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Lst>
  <p:notesMasterIdLst>
    <p:notesMasterId r:id="rId85"/>
  </p:notesMasterIdLst>
  <p:sldIdLst>
    <p:sldId id="256" r:id="rId3"/>
    <p:sldId id="311" r:id="rId4"/>
    <p:sldId id="313" r:id="rId5"/>
    <p:sldId id="312" r:id="rId6"/>
    <p:sldId id="314" r:id="rId7"/>
    <p:sldId id="317" r:id="rId8"/>
    <p:sldId id="420" r:id="rId9"/>
    <p:sldId id="316" r:id="rId10"/>
    <p:sldId id="421" r:id="rId11"/>
    <p:sldId id="423" r:id="rId12"/>
    <p:sldId id="422" r:id="rId13"/>
    <p:sldId id="424" r:id="rId14"/>
    <p:sldId id="321" r:id="rId15"/>
    <p:sldId id="426" r:id="rId16"/>
    <p:sldId id="425" r:id="rId17"/>
    <p:sldId id="322" r:id="rId18"/>
    <p:sldId id="428" r:id="rId19"/>
    <p:sldId id="326" r:id="rId20"/>
    <p:sldId id="324" r:id="rId21"/>
    <p:sldId id="429" r:id="rId22"/>
    <p:sldId id="430" r:id="rId23"/>
    <p:sldId id="327" r:id="rId24"/>
    <p:sldId id="330" r:id="rId25"/>
    <p:sldId id="329" r:id="rId26"/>
    <p:sldId id="433" r:id="rId27"/>
    <p:sldId id="331" r:id="rId28"/>
    <p:sldId id="434" r:id="rId29"/>
    <p:sldId id="437" r:id="rId30"/>
    <p:sldId id="332" r:id="rId31"/>
    <p:sldId id="435" r:id="rId32"/>
    <p:sldId id="333" r:id="rId33"/>
    <p:sldId id="436" r:id="rId34"/>
    <p:sldId id="334" r:id="rId35"/>
    <p:sldId id="438" r:id="rId36"/>
    <p:sldId id="336" r:id="rId37"/>
    <p:sldId id="335" r:id="rId38"/>
    <p:sldId id="439" r:id="rId39"/>
    <p:sldId id="337" r:id="rId40"/>
    <p:sldId id="338" r:id="rId41"/>
    <p:sldId id="440" r:id="rId42"/>
    <p:sldId id="339" r:id="rId43"/>
    <p:sldId id="343" r:id="rId44"/>
    <p:sldId id="341" r:id="rId45"/>
    <p:sldId id="342" r:id="rId46"/>
    <p:sldId id="442" r:id="rId47"/>
    <p:sldId id="344" r:id="rId48"/>
    <p:sldId id="346" r:id="rId49"/>
    <p:sldId id="443" r:id="rId50"/>
    <p:sldId id="444" r:id="rId51"/>
    <p:sldId id="349" r:id="rId52"/>
    <p:sldId id="355" r:id="rId53"/>
    <p:sldId id="446" r:id="rId54"/>
    <p:sldId id="350" r:id="rId55"/>
    <p:sldId id="352" r:id="rId56"/>
    <p:sldId id="354" r:id="rId57"/>
    <p:sldId id="448" r:id="rId58"/>
    <p:sldId id="450" r:id="rId59"/>
    <p:sldId id="357" r:id="rId60"/>
    <p:sldId id="363" r:id="rId61"/>
    <p:sldId id="452" r:id="rId62"/>
    <p:sldId id="362" r:id="rId63"/>
    <p:sldId id="361" r:id="rId64"/>
    <p:sldId id="364" r:id="rId65"/>
    <p:sldId id="449" r:id="rId66"/>
    <p:sldId id="368" r:id="rId67"/>
    <p:sldId id="369" r:id="rId68"/>
    <p:sldId id="370" r:id="rId69"/>
    <p:sldId id="371" r:id="rId70"/>
    <p:sldId id="372" r:id="rId71"/>
    <p:sldId id="366" r:id="rId72"/>
    <p:sldId id="367" r:id="rId73"/>
    <p:sldId id="457" r:id="rId74"/>
    <p:sldId id="455" r:id="rId75"/>
    <p:sldId id="458" r:id="rId76"/>
    <p:sldId id="365" r:id="rId77"/>
    <p:sldId id="373" r:id="rId78"/>
    <p:sldId id="459" r:id="rId79"/>
    <p:sldId id="374" r:id="rId80"/>
    <p:sldId id="460" r:id="rId81"/>
    <p:sldId id="375" r:id="rId82"/>
    <p:sldId id="461" r:id="rId83"/>
    <p:sldId id="376" r:id="rId84"/>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3662"/>
  </p:normalViewPr>
  <p:slideViewPr>
    <p:cSldViewPr>
      <p:cViewPr varScale="1">
        <p:scale>
          <a:sx n="115" d="100"/>
          <a:sy n="115" d="100"/>
        </p:scale>
        <p:origin x="2120" y="200"/>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p:scale>
        <a:sx n="150" d="100"/>
        <a:sy n="1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3487A39-0A95-4820-B8CE-145728E2A3B7}" type="slidenum">
              <a:rPr lang="it-IT" altLang="it-IT"/>
              <a:pPr/>
              <a:t>1</a:t>
            </a:fld>
            <a:endParaRPr lang="it-IT" altLang="it-IT"/>
          </a:p>
        </p:txBody>
      </p:sp>
      <p:sp>
        <p:nvSpPr>
          <p:cNvPr id="13004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077E9E2-4CE1-44AB-809A-70D81BF6CC33}" type="slidenum">
              <a:rPr lang="it-IT" altLang="it-IT"/>
              <a:pPr/>
              <a:t>18</a:t>
            </a:fld>
            <a:endParaRPr lang="it-IT" altLang="it-IT"/>
          </a:p>
        </p:txBody>
      </p:sp>
      <p:sp>
        <p:nvSpPr>
          <p:cNvPr id="201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17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2E94BF-0C5F-40F0-BD05-4CBFC8819C4F}" type="slidenum">
              <a:rPr lang="it-IT" altLang="it-IT"/>
              <a:pPr/>
              <a:t>19</a:t>
            </a:fld>
            <a:endParaRPr lang="it-IT" altLang="it-IT"/>
          </a:p>
        </p:txBody>
      </p:sp>
      <p:sp>
        <p:nvSpPr>
          <p:cNvPr id="199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96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057C37B-7868-4073-8305-FA31D4F88AEB}" type="slidenum">
              <a:rPr lang="it-IT" altLang="it-IT"/>
              <a:pPr/>
              <a:t>22</a:t>
            </a:fld>
            <a:endParaRPr lang="it-IT" altLang="it-IT"/>
          </a:p>
        </p:txBody>
      </p:sp>
      <p:sp>
        <p:nvSpPr>
          <p:cNvPr id="202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2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3F8CBE0-648E-41E2-B44A-FDF79FCEA803}" type="slidenum">
              <a:rPr lang="it-IT" altLang="it-IT"/>
              <a:pPr/>
              <a:t>23</a:t>
            </a:fld>
            <a:endParaRPr lang="it-IT" altLang="it-IT"/>
          </a:p>
        </p:txBody>
      </p:sp>
      <p:sp>
        <p:nvSpPr>
          <p:cNvPr id="205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8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7FB8763-B2D8-4BAE-9230-0650CA6E2FAA}" type="slidenum">
              <a:rPr lang="it-IT" altLang="it-IT"/>
              <a:pPr/>
              <a:t>24</a:t>
            </a:fld>
            <a:endParaRPr lang="it-IT" altLang="it-IT"/>
          </a:p>
        </p:txBody>
      </p:sp>
      <p:sp>
        <p:nvSpPr>
          <p:cNvPr id="204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DFC1168-65BD-4C52-995D-44EFC894A400}" type="slidenum">
              <a:rPr lang="it-IT" altLang="it-IT"/>
              <a:pPr/>
              <a:t>26</a:t>
            </a:fld>
            <a:endParaRPr lang="it-IT" altLang="it-IT"/>
          </a:p>
        </p:txBody>
      </p:sp>
      <p:sp>
        <p:nvSpPr>
          <p:cNvPr id="206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68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EE06A48-CE77-43CF-AB01-00933920D852}" type="slidenum">
              <a:rPr lang="it-IT" altLang="it-IT"/>
              <a:pPr/>
              <a:t>29</a:t>
            </a:fld>
            <a:endParaRPr lang="it-IT" altLang="it-IT"/>
          </a:p>
        </p:txBody>
      </p:sp>
      <p:sp>
        <p:nvSpPr>
          <p:cNvPr id="207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78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7465691-133A-424B-9E09-76F99F90022A}" type="slidenum">
              <a:rPr lang="it-IT" altLang="it-IT"/>
              <a:pPr/>
              <a:t>31</a:t>
            </a:fld>
            <a:endParaRPr lang="it-IT" altLang="it-IT"/>
          </a:p>
        </p:txBody>
      </p:sp>
      <p:sp>
        <p:nvSpPr>
          <p:cNvPr id="208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8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D1C8A34-E18D-431F-98DC-B1D0367DBD3E}" type="slidenum">
              <a:rPr lang="it-IT" altLang="it-IT"/>
              <a:pPr/>
              <a:t>33</a:t>
            </a:fld>
            <a:endParaRPr lang="it-IT" altLang="it-IT"/>
          </a:p>
        </p:txBody>
      </p:sp>
      <p:sp>
        <p:nvSpPr>
          <p:cNvPr id="209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99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34</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26292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2</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7ABE790-6C5A-460A-8CF8-4F33242C31A3}" type="slidenum">
              <a:rPr lang="it-IT" altLang="it-IT"/>
              <a:pPr/>
              <a:t>35</a:t>
            </a:fld>
            <a:endParaRPr lang="it-IT" altLang="it-IT"/>
          </a:p>
        </p:txBody>
      </p:sp>
      <p:sp>
        <p:nvSpPr>
          <p:cNvPr id="211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197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17547C-D0D1-4DB5-9F57-D86BAD9F993E}" type="slidenum">
              <a:rPr lang="it-IT" altLang="it-IT"/>
              <a:pPr/>
              <a:t>36</a:t>
            </a:fld>
            <a:endParaRPr lang="it-IT" altLang="it-IT"/>
          </a:p>
        </p:txBody>
      </p:sp>
      <p:sp>
        <p:nvSpPr>
          <p:cNvPr id="210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09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EA22190-1533-4ABC-9D92-A8F54E300EA4}" type="slidenum">
              <a:rPr lang="it-IT" altLang="it-IT"/>
              <a:pPr/>
              <a:t>38</a:t>
            </a:fld>
            <a:endParaRPr lang="it-IT" altLang="it-IT"/>
          </a:p>
        </p:txBody>
      </p:sp>
      <p:sp>
        <p:nvSpPr>
          <p:cNvPr id="212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2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890B4DC-DEEF-40E4-8262-DB0B817F4D76}" type="slidenum">
              <a:rPr lang="it-IT" altLang="it-IT"/>
              <a:pPr/>
              <a:t>39</a:t>
            </a:fld>
            <a:endParaRPr lang="it-IT" altLang="it-IT"/>
          </a:p>
        </p:txBody>
      </p:sp>
      <p:sp>
        <p:nvSpPr>
          <p:cNvPr id="214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40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40</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07117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033F81D-6B7A-4A63-996F-BA53AA67CBF5}" type="slidenum">
              <a:rPr lang="it-IT" altLang="it-IT"/>
              <a:pPr/>
              <a:t>41</a:t>
            </a:fld>
            <a:endParaRPr lang="it-IT" altLang="it-IT"/>
          </a:p>
        </p:txBody>
      </p:sp>
      <p:sp>
        <p:nvSpPr>
          <p:cNvPr id="215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129594D-DB06-46F6-A1B7-C00E2DB043DD}" type="slidenum">
              <a:rPr lang="it-IT" altLang="it-IT"/>
              <a:pPr/>
              <a:t>42</a:t>
            </a:fld>
            <a:endParaRPr lang="it-IT" altLang="it-IT"/>
          </a:p>
        </p:txBody>
      </p:sp>
      <p:sp>
        <p:nvSpPr>
          <p:cNvPr id="219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91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6D094A5-3BCD-4646-9550-E0BF88B0843D}" type="slidenum">
              <a:rPr lang="it-IT" altLang="it-IT"/>
              <a:pPr/>
              <a:t>43</a:t>
            </a:fld>
            <a:endParaRPr lang="it-IT" altLang="it-IT"/>
          </a:p>
        </p:txBody>
      </p:sp>
      <p:sp>
        <p:nvSpPr>
          <p:cNvPr id="217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70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9BCB07E-2E26-4FAC-A663-B0220540DF5A}" type="slidenum">
              <a:rPr lang="it-IT" altLang="it-IT"/>
              <a:pPr/>
              <a:t>44</a:t>
            </a:fld>
            <a:endParaRPr lang="it-IT" altLang="it-IT"/>
          </a:p>
        </p:txBody>
      </p:sp>
      <p:sp>
        <p:nvSpPr>
          <p:cNvPr id="218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81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E2884F6-DA64-4561-831D-E88ACC5AC1F4}" type="slidenum">
              <a:rPr lang="it-IT" altLang="it-IT"/>
              <a:pPr/>
              <a:t>46</a:t>
            </a:fld>
            <a:endParaRPr lang="it-IT" altLang="it-IT"/>
          </a:p>
        </p:txBody>
      </p:sp>
      <p:sp>
        <p:nvSpPr>
          <p:cNvPr id="220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8B85893-5A60-4397-9BA6-62C409B359D2}" type="slidenum">
              <a:rPr lang="it-IT" altLang="it-IT"/>
              <a:pPr/>
              <a:t>3</a:t>
            </a:fld>
            <a:endParaRPr lang="it-IT" altLang="it-IT"/>
          </a:p>
        </p:txBody>
      </p:sp>
      <p:sp>
        <p:nvSpPr>
          <p:cNvPr id="188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84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4DC3C92-C8F8-440D-9DF7-2FB5C6F519A1}" type="slidenum">
              <a:rPr lang="it-IT" altLang="it-IT"/>
              <a:pPr/>
              <a:t>47</a:t>
            </a:fld>
            <a:endParaRPr lang="it-IT" altLang="it-IT"/>
          </a:p>
        </p:txBody>
      </p:sp>
      <p:sp>
        <p:nvSpPr>
          <p:cNvPr id="222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22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C2FD6C-54F5-446F-A7F6-7EE2B0474D7D}" type="slidenum">
              <a:rPr lang="it-IT" altLang="it-IT"/>
              <a:pPr/>
              <a:t>50</a:t>
            </a:fld>
            <a:endParaRPr lang="it-IT" altLang="it-IT"/>
          </a:p>
        </p:txBody>
      </p:sp>
      <p:sp>
        <p:nvSpPr>
          <p:cNvPr id="225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2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FCE2B93-33DA-4729-ACEC-19AD8EABCE52}" type="slidenum">
              <a:rPr lang="it-IT" altLang="it-IT"/>
              <a:pPr/>
              <a:t>51</a:t>
            </a:fld>
            <a:endParaRPr lang="it-IT" altLang="it-IT"/>
          </a:p>
        </p:txBody>
      </p:sp>
      <p:sp>
        <p:nvSpPr>
          <p:cNvPr id="2314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14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51368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42C35D-050A-485F-8521-E5CEB899BFC1}" type="slidenum">
              <a:rPr lang="it-IT" altLang="it-IT"/>
              <a:pPr/>
              <a:t>53</a:t>
            </a:fld>
            <a:endParaRPr lang="it-IT" altLang="it-IT"/>
          </a:p>
        </p:txBody>
      </p:sp>
      <p:sp>
        <p:nvSpPr>
          <p:cNvPr id="2263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630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4AB17DE-6C04-44E6-83B0-15CF082DD713}" type="slidenum">
              <a:rPr lang="it-IT" altLang="it-IT"/>
              <a:pPr/>
              <a:t>54</a:t>
            </a:fld>
            <a:endParaRPr lang="it-IT" altLang="it-IT"/>
          </a:p>
        </p:txBody>
      </p:sp>
      <p:sp>
        <p:nvSpPr>
          <p:cNvPr id="228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83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7B0B17F-0A93-42B1-8DA6-FB9CC75F9875}" type="slidenum">
              <a:rPr lang="it-IT" altLang="it-IT"/>
              <a:pPr/>
              <a:t>55</a:t>
            </a:fld>
            <a:endParaRPr lang="it-IT" altLang="it-IT"/>
          </a:p>
        </p:txBody>
      </p:sp>
      <p:sp>
        <p:nvSpPr>
          <p:cNvPr id="230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040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2EC0A46-5172-4E12-99F8-9F381D6A9F5C}" type="slidenum">
              <a:rPr lang="it-IT" altLang="it-IT"/>
              <a:pPr/>
              <a:t>58</a:t>
            </a:fld>
            <a:endParaRPr lang="it-IT" altLang="it-IT"/>
          </a:p>
        </p:txBody>
      </p:sp>
      <p:sp>
        <p:nvSpPr>
          <p:cNvPr id="233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34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AA957C4-B619-49E1-B2D1-C9D2BE4DE16D}" type="slidenum">
              <a:rPr lang="it-IT" altLang="it-IT"/>
              <a:pPr/>
              <a:t>59</a:t>
            </a:fld>
            <a:endParaRPr lang="it-IT" altLang="it-IT"/>
          </a:p>
        </p:txBody>
      </p:sp>
      <p:sp>
        <p:nvSpPr>
          <p:cNvPr id="23961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9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9E11C06-4769-4FBD-BB86-0E3D3EC9D5DC}" type="slidenum">
              <a:rPr lang="it-IT" altLang="it-IT"/>
              <a:pPr/>
              <a:t>61</a:t>
            </a:fld>
            <a:endParaRPr lang="it-IT" altLang="it-IT"/>
          </a:p>
        </p:txBody>
      </p:sp>
      <p:sp>
        <p:nvSpPr>
          <p:cNvPr id="23859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8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093C231-20CB-49C1-814C-4EA905918BB7}" type="slidenum">
              <a:rPr lang="it-IT" altLang="it-IT"/>
              <a:pPr/>
              <a:t>62</a:t>
            </a:fld>
            <a:endParaRPr lang="it-IT" altLang="it-IT"/>
          </a:p>
        </p:txBody>
      </p:sp>
      <p:sp>
        <p:nvSpPr>
          <p:cNvPr id="23756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085D09B-BFB7-404D-BB59-8DF56ECB0833}" type="slidenum">
              <a:rPr lang="it-IT" altLang="it-IT"/>
              <a:pPr/>
              <a:t>4</a:t>
            </a:fld>
            <a:endParaRPr lang="it-IT" altLang="it-IT"/>
          </a:p>
        </p:txBody>
      </p:sp>
      <p:sp>
        <p:nvSpPr>
          <p:cNvPr id="187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7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78A3482-1D3D-4F61-892B-27339E5C1B82}" type="slidenum">
              <a:rPr lang="it-IT" altLang="it-IT"/>
              <a:pPr/>
              <a:t>63</a:t>
            </a:fld>
            <a:endParaRPr lang="it-IT" altLang="it-IT"/>
          </a:p>
        </p:txBody>
      </p:sp>
      <p:sp>
        <p:nvSpPr>
          <p:cNvPr id="240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06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8D2913C-AAF1-4CD0-AC8D-A0088DD77A41}" type="slidenum">
              <a:rPr lang="it-IT" altLang="it-IT"/>
              <a:pPr/>
              <a:t>65</a:t>
            </a:fld>
            <a:endParaRPr lang="it-IT" altLang="it-IT"/>
          </a:p>
        </p:txBody>
      </p:sp>
      <p:sp>
        <p:nvSpPr>
          <p:cNvPr id="2447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47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1984F7-1D98-498F-B5A1-5D272C03862D}" type="slidenum">
              <a:rPr lang="it-IT" altLang="it-IT"/>
              <a:pPr/>
              <a:t>66</a:t>
            </a:fld>
            <a:endParaRPr lang="it-IT" altLang="it-IT"/>
          </a:p>
        </p:txBody>
      </p:sp>
      <p:sp>
        <p:nvSpPr>
          <p:cNvPr id="2457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872636C-FD8C-4B10-B63D-5AD1F36FA198}" type="slidenum">
              <a:rPr lang="it-IT" altLang="it-IT"/>
              <a:pPr/>
              <a:t>67</a:t>
            </a:fld>
            <a:endParaRPr lang="it-IT" altLang="it-IT"/>
          </a:p>
        </p:txBody>
      </p:sp>
      <p:sp>
        <p:nvSpPr>
          <p:cNvPr id="246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67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27D7332-B198-410D-9C7B-4F1E015A9745}" type="slidenum">
              <a:rPr lang="it-IT" altLang="it-IT"/>
              <a:pPr/>
              <a:t>68</a:t>
            </a:fld>
            <a:endParaRPr lang="it-IT" altLang="it-IT"/>
          </a:p>
        </p:txBody>
      </p:sp>
      <p:sp>
        <p:nvSpPr>
          <p:cNvPr id="247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78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7AB66ED-17E4-41EA-9107-5CBEE163F9D9}" type="slidenum">
              <a:rPr lang="it-IT" altLang="it-IT"/>
              <a:pPr/>
              <a:t>69</a:t>
            </a:fld>
            <a:endParaRPr lang="it-IT" altLang="it-IT"/>
          </a:p>
        </p:txBody>
      </p:sp>
      <p:sp>
        <p:nvSpPr>
          <p:cNvPr id="248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88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3791BC9-0B2A-4ACE-9BC3-AB490B7978AB}" type="slidenum">
              <a:rPr lang="it-IT" altLang="it-IT"/>
              <a:pPr/>
              <a:t>70</a:t>
            </a:fld>
            <a:endParaRPr lang="it-IT" altLang="it-IT"/>
          </a:p>
        </p:txBody>
      </p:sp>
      <p:sp>
        <p:nvSpPr>
          <p:cNvPr id="2426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26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2655A92-D97C-4810-8BF6-3FDBE27669DD}" type="slidenum">
              <a:rPr lang="it-IT" altLang="it-IT"/>
              <a:pPr/>
              <a:t>71</a:t>
            </a:fld>
            <a:endParaRPr lang="it-IT" altLang="it-IT"/>
          </a:p>
        </p:txBody>
      </p:sp>
      <p:sp>
        <p:nvSpPr>
          <p:cNvPr id="2437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37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A515E3A-8ADA-4162-9D07-2DB7A54C3DE5}" type="slidenum">
              <a:rPr lang="it-IT" altLang="it-IT"/>
              <a:pPr/>
              <a:t>75</a:t>
            </a:fld>
            <a:endParaRPr lang="it-IT" altLang="it-IT"/>
          </a:p>
        </p:txBody>
      </p:sp>
      <p:sp>
        <p:nvSpPr>
          <p:cNvPr id="2416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16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E505FED-4678-478B-855F-5280C19591DD}" type="slidenum">
              <a:rPr lang="it-IT" altLang="it-IT"/>
              <a:pPr/>
              <a:t>76</a:t>
            </a:fld>
            <a:endParaRPr lang="it-IT" altLang="it-IT"/>
          </a:p>
        </p:txBody>
      </p:sp>
      <p:sp>
        <p:nvSpPr>
          <p:cNvPr id="249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98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67CD99C-D07F-4109-912F-5AC799BC7053}" type="slidenum">
              <a:rPr lang="it-IT" altLang="it-IT"/>
              <a:pPr/>
              <a:t>5</a:t>
            </a:fld>
            <a:endParaRPr lang="it-IT" altLang="it-IT"/>
          </a:p>
        </p:txBody>
      </p:sp>
      <p:sp>
        <p:nvSpPr>
          <p:cNvPr id="189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94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566D07A-52BD-4670-9340-F611CB5F2751}" type="slidenum">
              <a:rPr lang="it-IT" altLang="it-IT"/>
              <a:pPr/>
              <a:t>78</a:t>
            </a:fld>
            <a:endParaRPr lang="it-IT" altLang="it-IT"/>
          </a:p>
        </p:txBody>
      </p:sp>
      <p:sp>
        <p:nvSpPr>
          <p:cNvPr id="250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08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1B60807-50D7-47F2-BA31-008D8E4A9726}" type="slidenum">
              <a:rPr lang="it-IT" altLang="it-IT"/>
              <a:pPr/>
              <a:t>80</a:t>
            </a:fld>
            <a:endParaRPr lang="it-IT" altLang="it-IT"/>
          </a:p>
        </p:txBody>
      </p:sp>
      <p:sp>
        <p:nvSpPr>
          <p:cNvPr id="2519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19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FC22674-0F17-4282-BA9B-77187D6BA12F}" type="slidenum">
              <a:rPr lang="it-IT" altLang="it-IT"/>
              <a:pPr/>
              <a:t>82</a:t>
            </a:fld>
            <a:endParaRPr lang="it-IT" altLang="it-IT"/>
          </a:p>
        </p:txBody>
      </p:sp>
      <p:sp>
        <p:nvSpPr>
          <p:cNvPr id="2529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29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D5D7E0A-1D1A-4EF4-B148-491137CB8F8D}" type="slidenum">
              <a:rPr lang="it-IT" altLang="it-IT"/>
              <a:pPr/>
              <a:t>6</a:t>
            </a:fld>
            <a:endParaRPr lang="it-IT" altLang="it-IT"/>
          </a:p>
        </p:txBody>
      </p:sp>
      <p:sp>
        <p:nvSpPr>
          <p:cNvPr id="192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251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048DAD-AF0E-428C-AE6F-1D0BA1F07674}" type="slidenum">
              <a:rPr lang="it-IT" altLang="it-IT"/>
              <a:pPr/>
              <a:t>8</a:t>
            </a:fld>
            <a:endParaRPr lang="it-IT" altLang="it-IT"/>
          </a:p>
        </p:txBody>
      </p:sp>
      <p:sp>
        <p:nvSpPr>
          <p:cNvPr id="191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14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6CEC9E-AB57-4F4A-B4EC-5AC2B95A5703}" type="slidenum">
              <a:rPr lang="it-IT" altLang="it-IT"/>
              <a:pPr/>
              <a:t>13</a:t>
            </a:fld>
            <a:endParaRPr lang="it-IT" altLang="it-IT"/>
          </a:p>
        </p:txBody>
      </p:sp>
      <p:sp>
        <p:nvSpPr>
          <p:cNvPr id="196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66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C17AC92-481D-436B-ADF1-7B896F0845AE}" type="slidenum">
              <a:rPr lang="it-IT" altLang="it-IT"/>
              <a:pPr/>
              <a:t>16</a:t>
            </a:fld>
            <a:endParaRPr lang="it-IT" altLang="it-IT"/>
          </a:p>
        </p:txBody>
      </p:sp>
      <p:sp>
        <p:nvSpPr>
          <p:cNvPr id="1976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83940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348168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B766F1-7DE8-4F0C-8E94-0CFCC24A56AB}" type="datetimeFigureOut">
              <a:rPr lang="en-US" smtClean="0"/>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610977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29987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766F1-7DE8-4F0C-8E94-0CFCC24A56AB}" type="datetimeFigureOut">
              <a:rPr lang="en-US" smtClean="0"/>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150528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B766F1-7DE8-4F0C-8E94-0CFCC24A56AB}" type="datetimeFigureOut">
              <a:rPr lang="en-US" smtClean="0"/>
              <a:t>10/17/23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912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B766F1-7DE8-4F0C-8E94-0CFCC24A56AB}" type="datetimeFigureOut">
              <a:rPr lang="en-US" smtClean="0"/>
              <a:t>10/17/23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22572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B766F1-7DE8-4F0C-8E94-0CFCC24A56AB}" type="datetimeFigureOut">
              <a:rPr lang="en-US" smtClean="0"/>
              <a:t>10/17/23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281501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766F1-7DE8-4F0C-8E94-0CFCC24A56AB}" type="datetimeFigureOut">
              <a:rPr lang="en-US" smtClean="0"/>
              <a:t>10/17/23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92656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10/17/23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022586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10/17/23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5374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420571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4061913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766F1-7DE8-4F0C-8E94-0CFCC24A56AB}" type="datetimeFigureOut">
              <a:rPr lang="en-US" smtClean="0"/>
              <a:t>10/17/23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4C99-CCC0-40D5-AFFF-9DF41CD6262D}" type="slidenum">
              <a:rPr lang="en-US" smtClean="0"/>
              <a:t>‹N›</a:t>
            </a:fld>
            <a:endParaRPr lang="en-US"/>
          </a:p>
        </p:txBody>
      </p:sp>
    </p:spTree>
    <p:extLst>
      <p:ext uri="{BB962C8B-B14F-4D97-AF65-F5344CB8AC3E}">
        <p14:creationId xmlns:p14="http://schemas.microsoft.com/office/powerpoint/2010/main" val="3126428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6.wmf"/></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684213" y="2708275"/>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solidFill>
                  <a:schemeClr val="tx1"/>
                </a:solidFill>
                <a:latin typeface="Arial Black" panose="020B0A04020102020204" pitchFamily="34" charset="0"/>
              </a:rPr>
            </a:br>
            <a:endParaRPr lang="it-IT" altLang="it-IT" sz="5400" dirty="0">
              <a:solidFill>
                <a:schemeClr val="tx1"/>
              </a:solidFill>
              <a:latin typeface="Arial Black" panose="020B0A04020102020204" pitchFamily="34" charset="0"/>
            </a:endParaRPr>
          </a:p>
        </p:txBody>
      </p:sp>
      <p:sp>
        <p:nvSpPr>
          <p:cNvPr id="2" name="Rettangolo 1">
            <a:extLst>
              <a:ext uri="{FF2B5EF4-FFF2-40B4-BE49-F238E27FC236}">
                <a16:creationId xmlns:a16="http://schemas.microsoft.com/office/drawing/2014/main" id="{FBF7596B-E45F-D740-86AC-09122689C424}"/>
              </a:ext>
            </a:extLst>
          </p:cNvPr>
          <p:cNvSpPr/>
          <p:nvPr/>
        </p:nvSpPr>
        <p:spPr>
          <a:xfrm>
            <a:off x="1907704" y="2385109"/>
            <a:ext cx="6179897" cy="646331"/>
          </a:xfrm>
          <a:prstGeom prst="rect">
            <a:avLst/>
          </a:prstGeom>
        </p:spPr>
        <p:txBody>
          <a:bodyPr wrap="none">
            <a:spAutoFit/>
          </a:bodyPr>
          <a:lstStyle/>
          <a:p>
            <a:r>
              <a:rPr lang="it-IT" altLang="it-IT" sz="3600" b="1" dirty="0">
                <a:solidFill>
                  <a:schemeClr val="tx1"/>
                </a:solidFill>
                <a:latin typeface="Gurmukhi MN" panose="02020600050405020304" pitchFamily="18" charset="0"/>
                <a:cs typeface="Gurmukhi MN" panose="02020600050405020304" pitchFamily="18" charset="0"/>
              </a:rPr>
              <a:t>SISTEMA CIRCOLATORIO</a:t>
            </a:r>
            <a:endParaRPr lang="it-IT" sz="3600" b="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ESTERNA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107504" y="908720"/>
            <a:ext cx="9036496" cy="5617418"/>
          </a:xfrm>
        </p:spPr>
        <p:txBody>
          <a:bodyPr/>
          <a:lstStyle/>
          <a:p>
            <a:r>
              <a:rPr lang="it-IT" sz="2800" b="1" dirty="0">
                <a:solidFill>
                  <a:schemeClr val="tx1"/>
                </a:solidFill>
                <a:latin typeface="Copperplate" panose="02000504000000020004" pitchFamily="2" charset="77"/>
              </a:rPr>
              <a:t>EMETTE I SEGUENTI RAMI IN DIREZIONE CAUDO-CRANIALE:</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TIROIDEA SUPERIORE</a:t>
            </a:r>
          </a:p>
          <a:p>
            <a:pPr marL="457200" indent="-457200">
              <a:buFontTx/>
              <a:buChar char="-"/>
            </a:pPr>
            <a:r>
              <a:rPr lang="it-IT" sz="2800" b="1" dirty="0">
                <a:solidFill>
                  <a:schemeClr val="tx1"/>
                </a:solidFill>
                <a:latin typeface="Copperplate" panose="02000504000000020004" pitchFamily="2" charset="77"/>
              </a:rPr>
              <a:t>ARTERIA LINGUALE</a:t>
            </a:r>
          </a:p>
          <a:p>
            <a:pPr marL="457200" indent="-457200">
              <a:buFontTx/>
              <a:buChar char="-"/>
            </a:pPr>
            <a:r>
              <a:rPr lang="it-IT" sz="2800" b="1" dirty="0">
                <a:solidFill>
                  <a:schemeClr val="tx1"/>
                </a:solidFill>
                <a:latin typeface="Copperplate" panose="02000504000000020004" pitchFamily="2" charset="77"/>
              </a:rPr>
              <a:t>ARTERIA FACIALE </a:t>
            </a:r>
          </a:p>
          <a:p>
            <a:pPr marL="457200" indent="-457200">
              <a:buFontTx/>
              <a:buChar char="-"/>
            </a:pPr>
            <a:r>
              <a:rPr lang="it-IT" sz="2800" b="1" dirty="0">
                <a:solidFill>
                  <a:schemeClr val="tx1"/>
                </a:solidFill>
                <a:latin typeface="Copperplate" panose="02000504000000020004" pitchFamily="2" charset="77"/>
              </a:rPr>
              <a:t>ARTERIA MASCELLARE INTERNA</a:t>
            </a:r>
          </a:p>
          <a:p>
            <a:pPr marL="457200" indent="-457200">
              <a:buFontTx/>
              <a:buChar char="-"/>
            </a:pPr>
            <a:r>
              <a:rPr lang="it-IT" sz="2800" b="1" dirty="0">
                <a:solidFill>
                  <a:schemeClr val="tx1"/>
                </a:solidFill>
                <a:latin typeface="Copperplate" panose="02000504000000020004" pitchFamily="2" charset="77"/>
              </a:rPr>
              <a:t>ARTERIA TRASVERSA DELLA FACCIA</a:t>
            </a:r>
          </a:p>
          <a:p>
            <a:pPr marL="457200" indent="-457200">
              <a:buFontTx/>
              <a:buChar char="-"/>
            </a:pPr>
            <a:r>
              <a:rPr lang="it-IT" sz="2800" b="1" dirty="0">
                <a:solidFill>
                  <a:schemeClr val="tx1"/>
                </a:solidFill>
                <a:latin typeface="Copperplate" panose="02000504000000020004" pitchFamily="2" charset="77"/>
              </a:rPr>
              <a:t>ARTERIA TEMPORALE SUPERFICIALE</a:t>
            </a:r>
          </a:p>
        </p:txBody>
      </p:sp>
    </p:spTree>
    <p:extLst>
      <p:ext uri="{BB962C8B-B14F-4D97-AF65-F5344CB8AC3E}">
        <p14:creationId xmlns:p14="http://schemas.microsoft.com/office/powerpoint/2010/main" val="3746328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212">
            <a:extLst>
              <a:ext uri="{FF2B5EF4-FFF2-40B4-BE49-F238E27FC236}">
                <a16:creationId xmlns:a16="http://schemas.microsoft.com/office/drawing/2014/main" id="{2D5EDCDF-67C4-1043-A2AA-7BDFD6D1534C}"/>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2699792" y="6425952"/>
            <a:ext cx="1613545" cy="432048"/>
          </a:xfrm>
          <a:prstGeom prst="rect">
            <a:avLst/>
          </a:prstGeom>
          <a:noFill/>
          <a:ln>
            <a:noFill/>
          </a:ln>
        </p:spPr>
      </p:pic>
      <p:pic>
        <p:nvPicPr>
          <p:cNvPr id="4" name="Picture 1" descr="2212">
            <a:extLst>
              <a:ext uri="{FF2B5EF4-FFF2-40B4-BE49-F238E27FC236}">
                <a16:creationId xmlns:a16="http://schemas.microsoft.com/office/drawing/2014/main" id="{0EA5BC38-EA1F-B945-9AB0-1E60BCBE3982}"/>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33804" y="116503"/>
            <a:ext cx="8998292" cy="6343729"/>
          </a:xfrm>
          <a:prstGeom prst="rect">
            <a:avLst/>
          </a:prstGeom>
          <a:noFill/>
          <a:ln>
            <a:noFill/>
          </a:ln>
        </p:spPr>
      </p:pic>
    </p:spTree>
    <p:extLst>
      <p:ext uri="{BB962C8B-B14F-4D97-AF65-F5344CB8AC3E}">
        <p14:creationId xmlns:p14="http://schemas.microsoft.com/office/powerpoint/2010/main" val="1335560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INTERNA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395536" y="692696"/>
            <a:ext cx="8352928" cy="5617418"/>
          </a:xfrm>
        </p:spPr>
        <p:txBody>
          <a:bodyPr/>
          <a:lstStyle/>
          <a:p>
            <a:r>
              <a:rPr lang="it-IT" b="1" dirty="0">
                <a:solidFill>
                  <a:schemeClr val="tx1"/>
                </a:solidFill>
                <a:latin typeface="Comic Sans MS" panose="030F0902030302020204" pitchFamily="66" charset="0"/>
              </a:rPr>
              <a:t>Risale nel collo e penetra nella Fossa </a:t>
            </a:r>
            <a:r>
              <a:rPr lang="it-IT" b="1" dirty="0" err="1">
                <a:solidFill>
                  <a:schemeClr val="tx1"/>
                </a:solidFill>
                <a:latin typeface="Comic Sans MS" panose="030F0902030302020204" pitchFamily="66" charset="0"/>
              </a:rPr>
              <a:t>Neurocranica</a:t>
            </a:r>
            <a:r>
              <a:rPr lang="it-IT" b="1" dirty="0">
                <a:solidFill>
                  <a:schemeClr val="tx1"/>
                </a:solidFill>
                <a:latin typeface="Comic Sans MS" panose="030F0902030302020204" pitchFamily="66" charset="0"/>
              </a:rPr>
              <a:t> Media, dove contribuisce al POLIGONO ARTERIOSO ENCEFALICO di WILLIS con l’ARTERIA CEREBRALE MEDIA ed ANTERIORE.</a:t>
            </a:r>
          </a:p>
          <a:p>
            <a:endParaRPr lang="it-IT" b="1" dirty="0">
              <a:solidFill>
                <a:schemeClr val="tx1"/>
              </a:solidFill>
              <a:latin typeface="Comic Sans MS" panose="030F0902030302020204" pitchFamily="66" charset="0"/>
            </a:endParaRPr>
          </a:p>
          <a:p>
            <a:r>
              <a:rPr lang="it-IT" b="1" dirty="0">
                <a:solidFill>
                  <a:schemeClr val="tx1"/>
                </a:solidFill>
                <a:latin typeface="Comic Sans MS" panose="030F0902030302020204" pitchFamily="66" charset="0"/>
              </a:rPr>
              <a:t>A livello del Corpo dello Sfenoide, emette l’ ARTERIA OFTALMICA, che provvede ad irrorare il Bulbo Oculare</a:t>
            </a:r>
          </a:p>
        </p:txBody>
      </p:sp>
    </p:spTree>
    <p:extLst>
      <p:ext uri="{BB962C8B-B14F-4D97-AF65-F5344CB8AC3E}">
        <p14:creationId xmlns:p14="http://schemas.microsoft.com/office/powerpoint/2010/main" val="3443039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2881" t="1443" r="1591" b="6448"/>
          <a:stretch>
            <a:fillRect/>
          </a:stretch>
        </p:blipFill>
        <p:spPr bwMode="auto">
          <a:xfrm>
            <a:off x="2447925" y="0"/>
            <a:ext cx="5616575" cy="6767513"/>
          </a:xfrm>
          <a:prstGeom prst="rect">
            <a:avLst/>
          </a:prstGeom>
          <a:noFill/>
          <a:ln>
            <a:noFill/>
          </a:ln>
          <a:effectLst/>
          <a:extLst>
            <a:ext uri="{909E8E84-426E-40DD-AFC4-6F175D3DCCD1}">
              <a14:hiddenFill xmlns:a14="http://schemas.microsoft.com/office/drawing/2010/main">
                <a:blipFill dpi="0" rotWithShape="0">
                  <a:blip/>
                  <a:srcRect l="2881" t="1443" r="1591" b="6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64A9B7-C362-EC46-B4D0-8E7BC02E8CA3}"/>
              </a:ext>
            </a:extLst>
          </p:cNvPr>
          <p:cNvSpPr>
            <a:spLocks noGrp="1"/>
          </p:cNvSpPr>
          <p:nvPr>
            <p:ph type="title"/>
          </p:nvPr>
        </p:nvSpPr>
        <p:spPr>
          <a:xfrm>
            <a:off x="659321" y="-136644"/>
            <a:ext cx="775335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SUCCLAVIA</a:t>
            </a:r>
          </a:p>
        </p:txBody>
      </p:sp>
      <p:sp>
        <p:nvSpPr>
          <p:cNvPr id="3" name="Segnaposto contenuto 2">
            <a:extLst>
              <a:ext uri="{FF2B5EF4-FFF2-40B4-BE49-F238E27FC236}">
                <a16:creationId xmlns:a16="http://schemas.microsoft.com/office/drawing/2014/main" id="{AA691980-7F73-054C-87C4-1F712BF90E77}"/>
              </a:ext>
            </a:extLst>
          </p:cNvPr>
          <p:cNvSpPr>
            <a:spLocks noGrp="1"/>
          </p:cNvSpPr>
          <p:nvPr>
            <p:ph idx="1"/>
          </p:nvPr>
        </p:nvSpPr>
        <p:spPr>
          <a:xfrm>
            <a:off x="107504" y="548680"/>
            <a:ext cx="8856984" cy="5616624"/>
          </a:xfrm>
        </p:spPr>
        <p:txBody>
          <a:bodyPr/>
          <a:lstStyle/>
          <a:p>
            <a:r>
              <a:rPr lang="it-IT" sz="2350" b="1" dirty="0">
                <a:solidFill>
                  <a:schemeClr val="tx1"/>
                </a:solidFill>
                <a:latin typeface="Copperplate" panose="02000504000000020004" pitchFamily="2" charset="77"/>
              </a:rPr>
              <a:t>Dall’ Arco Aortico si dirige postero-inferiormente alla Clavicola, dopo avere emesso il TRONCO TIREO-CERVICALE e l’ ARTERIA VERTEBRALE: quest’ultima risale lungo la Colonna Cervicale e penetra nel Neurocranio attraverso il Grande Foro Occipitale, per emettere le ARTERIE CEREBELLARI, UDITIVA INTERNA, e per contribuire al Poligono Arterioso Encefalico con la ARTERIA CEREBRALE POSTERIORE.</a:t>
            </a:r>
          </a:p>
          <a:p>
            <a:r>
              <a:rPr lang="it-IT" sz="2350" b="1" dirty="0">
                <a:solidFill>
                  <a:schemeClr val="tx1"/>
                </a:solidFill>
                <a:latin typeface="Copperplate" panose="02000504000000020004" pitchFamily="2" charset="77"/>
              </a:rPr>
              <a:t>Penetrando nella CAVITA’ ASCELLARE, diviene ARTERIA ASCELLARE, poi ARTERIA OMERALE o BRACHIALE, che, a livello del gomito, emette le ARTERIE ULNARE e RADIALE, che a loro volta, originano le ARCATE PROFONDA e SUPERFICIALE della MANO</a:t>
            </a:r>
          </a:p>
          <a:p>
            <a:r>
              <a:rPr lang="it-IT" sz="2350" b="1" dirty="0">
                <a:solidFill>
                  <a:schemeClr val="tx1"/>
                </a:solidFill>
                <a:latin typeface="Copperplate" panose="02000504000000020004" pitchFamily="2" charset="77"/>
              </a:rPr>
              <a:t>Si ricordi anche la Arteria TORACICA INTERNA</a:t>
            </a:r>
          </a:p>
        </p:txBody>
      </p:sp>
    </p:spTree>
    <p:extLst>
      <p:ext uri="{BB962C8B-B14F-4D97-AF65-F5344CB8AC3E}">
        <p14:creationId xmlns:p14="http://schemas.microsoft.com/office/powerpoint/2010/main" val="258659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1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97050" y="0"/>
            <a:ext cx="5548313" cy="6858000"/>
          </a:xfrm>
          <a:prstGeom prst="rect">
            <a:avLst/>
          </a:prstGeom>
          <a:noFill/>
          <a:ln>
            <a:noFill/>
          </a:ln>
        </p:spPr>
      </p:pic>
    </p:spTree>
    <p:extLst>
      <p:ext uri="{BB962C8B-B14F-4D97-AF65-F5344CB8AC3E}">
        <p14:creationId xmlns:p14="http://schemas.microsoft.com/office/powerpoint/2010/main" val="903301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831" t="1443" b="10455"/>
          <a:stretch>
            <a:fillRect/>
          </a:stretch>
        </p:blipFill>
        <p:spPr bwMode="auto">
          <a:xfrm>
            <a:off x="2160588" y="0"/>
            <a:ext cx="5908675" cy="6767513"/>
          </a:xfrm>
          <a:prstGeom prst="rect">
            <a:avLst/>
          </a:prstGeom>
          <a:noFill/>
          <a:ln>
            <a:noFill/>
          </a:ln>
          <a:effectLst/>
          <a:extLst>
            <a:ext uri="{909E8E84-426E-40DD-AFC4-6F175D3DCCD1}">
              <a14:hiddenFill xmlns:a14="http://schemas.microsoft.com/office/drawing/2010/main">
                <a:blipFill dpi="0" rotWithShape="0">
                  <a:blip/>
                  <a:srcRect l="4831" t="1443"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021558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EB2241-D69F-6247-910A-62B73851104B}"/>
              </a:ext>
            </a:extLst>
          </p:cNvPr>
          <p:cNvSpPr>
            <a:spLocks noGrp="1"/>
          </p:cNvSpPr>
          <p:nvPr>
            <p:ph type="title"/>
          </p:nvPr>
        </p:nvSpPr>
        <p:spPr>
          <a:xfrm>
            <a:off x="611560" y="249289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a:t>
            </a:r>
          </a:p>
        </p:txBody>
      </p:sp>
    </p:spTree>
    <p:extLst>
      <p:ext uri="{BB962C8B-B14F-4D97-AF65-F5344CB8AC3E}">
        <p14:creationId xmlns:p14="http://schemas.microsoft.com/office/powerpoint/2010/main" val="3622457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153" t="2782" r="4399" b="8789"/>
          <a:stretch>
            <a:fillRect/>
          </a:stretch>
        </p:blipFill>
        <p:spPr bwMode="auto">
          <a:xfrm>
            <a:off x="1907704" y="-34280"/>
            <a:ext cx="5543550" cy="6840538"/>
          </a:xfrm>
          <a:prstGeom prst="rect">
            <a:avLst/>
          </a:prstGeom>
          <a:noFill/>
          <a:ln>
            <a:noFill/>
          </a:ln>
          <a:effectLst/>
          <a:extLst>
            <a:ext uri="{909E8E84-426E-40DD-AFC4-6F175D3DCCD1}">
              <a14:hiddenFill xmlns:a14="http://schemas.microsoft.com/office/drawing/2010/main">
                <a:blipFill dpi="0" rotWithShape="0">
                  <a:blip/>
                  <a:srcRect l="4153" t="2782" r="4399" b="878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9" name="Rectangle 1"/>
          <p:cNvSpPr>
            <a:spLocks noGrp="1" noChangeArrowheads="1"/>
          </p:cNvSpPr>
          <p:nvPr>
            <p:ph type="title" idx="4294967295"/>
          </p:nvPr>
        </p:nvSpPr>
        <p:spPr>
          <a:xfrm>
            <a:off x="250825" y="2349500"/>
            <a:ext cx="39243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SCHEMA DELLE RAMIFICAZIONI DELL’ AORTA DISCENDENTE</a:t>
            </a:r>
          </a:p>
        </p:txBody>
      </p:sp>
      <p:pic>
        <p:nvPicPr>
          <p:cNvPr id="73730" name="Picture 2"/>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5310188" y="0"/>
            <a:ext cx="3833812" cy="685800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E5A0606-EFCA-5748-BFF4-FA9059E48E52}"/>
              </a:ext>
            </a:extLst>
          </p:cNvPr>
          <p:cNvSpPr>
            <a:spLocks noGrp="1"/>
          </p:cNvSpPr>
          <p:nvPr>
            <p:ph type="title"/>
          </p:nvPr>
        </p:nvSpPr>
        <p:spPr>
          <a:xfrm>
            <a:off x="-9525" y="-99392"/>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  TORACICA</a:t>
            </a:r>
          </a:p>
        </p:txBody>
      </p:sp>
      <p:sp>
        <p:nvSpPr>
          <p:cNvPr id="4" name="Segnaposto contenuto 3">
            <a:extLst>
              <a:ext uri="{FF2B5EF4-FFF2-40B4-BE49-F238E27FC236}">
                <a16:creationId xmlns:a16="http://schemas.microsoft.com/office/drawing/2014/main" id="{020F1326-2D25-5744-BD25-61FF0D1DCC86}"/>
              </a:ext>
            </a:extLst>
          </p:cNvPr>
          <p:cNvSpPr>
            <a:spLocks noGrp="1"/>
          </p:cNvSpPr>
          <p:nvPr>
            <p:ph idx="1"/>
          </p:nvPr>
        </p:nvSpPr>
        <p:spPr>
          <a:xfrm>
            <a:off x="467544" y="692696"/>
            <a:ext cx="8352929" cy="5949280"/>
          </a:xfrm>
        </p:spPr>
        <p:txBody>
          <a:bodyPr/>
          <a:lstStyle/>
          <a:p>
            <a:r>
              <a:rPr lang="it-IT" sz="2600" b="1" dirty="0">
                <a:solidFill>
                  <a:schemeClr val="tx1"/>
                </a:solidFill>
                <a:latin typeface="Comic Sans MS" panose="030F0902030302020204" pitchFamily="66" charset="0"/>
              </a:rPr>
              <a:t>Prosegue dall’ Arco Aortico dirigendosi posteriormente e a sinistra, contraendo rapporto con la Colonna Toracica e l’ Esofago.</a:t>
            </a:r>
          </a:p>
          <a:p>
            <a:endParaRPr lang="it-IT" sz="2600" b="1" dirty="0">
              <a:solidFill>
                <a:schemeClr val="tx1"/>
              </a:solidFill>
              <a:latin typeface="Comic Sans MS" panose="030F0902030302020204" pitchFamily="66" charset="0"/>
            </a:endParaRPr>
          </a:p>
          <a:p>
            <a:r>
              <a:rPr lang="it-IT" sz="2600" b="1" dirty="0">
                <a:solidFill>
                  <a:schemeClr val="tx1"/>
                </a:solidFill>
                <a:latin typeface="Comic Sans MS" panose="030F0902030302020204" pitchFamily="66" charset="0"/>
              </a:rPr>
              <a:t>Emette rami PARIETALI (Arterie INTERCOSTALI) e rami VISCERALI per Organi Toracici: Arterie ESOFAGEE, PERICARDICHE, BRONCHIALI (per irrorare i Polmoni).</a:t>
            </a:r>
          </a:p>
          <a:p>
            <a:endParaRPr lang="it-IT" sz="2600" b="1" dirty="0">
              <a:solidFill>
                <a:schemeClr val="tx1"/>
              </a:solidFill>
              <a:latin typeface="Comic Sans MS" panose="030F0902030302020204" pitchFamily="66" charset="0"/>
            </a:endParaRPr>
          </a:p>
          <a:p>
            <a:r>
              <a:rPr lang="it-IT" sz="2600" b="1" dirty="0">
                <a:solidFill>
                  <a:schemeClr val="tx1"/>
                </a:solidFill>
                <a:latin typeface="Comic Sans MS" panose="030F0902030302020204" pitchFamily="66" charset="0"/>
              </a:rPr>
              <a:t>Prosegue in direzione caudale, oltrepassa il proprio ORIFIZIO DIAFRAMMATICO e diviene AORTA ADDOMINALE. </a:t>
            </a:r>
          </a:p>
        </p:txBody>
      </p:sp>
    </p:spTree>
    <p:extLst>
      <p:ext uri="{BB962C8B-B14F-4D97-AF65-F5344CB8AC3E}">
        <p14:creationId xmlns:p14="http://schemas.microsoft.com/office/powerpoint/2010/main" val="2666088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E5A0606-EFCA-5748-BFF4-FA9059E48E52}"/>
              </a:ext>
            </a:extLst>
          </p:cNvPr>
          <p:cNvSpPr>
            <a:spLocks noGrp="1"/>
          </p:cNvSpPr>
          <p:nvPr>
            <p:ph type="title"/>
          </p:nvPr>
        </p:nvSpPr>
        <p:spPr>
          <a:xfrm>
            <a:off x="-9525" y="-99392"/>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  ADDOMINALE</a:t>
            </a:r>
          </a:p>
        </p:txBody>
      </p:sp>
      <p:sp>
        <p:nvSpPr>
          <p:cNvPr id="4" name="Segnaposto contenuto 3">
            <a:extLst>
              <a:ext uri="{FF2B5EF4-FFF2-40B4-BE49-F238E27FC236}">
                <a16:creationId xmlns:a16="http://schemas.microsoft.com/office/drawing/2014/main" id="{020F1326-2D25-5744-BD25-61FF0D1DCC86}"/>
              </a:ext>
            </a:extLst>
          </p:cNvPr>
          <p:cNvSpPr>
            <a:spLocks noGrp="1"/>
          </p:cNvSpPr>
          <p:nvPr>
            <p:ph idx="1"/>
          </p:nvPr>
        </p:nvSpPr>
        <p:spPr>
          <a:xfrm>
            <a:off x="755576" y="692696"/>
            <a:ext cx="7920881" cy="5949280"/>
          </a:xfrm>
        </p:spPr>
        <p:txBody>
          <a:bodyPr/>
          <a:lstStyle/>
          <a:p>
            <a:r>
              <a:rPr lang="it-IT" sz="2600" b="1" dirty="0">
                <a:solidFill>
                  <a:schemeClr val="tx1"/>
                </a:solidFill>
                <a:latin typeface="Chalkboard" panose="03050602040202020205" pitchFamily="66" charset="77"/>
              </a:rPr>
              <a:t>Anche l’ AORTA ADDOMINALE presenta RAMI PARIETALI (Arterie LOMBARI) e RAMI VISCERALI che, cranio-</a:t>
            </a:r>
            <a:r>
              <a:rPr lang="it-IT" sz="2600" b="1" dirty="0" err="1">
                <a:solidFill>
                  <a:schemeClr val="tx1"/>
                </a:solidFill>
                <a:latin typeface="Chalkboard" panose="03050602040202020205" pitchFamily="66" charset="77"/>
              </a:rPr>
              <a:t>caudalmente</a:t>
            </a:r>
            <a:r>
              <a:rPr lang="it-IT" sz="2600" b="1" dirty="0">
                <a:solidFill>
                  <a:schemeClr val="tx1"/>
                </a:solidFill>
                <a:latin typeface="Chalkboard" panose="03050602040202020205" pitchFamily="66" charset="77"/>
              </a:rPr>
              <a:t>, sono:</a:t>
            </a:r>
          </a:p>
          <a:p>
            <a:endParaRPr lang="it-IT" sz="2600" b="1" dirty="0">
              <a:solidFill>
                <a:schemeClr val="tx1"/>
              </a:solidFill>
              <a:latin typeface="Chalkboard" panose="03050602040202020205" pitchFamily="66" charset="77"/>
            </a:endParaRPr>
          </a:p>
          <a:p>
            <a:r>
              <a:rPr lang="it-IT" sz="2600" b="1" dirty="0">
                <a:solidFill>
                  <a:schemeClr val="tx1"/>
                </a:solidFill>
                <a:latin typeface="Chalkboard" panose="03050602040202020205" pitchFamily="66" charset="77"/>
              </a:rPr>
              <a:t>-ARTERIE FRENICHE INFERIORI (per il Diaframma)</a:t>
            </a:r>
          </a:p>
          <a:p>
            <a:r>
              <a:rPr lang="it-IT" sz="2600" b="1" dirty="0">
                <a:solidFill>
                  <a:schemeClr val="tx1"/>
                </a:solidFill>
                <a:latin typeface="Chalkboard" panose="03050602040202020205" pitchFamily="66" charset="77"/>
              </a:rPr>
              <a:t>-ARTERIA CELIACA</a:t>
            </a:r>
          </a:p>
          <a:p>
            <a:r>
              <a:rPr lang="it-IT" sz="2600" b="1" dirty="0">
                <a:solidFill>
                  <a:schemeClr val="tx1"/>
                </a:solidFill>
                <a:latin typeface="Chalkboard" panose="03050602040202020205" pitchFamily="66" charset="77"/>
              </a:rPr>
              <a:t>-ARTERIE RENALI (per i Reni)</a:t>
            </a:r>
          </a:p>
          <a:p>
            <a:r>
              <a:rPr lang="it-IT" sz="2600" b="1" dirty="0">
                <a:solidFill>
                  <a:schemeClr val="tx1"/>
                </a:solidFill>
                <a:latin typeface="Chalkboard" panose="03050602040202020205" pitchFamily="66" charset="77"/>
              </a:rPr>
              <a:t>-ARTERIA MESENTERICA SUPERIORE e INFERIORE</a:t>
            </a:r>
          </a:p>
          <a:p>
            <a:r>
              <a:rPr lang="it-IT" sz="2600" b="1" dirty="0">
                <a:solidFill>
                  <a:schemeClr val="tx1"/>
                </a:solidFill>
                <a:latin typeface="Chalkboard" panose="03050602040202020205" pitchFamily="66" charset="77"/>
              </a:rPr>
              <a:t>-ARTERIE GONADICHE (per l’ OVAIO o per il TESTICOLO)</a:t>
            </a:r>
          </a:p>
        </p:txBody>
      </p:sp>
    </p:spTree>
    <p:extLst>
      <p:ext uri="{BB962C8B-B14F-4D97-AF65-F5344CB8AC3E}">
        <p14:creationId xmlns:p14="http://schemas.microsoft.com/office/powerpoint/2010/main" val="612414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1" name="Rectangle 1"/>
          <p:cNvSpPr>
            <a:spLocks noGrp="1" noChangeArrowheads="1"/>
          </p:cNvSpPr>
          <p:nvPr>
            <p:ph type="title" idx="4294967295"/>
          </p:nvPr>
        </p:nvSpPr>
        <p:spPr>
          <a:xfrm>
            <a:off x="685006"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TRIPODE  CELIACO</a:t>
            </a:r>
          </a:p>
        </p:txBody>
      </p:sp>
      <p:pic>
        <p:nvPicPr>
          <p:cNvPr id="768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3406" y="1143000"/>
            <a:ext cx="8892921" cy="5526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MESENTERICHE SUPERIORE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ed INFERIORE</a:t>
            </a:r>
          </a:p>
        </p:txBody>
      </p:sp>
      <p:pic>
        <p:nvPicPr>
          <p:cNvPr id="798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8175" y="1196975"/>
            <a:ext cx="4586288" cy="4789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5" name="Text Box 3"/>
          <p:cNvSpPr txBox="1">
            <a:spLocks noChangeArrowheads="1"/>
          </p:cNvSpPr>
          <p:nvPr/>
        </p:nvSpPr>
        <p:spPr bwMode="auto">
          <a:xfrm>
            <a:off x="6473825" y="2057400"/>
            <a:ext cx="2501900"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a:solidFill>
                  <a:srgbClr val="FFFFFF"/>
                </a:solidFill>
                <a:latin typeface="Arial Black" panose="020B0A04020102020204" pitchFamily="34" charset="0"/>
              </a:rPr>
              <a:t>ARCATA</a:t>
            </a:r>
          </a:p>
          <a:p>
            <a:pPr algn="ctr">
              <a:buClrTx/>
              <a:buFontTx/>
              <a:buNone/>
            </a:pPr>
            <a:r>
              <a:rPr lang="it-IT" altLang="it-IT" sz="2000">
                <a:solidFill>
                  <a:srgbClr val="FFFFFF"/>
                </a:solidFill>
                <a:latin typeface="Arial Black" panose="020B0A04020102020204" pitchFamily="34" charset="0"/>
              </a:rPr>
              <a:t>ANASTOMOTICA</a:t>
            </a:r>
          </a:p>
          <a:p>
            <a:pPr algn="ctr">
              <a:buClrTx/>
              <a:buFontTx/>
              <a:buNone/>
            </a:pPr>
            <a:r>
              <a:rPr lang="it-IT" altLang="it-IT" sz="2000">
                <a:solidFill>
                  <a:srgbClr val="FFFFFF"/>
                </a:solidFill>
                <a:latin typeface="Arial Black" panose="020B0A04020102020204" pitchFamily="34" charset="0"/>
              </a:rPr>
              <a:t>Di</a:t>
            </a:r>
          </a:p>
          <a:p>
            <a:pPr algn="ctr">
              <a:buClrTx/>
              <a:buFontTx/>
              <a:buNone/>
            </a:pPr>
            <a:r>
              <a:rPr lang="it-IT" altLang="it-IT" sz="2000">
                <a:solidFill>
                  <a:srgbClr val="FFFFFF"/>
                </a:solidFill>
                <a:latin typeface="Arial Black" panose="020B0A04020102020204" pitchFamily="34" charset="0"/>
              </a:rPr>
              <a:t>RIOLANO</a:t>
            </a:r>
          </a:p>
        </p:txBody>
      </p:sp>
      <p:sp>
        <p:nvSpPr>
          <p:cNvPr id="79876" name="Line 4"/>
          <p:cNvSpPr>
            <a:spLocks noChangeShapeType="1"/>
          </p:cNvSpPr>
          <p:nvPr/>
        </p:nvSpPr>
        <p:spPr bwMode="auto">
          <a:xfrm flipH="1" flipV="1">
            <a:off x="4324350" y="2038350"/>
            <a:ext cx="2552700" cy="266700"/>
          </a:xfrm>
          <a:prstGeom prst="line">
            <a:avLst/>
          </a:prstGeom>
          <a:noFill/>
          <a:ln w="76320" cap="sq">
            <a:solidFill>
              <a:srgbClr val="66FF33"/>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7987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10325" y="5486400"/>
            <a:ext cx="2733675" cy="137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8" name="Line 6"/>
          <p:cNvSpPr>
            <a:spLocks noChangeShapeType="1"/>
          </p:cNvSpPr>
          <p:nvPr/>
        </p:nvSpPr>
        <p:spPr bwMode="auto">
          <a:xfrm>
            <a:off x="7667625" y="3357563"/>
            <a:ext cx="144463" cy="2879725"/>
          </a:xfrm>
          <a:prstGeom prst="line">
            <a:avLst/>
          </a:prstGeom>
          <a:noFill/>
          <a:ln w="7632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49" name="Rectangle 1"/>
          <p:cNvSpPr>
            <a:spLocks noGrp="1" noChangeArrowheads="1"/>
          </p:cNvSpPr>
          <p:nvPr>
            <p:ph type="title" idx="4294967295"/>
          </p:nvPr>
        </p:nvSpPr>
        <p:spPr>
          <a:xfrm>
            <a:off x="0" y="0"/>
            <a:ext cx="91440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ARTERIA MESENTERICA SUPERIORE</a:t>
            </a:r>
          </a:p>
        </p:txBody>
      </p:sp>
      <p:pic>
        <p:nvPicPr>
          <p:cNvPr id="78850"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2339975" y="765175"/>
            <a:ext cx="5308600" cy="6092825"/>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13F1AB-55C7-6D44-8B9A-2676AC357D58}"/>
              </a:ext>
            </a:extLst>
          </p:cNvPr>
          <p:cNvSpPr>
            <a:spLocks noGrp="1"/>
          </p:cNvSpPr>
          <p:nvPr>
            <p:ph type="title"/>
          </p:nvPr>
        </p:nvSpPr>
        <p:spPr>
          <a:xfrm>
            <a:off x="685800" y="0"/>
            <a:ext cx="7753350" cy="792088"/>
          </a:xfrm>
        </p:spPr>
        <p:txBody>
          <a:bodyPr/>
          <a:lstStyle/>
          <a:p>
            <a:r>
              <a:rPr lang="it-IT" sz="3200" dirty="0">
                <a:solidFill>
                  <a:schemeClr val="tx1"/>
                </a:solidFill>
                <a:latin typeface="Gurmukhi MN" panose="02020600050405020304" pitchFamily="18" charset="0"/>
                <a:cs typeface="Gurmukhi MN" panose="02020600050405020304" pitchFamily="18" charset="0"/>
              </a:rPr>
              <a:t>ARTERIA MESENTERICA INFERIORE</a:t>
            </a:r>
          </a:p>
        </p:txBody>
      </p:sp>
      <p:sp>
        <p:nvSpPr>
          <p:cNvPr id="3" name="Segnaposto contenuto 2">
            <a:extLst>
              <a:ext uri="{FF2B5EF4-FFF2-40B4-BE49-F238E27FC236}">
                <a16:creationId xmlns:a16="http://schemas.microsoft.com/office/drawing/2014/main" id="{8B19F250-5460-E649-8FF8-DBF4B07E82A3}"/>
              </a:ext>
            </a:extLst>
          </p:cNvPr>
          <p:cNvSpPr>
            <a:spLocks noGrp="1"/>
          </p:cNvSpPr>
          <p:nvPr>
            <p:ph idx="1"/>
          </p:nvPr>
        </p:nvSpPr>
        <p:spPr>
          <a:xfrm>
            <a:off x="679343" y="692696"/>
            <a:ext cx="8064896" cy="5733256"/>
          </a:xfrm>
        </p:spPr>
        <p:txBody>
          <a:bodyPr/>
          <a:lstStyle/>
          <a:p>
            <a:r>
              <a:rPr lang="it-IT" sz="2800" dirty="0">
                <a:solidFill>
                  <a:schemeClr val="tx1"/>
                </a:solidFill>
                <a:latin typeface="Chalkboard" panose="03050602040202020205" pitchFamily="66" charset="77"/>
              </a:rPr>
              <a:t>Provvede alla irrorazione dell’ INTESTINO CRASSO a partire dai due terzi restanti del COLON TRASVERSO, COLON DISCENDENTE, COLON SIGMOIDEO (o SIGMA o COLON ILEO-PELVICO), porzione </a:t>
            </a:r>
            <a:r>
              <a:rPr lang="it-IT" sz="2800" dirty="0" err="1">
                <a:solidFill>
                  <a:schemeClr val="tx1"/>
                </a:solidFill>
                <a:latin typeface="Chalkboard" panose="03050602040202020205" pitchFamily="66" charset="77"/>
              </a:rPr>
              <a:t>piu’</a:t>
            </a:r>
            <a:r>
              <a:rPr lang="it-IT" sz="2800" dirty="0">
                <a:solidFill>
                  <a:schemeClr val="tx1"/>
                </a:solidFill>
                <a:latin typeface="Chalkboard" panose="03050602040202020205" pitchFamily="66" charset="77"/>
              </a:rPr>
              <a:t> craniale dell’ INTESTINO RETTO mediante l’ Arteria RETTALE (EMORROIDARIA) SUPERIORE.</a:t>
            </a:r>
          </a:p>
          <a:p>
            <a:r>
              <a:rPr lang="it-IT" sz="2800" dirty="0">
                <a:solidFill>
                  <a:schemeClr val="tx1"/>
                </a:solidFill>
                <a:latin typeface="Chalkboard" panose="03050602040202020205" pitchFamily="66" charset="77"/>
              </a:rPr>
              <a:t>Si anastomizza con l’ Arteria Mesenterica Superiore a livello del Colon Trasverso nella ARCATA ARTERIOSA ANASTOMOTICA di RIOLANO.</a:t>
            </a:r>
          </a:p>
        </p:txBody>
      </p:sp>
    </p:spTree>
    <p:extLst>
      <p:ext uri="{BB962C8B-B14F-4D97-AF65-F5344CB8AC3E}">
        <p14:creationId xmlns:p14="http://schemas.microsoft.com/office/powerpoint/2010/main" val="1483542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7" name="Rectangle 1"/>
          <p:cNvSpPr>
            <a:spLocks noGrp="1" noChangeArrowheads="1"/>
          </p:cNvSpPr>
          <p:nvPr>
            <p:ph type="title" idx="4294967295"/>
          </p:nvPr>
        </p:nvSpPr>
        <p:spPr>
          <a:xfrm>
            <a:off x="0" y="0"/>
            <a:ext cx="8856984"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ARTERIE ILIACHE COMUNE, ESTERNA ed INTERNA (o Ipogastrica)</a:t>
            </a:r>
          </a:p>
        </p:txBody>
      </p:sp>
      <p:pic>
        <p:nvPicPr>
          <p:cNvPr id="808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7584" y="1089684"/>
            <a:ext cx="7848872" cy="56502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AB19AC-F95E-5847-8355-5E6B8D615046}"/>
              </a:ext>
            </a:extLst>
          </p:cNvPr>
          <p:cNvSpPr>
            <a:spLocks noGrp="1"/>
          </p:cNvSpPr>
          <p:nvPr>
            <p:ph type="title"/>
          </p:nvPr>
        </p:nvSpPr>
        <p:spPr>
          <a:xfrm>
            <a:off x="664822" y="0"/>
            <a:ext cx="7753350" cy="90872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COMUNE</a:t>
            </a:r>
          </a:p>
        </p:txBody>
      </p:sp>
      <p:sp>
        <p:nvSpPr>
          <p:cNvPr id="3" name="Segnaposto contenuto 2">
            <a:extLst>
              <a:ext uri="{FF2B5EF4-FFF2-40B4-BE49-F238E27FC236}">
                <a16:creationId xmlns:a16="http://schemas.microsoft.com/office/drawing/2014/main" id="{9F0E8B26-931E-A443-9817-0BCA7512B50C}"/>
              </a:ext>
            </a:extLst>
          </p:cNvPr>
          <p:cNvSpPr>
            <a:spLocks noGrp="1"/>
          </p:cNvSpPr>
          <p:nvPr>
            <p:ph idx="1"/>
          </p:nvPr>
        </p:nvSpPr>
        <p:spPr>
          <a:xfrm>
            <a:off x="77001" y="1052736"/>
            <a:ext cx="8928992" cy="5400600"/>
          </a:xfrm>
        </p:spPr>
        <p:txBody>
          <a:bodyPr/>
          <a:lstStyle/>
          <a:p>
            <a:r>
              <a:rPr lang="it-IT" dirty="0">
                <a:solidFill>
                  <a:schemeClr val="tx1"/>
                </a:solidFill>
                <a:latin typeface="Chalkboard SE" panose="03050602040202020205" pitchFamily="66" charset="77"/>
              </a:rPr>
              <a:t>A livello della Vertebra L4, l’ Aorta emette il suo Ramo Terminale (Arteria SACRALE MEDIA o MEDIANA) e le 2 collaterali (pari) Arterie ILIACHE COMUNI.</a:t>
            </a:r>
          </a:p>
          <a:p>
            <a:endParaRPr lang="it-IT" dirty="0">
              <a:solidFill>
                <a:schemeClr val="tx1"/>
              </a:solidFill>
              <a:latin typeface="Chalkboard SE" panose="03050602040202020205" pitchFamily="66" charset="77"/>
            </a:endParaRPr>
          </a:p>
          <a:p>
            <a:r>
              <a:rPr lang="it-IT" dirty="0">
                <a:solidFill>
                  <a:schemeClr val="tx1"/>
                </a:solidFill>
                <a:latin typeface="Chalkboard SE" panose="03050602040202020205" pitchFamily="66" charset="77"/>
              </a:rPr>
              <a:t>A livello dell’ </a:t>
            </a:r>
            <a:r>
              <a:rPr lang="it-IT" dirty="0" err="1">
                <a:solidFill>
                  <a:schemeClr val="tx1"/>
                </a:solidFill>
                <a:latin typeface="Chalkboard SE" panose="03050602040202020205" pitchFamily="66" charset="77"/>
              </a:rPr>
              <a:t>Amfiartrosi</a:t>
            </a:r>
            <a:r>
              <a:rPr lang="it-IT" dirty="0">
                <a:solidFill>
                  <a:schemeClr val="tx1"/>
                </a:solidFill>
                <a:latin typeface="Chalkboard SE" panose="03050602040202020205" pitchFamily="66" charset="77"/>
              </a:rPr>
              <a:t> SACRO-ILIACA, l’ Arteria Iliaca Comune si biforca nell’ ARTERIA ILIACA ESTERNA ed ARTERIA ILIACA INTERNA (o IPOGASTRICA)</a:t>
            </a:r>
          </a:p>
        </p:txBody>
      </p:sp>
    </p:spTree>
    <p:extLst>
      <p:ext uri="{BB962C8B-B14F-4D97-AF65-F5344CB8AC3E}">
        <p14:creationId xmlns:p14="http://schemas.microsoft.com/office/powerpoint/2010/main" val="1832482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E7682E-7EB2-ED4D-8A7B-40BC10CE998B}"/>
              </a:ext>
            </a:extLst>
          </p:cNvPr>
          <p:cNvSpPr>
            <a:spLocks noGrp="1"/>
          </p:cNvSpPr>
          <p:nvPr>
            <p:ph type="title"/>
          </p:nvPr>
        </p:nvSpPr>
        <p:spPr>
          <a:xfrm>
            <a:off x="685800" y="707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SACRALE MEDIA (MEDIANA)</a:t>
            </a:r>
          </a:p>
        </p:txBody>
      </p:sp>
      <p:sp>
        <p:nvSpPr>
          <p:cNvPr id="3" name="Segnaposto contenuto 2">
            <a:extLst>
              <a:ext uri="{FF2B5EF4-FFF2-40B4-BE49-F238E27FC236}">
                <a16:creationId xmlns:a16="http://schemas.microsoft.com/office/drawing/2014/main" id="{F189FB99-444D-3140-828A-0B38B0F3BA59}"/>
              </a:ext>
            </a:extLst>
          </p:cNvPr>
          <p:cNvSpPr>
            <a:spLocks noGrp="1"/>
          </p:cNvSpPr>
          <p:nvPr>
            <p:ph idx="1"/>
          </p:nvPr>
        </p:nvSpPr>
        <p:spPr>
          <a:xfrm>
            <a:off x="467544" y="1089684"/>
            <a:ext cx="8676456" cy="2843372"/>
          </a:xfrm>
        </p:spPr>
        <p:txBody>
          <a:bodyPr/>
          <a:lstStyle/>
          <a:p>
            <a:r>
              <a:rPr lang="it-IT" sz="2800" dirty="0">
                <a:solidFill>
                  <a:schemeClr val="tx1"/>
                </a:solidFill>
                <a:latin typeface="Chalkboard SE" panose="03050602040202020205" pitchFamily="66" charset="77"/>
              </a:rPr>
              <a:t>Decorre posteriormente all’ Intestino Retto ed anteriormente all’ Osso Sacro.</a:t>
            </a:r>
          </a:p>
          <a:p>
            <a:r>
              <a:rPr lang="it-IT" sz="2800" dirty="0">
                <a:solidFill>
                  <a:schemeClr val="tx1"/>
                </a:solidFill>
                <a:latin typeface="Chalkboard SE" panose="03050602040202020205" pitchFamily="66" charset="77"/>
              </a:rPr>
              <a:t>Contribuisce all’ irrorazione sanguifera dell’ Intestino Retto.</a:t>
            </a:r>
          </a:p>
        </p:txBody>
      </p:sp>
      <p:pic>
        <p:nvPicPr>
          <p:cNvPr id="4" name="Picture 2">
            <a:extLst>
              <a:ext uri="{FF2B5EF4-FFF2-40B4-BE49-F238E27FC236}">
                <a16:creationId xmlns:a16="http://schemas.microsoft.com/office/drawing/2014/main" id="{E84B21AC-DAE5-924C-8EFB-7A4D9A8B60B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07904" y="2636912"/>
            <a:ext cx="2650090" cy="39234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5192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1"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76877" y="1633"/>
            <a:ext cx="2376264" cy="6767512"/>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A2628EFB-05B6-2544-8475-E658364CF87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5085184"/>
            <a:ext cx="1574146" cy="504056"/>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C7E94D1B-8CCC-AD4A-A1E6-4FC6C776CB9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43504" t="5267" r="3865" b="29184"/>
          <a:stretch/>
        </p:blipFill>
        <p:spPr bwMode="auto">
          <a:xfrm>
            <a:off x="4283968" y="301142"/>
            <a:ext cx="4328815" cy="6236692"/>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5994" t="1447" r="6328" b="2446"/>
          <a:stretch>
            <a:fillRect/>
          </a:stretch>
        </p:blipFill>
        <p:spPr bwMode="auto">
          <a:xfrm>
            <a:off x="2519363" y="161925"/>
            <a:ext cx="5400675" cy="6696075"/>
          </a:xfrm>
          <a:prstGeom prst="rect">
            <a:avLst/>
          </a:prstGeom>
          <a:noFill/>
          <a:ln>
            <a:noFill/>
          </a:ln>
          <a:effectLst/>
          <a:extLst>
            <a:ext uri="{909E8E84-426E-40DD-AFC4-6F175D3DCCD1}">
              <a14:hiddenFill xmlns:a14="http://schemas.microsoft.com/office/drawing/2010/main">
                <a:blipFill dpi="0" rotWithShape="0">
                  <a:blip/>
                  <a:srcRect l="5994" t="1447" r="6328" b="24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41F2C-A19F-0B4B-8E55-1B5E134B1865}"/>
              </a:ext>
            </a:extLst>
          </p:cNvPr>
          <p:cNvSpPr>
            <a:spLocks noGrp="1"/>
          </p:cNvSpPr>
          <p:nvPr>
            <p:ph type="title"/>
          </p:nvPr>
        </p:nvSpPr>
        <p:spPr>
          <a:xfrm>
            <a:off x="683568" y="-278913"/>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ESTERNA</a:t>
            </a:r>
          </a:p>
        </p:txBody>
      </p:sp>
      <p:sp>
        <p:nvSpPr>
          <p:cNvPr id="3" name="Segnaposto contenuto 2">
            <a:extLst>
              <a:ext uri="{FF2B5EF4-FFF2-40B4-BE49-F238E27FC236}">
                <a16:creationId xmlns:a16="http://schemas.microsoft.com/office/drawing/2014/main" id="{97C68AEF-F74D-5C44-81D9-267523EC50E9}"/>
              </a:ext>
            </a:extLst>
          </p:cNvPr>
          <p:cNvSpPr>
            <a:spLocks noGrp="1"/>
          </p:cNvSpPr>
          <p:nvPr>
            <p:ph idx="1"/>
          </p:nvPr>
        </p:nvSpPr>
        <p:spPr>
          <a:xfrm>
            <a:off x="539552" y="692696"/>
            <a:ext cx="8280920" cy="5544616"/>
          </a:xfrm>
        </p:spPr>
        <p:txBody>
          <a:bodyPr/>
          <a:lstStyle/>
          <a:p>
            <a:r>
              <a:rPr lang="it-IT" sz="2800" b="1" i="1" dirty="0">
                <a:solidFill>
                  <a:schemeClr val="tx1"/>
                </a:solidFill>
                <a:latin typeface="Century Schoolbook" panose="02040604050505020304" pitchFamily="18" charset="0"/>
              </a:rPr>
              <a:t>Provvede alla irrorazione dell’ Arto Inferiore, proseguendo inferiormente al Legamento Inguinale con l’ ARTERIA FEMORALE (nel cosiddetto Triangolo Femorale di Scarpa). Quest’ultima decorre nel cosiddetto Canale (muscolare) degli Adduttori (nella coscia), per diventare ARTERIA POPLITEA nell’ omonima </a:t>
            </a:r>
            <a:r>
              <a:rPr lang="it-IT" sz="2800" b="1" i="1" dirty="0" err="1">
                <a:solidFill>
                  <a:schemeClr val="tx1"/>
                </a:solidFill>
                <a:latin typeface="Century Schoolbook" panose="02040604050505020304" pitchFamily="18" charset="0"/>
              </a:rPr>
              <a:t>cavità.Prosegue</a:t>
            </a:r>
            <a:r>
              <a:rPr lang="it-IT" sz="2800" b="1" i="1" dirty="0">
                <a:solidFill>
                  <a:schemeClr val="tx1"/>
                </a:solidFill>
                <a:latin typeface="Century Schoolbook" panose="02040604050505020304" pitchFamily="18" charset="0"/>
              </a:rPr>
              <a:t> dividendosi in ARTERIE TIBIALI (Anteriore e Posteriore) e FIBULARE, per raggiungere il Piede con le ARCATE ARTERIOSE PLANTARE e DORSALE</a:t>
            </a:r>
          </a:p>
        </p:txBody>
      </p:sp>
    </p:spTree>
    <p:extLst>
      <p:ext uri="{BB962C8B-B14F-4D97-AF65-F5344CB8AC3E}">
        <p14:creationId xmlns:p14="http://schemas.microsoft.com/office/powerpoint/2010/main" val="2890973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5"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1679" y="172380"/>
            <a:ext cx="1799705" cy="779415"/>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39F1F65B-74A4-4C46-82B5-5250A317ADE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475656" y="764704"/>
            <a:ext cx="4320480" cy="5602285"/>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DF05877F-B983-8644-8403-390EABDC751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104" t="1445" r="50302" b="3781"/>
          <a:stretch/>
        </p:blipFill>
        <p:spPr bwMode="auto">
          <a:xfrm>
            <a:off x="6012160" y="56934"/>
            <a:ext cx="2871936" cy="6767512"/>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41F2C-A19F-0B4B-8E55-1B5E134B1865}"/>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INTERNA</a:t>
            </a:r>
          </a:p>
        </p:txBody>
      </p:sp>
      <p:sp>
        <p:nvSpPr>
          <p:cNvPr id="3" name="Segnaposto contenuto 2">
            <a:extLst>
              <a:ext uri="{FF2B5EF4-FFF2-40B4-BE49-F238E27FC236}">
                <a16:creationId xmlns:a16="http://schemas.microsoft.com/office/drawing/2014/main" id="{97C68AEF-F74D-5C44-81D9-267523EC50E9}"/>
              </a:ext>
            </a:extLst>
          </p:cNvPr>
          <p:cNvSpPr>
            <a:spLocks noGrp="1"/>
          </p:cNvSpPr>
          <p:nvPr>
            <p:ph idx="1"/>
          </p:nvPr>
        </p:nvSpPr>
        <p:spPr>
          <a:xfrm>
            <a:off x="530027" y="980728"/>
            <a:ext cx="8064896" cy="5544616"/>
          </a:xfrm>
        </p:spPr>
        <p:txBody>
          <a:bodyPr/>
          <a:lstStyle/>
          <a:p>
            <a:r>
              <a:rPr lang="it-IT" sz="2600" b="1" dirty="0">
                <a:solidFill>
                  <a:schemeClr val="tx1"/>
                </a:solidFill>
                <a:latin typeface="Copperplate Gothic Bold" panose="020E0705020206020404" pitchFamily="34" charset="77"/>
              </a:rPr>
              <a:t>Emette RAMI PARIETALI per le formazioni muscolo-scheletriche del bacino.</a:t>
            </a:r>
          </a:p>
          <a:p>
            <a:r>
              <a:rPr lang="it-IT" sz="2600" b="1" dirty="0">
                <a:solidFill>
                  <a:schemeClr val="tx1"/>
                </a:solidFill>
                <a:latin typeface="Copperplate Gothic Bold" panose="020E0705020206020404" pitchFamily="34" charset="77"/>
              </a:rPr>
              <a:t>I RAMI VISCERALI si dirigono, invece, ad organi pelvici:</a:t>
            </a:r>
          </a:p>
          <a:p>
            <a:pPr marL="457200" indent="-457200">
              <a:buFontTx/>
              <a:buChar char="-"/>
            </a:pPr>
            <a:r>
              <a:rPr lang="it-IT" sz="2600" b="1" dirty="0">
                <a:solidFill>
                  <a:schemeClr val="tx1"/>
                </a:solidFill>
                <a:latin typeface="Copperplate Gothic Bold" panose="020E0705020206020404" pitchFamily="34" charset="77"/>
              </a:rPr>
              <a:t>ARTERIE RETTALI MEDIA e INFERIORE</a:t>
            </a:r>
          </a:p>
          <a:p>
            <a:pPr marL="457200" indent="-457200">
              <a:buFontTx/>
              <a:buChar char="-"/>
            </a:pPr>
            <a:r>
              <a:rPr lang="it-IT" sz="2600" b="1" dirty="0">
                <a:solidFill>
                  <a:schemeClr val="tx1"/>
                </a:solidFill>
                <a:latin typeface="Copperplate Gothic Bold" panose="020E0705020206020404" pitchFamily="34" charset="77"/>
              </a:rPr>
              <a:t>ARTERIE VESCICALI SUPERIORE ed INFERIORE</a:t>
            </a:r>
          </a:p>
          <a:p>
            <a:pPr marL="457200" indent="-457200">
              <a:buFontTx/>
              <a:buChar char="-"/>
            </a:pPr>
            <a:r>
              <a:rPr lang="it-IT" sz="2600" b="1" dirty="0">
                <a:solidFill>
                  <a:schemeClr val="tx1"/>
                </a:solidFill>
                <a:latin typeface="Copperplate Gothic Bold" panose="020E0705020206020404" pitchFamily="34" charset="77"/>
              </a:rPr>
              <a:t>ARTERIA UTERINA (nella femmina)</a:t>
            </a:r>
          </a:p>
          <a:p>
            <a:pPr marL="457200" indent="-457200">
              <a:buFontTx/>
              <a:buChar char="-"/>
            </a:pPr>
            <a:r>
              <a:rPr lang="it-IT" sz="2600" b="1" dirty="0">
                <a:solidFill>
                  <a:schemeClr val="tx1"/>
                </a:solidFill>
                <a:latin typeface="Copperplate Gothic Bold" panose="020E0705020206020404" pitchFamily="34" charset="77"/>
              </a:rPr>
              <a:t>RAMI PROSTATICI dell’Arteria Vescicale Inferiore (nel maschio)</a:t>
            </a:r>
          </a:p>
        </p:txBody>
      </p:sp>
    </p:spTree>
    <p:extLst>
      <p:ext uri="{BB962C8B-B14F-4D97-AF65-F5344CB8AC3E}">
        <p14:creationId xmlns:p14="http://schemas.microsoft.com/office/powerpoint/2010/main" val="3717461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79725" y="71438"/>
            <a:ext cx="3959225" cy="6767512"/>
          </a:xfrm>
          <a:prstGeom prst="rect">
            <a:avLst/>
          </a:prstGeom>
          <a:noFill/>
          <a:ln>
            <a:noFill/>
          </a:ln>
          <a:effectLst/>
          <a:extLst>
            <a:ext uri="{909E8E84-426E-40DD-AFC4-6F175D3DCCD1}">
              <a14:hiddenFill xmlns:a14="http://schemas.microsoft.com/office/drawing/2010/main">
                <a:blipFill dpi="0" rotWithShape="0">
                  <a:blip/>
                  <a:srcRect l="10399" t="3738" r="8348" b="77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extLst>
      <p:ext uri="{BB962C8B-B14F-4D97-AF65-F5344CB8AC3E}">
        <p14:creationId xmlns:p14="http://schemas.microsoft.com/office/powerpoint/2010/main" val="29251416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5959" t="2782" r="3302" b="3781"/>
          <a:stretch>
            <a:fillRect/>
          </a:stretch>
        </p:blipFill>
        <p:spPr bwMode="auto">
          <a:xfrm>
            <a:off x="2447925" y="0"/>
            <a:ext cx="5616575" cy="6767513"/>
          </a:xfrm>
          <a:prstGeom prst="rect">
            <a:avLst/>
          </a:prstGeom>
          <a:noFill/>
          <a:ln>
            <a:noFill/>
          </a:ln>
          <a:effectLst/>
          <a:extLst>
            <a:ext uri="{909E8E84-426E-40DD-AFC4-6F175D3DCCD1}">
              <a14:hiddenFill xmlns:a14="http://schemas.microsoft.com/office/drawing/2010/main">
                <a:blipFill dpi="0" rotWithShape="0">
                  <a:blip/>
                  <a:srcRect l="5959" t="2782" r="3302"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idx="4294967295"/>
          </p:nvPr>
        </p:nvSpPr>
        <p:spPr>
          <a:xfrm>
            <a:off x="152400" y="-243408"/>
            <a:ext cx="8991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CIRCOLAZIONE VENOSA SISTEMICA</a:t>
            </a:r>
          </a:p>
        </p:txBody>
      </p:sp>
      <p:sp>
        <p:nvSpPr>
          <p:cNvPr id="84994" name="Rectangle 2"/>
          <p:cNvSpPr>
            <a:spLocks noGrp="1" noChangeArrowheads="1"/>
          </p:cNvSpPr>
          <p:nvPr>
            <p:ph type="body" idx="1"/>
          </p:nvPr>
        </p:nvSpPr>
        <p:spPr>
          <a:xfrm>
            <a:off x="242156" y="764704"/>
            <a:ext cx="8812088" cy="5661248"/>
          </a:xfrm>
          <a:ln/>
        </p:spPr>
        <p:txBody>
          <a:bodyPr/>
          <a:lstStyle/>
          <a:p>
            <a:pPr marL="0" indent="0">
              <a:spcBef>
                <a:spcPts val="700"/>
              </a:spcBef>
              <a:buClr>
                <a:srgbClr val="3366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board SE" panose="03050602040202020205" pitchFamily="66" charset="77"/>
              </a:rPr>
              <a:t>Il SISTEMA VENOSO della Grande Circolazione riporta al Cuore (Atrio Destro) il Sangue recuperato dai Microcircoli dei diversi distretti del corpo.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board SE" panose="03050602040202020205" pitchFamily="66" charset="77"/>
              </a:rPr>
              <a:t>Occupano una superficie MAGGIORE (Due Terzi della estensione del distretto sanguifero) rispetto al distretto ARTERIOSO (Un Terzo)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board SE" panose="03050602040202020205" pitchFamily="66" charset="77"/>
              </a:rPr>
              <a:t>Infatti, a ciascuna arteria, corrisponde un CIRCOLO VENOSO REFLUO duplice: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board SE" panose="03050602040202020205" pitchFamily="66" charset="77"/>
              </a:rPr>
              <a:t>   - PROFONDO, corrispondente al decorso della rispettiva arteria, localizzato prevalentemente tra i piani muscolari;</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board SE" panose="03050602040202020205" pitchFamily="66" charset="77"/>
              </a:rPr>
              <a:t>   - SUPERFICIALE, formato da vasi venosi che drenano sempre dal medesimo distretto, ma situati più superficialmente (ad nel SOTTOCUTANEO dell’ Ipoderma)</a:t>
            </a:r>
          </a:p>
          <a:p>
            <a:pPr marL="341313" indent="-32385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A6FB90-D2DF-114C-AC15-0D6430796CA5}"/>
              </a:ext>
            </a:extLst>
          </p:cNvPr>
          <p:cNvSpPr>
            <a:spLocks noGrp="1"/>
          </p:cNvSpPr>
          <p:nvPr>
            <p:ph type="title"/>
          </p:nvPr>
        </p:nvSpPr>
        <p:spPr>
          <a:xfrm>
            <a:off x="0" y="0"/>
            <a:ext cx="9144000" cy="1123950"/>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SISTEMI  VENOSI della GRANDE CIRCOLAZIONE</a:t>
            </a:r>
          </a:p>
        </p:txBody>
      </p:sp>
      <p:sp>
        <p:nvSpPr>
          <p:cNvPr id="3" name="Segnaposto contenuto 2">
            <a:extLst>
              <a:ext uri="{FF2B5EF4-FFF2-40B4-BE49-F238E27FC236}">
                <a16:creationId xmlns:a16="http://schemas.microsoft.com/office/drawing/2014/main" id="{630CCED8-E307-5B48-A8E6-BB120B00BD81}"/>
              </a:ext>
            </a:extLst>
          </p:cNvPr>
          <p:cNvSpPr>
            <a:spLocks noGrp="1"/>
          </p:cNvSpPr>
          <p:nvPr>
            <p:ph idx="1"/>
          </p:nvPr>
        </p:nvSpPr>
        <p:spPr>
          <a:xfrm>
            <a:off x="539552" y="1123950"/>
            <a:ext cx="8136904" cy="5589240"/>
          </a:xfrm>
        </p:spPr>
        <p:txBody>
          <a:bodyPr/>
          <a:lstStyle/>
          <a:p>
            <a:r>
              <a:rPr lang="it-IT" sz="2600" b="1" dirty="0">
                <a:solidFill>
                  <a:schemeClr val="tx1"/>
                </a:solidFill>
                <a:latin typeface="Chalkboard SE" panose="03050602040202020205" pitchFamily="66" charset="77"/>
                <a:cs typeface="Gurmukhi MN" panose="02020600050405020304" pitchFamily="18" charset="0"/>
              </a:rPr>
              <a:t>I circoli VENOSI PROFONDO e SUPERFICIALE della Grande Circolazione afferiscono:</a:t>
            </a:r>
          </a:p>
          <a:p>
            <a:pPr marL="457200" indent="-457200">
              <a:buFontTx/>
              <a:buChar char="-"/>
            </a:pPr>
            <a:r>
              <a:rPr lang="it-IT" sz="2600" b="1" dirty="0">
                <a:solidFill>
                  <a:schemeClr val="tx1"/>
                </a:solidFill>
                <a:latin typeface="Chalkboard SE" panose="03050602040202020205" pitchFamily="66" charset="77"/>
                <a:cs typeface="Gurmukhi MN" panose="02020600050405020304" pitchFamily="18" charset="0"/>
              </a:rPr>
              <a:t>dalla Regione SOPRADIAFRAMMATICA nella VENA CAVA SUPERIORE;</a:t>
            </a:r>
          </a:p>
          <a:p>
            <a:pPr marL="457200" indent="-457200">
              <a:buFontTx/>
              <a:buChar char="-"/>
            </a:pPr>
            <a:r>
              <a:rPr lang="it-IT" sz="2600" b="1" dirty="0">
                <a:solidFill>
                  <a:schemeClr val="tx1"/>
                </a:solidFill>
                <a:latin typeface="Chalkboard SE" panose="03050602040202020205" pitchFamily="66" charset="77"/>
                <a:cs typeface="Gurmukhi MN" panose="02020600050405020304" pitchFamily="18" charset="0"/>
              </a:rPr>
              <a:t>dalla Regione SOTTODIAFRAMMATICA nella VENA CAVA INFERIORE;</a:t>
            </a:r>
          </a:p>
          <a:p>
            <a:pPr marL="457200" indent="-457200">
              <a:buFontTx/>
              <a:buChar char="-"/>
            </a:pPr>
            <a:r>
              <a:rPr lang="it-IT" sz="2600" b="1" dirty="0">
                <a:solidFill>
                  <a:schemeClr val="tx1"/>
                </a:solidFill>
                <a:latin typeface="Chalkboard SE" panose="03050602040202020205" pitchFamily="66" charset="77"/>
                <a:cs typeface="Gurmukhi MN" panose="02020600050405020304" pitchFamily="18" charset="0"/>
              </a:rPr>
              <a:t>Il Sistema AZYGOS (Vena AZYGOS a destra e Vene EMIAZYGOS a sinistra raccolgono il Sangue sia dall’ Addome, sia dal Torace, per confluire nella Vena CAVA SUPERIORE);</a:t>
            </a:r>
          </a:p>
          <a:p>
            <a:pPr marL="457200" indent="-457200">
              <a:buFontTx/>
              <a:buChar char="-"/>
            </a:pPr>
            <a:r>
              <a:rPr lang="it-IT" sz="2600" b="1" dirty="0">
                <a:solidFill>
                  <a:schemeClr val="tx1"/>
                </a:solidFill>
                <a:latin typeface="Chalkboard SE" panose="03050602040202020205" pitchFamily="66" charset="77"/>
                <a:cs typeface="Gurmukhi MN" panose="02020600050405020304" pitchFamily="18" charset="0"/>
              </a:rPr>
              <a:t>Il SENO VENOSO CORONARIO (già visto). </a:t>
            </a:r>
          </a:p>
        </p:txBody>
      </p:sp>
    </p:spTree>
    <p:extLst>
      <p:ext uri="{BB962C8B-B14F-4D97-AF65-F5344CB8AC3E}">
        <p14:creationId xmlns:p14="http://schemas.microsoft.com/office/powerpoint/2010/main" val="2429463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1"/>
          <p:cNvSpPr>
            <a:spLocks noGrp="1" noChangeArrowheads="1"/>
          </p:cNvSpPr>
          <p:nvPr>
            <p:ph type="title" idx="4294967295"/>
          </p:nvPr>
        </p:nvSpPr>
        <p:spPr>
          <a:xfrm>
            <a:off x="-129719" y="2466975"/>
            <a:ext cx="2514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SISTEMI VENOSI</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della</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GRANDE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CIRCOLA- ZIONE</a:t>
            </a:r>
          </a:p>
        </p:txBody>
      </p:sp>
      <p:pic>
        <p:nvPicPr>
          <p:cNvPr id="87042" name="Picture 2"/>
          <p:cNvPicPr>
            <a:picLocks noChangeAspect="1" noChangeArrowheads="1"/>
          </p:cNvPicPr>
          <p:nvPr/>
        </p:nvPicPr>
        <p:blipFill>
          <a:blip r:embed="rId3">
            <a:lum bright="-12000" contrast="24000"/>
            <a:extLst>
              <a:ext uri="{28A0092B-C50C-407E-A947-70E740481C1C}">
                <a14:useLocalDpi xmlns:a14="http://schemas.microsoft.com/office/drawing/2010/main"/>
              </a:ext>
            </a:extLst>
          </a:blip>
          <a:srcRect/>
          <a:stretch>
            <a:fillRect/>
          </a:stretch>
        </p:blipFill>
        <p:spPr bwMode="auto">
          <a:xfrm>
            <a:off x="2514600" y="0"/>
            <a:ext cx="6629400" cy="6516688"/>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3" name="Text Box 3"/>
          <p:cNvSpPr txBox="1">
            <a:spLocks noChangeArrowheads="1"/>
          </p:cNvSpPr>
          <p:nvPr/>
        </p:nvSpPr>
        <p:spPr bwMode="auto">
          <a:xfrm>
            <a:off x="212725" y="811213"/>
            <a:ext cx="218390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7030A0"/>
                </a:solidFill>
                <a:latin typeface="Arial Black" panose="020B0A04020102020204" pitchFamily="34" charset="0"/>
              </a:rPr>
              <a:t>V. CAVA </a:t>
            </a:r>
          </a:p>
          <a:p>
            <a:pPr>
              <a:buClrTx/>
              <a:buFontTx/>
              <a:buNone/>
            </a:pPr>
            <a:r>
              <a:rPr lang="it-IT" altLang="it-IT" dirty="0">
                <a:solidFill>
                  <a:srgbClr val="7030A0"/>
                </a:solidFill>
                <a:latin typeface="Arial Black" panose="020B0A04020102020204" pitchFamily="34" charset="0"/>
              </a:rPr>
              <a:t>SUPERIORE</a:t>
            </a:r>
          </a:p>
        </p:txBody>
      </p:sp>
      <p:sp>
        <p:nvSpPr>
          <p:cNvPr id="87044" name="Text Box 4"/>
          <p:cNvSpPr txBox="1">
            <a:spLocks noChangeArrowheads="1"/>
          </p:cNvSpPr>
          <p:nvPr/>
        </p:nvSpPr>
        <p:spPr bwMode="auto">
          <a:xfrm>
            <a:off x="351934" y="4432559"/>
            <a:ext cx="20447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7030A0"/>
                </a:solidFill>
                <a:latin typeface="Arial Black" panose="020B0A04020102020204" pitchFamily="34" charset="0"/>
              </a:rPr>
              <a:t>V. CAVA</a:t>
            </a:r>
          </a:p>
          <a:p>
            <a:pPr>
              <a:buClrTx/>
              <a:buFontTx/>
              <a:buNone/>
            </a:pPr>
            <a:r>
              <a:rPr lang="it-IT" altLang="it-IT" dirty="0">
                <a:solidFill>
                  <a:srgbClr val="7030A0"/>
                </a:solidFill>
                <a:latin typeface="Arial Black" panose="020B0A04020102020204" pitchFamily="34" charset="0"/>
              </a:rPr>
              <a:t>INFERIORE</a:t>
            </a:r>
          </a:p>
        </p:txBody>
      </p:sp>
      <p:sp>
        <p:nvSpPr>
          <p:cNvPr id="87045" name="Line 5"/>
          <p:cNvSpPr>
            <a:spLocks noChangeShapeType="1"/>
          </p:cNvSpPr>
          <p:nvPr/>
        </p:nvSpPr>
        <p:spPr bwMode="auto">
          <a:xfrm>
            <a:off x="2286000" y="1451243"/>
            <a:ext cx="3276600" cy="838200"/>
          </a:xfrm>
          <a:prstGeom prst="line">
            <a:avLst/>
          </a:prstGeom>
          <a:noFill/>
          <a:ln w="38160" cap="sq">
            <a:solidFill>
              <a:srgbClr val="FF00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87046" name="Line 6"/>
          <p:cNvSpPr>
            <a:spLocks noChangeShapeType="1"/>
          </p:cNvSpPr>
          <p:nvPr/>
        </p:nvSpPr>
        <p:spPr bwMode="auto">
          <a:xfrm flipV="1">
            <a:off x="2019300" y="4077494"/>
            <a:ext cx="3810000" cy="495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60363"/>
            <a:ext cx="9144000" cy="6408737"/>
          </a:xfrm>
          <a:prstGeom prst="rect">
            <a:avLst/>
          </a:prstGeom>
          <a:noFill/>
          <a:ln>
            <a:noFill/>
          </a:ln>
          <a:effectLst/>
          <a:extLst>
            <a:ext uri="{909E8E84-426E-40DD-AFC4-6F175D3DCCD1}">
              <a14:hiddenFill xmlns:a14="http://schemas.microsoft.com/office/drawing/2010/main">
                <a:blipFill dpi="0" rotWithShape="0">
                  <a:blip/>
                  <a:srcRect l="3186" t="2632" r="5800" b="202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Rectangle 1"/>
          <p:cNvSpPr>
            <a:spLocks noGrp="1" noChangeArrowheads="1"/>
          </p:cNvSpPr>
          <p:nvPr>
            <p:ph type="title" idx="4294967295"/>
          </p:nvPr>
        </p:nvSpPr>
        <p:spPr>
          <a:xfrm>
            <a:off x="-11585" y="260648"/>
            <a:ext cx="9144000" cy="53191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ARTERIOSO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DELLA GRANDE CIRCOLAZIONE</a:t>
            </a:r>
          </a:p>
        </p:txBody>
      </p:sp>
      <p:sp>
        <p:nvSpPr>
          <p:cNvPr id="61442" name="Rectangle 2"/>
          <p:cNvSpPr>
            <a:spLocks noGrp="1" noChangeArrowheads="1"/>
          </p:cNvSpPr>
          <p:nvPr>
            <p:ph type="body" idx="1"/>
          </p:nvPr>
        </p:nvSpPr>
        <p:spPr>
          <a:xfrm>
            <a:off x="539552" y="1196752"/>
            <a:ext cx="8388424" cy="5334000"/>
          </a:xfrm>
          <a:ln/>
        </p:spPr>
        <p:txBody>
          <a:bodyPr/>
          <a:lstStyle/>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omic Sans MS" panose="030F0902030302020204" pitchFamily="66" charset="0"/>
              </a:rPr>
              <a:t>A partire dal Ventricolo Sinistro del Cuore, fa capo all’ AORTA ASCENDENTE, cui fa seguito l’ ARCO AORTICO, il quale, piegando posteriormente verso sinistra, dà luogo alla AORTA DISCENDENTE, suddivisa in AORTA TORACICA e, superato il Diaframma, in AORTA ADDOMINALE.</a:t>
            </a:r>
          </a:p>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omic Sans MS" panose="030F0902030302020204" pitchFamily="66" charset="0"/>
              </a:rPr>
              <a:t>A livello della IV Vertebra Lombare (L4), si biforca nei due Rami Collaterali (ARTERIE ILIACHE COMUNI) ed emette il suo ramo terminale ARTERIA SACRALE MEDIANA (o Media).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afferenti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alla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VENA CAVA SUPERIORE</a:t>
            </a:r>
          </a:p>
        </p:txBody>
      </p:sp>
    </p:spTree>
    <p:extLst>
      <p:ext uri="{BB962C8B-B14F-4D97-AF65-F5344CB8AC3E}">
        <p14:creationId xmlns:p14="http://schemas.microsoft.com/office/powerpoint/2010/main" val="16169792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89" name="Rectangle 1"/>
          <p:cNvSpPr>
            <a:spLocks noGrp="1" noChangeArrowheads="1"/>
          </p:cNvSpPr>
          <p:nvPr>
            <p:ph type="title" idx="4294967295"/>
          </p:nvPr>
        </p:nvSpPr>
        <p:spPr>
          <a:xfrm>
            <a:off x="0" y="30480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CAVA SUPERIORE ed ANONIME </a:t>
            </a:r>
          </a:p>
        </p:txBody>
      </p:sp>
      <p:pic>
        <p:nvPicPr>
          <p:cNvPr id="89090" name="Picture 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1676400" y="998538"/>
            <a:ext cx="5595938" cy="5505450"/>
          </a:xfrm>
          <a:prstGeom prst="rect">
            <a:avLst/>
          </a:prstGeom>
          <a:noFill/>
          <a:ln>
            <a:noFill/>
          </a:ln>
          <a:effectLst/>
          <a:extLst>
            <a:ext uri="{909E8E84-426E-40DD-AFC4-6F175D3DCCD1}">
              <a14:hiddenFill xmlns:a14="http://schemas.microsoft.com/office/drawing/2010/main">
                <a:blipFill dpi="0" rotWithShape="0">
                  <a:blip>
                    <a:lum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5" name="Rectangle 1"/>
          <p:cNvSpPr>
            <a:spLocks noGrp="1" noChangeArrowheads="1"/>
          </p:cNvSpPr>
          <p:nvPr>
            <p:ph type="title" idx="4294967295"/>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DEL  COLLO</a:t>
            </a:r>
          </a:p>
        </p:txBody>
      </p:sp>
      <p:pic>
        <p:nvPicPr>
          <p:cNvPr id="931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142" y="620688"/>
            <a:ext cx="8428346" cy="594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624" t="2780" r="5499" b="2448"/>
          <a:stretch>
            <a:fillRect/>
          </a:stretch>
        </p:blipFill>
        <p:spPr bwMode="auto">
          <a:xfrm>
            <a:off x="2160588" y="0"/>
            <a:ext cx="5903912" cy="6767513"/>
          </a:xfrm>
          <a:prstGeom prst="rect">
            <a:avLst/>
          </a:prstGeom>
          <a:noFill/>
          <a:ln>
            <a:noFill/>
          </a:ln>
          <a:effectLst/>
          <a:extLst>
            <a:ext uri="{909E8E84-426E-40DD-AFC4-6F175D3DCCD1}">
              <a14:hiddenFill xmlns:a14="http://schemas.microsoft.com/office/drawing/2010/main">
                <a:blipFill dpi="0" rotWithShape="0">
                  <a:blip/>
                  <a:srcRect l="3624" t="2780" r="5499" b="2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SENI VENOSI della DURA MADRE</a:t>
            </a: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93838"/>
            <a:ext cx="9144000" cy="5089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57672-133C-B54C-8E90-3FF6619E7DAF}"/>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 ARTO SUPERIORE</a:t>
            </a:r>
          </a:p>
        </p:txBody>
      </p:sp>
      <p:sp>
        <p:nvSpPr>
          <p:cNvPr id="3" name="Segnaposto contenuto 2">
            <a:extLst>
              <a:ext uri="{FF2B5EF4-FFF2-40B4-BE49-F238E27FC236}">
                <a16:creationId xmlns:a16="http://schemas.microsoft.com/office/drawing/2014/main" id="{FD5B0C75-AAD8-9D49-8FF1-05989BF3621C}"/>
              </a:ext>
            </a:extLst>
          </p:cNvPr>
          <p:cNvSpPr>
            <a:spLocks noGrp="1"/>
          </p:cNvSpPr>
          <p:nvPr>
            <p:ph idx="1"/>
          </p:nvPr>
        </p:nvSpPr>
        <p:spPr>
          <a:xfrm>
            <a:off x="539552" y="836712"/>
            <a:ext cx="8064896" cy="5617418"/>
          </a:xfrm>
        </p:spPr>
        <p:txBody>
          <a:bodyPr/>
          <a:lstStyle/>
          <a:p>
            <a:r>
              <a:rPr lang="it-IT" sz="2600" dirty="0">
                <a:solidFill>
                  <a:schemeClr val="tx1"/>
                </a:solidFill>
                <a:latin typeface="Copperplate Gothic Bold" panose="020E0705020206020404" pitchFamily="34" charset="77"/>
              </a:rPr>
              <a:t>A partire dalle arcate PROFONDA e SUPERFICIALE della MANO si organizzano:</a:t>
            </a:r>
          </a:p>
          <a:p>
            <a:pPr marL="457200" indent="-457200">
              <a:buFontTx/>
              <a:buChar char="-"/>
            </a:pPr>
            <a:r>
              <a:rPr lang="it-IT" sz="2600" dirty="0">
                <a:solidFill>
                  <a:schemeClr val="tx1"/>
                </a:solidFill>
                <a:latin typeface="Copperplate Gothic Bold" panose="020E0705020206020404" pitchFamily="34" charset="77"/>
              </a:rPr>
              <a:t>CIRCOLO PROFONDO con le VENE (di solito 2 Vene «COMITES» accompagnano la rispettiva arteria) ULNARI e RADIALI, BRACHIALI, per confluire nella VENA ASCELLARE.</a:t>
            </a:r>
          </a:p>
          <a:p>
            <a:pPr marL="457200" indent="-457200">
              <a:buFontTx/>
              <a:buChar char="-"/>
            </a:pPr>
            <a:r>
              <a:rPr lang="it-IT" sz="2600" dirty="0">
                <a:solidFill>
                  <a:schemeClr val="tx1"/>
                </a:solidFill>
                <a:latin typeface="Copperplate Gothic Bold" panose="020E0705020206020404" pitchFamily="34" charset="77"/>
              </a:rPr>
              <a:t>CIRCOLO SUPERFICIALE, con le VENE BASILICA (medialmente) e CEFALICA (lateralmente), che confluiscono nella Vena Ascellare e da qui nella VENA SUCCLAVIA.</a:t>
            </a:r>
          </a:p>
        </p:txBody>
      </p:sp>
    </p:spTree>
    <p:extLst>
      <p:ext uri="{BB962C8B-B14F-4D97-AF65-F5344CB8AC3E}">
        <p14:creationId xmlns:p14="http://schemas.microsoft.com/office/powerpoint/2010/main" val="4135347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0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635" t="2782" r="2431" b="5748"/>
          <a:stretch>
            <a:fillRect/>
          </a:stretch>
        </p:blipFill>
        <p:spPr bwMode="auto">
          <a:xfrm>
            <a:off x="2087563" y="71438"/>
            <a:ext cx="5975350" cy="6767512"/>
          </a:xfrm>
          <a:prstGeom prst="rect">
            <a:avLst/>
          </a:prstGeom>
          <a:noFill/>
          <a:ln>
            <a:noFill/>
          </a:ln>
          <a:effectLst/>
          <a:extLst>
            <a:ext uri="{909E8E84-426E-40DD-AFC4-6F175D3DCCD1}">
              <a14:hiddenFill xmlns:a14="http://schemas.microsoft.com/office/drawing/2010/main">
                <a:blipFill dpi="0" rotWithShape="0">
                  <a:blip/>
                  <a:srcRect l="3635" t="2782" r="2431" b="57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7" name="Rectangle 1"/>
          <p:cNvSpPr>
            <a:spLocks noGrp="1" noChangeArrowheads="1"/>
          </p:cNvSpPr>
          <p:nvPr>
            <p:ph type="title" idx="4294967295"/>
          </p:nvPr>
        </p:nvSpPr>
        <p:spPr>
          <a:xfrm>
            <a:off x="0" y="0"/>
            <a:ext cx="89916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CEFALICA e BASILICA</a:t>
            </a:r>
          </a:p>
        </p:txBody>
      </p:sp>
      <p:pic>
        <p:nvPicPr>
          <p:cNvPr id="9625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1463" y="762000"/>
            <a:ext cx="5816600" cy="609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30E6C9-41D6-D243-B0A8-828E9CB8F0C8}"/>
              </a:ext>
            </a:extLst>
          </p:cNvPr>
          <p:cNvSpPr>
            <a:spLocks noGrp="1"/>
          </p:cNvSpPr>
          <p:nvPr>
            <p:ph type="title"/>
          </p:nvPr>
        </p:nvSpPr>
        <p:spPr>
          <a:xfrm>
            <a:off x="0" y="-243408"/>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 TORACE</a:t>
            </a:r>
          </a:p>
        </p:txBody>
      </p:sp>
      <p:sp>
        <p:nvSpPr>
          <p:cNvPr id="3" name="Segnaposto contenuto 2">
            <a:extLst>
              <a:ext uri="{FF2B5EF4-FFF2-40B4-BE49-F238E27FC236}">
                <a16:creationId xmlns:a16="http://schemas.microsoft.com/office/drawing/2014/main" id="{9F253000-D411-0B4A-A783-6DBC0EFE0ECC}"/>
              </a:ext>
            </a:extLst>
          </p:cNvPr>
          <p:cNvSpPr>
            <a:spLocks noGrp="1"/>
          </p:cNvSpPr>
          <p:nvPr>
            <p:ph idx="1"/>
          </p:nvPr>
        </p:nvSpPr>
        <p:spPr>
          <a:xfrm>
            <a:off x="899592" y="692696"/>
            <a:ext cx="7560840" cy="5589240"/>
          </a:xfrm>
        </p:spPr>
        <p:txBody>
          <a:bodyPr/>
          <a:lstStyle/>
          <a:p>
            <a:r>
              <a:rPr lang="it-IT" sz="2500" dirty="0">
                <a:solidFill>
                  <a:schemeClr val="tx1"/>
                </a:solidFill>
                <a:latin typeface="Chalkboard SE" panose="03050602040202020205" pitchFamily="66" charset="77"/>
              </a:rPr>
              <a:t>Rami PARIETALI e VISCERALI della Regione TORACICA afferiscono:</a:t>
            </a:r>
          </a:p>
          <a:p>
            <a:pPr marL="457200" indent="-457200">
              <a:buFontTx/>
              <a:buChar char="-"/>
            </a:pPr>
            <a:r>
              <a:rPr lang="it-IT" sz="2500" dirty="0">
                <a:solidFill>
                  <a:schemeClr val="tx1"/>
                </a:solidFill>
                <a:latin typeface="Chalkboard SE" panose="03050602040202020205" pitchFamily="66" charset="77"/>
              </a:rPr>
              <a:t>Nella Vena Succlavia</a:t>
            </a:r>
          </a:p>
          <a:p>
            <a:pPr marL="457200" indent="-457200">
              <a:buFontTx/>
              <a:buChar char="-"/>
            </a:pPr>
            <a:r>
              <a:rPr lang="it-IT" sz="2500" dirty="0">
                <a:solidFill>
                  <a:schemeClr val="tx1"/>
                </a:solidFill>
                <a:latin typeface="Chalkboard SE" panose="03050602040202020205" pitchFamily="66" charset="77"/>
              </a:rPr>
              <a:t>Nel SISTEMA AZYGOS: VENA AZYGOS a destra e Sistema </a:t>
            </a:r>
            <a:r>
              <a:rPr lang="it-IT" sz="2500" dirty="0" err="1">
                <a:solidFill>
                  <a:schemeClr val="tx1"/>
                </a:solidFill>
                <a:latin typeface="Chalkboard SE" panose="03050602040202020205" pitchFamily="66" charset="77"/>
              </a:rPr>
              <a:t>Emiazygos</a:t>
            </a:r>
            <a:r>
              <a:rPr lang="it-IT" sz="2500" dirty="0">
                <a:solidFill>
                  <a:schemeClr val="tx1"/>
                </a:solidFill>
                <a:latin typeface="Chalkboard SE" panose="03050602040202020205" pitchFamily="66" charset="77"/>
              </a:rPr>
              <a:t> a sinistra (quest’ultimo poi confluisce a destra nell’ Azygos). La Vena AZYGOS confluisce poi nella Vena CAVA SUPERIORE. </a:t>
            </a:r>
          </a:p>
          <a:p>
            <a:pPr marL="0" indent="0"/>
            <a:r>
              <a:rPr lang="it-IT" sz="2500" dirty="0">
                <a:solidFill>
                  <a:schemeClr val="tx1"/>
                </a:solidFill>
                <a:latin typeface="Chalkboard SE" panose="03050602040202020205" pitchFamily="66" charset="77"/>
              </a:rPr>
              <a:t>La VENA AZYGOS proviene dalla Regione Sottodiaframmatica (L2), risale nel Torace a destra della Colonna Vertebrale. Tra le Vene Tributarie, si possono ricordare le INTERCOSTALI, BRONCHIALI, ESOFAGEE, PERICARDICHE. </a:t>
            </a:r>
          </a:p>
        </p:txBody>
      </p:sp>
    </p:spTree>
    <p:extLst>
      <p:ext uri="{BB962C8B-B14F-4D97-AF65-F5344CB8AC3E}">
        <p14:creationId xmlns:p14="http://schemas.microsoft.com/office/powerpoint/2010/main" val="2091311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DCCF6-8518-6342-9479-856BDC2D5037}"/>
              </a:ext>
            </a:extLst>
          </p:cNvPr>
          <p:cNvSpPr>
            <a:spLocks noGrp="1"/>
          </p:cNvSpPr>
          <p:nvPr>
            <p:ph type="title"/>
          </p:nvPr>
        </p:nvSpPr>
        <p:spPr>
          <a:xfrm>
            <a:off x="0" y="19109"/>
            <a:ext cx="9144000" cy="745595"/>
          </a:xfrm>
        </p:spPr>
        <p:txBody>
          <a:bodyPr/>
          <a:lstStyle/>
          <a:p>
            <a:r>
              <a:rPr lang="it-IT" sz="3200" dirty="0">
                <a:solidFill>
                  <a:schemeClr val="tx1"/>
                </a:solidFill>
                <a:latin typeface="Gurmukhi MN" panose="02020600050405020304" pitchFamily="18" charset="0"/>
                <a:cs typeface="Gurmukhi MN" panose="02020600050405020304" pitchFamily="18" charset="0"/>
              </a:rPr>
              <a:t>TRIBUTARIE DELLA VENA CAVA INFERIORE</a:t>
            </a:r>
          </a:p>
        </p:txBody>
      </p:sp>
      <p:sp>
        <p:nvSpPr>
          <p:cNvPr id="3" name="Segnaposto contenuto 2">
            <a:extLst>
              <a:ext uri="{FF2B5EF4-FFF2-40B4-BE49-F238E27FC236}">
                <a16:creationId xmlns:a16="http://schemas.microsoft.com/office/drawing/2014/main" id="{6FF1B33D-05B1-C242-813A-D0A6DEF2460D}"/>
              </a:ext>
            </a:extLst>
          </p:cNvPr>
          <p:cNvSpPr>
            <a:spLocks noGrp="1"/>
          </p:cNvSpPr>
          <p:nvPr>
            <p:ph idx="1"/>
          </p:nvPr>
        </p:nvSpPr>
        <p:spPr>
          <a:xfrm>
            <a:off x="755576" y="692696"/>
            <a:ext cx="7992888" cy="5877272"/>
          </a:xfrm>
        </p:spPr>
        <p:txBody>
          <a:bodyPr/>
          <a:lstStyle/>
          <a:p>
            <a:r>
              <a:rPr lang="it-IT" sz="2600" b="1" dirty="0">
                <a:solidFill>
                  <a:schemeClr val="tx1"/>
                </a:solidFill>
                <a:latin typeface="Comic Sans MS" panose="030F0902030302020204" pitchFamily="66" charset="0"/>
              </a:rPr>
              <a:t>Origina a livello di L4 dalla confluenza delle Vene Iliache Comuni, che, a loro volta, si formano dalla confluenza delle Vene ILIACA ESTERNA ed INTERNA (o Ipogastrica). Nella Vena Cava Inferiore confluiscono le Vene PARIETALI (3-4 Vene Lombari) e Vene VISCERALI (GONADICHE, RENALI), nonché le VENE SOVRAEPATICHE, drenanti il sangue refluo dal FEGATO. Quest’ultimo riceve un ulteriore APPORTO SANGUIFERO dalla VENA PORTA che si forma dalla confluenza delle VENE MESENTERICHE SUPERIORE (che drena anche dallo stomaco), INFERIORE e SPLENICA</a:t>
            </a:r>
          </a:p>
        </p:txBody>
      </p:sp>
    </p:spTree>
    <p:extLst>
      <p:ext uri="{BB962C8B-B14F-4D97-AF65-F5344CB8AC3E}">
        <p14:creationId xmlns:p14="http://schemas.microsoft.com/office/powerpoint/2010/main" val="1963376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116" t="2780" r="1970" b="10455"/>
          <a:stretch>
            <a:fillRect/>
          </a:stretch>
        </p:blipFill>
        <p:spPr bwMode="auto">
          <a:xfrm>
            <a:off x="1800225" y="0"/>
            <a:ext cx="6335713" cy="6767513"/>
          </a:xfrm>
          <a:prstGeom prst="rect">
            <a:avLst/>
          </a:prstGeom>
          <a:noFill/>
          <a:ln>
            <a:noFill/>
          </a:ln>
          <a:effectLst/>
          <a:extLst>
            <a:ext uri="{909E8E84-426E-40DD-AFC4-6F175D3DCCD1}">
              <a14:hiddenFill xmlns:a14="http://schemas.microsoft.com/office/drawing/2010/main">
                <a:blipFill dpi="0" rotWithShape="0">
                  <a:blip/>
                  <a:srcRect l="3116" t="2780" r="1970"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29" name="Rectangle 1"/>
          <p:cNvSpPr>
            <a:spLocks noGrp="1" noChangeArrowheads="1"/>
          </p:cNvSpPr>
          <p:nvPr>
            <p:ph type="title" idx="4294967295"/>
          </p:nvPr>
        </p:nvSpPr>
        <p:spPr>
          <a:xfrm>
            <a:off x="6588224" y="2781300"/>
            <a:ext cx="2088232"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VENA CAVA INFERIORE</a:t>
            </a:r>
            <a:endParaRPr lang="it-IT" altLang="it-IT" sz="2800" dirty="0">
              <a:latin typeface="Gurmukhi MN" panose="02020600050405020304" pitchFamily="18" charset="0"/>
              <a:cs typeface="Gurmukhi MN" panose="02020600050405020304" pitchFamily="18" charset="0"/>
            </a:endParaRPr>
          </a:p>
        </p:txBody>
      </p:sp>
      <p:pic>
        <p:nvPicPr>
          <p:cNvPr id="99330"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755576" y="-60183"/>
            <a:ext cx="5040560" cy="6918183"/>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Grp="1" noChangeArrowheads="1"/>
          </p:cNvSpPr>
          <p:nvPr>
            <p:ph type="title" idx="4294967295"/>
          </p:nvPr>
        </p:nvSpPr>
        <p:spPr>
          <a:xfrm>
            <a:off x="609600" y="54941"/>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VENA  PORTA</a:t>
            </a:r>
          </a:p>
        </p:txBody>
      </p:sp>
      <p:pic>
        <p:nvPicPr>
          <p:cNvPr id="1054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512" y="895432"/>
            <a:ext cx="8640960" cy="59339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586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57672-133C-B54C-8E90-3FF6619E7DAF}"/>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 ARTO INFERIORE</a:t>
            </a:r>
          </a:p>
        </p:txBody>
      </p:sp>
      <p:sp>
        <p:nvSpPr>
          <p:cNvPr id="3" name="Segnaposto contenuto 2">
            <a:extLst>
              <a:ext uri="{FF2B5EF4-FFF2-40B4-BE49-F238E27FC236}">
                <a16:creationId xmlns:a16="http://schemas.microsoft.com/office/drawing/2014/main" id="{FD5B0C75-AAD8-9D49-8FF1-05989BF3621C}"/>
              </a:ext>
            </a:extLst>
          </p:cNvPr>
          <p:cNvSpPr>
            <a:spLocks noGrp="1"/>
          </p:cNvSpPr>
          <p:nvPr>
            <p:ph idx="1"/>
          </p:nvPr>
        </p:nvSpPr>
        <p:spPr>
          <a:xfrm>
            <a:off x="107504" y="620688"/>
            <a:ext cx="9036496" cy="5617418"/>
          </a:xfrm>
        </p:spPr>
        <p:txBody>
          <a:bodyPr/>
          <a:lstStyle/>
          <a:p>
            <a:r>
              <a:rPr lang="it-IT" sz="2400" dirty="0">
                <a:solidFill>
                  <a:schemeClr val="tx1"/>
                </a:solidFill>
                <a:latin typeface="Copperplate Gothic Bold" panose="020E0705020206020404" pitchFamily="34" charset="77"/>
              </a:rPr>
              <a:t>A partire dalle arcate DORSALE e PLANTARE del PIEDE si originano:</a:t>
            </a:r>
          </a:p>
          <a:p>
            <a:endParaRPr lang="it-IT" sz="2400" dirty="0">
              <a:solidFill>
                <a:schemeClr val="tx1"/>
              </a:solidFill>
              <a:latin typeface="Copperplate Gothic Bold" panose="020E0705020206020404" pitchFamily="34" charset="77"/>
            </a:endParaRPr>
          </a:p>
          <a:p>
            <a:pPr marL="457200" indent="-457200">
              <a:buFontTx/>
              <a:buChar char="-"/>
            </a:pPr>
            <a:r>
              <a:rPr lang="it-IT" sz="2400" dirty="0">
                <a:solidFill>
                  <a:schemeClr val="tx1"/>
                </a:solidFill>
                <a:latin typeface="Copperplate Gothic Bold" panose="020E0705020206020404" pitchFamily="34" charset="77"/>
              </a:rPr>
              <a:t>CIRCOLO VENOSO PROFONDO con VENE TIBIALI e FIBULARI, POPLITEE, FEMORALI, che poi confluiscono nelle VENE ILIACHE ESTERNE;</a:t>
            </a:r>
          </a:p>
          <a:p>
            <a:pPr marL="0" indent="0"/>
            <a:endParaRPr lang="it-IT" sz="2400" dirty="0">
              <a:solidFill>
                <a:schemeClr val="tx1"/>
              </a:solidFill>
              <a:latin typeface="Copperplate Gothic Bold" panose="020E0705020206020404" pitchFamily="34" charset="77"/>
            </a:endParaRPr>
          </a:p>
          <a:p>
            <a:pPr marL="457200" indent="-457200">
              <a:buFontTx/>
              <a:buChar char="-"/>
            </a:pPr>
            <a:r>
              <a:rPr lang="it-IT" sz="2400" dirty="0">
                <a:solidFill>
                  <a:schemeClr val="tx1"/>
                </a:solidFill>
                <a:latin typeface="Copperplate Gothic Bold" panose="020E0705020206020404" pitchFamily="34" charset="77"/>
              </a:rPr>
              <a:t>CIRCOLO VENOSO SUPERFICIALE: LATERALMENTE VENA SAFENA PICCOLA, che, a livello del Cavo Popliteo, confluisce nella VENA POPLITEA; MEDIALMENTE c’è la VENA SAFENA GRANDE, che risale la coscia fino al Triangolo Femorale, dove confluisce nella Vena Femorale.</a:t>
            </a:r>
          </a:p>
        </p:txBody>
      </p:sp>
    </p:spTree>
    <p:extLst>
      <p:ext uri="{BB962C8B-B14F-4D97-AF65-F5344CB8AC3E}">
        <p14:creationId xmlns:p14="http://schemas.microsoft.com/office/powerpoint/2010/main" val="32009732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5904" t="2782" r="6116" b="10454"/>
          <a:stretch>
            <a:fillRect/>
          </a:stretch>
        </p:blipFill>
        <p:spPr bwMode="auto">
          <a:xfrm>
            <a:off x="1871663" y="431800"/>
            <a:ext cx="6264275" cy="6335713"/>
          </a:xfrm>
          <a:prstGeom prst="rect">
            <a:avLst/>
          </a:prstGeom>
          <a:noFill/>
          <a:ln>
            <a:noFill/>
          </a:ln>
          <a:effectLst/>
          <a:extLst>
            <a:ext uri="{909E8E84-426E-40DD-AFC4-6F175D3DCCD1}">
              <a14:hiddenFill xmlns:a14="http://schemas.microsoft.com/office/drawing/2010/main">
                <a:blipFill dpi="0" rotWithShape="0">
                  <a:blip/>
                  <a:srcRect l="5904" t="2782" r="6116"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1" name="Rectangle 1"/>
          <p:cNvSpPr>
            <a:spLocks noGrp="1" noChangeArrowheads="1"/>
          </p:cNvSpPr>
          <p:nvPr>
            <p:ph type="title" idx="4294967295"/>
          </p:nvPr>
        </p:nvSpPr>
        <p:spPr>
          <a:xfrm>
            <a:off x="228600" y="152400"/>
            <a:ext cx="8915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SAFENE</a:t>
            </a:r>
          </a:p>
        </p:txBody>
      </p:sp>
      <p:pic>
        <p:nvPicPr>
          <p:cNvPr id="1024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181100"/>
            <a:ext cx="8915400" cy="5481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6647" t="6784" r="11119" b="25134"/>
          <a:stretch>
            <a:fillRect/>
          </a:stretch>
        </p:blipFill>
        <p:spPr bwMode="auto">
          <a:xfrm>
            <a:off x="1655763" y="576263"/>
            <a:ext cx="6408737" cy="6191250"/>
          </a:xfrm>
          <a:prstGeom prst="rect">
            <a:avLst/>
          </a:prstGeom>
          <a:noFill/>
          <a:ln>
            <a:noFill/>
          </a:ln>
          <a:effectLst/>
          <a:extLst>
            <a:ext uri="{909E8E84-426E-40DD-AFC4-6F175D3DCCD1}">
              <a14:hiddenFill xmlns:a14="http://schemas.microsoft.com/office/drawing/2010/main">
                <a:blipFill dpi="0" rotWithShape="0">
                  <a:blip/>
                  <a:srcRect l="6647" t="6784" r="11119" b="2513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A91F8A-8373-C048-ACE4-73E318C16F44}"/>
              </a:ext>
            </a:extLst>
          </p:cNvPr>
          <p:cNvSpPr>
            <a:spLocks noGrp="1"/>
          </p:cNvSpPr>
          <p:nvPr>
            <p:ph type="title"/>
          </p:nvPr>
        </p:nvSpPr>
        <p:spPr>
          <a:xfrm>
            <a:off x="683568" y="2276872"/>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CIRCOLATORIO LINFATICO</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(sintesi)</a:t>
            </a:r>
          </a:p>
        </p:txBody>
      </p:sp>
    </p:spTree>
    <p:extLst>
      <p:ext uri="{BB962C8B-B14F-4D97-AF65-F5344CB8AC3E}">
        <p14:creationId xmlns:p14="http://schemas.microsoft.com/office/powerpoint/2010/main" val="19089621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magine 1">
            <a:extLst>
              <a:ext uri="{FF2B5EF4-FFF2-40B4-BE49-F238E27FC236}">
                <a16:creationId xmlns:a16="http://schemas.microsoft.com/office/drawing/2014/main" id="{DAFE13BB-8ED4-9442-A797-6F95CD85646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7550" y="241300"/>
            <a:ext cx="77089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6104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76713" y="144463"/>
            <a:ext cx="3887787" cy="6557962"/>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8F10EE6-480F-7541-A906-5605CAB3904C}"/>
              </a:ext>
            </a:extLst>
          </p:cNvPr>
          <p:cNvSpPr txBox="1"/>
          <p:nvPr/>
        </p:nvSpPr>
        <p:spPr>
          <a:xfrm>
            <a:off x="755576" y="1556792"/>
            <a:ext cx="3096344" cy="1938992"/>
          </a:xfrm>
          <a:prstGeom prst="rect">
            <a:avLst/>
          </a:prstGeom>
          <a:noFill/>
        </p:spPr>
        <p:txBody>
          <a:bodyPr wrap="square" rtlCol="0">
            <a:spAutoFit/>
          </a:bodyPr>
          <a:lstStyle/>
          <a:p>
            <a:pPr algn="ctr"/>
            <a:r>
              <a:rPr lang="it-IT" b="1" dirty="0">
                <a:solidFill>
                  <a:schemeClr val="tx1"/>
                </a:solidFill>
                <a:latin typeface="Gurmukhi MN" panose="02020600050405020304" pitchFamily="18" charset="0"/>
                <a:cs typeface="Gurmukhi MN" panose="02020600050405020304" pitchFamily="18" charset="0"/>
              </a:rPr>
              <a:t>SISTEMA</a:t>
            </a:r>
          </a:p>
          <a:p>
            <a:pPr algn="ctr"/>
            <a:r>
              <a:rPr lang="it-IT" b="1" dirty="0">
                <a:solidFill>
                  <a:schemeClr val="tx1"/>
                </a:solidFill>
                <a:latin typeface="Gurmukhi MN" panose="02020600050405020304" pitchFamily="18" charset="0"/>
                <a:cs typeface="Gurmukhi MN" panose="02020600050405020304" pitchFamily="18" charset="0"/>
              </a:rPr>
              <a:t>CIRCOLATORIO</a:t>
            </a:r>
          </a:p>
          <a:p>
            <a:pPr algn="ctr"/>
            <a:r>
              <a:rPr lang="it-IT" b="1" dirty="0">
                <a:solidFill>
                  <a:schemeClr val="tx1"/>
                </a:solidFill>
                <a:latin typeface="Gurmukhi MN" panose="02020600050405020304" pitchFamily="18" charset="0"/>
                <a:cs typeface="Gurmukhi MN" panose="02020600050405020304" pitchFamily="18" charset="0"/>
              </a:rPr>
              <a:t>LINFATICO </a:t>
            </a:r>
          </a:p>
          <a:p>
            <a:pPr algn="ctr"/>
            <a:r>
              <a:rPr lang="it-IT" b="1" dirty="0">
                <a:solidFill>
                  <a:schemeClr val="tx1"/>
                </a:solidFill>
                <a:latin typeface="Gurmukhi MN" panose="02020600050405020304" pitchFamily="18" charset="0"/>
                <a:cs typeface="Gurmukhi MN" panose="02020600050405020304" pitchFamily="18" charset="0"/>
              </a:rPr>
              <a:t>e</a:t>
            </a:r>
          </a:p>
          <a:p>
            <a:pPr algn="ctr"/>
            <a:r>
              <a:rPr lang="it-IT" b="1" dirty="0">
                <a:solidFill>
                  <a:schemeClr val="tx1"/>
                </a:solidFill>
                <a:latin typeface="Gurmukhi MN" panose="02020600050405020304" pitchFamily="18" charset="0"/>
                <a:cs typeface="Gurmukhi MN" panose="02020600050405020304" pitchFamily="18" charset="0"/>
              </a:rPr>
              <a:t>LINFONODI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5"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SCHEMA  MORFO-FUNZIONALE DEL SISTEMA </a:t>
            </a:r>
            <a:br>
              <a:rPr lang="it-IT" altLang="it-IT" sz="2800" dirty="0">
                <a:solidFill>
                  <a:schemeClr val="tx1"/>
                </a:solidFill>
                <a:latin typeface="Gurmukhi MN" panose="02020600050405020304" pitchFamily="18" charset="0"/>
                <a:cs typeface="Gurmukhi MN" panose="02020600050405020304" pitchFamily="18" charset="0"/>
              </a:rPr>
            </a:br>
            <a:r>
              <a:rPr lang="it-IT" altLang="it-IT" sz="2800" dirty="0">
                <a:solidFill>
                  <a:schemeClr val="tx1"/>
                </a:solidFill>
                <a:latin typeface="Gurmukhi MN" panose="02020600050405020304" pitchFamily="18" charset="0"/>
                <a:cs typeface="Gurmukhi MN" panose="02020600050405020304" pitchFamily="18" charset="0"/>
              </a:rPr>
              <a:t>CIRCOLATORIO LINFATICO</a:t>
            </a:r>
          </a:p>
        </p:txBody>
      </p:sp>
      <p:sp>
        <p:nvSpPr>
          <p:cNvPr id="113666" name="Rectangle 2"/>
          <p:cNvSpPr>
            <a:spLocks noGrp="1" noChangeArrowheads="1"/>
          </p:cNvSpPr>
          <p:nvPr>
            <p:ph type="body" idx="1"/>
          </p:nvPr>
        </p:nvSpPr>
        <p:spPr>
          <a:xfrm>
            <a:off x="467544" y="1052513"/>
            <a:ext cx="8676456" cy="4681537"/>
          </a:xfrm>
          <a:ln/>
        </p:spPr>
        <p:txBody>
          <a:bodyPr/>
          <a:lstStyle/>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100" b="1" dirty="0">
                <a:solidFill>
                  <a:schemeClr val="tx1"/>
                </a:solidFill>
                <a:latin typeface="Comic Sans MS" panose="030F0902030302020204" pitchFamily="66" charset="0"/>
              </a:rPr>
              <a:t>Il FLUIDO INTERSTIZIALE, oltre ad essere recuperato nel Sistema Venoso, viene recuperato anche nel Sistema Circolatorio Linfatico, costituendo la LINFA.</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100" b="1" dirty="0">
                <a:solidFill>
                  <a:schemeClr val="tx1"/>
                </a:solidFill>
                <a:latin typeface="Comic Sans MS" panose="030F0902030302020204" pitchFamily="66" charset="0"/>
              </a:rPr>
              <a:t>Il decorso della LINFA può essere così schematizzato: dai CAPILLARI LINFATICI, si passa ai PRECOLLETTORI LINFATICI, da qui nei COLLETTORI SUPERFICIALI e PROFONDI, sul decorso dei quali si localizzano degli Organi Linfoidi, definiti LINFONODI. I COLLETTORI confluiscono poi in:</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100" b="1" dirty="0">
                <a:solidFill>
                  <a:schemeClr val="tx1"/>
                </a:solidFill>
                <a:latin typeface="Comic Sans MS" panose="030F0902030302020204" pitchFamily="66" charset="0"/>
              </a:rPr>
              <a:t>DOTTO TORACICO, che raccoglie la linfa della Regione SOTTODIAFRAMMATICA e della META’ SOPRADIAFRAMMATICA SINISTRA e ARTO SUPERIORE SINISTRO;</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100" b="1" dirty="0">
                <a:solidFill>
                  <a:schemeClr val="tx1"/>
                </a:solidFill>
                <a:latin typeface="Comic Sans MS" panose="030F0902030302020204" pitchFamily="66" charset="0"/>
              </a:rPr>
              <a:t>TRONCO LINFATICO DESTRO, che raccoglie la linfa della META’ SOPRADIAFRAMMATICA DESTRA e ARTO SUPERIORE DESTRO </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578" t="4115" r="1697" b="15791"/>
          <a:stretch>
            <a:fillRect/>
          </a:stretch>
        </p:blipFill>
        <p:spPr bwMode="auto">
          <a:xfrm>
            <a:off x="71438" y="576263"/>
            <a:ext cx="8928100" cy="5903912"/>
          </a:xfrm>
          <a:prstGeom prst="rect">
            <a:avLst/>
          </a:prstGeom>
          <a:noFill/>
          <a:ln>
            <a:noFill/>
          </a:ln>
          <a:effectLst/>
          <a:extLst>
            <a:ext uri="{909E8E84-426E-40DD-AFC4-6F175D3DCCD1}">
              <a14:hiddenFill xmlns:a14="http://schemas.microsoft.com/office/drawing/2010/main">
                <a:blipFill dpi="0" rotWithShape="0">
                  <a:blip/>
                  <a:srcRect l="3578" t="4115" r="1697" b="157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magine 1">
            <a:extLst>
              <a:ext uri="{FF2B5EF4-FFF2-40B4-BE49-F238E27FC236}">
                <a16:creationId xmlns:a16="http://schemas.microsoft.com/office/drawing/2014/main" id="{DBBF2AAC-7331-6E41-886A-8CA3300F21F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600" y="889000"/>
            <a:ext cx="89281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0809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PERCORSO SCHEMATICO DELLA LINFA</a:t>
            </a:r>
          </a:p>
        </p:txBody>
      </p:sp>
      <p:grpSp>
        <p:nvGrpSpPr>
          <p:cNvPr id="112642" name="Group 2"/>
          <p:cNvGrpSpPr>
            <a:grpSpLocks/>
          </p:cNvGrpSpPr>
          <p:nvPr/>
        </p:nvGrpSpPr>
        <p:grpSpPr bwMode="auto">
          <a:xfrm>
            <a:off x="3879850" y="1295400"/>
            <a:ext cx="5257800" cy="5556250"/>
            <a:chOff x="2444" y="816"/>
            <a:chExt cx="3312" cy="3500"/>
          </a:xfrm>
        </p:grpSpPr>
        <p:pic>
          <p:nvPicPr>
            <p:cNvPr id="112643" name="Picture 3"/>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2444" y="816"/>
              <a:ext cx="3312" cy="3500"/>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44" name="Rectangle 4"/>
            <p:cNvSpPr>
              <a:spLocks noChangeArrowheads="1"/>
            </p:cNvSpPr>
            <p:nvPr/>
          </p:nvSpPr>
          <p:spPr bwMode="auto">
            <a:xfrm>
              <a:off x="2502" y="845"/>
              <a:ext cx="3188" cy="3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12645" name="Rectangle 5"/>
          <p:cNvSpPr>
            <a:spLocks noChangeArrowheads="1"/>
          </p:cNvSpPr>
          <p:nvPr/>
        </p:nvSpPr>
        <p:spPr bwMode="auto">
          <a:xfrm>
            <a:off x="120305" y="1447800"/>
            <a:ext cx="3802751" cy="45250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b="1" dirty="0">
                <a:solidFill>
                  <a:schemeClr val="tx1"/>
                </a:solidFill>
                <a:latin typeface="Arial" panose="020B0604020202020204" pitchFamily="34" charset="0"/>
              </a:rPr>
              <a:t>CAPILLARI LINFATICI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PRECOLLETTORI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COLLETTORI</a:t>
            </a:r>
          </a:p>
          <a:p>
            <a:pPr algn="ctr">
              <a:buClrTx/>
              <a:buFontTx/>
              <a:buNone/>
            </a:pPr>
            <a:r>
              <a:rPr lang="it-IT" altLang="it-IT" b="1" dirty="0">
                <a:solidFill>
                  <a:schemeClr val="tx1"/>
                </a:solidFill>
                <a:latin typeface="Arial" panose="020B0604020202020204" pitchFamily="34" charset="0"/>
              </a:rPr>
              <a:t>(SUPERFICIALI e </a:t>
            </a:r>
          </a:p>
          <a:p>
            <a:pPr algn="ctr">
              <a:buClrTx/>
              <a:buFontTx/>
              <a:buNone/>
            </a:pPr>
            <a:r>
              <a:rPr lang="it-IT" altLang="it-IT" b="1" dirty="0">
                <a:solidFill>
                  <a:schemeClr val="tx1"/>
                </a:solidFill>
                <a:latin typeface="Arial" panose="020B0604020202020204" pitchFamily="34" charset="0"/>
              </a:rPr>
              <a:t>PROFONDI)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TRONCHI LINFATICI</a:t>
            </a:r>
          </a:p>
          <a:p>
            <a:pPr algn="ctr">
              <a:buClrTx/>
              <a:buFontTx/>
              <a:buNone/>
            </a:pPr>
            <a:r>
              <a:rPr lang="it-IT" altLang="it-IT" b="1" dirty="0">
                <a:solidFill>
                  <a:schemeClr val="tx1"/>
                </a:solidFill>
                <a:latin typeface="Arial" panose="020B0604020202020204" pitchFamily="34" charset="0"/>
              </a:rPr>
              <a:t>PRINCIPALI</a:t>
            </a:r>
          </a:p>
          <a:p>
            <a:pPr algn="ctr">
              <a:buClrTx/>
              <a:buFontTx/>
              <a:buNone/>
            </a:pPr>
            <a:r>
              <a:rPr lang="it-IT" altLang="it-IT" b="1" dirty="0">
                <a:solidFill>
                  <a:schemeClr val="tx1"/>
                </a:solidFill>
                <a:latin typeface="Arial" panose="020B0604020202020204" pitchFamily="34" charset="0"/>
              </a:rPr>
              <a:t>(Dotto Toracico e Tronco</a:t>
            </a:r>
          </a:p>
          <a:p>
            <a:pPr algn="ctr">
              <a:buClrTx/>
              <a:buFontTx/>
              <a:buNone/>
            </a:pPr>
            <a:r>
              <a:rPr lang="it-IT" altLang="it-IT" b="1" dirty="0">
                <a:solidFill>
                  <a:schemeClr val="tx1"/>
                </a:solidFill>
                <a:latin typeface="Arial" panose="020B0604020202020204" pitchFamily="34" charset="0"/>
              </a:rPr>
              <a:t>Linfatico Destro)</a:t>
            </a:r>
          </a:p>
        </p:txBody>
      </p:sp>
      <p:sp>
        <p:nvSpPr>
          <p:cNvPr id="112646" name="Line 6"/>
          <p:cNvSpPr>
            <a:spLocks noChangeShapeType="1"/>
          </p:cNvSpPr>
          <p:nvPr/>
        </p:nvSpPr>
        <p:spPr bwMode="auto">
          <a:xfrm flipV="1">
            <a:off x="3505200" y="2266950"/>
            <a:ext cx="2438400" cy="2171700"/>
          </a:xfrm>
          <a:prstGeom prst="line">
            <a:avLst/>
          </a:prstGeom>
          <a:noFill/>
          <a:ln w="25560" cap="sq">
            <a:solidFill>
              <a:srgbClr val="99FF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2647" name="Line 7"/>
          <p:cNvSpPr>
            <a:spLocks noChangeShapeType="1"/>
          </p:cNvSpPr>
          <p:nvPr/>
        </p:nvSpPr>
        <p:spPr bwMode="auto">
          <a:xfrm flipV="1">
            <a:off x="2971800" y="3790950"/>
            <a:ext cx="3352800" cy="1257300"/>
          </a:xfrm>
          <a:prstGeom prst="line">
            <a:avLst/>
          </a:prstGeom>
          <a:noFill/>
          <a:ln w="25560" cap="sq">
            <a:solidFill>
              <a:srgbClr val="99FF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7" name="Rectangle 1"/>
          <p:cNvSpPr>
            <a:spLocks noGrp="1" noChangeArrowheads="1"/>
          </p:cNvSpPr>
          <p:nvPr>
            <p:ph type="title" idx="4294967295"/>
          </p:nvPr>
        </p:nvSpPr>
        <p:spPr>
          <a:xfrm>
            <a:off x="7620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 LINFATICO</a:t>
            </a:r>
          </a:p>
        </p:txBody>
      </p:sp>
      <p:grpSp>
        <p:nvGrpSpPr>
          <p:cNvPr id="111618" name="Group 2"/>
          <p:cNvGrpSpPr>
            <a:grpSpLocks/>
          </p:cNvGrpSpPr>
          <p:nvPr/>
        </p:nvGrpSpPr>
        <p:grpSpPr bwMode="auto">
          <a:xfrm>
            <a:off x="4140200" y="1282700"/>
            <a:ext cx="4546600" cy="5556250"/>
            <a:chOff x="2608" y="808"/>
            <a:chExt cx="2864" cy="3500"/>
          </a:xfrm>
        </p:grpSpPr>
        <p:pic>
          <p:nvPicPr>
            <p:cNvPr id="111619" name="Picture 3"/>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2608" y="808"/>
              <a:ext cx="2864" cy="35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1620" name="Rectangle 4"/>
            <p:cNvSpPr>
              <a:spLocks noChangeArrowheads="1"/>
            </p:cNvSpPr>
            <p:nvPr/>
          </p:nvSpPr>
          <p:spPr bwMode="auto">
            <a:xfrm>
              <a:off x="2666" y="837"/>
              <a:ext cx="2740" cy="3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pic>
        <p:nvPicPr>
          <p:cNvPr id="111621" name="Picture 5"/>
          <p:cNvPicPr>
            <a:picLocks noChangeAspect="1" noChangeArrowheads="1"/>
          </p:cNvPicPr>
          <p:nvPr/>
        </p:nvPicPr>
        <p:blipFill>
          <a:blip r:embed="rId4" cstate="screen">
            <a:lum bright="12000" contrast="6000"/>
            <a:extLst>
              <a:ext uri="{28A0092B-C50C-407E-A947-70E740481C1C}">
                <a14:useLocalDpi xmlns:a14="http://schemas.microsoft.com/office/drawing/2010/main"/>
              </a:ext>
            </a:extLst>
          </a:blip>
          <a:srcRect/>
          <a:stretch>
            <a:fillRect/>
          </a:stretch>
        </p:blipFill>
        <p:spPr bwMode="auto">
          <a:xfrm>
            <a:off x="179388" y="1125538"/>
            <a:ext cx="2954337" cy="54864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8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178" t="3737" r="3360" b="12747"/>
          <a:stretch>
            <a:fillRect/>
          </a:stretch>
        </p:blipFill>
        <p:spPr bwMode="auto">
          <a:xfrm>
            <a:off x="936625" y="144463"/>
            <a:ext cx="7199313" cy="6713537"/>
          </a:xfrm>
          <a:prstGeom prst="rect">
            <a:avLst/>
          </a:prstGeom>
          <a:noFill/>
          <a:ln>
            <a:noFill/>
          </a:ln>
          <a:effectLst/>
          <a:extLst>
            <a:ext uri="{909E8E84-426E-40DD-AFC4-6F175D3DCCD1}">
              <a14:hiddenFill xmlns:a14="http://schemas.microsoft.com/office/drawing/2010/main">
                <a:blipFill dpi="0" rotWithShape="0">
                  <a:blip/>
                  <a:srcRect l="3178" t="3737" r="3360" b="1274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BF7D0C-5BBF-DF40-8C27-3E0393DBFFAC}"/>
              </a:ext>
            </a:extLst>
          </p:cNvPr>
          <p:cNvSpPr>
            <a:spLocks noGrp="1"/>
          </p:cNvSpPr>
          <p:nvPr>
            <p:ph type="title"/>
          </p:nvPr>
        </p:nvSpPr>
        <p:spPr>
          <a:xfrm>
            <a:off x="665729" y="0"/>
            <a:ext cx="7753350" cy="620688"/>
          </a:xfrm>
        </p:spPr>
        <p:txBody>
          <a:bodyPr/>
          <a:lstStyle/>
          <a:p>
            <a:r>
              <a:rPr lang="it-IT" sz="3200" dirty="0">
                <a:solidFill>
                  <a:schemeClr val="tx1"/>
                </a:solidFill>
                <a:latin typeface="Gurmukhi MN" panose="02020600050405020304" pitchFamily="18" charset="0"/>
                <a:cs typeface="Gurmukhi MN" panose="02020600050405020304" pitchFamily="18" charset="0"/>
              </a:rPr>
              <a:t>LINFONODI</a:t>
            </a:r>
          </a:p>
        </p:txBody>
      </p:sp>
      <p:sp>
        <p:nvSpPr>
          <p:cNvPr id="3" name="Segnaposto contenuto 2">
            <a:extLst>
              <a:ext uri="{FF2B5EF4-FFF2-40B4-BE49-F238E27FC236}">
                <a16:creationId xmlns:a16="http://schemas.microsoft.com/office/drawing/2014/main" id="{BA2140B7-EF21-304F-9AE2-8D10059CC2D3}"/>
              </a:ext>
            </a:extLst>
          </p:cNvPr>
          <p:cNvSpPr>
            <a:spLocks noGrp="1"/>
          </p:cNvSpPr>
          <p:nvPr>
            <p:ph idx="1"/>
          </p:nvPr>
        </p:nvSpPr>
        <p:spPr>
          <a:xfrm>
            <a:off x="102005" y="764704"/>
            <a:ext cx="9036496" cy="5544616"/>
          </a:xfrm>
        </p:spPr>
        <p:txBody>
          <a:bodyPr/>
          <a:lstStyle/>
          <a:p>
            <a:r>
              <a:rPr lang="it-IT" sz="2600" b="1" dirty="0">
                <a:solidFill>
                  <a:schemeClr val="tx1"/>
                </a:solidFill>
                <a:latin typeface="Comic Sans MS" panose="030F0902030302020204" pitchFamily="66" charset="0"/>
              </a:rPr>
              <a:t>Sono Organi Pieni intercalati sul decorso dei Collettori Linfatici.</a:t>
            </a:r>
          </a:p>
          <a:p>
            <a:r>
              <a:rPr lang="it-IT" sz="2600" b="1" dirty="0">
                <a:solidFill>
                  <a:schemeClr val="tx1"/>
                </a:solidFill>
                <a:latin typeface="Comic Sans MS" panose="030F0902030302020204" pitchFamily="66" charset="0"/>
              </a:rPr>
              <a:t>Si classificano tra gli ORGANI LINFOIDI</a:t>
            </a:r>
          </a:p>
          <a:p>
            <a:r>
              <a:rPr lang="it-IT" sz="2600" b="1" dirty="0">
                <a:solidFill>
                  <a:schemeClr val="tx1"/>
                </a:solidFill>
                <a:latin typeface="Comic Sans MS" panose="030F0902030302020204" pitchFamily="66" charset="0"/>
              </a:rPr>
              <a:t>Si raggruppano in Stazioni a Collocazione Regionale, Profonda e/o Superficiale, per provvedere al «setaccio/filtraggio» della Linfa, rallentandone il decorso nell’ ambito della loro specifica struttura.</a:t>
            </a:r>
          </a:p>
          <a:p>
            <a:r>
              <a:rPr lang="it-IT" sz="2600" b="1" dirty="0">
                <a:solidFill>
                  <a:schemeClr val="tx1"/>
                </a:solidFill>
                <a:latin typeface="Comic Sans MS" panose="030F0902030302020204" pitchFamily="66" charset="0"/>
              </a:rPr>
              <a:t>Hanno forma definita RENIFORME, con un margine convesso, dove la linfa afferisce tramite i Collettori Afferenti, ed un margine opposto con una depressione concava, detta ILO,  dove si localizzano i Collettori Efferenti e Vasi Sanguiferi per l’ irrorazione nutritizia del linfonodo stesso</a:t>
            </a:r>
          </a:p>
        </p:txBody>
      </p:sp>
    </p:spTree>
    <p:extLst>
      <p:ext uri="{BB962C8B-B14F-4D97-AF65-F5344CB8AC3E}">
        <p14:creationId xmlns:p14="http://schemas.microsoft.com/office/powerpoint/2010/main" val="28950071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78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720725"/>
            <a:ext cx="8928100" cy="5543550"/>
          </a:xfrm>
          <a:prstGeom prst="rect">
            <a:avLst/>
          </a:prstGeom>
          <a:noFill/>
          <a:ln>
            <a:noFill/>
          </a:ln>
          <a:effectLst/>
          <a:extLst>
            <a:ext uri="{909E8E84-426E-40DD-AFC4-6F175D3DCCD1}">
              <a14:hiddenFill xmlns:a14="http://schemas.microsoft.com/office/drawing/2010/main">
                <a:blipFill dpi="0" rotWithShape="0">
                  <a:blip/>
                  <a:srcRect l="2313" t="2885" r="7690" b="1200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980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292" t="2780" r="2986" b="6451"/>
          <a:stretch>
            <a:fillRect/>
          </a:stretch>
        </p:blipFill>
        <p:spPr bwMode="auto">
          <a:xfrm>
            <a:off x="1944688" y="0"/>
            <a:ext cx="6124575" cy="6767513"/>
          </a:xfrm>
          <a:prstGeom prst="rect">
            <a:avLst/>
          </a:prstGeom>
          <a:noFill/>
          <a:ln>
            <a:noFill/>
          </a:ln>
          <a:effectLst/>
          <a:extLst>
            <a:ext uri="{909E8E84-426E-40DD-AFC4-6F175D3DCCD1}">
              <a14:hiddenFill xmlns:a14="http://schemas.microsoft.com/office/drawing/2010/main">
                <a:blipFill dpi="0" rotWithShape="0">
                  <a:blip/>
                  <a:srcRect l="4292" t="2780" r="2986" b="645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083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76488" y="431800"/>
            <a:ext cx="5184775" cy="6342063"/>
          </a:xfrm>
          <a:prstGeom prst="rect">
            <a:avLst/>
          </a:prstGeom>
          <a:noFill/>
          <a:ln>
            <a:noFill/>
          </a:ln>
          <a:effectLst/>
          <a:extLst>
            <a:ext uri="{909E8E84-426E-40DD-AFC4-6F175D3DCCD1}">
              <a14:hiddenFill xmlns:a14="http://schemas.microsoft.com/office/drawing/2010/main">
                <a:blipFill dpi="0" rotWithShape="0">
                  <a:blip/>
                  <a:srcRect l="3886" r="2237" b="778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185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933" t="2448" r="5069" b="13832"/>
          <a:stretch>
            <a:fillRect/>
          </a:stretch>
        </p:blipFill>
        <p:spPr bwMode="auto">
          <a:xfrm>
            <a:off x="0" y="431800"/>
            <a:ext cx="9072563" cy="5616575"/>
          </a:xfrm>
          <a:prstGeom prst="rect">
            <a:avLst/>
          </a:prstGeom>
          <a:noFill/>
          <a:ln>
            <a:noFill/>
          </a:ln>
          <a:effectLst/>
          <a:extLst>
            <a:ext uri="{909E8E84-426E-40DD-AFC4-6F175D3DCCD1}">
              <a14:hiddenFill xmlns:a14="http://schemas.microsoft.com/office/drawing/2010/main">
                <a:blipFill dpi="0" rotWithShape="0">
                  <a:blip/>
                  <a:srcRect l="4933" t="2448" r="5069" b="1383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8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20725"/>
            <a:ext cx="8999538" cy="6048375"/>
          </a:xfrm>
          <a:prstGeom prst="rect">
            <a:avLst/>
          </a:prstGeom>
          <a:noFill/>
          <a:ln>
            <a:noFill/>
          </a:ln>
          <a:effectLst/>
          <a:extLst>
            <a:ext uri="{909E8E84-426E-40DD-AFC4-6F175D3DCCD1}">
              <a14:hiddenFill xmlns:a14="http://schemas.microsoft.com/office/drawing/2010/main">
                <a:blipFill dpi="0" rotWithShape="0">
                  <a:blip/>
                  <a:srcRect l="4831" t="2780" r="6921" b="1179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910E5F-A29D-1F4E-8D22-DBFAF7D5408B}"/>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ARCO DELL’ AORTA</a:t>
            </a:r>
          </a:p>
        </p:txBody>
      </p:sp>
      <p:sp>
        <p:nvSpPr>
          <p:cNvPr id="3" name="Segnaposto contenuto 2">
            <a:extLst>
              <a:ext uri="{FF2B5EF4-FFF2-40B4-BE49-F238E27FC236}">
                <a16:creationId xmlns:a16="http://schemas.microsoft.com/office/drawing/2014/main" id="{CE990870-FC4F-8047-BD3B-C62E8CFAF35E}"/>
              </a:ext>
            </a:extLst>
          </p:cNvPr>
          <p:cNvSpPr>
            <a:spLocks noGrp="1"/>
          </p:cNvSpPr>
          <p:nvPr>
            <p:ph idx="1"/>
          </p:nvPr>
        </p:nvSpPr>
        <p:spPr>
          <a:xfrm>
            <a:off x="467544" y="908720"/>
            <a:ext cx="8208912" cy="5734050"/>
          </a:xfrm>
        </p:spPr>
        <p:txBody>
          <a:bodyPr/>
          <a:lstStyle/>
          <a:p>
            <a:r>
              <a:rPr lang="it-IT" sz="2600" b="1" dirty="0">
                <a:solidFill>
                  <a:schemeClr val="tx1"/>
                </a:solidFill>
                <a:latin typeface="Copperplate" panose="02000504000000020004" pitchFamily="2" charset="77"/>
              </a:rPr>
              <a:t>Localizzato posteriormente allo sterno, emette, da destra verso sinistra, nella maggior parte degli individui (circa 80%):</a:t>
            </a:r>
          </a:p>
          <a:p>
            <a:endParaRPr lang="it-IT" sz="2600" b="1" dirty="0">
              <a:solidFill>
                <a:schemeClr val="tx1"/>
              </a:solidFill>
              <a:latin typeface="Copperplate" panose="02000504000000020004" pitchFamily="2" charset="77"/>
            </a:endParaRPr>
          </a:p>
          <a:p>
            <a:pPr marL="457200" indent="-457200">
              <a:buFontTx/>
              <a:buChar char="-"/>
            </a:pPr>
            <a:r>
              <a:rPr lang="it-IT" sz="2600" b="1" dirty="0">
                <a:solidFill>
                  <a:schemeClr val="tx1"/>
                </a:solidFill>
                <a:latin typeface="Copperplate" panose="02000504000000020004" pitchFamily="2" charset="77"/>
              </a:rPr>
              <a:t>ARTERIA ANONIMA o TRONCO ARTERIOSO BRACHIOCEFALICO, che emette a sua volta la Arteria Carotide Comune Destra e Arteria Succlavia Destra</a:t>
            </a:r>
          </a:p>
          <a:p>
            <a:pPr marL="457200" indent="-457200">
              <a:buFontTx/>
              <a:buChar char="-"/>
            </a:pPr>
            <a:endParaRPr lang="it-IT" sz="2600" b="1" dirty="0">
              <a:solidFill>
                <a:schemeClr val="tx1"/>
              </a:solidFill>
              <a:latin typeface="Copperplate" panose="02000504000000020004" pitchFamily="2" charset="77"/>
            </a:endParaRPr>
          </a:p>
          <a:p>
            <a:pPr marL="457200" indent="-457200">
              <a:buFontTx/>
              <a:buChar char="-"/>
            </a:pPr>
            <a:r>
              <a:rPr lang="it-IT" sz="2600" b="1" dirty="0">
                <a:solidFill>
                  <a:schemeClr val="tx1"/>
                </a:solidFill>
                <a:latin typeface="Copperplate" panose="02000504000000020004" pitchFamily="2" charset="77"/>
              </a:rPr>
              <a:t>ARTERIA CAROTIDE COMUNE SINISTRA</a:t>
            </a:r>
          </a:p>
          <a:p>
            <a:pPr marL="457200" indent="-457200">
              <a:buFontTx/>
              <a:buChar char="-"/>
            </a:pPr>
            <a:r>
              <a:rPr lang="it-IT" sz="2600" b="1" dirty="0">
                <a:solidFill>
                  <a:schemeClr val="tx1"/>
                </a:solidFill>
                <a:latin typeface="Copperplate" panose="02000504000000020004" pitchFamily="2" charset="77"/>
              </a:rPr>
              <a:t>ARTERIA SUCCLAVIA SINISTRA</a:t>
            </a:r>
          </a:p>
        </p:txBody>
      </p:sp>
    </p:spTree>
    <p:extLst>
      <p:ext uri="{BB962C8B-B14F-4D97-AF65-F5344CB8AC3E}">
        <p14:creationId xmlns:p14="http://schemas.microsoft.com/office/powerpoint/2010/main" val="18212098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503238"/>
            <a:ext cx="9072563" cy="5822950"/>
          </a:xfrm>
          <a:prstGeom prst="rect">
            <a:avLst/>
          </a:prstGeom>
          <a:noFill/>
          <a:ln>
            <a:noFill/>
          </a:ln>
          <a:effectLst/>
          <a:extLst>
            <a:ext uri="{909E8E84-426E-40DD-AFC4-6F175D3DCCD1}">
              <a14:hiddenFill xmlns:a14="http://schemas.microsoft.com/office/drawing/2010/main">
                <a:blipFill dpi="0" rotWithShape="0">
                  <a:blip/>
                  <a:srcRect l="4652" t="5397" r="4796" b="1451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04025" cy="3735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7763" name="Picture 3"/>
          <p:cNvPicPr>
            <a:picLocks noChangeAspect="1" noChangeArrowheads="1"/>
          </p:cNvPicPr>
          <p:nvPr/>
        </p:nvPicPr>
        <p:blipFill>
          <a:blip r:embed="rId4">
            <a:lum contrast="12000"/>
            <a:extLst>
              <a:ext uri="{28A0092B-C50C-407E-A947-70E740481C1C}">
                <a14:useLocalDpi xmlns:a14="http://schemas.microsoft.com/office/drawing/2010/main"/>
              </a:ext>
            </a:extLst>
          </a:blip>
          <a:srcRect/>
          <a:stretch>
            <a:fillRect/>
          </a:stretch>
        </p:blipFill>
        <p:spPr bwMode="auto">
          <a:xfrm>
            <a:off x="3419475" y="3687763"/>
            <a:ext cx="3457575" cy="3170237"/>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7764" name="Line 4"/>
          <p:cNvSpPr>
            <a:spLocks noChangeShapeType="1"/>
          </p:cNvSpPr>
          <p:nvPr/>
        </p:nvSpPr>
        <p:spPr bwMode="auto">
          <a:xfrm>
            <a:off x="4859338" y="1268413"/>
            <a:ext cx="73025" cy="3673475"/>
          </a:xfrm>
          <a:prstGeom prst="line">
            <a:avLst/>
          </a:prstGeom>
          <a:noFill/>
          <a:ln w="57240" cap="sq">
            <a:solidFill>
              <a:srgbClr val="FFFF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D39CFDE-5103-D045-93D7-FE366BBB7776}"/>
              </a:ext>
            </a:extLst>
          </p:cNvPr>
          <p:cNvSpPr>
            <a:spLocks noGrp="1"/>
          </p:cNvSpPr>
          <p:nvPr>
            <p:ph type="title"/>
          </p:nvPr>
        </p:nvSpPr>
        <p:spPr>
          <a:xfrm>
            <a:off x="683568" y="213285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ALTRI ORGANI LINFOIDI</a:t>
            </a:r>
          </a:p>
        </p:txBody>
      </p:sp>
    </p:spTree>
    <p:extLst>
      <p:ext uri="{BB962C8B-B14F-4D97-AF65-F5344CB8AC3E}">
        <p14:creationId xmlns:p14="http://schemas.microsoft.com/office/powerpoint/2010/main" val="16700410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magine 1">
            <a:extLst>
              <a:ext uri="{FF2B5EF4-FFF2-40B4-BE49-F238E27FC236}">
                <a16:creationId xmlns:a16="http://schemas.microsoft.com/office/drawing/2014/main" id="{9A936AAA-8793-974E-AC8C-6CBC1E8D6DC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51038" y="241300"/>
            <a:ext cx="52419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3869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BE0C6E-3562-D446-AE32-125EB9F46E0E}"/>
              </a:ext>
            </a:extLst>
          </p:cNvPr>
          <p:cNvSpPr>
            <a:spLocks noGrp="1"/>
          </p:cNvSpPr>
          <p:nvPr>
            <p:ph type="title"/>
          </p:nvPr>
        </p:nvSpPr>
        <p:spPr>
          <a:xfrm>
            <a:off x="-11306" y="0"/>
            <a:ext cx="9144000" cy="1143000"/>
          </a:xfrm>
        </p:spPr>
        <p:txBody>
          <a:bodyPr>
            <a:normAutofit fontScale="90000"/>
          </a:bodyPr>
          <a:lstStyle/>
          <a:p>
            <a:r>
              <a:rPr lang="it-IT" sz="3200" dirty="0">
                <a:latin typeface="Gurmukhi MN" panose="02020600050405020304" pitchFamily="18" charset="0"/>
                <a:cs typeface="Gurmukhi MN" panose="02020600050405020304" pitchFamily="18" charset="0"/>
              </a:rPr>
              <a:t>TESSUTO LINFOIDE ASSOCIATO ALLE MUCOSE (Mucosa-</a:t>
            </a:r>
            <a:r>
              <a:rPr lang="it-IT" sz="3200" dirty="0" err="1">
                <a:latin typeface="Gurmukhi MN" panose="02020600050405020304" pitchFamily="18" charset="0"/>
                <a:cs typeface="Gurmukhi MN" panose="02020600050405020304" pitchFamily="18" charset="0"/>
              </a:rPr>
              <a:t>Associated</a:t>
            </a:r>
            <a:r>
              <a:rPr lang="it-IT" sz="3200" dirty="0">
                <a:latin typeface="Gurmukhi MN" panose="02020600050405020304" pitchFamily="18" charset="0"/>
                <a:cs typeface="Gurmukhi MN" panose="02020600050405020304" pitchFamily="18" charset="0"/>
              </a:rPr>
              <a:t> </a:t>
            </a:r>
            <a:r>
              <a:rPr lang="it-IT" sz="3200" dirty="0" err="1">
                <a:latin typeface="Gurmukhi MN" panose="02020600050405020304" pitchFamily="18" charset="0"/>
                <a:cs typeface="Gurmukhi MN" panose="02020600050405020304" pitchFamily="18" charset="0"/>
              </a:rPr>
              <a:t>Lymphoid</a:t>
            </a:r>
            <a:r>
              <a:rPr lang="it-IT" sz="3200" dirty="0">
                <a:latin typeface="Gurmukhi MN" panose="02020600050405020304" pitchFamily="18" charset="0"/>
                <a:cs typeface="Gurmukhi MN" panose="02020600050405020304" pitchFamily="18" charset="0"/>
              </a:rPr>
              <a:t> </a:t>
            </a:r>
            <a:r>
              <a:rPr lang="it-IT" sz="3200" dirty="0" err="1">
                <a:latin typeface="Gurmukhi MN" panose="02020600050405020304" pitchFamily="18" charset="0"/>
                <a:cs typeface="Gurmukhi MN" panose="02020600050405020304" pitchFamily="18" charset="0"/>
              </a:rPr>
              <a:t>Tissue</a:t>
            </a:r>
            <a:r>
              <a:rPr lang="it-IT" sz="3200" dirty="0">
                <a:latin typeface="Gurmukhi MN" panose="02020600050405020304" pitchFamily="18" charset="0"/>
                <a:cs typeface="Gurmukhi MN" panose="02020600050405020304" pitchFamily="18" charset="0"/>
              </a:rPr>
              <a:t>)</a:t>
            </a:r>
          </a:p>
        </p:txBody>
      </p:sp>
      <p:sp>
        <p:nvSpPr>
          <p:cNvPr id="3" name="Segnaposto contenuto 2">
            <a:extLst>
              <a:ext uri="{FF2B5EF4-FFF2-40B4-BE49-F238E27FC236}">
                <a16:creationId xmlns:a16="http://schemas.microsoft.com/office/drawing/2014/main" id="{F670979C-E1D3-CB4B-8979-BC1E7060BE41}"/>
              </a:ext>
            </a:extLst>
          </p:cNvPr>
          <p:cNvSpPr>
            <a:spLocks noGrp="1"/>
          </p:cNvSpPr>
          <p:nvPr>
            <p:ph idx="1"/>
          </p:nvPr>
        </p:nvSpPr>
        <p:spPr>
          <a:xfrm>
            <a:off x="611560" y="1120381"/>
            <a:ext cx="7740352" cy="5440362"/>
          </a:xfrm>
        </p:spPr>
        <p:txBody>
          <a:bodyPr>
            <a:normAutofit/>
          </a:bodyPr>
          <a:lstStyle/>
          <a:p>
            <a:pPr marL="0" indent="0">
              <a:buNone/>
            </a:pPr>
            <a:r>
              <a:rPr lang="it-IT" sz="2600" b="1" dirty="0"/>
              <a:t>Sono rappresentati da:</a:t>
            </a:r>
          </a:p>
          <a:p>
            <a:pPr marL="0" indent="0">
              <a:buNone/>
            </a:pPr>
            <a:endParaRPr lang="it-IT" sz="2600" b="1" dirty="0"/>
          </a:p>
          <a:p>
            <a:pPr>
              <a:buFontTx/>
              <a:buChar char="-"/>
            </a:pPr>
            <a:r>
              <a:rPr lang="it-IT" sz="2600" b="1" dirty="0"/>
              <a:t>ANELLO (o ARCO) LINFATICO di WALDEYER nel distretto ORO-FARINGEO  con le TONSILLE PALATINE, LINGUALE, FARINGEA, TUBARICA, LARINGEA;</a:t>
            </a:r>
          </a:p>
          <a:p>
            <a:pPr>
              <a:buFontTx/>
              <a:buChar char="-"/>
            </a:pPr>
            <a:endParaRPr lang="it-IT" sz="2600" b="1" dirty="0"/>
          </a:p>
          <a:p>
            <a:pPr>
              <a:buFontTx/>
              <a:buChar char="-"/>
            </a:pPr>
            <a:r>
              <a:rPr lang="it-IT" sz="2600" b="1" dirty="0"/>
              <a:t>FORMAZIONI LINFOIDI dell’ INTESTINO: PLACCHE di PEYER nell’ Ileo, APPENDICE CECALE (o VERMIFORME), NODULI LINFOIDI della Lamina Propria e/o Tonaca Sottomucosa dell’ Intestino Tenue e Crasso</a:t>
            </a:r>
          </a:p>
        </p:txBody>
      </p:sp>
    </p:spTree>
    <p:extLst>
      <p:ext uri="{BB962C8B-B14F-4D97-AF65-F5344CB8AC3E}">
        <p14:creationId xmlns:p14="http://schemas.microsoft.com/office/powerpoint/2010/main" val="38042829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853" t="2782" r="5310" b="9120"/>
          <a:stretch>
            <a:fillRect/>
          </a:stretch>
        </p:blipFill>
        <p:spPr bwMode="auto">
          <a:xfrm>
            <a:off x="1800225" y="71438"/>
            <a:ext cx="6335713" cy="6767512"/>
          </a:xfrm>
          <a:prstGeom prst="rect">
            <a:avLst/>
          </a:prstGeom>
          <a:noFill/>
          <a:ln>
            <a:noFill/>
          </a:ln>
          <a:effectLst/>
          <a:extLst>
            <a:ext uri="{909E8E84-426E-40DD-AFC4-6F175D3DCCD1}">
              <a14:hiddenFill xmlns:a14="http://schemas.microsoft.com/office/drawing/2010/main">
                <a:blipFill dpi="0" rotWithShape="0">
                  <a:blip/>
                  <a:srcRect l="3853" t="2782" r="5310" b="91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1300" y="431800"/>
            <a:ext cx="6624638" cy="6335713"/>
          </a:xfrm>
          <a:prstGeom prst="rect">
            <a:avLst/>
          </a:prstGeom>
          <a:noFill/>
          <a:ln>
            <a:noFill/>
          </a:ln>
          <a:effectLst/>
          <a:extLst>
            <a:ext uri="{909E8E84-426E-40DD-AFC4-6F175D3DCCD1}">
              <a14:hiddenFill xmlns:a14="http://schemas.microsoft.com/office/drawing/2010/main">
                <a:blipFill dpi="0" rotWithShape="0">
                  <a:blip/>
                  <a:srcRect l="6311" t="4648" r="7619" b="1312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1B902A-98D0-2F42-A2AE-7F1EE511E683}"/>
              </a:ext>
            </a:extLst>
          </p:cNvPr>
          <p:cNvSpPr>
            <a:spLocks noGrp="1"/>
          </p:cNvSpPr>
          <p:nvPr>
            <p:ph type="title"/>
          </p:nvPr>
        </p:nvSpPr>
        <p:spPr>
          <a:xfrm>
            <a:off x="0" y="0"/>
            <a:ext cx="9144000" cy="792088"/>
          </a:xfrm>
        </p:spPr>
        <p:txBody>
          <a:bodyPr/>
          <a:lstStyle/>
          <a:p>
            <a:r>
              <a:rPr lang="it-IT" sz="3200" dirty="0">
                <a:solidFill>
                  <a:schemeClr val="tx1"/>
                </a:solidFill>
                <a:latin typeface="Gurmukhi MN" panose="02020600050405020304" pitchFamily="18" charset="0"/>
                <a:cs typeface="Gurmukhi MN" panose="02020600050405020304" pitchFamily="18" charset="0"/>
              </a:rPr>
              <a:t>M I L </a:t>
            </a:r>
            <a:r>
              <a:rPr lang="it-IT" sz="3200" dirty="0" err="1">
                <a:solidFill>
                  <a:schemeClr val="tx1"/>
                </a:solidFill>
                <a:latin typeface="Gurmukhi MN" panose="02020600050405020304" pitchFamily="18" charset="0"/>
                <a:cs typeface="Gurmukhi MN" panose="02020600050405020304" pitchFamily="18" charset="0"/>
              </a:rPr>
              <a:t>Z</a:t>
            </a:r>
            <a:r>
              <a:rPr lang="it-IT" sz="3200" dirty="0">
                <a:solidFill>
                  <a:schemeClr val="tx1"/>
                </a:solidFill>
                <a:latin typeface="Gurmukhi MN" panose="02020600050405020304" pitchFamily="18" charset="0"/>
                <a:cs typeface="Gurmukhi MN" panose="02020600050405020304" pitchFamily="18" charset="0"/>
              </a:rPr>
              <a:t> A</a:t>
            </a:r>
          </a:p>
        </p:txBody>
      </p:sp>
      <p:sp>
        <p:nvSpPr>
          <p:cNvPr id="3" name="Segnaposto contenuto 2">
            <a:extLst>
              <a:ext uri="{FF2B5EF4-FFF2-40B4-BE49-F238E27FC236}">
                <a16:creationId xmlns:a16="http://schemas.microsoft.com/office/drawing/2014/main" id="{4D00D2D3-E654-DB4A-A222-ECC8CB2DC7F0}"/>
              </a:ext>
            </a:extLst>
          </p:cNvPr>
          <p:cNvSpPr>
            <a:spLocks noGrp="1"/>
          </p:cNvSpPr>
          <p:nvPr>
            <p:ph idx="1"/>
          </p:nvPr>
        </p:nvSpPr>
        <p:spPr>
          <a:xfrm>
            <a:off x="683568" y="804300"/>
            <a:ext cx="8064896" cy="6065912"/>
          </a:xfrm>
        </p:spPr>
        <p:txBody>
          <a:bodyPr/>
          <a:lstStyle/>
          <a:p>
            <a:r>
              <a:rPr lang="it-IT" sz="2600" dirty="0">
                <a:solidFill>
                  <a:schemeClr val="tx1"/>
                </a:solidFill>
                <a:latin typeface="Chalkboard SE" panose="03050602040202020205" pitchFamily="66" charset="77"/>
              </a:rPr>
              <a:t>Organo LINFOIDE, pieno, impari, intraperitoneale e localizzato nell’ IPOCONDRIO SINISTRO.</a:t>
            </a:r>
          </a:p>
          <a:p>
            <a:r>
              <a:rPr lang="it-IT" sz="2600" dirty="0">
                <a:solidFill>
                  <a:schemeClr val="tx1"/>
                </a:solidFill>
                <a:latin typeface="Chalkboard SE" panose="03050602040202020205" pitchFamily="66" charset="77"/>
              </a:rPr>
              <a:t>Prende rapporto con la Parete Addominale Antero-Laterale, il Muscolo Diaframma, il Fondo dello Stomaco, il Rene Sinistro, la Coda del Pancreas.</a:t>
            </a:r>
          </a:p>
          <a:p>
            <a:r>
              <a:rPr lang="it-IT" sz="2600" dirty="0">
                <a:solidFill>
                  <a:schemeClr val="tx1"/>
                </a:solidFill>
                <a:latin typeface="Chalkboard SE" panose="03050602040202020205" pitchFamily="66" charset="77"/>
              </a:rPr>
              <a:t>È deputato alla distruzione dei Globuli Rossi del Sangue che hanno concluso il loro ciclo vitale dopo circa 120 giorni di vita (ERITROCATERESI).</a:t>
            </a:r>
          </a:p>
          <a:p>
            <a:r>
              <a:rPr lang="it-IT" sz="2600" dirty="0">
                <a:solidFill>
                  <a:schemeClr val="tx1"/>
                </a:solidFill>
                <a:latin typeface="Chalkboard SE" panose="03050602040202020205" pitchFamily="66" charset="77"/>
              </a:rPr>
              <a:t>A differenza dei Linfonodi, la MILZA «setaccia» e «filtra» il Sangue (anziché la Linfa), al fine di identificarvi possibili agenti potenzialmente dannosi per l’ organismo.   </a:t>
            </a:r>
          </a:p>
        </p:txBody>
      </p:sp>
    </p:spTree>
    <p:extLst>
      <p:ext uri="{BB962C8B-B14F-4D97-AF65-F5344CB8AC3E}">
        <p14:creationId xmlns:p14="http://schemas.microsoft.com/office/powerpoint/2010/main" val="42663593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29" name="Rectangle 1"/>
          <p:cNvSpPr>
            <a:spLocks noGrp="1" noChangeArrowheads="1"/>
          </p:cNvSpPr>
          <p:nvPr>
            <p:ph type="title" idx="4294967295"/>
          </p:nvPr>
        </p:nvSpPr>
        <p:spPr>
          <a:xfrm>
            <a:off x="0" y="22860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ANATOMIA TOPOGRAFICA DELLA MILZA</a:t>
            </a:r>
          </a:p>
        </p:txBody>
      </p:sp>
      <p:pic>
        <p:nvPicPr>
          <p:cNvPr id="1249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047750"/>
            <a:ext cx="7696200" cy="5808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2AC8B8-7003-3149-A559-CDF16B18A240}"/>
              </a:ext>
            </a:extLst>
          </p:cNvPr>
          <p:cNvSpPr>
            <a:spLocks noGrp="1"/>
          </p:cNvSpPr>
          <p:nvPr>
            <p:ph type="title"/>
          </p:nvPr>
        </p:nvSpPr>
        <p:spPr>
          <a:xfrm>
            <a:off x="665185" y="-17140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STRUTTURA DELLA MILZA</a:t>
            </a:r>
          </a:p>
        </p:txBody>
      </p:sp>
      <p:sp>
        <p:nvSpPr>
          <p:cNvPr id="3" name="Segnaposto contenuto 2">
            <a:extLst>
              <a:ext uri="{FF2B5EF4-FFF2-40B4-BE49-F238E27FC236}">
                <a16:creationId xmlns:a16="http://schemas.microsoft.com/office/drawing/2014/main" id="{39B0D27A-69AB-F646-83F0-28272CD096DD}"/>
              </a:ext>
            </a:extLst>
          </p:cNvPr>
          <p:cNvSpPr>
            <a:spLocks noGrp="1"/>
          </p:cNvSpPr>
          <p:nvPr>
            <p:ph idx="1"/>
          </p:nvPr>
        </p:nvSpPr>
        <p:spPr>
          <a:xfrm>
            <a:off x="509412" y="764704"/>
            <a:ext cx="8064896" cy="5905450"/>
          </a:xfrm>
        </p:spPr>
        <p:txBody>
          <a:bodyPr/>
          <a:lstStyle/>
          <a:p>
            <a:r>
              <a:rPr lang="it-IT" sz="2400" dirty="0">
                <a:solidFill>
                  <a:schemeClr val="tx1"/>
                </a:solidFill>
                <a:latin typeface="Chalkboard SE" panose="03050602040202020205" pitchFamily="66" charset="77"/>
              </a:rPr>
              <a:t>La MILZA è rivestita da una CAPSULA FIBRO-MUSCOLARE (Muscolatura Liscia)</a:t>
            </a:r>
          </a:p>
          <a:p>
            <a:endParaRPr lang="it-IT" sz="2400" dirty="0">
              <a:solidFill>
                <a:schemeClr val="tx1"/>
              </a:solidFill>
              <a:latin typeface="Chalkboard SE" panose="03050602040202020205" pitchFamily="66" charset="77"/>
            </a:endParaRPr>
          </a:p>
          <a:p>
            <a:r>
              <a:rPr lang="it-IT" sz="2400" dirty="0">
                <a:solidFill>
                  <a:schemeClr val="tx1"/>
                </a:solidFill>
                <a:latin typeface="Chalkboard SE" panose="03050602040202020205" pitchFamily="66" charset="77"/>
              </a:rPr>
              <a:t>Il Tessuto Linfoide della MILZA si organizza in:</a:t>
            </a:r>
          </a:p>
          <a:p>
            <a:pPr marL="457200" indent="-457200">
              <a:buFontTx/>
              <a:buChar char="-"/>
            </a:pPr>
            <a:r>
              <a:rPr lang="it-IT" sz="2400" dirty="0">
                <a:solidFill>
                  <a:schemeClr val="tx1"/>
                </a:solidFill>
                <a:latin typeface="Chalkboard SE" panose="03050602040202020205" pitchFamily="66" charset="77"/>
              </a:rPr>
              <a:t>POLPA BIANCA, il cui tessuto linfoide segue le Ramificazioni della Arteria Splenica o Lienale, provvista di Fibrocellule Muscolari </a:t>
            </a:r>
            <a:r>
              <a:rPr lang="it-IT" sz="2400">
                <a:solidFill>
                  <a:schemeClr val="tx1"/>
                </a:solidFill>
                <a:latin typeface="Chalkboard SE" panose="03050602040202020205" pitchFamily="66" charset="77"/>
              </a:rPr>
              <a:t>Lisce;</a:t>
            </a:r>
          </a:p>
          <a:p>
            <a:pPr marL="0" indent="0"/>
            <a:endParaRPr lang="it-IT" sz="2400" dirty="0">
              <a:solidFill>
                <a:schemeClr val="tx1"/>
              </a:solidFill>
              <a:latin typeface="Chalkboard SE" panose="03050602040202020205" pitchFamily="66" charset="77"/>
            </a:endParaRPr>
          </a:p>
          <a:p>
            <a:pPr marL="457200" indent="-457200">
              <a:buFontTx/>
              <a:buChar char="-"/>
            </a:pPr>
            <a:r>
              <a:rPr lang="it-IT" sz="2400" dirty="0">
                <a:solidFill>
                  <a:schemeClr val="tx1"/>
                </a:solidFill>
                <a:latin typeface="Chalkboard SE" panose="03050602040202020205" pitchFamily="66" charset="77"/>
              </a:rPr>
              <a:t>POLPA ROSSA è prevalentemente costituita da Eritrociti, che vengono selezionati da Cellule Linfoidi per sottoporli a Eritrocateresi. </a:t>
            </a:r>
          </a:p>
        </p:txBody>
      </p:sp>
    </p:spTree>
    <p:extLst>
      <p:ext uri="{BB962C8B-B14F-4D97-AF65-F5344CB8AC3E}">
        <p14:creationId xmlns:p14="http://schemas.microsoft.com/office/powerpoint/2010/main" val="1229668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7" name="Rectangle 1"/>
          <p:cNvSpPr>
            <a:spLocks noGrp="1" noChangeArrowheads="1"/>
          </p:cNvSpPr>
          <p:nvPr>
            <p:ph type="title" idx="4294967295"/>
          </p:nvPr>
        </p:nvSpPr>
        <p:spPr>
          <a:xfrm>
            <a:off x="684213" y="0"/>
            <a:ext cx="7772400" cy="8366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ARCO AORTICO e DIRAMAZIONI</a:t>
            </a:r>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0200" y="3313113"/>
            <a:ext cx="5003800" cy="3544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20713"/>
            <a:ext cx="3995738" cy="3773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3" name="Rectangle 1"/>
          <p:cNvSpPr>
            <a:spLocks noGrp="1" noChangeArrowheads="1"/>
          </p:cNvSpPr>
          <p:nvPr>
            <p:ph type="title" idx="4294967295"/>
          </p:nvPr>
        </p:nvSpPr>
        <p:spPr>
          <a:xfrm>
            <a:off x="0" y="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MILZA: CIRCOLAZIONE APERTA e CHIUSA</a:t>
            </a:r>
          </a:p>
        </p:txBody>
      </p:sp>
      <p:pic>
        <p:nvPicPr>
          <p:cNvPr id="12595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9144000" cy="5786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DDBDD6-9A86-DF42-BDC2-682347D320C7}"/>
              </a:ext>
            </a:extLst>
          </p:cNvPr>
          <p:cNvSpPr>
            <a:spLocks noGrp="1"/>
          </p:cNvSpPr>
          <p:nvPr>
            <p:ph type="title"/>
          </p:nvPr>
        </p:nvSpPr>
        <p:spPr>
          <a:xfrm>
            <a:off x="611560" y="19109"/>
            <a:ext cx="7753350" cy="745595"/>
          </a:xfrm>
        </p:spPr>
        <p:txBody>
          <a:bodyPr/>
          <a:lstStyle/>
          <a:p>
            <a:r>
              <a:rPr lang="it-IT" sz="3200" dirty="0">
                <a:solidFill>
                  <a:schemeClr val="tx1"/>
                </a:solidFill>
                <a:latin typeface="Gurmukhi MN" panose="02020600050405020304" pitchFamily="18" charset="0"/>
                <a:cs typeface="Gurmukhi MN" panose="02020600050405020304" pitchFamily="18" charset="0"/>
              </a:rPr>
              <a:t>T I M O</a:t>
            </a:r>
          </a:p>
        </p:txBody>
      </p:sp>
      <p:sp>
        <p:nvSpPr>
          <p:cNvPr id="3" name="Segnaposto contenuto 2">
            <a:extLst>
              <a:ext uri="{FF2B5EF4-FFF2-40B4-BE49-F238E27FC236}">
                <a16:creationId xmlns:a16="http://schemas.microsoft.com/office/drawing/2014/main" id="{600A8384-3B9E-EE4E-B43D-E873719FC25E}"/>
              </a:ext>
            </a:extLst>
          </p:cNvPr>
          <p:cNvSpPr>
            <a:spLocks noGrp="1"/>
          </p:cNvSpPr>
          <p:nvPr>
            <p:ph idx="1"/>
          </p:nvPr>
        </p:nvSpPr>
        <p:spPr>
          <a:xfrm>
            <a:off x="1187624" y="620688"/>
            <a:ext cx="7056784" cy="5877272"/>
          </a:xfrm>
        </p:spPr>
        <p:txBody>
          <a:bodyPr/>
          <a:lstStyle/>
          <a:p>
            <a:r>
              <a:rPr lang="it-IT" sz="2800" dirty="0">
                <a:solidFill>
                  <a:schemeClr val="tx1"/>
                </a:solidFill>
                <a:latin typeface="Chalkboard SE" panose="03050602040202020205" pitchFamily="66" charset="77"/>
              </a:rPr>
              <a:t>Organo LINFOIDE impari localizzato nel MEDIASTINO della Cavità Toracica, </a:t>
            </a:r>
            <a:r>
              <a:rPr lang="it-IT" sz="2800" dirty="0" err="1">
                <a:solidFill>
                  <a:schemeClr val="tx1"/>
                </a:solidFill>
                <a:latin typeface="Chalkboard SE" panose="03050602040202020205" pitchFamily="66" charset="77"/>
              </a:rPr>
              <a:t>antero</a:t>
            </a:r>
            <a:r>
              <a:rPr lang="it-IT" sz="2800" dirty="0">
                <a:solidFill>
                  <a:schemeClr val="tx1"/>
                </a:solidFill>
                <a:latin typeface="Chalkboard SE" panose="03050602040202020205" pitchFamily="66" charset="77"/>
              </a:rPr>
              <a:t>-superiormente rispetto al Cuore nel suo Sacco Pericardico.</a:t>
            </a:r>
          </a:p>
          <a:p>
            <a:endParaRPr lang="it-IT" sz="2800" dirty="0">
              <a:solidFill>
                <a:schemeClr val="tx1"/>
              </a:solidFill>
              <a:latin typeface="Chalkboard SE" panose="03050602040202020205" pitchFamily="66" charset="77"/>
            </a:endParaRPr>
          </a:p>
          <a:p>
            <a:r>
              <a:rPr lang="it-IT" sz="2800" dirty="0">
                <a:solidFill>
                  <a:schemeClr val="tx1"/>
                </a:solidFill>
                <a:latin typeface="Chalkboard SE" panose="03050602040202020205" pitchFamily="66" charset="77"/>
              </a:rPr>
              <a:t>Fino all’ età adolescenziale provvede a differenziare i LINFOCITI «T» (</a:t>
            </a:r>
            <a:r>
              <a:rPr lang="it-IT" sz="2800" dirty="0" err="1">
                <a:solidFill>
                  <a:schemeClr val="tx1"/>
                </a:solidFill>
                <a:latin typeface="Chalkboard SE" panose="03050602040202020205" pitchFamily="66" charset="77"/>
              </a:rPr>
              <a:t>Timociti</a:t>
            </a:r>
            <a:r>
              <a:rPr lang="it-IT" sz="2800" dirty="0">
                <a:solidFill>
                  <a:schemeClr val="tx1"/>
                </a:solidFill>
                <a:latin typeface="Chalkboard SE" panose="03050602040202020205" pitchFamily="66" charset="77"/>
              </a:rPr>
              <a:t>).</a:t>
            </a:r>
          </a:p>
          <a:p>
            <a:endParaRPr lang="it-IT" sz="2800" dirty="0">
              <a:solidFill>
                <a:schemeClr val="tx1"/>
              </a:solidFill>
              <a:latin typeface="Chalkboard SE" panose="03050602040202020205" pitchFamily="66" charset="77"/>
            </a:endParaRPr>
          </a:p>
          <a:p>
            <a:r>
              <a:rPr lang="it-IT" sz="2800" dirty="0">
                <a:solidFill>
                  <a:schemeClr val="tx1"/>
                </a:solidFill>
                <a:latin typeface="Chalkboard SE" panose="03050602040202020205" pitchFamily="66" charset="77"/>
              </a:rPr>
              <a:t>Successivamente all’ adolescenza, va incontro ad una regressione morfo-funzionale a tessuto adiposo.</a:t>
            </a:r>
          </a:p>
          <a:p>
            <a:endParaRPr lang="it-IT" sz="2600" dirty="0">
              <a:solidFill>
                <a:schemeClr val="tx1"/>
              </a:solidFill>
              <a:latin typeface="Chalkboard SE" panose="03050602040202020205" pitchFamily="66" charset="77"/>
            </a:endParaRPr>
          </a:p>
          <a:p>
            <a:endParaRPr lang="it-IT" sz="2800"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23819740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697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1653" t="2780" r="6728" b="14461"/>
          <a:stretch>
            <a:fillRect/>
          </a:stretch>
        </p:blipFill>
        <p:spPr bwMode="auto">
          <a:xfrm>
            <a:off x="647700" y="360363"/>
            <a:ext cx="7488238" cy="6408737"/>
          </a:xfrm>
          <a:prstGeom prst="rect">
            <a:avLst/>
          </a:prstGeom>
          <a:noFill/>
          <a:ln>
            <a:noFill/>
          </a:ln>
          <a:effectLst/>
          <a:extLst>
            <a:ext uri="{909E8E84-426E-40DD-AFC4-6F175D3DCCD1}">
              <a14:hiddenFill xmlns:a14="http://schemas.microsoft.com/office/drawing/2010/main">
                <a:blipFill dpi="0" rotWithShape="0">
                  <a:blip/>
                  <a:srcRect l="1653" t="2780" r="6728" b="1446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5EFBC6-50EB-1D46-9170-8A1B5A3E54E1}"/>
              </a:ext>
            </a:extLst>
          </p:cNvPr>
          <p:cNvSpPr>
            <a:spLocks noGrp="1"/>
          </p:cNvSpPr>
          <p:nvPr>
            <p:ph type="title"/>
          </p:nvPr>
        </p:nvSpPr>
        <p:spPr>
          <a:xfrm>
            <a:off x="23685" y="-243408"/>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ARTERIOSO CAROTIDEO</a:t>
            </a:r>
          </a:p>
        </p:txBody>
      </p:sp>
      <p:sp>
        <p:nvSpPr>
          <p:cNvPr id="3" name="Segnaposto contenuto 2">
            <a:extLst>
              <a:ext uri="{FF2B5EF4-FFF2-40B4-BE49-F238E27FC236}">
                <a16:creationId xmlns:a16="http://schemas.microsoft.com/office/drawing/2014/main" id="{3528727E-5BCB-7243-B2D8-DE95D7E78D77}"/>
              </a:ext>
            </a:extLst>
          </p:cNvPr>
          <p:cNvSpPr>
            <a:spLocks noGrp="1"/>
          </p:cNvSpPr>
          <p:nvPr>
            <p:ph idx="1"/>
          </p:nvPr>
        </p:nvSpPr>
        <p:spPr>
          <a:xfrm>
            <a:off x="563237" y="692696"/>
            <a:ext cx="8064896" cy="5733256"/>
          </a:xfrm>
        </p:spPr>
        <p:txBody>
          <a:bodyPr/>
          <a:lstStyle/>
          <a:p>
            <a:r>
              <a:rPr lang="it-IT" sz="2600" b="1" dirty="0">
                <a:solidFill>
                  <a:schemeClr val="tx1"/>
                </a:solidFill>
                <a:latin typeface="Comic Sans MS" panose="030F0902030302020204" pitchFamily="66" charset="0"/>
              </a:rPr>
              <a:t>L’ ARTERIA CAROTIDE COMUNE risale nella Regione Laterale del Collo. A livello della Cartilagine Tiroidea della Laringe, si biforca in :</a:t>
            </a:r>
          </a:p>
          <a:p>
            <a:pPr marL="457200" indent="-457200">
              <a:buFontTx/>
              <a:buChar char="-"/>
            </a:pPr>
            <a:r>
              <a:rPr lang="it-IT" sz="2600" b="1" dirty="0">
                <a:solidFill>
                  <a:schemeClr val="tx1"/>
                </a:solidFill>
                <a:latin typeface="Comic Sans MS" panose="030F0902030302020204" pitchFamily="66" charset="0"/>
              </a:rPr>
              <a:t>ARTERIA CAROTIDE ESTERNA, che provvede prevalentemente all’ irrorazione dello Splancnocranio</a:t>
            </a:r>
          </a:p>
          <a:p>
            <a:pPr marL="0" indent="0"/>
            <a:endParaRPr lang="it-IT" sz="2600" b="1" dirty="0">
              <a:solidFill>
                <a:schemeClr val="tx1"/>
              </a:solidFill>
              <a:latin typeface="Comic Sans MS" panose="030F0902030302020204" pitchFamily="66" charset="0"/>
            </a:endParaRPr>
          </a:p>
          <a:p>
            <a:pPr marL="457200" indent="-457200">
              <a:buFontTx/>
              <a:buChar char="-"/>
            </a:pPr>
            <a:r>
              <a:rPr lang="it-IT" sz="2600" b="1" dirty="0">
                <a:solidFill>
                  <a:schemeClr val="tx1"/>
                </a:solidFill>
                <a:latin typeface="Comic Sans MS" panose="030F0902030302020204" pitchFamily="66" charset="0"/>
              </a:rPr>
              <a:t>ARTERIA CAROTIDE INTERNA risale portandosi nel Neurocranio e contribuisce alla irrorazione arteriosa dell’ Encefalo nel Poligono Arterioso Encefalico di Willis</a:t>
            </a:r>
          </a:p>
        </p:txBody>
      </p:sp>
    </p:spTree>
    <p:extLst>
      <p:ext uri="{BB962C8B-B14F-4D97-AF65-F5344CB8AC3E}">
        <p14:creationId xmlns:p14="http://schemas.microsoft.com/office/powerpoint/2010/main" val="4042151799"/>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6012</TotalTime>
  <Words>2049</Words>
  <Application>Microsoft Macintosh PowerPoint</Application>
  <PresentationFormat>Presentazione su schermo (4:3)</PresentationFormat>
  <Paragraphs>231</Paragraphs>
  <Slides>82</Slides>
  <Notes>52</Notes>
  <HiddenSlides>0</HiddenSlides>
  <MMClips>0</MMClips>
  <ScaleCrop>false</ScaleCrop>
  <HeadingPairs>
    <vt:vector size="6" baseType="variant">
      <vt:variant>
        <vt:lpstr>Caratteri utilizzati</vt:lpstr>
      </vt:variant>
      <vt:variant>
        <vt:i4>12</vt:i4>
      </vt:variant>
      <vt:variant>
        <vt:lpstr>Tema</vt:lpstr>
      </vt:variant>
      <vt:variant>
        <vt:i4>2</vt:i4>
      </vt:variant>
      <vt:variant>
        <vt:lpstr>Titoli diapositive</vt:lpstr>
      </vt:variant>
      <vt:variant>
        <vt:i4>82</vt:i4>
      </vt:variant>
    </vt:vector>
  </HeadingPairs>
  <TitlesOfParts>
    <vt:vector size="96" baseType="lpstr">
      <vt:lpstr>Arial</vt:lpstr>
      <vt:lpstr>Arial Black</vt:lpstr>
      <vt:lpstr>Calibri</vt:lpstr>
      <vt:lpstr>Century Schoolbook</vt:lpstr>
      <vt:lpstr>Chalkboard</vt:lpstr>
      <vt:lpstr>Chalkboard SE</vt:lpstr>
      <vt:lpstr>Comic Sans MS</vt:lpstr>
      <vt:lpstr>Copperplate</vt:lpstr>
      <vt:lpstr>Copperplate Gothic Bold</vt:lpstr>
      <vt:lpstr>Gurmukhi MN</vt:lpstr>
      <vt:lpstr>Times New Roman</vt:lpstr>
      <vt:lpstr>Wingdings</vt:lpstr>
      <vt:lpstr>Tema di Office</vt:lpstr>
      <vt:lpstr>Office Theme</vt:lpstr>
      <vt:lpstr> </vt:lpstr>
      <vt:lpstr>ARTERIE  della  GRANDE CIRCOLAZIONE</vt:lpstr>
      <vt:lpstr>Presentazione standard di PowerPoint</vt:lpstr>
      <vt:lpstr>SISTEMA ARTERIOSO  DELLA GRANDE CIRCOLAZIONE</vt:lpstr>
      <vt:lpstr>Presentazione standard di PowerPoint</vt:lpstr>
      <vt:lpstr>Presentazione standard di PowerPoint</vt:lpstr>
      <vt:lpstr>ARCO DELL’ AORTA</vt:lpstr>
      <vt:lpstr>ARCO AORTICO e DIRAMAZIONI</vt:lpstr>
      <vt:lpstr>SISTEMA ARTERIOSO CAROTIDEO</vt:lpstr>
      <vt:lpstr>ARTERIA CAROTIDE ESTERNA</vt:lpstr>
      <vt:lpstr>Presentazione standard di PowerPoint</vt:lpstr>
      <vt:lpstr>ARTERIA CAROTIDE INTERNA</vt:lpstr>
      <vt:lpstr>Presentazione standard di PowerPoint</vt:lpstr>
      <vt:lpstr>ARTERIA SUCCLAVIA</vt:lpstr>
      <vt:lpstr>Presentazione standard di PowerPoint</vt:lpstr>
      <vt:lpstr>Presentazione standard di PowerPoint</vt:lpstr>
      <vt:lpstr>AORTA  DISCENDENTE</vt:lpstr>
      <vt:lpstr>Presentazione standard di PowerPoint</vt:lpstr>
      <vt:lpstr>SCHEMA DELLE RAMIFICAZIONI DELL’ AORTA DISCENDENTE</vt:lpstr>
      <vt:lpstr>AORTA  DISCENDENTE  TORACICA</vt:lpstr>
      <vt:lpstr>AORTA  DISCENDENTE  ADDOMINALE</vt:lpstr>
      <vt:lpstr>TRIPODE  CELIACO</vt:lpstr>
      <vt:lpstr>ARTERIE MESENTERICHE SUPERIORE  ed INFERIORE</vt:lpstr>
      <vt:lpstr>ARTERIA MESENTERICA SUPERIORE</vt:lpstr>
      <vt:lpstr>ARTERIA MESENTERICA INFERIORE</vt:lpstr>
      <vt:lpstr>ARTERIE ILIACHE COMUNE, ESTERNA ed INTERNA (o Ipogastrica)</vt:lpstr>
      <vt:lpstr>ARTERIA ILIACA COMUNE</vt:lpstr>
      <vt:lpstr>ARTERIA SACRALE MEDIA (MEDIANA)</vt:lpstr>
      <vt:lpstr>Presentazione standard di PowerPoint</vt:lpstr>
      <vt:lpstr>ARTERIA ILIACA ESTERNA</vt:lpstr>
      <vt:lpstr>Presentazione standard di PowerPoint</vt:lpstr>
      <vt:lpstr>ARTERIA ILIACA INTERNA</vt:lpstr>
      <vt:lpstr>Presentazione standard di PowerPoint</vt:lpstr>
      <vt:lpstr>VENE  della  GRANDE CIRCOLAZIONE</vt:lpstr>
      <vt:lpstr>Presentazione standard di PowerPoint</vt:lpstr>
      <vt:lpstr>CIRCOLAZIONE VENOSA SISTEMICA</vt:lpstr>
      <vt:lpstr>SISTEMI  VENOSI della GRANDE CIRCOLAZIONE</vt:lpstr>
      <vt:lpstr>SISTEMI VENOSI della GRANDE CIRCOLA- ZIONE</vt:lpstr>
      <vt:lpstr>Presentazione standard di PowerPoint</vt:lpstr>
      <vt:lpstr>VENE afferenti  alla  VENA CAVA SUPERIORE</vt:lpstr>
      <vt:lpstr>VENE CAVA SUPERIORE ed ANONIME </vt:lpstr>
      <vt:lpstr>VENE  DEL  COLLO</vt:lpstr>
      <vt:lpstr>Presentazione standard di PowerPoint</vt:lpstr>
      <vt:lpstr>SENI VENOSI della DURA MADRE</vt:lpstr>
      <vt:lpstr>DRENAGGIO VENOSO dell’ ARTO SUPERIORE</vt:lpstr>
      <vt:lpstr>Presentazione standard di PowerPoint</vt:lpstr>
      <vt:lpstr>VENE CEFALICA e BASILICA</vt:lpstr>
      <vt:lpstr>DRENAGGIO VENOSO DEL TORACE</vt:lpstr>
      <vt:lpstr>TRIBUTARIE DELLA VENA CAVA INFERIORE</vt:lpstr>
      <vt:lpstr>VENA CAVA INFERIORE</vt:lpstr>
      <vt:lpstr>VENA  PORTA</vt:lpstr>
      <vt:lpstr>DRENAGGIO VENOSO dell’ ARTO INFERIORE</vt:lpstr>
      <vt:lpstr>Presentazione standard di PowerPoint</vt:lpstr>
      <vt:lpstr>VENE  SAFENE</vt:lpstr>
      <vt:lpstr>Presentazione standard di PowerPoint</vt:lpstr>
      <vt:lpstr>SISTEMA CIRCOLATORIO LINFATICO (sintesi)</vt:lpstr>
      <vt:lpstr>Presentazione standard di PowerPoint</vt:lpstr>
      <vt:lpstr>Presentazione standard di PowerPoint</vt:lpstr>
      <vt:lpstr>SCHEMA  MORFO-FUNZIONALE DEL SISTEMA  CIRCOLATORIO LINFATICO</vt:lpstr>
      <vt:lpstr>Presentazione standard di PowerPoint</vt:lpstr>
      <vt:lpstr>PERCORSO SCHEMATICO DELLA LINFA</vt:lpstr>
      <vt:lpstr>SISTEMA CIRCOLATORIO LINFATICO</vt:lpstr>
      <vt:lpstr>Presentazione standard di PowerPoint</vt:lpstr>
      <vt:lpstr>LINFONODI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ALTRI ORGANI LINFOIDI</vt:lpstr>
      <vt:lpstr>Presentazione standard di PowerPoint</vt:lpstr>
      <vt:lpstr>TESSUTO LINFOIDE ASSOCIATO ALLE MUCOSE (Mucosa-Associated Lymphoid Tissue)</vt:lpstr>
      <vt:lpstr>Presentazione standard di PowerPoint</vt:lpstr>
      <vt:lpstr>Presentazione standard di PowerPoint</vt:lpstr>
      <vt:lpstr>M I L Z A</vt:lpstr>
      <vt:lpstr>ANATOMIA TOPOGRAFICA DELLA MILZA</vt:lpstr>
      <vt:lpstr>STRUTTURA DELLA MILZA</vt:lpstr>
      <vt:lpstr>MILZA: CIRCOLAZIONE APERTA e CHIUSA</vt:lpstr>
      <vt:lpstr>T I M O</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Utente di Microsoft Office</cp:lastModifiedBy>
  <cp:revision>450</cp:revision>
  <cp:lastPrinted>2020-02-13T11:48:13Z</cp:lastPrinted>
  <dcterms:created xsi:type="dcterms:W3CDTF">2000-11-30T12:44:42Z</dcterms:created>
  <dcterms:modified xsi:type="dcterms:W3CDTF">2023-10-17T08:56:31Z</dcterms:modified>
</cp:coreProperties>
</file>