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8"/>
  </p:notesMasterIdLst>
  <p:sldIdLst>
    <p:sldId id="342" r:id="rId2"/>
    <p:sldId id="343" r:id="rId3"/>
    <p:sldId id="344" r:id="rId4"/>
    <p:sldId id="265" r:id="rId5"/>
    <p:sldId id="272" r:id="rId6"/>
    <p:sldId id="275" r:id="rId7"/>
    <p:sldId id="273" r:id="rId8"/>
    <p:sldId id="277" r:id="rId9"/>
    <p:sldId id="345" r:id="rId10"/>
    <p:sldId id="278" r:id="rId11"/>
    <p:sldId id="279" r:id="rId12"/>
    <p:sldId id="346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>
      <p:cViewPr varScale="1">
        <p:scale>
          <a:sx n="118" d="100"/>
          <a:sy n="118" d="100"/>
        </p:scale>
        <p:origin x="1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7922-90EF-EF40-B4E6-754F0C2792A3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40F0E-8D27-DF4C-B4F1-0F05BB43D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9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F7EC46-04EA-4BC8-A97D-612C6BFBA58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3019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B03777D-E6F3-4E09-97E7-AF1072C00CA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297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521F74-E92E-4D9C-9E5F-D7B8316841D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667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2A71012-365F-46A7-84D7-F7EC16C1EE6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404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76325CB-7A11-469D-B08A-988C2A655D6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28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61EC0-87BD-458D-91CD-4DA8BD57892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158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F772EA7-04E6-40B0-BE32-31DA675D6A3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11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620D126-6F2D-42C1-B210-6872457F9D5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954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7346FE7-079A-4360-97B0-E0953D9890C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67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7CECCDD-D617-48C6-91E1-26D375445A73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593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6D2B7C4-85E1-4BDE-BC33-FD0DA8F94B6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53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0DCF816-634F-481E-847D-48E98453FBB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12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D89C44-317A-4E19-B9E8-28B408BAF2D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737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91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8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26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408C5A1E-9B6C-0E48-9C0F-88CC7F1A54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2" y="6623052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1CF12E08-E41E-3340-B7AD-2B6ED4C4D15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40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94C222AF-83A0-BF4C-A79C-2AF15C51604B}" type="slidenum">
              <a:rPr lang="it-IT" altLang="it-IT" sz="600"/>
              <a:pPr algn="ctr"/>
              <a:t>‹N›</a:t>
            </a:fld>
            <a:endParaRPr lang="it-IT" altLang="it-IT" sz="1050"/>
          </a:p>
        </p:txBody>
      </p:sp>
    </p:spTree>
    <p:extLst>
      <p:ext uri="{BB962C8B-B14F-4D97-AF65-F5344CB8AC3E}">
        <p14:creationId xmlns:p14="http://schemas.microsoft.com/office/powerpoint/2010/main" val="321263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0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2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50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7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64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FE49-65F0-EE43-A92F-50E59AD10A29}" type="datetimeFigureOut">
              <a:rPr lang="it-IT" smtClean="0"/>
              <a:t>19/10/23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2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664" y="1060278"/>
            <a:ext cx="6210690" cy="1288602"/>
          </a:xfrm>
          <a:ln/>
        </p:spPr>
        <p:txBody>
          <a:bodyPr vert="horz" wrap="square" lIns="61229" tIns="31839" rIns="6122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721" b="1" dirty="0">
                <a:latin typeface="Chalkboard SE" panose="03050602040202020205" pitchFamily="66" charset="77"/>
              </a:rPr>
              <a:t>TESSUTI CONNETTIVI </a:t>
            </a:r>
            <a:br>
              <a:rPr lang="it-IT" altLang="it-IT" sz="2721" b="1" dirty="0">
                <a:latin typeface="Chalkboard SE" panose="03050602040202020205" pitchFamily="66" charset="77"/>
              </a:rPr>
            </a:br>
            <a:r>
              <a:rPr lang="it-IT" altLang="it-IT" sz="2721" b="1" dirty="0">
                <a:latin typeface="Chalkboard SE" panose="03050602040202020205" pitchFamily="66" charset="77"/>
              </a:rPr>
              <a:t>A MATRICE (ECM) LIQUIDA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331642" y="2510900"/>
            <a:ext cx="6527885" cy="3421643"/>
          </a:xfrm>
          <a:ln/>
        </p:spPr>
        <p:txBody>
          <a:bodyPr vert="horz" wrap="square" lIns="61229" tIns="31839" rIns="61229" bIns="3183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1905" b="1" dirty="0">
                <a:latin typeface="Chalkboard SE" panose="03050602040202020205" pitchFamily="66" charset="77"/>
              </a:rPr>
              <a:t>Nell’ ambito dell’ organismo umano, esistono tessuti connettivi a “Matrice Liquida”.</a:t>
            </a: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1905" b="1" dirty="0">
              <a:latin typeface="Chalkboard SE" panose="03050602040202020205" pitchFamily="66" charset="77"/>
            </a:endParaRP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buNone/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700" b="1" dirty="0">
                <a:latin typeface="Chalkboard SE" panose="03050602040202020205" pitchFamily="66" charset="77"/>
              </a:rPr>
              <a:t>  - SANGUE</a:t>
            </a:r>
          </a:p>
          <a:p>
            <a:pPr marL="342892" indent="-342892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buFontTx/>
              <a:buChar char="-"/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700" b="1" dirty="0">
                <a:latin typeface="Chalkboard SE" panose="03050602040202020205" pitchFamily="66" charset="77"/>
              </a:rPr>
              <a:t>LINFA</a:t>
            </a: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1905" b="1" dirty="0">
              <a:latin typeface="Chalkboard SE" panose="03050602040202020205" pitchFamily="66" charset="77"/>
            </a:endParaRP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1905" b="1" dirty="0">
                <a:latin typeface="Chalkboard SE" panose="03050602040202020205" pitchFamily="66" charset="77"/>
              </a:rPr>
              <a:t>Essi scorrono in un complesso SISTEMA CIRCOLATORIO, suddiviso in Sistema Circolatorio Sanguifero e Sistema Circolatorio Linfatico.</a:t>
            </a:r>
          </a:p>
        </p:txBody>
      </p:sp>
    </p:spTree>
    <p:extLst>
      <p:ext uri="{BB962C8B-B14F-4D97-AF65-F5344CB8AC3E}">
        <p14:creationId xmlns:p14="http://schemas.microsoft.com/office/powerpoint/2010/main" val="1409614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445" r="8913" b="9120"/>
          <a:stretch>
            <a:fillRect/>
          </a:stretch>
        </p:blipFill>
        <p:spPr bwMode="auto">
          <a:xfrm>
            <a:off x="2351314" y="104942"/>
            <a:ext cx="4049485" cy="64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99" t="1445" r="8913" b="9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78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4114" r="1141" b="15791"/>
          <a:stretch>
            <a:fillRect/>
          </a:stretch>
        </p:blipFill>
        <p:spPr bwMode="auto">
          <a:xfrm>
            <a:off x="2198914" y="286754"/>
            <a:ext cx="5399315" cy="654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560" t="4114" r="1141" b="15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7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5663F-20F8-CA46-BE34-F3924609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7" y="322657"/>
            <a:ext cx="6534726" cy="1069181"/>
          </a:xfrm>
        </p:spPr>
        <p:txBody>
          <a:bodyPr/>
          <a:lstStyle/>
          <a:p>
            <a:pPr algn="ctr"/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L I </a:t>
            </a:r>
            <a:r>
              <a:rPr lang="it-IT" sz="3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N</a:t>
            </a:r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</a:t>
            </a:r>
            <a:r>
              <a:rPr lang="it-IT" sz="3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A</a:t>
            </a:r>
            <a:b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- Organizzazione Istologica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FC366-129D-234A-852C-0D7A5022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556657"/>
            <a:ext cx="8186057" cy="497868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CELLULE: prevalgono i LINFOCITI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E C M: molto simile al Plasma Sanguigno.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Linfa rappresenta una cospicua parte del Liquido Interstiziale che si trova negli Spazi Intercellulari</a:t>
            </a: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Scorre nei Vasi Linfatici e viene recuperata, alla fine, nel Sistema Circolatorio Sanguifero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079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88623" y="423268"/>
            <a:ext cx="6566753" cy="777600"/>
          </a:xfrm>
          <a:ln/>
        </p:spPr>
        <p:txBody>
          <a:bodyPr vert="horz" wrap="square" lIns="61229" tIns="31839" rIns="61229" bIns="3183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>
                <a:latin typeface="Comic Sans MS" panose="030F0902030302020204" pitchFamily="66" charset="0"/>
              </a:rPr>
              <a:t>ORGANI  EMOPOIETICI</a:t>
            </a:r>
            <a:br>
              <a:rPr lang="it-IT" altLang="it-IT" sz="2800" b="1" dirty="0">
                <a:latin typeface="Comic Sans MS" panose="030F0902030302020204" pitchFamily="66" charset="0"/>
              </a:rPr>
            </a:br>
            <a:r>
              <a:rPr lang="it-IT" altLang="it-IT" sz="2800" b="1" dirty="0">
                <a:latin typeface="Comic Sans MS" panose="030F0902030302020204" pitchFamily="66" charset="0"/>
              </a:rPr>
              <a:t>e</a:t>
            </a:r>
            <a:br>
              <a:rPr lang="it-IT" altLang="it-IT" sz="2800" b="1" dirty="0">
                <a:latin typeface="Comic Sans MS" panose="030F0902030302020204" pitchFamily="66" charset="0"/>
              </a:rPr>
            </a:br>
            <a:r>
              <a:rPr lang="it-IT" altLang="it-IT" sz="2800" b="1" dirty="0">
                <a:latin typeface="Comic Sans MS" panose="030F0902030302020204" pitchFamily="66" charset="0"/>
              </a:rPr>
              <a:t>ORGANI  LINFOIDI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22514" y="1621971"/>
            <a:ext cx="8240486" cy="5007429"/>
          </a:xfrm>
          <a:ln/>
        </p:spPr>
        <p:txBody>
          <a:bodyPr vert="horz" wrap="square" lIns="61229" tIns="31839" rIns="61229" bIns="31839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400" b="1" dirty="0">
                <a:latin typeface="Gurmukhi MN" panose="02020600050405020304" pitchFamily="18" charset="0"/>
                <a:cs typeface="Gurmukhi MN" panose="02020600050405020304" pitchFamily="18" charset="0"/>
              </a:rPr>
              <a:t>Sono strutture corporee deputate a produrre, rispettivamente, le CELLULE del SANGUE e della LINFA.</a:t>
            </a:r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2400" dirty="0"/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Nel MIDOLLO OSSEO si producono tutte le cellule presenti nel sangue, tra le quali anche i Linfociti. </a:t>
            </a:r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2400" dirty="0"/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400" b="1" dirty="0">
                <a:latin typeface="Chalkboard SE" panose="03050602040202020205" pitchFamily="66" charset="77"/>
              </a:rPr>
              <a:t>Gli ORGANI LINFOIDI sono costituiti da Tessuto Linfoide, costituito da LINFOCITI e altri Globuli Bianchi. Tra questi, si ricordino i LINFONODI (intercalati sul Sistema Circolatorio Linfatico), le TONSILLE, l’ APPENDICE CECALE, gli AGGLOMERATI LINFOIDI associati alle Mucose dei diversi Sistemi, la MILZA.</a:t>
            </a:r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82277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5" y="326629"/>
            <a:ext cx="4385504" cy="292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79" y="156545"/>
            <a:ext cx="3962778" cy="309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"/>
          <a:stretch>
            <a:fillRect/>
          </a:stretch>
        </p:blipFill>
        <p:spPr bwMode="auto">
          <a:xfrm>
            <a:off x="4974771" y="3254501"/>
            <a:ext cx="3627438" cy="31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1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719672"/>
            <a:ext cx="5061857" cy="178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29" tIns="31839" rIns="61229" bIns="3183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MIDOLLO OSSEO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ASPETTI ANATOMO-MICROSCOPICI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E SCHEMA T.E.M.</a:t>
            </a:r>
          </a:p>
        </p:txBody>
      </p:sp>
    </p:spTree>
    <p:extLst>
      <p:ext uri="{BB962C8B-B14F-4D97-AF65-F5344CB8AC3E}">
        <p14:creationId xmlns:p14="http://schemas.microsoft.com/office/powerpoint/2010/main" val="2626768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447" r="6706" b="13124"/>
          <a:stretch>
            <a:fillRect/>
          </a:stretch>
        </p:blipFill>
        <p:spPr bwMode="auto">
          <a:xfrm>
            <a:off x="1872343" y="251511"/>
            <a:ext cx="5845628" cy="636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05" t="1447" r="6706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36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/>
          <a:stretch>
            <a:fillRect/>
          </a:stretch>
        </p:blipFill>
        <p:spPr bwMode="auto">
          <a:xfrm>
            <a:off x="4547160" y="857520"/>
            <a:ext cx="4281154" cy="58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 l="48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4724" y="322828"/>
            <a:ext cx="4211376" cy="13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29" tIns="31839" rIns="61229" bIns="3183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SCHEMA DELLE VARIE 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FASI 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DELL’ EMOPOIESI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3185" r="2209" b="9035"/>
          <a:stretch>
            <a:fillRect/>
          </a:stretch>
        </p:blipFill>
        <p:spPr bwMode="auto">
          <a:xfrm>
            <a:off x="223577" y="1926903"/>
            <a:ext cx="4333630" cy="4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24000"/>
                  </a:blip>
                  <a:srcRect l="4010" t="3185" r="2209" b="90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21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5" y="1273629"/>
            <a:ext cx="7936595" cy="5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100" y="673029"/>
            <a:ext cx="5599800" cy="51948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it-IT" alt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it-IT" alt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it-IT" alt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 U E</a:t>
            </a:r>
          </a:p>
        </p:txBody>
      </p:sp>
    </p:spTree>
    <p:extLst>
      <p:ext uri="{BB962C8B-B14F-4D97-AF65-F5344CB8AC3E}">
        <p14:creationId xmlns:p14="http://schemas.microsoft.com/office/powerpoint/2010/main" val="2850047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E881F-0DEE-0C41-B126-0D0BB08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74" y="205764"/>
            <a:ext cx="6777372" cy="1069181"/>
          </a:xfrm>
        </p:spPr>
        <p:txBody>
          <a:bodyPr/>
          <a:lstStyle/>
          <a:p>
            <a:pPr algn="ctr"/>
            <a:r>
              <a:rPr lang="it-IT" sz="2700" dirty="0">
                <a:latin typeface="Copperplate Gothic Bold" panose="020E0705020206020404" pitchFamily="34" charset="77"/>
              </a:rPr>
              <a:t>SANGUE</a:t>
            </a:r>
            <a:br>
              <a:rPr lang="it-IT" sz="2700" dirty="0">
                <a:latin typeface="Copperplate Gothic Bold" panose="020E0705020206020404" pitchFamily="34" charset="77"/>
              </a:rPr>
            </a:br>
            <a:r>
              <a:rPr lang="it-IT" sz="2700" dirty="0">
                <a:latin typeface="Copperplate Gothic Bold" panose="020E0705020206020404" pitchFamily="34" charset="77"/>
              </a:rPr>
              <a:t>-Organizzazione Istologica-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7D3F4-054C-A845-BF0F-1BCCB2D7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447800"/>
            <a:ext cx="8044543" cy="4974771"/>
          </a:xfrm>
        </p:spPr>
        <p:txBody>
          <a:bodyPr/>
          <a:lstStyle/>
          <a:p>
            <a:r>
              <a:rPr lang="it-IT" sz="1950" b="1" dirty="0">
                <a:latin typeface="Comic Sans MS" panose="030F0902030302020204" pitchFamily="66" charset="0"/>
              </a:rPr>
              <a:t>CELLULE:</a:t>
            </a:r>
          </a:p>
          <a:p>
            <a:endParaRPr lang="it-IT" sz="1950" b="1" dirty="0">
              <a:latin typeface="Comic Sans MS" panose="030F0902030302020204" pitchFamily="66" charset="0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ERITROCITI</a:t>
            </a:r>
            <a:r>
              <a:rPr lang="it-IT" sz="1950" b="1" dirty="0">
                <a:latin typeface="Comic Sans MS" panose="030F0902030302020204" pitchFamily="66" charset="0"/>
                <a:sym typeface="Wingdings" pitchFamily="2" charset="2"/>
              </a:rPr>
              <a:t> (Globuli Rossi), contenenti la proteina EMOGLOBINA che garantisce l’ apporto di ossigeno ai distretti corporei</a:t>
            </a:r>
          </a:p>
          <a:p>
            <a:pPr marL="342892" indent="-342892">
              <a:buFontTx/>
              <a:buChar char="-"/>
            </a:pPr>
            <a:endParaRPr lang="it-IT" sz="1950" b="1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  <a:sym typeface="Wingdings" pitchFamily="2" charset="2"/>
              </a:rPr>
              <a:t>LEUCOCITI (Globuli Bianchi): GRANULOCITI (Neutrofili, Eosinofili e Basofili), LINFOCITI, MONOCITI (tutti variamente coinvolti nei meccanismi di difesa corporea), PIASTRINE (frammenti cellulari coinvolti nella Coagulazione del Sangue)</a:t>
            </a:r>
          </a:p>
        </p:txBody>
      </p:sp>
    </p:spTree>
    <p:extLst>
      <p:ext uri="{BB962C8B-B14F-4D97-AF65-F5344CB8AC3E}">
        <p14:creationId xmlns:p14="http://schemas.microsoft.com/office/powerpoint/2010/main" val="258963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54040" y="1044361"/>
            <a:ext cx="5598720" cy="777600"/>
          </a:xfrm>
          <a:ln/>
        </p:spPr>
        <p:txBody>
          <a:bodyPr vert="horz" wrap="square" lIns="61229" tIns="31839" rIns="6122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449" b="1" dirty="0">
                <a:latin typeface="Comic Sans MS" panose="030F0902030302020204" pitchFamily="66" charset="0"/>
              </a:rPr>
              <a:t>CELLULE DEL SANGUE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3732" b="13615"/>
          <a:stretch>
            <a:fillRect/>
          </a:stretch>
        </p:blipFill>
        <p:spPr bwMode="auto">
          <a:xfrm>
            <a:off x="1657080" y="1919161"/>
            <a:ext cx="5045760" cy="347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387" r="3732" b="136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93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4948" r="5069" b="14955"/>
          <a:stretch>
            <a:fillRect/>
          </a:stretch>
        </p:blipFill>
        <p:spPr bwMode="auto">
          <a:xfrm>
            <a:off x="299209" y="892628"/>
            <a:ext cx="8605289" cy="51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3" t="4948" r="5069" b="149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38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780" r="4448" b="15793"/>
          <a:stretch>
            <a:fillRect/>
          </a:stretch>
        </p:blipFill>
        <p:spPr bwMode="auto">
          <a:xfrm>
            <a:off x="1328056" y="310984"/>
            <a:ext cx="7130143" cy="650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21" t="2780" r="4448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636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2779" r="3647" b="10454"/>
          <a:stretch>
            <a:fillRect/>
          </a:stretch>
        </p:blipFill>
        <p:spPr bwMode="auto">
          <a:xfrm>
            <a:off x="1877401" y="906121"/>
            <a:ext cx="5241240" cy="50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64" t="2779" r="3647" b="10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2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11198" r="5943" b="25957"/>
          <a:stretch>
            <a:fillRect/>
          </a:stretch>
        </p:blipFill>
        <p:spPr bwMode="auto">
          <a:xfrm>
            <a:off x="313148" y="1328056"/>
            <a:ext cx="8630835" cy="376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3" t="11198" r="5943" b="259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19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E881F-0DEE-0C41-B126-0D0BB08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74" y="303736"/>
            <a:ext cx="6777372" cy="1069181"/>
          </a:xfrm>
        </p:spPr>
        <p:txBody>
          <a:bodyPr/>
          <a:lstStyle/>
          <a:p>
            <a:pPr algn="ctr"/>
            <a:r>
              <a:rPr lang="it-IT" sz="2700" dirty="0">
                <a:latin typeface="Copperplate Gothic Bold" panose="020E0705020206020404" pitchFamily="34" charset="77"/>
              </a:rPr>
              <a:t>SANGUE</a:t>
            </a:r>
            <a:br>
              <a:rPr lang="it-IT" sz="2700" dirty="0">
                <a:latin typeface="Copperplate Gothic Bold" panose="020E0705020206020404" pitchFamily="34" charset="77"/>
              </a:rPr>
            </a:br>
            <a:r>
              <a:rPr lang="it-IT" sz="2700" dirty="0">
                <a:latin typeface="Copperplate Gothic Bold" panose="020E0705020206020404" pitchFamily="34" charset="77"/>
              </a:rPr>
              <a:t>-Organizzazione Istologica-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7D3F4-054C-A845-BF0F-1BCCB2D7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2917"/>
            <a:ext cx="8251371" cy="5300026"/>
          </a:xfrm>
        </p:spPr>
        <p:txBody>
          <a:bodyPr/>
          <a:lstStyle/>
          <a:p>
            <a:r>
              <a:rPr lang="it-IT" sz="1950" b="1" dirty="0">
                <a:latin typeface="Comic Sans MS" panose="030F0902030302020204" pitchFamily="66" charset="0"/>
              </a:rPr>
              <a:t>E C M: è costituita dal PLASMA, Componente </a:t>
            </a:r>
            <a:r>
              <a:rPr lang="it-IT" sz="1950" b="1" dirty="0" err="1">
                <a:latin typeface="Comic Sans MS" panose="030F0902030302020204" pitchFamily="66" charset="0"/>
              </a:rPr>
              <a:t>Aquosa</a:t>
            </a:r>
            <a:r>
              <a:rPr lang="it-IT" sz="1950" b="1" dirty="0">
                <a:latin typeface="Comic Sans MS" panose="030F0902030302020204" pitchFamily="66" charset="0"/>
              </a:rPr>
              <a:t> in cui sono presenti:</a:t>
            </a:r>
          </a:p>
          <a:p>
            <a:endParaRPr lang="it-IT" sz="1950" b="1" dirty="0">
              <a:latin typeface="Comic Sans MS" panose="030F0902030302020204" pitchFamily="66" charset="0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COMPONENTE INORGANICA: Cationi e Anioni</a:t>
            </a:r>
          </a:p>
          <a:p>
            <a:pPr marL="0" indent="0">
              <a:buNone/>
            </a:pPr>
            <a:endParaRPr lang="it-IT" sz="1950" b="1" dirty="0">
              <a:latin typeface="Comic Sans MS" panose="030F0902030302020204" pitchFamily="66" charset="0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COMPONENTE ORGANICA:</a:t>
            </a:r>
          </a:p>
          <a:p>
            <a:pPr marL="0" indent="0"/>
            <a:r>
              <a:rPr lang="it-IT" sz="1950" b="1" dirty="0">
                <a:latin typeface="Comic Sans MS" panose="030F0902030302020204" pitchFamily="66" charset="0"/>
              </a:rPr>
              <a:t>     - PROTEINE: Albumina, Globuline, Proteine della Coagulazione (vari «fattori» tra cui Fibrinogeno), Ormoni Proteici</a:t>
            </a: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GLUCIDI (Glucosio) ;</a:t>
            </a: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LIPIDI (Trigliceridi, Colesterolo, Ormoni Steroidei)</a:t>
            </a:r>
          </a:p>
        </p:txBody>
      </p:sp>
    </p:spTree>
    <p:extLst>
      <p:ext uri="{BB962C8B-B14F-4D97-AF65-F5344CB8AC3E}">
        <p14:creationId xmlns:p14="http://schemas.microsoft.com/office/powerpoint/2010/main" val="219488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497</TotalTime>
  <Words>366</Words>
  <Application>Microsoft Macintosh PowerPoint</Application>
  <PresentationFormat>Presentazione su schermo (4:3)</PresentationFormat>
  <Paragraphs>56</Paragraphs>
  <Slides>16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Chalkboard SE</vt:lpstr>
      <vt:lpstr>Comic Sans MS</vt:lpstr>
      <vt:lpstr>Copperplate Gothic Bold</vt:lpstr>
      <vt:lpstr>Gurmukhi MN</vt:lpstr>
      <vt:lpstr>Times New Roman</vt:lpstr>
      <vt:lpstr>Tema di Office</vt:lpstr>
      <vt:lpstr>TESSUTI CONNETTIVI  A MATRICE (ECM) LIQUIDA</vt:lpstr>
      <vt:lpstr>S A N G U E</vt:lpstr>
      <vt:lpstr>SANGUE -Organizzazione Istologica-</vt:lpstr>
      <vt:lpstr>CELLULE DEL SANGUE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SANGUE -Organizzazione Istologica-</vt:lpstr>
      <vt:lpstr>Presentazione standard di PowerPoint</vt:lpstr>
      <vt:lpstr>Presentazione standard di PowerPoint</vt:lpstr>
      <vt:lpstr>L I N F A - Organizzazione Istologica -</vt:lpstr>
      <vt:lpstr>ORGANI  EMOPOIETICI e ORGANI  LINFOIDI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CONNETTIVI  A MATRICE (ECM) LIQUIDA</dc:title>
  <dc:creator>Utente di Microsoft Office</dc:creator>
  <cp:lastModifiedBy>Utente di Microsoft Office</cp:lastModifiedBy>
  <cp:revision>6</cp:revision>
  <dcterms:created xsi:type="dcterms:W3CDTF">2023-10-19T20:32:18Z</dcterms:created>
  <dcterms:modified xsi:type="dcterms:W3CDTF">2023-10-20T04:50:14Z</dcterms:modified>
</cp:coreProperties>
</file>