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316" r:id="rId3"/>
    <p:sldId id="317" r:id="rId4"/>
    <p:sldId id="360" r:id="rId5"/>
    <p:sldId id="318" r:id="rId6"/>
    <p:sldId id="319" r:id="rId7"/>
    <p:sldId id="320" r:id="rId8"/>
    <p:sldId id="322" r:id="rId9"/>
    <p:sldId id="362" r:id="rId10"/>
    <p:sldId id="364" r:id="rId11"/>
    <p:sldId id="363" r:id="rId12"/>
    <p:sldId id="324" r:id="rId13"/>
    <p:sldId id="366" r:id="rId14"/>
    <p:sldId id="325" r:id="rId15"/>
    <p:sldId id="259" r:id="rId16"/>
    <p:sldId id="329" r:id="rId17"/>
    <p:sldId id="328" r:id="rId18"/>
    <p:sldId id="371" r:id="rId19"/>
    <p:sldId id="332" r:id="rId20"/>
    <p:sldId id="333" r:id="rId21"/>
    <p:sldId id="372" r:id="rId22"/>
    <p:sldId id="290" r:id="rId23"/>
    <p:sldId id="339" r:id="rId24"/>
    <p:sldId id="391" r:id="rId25"/>
    <p:sldId id="390" r:id="rId26"/>
    <p:sldId id="373" r:id="rId27"/>
    <p:sldId id="341" r:id="rId28"/>
    <p:sldId id="344" r:id="rId29"/>
    <p:sldId id="374" r:id="rId30"/>
    <p:sldId id="348" r:id="rId31"/>
    <p:sldId id="375" r:id="rId32"/>
    <p:sldId id="377" r:id="rId33"/>
    <p:sldId id="264" r:id="rId34"/>
    <p:sldId id="378" r:id="rId35"/>
    <p:sldId id="380" r:id="rId36"/>
    <p:sldId id="382" r:id="rId37"/>
    <p:sldId id="383" r:id="rId38"/>
    <p:sldId id="384" r:id="rId39"/>
    <p:sldId id="386" r:id="rId40"/>
    <p:sldId id="352" r:id="rId41"/>
    <p:sldId id="387" r:id="rId42"/>
    <p:sldId id="353" r:id="rId43"/>
    <p:sldId id="355" r:id="rId44"/>
    <p:sldId id="354" r:id="rId45"/>
    <p:sldId id="358" r:id="rId46"/>
    <p:sldId id="388" r:id="rId47"/>
    <p:sldId id="359" r:id="rId48"/>
    <p:sldId id="389"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71"/>
    <p:restoredTop sz="94656"/>
  </p:normalViewPr>
  <p:slideViewPr>
    <p:cSldViewPr snapToGrid="0" snapToObjects="1">
      <p:cViewPr varScale="1">
        <p:scale>
          <a:sx n="124" d="100"/>
          <a:sy n="124" d="100"/>
        </p:scale>
        <p:origin x="1688"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22/10/23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16</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17</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19</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20</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23</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26</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27</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28</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30</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33</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40</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42</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43</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44</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45</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47</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5</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6</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7</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CA16DF9-827D-4EA5-9740-9BB64E948027}" type="slidenum">
              <a:rPr lang="it-IT" altLang="it-IT" sz="1200">
                <a:solidFill>
                  <a:srgbClr val="000000"/>
                </a:solidFill>
              </a:rPr>
              <a:pPr>
                <a:buClrTx/>
                <a:buFontTx/>
                <a:buNone/>
              </a:pPr>
              <a:t>8</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377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12</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14</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15</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22/10/23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22/10/23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22/10/23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22/10/23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22/10/23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22/10/23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22/10/23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22/10/23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22/10/23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22/10/23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22/10/23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22/10/23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ES T I NO -</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445513" y="991344"/>
            <a:ext cx="8069837" cy="5604553"/>
          </a:xfrm>
        </p:spPr>
        <p:txBody>
          <a:bodyPr>
            <a:normAutofit/>
          </a:bodyPr>
          <a:lstStyle/>
          <a:p>
            <a:pPr marL="0" indent="0">
              <a:buNone/>
            </a:pPr>
            <a:r>
              <a:rPr lang="it-IT" sz="2500" b="1" dirty="0">
                <a:latin typeface="Chalkboard SE" panose="03050602040202020205" pitchFamily="66" charset="77"/>
              </a:rPr>
              <a:t>La SUPERFICIE del LUME DUODENALE si presenta sollevata nelle PIEGHE CIRCOLARI, tranne che nella porzione SUPERIORE. </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A livello della PORZIONE DISCENDENTE sono presenti due rilievi:</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-PAPILLA DUODENALE MINORE, superiormente, con lo sbocco del Dotto Pancreatico Accessorio;</a:t>
            </a:r>
          </a:p>
          <a:p>
            <a:pPr marL="0" indent="0">
              <a:buNone/>
            </a:pPr>
            <a:r>
              <a:rPr lang="it-IT" sz="2500" b="1" dirty="0">
                <a:latin typeface="Chalkboard SE" panose="03050602040202020205" pitchFamily="66" charset="77"/>
              </a:rPr>
              <a:t>- PAPILLA DUODENALE MAGGIORE (con lo Sfintere di </a:t>
            </a:r>
            <a:r>
              <a:rPr lang="it-IT" sz="2500" b="1" dirty="0" err="1">
                <a:latin typeface="Chalkboard SE" panose="03050602040202020205" pitchFamily="66" charset="77"/>
              </a:rPr>
              <a:t>Oddi</a:t>
            </a:r>
            <a:r>
              <a:rPr lang="it-IT" sz="25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364435" y="1033670"/>
            <a:ext cx="8415130" cy="499607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il tratto PIU’ LUNGO del Tubo Digerente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In considerazione della sua notevole lunghezza, esso si dispone in ANSE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Presenta un diametro decrescente nel senso della normale Progressione del Bolo Alimentare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INTRAPERITONEALE e COMPLETAMENTE RIVESTITO dal Peritoneo Viscerale del MESENTERE.</a:t>
            </a: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516836" y="1174045"/>
            <a:ext cx="8090452" cy="4590652"/>
          </a:xfrm>
        </p:spPr>
        <p:txBody>
          <a:bodyPr rtlCol="0">
            <a:noAutofit/>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distinguono 2 PORZIONI:</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Vi prevalgono NETTAMENTE i PROCESSI DI ASSORBIMENTO delle diverse sostanze costituenti gli alimenti (glucidi, lipidi, aminoacidi, basi puriniche e pirimidiniche)</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denominato MESENTERIALE perché è avvolto da un ampio MESO PERITONEALE che si diparte dalla PARETE ADDOMINALE POSTERIORE.</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(o VALVOLE INTESTINALI).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72108" y="1110697"/>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TUBO DIGERENTE </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689113" y="1453623"/>
            <a:ext cx="7977809" cy="4732690"/>
          </a:xfrm>
        </p:spPr>
        <p:txBody>
          <a:bodyPr>
            <a:normAutofit/>
          </a:bodyPr>
          <a:lstStyle/>
          <a:p>
            <a:pPr marL="0" indent="0">
              <a:buNone/>
            </a:pPr>
            <a:r>
              <a:rPr lang="it-IT" sz="2600" b="1" dirty="0">
                <a:latin typeface="Chalkboard SE" panose="03050602040202020205" pitchFamily="66" charset="77"/>
              </a:rPr>
              <a:t>Sia nel TENUE, sia nel CRASSO, l’ Epitelio di Rivestimento si approfonda a formare le GHIANDOLE INTESTINALI (Tubulari Semplici).</a:t>
            </a:r>
          </a:p>
          <a:p>
            <a:pPr marL="0" indent="0">
              <a:buNone/>
            </a:pPr>
            <a:r>
              <a:rPr lang="it-IT" sz="2600"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348" y="30609"/>
            <a:ext cx="8020878" cy="66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94753"/>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679173" y="952003"/>
            <a:ext cx="7785653" cy="5655732"/>
          </a:xfrm>
        </p:spPr>
        <p:txBody>
          <a:bodyPr rtlCol="0">
            <a:no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Il Lume è rivestito da una TONACA MUCOSA che si solleva in VILLI provvisti di Epitelio CILINDRICO MONOSTRATIFICATO con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Dall’ epitelio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Nel DUODENO vi si riconoscono le GHIANDOLE DUODENALI di BRUNNER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83681" y="926926"/>
            <a:ext cx="8176638" cy="5931074"/>
          </a:xfrm>
        </p:spPr>
        <p:txBody>
          <a:bodyPr>
            <a:normAutofit/>
          </a:bodyPr>
          <a:lstStyle/>
          <a:p>
            <a:pPr marL="0" indent="0">
              <a:buNone/>
            </a:pPr>
            <a:r>
              <a:rPr lang="it-IT" sz="24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a:t>
            </a:r>
          </a:p>
          <a:p>
            <a:pPr marL="0" indent="0">
              <a:buNone/>
            </a:pPr>
            <a:endParaRPr lang="it-IT" sz="2400" dirty="0">
              <a:latin typeface="Copperplate Gothic Bold" panose="020E0705020206020404" pitchFamily="34" charset="77"/>
            </a:endParaRPr>
          </a:p>
          <a:p>
            <a:pPr marL="0" indent="0">
              <a:buNone/>
            </a:pPr>
            <a:r>
              <a:rPr lang="it-IT" sz="2400" dirty="0">
                <a:latin typeface="Copperplate Gothic Bold" panose="020E0705020206020404" pitchFamily="34" charset="77"/>
              </a:rPr>
              <a:t>Tra questi due vasi sanguiferi si interpone un Vaso Linfatico, denominato VASO CHILIFERO CENTRALE ed è coinvolto nell’ assorbimento dei Lipidi. Le altre sostanze, invece, vengono assorbite per via ematica nel microcircolo.</a:t>
            </a:r>
          </a:p>
        </p:txBody>
      </p:sp>
    </p:spTree>
    <p:extLst>
      <p:ext uri="{BB962C8B-B14F-4D97-AF65-F5344CB8AC3E}">
        <p14:creationId xmlns:p14="http://schemas.microsoft.com/office/powerpoint/2010/main" val="348301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727809" y="1281782"/>
            <a:ext cx="7712765" cy="4456410"/>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825616" y="765314"/>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742122" y="1219200"/>
            <a:ext cx="7673008" cy="5022574"/>
          </a:xfrm>
        </p:spPr>
        <p:txBody>
          <a:bodyPr>
            <a:normAutofit fontScale="92500" lnSpcReduction="2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INTESTINO CECO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APPENDICE CECALE</a:t>
            </a:r>
          </a:p>
        </p:txBody>
      </p:sp>
    </p:spTree>
    <p:extLst>
      <p:ext uri="{BB962C8B-B14F-4D97-AF65-F5344CB8AC3E}">
        <p14:creationId xmlns:p14="http://schemas.microsoft.com/office/powerpoint/2010/main" val="92885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250972"/>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655983" y="796295"/>
            <a:ext cx="8337292" cy="5385917"/>
          </a:xfrm>
        </p:spPr>
        <p:txBody>
          <a:bodyPr>
            <a:normAutofit/>
          </a:bodyPr>
          <a:lstStyle/>
          <a:p>
            <a:pPr marL="0" indent="0">
              <a:buNone/>
            </a:pPr>
            <a:r>
              <a:rPr lang="it-IT" sz="2600"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a:t>
            </a:r>
          </a:p>
          <a:p>
            <a:pPr marL="0" indent="0">
              <a:buNone/>
            </a:pPr>
            <a:r>
              <a:rPr lang="it-IT" sz="2600" b="1" dirty="0">
                <a:latin typeface="Comic Sans MS" panose="030F0902030302020204" pitchFamily="66" charset="0"/>
              </a:rPr>
              <a:t>(… che poi perde la «i» nella nomenclatura specifica…) . </a:t>
            </a:r>
          </a:p>
          <a:p>
            <a:pPr marL="0" indent="0">
              <a:buNone/>
            </a:pPr>
            <a:r>
              <a:rPr lang="it-IT" sz="2600" b="1" dirty="0">
                <a:latin typeface="Comic Sans MS" panose="030F0902030302020204" pitchFamily="66" charset="0"/>
              </a:rPr>
              <a:t>Si localizzano nella FOSSA ILIACA DESTRA</a:t>
            </a:r>
          </a:p>
          <a:p>
            <a:pPr marL="0" indent="0">
              <a:buNone/>
            </a:pPr>
            <a:r>
              <a:rPr lang="it-IT" sz="2600" b="1" dirty="0">
                <a:latin typeface="Comic Sans MS" panose="030F0902030302020204" pitchFamily="66" charset="0"/>
              </a:rPr>
              <a:t>Sono organi INTRAPERITONEALI. </a:t>
            </a:r>
          </a:p>
          <a:p>
            <a:pPr marL="0" indent="0">
              <a:buNone/>
            </a:pPr>
            <a:r>
              <a:rPr lang="it-IT" sz="2600" b="1" dirty="0">
                <a:latin typeface="Comic Sans MS" panose="030F0902030302020204" pitchFamily="66" charset="0"/>
              </a:rPr>
              <a:t>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dell’Intestino Crasso</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verso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a:t>
            </a:r>
            <a:endParaRPr lang="it-IT" dirty="0"/>
          </a:p>
        </p:txBody>
      </p:sp>
    </p:spTree>
    <p:extLst>
      <p:ext uri="{BB962C8B-B14F-4D97-AF65-F5344CB8AC3E}">
        <p14:creationId xmlns:p14="http://schemas.microsoft.com/office/powerpoint/2010/main" val="315887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72534" y="846667"/>
            <a:ext cx="8398932" cy="5864578"/>
          </a:xfrm>
        </p:spPr>
        <p:txBody>
          <a:bodyPr>
            <a:normAutofit/>
          </a:bodyPr>
          <a:lstStyle/>
          <a:p>
            <a:pPr marL="0" indent="0">
              <a:buNone/>
            </a:pPr>
            <a:r>
              <a:rPr lang="it-IT" sz="25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Medialmente si rapporta con le Anse del Tenue Mesenteriale, che tendono a ricoprirlo anteriormente.</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È anch’ esso un tratto RETROPERITONEALE</a:t>
            </a:r>
            <a:endParaRPr lang="it-IT" sz="2500" dirty="0"/>
          </a:p>
        </p:txBody>
      </p:sp>
    </p:spTree>
    <p:extLst>
      <p:ext uri="{BB962C8B-B14F-4D97-AF65-F5344CB8AC3E}">
        <p14:creationId xmlns:p14="http://schemas.microsoft.com/office/powerpoint/2010/main" val="3045783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471557" y="1328899"/>
            <a:ext cx="8563113" cy="5350933"/>
          </a:xfrm>
        </p:spPr>
        <p:txBody>
          <a:bodyPr>
            <a:normAutofit/>
          </a:bodyPr>
          <a:lstStyle/>
          <a:p>
            <a:pPr marL="0" indent="0">
              <a:buNone/>
            </a:pPr>
            <a:r>
              <a:rPr lang="it-IT" sz="2600"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sz="2600" b="1" dirty="0" err="1">
                <a:latin typeface="Chalkboard" panose="03050602040202020205" pitchFamily="66" charset="77"/>
              </a:rPr>
              <a:t>S</a:t>
            </a:r>
            <a:r>
              <a:rPr lang="it-IT" sz="2600" b="1" dirty="0">
                <a:latin typeface="Chalkboard" panose="03050602040202020205" pitchFamily="66" charset="77"/>
              </a:rPr>
              <a:t>».</a:t>
            </a:r>
          </a:p>
          <a:p>
            <a:pPr marL="0" indent="0">
              <a:buNone/>
            </a:pPr>
            <a:r>
              <a:rPr lang="it-IT" sz="2600" b="1" dirty="0">
                <a:latin typeface="Chalkboard" panose="03050602040202020205" pitchFamily="66" charset="77"/>
              </a:rPr>
              <a:t>Dalla Fossa Iliaca Sinistra, si dirige verso il Piano Mediano dove, a livello di S3, si continua con l’ Intestino Retto.</a:t>
            </a:r>
          </a:p>
          <a:p>
            <a:pPr marL="0" indent="0">
              <a:buNone/>
            </a:pPr>
            <a:r>
              <a:rPr lang="it-IT" sz="2600" b="1" dirty="0">
                <a:latin typeface="Chalkboard" panose="03050602040202020205" pitchFamily="66" charset="77"/>
              </a:rPr>
              <a:t>Si rapporta Anteriormente con l’ Utero (nella Femmina) e con la Vescica Urinaria (nel Maschio)</a:t>
            </a:r>
          </a:p>
        </p:txBody>
      </p:sp>
    </p:spTree>
    <p:extLst>
      <p:ext uri="{BB962C8B-B14F-4D97-AF65-F5344CB8AC3E}">
        <p14:creationId xmlns:p14="http://schemas.microsoft.com/office/powerpoint/2010/main" val="3638743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34622" y="944753"/>
            <a:ext cx="8274756" cy="5659615"/>
          </a:xfrm>
        </p:spPr>
        <p:txBody>
          <a:bodyPr>
            <a:normAutofit/>
          </a:bodyPr>
          <a:lstStyle/>
          <a:p>
            <a:pPr marL="0" indent="0">
              <a:buNone/>
            </a:pPr>
            <a:r>
              <a:rPr lang="it-IT" sz="2200" b="1" dirty="0">
                <a:latin typeface="Chalkboard" panose="03050602040202020205" pitchFamily="66" charset="77"/>
              </a:rPr>
              <a:t>La TONACA MUCOSA che riveste il Lume è formata da un EPITELIO CILINDRICO MONOSTRATIFICATO con intercalate CELLULE MUCIPARE CALICIFORMI molto numerose. </a:t>
            </a:r>
          </a:p>
          <a:p>
            <a:pPr marL="0" indent="0">
              <a:buNone/>
            </a:pPr>
            <a:r>
              <a:rPr lang="it-IT" sz="2200" b="1" dirty="0">
                <a:latin typeface="Chalkboard" panose="03050602040202020205" pitchFamily="66" charset="77"/>
              </a:rPr>
              <a:t>Si approfondano le GHIANDOLE INTESTINALI, anch’esse con molte CELLULE MUCIPARE.</a:t>
            </a:r>
          </a:p>
          <a:p>
            <a:pPr marL="0" indent="0">
              <a:buNone/>
            </a:pPr>
            <a:r>
              <a:rPr lang="it-IT" sz="2200" b="1" dirty="0">
                <a:latin typeface="Chalkboard" panose="03050602040202020205" pitchFamily="66" charset="77"/>
              </a:rPr>
              <a:t>La TONACA SOTTOMUCOSA di Tessuto Connettivo presenta Vasi Sanguiferi, Linfatici e Formazioni Nervose (Plesso Sottomucoso di </a:t>
            </a:r>
            <a:r>
              <a:rPr lang="it-IT" sz="2200" b="1" dirty="0" err="1">
                <a:latin typeface="Chalkboard" panose="03050602040202020205" pitchFamily="66" charset="77"/>
              </a:rPr>
              <a:t>Meissner</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Si riscontrano NODULI LINFOIDI tra Lamina Propria e Sottomucosa.</a:t>
            </a:r>
          </a:p>
          <a:p>
            <a:pPr marL="0" indent="0">
              <a:buNone/>
            </a:pPr>
            <a:r>
              <a:rPr lang="it-IT" sz="2200" b="1" dirty="0">
                <a:latin typeface="Chalkboard" panose="03050602040202020205" pitchFamily="66" charset="77"/>
              </a:rPr>
              <a:t>La TONACA MUSCOLARE LISCIA presenta uno STRATO CIRCOLARE INTERNO e LONGITUDINALE ESTERNO con il Plesso Nervoso Muscolare di </a:t>
            </a:r>
            <a:r>
              <a:rPr lang="it-IT" sz="2200" b="1" dirty="0" err="1">
                <a:latin typeface="Chalkboard" panose="03050602040202020205" pitchFamily="66" charset="77"/>
              </a:rPr>
              <a:t>Auerbach</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La TONACA ESTERNA </a:t>
            </a:r>
            <a:r>
              <a:rPr lang="it-IT" sz="2200" b="1" dirty="0" err="1">
                <a:latin typeface="Chalkboard" panose="03050602040202020205" pitchFamily="66" charset="77"/>
              </a:rPr>
              <a:t>puo’</a:t>
            </a:r>
            <a:r>
              <a:rPr lang="it-IT" sz="2200" b="1" dirty="0">
                <a:latin typeface="Chalkboard" panose="03050602040202020205" pitchFamily="66" charset="77"/>
              </a:rPr>
              <a:t> essere AVVENTIZIA oppure SIEROSA, a seconda dei rapporti con il Peritoneo</a:t>
            </a:r>
            <a:r>
              <a:rPr lang="it-IT" sz="2400" b="1" dirty="0">
                <a:latin typeface="Chalkboard" panose="03050602040202020205" pitchFamily="66" charset="77"/>
              </a:rPr>
              <a:t>. </a:t>
            </a:r>
          </a:p>
        </p:txBody>
      </p:sp>
    </p:spTree>
    <p:extLst>
      <p:ext uri="{BB962C8B-B14F-4D97-AF65-F5344CB8AC3E}">
        <p14:creationId xmlns:p14="http://schemas.microsoft.com/office/powerpoint/2010/main" val="83124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766" y="4958"/>
            <a:ext cx="5854148" cy="6853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21" r="3244" b="2599"/>
          <a:stretch>
            <a:fillRect/>
          </a:stretch>
        </p:blipFill>
        <p:spPr bwMode="auto">
          <a:xfrm>
            <a:off x="1974573"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566530" y="685801"/>
            <a:ext cx="8069470" cy="5824330"/>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8" name="Picture 2">
            <a:extLst>
              <a:ext uri="{FF2B5EF4-FFF2-40B4-BE49-F238E27FC236}">
                <a16:creationId xmlns:a16="http://schemas.microsoft.com/office/drawing/2014/main" id="{C61EBA1B-2FE5-CB41-B399-50E899985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822" y="77568"/>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sz="2600" b="1" dirty="0">
                <a:latin typeface="Chalkboard" panose="03050602040202020205" pitchFamily="66" charset="77"/>
              </a:rPr>
              <a:t>L’ afflusso ARTERIOSO compete alle ARTERIE RETTALI (o EMORROIDARIE):</a:t>
            </a:r>
          </a:p>
          <a:p>
            <a:pPr>
              <a:buFontTx/>
              <a:buChar char="-"/>
            </a:pPr>
            <a:r>
              <a:rPr lang="it-IT" sz="2600" b="1" dirty="0">
                <a:latin typeface="Chalkboard" panose="03050602040202020205" pitchFamily="66" charset="77"/>
              </a:rPr>
              <a:t>SUPERIORE, dall’ Arteria MESENTERICA INFERIORE;</a:t>
            </a:r>
          </a:p>
          <a:p>
            <a:pPr>
              <a:buFontTx/>
              <a:buChar char="-"/>
            </a:pPr>
            <a:r>
              <a:rPr lang="it-IT" sz="2600" b="1" dirty="0">
                <a:latin typeface="Chalkboard" panose="03050602040202020205" pitchFamily="66" charset="77"/>
              </a:rPr>
              <a:t>MEDIA ed INFERIORE dall’ Arteria ILIACA INTERNA;</a:t>
            </a:r>
          </a:p>
          <a:p>
            <a:pPr>
              <a:buFontTx/>
              <a:buChar char="-"/>
            </a:pPr>
            <a:r>
              <a:rPr lang="it-IT" sz="2600" b="1" dirty="0">
                <a:latin typeface="Chalkboard" panose="03050602040202020205" pitchFamily="66" charset="77"/>
              </a:rPr>
              <a:t>ARTERIA SACRALE MEDIA</a:t>
            </a:r>
          </a:p>
          <a:p>
            <a:pPr marL="0" indent="0">
              <a:buNone/>
            </a:pPr>
            <a:r>
              <a:rPr lang="it-IT" sz="2600"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a:t>
            </a:r>
            <a:r>
              <a:rPr lang="it-IT" b="1">
                <a:latin typeface="Chalkboard" panose="03050602040202020205" pitchFamily="66" charset="77"/>
              </a:rPr>
              <a:t>Inferiore.</a:t>
            </a:r>
          </a:p>
          <a:p>
            <a:pPr marL="0" indent="0">
              <a:buNone/>
            </a:pPr>
            <a:endParaRPr lang="it-IT" b="1" dirty="0">
              <a:latin typeface="Chalkboard" panose="03050602040202020205" pitchFamily="66" charset="77"/>
            </a:endParaRP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660450" y="586410"/>
            <a:ext cx="8016410" cy="5913893"/>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RETROPERITONEALE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Attraversa il Piano Mediano, per risalire fino a L2 sul lato SINISTRO della Colonna Vertebrale</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910673" y="1531408"/>
            <a:ext cx="7494104" cy="3945054"/>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1398932" y="31308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FORMA e PORZIONI</a:t>
            </a:r>
          </a:p>
        </p:txBody>
      </p:sp>
      <p:sp>
        <p:nvSpPr>
          <p:cNvPr id="70658" name="Rectangle 2"/>
          <p:cNvSpPr>
            <a:spLocks noGrp="1" noChangeArrowheads="1"/>
          </p:cNvSpPr>
          <p:nvPr>
            <p:ph idx="1"/>
          </p:nvPr>
        </p:nvSpPr>
        <p:spPr>
          <a:xfrm>
            <a:off x="546651" y="1113183"/>
            <a:ext cx="8358809" cy="5357191"/>
          </a:xfrm>
        </p:spPr>
        <p:txBody>
          <a:bodyPr rtlCol="0">
            <a:normAutofit fontScale="925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ANELLO INCOMPLETO (FORMA ASSIMILABILE A “ C “), aperto verso l’ ALTO e verso SINISTRA</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Per tale caratteristica morfologica, si definisce «C» duodenale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Vi si distinguono 4 PORZIONI: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SUPERIORE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DISCENDENTE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ORIZZONTALE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ASCENDENTE: essa è collegata al Muscolo DIAFRAMMA tramite il MUSCOLO (Legamento) di TREITZ</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349912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D0BA4-7FE8-BE44-9737-562BCDF02FB8}"/>
              </a:ext>
            </a:extLst>
          </p:cNvPr>
          <p:cNvSpPr>
            <a:spLocks noGrp="1"/>
          </p:cNvSpPr>
          <p:nvPr>
            <p:ph type="title"/>
          </p:nvPr>
        </p:nvSpPr>
        <p:spPr>
          <a:xfrm>
            <a:off x="628650" y="1"/>
            <a:ext cx="7886700" cy="924674"/>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4AF8560-73A9-B744-B4C8-19F819A7BDAE}"/>
              </a:ext>
            </a:extLst>
          </p:cNvPr>
          <p:cNvSpPr>
            <a:spLocks noGrp="1"/>
          </p:cNvSpPr>
          <p:nvPr>
            <p:ph idx="1"/>
          </p:nvPr>
        </p:nvSpPr>
        <p:spPr>
          <a:xfrm>
            <a:off x="780836" y="1212351"/>
            <a:ext cx="7520683" cy="5645648"/>
          </a:xfrm>
        </p:spPr>
        <p:txBody>
          <a:bodyPr/>
          <a:lstStyle/>
          <a:p>
            <a:pPr marL="0" indent="0">
              <a:buNone/>
            </a:pPr>
            <a:r>
              <a:rPr lang="it-IT" sz="2600" b="1" dirty="0">
                <a:latin typeface="Comic Sans MS" panose="030F0902030302020204" pitchFamily="66" charset="0"/>
              </a:rPr>
              <a:t>ANTERIORMENTE si rapporta con FEGATO, VESCICHETTA BILIARE, COLON TRASVERSO, ANSE del TENUE MESENTERIALE.</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POSTERIORMENTE con il COLEDOCO, VENA PORTA, VENA CAVA INFERIORE, AORTA, RENE DESTRO</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MEDIALMENTE con la TESTA del PANCREAS</a:t>
            </a:r>
          </a:p>
          <a:p>
            <a:pPr marL="0" indent="0">
              <a:buNone/>
            </a:pPr>
            <a:endParaRPr lang="it-IT" sz="2600" b="1" dirty="0">
              <a:latin typeface="Comic Sans MS" panose="030F0902030302020204" pitchFamily="66" charset="0"/>
            </a:endParaRPr>
          </a:p>
          <a:p>
            <a:pPr marL="0" indent="0">
              <a:buNone/>
            </a:pPr>
            <a:endParaRPr lang="it-IT" b="1" dirty="0">
              <a:latin typeface="Comic Sans MS" panose="030F0902030302020204" pitchFamily="66" charset="0"/>
            </a:endParaRP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238062146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9501</TotalTime>
  <Words>1896</Words>
  <Application>Microsoft Macintosh PowerPoint</Application>
  <PresentationFormat>Presentazione su schermo (4:3)</PresentationFormat>
  <Paragraphs>220</Paragraphs>
  <Slides>48</Slides>
  <Notes>25</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48</vt:i4>
      </vt:variant>
    </vt:vector>
  </HeadingPairs>
  <TitlesOfParts>
    <vt:vector size="61" baseType="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 I S T E M A   D I G E R E N T E - I N T ES T I NO -</vt:lpstr>
      <vt:lpstr>INTESTINO</vt:lpstr>
      <vt:lpstr>INTESTINO  TENUE</vt:lpstr>
      <vt:lpstr>D U O D E N O</vt:lpstr>
      <vt:lpstr>DUODENO</vt:lpstr>
      <vt:lpstr>Presentazione standard di PowerPoint</vt:lpstr>
      <vt:lpstr>DUODENO  CARATTERI GENERALI</vt:lpstr>
      <vt:lpstr>DUODENO FORMA e PORZIONI</vt:lpstr>
      <vt:lpstr>DUODENO PRINCIPALI  RAPPORTI</vt:lpstr>
      <vt:lpstr>Presentazione standard di PowerPoint</vt:lpstr>
      <vt:lpstr>DUODENO CONFORMAZIONE  INTERNA</vt:lpstr>
      <vt:lpstr>PAPILLE DUODENALI </vt:lpstr>
      <vt:lpstr>INTESTINO  TENUE  MESENTERIALE</vt:lpstr>
      <vt:lpstr>TENUE MESENTERIALE e  GRANDE  OMENTO</vt:lpstr>
      <vt:lpstr>INTESTINO TENUE MESENTERIALE</vt:lpstr>
      <vt:lpstr>Presentazione standard di PowerPoint</vt:lpstr>
      <vt:lpstr>INTESTINO TENUE MESENTERIALE: CARATTERI  GENERALI</vt:lpstr>
      <vt:lpstr>ASPETTI GENERALI di  STRUTTURA DELL’ INTESTINO (Tenue e Crasso)</vt:lpstr>
      <vt:lpstr>Presentazione standard di PowerPoint</vt:lpstr>
      <vt:lpstr>INTESTINO VILLI, PIEGHE e GHIANDOLE</vt:lpstr>
      <vt:lpstr>ASPETTI GENERALI di  STRUTTURA DELL’ INTESTINO (Tenue e Crasso)</vt:lpstr>
      <vt:lpstr>Presentazione standard di PowerPoint</vt:lpstr>
      <vt:lpstr>DUODENO e TENUE MESENTERIALE STRUTTURA MICROSCOPICA</vt:lpstr>
      <vt:lpstr>Presentazione standard di PowerPoint</vt:lpstr>
      <vt:lpstr>VILLI DELL’ INTESTINO TENUE</vt:lpstr>
      <vt:lpstr>DUODENO e TENUE MESENTERIALE STRUTTURA MICROSCOPICA</vt:lpstr>
      <vt:lpstr>DUODENO</vt:lpstr>
      <vt:lpstr>DIGIUNO</vt:lpstr>
      <vt:lpstr>INTESTINO  CRASSO</vt:lpstr>
      <vt:lpstr>INTESTINO  CRASSO </vt:lpstr>
      <vt:lpstr>INTESTINO  CRASSO</vt:lpstr>
      <vt:lpstr>INTESTINO CECO  e  APPENDICE CECALE</vt:lpstr>
      <vt:lpstr>Presentazione standard di PowerPoint</vt:lpstr>
      <vt:lpstr>INTESTINO CECO e APPENDICE CECALE</vt:lpstr>
      <vt:lpstr>COLON  ASCENDENTE</vt:lpstr>
      <vt:lpstr>COLON  TRASVERSO</vt:lpstr>
      <vt:lpstr>COLON  DISCENDENTE</vt:lpstr>
      <vt:lpstr>COLON  SIGMOIDEO (SIGMA, COLON ILEOPELVICO)</vt:lpstr>
      <vt:lpstr>C O L O N STRUTTURA MICROSCOPICA</vt:lpstr>
      <vt:lpstr>Presentazione standard di PowerPoint</vt:lpstr>
      <vt:lpstr>INTESTINO  RETTO</vt:lpstr>
      <vt:lpstr>INTESTINO RETTO</vt:lpstr>
      <vt:lpstr>Presentazione standard di PowerPoint</vt:lpstr>
      <vt:lpstr>INTESTINO  RETTO</vt:lpstr>
      <vt:lpstr>Presentazione standard di PowerPoint</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244</cp:revision>
  <cp:lastPrinted>2020-02-28T14:47:44Z</cp:lastPrinted>
  <dcterms:created xsi:type="dcterms:W3CDTF">2019-04-03T05:24:52Z</dcterms:created>
  <dcterms:modified xsi:type="dcterms:W3CDTF">2023-10-22T19:41:14Z</dcterms:modified>
</cp:coreProperties>
</file>