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300" r:id="rId2"/>
    <p:sldId id="303" r:id="rId3"/>
    <p:sldId id="301" r:id="rId4"/>
    <p:sldId id="302" r:id="rId5"/>
    <p:sldId id="256" r:id="rId6"/>
    <p:sldId id="305" r:id="rId7"/>
    <p:sldId id="257" r:id="rId8"/>
    <p:sldId id="258" r:id="rId9"/>
    <p:sldId id="259" r:id="rId10"/>
    <p:sldId id="306" r:id="rId11"/>
    <p:sldId id="757" r:id="rId12"/>
    <p:sldId id="307" r:id="rId13"/>
    <p:sldId id="260" r:id="rId14"/>
    <p:sldId id="261" r:id="rId15"/>
    <p:sldId id="262" r:id="rId16"/>
    <p:sldId id="264" r:id="rId17"/>
    <p:sldId id="308" r:id="rId18"/>
    <p:sldId id="266" r:id="rId19"/>
    <p:sldId id="265" r:id="rId20"/>
    <p:sldId id="268" r:id="rId21"/>
    <p:sldId id="267" r:id="rId22"/>
    <p:sldId id="309" r:id="rId23"/>
    <p:sldId id="273" r:id="rId24"/>
    <p:sldId id="272" r:id="rId25"/>
    <p:sldId id="270" r:id="rId26"/>
    <p:sldId id="271" r:id="rId27"/>
    <p:sldId id="310" r:id="rId28"/>
    <p:sldId id="269" r:id="rId29"/>
    <p:sldId id="311" r:id="rId30"/>
    <p:sldId id="756" r:id="rId31"/>
    <p:sldId id="312" r:id="rId32"/>
    <p:sldId id="315" r:id="rId33"/>
    <p:sldId id="314" r:id="rId34"/>
    <p:sldId id="746" r:id="rId35"/>
    <p:sldId id="317" r:id="rId36"/>
    <p:sldId id="747" r:id="rId37"/>
    <p:sldId id="318" r:id="rId38"/>
    <p:sldId id="316" r:id="rId39"/>
    <p:sldId id="276" r:id="rId40"/>
    <p:sldId id="275" r:id="rId41"/>
    <p:sldId id="277" r:id="rId42"/>
    <p:sldId id="281" r:id="rId43"/>
    <p:sldId id="748" r:id="rId44"/>
    <p:sldId id="282" r:id="rId45"/>
    <p:sldId id="283" r:id="rId46"/>
    <p:sldId id="755" r:id="rId47"/>
    <p:sldId id="285" r:id="rId48"/>
    <p:sldId id="286" r:id="rId49"/>
    <p:sldId id="288" r:id="rId50"/>
    <p:sldId id="750" r:id="rId51"/>
    <p:sldId id="293" r:id="rId52"/>
    <p:sldId id="291" r:id="rId53"/>
    <p:sldId id="292" r:id="rId54"/>
    <p:sldId id="294" r:id="rId55"/>
    <p:sldId id="751" r:id="rId56"/>
    <p:sldId id="754" r:id="rId57"/>
    <p:sldId id="295" r:id="rId58"/>
    <p:sldId id="753" r:id="rId59"/>
    <p:sldId id="296" r:id="rId60"/>
    <p:sldId id="298" r:id="rId6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p:restoredTop sz="94648"/>
  </p:normalViewPr>
  <p:slideViewPr>
    <p:cSldViewPr>
      <p:cViewPr varScale="1">
        <p:scale>
          <a:sx n="117" d="100"/>
          <a:sy n="117" d="100"/>
        </p:scale>
        <p:origin x="175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86575" cy="9623425"/>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2" name="Rectangle 4"/>
          <p:cNvSpPr>
            <a:spLocks noGrp="1" noChangeArrowheads="1"/>
          </p:cNvSpPr>
          <p:nvPr>
            <p:ph type="dt"/>
          </p:nvPr>
        </p:nvSpPr>
        <p:spPr bwMode="auto">
          <a:xfrm>
            <a:off x="3903663"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1038225" y="722313"/>
            <a:ext cx="4808538" cy="360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919163" y="4570413"/>
            <a:ext cx="5046662"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6" name="Rectangle 8"/>
          <p:cNvSpPr>
            <a:spLocks noGrp="1" noChangeArrowheads="1"/>
          </p:cNvSpPr>
          <p:nvPr>
            <p:ph type="sldNum"/>
          </p:nvPr>
        </p:nvSpPr>
        <p:spPr bwMode="auto">
          <a:xfrm>
            <a:off x="3903663"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fld id="{9FE1B36F-C62E-45F6-80AE-98EA117E018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12057A-BF6C-4972-B7DC-C8D8BA26703B}" type="slidenum">
              <a:rPr lang="it-IT" altLang="it-IT"/>
              <a:pPr/>
              <a:t>5</a:t>
            </a:fld>
            <a:endParaRPr lang="it-IT" altLang="it-IT"/>
          </a:p>
        </p:txBody>
      </p:sp>
      <p:sp>
        <p:nvSpPr>
          <p:cNvPr id="4710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31E669A-E3EB-4B71-83B7-343EC2EF7353}" type="slidenum">
              <a:rPr lang="it-IT" altLang="it-IT"/>
              <a:pPr/>
              <a:t>18</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524776-8906-485E-992D-4276D2BCF9FB}" type="slidenum">
              <a:rPr lang="it-IT" altLang="it-IT"/>
              <a:pPr/>
              <a:t>19</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175FB0-38DF-441E-85BB-9CCC4A428077}" type="slidenum">
              <a:rPr lang="it-IT" altLang="it-IT"/>
              <a:pPr/>
              <a:t>20</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35D16C-8978-4CF6-9208-E02C72B2705F}" type="slidenum">
              <a:rPr lang="it-IT" altLang="it-IT"/>
              <a:pPr/>
              <a:t>21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EAC5F5-008A-4D8C-BC99-AD0DD2A6DC8D}" type="slidenum">
              <a:rPr lang="it-IT" altLang="it-IT"/>
              <a:pPr/>
              <a:t>23</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568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35986F-9B08-482E-9FD2-C8A93A8CA811}" type="slidenum">
              <a:rPr lang="it-IT" altLang="it-IT"/>
              <a:pPr/>
              <a:t>24</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188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92F981-B60C-46EC-9B74-066AF15B2E3D}" type="slidenum">
              <a:rPr lang="it-IT" altLang="it-IT"/>
              <a:pPr/>
              <a:t>25</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26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7DD4-530B-4504-BDB9-4B891F44E861}" type="slidenum">
              <a:rPr lang="it-IT" altLang="it-IT"/>
              <a:pPr/>
              <a:t>28</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30</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561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5A172A-6513-43EB-AE90-E92164C72378}" type="slidenum">
              <a:rPr lang="it-IT" altLang="it-IT"/>
              <a:pPr/>
              <a:t>7</a:t>
            </a:fld>
            <a:endParaRPr lang="it-IT" altLang="it-IT"/>
          </a:p>
        </p:txBody>
      </p:sp>
      <p:sp>
        <p:nvSpPr>
          <p:cNvPr id="4812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56C92A-E2D1-6147-8CD7-9DE1C8E58EB2}"/>
              </a:ext>
            </a:extLst>
          </p:cNvPr>
          <p:cNvSpPr>
            <a:spLocks noGrp="1" noChangeArrowheads="1"/>
          </p:cNvSpPr>
          <p:nvPr>
            <p:ph type="sldNum"/>
          </p:nvPr>
        </p:nvSpPr>
        <p:spPr>
          <a:ln/>
        </p:spPr>
        <p:txBody>
          <a:bodyPr/>
          <a:lstStyle/>
          <a:p>
            <a:fld id="{5671D554-781A-2A40-8ACA-0002B38A53B3}" type="slidenum">
              <a:rPr lang="it-IT" altLang="it-IT"/>
              <a:pPr/>
              <a:t>33</a:t>
            </a:fld>
            <a:endParaRPr lang="it-IT" altLang="it-IT"/>
          </a:p>
        </p:txBody>
      </p:sp>
      <p:sp>
        <p:nvSpPr>
          <p:cNvPr id="96257" name="Text Box 1">
            <a:extLst>
              <a:ext uri="{FF2B5EF4-FFF2-40B4-BE49-F238E27FC236}">
                <a16:creationId xmlns:a16="http://schemas.microsoft.com/office/drawing/2014/main" id="{1F0A6BE4-DAD5-1C45-A4C1-430285F13B1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EAE600A1-EB87-E94A-9208-F8C8B9887A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5218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9">
            <a:extLst>
              <a:ext uri="{FF2B5EF4-FFF2-40B4-BE49-F238E27FC236}">
                <a16:creationId xmlns:a16="http://schemas.microsoft.com/office/drawing/2014/main" id="{BCD5DE03-8532-304C-856D-59151A618D7A}"/>
              </a:ext>
            </a:extLst>
          </p:cNvPr>
          <p:cNvSpPr txBox="1">
            <a:spLocks noGrp="1"/>
          </p:cNvSpPr>
          <p:nvPr>
            <p:ph type="sldNum" sz="quarter" idx="5"/>
          </p:nvPr>
        </p:nvSpPr>
        <p:spPr>
          <a:ln/>
        </p:spPr>
        <p:txBody>
          <a:bodyPr vert="horz" wrap="square" lIns="90000" tIns="46800" rIns="90000" bIns="46800" anchor="b" anchorCtr="0" compatLnSpc="1">
            <a:normAutofit/>
          </a:bodyPr>
          <a:lstStyle/>
          <a:p>
            <a:pPr lvl="0"/>
            <a:fld id="{9424E99C-A2EC-B04B-A7C8-4ACC7042F7E2}" type="slidenum">
              <a:t>36</a:t>
            </a:fld>
            <a:endParaRPr lang="it-IT"/>
          </a:p>
        </p:txBody>
      </p:sp>
      <p:sp>
        <p:nvSpPr>
          <p:cNvPr id="2" name="Segnaposto immagine diapositiva 1">
            <a:extLst>
              <a:ext uri="{FF2B5EF4-FFF2-40B4-BE49-F238E27FC236}">
                <a16:creationId xmlns:a16="http://schemas.microsoft.com/office/drawing/2014/main" id="{4CB75C23-C42A-004D-A947-DB5ACF190DD5}"/>
              </a:ext>
            </a:extLst>
          </p:cNvPr>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Segnaposto note 2">
            <a:extLst>
              <a:ext uri="{FF2B5EF4-FFF2-40B4-BE49-F238E27FC236}">
                <a16:creationId xmlns:a16="http://schemas.microsoft.com/office/drawing/2014/main" id="{1E4F2CEE-3681-DA49-A822-9D4914D319A5}"/>
              </a:ext>
            </a:extLst>
          </p:cNvPr>
          <p:cNvSpPr txBox="1">
            <a:spLocks noGrp="1"/>
          </p:cNvSpPr>
          <p:nvPr>
            <p:ph type="body" sz="quarter" idx="1"/>
          </p:nvPr>
        </p:nvSpPr>
        <p:spPr>
          <a:xfrm>
            <a:off x="914400" y="4343400"/>
            <a:ext cx="5029200" cy="4114800"/>
          </a:xfrm>
        </p:spPr>
        <p:txBody>
          <a:bodyPr anchor="ctr" anchorCtr="0"/>
          <a:lstStyle/>
          <a:p>
            <a:endParaRPr lang="it-IT"/>
          </a:p>
        </p:txBody>
      </p:sp>
    </p:spTree>
    <p:extLst>
      <p:ext uri="{BB962C8B-B14F-4D97-AF65-F5344CB8AC3E}">
        <p14:creationId xmlns:p14="http://schemas.microsoft.com/office/powerpoint/2010/main" val="1619024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9FE1B36F-C62E-45F6-80AE-98EA117E0184}" type="slidenum">
              <a:rPr lang="it-IT" altLang="it-IT" smtClean="0"/>
              <a:pPr/>
              <a:t>37</a:t>
            </a:fld>
            <a:endParaRPr lang="it-IT" altLang="it-IT"/>
          </a:p>
        </p:txBody>
      </p:sp>
    </p:spTree>
    <p:extLst>
      <p:ext uri="{BB962C8B-B14F-4D97-AF65-F5344CB8AC3E}">
        <p14:creationId xmlns:p14="http://schemas.microsoft.com/office/powerpoint/2010/main" val="171242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4EC429-C2F9-4716-83F9-48B7D85FEC1B}" type="slidenum">
              <a:rPr lang="it-IT" altLang="it-IT"/>
              <a:pPr/>
              <a:t>39</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E3BF041-CD82-4B21-B469-6137E2A4B8BF}" type="slidenum">
              <a:rPr lang="it-IT" altLang="it-IT"/>
              <a:pPr/>
              <a:t>40</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865897-4681-4366-945B-DD41F3DB296C}" type="slidenum">
              <a:rPr lang="it-IT" altLang="it-IT"/>
              <a:pPr/>
              <a:t>41</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4EEE478-EF3E-4EB2-8C53-C53C40855B90}" type="slidenum">
              <a:rPr lang="it-IT" altLang="it-IT"/>
              <a:pPr/>
              <a:t>42</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9AD598-9E09-4BFD-8359-265A2209BAF7}" type="slidenum">
              <a:rPr lang="it-IT" altLang="it-IT"/>
              <a:pPr/>
              <a:t>44</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EC1442-078D-4B0C-B1EB-57455B902159}" type="slidenum">
              <a:rPr lang="it-IT" altLang="it-IT"/>
              <a:pPr/>
              <a:t>45</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C86AE4-468C-4E9E-8EAE-3A0F22AFA7EE}" type="slidenum">
              <a:rPr lang="it-IT" altLang="it-IT"/>
              <a:pPr/>
              <a:t>47</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8</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EB4BAD-7CDB-4FF4-B412-FF1D70AF4EB0}" type="slidenum">
              <a:rPr lang="it-IT" altLang="it-IT"/>
              <a:pPr/>
              <a:t>48</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AF75072-EA38-41F0-804D-CF4DAE77D980}" type="slidenum">
              <a:rPr lang="it-IT" altLang="it-IT"/>
              <a:pPr/>
              <a:t>49</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547B30-A144-40EB-AA80-CFD89315442E}" type="slidenum">
              <a:rPr lang="it-IT" altLang="it-IT"/>
              <a:pPr/>
              <a:t>51</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177D935-0EAB-4F74-932D-AF69FE0771FA}" type="slidenum">
              <a:rPr lang="it-IT" altLang="it-IT"/>
              <a:pPr/>
              <a:t>52</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C811D17-E5CC-468E-9340-9866803CAAB8}" type="slidenum">
              <a:rPr lang="it-IT" altLang="it-IT"/>
              <a:pPr/>
              <a:t>53</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BCBBA4-80C1-4C66-940F-A9683B32DDE5}" type="slidenum">
              <a:rPr lang="it-IT" altLang="it-IT"/>
              <a:pPr/>
              <a:t>54</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57</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58</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7171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B29F9AF-6F6F-4892-8C33-263CF1A3C0C7}" type="slidenum">
              <a:rPr lang="it-IT" altLang="it-IT"/>
              <a:pPr/>
              <a:t>59</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BDE676-EC0A-437F-834A-3609783C111B}" type="slidenum">
              <a:rPr lang="it-IT" altLang="it-IT"/>
              <a:pPr/>
              <a:t>60</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F9EE33-1116-4F0C-B7F4-0AB33947C91E}" type="slidenum">
              <a:rPr lang="it-IT" altLang="it-IT"/>
              <a:pPr/>
              <a:t>9</a:t>
            </a:fld>
            <a:endParaRPr lang="it-IT" altLang="it-IT"/>
          </a:p>
        </p:txBody>
      </p:sp>
      <p:sp>
        <p:nvSpPr>
          <p:cNvPr id="5017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11</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8328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03F595-1F13-46AB-A3E3-D229DFB6D8F1}" type="slidenum">
              <a:rPr lang="it-IT" altLang="it-IT"/>
              <a:pPr/>
              <a:t>13</a:t>
            </a:fld>
            <a:endParaRPr lang="it-IT" altLang="it-IT"/>
          </a:p>
        </p:txBody>
      </p:sp>
      <p:sp>
        <p:nvSpPr>
          <p:cNvPr id="51201"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E6B67A-004A-45FB-A89A-1988835182F8}" type="slidenum">
              <a:rPr lang="it-IT" altLang="it-IT"/>
              <a:pPr/>
              <a:t>14</a:t>
            </a:fld>
            <a:endParaRPr lang="it-IT" altLang="it-IT"/>
          </a:p>
        </p:txBody>
      </p:sp>
      <p:sp>
        <p:nvSpPr>
          <p:cNvPr id="5222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F0BF5C-837D-40FC-8489-283675ADC209}" type="slidenum">
              <a:rPr lang="it-IT" altLang="it-IT"/>
              <a:pPr/>
              <a:t>15</a:t>
            </a:fld>
            <a:endParaRPr lang="it-IT" altLang="it-IT"/>
          </a:p>
        </p:txBody>
      </p:sp>
      <p:sp>
        <p:nvSpPr>
          <p:cNvPr id="5324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A17D72-EFD3-449C-A869-E1A03B9C9BDD}" type="slidenum">
              <a:rPr lang="it-IT" altLang="it-IT"/>
              <a:pPr/>
              <a:t>16</a:t>
            </a:fld>
            <a:endParaRPr lang="it-IT" altLang="it-IT"/>
          </a:p>
        </p:txBody>
      </p:sp>
      <p:sp>
        <p:nvSpPr>
          <p:cNvPr id="5529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F0209C-9A4B-4638-B02D-6D1C11ADB7EE}" type="slidenum">
              <a:rPr lang="it-IT" altLang="it-IT"/>
              <a:pPr/>
              <a:t>‹N›</a:t>
            </a:fld>
            <a:endParaRPr lang="it-IT" altLang="it-IT"/>
          </a:p>
        </p:txBody>
      </p:sp>
    </p:spTree>
    <p:extLst>
      <p:ext uri="{BB962C8B-B14F-4D97-AF65-F5344CB8AC3E}">
        <p14:creationId xmlns:p14="http://schemas.microsoft.com/office/powerpoint/2010/main" val="27222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EC493BB-3F5C-4482-878D-F5402A57DE41}" type="slidenum">
              <a:rPr lang="it-IT" altLang="it-IT"/>
              <a:pPr/>
              <a:t>‹N›</a:t>
            </a:fld>
            <a:endParaRPr lang="it-IT" altLang="it-IT"/>
          </a:p>
        </p:txBody>
      </p:sp>
    </p:spTree>
    <p:extLst>
      <p:ext uri="{BB962C8B-B14F-4D97-AF65-F5344CB8AC3E}">
        <p14:creationId xmlns:p14="http://schemas.microsoft.com/office/powerpoint/2010/main" val="218178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609600"/>
            <a:ext cx="1941512" cy="54832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5313" cy="54832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BF2A872-5909-4863-A6C8-FD4C4847BEB6}" type="slidenum">
              <a:rPr lang="it-IT" altLang="it-IT"/>
              <a:pPr/>
              <a:t>‹N›</a:t>
            </a:fld>
            <a:endParaRPr lang="it-IT" altLang="it-IT"/>
          </a:p>
        </p:txBody>
      </p:sp>
    </p:spTree>
    <p:extLst>
      <p:ext uri="{BB962C8B-B14F-4D97-AF65-F5344CB8AC3E}">
        <p14:creationId xmlns:p14="http://schemas.microsoft.com/office/powerpoint/2010/main" val="360498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CF52963-C54D-4D04-936D-DEB6F862E1AD}" type="slidenum">
              <a:rPr lang="it-IT" altLang="it-IT"/>
              <a:pPr/>
              <a:t>‹N›</a:t>
            </a:fld>
            <a:endParaRPr lang="it-IT" altLang="it-IT"/>
          </a:p>
        </p:txBody>
      </p:sp>
    </p:spTree>
    <p:extLst>
      <p:ext uri="{BB962C8B-B14F-4D97-AF65-F5344CB8AC3E}">
        <p14:creationId xmlns:p14="http://schemas.microsoft.com/office/powerpoint/2010/main" val="159274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299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8262D081-3768-9544-8560-57317EE10F0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8A1B1B8A-BFC3-B347-AF6F-244F3E5A8B4B}"/>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728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FE676AC-C2C2-4494-A589-41C280EBFB1C}" type="slidenum">
              <a:rPr lang="it-IT" altLang="it-IT"/>
              <a:pPr/>
              <a:t>‹N›</a:t>
            </a:fld>
            <a:endParaRPr lang="it-IT" altLang="it-IT"/>
          </a:p>
        </p:txBody>
      </p:sp>
    </p:spTree>
    <p:extLst>
      <p:ext uri="{BB962C8B-B14F-4D97-AF65-F5344CB8AC3E}">
        <p14:creationId xmlns:p14="http://schemas.microsoft.com/office/powerpoint/2010/main" val="344483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8618851-0070-4440-9AED-E61667D36A9C}" type="slidenum">
              <a:rPr lang="it-IT" altLang="it-IT"/>
              <a:pPr/>
              <a:t>‹N›</a:t>
            </a:fld>
            <a:endParaRPr lang="it-IT" altLang="it-IT"/>
          </a:p>
        </p:txBody>
      </p:sp>
    </p:spTree>
    <p:extLst>
      <p:ext uri="{BB962C8B-B14F-4D97-AF65-F5344CB8AC3E}">
        <p14:creationId xmlns:p14="http://schemas.microsoft.com/office/powerpoint/2010/main" val="15727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A47E6A-3387-42DF-A129-C9A0A1C566C6}" type="slidenum">
              <a:rPr lang="it-IT" altLang="it-IT"/>
              <a:pPr/>
              <a:t>‹N›</a:t>
            </a:fld>
            <a:endParaRPr lang="it-IT" altLang="it-IT"/>
          </a:p>
        </p:txBody>
      </p:sp>
    </p:spTree>
    <p:extLst>
      <p:ext uri="{BB962C8B-B14F-4D97-AF65-F5344CB8AC3E}">
        <p14:creationId xmlns:p14="http://schemas.microsoft.com/office/powerpoint/2010/main" val="16122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387BFBF-0BF0-4E36-984B-8FD41ED67D81}" type="slidenum">
              <a:rPr lang="it-IT" altLang="it-IT"/>
              <a:pPr/>
              <a:t>‹N›</a:t>
            </a:fld>
            <a:endParaRPr lang="it-IT" altLang="it-IT"/>
          </a:p>
        </p:txBody>
      </p:sp>
    </p:spTree>
    <p:extLst>
      <p:ext uri="{BB962C8B-B14F-4D97-AF65-F5344CB8AC3E}">
        <p14:creationId xmlns:p14="http://schemas.microsoft.com/office/powerpoint/2010/main" val="22958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B294142-4E6F-4B93-AD45-0085F3862167}" type="slidenum">
              <a:rPr lang="it-IT" altLang="it-IT"/>
              <a:pPr/>
              <a:t>‹N›</a:t>
            </a:fld>
            <a:endParaRPr lang="it-IT" altLang="it-IT"/>
          </a:p>
        </p:txBody>
      </p:sp>
    </p:spTree>
    <p:extLst>
      <p:ext uri="{BB962C8B-B14F-4D97-AF65-F5344CB8AC3E}">
        <p14:creationId xmlns:p14="http://schemas.microsoft.com/office/powerpoint/2010/main" val="44480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039C2D0-E10A-49C1-8729-586B6A08A164}" type="slidenum">
              <a:rPr lang="it-IT" altLang="it-IT"/>
              <a:pPr/>
              <a:t>‹N›</a:t>
            </a:fld>
            <a:endParaRPr lang="it-IT" altLang="it-IT"/>
          </a:p>
        </p:txBody>
      </p:sp>
    </p:spTree>
    <p:extLst>
      <p:ext uri="{BB962C8B-B14F-4D97-AF65-F5344CB8AC3E}">
        <p14:creationId xmlns:p14="http://schemas.microsoft.com/office/powerpoint/2010/main" val="43485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52A042A9-9BFC-4F54-B444-BBCAA77630A1}" type="slidenum">
              <a:rPr lang="it-IT" altLang="it-IT"/>
              <a:pPr/>
              <a:t>‹N›</a:t>
            </a:fld>
            <a:endParaRPr lang="it-IT" altLang="it-IT"/>
          </a:p>
        </p:txBody>
      </p:sp>
    </p:spTree>
    <p:extLst>
      <p:ext uri="{BB962C8B-B14F-4D97-AF65-F5344CB8AC3E}">
        <p14:creationId xmlns:p14="http://schemas.microsoft.com/office/powerpoint/2010/main" val="13413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85E2F59-F21F-4086-885E-B9D6628F5EC3}" type="slidenum">
              <a:rPr lang="it-IT" altLang="it-IT"/>
              <a:pPr/>
              <a:t>‹N›</a:t>
            </a:fld>
            <a:endParaRPr lang="it-IT" altLang="it-IT"/>
          </a:p>
        </p:txBody>
      </p:sp>
    </p:spTree>
    <p:extLst>
      <p:ext uri="{BB962C8B-B14F-4D97-AF65-F5344CB8AC3E}">
        <p14:creationId xmlns:p14="http://schemas.microsoft.com/office/powerpoint/2010/main" val="169856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0145DF4B-4065-4739-B438-2CAA3FE8E8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D86FAF-E98D-A745-A9AF-3E4BABEEA906}"/>
              </a:ext>
            </a:extLst>
          </p:cNvPr>
          <p:cNvSpPr>
            <a:spLocks noGrp="1"/>
          </p:cNvSpPr>
          <p:nvPr>
            <p:ph type="title"/>
          </p:nvPr>
        </p:nvSpPr>
        <p:spPr>
          <a:xfrm>
            <a:off x="683568" y="2852936"/>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GHIANDOLE EXTRAMURALI</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Digerente</a:t>
            </a:r>
          </a:p>
        </p:txBody>
      </p:sp>
    </p:spTree>
    <p:extLst>
      <p:ext uri="{BB962C8B-B14F-4D97-AF65-F5344CB8AC3E}">
        <p14:creationId xmlns:p14="http://schemas.microsoft.com/office/powerpoint/2010/main" val="312530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77FEF-657C-AF4C-9F0C-1B87AA11201D}"/>
              </a:ext>
            </a:extLst>
          </p:cNvPr>
          <p:cNvSpPr>
            <a:spLocks noGrp="1"/>
          </p:cNvSpPr>
          <p:nvPr>
            <p:ph type="title"/>
          </p:nvPr>
        </p:nvSpPr>
        <p:spPr>
          <a:xfrm>
            <a:off x="685799" y="19439"/>
            <a:ext cx="7769225" cy="817273"/>
          </a:xfrm>
        </p:spPr>
        <p:txBody>
          <a:bodyPr/>
          <a:lstStyle/>
          <a:p>
            <a:r>
              <a:rPr lang="it-IT" sz="3200" b="1" dirty="0">
                <a:solidFill>
                  <a:schemeClr val="tx1"/>
                </a:solidFill>
                <a:latin typeface="Gurmukhi MN" panose="02020600050405020304" pitchFamily="18" charset="0"/>
                <a:cs typeface="Gurmukhi MN" panose="02020600050405020304" pitchFamily="18" charset="0"/>
              </a:rPr>
              <a:t>PAROTIDE</a:t>
            </a:r>
          </a:p>
        </p:txBody>
      </p:sp>
      <p:sp>
        <p:nvSpPr>
          <p:cNvPr id="3" name="Segnaposto contenuto 2">
            <a:extLst>
              <a:ext uri="{FF2B5EF4-FFF2-40B4-BE49-F238E27FC236}">
                <a16:creationId xmlns:a16="http://schemas.microsoft.com/office/drawing/2014/main" id="{5D6310E9-F538-2347-BA86-578051974D49}"/>
              </a:ext>
            </a:extLst>
          </p:cNvPr>
          <p:cNvSpPr>
            <a:spLocks noGrp="1"/>
          </p:cNvSpPr>
          <p:nvPr>
            <p:ph idx="1"/>
          </p:nvPr>
        </p:nvSpPr>
        <p:spPr>
          <a:xfrm>
            <a:off x="395536" y="620688"/>
            <a:ext cx="8640960" cy="5877273"/>
          </a:xfrm>
        </p:spPr>
        <p:txBody>
          <a:bodyPr/>
          <a:lstStyle/>
          <a:p>
            <a:r>
              <a:rPr lang="it-IT" sz="2800" b="1" dirty="0">
                <a:solidFill>
                  <a:schemeClr val="tx1"/>
                </a:solidFill>
                <a:latin typeface="Chalkboard SE" panose="03050602040202020205" pitchFamily="66" charset="77"/>
              </a:rPr>
              <a:t>È un ORGANO PIENO PARI, localizzato nella Regione Cefalica nell’ ambito della Guancia, anteriormente al Meato Uditivo Esterno e alla Branca Montante della Mandibola.</a:t>
            </a:r>
          </a:p>
          <a:p>
            <a:r>
              <a:rPr lang="it-IT" sz="2800" b="1" dirty="0">
                <a:solidFill>
                  <a:schemeClr val="tx1"/>
                </a:solidFill>
                <a:latin typeface="Chalkboard SE" panose="03050602040202020205" pitchFamily="66" charset="77"/>
              </a:rPr>
              <a:t>Un rapporto particolare è con il NERVO FACIALE, che attraversa la Parotide, ma senza fornire innervazione alla Ghiandola. </a:t>
            </a:r>
          </a:p>
          <a:p>
            <a:r>
              <a:rPr lang="it-IT" sz="2800" b="1" dirty="0">
                <a:solidFill>
                  <a:schemeClr val="tx1"/>
                </a:solidFill>
                <a:latin typeface="Chalkboard SE" panose="03050602040202020205" pitchFamily="66" charset="77"/>
              </a:rPr>
              <a:t>Un prolungamento mediale della Parotide si rapporta profondamente con la Faringe.</a:t>
            </a:r>
          </a:p>
          <a:p>
            <a:r>
              <a:rPr lang="it-IT" sz="2800" b="1" dirty="0">
                <a:solidFill>
                  <a:schemeClr val="tx1"/>
                </a:solidFill>
                <a:latin typeface="Chalkboard SE" panose="03050602040202020205" pitchFamily="66" charset="77"/>
              </a:rPr>
              <a:t>Riversa la propria Saliva nel VESTIBOLO della Bocca tramite il DOTTO di STENONE.</a:t>
            </a:r>
          </a:p>
        </p:txBody>
      </p:sp>
    </p:spTree>
    <p:extLst>
      <p:ext uri="{BB962C8B-B14F-4D97-AF65-F5344CB8AC3E}">
        <p14:creationId xmlns:p14="http://schemas.microsoft.com/office/powerpoint/2010/main" val="180203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6385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1E7EA-C00D-A94D-8243-BC14FDABEC4D}"/>
              </a:ext>
            </a:extLst>
          </p:cNvPr>
          <p:cNvSpPr>
            <a:spLocks noGrp="1"/>
          </p:cNvSpPr>
          <p:nvPr>
            <p:ph type="title"/>
          </p:nvPr>
        </p:nvSpPr>
        <p:spPr>
          <a:xfrm>
            <a:off x="0" y="18864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SOTTOMANDIBOLARE e SOTTOLINGUALE</a:t>
            </a:r>
          </a:p>
        </p:txBody>
      </p:sp>
      <p:sp>
        <p:nvSpPr>
          <p:cNvPr id="3" name="Segnaposto contenuto 2">
            <a:extLst>
              <a:ext uri="{FF2B5EF4-FFF2-40B4-BE49-F238E27FC236}">
                <a16:creationId xmlns:a16="http://schemas.microsoft.com/office/drawing/2014/main" id="{A2C4C2D4-1BDB-2946-B6EF-414DBD731AEE}"/>
              </a:ext>
            </a:extLst>
          </p:cNvPr>
          <p:cNvSpPr>
            <a:spLocks noGrp="1"/>
          </p:cNvSpPr>
          <p:nvPr>
            <p:ph idx="1"/>
          </p:nvPr>
        </p:nvSpPr>
        <p:spPr>
          <a:xfrm>
            <a:off x="251520" y="1052736"/>
            <a:ext cx="8424936" cy="5529534"/>
          </a:xfrm>
        </p:spPr>
        <p:txBody>
          <a:bodyPr/>
          <a:lstStyle/>
          <a:p>
            <a:r>
              <a:rPr lang="it-IT" sz="2600" b="1" dirty="0">
                <a:solidFill>
                  <a:schemeClr val="tx1"/>
                </a:solidFill>
                <a:latin typeface="Comic Sans MS" panose="030F0902030302020204" pitchFamily="66" charset="0"/>
              </a:rPr>
              <a:t>Sono ORGANI PIENI PARI che si </a:t>
            </a:r>
            <a:r>
              <a:rPr lang="it-IT" sz="2600" b="1" dirty="0" err="1">
                <a:solidFill>
                  <a:schemeClr val="tx1"/>
                </a:solidFill>
                <a:latin typeface="Comic Sans MS" panose="030F0902030302020204" pitchFamily="66" charset="0"/>
              </a:rPr>
              <a:t>localizzazno</a:t>
            </a:r>
            <a:r>
              <a:rPr lang="it-IT" sz="2600" b="1" dirty="0">
                <a:solidFill>
                  <a:schemeClr val="tx1"/>
                </a:solidFill>
                <a:latin typeface="Comic Sans MS" panose="030F0902030302020204" pitchFamily="66" charset="0"/>
              </a:rPr>
              <a:t> nel PAVIMENTO della Cavità Orale, rapportandosi variamente con le diverse strutture muscolo-fibrose.</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Riversano la loro Saliva nel Pavimento della Bocca, inferiormente alla Lingua tramite i loro DOTTI ESCRETORI (di </a:t>
            </a:r>
            <a:r>
              <a:rPr lang="it-IT" sz="2600" b="1" dirty="0" err="1">
                <a:solidFill>
                  <a:schemeClr val="tx1"/>
                </a:solidFill>
                <a:latin typeface="Comic Sans MS" panose="030F0902030302020204" pitchFamily="66" charset="0"/>
              </a:rPr>
              <a:t>Wharton</a:t>
            </a:r>
            <a:r>
              <a:rPr lang="it-IT" sz="2600" b="1" dirty="0">
                <a:solidFill>
                  <a:schemeClr val="tx1"/>
                </a:solidFill>
                <a:latin typeface="Comic Sans MS" panose="030F0902030302020204" pitchFamily="66" charset="0"/>
              </a:rPr>
              <a:t> per la Sottomandibolare e tramite numerosi Dotti Indipendenti per la Sottolinguale).</a:t>
            </a:r>
          </a:p>
        </p:txBody>
      </p:sp>
    </p:spTree>
    <p:extLst>
      <p:ext uri="{BB962C8B-B14F-4D97-AF65-F5344CB8AC3E}">
        <p14:creationId xmlns:p14="http://schemas.microsoft.com/office/powerpoint/2010/main" val="383932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35" y="685884"/>
            <a:ext cx="9007465" cy="61653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444CD3C-4F66-2C46-8CE9-E0BFD3A55D69}"/>
              </a:ext>
            </a:extLst>
          </p:cNvPr>
          <p:cNvSpPr txBox="1"/>
          <p:nvPr/>
        </p:nvSpPr>
        <p:spPr>
          <a:xfrm>
            <a:off x="4849179" y="5949280"/>
            <a:ext cx="3510833" cy="923330"/>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SIERO-MUCOSO</a:t>
            </a:r>
          </a:p>
          <a:p>
            <a:pPr algn="ctr"/>
            <a:r>
              <a:rPr lang="it-IT" sz="1800" dirty="0">
                <a:solidFill>
                  <a:schemeClr val="tx1"/>
                </a:solidFill>
                <a:latin typeface="Arial Rounded MT Bold" panose="020F0704030504030204" pitchFamily="34" charset="77"/>
              </a:rPr>
              <a:t>con </a:t>
            </a:r>
            <a:r>
              <a:rPr lang="it-IT" sz="1800" dirty="0">
                <a:solidFill>
                  <a:srgbClr val="FF0000"/>
                </a:solidFill>
                <a:latin typeface="Arial Rounded MT Bold" panose="020F0704030504030204" pitchFamily="34" charset="77"/>
              </a:rPr>
              <a:t>SEMILUNA di GIANNUZZI</a:t>
            </a:r>
          </a:p>
        </p:txBody>
      </p:sp>
      <p:cxnSp>
        <p:nvCxnSpPr>
          <p:cNvPr id="4" name="Connettore 2 3">
            <a:extLst>
              <a:ext uri="{FF2B5EF4-FFF2-40B4-BE49-F238E27FC236}">
                <a16:creationId xmlns:a16="http://schemas.microsoft.com/office/drawing/2014/main" id="{28E0E5F4-4B16-844F-9C08-0BEB2E1B7F16}"/>
              </a:ext>
            </a:extLst>
          </p:cNvPr>
          <p:cNvCxnSpPr>
            <a:cxnSpLocks/>
          </p:cNvCxnSpPr>
          <p:nvPr/>
        </p:nvCxnSpPr>
        <p:spPr bwMode="auto">
          <a:xfrm flipV="1">
            <a:off x="6444208" y="5302949"/>
            <a:ext cx="360040" cy="646331"/>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ttangolo 5">
            <a:extLst>
              <a:ext uri="{FF2B5EF4-FFF2-40B4-BE49-F238E27FC236}">
                <a16:creationId xmlns:a16="http://schemas.microsoft.com/office/drawing/2014/main" id="{EC8AAF6C-E7AF-634B-B722-C2A13D8F0B70}"/>
              </a:ext>
            </a:extLst>
          </p:cNvPr>
          <p:cNvSpPr/>
          <p:nvPr/>
        </p:nvSpPr>
        <p:spPr bwMode="auto">
          <a:xfrm>
            <a:off x="6444208" y="3214717"/>
            <a:ext cx="1872208" cy="2088232"/>
          </a:xfrm>
          <a:prstGeom prst="rect">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9" name="CasellaDiTesto 8">
            <a:extLst>
              <a:ext uri="{FF2B5EF4-FFF2-40B4-BE49-F238E27FC236}">
                <a16:creationId xmlns:a16="http://schemas.microsoft.com/office/drawing/2014/main" id="{9E0F089F-DB6C-D949-839B-01E321EAFFAF}"/>
              </a:ext>
            </a:extLst>
          </p:cNvPr>
          <p:cNvSpPr txBox="1"/>
          <p:nvPr/>
        </p:nvSpPr>
        <p:spPr>
          <a:xfrm>
            <a:off x="6550216" y="46365"/>
            <a:ext cx="1789271" cy="646331"/>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MUCOSO</a:t>
            </a:r>
          </a:p>
        </p:txBody>
      </p:sp>
      <p:cxnSp>
        <p:nvCxnSpPr>
          <p:cNvPr id="10" name="Connettore 2 9">
            <a:extLst>
              <a:ext uri="{FF2B5EF4-FFF2-40B4-BE49-F238E27FC236}">
                <a16:creationId xmlns:a16="http://schemas.microsoft.com/office/drawing/2014/main" id="{C6BF753C-E677-4F4D-B996-C0754F7AA3F2}"/>
              </a:ext>
            </a:extLst>
          </p:cNvPr>
          <p:cNvCxnSpPr/>
          <p:nvPr/>
        </p:nvCxnSpPr>
        <p:spPr bwMode="auto">
          <a:xfrm flipH="1">
            <a:off x="6156176" y="620688"/>
            <a:ext cx="936104" cy="122674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2 13">
            <a:extLst>
              <a:ext uri="{FF2B5EF4-FFF2-40B4-BE49-F238E27FC236}">
                <a16:creationId xmlns:a16="http://schemas.microsoft.com/office/drawing/2014/main" id="{94BFA8F4-2D37-9A40-BF80-F89129B82876}"/>
              </a:ext>
            </a:extLst>
          </p:cNvPr>
          <p:cNvCxnSpPr>
            <a:cxnSpLocks/>
          </p:cNvCxnSpPr>
          <p:nvPr/>
        </p:nvCxnSpPr>
        <p:spPr bwMode="auto">
          <a:xfrm flipV="1">
            <a:off x="7740352" y="4366845"/>
            <a:ext cx="0" cy="2044100"/>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asellaDiTesto 16">
            <a:extLst>
              <a:ext uri="{FF2B5EF4-FFF2-40B4-BE49-F238E27FC236}">
                <a16:creationId xmlns:a16="http://schemas.microsoft.com/office/drawing/2014/main" id="{4F6671C3-2811-124D-A33C-F74770E8214A}"/>
              </a:ext>
            </a:extLst>
          </p:cNvPr>
          <p:cNvSpPr txBox="1"/>
          <p:nvPr/>
        </p:nvSpPr>
        <p:spPr>
          <a:xfrm>
            <a:off x="74151" y="3628181"/>
            <a:ext cx="2099101" cy="738664"/>
          </a:xfrm>
          <a:prstGeom prst="rect">
            <a:avLst/>
          </a:prstGeom>
          <a:noFill/>
        </p:spPr>
        <p:txBody>
          <a:bodyPr wrap="none" rtlCol="0">
            <a:spAutoFit/>
          </a:bodyPr>
          <a:lstStyle/>
          <a:p>
            <a:pPr algn="ctr"/>
            <a:r>
              <a:rPr lang="it-IT" sz="2100" b="1" dirty="0">
                <a:solidFill>
                  <a:srgbClr val="FF0000"/>
                </a:solidFill>
                <a:latin typeface="Arial Black" panose="020B0604020202020204" pitchFamily="34" charset="0"/>
                <a:cs typeface="Arial Black" panose="020B0604020202020204" pitchFamily="34" charset="0"/>
              </a:rPr>
              <a:t>Dotto</a:t>
            </a:r>
          </a:p>
          <a:p>
            <a:pPr algn="ctr"/>
            <a:r>
              <a:rPr lang="it-IT" sz="2100" b="1" dirty="0" err="1">
                <a:solidFill>
                  <a:srgbClr val="FF0000"/>
                </a:solidFill>
                <a:latin typeface="Arial Black" panose="020B0604020202020204" pitchFamily="34" charset="0"/>
                <a:cs typeface="Arial Black" panose="020B0604020202020204" pitchFamily="34" charset="0"/>
              </a:rPr>
              <a:t>Interlobulare</a:t>
            </a:r>
            <a:endParaRPr lang="it-IT" sz="2100" b="1" dirty="0">
              <a:solidFill>
                <a:srgbClr val="FF0000"/>
              </a:solidFill>
              <a:latin typeface="Arial Black" panose="020B0604020202020204" pitchFamily="34" charset="0"/>
              <a:cs typeface="Arial Black" panose="020B0604020202020204" pitchFamily="34" charset="0"/>
            </a:endParaRPr>
          </a:p>
        </p:txBody>
      </p:sp>
      <p:sp>
        <p:nvSpPr>
          <p:cNvPr id="21" name="CasellaDiTesto 20">
            <a:extLst>
              <a:ext uri="{FF2B5EF4-FFF2-40B4-BE49-F238E27FC236}">
                <a16:creationId xmlns:a16="http://schemas.microsoft.com/office/drawing/2014/main" id="{2C11DDAA-B603-EA44-876D-E16E3932413E}"/>
              </a:ext>
            </a:extLst>
          </p:cNvPr>
          <p:cNvSpPr txBox="1"/>
          <p:nvPr/>
        </p:nvSpPr>
        <p:spPr>
          <a:xfrm>
            <a:off x="1192422" y="919364"/>
            <a:ext cx="2094804" cy="738664"/>
          </a:xfrm>
          <a:prstGeom prst="rect">
            <a:avLst/>
          </a:prstGeom>
          <a:noFill/>
        </p:spPr>
        <p:txBody>
          <a:bodyPr wrap="none" rtlCol="0">
            <a:spAutoFit/>
          </a:bodyPr>
          <a:lstStyle/>
          <a:p>
            <a:pPr algn="ctr"/>
            <a:r>
              <a:rPr lang="it-IT" sz="2100" b="1" dirty="0">
                <a:solidFill>
                  <a:srgbClr val="00B0F0"/>
                </a:solidFill>
                <a:latin typeface="Arial Black" panose="020B0604020202020204" pitchFamily="34" charset="0"/>
                <a:cs typeface="Arial Black" panose="020B0604020202020204" pitchFamily="34" charset="0"/>
              </a:rPr>
              <a:t>Dotto</a:t>
            </a:r>
          </a:p>
          <a:p>
            <a:pPr algn="ctr"/>
            <a:r>
              <a:rPr lang="it-IT" sz="2100" b="1" dirty="0" err="1">
                <a:solidFill>
                  <a:srgbClr val="00B0F0"/>
                </a:solidFill>
                <a:latin typeface="Arial Black" panose="020B0604020202020204" pitchFamily="34" charset="0"/>
                <a:cs typeface="Arial Black" panose="020B0604020202020204" pitchFamily="34" charset="0"/>
              </a:rPr>
              <a:t>Intralobulare</a:t>
            </a:r>
            <a:endParaRPr lang="it-IT" sz="2100" b="1" dirty="0">
              <a:solidFill>
                <a:srgbClr val="00B0F0"/>
              </a:solidFill>
              <a:latin typeface="Arial Black" panose="020B0604020202020204" pitchFamily="34" charset="0"/>
              <a:cs typeface="Arial Black" panose="020B0604020202020204" pitchFamily="34" charset="0"/>
            </a:endParaRPr>
          </a:p>
        </p:txBody>
      </p:sp>
      <p:cxnSp>
        <p:nvCxnSpPr>
          <p:cNvPr id="22" name="Connettore 2 21">
            <a:extLst>
              <a:ext uri="{FF2B5EF4-FFF2-40B4-BE49-F238E27FC236}">
                <a16:creationId xmlns:a16="http://schemas.microsoft.com/office/drawing/2014/main" id="{F98B8632-07B8-0A41-9BEF-04F46BCB92E9}"/>
              </a:ext>
            </a:extLst>
          </p:cNvPr>
          <p:cNvCxnSpPr/>
          <p:nvPr/>
        </p:nvCxnSpPr>
        <p:spPr bwMode="auto">
          <a:xfrm>
            <a:off x="2749315" y="1556792"/>
            <a:ext cx="1678669" cy="1152128"/>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2 23">
            <a:extLst>
              <a:ext uri="{FF2B5EF4-FFF2-40B4-BE49-F238E27FC236}">
                <a16:creationId xmlns:a16="http://schemas.microsoft.com/office/drawing/2014/main" id="{8F68529F-891F-D645-8B3F-AB82CD10527B}"/>
              </a:ext>
            </a:extLst>
          </p:cNvPr>
          <p:cNvCxnSpPr/>
          <p:nvPr/>
        </p:nvCxnSpPr>
        <p:spPr bwMode="auto">
          <a:xfrm>
            <a:off x="2123728" y="4149080"/>
            <a:ext cx="625587" cy="109753"/>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364088" y="764704"/>
            <a:ext cx="31661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PAROTIDE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9031"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2840038"/>
            <a:ext cx="4643437" cy="401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21519" y="0"/>
            <a:ext cx="77724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SOTTOMANDIBOLARE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6191"/>
            <a:ext cx="5257708"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2CD73FFA-7B72-5D46-967E-061E8FEFCA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9052" y="3752900"/>
            <a:ext cx="4679950" cy="307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055" y="3429001"/>
            <a:ext cx="530594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5220072" y="614332"/>
            <a:ext cx="392392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SOTTOLINGUALE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461"/>
            <a:ext cx="4211960" cy="3487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E G A T O</a:t>
            </a:r>
          </a:p>
        </p:txBody>
      </p:sp>
    </p:spTree>
    <p:extLst>
      <p:ext uri="{BB962C8B-B14F-4D97-AF65-F5344CB8AC3E}">
        <p14:creationId xmlns:p14="http://schemas.microsoft.com/office/powerpoint/2010/main" val="42460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5650" y="0"/>
            <a:ext cx="77724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nella CAVITA’ ADDOMINALE</a:t>
            </a:r>
          </a:p>
        </p:txBody>
      </p:sp>
      <p:pic>
        <p:nvPicPr>
          <p:cNvPr id="133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3348" y="35180"/>
            <a:ext cx="9144000" cy="729524"/>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sp>
        <p:nvSpPr>
          <p:cNvPr id="12290" name="Rectangle 2"/>
          <p:cNvSpPr>
            <a:spLocks noGrp="1" noChangeArrowheads="1"/>
          </p:cNvSpPr>
          <p:nvPr>
            <p:ph type="body" idx="1"/>
          </p:nvPr>
        </p:nvSpPr>
        <p:spPr>
          <a:xfrm>
            <a:off x="1187624" y="729524"/>
            <a:ext cx="7416824" cy="6093296"/>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un ORGANO PIENO, IMPARI e MEDIANO, anche se la maggior parte del suo volume si localizza nella metà destra del corpo.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il più VOLUMINOSO degli organi pieni trattati nella SPLANCNOLOGIA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una GHIANDOLA:</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 ESOCRINA, per la produzione della </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BILE riversata nel DUODENO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 ENDOCRINA, in quanto produce la maggior parte delle PROTEINE PLASMATICHE. Può immettere nel circolo sanguifero anche altre MOLECOLE di interesse metabolico (GLUCOSIO) mobilizzate dai relativi depositi polimerici (GLICOGENO)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47638" y="6046"/>
            <a:ext cx="8847137" cy="6858000"/>
          </a:xfrm>
          <a:prstGeom prst="rect">
            <a:avLst/>
          </a:prstGeom>
          <a:noFill/>
          <a:ln>
            <a:noFill/>
          </a:ln>
        </p:spPr>
      </p:pic>
      <p:sp>
        <p:nvSpPr>
          <p:cNvPr id="3" name="Rettangolo 2">
            <a:extLst>
              <a:ext uri="{FF2B5EF4-FFF2-40B4-BE49-F238E27FC236}">
                <a16:creationId xmlns:a16="http://schemas.microsoft.com/office/drawing/2014/main" id="{03D3DD38-5167-4948-886F-3F2576DA2D29}"/>
              </a:ext>
            </a:extLst>
          </p:cNvPr>
          <p:cNvSpPr/>
          <p:nvPr/>
        </p:nvSpPr>
        <p:spPr bwMode="auto">
          <a:xfrm>
            <a:off x="6834535" y="1844824"/>
            <a:ext cx="2160240" cy="3960440"/>
          </a:xfrm>
          <a:prstGeom prst="rect">
            <a:avLst/>
          </a:prstGeom>
          <a:noFill/>
          <a:ln w="1270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4" name="Rettangolo 3">
            <a:extLst>
              <a:ext uri="{FF2B5EF4-FFF2-40B4-BE49-F238E27FC236}">
                <a16:creationId xmlns:a16="http://schemas.microsoft.com/office/drawing/2014/main" id="{160B606C-6DE2-BF46-8471-D1DD0588D35A}"/>
              </a:ext>
            </a:extLst>
          </p:cNvPr>
          <p:cNvSpPr/>
          <p:nvPr/>
        </p:nvSpPr>
        <p:spPr bwMode="auto">
          <a:xfrm>
            <a:off x="7020272" y="4149080"/>
            <a:ext cx="1728192" cy="57606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3242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366" name="Text Box 6"/>
          <p:cNvSpPr txBox="1">
            <a:spLocks noChangeArrowheads="1"/>
          </p:cNvSpPr>
          <p:nvPr/>
        </p:nvSpPr>
        <p:spPr bwMode="auto">
          <a:xfrm>
            <a:off x="6729413" y="4568825"/>
            <a:ext cx="241458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ATTI RESPIRATORI</a:t>
            </a:r>
          </a:p>
          <a:p>
            <a:pPr algn="ctr">
              <a:buClrTx/>
              <a:buFontTx/>
              <a:buNone/>
            </a:pPr>
            <a:r>
              <a:rPr lang="it-IT" altLang="it-IT" sz="1800" dirty="0">
                <a:solidFill>
                  <a:schemeClr val="tx1"/>
                </a:solidFill>
                <a:latin typeface="Arial Black" panose="020B0A04020102020204" pitchFamily="34" charset="0"/>
              </a:rPr>
              <a:t>E</a:t>
            </a:r>
          </a:p>
          <a:p>
            <a:pPr algn="ctr">
              <a:buClrTx/>
              <a:buFontTx/>
              <a:buNone/>
            </a:pPr>
            <a:r>
              <a:rPr lang="it-IT" altLang="it-IT" sz="1800" dirty="0">
                <a:solidFill>
                  <a:schemeClr val="tx1"/>
                </a:solidFill>
                <a:latin typeface="Arial Black" panose="020B0A04020102020204" pitchFamily="34" charset="0"/>
              </a:rPr>
              <a:t>VARIAZIONI</a:t>
            </a:r>
          </a:p>
          <a:p>
            <a:pPr algn="ctr">
              <a:buClrTx/>
              <a:buFontTx/>
              <a:buNone/>
            </a:pPr>
            <a:r>
              <a:rPr lang="it-IT" altLang="it-IT" sz="1800" dirty="0">
                <a:solidFill>
                  <a:schemeClr val="tx1"/>
                </a:solidFill>
                <a:latin typeface="Arial Black" panose="020B0A04020102020204" pitchFamily="34" charset="0"/>
              </a:rPr>
              <a:t>TOPOGRA-</a:t>
            </a:r>
          </a:p>
          <a:p>
            <a:pPr algn="ctr">
              <a:buClrTx/>
              <a:buFontTx/>
              <a:buNone/>
            </a:pPr>
            <a:r>
              <a:rPr lang="it-IT" altLang="it-IT" sz="1800" dirty="0">
                <a:solidFill>
                  <a:schemeClr val="tx1"/>
                </a:solidFill>
                <a:latin typeface="Arial Black" panose="020B0A04020102020204" pitchFamily="34" charset="0"/>
              </a:rPr>
              <a:t>FICHE</a:t>
            </a:r>
          </a:p>
          <a:p>
            <a:pPr algn="ctr">
              <a:buClrTx/>
              <a:buFontTx/>
              <a:buNone/>
            </a:pPr>
            <a:r>
              <a:rPr lang="it-IT" altLang="it-IT" sz="1800" dirty="0">
                <a:solidFill>
                  <a:schemeClr val="tx1"/>
                </a:solidFill>
                <a:latin typeface="Arial Black" panose="020B0A04020102020204" pitchFamily="34" charset="0"/>
              </a:rPr>
              <a:t>DEL</a:t>
            </a:r>
          </a:p>
          <a:p>
            <a:pPr algn="ctr">
              <a:buClrTx/>
              <a:buFontTx/>
              <a:buNone/>
            </a:pPr>
            <a:r>
              <a:rPr lang="it-IT" altLang="it-IT" sz="1800" dirty="0">
                <a:solidFill>
                  <a:schemeClr val="tx1"/>
                </a:solidFill>
                <a:latin typeface="Arial Black" panose="020B0A04020102020204" pitchFamily="34" charset="0"/>
              </a:rPr>
              <a:t>FEGATO</a:t>
            </a:r>
          </a:p>
        </p:txBody>
      </p:sp>
      <p:sp>
        <p:nvSpPr>
          <p:cNvPr id="15367" name="Line 7"/>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TOPOGRAFICA</a:t>
            </a:r>
          </a:p>
        </p:txBody>
      </p:sp>
      <p:sp>
        <p:nvSpPr>
          <p:cNvPr id="14338" name="Rectangle 2"/>
          <p:cNvSpPr>
            <a:spLocks noGrp="1" noChangeArrowheads="1"/>
          </p:cNvSpPr>
          <p:nvPr>
            <p:ph type="body" idx="1"/>
          </p:nvPr>
        </p:nvSpPr>
        <p:spPr>
          <a:xfrm>
            <a:off x="395536" y="1219200"/>
            <a:ext cx="8568952" cy="545016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nello SPAZIO SOVRAMESOCOLICO della CAVITA’ ADDOMINO-PELVICA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Occupa l’ IPOCONDRIO DESTRO, parte dell’ EPIGASTRIO e parte dell’ IPOCONDRIO SINISTRO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È separato SUPERIORMENTE, per mezzo del DIAFRAMMA, dai POLMONI (nelle LOGGE PLEURICHE) e dal CUORE (nel SACCO PERICARDICO). INFERIORMENTE si trova lo STOMACO e il COLON TRASVERSO. POSTERIORMENTE ci sono i CORPI delle VERTEBRE da T 7 a T 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9640B-7778-CD48-8394-0051EEF153DF}"/>
              </a:ext>
            </a:extLst>
          </p:cNvPr>
          <p:cNvSpPr>
            <a:spLocks noGrp="1"/>
          </p:cNvSpPr>
          <p:nvPr>
            <p:ph type="title"/>
          </p:nvPr>
        </p:nvSpPr>
        <p:spPr>
          <a:xfrm>
            <a:off x="-1588" y="6913"/>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IMPLICAZIONI DEGLI ATTI RESPIRATORI</a:t>
            </a:r>
          </a:p>
        </p:txBody>
      </p:sp>
      <p:sp>
        <p:nvSpPr>
          <p:cNvPr id="3" name="Segnaposto contenuto 2">
            <a:extLst>
              <a:ext uri="{FF2B5EF4-FFF2-40B4-BE49-F238E27FC236}">
                <a16:creationId xmlns:a16="http://schemas.microsoft.com/office/drawing/2014/main" id="{2811F0D1-6201-B647-929C-FEEF81FE267E}"/>
              </a:ext>
            </a:extLst>
          </p:cNvPr>
          <p:cNvSpPr>
            <a:spLocks noGrp="1"/>
          </p:cNvSpPr>
          <p:nvPr>
            <p:ph idx="1"/>
          </p:nvPr>
        </p:nvSpPr>
        <p:spPr>
          <a:xfrm>
            <a:off x="755576" y="1052736"/>
            <a:ext cx="7776864" cy="5589240"/>
          </a:xfrm>
        </p:spPr>
        <p:txBody>
          <a:bodyPr/>
          <a:lstStyle/>
          <a:p>
            <a:r>
              <a:rPr lang="it-IT" sz="2400" b="1" dirty="0">
                <a:solidFill>
                  <a:schemeClr val="tx1"/>
                </a:solidFill>
                <a:latin typeface="Copperplate" panose="02000504000000020004" pitchFamily="2" charset="77"/>
              </a:rPr>
              <a:t>Lo stretto rapporto con il DIAFRAMMA fa sì che la posizione </a:t>
            </a:r>
            <a:r>
              <a:rPr lang="it-IT" sz="2400" b="1" dirty="0" err="1">
                <a:solidFill>
                  <a:schemeClr val="tx1"/>
                </a:solidFill>
                <a:latin typeface="Copperplate" panose="02000504000000020004" pitchFamily="2" charset="77"/>
              </a:rPr>
              <a:t>anatomo</a:t>
            </a:r>
            <a:r>
              <a:rPr lang="it-IT" sz="2400" b="1" dirty="0">
                <a:solidFill>
                  <a:schemeClr val="tx1"/>
                </a:solidFill>
                <a:latin typeface="Copperplate" panose="02000504000000020004" pitchFamily="2" charset="77"/>
              </a:rPr>
              <a:t>-topografica dell’ organo subisca variazioni in senso cranio-caudale durante gli atti respiratori.</a:t>
            </a:r>
          </a:p>
          <a:p>
            <a:r>
              <a:rPr lang="it-IT" sz="2400" b="1" dirty="0">
                <a:solidFill>
                  <a:schemeClr val="tx1"/>
                </a:solidFill>
                <a:latin typeface="Copperplate" panose="02000504000000020004" pitchFamily="2" charset="77"/>
              </a:rPr>
              <a:t>Nell’ INSPIRAZIONE, il Diaframma si ABBASSA, per cui si abbassa anche il Fegato.</a:t>
            </a:r>
          </a:p>
          <a:p>
            <a:r>
              <a:rPr lang="it-IT" sz="2400" b="1" dirty="0">
                <a:solidFill>
                  <a:schemeClr val="tx1"/>
                </a:solidFill>
                <a:latin typeface="Copperplate" panose="02000504000000020004" pitchFamily="2" charset="77"/>
              </a:rPr>
              <a:t>Nell’ ESPIRAZIONE, il Diaframma si INNALZA, per cui il Fegato si innalza anch’esso e, in condizioni normali, NON è palpabile in rapporto all’ arco costale.</a:t>
            </a:r>
          </a:p>
          <a:p>
            <a:r>
              <a:rPr lang="it-IT" sz="2400" b="1" dirty="0">
                <a:solidFill>
                  <a:schemeClr val="tx1"/>
                </a:solidFill>
                <a:latin typeface="Copperplate" panose="02000504000000020004" pitchFamily="2" charset="77"/>
              </a:rPr>
              <a:t>Tali situazioni sono rilevanti nella semeiotica medico-chirurgica</a:t>
            </a:r>
            <a:r>
              <a:rPr lang="it-IT" sz="2600" b="1" dirty="0">
                <a:solidFill>
                  <a:schemeClr val="tx1"/>
                </a:solidFill>
                <a:latin typeface="Copperplate" panose="02000504000000020004" pitchFamily="2" charset="77"/>
              </a:rPr>
              <a:t>.</a:t>
            </a:r>
          </a:p>
        </p:txBody>
      </p:sp>
    </p:spTree>
    <p:extLst>
      <p:ext uri="{BB962C8B-B14F-4D97-AF65-F5344CB8AC3E}">
        <p14:creationId xmlns:p14="http://schemas.microsoft.com/office/powerpoint/2010/main" val="93328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075" y="-12012"/>
            <a:ext cx="5942285" cy="687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8264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 GENERALI</a:t>
            </a:r>
          </a:p>
        </p:txBody>
      </p:sp>
      <p:sp>
        <p:nvSpPr>
          <p:cNvPr id="19458" name="Rectangle 2"/>
          <p:cNvSpPr>
            <a:spLocks noGrp="1" noChangeArrowheads="1"/>
          </p:cNvSpPr>
          <p:nvPr>
            <p:ph type="body" idx="1"/>
          </p:nvPr>
        </p:nvSpPr>
        <p:spPr>
          <a:xfrm>
            <a:off x="971600" y="1219200"/>
            <a:ext cx="741682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Il FEGATO presenta un colore ROSSO-BRUNO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Ha un peso attorno a 1500 g (+ sangue in esso contenuto pari a circa 600 g)</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La sua FORMA è un OVOIDE da cui si è ASPORTATA la porzione inferiore secondo un PIANO OBLIQUO in senso CRANIO-CAUDALE, SINISTRA-DESTRA e POSTERO-ANTERIORE</a:t>
            </a:r>
          </a:p>
        </p:txBody>
      </p:sp>
    </p:spTree>
    <p:extLst>
      <p:ext uri="{BB962C8B-B14F-4D97-AF65-F5344CB8AC3E}">
        <p14:creationId xmlns:p14="http://schemas.microsoft.com/office/powerpoint/2010/main" val="3539281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88392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LEGAMENTI PERITONEALI</a:t>
            </a:r>
          </a:p>
        </p:txBody>
      </p:sp>
      <p:pic>
        <p:nvPicPr>
          <p:cNvPr id="1741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52400" y="1081088"/>
            <a:ext cx="8991600" cy="56292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673322" y="57970"/>
            <a:ext cx="6851006" cy="663969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B2746-7205-CA4A-B249-3027318395B4}"/>
              </a:ext>
            </a:extLst>
          </p:cNvPr>
          <p:cNvSpPr>
            <a:spLocks noGrp="1"/>
          </p:cNvSpPr>
          <p:nvPr>
            <p:ph type="title"/>
          </p:nvPr>
        </p:nvSpPr>
        <p:spPr>
          <a:xfrm>
            <a:off x="714400"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RAPPORTI CON IL PERITONEO</a:t>
            </a:r>
          </a:p>
        </p:txBody>
      </p:sp>
      <p:sp>
        <p:nvSpPr>
          <p:cNvPr id="3" name="Segnaposto contenuto 2">
            <a:extLst>
              <a:ext uri="{FF2B5EF4-FFF2-40B4-BE49-F238E27FC236}">
                <a16:creationId xmlns:a16="http://schemas.microsoft.com/office/drawing/2014/main" id="{846A8A1C-55B5-9D41-B1E6-ECAA3C1FA1E3}"/>
              </a:ext>
            </a:extLst>
          </p:cNvPr>
          <p:cNvSpPr>
            <a:spLocks noGrp="1"/>
          </p:cNvSpPr>
          <p:nvPr>
            <p:ph idx="1"/>
          </p:nvPr>
        </p:nvSpPr>
        <p:spPr>
          <a:xfrm>
            <a:off x="467544" y="1340768"/>
            <a:ext cx="8496944" cy="5517232"/>
          </a:xfrm>
        </p:spPr>
        <p:txBody>
          <a:bodyPr/>
          <a:lstStyle/>
          <a:p>
            <a:r>
              <a:rPr lang="it-IT" sz="2700" b="1" dirty="0">
                <a:solidFill>
                  <a:schemeClr val="tx1"/>
                </a:solidFill>
                <a:latin typeface="Franklin Gothic Medium" panose="020B0603020102020204" pitchFamily="34" charset="0"/>
              </a:rPr>
              <a:t>Il FEGATO è un Organo INTRAPERITONEALE, ma NON ne è completamente rivestito. La Sierosa, a partire dalla parete Addominale Anteriore, raggiunge la FACCIA ANTERO-SUPERIORE del Fegato, dividendola in un LOBO DESTRO (più voluminoso) e in un LOBO SINISTRO (meno voluminoso). La Sierosa prosegue Supero-Posteriormente andando a delimitare la cosiddetta AREA NUDA, che si rapporta direttamente con il Diaframma. Infine, la Sierosa Peritoneale converge a livello dell’ ILO, da cui si diparte il PICCOLO OMENTO con le sue componenti di LEGAMENTO EPATO-GASTRICO e LEGAMENTO EPATO-DUODENALE. </a:t>
            </a:r>
          </a:p>
        </p:txBody>
      </p:sp>
    </p:spTree>
    <p:extLst>
      <p:ext uri="{BB962C8B-B14F-4D97-AF65-F5344CB8AC3E}">
        <p14:creationId xmlns:p14="http://schemas.microsoft.com/office/powerpoint/2010/main" val="1479941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9388" y="188913"/>
            <a:ext cx="8964612" cy="6477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3238"/>
            <a:ext cx="4859338" cy="425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2524125"/>
            <a:ext cx="4716462"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612775" y="6021388"/>
            <a:ext cx="362686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Anteriore</a:t>
            </a:r>
          </a:p>
        </p:txBody>
      </p:sp>
      <p:sp>
        <p:nvSpPr>
          <p:cNvPr id="16389" name="Text Box 5"/>
          <p:cNvSpPr txBox="1">
            <a:spLocks noChangeArrowheads="1"/>
          </p:cNvSpPr>
          <p:nvPr/>
        </p:nvSpPr>
        <p:spPr bwMode="auto">
          <a:xfrm>
            <a:off x="5222875" y="2060575"/>
            <a:ext cx="37904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Posteriore</a:t>
            </a:r>
          </a:p>
        </p:txBody>
      </p:sp>
      <p:sp>
        <p:nvSpPr>
          <p:cNvPr id="16390" name="Line 6"/>
          <p:cNvSpPr>
            <a:spLocks noChangeShapeType="1"/>
          </p:cNvSpPr>
          <p:nvPr/>
        </p:nvSpPr>
        <p:spPr bwMode="auto">
          <a:xfrm flipV="1">
            <a:off x="2916238" y="3278188"/>
            <a:ext cx="3600450" cy="301625"/>
          </a:xfrm>
          <a:prstGeom prst="line">
            <a:avLst/>
          </a:prstGeom>
          <a:noFill/>
          <a:ln w="7632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391" name="Text Box 7"/>
          <p:cNvSpPr txBox="1">
            <a:spLocks noChangeArrowheads="1"/>
          </p:cNvSpPr>
          <p:nvPr/>
        </p:nvSpPr>
        <p:spPr bwMode="auto">
          <a:xfrm>
            <a:off x="3421063" y="2924175"/>
            <a:ext cx="2779712" cy="30638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FF33CC"/>
                </a:solidFill>
                <a:latin typeface="Arial Black" panose="020B0A04020102020204" pitchFamily="34" charset="0"/>
              </a:rPr>
              <a:t>LEGAMENTO FALCIFORME</a:t>
            </a:r>
          </a:p>
        </p:txBody>
      </p:sp>
      <p:sp>
        <p:nvSpPr>
          <p:cNvPr id="16392" name="Text Box 8"/>
          <p:cNvSpPr txBox="1">
            <a:spLocks noChangeArrowheads="1"/>
          </p:cNvSpPr>
          <p:nvPr/>
        </p:nvSpPr>
        <p:spPr bwMode="auto">
          <a:xfrm>
            <a:off x="3133725" y="4581525"/>
            <a:ext cx="2489200" cy="3063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0000"/>
                </a:solidFill>
                <a:latin typeface="Arial Black" panose="020B0A04020102020204" pitchFamily="34" charset="0"/>
              </a:rPr>
              <a:t>LEGAMENTO ROTONDO</a:t>
            </a:r>
          </a:p>
        </p:txBody>
      </p:sp>
      <p:sp>
        <p:nvSpPr>
          <p:cNvPr id="16393" name="Line 9"/>
          <p:cNvSpPr>
            <a:spLocks noChangeShapeType="1"/>
          </p:cNvSpPr>
          <p:nvPr/>
        </p:nvSpPr>
        <p:spPr bwMode="auto">
          <a:xfrm flipV="1">
            <a:off x="2987675" y="3494088"/>
            <a:ext cx="3529013" cy="949325"/>
          </a:xfrm>
          <a:prstGeom prst="line">
            <a:avLst/>
          </a:prstGeom>
          <a:noFill/>
          <a:ln w="7632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715CF-4BB8-3341-AF3D-F0FA9E40D152}"/>
              </a:ext>
            </a:extLst>
          </p:cNvPr>
          <p:cNvSpPr>
            <a:spLocks noGrp="1"/>
          </p:cNvSpPr>
          <p:nvPr>
            <p:ph type="title"/>
          </p:nvPr>
        </p:nvSpPr>
        <p:spPr>
          <a:xfrm>
            <a:off x="0" y="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MEZZI DI FISSITA’</a:t>
            </a:r>
          </a:p>
        </p:txBody>
      </p:sp>
      <p:sp>
        <p:nvSpPr>
          <p:cNvPr id="3" name="Segnaposto contenuto 2">
            <a:extLst>
              <a:ext uri="{FF2B5EF4-FFF2-40B4-BE49-F238E27FC236}">
                <a16:creationId xmlns:a16="http://schemas.microsoft.com/office/drawing/2014/main" id="{0ADD2B48-51F6-3A43-A0A0-9C13B0EA13DB}"/>
              </a:ext>
            </a:extLst>
          </p:cNvPr>
          <p:cNvSpPr>
            <a:spLocks noGrp="1"/>
          </p:cNvSpPr>
          <p:nvPr>
            <p:ph idx="1"/>
          </p:nvPr>
        </p:nvSpPr>
        <p:spPr>
          <a:xfrm>
            <a:off x="251520" y="1139826"/>
            <a:ext cx="8892480" cy="5718174"/>
          </a:xfrm>
        </p:spPr>
        <p:txBody>
          <a:bodyPr/>
          <a:lstStyle/>
          <a:p>
            <a:r>
              <a:rPr lang="it-IT" sz="2800" b="1" dirty="0">
                <a:solidFill>
                  <a:schemeClr val="tx1"/>
                </a:solidFill>
                <a:latin typeface="Comic Sans MS" panose="030F0902030302020204" pitchFamily="66" charset="0"/>
              </a:rPr>
              <a:t>Oltre al PERITONEO, con i LEGAMENTI FALCIFORME, CORONARIO e TRIANGOLARI, altri mezzi di Fissità collegano l’ Organo alla cicatrice ombelicale (LEGAMENTO ROTONDO, residuo della Vena Ombelicale, che si oblitera dopo la nascita).</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Alla stessa cicatrice ombelicale convergono pure i legamenti VESCICO-OMBELICALI mediano e laterali, quali mezzi di fissità della Vescica Urinaria.</a:t>
            </a:r>
          </a:p>
        </p:txBody>
      </p:sp>
    </p:spTree>
    <p:extLst>
      <p:ext uri="{BB962C8B-B14F-4D97-AF65-F5344CB8AC3E}">
        <p14:creationId xmlns:p14="http://schemas.microsoft.com/office/powerpoint/2010/main" val="2433680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8B7CD-D668-EE43-86EF-A74EC2D676EF}"/>
              </a:ext>
            </a:extLst>
          </p:cNvPr>
          <p:cNvSpPr>
            <a:spLocks noGrp="1"/>
          </p:cNvSpPr>
          <p:nvPr>
            <p:ph type="title"/>
          </p:nvPr>
        </p:nvSpPr>
        <p:spPr>
          <a:xfrm>
            <a:off x="697165" y="204731"/>
            <a:ext cx="7769225" cy="889281"/>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EC3C6DE2-1BC8-7D4F-8AA6-0674859BD768}"/>
              </a:ext>
            </a:extLst>
          </p:cNvPr>
          <p:cNvSpPr>
            <a:spLocks noGrp="1"/>
          </p:cNvSpPr>
          <p:nvPr>
            <p:ph idx="1"/>
          </p:nvPr>
        </p:nvSpPr>
        <p:spPr>
          <a:xfrm>
            <a:off x="697165" y="1102531"/>
            <a:ext cx="7835276" cy="5949280"/>
          </a:xfrm>
        </p:spPr>
        <p:txBody>
          <a:bodyPr/>
          <a:lstStyle/>
          <a:p>
            <a:r>
              <a:rPr lang="it-IT" sz="2600" dirty="0">
                <a:solidFill>
                  <a:schemeClr val="tx1"/>
                </a:solidFill>
                <a:latin typeface="Arial Rounded MT Bold" panose="020F0704030504030204" pitchFamily="34" charset="77"/>
              </a:rPr>
              <a:t>Sono ORGANI PIENI che si pongono al di fuori delle Tonache del Tubo Digerente.</a:t>
            </a:r>
          </a:p>
          <a:p>
            <a:r>
              <a:rPr lang="it-IT" sz="2600" dirty="0">
                <a:solidFill>
                  <a:schemeClr val="tx1"/>
                </a:solidFill>
                <a:latin typeface="Arial Rounded MT Bold" panose="020F0704030504030204" pitchFamily="34" charset="77"/>
              </a:rPr>
              <a:t>Le loro rispettive SECREZIONI ESOCRINE vengono riversate in diversi tratti del Tubo Digerente, mediante i relativi Dotti Escretori.</a:t>
            </a:r>
          </a:p>
          <a:p>
            <a:r>
              <a:rPr lang="it-IT" sz="2600" dirty="0">
                <a:solidFill>
                  <a:schemeClr val="tx1"/>
                </a:solidFill>
                <a:latin typeface="Arial Rounded MT Bold" panose="020F0704030504030204" pitchFamily="34" charset="77"/>
              </a:rPr>
              <a:t>Alcune di queste Ghiandole (FEGATO e PANCREAS) presentano anche un’ attività secretoria ENDOCRINA, per cui si possono definire come Ghiandole AMFICRINE</a:t>
            </a:r>
          </a:p>
        </p:txBody>
      </p:sp>
    </p:spTree>
    <p:extLst>
      <p:ext uri="{BB962C8B-B14F-4D97-AF65-F5344CB8AC3E}">
        <p14:creationId xmlns:p14="http://schemas.microsoft.com/office/powerpoint/2010/main" val="560409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E2795-DF57-9449-A820-71703B8D6FB1}"/>
              </a:ext>
            </a:extLst>
          </p:cNvPr>
          <p:cNvPicPr>
            <a:picLocks noChangeAspect="1" noChangeArrowheads="1"/>
          </p:cNvPicPr>
          <p:nvPr/>
        </p:nvPicPr>
        <p:blipFill rotWithShape="1">
          <a:blip r:embed="rId3" cstate="screen">
            <a:lum bright="6000" contrast="12000"/>
            <a:extLst>
              <a:ext uri="{28A0092B-C50C-407E-A947-70E740481C1C}">
                <a14:useLocalDpi xmlns:a14="http://schemas.microsoft.com/office/drawing/2010/main"/>
              </a:ext>
            </a:extLst>
          </a:blip>
          <a:srcRect b="13846"/>
          <a:stretch/>
        </p:blipFill>
        <p:spPr bwMode="auto">
          <a:xfrm>
            <a:off x="179512" y="1052736"/>
            <a:ext cx="8876721" cy="403244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525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41139" y="-243408"/>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323526" y="574088"/>
            <a:ext cx="8604449" cy="5709824"/>
          </a:xfrm>
        </p:spPr>
        <p:txBody>
          <a:bodyPr/>
          <a:lstStyle/>
          <a:p>
            <a:r>
              <a:rPr lang="it-IT" sz="2800" b="1" dirty="0">
                <a:solidFill>
                  <a:schemeClr val="tx1"/>
                </a:solidFill>
                <a:latin typeface="Copperplate" panose="02000504000000020004" pitchFamily="2" charset="77"/>
              </a:rPr>
              <a:t>Vi è presente l’ ILO dove si osserva la presenza dell’ ARTERIA EPATICA PROPRIA, della VENA PORTA e del DOTTO EPATICO COMUNE</a:t>
            </a:r>
          </a:p>
          <a:p>
            <a:r>
              <a:rPr lang="it-IT" sz="2800" b="1" dirty="0">
                <a:solidFill>
                  <a:schemeClr val="tx1"/>
                </a:solidFill>
                <a:latin typeface="Copperplate" panose="02000504000000020004" pitchFamily="2" charset="77"/>
              </a:rPr>
              <a:t>La Presenza dell’ Ilo , sulla Faccia VISCERALE, fa sì che si descrivano, tra i lobi destro e sinistro, un LOBO QUADRATO (Anteriormente all’ ILO) e LOBO CAUDATO (POSTERIORMENTE all’ ILO). Tra LOBO QUADRATO e LOBO DESTRO si localizza la VESCICHETTA BILIARE (cistifellea), tra LOBO CAUDATO e LOBO DESTRO si osserva la VENA CAVA INFERIORE</a:t>
            </a:r>
          </a:p>
        </p:txBody>
      </p:sp>
    </p:spTree>
    <p:extLst>
      <p:ext uri="{BB962C8B-B14F-4D97-AF65-F5344CB8AC3E}">
        <p14:creationId xmlns:p14="http://schemas.microsoft.com/office/powerpoint/2010/main" val="3105906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55576" y="206614"/>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955647" y="1376503"/>
            <a:ext cx="8208913" cy="5481497"/>
          </a:xfrm>
        </p:spPr>
        <p:txBody>
          <a:bodyPr/>
          <a:lstStyle/>
          <a:p>
            <a:r>
              <a:rPr lang="it-IT" b="1" dirty="0">
                <a:solidFill>
                  <a:schemeClr val="tx1"/>
                </a:solidFill>
                <a:latin typeface="Chalkboard SE" panose="03050602040202020205" pitchFamily="66" charset="77"/>
              </a:rPr>
              <a:t>La FACCIA VISCERALE del Fegato contrae numerosi rapporti, da SINISTRA verso DESTRA, con: STOMACO, ESOFAGO, PILORO, DUODENO, FLESSURA COLICA DESTRA, RENE e GHIANDOLA SURRENALE DESTRI</a:t>
            </a:r>
          </a:p>
        </p:txBody>
      </p:sp>
    </p:spTree>
    <p:extLst>
      <p:ext uri="{BB962C8B-B14F-4D97-AF65-F5344CB8AC3E}">
        <p14:creationId xmlns:p14="http://schemas.microsoft.com/office/powerpoint/2010/main" val="1875105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9722509-F660-8249-AB6F-D063E8CBA296}"/>
              </a:ext>
            </a:extLst>
          </p:cNvPr>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539750" y="93663"/>
            <a:ext cx="8604250" cy="6764337"/>
          </a:xfrm>
          <a:prstGeom prst="rect">
            <a:avLst/>
          </a:prstGeom>
          <a:noFill/>
          <a:ln>
            <a:noFill/>
          </a:ln>
          <a:effectLst/>
          <a:extLst>
            <a:ext uri="{909E8E84-426E-40DD-AFC4-6F175D3DCCD1}">
              <a14:hiddenFill xmlns:a14="http://schemas.microsoft.com/office/drawing/2010/main">
                <a:blipFill dpi="0" rotWithShape="0">
                  <a:blip>
                    <a:lum contrast="18000"/>
                  </a:blip>
                  <a:srcRect l="22601" t="42775" r="5180" b="103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a:extLst>
              <a:ext uri="{FF2B5EF4-FFF2-40B4-BE49-F238E27FC236}">
                <a16:creationId xmlns:a16="http://schemas.microsoft.com/office/drawing/2014/main" id="{8F07D59B-B422-C54C-9AA9-1F9DF03B7DDD}"/>
              </a:ext>
            </a:extLst>
          </p:cNvPr>
          <p:cNvSpPr txBox="1">
            <a:spLocks noChangeArrowheads="1"/>
          </p:cNvSpPr>
          <p:nvPr/>
        </p:nvSpPr>
        <p:spPr bwMode="auto">
          <a:xfrm>
            <a:off x="3060700" y="787400"/>
            <a:ext cx="1412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00"/>
                </a:solidFill>
                <a:latin typeface="Arial Black" panose="020B0604020202020204" pitchFamily="34" charset="0"/>
              </a:rPr>
              <a:t>ESOFAGO</a:t>
            </a:r>
          </a:p>
        </p:txBody>
      </p:sp>
      <p:sp>
        <p:nvSpPr>
          <p:cNvPr id="30723" name="Line 3">
            <a:extLst>
              <a:ext uri="{FF2B5EF4-FFF2-40B4-BE49-F238E27FC236}">
                <a16:creationId xmlns:a16="http://schemas.microsoft.com/office/drawing/2014/main" id="{BBBA7BD8-7472-D64D-BA9D-EA3EFB83B781}"/>
              </a:ext>
            </a:extLst>
          </p:cNvPr>
          <p:cNvSpPr>
            <a:spLocks noChangeShapeType="1"/>
          </p:cNvSpPr>
          <p:nvPr/>
        </p:nvSpPr>
        <p:spPr bwMode="auto">
          <a:xfrm flipH="1">
            <a:off x="4208463" y="3284538"/>
            <a:ext cx="366712" cy="792162"/>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4" name="Text Box 4">
            <a:extLst>
              <a:ext uri="{FF2B5EF4-FFF2-40B4-BE49-F238E27FC236}">
                <a16:creationId xmlns:a16="http://schemas.microsoft.com/office/drawing/2014/main" id="{8D16D5D1-988B-E247-949A-68DFDE8217C9}"/>
              </a:ext>
            </a:extLst>
          </p:cNvPr>
          <p:cNvSpPr txBox="1">
            <a:spLocks noChangeArrowheads="1"/>
          </p:cNvSpPr>
          <p:nvPr/>
        </p:nvSpPr>
        <p:spPr bwMode="auto">
          <a:xfrm>
            <a:off x="6732588" y="4941888"/>
            <a:ext cx="20875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000000"/>
                </a:solidFill>
                <a:latin typeface="Arial Black" panose="020B0604020202020204" pitchFamily="34" charset="0"/>
              </a:rPr>
              <a:t>COLON:</a:t>
            </a:r>
          </a:p>
          <a:p>
            <a:pPr algn="ctr">
              <a:buClrTx/>
              <a:buFontTx/>
              <a:buNone/>
            </a:pPr>
            <a:r>
              <a:rPr lang="it-IT" altLang="it-IT" sz="2000">
                <a:solidFill>
                  <a:srgbClr val="000000"/>
                </a:solidFill>
                <a:latin typeface="Arial Black" panose="020B0604020202020204" pitchFamily="34" charset="0"/>
              </a:rPr>
              <a:t>FLESSURA DESTRA</a:t>
            </a:r>
          </a:p>
        </p:txBody>
      </p:sp>
      <p:sp>
        <p:nvSpPr>
          <p:cNvPr id="30725" name="Text Box 5">
            <a:extLst>
              <a:ext uri="{FF2B5EF4-FFF2-40B4-BE49-F238E27FC236}">
                <a16:creationId xmlns:a16="http://schemas.microsoft.com/office/drawing/2014/main" id="{A797C532-7875-7446-B0F7-9AFC906B2BC5}"/>
              </a:ext>
            </a:extLst>
          </p:cNvPr>
          <p:cNvSpPr txBox="1">
            <a:spLocks noChangeArrowheads="1"/>
          </p:cNvSpPr>
          <p:nvPr/>
        </p:nvSpPr>
        <p:spPr bwMode="auto">
          <a:xfrm>
            <a:off x="2825750" y="5834063"/>
            <a:ext cx="14684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PILORO</a:t>
            </a:r>
          </a:p>
        </p:txBody>
      </p:sp>
      <p:sp>
        <p:nvSpPr>
          <p:cNvPr id="30726" name="Line 6">
            <a:extLst>
              <a:ext uri="{FF2B5EF4-FFF2-40B4-BE49-F238E27FC236}">
                <a16:creationId xmlns:a16="http://schemas.microsoft.com/office/drawing/2014/main" id="{DC0D1AF5-B82C-FF40-A901-63349ABAD31B}"/>
              </a:ext>
            </a:extLst>
          </p:cNvPr>
          <p:cNvSpPr>
            <a:spLocks noChangeShapeType="1"/>
          </p:cNvSpPr>
          <p:nvPr/>
        </p:nvSpPr>
        <p:spPr bwMode="auto">
          <a:xfrm flipV="1">
            <a:off x="3492500" y="4289425"/>
            <a:ext cx="1439863" cy="15906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a:extLst>
              <a:ext uri="{FF2B5EF4-FFF2-40B4-BE49-F238E27FC236}">
                <a16:creationId xmlns:a16="http://schemas.microsoft.com/office/drawing/2014/main" id="{9FF837A4-F20A-414B-9FE3-2120426F1721}"/>
              </a:ext>
            </a:extLst>
          </p:cNvPr>
          <p:cNvSpPr>
            <a:spLocks noChangeShapeType="1"/>
          </p:cNvSpPr>
          <p:nvPr/>
        </p:nvSpPr>
        <p:spPr bwMode="auto">
          <a:xfrm flipH="1">
            <a:off x="3344863" y="1125538"/>
            <a:ext cx="77787" cy="6477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Text Box 8">
            <a:extLst>
              <a:ext uri="{FF2B5EF4-FFF2-40B4-BE49-F238E27FC236}">
                <a16:creationId xmlns:a16="http://schemas.microsoft.com/office/drawing/2014/main" id="{38FE2D4E-E291-E143-A374-A063D5460B4E}"/>
              </a:ext>
            </a:extLst>
          </p:cNvPr>
          <p:cNvSpPr txBox="1">
            <a:spLocks noChangeArrowheads="1"/>
          </p:cNvSpPr>
          <p:nvPr/>
        </p:nvSpPr>
        <p:spPr bwMode="auto">
          <a:xfrm>
            <a:off x="1547813" y="2500313"/>
            <a:ext cx="1892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STOMACO</a:t>
            </a:r>
          </a:p>
        </p:txBody>
      </p:sp>
      <p:sp>
        <p:nvSpPr>
          <p:cNvPr id="30729" name="Text Box 9">
            <a:extLst>
              <a:ext uri="{FF2B5EF4-FFF2-40B4-BE49-F238E27FC236}">
                <a16:creationId xmlns:a16="http://schemas.microsoft.com/office/drawing/2014/main" id="{5D92CE6A-AA36-3B4B-BE74-87AFC387E716}"/>
              </a:ext>
            </a:extLst>
          </p:cNvPr>
          <p:cNvSpPr txBox="1">
            <a:spLocks noChangeArrowheads="1"/>
          </p:cNvSpPr>
          <p:nvPr/>
        </p:nvSpPr>
        <p:spPr bwMode="auto">
          <a:xfrm>
            <a:off x="6208713" y="5905500"/>
            <a:ext cx="1893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DUODENO</a:t>
            </a:r>
          </a:p>
        </p:txBody>
      </p:sp>
      <p:sp>
        <p:nvSpPr>
          <p:cNvPr id="30730" name="Line 10">
            <a:extLst>
              <a:ext uri="{FF2B5EF4-FFF2-40B4-BE49-F238E27FC236}">
                <a16:creationId xmlns:a16="http://schemas.microsoft.com/office/drawing/2014/main" id="{84DE1252-D732-2E49-B5B3-AA2F448B8CDA}"/>
              </a:ext>
            </a:extLst>
          </p:cNvPr>
          <p:cNvSpPr>
            <a:spLocks noChangeShapeType="1"/>
          </p:cNvSpPr>
          <p:nvPr/>
        </p:nvSpPr>
        <p:spPr bwMode="auto">
          <a:xfrm flipH="1" flipV="1">
            <a:off x="6513513" y="4289425"/>
            <a:ext cx="149225" cy="173513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11">
            <a:extLst>
              <a:ext uri="{FF2B5EF4-FFF2-40B4-BE49-F238E27FC236}">
                <a16:creationId xmlns:a16="http://schemas.microsoft.com/office/drawing/2014/main" id="{BB4B847F-7D56-2746-BA1B-81E74072743B}"/>
              </a:ext>
            </a:extLst>
          </p:cNvPr>
          <p:cNvSpPr txBox="1">
            <a:spLocks noChangeArrowheads="1"/>
          </p:cNvSpPr>
          <p:nvPr/>
        </p:nvSpPr>
        <p:spPr bwMode="auto">
          <a:xfrm>
            <a:off x="6642100" y="2809875"/>
            <a:ext cx="1568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a:solidFill>
                  <a:srgbClr val="000000"/>
                </a:solidFill>
                <a:latin typeface="Arial Black" panose="020B0604020202020204" pitchFamily="34" charset="0"/>
              </a:rPr>
              <a:t>RENE</a:t>
            </a:r>
          </a:p>
          <a:p>
            <a:pPr algn="ctr">
              <a:buClrTx/>
              <a:buFontTx/>
              <a:buNone/>
            </a:pPr>
            <a:r>
              <a:rPr lang="it-IT" altLang="it-IT">
                <a:solidFill>
                  <a:srgbClr val="000000"/>
                </a:solidFill>
                <a:latin typeface="Arial Black" panose="020B0604020202020204" pitchFamily="34" charset="0"/>
              </a:rPr>
              <a:t>DESTRO</a:t>
            </a:r>
          </a:p>
        </p:txBody>
      </p:sp>
      <p:sp>
        <p:nvSpPr>
          <p:cNvPr id="30732" name="Line 12">
            <a:extLst>
              <a:ext uri="{FF2B5EF4-FFF2-40B4-BE49-F238E27FC236}">
                <a16:creationId xmlns:a16="http://schemas.microsoft.com/office/drawing/2014/main" id="{81A29766-900F-E348-BAF1-038EA83DEC98}"/>
              </a:ext>
            </a:extLst>
          </p:cNvPr>
          <p:cNvSpPr>
            <a:spLocks noChangeShapeType="1"/>
          </p:cNvSpPr>
          <p:nvPr/>
        </p:nvSpPr>
        <p:spPr bwMode="auto">
          <a:xfrm flipH="1" flipV="1">
            <a:off x="6153150" y="1193800"/>
            <a:ext cx="942975" cy="1662113"/>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3" name="Line 13">
            <a:extLst>
              <a:ext uri="{FF2B5EF4-FFF2-40B4-BE49-F238E27FC236}">
                <a16:creationId xmlns:a16="http://schemas.microsoft.com/office/drawing/2014/main" id="{10E2468E-CCFB-2248-9CA2-B87ED41961FB}"/>
              </a:ext>
            </a:extLst>
          </p:cNvPr>
          <p:cNvSpPr>
            <a:spLocks noChangeShapeType="1"/>
          </p:cNvSpPr>
          <p:nvPr/>
        </p:nvSpPr>
        <p:spPr bwMode="auto">
          <a:xfrm>
            <a:off x="7380288" y="3573463"/>
            <a:ext cx="360362" cy="719137"/>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4" name="Line 14">
            <a:extLst>
              <a:ext uri="{FF2B5EF4-FFF2-40B4-BE49-F238E27FC236}">
                <a16:creationId xmlns:a16="http://schemas.microsoft.com/office/drawing/2014/main" id="{6451A2A2-83C7-E949-93F9-F9AE361F79B7}"/>
              </a:ext>
            </a:extLst>
          </p:cNvPr>
          <p:cNvSpPr>
            <a:spLocks noChangeShapeType="1"/>
          </p:cNvSpPr>
          <p:nvPr/>
        </p:nvSpPr>
        <p:spPr bwMode="auto">
          <a:xfrm flipH="1">
            <a:off x="6153150" y="3213100"/>
            <a:ext cx="582613" cy="1588"/>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5" name="Text Box 15">
            <a:extLst>
              <a:ext uri="{FF2B5EF4-FFF2-40B4-BE49-F238E27FC236}">
                <a16:creationId xmlns:a16="http://schemas.microsoft.com/office/drawing/2014/main" id="{51D0ECBC-B6A3-1242-8669-08E8834824D3}"/>
              </a:ext>
            </a:extLst>
          </p:cNvPr>
          <p:cNvSpPr txBox="1">
            <a:spLocks noChangeArrowheads="1"/>
          </p:cNvSpPr>
          <p:nvPr/>
        </p:nvSpPr>
        <p:spPr bwMode="auto">
          <a:xfrm>
            <a:off x="5005388" y="700088"/>
            <a:ext cx="2557462"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0033"/>
                </a:solidFill>
                <a:latin typeface="Arial Black" panose="020B0604020202020204" pitchFamily="34" charset="0"/>
              </a:rPr>
              <a:t>Tubercolo Caudato</a:t>
            </a:r>
          </a:p>
        </p:txBody>
      </p:sp>
      <p:sp>
        <p:nvSpPr>
          <p:cNvPr id="30736" name="Line 16">
            <a:extLst>
              <a:ext uri="{FF2B5EF4-FFF2-40B4-BE49-F238E27FC236}">
                <a16:creationId xmlns:a16="http://schemas.microsoft.com/office/drawing/2014/main" id="{771A3545-A2FE-E042-A8BE-6FDDEE55D89E}"/>
              </a:ext>
            </a:extLst>
          </p:cNvPr>
          <p:cNvSpPr>
            <a:spLocks noChangeShapeType="1"/>
          </p:cNvSpPr>
          <p:nvPr/>
        </p:nvSpPr>
        <p:spPr bwMode="auto">
          <a:xfrm flipH="1">
            <a:off x="4856163" y="908050"/>
            <a:ext cx="1087437" cy="1944688"/>
          </a:xfrm>
          <a:prstGeom prst="line">
            <a:avLst/>
          </a:prstGeom>
          <a:noFill/>
          <a:ln w="38160" cap="sq">
            <a:solidFill>
              <a:srgbClr val="FF0033"/>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7" name="Text Box 17">
            <a:extLst>
              <a:ext uri="{FF2B5EF4-FFF2-40B4-BE49-F238E27FC236}">
                <a16:creationId xmlns:a16="http://schemas.microsoft.com/office/drawing/2014/main" id="{9BA20CE8-A4FD-3B4D-A461-C4DAAA42E935}"/>
              </a:ext>
            </a:extLst>
          </p:cNvPr>
          <p:cNvSpPr txBox="1">
            <a:spLocks noChangeArrowheads="1"/>
          </p:cNvSpPr>
          <p:nvPr/>
        </p:nvSpPr>
        <p:spPr bwMode="auto">
          <a:xfrm>
            <a:off x="1163638" y="1468438"/>
            <a:ext cx="27813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33CC33"/>
                </a:solidFill>
                <a:latin typeface="Arial Black" panose="020B0604020202020204" pitchFamily="34" charset="0"/>
              </a:rPr>
              <a:t>Processo Papillare</a:t>
            </a:r>
          </a:p>
        </p:txBody>
      </p:sp>
      <p:sp>
        <p:nvSpPr>
          <p:cNvPr id="30738" name="Line 18">
            <a:extLst>
              <a:ext uri="{FF2B5EF4-FFF2-40B4-BE49-F238E27FC236}">
                <a16:creationId xmlns:a16="http://schemas.microsoft.com/office/drawing/2014/main" id="{745758A0-1085-3B44-9B76-76F3FCFBDCBF}"/>
              </a:ext>
            </a:extLst>
          </p:cNvPr>
          <p:cNvSpPr>
            <a:spLocks noChangeShapeType="1"/>
          </p:cNvSpPr>
          <p:nvPr/>
        </p:nvSpPr>
        <p:spPr bwMode="auto">
          <a:xfrm>
            <a:off x="3132138" y="1989138"/>
            <a:ext cx="1152525" cy="792162"/>
          </a:xfrm>
          <a:prstGeom prst="line">
            <a:avLst/>
          </a:prstGeom>
          <a:noFill/>
          <a:ln w="57240" cap="sq">
            <a:solidFill>
              <a:srgbClr val="33CC33"/>
            </a:solidFill>
            <a:prstDash val="lgDashDot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830517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egnaposto contenuto 3" descr="06.8c.jpg">
            <a:extLst>
              <a:ext uri="{FF2B5EF4-FFF2-40B4-BE49-F238E27FC236}">
                <a16:creationId xmlns:a16="http://schemas.microsoft.com/office/drawing/2014/main" id="{489FDCD7-6FE9-CF4E-ADC3-BE09F1DDBF52}"/>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323528" y="-3190"/>
            <a:ext cx="8541032" cy="6849739"/>
          </a:xfrm>
        </p:spPr>
      </p:pic>
    </p:spTree>
    <p:extLst>
      <p:ext uri="{BB962C8B-B14F-4D97-AF65-F5344CB8AC3E}">
        <p14:creationId xmlns:p14="http://schemas.microsoft.com/office/powerpoint/2010/main" val="405919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35091"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395536" y="968425"/>
            <a:ext cx="8568952" cy="5751386"/>
          </a:xfrm>
        </p:spPr>
        <p:txBody>
          <a:bodyPr/>
          <a:lstStyle/>
          <a:p>
            <a:r>
              <a:rPr lang="it-IT" sz="2200" dirty="0">
                <a:solidFill>
                  <a:schemeClr val="tx1"/>
                </a:solidFill>
                <a:latin typeface="Copperplate Gothic Bold" panose="020E0705020206020404" pitchFamily="34" charset="77"/>
              </a:rPr>
              <a:t>Al FEGATO pervengono DUE apporti SANGUIFERI della GRANDE CIRCOLAZIONE, che vi penetrano a livello dell’ ILO:</a:t>
            </a:r>
          </a:p>
          <a:p>
            <a:pPr marL="457200" indent="-457200">
              <a:buFontTx/>
              <a:buChar char="-"/>
            </a:pPr>
            <a:r>
              <a:rPr lang="it-IT" sz="2200" dirty="0">
                <a:solidFill>
                  <a:schemeClr val="tx1"/>
                </a:solidFill>
                <a:latin typeface="Copperplate Gothic Bold" panose="020E0705020206020404" pitchFamily="34" charset="77"/>
              </a:rPr>
              <a:t>APPORTO ARTERIOSO: è di competenza dall’ ARTERIA EPATICA PROPRIA (dal Tripode Celiaco)</a:t>
            </a:r>
          </a:p>
          <a:p>
            <a:pPr marL="457200" indent="-457200">
              <a:buFontTx/>
              <a:buChar char="-"/>
            </a:pPr>
            <a:r>
              <a:rPr lang="it-IT" sz="2200" dirty="0">
                <a:solidFill>
                  <a:schemeClr val="tx1"/>
                </a:solidFill>
                <a:latin typeface="Copperplate Gothic Bold" panose="020E0705020206020404" pitchFamily="34" charset="77"/>
              </a:rPr>
              <a:t>APPORTO DEL SISTEMA VENOSO PORTALE EPATICO: la VENA PORTA si origina dalla confluenza della Vena MESENTERICA SUPERIORE e della VENA SPLENICA (o LIENALE), che a sua volta riceve la VENA MESENTERICA INFERIORE. Vi viene raccolto il Sangue Refluo da ESOFAGO (Porzione Addominale), STOMACO, INTESTINO TENUE, INTESTINO CRASSO (ESCLUSA una cospicua porzione caudale del RETTO) e dalla MILZA</a:t>
            </a:r>
          </a:p>
        </p:txBody>
      </p:sp>
    </p:spTree>
    <p:extLst>
      <p:ext uri="{BB962C8B-B14F-4D97-AF65-F5344CB8AC3E}">
        <p14:creationId xmlns:p14="http://schemas.microsoft.com/office/powerpoint/2010/main" val="309519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48990B-3307-DC47-A39B-E01BEB568F67}"/>
              </a:ext>
            </a:extLst>
          </p:cNvPr>
          <p:cNvSpPr txBox="1">
            <a:spLocks noGrp="1"/>
          </p:cNvSpPr>
          <p:nvPr>
            <p:ph type="title" idx="4294967295"/>
          </p:nvPr>
        </p:nvSpPr>
        <p:spPr>
          <a:xfrm>
            <a:off x="-2933" y="2564904"/>
            <a:ext cx="3278789" cy="1485080"/>
          </a:xfrm>
        </p:spPr>
        <p:txBody>
          <a:bodyPr wrap="square">
            <a:noAutofit/>
          </a:bodyPr>
          <a:lstStyle/>
          <a:p>
            <a:pPr lvl="0"/>
            <a:r>
              <a:rPr lang="it-IT" sz="3200" b="1" dirty="0">
                <a:solidFill>
                  <a:schemeClr val="tx1"/>
                </a:solidFill>
                <a:latin typeface="Gurmukhi MN" panose="02020600050405020304" pitchFamily="18" charset="0"/>
                <a:cs typeface="Gurmukhi MN" panose="02020600050405020304" pitchFamily="18" charset="0"/>
              </a:rPr>
              <a:t>SISTEMA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VENOSO PORTALE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EPATICO</a:t>
            </a:r>
          </a:p>
        </p:txBody>
      </p:sp>
      <p:pic>
        <p:nvPicPr>
          <p:cNvPr id="3" name="Immagine 2">
            <a:extLst>
              <a:ext uri="{FF2B5EF4-FFF2-40B4-BE49-F238E27FC236}">
                <a16:creationId xmlns:a16="http://schemas.microsoft.com/office/drawing/2014/main" id="{52CD265B-9602-A54D-9AAB-6CE02550FFAF}"/>
              </a:ext>
            </a:extLst>
          </p:cNvPr>
          <p:cNvPicPr>
            <a:picLocks noChangeAspect="1"/>
          </p:cNvPicPr>
          <p:nvPr/>
        </p:nvPicPr>
        <p:blipFill>
          <a:blip r:embed="rId3">
            <a:lum/>
            <a:alphaModFix/>
          </a:blip>
          <a:srcRect/>
          <a:stretch>
            <a:fillRect/>
          </a:stretch>
        </p:blipFill>
        <p:spPr>
          <a:xfrm>
            <a:off x="3275856" y="69610"/>
            <a:ext cx="5868144" cy="6887174"/>
          </a:xfrm>
          <a:prstGeom prst="rect">
            <a:avLst/>
          </a:prstGeom>
          <a:noFill/>
          <a:ln>
            <a:noFill/>
          </a:ln>
        </p:spPr>
      </p:pic>
    </p:spTree>
    <p:extLst>
      <p:ext uri="{BB962C8B-B14F-4D97-AF65-F5344CB8AC3E}">
        <p14:creationId xmlns:p14="http://schemas.microsoft.com/office/powerpoint/2010/main" val="108921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41139" y="116632"/>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107504" y="1412776"/>
            <a:ext cx="9036496" cy="5751386"/>
          </a:xfrm>
        </p:spPr>
        <p:txBody>
          <a:bodyPr/>
          <a:lstStyle/>
          <a:p>
            <a:r>
              <a:rPr lang="it-IT" sz="2600" b="1" dirty="0">
                <a:solidFill>
                  <a:schemeClr val="tx1"/>
                </a:solidFill>
                <a:latin typeface="Chalkboard SE" panose="03050602040202020205" pitchFamily="66" charset="77"/>
              </a:rPr>
              <a:t>Il Sangue Refluo viene convogliato nelle VENE EPATICHE (in numero variabile da un minimo di 3).</a:t>
            </a:r>
          </a:p>
          <a:p>
            <a:endParaRPr lang="it-IT" sz="2600" b="1" dirty="0">
              <a:solidFill>
                <a:schemeClr val="tx1"/>
              </a:solidFill>
              <a:latin typeface="Chalkboard SE" panose="03050602040202020205" pitchFamily="66" charset="77"/>
            </a:endParaRPr>
          </a:p>
          <a:p>
            <a:r>
              <a:rPr lang="it-IT" sz="2600" b="1" dirty="0">
                <a:solidFill>
                  <a:schemeClr val="tx1"/>
                </a:solidFill>
                <a:latin typeface="Chalkboard SE" panose="03050602040202020205" pitchFamily="66" charset="77"/>
              </a:rPr>
              <a:t>Esse non si localizzano nell’ Ilo, ma fuoriescono a livello della Faccia Posteriore nell’ ambito dell’ Area Nuda e, con breve tragitto, si riversano nella Vena Cava Inferiore, che è in strettissimo rapporto con l’ Organo.</a:t>
            </a:r>
          </a:p>
        </p:txBody>
      </p:sp>
    </p:spTree>
    <p:extLst>
      <p:ext uri="{BB962C8B-B14F-4D97-AF65-F5344CB8AC3E}">
        <p14:creationId xmlns:p14="http://schemas.microsoft.com/office/powerpoint/2010/main" val="2544308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47BF-97DF-4541-8CDE-DD68E9542E44}"/>
              </a:ext>
            </a:extLst>
          </p:cNvPr>
          <p:cNvSpPr>
            <a:spLocks noGrp="1"/>
          </p:cNvSpPr>
          <p:nvPr>
            <p:ph type="title"/>
          </p:nvPr>
        </p:nvSpPr>
        <p:spPr>
          <a:xfrm>
            <a:off x="684509" y="147"/>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3" name="Segnaposto contenuto 2">
            <a:extLst>
              <a:ext uri="{FF2B5EF4-FFF2-40B4-BE49-F238E27FC236}">
                <a16:creationId xmlns:a16="http://schemas.microsoft.com/office/drawing/2014/main" id="{69256964-42FB-A249-BF5C-1D42CBB605B1}"/>
              </a:ext>
            </a:extLst>
          </p:cNvPr>
          <p:cNvSpPr>
            <a:spLocks noGrp="1"/>
          </p:cNvSpPr>
          <p:nvPr>
            <p:ph idx="1"/>
          </p:nvPr>
        </p:nvSpPr>
        <p:spPr>
          <a:xfrm>
            <a:off x="107504" y="1139972"/>
            <a:ext cx="9036496" cy="5718028"/>
          </a:xfrm>
        </p:spPr>
        <p:txBody>
          <a:bodyPr/>
          <a:lstStyle/>
          <a:p>
            <a:r>
              <a:rPr lang="it-IT" sz="2800" b="1" dirty="0">
                <a:solidFill>
                  <a:schemeClr val="tx1"/>
                </a:solidFill>
                <a:latin typeface="Comic Sans MS" panose="030F0902030302020204" pitchFamily="66" charset="0"/>
              </a:rPr>
              <a:t>Il FEGATO è un ORGANO PIENO rivestito da una CAPSULA CONNETTIVALE (di </a:t>
            </a:r>
            <a:r>
              <a:rPr lang="it-IT" sz="2800" b="1" dirty="0" err="1">
                <a:solidFill>
                  <a:schemeClr val="tx1"/>
                </a:solidFill>
                <a:latin typeface="Comic Sans MS" panose="030F0902030302020204" pitchFamily="66" charset="0"/>
              </a:rPr>
              <a:t>Glisson</a:t>
            </a:r>
            <a:r>
              <a:rPr lang="it-IT" sz="2800" b="1" dirty="0">
                <a:solidFill>
                  <a:schemeClr val="tx1"/>
                </a:solidFill>
                <a:latin typeface="Comic Sans MS" panose="030F0902030302020204" pitchFamily="66" charset="0"/>
              </a:rPr>
              <a:t>) e suddiviso MACROSCOPICAMENTE in 2 LOBI (Destro e Sinistro).</a:t>
            </a:r>
          </a:p>
          <a:p>
            <a:r>
              <a:rPr lang="it-IT" sz="2800" b="1" dirty="0">
                <a:solidFill>
                  <a:schemeClr val="tx1"/>
                </a:solidFill>
                <a:latin typeface="Comic Sans MS" panose="030F0902030302020204" pitchFamily="66" charset="0"/>
              </a:rPr>
              <a:t>La Capsula con suoi SEPIMENTI suddivide ciascun Lobo in LOBULI che, dal punto di vista puramente MORFOLOGICO, sono definiti LOBULI CLASSICI</a:t>
            </a:r>
          </a:p>
          <a:p>
            <a:r>
              <a:rPr lang="it-IT" sz="2800" b="1" dirty="0">
                <a:solidFill>
                  <a:schemeClr val="tx1"/>
                </a:solidFill>
                <a:latin typeface="Comic Sans MS" panose="030F0902030302020204" pitchFamily="66" charset="0"/>
              </a:rPr>
              <a:t>Il PARENCHIMA dei Lobuli è costituito da EPATOCITI con intercalati SINUSOIDI SANGUIFERI.</a:t>
            </a:r>
          </a:p>
        </p:txBody>
      </p:sp>
    </p:spTree>
    <p:extLst>
      <p:ext uri="{BB962C8B-B14F-4D97-AF65-F5344CB8AC3E}">
        <p14:creationId xmlns:p14="http://schemas.microsoft.com/office/powerpoint/2010/main" val="323928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328" t="3120"/>
          <a:stretch>
            <a:fillRect/>
          </a:stretch>
        </p:blipFill>
        <p:spPr bwMode="auto">
          <a:xfrm>
            <a:off x="1459393" y="0"/>
            <a:ext cx="7684608" cy="6825233"/>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938CF82-4E06-1045-AD86-25F950FD96FE}"/>
              </a:ext>
            </a:extLst>
          </p:cNvPr>
          <p:cNvSpPr txBox="1"/>
          <p:nvPr/>
        </p:nvSpPr>
        <p:spPr>
          <a:xfrm>
            <a:off x="-180528" y="1776270"/>
            <a:ext cx="1774845" cy="3272691"/>
          </a:xfrm>
          <a:prstGeom prst="rect">
            <a:avLst/>
          </a:prstGeom>
          <a:noFill/>
        </p:spPr>
        <p:txBody>
          <a:bodyPr vert="horz" wrap="none" rtlCol="0">
            <a:normAutofit/>
          </a:bodyPr>
          <a:lstStyle/>
          <a:p>
            <a:pPr algn="ctr"/>
            <a:r>
              <a:rPr lang="it-IT" dirty="0">
                <a:solidFill>
                  <a:schemeClr val="tx1"/>
                </a:solidFill>
                <a:latin typeface="Arial Rounded MT Bold" panose="020F0704030504030204" pitchFamily="34" charset="77"/>
              </a:rPr>
              <a:t>LOBULI</a:t>
            </a:r>
          </a:p>
          <a:p>
            <a:pPr algn="ctr"/>
            <a:r>
              <a:rPr lang="it-IT" dirty="0">
                <a:solidFill>
                  <a:schemeClr val="tx1"/>
                </a:solidFill>
                <a:latin typeface="Arial Rounded MT Bold" panose="020F0704030504030204" pitchFamily="34" charset="77"/>
              </a:rPr>
              <a:t>CLASSICI</a:t>
            </a:r>
          </a:p>
          <a:p>
            <a:pPr algn="ctr"/>
            <a:r>
              <a:rPr lang="it-IT" dirty="0">
                <a:solidFill>
                  <a:schemeClr val="tx1"/>
                </a:solidFill>
                <a:latin typeface="Arial Rounded MT Bold" panose="020F0704030504030204" pitchFamily="34" charset="77"/>
              </a:rPr>
              <a:t>PORTALI</a:t>
            </a:r>
          </a:p>
          <a:p>
            <a:pPr algn="ctr"/>
            <a:r>
              <a:rPr lang="it-IT" dirty="0">
                <a:solidFill>
                  <a:schemeClr val="tx1"/>
                </a:solidFill>
                <a:latin typeface="Arial Rounded MT Bold" panose="020F0704030504030204" pitchFamily="34" charset="77"/>
              </a:rPr>
              <a:t>ACINI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B1857-7A05-2A49-94C5-F1740C25CF4D}"/>
              </a:ext>
            </a:extLst>
          </p:cNvPr>
          <p:cNvSpPr>
            <a:spLocks noGrp="1"/>
          </p:cNvSpPr>
          <p:nvPr>
            <p:ph type="title"/>
          </p:nvPr>
        </p:nvSpPr>
        <p:spPr>
          <a:xfrm>
            <a:off x="0" y="116632"/>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FBAA7A8F-BA22-BB44-A3E8-02E4D94A05F9}"/>
              </a:ext>
            </a:extLst>
          </p:cNvPr>
          <p:cNvSpPr>
            <a:spLocks noGrp="1"/>
          </p:cNvSpPr>
          <p:nvPr>
            <p:ph idx="1"/>
          </p:nvPr>
        </p:nvSpPr>
        <p:spPr>
          <a:xfrm>
            <a:off x="719572" y="980728"/>
            <a:ext cx="7704856" cy="5733256"/>
          </a:xfrm>
        </p:spPr>
        <p:txBody>
          <a:bodyPr/>
          <a:lstStyle/>
          <a:p>
            <a:r>
              <a:rPr lang="it-IT" sz="2600" b="1" dirty="0">
                <a:solidFill>
                  <a:schemeClr val="tx1"/>
                </a:solidFill>
                <a:latin typeface="Chalkboard SE" panose="03050602040202020205" pitchFamily="66" charset="77"/>
              </a:rPr>
              <a:t>In direzione CRANIO-CAUDALE si descrivono:</a:t>
            </a:r>
          </a:p>
          <a:p>
            <a:pPr marL="457200" indent="-457200">
              <a:buFontTx/>
              <a:buChar char="-"/>
            </a:pPr>
            <a:r>
              <a:rPr lang="it-IT" sz="2600" b="1" dirty="0">
                <a:solidFill>
                  <a:schemeClr val="tx1"/>
                </a:solidFill>
                <a:latin typeface="Chalkboard SE" panose="03050602040202020205" pitchFamily="66" charset="77"/>
              </a:rPr>
              <a:t>GHIANDOLE SALIVARI MAGGIORI</a:t>
            </a:r>
          </a:p>
          <a:p>
            <a:pPr marL="0" indent="0"/>
            <a:r>
              <a:rPr lang="it-IT" sz="2600" b="1" dirty="0">
                <a:solidFill>
                  <a:schemeClr val="tx1"/>
                </a:solidFill>
                <a:latin typeface="Chalkboard SE" panose="03050602040202020205" pitchFamily="66" charset="77"/>
              </a:rPr>
              <a:t>    -PAROTIDE</a:t>
            </a:r>
          </a:p>
          <a:p>
            <a:pPr marL="0" indent="0"/>
            <a:r>
              <a:rPr lang="it-IT" sz="2600" b="1" dirty="0">
                <a:solidFill>
                  <a:schemeClr val="tx1"/>
                </a:solidFill>
                <a:latin typeface="Chalkboard SE" panose="03050602040202020205" pitchFamily="66" charset="77"/>
              </a:rPr>
              <a:t>    -SOTTOMANDIBOLARE</a:t>
            </a:r>
          </a:p>
          <a:p>
            <a:pPr marL="0" indent="0"/>
            <a:r>
              <a:rPr lang="it-IT" sz="2600" b="1" dirty="0">
                <a:solidFill>
                  <a:schemeClr val="tx1"/>
                </a:solidFill>
                <a:latin typeface="Chalkboard SE" panose="03050602040202020205" pitchFamily="66" charset="77"/>
              </a:rPr>
              <a:t>    -SOTTOLINGUALE</a:t>
            </a:r>
          </a:p>
          <a:p>
            <a:pPr marL="0" indent="0"/>
            <a:r>
              <a:rPr lang="it-IT" sz="2600" b="1" dirty="0">
                <a:solidFill>
                  <a:schemeClr val="tx1"/>
                </a:solidFill>
                <a:latin typeface="Chalkboard SE" panose="03050602040202020205" pitchFamily="66" charset="77"/>
              </a:rPr>
              <a:t>localizzate nelle regioni Cervicale e Cefalica</a:t>
            </a:r>
          </a:p>
          <a:p>
            <a:pPr marL="457200" indent="-457200">
              <a:buFontTx/>
              <a:buChar char="-"/>
            </a:pPr>
            <a:r>
              <a:rPr lang="it-IT" sz="2600" b="1" dirty="0">
                <a:solidFill>
                  <a:schemeClr val="tx1"/>
                </a:solidFill>
                <a:latin typeface="Chalkboard SE" panose="03050602040202020205" pitchFamily="66" charset="77"/>
              </a:rPr>
              <a:t>FEGATO</a:t>
            </a:r>
          </a:p>
          <a:p>
            <a:pPr marL="457200" indent="-457200">
              <a:buFontTx/>
              <a:buChar char="-"/>
            </a:pPr>
            <a:r>
              <a:rPr lang="it-IT" sz="2600" b="1" dirty="0">
                <a:solidFill>
                  <a:schemeClr val="tx1"/>
                </a:solidFill>
                <a:latin typeface="Chalkboard SE" panose="03050602040202020205" pitchFamily="66" charset="77"/>
              </a:rPr>
              <a:t>PANCREAS</a:t>
            </a:r>
          </a:p>
          <a:p>
            <a:pPr marL="0" indent="0"/>
            <a:r>
              <a:rPr lang="it-IT" sz="2600" b="1" dirty="0">
                <a:solidFill>
                  <a:schemeClr val="tx1"/>
                </a:solidFill>
                <a:latin typeface="Chalkboard SE" panose="03050602040202020205" pitchFamily="66" charset="77"/>
              </a:rPr>
              <a:t>localizzate nella Cavità </a:t>
            </a:r>
            <a:r>
              <a:rPr lang="it-IT" sz="2600" b="1" dirty="0" err="1">
                <a:solidFill>
                  <a:schemeClr val="tx1"/>
                </a:solidFill>
                <a:latin typeface="Chalkboard SE" panose="03050602040202020205" pitchFamily="66" charset="77"/>
              </a:rPr>
              <a:t>Addomino</a:t>
            </a:r>
            <a:r>
              <a:rPr lang="it-IT" sz="2600" b="1" dirty="0">
                <a:solidFill>
                  <a:schemeClr val="tx1"/>
                </a:solidFill>
                <a:latin typeface="Chalkboard SE" panose="03050602040202020205" pitchFamily="66" charset="77"/>
              </a:rPr>
              <a:t>-Pelvica</a:t>
            </a:r>
          </a:p>
        </p:txBody>
      </p:sp>
    </p:spTree>
    <p:extLst>
      <p:ext uri="{BB962C8B-B14F-4D97-AF65-F5344CB8AC3E}">
        <p14:creationId xmlns:p14="http://schemas.microsoft.com/office/powerpoint/2010/main" val="268059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106363"/>
            <a:ext cx="9144000" cy="730349"/>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LOBULI  EPATICI</a:t>
            </a:r>
          </a:p>
        </p:txBody>
      </p:sp>
      <p:sp>
        <p:nvSpPr>
          <p:cNvPr id="22530" name="Rectangle 2"/>
          <p:cNvSpPr>
            <a:spLocks noGrp="1" noChangeArrowheads="1"/>
          </p:cNvSpPr>
          <p:nvPr>
            <p:ph type="body" idx="1"/>
          </p:nvPr>
        </p:nvSpPr>
        <p:spPr>
          <a:xfrm>
            <a:off x="395536" y="980728"/>
            <a:ext cx="8064896"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Esistono tre CONCEZIONI che tentano di presentare compiutamente la struttura del FEGATO: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CLASSICO (puramente MORFOLOGICO)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PORTALE (Funzionale)</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ACINO EPATICO (di </a:t>
            </a:r>
            <a:r>
              <a:rPr lang="it-IT" altLang="it-IT" sz="2400" dirty="0" err="1">
                <a:solidFill>
                  <a:schemeClr val="tx1"/>
                </a:solidFill>
                <a:latin typeface="Copperplate Gothic Bold" panose="020E0705020206020404" pitchFamily="34" charset="77"/>
              </a:rPr>
              <a:t>Rappaport</a:t>
            </a:r>
            <a:r>
              <a:rPr lang="it-IT" altLang="it-IT" sz="2400" dirty="0">
                <a:solidFill>
                  <a:schemeClr val="tx1"/>
                </a:solidFill>
                <a:latin typeface="Copperplate Gothic Bold" panose="020E0705020206020404" pitchFamily="34" charset="77"/>
              </a:rPr>
              <a:t>, Funzionale)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28575"/>
            <a:ext cx="4495800" cy="88014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CLASSICO</a:t>
            </a:r>
          </a:p>
        </p:txBody>
      </p:sp>
      <p:sp>
        <p:nvSpPr>
          <p:cNvPr id="24578" name="Rectangle 2"/>
          <p:cNvSpPr>
            <a:spLocks noGrp="1" noChangeArrowheads="1"/>
          </p:cNvSpPr>
          <p:nvPr>
            <p:ph type="body" idx="1"/>
          </p:nvPr>
        </p:nvSpPr>
        <p:spPr>
          <a:xfrm>
            <a:off x="0" y="937295"/>
            <a:ext cx="4495800" cy="4251325"/>
          </a:xfrm>
          <a:ln/>
        </p:spPr>
        <p:txBody>
          <a:bodyPr/>
          <a:lstStyle/>
          <a:p>
            <a:pPr marL="336550" indent="-336550">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a:t>
            </a:r>
            <a:r>
              <a:rPr lang="it-IT" altLang="it-IT" sz="2200" i="1" dirty="0">
                <a:solidFill>
                  <a:schemeClr val="tx1"/>
                </a:solidFill>
                <a:latin typeface="Arial Black" panose="020B0A04020102020204" pitchFamily="34" charset="0"/>
              </a:rPr>
              <a:t>Esagono</a:t>
            </a:r>
            <a:r>
              <a:rPr lang="it-IT" altLang="it-IT" sz="2200" dirty="0">
                <a:solidFill>
                  <a:schemeClr val="tx1"/>
                </a:solidFill>
                <a:latin typeface="Arial Black" panose="020B0A04020102020204" pitchFamily="34" charset="0"/>
              </a:rPr>
              <a:t>” che presenta: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ai VERTICI gli SPAZI PORTALI costituiti da: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DELLA V. PORTA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  A. EPATICA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CONDOTTINO BILIFERO</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al CENTRO la VENA CENTROLOBULARE</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0"/>
            <a:ext cx="6534894" cy="6843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AEC226-BFC2-AC4A-827D-E5C8C2F87561}"/>
              </a:ext>
            </a:extLst>
          </p:cNvPr>
          <p:cNvSpPr>
            <a:spLocks noGrp="1"/>
          </p:cNvSpPr>
          <p:nvPr>
            <p:ph type="title"/>
          </p:nvPr>
        </p:nvSpPr>
        <p:spPr>
          <a:xfrm>
            <a:off x="683052"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MICROCIRCOLAZIONE EPATICA</a:t>
            </a:r>
          </a:p>
        </p:txBody>
      </p:sp>
      <p:sp>
        <p:nvSpPr>
          <p:cNvPr id="7" name="Segnaposto contenuto 6">
            <a:extLst>
              <a:ext uri="{FF2B5EF4-FFF2-40B4-BE49-F238E27FC236}">
                <a16:creationId xmlns:a16="http://schemas.microsoft.com/office/drawing/2014/main" id="{3C821DE7-0227-C242-BD1D-9FD2FB90C2F1}"/>
              </a:ext>
            </a:extLst>
          </p:cNvPr>
          <p:cNvSpPr>
            <a:spLocks noGrp="1"/>
          </p:cNvSpPr>
          <p:nvPr>
            <p:ph idx="1"/>
          </p:nvPr>
        </p:nvSpPr>
        <p:spPr>
          <a:xfrm>
            <a:off x="683052" y="908720"/>
            <a:ext cx="7984733" cy="5718174"/>
          </a:xfrm>
        </p:spPr>
        <p:txBody>
          <a:bodyPr/>
          <a:lstStyle/>
          <a:p>
            <a:r>
              <a:rPr lang="it-IT" sz="2600" b="1" dirty="0">
                <a:solidFill>
                  <a:schemeClr val="tx1"/>
                </a:solidFill>
                <a:latin typeface="Comic Sans MS" panose="030F0902030302020204" pitchFamily="66" charset="0"/>
              </a:rPr>
              <a:t>Considerando il Duplice Apporto Sanguifero, ci si pone il problema del tipo di sangue che scorre nei SINUSOIDI del Microcircolo Epatico.</a:t>
            </a:r>
          </a:p>
          <a:p>
            <a:r>
              <a:rPr lang="it-IT" sz="2600" b="1" dirty="0">
                <a:solidFill>
                  <a:schemeClr val="tx1"/>
                </a:solidFill>
                <a:latin typeface="Comic Sans MS" panose="030F0902030302020204" pitchFamily="66" charset="0"/>
              </a:rPr>
              <a:t>Secondo una teoria tuttora accettata, il Sangue dell’ Arteria Epatica e della Vena Porta affluirebbe «mescolandosi» nei Sinusoidi.</a:t>
            </a:r>
          </a:p>
          <a:p>
            <a:r>
              <a:rPr lang="it-IT" sz="2600" b="1" dirty="0">
                <a:solidFill>
                  <a:schemeClr val="tx1"/>
                </a:solidFill>
                <a:latin typeface="Comic Sans MS" panose="030F0902030302020204" pitchFamily="66" charset="0"/>
              </a:rPr>
              <a:t>Secondo una teoria </a:t>
            </a:r>
            <a:r>
              <a:rPr lang="it-IT" sz="2600" b="1" dirty="0" err="1">
                <a:solidFill>
                  <a:schemeClr val="tx1"/>
                </a:solidFill>
                <a:latin typeface="Comic Sans MS" panose="030F0902030302020204" pitchFamily="66" charset="0"/>
              </a:rPr>
              <a:t>piu’</a:t>
            </a:r>
            <a:r>
              <a:rPr lang="it-IT" sz="2600" b="1" dirty="0">
                <a:solidFill>
                  <a:schemeClr val="tx1"/>
                </a:solidFill>
                <a:latin typeface="Comic Sans MS" panose="030F0902030302020204" pitchFamily="66" charset="0"/>
              </a:rPr>
              <a:t> recente, il Sangue nei Sinusoidi sarebbe di provenienza solamente dalla Vena Porta, mentre l’ Arteria Epatica darebbe origine a Microcircoli con Capillari (NON Sinusoidi) attorno ai </a:t>
            </a:r>
            <a:r>
              <a:rPr lang="it-IT" sz="2600" b="1" dirty="0" err="1">
                <a:solidFill>
                  <a:schemeClr val="tx1"/>
                </a:solidFill>
                <a:latin typeface="Comic Sans MS" panose="030F0902030302020204" pitchFamily="66" charset="0"/>
              </a:rPr>
              <a:t>Condottini</a:t>
            </a:r>
            <a:r>
              <a:rPr lang="it-IT" sz="2600" b="1" dirty="0">
                <a:solidFill>
                  <a:schemeClr val="tx1"/>
                </a:solidFill>
                <a:latin typeface="Comic Sans MS" panose="030F0902030302020204" pitchFamily="66" charset="0"/>
              </a:rPr>
              <a:t> BILIFERI </a:t>
            </a:r>
            <a:r>
              <a:rPr lang="it-IT" sz="2600" b="1" dirty="0" err="1">
                <a:solidFill>
                  <a:schemeClr val="tx1"/>
                </a:solidFill>
                <a:latin typeface="Comic Sans MS" panose="030F0902030302020204" pitchFamily="66" charset="0"/>
              </a:rPr>
              <a:t>Intralobulari</a:t>
            </a:r>
            <a:r>
              <a:rPr lang="it-IT" sz="26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65348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4646"/>
            <a:ext cx="8886800" cy="68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508104" y="188913"/>
            <a:ext cx="3019946"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EPATOCITA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19" y="7762"/>
            <a:ext cx="5184575" cy="3695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0D6B46F-A3AC-A74E-B161-8D22720D612D}"/>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545563" y="3212976"/>
            <a:ext cx="5598437" cy="3588741"/>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A58B6B1-BC63-EC43-80F5-5871950B6D8F}"/>
              </a:ext>
            </a:extLst>
          </p:cNvPr>
          <p:cNvSpPr txBox="1"/>
          <p:nvPr/>
        </p:nvSpPr>
        <p:spPr>
          <a:xfrm>
            <a:off x="1115616" y="4869160"/>
            <a:ext cx="1433406" cy="584775"/>
          </a:xfrm>
          <a:prstGeom prst="rect">
            <a:avLst/>
          </a:prstGeom>
          <a:noFill/>
        </p:spPr>
        <p:txBody>
          <a:bodyPr wrap="none" rtlCol="0">
            <a:spAutoFit/>
          </a:bodyPr>
          <a:lstStyle/>
          <a:p>
            <a:r>
              <a:rPr lang="it-IT" sz="3200" b="1" dirty="0">
                <a:solidFill>
                  <a:schemeClr val="tx1"/>
                </a:solidFill>
                <a:latin typeface="Gurmukhi MN" panose="02020600050405020304" pitchFamily="18" charset="0"/>
                <a:cs typeface="Gurmukhi MN" panose="02020600050405020304" pitchFamily="18" charset="0"/>
              </a:rPr>
              <a:t>T. E. 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VIE  BILIFERE</a:t>
            </a:r>
          </a:p>
        </p:txBody>
      </p:sp>
    </p:spTree>
    <p:extLst>
      <p:ext uri="{BB962C8B-B14F-4D97-AF65-F5344CB8AC3E}">
        <p14:creationId xmlns:p14="http://schemas.microsoft.com/office/powerpoint/2010/main" val="228481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135"/>
            <a:ext cx="9124343" cy="6880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type="body" idx="1"/>
          </p:nvPr>
        </p:nvSpPr>
        <p:spPr>
          <a:xfrm>
            <a:off x="611560" y="1219200"/>
            <a:ext cx="8136904"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Le VIE BILIFERE si distinguono in</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INTRAEPATICHE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EXTRAEPATICHE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type="body" idx="1"/>
          </p:nvPr>
        </p:nvSpPr>
        <p:spPr>
          <a:xfrm>
            <a:off x="683568" y="620688"/>
            <a:ext cx="8042436"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Decorrono AL DI FUORI del PARENCHIMA EPATICO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cs typeface="Gurmukhi MN" panose="02020600050405020304" pitchFamily="18"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Constano di:</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DOTTI EPATICI DESTRO e SINISTRO che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convergono nel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EPATICO COMUNE da cui si diparte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CISTICO che immette nella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CISTIFELLEA o VESCICHETTA BILIARE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a:t>
            </a:r>
            <a:r>
              <a:rPr lang="it-IT" altLang="it-IT" sz="2600" b="1" dirty="0" err="1">
                <a:solidFill>
                  <a:schemeClr val="tx1"/>
                </a:solidFill>
                <a:latin typeface="Chalkboard SE" panose="03050602040202020205" pitchFamily="66" charset="77"/>
                <a:cs typeface="Gurmukhi MN" panose="02020600050405020304" pitchFamily="18" charset="0"/>
              </a:rPr>
              <a:t>caudalmente</a:t>
            </a:r>
            <a:r>
              <a:rPr lang="it-IT" altLang="it-IT" sz="2600" b="1" dirty="0">
                <a:solidFill>
                  <a:schemeClr val="tx1"/>
                </a:solidFill>
                <a:latin typeface="Chalkboard SE" panose="03050602040202020205" pitchFamily="66" charset="77"/>
                <a:cs typeface="Gurmukhi MN" panose="02020600050405020304" pitchFamily="18" charset="0"/>
              </a:rPr>
              <a:t> si diparte, infine,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COLEDOCO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79512" y="2564904"/>
            <a:ext cx="878497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800" b="1" dirty="0">
                <a:solidFill>
                  <a:schemeClr val="tx1"/>
                </a:solidFill>
                <a:latin typeface="Gurmukhi MN" panose="02020600050405020304" pitchFamily="18" charset="0"/>
                <a:cs typeface="Gurmukhi MN" panose="02020600050405020304" pitchFamily="18" charset="0"/>
              </a:rPr>
              <a:t>GHIANDOLE  SALIVARI  MAGGIORI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A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C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E A </a:t>
            </a:r>
            <a:r>
              <a:rPr lang="it-IT" sz="4000" b="1" dirty="0" err="1">
                <a:solidFill>
                  <a:schemeClr val="tx1"/>
                </a:solidFill>
                <a:latin typeface="Gurmukhi MN" panose="02020600050405020304" pitchFamily="18" charset="0"/>
                <a:cs typeface="Gurmukhi MN" panose="02020600050405020304" pitchFamily="18" charset="0"/>
              </a:rPr>
              <a:t>S</a:t>
            </a:r>
            <a:endParaRPr lang="it-IT" sz="40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84695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4733"/>
            <a:ext cx="5781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35017"/>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type="body" idx="1"/>
          </p:nvPr>
        </p:nvSpPr>
        <p:spPr>
          <a:xfrm>
            <a:off x="394688" y="1202401"/>
            <a:ext cx="8497792"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 ORGANO PIENO, IMPARI e MEDIANO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una GHIANDOLA EXTRAMURALE del Sistema Digerente che esplica FUNZIONI: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ENDOCRINA (circa il 20% del parenchima), per la produzione di numerose sostanze coinvolte in diverse funzioni biologiche, ma in particolare nel metabolismo del glucosio (con gli Ormoni Peptidici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3054" y="1"/>
            <a:ext cx="7760946" cy="685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153193"/>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idx="1"/>
          </p:nvPr>
        </p:nvSpPr>
        <p:spPr>
          <a:xfrm>
            <a:off x="0" y="908050"/>
            <a:ext cx="3132138" cy="6100763"/>
          </a:xfrm>
          <a:ln/>
        </p:spPr>
        <p:txBody>
          <a:bodyPr/>
          <a:lstStyle/>
          <a:p>
            <a:pPr indent="-3381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In senso LATERO-LATERALE da DESTRA a SINISTRA, si distinguono le seguenti PORZIONI COSTITUTIVE:</a:t>
            </a:r>
          </a:p>
          <a:p>
            <a:pPr indent="-338138">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TESTA</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CORPO</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CODA</a:t>
            </a:r>
          </a:p>
        </p:txBody>
      </p:sp>
      <p:pic>
        <p:nvPicPr>
          <p:cNvPr id="4198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l="-1756"/>
          <a:stretch>
            <a:fillRect/>
          </a:stretch>
        </p:blipFill>
        <p:spPr bwMode="auto">
          <a:xfrm>
            <a:off x="2843213" y="1412875"/>
            <a:ext cx="6300787" cy="5475288"/>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1692275" y="4291013"/>
            <a:ext cx="3671888" cy="723900"/>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89" name="Freeform 5"/>
          <p:cNvSpPr>
            <a:spLocks/>
          </p:cNvSpPr>
          <p:nvPr/>
        </p:nvSpPr>
        <p:spPr bwMode="auto">
          <a:xfrm>
            <a:off x="1692275" y="3498850"/>
            <a:ext cx="4535488" cy="2308225"/>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0" name="Freeform 6"/>
          <p:cNvSpPr>
            <a:spLocks/>
          </p:cNvSpPr>
          <p:nvPr/>
        </p:nvSpPr>
        <p:spPr bwMode="auto">
          <a:xfrm>
            <a:off x="1476375" y="3067050"/>
            <a:ext cx="5832475" cy="3603625"/>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2" name="Freeform 8"/>
          <p:cNvSpPr>
            <a:spLocks/>
          </p:cNvSpPr>
          <p:nvPr/>
        </p:nvSpPr>
        <p:spPr bwMode="auto">
          <a:xfrm>
            <a:off x="2843213" y="4435475"/>
            <a:ext cx="3024187" cy="1874838"/>
          </a:xfrm>
          <a:custGeom>
            <a:avLst/>
            <a:gdLst>
              <a:gd name="T0" fmla="*/ 0 w 8401"/>
              <a:gd name="T1" fmla="*/ 5208 h 5209"/>
              <a:gd name="T2" fmla="*/ 8400 w 8401"/>
              <a:gd name="T3" fmla="*/ 0 h 5209"/>
            </a:gdLst>
            <a:ahLst/>
            <a:cxnLst>
              <a:cxn ang="0">
                <a:pos x="T0" y="T1"/>
              </a:cxn>
              <a:cxn ang="0">
                <a:pos x="T2" y="T3"/>
              </a:cxn>
            </a:cxnLst>
            <a:rect l="0" t="0" r="r" b="b"/>
            <a:pathLst>
              <a:path w="8401" h="5209">
                <a:moveTo>
                  <a:pt x="0" y="5208"/>
                </a:moveTo>
                <a:lnTo>
                  <a:pt x="8400"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3" name="Text Box 9"/>
          <p:cNvSpPr txBox="1">
            <a:spLocks noChangeArrowheads="1"/>
          </p:cNvSpPr>
          <p:nvPr/>
        </p:nvSpPr>
        <p:spPr bwMode="auto">
          <a:xfrm>
            <a:off x="7504113" y="6413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4" name="Text Box 10"/>
          <p:cNvSpPr txBox="1">
            <a:spLocks noChangeArrowheads="1"/>
          </p:cNvSpPr>
          <p:nvPr/>
        </p:nvSpPr>
        <p:spPr bwMode="auto">
          <a:xfrm>
            <a:off x="4697413" y="1008063"/>
            <a:ext cx="1831975"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CC"/>
                </a:solidFill>
                <a:latin typeface="Arial Black" panose="020B0A04020102020204" pitchFamily="34" charset="0"/>
              </a:rPr>
              <a:t>Collo o Istmo</a:t>
            </a:r>
          </a:p>
        </p:txBody>
      </p:sp>
      <p:sp>
        <p:nvSpPr>
          <p:cNvPr id="41995" name="Freeform 11"/>
          <p:cNvSpPr>
            <a:spLocks/>
          </p:cNvSpPr>
          <p:nvPr/>
        </p:nvSpPr>
        <p:spPr bwMode="auto">
          <a:xfrm>
            <a:off x="5649913" y="1268413"/>
            <a:ext cx="219075" cy="2665412"/>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BA3FC-567F-9E4B-96FE-335517389127}"/>
              </a:ext>
            </a:extLst>
          </p:cNvPr>
          <p:cNvSpPr>
            <a:spLocks noGrp="1"/>
          </p:cNvSpPr>
          <p:nvPr>
            <p:ph type="title"/>
          </p:nvPr>
        </p:nvSpPr>
        <p:spPr>
          <a:xfrm>
            <a:off x="0" y="15046"/>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PANCREAS</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MACROSCOPICA</a:t>
            </a:r>
          </a:p>
        </p:txBody>
      </p:sp>
      <p:sp>
        <p:nvSpPr>
          <p:cNvPr id="3" name="Segnaposto contenuto 2">
            <a:extLst>
              <a:ext uri="{FF2B5EF4-FFF2-40B4-BE49-F238E27FC236}">
                <a16:creationId xmlns:a16="http://schemas.microsoft.com/office/drawing/2014/main" id="{3128E92A-DEE1-E84D-8B9D-6EE66BBB88AA}"/>
              </a:ext>
            </a:extLst>
          </p:cNvPr>
          <p:cNvSpPr>
            <a:spLocks noGrp="1"/>
          </p:cNvSpPr>
          <p:nvPr>
            <p:ph idx="1"/>
          </p:nvPr>
        </p:nvSpPr>
        <p:spPr>
          <a:xfrm>
            <a:off x="575556" y="1486856"/>
            <a:ext cx="7992888" cy="5400600"/>
          </a:xfrm>
        </p:spPr>
        <p:txBody>
          <a:bodyPr/>
          <a:lstStyle/>
          <a:p>
            <a:r>
              <a:rPr lang="it-IT" sz="2600" b="1" dirty="0">
                <a:solidFill>
                  <a:schemeClr val="tx1"/>
                </a:solidFill>
                <a:latin typeface="Comic Sans MS" panose="030F0902030302020204" pitchFamily="66" charset="0"/>
              </a:rPr>
              <a:t>È orientato su un piano quasi trasverso, da destra verso sinistra, RETROPERITONEALE, accollato alla Parete Addominale Posteriore</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Da Destra verso Sinistra, presenta una TESTA (che si rapporta con il Duodeno), un ISTMO, un CORPO ed una CODA che raggiunge, nell’ Ipocondrio Sinistro, la Faccia Viscerale della Milza.</a:t>
            </a:r>
          </a:p>
        </p:txBody>
      </p:sp>
    </p:spTree>
    <p:extLst>
      <p:ext uri="{BB962C8B-B14F-4D97-AF65-F5344CB8AC3E}">
        <p14:creationId xmlns:p14="http://schemas.microsoft.com/office/powerpoint/2010/main" val="1293788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16000" y="0"/>
            <a:ext cx="7110413" cy="6858000"/>
          </a:xfrm>
          <a:prstGeom prst="rect">
            <a:avLst/>
          </a:prstGeom>
          <a:noFill/>
          <a:ln>
            <a:noFill/>
          </a:ln>
        </p:spPr>
      </p:pic>
    </p:spTree>
    <p:extLst>
      <p:ext uri="{BB962C8B-B14F-4D97-AF65-F5344CB8AC3E}">
        <p14:creationId xmlns:p14="http://schemas.microsoft.com/office/powerpoint/2010/main" val="3875905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PANCREAS ESOCRINO: provvede alla produzione di ENZIMI DIGESTIVI del SUCCO PANCREATICO (PROTEASI come TRIPSINA, AMILASI, LIPASI, NUCLEASI)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Si tratta di GHIANDOLA TUBULO-ACINOSA COMPOSTA, a secrezione SIEROSA.</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Dagli ADENOMERI, il Secreto viene convogliato in dotti via via di calibro maggiore, fino a giungere ai Dotti Escretori PRINCIPALE (o di WIRSUNG) ed ACCESSORIO.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Arial Black" panose="020B0A04020102020204" pitchFamily="34" charset="0"/>
              </a:rPr>
              <a:t>PANCREAS ENDOCRINO (Isole di </a:t>
            </a:r>
            <a:r>
              <a:rPr lang="it-IT" altLang="it-IT" sz="2800" dirty="0" err="1">
                <a:solidFill>
                  <a:schemeClr val="tx1"/>
                </a:solidFill>
                <a:latin typeface="Arial Black" panose="020B0A04020102020204" pitchFamily="34" charset="0"/>
              </a:rPr>
              <a:t>Langerhans</a:t>
            </a:r>
            <a:r>
              <a:rPr lang="it-IT" altLang="it-IT" sz="2800" dirty="0">
                <a:solidFill>
                  <a:schemeClr val="tx1"/>
                </a:solidFill>
                <a:latin typeface="Arial Black" panose="020B0A04020102020204" pitchFamily="34" charset="0"/>
              </a:rPr>
              <a:t>): prevalentemente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1115616" y="1196752"/>
            <a:ext cx="727280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PANCREAS ENDOCRINO: </a:t>
            </a:r>
            <a:r>
              <a:rPr lang="it-IT" altLang="it-IT" sz="2300" b="1" dirty="0" err="1">
                <a:solidFill>
                  <a:schemeClr val="tx1"/>
                </a:solidFill>
                <a:latin typeface="Comic Sans MS" panose="030F0902030302020204" pitchFamily="66" charset="0"/>
              </a:rPr>
              <a:t>rapprersenta</a:t>
            </a:r>
            <a:r>
              <a:rPr lang="it-IT" altLang="it-IT" sz="2300" b="1" dirty="0">
                <a:solidFill>
                  <a:schemeClr val="tx1"/>
                </a:solidFill>
                <a:latin typeface="Comic Sans MS" panose="030F0902030302020204" pitchFamily="66" charset="0"/>
              </a:rPr>
              <a:t> circa il 20% del parenchima ed è localizzato nelle ISOLE DI LANGERHANS</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Gli Elementi Cellulari più rappresentativi sono: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alfa: producono GLUCAGONE (Ormone IPERGLICEMIZZANTE)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beta: producono INSULINA (ormone IPOGLICEMIZZANTE)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D: producono SOMATOSTATINA, che, a sua volta, regolerebbe la secrezione di INSULINA e GLUCAGONE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Esistono altri tipi cellulari appartenenti al Sistema Neuroendocrino Diffuso.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3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105529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611560" y="0"/>
            <a:ext cx="7884368" cy="685319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506">
            <a:extLst>
              <a:ext uri="{FF2B5EF4-FFF2-40B4-BE49-F238E27FC236}">
                <a16:creationId xmlns:a16="http://schemas.microsoft.com/office/drawing/2014/main" id="{C785CDA3-3541-224F-9645-D12506B1EBF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051720" y="9728"/>
            <a:ext cx="5436096" cy="6822651"/>
          </a:xfrm>
          <a:prstGeom prst="rect">
            <a:avLst/>
          </a:prstGeom>
          <a:noFill/>
          <a:ln>
            <a:noFill/>
          </a:ln>
        </p:spPr>
      </p:pic>
    </p:spTree>
    <p:extLst>
      <p:ext uri="{BB962C8B-B14F-4D97-AF65-F5344CB8AC3E}">
        <p14:creationId xmlns:p14="http://schemas.microsoft.com/office/powerpoint/2010/main" val="1771870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9" y="2858"/>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GHIANDOLE  SALIVARI  MAGGIORI</a:t>
            </a:r>
          </a:p>
        </p:txBody>
      </p:sp>
      <p:sp>
        <p:nvSpPr>
          <p:cNvPr id="4098" name="Rectangle 2"/>
          <p:cNvSpPr>
            <a:spLocks noGrp="1" noChangeArrowheads="1"/>
          </p:cNvSpPr>
          <p:nvPr>
            <p:ph type="body" idx="1"/>
          </p:nvPr>
        </p:nvSpPr>
        <p:spPr>
          <a:xfrm>
            <a:off x="467544" y="836712"/>
            <a:ext cx="8208912" cy="5486400"/>
          </a:xfrm>
          <a:ln/>
        </p:spPr>
        <p:txBody>
          <a:bodyPr/>
          <a:lstStyle/>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3 paia di ORGANI PIENI PARI, localizzati nelle Regioni CEFALICA e CERVICALE.</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GHIANDOLE ESOCRINE che riversano il loro SECRETO (SALIVA) nella CAVITA’ ORALE e nel suo VESTIBOLO.</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La SALIVA è un fluido biologico deputato sia ad «ammorbidire» il Bolo Alimentare per renderne </a:t>
            </a:r>
            <a:r>
              <a:rPr lang="it-IT" altLang="it-IT" sz="2800" b="1" dirty="0" err="1">
                <a:solidFill>
                  <a:schemeClr val="tx1"/>
                </a:solidFill>
                <a:latin typeface="Chalkboard" panose="03050602040202020205" pitchFamily="66" charset="77"/>
              </a:rPr>
              <a:t>piu’</a:t>
            </a:r>
            <a:r>
              <a:rPr lang="it-IT" altLang="it-IT" sz="2800" b="1" dirty="0">
                <a:solidFill>
                  <a:schemeClr val="tx1"/>
                </a:solidFill>
                <a:latin typeface="Chalkboard" panose="03050602040202020205" pitchFamily="66" charset="77"/>
              </a:rPr>
              <a:t> fluida la progressione nel Tubo Digerente, sia a provvedere alla digestione chimica di polimeri glucidici (Amido)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547664" y="0"/>
            <a:ext cx="6319148" cy="6876841"/>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2663</TotalTime>
  <Words>1935</Words>
  <Application>Microsoft Macintosh PowerPoint</Application>
  <PresentationFormat>Presentazione su schermo (4:3)</PresentationFormat>
  <Paragraphs>232</Paragraphs>
  <Slides>60</Slides>
  <Notes>39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60</vt:i4>
      </vt:variant>
    </vt:vector>
  </HeadingPairs>
  <TitlesOfParts>
    <vt:vector size="75" baseType="lpstr">
      <vt:lpstr>Arial</vt:lpstr>
      <vt:lpstr>Arial Black</vt:lpstr>
      <vt:lpstr>Arial Rounded MT Bold</vt:lpstr>
      <vt:lpstr>Ayuthaya</vt:lpstr>
      <vt:lpstr>Baghdad</vt:lpstr>
      <vt:lpstr>Chalkboard</vt:lpstr>
      <vt:lpstr>Chalkboard SE</vt:lpstr>
      <vt:lpstr>Comic Sans MS</vt:lpstr>
      <vt:lpstr>Copperplate</vt:lpstr>
      <vt:lpstr>Copperplate Gothic Bold</vt:lpstr>
      <vt:lpstr>Franklin Gothic Medium</vt:lpstr>
      <vt:lpstr>Gurmukhi MN</vt:lpstr>
      <vt:lpstr>Times New Roman</vt:lpstr>
      <vt:lpstr>Wingdings</vt:lpstr>
      <vt:lpstr>Tema di Office</vt:lpstr>
      <vt:lpstr>GHIANDOLE EXTRAMURALI Sistema Digerente</vt:lpstr>
      <vt:lpstr>Presentazione standard di PowerPoint</vt:lpstr>
      <vt:lpstr>GHIANDOLE  EXTRAMURALI</vt:lpstr>
      <vt:lpstr>GHIANDOLE  EXTRAMURALI</vt:lpstr>
      <vt:lpstr>GHIANDOLE  SALIVARI  MAGGIORI</vt:lpstr>
      <vt:lpstr>Presentazione standard di PowerPoint</vt:lpstr>
      <vt:lpstr>GHIANDOLE  SALIVARI  MAGGIORI</vt:lpstr>
      <vt:lpstr>Presentazione standard di PowerPoint</vt:lpstr>
      <vt:lpstr>Presentazione standard di PowerPoint</vt:lpstr>
      <vt:lpstr>PAROTIDE</vt:lpstr>
      <vt:lpstr>Presentazione standard di PowerPoint</vt:lpstr>
      <vt:lpstr>SOTTOMANDIBOLARE e SOTTOLINGUALE</vt:lpstr>
      <vt:lpstr>Presentazione standard di PowerPoint</vt:lpstr>
      <vt:lpstr>PAROTIDE</vt:lpstr>
      <vt:lpstr>SOTTOMANDIBOLARE</vt:lpstr>
      <vt:lpstr>Presentazione standard di PowerPoint</vt:lpstr>
      <vt:lpstr>F E G A T O</vt:lpstr>
      <vt:lpstr>FEGATO nella CAVITA’ ADDOMINALE</vt:lpstr>
      <vt:lpstr>FEGATO</vt:lpstr>
      <vt:lpstr>Presentazione standard di PowerPoint</vt:lpstr>
      <vt:lpstr>FEGATO ANATOMIA TOPOGRAFICA</vt:lpstr>
      <vt:lpstr>FEGATO IMPLICAZIONI DEGLI ATTI RESPIRATORI</vt:lpstr>
      <vt:lpstr>Presentazione standard di PowerPoint</vt:lpstr>
      <vt:lpstr>FEGATO CARATTERI MORFOLOGICI GENERALI</vt:lpstr>
      <vt:lpstr>FEGATO: LEGAMENTI PERITONEALI</vt:lpstr>
      <vt:lpstr>Presentazione standard di PowerPoint</vt:lpstr>
      <vt:lpstr>FEGATO RAPPORTI CON IL PERITONEO</vt:lpstr>
      <vt:lpstr>FEGATO</vt:lpstr>
      <vt:lpstr>FEGATO MEZZI DI FISSITA’</vt:lpstr>
      <vt:lpstr>Presentazione standard di PowerPoint</vt:lpstr>
      <vt:lpstr>FACCIA VISCERALE del FEGATO</vt:lpstr>
      <vt:lpstr>FACCIA VISCERALE del FEGATO</vt:lpstr>
      <vt:lpstr>Presentazione standard di PowerPoint</vt:lpstr>
      <vt:lpstr>Presentazione standard di PowerPoint</vt:lpstr>
      <vt:lpstr>FEGATO VASCOLARIZZAZIONE</vt:lpstr>
      <vt:lpstr>SISTEMA VENOSO PORTALE EPATICO</vt:lpstr>
      <vt:lpstr>FEGATO VASCOLARIZZAZIONE</vt:lpstr>
      <vt:lpstr>FEGATO ANATOMIA  MICROSCOPICA</vt:lpstr>
      <vt:lpstr>Presentazione standard di PowerPoint</vt:lpstr>
      <vt:lpstr>FEGATO LOBULI  EPATICI</vt:lpstr>
      <vt:lpstr>FEGATO LOBULO  CLASSICO</vt:lpstr>
      <vt:lpstr>Presentazione standard di PowerPoint</vt:lpstr>
      <vt:lpstr>MICROCIRCOLAZIONE EPATICA</vt:lpstr>
      <vt:lpstr>Presentazione standard di PowerPoint</vt:lpstr>
      <vt:lpstr>EPATOCITA</vt:lpstr>
      <vt:lpstr>VIE  BILIFERE</vt:lpstr>
      <vt:lpstr>Presentazione standard di PowerPoint</vt:lpstr>
      <vt:lpstr>VIE BILIFERE (BILIARI)</vt:lpstr>
      <vt:lpstr>VIE  BILIFERE EXTRAEPATICHE</vt:lpstr>
      <vt:lpstr>P A N C R E A S</vt:lpstr>
      <vt:lpstr>Presentazione standard di PowerPoint</vt:lpstr>
      <vt:lpstr>PANCREAS CARATTERI GENERALI</vt:lpstr>
      <vt:lpstr>Presentazione standard di PowerPoint</vt:lpstr>
      <vt:lpstr>PANCREAS PORZIONI COSTITUTIVE</vt:lpstr>
      <vt:lpstr>PANCREAS ANATOMIA MACROSCOPICA</vt:lpstr>
      <vt:lpstr>Presentazione standard di PowerPoint</vt:lpstr>
      <vt:lpstr>PANCREAS - STRUTTURA -</vt:lpstr>
      <vt:lpstr>PANCREAS - STRUTTURA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GHIANDOLE  SALIVARI  MAGGIORI</dc:title>
  <dc:creator>Prof. Vittorio Grill</dc:creator>
  <cp:lastModifiedBy>Utente di Microsoft Office</cp:lastModifiedBy>
  <cp:revision>249</cp:revision>
  <cp:lastPrinted>1601-01-01T00:00:00Z</cp:lastPrinted>
  <dcterms:created xsi:type="dcterms:W3CDTF">2001-03-20T15:01:10Z</dcterms:created>
  <dcterms:modified xsi:type="dcterms:W3CDTF">2023-10-22T20:36:05Z</dcterms:modified>
</cp:coreProperties>
</file>