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75255-B587-454A-9CBD-10AC138960B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D2569D-E9AE-4358-AE7D-3C5A88D2DC48}">
      <dgm:prSet/>
      <dgm:spPr/>
      <dgm:t>
        <a:bodyPr/>
        <a:lstStyle/>
        <a:p>
          <a:r>
            <a:rPr lang="it-IT"/>
            <a:t>L’énoncé n’a pas de sens parce que les mots n’existent pas (ex. Casser la grammaire de Artaud, Breton, Desnos, Joyce)</a:t>
          </a:r>
          <a:endParaRPr lang="en-US"/>
        </a:p>
      </dgm:t>
    </dgm:pt>
    <dgm:pt modelId="{CFA034E2-64FB-4399-B6BA-FB246AB07E9C}" type="parTrans" cxnId="{E5B7CA1F-A894-4064-BEF4-0757E9E283DD}">
      <dgm:prSet/>
      <dgm:spPr/>
      <dgm:t>
        <a:bodyPr/>
        <a:lstStyle/>
        <a:p>
          <a:endParaRPr lang="en-US"/>
        </a:p>
      </dgm:t>
    </dgm:pt>
    <dgm:pt modelId="{2D5407D0-9E07-43C3-A380-3C73FF11BF7D}" type="sibTrans" cxnId="{E5B7CA1F-A894-4064-BEF4-0757E9E283D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E4D9FCE8-0F46-4385-A44F-2FE03692A882}">
      <dgm:prSet/>
      <dgm:spPr/>
      <dgm:t>
        <a:bodyPr/>
        <a:lstStyle/>
        <a:p>
          <a:r>
            <a:rPr lang="it-IT"/>
            <a:t>L’énoncé est en contradiction avec la logique et en particulier la logique des pré-supposés, de l’implication et des incompatiblités </a:t>
          </a:r>
          <a:endParaRPr lang="en-US"/>
        </a:p>
      </dgm:t>
    </dgm:pt>
    <dgm:pt modelId="{8DA7140F-ACA5-458A-B6E5-33E545D10453}" type="parTrans" cxnId="{65273364-69C3-4D5B-8381-784331E5E85E}">
      <dgm:prSet/>
      <dgm:spPr/>
      <dgm:t>
        <a:bodyPr/>
        <a:lstStyle/>
        <a:p>
          <a:endParaRPr lang="en-US"/>
        </a:p>
      </dgm:t>
    </dgm:pt>
    <dgm:pt modelId="{30AB8A0A-0078-40A8-BE2A-B2E4735E5EB3}" type="sibTrans" cxnId="{65273364-69C3-4D5B-8381-784331E5E85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3C74727-2E9B-49C6-A43D-5A71B8C386DE}">
      <dgm:prSet/>
      <dgm:spPr/>
      <dgm:t>
        <a:bodyPr/>
        <a:lstStyle/>
        <a:p>
          <a:r>
            <a:rPr lang="it-IT"/>
            <a:t>La troisième anomalie a été exploité par les surrealistes et par l’Oulipo</a:t>
          </a:r>
          <a:endParaRPr lang="en-US"/>
        </a:p>
      </dgm:t>
    </dgm:pt>
    <dgm:pt modelId="{A0AACE9C-A66D-47B1-850B-2F932A294662}" type="parTrans" cxnId="{55663381-E6E4-4C1D-BAB5-36DAAD9C42DD}">
      <dgm:prSet/>
      <dgm:spPr/>
      <dgm:t>
        <a:bodyPr/>
        <a:lstStyle/>
        <a:p>
          <a:endParaRPr lang="en-US"/>
        </a:p>
      </dgm:t>
    </dgm:pt>
    <dgm:pt modelId="{9E79E8A0-0DE7-4023-AFAB-4C09812C319E}" type="sibTrans" cxnId="{55663381-E6E4-4C1D-BAB5-36DAAD9C42D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D60F5C7-0CCE-F84D-8407-1E82003ED5D4}" type="pres">
      <dgm:prSet presAssocID="{12E75255-B587-454A-9CBD-10AC138960B5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8DCCDD5-44E6-6B4D-937A-0A9B286B06F6}" type="pres">
      <dgm:prSet presAssocID="{4AD2569D-E9AE-4358-AE7D-3C5A88D2DC48}" presName="compositeNode" presStyleCnt="0">
        <dgm:presLayoutVars>
          <dgm:bulletEnabled val="1"/>
        </dgm:presLayoutVars>
      </dgm:prSet>
      <dgm:spPr/>
    </dgm:pt>
    <dgm:pt modelId="{9BB71820-0BD4-4E4A-BC57-701C37736FE1}" type="pres">
      <dgm:prSet presAssocID="{4AD2569D-E9AE-4358-AE7D-3C5A88D2DC48}" presName="bgRect" presStyleLbl="alignNode1" presStyleIdx="0" presStyleCnt="3"/>
      <dgm:spPr/>
      <dgm:t>
        <a:bodyPr/>
        <a:lstStyle/>
        <a:p>
          <a:endParaRPr lang="it-IT"/>
        </a:p>
      </dgm:t>
    </dgm:pt>
    <dgm:pt modelId="{959B6E0A-CFD7-4D4D-94CB-9CD5BDDF2C7A}" type="pres">
      <dgm:prSet presAssocID="{2D5407D0-9E07-43C3-A380-3C73FF11BF7D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36BA7A-944F-9D47-B2E8-7E869D293F4C}" type="pres">
      <dgm:prSet presAssocID="{4AD2569D-E9AE-4358-AE7D-3C5A88D2DC48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DFCF1F-78C2-A041-BD42-C7B0591498DE}" type="pres">
      <dgm:prSet presAssocID="{2D5407D0-9E07-43C3-A380-3C73FF11BF7D}" presName="sibTrans" presStyleCnt="0"/>
      <dgm:spPr/>
    </dgm:pt>
    <dgm:pt modelId="{627C0FEF-3E4A-C44F-A8C4-D8BA48DA2BE8}" type="pres">
      <dgm:prSet presAssocID="{E4D9FCE8-0F46-4385-A44F-2FE03692A882}" presName="compositeNode" presStyleCnt="0">
        <dgm:presLayoutVars>
          <dgm:bulletEnabled val="1"/>
        </dgm:presLayoutVars>
      </dgm:prSet>
      <dgm:spPr/>
    </dgm:pt>
    <dgm:pt modelId="{35364D83-5676-EA45-A88E-B9DCB5BEB52B}" type="pres">
      <dgm:prSet presAssocID="{E4D9FCE8-0F46-4385-A44F-2FE03692A882}" presName="bgRect" presStyleLbl="alignNode1" presStyleIdx="1" presStyleCnt="3"/>
      <dgm:spPr/>
      <dgm:t>
        <a:bodyPr/>
        <a:lstStyle/>
        <a:p>
          <a:endParaRPr lang="it-IT"/>
        </a:p>
      </dgm:t>
    </dgm:pt>
    <dgm:pt modelId="{7F849D95-572C-3B42-A883-D75E1A26E63A}" type="pres">
      <dgm:prSet presAssocID="{30AB8A0A-0078-40A8-BE2A-B2E4735E5EB3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79A2B7-EB33-DD46-BC30-EB8FC659D39D}" type="pres">
      <dgm:prSet presAssocID="{E4D9FCE8-0F46-4385-A44F-2FE03692A882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DDB3BD-A13D-3F46-BDB9-132B86B129DE}" type="pres">
      <dgm:prSet presAssocID="{30AB8A0A-0078-40A8-BE2A-B2E4735E5EB3}" presName="sibTrans" presStyleCnt="0"/>
      <dgm:spPr/>
    </dgm:pt>
    <dgm:pt modelId="{C4E2E565-D164-C848-8DB6-0CA5ADF32684}" type="pres">
      <dgm:prSet presAssocID="{B3C74727-2E9B-49C6-A43D-5A71B8C386DE}" presName="compositeNode" presStyleCnt="0">
        <dgm:presLayoutVars>
          <dgm:bulletEnabled val="1"/>
        </dgm:presLayoutVars>
      </dgm:prSet>
      <dgm:spPr/>
    </dgm:pt>
    <dgm:pt modelId="{43C64FB1-203D-E140-8786-69D10C5A8140}" type="pres">
      <dgm:prSet presAssocID="{B3C74727-2E9B-49C6-A43D-5A71B8C386DE}" presName="bgRect" presStyleLbl="alignNode1" presStyleIdx="2" presStyleCnt="3"/>
      <dgm:spPr/>
      <dgm:t>
        <a:bodyPr/>
        <a:lstStyle/>
        <a:p>
          <a:endParaRPr lang="it-IT"/>
        </a:p>
      </dgm:t>
    </dgm:pt>
    <dgm:pt modelId="{6A689324-7F17-3D42-AD35-CF8633055BD2}" type="pres">
      <dgm:prSet presAssocID="{9E79E8A0-0DE7-4023-AFAB-4C09812C319E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CC8040-17E8-3346-A6BD-AF8587410AE4}" type="pres">
      <dgm:prSet presAssocID="{B3C74727-2E9B-49C6-A43D-5A71B8C386DE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60124B-DA7C-E543-B74B-E8D4776E69A1}" type="presOf" srcId="{12E75255-B587-454A-9CBD-10AC138960B5}" destId="{5D60F5C7-0CCE-F84D-8407-1E82003ED5D4}" srcOrd="0" destOrd="0" presId="urn:microsoft.com/office/officeart/2016/7/layout/LinearBlockProcessNumbered"/>
    <dgm:cxn modelId="{D881512A-FD7A-1B41-8A2A-F4CDAF7949B0}" type="presOf" srcId="{E4D9FCE8-0F46-4385-A44F-2FE03692A882}" destId="{C979A2B7-EB33-DD46-BC30-EB8FC659D39D}" srcOrd="1" destOrd="0" presId="urn:microsoft.com/office/officeart/2016/7/layout/LinearBlockProcessNumbered"/>
    <dgm:cxn modelId="{047D8133-4599-A24D-9B1E-279C421B1A8C}" type="presOf" srcId="{E4D9FCE8-0F46-4385-A44F-2FE03692A882}" destId="{35364D83-5676-EA45-A88E-B9DCB5BEB52B}" srcOrd="0" destOrd="0" presId="urn:microsoft.com/office/officeart/2016/7/layout/LinearBlockProcessNumbered"/>
    <dgm:cxn modelId="{D58C6F7B-27D0-0D41-9EAF-4650F8B5083F}" type="presOf" srcId="{B3C74727-2E9B-49C6-A43D-5A71B8C386DE}" destId="{43C64FB1-203D-E140-8786-69D10C5A8140}" srcOrd="0" destOrd="0" presId="urn:microsoft.com/office/officeart/2016/7/layout/LinearBlockProcessNumbered"/>
    <dgm:cxn modelId="{55663381-E6E4-4C1D-BAB5-36DAAD9C42DD}" srcId="{12E75255-B587-454A-9CBD-10AC138960B5}" destId="{B3C74727-2E9B-49C6-A43D-5A71B8C386DE}" srcOrd="2" destOrd="0" parTransId="{A0AACE9C-A66D-47B1-850B-2F932A294662}" sibTransId="{9E79E8A0-0DE7-4023-AFAB-4C09812C319E}"/>
    <dgm:cxn modelId="{9B2F48B5-75F8-B74A-BEB2-F1A64E94D332}" type="presOf" srcId="{B3C74727-2E9B-49C6-A43D-5A71B8C386DE}" destId="{92CC8040-17E8-3346-A6BD-AF8587410AE4}" srcOrd="1" destOrd="0" presId="urn:microsoft.com/office/officeart/2016/7/layout/LinearBlockProcessNumbered"/>
    <dgm:cxn modelId="{B1EB7E3A-4785-9941-9256-33E91F0BA358}" type="presOf" srcId="{9E79E8A0-0DE7-4023-AFAB-4C09812C319E}" destId="{6A689324-7F17-3D42-AD35-CF8633055BD2}" srcOrd="0" destOrd="0" presId="urn:microsoft.com/office/officeart/2016/7/layout/LinearBlockProcessNumbered"/>
    <dgm:cxn modelId="{38D6C538-4E9A-A742-9E4F-90126BA69591}" type="presOf" srcId="{4AD2569D-E9AE-4358-AE7D-3C5A88D2DC48}" destId="{9B36BA7A-944F-9D47-B2E8-7E869D293F4C}" srcOrd="1" destOrd="0" presId="urn:microsoft.com/office/officeart/2016/7/layout/LinearBlockProcessNumbered"/>
    <dgm:cxn modelId="{682BBCA0-F5FD-114A-A0C4-F59DD5523B51}" type="presOf" srcId="{2D5407D0-9E07-43C3-A380-3C73FF11BF7D}" destId="{959B6E0A-CFD7-4D4D-94CB-9CD5BDDF2C7A}" srcOrd="0" destOrd="0" presId="urn:microsoft.com/office/officeart/2016/7/layout/LinearBlockProcessNumbered"/>
    <dgm:cxn modelId="{D5148092-C5E9-D04F-B10B-9C8E1923EBB1}" type="presOf" srcId="{30AB8A0A-0078-40A8-BE2A-B2E4735E5EB3}" destId="{7F849D95-572C-3B42-A883-D75E1A26E63A}" srcOrd="0" destOrd="0" presId="urn:microsoft.com/office/officeart/2016/7/layout/LinearBlockProcessNumbered"/>
    <dgm:cxn modelId="{E5B7CA1F-A894-4064-BEF4-0757E9E283DD}" srcId="{12E75255-B587-454A-9CBD-10AC138960B5}" destId="{4AD2569D-E9AE-4358-AE7D-3C5A88D2DC48}" srcOrd="0" destOrd="0" parTransId="{CFA034E2-64FB-4399-B6BA-FB246AB07E9C}" sibTransId="{2D5407D0-9E07-43C3-A380-3C73FF11BF7D}"/>
    <dgm:cxn modelId="{65273364-69C3-4D5B-8381-784331E5E85E}" srcId="{12E75255-B587-454A-9CBD-10AC138960B5}" destId="{E4D9FCE8-0F46-4385-A44F-2FE03692A882}" srcOrd="1" destOrd="0" parTransId="{8DA7140F-ACA5-458A-B6E5-33E545D10453}" sibTransId="{30AB8A0A-0078-40A8-BE2A-B2E4735E5EB3}"/>
    <dgm:cxn modelId="{175C4BDE-5F61-4041-BFB4-BCCC753427D7}" type="presOf" srcId="{4AD2569D-E9AE-4358-AE7D-3C5A88D2DC48}" destId="{9BB71820-0BD4-4E4A-BC57-701C37736FE1}" srcOrd="0" destOrd="0" presId="urn:microsoft.com/office/officeart/2016/7/layout/LinearBlockProcessNumbered"/>
    <dgm:cxn modelId="{4107FDD8-852B-D64A-9613-DCEDD0D15B67}" type="presParOf" srcId="{5D60F5C7-0CCE-F84D-8407-1E82003ED5D4}" destId="{68DCCDD5-44E6-6B4D-937A-0A9B286B06F6}" srcOrd="0" destOrd="0" presId="urn:microsoft.com/office/officeart/2016/7/layout/LinearBlockProcessNumbered"/>
    <dgm:cxn modelId="{617F1FA4-370A-354B-A16B-0EB76CE07AA5}" type="presParOf" srcId="{68DCCDD5-44E6-6B4D-937A-0A9B286B06F6}" destId="{9BB71820-0BD4-4E4A-BC57-701C37736FE1}" srcOrd="0" destOrd="0" presId="urn:microsoft.com/office/officeart/2016/7/layout/LinearBlockProcessNumbered"/>
    <dgm:cxn modelId="{07B5117B-1CE2-924D-8E15-BF3B07E25AC6}" type="presParOf" srcId="{68DCCDD5-44E6-6B4D-937A-0A9B286B06F6}" destId="{959B6E0A-CFD7-4D4D-94CB-9CD5BDDF2C7A}" srcOrd="1" destOrd="0" presId="urn:microsoft.com/office/officeart/2016/7/layout/LinearBlockProcessNumbered"/>
    <dgm:cxn modelId="{65882AB6-DCB6-7C46-A165-5CDECA2A16CD}" type="presParOf" srcId="{68DCCDD5-44E6-6B4D-937A-0A9B286B06F6}" destId="{9B36BA7A-944F-9D47-B2E8-7E869D293F4C}" srcOrd="2" destOrd="0" presId="urn:microsoft.com/office/officeart/2016/7/layout/LinearBlockProcessNumbered"/>
    <dgm:cxn modelId="{C03D6727-AA74-1046-B922-6F3E2CEAD9A5}" type="presParOf" srcId="{5D60F5C7-0CCE-F84D-8407-1E82003ED5D4}" destId="{D1DFCF1F-78C2-A041-BD42-C7B0591498DE}" srcOrd="1" destOrd="0" presId="urn:microsoft.com/office/officeart/2016/7/layout/LinearBlockProcessNumbered"/>
    <dgm:cxn modelId="{794E590A-981F-1245-BEE1-D6A36394D3DA}" type="presParOf" srcId="{5D60F5C7-0CCE-F84D-8407-1E82003ED5D4}" destId="{627C0FEF-3E4A-C44F-A8C4-D8BA48DA2BE8}" srcOrd="2" destOrd="0" presId="urn:microsoft.com/office/officeart/2016/7/layout/LinearBlockProcessNumbered"/>
    <dgm:cxn modelId="{9854E145-D9CC-9A4C-8D25-5E7F5B521314}" type="presParOf" srcId="{627C0FEF-3E4A-C44F-A8C4-D8BA48DA2BE8}" destId="{35364D83-5676-EA45-A88E-B9DCB5BEB52B}" srcOrd="0" destOrd="0" presId="urn:microsoft.com/office/officeart/2016/7/layout/LinearBlockProcessNumbered"/>
    <dgm:cxn modelId="{380ADFF5-C545-7C4E-B589-C266211E3E18}" type="presParOf" srcId="{627C0FEF-3E4A-C44F-A8C4-D8BA48DA2BE8}" destId="{7F849D95-572C-3B42-A883-D75E1A26E63A}" srcOrd="1" destOrd="0" presId="urn:microsoft.com/office/officeart/2016/7/layout/LinearBlockProcessNumbered"/>
    <dgm:cxn modelId="{36032885-0474-C74F-B901-301BA84082F8}" type="presParOf" srcId="{627C0FEF-3E4A-C44F-A8C4-D8BA48DA2BE8}" destId="{C979A2B7-EB33-DD46-BC30-EB8FC659D39D}" srcOrd="2" destOrd="0" presId="urn:microsoft.com/office/officeart/2016/7/layout/LinearBlockProcessNumbered"/>
    <dgm:cxn modelId="{4330B8A6-B5F1-7A49-93D4-86D2F76AC29F}" type="presParOf" srcId="{5D60F5C7-0CCE-F84D-8407-1E82003ED5D4}" destId="{65DDB3BD-A13D-3F46-BDB9-132B86B129DE}" srcOrd="3" destOrd="0" presId="urn:microsoft.com/office/officeart/2016/7/layout/LinearBlockProcessNumbered"/>
    <dgm:cxn modelId="{A3B59D18-B6EC-F347-B68D-7F48EAA563AE}" type="presParOf" srcId="{5D60F5C7-0CCE-F84D-8407-1E82003ED5D4}" destId="{C4E2E565-D164-C848-8DB6-0CA5ADF32684}" srcOrd="4" destOrd="0" presId="urn:microsoft.com/office/officeart/2016/7/layout/LinearBlockProcessNumbered"/>
    <dgm:cxn modelId="{3F5B7A0F-E160-4949-86AD-96505F233FAD}" type="presParOf" srcId="{C4E2E565-D164-C848-8DB6-0CA5ADF32684}" destId="{43C64FB1-203D-E140-8786-69D10C5A8140}" srcOrd="0" destOrd="0" presId="urn:microsoft.com/office/officeart/2016/7/layout/LinearBlockProcessNumbered"/>
    <dgm:cxn modelId="{D8B99CF8-2273-C547-A966-C5953BB39B2E}" type="presParOf" srcId="{C4E2E565-D164-C848-8DB6-0CA5ADF32684}" destId="{6A689324-7F17-3D42-AD35-CF8633055BD2}" srcOrd="1" destOrd="0" presId="urn:microsoft.com/office/officeart/2016/7/layout/LinearBlockProcessNumbered"/>
    <dgm:cxn modelId="{907C5DDA-A99E-2644-A4C2-274297928EDC}" type="presParOf" srcId="{C4E2E565-D164-C848-8DB6-0CA5ADF32684}" destId="{92CC8040-17E8-3346-A6BD-AF8587410AE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28EB3-8C4C-4CA0-8010-75D1E0F016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2BBFA-91C5-43B1-B13C-8ABFD88AE23D}">
      <dgm:prSet/>
      <dgm:spPr/>
      <dgm:t>
        <a:bodyPr/>
        <a:lstStyle/>
        <a:p>
          <a:r>
            <a:rPr lang="fr-FR" dirty="0"/>
            <a:t>Comment rendre compte du fait qu’on dit: « l’homme caresse le chat? » et non: « le chat caresse l’homme? ». Le danger est celui de produire des règles valables pour des cas particuliers, non généralisables: « Le veuf de Marie est ici », mais à </a:t>
          </a:r>
          <a:r>
            <a:rPr lang="fr-FR" i="1" dirty="0"/>
            <a:t>veuf</a:t>
          </a:r>
          <a:r>
            <a:rPr lang="fr-FR" dirty="0"/>
            <a:t> on applique la règle spécifique qu’il est incompatible avec la forme possessive.</a:t>
          </a:r>
          <a:endParaRPr lang="en-US" dirty="0"/>
        </a:p>
      </dgm:t>
    </dgm:pt>
    <dgm:pt modelId="{3C6B153E-0CF9-43B0-B6AE-C37BF7161EAB}" type="parTrans" cxnId="{2C06F59F-D815-4272-A0A7-43E97F187605}">
      <dgm:prSet/>
      <dgm:spPr/>
      <dgm:t>
        <a:bodyPr/>
        <a:lstStyle/>
        <a:p>
          <a:endParaRPr lang="en-US"/>
        </a:p>
      </dgm:t>
    </dgm:pt>
    <dgm:pt modelId="{03C09C7A-442F-4681-A21B-9FF1415199F1}" type="sibTrans" cxnId="{2C06F59F-D815-4272-A0A7-43E97F187605}">
      <dgm:prSet/>
      <dgm:spPr/>
      <dgm:t>
        <a:bodyPr/>
        <a:lstStyle/>
        <a:p>
          <a:endParaRPr lang="en-US"/>
        </a:p>
      </dgm:t>
    </dgm:pt>
    <dgm:pt modelId="{96C6961E-1D11-4735-A7BB-801E7DC2D523}">
      <dgm:prSet/>
      <dgm:spPr/>
      <dgm:t>
        <a:bodyPr/>
        <a:lstStyle/>
        <a:p>
          <a:r>
            <a:rPr lang="fr-FR"/>
            <a:t>L’autre danger est celui de confondre l’univers extra-linguistique avec le système linguistique. La phrase de Galilée « la terre tourne » était clairement, à l’époque, une anomalie référentielle; « la terre est plate » en est une pour nous aujourd’hui. </a:t>
          </a:r>
          <a:endParaRPr lang="en-US"/>
        </a:p>
      </dgm:t>
    </dgm:pt>
    <dgm:pt modelId="{85C844B1-8C8E-4722-8945-A34A6B4AB322}" type="parTrans" cxnId="{7B4A3871-81C6-40CE-A335-96DD517EEEA3}">
      <dgm:prSet/>
      <dgm:spPr/>
      <dgm:t>
        <a:bodyPr/>
        <a:lstStyle/>
        <a:p>
          <a:endParaRPr lang="en-US"/>
        </a:p>
      </dgm:t>
    </dgm:pt>
    <dgm:pt modelId="{A63C7069-340A-4EF1-93E4-6B5BD2AF2DA8}" type="sibTrans" cxnId="{7B4A3871-81C6-40CE-A335-96DD517EEEA3}">
      <dgm:prSet/>
      <dgm:spPr/>
      <dgm:t>
        <a:bodyPr/>
        <a:lstStyle/>
        <a:p>
          <a:endParaRPr lang="en-US"/>
        </a:p>
      </dgm:t>
    </dgm:pt>
    <dgm:pt modelId="{8ADAF8A6-84C6-0D40-8C49-46049766EFAF}" type="pres">
      <dgm:prSet presAssocID="{6DD28EB3-8C4C-4CA0-8010-75D1E0F016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4A5F85C-54F3-DE4B-B54C-BD29F513F252}" type="pres">
      <dgm:prSet presAssocID="{E0F2BBFA-91C5-43B1-B13C-8ABFD88AE23D}" presName="hierRoot1" presStyleCnt="0"/>
      <dgm:spPr/>
    </dgm:pt>
    <dgm:pt modelId="{9DAA0903-523C-CE4D-AFD0-1E548D2A36BA}" type="pres">
      <dgm:prSet presAssocID="{E0F2BBFA-91C5-43B1-B13C-8ABFD88AE23D}" presName="composite" presStyleCnt="0"/>
      <dgm:spPr/>
    </dgm:pt>
    <dgm:pt modelId="{4E079900-3D4F-D84B-ACD6-A789FE6E0A57}" type="pres">
      <dgm:prSet presAssocID="{E0F2BBFA-91C5-43B1-B13C-8ABFD88AE23D}" presName="background" presStyleLbl="node0" presStyleIdx="0" presStyleCnt="2"/>
      <dgm:spPr/>
    </dgm:pt>
    <dgm:pt modelId="{0F47905E-7A89-3F4C-A13D-52E33B51BAA5}" type="pres">
      <dgm:prSet presAssocID="{E0F2BBFA-91C5-43B1-B13C-8ABFD88AE23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60EBCE4-B95F-6745-973E-245D45A9AA40}" type="pres">
      <dgm:prSet presAssocID="{E0F2BBFA-91C5-43B1-B13C-8ABFD88AE23D}" presName="hierChild2" presStyleCnt="0"/>
      <dgm:spPr/>
    </dgm:pt>
    <dgm:pt modelId="{65E4FE85-07FD-C847-B1D9-9C2EAF1317E7}" type="pres">
      <dgm:prSet presAssocID="{96C6961E-1D11-4735-A7BB-801E7DC2D523}" presName="hierRoot1" presStyleCnt="0"/>
      <dgm:spPr/>
    </dgm:pt>
    <dgm:pt modelId="{79A73738-41E7-D14E-9BE9-3E3D134AEF3A}" type="pres">
      <dgm:prSet presAssocID="{96C6961E-1D11-4735-A7BB-801E7DC2D523}" presName="composite" presStyleCnt="0"/>
      <dgm:spPr/>
    </dgm:pt>
    <dgm:pt modelId="{6D7FC2C0-D070-604D-873B-74421AF2407C}" type="pres">
      <dgm:prSet presAssocID="{96C6961E-1D11-4735-A7BB-801E7DC2D523}" presName="background" presStyleLbl="node0" presStyleIdx="1" presStyleCnt="2"/>
      <dgm:spPr/>
    </dgm:pt>
    <dgm:pt modelId="{CB877B64-650B-574C-B067-0FD8E144AF41}" type="pres">
      <dgm:prSet presAssocID="{96C6961E-1D11-4735-A7BB-801E7DC2D523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0D8DF17-288C-4740-9953-E7760B962315}" type="pres">
      <dgm:prSet presAssocID="{96C6961E-1D11-4735-A7BB-801E7DC2D523}" presName="hierChild2" presStyleCnt="0"/>
      <dgm:spPr/>
    </dgm:pt>
  </dgm:ptLst>
  <dgm:cxnLst>
    <dgm:cxn modelId="{84570743-B042-5944-BC31-8F6516320DB2}" type="presOf" srcId="{6DD28EB3-8C4C-4CA0-8010-75D1E0F01651}" destId="{8ADAF8A6-84C6-0D40-8C49-46049766EFAF}" srcOrd="0" destOrd="0" presId="urn:microsoft.com/office/officeart/2005/8/layout/hierarchy1"/>
    <dgm:cxn modelId="{90489F2A-D2B0-8D4B-84AA-11902A62ED31}" type="presOf" srcId="{96C6961E-1D11-4735-A7BB-801E7DC2D523}" destId="{CB877B64-650B-574C-B067-0FD8E144AF41}" srcOrd="0" destOrd="0" presId="urn:microsoft.com/office/officeart/2005/8/layout/hierarchy1"/>
    <dgm:cxn modelId="{5F79CA4D-87D0-7747-A0F7-5BA05872DCD0}" type="presOf" srcId="{E0F2BBFA-91C5-43B1-B13C-8ABFD88AE23D}" destId="{0F47905E-7A89-3F4C-A13D-52E33B51BAA5}" srcOrd="0" destOrd="0" presId="urn:microsoft.com/office/officeart/2005/8/layout/hierarchy1"/>
    <dgm:cxn modelId="{2C06F59F-D815-4272-A0A7-43E97F187605}" srcId="{6DD28EB3-8C4C-4CA0-8010-75D1E0F01651}" destId="{E0F2BBFA-91C5-43B1-B13C-8ABFD88AE23D}" srcOrd="0" destOrd="0" parTransId="{3C6B153E-0CF9-43B0-B6AE-C37BF7161EAB}" sibTransId="{03C09C7A-442F-4681-A21B-9FF1415199F1}"/>
    <dgm:cxn modelId="{7B4A3871-81C6-40CE-A335-96DD517EEEA3}" srcId="{6DD28EB3-8C4C-4CA0-8010-75D1E0F01651}" destId="{96C6961E-1D11-4735-A7BB-801E7DC2D523}" srcOrd="1" destOrd="0" parTransId="{85C844B1-8C8E-4722-8945-A34A6B4AB322}" sibTransId="{A63C7069-340A-4EF1-93E4-6B5BD2AF2DA8}"/>
    <dgm:cxn modelId="{506882B2-E334-9D4B-ACD8-AD02F0F07A78}" type="presParOf" srcId="{8ADAF8A6-84C6-0D40-8C49-46049766EFAF}" destId="{94A5F85C-54F3-DE4B-B54C-BD29F513F252}" srcOrd="0" destOrd="0" presId="urn:microsoft.com/office/officeart/2005/8/layout/hierarchy1"/>
    <dgm:cxn modelId="{BAA2AD3C-CC9A-1549-AA14-81B2D1EF899D}" type="presParOf" srcId="{94A5F85C-54F3-DE4B-B54C-BD29F513F252}" destId="{9DAA0903-523C-CE4D-AFD0-1E548D2A36BA}" srcOrd="0" destOrd="0" presId="urn:microsoft.com/office/officeart/2005/8/layout/hierarchy1"/>
    <dgm:cxn modelId="{606D9440-3E86-7A47-BA54-6A67CDBDA591}" type="presParOf" srcId="{9DAA0903-523C-CE4D-AFD0-1E548D2A36BA}" destId="{4E079900-3D4F-D84B-ACD6-A789FE6E0A57}" srcOrd="0" destOrd="0" presId="urn:microsoft.com/office/officeart/2005/8/layout/hierarchy1"/>
    <dgm:cxn modelId="{B8A16B40-0B33-754B-B74A-B8595E0A369D}" type="presParOf" srcId="{9DAA0903-523C-CE4D-AFD0-1E548D2A36BA}" destId="{0F47905E-7A89-3F4C-A13D-52E33B51BAA5}" srcOrd="1" destOrd="0" presId="urn:microsoft.com/office/officeart/2005/8/layout/hierarchy1"/>
    <dgm:cxn modelId="{614D13F7-0BB9-3049-B481-8C00817D0CED}" type="presParOf" srcId="{94A5F85C-54F3-DE4B-B54C-BD29F513F252}" destId="{360EBCE4-B95F-6745-973E-245D45A9AA40}" srcOrd="1" destOrd="0" presId="urn:microsoft.com/office/officeart/2005/8/layout/hierarchy1"/>
    <dgm:cxn modelId="{B6937563-A2EA-EA46-9822-F431BE15CA4F}" type="presParOf" srcId="{8ADAF8A6-84C6-0D40-8C49-46049766EFAF}" destId="{65E4FE85-07FD-C847-B1D9-9C2EAF1317E7}" srcOrd="1" destOrd="0" presId="urn:microsoft.com/office/officeart/2005/8/layout/hierarchy1"/>
    <dgm:cxn modelId="{BFE0FB01-BA11-A84E-9300-16E20FBE58C3}" type="presParOf" srcId="{65E4FE85-07FD-C847-B1D9-9C2EAF1317E7}" destId="{79A73738-41E7-D14E-9BE9-3E3D134AEF3A}" srcOrd="0" destOrd="0" presId="urn:microsoft.com/office/officeart/2005/8/layout/hierarchy1"/>
    <dgm:cxn modelId="{9DBE0030-22F2-7641-B224-B4E42A189787}" type="presParOf" srcId="{79A73738-41E7-D14E-9BE9-3E3D134AEF3A}" destId="{6D7FC2C0-D070-604D-873B-74421AF2407C}" srcOrd="0" destOrd="0" presId="urn:microsoft.com/office/officeart/2005/8/layout/hierarchy1"/>
    <dgm:cxn modelId="{94758B06-1B51-454E-8F2D-317796CCF2F3}" type="presParOf" srcId="{79A73738-41E7-D14E-9BE9-3E3D134AEF3A}" destId="{CB877B64-650B-574C-B067-0FD8E144AF41}" srcOrd="1" destOrd="0" presId="urn:microsoft.com/office/officeart/2005/8/layout/hierarchy1"/>
    <dgm:cxn modelId="{E4E22EAA-43A0-D446-A196-A12FDF8887B2}" type="presParOf" srcId="{65E4FE85-07FD-C847-B1D9-9C2EAF1317E7}" destId="{20D8DF17-288C-4740-9953-E7760B9623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71820-0BD4-4E4A-BC57-701C37736FE1}">
      <dsp:nvSpPr>
        <dsp:cNvPr id="0" name=""/>
        <dsp:cNvSpPr/>
      </dsp:nvSpPr>
      <dsp:spPr>
        <a:xfrm>
          <a:off x="421" y="1389831"/>
          <a:ext cx="1708067" cy="2049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19" tIns="0" rIns="168719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/>
            <a:t>L’énoncé n’a pas de sens parce que les mots n’existent pas (ex. Casser la grammaire de Artaud, Breton, Desnos, Joyce)</a:t>
          </a:r>
          <a:endParaRPr lang="en-US" sz="1100" kern="1200"/>
        </a:p>
      </dsp:txBody>
      <dsp:txXfrm>
        <a:off x="421" y="2209704"/>
        <a:ext cx="1708067" cy="1229808"/>
      </dsp:txXfrm>
    </dsp:sp>
    <dsp:sp modelId="{959B6E0A-CFD7-4D4D-94CB-9CD5BDDF2C7A}">
      <dsp:nvSpPr>
        <dsp:cNvPr id="0" name=""/>
        <dsp:cNvSpPr/>
      </dsp:nvSpPr>
      <dsp:spPr>
        <a:xfrm>
          <a:off x="421" y="1389831"/>
          <a:ext cx="1708067" cy="819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19" tIns="165100" rIns="168719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01</a:t>
          </a:r>
        </a:p>
      </dsp:txBody>
      <dsp:txXfrm>
        <a:off x="421" y="1389831"/>
        <a:ext cx="1708067" cy="819872"/>
      </dsp:txXfrm>
    </dsp:sp>
    <dsp:sp modelId="{35364D83-5676-EA45-A88E-B9DCB5BEB52B}">
      <dsp:nvSpPr>
        <dsp:cNvPr id="0" name=""/>
        <dsp:cNvSpPr/>
      </dsp:nvSpPr>
      <dsp:spPr>
        <a:xfrm>
          <a:off x="1845134" y="1389831"/>
          <a:ext cx="1708067" cy="2049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19" tIns="0" rIns="168719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/>
            <a:t>L’énoncé est en contradiction avec la logique et en particulier la logique des pré-supposés, de l’implication et des incompatiblités </a:t>
          </a:r>
          <a:endParaRPr lang="en-US" sz="1100" kern="1200"/>
        </a:p>
      </dsp:txBody>
      <dsp:txXfrm>
        <a:off x="1845134" y="2209704"/>
        <a:ext cx="1708067" cy="1229808"/>
      </dsp:txXfrm>
    </dsp:sp>
    <dsp:sp modelId="{7F849D95-572C-3B42-A883-D75E1A26E63A}">
      <dsp:nvSpPr>
        <dsp:cNvPr id="0" name=""/>
        <dsp:cNvSpPr/>
      </dsp:nvSpPr>
      <dsp:spPr>
        <a:xfrm>
          <a:off x="1845134" y="1389831"/>
          <a:ext cx="1708067" cy="819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19" tIns="165100" rIns="168719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02</a:t>
          </a:r>
        </a:p>
      </dsp:txBody>
      <dsp:txXfrm>
        <a:off x="1845134" y="1389831"/>
        <a:ext cx="1708067" cy="819872"/>
      </dsp:txXfrm>
    </dsp:sp>
    <dsp:sp modelId="{43C64FB1-203D-E140-8786-69D10C5A8140}">
      <dsp:nvSpPr>
        <dsp:cNvPr id="0" name=""/>
        <dsp:cNvSpPr/>
      </dsp:nvSpPr>
      <dsp:spPr>
        <a:xfrm>
          <a:off x="3689847" y="1389831"/>
          <a:ext cx="1708067" cy="2049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19" tIns="0" rIns="168719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/>
            <a:t>La troisième anomalie a été exploité par les surrealistes et par l’Oulipo</a:t>
          </a:r>
          <a:endParaRPr lang="en-US" sz="1100" kern="1200"/>
        </a:p>
      </dsp:txBody>
      <dsp:txXfrm>
        <a:off x="3689847" y="2209704"/>
        <a:ext cx="1708067" cy="1229808"/>
      </dsp:txXfrm>
    </dsp:sp>
    <dsp:sp modelId="{6A689324-7F17-3D42-AD35-CF8633055BD2}">
      <dsp:nvSpPr>
        <dsp:cNvPr id="0" name=""/>
        <dsp:cNvSpPr/>
      </dsp:nvSpPr>
      <dsp:spPr>
        <a:xfrm>
          <a:off x="3689847" y="1389831"/>
          <a:ext cx="1708067" cy="819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19" tIns="165100" rIns="168719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03</a:t>
          </a:r>
        </a:p>
      </dsp:txBody>
      <dsp:txXfrm>
        <a:off x="3689847" y="1389831"/>
        <a:ext cx="1708067" cy="819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79900-3D4F-D84B-ACD6-A789FE6E0A57}">
      <dsp:nvSpPr>
        <dsp:cNvPr id="0" name=""/>
        <dsp:cNvSpPr/>
      </dsp:nvSpPr>
      <dsp:spPr>
        <a:xfrm>
          <a:off x="1209" y="208962"/>
          <a:ext cx="4244392" cy="269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7905E-7A89-3F4C-A13D-52E33B51BAA5}">
      <dsp:nvSpPr>
        <dsp:cNvPr id="0" name=""/>
        <dsp:cNvSpPr/>
      </dsp:nvSpPr>
      <dsp:spPr>
        <a:xfrm>
          <a:off x="472808" y="656981"/>
          <a:ext cx="4244392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Comment rendre compte du fait qu’on dit: « l’homme caresse le chat? » et non: « le chat caresse l’homme? ». Le danger est celui de produire des règles valables pour des cas particuliers, non généralisables: « Le veuf de Marie est ici », mais à </a:t>
          </a:r>
          <a:r>
            <a:rPr lang="fr-FR" sz="1700" i="1" kern="1200" dirty="0"/>
            <a:t>veuf</a:t>
          </a:r>
          <a:r>
            <a:rPr lang="fr-FR" sz="1700" kern="1200" dirty="0"/>
            <a:t> on applique la règle spécifique qu’il est incompatible avec la forme possessive.</a:t>
          </a:r>
          <a:endParaRPr lang="en-US" sz="1700" kern="1200" dirty="0"/>
        </a:p>
      </dsp:txBody>
      <dsp:txXfrm>
        <a:off x="551747" y="735920"/>
        <a:ext cx="4086514" cy="2537310"/>
      </dsp:txXfrm>
    </dsp:sp>
    <dsp:sp modelId="{6D7FC2C0-D070-604D-873B-74421AF2407C}">
      <dsp:nvSpPr>
        <dsp:cNvPr id="0" name=""/>
        <dsp:cNvSpPr/>
      </dsp:nvSpPr>
      <dsp:spPr>
        <a:xfrm>
          <a:off x="5188799" y="208962"/>
          <a:ext cx="4244392" cy="269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77B64-650B-574C-B067-0FD8E144AF41}">
      <dsp:nvSpPr>
        <dsp:cNvPr id="0" name=""/>
        <dsp:cNvSpPr/>
      </dsp:nvSpPr>
      <dsp:spPr>
        <a:xfrm>
          <a:off x="5660398" y="656981"/>
          <a:ext cx="4244392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L’autre danger est celui de confondre l’univers extra-linguistique avec le système linguistique. La phrase de Galilée « la terre tourne » était clairement, à l’époque, une anomalie référentielle; « la terre est plate » en est une pour nous aujourd’hui. </a:t>
          </a:r>
          <a:endParaRPr lang="en-US" sz="1700" kern="1200"/>
        </a:p>
      </dsp:txBody>
      <dsp:txXfrm>
        <a:off x="5739337" y="735920"/>
        <a:ext cx="4086514" cy="2537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12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3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0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3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1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84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68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00F4F83-B49A-4799-8DC1-B8DF10E91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8D33E0-E469-4E16-B3FF-79C678BB9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527" y="0"/>
            <a:ext cx="689961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036517 w 6899617"/>
              <a:gd name="connsiteY1" fmla="*/ 0 h 6858000"/>
              <a:gd name="connsiteX2" fmla="*/ 6899617 w 6899617"/>
              <a:gd name="connsiteY2" fmla="*/ 0 h 6858000"/>
              <a:gd name="connsiteX3" fmla="*/ 6899617 w 6899617"/>
              <a:gd name="connsiteY3" fmla="*/ 1529274 h 6858000"/>
              <a:gd name="connsiteX4" fmla="*/ 6899617 w 6899617"/>
              <a:gd name="connsiteY4" fmla="*/ 6858000 h 6858000"/>
              <a:gd name="connsiteX5" fmla="*/ 2229334 w 6899617"/>
              <a:gd name="connsiteY5" fmla="*/ 6858000 h 6858000"/>
              <a:gd name="connsiteX6" fmla="*/ 25925 w 6899617"/>
              <a:gd name="connsiteY6" fmla="*/ 6858000 h 6858000"/>
              <a:gd name="connsiteX7" fmla="*/ 0 w 68996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617" h="6858000">
                <a:moveTo>
                  <a:pt x="6010592" y="0"/>
                </a:moveTo>
                <a:lnTo>
                  <a:pt x="6036517" y="0"/>
                </a:lnTo>
                <a:lnTo>
                  <a:pt x="6899617" y="0"/>
                </a:lnTo>
                <a:lnTo>
                  <a:pt x="6899617" y="1529274"/>
                </a:lnTo>
                <a:lnTo>
                  <a:pt x="6899617" y="6858000"/>
                </a:lnTo>
                <a:lnTo>
                  <a:pt x="2229334" y="6858000"/>
                </a:lnTo>
                <a:lnTo>
                  <a:pt x="259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C441F93-6441-4409-BA3B-E8BB28954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22200" cy="6858000"/>
          </a:xfrm>
          <a:custGeom>
            <a:avLst/>
            <a:gdLst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9092864 w 11593823"/>
              <a:gd name="connsiteY5" fmla="*/ 2 h 6858000"/>
              <a:gd name="connsiteX6" fmla="*/ 9092866 w 11593823"/>
              <a:gd name="connsiteY6" fmla="*/ 0 h 6858000"/>
              <a:gd name="connsiteX7" fmla="*/ 11322200 w 11593823"/>
              <a:gd name="connsiteY7" fmla="*/ 0 h 6858000"/>
              <a:gd name="connsiteX8" fmla="*/ 11322198 w 11593823"/>
              <a:gd name="connsiteY8" fmla="*/ 2 h 6858000"/>
              <a:gd name="connsiteX9" fmla="*/ 11593823 w 11593823"/>
              <a:gd name="connsiteY9" fmla="*/ 2 h 6858000"/>
              <a:gd name="connsiteX10" fmla="*/ 11322197 w 11593823"/>
              <a:gd name="connsiteY10" fmla="*/ 4 h 6858000"/>
              <a:gd name="connsiteX11" fmla="*/ 5311608 w 11593823"/>
              <a:gd name="connsiteY11" fmla="*/ 6858000 h 6858000"/>
              <a:gd name="connsiteX12" fmla="*/ 5288856 w 11593823"/>
              <a:gd name="connsiteY12" fmla="*/ 6858000 h 6858000"/>
              <a:gd name="connsiteX13" fmla="*/ 4806770 w 11593823"/>
              <a:gd name="connsiteY13" fmla="*/ 6858000 h 6858000"/>
              <a:gd name="connsiteX14" fmla="*/ 4676142 w 11593823"/>
              <a:gd name="connsiteY14" fmla="*/ 6858000 h 6858000"/>
              <a:gd name="connsiteX15" fmla="*/ 3082273 w 11593823"/>
              <a:gd name="connsiteY15" fmla="*/ 6858000 h 6858000"/>
              <a:gd name="connsiteX16" fmla="*/ 2625273 w 11593823"/>
              <a:gd name="connsiteY16" fmla="*/ 6858000 h 6858000"/>
              <a:gd name="connsiteX17" fmla="*/ 2155010 w 11593823"/>
              <a:gd name="connsiteY17" fmla="*/ 6858000 h 6858000"/>
              <a:gd name="connsiteX18" fmla="*/ 0 w 11593823"/>
              <a:gd name="connsiteY18" fmla="*/ 685800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9092864 w 11593823"/>
              <a:gd name="connsiteY5" fmla="*/ 2 h 6858000"/>
              <a:gd name="connsiteX6" fmla="*/ 11322200 w 11593823"/>
              <a:gd name="connsiteY6" fmla="*/ 0 h 6858000"/>
              <a:gd name="connsiteX7" fmla="*/ 11322198 w 11593823"/>
              <a:gd name="connsiteY7" fmla="*/ 2 h 6858000"/>
              <a:gd name="connsiteX8" fmla="*/ 11593823 w 11593823"/>
              <a:gd name="connsiteY8" fmla="*/ 2 h 6858000"/>
              <a:gd name="connsiteX9" fmla="*/ 11322197 w 11593823"/>
              <a:gd name="connsiteY9" fmla="*/ 4 h 6858000"/>
              <a:gd name="connsiteX10" fmla="*/ 5311608 w 11593823"/>
              <a:gd name="connsiteY10" fmla="*/ 6858000 h 6858000"/>
              <a:gd name="connsiteX11" fmla="*/ 5288856 w 11593823"/>
              <a:gd name="connsiteY11" fmla="*/ 6858000 h 6858000"/>
              <a:gd name="connsiteX12" fmla="*/ 4806770 w 11593823"/>
              <a:gd name="connsiteY12" fmla="*/ 6858000 h 6858000"/>
              <a:gd name="connsiteX13" fmla="*/ 4676142 w 11593823"/>
              <a:gd name="connsiteY13" fmla="*/ 6858000 h 6858000"/>
              <a:gd name="connsiteX14" fmla="*/ 3082273 w 11593823"/>
              <a:gd name="connsiteY14" fmla="*/ 6858000 h 6858000"/>
              <a:gd name="connsiteX15" fmla="*/ 2625273 w 11593823"/>
              <a:gd name="connsiteY15" fmla="*/ 6858000 h 6858000"/>
              <a:gd name="connsiteX16" fmla="*/ 2155010 w 11593823"/>
              <a:gd name="connsiteY16" fmla="*/ 6858000 h 6858000"/>
              <a:gd name="connsiteX17" fmla="*/ 0 w 11593823"/>
              <a:gd name="connsiteY17" fmla="*/ 6858000 h 6858000"/>
              <a:gd name="connsiteX18" fmla="*/ 0 w 11593823"/>
              <a:gd name="connsiteY18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11322200 w 11593823"/>
              <a:gd name="connsiteY5" fmla="*/ 0 h 6858000"/>
              <a:gd name="connsiteX6" fmla="*/ 11322198 w 11593823"/>
              <a:gd name="connsiteY6" fmla="*/ 2 h 6858000"/>
              <a:gd name="connsiteX7" fmla="*/ 11593823 w 11593823"/>
              <a:gd name="connsiteY7" fmla="*/ 2 h 6858000"/>
              <a:gd name="connsiteX8" fmla="*/ 11322197 w 11593823"/>
              <a:gd name="connsiteY8" fmla="*/ 4 h 6858000"/>
              <a:gd name="connsiteX9" fmla="*/ 5311608 w 11593823"/>
              <a:gd name="connsiteY9" fmla="*/ 6858000 h 6858000"/>
              <a:gd name="connsiteX10" fmla="*/ 5288856 w 11593823"/>
              <a:gd name="connsiteY10" fmla="*/ 6858000 h 6858000"/>
              <a:gd name="connsiteX11" fmla="*/ 4806770 w 11593823"/>
              <a:gd name="connsiteY11" fmla="*/ 6858000 h 6858000"/>
              <a:gd name="connsiteX12" fmla="*/ 4676142 w 11593823"/>
              <a:gd name="connsiteY12" fmla="*/ 6858000 h 6858000"/>
              <a:gd name="connsiteX13" fmla="*/ 3082273 w 11593823"/>
              <a:gd name="connsiteY13" fmla="*/ 6858000 h 6858000"/>
              <a:gd name="connsiteX14" fmla="*/ 2625273 w 11593823"/>
              <a:gd name="connsiteY14" fmla="*/ 6858000 h 6858000"/>
              <a:gd name="connsiteX15" fmla="*/ 2155010 w 11593823"/>
              <a:gd name="connsiteY15" fmla="*/ 6858000 h 6858000"/>
              <a:gd name="connsiteX16" fmla="*/ 0 w 11593823"/>
              <a:gd name="connsiteY16" fmla="*/ 6858000 h 6858000"/>
              <a:gd name="connsiteX17" fmla="*/ 0 w 11593823"/>
              <a:gd name="connsiteY17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806770 w 11593823"/>
              <a:gd name="connsiteY2" fmla="*/ 0 h 6858000"/>
              <a:gd name="connsiteX3" fmla="*/ 4806770 w 11593823"/>
              <a:gd name="connsiteY3" fmla="*/ 2 h 6858000"/>
              <a:gd name="connsiteX4" fmla="*/ 11322200 w 11593823"/>
              <a:gd name="connsiteY4" fmla="*/ 0 h 6858000"/>
              <a:gd name="connsiteX5" fmla="*/ 11322198 w 11593823"/>
              <a:gd name="connsiteY5" fmla="*/ 2 h 6858000"/>
              <a:gd name="connsiteX6" fmla="*/ 11593823 w 11593823"/>
              <a:gd name="connsiteY6" fmla="*/ 2 h 6858000"/>
              <a:gd name="connsiteX7" fmla="*/ 11322197 w 11593823"/>
              <a:gd name="connsiteY7" fmla="*/ 4 h 6858000"/>
              <a:gd name="connsiteX8" fmla="*/ 5311608 w 11593823"/>
              <a:gd name="connsiteY8" fmla="*/ 6858000 h 6858000"/>
              <a:gd name="connsiteX9" fmla="*/ 5288856 w 11593823"/>
              <a:gd name="connsiteY9" fmla="*/ 6858000 h 6858000"/>
              <a:gd name="connsiteX10" fmla="*/ 4806770 w 11593823"/>
              <a:gd name="connsiteY10" fmla="*/ 6858000 h 6858000"/>
              <a:gd name="connsiteX11" fmla="*/ 4676142 w 11593823"/>
              <a:gd name="connsiteY11" fmla="*/ 6858000 h 6858000"/>
              <a:gd name="connsiteX12" fmla="*/ 3082273 w 11593823"/>
              <a:gd name="connsiteY12" fmla="*/ 6858000 h 6858000"/>
              <a:gd name="connsiteX13" fmla="*/ 2625273 w 11593823"/>
              <a:gd name="connsiteY13" fmla="*/ 6858000 h 6858000"/>
              <a:gd name="connsiteX14" fmla="*/ 2155010 w 11593823"/>
              <a:gd name="connsiteY14" fmla="*/ 6858000 h 6858000"/>
              <a:gd name="connsiteX15" fmla="*/ 0 w 11593823"/>
              <a:gd name="connsiteY15" fmla="*/ 6858000 h 6858000"/>
              <a:gd name="connsiteX16" fmla="*/ 0 w 11593823"/>
              <a:gd name="connsiteY16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806770 w 11593823"/>
              <a:gd name="connsiteY2" fmla="*/ 0 h 6858000"/>
              <a:gd name="connsiteX3" fmla="*/ 11322200 w 11593823"/>
              <a:gd name="connsiteY3" fmla="*/ 0 h 6858000"/>
              <a:gd name="connsiteX4" fmla="*/ 11322198 w 11593823"/>
              <a:gd name="connsiteY4" fmla="*/ 2 h 6858000"/>
              <a:gd name="connsiteX5" fmla="*/ 11593823 w 11593823"/>
              <a:gd name="connsiteY5" fmla="*/ 2 h 6858000"/>
              <a:gd name="connsiteX6" fmla="*/ 11322197 w 11593823"/>
              <a:gd name="connsiteY6" fmla="*/ 4 h 6858000"/>
              <a:gd name="connsiteX7" fmla="*/ 5311608 w 11593823"/>
              <a:gd name="connsiteY7" fmla="*/ 6858000 h 6858000"/>
              <a:gd name="connsiteX8" fmla="*/ 5288856 w 11593823"/>
              <a:gd name="connsiteY8" fmla="*/ 6858000 h 6858000"/>
              <a:gd name="connsiteX9" fmla="*/ 4806770 w 11593823"/>
              <a:gd name="connsiteY9" fmla="*/ 6858000 h 6858000"/>
              <a:gd name="connsiteX10" fmla="*/ 4676142 w 11593823"/>
              <a:gd name="connsiteY10" fmla="*/ 6858000 h 6858000"/>
              <a:gd name="connsiteX11" fmla="*/ 3082273 w 11593823"/>
              <a:gd name="connsiteY11" fmla="*/ 6858000 h 6858000"/>
              <a:gd name="connsiteX12" fmla="*/ 2625273 w 11593823"/>
              <a:gd name="connsiteY12" fmla="*/ 6858000 h 6858000"/>
              <a:gd name="connsiteX13" fmla="*/ 2155010 w 11593823"/>
              <a:gd name="connsiteY13" fmla="*/ 6858000 h 6858000"/>
              <a:gd name="connsiteX14" fmla="*/ 0 w 11593823"/>
              <a:gd name="connsiteY14" fmla="*/ 6858000 h 6858000"/>
              <a:gd name="connsiteX15" fmla="*/ 0 w 11593823"/>
              <a:gd name="connsiteY15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11322200 w 11593823"/>
              <a:gd name="connsiteY2" fmla="*/ 0 h 6858000"/>
              <a:gd name="connsiteX3" fmla="*/ 11322198 w 11593823"/>
              <a:gd name="connsiteY3" fmla="*/ 2 h 6858000"/>
              <a:gd name="connsiteX4" fmla="*/ 11593823 w 11593823"/>
              <a:gd name="connsiteY4" fmla="*/ 2 h 6858000"/>
              <a:gd name="connsiteX5" fmla="*/ 11322197 w 11593823"/>
              <a:gd name="connsiteY5" fmla="*/ 4 h 6858000"/>
              <a:gd name="connsiteX6" fmla="*/ 5311608 w 11593823"/>
              <a:gd name="connsiteY6" fmla="*/ 6858000 h 6858000"/>
              <a:gd name="connsiteX7" fmla="*/ 5288856 w 11593823"/>
              <a:gd name="connsiteY7" fmla="*/ 6858000 h 6858000"/>
              <a:gd name="connsiteX8" fmla="*/ 4806770 w 11593823"/>
              <a:gd name="connsiteY8" fmla="*/ 6858000 h 6858000"/>
              <a:gd name="connsiteX9" fmla="*/ 4676142 w 11593823"/>
              <a:gd name="connsiteY9" fmla="*/ 6858000 h 6858000"/>
              <a:gd name="connsiteX10" fmla="*/ 3082273 w 11593823"/>
              <a:gd name="connsiteY10" fmla="*/ 6858000 h 6858000"/>
              <a:gd name="connsiteX11" fmla="*/ 2625273 w 11593823"/>
              <a:gd name="connsiteY11" fmla="*/ 6858000 h 6858000"/>
              <a:gd name="connsiteX12" fmla="*/ 2155010 w 11593823"/>
              <a:gd name="connsiteY12" fmla="*/ 6858000 h 6858000"/>
              <a:gd name="connsiteX13" fmla="*/ 0 w 11593823"/>
              <a:gd name="connsiteY13" fmla="*/ 6858000 h 6858000"/>
              <a:gd name="connsiteX14" fmla="*/ 0 w 11593823"/>
              <a:gd name="connsiteY14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3082273 w 11593823"/>
              <a:gd name="connsiteY9" fmla="*/ 6858000 h 6858000"/>
              <a:gd name="connsiteX10" fmla="*/ 2625273 w 11593823"/>
              <a:gd name="connsiteY10" fmla="*/ 6858000 h 6858000"/>
              <a:gd name="connsiteX11" fmla="*/ 2155010 w 11593823"/>
              <a:gd name="connsiteY11" fmla="*/ 6858000 h 6858000"/>
              <a:gd name="connsiteX12" fmla="*/ 0 w 11593823"/>
              <a:gd name="connsiteY12" fmla="*/ 6858000 h 6858000"/>
              <a:gd name="connsiteX13" fmla="*/ 0 w 11593823"/>
              <a:gd name="connsiteY13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625273 w 11593823"/>
              <a:gd name="connsiteY9" fmla="*/ 6858000 h 6858000"/>
              <a:gd name="connsiteX10" fmla="*/ 2155010 w 11593823"/>
              <a:gd name="connsiteY10" fmla="*/ 6858000 h 6858000"/>
              <a:gd name="connsiteX11" fmla="*/ 0 w 11593823"/>
              <a:gd name="connsiteY11" fmla="*/ 6858000 h 6858000"/>
              <a:gd name="connsiteX12" fmla="*/ 0 w 11593823"/>
              <a:gd name="connsiteY12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155010 w 11593823"/>
              <a:gd name="connsiteY9" fmla="*/ 6858000 h 6858000"/>
              <a:gd name="connsiteX10" fmla="*/ 0 w 11593823"/>
              <a:gd name="connsiteY10" fmla="*/ 6858000 h 6858000"/>
              <a:gd name="connsiteX11" fmla="*/ 0 w 11593823"/>
              <a:gd name="connsiteY11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155010 w 11593823"/>
              <a:gd name="connsiteY9" fmla="*/ 6858000 h 6858000"/>
              <a:gd name="connsiteX10" fmla="*/ 0 w 11593823"/>
              <a:gd name="connsiteY10" fmla="*/ 6858000 h 6858000"/>
              <a:gd name="connsiteX11" fmla="*/ 0 w 11593823"/>
              <a:gd name="connsiteY11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0 w 11593823"/>
              <a:gd name="connsiteY9" fmla="*/ 6858000 h 6858000"/>
              <a:gd name="connsiteX10" fmla="*/ 0 w 11593823"/>
              <a:gd name="connsiteY10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676142 w 11593823"/>
              <a:gd name="connsiteY7" fmla="*/ 6858000 h 6858000"/>
              <a:gd name="connsiteX8" fmla="*/ 0 w 11593823"/>
              <a:gd name="connsiteY8" fmla="*/ 6858000 h 6858000"/>
              <a:gd name="connsiteX9" fmla="*/ 0 w 11593823"/>
              <a:gd name="connsiteY9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0 w 11593823"/>
              <a:gd name="connsiteY7" fmla="*/ 6858000 h 6858000"/>
              <a:gd name="connsiteX8" fmla="*/ 0 w 11593823"/>
              <a:gd name="connsiteY8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0 w 11593823"/>
              <a:gd name="connsiteY6" fmla="*/ 6858000 h 6858000"/>
              <a:gd name="connsiteX7" fmla="*/ 0 w 11593823"/>
              <a:gd name="connsiteY7" fmla="*/ 0 h 6858000"/>
              <a:gd name="connsiteX0" fmla="*/ 0 w 11322200"/>
              <a:gd name="connsiteY0" fmla="*/ 0 h 6858000"/>
              <a:gd name="connsiteX1" fmla="*/ 11322200 w 11322200"/>
              <a:gd name="connsiteY1" fmla="*/ 0 h 6858000"/>
              <a:gd name="connsiteX2" fmla="*/ 11322198 w 11322200"/>
              <a:gd name="connsiteY2" fmla="*/ 2 h 6858000"/>
              <a:gd name="connsiteX3" fmla="*/ 11322197 w 11322200"/>
              <a:gd name="connsiteY3" fmla="*/ 4 h 6858000"/>
              <a:gd name="connsiteX4" fmla="*/ 5311608 w 11322200"/>
              <a:gd name="connsiteY4" fmla="*/ 6858000 h 6858000"/>
              <a:gd name="connsiteX5" fmla="*/ 0 w 11322200"/>
              <a:gd name="connsiteY5" fmla="*/ 6858000 h 6858000"/>
              <a:gd name="connsiteX6" fmla="*/ 0 w 113222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200" h="6858000">
                <a:moveTo>
                  <a:pt x="0" y="0"/>
                </a:moveTo>
                <a:lnTo>
                  <a:pt x="11322200" y="0"/>
                </a:lnTo>
                <a:lnTo>
                  <a:pt x="11322198" y="2"/>
                </a:lnTo>
                <a:cubicBezTo>
                  <a:pt x="11322198" y="3"/>
                  <a:pt x="11322197" y="3"/>
                  <a:pt x="11322197" y="4"/>
                </a:cubicBezTo>
                <a:lnTo>
                  <a:pt x="53116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4A8E2-FBD1-4BE0-1332-7F1D2B3BC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329" r="15124"/>
          <a:stretch/>
        </p:blipFill>
        <p:spPr>
          <a:xfrm>
            <a:off x="5771" y="10"/>
            <a:ext cx="11322200" cy="6857990"/>
          </a:xfrm>
          <a:custGeom>
            <a:avLst/>
            <a:gdLst/>
            <a:ahLst/>
            <a:cxnLst/>
            <a:rect l="l" t="t" r="r" b="b"/>
            <a:pathLst>
              <a:path w="11322200" h="6858000">
                <a:moveTo>
                  <a:pt x="0" y="0"/>
                </a:moveTo>
                <a:lnTo>
                  <a:pt x="11322200" y="0"/>
                </a:lnTo>
                <a:lnTo>
                  <a:pt x="11322198" y="2"/>
                </a:lnTo>
                <a:cubicBezTo>
                  <a:pt x="11322198" y="3"/>
                  <a:pt x="11322197" y="3"/>
                  <a:pt x="11322197" y="4"/>
                </a:cubicBezTo>
                <a:lnTo>
                  <a:pt x="53116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Immagine 5" descr="Immagine che contiene disegno, illustrazione, schizzo, Viso umano&#10;&#10;Descrizione generata automaticamente">
            <a:extLst>
              <a:ext uri="{FF2B5EF4-FFF2-40B4-BE49-F238E27FC236}">
                <a16:creationId xmlns:a16="http://schemas.microsoft.com/office/drawing/2014/main" id="{6D559C79-EF92-4317-04B5-0DAD82CE7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0765" r="-1" b="18911"/>
          <a:stretch/>
        </p:blipFill>
        <p:spPr>
          <a:xfrm>
            <a:off x="5315576" y="10"/>
            <a:ext cx="6899617" cy="6857990"/>
          </a:xfrm>
          <a:custGeom>
            <a:avLst/>
            <a:gdLst/>
            <a:ahLst/>
            <a:cxnLst/>
            <a:rect l="l" t="t" r="r" b="b"/>
            <a:pathLst>
              <a:path w="6899617" h="6858000">
                <a:moveTo>
                  <a:pt x="6010592" y="0"/>
                </a:moveTo>
                <a:lnTo>
                  <a:pt x="6036517" y="0"/>
                </a:lnTo>
                <a:lnTo>
                  <a:pt x="6899617" y="0"/>
                </a:lnTo>
                <a:lnTo>
                  <a:pt x="6899617" y="1529274"/>
                </a:lnTo>
                <a:lnTo>
                  <a:pt x="6899617" y="6858000"/>
                </a:lnTo>
                <a:lnTo>
                  <a:pt x="2229334" y="6858000"/>
                </a:lnTo>
                <a:lnTo>
                  <a:pt x="2592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E2C6858-7BBB-2B11-C770-97F532DD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90" y="1061686"/>
            <a:ext cx="9850010" cy="3793336"/>
          </a:xfrm>
        </p:spPr>
        <p:txBody>
          <a:bodyPr anchor="t">
            <a:normAutofit/>
          </a:bodyPr>
          <a:lstStyle/>
          <a:p>
            <a:r>
              <a:rPr lang="it-IT" sz="6600">
                <a:solidFill>
                  <a:srgbClr val="FFFFFF"/>
                </a:solidFill>
              </a:rPr>
              <a:t>Esquiouze euss, </a:t>
            </a:r>
            <a:br>
              <a:rPr lang="it-IT" sz="6600">
                <a:solidFill>
                  <a:srgbClr val="FFFFFF"/>
                </a:solidFill>
              </a:rPr>
            </a:br>
            <a:r>
              <a:rPr lang="it-IT" sz="6600">
                <a:solidFill>
                  <a:srgbClr val="FFFFFF"/>
                </a:solidFill>
              </a:rPr>
              <a:t>mà wie sind lost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A48C73-8C06-6B7A-C9CA-CE74FF0C0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39204"/>
            <a:ext cx="4496783" cy="732996"/>
          </a:xfrm>
        </p:spPr>
        <p:txBody>
          <a:bodyPr anchor="t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Chapitre onze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6FDCA7-0AF2-4082-9481-EF2C115F2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614C296-26CB-43B0-9404-D05FF687A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677978">
            <a:off x="-1328609" y="-131647"/>
            <a:ext cx="3715688" cy="1836942"/>
          </a:xfrm>
          <a:custGeom>
            <a:avLst/>
            <a:gdLst>
              <a:gd name="connsiteX0" fmla="*/ 0 w 5069810"/>
              <a:gd name="connsiteY0" fmla="*/ 2506385 h 2506385"/>
              <a:gd name="connsiteX1" fmla="*/ 2859749 w 5069810"/>
              <a:gd name="connsiteY1" fmla="*/ 1 h 2506385"/>
              <a:gd name="connsiteX2" fmla="*/ 2873126 w 5069810"/>
              <a:gd name="connsiteY2" fmla="*/ 0 h 2506385"/>
              <a:gd name="connsiteX3" fmla="*/ 5069810 w 5069810"/>
              <a:gd name="connsiteY3" fmla="*/ 2506385 h 25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810" h="2506385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C2E5-93D7-565C-3726-A7FBA123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/>
            <a:r>
              <a:rPr lang="fr-FR" dirty="0"/>
              <a:t>LES SURRÉALISTES 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6F4C24C-DC25-49C1-9509-3F5694D0D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873948">
            <a:off x="9801250" y="5155580"/>
            <a:ext cx="3715688" cy="1836942"/>
          </a:xfrm>
          <a:custGeom>
            <a:avLst/>
            <a:gdLst>
              <a:gd name="connsiteX0" fmla="*/ 0 w 5069810"/>
              <a:gd name="connsiteY0" fmla="*/ 2506385 h 2506385"/>
              <a:gd name="connsiteX1" fmla="*/ 2859749 w 5069810"/>
              <a:gd name="connsiteY1" fmla="*/ 1 h 2506385"/>
              <a:gd name="connsiteX2" fmla="*/ 2873126 w 5069810"/>
              <a:gd name="connsiteY2" fmla="*/ 0 h 2506385"/>
              <a:gd name="connsiteX3" fmla="*/ 5069810 w 5069810"/>
              <a:gd name="connsiteY3" fmla="*/ 2506385 h 25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810" h="2506385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A2D434-0C65-1F8C-CEDA-0F558C1BF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715" y="2177940"/>
            <a:ext cx="7358051" cy="3662246"/>
          </a:xfrm>
        </p:spPr>
        <p:txBody>
          <a:bodyPr anchor="ctr">
            <a:normAutofit/>
          </a:bodyPr>
          <a:lstStyle/>
          <a:p>
            <a:pPr algn="ctr"/>
            <a:r>
              <a:rPr lang="fr-FR" dirty="0"/>
              <a:t>L’agrammaticalité est à chaque fois délibérée et destinée à produire un effet de sens particulier </a:t>
            </a:r>
          </a:p>
          <a:p>
            <a:pPr algn="ctr"/>
            <a:r>
              <a:rPr lang="fr-FR" dirty="0"/>
              <a:t>Le jeu du « cadavre exquis » inventé par les surréalistes consiste à assembler des membres de phrase sans rapport entre eux, soit par découpage arbitraire dans un texte imprimé, suivi d’un collage, soit par le procédé du papier replié que chacun repasse à son voisin </a:t>
            </a:r>
          </a:p>
          <a:p>
            <a:pPr algn="ctr"/>
            <a:r>
              <a:rPr lang="fr-FR" dirty="0"/>
              <a:t>Voici quelques exemples tirés du premier </a:t>
            </a:r>
            <a:r>
              <a:rPr lang="fr-FR" i="1" dirty="0"/>
              <a:t>Manifeste surréaliste</a:t>
            </a:r>
            <a:endParaRPr lang="fr-F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1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testo, Carattere, bianco, algebra&#10;&#10;Descrizione generata automaticamente">
            <a:extLst>
              <a:ext uri="{FF2B5EF4-FFF2-40B4-BE49-F238E27FC236}">
                <a16:creationId xmlns:a16="http://schemas.microsoft.com/office/drawing/2014/main" id="{C771AAFA-BF03-28B3-2D12-96AB33B7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26" y="1019092"/>
            <a:ext cx="7061200" cy="1422400"/>
          </a:xfrm>
          <a:prstGeom prst="rect">
            <a:avLst/>
          </a:prstGeom>
        </p:spPr>
      </p:pic>
      <p:pic>
        <p:nvPicPr>
          <p:cNvPr id="17" name="Immagine 16" descr="Immagine che contiene testo, Carattere, schermata, algebra&#10;&#10;Descrizione generata automaticamente">
            <a:extLst>
              <a:ext uri="{FF2B5EF4-FFF2-40B4-BE49-F238E27FC236}">
                <a16:creationId xmlns:a16="http://schemas.microsoft.com/office/drawing/2014/main" id="{D5EF9CFC-CFAE-3161-075E-EE222CAE4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38" y="2663908"/>
            <a:ext cx="7429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5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72251-98C9-780A-0223-CC9F0A6E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511987"/>
            <a:ext cx="9905999" cy="1360898"/>
          </a:xfrm>
        </p:spPr>
        <p:txBody>
          <a:bodyPr/>
          <a:lstStyle/>
          <a:p>
            <a:pPr algn="ctr"/>
            <a:r>
              <a:rPr lang="it-IT" dirty="0"/>
              <a:t>L’OULIPO</a:t>
            </a:r>
            <a:br>
              <a:rPr lang="it-IT" dirty="0"/>
            </a:br>
            <a:r>
              <a:rPr lang="fr-FR" dirty="0"/>
              <a:t>Ouvroir de Littérature Potentielle </a:t>
            </a:r>
          </a:p>
        </p:txBody>
      </p:sp>
      <p:pic>
        <p:nvPicPr>
          <p:cNvPr id="5" name="Segnaposto contenuto 4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A5CDCB1A-5076-C7D2-28B2-A6717D1A5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3938" y="1931027"/>
            <a:ext cx="4864124" cy="3941348"/>
          </a:xfrm>
        </p:spPr>
      </p:pic>
    </p:spTree>
    <p:extLst>
      <p:ext uri="{BB962C8B-B14F-4D97-AF65-F5344CB8AC3E}">
        <p14:creationId xmlns:p14="http://schemas.microsoft.com/office/powerpoint/2010/main" val="285202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F49B2070-28E6-E285-C80A-A9F24C6B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100"/>
              <a:t>Aux mots sont affectés des règles qui comportent deux dangers: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Segnaposto contenuto 7">
            <a:extLst>
              <a:ext uri="{FF2B5EF4-FFF2-40B4-BE49-F238E27FC236}">
                <a16:creationId xmlns:a16="http://schemas.microsoft.com/office/drawing/2014/main" id="{91930BE1-D003-6DE5-D8E4-9C9F26B35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411773"/>
              </p:ext>
            </p:extLst>
          </p:nvPr>
        </p:nvGraphicFramePr>
        <p:xfrm>
          <a:off x="1143000" y="2338016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48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F23DDA-0D09-4FE5-AE88-EBBE5E0246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183BCD-4155-5135-7692-94D370F6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03678"/>
            <a:ext cx="3894412" cy="202870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/>
              <a:t>Le système de la langue comporte une règle qui autorise et régit la violation de la structure sémantique </a:t>
            </a:r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5149F649-1D57-3525-2EDA-09691D14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548" y="828676"/>
            <a:ext cx="6047890" cy="4886324"/>
          </a:xfrm>
        </p:spPr>
        <p:txBody>
          <a:bodyPr anchor="b">
            <a:normAutofit/>
          </a:bodyPr>
          <a:lstStyle/>
          <a:p>
            <a:pPr lvl="2" algn="r">
              <a:lnSpc>
                <a:spcPct val="110000"/>
              </a:lnSpc>
            </a:pPr>
            <a:r>
              <a:rPr lang="fr-FR" sz="1400" b="1" dirty="0"/>
              <a:t>L’anomalie sémantique n’existe pas  </a:t>
            </a:r>
          </a:p>
          <a:p>
            <a:pPr lvl="1" algn="r">
              <a:lnSpc>
                <a:spcPct val="110000"/>
              </a:lnSpc>
            </a:pPr>
            <a:r>
              <a:rPr lang="fr-FR" sz="1400" dirty="0"/>
              <a:t>« Jean est enfin guéri de sa maladie incurable », je pourrai l’interpréter comme une phrase ironique. Peut-être que Jean est un malade imaginaire qu’une psychanalyse bien menée vient de délivrer de ses idées hypochondriaques</a:t>
            </a:r>
          </a:p>
          <a:p>
            <a:pPr lvl="1" algn="r">
              <a:lnSpc>
                <a:spcPct val="110000"/>
              </a:lnSpc>
            </a:pPr>
            <a:r>
              <a:rPr lang="fr-FR" sz="1400" dirty="0"/>
              <a:t>« Rodolphe a tué sa veuve » veut peut-être dire que le souvenir ou le fantôme de son mari défunt a provoqué la mort de la malheureuse veuve </a:t>
            </a:r>
          </a:p>
          <a:p>
            <a:pPr marL="514350" lvl="1" indent="-285750" algn="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400" b="1" i="0" dirty="0"/>
              <a:t>Il est impossible de rendre compte de la structure conceptuelle et logique  du sens sans tenir compte de l’effet des figures du style (métaphore, hyperbole, métonymie, ironie, etc.)</a:t>
            </a:r>
          </a:p>
          <a:p>
            <a:pPr lvl="1" algn="r">
              <a:lnSpc>
                <a:spcPct val="110000"/>
              </a:lnSpc>
            </a:pPr>
            <a:r>
              <a:rPr lang="fr-FR" sz="1400" dirty="0"/>
              <a:t>Selon que Je suis ou non socialiste, selon que Je considère le fait d’être socialiste comme négatif ou positif, je considérerai « tu es socialiste » comme un compliment ou comme une injure</a:t>
            </a:r>
          </a:p>
          <a:p>
            <a:pPr algn="r">
              <a:lnSpc>
                <a:spcPct val="110000"/>
              </a:lnSpc>
            </a:pPr>
            <a:endParaRPr lang="fr-FR" sz="1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21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D2284B-B8B7-4BE1-A9DE-32E5FCF7B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F27BF3-9C63-0C9B-6B83-DEF64127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0" y="2941423"/>
            <a:ext cx="5946841" cy="1510261"/>
          </a:xfrm>
        </p:spPr>
        <p:txBody>
          <a:bodyPr anchor="b">
            <a:normAutofit fontScale="90000"/>
          </a:bodyPr>
          <a:lstStyle/>
          <a:p>
            <a:pPr algn="r"/>
            <a:r>
              <a:rPr lang="it-IT" dirty="0"/>
              <a:t>Une </a:t>
            </a:r>
            <a:r>
              <a:rPr lang="fr-FR" dirty="0"/>
              <a:t>monstruosité</a:t>
            </a:r>
            <a:r>
              <a:rPr lang="it-IT" dirty="0"/>
              <a:t> </a:t>
            </a:r>
            <a:r>
              <a:rPr lang="fr-FR" dirty="0"/>
              <a:t>phonologique,</a:t>
            </a:r>
            <a:br>
              <a:rPr lang="fr-FR" dirty="0"/>
            </a:br>
            <a:r>
              <a:rPr lang="fr-FR" dirty="0"/>
              <a:t>morphologique et syntaxique </a:t>
            </a:r>
            <a:r>
              <a:rPr lang="it-IT" dirty="0"/>
              <a:t> </a:t>
            </a:r>
          </a:p>
        </p:txBody>
      </p:sp>
      <p:pic>
        <p:nvPicPr>
          <p:cNvPr id="5" name="Segnaposto contenuto 4" descr="Immagine che contiene testo, Carattere, schermata, bianco e nero&#10;&#10;Descrizione generata automaticamente">
            <a:extLst>
              <a:ext uri="{FF2B5EF4-FFF2-40B4-BE49-F238E27FC236}">
                <a16:creationId xmlns:a16="http://schemas.microsoft.com/office/drawing/2014/main" id="{742F4C87-657C-37DA-6F57-1973D8F3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19" y="1039227"/>
            <a:ext cx="6340791" cy="47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4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F5A880-DFE4-BE30-2518-E38DE9A7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UNE SORTE D’ESPÉRANTO PERSONNEL,</a:t>
            </a:r>
            <a:br>
              <a:rPr lang="it-IT" dirty="0"/>
            </a:br>
            <a:r>
              <a:rPr lang="it-IT" dirty="0"/>
              <a:t>WOLFSON</a:t>
            </a:r>
          </a:p>
        </p:txBody>
      </p:sp>
      <p:pic>
        <p:nvPicPr>
          <p:cNvPr id="5" name="Segnaposto contenuto 4" descr="Immagine che contiene testo, Carattere, bianco&#10;&#10;Descrizione generata automaticamente">
            <a:extLst>
              <a:ext uri="{FF2B5EF4-FFF2-40B4-BE49-F238E27FC236}">
                <a16:creationId xmlns:a16="http://schemas.microsoft.com/office/drawing/2014/main" id="{A5682F6C-D2CC-9FF6-AC8C-D7EF3843E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42" y="3281746"/>
            <a:ext cx="10402057" cy="1470819"/>
          </a:xfrm>
        </p:spPr>
      </p:pic>
    </p:spTree>
    <p:extLst>
      <p:ext uri="{BB962C8B-B14F-4D97-AF65-F5344CB8AC3E}">
        <p14:creationId xmlns:p14="http://schemas.microsoft.com/office/powerpoint/2010/main" val="193972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74E104-78A8-4DFA-9782-03C75DE1BF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747BCEA-D77E-4BD6-8954-C64996AB7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6D563F6-B8F0-406F-A032-1E478CA25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34482" y="-2"/>
            <a:ext cx="9957519" cy="6858002"/>
          </a:xfrm>
          <a:custGeom>
            <a:avLst/>
            <a:gdLst>
              <a:gd name="connsiteX0" fmla="*/ 6878624 w 9957519"/>
              <a:gd name="connsiteY0" fmla="*/ 0 h 6858000"/>
              <a:gd name="connsiteX1" fmla="*/ 9957519 w 9957519"/>
              <a:gd name="connsiteY1" fmla="*/ 0 h 6858000"/>
              <a:gd name="connsiteX2" fmla="*/ 9957519 w 9957519"/>
              <a:gd name="connsiteY2" fmla="*/ 1557082 h 6858000"/>
              <a:gd name="connsiteX3" fmla="*/ 9957518 w 9957519"/>
              <a:gd name="connsiteY3" fmla="*/ 1557083 h 6858000"/>
              <a:gd name="connsiteX4" fmla="*/ 9957518 w 9957519"/>
              <a:gd name="connsiteY4" fmla="*/ 6858000 h 6858000"/>
              <a:gd name="connsiteX5" fmla="*/ 8318421 w 9957519"/>
              <a:gd name="connsiteY5" fmla="*/ 6858000 h 6858000"/>
              <a:gd name="connsiteX6" fmla="*/ 6213394 w 9957519"/>
              <a:gd name="connsiteY6" fmla="*/ 6858000 h 6858000"/>
              <a:gd name="connsiteX7" fmla="*/ 5311608 w 9957519"/>
              <a:gd name="connsiteY7" fmla="*/ 6858000 h 6858000"/>
              <a:gd name="connsiteX8" fmla="*/ 4574297 w 9957519"/>
              <a:gd name="connsiteY8" fmla="*/ 6858000 h 6858000"/>
              <a:gd name="connsiteX9" fmla="*/ 868032 w 9957519"/>
              <a:gd name="connsiteY9" fmla="*/ 6858000 h 6858000"/>
              <a:gd name="connsiteX10" fmla="*/ 0 w 9957519"/>
              <a:gd name="connsiteY10" fmla="*/ 0 h 6858000"/>
              <a:gd name="connsiteX11" fmla="*/ 6878624 w 9957519"/>
              <a:gd name="connsiteY11" fmla="*/ 0 h 6858000"/>
              <a:gd name="connsiteX12" fmla="*/ 0 w 9957519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7519" h="685800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9957518" y="1557083"/>
                </a:lnTo>
                <a:lnTo>
                  <a:pt x="9957518" y="6858000"/>
                </a:lnTo>
                <a:lnTo>
                  <a:pt x="8318421" y="6858000"/>
                </a:lnTo>
                <a:lnTo>
                  <a:pt x="6213394" y="6858000"/>
                </a:lnTo>
                <a:lnTo>
                  <a:pt x="5311608" y="6858000"/>
                </a:lnTo>
                <a:lnTo>
                  <a:pt x="4574297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61A2AC-C8ED-270F-653F-D0948613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098"/>
            <a:ext cx="5422539" cy="2755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cap="all" spc="300"/>
              <a:t>Frankingle ou Inglefrank </a:t>
            </a:r>
          </a:p>
        </p:txBody>
      </p:sp>
      <p:pic>
        <p:nvPicPr>
          <p:cNvPr id="5" name="Segnaposto contenuto 4" descr="Immagine che contiene testo, Carattere, bianco&#10;&#10;Descrizione generata automaticamente">
            <a:extLst>
              <a:ext uri="{FF2B5EF4-FFF2-40B4-BE49-F238E27FC236}">
                <a16:creationId xmlns:a16="http://schemas.microsoft.com/office/drawing/2014/main" id="{D96AF53A-BC3D-AF25-07FA-819363352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9009" y="2763328"/>
            <a:ext cx="4339521" cy="748568"/>
          </a:xfrm>
          <a:prstGeom prst="rect">
            <a:avLst/>
          </a:prstGeom>
        </p:spPr>
      </p:pic>
      <p:pic>
        <p:nvPicPr>
          <p:cNvPr id="7" name="Immagine 6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0C8F2BB7-5A56-C212-6388-7B58CA45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035" y="4274989"/>
            <a:ext cx="3463470" cy="19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1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3B0A228-9EA3-4009-A82E-9402BBC726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76605B-B311-4691-9B2A-1684D1F5F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C40FC6-F06C-437F-A877-019DFC43FC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34482" y="0"/>
            <a:ext cx="9957519" cy="6858000"/>
          </a:xfrm>
          <a:custGeom>
            <a:avLst/>
            <a:gdLst>
              <a:gd name="connsiteX0" fmla="*/ 6878624 w 9957519"/>
              <a:gd name="connsiteY0" fmla="*/ 0 h 6858000"/>
              <a:gd name="connsiteX1" fmla="*/ 9957519 w 9957519"/>
              <a:gd name="connsiteY1" fmla="*/ 0 h 6858000"/>
              <a:gd name="connsiteX2" fmla="*/ 9957519 w 9957519"/>
              <a:gd name="connsiteY2" fmla="*/ 1557082 h 6858000"/>
              <a:gd name="connsiteX3" fmla="*/ 5311608 w 9957519"/>
              <a:gd name="connsiteY3" fmla="*/ 6858000 h 6858000"/>
              <a:gd name="connsiteX4" fmla="*/ 868032 w 9957519"/>
              <a:gd name="connsiteY4" fmla="*/ 6858000 h 6858000"/>
              <a:gd name="connsiteX5" fmla="*/ 0 w 9957519"/>
              <a:gd name="connsiteY5" fmla="*/ 0 h 6858000"/>
              <a:gd name="connsiteX6" fmla="*/ 6878624 w 9957519"/>
              <a:gd name="connsiteY6" fmla="*/ 0 h 6858000"/>
              <a:gd name="connsiteX7" fmla="*/ 0 w 9957519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7519" h="685800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5311608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CD644B-0CEA-6919-7B7D-287AEB75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101"/>
            <a:ext cx="5202381" cy="19985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300" i="1" cap="all" spc="300" dirty="0"/>
              <a:t>Orange mécanique</a:t>
            </a:r>
            <a:r>
              <a:rPr lang="fr-FR" sz="2300" cap="all" spc="300" dirty="0"/>
              <a:t>, Anthony Burgess</a:t>
            </a:r>
            <a:br>
              <a:rPr lang="fr-FR" sz="2300" cap="all" spc="300" dirty="0"/>
            </a:br>
            <a:r>
              <a:rPr lang="fr-FR" sz="2300" cap="all" spc="300" dirty="0"/>
              <a:t>«les propriétés sémantiques des mots sont liées à leur place syntaxique»</a:t>
            </a:r>
          </a:p>
        </p:txBody>
      </p:sp>
      <p:pic>
        <p:nvPicPr>
          <p:cNvPr id="5" name="Segnaposto contenuto 4" descr="Immagine che contiene testo, Carattere, bianco&#10;&#10;Descrizione generata automaticamente">
            <a:extLst>
              <a:ext uri="{FF2B5EF4-FFF2-40B4-BE49-F238E27FC236}">
                <a16:creationId xmlns:a16="http://schemas.microsoft.com/office/drawing/2014/main" id="{55938391-2601-DBE7-002E-32AED045C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6352" y="3429000"/>
            <a:ext cx="7469166" cy="23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3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F6941-2BB8-BF9F-5FFB-79B2D4CCF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37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736004-0D8D-C753-9F48-376B559D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/>
              <a:t>TÉLÉGRAMME ET POÉSIE ÉLIMINENT CHACUN À SA FAÇON, LA REDONDANCE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C98E9B-308F-C0B8-E3BE-B057A01B5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300" dirty="0"/>
              <a:t>Le télégramme supprime de la syntaxe tous les éléments grammaticalement redondants, afin d’assurer une efficacité maximale du message «Côte granite rose polluée; urgent déclencher </a:t>
            </a:r>
            <a:r>
              <a:rPr lang="fr-FR" sz="1300" dirty="0" err="1"/>
              <a:t>Polmar</a:t>
            </a:r>
            <a:r>
              <a:rPr lang="fr-FR" sz="1300" dirty="0"/>
              <a:t>»</a:t>
            </a:r>
          </a:p>
          <a:p>
            <a:pPr>
              <a:lnSpc>
                <a:spcPct val="110000"/>
              </a:lnSpc>
            </a:pPr>
            <a:r>
              <a:rPr lang="fr-FR" sz="1300" dirty="0"/>
              <a:t>La poésie, en produisant l’inattendu et l’impossible fait un sort à la redondance du sens. La violation des règles de la syntaxe et de la sémantique, c’est justement ce qui donne naissance à la poésie, c’est-à-dire à une déviance par rapport à une normalité culturelle et sociale </a:t>
            </a:r>
          </a:p>
          <a:p>
            <a:pPr>
              <a:lnSpc>
                <a:spcPct val="110000"/>
              </a:lnSpc>
            </a:pPr>
            <a:r>
              <a:rPr lang="fr-FR" sz="1300" dirty="0"/>
              <a:t>C’est le sujet parlant qui, usant de sa compétence, décide que telle ou telle phrase est ou non grammaticale, s’appuyant implicitement sur une norme </a:t>
            </a:r>
          </a:p>
          <a:p>
            <a:pPr>
              <a:lnSpc>
                <a:spcPct val="110000"/>
              </a:lnSpc>
            </a:pP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327775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C3CCFC-8309-2BC6-D81C-5B2EC8FC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/>
              <a:t>ANOMALIES SYNATXIQUES </a:t>
            </a:r>
            <a:r>
              <a:rPr lang="it-IT" sz="3100" b="1" i="0" u="none" strike="noStrike">
                <a:effectLst/>
                <a:latin typeface="Google Sans"/>
              </a:rPr>
              <a:t>≠ </a:t>
            </a:r>
            <a:r>
              <a:rPr lang="it-IT" sz="3100" i="0" u="none" strike="noStrike">
                <a:effectLst/>
              </a:rPr>
              <a:t>ANOMALIES SÉMANTIQUES </a:t>
            </a:r>
            <a:endParaRPr lang="it-IT" sz="31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A4E706-3C0B-9A7B-9F4B-498118364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32028"/>
            <a:ext cx="3769468" cy="38401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700" dirty="0"/>
              <a:t>Le modèle de correction sémantique n’est pas si facile à </a:t>
            </a:r>
            <a:r>
              <a:rPr lang="fr-FR" sz="1700" dirty="0" err="1"/>
              <a:t>definir</a:t>
            </a:r>
            <a:r>
              <a:rPr lang="fr-FR" sz="1700" dirty="0"/>
              <a:t> </a:t>
            </a:r>
          </a:p>
          <a:p>
            <a:pPr>
              <a:lnSpc>
                <a:spcPct val="110000"/>
              </a:lnSpc>
            </a:pPr>
            <a:r>
              <a:rPr lang="fr-FR" sz="1700" dirty="0"/>
              <a:t>Les locuteurs, ayant horreur du vide sémantique, on cherchera toujours à forcer le sens, même là où apparaît le plus absurde</a:t>
            </a:r>
          </a:p>
          <a:p>
            <a:pPr>
              <a:lnSpc>
                <a:spcPct val="110000"/>
              </a:lnSpc>
            </a:pPr>
            <a:r>
              <a:rPr lang="fr-FR" sz="1700" dirty="0"/>
              <a:t>Les violations sémantiques sont le ressort des figures de styles, qui, une fois lexicalisées, sont responsables de l’évolution du sens des mots </a:t>
            </a:r>
          </a:p>
        </p:txBody>
      </p:sp>
      <p:pic>
        <p:nvPicPr>
          <p:cNvPr id="5" name="Picture 4" descr="Point d’exclamation sur un arrière-plan jaune">
            <a:extLst>
              <a:ext uri="{FF2B5EF4-FFF2-40B4-BE49-F238E27FC236}">
                <a16:creationId xmlns:a16="http://schemas.microsoft.com/office/drawing/2014/main" id="{1B8EFB52-9687-1783-288F-DD9A1341B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664" r="5747"/>
          <a:stretch/>
        </p:blipFill>
        <p:spPr>
          <a:xfrm>
            <a:off x="5280193" y="10"/>
            <a:ext cx="6911808" cy="6857990"/>
          </a:xfrm>
          <a:custGeom>
            <a:avLst/>
            <a:gdLst/>
            <a:ahLst/>
            <a:cxnLst/>
            <a:rect l="l" t="t" r="r" b="b"/>
            <a:pathLst>
              <a:path w="6911808" h="6858000">
                <a:moveTo>
                  <a:pt x="6001291" y="0"/>
                </a:moveTo>
                <a:lnTo>
                  <a:pt x="6010593" y="0"/>
                </a:lnTo>
                <a:lnTo>
                  <a:pt x="6911808" y="0"/>
                </a:lnTo>
                <a:lnTo>
                  <a:pt x="6911808" y="6858000"/>
                </a:lnTo>
                <a:lnTo>
                  <a:pt x="6094479" y="6858000"/>
                </a:lnTo>
                <a:lnTo>
                  <a:pt x="6001291" y="6858000"/>
                </a:lnTo>
                <a:lnTo>
                  <a:pt x="2229335" y="6858000"/>
                </a:lnTo>
                <a:lnTo>
                  <a:pt x="1633138" y="6858000"/>
                </a:lnTo>
                <a:lnTo>
                  <a:pt x="0" y="6858000"/>
                </a:lnTo>
                <a:lnTo>
                  <a:pt x="6001291" y="1061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287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E514E8-092F-0580-891D-8FA920DF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100"/>
            <a:ext cx="3894413" cy="251482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Les anomalies sémantiques sont de trois ordres: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259C12F-0B1D-4E9C-D03A-34C78B24A9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06"/>
              </p:ext>
            </p:extLst>
          </p:nvPr>
        </p:nvGraphicFramePr>
        <p:xfrm>
          <a:off x="5650663" y="1023909"/>
          <a:ext cx="5398337" cy="482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31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4913A71-A8C1-1D74-F2B4-AA5D8BFC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73" y="872935"/>
            <a:ext cx="5798126" cy="136089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Quelques</a:t>
            </a:r>
            <a:r>
              <a:rPr lang="it-IT" dirty="0"/>
              <a:t> </a:t>
            </a:r>
            <a:r>
              <a:rPr lang="fr-FR" dirty="0"/>
              <a:t>exemples</a:t>
            </a:r>
          </a:p>
        </p:txBody>
      </p:sp>
      <p:pic>
        <p:nvPicPr>
          <p:cNvPr id="9" name="Graphic 8" descr="Leprechaun Hat">
            <a:extLst>
              <a:ext uri="{FF2B5EF4-FFF2-40B4-BE49-F238E27FC236}">
                <a16:creationId xmlns:a16="http://schemas.microsoft.com/office/drawing/2014/main" id="{C09D364A-6061-C1BC-FD3E-CFE7C67DE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30484" y="1906013"/>
            <a:ext cx="2975262" cy="2975262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F6CEBC9-62C6-9B31-4A1C-CEB5B656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73" y="2332026"/>
            <a:ext cx="5798126" cy="3840174"/>
          </a:xfrm>
        </p:spPr>
        <p:txBody>
          <a:bodyPr>
            <a:normAutofit/>
          </a:bodyPr>
          <a:lstStyle/>
          <a:p>
            <a:pPr marL="5143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b="1" i="0"/>
              <a:t>Pré-supposés </a:t>
            </a:r>
          </a:p>
          <a:p>
            <a:pPr lvl="1">
              <a:lnSpc>
                <a:spcPct val="110000"/>
              </a:lnSpc>
            </a:pPr>
            <a:r>
              <a:rPr lang="fr-FR" sz="1500"/>
              <a:t>= lorsque le Chapelier fou dit à Alice: «reprenez donc du thé», il pré-suppose qu’elle en a déjà pris </a:t>
            </a:r>
          </a:p>
          <a:p>
            <a:pPr lvl="1">
              <a:lnSpc>
                <a:spcPct val="110000"/>
              </a:lnSpc>
            </a:pPr>
            <a:r>
              <a:rPr lang="fr-FR" sz="1500"/>
              <a:t>= «Rodolphe a tué sa veuve» viole le pré-supposé de veuve: «mari mort» </a:t>
            </a:r>
          </a:p>
          <a:p>
            <a:pPr marL="5143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b="1" i="0"/>
              <a:t>Implication</a:t>
            </a:r>
            <a:r>
              <a:rPr lang="fr-FR" sz="1500" i="0"/>
              <a:t> </a:t>
            </a:r>
          </a:p>
          <a:p>
            <a:pPr lvl="1">
              <a:lnSpc>
                <a:spcPct val="110000"/>
              </a:lnSpc>
            </a:pPr>
            <a:r>
              <a:rPr lang="fr-FR" sz="1500" i="0"/>
              <a:t>= </a:t>
            </a:r>
            <a:r>
              <a:rPr lang="fr-FR" sz="1500"/>
              <a:t>«Ta mère a-t-elle des enfants?» viole l’implication mère-enfants </a:t>
            </a:r>
          </a:p>
          <a:p>
            <a:pPr marL="5143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b="1" i="0"/>
              <a:t>Incompatibilités</a:t>
            </a:r>
            <a:r>
              <a:rPr lang="fr-FR" sz="1500" i="0"/>
              <a:t> (procédé très recherché pour former des titres frappants parce que inattendus, non redondants)</a:t>
            </a:r>
          </a:p>
          <a:p>
            <a:pPr lvl="1">
              <a:lnSpc>
                <a:spcPct val="110000"/>
              </a:lnSpc>
            </a:pPr>
            <a:r>
              <a:rPr lang="fr-FR" sz="1500" i="0"/>
              <a:t>= </a:t>
            </a:r>
            <a:r>
              <a:rPr lang="fr-FR" sz="1500"/>
              <a:t>«Je t’aime, moi non plus»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500"/>
          </a:p>
        </p:txBody>
      </p:sp>
    </p:spTree>
    <p:extLst>
      <p:ext uri="{BB962C8B-B14F-4D97-AF65-F5344CB8AC3E}">
        <p14:creationId xmlns:p14="http://schemas.microsoft.com/office/powerpoint/2010/main" val="805719035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DarkSeedLeftStep">
      <a:dk1>
        <a:srgbClr val="000000"/>
      </a:dk1>
      <a:lt1>
        <a:srgbClr val="FFFFFF"/>
      </a:lt1>
      <a:dk2>
        <a:srgbClr val="1C2431"/>
      </a:dk2>
      <a:lt2>
        <a:srgbClr val="F1F3F0"/>
      </a:lt2>
      <a:accent1>
        <a:srgbClr val="A729E7"/>
      </a:accent1>
      <a:accent2>
        <a:srgbClr val="5529D8"/>
      </a:accent2>
      <a:accent3>
        <a:srgbClr val="2949E7"/>
      </a:accent3>
      <a:accent4>
        <a:srgbClr val="1786D5"/>
      </a:accent4>
      <a:accent5>
        <a:srgbClr val="22BFBF"/>
      </a:accent5>
      <a:accent6>
        <a:srgbClr val="16C67C"/>
      </a:accent6>
      <a:hlink>
        <a:srgbClr val="3897AA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438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Google Sans</vt:lpstr>
      <vt:lpstr>Walbaum Display</vt:lpstr>
      <vt:lpstr>RegattaVTI</vt:lpstr>
      <vt:lpstr>Esquiouze euss,  mà wie sind lost </vt:lpstr>
      <vt:lpstr>Une monstruosité phonologique, morphologique et syntaxique  </vt:lpstr>
      <vt:lpstr>UNE SORTE D’ESPÉRANTO PERSONNEL, WOLFSON</vt:lpstr>
      <vt:lpstr>Frankingle ou Inglefrank </vt:lpstr>
      <vt:lpstr>Orange mécanique, Anthony Burgess «les propriétés sémantiques des mots sont liées à leur place syntaxique»</vt:lpstr>
      <vt:lpstr>TÉLÉGRAMME ET POÉSIE ÉLIMINENT CHACUN À SA FAÇON, LA REDONDANCE </vt:lpstr>
      <vt:lpstr>ANOMALIES SYNATXIQUES ≠ ANOMALIES SÉMANTIQUES </vt:lpstr>
      <vt:lpstr>Les anomalies sémantiques sont de trois ordres:</vt:lpstr>
      <vt:lpstr>Quelques exemples</vt:lpstr>
      <vt:lpstr>LES SURRÉALISTES </vt:lpstr>
      <vt:lpstr>Presentazione standard di PowerPoint</vt:lpstr>
      <vt:lpstr>L’OULIPO Ouvroir de Littérature Potentielle </vt:lpstr>
      <vt:lpstr>Aux mots sont affectés des règles qui comportent deux dangers: </vt:lpstr>
      <vt:lpstr>Le système de la langue comporte une règle qui autorise et régit la violation de la structure sémantique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Esquiouze euss,  mà wie sind lost</dc:title>
  <dc:creator>Sara Baron</dc:creator>
  <cp:lastModifiedBy>utente</cp:lastModifiedBy>
  <cp:revision>2</cp:revision>
  <dcterms:created xsi:type="dcterms:W3CDTF">2023-10-24T10:16:16Z</dcterms:created>
  <dcterms:modified xsi:type="dcterms:W3CDTF">2023-10-25T08:31:28Z</dcterms:modified>
</cp:coreProperties>
</file>