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9" r:id="rId3"/>
    <p:sldMasterId id="2147483691" r:id="rId4"/>
    <p:sldMasterId id="2147483703" r:id="rId5"/>
    <p:sldMasterId id="2147483720" r:id="rId6"/>
  </p:sldMasterIdLst>
  <p:notesMasterIdLst>
    <p:notesMasterId r:id="rId52"/>
  </p:notesMasterIdLst>
  <p:sldIdLst>
    <p:sldId id="256" r:id="rId7"/>
    <p:sldId id="258" r:id="rId8"/>
    <p:sldId id="259" r:id="rId9"/>
    <p:sldId id="260" r:id="rId10"/>
    <p:sldId id="261" r:id="rId11"/>
    <p:sldId id="426" r:id="rId12"/>
    <p:sldId id="656" r:id="rId13"/>
    <p:sldId id="310" r:id="rId14"/>
    <p:sldId id="579" r:id="rId15"/>
    <p:sldId id="262" r:id="rId16"/>
    <p:sldId id="263" r:id="rId17"/>
    <p:sldId id="266" r:id="rId18"/>
    <p:sldId id="272" r:id="rId19"/>
    <p:sldId id="273" r:id="rId20"/>
    <p:sldId id="274" r:id="rId21"/>
    <p:sldId id="276" r:id="rId22"/>
    <p:sldId id="346" r:id="rId23"/>
    <p:sldId id="659" r:id="rId24"/>
    <p:sldId id="313" r:id="rId25"/>
    <p:sldId id="314" r:id="rId26"/>
    <p:sldId id="316" r:id="rId27"/>
    <p:sldId id="325" r:id="rId28"/>
    <p:sldId id="327" r:id="rId29"/>
    <p:sldId id="641" r:id="rId30"/>
    <p:sldId id="348" r:id="rId31"/>
    <p:sldId id="349" r:id="rId32"/>
    <p:sldId id="354" r:id="rId33"/>
    <p:sldId id="357" r:id="rId34"/>
    <p:sldId id="359" r:id="rId35"/>
    <p:sldId id="360" r:id="rId36"/>
    <p:sldId id="376" r:id="rId37"/>
    <p:sldId id="379" r:id="rId38"/>
    <p:sldId id="380" r:id="rId39"/>
    <p:sldId id="384" r:id="rId40"/>
    <p:sldId id="383" r:id="rId41"/>
    <p:sldId id="657" r:id="rId42"/>
    <p:sldId id="411" r:id="rId43"/>
    <p:sldId id="647" r:id="rId44"/>
    <p:sldId id="412" r:id="rId45"/>
    <p:sldId id="413" r:id="rId46"/>
    <p:sldId id="414" r:id="rId47"/>
    <p:sldId id="652" r:id="rId48"/>
    <p:sldId id="648" r:id="rId49"/>
    <p:sldId id="423" r:id="rId50"/>
    <p:sldId id="424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84" y="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D8AEEA4-EA36-48BD-9CC3-EE6540906698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851DF19-2CC5-49CD-8B44-B5CF01260F2B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851DF19-2CC5-49CD-8B44-B5CF01260F2B}" type="slidenum">
              <a:rPr lang="it-IT" smtClean="0"/>
              <a:pPr lvl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3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FC1E50-D24B-4028-B975-2808DE08290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913423-1631-48AA-AC61-4054A747504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0F80DD-E215-4630-BA31-9E2605808BA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3CA5A6-14F1-45FE-AE55-ABE2A3A333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86C7A0-41B4-4463-AAFA-E197A41CF7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D9AD21-995B-44B5-BF13-660B0FBEA3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830EC0-5A8A-450D-AD38-A5059B433B8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ECDA2F-858E-495E-AE77-F5407E03242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8ED3E3-984D-4928-BF92-45F615E77D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4A5B8E-D05E-4F57-A9DC-B96CAA236A2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624FA-2F47-45FE-AC5D-DE3F0188E8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6F6CA2-A97C-475D-9E22-DFA0BF10D18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4D948C-5C2D-4D58-8AF9-9000CF789AC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6DD9FF-8098-4D99-953E-E7BC93EE45A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9D04E6-B1F8-45BD-84A9-E709EBC8C79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7E0725-BA35-4B35-A92E-118706398AB3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BFBE0F-BA7B-4AF4-9C23-CD165415860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1A19CF-A959-4EDC-BC3C-B11BFA8D9869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93E11-DA69-4B51-9B61-ECDA76F483D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5A37C-36C9-49C0-A474-0643711F7993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906F4-49A3-421D-8CE5-DAE207060D4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>
          <a:xfrm>
            <a:off x="609603" y="1600200"/>
            <a:ext cx="10972800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AC756-C34E-4AEC-801B-D8B19955609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fld id="{A450D2E4-B743-458B-B630-E8B47FEC9AD4}" type="slidenum">
              <a:rPr/>
              <a:pPr lvl="0"/>
              <a:t>‹N›</a:t>
            </a:fld>
            <a:endParaRPr lang="en-US"/>
          </a:p>
        </p:txBody>
      </p:sp>
      <p:sp>
        <p:nvSpPr>
          <p:cNvPr id="3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r>
              <a:rPr lang="en-US"/>
              <a:t>Department  /  Confidential – For Internal Use Only  /  Enter date in Footer dialogue box  /</a:t>
            </a:r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268772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5508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3C6BF-0729-4E74-B905-6138D0604C68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97C1E8-572E-45CA-948C-F219DE5333E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120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881" y="274640"/>
            <a:ext cx="8437031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93"/>
            <a:ext cx="5060947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93"/>
            <a:ext cx="5063069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1229785" y="4194179"/>
            <a:ext cx="5060947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493931" y="4194179"/>
            <a:ext cx="5063069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25248AB-F0D5-436F-9A4E-9BA77CB06C3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826687" y="301623"/>
            <a:ext cx="9751481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826687" y="1827208"/>
            <a:ext cx="4773085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802971" y="1827208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802971" y="3960815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7412437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10400632" y="5956136"/>
            <a:ext cx="102729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F22E8D8-0B95-4DD6-9DA4-ADEF9F82C13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E616C1-E5D1-430B-947E-9B5B156DA1D8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48FF4B-DDDD-4292-B315-D365962957A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01598" y="76196"/>
            <a:ext cx="11988798" cy="1320795"/>
          </a:xfrm>
        </p:spPr>
        <p:txBody>
          <a:bodyPr/>
          <a:lstStyle>
            <a:lvl1pPr algn="l">
              <a:defRPr sz="2000" b="0">
                <a:solidFill>
                  <a:srgbClr val="003E6B"/>
                </a:solidFill>
                <a:latin typeface="Avenir LT Pro 65 Medium" pitchFamily="34"/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8FCE1C-1753-464C-9C3E-CAA901003C20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DE44FB-2C2B-4D67-9F2C-CA13B58F31D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93F80E-EE9D-41D7-99FF-1479D265CC5F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D6DE3-0F12-4D84-B2C7-D71EB511573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6E86DA-AB60-4A8B-804B-AF46E2F26CBC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11C24-14B6-466F-A029-DDED872BDB2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8566F6-3048-4ABD-AB9B-816769B1E126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8085DE-B39B-442D-B9F9-4FB5E72CB27C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8C59BD-DF4A-4146-AC08-5087C70A20C1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135B9-2392-4FE6-A72E-34A8AAD2E79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6433D1-EE8E-4117-BCCE-783573A18552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281BB-8235-4305-A5F8-7A376CA8C6F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498C94-38D6-4E27-BF09-A303657BD993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C5432-1BFC-49D2-B8FB-1AF4C4F6DBD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4DF473-4749-47D8-9FED-8A9510C7C029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BF7FDC-7DA5-4DC9-A20F-01BE1F65E4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94289C-F5BA-4F8A-AA86-5C6FD717451C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175D24-58F4-480C-A991-C7E43F68880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A9E3B-45CE-447F-B878-0D9A6A9E0516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9CF3AE-734F-496A-95CF-EA998D30455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9D8F5-16CD-4836-AA82-6B6FBC3F0F4A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197221-FDC2-443F-AD9A-675A402BBF5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3EFD9E-BF2E-42C1-A992-88787AC31C09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5AFE98-D265-48C5-A658-3168884957D2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CCC551-EF64-497F-BC22-0CE3745A1916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5B6B9E-7B1F-491F-A7B0-0F355CFDC30F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54"/>
            <a:ext cx="10515600" cy="2852735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83"/>
            <a:ext cx="10515600" cy="150018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79E258-72AE-4D58-A83F-B1F55343E3B1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CFDD6-E7DB-4837-817B-5165DF9B08F3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15" y="365129"/>
            <a:ext cx="10515600" cy="1325559"/>
          </a:xfrm>
        </p:spPr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40315" y="1681160"/>
            <a:ext cx="5158313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40315" y="2505071"/>
            <a:ext cx="5158313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715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715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DB1CB5-56E9-4B1A-A3C2-49E23BD20829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308BAE-536B-41A6-905B-E696BE3EDBDC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A29EBA-1717-4563-A2FE-F4F201A75CD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69A708-F9ED-4109-B43B-4474F7768C85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19700E-3EBB-4205-A5D8-8F086E9A4225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825C9-18FD-41C2-BD79-CE90FC69E4B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 marL="0" indent="0">
              <a:buNone/>
              <a:defRPr lang="it-IT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38275E-FEEB-4145-9A96-D18A8CF04790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E9B4B7-4AB3-484D-9914-8CF7921C568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58"/>
            <a:ext cx="2743200" cy="5851529"/>
          </a:xfrm>
        </p:spPr>
        <p:txBody>
          <a:bodyPr vert="eaVert"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58"/>
            <a:ext cx="8026402" cy="5851529"/>
          </a:xfrm>
        </p:spPr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8E7E17-6A3D-457E-8605-969D88FFDFD2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320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320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6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6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834" y="1535113"/>
            <a:ext cx="5388559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834" y="2174872"/>
            <a:ext cx="5388559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9CA1B-0EDC-4E71-9712-B22EE19DCA48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71166-4E02-4E99-B541-9BB5B4D3ABD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317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7672" y="273048"/>
            <a:ext cx="6814721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317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482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482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482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824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177" y="274640"/>
            <a:ext cx="8461025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 txBox="1">
            <a:spLocks noGrp="1"/>
          </p:cNvSpPr>
          <p:nvPr>
            <p:ph/>
          </p:nvPr>
        </p:nvSpPr>
        <p:spPr>
          <a:xfrm>
            <a:off x="378177" y="274640"/>
            <a:ext cx="11520315" cy="6107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93"/>
            <a:ext cx="5074353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483580" y="4194179"/>
            <a:ext cx="5074353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 txBox="1">
            <a:spLocks noGrp="1"/>
          </p:cNvSpPr>
          <p:nvPr>
            <p:ph type="chart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BFBAAA-4142-41A0-B4E1-D87177002992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AF95AB-2662-4DBC-A634-FC55A983FA4C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784331-EC95-4196-9ECA-A8362C6EFF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06FDE5-2FB7-4114-A63C-8CEADEA7D2E2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CB9C04-014B-4577-9EC3-75A78B1CB01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A75B73-7FEB-4879-95EC-723A0B014FE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C51821-E7C7-4985-999F-90C4DAFEF08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66D443-CF1F-4A7F-BDC7-EC0089CE8629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E5BADE-827A-45BD-94A1-024C0419346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545F57-B285-4123-A6DC-BD025A164629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72CCB0-9690-4E02-9ECF-5A0A74798F9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74F38E-5FAD-4A85-BFB8-4172F0AC6720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63745B-B2D1-4DBA-9F76-5DC33C535469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A72DAC-073E-4A1E-97EF-E606119F7A93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161E5-BB4D-4EE9-A924-FCA772E8646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AA48CB-FD2E-46F2-BD7B-D4700821050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5256E7-F9EC-43B0-8444-EDC6E1DD95E6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B0B5AD-445B-4790-8E2E-3C6CD94F2E2B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B17C4AF-677E-4E6D-86DA-5BD63596DC0D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8CA0230-AF0B-42DE-BF9A-75563DEBC64E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49" r:id="rId14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767" y="6453185"/>
            <a:ext cx="4095753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11518897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10327215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09603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CE78648-6E99-42C5-9C41-6901A108FCA4}" type="datetime1">
              <a:rPr lang="it-IT"/>
              <a:pPr lvl="0"/>
              <a:t>22/10/2023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52EDF04-72C2-4D80-8CAB-46ABDD9BFC5C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it-I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609603" y="1600209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13BC5DA-A755-4FEF-9890-221EF2B7877F}" type="slidenum">
              <a:rPr/>
              <a:pPr lvl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301" y="6453185"/>
            <a:ext cx="4095981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177" y="274640"/>
            <a:ext cx="1152031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1032745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</a:defRPr>
            </a:lvl1pPr>
          </a:lstStyle>
          <a:p>
            <a:pPr lvl="0"/>
            <a:fld id="{F8FE1DDB-CF81-4C80-9D7B-2B4BF25DB94E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it-IT" sz="24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it-IT" sz="20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it-IT" sz="2000" b="0" i="0" u="none" strike="noStrike" kern="0" cap="none" spc="0" baseline="0">
          <a:solidFill>
            <a:srgbClr val="000000"/>
          </a:solidFill>
          <a:uFillTx/>
          <a:latin typeface="Arial"/>
          <a:ea typeface="ＭＳ Ｐゴシック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google.it/url?url=http://pcsolutions.paretologic.com/uncategorized/its-national-doctor-day-what-about-your-computers-health/&amp;rct=j&amp;frm=1&amp;q=&amp;esrc=s&amp;sa=U&amp;ei=SzEmVfOfIY7fasqygLAP&amp;ved=0CDwQ9QEwEzgo&amp;usg=AFQjCNEATlj6eSNKLvNrZtXDyM3QOlj61g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www.google.it/url?url=http://www.studiobumbaca.it/2010/07/08/ma-cosa-succede-quando-si-va-dallo-psicologo/&amp;rct=j&amp;frm=1&amp;q=&amp;esrc=s&amp;sa=U&amp;ei=4S0mVeqIBJXtatvIgLAF&amp;ved=0CBwQ9QEwAw&amp;usg=AFQjCNFiWrrIqwJbQEP0StyhzLi8886pAg" TargetMode="External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hdphoto" Target="../media/hdphoto3.wdp"/><Relationship Id="rId5" Type="http://schemas.openxmlformats.org/officeDocument/2006/relationships/hyperlink" Target="http://www.google.it/url?url=http://www.rispostafacile.it/cose-il-day-surgery&amp;rct=j&amp;frm=1&amp;q=&amp;esrc=s&amp;sa=U&amp;ei=u0kmVayOJ8fiavGpgcgP&amp;ved=0CCgQ9QEwCQ&amp;sig2=qfeirBJy7FEB1KHg2QuGOQ&amp;usg=AFQjCNHHg5aCHODqsebCgWdKEFRAB_rNlg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it/url?url=http://teensofubc.blogspot.com/2013/05/update-teens-class-resumes.html&amp;rct=j&amp;frm=1&amp;q=&amp;esrc=s&amp;sa=U&amp;ei=ZUwmVaXoOZHsaLT9gPgF&amp;ved=0CCwQ9QEwCzgo&amp;sig2=HPOEZxBZo6nRrFa46PYcow&amp;usg=AFQjCNEiRxbj1G6Tfj-zXSv82UcUD_I4Z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file:///D:\lezioni%20infermieri\Obesit&#224;\bypass.avi" TargetMode="External"/><Relationship Id="rId1" Type="http://schemas.microsoft.com/office/2007/relationships/media" Target="file:///D:\lezioni%20infermieri\Obesit&#224;\bypass.avi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file:///D:\lezioni%20infermieri\Obesit&#224;\BIB%20out.avi" TargetMode="External"/><Relationship Id="rId7" Type="http://schemas.openxmlformats.org/officeDocument/2006/relationships/image" Target="../media/image64.png"/><Relationship Id="rId2" Type="http://schemas.openxmlformats.org/officeDocument/2006/relationships/video" Target="file:///D:\lezioni%20infermieri\Obesit&#224;\BIB%20in.avi" TargetMode="External"/><Relationship Id="rId1" Type="http://schemas.microsoft.com/office/2007/relationships/media" Target="file:///D:\lezioni%20infermieri\Obesit&#224;\BIB%20in.avi" TargetMode="External"/><Relationship Id="rId6" Type="http://schemas.openxmlformats.org/officeDocument/2006/relationships/image" Target="../media/image63.jpeg"/><Relationship Id="rId5" Type="http://schemas.openxmlformats.org/officeDocument/2006/relationships/slideLayout" Target="../slideLayouts/slideLayout21.xml"/><Relationship Id="rId4" Type="http://schemas.openxmlformats.org/officeDocument/2006/relationships/video" Target="file:///D:\lezioni%20infermieri\Obesit&#224;\BIB%20out.av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rs063\Downloads\logo%20def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3356" y="332658"/>
            <a:ext cx="1806040" cy="1800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6"/>
          <p:cNvSpPr txBox="1"/>
          <p:nvPr/>
        </p:nvSpPr>
        <p:spPr>
          <a:xfrm>
            <a:off x="8040218" y="5733260"/>
            <a:ext cx="388844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1" u="none" strike="noStrike" kern="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1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Prof. ssa Silvia Palmisano</a:t>
            </a:r>
          </a:p>
        </p:txBody>
      </p:sp>
      <p:sp>
        <p:nvSpPr>
          <p:cNvPr id="4" name="CasellaDiTesto 8"/>
          <p:cNvSpPr txBox="1"/>
          <p:nvPr/>
        </p:nvSpPr>
        <p:spPr>
          <a:xfrm>
            <a:off x="2351580" y="2996955"/>
            <a:ext cx="6696745" cy="13234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OBESITA’ E CHIRURGIA BARIATRICA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191347" y="6021287"/>
            <a:ext cx="324035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Unità Clinica Operativa di Clinica Chirurgica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"/>
          <p:cNvGrpSpPr/>
          <p:nvPr/>
        </p:nvGrpSpPr>
        <p:grpSpPr>
          <a:xfrm>
            <a:off x="1085612" y="2155826"/>
            <a:ext cx="10001962" cy="4156076"/>
            <a:chOff x="1085612" y="2155826"/>
            <a:chExt cx="10001962" cy="4156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383840" y="2155826"/>
              <a:ext cx="8703734" cy="415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asellaDiTesto 5"/>
            <p:cNvSpPr txBox="1"/>
            <p:nvPr/>
          </p:nvSpPr>
          <p:spPr>
            <a:xfrm>
              <a:off x="1085612" y="3799396"/>
              <a:ext cx="982129" cy="369262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1975</a:t>
              </a:r>
            </a:p>
          </p:txBody>
        </p:sp>
      </p:grpSp>
      <p:grpSp>
        <p:nvGrpSpPr>
          <p:cNvPr id="5" name="Gruppo 6"/>
          <p:cNvGrpSpPr/>
          <p:nvPr/>
        </p:nvGrpSpPr>
        <p:grpSpPr>
          <a:xfrm>
            <a:off x="1070561" y="2062164"/>
            <a:ext cx="9702798" cy="4598983"/>
            <a:chOff x="1070561" y="2062164"/>
            <a:chExt cx="9702798" cy="45989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020220" y="2062164"/>
              <a:ext cx="8753139" cy="4598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8"/>
            <p:cNvSpPr txBox="1"/>
            <p:nvPr/>
          </p:nvSpPr>
          <p:spPr>
            <a:xfrm>
              <a:off x="1070561" y="3805120"/>
              <a:ext cx="989069" cy="369417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1980</a:t>
              </a:r>
            </a:p>
          </p:txBody>
        </p:sp>
      </p:grpSp>
      <p:grpSp>
        <p:nvGrpSpPr>
          <p:cNvPr id="8" name="Gruppo 12"/>
          <p:cNvGrpSpPr/>
          <p:nvPr/>
        </p:nvGrpSpPr>
        <p:grpSpPr>
          <a:xfrm>
            <a:off x="1087495" y="2076446"/>
            <a:ext cx="10007605" cy="4570408"/>
            <a:chOff x="1087495" y="2076446"/>
            <a:chExt cx="10007605" cy="4570408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375830" y="2076446"/>
              <a:ext cx="8719270" cy="4570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sellaDiTesto 11"/>
            <p:cNvSpPr txBox="1"/>
            <p:nvPr/>
          </p:nvSpPr>
          <p:spPr>
            <a:xfrm>
              <a:off x="1087495" y="3801279"/>
              <a:ext cx="977749" cy="369390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1985</a:t>
              </a:r>
            </a:p>
          </p:txBody>
        </p:sp>
      </p:grpSp>
      <p:grpSp>
        <p:nvGrpSpPr>
          <p:cNvPr id="11" name="Gruppo 13"/>
          <p:cNvGrpSpPr/>
          <p:nvPr/>
        </p:nvGrpSpPr>
        <p:grpSpPr>
          <a:xfrm>
            <a:off x="1061152" y="2046290"/>
            <a:ext cx="10154356" cy="4575172"/>
            <a:chOff x="1061152" y="2046290"/>
            <a:chExt cx="10154356" cy="4575172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2043318" y="2046290"/>
              <a:ext cx="9172190" cy="4575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sellaDiTesto 15"/>
            <p:cNvSpPr txBox="1"/>
            <p:nvPr/>
          </p:nvSpPr>
          <p:spPr>
            <a:xfrm>
              <a:off x="1061152" y="3799752"/>
              <a:ext cx="989197" cy="369344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1990</a:t>
              </a:r>
            </a:p>
          </p:txBody>
        </p:sp>
      </p:grpSp>
      <p:grpSp>
        <p:nvGrpSpPr>
          <p:cNvPr id="14" name="Gruppo 16"/>
          <p:cNvGrpSpPr/>
          <p:nvPr/>
        </p:nvGrpSpPr>
        <p:grpSpPr>
          <a:xfrm>
            <a:off x="1027291" y="2006605"/>
            <a:ext cx="10190101" cy="4589465"/>
            <a:chOff x="1027291" y="2006605"/>
            <a:chExt cx="10190101" cy="4589465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020787" y="2006605"/>
              <a:ext cx="9196605" cy="4589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18"/>
            <p:cNvSpPr txBox="1"/>
            <p:nvPr/>
          </p:nvSpPr>
          <p:spPr>
            <a:xfrm>
              <a:off x="1027291" y="3793278"/>
              <a:ext cx="1027364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1995</a:t>
              </a:r>
            </a:p>
          </p:txBody>
        </p:sp>
      </p:grpSp>
      <p:grpSp>
        <p:nvGrpSpPr>
          <p:cNvPr id="17" name="Gruppo 19"/>
          <p:cNvGrpSpPr/>
          <p:nvPr/>
        </p:nvGrpSpPr>
        <p:grpSpPr>
          <a:xfrm>
            <a:off x="1049868" y="2014542"/>
            <a:ext cx="10397065" cy="4572000"/>
            <a:chOff x="1049868" y="2014542"/>
            <a:chExt cx="10397065" cy="4572000"/>
          </a:xfrm>
        </p:grpSpPr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031988" y="2014542"/>
              <a:ext cx="9414945" cy="45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sellaDiTesto 21"/>
            <p:cNvSpPr txBox="1"/>
            <p:nvPr/>
          </p:nvSpPr>
          <p:spPr>
            <a:xfrm>
              <a:off x="1049868" y="3801005"/>
              <a:ext cx="646334" cy="3693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2000</a:t>
              </a:r>
            </a:p>
          </p:txBody>
        </p:sp>
      </p:grpSp>
      <p:grpSp>
        <p:nvGrpSpPr>
          <p:cNvPr id="20" name="Gruppo 22"/>
          <p:cNvGrpSpPr/>
          <p:nvPr/>
        </p:nvGrpSpPr>
        <p:grpSpPr>
          <a:xfrm>
            <a:off x="1025408" y="2017715"/>
            <a:ext cx="10393298" cy="4546597"/>
            <a:chOff x="1025408" y="2017715"/>
            <a:chExt cx="10393298" cy="4546597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2368881" y="2017715"/>
              <a:ext cx="9049825" cy="4546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CasellaDiTesto 24"/>
            <p:cNvSpPr txBox="1"/>
            <p:nvPr/>
          </p:nvSpPr>
          <p:spPr>
            <a:xfrm>
              <a:off x="1025408" y="3829580"/>
              <a:ext cx="858018" cy="3725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2005</a:t>
              </a:r>
            </a:p>
          </p:txBody>
        </p:sp>
      </p:grpSp>
      <p:grpSp>
        <p:nvGrpSpPr>
          <p:cNvPr id="23" name="Gruppo 25"/>
          <p:cNvGrpSpPr/>
          <p:nvPr/>
        </p:nvGrpSpPr>
        <p:grpSpPr>
          <a:xfrm>
            <a:off x="1027291" y="2014542"/>
            <a:ext cx="10387657" cy="4513258"/>
            <a:chOff x="1027291" y="2014542"/>
            <a:chExt cx="10387657" cy="4513258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2043226" y="2014542"/>
              <a:ext cx="9371722" cy="4513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CasellaDiTesto 27"/>
            <p:cNvSpPr txBox="1"/>
            <p:nvPr/>
          </p:nvSpPr>
          <p:spPr>
            <a:xfrm>
              <a:off x="1027291" y="3818150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2010</a:t>
              </a:r>
            </a:p>
          </p:txBody>
        </p:sp>
      </p:grpSp>
      <p:grpSp>
        <p:nvGrpSpPr>
          <p:cNvPr id="26" name="Gruppo 28"/>
          <p:cNvGrpSpPr/>
          <p:nvPr/>
        </p:nvGrpSpPr>
        <p:grpSpPr>
          <a:xfrm>
            <a:off x="1027291" y="2006605"/>
            <a:ext cx="10372606" cy="4462464"/>
            <a:chOff x="1027291" y="2006605"/>
            <a:chExt cx="10372606" cy="4462464"/>
          </a:xfrm>
        </p:grpSpPr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2054510" y="2006605"/>
              <a:ext cx="9345387" cy="4462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sellaDiTesto 30"/>
            <p:cNvSpPr txBox="1"/>
            <p:nvPr/>
          </p:nvSpPr>
          <p:spPr>
            <a:xfrm>
              <a:off x="1027291" y="3827148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2016</a:t>
              </a:r>
            </a:p>
          </p:txBody>
        </p:sp>
      </p:grpSp>
      <p:sp>
        <p:nvSpPr>
          <p:cNvPr id="29" name="Titolo 1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5357076" cy="1143000"/>
          </a:xfrm>
        </p:spPr>
        <p:txBody>
          <a:bodyPr/>
          <a:lstStyle/>
          <a:p>
            <a:pPr lvl="0" hangingPunct="1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1" name="Gruppo 25"/>
          <p:cNvGrpSpPr/>
          <p:nvPr/>
        </p:nvGrpSpPr>
        <p:grpSpPr>
          <a:xfrm>
            <a:off x="5375922" y="332658"/>
            <a:ext cx="1682468" cy="1210729"/>
            <a:chOff x="5375922" y="332658"/>
            <a:chExt cx="1682468" cy="1210729"/>
          </a:xfrm>
        </p:grpSpPr>
        <p:grpSp>
          <p:nvGrpSpPr>
            <p:cNvPr id="32" name="Group 8"/>
            <p:cNvGrpSpPr/>
            <p:nvPr/>
          </p:nvGrpSpPr>
          <p:grpSpPr>
            <a:xfrm>
              <a:off x="5375922" y="332658"/>
              <a:ext cx="807067" cy="823627"/>
              <a:chOff x="5375922" y="332658"/>
              <a:chExt cx="807067" cy="823627"/>
            </a:xfrm>
          </p:grpSpPr>
          <p:sp>
            <p:nvSpPr>
              <p:cNvPr id="33" name="Freeform 6"/>
              <p:cNvSpPr/>
              <p:nvPr/>
            </p:nvSpPr>
            <p:spPr>
              <a:xfrm>
                <a:off x="54993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9"/>
              <p:cNvSpPr/>
              <p:nvPr/>
            </p:nvSpPr>
            <p:spPr>
              <a:xfrm>
                <a:off x="5375922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7"/>
              <p:cNvSpPr/>
              <p:nvPr/>
            </p:nvSpPr>
            <p:spPr>
              <a:xfrm>
                <a:off x="56370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36" name="Group 8"/>
            <p:cNvGrpSpPr/>
            <p:nvPr/>
          </p:nvGrpSpPr>
          <p:grpSpPr>
            <a:xfrm>
              <a:off x="6251323" y="332658"/>
              <a:ext cx="807067" cy="823627"/>
              <a:chOff x="6251323" y="332658"/>
              <a:chExt cx="807067" cy="823627"/>
            </a:xfrm>
          </p:grpSpPr>
          <p:sp>
            <p:nvSpPr>
              <p:cNvPr id="37" name="Freeform 6"/>
              <p:cNvSpPr/>
              <p:nvPr/>
            </p:nvSpPr>
            <p:spPr>
              <a:xfrm>
                <a:off x="63747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9"/>
              <p:cNvSpPr/>
              <p:nvPr/>
            </p:nvSpPr>
            <p:spPr>
              <a:xfrm>
                <a:off x="6251323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7"/>
              <p:cNvSpPr/>
              <p:nvPr/>
            </p:nvSpPr>
            <p:spPr>
              <a:xfrm>
                <a:off x="65124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40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11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035405" y="883502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-240706" y="188640"/>
            <a:ext cx="7848871" cy="1143000"/>
          </a:xfrm>
        </p:spPr>
        <p:txBody>
          <a:bodyPr/>
          <a:lstStyle/>
          <a:p>
            <a:pPr lvl="0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" name="Gruppo 9"/>
          <p:cNvGrpSpPr/>
          <p:nvPr/>
        </p:nvGrpSpPr>
        <p:grpSpPr>
          <a:xfrm>
            <a:off x="229523" y="2493020"/>
            <a:ext cx="11789944" cy="3390183"/>
            <a:chOff x="229523" y="2493020"/>
            <a:chExt cx="11789944" cy="339018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6335868" y="2498680"/>
              <a:ext cx="5683599" cy="3364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29523" y="2493020"/>
              <a:ext cx="6079763" cy="3390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ttangolo arrotondato 10"/>
          <p:cNvSpPr/>
          <p:nvPr/>
        </p:nvSpPr>
        <p:spPr>
          <a:xfrm>
            <a:off x="1069674" y="1992706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1975</a:t>
            </a:r>
          </a:p>
        </p:txBody>
      </p:sp>
      <p:sp>
        <p:nvSpPr>
          <p:cNvPr id="7" name="Rettangolo arrotondato 11"/>
          <p:cNvSpPr/>
          <p:nvPr/>
        </p:nvSpPr>
        <p:spPr>
          <a:xfrm>
            <a:off x="7058052" y="1989834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2016</a:t>
            </a:r>
          </a:p>
        </p:txBody>
      </p:sp>
      <p:grpSp>
        <p:nvGrpSpPr>
          <p:cNvPr id="8" name="Gruppo 25"/>
          <p:cNvGrpSpPr/>
          <p:nvPr/>
        </p:nvGrpSpPr>
        <p:grpSpPr>
          <a:xfrm>
            <a:off x="5879976" y="188640"/>
            <a:ext cx="1682467" cy="1210729"/>
            <a:chOff x="5879976" y="188640"/>
            <a:chExt cx="1682467" cy="1210729"/>
          </a:xfrm>
        </p:grpSpPr>
        <p:grpSp>
          <p:nvGrpSpPr>
            <p:cNvPr id="9" name="Group 8"/>
            <p:cNvGrpSpPr/>
            <p:nvPr/>
          </p:nvGrpSpPr>
          <p:grpSpPr>
            <a:xfrm>
              <a:off x="5879976" y="188640"/>
              <a:ext cx="807067" cy="823627"/>
              <a:chOff x="5879976" y="188640"/>
              <a:chExt cx="807067" cy="823627"/>
            </a:xfrm>
          </p:grpSpPr>
          <p:sp>
            <p:nvSpPr>
              <p:cNvPr id="10" name="Freeform 6"/>
              <p:cNvSpPr/>
              <p:nvPr/>
            </p:nvSpPr>
            <p:spPr>
              <a:xfrm>
                <a:off x="6003410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9"/>
              <p:cNvSpPr/>
              <p:nvPr/>
            </p:nvSpPr>
            <p:spPr>
              <a:xfrm>
                <a:off x="58799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>
              <a:xfrm>
                <a:off x="6141082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Group 8"/>
            <p:cNvGrpSpPr/>
            <p:nvPr/>
          </p:nvGrpSpPr>
          <p:grpSpPr>
            <a:xfrm>
              <a:off x="6755376" y="188640"/>
              <a:ext cx="807067" cy="823627"/>
              <a:chOff x="6755376" y="188640"/>
              <a:chExt cx="807067" cy="823627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6878811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9"/>
              <p:cNvSpPr/>
              <p:nvPr/>
            </p:nvSpPr>
            <p:spPr>
              <a:xfrm>
                <a:off x="67553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>
              <a:xfrm>
                <a:off x="7016483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17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4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539459" y="739484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In Italia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412775"/>
            <a:ext cx="10972800" cy="4525959"/>
          </a:xfrm>
        </p:spPr>
        <p:txBody>
          <a:bodyPr/>
          <a:lstStyle/>
          <a:p>
            <a:pPr lvl="0"/>
            <a:r>
              <a:rPr lang="it-IT" b="1">
                <a:latin typeface="Georgia" pitchFamily="18"/>
              </a:rPr>
              <a:t>In Italia</a:t>
            </a:r>
            <a:r>
              <a:rPr lang="it-IT">
                <a:latin typeface="Georgia" pitchFamily="18"/>
              </a:rPr>
              <a:t>, il 33,1% della popolazione è in sovrappeso (41% degli uomini e 25,7% delle donne) e il 9,7% è obesa</a:t>
            </a:r>
          </a:p>
          <a:p>
            <a:pPr lvl="0">
              <a:buNone/>
            </a:pPr>
            <a:endParaRPr lang="it-IT">
              <a:latin typeface="Georgia" pitchFamily="18"/>
            </a:endParaRPr>
          </a:p>
        </p:txBody>
      </p:sp>
      <p:sp>
        <p:nvSpPr>
          <p:cNvPr id="4" name="AutoShape 2" descr="Risultati immagini per epidemiologia obesità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5356" y="2780928"/>
            <a:ext cx="5465021" cy="37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48128" y="3861044"/>
            <a:ext cx="3171825" cy="229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Eziologia multifattoriale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48128" y="2265014"/>
            <a:ext cx="4254502" cy="3324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13"/>
          <p:cNvGrpSpPr/>
          <p:nvPr/>
        </p:nvGrpSpPr>
        <p:grpSpPr>
          <a:xfrm>
            <a:off x="9471373" y="1446397"/>
            <a:ext cx="2720623" cy="1049868"/>
            <a:chOff x="9471373" y="1446397"/>
            <a:chExt cx="2720623" cy="1049868"/>
          </a:xfrm>
        </p:grpSpPr>
        <p:sp>
          <p:nvSpPr>
            <p:cNvPr id="4" name="Fumetto 4 12"/>
            <p:cNvSpPr/>
            <p:nvPr/>
          </p:nvSpPr>
          <p:spPr>
            <a:xfrm>
              <a:off x="9471373" y="1446397"/>
              <a:ext cx="2720623" cy="1049868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CasellaDiTesto 11"/>
            <p:cNvSpPr txBox="1"/>
            <p:nvPr/>
          </p:nvSpPr>
          <p:spPr>
            <a:xfrm>
              <a:off x="9978444" y="1672410"/>
              <a:ext cx="1882008" cy="584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Mezzo panino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al massimo</a:t>
              </a:r>
            </a:p>
          </p:txBody>
        </p:sp>
      </p:grpSp>
      <p:grpSp>
        <p:nvGrpSpPr>
          <p:cNvPr id="6" name="Gruppo 15"/>
          <p:cNvGrpSpPr/>
          <p:nvPr/>
        </p:nvGrpSpPr>
        <p:grpSpPr>
          <a:xfrm>
            <a:off x="6240011" y="1082320"/>
            <a:ext cx="2935114" cy="1374644"/>
            <a:chOff x="6240011" y="1082320"/>
            <a:chExt cx="2935114" cy="1374644"/>
          </a:xfrm>
        </p:grpSpPr>
        <p:sp>
          <p:nvSpPr>
            <p:cNvPr id="7" name="CasellaDiTesto 10"/>
            <p:cNvSpPr txBox="1"/>
            <p:nvPr/>
          </p:nvSpPr>
          <p:spPr>
            <a:xfrm>
              <a:off x="6240011" y="1344789"/>
              <a:ext cx="2935114" cy="6463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Quanto abbiamo corso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fino ad ora?</a:t>
              </a:r>
            </a:p>
          </p:txBody>
        </p:sp>
        <p:sp>
          <p:nvSpPr>
            <p:cNvPr id="8" name="Fumetto 4 14"/>
            <p:cNvSpPr/>
            <p:nvPr/>
          </p:nvSpPr>
          <p:spPr>
            <a:xfrm flipH="1">
              <a:off x="6251304" y="1082320"/>
              <a:ext cx="2777069" cy="1374644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9" name="Rectangle 3"/>
          <p:cNvSpPr txBox="1">
            <a:spLocks noGrp="1"/>
          </p:cNvSpPr>
          <p:nvPr>
            <p:ph type="body" idx="1"/>
          </p:nvPr>
        </p:nvSpPr>
        <p:spPr>
          <a:xfrm>
            <a:off x="922867" y="1196977"/>
            <a:ext cx="7937504" cy="4399489"/>
          </a:xfrm>
        </p:spPr>
        <p:txBody>
          <a:bodyPr/>
          <a:lstStyle/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  <a:r>
              <a:rPr lang="it-IT" sz="1800" b="0" dirty="0">
                <a:solidFill>
                  <a:srgbClr val="000000"/>
                </a:solidFill>
                <a:latin typeface="Georgia" pitchFamily="18"/>
              </a:rPr>
              <a:t> </a:t>
            </a:r>
            <a:r>
              <a:rPr lang="it-IT" b="0" dirty="0">
                <a:solidFill>
                  <a:srgbClr val="000000"/>
                </a:solidFill>
                <a:latin typeface="Georgia" pitchFamily="18"/>
              </a:rPr>
              <a:t>CALORIE INGERITE</a:t>
            </a: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</a:p>
        </p:txBody>
      </p:sp>
      <p:sp>
        <p:nvSpPr>
          <p:cNvPr id="10" name="AutoShape 4"/>
          <p:cNvSpPr/>
          <p:nvPr/>
        </p:nvSpPr>
        <p:spPr>
          <a:xfrm>
            <a:off x="767410" y="1340766"/>
            <a:ext cx="658989" cy="619652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1" name="CasellaDiTesto 21"/>
          <p:cNvSpPr txBox="1"/>
          <p:nvPr/>
        </p:nvSpPr>
        <p:spPr>
          <a:xfrm>
            <a:off x="1847526" y="2420892"/>
            <a:ext cx="2065867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Big two</a:t>
            </a:r>
          </a:p>
        </p:txBody>
      </p:sp>
      <p:sp>
        <p:nvSpPr>
          <p:cNvPr id="12" name="AutoShape 11"/>
          <p:cNvSpPr/>
          <p:nvPr/>
        </p:nvSpPr>
        <p:spPr>
          <a:xfrm rot="10799991">
            <a:off x="767409" y="3692913"/>
            <a:ext cx="694267" cy="600075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1627010" y="3861986"/>
            <a:ext cx="6208885" cy="7191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CALORIE SPESE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32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    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8842" y="300132"/>
            <a:ext cx="671688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Moderni stili di vita offrono un’ampia gamma  di occasioni per consumo di cibo e bevande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7569" y="1063883"/>
            <a:ext cx="4323639" cy="369335"/>
          </a:xfrm>
          <a:prstGeom prst="rect">
            <a:avLst/>
          </a:prstGeom>
          <a:solidFill>
            <a:srgbClr val="FFFFFF"/>
          </a:solidFill>
          <a:ln w="25402">
            <a:solidFill>
              <a:srgbClr val="4BACC6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Forma di consumo “facile”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65529" y="1721982"/>
            <a:ext cx="375919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IPERCONSUMO PASSIVO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4124" y="2954753"/>
            <a:ext cx="5223758" cy="646334"/>
          </a:xfrm>
          <a:prstGeom prst="rect">
            <a:avLst/>
          </a:prstGeom>
          <a:solidFill>
            <a:srgbClr val="C0504D"/>
          </a:solidFill>
          <a:ln w="9528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DIETE AD ALTO CONTENUTO ENERGETICO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BEVANDE ZUCCHERATE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7070" y="4221060"/>
            <a:ext cx="6412092" cy="1754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Nelle nuove generazioni (bambini e giovani):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Ridotto consumo di: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fibre vegetali,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frutta 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oli vegetali</a:t>
            </a:r>
          </a:p>
        </p:txBody>
      </p:sp>
      <p:sp>
        <p:nvSpPr>
          <p:cNvPr id="9" name="CasellaDiTesto 9"/>
          <p:cNvSpPr txBox="1"/>
          <p:nvPr/>
        </p:nvSpPr>
        <p:spPr>
          <a:xfrm>
            <a:off x="2063552" y="5808334"/>
            <a:ext cx="407528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ATTIVITA’ FISICA E SEDENTARIETA’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109878" y="4915034"/>
            <a:ext cx="445873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Saltare la colazione, orari non ordinati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Consumare troppi zuccheri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Mangiare porzioni troppo abbondanti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Assumere poca verdura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Avere un’alimentazione sbilanciata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SCELTA SBAGLIATA DEL CIBO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109878" y="4545702"/>
            <a:ext cx="2590651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ERRORI ALIMENTARI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18A1999-8DE6-ED27-C1E1-86D2D27B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904" y="341337"/>
            <a:ext cx="3622677" cy="36637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/>
      <p:bldP spid="9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38564" y="692694"/>
            <a:ext cx="4834094" cy="1143000"/>
          </a:xfrm>
        </p:spPr>
        <p:txBody>
          <a:bodyPr/>
          <a:lstStyle/>
          <a:p>
            <a:pPr lvl="0"/>
            <a:r>
              <a:rPr lang="it-IT">
                <a:solidFill>
                  <a:srgbClr val="000000"/>
                </a:solidFill>
              </a:rPr>
              <a:t>Diario alimentare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9048" y="188640"/>
            <a:ext cx="6995064" cy="6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2060847"/>
            <a:ext cx="1904996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064550" y="5229197"/>
            <a:ext cx="936107" cy="1302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10"/>
          <p:cNvSpPr/>
          <p:nvPr/>
        </p:nvSpPr>
        <p:spPr>
          <a:xfrm>
            <a:off x="78405" y="188640"/>
            <a:ext cx="6904913" cy="6480720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3431704" y="974925"/>
            <a:ext cx="5543549" cy="1015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055440" y="1273828"/>
            <a:ext cx="3384376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</p:txBody>
      </p:sp>
      <p:sp>
        <p:nvSpPr>
          <p:cNvPr id="6" name="Rectangle 3"/>
          <p:cNvSpPr/>
          <p:nvPr/>
        </p:nvSpPr>
        <p:spPr>
          <a:xfrm>
            <a:off x="122942" y="2299745"/>
            <a:ext cx="5879056" cy="4093428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Sono sovrapponibili a quelle internazionalmente codificate ed accettate.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età compresa tra i 18 ed i 60/65 anni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&gt;35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(RACCOMANDATA)</a:t>
            </a:r>
            <a:endParaRPr lang="it-IT" sz="2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tra 30 e 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35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in presenza di comorbilità non in compenso (malattie del metabolismo, patologie cardiorespiratorie, gravi malattie articolari, gravi problemi psicologici, ecc.) 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Fallimento di un corretto trattamento medico (mancato o insufficiente calo ponderale; scarso o mancato mantenimento a lungo termine del calo di peso).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18" y="48651"/>
            <a:ext cx="2404954" cy="1323532"/>
          </a:xfrm>
          <a:prstGeom prst="rect">
            <a:avLst/>
          </a:prstGeom>
        </p:spPr>
      </p:pic>
      <p:sp>
        <p:nvSpPr>
          <p:cNvPr id="11" name="Rectangle 2"/>
          <p:cNvSpPr txBox="1"/>
          <p:nvPr/>
        </p:nvSpPr>
        <p:spPr>
          <a:xfrm>
            <a:off x="7792985" y="1273828"/>
            <a:ext cx="3343575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controindicazioni</a:t>
            </a:r>
          </a:p>
        </p:txBody>
      </p:sp>
      <p:sp>
        <p:nvSpPr>
          <p:cNvPr id="12" name="Rectangle 2"/>
          <p:cNvSpPr/>
          <p:nvPr/>
        </p:nvSpPr>
        <p:spPr>
          <a:xfrm>
            <a:off x="7104112" y="2152271"/>
            <a:ext cx="4896544" cy="4708981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1. assenza di un periodo di trattamento medico verificabile;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2. paziente incapace di partecipare ad un prolungato protocollo di follow-up;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3. disordini psicotici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gravi,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disturbi della personalità e del comportamento alimentare (BED: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Binge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eating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disorder) valutati da uno psichiatra o psicologo dedicato;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4. alcolismo e tossicodipendenza;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5. malattie correlate a ridotta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spettativa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 vita;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6. pazienti inabili a prendersi cura di se stessi e senza un adeguato supporto familiare e sociale.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67" y="364391"/>
            <a:ext cx="3103133" cy="877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171449"/>
            <a:ext cx="9744941" cy="6692309"/>
          </a:xfrm>
          <a:prstGeom prst="rect">
            <a:avLst/>
          </a:prstGeom>
        </p:spPr>
      </p:pic>
      <p:pic>
        <p:nvPicPr>
          <p:cNvPr id="5" name="Picture 2" descr="http://cclscorp.com/ESW/Images/Fat_Cartoon_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2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36058" y="1845507"/>
            <a:ext cx="1776447" cy="208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1672306" y="1271848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Visita chirurgica per criteri di inclusione</a:t>
            </a:r>
          </a:p>
        </p:txBody>
      </p:sp>
      <p:sp>
        <p:nvSpPr>
          <p:cNvPr id="7" name="Ovale 6"/>
          <p:cNvSpPr/>
          <p:nvPr/>
        </p:nvSpPr>
        <p:spPr>
          <a:xfrm>
            <a:off x="4389059" y="337353"/>
            <a:ext cx="1706941" cy="105571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Dietista</a:t>
            </a:r>
          </a:p>
        </p:txBody>
      </p:sp>
      <p:pic>
        <p:nvPicPr>
          <p:cNvPr id="8" name="Picture 58" descr="ANd9GcRPxTOFSEw1ZpPBuZcW0yitzFdFjepgIxryPwHYmLq-KMOnLr1pgQoR1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442" y="4744591"/>
            <a:ext cx="1622659" cy="131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5" descr="ANd9GcTv1waBd1UkGKuODYwaiOyRi4onppHnczZO3KIHOD3mlFs-gRteTmDvojA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3" b="100000" l="232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43652" y="447782"/>
            <a:ext cx="1551352" cy="115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Risultati immagini per dietiti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1046" y="50230"/>
            <a:ext cx="1485730" cy="112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e 12"/>
          <p:cNvSpPr/>
          <p:nvPr/>
        </p:nvSpPr>
        <p:spPr>
          <a:xfrm>
            <a:off x="7107456" y="492484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sz="24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Psichiatra</a:t>
            </a:r>
          </a:p>
        </p:txBody>
      </p:sp>
      <p:sp>
        <p:nvSpPr>
          <p:cNvPr id="14" name="Ovale 13"/>
          <p:cNvSpPr/>
          <p:nvPr/>
        </p:nvSpPr>
        <p:spPr>
          <a:xfrm>
            <a:off x="2807073" y="3072681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4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     </a:t>
            </a:r>
            <a:r>
              <a:rPr lang="it-IT" sz="28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EGDS</a:t>
            </a:r>
          </a:p>
        </p:txBody>
      </p:sp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99109" y="3510474"/>
            <a:ext cx="1454523" cy="123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ale 15"/>
          <p:cNvSpPr/>
          <p:nvPr/>
        </p:nvSpPr>
        <p:spPr>
          <a:xfrm>
            <a:off x="7317275" y="2463461"/>
            <a:ext cx="2613567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metabolica ed endocrinologica</a:t>
            </a:r>
          </a:p>
        </p:txBody>
      </p:sp>
      <p:sp>
        <p:nvSpPr>
          <p:cNvPr id="17" name="Ovale 16"/>
          <p:cNvSpPr/>
          <p:nvPr/>
        </p:nvSpPr>
        <p:spPr>
          <a:xfrm>
            <a:off x="5148595" y="3811094"/>
            <a:ext cx="2482857" cy="113726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anestesiologica</a:t>
            </a:r>
          </a:p>
        </p:txBody>
      </p:sp>
      <p:sp>
        <p:nvSpPr>
          <p:cNvPr id="18" name="Ovale 17"/>
          <p:cNvSpPr/>
          <p:nvPr/>
        </p:nvSpPr>
        <p:spPr>
          <a:xfrm>
            <a:off x="5361917" y="473185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Intervento chirurgico</a:t>
            </a:r>
          </a:p>
        </p:txBody>
      </p:sp>
      <p:sp>
        <p:nvSpPr>
          <p:cNvPr id="19" name="Ovale 18"/>
          <p:cNvSpPr/>
          <p:nvPr/>
        </p:nvSpPr>
        <p:spPr>
          <a:xfrm>
            <a:off x="5361917" y="564070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Follow-up</a:t>
            </a:r>
          </a:p>
        </p:txBody>
      </p:sp>
      <p:pic>
        <p:nvPicPr>
          <p:cNvPr id="20" name="Picture 53" descr="ANd9GcQ_E1M6akBCOYn4VNhrTLWpufuLqnAuxndJzFvhTGGs6UQpMuEWqFXqWHA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9717" y="2594010"/>
            <a:ext cx="686012" cy="95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59" y="689176"/>
            <a:ext cx="1478782" cy="136203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4789" y="5438580"/>
            <a:ext cx="1400407" cy="132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418751" y="5081190"/>
            <a:ext cx="4490939" cy="941143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2"/>
                </a:solidFill>
              </a:rPr>
              <a:t>Percorso Intraospedaliero</a:t>
            </a:r>
          </a:p>
        </p:txBody>
      </p:sp>
      <p:sp>
        <p:nvSpPr>
          <p:cNvPr id="3" name="Ovale 2"/>
          <p:cNvSpPr/>
          <p:nvPr/>
        </p:nvSpPr>
        <p:spPr>
          <a:xfrm>
            <a:off x="27683" y="4925067"/>
            <a:ext cx="3736391" cy="1497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59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Dietista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Valutazione nutrizionale pre-operatoria, educazione post-operatoria, counseling e follow-up nutrizionale.</a:t>
            </a:r>
          </a:p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Elaborazione per 7 giorni di un diario alimentare,calcolo del Body Mass Index, analisi del diario alimentare, motivazione alla gestione del cambiamento  dello stile di vita nel post-operatorio, corretta autogestione alimentare.</a:t>
            </a:r>
          </a:p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04110" y="3918743"/>
            <a:ext cx="3594296" cy="2606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Definizione ed epidemiologia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PSICHIATRA </a:t>
            </a:r>
            <a:r>
              <a:rPr lang="it-IT">
                <a:latin typeface="Georgia" pitchFamily="18"/>
                <a:cs typeface="Arial" pitchFamily="34"/>
              </a:rPr>
              <a:t>&amp; PSICOLOGO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09603" y="1928954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Definizione del profilo  psicologico del soggetto tramite test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Colloquio: rapporto con il cibo, compliance al protocollo,supporto familiare, nulla osta ad intervento chirurgico.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Se ritenuto necessario ciclo di colloqui con lo psicoterapeuta  ed opportunità di un secondo ciclo di colloqui nel periodo post- operatorio</a:t>
            </a:r>
          </a:p>
        </p:txBody>
      </p:sp>
      <p:pic>
        <p:nvPicPr>
          <p:cNvPr id="5" name="Picture 5" descr="ANd9GcSjZCvoZvjG0bCvVZhMuUhIGtb1rJ2Z2xqv8gfs3ZZJu4x8noIh3Zb1o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3789035"/>
            <a:ext cx="2432047" cy="2854327"/>
          </a:xfrm>
          <a:prstGeom prst="rect">
            <a:avLst/>
          </a:prstGeom>
          <a:noFill/>
          <a:ln w="9528">
            <a:solidFill>
              <a:srgbClr val="333333"/>
            </a:solidFill>
            <a:prstDash val="solid"/>
            <a:miter/>
          </a:ln>
        </p:spPr>
      </p:pic>
      <p:sp>
        <p:nvSpPr>
          <p:cNvPr id="7" name="AutoShape 2" descr="IMG_4418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1383" y="4365107"/>
            <a:ext cx="4511823" cy="2368707"/>
          </a:xfrm>
          <a:prstGeom prst="rect">
            <a:avLst/>
          </a:prstGeom>
          <a:noFill/>
          <a:ln w="9528">
            <a:solidFill>
              <a:srgbClr val="4F81BD"/>
            </a:solidFill>
            <a:prstDash val="solid"/>
            <a:miter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Internista/Diabetologo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10659" y="2892842"/>
            <a:ext cx="10970687" cy="34190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ttangolo 8"/>
          <p:cNvSpPr/>
          <p:nvPr/>
        </p:nvSpPr>
        <p:spPr>
          <a:xfrm>
            <a:off x="587391" y="2419799"/>
            <a:ext cx="10945212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Dosaggio di ormoni di funzionalità tiroidea e surrenalica: possibile ruolo  sulla genesi dell’obesità. Approfondire l’aspetto metabolico.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DEXA nei pazienti con sospetto di obesità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sarcopenica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(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Liv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. 3 RB)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Gastroenterologo</a:t>
            </a:r>
            <a:br>
              <a:rPr lang="it-IT">
                <a:latin typeface="Georgia" pitchFamily="18"/>
                <a:cs typeface="Arial" pitchFamily="34"/>
              </a:rPr>
            </a:br>
            <a:r>
              <a:rPr lang="it-IT" i="1">
                <a:latin typeface="Georgia" pitchFamily="18"/>
                <a:cs typeface="Arial" pitchFamily="34"/>
              </a:rPr>
              <a:t>screening preoperatorio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3428" y="2204865"/>
            <a:ext cx="4968547" cy="3689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13"/>
          <p:cNvSpPr txBox="1"/>
          <p:nvPr/>
        </p:nvSpPr>
        <p:spPr>
          <a:xfrm>
            <a:off x="6888083" y="2924946"/>
            <a:ext cx="4248476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Escludere lesioni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Presenza di ernia jatale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Segni di reflusso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Biopsia per HP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 i="1">
                <a:latin typeface="Georgia" pitchFamily="18"/>
                <a:cs typeface="Arial" pitchFamily="34"/>
              </a:rPr>
              <a:t>Chirurgo Plastico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191347" y="2182215"/>
            <a:ext cx="6192691" cy="30469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Gli interventi chirurgici sono volti a rimuovere e correggere l’eccesso cutaneo ed eventualmente adiposo risultante dalla perdita di peso.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  <a:ea typeface="MetaPlus-Roman"/>
              <a:cs typeface="MetaPlus-Roman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Addominoplastica, torsoplastica, lifting di braccia e cosce sono gli interventi più frequentemente eseguiti a tale scopo.</a:t>
            </a:r>
          </a:p>
        </p:txBody>
      </p:sp>
      <p:pic>
        <p:nvPicPr>
          <p:cNvPr id="5" name="Picture 5" descr="grass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20137" y="1124739"/>
            <a:ext cx="3489542" cy="280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63cc0_ginoid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968209" y="3573018"/>
            <a:ext cx="2304800" cy="30744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8"/>
          <p:cNvSpPr/>
          <p:nvPr/>
        </p:nvSpPr>
        <p:spPr>
          <a:xfrm rot="5400013">
            <a:off x="9069961" y="3191229"/>
            <a:ext cx="892170" cy="647696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00"/>
          </a:solidFill>
          <a:ln w="9528">
            <a:solidFill>
              <a:srgbClr val="666666"/>
            </a:solidFill>
            <a:prstDash val="solid"/>
            <a:miter/>
          </a:ln>
        </p:spPr>
        <p:txBody>
          <a:bodyPr vert="eaVert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666666"/>
              </a:solidFill>
              <a:uFillTx/>
              <a:latin typeface="Arial" pitchFamily="34"/>
              <a:ea typeface="MetaPlus-Roman"/>
              <a:cs typeface="MetaPlus-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Tecniche</a:t>
            </a:r>
            <a:r>
              <a:rPr lang="it-IT" sz="4000" b="0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 chirurgiche</a:t>
            </a:r>
            <a:endParaRPr lang="it-IT" sz="4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578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56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347" y="548676"/>
            <a:ext cx="6911977" cy="518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DSCN056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59697" y="1844820"/>
            <a:ext cx="6445248" cy="4835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5"/>
          <p:cNvSpPr txBox="1"/>
          <p:nvPr/>
        </p:nvSpPr>
        <p:spPr>
          <a:xfrm>
            <a:off x="7320137" y="476667"/>
            <a:ext cx="3384377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POSIZIONE DEL PAZIENTE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ambe x infermieri 00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2503" y="476246"/>
            <a:ext cx="5661022" cy="38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gambe x infermieri 0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56038" y="2348883"/>
            <a:ext cx="5287966" cy="3822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6"/>
          <p:cNvSpPr txBox="1"/>
          <p:nvPr/>
        </p:nvSpPr>
        <p:spPr>
          <a:xfrm>
            <a:off x="1415482" y="5229197"/>
            <a:ext cx="4463981" cy="830997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Gambali a compressione pneumatica intermitente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9338" y="260649"/>
            <a:ext cx="885698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Bypass Gastrico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Intervento misto</a:t>
            </a:r>
          </a:p>
        </p:txBody>
      </p:sp>
      <p:pic>
        <p:nvPicPr>
          <p:cNvPr id="3" name="Picture 5" descr="bypassgastrico0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7410" y="2060847"/>
            <a:ext cx="4992934" cy="38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ypa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28047" y="2132856"/>
            <a:ext cx="4896547" cy="3672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Grp="1"/>
          </p:cNvSpPr>
          <p:nvPr>
            <p:ph type="title"/>
          </p:nvPr>
        </p:nvSpPr>
        <p:spPr>
          <a:xfrm>
            <a:off x="1524003" y="260649"/>
            <a:ext cx="9144000" cy="838203"/>
          </a:xfrm>
        </p:spPr>
        <p:txBody>
          <a:bodyPr/>
          <a:lstStyle/>
          <a:p>
            <a:pPr lvl="0" algn="r" hangingPunct="1"/>
            <a:r>
              <a:rPr lang="it-IT">
                <a:latin typeface="Georgia" pitchFamily="18"/>
              </a:rPr>
              <a:t>Come funziona il Bypass Gastrico</a:t>
            </a:r>
          </a:p>
        </p:txBody>
      </p:sp>
      <p:grpSp>
        <p:nvGrpSpPr>
          <p:cNvPr id="3" name="Gruppo 6"/>
          <p:cNvGrpSpPr/>
          <p:nvPr/>
        </p:nvGrpSpPr>
        <p:grpSpPr>
          <a:xfrm>
            <a:off x="2209800" y="1296988"/>
            <a:ext cx="8458202" cy="5372100"/>
            <a:chOff x="2209800" y="1296988"/>
            <a:chExt cx="8458202" cy="5372100"/>
          </a:xfrm>
        </p:grpSpPr>
        <p:graphicFrame>
          <p:nvGraphicFramePr>
            <p:cNvPr id="4" name="Oggetto 3"/>
            <p:cNvGraphicFramePr>
              <a:graphicFrameLocks noChangeAspect="1"/>
            </p:cNvGraphicFramePr>
            <p:nvPr/>
          </p:nvGraphicFramePr>
          <p:xfrm>
            <a:off x="2209800" y="1296988"/>
            <a:ext cx="6145213" cy="537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3809524" imgH="2943636" progId="">
                    <p:embed/>
                  </p:oleObj>
                </mc:Choice>
                <mc:Fallback>
                  <p:oleObj r:id="rId3" imgW="3809524" imgH="2943636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1296988"/>
                          <a:ext cx="6145213" cy="537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Oval 3"/>
            <p:cNvSpPr/>
            <p:nvPr/>
          </p:nvSpPr>
          <p:spPr>
            <a:xfrm>
              <a:off x="6476996" y="1773241"/>
              <a:ext cx="576264" cy="79216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38103">
              <a:solidFill>
                <a:srgbClr val="000099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666666"/>
                </a:solidFill>
                <a:uFillTx/>
                <a:latin typeface="Arial" pitchFamily="34"/>
                <a:ea typeface="MetaPlus-Roman"/>
                <a:cs typeface="MetaPlus-Roman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315200" y="1916116"/>
              <a:ext cx="576264" cy="79216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38103">
              <a:solidFill>
                <a:srgbClr val="000099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666666"/>
                </a:solidFill>
                <a:uFillTx/>
                <a:latin typeface="Arial" pitchFamily="34"/>
                <a:ea typeface="MetaPlus-Roman"/>
                <a:cs typeface="MetaPlus-Roman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086600" y="4648196"/>
              <a:ext cx="574672" cy="79216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38103">
              <a:solidFill>
                <a:srgbClr val="000099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666666"/>
                </a:solidFill>
                <a:uFillTx/>
                <a:latin typeface="Arial" pitchFamily="34"/>
                <a:ea typeface="MetaPlus-Roman"/>
                <a:cs typeface="MetaPlus-Roman"/>
              </a:endParaRPr>
            </a:p>
          </p:txBody>
        </p:sp>
        <p:sp>
          <p:nvSpPr>
            <p:cNvPr id="8" name="Text Box 8"/>
            <p:cNvSpPr txBox="1"/>
            <p:nvPr/>
          </p:nvSpPr>
          <p:spPr>
            <a:xfrm>
              <a:off x="8328026" y="1484308"/>
              <a:ext cx="2209803" cy="14668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1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GRELINA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stimola l’appetito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aumenta la sensazione di fame</a:t>
              </a:r>
            </a:p>
          </p:txBody>
        </p:sp>
        <p:sp>
          <p:nvSpPr>
            <p:cNvPr id="9" name="AutoShape 9"/>
            <p:cNvSpPr/>
            <p:nvPr/>
          </p:nvSpPr>
          <p:spPr>
            <a:xfrm rot="20437542">
              <a:off x="7848764" y="1905014"/>
              <a:ext cx="533396" cy="609603"/>
            </a:xfrm>
            <a:custGeom>
              <a:avLst>
                <a:gd name="f0" fmla="val 54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FF8000"/>
            </a:solidFill>
            <a:ln w="9528">
              <a:solidFill>
                <a:srgbClr val="666666"/>
              </a:solidFill>
              <a:prstDash val="solid"/>
              <a:miter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666666"/>
                </a:solidFill>
                <a:uFillTx/>
                <a:latin typeface="Arial" pitchFamily="34"/>
                <a:ea typeface="MetaPlus-Roman"/>
                <a:cs typeface="MetaPlus-Roman"/>
              </a:endParaRPr>
            </a:p>
          </p:txBody>
        </p:sp>
        <p:sp>
          <p:nvSpPr>
            <p:cNvPr id="10" name="CasellaDiTesto 1"/>
            <p:cNvSpPr txBox="1"/>
            <p:nvPr/>
          </p:nvSpPr>
          <p:spPr>
            <a:xfrm>
              <a:off x="7931148" y="5013326"/>
              <a:ext cx="2736854" cy="1200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Aumento delle </a:t>
              </a:r>
              <a:r>
                <a:rPr lang="it-IT" sz="18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incretine</a:t>
              </a:r>
              <a:r>
                <a:rPr lang="it-I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 (GLP1, PYY, </a:t>
              </a:r>
              <a:r>
                <a:rPr lang="it-IT" sz="18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ecc</a:t>
              </a:r>
              <a:r>
                <a:rPr lang="it-I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) con </a:t>
              </a:r>
              <a:r>
                <a:rPr lang="it-IT" sz="1800" b="1" i="0" u="none" strike="noStrike" kern="1200" cap="none" spc="0" baseline="0" dirty="0">
                  <a:solidFill>
                    <a:srgbClr val="000000"/>
                  </a:solidFill>
                  <a:uFillTx/>
                  <a:latin typeface="Times New Roman" pitchFamily="18"/>
                  <a:ea typeface="MetaPlus-Roman"/>
                  <a:cs typeface="Times New Roman" pitchFamily="18"/>
                </a:rPr>
                <a:t>miglioramento/guarigione del diabete</a:t>
              </a:r>
            </a:p>
          </p:txBody>
        </p:sp>
        <p:sp>
          <p:nvSpPr>
            <p:cNvPr id="11" name="Oval 6"/>
            <p:cNvSpPr/>
            <p:nvPr/>
          </p:nvSpPr>
          <p:spPr>
            <a:xfrm rot="5400013">
              <a:off x="5268118" y="4256874"/>
              <a:ext cx="574672" cy="79216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38103">
              <a:solidFill>
                <a:srgbClr val="000099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666666"/>
                </a:solidFill>
                <a:uFillTx/>
                <a:latin typeface="Arial" pitchFamily="34"/>
                <a:ea typeface="MetaPlus-Roman"/>
                <a:cs typeface="MetaPlus-Roman"/>
              </a:endParaRPr>
            </a:p>
          </p:txBody>
        </p:sp>
        <p:cxnSp>
          <p:nvCxnSpPr>
            <p:cNvPr id="12" name="Connettore 2 11"/>
            <p:cNvCxnSpPr>
              <a:stCxn id="11" idx="1"/>
            </p:cNvCxnSpPr>
            <p:nvPr/>
          </p:nvCxnSpPr>
          <p:spPr>
            <a:xfrm>
              <a:off x="5556251" y="4940302"/>
              <a:ext cx="2411409" cy="1152528"/>
            </a:xfrm>
            <a:prstGeom prst="straightConnector1">
              <a:avLst/>
            </a:prstGeom>
            <a:noFill/>
            <a:ln w="38103">
              <a:solidFill>
                <a:srgbClr val="15476E"/>
              </a:solidFill>
              <a:prstDash val="solid"/>
              <a:miter/>
              <a:tailEnd type="arrow"/>
            </a:ln>
          </p:spPr>
        </p:cxnSp>
        <p:cxnSp>
          <p:nvCxnSpPr>
            <p:cNvPr id="13" name="Connettore 2 13"/>
            <p:cNvCxnSpPr/>
            <p:nvPr/>
          </p:nvCxnSpPr>
          <p:spPr>
            <a:xfrm>
              <a:off x="7535863" y="5445123"/>
              <a:ext cx="360365" cy="504832"/>
            </a:xfrm>
            <a:prstGeom prst="straightConnector1">
              <a:avLst/>
            </a:prstGeom>
            <a:noFill/>
            <a:ln w="38103">
              <a:solidFill>
                <a:srgbClr val="15476E"/>
              </a:solidFill>
              <a:prstDash val="solid"/>
              <a:miter/>
              <a:tailEnd type="arrow"/>
            </a:ln>
          </p:spPr>
        </p:cxnSp>
      </p:grpSp>
      <p:sp>
        <p:nvSpPr>
          <p:cNvPr id="15" name="Freccia a destra 14"/>
          <p:cNvSpPr/>
          <p:nvPr/>
        </p:nvSpPr>
        <p:spPr>
          <a:xfrm rot="9655272">
            <a:off x="10835348" y="5289363"/>
            <a:ext cx="720082" cy="648072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9338" y="260649"/>
            <a:ext cx="885698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Sleeve Gastrectomy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Intervento restrittivo????</a:t>
            </a:r>
          </a:p>
        </p:txBody>
      </p:sp>
      <p:pic>
        <p:nvPicPr>
          <p:cNvPr id="3" name="Picture 10" descr="211-7_defaul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68209" y="2132856"/>
            <a:ext cx="3255958" cy="4114800"/>
          </a:xfrm>
          <a:prstGeom prst="rect">
            <a:avLst/>
          </a:prstGeom>
          <a:noFill/>
          <a:ln w="38103">
            <a:solidFill>
              <a:srgbClr val="808080"/>
            </a:solidFill>
            <a:prstDash val="solid"/>
            <a:miter/>
          </a:ln>
        </p:spPr>
      </p:pic>
      <p:pic>
        <p:nvPicPr>
          <p:cNvPr id="4" name="Picture 5" descr="sharma-obesity-verticalsleevegastrectomy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03508" y="1916829"/>
            <a:ext cx="3521070" cy="429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sosceles Triangle 202"/>
          <p:cNvSpPr/>
          <p:nvPr/>
        </p:nvSpPr>
        <p:spPr>
          <a:xfrm rot="5400013">
            <a:off x="4973938" y="4263038"/>
            <a:ext cx="2689771" cy="7336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7964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414141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209803" y="44448"/>
            <a:ext cx="7772400" cy="863595"/>
          </a:xfrm>
        </p:spPr>
        <p:txBody>
          <a:bodyPr/>
          <a:lstStyle/>
          <a:p>
            <a:pPr lvl="0" hangingPunct="1">
              <a:lnSpc>
                <a:spcPct val="155000"/>
              </a:lnSpc>
            </a:pPr>
            <a:r>
              <a:rPr lang="fr-FR" sz="6000" b="0">
                <a:solidFill>
                  <a:srgbClr val="000000"/>
                </a:solidFill>
                <a:latin typeface="Georgia" pitchFamily="18"/>
              </a:rPr>
              <a:t>Definizione di obesità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2855643" y="4653134"/>
            <a:ext cx="6721470" cy="1938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Eccesso ponderale che può causare danni alla salute del soggetto (wellness)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4" name="Picture 12" descr="3031093973_62a0b33e4d[1]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5715" y="1293857"/>
            <a:ext cx="4483102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Grp="1"/>
          </p:cNvSpPr>
          <p:nvPr>
            <p:ph type="title"/>
          </p:nvPr>
        </p:nvSpPr>
        <p:spPr>
          <a:xfrm>
            <a:off x="695401" y="260649"/>
            <a:ext cx="10441158" cy="838203"/>
          </a:xfrm>
        </p:spPr>
        <p:txBody>
          <a:bodyPr/>
          <a:lstStyle/>
          <a:p>
            <a:pPr lvl="0" algn="r" hangingPunct="1"/>
            <a:r>
              <a:rPr lang="it-IT">
                <a:solidFill>
                  <a:srgbClr val="000000"/>
                </a:solidFill>
                <a:latin typeface="Georgia" pitchFamily="18"/>
              </a:rPr>
              <a:t>Come funziona la Sleeve Gastrectomy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1808161" y="1916116"/>
            <a:ext cx="8639178" cy="41544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 </a:t>
            </a: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Riduzione della capacità</a:t>
            </a: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  <a:ea typeface="MetaPlus-Roman"/>
                <a:cs typeface="MetaPlus-Roman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dello stomaco, con </a:t>
            </a: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precoce senso di sazietà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, e dalla </a:t>
            </a: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riduzione del livello di </a:t>
            </a:r>
            <a:r>
              <a:rPr lang="it-IT" sz="2400" b="1" i="0" u="none" strike="noStrike" kern="1200" cap="none" spc="0" baseline="0" dirty="0" err="1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ghrelina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, vero e proprio ormone della fame.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 dirty="0">
              <a:solidFill>
                <a:srgbClr val="666666"/>
              </a:solidFill>
              <a:uFillTx/>
              <a:latin typeface="Georgia" pitchFamily="18"/>
              <a:ea typeface="MetaPlus-Roman"/>
              <a:cs typeface="MetaPlus-Roman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Miglioramento</a:t>
            </a:r>
            <a:r>
              <a:rPr lang="it-IT" sz="2400" b="1" i="0" u="none" strike="noStrike" kern="1200" cap="none" spc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 </a:t>
            </a: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del diabete mellito di tipo 2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, che risulta indipendente dalla perdita di peso.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 dirty="0">
              <a:solidFill>
                <a:srgbClr val="666666"/>
              </a:solidFill>
              <a:uFillTx/>
              <a:latin typeface="Georgia" pitchFamily="18"/>
              <a:ea typeface="MetaPlus-Roman"/>
              <a:cs typeface="MetaPlus-Roman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666666"/>
                </a:solidFill>
                <a:uFillTx/>
                <a:latin typeface="Georgia" pitchFamily="18"/>
                <a:ea typeface="MetaPlus-Roman"/>
                <a:cs typeface="MetaPlus-Roman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E' stato ipotizzato che anche per tale procedura chirurgica, ritenuta fino a poco tempo fa puramente restrittiva, debba essere evocato un </a:t>
            </a:r>
            <a:r>
              <a:rPr lang="it-IT" sz="2400" b="1" i="0" u="none" strike="noStrike" kern="1200" cap="none" spc="0" baseline="0" dirty="0">
                <a:solidFill>
                  <a:srgbClr val="33CC33"/>
                </a:solidFill>
                <a:uFillTx/>
                <a:latin typeface="Georgia" pitchFamily="18"/>
                <a:ea typeface="MetaPlus-Roman"/>
                <a:cs typeface="MetaPlus-Roman"/>
              </a:rPr>
              <a:t>meccanismo ormonale</a:t>
            </a: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  <a:ea typeface="MetaPlus-Roman"/>
                <a:cs typeface="MetaPlus-Roman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alla base del controllo dell'omeostasi glucidica</a:t>
            </a:r>
            <a:r>
              <a:rPr lang="it-IT" sz="2400" b="1" i="0" u="none" strike="noStrike" kern="1200" cap="none" spc="0" baseline="0" dirty="0">
                <a:solidFill>
                  <a:srgbClr val="154765"/>
                </a:solidFill>
                <a:uFillTx/>
                <a:latin typeface="Georgia" pitchFamily="18"/>
                <a:ea typeface="MetaPlus-Roman"/>
                <a:cs typeface="MetaPlus-Roman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63356" y="188640"/>
            <a:ext cx="10972800" cy="1143000"/>
          </a:xfrm>
        </p:spPr>
        <p:txBody>
          <a:bodyPr/>
          <a:lstStyle/>
          <a:p>
            <a:pPr lvl="0"/>
            <a:r>
              <a:rPr lang="fr-FR" sz="4000" dirty="0" err="1">
                <a:latin typeface="Georgia" pitchFamily="18"/>
                <a:cs typeface="Times New Roman" pitchFamily="18"/>
              </a:rPr>
              <a:t>Gestione</a:t>
            </a:r>
            <a:r>
              <a:rPr lang="fr-FR" sz="4000" dirty="0">
                <a:latin typeface="Georgia" pitchFamily="18"/>
                <a:cs typeface="Times New Roman" pitchFamily="18"/>
              </a:rPr>
              <a:t>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infermieristica</a:t>
            </a:r>
            <a:r>
              <a:rPr lang="fr-FR" sz="4000" dirty="0">
                <a:latin typeface="Georgia" pitchFamily="18"/>
                <a:cs typeface="Times New Roman" pitchFamily="18"/>
              </a:rPr>
              <a:t> e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riconoscimento</a:t>
            </a:r>
            <a:r>
              <a:rPr lang="fr-FR" sz="4000" dirty="0">
                <a:latin typeface="Georgia" pitchFamily="18"/>
                <a:cs typeface="Times New Roman" pitchFamily="18"/>
              </a:rPr>
              <a:t> di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complicanze</a:t>
            </a:r>
            <a:endParaRPr lang="fr-FR" sz="4000" dirty="0">
              <a:latin typeface="Georgia" pitchFamily="18"/>
              <a:cs typeface="Times New Roman" pitchFamily="18"/>
            </a:endParaRPr>
          </a:p>
        </p:txBody>
      </p:sp>
      <p:pic>
        <p:nvPicPr>
          <p:cNvPr id="3" name="Picture 4" descr="bypass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5400" y="1628800"/>
            <a:ext cx="3257550" cy="4114800"/>
          </a:xfrm>
          <a:prstGeom prst="rect">
            <a:avLst/>
          </a:prstGeom>
          <a:noFill/>
          <a:ln w="38103">
            <a:solidFill>
              <a:srgbClr val="000000">
                <a:alpha val="50195"/>
              </a:srgbClr>
            </a:solidFill>
            <a:prstDash val="solid"/>
            <a:miter/>
          </a:ln>
        </p:spPr>
      </p:pic>
      <p:sp>
        <p:nvSpPr>
          <p:cNvPr id="4" name="Rectangle 3"/>
          <p:cNvSpPr txBox="1"/>
          <p:nvPr/>
        </p:nvSpPr>
        <p:spPr>
          <a:xfrm>
            <a:off x="3575720" y="5517232"/>
            <a:ext cx="5967208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1" i="1" u="none" strike="noStrike" kern="1200" cap="none" spc="0" baseline="0" dirty="0">
                <a:solidFill>
                  <a:srgbClr val="E46C0A"/>
                </a:solidFill>
                <a:uFillTx/>
                <a:latin typeface="Georgia" pitchFamily="18"/>
                <a:cs typeface="Times New Roman" pitchFamily="18"/>
              </a:rPr>
              <a:t>Complicanze precoci (prima dei 30 giorni)</a:t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Fistola 2-7% </a:t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Emorragia intestinale 0,8-4,4% </a:t>
            </a:r>
          </a:p>
        </p:txBody>
      </p:sp>
      <p:pic>
        <p:nvPicPr>
          <p:cNvPr id="6" name="Picture 6" descr="211-7_default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42316" y="1628800"/>
            <a:ext cx="3257550" cy="41148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9" name="Connettore diritto 8"/>
          <p:cNvCxnSpPr/>
          <p:nvPr/>
        </p:nvCxnSpPr>
        <p:spPr>
          <a:xfrm flipH="1">
            <a:off x="730823" y="1844824"/>
            <a:ext cx="2664296" cy="3456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2999656" y="3940714"/>
            <a:ext cx="1152128" cy="10544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H="1">
            <a:off x="7248128" y="2212522"/>
            <a:ext cx="2664296" cy="3456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0" y="1340766"/>
            <a:ext cx="4439814" cy="1143000"/>
          </a:xfrm>
        </p:spPr>
        <p:txBody>
          <a:bodyPr/>
          <a:lstStyle/>
          <a:p>
            <a:pPr lvl="0"/>
            <a:r>
              <a:rPr lang="fr-FR" sz="4000">
                <a:latin typeface="Georgia" pitchFamily="18"/>
                <a:cs typeface="Times New Roman" pitchFamily="18"/>
              </a:rPr>
              <a:t>Carenze nutrizionali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91742" y="836712"/>
            <a:ext cx="6724653" cy="576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Assunzione di integratori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7643" y="1628802"/>
            <a:ext cx="5572125" cy="485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/>
          </p:cNvSpPr>
          <p:nvPr>
            <p:ph type="title"/>
          </p:nvPr>
        </p:nvSpPr>
        <p:spPr>
          <a:xfrm>
            <a:off x="1127126" y="260347"/>
            <a:ext cx="8497884" cy="1143000"/>
          </a:xfrm>
        </p:spPr>
        <p:txBody>
          <a:bodyPr lIns="90004" tIns="46798" rIns="90004" bIns="46798" anchorCtr="1"/>
          <a:lstStyle/>
          <a:p>
            <a:pPr lvl="0" algn="ctr">
              <a:lnSpc>
                <a:spcPct val="100000"/>
              </a:lnSpc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</a:pPr>
            <a:r>
              <a:rPr lang="en-GB">
                <a:latin typeface="Georgia" pitchFamily="18"/>
                <a:cs typeface="Times New Roman" pitchFamily="18"/>
              </a:rPr>
              <a:t>Follow-up…..perchè?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40009" y="1916116"/>
            <a:ext cx="6778620" cy="3948114"/>
          </a:xfrm>
          <a:prstGeom prst="rect">
            <a:avLst/>
          </a:prstGeom>
          <a:solidFill>
            <a:srgbClr val="CCEEDF"/>
          </a:solidFill>
          <a:ln>
            <a:noFill/>
          </a:ln>
        </p:spPr>
        <p:txBody>
          <a:bodyPr vert="horz" wrap="square" lIns="90004" tIns="46798" rIns="90004" bIns="46798" anchor="t" anchorCtr="0" compatLnSpc="1"/>
          <a:lstStyle/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Monitorare nel tempo i risultati: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Calo ponderale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 metabolico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e correggere eventuali deficit nutrizionali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la comparsa di complicanze chirurgiche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sp>
        <p:nvSpPr>
          <p:cNvPr id="4" name="AutoShape 3"/>
          <p:cNvSpPr/>
          <p:nvPr/>
        </p:nvSpPr>
        <p:spPr>
          <a:xfrm>
            <a:off x="6528047" y="4365107"/>
            <a:ext cx="2214567" cy="1214442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9338"/>
              <a:gd name="f5" fmla="+- 0 0 2458"/>
              <a:gd name="f6" fmla="+- 0 0 19528"/>
              <a:gd name="f7" fmla="+- 0 0 2954"/>
              <a:gd name="f8" fmla="+- 0 0 55639"/>
              <a:gd name="f9" fmla="abs f0"/>
              <a:gd name="f10" fmla="abs f1"/>
              <a:gd name="f11" fmla="abs f2"/>
              <a:gd name="f12" fmla="?: f9 f0 1"/>
              <a:gd name="f13" fmla="?: f10 f1 1"/>
              <a:gd name="f14" fmla="?: f11 f2 1"/>
              <a:gd name="f15" fmla="*/ f12 1 21600"/>
              <a:gd name="f16" fmla="*/ f13 1 21600"/>
              <a:gd name="f17" fmla="*/ 21600 f12 1"/>
              <a:gd name="f18" fmla="*/ 21600 f13 1"/>
              <a:gd name="f19" fmla="min f16 f15"/>
              <a:gd name="f20" fmla="*/ f17 1 f14"/>
              <a:gd name="f21" fmla="*/ f18 1 f14"/>
              <a:gd name="f22" fmla="val f20"/>
              <a:gd name="f23" fmla="val f21"/>
              <a:gd name="f24" fmla="*/ f3 f19 1"/>
              <a:gd name="f25" fmla="+- f23 0 f3"/>
              <a:gd name="f26" fmla="+- f22 0 f3"/>
              <a:gd name="f27" fmla="*/ f22 f19 1"/>
              <a:gd name="f28" fmla="*/ f23 f19 1"/>
              <a:gd name="f29" fmla="min f26 f25"/>
              <a:gd name="f30" fmla="*/ f29 1 21600"/>
              <a:gd name="f31" fmla="*/ f5 1 f30"/>
              <a:gd name="f32" fmla="*/ f4 1 f30"/>
              <a:gd name="f33" fmla="*/ f6 1 f30"/>
              <a:gd name="f34" fmla="*/ f8 1 f30"/>
              <a:gd name="f35" fmla="*/ f7 1 f30"/>
              <a:gd name="f36" fmla="*/ f25 f32 1"/>
              <a:gd name="f37" fmla="*/ f26 f31 1"/>
              <a:gd name="f38" fmla="*/ f26 f33 1"/>
              <a:gd name="f39" fmla="*/ f25 f35 1"/>
              <a:gd name="f40" fmla="*/ f26 f34 1"/>
              <a:gd name="f41" fmla="*/ f36 1 100000"/>
              <a:gd name="f42" fmla="*/ f37 1 100000"/>
              <a:gd name="f43" fmla="*/ f38 1 100000"/>
              <a:gd name="f44" fmla="*/ f39 1 100000"/>
              <a:gd name="f45" fmla="*/ f40 1 100000"/>
              <a:gd name="f46" fmla="*/ f42 f19 1"/>
              <a:gd name="f47" fmla="*/ f41 f19 1"/>
              <a:gd name="f48" fmla="*/ f43 f19 1"/>
              <a:gd name="f49" fmla="*/ f45 f19 1"/>
              <a:gd name="f50" fmla="*/ f44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4" r="f27" b="f28"/>
            <a:pathLst>
              <a:path>
                <a:moveTo>
                  <a:pt x="f24" y="f24"/>
                </a:moveTo>
                <a:lnTo>
                  <a:pt x="f27" y="f24"/>
                </a:lnTo>
                <a:lnTo>
                  <a:pt x="f27" y="f28"/>
                </a:lnTo>
                <a:lnTo>
                  <a:pt x="f24" y="f28"/>
                </a:lnTo>
                <a:close/>
              </a:path>
              <a:path fill="none">
                <a:moveTo>
                  <a:pt x="f46" y="f24"/>
                </a:moveTo>
                <a:lnTo>
                  <a:pt x="f46" y="f28"/>
                </a:lnTo>
                <a:close/>
              </a:path>
              <a:path fill="none">
                <a:moveTo>
                  <a:pt x="f46" y="f47"/>
                </a:moveTo>
                <a:lnTo>
                  <a:pt x="f48" y="f47"/>
                </a:lnTo>
                <a:lnTo>
                  <a:pt x="f49" y="f50"/>
                </a:lnTo>
              </a:path>
            </a:pathLst>
          </a:custGeom>
          <a:solidFill>
            <a:srgbClr val="FFFF00"/>
          </a:solidFill>
          <a:ln w="28437">
            <a:solidFill>
              <a:srgbClr val="99CC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Vitamine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Folati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Ferro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Obiettivi della Chirurgia Bariatrica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784476" y="1784351"/>
            <a:ext cx="7056433" cy="4308479"/>
          </a:xfrm>
          <a:prstGeom prst="rect">
            <a:avLst/>
          </a:prstGeom>
          <a:gradFill>
            <a:gsLst>
              <a:gs pos="0">
                <a:srgbClr val="FFFF66"/>
              </a:gs>
              <a:gs pos="50000">
                <a:srgbClr val="FFFFCC"/>
              </a:gs>
              <a:gs pos="100000">
                <a:srgbClr val="FFFF66"/>
              </a:gs>
            </a:gsLst>
            <a:lin ang="5400000"/>
          </a:gradFill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%EWL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almeno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del 50%</a:t>
            </a:r>
          </a:p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o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guarigione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dalla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sindrome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metabolica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e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delle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patologie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peso-correlate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492202" y="483577"/>
            <a:ext cx="4818351" cy="6019871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CasellaDiTesto 9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o 11"/>
          <p:cNvGrpSpPr/>
          <p:nvPr/>
        </p:nvGrpSpPr>
        <p:grpSpPr>
          <a:xfrm>
            <a:off x="6277708" y="506103"/>
            <a:ext cx="4589585" cy="6000079"/>
            <a:chOff x="6277708" y="506103"/>
            <a:chExt cx="4589585" cy="6000079"/>
          </a:xfrm>
        </p:grpSpPr>
        <p:pic>
          <p:nvPicPr>
            <p:cNvPr id="263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7708" y="506103"/>
              <a:ext cx="4589585" cy="6000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8097715" y="1529862"/>
              <a:ext cx="1345223" cy="18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5900231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Trattamenti endoscopici dell’obesità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67608" y="47667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Obiettivi dei trattamenti endoscopici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22439"/>
              </p:ext>
            </p:extLst>
          </p:nvPr>
        </p:nvGraphicFramePr>
        <p:xfrm>
          <a:off x="911424" y="2132856"/>
          <a:ext cx="10297143" cy="1371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432381">
                  <a:extLst>
                    <a:ext uri="{9D8B030D-6E8A-4147-A177-3AD203B41FA5}">
                      <a16:colId xmlns:a16="http://schemas.microsoft.com/office/drawing/2014/main" val="4205593576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963584455"/>
                    </a:ext>
                  </a:extLst>
                </a:gridCol>
                <a:gridCol w="4176463">
                  <a:extLst>
                    <a:ext uri="{9D8B030D-6E8A-4147-A177-3AD203B41FA5}">
                      <a16:colId xmlns:a16="http://schemas.microsoft.com/office/drawing/2014/main" val="1452635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it-IT" dirty="0"/>
                        <a:t>Tipo di trattamento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ponderale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metabolico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83603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it-IT" dirty="0"/>
                        <a:t>Palloncino intragastrico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10-12Kg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75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it-IT" dirty="0" err="1"/>
                        <a:t>Endosleeve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15-20Kg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3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9053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297847" y="363236"/>
            <a:ext cx="7128790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Palloncino intragastrico </a:t>
            </a: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63553" y="3244336"/>
            <a:ext cx="7992889" cy="584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</a:t>
            </a:r>
            <a:endParaRPr lang="en-US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uppo 6"/>
          <p:cNvGrpSpPr/>
          <p:nvPr/>
        </p:nvGrpSpPr>
        <p:grpSpPr>
          <a:xfrm>
            <a:off x="7504060" y="2154417"/>
            <a:ext cx="3384551" cy="4195760"/>
            <a:chOff x="7504060" y="2154417"/>
            <a:chExt cx="3384551" cy="4195760"/>
          </a:xfrm>
        </p:grpSpPr>
        <p:pic>
          <p:nvPicPr>
            <p:cNvPr id="5" name="Immagin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504060" y="2154417"/>
              <a:ext cx="3384551" cy="3566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sellaDiTesto 11"/>
            <p:cNvSpPr txBox="1"/>
            <p:nvPr/>
          </p:nvSpPr>
          <p:spPr>
            <a:xfrm>
              <a:off x="7504060" y="5826940"/>
              <a:ext cx="3384551" cy="5232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800" b="0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MetaPlus-Roman"/>
                  <a:cs typeface="Times New Roman" pitchFamily="18"/>
                </a:rPr>
                <a:t>BIB/BAG</a:t>
              </a:r>
            </a:p>
          </p:txBody>
        </p:sp>
      </p:grpSp>
      <p:sp>
        <p:nvSpPr>
          <p:cNvPr id="7" name="CasellaDiTesto 1"/>
          <p:cNvSpPr txBox="1"/>
          <p:nvPr/>
        </p:nvSpPr>
        <p:spPr>
          <a:xfrm>
            <a:off x="1035516" y="2891071"/>
            <a:ext cx="5024481" cy="33071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1" u="sng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BMI tra 30 e 40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Super-obesi (BMI&gt;50) come trattamento ponte alla chirurgia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6"/>
          <p:cNvSpPr txBox="1"/>
          <p:nvPr/>
        </p:nvSpPr>
        <p:spPr>
          <a:xfrm>
            <a:off x="4324673" y="704280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5356" y="668865"/>
            <a:ext cx="3770491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‘QUANTIFICARE’ L’OBESITA’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3" y="778273"/>
            <a:ext cx="6096003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C0494C1-1CED-4DE1-9684-2E4482EE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338"/>
            <a:ext cx="12192000" cy="26473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02155" y="121441"/>
            <a:ext cx="5739313" cy="1143000"/>
          </a:xfrm>
        </p:spPr>
        <p:txBody>
          <a:bodyPr/>
          <a:lstStyle/>
          <a:p>
            <a:pPr lvl="0" hangingPunct="1"/>
            <a:r>
              <a:rPr lang="it-IT" sz="3600" b="0">
                <a:solidFill>
                  <a:srgbClr val="000000"/>
                </a:solidFill>
                <a:latin typeface="Georgia" pitchFamily="18"/>
              </a:rPr>
              <a:t>Dispositivo Intragastrico</a:t>
            </a:r>
          </a:p>
        </p:txBody>
      </p:sp>
      <p:pic>
        <p:nvPicPr>
          <p:cNvPr id="3" name="Picture 3" descr="BIB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71548" y="1557342"/>
            <a:ext cx="2784476" cy="4692645"/>
          </a:xfrm>
          <a:ln w="38103">
            <a:solidFill>
              <a:srgbClr val="000000"/>
            </a:solidFill>
            <a:prstDash val="solid"/>
            <a:miter/>
          </a:ln>
        </p:spPr>
      </p:pic>
      <p:sp>
        <p:nvSpPr>
          <p:cNvPr id="4" name="Text Box 6"/>
          <p:cNvSpPr txBox="1"/>
          <p:nvPr/>
        </p:nvSpPr>
        <p:spPr>
          <a:xfrm>
            <a:off x="4221163" y="3821113"/>
            <a:ext cx="2438403" cy="8302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Rimosso entro</a:t>
            </a:r>
          </a:p>
          <a:p>
            <a:pPr marL="0" marR="0" lvl="0" indent="0" algn="ctr" defTabSz="914400" rtl="0" fontAlgn="auto" hangingPunct="1">
              <a:lnSpc>
                <a:spcPct val="5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6 mesi /1 anno</a:t>
            </a:r>
          </a:p>
        </p:txBody>
      </p:sp>
      <p:pic>
        <p:nvPicPr>
          <p:cNvPr id="5" name="BIB in.avi">
            <a:hlinkClick r:id="" action="ppaction://media"/>
          </p:cNvPr>
          <p:cNvPicPr>
            <a:picLocks noGrp="1" noChangeAspect="1"/>
          </p:cNvPicPr>
          <p:nvPr>
            <p:ph type="pic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784317" y="246211"/>
            <a:ext cx="4030666" cy="3128967"/>
          </a:xfrm>
        </p:spPr>
      </p:pic>
      <p:pic>
        <p:nvPicPr>
          <p:cNvPr id="6" name="BIB out.avi">
            <a:hlinkClick r:id="" action="ppaction://media"/>
          </p:cNvPr>
          <p:cNvPicPr>
            <a:picLocks noGrp="1" noChangeAspect="1"/>
          </p:cNvPicPr>
          <p:nvPr>
            <p:ph type="pic" idx="4294967295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784317" y="3500442"/>
            <a:ext cx="4030666" cy="3211509"/>
          </a:xfrm>
        </p:spPr>
      </p:pic>
      <p:sp>
        <p:nvSpPr>
          <p:cNvPr id="7" name="Text Box 5"/>
          <p:cNvSpPr txBox="1"/>
          <p:nvPr/>
        </p:nvSpPr>
        <p:spPr>
          <a:xfrm>
            <a:off x="4093832" y="1989140"/>
            <a:ext cx="2622764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sng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Transitorio!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dur="indefinit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childTnLst>
                  <p:par>
                    <p:cTn id="16" fill="hold" nodeType="clickEffect">
                      <p:stCondLst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1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22" fill="hold" nodeType="clickEffect">
                      <p:stCondLst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6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hangingPunct="1"/>
            <a:r>
              <a:rPr lang="it-IT" b="0">
                <a:solidFill>
                  <a:srgbClr val="000000"/>
                </a:solidFill>
                <a:latin typeface="Georgia" pitchFamily="18"/>
              </a:rPr>
              <a:t>Palloncino intragastrico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0" y="1614712"/>
            <a:ext cx="2296188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VANTAGGI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19336" y="4077072"/>
            <a:ext cx="2327791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SVANTAGGI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2264948" y="1547769"/>
            <a:ext cx="4425952" cy="1049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Metodica non chirurgica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Rischio basso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2331947" y="3708951"/>
            <a:ext cx="4700157" cy="23750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Costi e occupazione spazi (letto, sala operatoria)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Recidiva ponderale dopo rimozione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Possibile migrazione</a:t>
            </a: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931945"/>
              </p:ext>
            </p:extLst>
          </p:nvPr>
        </p:nvGraphicFramePr>
        <p:xfrm>
          <a:off x="6533401" y="1980238"/>
          <a:ext cx="5640833" cy="345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6114288" imgH="3748529" progId="Word.Document.12">
                  <p:embed/>
                </p:oleObj>
              </mc:Choice>
              <mc:Fallback>
                <p:oleObj name="Documento" r:id="rId2" imgW="6114288" imgH="37485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33401" y="1980238"/>
                        <a:ext cx="5640833" cy="345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8"/>
          <p:cNvSpPr txBox="1"/>
          <p:nvPr/>
        </p:nvSpPr>
        <p:spPr>
          <a:xfrm>
            <a:off x="407368" y="235147"/>
            <a:ext cx="1008112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Gastroplasty</a:t>
            </a:r>
            <a:r>
              <a:rPr lang="it-IT" sz="4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 techniques: </a:t>
            </a: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EndoSleeve</a:t>
            </a:r>
            <a:endParaRPr lang="it-IT" sz="44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pic>
        <p:nvPicPr>
          <p:cNvPr id="10" name="media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91944" y="1556791"/>
            <a:ext cx="6480720" cy="424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397D9444-BAFB-3EE4-9AC3-616864B3E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56791"/>
            <a:ext cx="5336063" cy="40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71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574" y="260648"/>
            <a:ext cx="10515600" cy="1325559"/>
          </a:xfrm>
        </p:spPr>
        <p:txBody>
          <a:bodyPr/>
          <a:lstStyle/>
          <a:p>
            <a:r>
              <a:rPr lang="it-IT" dirty="0">
                <a:latin typeface="Georgia" panose="02040502050405020303" pitchFamily="18" charset="0"/>
              </a:rPr>
              <a:t>Complicanze </a:t>
            </a:r>
            <a:r>
              <a:rPr lang="it-IT" dirty="0" err="1">
                <a:latin typeface="Georgia" panose="02040502050405020303" pitchFamily="18" charset="0"/>
              </a:rPr>
              <a:t>endosleeve</a:t>
            </a:r>
            <a:endParaRPr lang="it-IT" dirty="0">
              <a:latin typeface="Georgia" panose="02040502050405020303" pitchFamily="18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725151"/>
              </p:ext>
            </p:extLst>
          </p:nvPr>
        </p:nvGraphicFramePr>
        <p:xfrm>
          <a:off x="767408" y="2201615"/>
          <a:ext cx="8888509" cy="230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6114288" imgH="1587134" progId="Word.Document.12">
                  <p:embed/>
                </p:oleObj>
              </mc:Choice>
              <mc:Fallback>
                <p:oleObj name="Documento" r:id="rId2" imgW="6114288" imgH="15871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7408" y="2201615"/>
                        <a:ext cx="8888509" cy="2307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4394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35356" y="116631"/>
            <a:ext cx="10515600" cy="1325559"/>
          </a:xfrm>
        </p:spPr>
        <p:txBody>
          <a:bodyPr/>
          <a:lstStyle/>
          <a:p>
            <a:pPr lvl="0"/>
            <a:r>
              <a:rPr lang="it-IT" b="1"/>
              <a:t>Trattamenti dell’obesità</a:t>
            </a:r>
          </a:p>
        </p:txBody>
      </p:sp>
      <p:sp>
        <p:nvSpPr>
          <p:cNvPr id="3" name="Freccia a destra con strisce 6"/>
          <p:cNvSpPr/>
          <p:nvPr/>
        </p:nvSpPr>
        <p:spPr>
          <a:xfrm rot="5400013">
            <a:off x="4655823" y="2852927"/>
            <a:ext cx="4608511" cy="2160242"/>
          </a:xfrm>
          <a:custGeom>
            <a:avLst>
              <a:gd name="f0" fmla="val 1653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4000"/>
              <a:gd name="f10" fmla="val 10800"/>
              <a:gd name="f11" fmla="val 21800"/>
              <a:gd name="f12" fmla="val 1000"/>
              <a:gd name="f13" fmla="val 2000"/>
              <a:gd name="f14" fmla="val 3000"/>
              <a:gd name="f15" fmla="+- 0 0 0"/>
              <a:gd name="f16" fmla="+- 0 0 180"/>
              <a:gd name="f17" fmla="*/ f5 1 21600"/>
              <a:gd name="f18" fmla="*/ f6 1 21600"/>
              <a:gd name="f19" fmla="val f7"/>
              <a:gd name="f20" fmla="val f8"/>
              <a:gd name="f21" fmla="pin 4000 f0 21600"/>
              <a:gd name="f22" fmla="pin 0 f1 10800"/>
              <a:gd name="f23" fmla="*/ f15 f2 1"/>
              <a:gd name="f24" fmla="*/ f16 f2 1"/>
              <a:gd name="f25" fmla="+- f20 0 f19"/>
              <a:gd name="f26" fmla="val f21"/>
              <a:gd name="f27" fmla="val f22"/>
              <a:gd name="f28" fmla="*/ f21 f17 1"/>
              <a:gd name="f29" fmla="*/ f22 f18 1"/>
              <a:gd name="f30" fmla="*/ f23 1 f4"/>
              <a:gd name="f31" fmla="*/ f24 1 f4"/>
              <a:gd name="f32" fmla="*/ f25 1 21600"/>
              <a:gd name="f33" fmla="+- f8 0 f27"/>
              <a:gd name="f34" fmla="+- f8 0 f26"/>
              <a:gd name="f35" fmla="*/ f27 f18 1"/>
              <a:gd name="f36" fmla="*/ f26 f17 1"/>
              <a:gd name="f37" fmla="+- f30 0 f3"/>
              <a:gd name="f38" fmla="+- f31 0 f3"/>
              <a:gd name="f39" fmla="*/ 4000 f32 1"/>
              <a:gd name="f40" fmla="*/ 0 f32 1"/>
              <a:gd name="f41" fmla="*/ 21600 f32 1"/>
              <a:gd name="f42" fmla="*/ f34 f27 1"/>
              <a:gd name="f43" fmla="*/ f33 f18 1"/>
              <a:gd name="f44" fmla="*/ f42 1 10800"/>
              <a:gd name="f45" fmla="*/ f40 1 f32"/>
              <a:gd name="f46" fmla="*/ f41 1 f32"/>
              <a:gd name="f47" fmla="*/ f39 1 f32"/>
              <a:gd name="f48" fmla="+- f26 f44 0"/>
              <a:gd name="f49" fmla="*/ f47 f17 1"/>
              <a:gd name="f50" fmla="*/ f45 f18 1"/>
              <a:gd name="f51" fmla="*/ f46 f18 1"/>
              <a:gd name="f52" fmla="*/ f48 f17 1"/>
            </a:gdLst>
            <a:ahLst>
              <a:ahXY gdRefX="f0" minX="f9" maxX="f8" gdRefY="f1" minY="f7" maxY="f10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6" y="f50"/>
              </a:cxn>
              <a:cxn ang="f38">
                <a:pos x="f36" y="f51"/>
              </a:cxn>
            </a:cxnLst>
            <a:rect l="f49" t="f35" r="f52" b="f43"/>
            <a:pathLst>
              <a:path w="21600" h="21600">
                <a:moveTo>
                  <a:pt x="f26" y="f7"/>
                </a:moveTo>
                <a:lnTo>
                  <a:pt x="f8" y="f10"/>
                </a:lnTo>
                <a:lnTo>
                  <a:pt x="f26" y="f11"/>
                </a:lnTo>
                <a:lnTo>
                  <a:pt x="f26" y="f33"/>
                </a:lnTo>
                <a:lnTo>
                  <a:pt x="f9" y="f33"/>
                </a:lnTo>
                <a:lnTo>
                  <a:pt x="f9" y="f27"/>
                </a:lnTo>
                <a:lnTo>
                  <a:pt x="f26" y="f27"/>
                </a:lnTo>
                <a:lnTo>
                  <a:pt x="f26" y="f7"/>
                </a:lnTo>
                <a:moveTo>
                  <a:pt x="f7" y="f27"/>
                </a:moveTo>
                <a:lnTo>
                  <a:pt x="f7" y="f33"/>
                </a:lnTo>
                <a:lnTo>
                  <a:pt x="f12" y="f33"/>
                </a:lnTo>
                <a:lnTo>
                  <a:pt x="f12" y="f27"/>
                </a:lnTo>
                <a:lnTo>
                  <a:pt x="f7" y="f27"/>
                </a:lnTo>
                <a:moveTo>
                  <a:pt x="f13" y="f27"/>
                </a:moveTo>
                <a:lnTo>
                  <a:pt x="f13" y="f33"/>
                </a:lnTo>
                <a:lnTo>
                  <a:pt x="f14" y="f33"/>
                </a:lnTo>
                <a:lnTo>
                  <a:pt x="f14" y="f27"/>
                </a:lnTo>
                <a:lnTo>
                  <a:pt x="f13" y="f27"/>
                </a:lnTo>
                <a:close/>
              </a:path>
            </a:pathLst>
          </a:custGeom>
          <a:solidFill>
            <a:srgbClr val="F79646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1631499" y="1916829"/>
            <a:ext cx="4176467" cy="1508101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CHIRURGIA BARIATRICA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- mini-gbp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- sleeve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asellaDiTesto 8"/>
          <p:cNvSpPr txBox="1"/>
          <p:nvPr/>
        </p:nvSpPr>
        <p:spPr>
          <a:xfrm>
            <a:off x="1847526" y="3717035"/>
            <a:ext cx="3672404" cy="954103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Trattamenti endoscopici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Endoscopic gastroplsty</a:t>
            </a:r>
            <a:endParaRPr lang="it-IT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sellaDiTesto 9"/>
          <p:cNvSpPr txBox="1"/>
          <p:nvPr/>
        </p:nvSpPr>
        <p:spPr>
          <a:xfrm>
            <a:off x="2063553" y="5013179"/>
            <a:ext cx="3168350" cy="523219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Dieta + attività fisica</a:t>
            </a:r>
          </a:p>
        </p:txBody>
      </p:sp>
      <p:sp>
        <p:nvSpPr>
          <p:cNvPr id="7" name="Rettangolo 12"/>
          <p:cNvSpPr/>
          <p:nvPr/>
        </p:nvSpPr>
        <p:spPr>
          <a:xfrm rot="5400013">
            <a:off x="5443506" y="3581385"/>
            <a:ext cx="3092381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0" baseline="0">
                <a:solidFill>
                  <a:srgbClr val="9BBB59"/>
                </a:solidFill>
                <a:effectLst>
                  <a:outerShdw dist="50803" dir="7500142">
                    <a:srgbClr val="000000"/>
                  </a:outerShdw>
                </a:effectLst>
                <a:uFillTx/>
                <a:latin typeface="Calibri"/>
              </a:rPr>
              <a:t>EFFICACIA</a:t>
            </a:r>
          </a:p>
        </p:txBody>
      </p:sp>
      <p:grpSp>
        <p:nvGrpSpPr>
          <p:cNvPr id="8" name="Gruppo 19"/>
          <p:cNvGrpSpPr/>
          <p:nvPr/>
        </p:nvGrpSpPr>
        <p:grpSpPr>
          <a:xfrm>
            <a:off x="7896200" y="2041379"/>
            <a:ext cx="3240359" cy="3979908"/>
            <a:chOff x="7896200" y="2041379"/>
            <a:chExt cx="3240359" cy="3979908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896200" y="2041379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594107" y="3373733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9192344" y="4597868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Freccia a destra 16"/>
            <p:cNvSpPr/>
            <p:nvPr/>
          </p:nvSpPr>
          <p:spPr>
            <a:xfrm>
              <a:off x="8616281" y="2473424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ccia a destra 17"/>
            <p:cNvSpPr/>
            <p:nvPr/>
          </p:nvSpPr>
          <p:spPr>
            <a:xfrm>
              <a:off x="9264353" y="3733778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ccia a destra 18"/>
            <p:cNvSpPr/>
            <p:nvPr/>
          </p:nvSpPr>
          <p:spPr>
            <a:xfrm>
              <a:off x="9912425" y="5029922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9264353" y="2041379"/>
              <a:ext cx="409166" cy="1387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0538322" y="4669877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9840416" y="3337523"/>
              <a:ext cx="551492" cy="1387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Rettangolo 26"/>
          <p:cNvSpPr/>
          <p:nvPr/>
        </p:nvSpPr>
        <p:spPr>
          <a:xfrm>
            <a:off x="767410" y="1268757"/>
            <a:ext cx="11017221" cy="5184574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nf061217a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03515" y="266703"/>
            <a:ext cx="7362821" cy="6302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/>
          <p:nvPr/>
        </p:nvSpPr>
        <p:spPr>
          <a:xfrm>
            <a:off x="6600825" y="2781303"/>
            <a:ext cx="2519364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Bradley Hand ITC" pitchFamily="66"/>
              <a:cs typeface="Arial" pitchFamily="34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367210" y="549270"/>
            <a:ext cx="4545016" cy="1295403"/>
          </a:xfrm>
          <a:custGeom>
            <a:avLst>
              <a:gd name="f0" fmla="val -255"/>
              <a:gd name="f1" fmla="val 2157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0000FF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4578345" y="476246"/>
            <a:ext cx="4205289" cy="13731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FFFFFF"/>
                </a:solidFill>
                <a:uFillTx/>
                <a:latin typeface="Bradley Hand ITC" pitchFamily="66"/>
                <a:cs typeface="Arial" pitchFamily="34"/>
              </a:rPr>
              <a:t>Di questo passo non ci sarai alla festa del mio 97 compleanno 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271" y="1591732"/>
            <a:ext cx="3583688" cy="5136093"/>
            <a:chOff x="322271" y="1591732"/>
            <a:chExt cx="3583688" cy="5136093"/>
          </a:xfrm>
        </p:grpSpPr>
        <p:grpSp>
          <p:nvGrpSpPr>
            <p:cNvPr id="3" name="Group 3"/>
            <p:cNvGrpSpPr/>
            <p:nvPr/>
          </p:nvGrpSpPr>
          <p:grpSpPr>
            <a:xfrm>
              <a:off x="372361" y="1591732"/>
              <a:ext cx="3484604" cy="5136093"/>
              <a:chOff x="372361" y="1591732"/>
              <a:chExt cx="3484604" cy="5136093"/>
            </a:xfrm>
          </p:grpSpPr>
          <p:sp>
            <p:nvSpPr>
              <p:cNvPr id="4" name="Rectangle 4"/>
              <p:cNvSpPr/>
              <p:nvPr/>
            </p:nvSpPr>
            <p:spPr>
              <a:xfrm>
                <a:off x="372361" y="5700607"/>
                <a:ext cx="3484604" cy="1027218"/>
              </a:xfrm>
              <a:prstGeom prst="rect">
                <a:avLst/>
              </a:prstGeom>
              <a:solidFill>
                <a:srgbClr val="FF99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5" name="Rectangle 5"/>
              <p:cNvSpPr/>
              <p:nvPr/>
            </p:nvSpPr>
            <p:spPr>
              <a:xfrm>
                <a:off x="372361" y="1591732"/>
                <a:ext cx="3484604" cy="1027218"/>
              </a:xfrm>
              <a:prstGeom prst="rect">
                <a:avLst/>
              </a:prstGeom>
              <a:solidFill>
                <a:srgbClr val="9900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372361" y="2618951"/>
                <a:ext cx="3484604" cy="1027218"/>
              </a:xfrm>
              <a:prstGeom prst="rect">
                <a:avLst/>
              </a:prstGeom>
              <a:solidFill>
                <a:srgbClr val="00FF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7" name="Rectangle 7"/>
              <p:cNvSpPr/>
              <p:nvPr/>
            </p:nvSpPr>
            <p:spPr>
              <a:xfrm>
                <a:off x="372361" y="3646170"/>
                <a:ext cx="3484604" cy="1027218"/>
              </a:xfrm>
              <a:prstGeom prst="rect">
                <a:avLst/>
              </a:prstGeom>
              <a:solidFill>
                <a:srgbClr val="FF0033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372361" y="4673388"/>
                <a:ext cx="3484604" cy="1027218"/>
              </a:xfrm>
              <a:prstGeom prst="rect">
                <a:avLst/>
              </a:prstGeom>
              <a:solidFill>
                <a:srgbClr val="00CCFF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</p:grpSp>
        <p:sp>
          <p:nvSpPr>
            <p:cNvPr id="9" name="Text Box 9"/>
            <p:cNvSpPr txBox="1"/>
            <p:nvPr/>
          </p:nvSpPr>
          <p:spPr>
            <a:xfrm>
              <a:off x="372361" y="5813846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18,5 - 24,9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normopeso</a:t>
              </a:r>
            </a:p>
          </p:txBody>
        </p:sp>
        <p:sp>
          <p:nvSpPr>
            <p:cNvPr id="10" name="Text Box 10"/>
            <p:cNvSpPr txBox="1"/>
            <p:nvPr/>
          </p:nvSpPr>
          <p:spPr>
            <a:xfrm>
              <a:off x="372361" y="1738941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40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Obesità III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cs typeface="Times New Roman" pitchFamily="18"/>
              </a:endParaRPr>
            </a:p>
          </p:txBody>
        </p:sp>
        <p:sp>
          <p:nvSpPr>
            <p:cNvPr id="11" name="Text Box 11"/>
            <p:cNvSpPr txBox="1"/>
            <p:nvPr/>
          </p:nvSpPr>
          <p:spPr>
            <a:xfrm>
              <a:off x="422461" y="2732190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35 - 39,9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endParaRPr>
            </a:p>
          </p:txBody>
        </p:sp>
        <p:sp>
          <p:nvSpPr>
            <p:cNvPr id="12" name="Text Box 12"/>
            <p:cNvSpPr txBox="1"/>
            <p:nvPr/>
          </p:nvSpPr>
          <p:spPr>
            <a:xfrm>
              <a:off x="422461" y="3793379"/>
              <a:ext cx="3483498" cy="7053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30- 34,9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 grado</a:t>
              </a:r>
            </a:p>
          </p:txBody>
        </p:sp>
        <p:sp>
          <p:nvSpPr>
            <p:cNvPr id="13" name="Text Box 13"/>
            <p:cNvSpPr txBox="1"/>
            <p:nvPr/>
          </p:nvSpPr>
          <p:spPr>
            <a:xfrm>
              <a:off x="322271" y="4859423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25 - 29,9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sovrappeso</a:t>
              </a:r>
            </a:p>
          </p:txBody>
        </p:sp>
      </p:grpSp>
      <p:pic>
        <p:nvPicPr>
          <p:cNvPr id="14" name="Picture 16" descr="foto obesi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68792" y="3329321"/>
            <a:ext cx="4982291" cy="3398504"/>
          </a:xfrm>
          <a:prstGeom prst="rect">
            <a:avLst/>
          </a:prstGeom>
          <a:noFill/>
          <a:ln w="12701">
            <a:solidFill>
              <a:srgbClr val="FFFF00"/>
            </a:solidFill>
            <a:prstDash val="solid"/>
            <a:miter/>
          </a:ln>
        </p:spPr>
      </p:pic>
      <p:graphicFrame>
        <p:nvGraphicFramePr>
          <p:cNvPr id="15" name="Segnaposto contenuto 14"/>
          <p:cNvGraphicFramePr>
            <a:graphicFrameLocks noGrp="1" noChangeAspect="1"/>
          </p:cNvGraphicFramePr>
          <p:nvPr>
            <p:ph idx="4294967295"/>
          </p:nvPr>
        </p:nvGraphicFramePr>
        <p:xfrm>
          <a:off x="7032625" y="549275"/>
          <a:ext cx="3986213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61905" imgH="2886478" progId="">
                  <p:embed/>
                </p:oleObj>
              </mc:Choice>
              <mc:Fallback>
                <p:oleObj r:id="rId3" imgW="3761905" imgH="2886478" progId="">
                  <p:embed/>
                  <p:pic>
                    <p:nvPicPr>
                      <p:cNvPr id="0" name="Segnaposto contenu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549275"/>
                        <a:ext cx="3986213" cy="287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7"/>
          <p:cNvSpPr txBox="1"/>
          <p:nvPr/>
        </p:nvSpPr>
        <p:spPr>
          <a:xfrm>
            <a:off x="3736622" y="635005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F8592E-8674-4A4E-A331-4813EA8E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094" y="0"/>
            <a:ext cx="763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44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3988924" y="1121434"/>
            <a:ext cx="4411332" cy="5557860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2621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CasellaDiTesto 5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262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379413" y="50362"/>
            <a:ext cx="11518900" cy="1143000"/>
          </a:xfrm>
        </p:spPr>
        <p:txBody>
          <a:bodyPr/>
          <a:lstStyle/>
          <a:p>
            <a:pPr algn="r"/>
            <a:r>
              <a:rPr lang="it-IT" dirty="0">
                <a:solidFill>
                  <a:schemeClr val="tx1"/>
                </a:solidFill>
                <a:latin typeface="Georgia" pitchFamily="18" charset="0"/>
              </a:rPr>
              <a:t>Analisi </a:t>
            </a:r>
            <a:r>
              <a:rPr lang="it-IT" dirty="0" err="1">
                <a:solidFill>
                  <a:schemeClr val="tx1"/>
                </a:solidFill>
                <a:latin typeface="Georgia" pitchFamily="18" charset="0"/>
              </a:rPr>
              <a:t>impedenziometrica</a:t>
            </a:r>
            <a:endParaRPr lang="it-IT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3951533" y="1998453"/>
            <a:ext cx="629728" cy="124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6191526" y="3326919"/>
            <a:ext cx="442833" cy="575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3632366" y="3361427"/>
            <a:ext cx="284672" cy="3191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8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4"/>
          <p:cNvSpPr txBox="1">
            <a:spLocks noGrp="1"/>
          </p:cNvSpPr>
          <p:nvPr>
            <p:ph type="title" idx="4294967295"/>
          </p:nvPr>
        </p:nvSpPr>
        <p:spPr>
          <a:xfrm>
            <a:off x="1808161" y="260347"/>
            <a:ext cx="8639178" cy="1143000"/>
          </a:xfrm>
        </p:spPr>
        <p:txBody>
          <a:bodyPr/>
          <a:lstStyle/>
          <a:p>
            <a:pPr lvl="0" hangingPunct="1"/>
            <a:r>
              <a:rPr lang="fr-FR" b="0">
                <a:solidFill>
                  <a:srgbClr val="000000"/>
                </a:solidFill>
                <a:latin typeface="Georgia" pitchFamily="18"/>
              </a:rPr>
              <a:t>Obesità e rischio di malattia</a:t>
            </a:r>
          </a:p>
        </p:txBody>
      </p:sp>
      <p:pic>
        <p:nvPicPr>
          <p:cNvPr id="3" name="Grou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733" y="1772820"/>
            <a:ext cx="4610103" cy="46134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76"/>
          <p:cNvSpPr/>
          <p:nvPr/>
        </p:nvSpPr>
        <p:spPr>
          <a:xfrm>
            <a:off x="2703515" y="2099672"/>
            <a:ext cx="768352" cy="792163"/>
          </a:xfrm>
          <a:custGeom>
            <a:avLst>
              <a:gd name="f0" fmla="val 1571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  <p:sp>
        <p:nvSpPr>
          <p:cNvPr id="5" name="AutoShape 77"/>
          <p:cNvSpPr/>
          <p:nvPr/>
        </p:nvSpPr>
        <p:spPr>
          <a:xfrm rot="10799991">
            <a:off x="8464555" y="2171096"/>
            <a:ext cx="766760" cy="792163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954823" y="620688"/>
            <a:ext cx="8245918" cy="60944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568" y="1089620"/>
            <a:ext cx="6765414" cy="5219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063751" y="6021388"/>
            <a:ext cx="7993063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 altLang="it-IT">
              <a:cs typeface="Arial" charset="0"/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187" y="6309321"/>
            <a:ext cx="6570539" cy="4058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602164" y="260648"/>
            <a:ext cx="3455987" cy="91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dirty="0">
                <a:cs typeface="Arial" charset="0"/>
              </a:rPr>
              <a:t>                                             </a:t>
            </a:r>
            <a:r>
              <a:rPr lang="it-IT" altLang="it-IT" sz="3600" b="1" dirty="0">
                <a:latin typeface="Times New Roman" pitchFamily="18" charset="0"/>
                <a:cs typeface="Arial" charset="0"/>
              </a:rPr>
              <a:t>MORTALITA’</a:t>
            </a:r>
          </a:p>
        </p:txBody>
      </p:sp>
    </p:spTree>
    <p:extLst>
      <p:ext uri="{BB962C8B-B14F-4D97-AF65-F5344CB8AC3E}">
        <p14:creationId xmlns:p14="http://schemas.microsoft.com/office/powerpoint/2010/main" val="32897547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1040</Words>
  <Application>Microsoft Office PowerPoint</Application>
  <PresentationFormat>Widescreen</PresentationFormat>
  <Paragraphs>215</Paragraphs>
  <Slides>45</Slides>
  <Notes>9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63" baseType="lpstr">
      <vt:lpstr>Arial</vt:lpstr>
      <vt:lpstr>Avenir LT Pro 65 Medium</vt:lpstr>
      <vt:lpstr>Bradley Hand ITC</vt:lpstr>
      <vt:lpstr>Calibri</vt:lpstr>
      <vt:lpstr>Calibri Light</vt:lpstr>
      <vt:lpstr>Consolas</vt:lpstr>
      <vt:lpstr>DomCasual BT</vt:lpstr>
      <vt:lpstr>Georgia</vt:lpstr>
      <vt:lpstr>Gill Sans MT</vt:lpstr>
      <vt:lpstr>Times New Roman</vt:lpstr>
      <vt:lpstr>Wingdings</vt:lpstr>
      <vt:lpstr>Tema di Office</vt:lpstr>
      <vt:lpstr>diasnicolo</vt:lpstr>
      <vt:lpstr>1_Tema di Office</vt:lpstr>
      <vt:lpstr>2_Struttura predefinita</vt:lpstr>
      <vt:lpstr>1_diasnicolo</vt:lpstr>
      <vt:lpstr>Struttura predefinita</vt:lpstr>
      <vt:lpstr>Documento</vt:lpstr>
      <vt:lpstr>Presentazione standard di PowerPoint</vt:lpstr>
      <vt:lpstr>Presentazione standard di PowerPoint</vt:lpstr>
      <vt:lpstr>Definizione di obesità</vt:lpstr>
      <vt:lpstr>Presentazione standard di PowerPoint</vt:lpstr>
      <vt:lpstr>Presentazione standard di PowerPoint</vt:lpstr>
      <vt:lpstr>Presentazione standard di PowerPoint</vt:lpstr>
      <vt:lpstr>Analisi impedenziometrica</vt:lpstr>
      <vt:lpstr>Obesità e rischio di malattia</vt:lpstr>
      <vt:lpstr>Presentazione standard di PowerPoint</vt:lpstr>
      <vt:lpstr>Problema obesità: epidemiologia</vt:lpstr>
      <vt:lpstr>Problema obesità: epidemiologia</vt:lpstr>
      <vt:lpstr>In Italia</vt:lpstr>
      <vt:lpstr>Presentazione standard di PowerPoint</vt:lpstr>
      <vt:lpstr>Presentazione standard di PowerPoint</vt:lpstr>
      <vt:lpstr>Presentazione standard di PowerPoint</vt:lpstr>
      <vt:lpstr>Diario alimentare</vt:lpstr>
      <vt:lpstr>Presentazione standard di PowerPoint</vt:lpstr>
      <vt:lpstr>Percorso Intraospedaliero</vt:lpstr>
      <vt:lpstr>Dietista</vt:lpstr>
      <vt:lpstr>PSICHIATRA &amp; PSICOLOGO</vt:lpstr>
      <vt:lpstr>Internista/Diabetologo</vt:lpstr>
      <vt:lpstr>Gastroenterologo screening preoperatorio</vt:lpstr>
      <vt:lpstr>Chirurgo Plastico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funziona il Bypass Gastrico</vt:lpstr>
      <vt:lpstr>Presentazione standard di PowerPoint</vt:lpstr>
      <vt:lpstr>Come funziona la Sleeve Gastrectomy</vt:lpstr>
      <vt:lpstr>Gestione infermieristica e riconoscimento di complicanze</vt:lpstr>
      <vt:lpstr>Carenze nutrizionali</vt:lpstr>
      <vt:lpstr>Assunzione di integratori</vt:lpstr>
      <vt:lpstr>Follow-up…..perchè?</vt:lpstr>
      <vt:lpstr>Obiettivi della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Dispositivo Intragastrico</vt:lpstr>
      <vt:lpstr>Palloncino intragastrico</vt:lpstr>
      <vt:lpstr>Presentazione standard di PowerPoint</vt:lpstr>
      <vt:lpstr>Complicanze endosleeve</vt:lpstr>
      <vt:lpstr>Trattamenti dell’obesità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po’ di storia ……</dc:title>
  <dc:creator>Biagio Casagranda</dc:creator>
  <cp:lastModifiedBy>PALMISANO SILVIA</cp:lastModifiedBy>
  <cp:revision>174</cp:revision>
  <dcterms:created xsi:type="dcterms:W3CDTF">2017-02-27T10:41:47Z</dcterms:created>
  <dcterms:modified xsi:type="dcterms:W3CDTF">2023-10-22T16:54:59Z</dcterms:modified>
</cp:coreProperties>
</file>