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93" r:id="rId4"/>
    <p:sldId id="264" r:id="rId5"/>
    <p:sldId id="295" r:id="rId6"/>
    <p:sldId id="276" r:id="rId7"/>
    <p:sldId id="279" r:id="rId8"/>
    <p:sldId id="284" r:id="rId9"/>
    <p:sldId id="285" r:id="rId10"/>
    <p:sldId id="277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C84D5-DE8F-A57C-4BE5-E56915B94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330919A-A3B9-9017-76B4-AF9D4AE40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079BF3-7180-C67E-2D0E-E21907B38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DB5B-DF48-4794-8D60-7C209A649353}" type="datetimeFigureOut">
              <a:rPr lang="it-IT" smtClean="0"/>
              <a:t>26/10/2023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A1C120-BFE3-9621-8B5A-D0C91A5F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4552C0-3C44-7E66-A9D0-E096175C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E542-2AC4-4D77-B651-CA0458815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24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875340-88C9-C847-A230-BFDFF3739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61AE8FA-748E-89EF-FE33-703037C64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9BFCFE-9D5C-EB46-5487-287502AB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DB5B-DF48-4794-8D60-7C209A649353}" type="datetimeFigureOut">
              <a:rPr lang="it-IT" smtClean="0"/>
              <a:t>26/10/2023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BD4BDD-C71C-0910-0960-E76C2105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DB79BB-BFE6-A695-97DD-CFCA7FAB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E542-2AC4-4D77-B651-CA0458815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41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A64681F-A4AF-AB78-D5AC-87C7290A2C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0A5DE1F-B640-59A4-85CF-9DF2A5791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48164A-64D2-AF2F-8400-8D18E57A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DB5B-DF48-4794-8D60-7C209A649353}" type="datetimeFigureOut">
              <a:rPr lang="it-IT" smtClean="0"/>
              <a:t>26/10/2023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83A98E-7516-3B0A-F21F-74EEA06D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B3EBC3-50F6-BBB4-5060-CF90680B1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E542-2AC4-4D77-B651-CA0458815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56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F838AA-5186-C7B4-3D82-1E37DC8E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1160D2-1474-BED9-254E-A0E056B87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9E7191-022B-FE6E-4324-E433C378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DB5B-DF48-4794-8D60-7C209A649353}" type="datetimeFigureOut">
              <a:rPr lang="it-IT" smtClean="0"/>
              <a:t>26/10/2023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8F40BC-468D-4469-F367-C30F81F6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88F98F-58B8-D28C-EE21-F461EABA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E542-2AC4-4D77-B651-CA0458815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3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C81568-EBA0-A7E2-0C6A-D60990EB0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D9D5FD-2D58-9A43-1D84-AAB23D63F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E5EB2D-90CD-FB92-74B8-0D5FD4BB8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DB5B-DF48-4794-8D60-7C209A649353}" type="datetimeFigureOut">
              <a:rPr lang="it-IT" smtClean="0"/>
              <a:t>26/10/2023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D760A0-12F3-808B-3969-D083A4C9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B365BA-BD17-078C-295F-9C0E6535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E542-2AC4-4D77-B651-CA0458815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82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FC3DA7-DB33-C754-0D18-2EE0C01B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E70D43-F9C9-3219-4FC8-AA2552CF0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675899-9B40-1077-0A6C-3BE262B4A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D07F9A-B339-E26D-72A1-8D1D3151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DB5B-DF48-4794-8D60-7C209A649353}" type="datetimeFigureOut">
              <a:rPr lang="it-IT" smtClean="0"/>
              <a:t>26/10/2023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A996C7-0E51-1416-815E-EC89675D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6F1AE3-FB72-4A38-988B-F279940AA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E542-2AC4-4D77-B651-CA0458815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81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1934E3-307D-BE77-A32B-031AF2FB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A3B6C7-DC89-A7EE-2B4C-134925EEB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193A5BA-56D8-CEB8-3749-567CBE792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4B1F6F-11E3-1D28-A992-81A75519E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5846F99-D37A-7178-3BFD-60C7B5275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FD3804-62DF-8B57-0F39-A98F8F87B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DB5B-DF48-4794-8D60-7C209A649353}" type="datetimeFigureOut">
              <a:rPr lang="it-IT" smtClean="0"/>
              <a:t>26/10/2023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426C828-79FD-9428-C9A3-523A4777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83D86AF-0A2D-8632-DDB3-D17F1732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E542-2AC4-4D77-B651-CA0458815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04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2DE0CC-3378-236A-6048-5C31C6E4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CD1632C-5363-97F9-EBAF-40C52BF3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DB5B-DF48-4794-8D60-7C209A649353}" type="datetimeFigureOut">
              <a:rPr lang="it-IT" smtClean="0"/>
              <a:t>26/10/2023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7FC70CC-D7F0-94AB-5615-6E467FEA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036879-D2A6-7F68-FE54-ED772F4C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E542-2AC4-4D77-B651-CA0458815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84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55167C4-B967-34F9-ACFB-B50BAC9DF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DB5B-DF48-4794-8D60-7C209A649353}" type="datetimeFigureOut">
              <a:rPr lang="it-IT" smtClean="0"/>
              <a:t>26/10/2023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B552301-452A-1AC2-3E14-BE41182B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81F867-220E-2EB8-4317-4958B188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E542-2AC4-4D77-B651-CA0458815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55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C5CB2B-D4A2-BDDB-2815-E436CD484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A1FE29-0B2F-77E2-617A-6B4DF2167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1E3110-94A2-FAB5-9C6D-C54DE694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33B455-37F3-EE07-6FDE-92BBEF6A5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DB5B-DF48-4794-8D60-7C209A649353}" type="datetimeFigureOut">
              <a:rPr lang="it-IT" smtClean="0"/>
              <a:t>26/10/2023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A78A61-0965-C0FA-95CA-AEB3B961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C8555F-B24B-A836-F7B3-DC6D02AD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E542-2AC4-4D77-B651-CA0458815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98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EB08C9-CE62-B4F4-5E4D-F06ABB225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77B6118-4762-7A8E-5BAF-D694662EF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330AE9-22A4-2486-D62C-B23BD3A5A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0EA1E0F-0504-F1FA-9EAD-96EDEBB6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DB5B-DF48-4794-8D60-7C209A649353}" type="datetimeFigureOut">
              <a:rPr lang="it-IT" smtClean="0"/>
              <a:t>26/10/2023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EE8188-3BA8-74A8-8AB0-D55C3016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C9F563-003D-12C1-0353-71EBB28C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E542-2AC4-4D77-B651-CA0458815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14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F2E9B21-32B3-6C61-BA8D-899135A14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98E919-7F0B-477A-BDF7-7067DD3E7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F3299C-6C16-5D93-F6D7-BC4482ABB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BDB5B-DF48-4794-8D60-7C209A649353}" type="datetimeFigureOut">
              <a:rPr lang="it-IT" smtClean="0"/>
              <a:t>26/10/2023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ADED90-D367-FF8C-9621-D2E6E10F8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80BFC7-DCC5-D810-D465-6B0AFA005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542-2AC4-4D77-B651-CA0458815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6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991FC5-7AA6-4BFC-BA60-9F25B6F6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005"/>
            <a:ext cx="10515600" cy="687897"/>
          </a:xfrm>
        </p:spPr>
        <p:txBody>
          <a:bodyPr>
            <a:noAutofit/>
          </a:bodyPr>
          <a:lstStyle/>
          <a:p>
            <a:r>
              <a:rPr lang="it-IT" sz="3200" dirty="0"/>
              <a:t>L’Impero turco-ottomano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49A2DF-4E6F-46C7-BB76-D526AFA44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132"/>
            <a:ext cx="10515600" cy="4448830"/>
          </a:xfrm>
        </p:spPr>
        <p:txBody>
          <a:bodyPr/>
          <a:lstStyle/>
          <a:p>
            <a:r>
              <a:rPr lang="it-IT" dirty="0"/>
              <a:t>Genocidio degli armeni (1915-16)</a:t>
            </a:r>
          </a:p>
          <a:p>
            <a:pPr algn="just"/>
            <a:r>
              <a:rPr lang="it-IT" dirty="0"/>
              <a:t>La Gran Bretagna appoggia la rivolta araba (1916-18) contro l’Impero ottomano</a:t>
            </a:r>
          </a:p>
          <a:p>
            <a:pPr algn="just"/>
            <a:r>
              <a:rPr lang="it-IT" dirty="0"/>
              <a:t>Con l’accordo Sykes-Picot (1916), Gran Bretagna e Francia si spartiscono le future zone d’influenza in Medio Oriente</a:t>
            </a:r>
          </a:p>
          <a:p>
            <a:pPr algn="just"/>
            <a:r>
              <a:rPr lang="it-IT" dirty="0"/>
              <a:t>Con la dichiarazione Balfour (1917), la Gran Bretagna appoggia il progetto di costituire una nazione ebraica in Palestina</a:t>
            </a:r>
          </a:p>
          <a:p>
            <a:pPr algn="just"/>
            <a:r>
              <a:rPr lang="it-IT" dirty="0"/>
              <a:t>Accordi di San Giovanni di </a:t>
            </a:r>
            <a:r>
              <a:rPr lang="it-IT" dirty="0" err="1"/>
              <a:t>Moriana</a:t>
            </a:r>
            <a:r>
              <a:rPr lang="it-IT" dirty="0"/>
              <a:t> (1917), firmati da Gran Bretagna, Francia e Italia: area di influenza italiana in Anatolia sud-occidentale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8454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1DA387-2672-411A-B4DF-FC28BDF5B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167"/>
          </a:xfrm>
        </p:spPr>
        <p:txBody>
          <a:bodyPr>
            <a:normAutofit/>
          </a:bodyPr>
          <a:lstStyle/>
          <a:p>
            <a:r>
              <a:rPr lang="it-IT" sz="3200" dirty="0"/>
              <a:t>Guerra civile in Russia e in Europa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29F79B-EC8A-4FC1-90EC-C47956247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741"/>
            <a:ext cx="10515600" cy="46082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Tramite l’Armata rossa i bolscevichi puntano a riconquistare gran parte dei territori appartenuti all’Impero russo</a:t>
            </a:r>
          </a:p>
          <a:p>
            <a:pPr algn="just"/>
            <a:r>
              <a:rPr lang="it-IT" dirty="0"/>
              <a:t>Guerra civile in Russia (1918-21) fra bolscevichi e antibolscevichi (zaristi, liberali, menscevichi, socialisti-rivoluzionari), appoggiati dall’Intesa, che agiva insieme alla Legione cecoslovacca</a:t>
            </a:r>
          </a:p>
          <a:p>
            <a:pPr algn="just"/>
            <a:r>
              <a:rPr lang="it-IT" dirty="0"/>
              <a:t>Guerra civile europea: tentativi rivoluzionari di tipo bolscevico in Europa centro-orientale (1918-19)</a:t>
            </a:r>
          </a:p>
          <a:p>
            <a:pPr algn="just"/>
            <a:r>
              <a:rPr lang="it-IT" dirty="0"/>
              <a:t>Il caso ungherese: la repubblica dei Consigli (marzo-agosto 1919)</a:t>
            </a:r>
          </a:p>
          <a:p>
            <a:pPr algn="just"/>
            <a:r>
              <a:rPr lang="it-IT" dirty="0"/>
              <a:t>Per iniziativa francese, l’Intesa istituisce un «cordone sanitario» per arginare il «contagio bolscevico» in Europa centro-orientale</a:t>
            </a:r>
          </a:p>
          <a:p>
            <a:pPr algn="just"/>
            <a:r>
              <a:rPr lang="it-IT" dirty="0"/>
              <a:t>La Russia sovietica riconquista Ucraina e </a:t>
            </a:r>
            <a:r>
              <a:rPr lang="it-IT" dirty="0" err="1"/>
              <a:t>Transcaucasia</a:t>
            </a:r>
            <a:endParaRPr lang="it-IT" dirty="0"/>
          </a:p>
          <a:p>
            <a:pPr algn="just"/>
            <a:r>
              <a:rPr lang="it-IT" dirty="0"/>
              <a:t>Pace di Riga (marzo 1921): fissazione del confine polacco-sovietico</a:t>
            </a:r>
          </a:p>
        </p:txBody>
      </p:sp>
    </p:spTree>
    <p:extLst>
      <p:ext uri="{BB962C8B-B14F-4D97-AF65-F5344CB8AC3E}">
        <p14:creationId xmlns:p14="http://schemas.microsoft.com/office/powerpoint/2010/main" val="275411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Accordo </a:t>
            </a:r>
            <a:r>
              <a:rPr lang="it-IT" sz="3200" dirty="0" err="1"/>
              <a:t>Sykes-Picot</a:t>
            </a:r>
            <a:r>
              <a:rPr lang="it-IT" sz="3200" dirty="0"/>
              <a:t> (maggio 1916)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80" y="1786855"/>
            <a:ext cx="4999839" cy="399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11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2722C53-80AB-43FA-9AA2-496219D91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33" y="344861"/>
            <a:ext cx="9248133" cy="61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1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F7B81-5F9C-40D3-8CC1-2DBAD1DC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441" y="868363"/>
            <a:ext cx="10618237" cy="574543"/>
          </a:xfrm>
        </p:spPr>
        <p:txBody>
          <a:bodyPr>
            <a:normAutofit/>
          </a:bodyPr>
          <a:lstStyle/>
          <a:p>
            <a:pPr algn="l"/>
            <a:r>
              <a:rPr lang="it-IT" sz="3200" dirty="0"/>
              <a:t>L’Italia e la politica delle nazionalità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7A856F7-40E0-43FB-BC49-DE59C0354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441" y="1996751"/>
            <a:ext cx="10618237" cy="3992887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Dopo la sconfitta di Caporetto (ottobre-novembre 1917), il governo italiano inizia a sostenere, anche a fini propagandistici, una politica di appoggio alle rivendicazioni dei movimenti nazionali dell’Impero austro-ungarico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Congresso dei popoli oppressi di Roma dell’aprile 1918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Permangono le diffidenze fra il governo italiano e il movimento nazionale jugoslavo a causa del contenzioso territoriale relativo all’Adriatico nord-orientale e orientale (nel luglio 1917 era stata firmata da Regno di Serbia e Comitato jugoslavo la Dichiarazione di Corfù)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972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892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Situazione dopo la sconfitta italiana a Caporetto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24" y="1600201"/>
            <a:ext cx="57747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39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E47220-B088-4BC2-B7C5-943EF5C9E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565" y="494950"/>
            <a:ext cx="10360404" cy="645953"/>
          </a:xfrm>
        </p:spPr>
        <p:txBody>
          <a:bodyPr>
            <a:normAutofit/>
          </a:bodyPr>
          <a:lstStyle/>
          <a:p>
            <a:pPr algn="just"/>
            <a:r>
              <a:rPr lang="it-IT" sz="3200" dirty="0"/>
              <a:t>L’ultima fase della guerra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0ACDDD8-1C7F-46F3-B7F3-014375604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565" y="1459345"/>
            <a:ext cx="10360404" cy="4631061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Idea di guerra «democratica» per i diritti delle nazionalità oppresse, in base al principio di autodeterminazione dei popoli, sostenuta, pur in modalità diverse, da Wilson e Lenin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Lenin aveva proposto di trasformare il conflitto da guerra di aggressione imperialistica a guerra di classe rivoluzionaria (conferenze socialiste di Zimmerwald e </a:t>
            </a:r>
            <a:r>
              <a:rPr lang="it-IT" dirty="0" err="1"/>
              <a:t>Kienthal</a:t>
            </a:r>
            <a:r>
              <a:rPr lang="it-IT" dirty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La rivoluzione bolscevica (ottobre 1917) in Russia porta al trattato di Brest-</a:t>
            </a:r>
            <a:r>
              <a:rPr lang="it-IT" dirty="0" err="1"/>
              <a:t>Litovsk</a:t>
            </a:r>
            <a:r>
              <a:rPr lang="it-IT" dirty="0"/>
              <a:t> con gli Imperi centrali (marzo 1918)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In Italia, in base alla politica delle nazionalità, vengono formate la Legione cecoslovacca e la Legione romena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Tra la fine di ottobre e l’inizio di novembre del 1918 gli Imperi centrali firmano l’armistizio con l’Intesa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829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4A7CE-0D01-42DB-B8A1-3E5F52BE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890"/>
          </a:xfrm>
        </p:spPr>
        <p:txBody>
          <a:bodyPr>
            <a:normAutofit/>
          </a:bodyPr>
          <a:lstStyle/>
          <a:p>
            <a:r>
              <a:rPr lang="it-IT" sz="3200" dirty="0"/>
              <a:t>La rivoluzione russa di febbraio e ottobre 1917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D0D985-E172-4286-8B0A-77EF6267D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683"/>
            <a:ext cx="10515600" cy="48682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Rivoluzione del febbraio 1917: costituzione di un governo democratico-borghese e di un Soviet egemonizzato dalle forze di sinistra</a:t>
            </a:r>
          </a:p>
          <a:p>
            <a:pPr algn="just"/>
            <a:r>
              <a:rPr lang="it-IT" dirty="0"/>
              <a:t>Dualismo fra governo provvisorio e Soviet, soprattutto sul problema della prosecuzione della guerra</a:t>
            </a:r>
          </a:p>
          <a:p>
            <a:pPr algn="just"/>
            <a:r>
              <a:rPr lang="it-IT" dirty="0"/>
              <a:t>Tesi di aprile di Lenin: uscire dalla guerra, tutto il potere ai Soviet, nazionalizzazione delle terre e creazione di un’unica banca nazionale</a:t>
            </a:r>
          </a:p>
          <a:p>
            <a:pPr algn="just"/>
            <a:r>
              <a:rPr lang="it-IT" dirty="0"/>
              <a:t>Colpi di mano bolscevichi (luglio) e controrivoluzionari (</a:t>
            </a:r>
            <a:r>
              <a:rPr lang="it-IT" dirty="0" err="1"/>
              <a:t>Kornilov</a:t>
            </a:r>
            <a:r>
              <a:rPr lang="it-IT" dirty="0"/>
              <a:t>, nell’agosto)</a:t>
            </a:r>
          </a:p>
          <a:p>
            <a:pPr algn="just"/>
            <a:r>
              <a:rPr lang="it-IT" dirty="0"/>
              <a:t>Rivoluzione d’ottobre e presa del potere dei bolscevichi, con la costituzione di un Consiglio dei commissari del popolo: gestione operaia delle industrie, banca unica nazionale, Consiglio supremo economico, polizia segreta (</a:t>
            </a:r>
            <a:r>
              <a:rPr lang="it-IT" dirty="0" err="1"/>
              <a:t>Čeka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543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E1571C-F384-47A0-ADB6-AFDEF3D40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4675"/>
            <a:ext cx="10515600" cy="547228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Elezione dell’Assemblea costituente (novembre 1917): i bolscevichi non riescono ad ottenere la maggioranza</a:t>
            </a:r>
          </a:p>
          <a:p>
            <a:pPr algn="just"/>
            <a:r>
              <a:rPr lang="it-IT" dirty="0"/>
              <a:t>Lenin denuncia il carattere «borghese» dell’Assemblea costituente</a:t>
            </a:r>
          </a:p>
          <a:p>
            <a:pPr algn="just"/>
            <a:r>
              <a:rPr lang="it-IT" dirty="0"/>
              <a:t>Bolscevichi e socialisti-rivoluzionari di sinistra, di fronte al rifiuto dell’Assemblea costituente di ratificare i decreti del Consiglio dei commissari del popolo, sciolgono la stessa Assemblea</a:t>
            </a:r>
          </a:p>
          <a:p>
            <a:pPr algn="just"/>
            <a:r>
              <a:rPr lang="it-IT" dirty="0"/>
              <a:t>Il provvedimento di scioglimento è ratificato dal III Congresso panrusso dei Soviet (gennaio 1918)</a:t>
            </a:r>
          </a:p>
          <a:p>
            <a:pPr algn="just"/>
            <a:r>
              <a:rPr lang="it-IT" dirty="0"/>
              <a:t>Fu inoltre proclamata la nascita della Repubblica sovietica russa</a:t>
            </a:r>
          </a:p>
          <a:p>
            <a:pPr algn="just"/>
            <a:r>
              <a:rPr lang="it-IT" dirty="0"/>
              <a:t>Trattato di Brest-</a:t>
            </a:r>
            <a:r>
              <a:rPr lang="it-IT" dirty="0" err="1"/>
              <a:t>Litovsk</a:t>
            </a:r>
            <a:r>
              <a:rPr lang="it-IT" dirty="0"/>
              <a:t> fra Russia e Imperi centrali (marzo 1918): la Russia rinuncia a Finlandia, Paesi baltici, Polonia, parte di Bielorussia e Ucraina e, in Anatolia orientale e Caucaso, ai distretti di </a:t>
            </a:r>
            <a:r>
              <a:rPr lang="it-IT" dirty="0" err="1"/>
              <a:t>Kars</a:t>
            </a:r>
            <a:r>
              <a:rPr lang="it-IT" dirty="0"/>
              <a:t>, </a:t>
            </a:r>
            <a:r>
              <a:rPr lang="it-IT" dirty="0" err="1"/>
              <a:t>Ardahan</a:t>
            </a:r>
            <a:r>
              <a:rPr lang="it-IT" dirty="0"/>
              <a:t> e Batumi</a:t>
            </a:r>
          </a:p>
        </p:txBody>
      </p:sp>
    </p:spTree>
    <p:extLst>
      <p:ext uri="{BB962C8B-B14F-4D97-AF65-F5344CB8AC3E}">
        <p14:creationId xmlns:p14="http://schemas.microsoft.com/office/powerpoint/2010/main" val="86795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nfluence did the Treaty of Brest-Litovsk have?">
            <a:extLst>
              <a:ext uri="{FF2B5EF4-FFF2-40B4-BE49-F238E27FC236}">
                <a16:creationId xmlns:a16="http://schemas.microsoft.com/office/drawing/2014/main" id="{CFF0007B-5681-4763-9F8A-69F300BE23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20" y="914400"/>
            <a:ext cx="5821959" cy="520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531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L’Impero turco-ottomano</vt:lpstr>
      <vt:lpstr>Accordo Sykes-Picot (maggio 1916)</vt:lpstr>
      <vt:lpstr>Presentazione standard di PowerPoint</vt:lpstr>
      <vt:lpstr>L’Italia e la politica delle nazionalità</vt:lpstr>
      <vt:lpstr>Situazione dopo la sconfitta italiana a Caporetto</vt:lpstr>
      <vt:lpstr>L’ultima fase della guerra</vt:lpstr>
      <vt:lpstr>La rivoluzione russa di febbraio e ottobre 1917</vt:lpstr>
      <vt:lpstr>Presentazione standard di PowerPoint</vt:lpstr>
      <vt:lpstr>Presentazione standard di PowerPoint</vt:lpstr>
      <vt:lpstr>Guerra civile in Russia e in Europa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L’Impero turco-ottomano</dc:title>
  <dc:creator>SANTORO STEFANO</dc:creator>
  <cp:lastModifiedBy>SANTORO STEFANO</cp:lastModifiedBy>
  <cp:revision>1</cp:revision>
  <dcterms:created xsi:type="dcterms:W3CDTF">2023-10-26T07:23:36Z</dcterms:created>
  <dcterms:modified xsi:type="dcterms:W3CDTF">2023-10-26T07:24:21Z</dcterms:modified>
</cp:coreProperties>
</file>