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8"/>
  </p:notesMasterIdLst>
  <p:sldIdLst>
    <p:sldId id="256" r:id="rId2"/>
    <p:sldId id="271" r:id="rId3"/>
    <p:sldId id="257" r:id="rId4"/>
    <p:sldId id="259" r:id="rId5"/>
    <p:sldId id="272"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108" autoAdjust="0"/>
    <p:restoredTop sz="93447" autoAdjust="0"/>
  </p:normalViewPr>
  <p:slideViewPr>
    <p:cSldViewPr snapToGrid="0">
      <p:cViewPr varScale="1">
        <p:scale>
          <a:sx n="114" d="100"/>
          <a:sy n="114" d="100"/>
        </p:scale>
        <p:origin x="1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0EAA02-CCAB-4C78-AA1E-77F3788963D2}" type="datetimeFigureOut">
              <a:rPr lang="it-IT" smtClean="0"/>
              <a:t>26/10/2023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7B114F-CA46-45C6-8F40-4FDA52C1CE52}" type="slidenum">
              <a:rPr lang="it-IT" smtClean="0"/>
              <a:t>‹N›</a:t>
            </a:fld>
            <a:endParaRPr lang="it-IT"/>
          </a:p>
        </p:txBody>
      </p:sp>
    </p:spTree>
    <p:extLst>
      <p:ext uri="{BB962C8B-B14F-4D97-AF65-F5344CB8AC3E}">
        <p14:creationId xmlns:p14="http://schemas.microsoft.com/office/powerpoint/2010/main" val="2427081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Opeisen</a:t>
            </a:r>
            <a:r>
              <a:rPr lang="it-IT" dirty="0"/>
              <a:t> = </a:t>
            </a:r>
            <a:r>
              <a:rPr lang="it-IT" dirty="0" err="1"/>
              <a:t>bemachtigen</a:t>
            </a:r>
            <a:r>
              <a:rPr lang="it-IT" dirty="0"/>
              <a:t>? </a:t>
            </a:r>
          </a:p>
        </p:txBody>
      </p:sp>
      <p:sp>
        <p:nvSpPr>
          <p:cNvPr id="4" name="Segnaposto numero diapositiva 3"/>
          <p:cNvSpPr>
            <a:spLocks noGrp="1"/>
          </p:cNvSpPr>
          <p:nvPr>
            <p:ph type="sldNum" sz="quarter" idx="5"/>
          </p:nvPr>
        </p:nvSpPr>
        <p:spPr/>
        <p:txBody>
          <a:bodyPr/>
          <a:lstStyle/>
          <a:p>
            <a:fld id="{127B114F-CA46-45C6-8F40-4FDA52C1CE52}" type="slidenum">
              <a:rPr lang="it-IT" smtClean="0"/>
              <a:t>12</a:t>
            </a:fld>
            <a:endParaRPr lang="it-IT"/>
          </a:p>
        </p:txBody>
      </p:sp>
    </p:spTree>
    <p:extLst>
      <p:ext uri="{BB962C8B-B14F-4D97-AF65-F5344CB8AC3E}">
        <p14:creationId xmlns:p14="http://schemas.microsoft.com/office/powerpoint/2010/main" val="3892274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Opkomst</a:t>
            </a:r>
            <a:r>
              <a:rPr lang="it-IT" dirty="0"/>
              <a:t> = </a:t>
            </a:r>
            <a:r>
              <a:rPr lang="it-IT" dirty="0" err="1"/>
              <a:t>stijgen</a:t>
            </a:r>
            <a:r>
              <a:rPr lang="it-IT" dirty="0"/>
              <a:t>? </a:t>
            </a:r>
          </a:p>
          <a:p>
            <a:endParaRPr lang="it-IT" dirty="0"/>
          </a:p>
          <a:p>
            <a:r>
              <a:rPr lang="it-IT" dirty="0"/>
              <a:t>Guardate come spezza le frasi </a:t>
            </a:r>
          </a:p>
          <a:p>
            <a:endParaRPr lang="it-IT" dirty="0"/>
          </a:p>
          <a:p>
            <a:endParaRPr lang="it-IT" dirty="0"/>
          </a:p>
          <a:p>
            <a:r>
              <a:rPr lang="it-IT" b="0" i="0" dirty="0" err="1">
                <a:solidFill>
                  <a:srgbClr val="1F2756"/>
                </a:solidFill>
                <a:effectLst/>
                <a:latin typeface="Verdana" panose="020B0604030504040204" pitchFamily="34" charset="0"/>
              </a:rPr>
              <a:t>niet</a:t>
            </a:r>
            <a:r>
              <a:rPr lang="it-IT" b="0" i="0" dirty="0">
                <a:solidFill>
                  <a:srgbClr val="1F2756"/>
                </a:solidFill>
                <a:effectLst/>
                <a:latin typeface="Verdana" panose="020B0604030504040204" pitchFamily="34" charset="0"/>
              </a:rPr>
              <a:t> </a:t>
            </a:r>
            <a:r>
              <a:rPr lang="it-IT" b="0" i="0" dirty="0" err="1">
                <a:solidFill>
                  <a:srgbClr val="1F2756"/>
                </a:solidFill>
                <a:effectLst/>
                <a:latin typeface="Verdana" panose="020B0604030504040204" pitchFamily="34" charset="0"/>
              </a:rPr>
              <a:t>kunnen</a:t>
            </a:r>
            <a:r>
              <a:rPr lang="it-IT" b="0" i="0" dirty="0">
                <a:solidFill>
                  <a:srgbClr val="1F2756"/>
                </a:solidFill>
                <a:effectLst/>
                <a:latin typeface="Verdana" panose="020B0604030504040204" pitchFamily="34" charset="0"/>
              </a:rPr>
              <a:t> </a:t>
            </a:r>
            <a:r>
              <a:rPr lang="it-IT" b="0" i="0" dirty="0" err="1">
                <a:solidFill>
                  <a:srgbClr val="1F2756"/>
                </a:solidFill>
                <a:effectLst/>
                <a:latin typeface="Verdana" panose="020B0604030504040204" pitchFamily="34" charset="0"/>
              </a:rPr>
              <a:t>tippen</a:t>
            </a:r>
            <a:r>
              <a:rPr lang="it-IT" b="0" i="0" dirty="0">
                <a:solidFill>
                  <a:srgbClr val="1F2756"/>
                </a:solidFill>
                <a:effectLst/>
                <a:latin typeface="Verdana" panose="020B0604030504040204" pitchFamily="34" charset="0"/>
              </a:rPr>
              <a:t> </a:t>
            </a:r>
            <a:r>
              <a:rPr lang="it-IT" b="0" i="0" dirty="0" err="1">
                <a:solidFill>
                  <a:srgbClr val="1F2756"/>
                </a:solidFill>
                <a:effectLst/>
                <a:latin typeface="Verdana" panose="020B0604030504040204" pitchFamily="34" charset="0"/>
              </a:rPr>
              <a:t>aan</a:t>
            </a:r>
            <a:r>
              <a:rPr lang="it-IT" b="0" i="0" dirty="0">
                <a:solidFill>
                  <a:srgbClr val="1F2756"/>
                </a:solidFill>
                <a:effectLst/>
                <a:latin typeface="Verdana" panose="020B0604030504040204" pitchFamily="34" charset="0"/>
              </a:rPr>
              <a:t> </a:t>
            </a:r>
            <a:r>
              <a:rPr lang="it-IT" b="0" i="0" dirty="0" err="1">
                <a:solidFill>
                  <a:srgbClr val="1F2756"/>
                </a:solidFill>
                <a:effectLst/>
                <a:latin typeface="Verdana" panose="020B0604030504040204" pitchFamily="34" charset="0"/>
              </a:rPr>
              <a:t>iem</a:t>
            </a:r>
            <a:r>
              <a:rPr lang="it-IT" b="0" i="0" dirty="0">
                <a:solidFill>
                  <a:srgbClr val="1F2756"/>
                </a:solidFill>
                <a:effectLst/>
                <a:latin typeface="Verdana" panose="020B0604030504040204" pitchFamily="34" charset="0"/>
              </a:rPr>
              <a:t>./</a:t>
            </a:r>
            <a:r>
              <a:rPr lang="it-IT" b="0" i="0" dirty="0" err="1">
                <a:solidFill>
                  <a:srgbClr val="1F2756"/>
                </a:solidFill>
                <a:effectLst/>
                <a:latin typeface="Verdana" panose="020B0604030504040204" pitchFamily="34" charset="0"/>
              </a:rPr>
              <a:t>iets</a:t>
            </a:r>
            <a:r>
              <a:rPr lang="it-IT" b="0" i="0" dirty="0" err="1">
                <a:solidFill>
                  <a:srgbClr val="4E4890"/>
                </a:solidFill>
                <a:effectLst/>
                <a:latin typeface="Verdana" panose="020B0604030504040204" pitchFamily="34" charset="0"/>
              </a:rPr>
              <a:t>non</a:t>
            </a:r>
            <a:r>
              <a:rPr lang="it-IT" b="0" i="0" dirty="0">
                <a:solidFill>
                  <a:srgbClr val="4E4890"/>
                </a:solidFill>
                <a:effectLst/>
                <a:latin typeface="Verdana" panose="020B0604030504040204" pitchFamily="34" charset="0"/>
              </a:rPr>
              <a:t> avvicinarsi neanche lontanamente a q.no/q.sa</a:t>
            </a:r>
            <a:endParaRPr lang="it-IT" dirty="0"/>
          </a:p>
        </p:txBody>
      </p:sp>
      <p:sp>
        <p:nvSpPr>
          <p:cNvPr id="4" name="Segnaposto numero diapositiva 3"/>
          <p:cNvSpPr>
            <a:spLocks noGrp="1"/>
          </p:cNvSpPr>
          <p:nvPr>
            <p:ph type="sldNum" sz="quarter" idx="5"/>
          </p:nvPr>
        </p:nvSpPr>
        <p:spPr/>
        <p:txBody>
          <a:bodyPr/>
          <a:lstStyle/>
          <a:p>
            <a:fld id="{127B114F-CA46-45C6-8F40-4FDA52C1CE52}" type="slidenum">
              <a:rPr lang="it-IT" smtClean="0"/>
              <a:t>13</a:t>
            </a:fld>
            <a:endParaRPr lang="it-IT"/>
          </a:p>
        </p:txBody>
      </p:sp>
    </p:spTree>
    <p:extLst>
      <p:ext uri="{BB962C8B-B14F-4D97-AF65-F5344CB8AC3E}">
        <p14:creationId xmlns:p14="http://schemas.microsoft.com/office/powerpoint/2010/main" val="3953120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nl-NL" b="0" i="0" dirty="0">
                <a:solidFill>
                  <a:srgbClr val="333332"/>
                </a:solidFill>
                <a:effectLst/>
                <a:latin typeface="Flanders Art Sans"/>
              </a:rPr>
              <a:t>Iemand die aankopen doet bij winkeliers, ambachtslieden en fabrikanten, noemen we een </a:t>
            </a:r>
            <a:r>
              <a:rPr lang="nl-NL" b="1" i="1" dirty="0">
                <a:solidFill>
                  <a:srgbClr val="333332"/>
                </a:solidFill>
                <a:effectLst/>
                <a:latin typeface="inherit"/>
              </a:rPr>
              <a:t>klant</a:t>
            </a:r>
            <a:r>
              <a:rPr lang="nl-NL" b="0" i="0" dirty="0">
                <a:solidFill>
                  <a:srgbClr val="333332"/>
                </a:solidFill>
                <a:effectLst/>
                <a:latin typeface="Flanders Art Sans"/>
              </a:rPr>
              <a:t>. Iemand die gebruikmaakt van de diensten van een advocaat, notaris, therapeut of een andere dienstverlener, noemen we een </a:t>
            </a:r>
            <a:r>
              <a:rPr lang="nl-NL" b="1" i="1" dirty="0">
                <a:solidFill>
                  <a:srgbClr val="333332"/>
                </a:solidFill>
                <a:effectLst/>
                <a:latin typeface="inherit"/>
              </a:rPr>
              <a:t>cliënt</a:t>
            </a:r>
            <a:r>
              <a:rPr lang="nl-NL" b="0" i="0" dirty="0">
                <a:solidFill>
                  <a:srgbClr val="333332"/>
                </a:solidFill>
                <a:effectLst/>
                <a:latin typeface="Flanders Art Sans"/>
              </a:rPr>
              <a:t>.</a:t>
            </a:r>
            <a:endParaRPr lang="it-IT" dirty="0"/>
          </a:p>
        </p:txBody>
      </p:sp>
      <p:sp>
        <p:nvSpPr>
          <p:cNvPr id="4" name="Segnaposto numero diapositiva 3"/>
          <p:cNvSpPr>
            <a:spLocks noGrp="1"/>
          </p:cNvSpPr>
          <p:nvPr>
            <p:ph type="sldNum" sz="quarter" idx="5"/>
          </p:nvPr>
        </p:nvSpPr>
        <p:spPr/>
        <p:txBody>
          <a:bodyPr/>
          <a:lstStyle/>
          <a:p>
            <a:fld id="{127B114F-CA46-45C6-8F40-4FDA52C1CE52}" type="slidenum">
              <a:rPr lang="it-IT" smtClean="0"/>
              <a:t>14</a:t>
            </a:fld>
            <a:endParaRPr lang="it-IT"/>
          </a:p>
        </p:txBody>
      </p:sp>
    </p:spTree>
    <p:extLst>
      <p:ext uri="{BB962C8B-B14F-4D97-AF65-F5344CB8AC3E}">
        <p14:creationId xmlns:p14="http://schemas.microsoft.com/office/powerpoint/2010/main" val="1226153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27B114F-CA46-45C6-8F40-4FDA52C1CE52}" type="slidenum">
              <a:rPr lang="it-IT" smtClean="0"/>
              <a:t>15</a:t>
            </a:fld>
            <a:endParaRPr lang="it-IT"/>
          </a:p>
        </p:txBody>
      </p:sp>
    </p:spTree>
    <p:extLst>
      <p:ext uri="{BB962C8B-B14F-4D97-AF65-F5344CB8AC3E}">
        <p14:creationId xmlns:p14="http://schemas.microsoft.com/office/powerpoint/2010/main" val="2911906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dirty="0"/>
              <a:t>Click to edit Master title style</a:t>
            </a:r>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655A5808-3B61-48CC-92EF-85AC2E0DFA56}" type="datetime2">
              <a:rPr lang="en-US" smtClean="0"/>
              <a:t>Thursday, October 26, 2023</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334313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735E98AF-4574-4509-BF7A-519ACD5BF826}" type="datetime2">
              <a:rPr lang="en-US" smtClean="0"/>
              <a:t>Thursday, October 26, 2023</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2979320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93DD97D4-9636-490F-85D0-E926C2B6F3B1}" type="datetime2">
              <a:rPr lang="en-US" smtClean="0"/>
              <a:t>Thursday, October 26, 2023</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4115095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2F3AF3C6-0FD4-4939-991C-00DDE5C56815}" type="datetime2">
              <a:rPr lang="en-US" smtClean="0"/>
              <a:t>Thursday, October 26, 2023</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262063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86807482-8128-47C6-A8DD-6452B0291CFF}" type="datetime2">
              <a:rPr lang="en-US" smtClean="0"/>
              <a:t>Thursday, October 26, 2023</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4261500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37903F25-275E-41DE-BE3B-EBF0DB49F9B1}" type="datetime2">
              <a:rPr lang="en-US" smtClean="0"/>
              <a:t>Thursday, October 26, 2023</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2880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EE475572-4A44-4171-84AA-64D42C8050A6}" type="datetime2">
              <a:rPr lang="en-US" smtClean="0"/>
              <a:t>Thursday, October 26, 2023</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‹N›</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462479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C4C1612E-528E-4FD5-9E9E-E15F1108F171}" type="datetime2">
              <a:rPr lang="en-US" smtClean="0"/>
              <a:t>Thursday, October 26, 2023</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1115760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D4F6D862-A06D-436F-A92E-EBAAD50B6E50}" type="datetime2">
              <a:rPr lang="en-US" smtClean="0"/>
              <a:t>Thursday, October 26, 2023</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1278926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B73E0B7D-2260-4809-8F0A-9E5F3E24F169}" type="datetime2">
              <a:rPr lang="en-US" smtClean="0"/>
              <a:t>Thursday, October 26, 2023</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1922551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3C8E4735-C637-46A3-94EB-AB3AC4188D2F}" type="datetime2">
              <a:rPr lang="en-US" smtClean="0"/>
              <a:t>Thursday, October 26, 2023</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299797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800" cap="all" spc="300" baseline="0">
                <a:solidFill>
                  <a:srgbClr val="FFFFFF"/>
                </a:solidFill>
              </a:defRPr>
            </a:lvl1pPr>
          </a:lstStyle>
          <a:p>
            <a:fld id="{AE0C963C-C1DB-4AFD-9DDC-0691666BF49B}" type="datetime2">
              <a:rPr lang="en-US" smtClean="0"/>
              <a:pPr/>
              <a:t>Thursday, October 26, 2023</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pPr algn="l"/>
            <a:endParaRPr lang="en-US"/>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800">
                <a:solidFill>
                  <a:srgbClr val="FFFFFF"/>
                </a:solidFill>
              </a:defRPr>
            </a:lvl1pPr>
          </a:lstStyle>
          <a:p>
            <a:fld id="{C01389E6-C847-4AD0-B56D-D205B2EAB1EE}" type="slidenum">
              <a:rPr lang="en-US" smtClean="0"/>
              <a:pPr/>
              <a:t>‹N›</a:t>
            </a:fld>
            <a:endParaRPr lang="en-US" sz="800" dirty="0"/>
          </a:p>
        </p:txBody>
      </p:sp>
    </p:spTree>
    <p:extLst>
      <p:ext uri="{BB962C8B-B14F-4D97-AF65-F5344CB8AC3E}">
        <p14:creationId xmlns:p14="http://schemas.microsoft.com/office/powerpoint/2010/main" val="41055570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01" r:id="rId4"/>
    <p:sldLayoutId id="2147483702" r:id="rId5"/>
    <p:sldLayoutId id="2147483707" r:id="rId6"/>
    <p:sldLayoutId id="2147483703" r:id="rId7"/>
    <p:sldLayoutId id="2147483704" r:id="rId8"/>
    <p:sldLayoutId id="2147483705" r:id="rId9"/>
    <p:sldLayoutId id="2147483706" r:id="rId10"/>
    <p:sldLayoutId id="2147483708"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6F292AA-C8DB-4CAA-97C9-456CF85406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rte tridimensionale con onde">
            <a:extLst>
              <a:ext uri="{FF2B5EF4-FFF2-40B4-BE49-F238E27FC236}">
                <a16:creationId xmlns:a16="http://schemas.microsoft.com/office/drawing/2014/main" id="{AE848AA7-1CB1-34C9-14A4-8CFA5646B818}"/>
              </a:ext>
            </a:extLst>
          </p:cNvPr>
          <p:cNvPicPr>
            <a:picLocks noChangeAspect="1"/>
          </p:cNvPicPr>
          <p:nvPr/>
        </p:nvPicPr>
        <p:blipFill rotWithShape="1">
          <a:blip r:embed="rId2"/>
          <a:srcRect l="29801" r="18354" b="2"/>
          <a:stretch/>
        </p:blipFill>
        <p:spPr>
          <a:xfrm>
            <a:off x="-1" y="10"/>
            <a:ext cx="4587901" cy="6857990"/>
          </a:xfrm>
          <a:prstGeom prst="rect">
            <a:avLst/>
          </a:prstGeom>
        </p:spPr>
      </p:pic>
      <p:sp>
        <p:nvSpPr>
          <p:cNvPr id="11" name="Rectangle 10">
            <a:extLst>
              <a:ext uri="{FF2B5EF4-FFF2-40B4-BE49-F238E27FC236}">
                <a16:creationId xmlns:a16="http://schemas.microsoft.com/office/drawing/2014/main" id="{AA065953-3D69-4CD4-80C3-DF10DEB4C7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902" y="-429"/>
            <a:ext cx="7604097" cy="6857571"/>
          </a:xfrm>
          <a:prstGeom prst="rect">
            <a:avLst/>
          </a:prstGeom>
          <a:gradFill>
            <a:gsLst>
              <a:gs pos="0">
                <a:schemeClr val="accent6">
                  <a:lumMod val="75000"/>
                  <a:alpha val="73000"/>
                </a:schemeClr>
              </a:gs>
              <a:gs pos="100000">
                <a:schemeClr val="accent2"/>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AB36DB5-F10D-4EDB-87E2-ECB9301FF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901" y="0"/>
            <a:ext cx="7604097" cy="6858000"/>
          </a:xfrm>
          <a:prstGeom prst="rect">
            <a:avLst/>
          </a:prstGeom>
          <a:gradFill>
            <a:gsLst>
              <a:gs pos="0">
                <a:schemeClr val="accent5">
                  <a:alpha val="37000"/>
                </a:schemeClr>
              </a:gs>
              <a:gs pos="98000">
                <a:schemeClr val="accent2">
                  <a:alpha val="66000"/>
                </a:schemeClr>
              </a:gs>
            </a:gsLst>
            <a:lin ang="12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46F195D-95DC-419E-BBC1-E2B601A606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599847" y="4355164"/>
            <a:ext cx="7592151" cy="2502836"/>
          </a:xfrm>
          <a:prstGeom prst="rect">
            <a:avLst/>
          </a:prstGeom>
          <a:gradFill>
            <a:gsLst>
              <a:gs pos="22000">
                <a:schemeClr val="accent6">
                  <a:alpha val="39000"/>
                </a:schemeClr>
              </a:gs>
              <a:gs pos="82000">
                <a:schemeClr val="accent5">
                  <a:alpha val="19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256CF5B-1DAD-4912-86B9-FCA733692F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704304">
            <a:off x="6080918" y="830588"/>
            <a:ext cx="4998441" cy="4998441"/>
          </a:xfrm>
          <a:prstGeom prst="ellipse">
            <a:avLst/>
          </a:prstGeom>
          <a:gradFill>
            <a:gsLst>
              <a:gs pos="39000">
                <a:schemeClr val="accent4">
                  <a:lumMod val="20000"/>
                  <a:lumOff val="80000"/>
                  <a:alpha val="0"/>
                </a:schemeClr>
              </a:gs>
              <a:gs pos="100000">
                <a:schemeClr val="accent6">
                  <a:alpha val="18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32782BDA-19CD-5BAF-0418-06B580E690B3}"/>
              </a:ext>
            </a:extLst>
          </p:cNvPr>
          <p:cNvSpPr>
            <a:spLocks noGrp="1"/>
          </p:cNvSpPr>
          <p:nvPr>
            <p:ph type="ctrTitle"/>
          </p:nvPr>
        </p:nvSpPr>
        <p:spPr>
          <a:xfrm>
            <a:off x="5275425" y="768485"/>
            <a:ext cx="6133656" cy="3169674"/>
          </a:xfrm>
        </p:spPr>
        <p:txBody>
          <a:bodyPr>
            <a:normAutofit/>
          </a:bodyPr>
          <a:lstStyle/>
          <a:p>
            <a:pPr algn="r"/>
            <a:r>
              <a:rPr lang="it-IT" dirty="0" err="1">
                <a:solidFill>
                  <a:schemeClr val="bg1"/>
                </a:solidFill>
              </a:rPr>
              <a:t>Les</a:t>
            </a:r>
            <a:r>
              <a:rPr lang="it-IT" dirty="0">
                <a:solidFill>
                  <a:schemeClr val="bg1"/>
                </a:solidFill>
              </a:rPr>
              <a:t> 2</a:t>
            </a:r>
          </a:p>
        </p:txBody>
      </p:sp>
      <p:sp>
        <p:nvSpPr>
          <p:cNvPr id="3" name="Sottotitolo 2">
            <a:extLst>
              <a:ext uri="{FF2B5EF4-FFF2-40B4-BE49-F238E27FC236}">
                <a16:creationId xmlns:a16="http://schemas.microsoft.com/office/drawing/2014/main" id="{364F6AA2-92BD-B7E7-C8CA-56F32EA1ECAA}"/>
              </a:ext>
            </a:extLst>
          </p:cNvPr>
          <p:cNvSpPr>
            <a:spLocks noGrp="1"/>
          </p:cNvSpPr>
          <p:nvPr>
            <p:ph type="subTitle" idx="1"/>
          </p:nvPr>
        </p:nvSpPr>
        <p:spPr>
          <a:xfrm>
            <a:off x="5862918" y="4793128"/>
            <a:ext cx="5462494" cy="1141157"/>
          </a:xfrm>
        </p:spPr>
        <p:txBody>
          <a:bodyPr>
            <a:normAutofit/>
          </a:bodyPr>
          <a:lstStyle/>
          <a:p>
            <a:pPr algn="r"/>
            <a:r>
              <a:rPr lang="it-IT" sz="1400" dirty="0">
                <a:solidFill>
                  <a:schemeClr val="bg1"/>
                </a:solidFill>
              </a:rPr>
              <a:t>26 </a:t>
            </a:r>
            <a:r>
              <a:rPr lang="it-IT" sz="1400" dirty="0" err="1">
                <a:solidFill>
                  <a:schemeClr val="bg1"/>
                </a:solidFill>
              </a:rPr>
              <a:t>oktober</a:t>
            </a:r>
            <a:r>
              <a:rPr lang="it-IT" sz="1400" dirty="0">
                <a:solidFill>
                  <a:schemeClr val="bg1"/>
                </a:solidFill>
              </a:rPr>
              <a:t> 2023</a:t>
            </a:r>
          </a:p>
        </p:txBody>
      </p:sp>
    </p:spTree>
    <p:extLst>
      <p:ext uri="{BB962C8B-B14F-4D97-AF65-F5344CB8AC3E}">
        <p14:creationId xmlns:p14="http://schemas.microsoft.com/office/powerpoint/2010/main" val="2797875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fontScale="70000" lnSpcReduction="20000"/>
          </a:bodyPr>
          <a:lstStyle/>
          <a:p>
            <a:pPr marL="0" indent="0">
              <a:buNone/>
            </a:pPr>
            <a:r>
              <a:rPr lang="nl-NL" sz="2400" dirty="0">
                <a:solidFill>
                  <a:srgbClr val="1A1A1A"/>
                </a:solidFill>
                <a:effectLst/>
                <a:ea typeface="Times New Roman" panose="02020603050405020304" pitchFamily="18" charset="0"/>
                <a:cs typeface="Arial" panose="020B0604020202020204" pitchFamily="34" charset="0"/>
              </a:rPr>
              <a:t>Waarschijnlijk zou hij </a:t>
            </a:r>
            <a:r>
              <a:rPr lang="nl-NL" sz="2400" b="1" dirty="0">
                <a:solidFill>
                  <a:srgbClr val="1A1A1A"/>
                </a:solidFill>
                <a:effectLst/>
                <a:ea typeface="Times New Roman" panose="02020603050405020304" pitchFamily="18" charset="0"/>
                <a:cs typeface="Arial" panose="020B0604020202020204" pitchFamily="34" charset="0"/>
              </a:rPr>
              <a:t>in zo’n geval </a:t>
            </a:r>
            <a:r>
              <a:rPr lang="nl-NL" sz="2400" dirty="0">
                <a:solidFill>
                  <a:srgbClr val="1A1A1A"/>
                </a:solidFill>
                <a:effectLst/>
                <a:ea typeface="Times New Roman" panose="02020603050405020304" pitchFamily="18" charset="0"/>
                <a:cs typeface="Arial" panose="020B0604020202020204" pitchFamily="34" charset="0"/>
              </a:rPr>
              <a:t>aanzienlijk langer aarzelen over de aanschaf </a:t>
            </a:r>
            <a:r>
              <a:rPr lang="nl-NL" sz="2400" b="1" dirty="0">
                <a:solidFill>
                  <a:srgbClr val="1A1A1A"/>
                </a:solidFill>
                <a:effectLst/>
                <a:ea typeface="Times New Roman" panose="02020603050405020304" pitchFamily="18" charset="0"/>
                <a:cs typeface="Arial" panose="020B0604020202020204" pitchFamily="34" charset="0"/>
              </a:rPr>
              <a:t>van nóg een </a:t>
            </a:r>
            <a:r>
              <a:rPr lang="nl-NL" sz="2400" dirty="0">
                <a:solidFill>
                  <a:srgbClr val="1A1A1A"/>
                </a:solidFill>
                <a:effectLst/>
                <a:ea typeface="Times New Roman" panose="02020603050405020304" pitchFamily="18" charset="0"/>
                <a:cs typeface="Arial" panose="020B0604020202020204" pitchFamily="34" charset="0"/>
              </a:rPr>
              <a:t>spijkerbroek. Omdat hij voor die ene broek dan minstens 110 douchebeurten moet overslaan, of pakweg 250 dagen de vuile vaat niet kan afwassen. </a:t>
            </a:r>
            <a:r>
              <a:rPr lang="nl-NL" sz="2400" b="1" dirty="0">
                <a:solidFill>
                  <a:srgbClr val="1A1A1A"/>
                </a:solidFill>
                <a:effectLst/>
                <a:ea typeface="Times New Roman" panose="02020603050405020304" pitchFamily="18" charset="0"/>
                <a:cs typeface="Arial" panose="020B0604020202020204" pitchFamily="34" charset="0"/>
              </a:rPr>
              <a:t>Die spijkerbroek laten hangen </a:t>
            </a:r>
            <a:r>
              <a:rPr lang="nl-NL" sz="2400" dirty="0">
                <a:solidFill>
                  <a:srgbClr val="1A1A1A"/>
                </a:solidFill>
                <a:effectLst/>
                <a:ea typeface="Times New Roman" panose="02020603050405020304" pitchFamily="18" charset="0"/>
                <a:cs typeface="Arial" panose="020B0604020202020204" pitchFamily="34" charset="0"/>
              </a:rPr>
              <a:t>zou hem in één klap bijna zeven jaar aan drinkwater opleveren.</a:t>
            </a:r>
          </a:p>
          <a:p>
            <a:pPr marL="0" indent="0">
              <a:buNone/>
            </a:pPr>
            <a:r>
              <a:rPr lang="nl-NL" sz="2400" dirty="0">
                <a:solidFill>
                  <a:srgbClr val="1A1A1A"/>
                </a:solidFill>
                <a:effectLst/>
                <a:ea typeface="Times New Roman" panose="02020603050405020304" pitchFamily="18" charset="0"/>
                <a:cs typeface="Arial" panose="020B0604020202020204" pitchFamily="34" charset="0"/>
              </a:rPr>
              <a:t>Het zijn afwegingen die consumenten nu nog zelden maken, merkt Paulien Harmsen, </a:t>
            </a:r>
            <a:r>
              <a:rPr lang="nl-NL" sz="2400" b="1" dirty="0">
                <a:solidFill>
                  <a:srgbClr val="1A1A1A"/>
                </a:solidFill>
                <a:effectLst/>
                <a:ea typeface="Times New Roman" panose="02020603050405020304" pitchFamily="18" charset="0"/>
                <a:cs typeface="Arial" panose="020B0604020202020204" pitchFamily="34" charset="0"/>
              </a:rPr>
              <a:t>onderzoeker duurzaam textiel </a:t>
            </a:r>
            <a:r>
              <a:rPr lang="nl-NL" sz="2400" dirty="0">
                <a:solidFill>
                  <a:srgbClr val="1A1A1A"/>
                </a:solidFill>
                <a:effectLst/>
                <a:ea typeface="Times New Roman" panose="02020603050405020304" pitchFamily="18" charset="0"/>
                <a:cs typeface="Arial" panose="020B0604020202020204" pitchFamily="34" charset="0"/>
              </a:rPr>
              <a:t>aan Wageningen University. Waar in de maatschappij </a:t>
            </a:r>
            <a:r>
              <a:rPr lang="nl-NL" sz="2400" b="1" dirty="0">
                <a:solidFill>
                  <a:srgbClr val="1A1A1A"/>
                </a:solidFill>
                <a:effectLst/>
                <a:ea typeface="Times New Roman" panose="02020603050405020304" pitchFamily="18" charset="0"/>
                <a:cs typeface="Arial" panose="020B0604020202020204" pitchFamily="34" charset="0"/>
              </a:rPr>
              <a:t>het bewustzijn </a:t>
            </a:r>
            <a:r>
              <a:rPr lang="nl-NL" sz="2400" dirty="0">
                <a:solidFill>
                  <a:srgbClr val="1A1A1A"/>
                </a:solidFill>
                <a:effectLst/>
                <a:ea typeface="Times New Roman" panose="02020603050405020304" pitchFamily="18" charset="0"/>
                <a:cs typeface="Arial" panose="020B0604020202020204" pitchFamily="34" charset="0"/>
              </a:rPr>
              <a:t>over de schadelijke gevolgen van vlees eten of vliegreizen groeit, blijft de impact van de kledingindustrie volgens haar </a:t>
            </a:r>
            <a:r>
              <a:rPr lang="nl-NL" sz="2400" b="1" dirty="0">
                <a:solidFill>
                  <a:srgbClr val="1A1A1A"/>
                </a:solidFill>
                <a:effectLst/>
                <a:ea typeface="Times New Roman" panose="02020603050405020304" pitchFamily="18" charset="0"/>
                <a:cs typeface="Arial" panose="020B0604020202020204" pitchFamily="34" charset="0"/>
              </a:rPr>
              <a:t>dikwijls</a:t>
            </a:r>
            <a:r>
              <a:rPr lang="nl-NL" sz="2400" dirty="0">
                <a:solidFill>
                  <a:srgbClr val="1A1A1A"/>
                </a:solidFill>
                <a:effectLst/>
                <a:ea typeface="Times New Roman" panose="02020603050405020304" pitchFamily="18" charset="0"/>
                <a:cs typeface="Arial" panose="020B0604020202020204" pitchFamily="34" charset="0"/>
              </a:rPr>
              <a:t> sterk onderbelicht.</a:t>
            </a:r>
          </a:p>
          <a:p>
            <a:endParaRPr lang="it-IT" dirty="0"/>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5435600" y="254000"/>
            <a:ext cx="6299199" cy="6116320"/>
          </a:xfrm>
        </p:spPr>
        <p:txBody>
          <a:bodyPr>
            <a:normAutofit fontScale="70000" lnSpcReduction="20000"/>
          </a:bodyPr>
          <a:lstStyle/>
          <a:p>
            <a:pPr marL="342900" indent="-342900" algn="just">
              <a:lnSpc>
                <a:spcPct val="115000"/>
              </a:lnSpc>
              <a:buFont typeface="+mj-lt"/>
              <a:buAutoNum type="arabicPeriod"/>
            </a:pPr>
            <a:r>
              <a:rPr lang="it-IT" sz="1800" kern="100" dirty="0">
                <a:effectLst/>
                <a:ea typeface="Calibri" panose="020F0502020204030204" pitchFamily="34" charset="0"/>
                <a:cs typeface="Times New Roman" panose="02020603050405020304" pitchFamily="18" charset="0"/>
              </a:rPr>
              <a:t>Probabilmente, in un caso simile, </a:t>
            </a:r>
            <a:r>
              <a:rPr lang="it-IT" sz="1800" b="1" kern="100" dirty="0">
                <a:effectLst/>
                <a:ea typeface="Calibri" panose="020F0502020204030204" pitchFamily="34" charset="0"/>
                <a:cs typeface="Times New Roman" panose="02020603050405020304" pitchFamily="18" charset="0"/>
              </a:rPr>
              <a:t>esiterebbe</a:t>
            </a:r>
            <a:r>
              <a:rPr lang="it-IT" sz="1800" kern="100" dirty="0">
                <a:effectLst/>
                <a:ea typeface="Calibri" panose="020F0502020204030204" pitchFamily="34" charset="0"/>
                <a:cs typeface="Times New Roman" panose="02020603050405020304" pitchFamily="18" charset="0"/>
              </a:rPr>
              <a:t> molto di più a comprare un altro paio di jeans. Perché per quell’unico paio di jeans dovrebbe rinunciare ad almeno 110 docce, o non potrebbe lavare i piatti sporchi per circa 250 giorni. </a:t>
            </a:r>
            <a:r>
              <a:rPr lang="it-IT" sz="1800" b="1" kern="100" dirty="0">
                <a:effectLst/>
                <a:ea typeface="Calibri" panose="020F0502020204030204" pitchFamily="34" charset="0"/>
                <a:cs typeface="Times New Roman" panose="02020603050405020304" pitchFamily="18" charset="0"/>
              </a:rPr>
              <a:t>Lasciare quei jeans appesi in negozio </a:t>
            </a:r>
            <a:r>
              <a:rPr lang="it-IT" sz="1800" kern="100" dirty="0">
                <a:effectLst/>
                <a:ea typeface="Calibri" panose="020F0502020204030204" pitchFamily="34" charset="0"/>
                <a:cs typeface="Times New Roman" panose="02020603050405020304" pitchFamily="18" charset="0"/>
              </a:rPr>
              <a:t>gli assicurerebbe quasi sette anni d’acqua potabile in un colpo solo. Sono considerazioni che, ad oggi, i consumatori fanno raramente, osserva </a:t>
            </a:r>
            <a:r>
              <a:rPr lang="it-IT" sz="1800" kern="100" dirty="0" err="1">
                <a:effectLst/>
                <a:ea typeface="Calibri" panose="020F0502020204030204" pitchFamily="34" charset="0"/>
                <a:cs typeface="Times New Roman" panose="02020603050405020304" pitchFamily="18" charset="0"/>
              </a:rPr>
              <a:t>Paulien</a:t>
            </a:r>
            <a:r>
              <a:rPr lang="it-IT" sz="1800" kern="100" dirty="0">
                <a:effectLst/>
                <a:ea typeface="Calibri" panose="020F0502020204030204" pitchFamily="34" charset="0"/>
                <a:cs typeface="Times New Roman" panose="02020603050405020304" pitchFamily="18" charset="0"/>
              </a:rPr>
              <a:t> </a:t>
            </a:r>
            <a:r>
              <a:rPr lang="it-IT" sz="1800" kern="100" dirty="0" err="1">
                <a:effectLst/>
                <a:ea typeface="Calibri" panose="020F0502020204030204" pitchFamily="34" charset="0"/>
                <a:cs typeface="Times New Roman" panose="02020603050405020304" pitchFamily="18" charset="0"/>
              </a:rPr>
              <a:t>Harmsen</a:t>
            </a:r>
            <a:r>
              <a:rPr lang="it-IT" sz="1800" kern="100" dirty="0">
                <a:effectLst/>
                <a:ea typeface="Calibri" panose="020F0502020204030204" pitchFamily="34" charset="0"/>
                <a:cs typeface="Times New Roman" panose="02020603050405020304" pitchFamily="18" charset="0"/>
              </a:rPr>
              <a:t>, </a:t>
            </a:r>
            <a:r>
              <a:rPr lang="it-IT" sz="1800" b="1" kern="100" dirty="0">
                <a:effectLst/>
                <a:ea typeface="Calibri" panose="020F0502020204030204" pitchFamily="34" charset="0"/>
                <a:cs typeface="Times New Roman" panose="02020603050405020304" pitchFamily="18" charset="0"/>
              </a:rPr>
              <a:t>ricercatrice di tessuti sostenibili </a:t>
            </a:r>
            <a:r>
              <a:rPr lang="it-IT" sz="1800" kern="100" dirty="0">
                <a:effectLst/>
                <a:ea typeface="Calibri" panose="020F0502020204030204" pitchFamily="34" charset="0"/>
                <a:cs typeface="Times New Roman" panose="02020603050405020304" pitchFamily="18" charset="0"/>
              </a:rPr>
              <a:t>presso l'Università di Wageningen. Mentre la </a:t>
            </a:r>
            <a:r>
              <a:rPr lang="it-IT" sz="1800" b="1" kern="100" dirty="0">
                <a:effectLst/>
                <a:ea typeface="Calibri" panose="020F0502020204030204" pitchFamily="34" charset="0"/>
                <a:cs typeface="Times New Roman" panose="02020603050405020304" pitchFamily="18" charset="0"/>
              </a:rPr>
              <a:t>sensibilità</a:t>
            </a:r>
            <a:r>
              <a:rPr lang="it-IT" sz="1800" kern="100" dirty="0">
                <a:effectLst/>
                <a:ea typeface="Calibri" panose="020F0502020204030204" pitchFamily="34" charset="0"/>
                <a:cs typeface="Times New Roman" panose="02020603050405020304" pitchFamily="18" charset="0"/>
              </a:rPr>
              <a:t> circa i danni recati dal consumo di carne e del trasporto aereo è sempre maggiore, l’impatto che l’acquisto di nuovi capi ha sull’ambiente, a detta sua, </a:t>
            </a:r>
            <a:r>
              <a:rPr lang="it-IT" sz="1800" b="1" kern="100" dirty="0">
                <a:effectLst/>
                <a:ea typeface="Calibri" panose="020F0502020204030204" pitchFamily="34" charset="0"/>
                <a:cs typeface="Times New Roman" panose="02020603050405020304" pitchFamily="18" charset="0"/>
              </a:rPr>
              <a:t>rimane spesso nell’ombra</a:t>
            </a:r>
            <a:r>
              <a:rPr lang="it-IT" sz="1800" kern="100" dirty="0">
                <a:effectLst/>
                <a:ea typeface="Calibri" panose="020F0502020204030204" pitchFamily="34" charset="0"/>
                <a:cs typeface="Times New Roman" panose="02020603050405020304" pitchFamily="18" charset="0"/>
              </a:rPr>
              <a:t>.</a:t>
            </a:r>
          </a:p>
          <a:p>
            <a:pPr marL="342900" indent="-342900" algn="just">
              <a:buFont typeface="+mj-lt"/>
              <a:buAutoNum type="arabicPeriod"/>
            </a:pPr>
            <a:r>
              <a:rPr lang="it-IT" sz="1800" dirty="0">
                <a:effectLst/>
                <a:ea typeface="Calibri" panose="020F0502020204030204" pitchFamily="34" charset="0"/>
                <a:cs typeface="Times New Roman" panose="02020603050405020304" pitchFamily="18" charset="0"/>
              </a:rPr>
              <a:t>Probabilmente in questo caso </a:t>
            </a:r>
            <a:r>
              <a:rPr lang="it-IT" sz="1800" b="1" dirty="0">
                <a:effectLst/>
                <a:ea typeface="Calibri" panose="020F0502020204030204" pitchFamily="34" charset="0"/>
                <a:cs typeface="Times New Roman" panose="02020603050405020304" pitchFamily="18" charset="0"/>
              </a:rPr>
              <a:t>indugerebbe</a:t>
            </a:r>
            <a:r>
              <a:rPr lang="it-IT" sz="1800" dirty="0">
                <a:effectLst/>
                <a:ea typeface="Calibri" panose="020F0502020204030204" pitchFamily="34" charset="0"/>
                <a:cs typeface="Times New Roman" panose="02020603050405020304" pitchFamily="18" charset="0"/>
              </a:rPr>
              <a:t> molto di più sull’acquisto degli </a:t>
            </a:r>
            <a:r>
              <a:rPr lang="it-IT" sz="1800" b="1" dirty="0">
                <a:effectLst/>
                <a:ea typeface="Calibri" panose="020F0502020204030204" pitchFamily="34" charset="0"/>
                <a:cs typeface="Times New Roman" panose="02020603050405020304" pitchFamily="18" charset="0"/>
              </a:rPr>
              <a:t>ennesimi</a:t>
            </a:r>
            <a:r>
              <a:rPr lang="it-IT" sz="1800" dirty="0">
                <a:effectLst/>
                <a:ea typeface="Calibri" panose="020F0502020204030204" pitchFamily="34" charset="0"/>
                <a:cs typeface="Times New Roman" panose="02020603050405020304" pitchFamily="18" charset="0"/>
              </a:rPr>
              <a:t> jeans, perché per quell’unico capo dovrebbe saltare almeno 110 docce, o </a:t>
            </a:r>
            <a:r>
              <a:rPr lang="it-IT" sz="1800" b="1" dirty="0">
                <a:effectLst/>
                <a:ea typeface="Calibri" panose="020F0502020204030204" pitchFamily="34" charset="0"/>
                <a:cs typeface="Times New Roman" panose="02020603050405020304" pitchFamily="18" charset="0"/>
              </a:rPr>
              <a:t>smettere di lavare </a:t>
            </a:r>
            <a:r>
              <a:rPr lang="it-IT" sz="1800" dirty="0">
                <a:effectLst/>
                <a:ea typeface="Calibri" panose="020F0502020204030204" pitchFamily="34" charset="0"/>
                <a:cs typeface="Times New Roman" panose="02020603050405020304" pitchFamily="18" charset="0"/>
              </a:rPr>
              <a:t>le stoviglie per circa 250 giorni. </a:t>
            </a:r>
            <a:r>
              <a:rPr lang="it-IT" sz="1800" b="1" dirty="0">
                <a:effectLst/>
                <a:ea typeface="Calibri" panose="020F0502020204030204" pitchFamily="34" charset="0"/>
                <a:cs typeface="Times New Roman" panose="02020603050405020304" pitchFamily="18" charset="0"/>
              </a:rPr>
              <a:t>Lasciare esposti quei jeans</a:t>
            </a:r>
            <a:r>
              <a:rPr lang="it-IT" sz="1800" dirty="0">
                <a:effectLst/>
                <a:ea typeface="Calibri" panose="020F0502020204030204" pitchFamily="34" charset="0"/>
                <a:cs typeface="Times New Roman" panose="02020603050405020304" pitchFamily="18" charset="0"/>
              </a:rPr>
              <a:t>, invece, gli garantirebbe in un attimo quasi sette anni di fornitura d’acqua potabile. Si tratta di considerazioni ancora molto rare per i consumatori, osserva </a:t>
            </a:r>
            <a:r>
              <a:rPr lang="it-IT" sz="1800" dirty="0" err="1">
                <a:effectLst/>
                <a:ea typeface="Calibri" panose="020F0502020204030204" pitchFamily="34" charset="0"/>
                <a:cs typeface="Times New Roman" panose="02020603050405020304" pitchFamily="18" charset="0"/>
              </a:rPr>
              <a:t>Paulien</a:t>
            </a:r>
            <a:r>
              <a:rPr lang="it-IT" sz="1800" dirty="0">
                <a:effectLst/>
                <a:ea typeface="Calibri" panose="020F0502020204030204" pitchFamily="34" charset="0"/>
                <a:cs typeface="Times New Roman" panose="02020603050405020304" pitchFamily="18" charset="0"/>
              </a:rPr>
              <a:t> </a:t>
            </a:r>
            <a:r>
              <a:rPr lang="it-IT" sz="1800" dirty="0" err="1">
                <a:effectLst/>
                <a:ea typeface="Calibri" panose="020F0502020204030204" pitchFamily="34" charset="0"/>
                <a:cs typeface="Times New Roman" panose="02020603050405020304" pitchFamily="18" charset="0"/>
              </a:rPr>
              <a:t>Harmsen</a:t>
            </a:r>
            <a:r>
              <a:rPr lang="it-IT" sz="1800" dirty="0">
                <a:effectLst/>
                <a:ea typeface="Calibri" panose="020F0502020204030204" pitchFamily="34" charset="0"/>
                <a:cs typeface="Times New Roman" panose="02020603050405020304" pitchFamily="18" charset="0"/>
              </a:rPr>
              <a:t>, ricercatrice di tessuti sostenibili alla Wageningen University. Mentre nella società aumenta </a:t>
            </a:r>
            <a:r>
              <a:rPr lang="it-IT" sz="1800" b="1" dirty="0">
                <a:effectLst/>
                <a:ea typeface="Calibri" panose="020F0502020204030204" pitchFamily="34" charset="0"/>
                <a:cs typeface="Times New Roman" panose="02020603050405020304" pitchFamily="18" charset="0"/>
              </a:rPr>
              <a:t>la consapevolezza </a:t>
            </a:r>
            <a:r>
              <a:rPr lang="it-IT" sz="1800" dirty="0">
                <a:effectLst/>
                <a:ea typeface="Calibri" panose="020F0502020204030204" pitchFamily="34" charset="0"/>
                <a:cs typeface="Times New Roman" panose="02020603050405020304" pitchFamily="18" charset="0"/>
              </a:rPr>
              <a:t>delle gravi conseguenze del consumo di carne e del trasporto aereo, l’impatto dell’industria della moda rimane spesso fortemente sottovalutato. </a:t>
            </a:r>
          </a:p>
          <a:p>
            <a:pPr marL="342900" indent="-342900" algn="just">
              <a:buFont typeface="+mj-lt"/>
              <a:buAutoNum type="arabicPeriod"/>
            </a:pPr>
            <a:r>
              <a:rPr lang="it-IT" sz="1800" dirty="0">
                <a:solidFill>
                  <a:srgbClr val="000000"/>
                </a:solidFill>
                <a:effectLst/>
                <a:latin typeface="+mj-lt"/>
                <a:ea typeface="Times New Roman" panose="02020603050405020304" pitchFamily="18" charset="0"/>
                <a:cs typeface="Times New Roman" panose="02020603050405020304" pitchFamily="18" charset="0"/>
              </a:rPr>
              <a:t>Probabilmente, in questo caso, </a:t>
            </a:r>
            <a:r>
              <a:rPr lang="it-IT" sz="1800" b="1" dirty="0">
                <a:solidFill>
                  <a:srgbClr val="000000"/>
                </a:solidFill>
                <a:effectLst/>
                <a:latin typeface="+mj-lt"/>
                <a:ea typeface="Times New Roman" panose="02020603050405020304" pitchFamily="18" charset="0"/>
                <a:cs typeface="Times New Roman" panose="02020603050405020304" pitchFamily="18" charset="0"/>
              </a:rPr>
              <a:t>esiterebbe</a:t>
            </a:r>
            <a:r>
              <a:rPr lang="it-IT" sz="1800" dirty="0">
                <a:solidFill>
                  <a:srgbClr val="000000"/>
                </a:solidFill>
                <a:effectLst/>
                <a:latin typeface="+mj-lt"/>
                <a:ea typeface="Times New Roman" panose="02020603050405020304" pitchFamily="18" charset="0"/>
                <a:cs typeface="Times New Roman" panose="02020603050405020304" pitchFamily="18" charset="0"/>
              </a:rPr>
              <a:t> molto di più a comprare un altro paio di jeans. Perché per quel paio di jeans dovrebbe saltare almeno 110 docce o, circa, 250 giorni in cui non potrebbe lavare i piatti sporchi. </a:t>
            </a:r>
            <a:r>
              <a:rPr lang="it-IT" sz="1800" b="1" dirty="0">
                <a:solidFill>
                  <a:srgbClr val="000000"/>
                </a:solidFill>
                <a:effectLst/>
                <a:latin typeface="+mj-lt"/>
                <a:ea typeface="Times New Roman" panose="02020603050405020304" pitchFamily="18" charset="0"/>
                <a:cs typeface="Times New Roman" panose="02020603050405020304" pitchFamily="18" charset="0"/>
              </a:rPr>
              <a:t>Lasciare quei jeans </a:t>
            </a:r>
            <a:r>
              <a:rPr lang="it-IT" sz="1800" dirty="0">
                <a:solidFill>
                  <a:srgbClr val="000000"/>
                </a:solidFill>
                <a:effectLst/>
                <a:latin typeface="+mj-lt"/>
                <a:ea typeface="Times New Roman" panose="02020603050405020304" pitchFamily="18" charset="0"/>
                <a:cs typeface="Times New Roman" panose="02020603050405020304" pitchFamily="18" charset="0"/>
              </a:rPr>
              <a:t>gli garantirebbe quasi sette anni di acqua potabile in un colpo solo. Si tratta di osservazioni che i consumatori fanno raramente al giorno d'oggi, osserva </a:t>
            </a:r>
            <a:r>
              <a:rPr lang="it-IT" sz="1800" dirty="0" err="1">
                <a:solidFill>
                  <a:srgbClr val="000000"/>
                </a:solidFill>
                <a:effectLst/>
                <a:latin typeface="+mj-lt"/>
                <a:ea typeface="Times New Roman" panose="02020603050405020304" pitchFamily="18" charset="0"/>
                <a:cs typeface="Times New Roman" panose="02020603050405020304" pitchFamily="18" charset="0"/>
              </a:rPr>
              <a:t>Paulien</a:t>
            </a:r>
            <a:r>
              <a:rPr lang="it-IT" sz="1800" dirty="0">
                <a:solidFill>
                  <a:srgbClr val="000000"/>
                </a:solidFill>
                <a:effectLst/>
                <a:latin typeface="+mj-lt"/>
                <a:ea typeface="Times New Roman" panose="02020603050405020304" pitchFamily="18" charset="0"/>
                <a:cs typeface="Times New Roman" panose="02020603050405020304" pitchFamily="18" charset="0"/>
              </a:rPr>
              <a:t> </a:t>
            </a:r>
            <a:r>
              <a:rPr lang="it-IT" sz="1800" dirty="0" err="1">
                <a:solidFill>
                  <a:srgbClr val="000000"/>
                </a:solidFill>
                <a:effectLst/>
                <a:latin typeface="+mj-lt"/>
                <a:ea typeface="Times New Roman" panose="02020603050405020304" pitchFamily="18" charset="0"/>
                <a:cs typeface="Times New Roman" panose="02020603050405020304" pitchFamily="18" charset="0"/>
              </a:rPr>
              <a:t>Harmsen</a:t>
            </a:r>
            <a:r>
              <a:rPr lang="it-IT" sz="1800" dirty="0">
                <a:solidFill>
                  <a:srgbClr val="000000"/>
                </a:solidFill>
                <a:effectLst/>
                <a:latin typeface="+mj-lt"/>
                <a:ea typeface="Times New Roman" panose="02020603050405020304" pitchFamily="18" charset="0"/>
                <a:cs typeface="Times New Roman" panose="02020603050405020304" pitchFamily="18" charset="0"/>
              </a:rPr>
              <a:t>, ricercatrice di tessuti sostenibili presso l'Università di Wageningen. Mentre la </a:t>
            </a:r>
            <a:r>
              <a:rPr lang="it-IT" sz="1800" b="1" dirty="0">
                <a:solidFill>
                  <a:srgbClr val="000000"/>
                </a:solidFill>
                <a:effectLst/>
                <a:latin typeface="+mj-lt"/>
                <a:ea typeface="Times New Roman" panose="02020603050405020304" pitchFamily="18" charset="0"/>
                <a:cs typeface="Times New Roman" panose="02020603050405020304" pitchFamily="18" charset="0"/>
              </a:rPr>
              <a:t>consapevolezza</a:t>
            </a:r>
            <a:r>
              <a:rPr lang="it-IT" sz="1800" dirty="0">
                <a:solidFill>
                  <a:srgbClr val="000000"/>
                </a:solidFill>
                <a:effectLst/>
                <a:latin typeface="+mj-lt"/>
                <a:ea typeface="Times New Roman" panose="02020603050405020304" pitchFamily="18" charset="0"/>
                <a:cs typeface="Times New Roman" panose="02020603050405020304" pitchFamily="18" charset="0"/>
              </a:rPr>
              <a:t> degli effetti nocivi del consumo di carne o del traffico aereo sta aumentando nella società, l'impatto dell'industria dell'abbigliamento rimane spesso molto sottovalutato, afferma l'esperta.</a:t>
            </a:r>
            <a:endParaRPr lang="it-IT" sz="1800" dirty="0">
              <a:effectLst/>
              <a:latin typeface="+mj-lt"/>
              <a:ea typeface="Calibri" panose="020F0502020204030204" pitchFamily="34" charset="0"/>
              <a:cs typeface="Times New Roman" panose="02020603050405020304" pitchFamily="18" charset="0"/>
            </a:endParaRPr>
          </a:p>
          <a:p>
            <a:pPr marL="342900" indent="-342900" algn="just">
              <a:buFont typeface="+mj-lt"/>
              <a:buAutoNum type="arabicPeriod"/>
            </a:pPr>
            <a:endParaRPr lang="it-IT" sz="1800" dirty="0">
              <a:effectLst/>
              <a:ea typeface="Calibri" panose="020F0502020204030204" pitchFamily="34" charset="0"/>
              <a:cs typeface="Times New Roman" panose="02020603050405020304" pitchFamily="18" charset="0"/>
            </a:endParaRPr>
          </a:p>
          <a:p>
            <a:pPr marL="0" indent="0">
              <a:buNone/>
            </a:pPr>
            <a:endParaRPr lang="it-IT" sz="1600" dirty="0"/>
          </a:p>
        </p:txBody>
      </p:sp>
    </p:spTree>
    <p:extLst>
      <p:ext uri="{BB962C8B-B14F-4D97-AF65-F5344CB8AC3E}">
        <p14:creationId xmlns:p14="http://schemas.microsoft.com/office/powerpoint/2010/main" val="496671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fontScale="62500" lnSpcReduction="20000"/>
          </a:bodyPr>
          <a:lstStyle/>
          <a:p>
            <a:pPr marL="0" indent="0">
              <a:buNone/>
            </a:pPr>
            <a:r>
              <a:rPr lang="nl-NL" sz="2400" dirty="0">
                <a:solidFill>
                  <a:srgbClr val="1A1A1A"/>
                </a:solidFill>
                <a:effectLst/>
                <a:ea typeface="Times New Roman" panose="02020603050405020304" pitchFamily="18" charset="0"/>
                <a:cs typeface="Arial" panose="020B0604020202020204" pitchFamily="34" charset="0"/>
              </a:rPr>
              <a:t>„Mensen associëren kleding met iets </a:t>
            </a:r>
            <a:r>
              <a:rPr lang="nl-NL" sz="2400" b="1" dirty="0">
                <a:solidFill>
                  <a:srgbClr val="1A1A1A"/>
                </a:solidFill>
                <a:effectLst/>
                <a:ea typeface="Times New Roman" panose="02020603050405020304" pitchFamily="18" charset="0"/>
                <a:cs typeface="Arial" panose="020B0604020202020204" pitchFamily="34" charset="0"/>
              </a:rPr>
              <a:t>zachts</a:t>
            </a:r>
            <a:r>
              <a:rPr lang="nl-NL" sz="2400" dirty="0">
                <a:solidFill>
                  <a:srgbClr val="1A1A1A"/>
                </a:solidFill>
                <a:effectLst/>
                <a:ea typeface="Times New Roman" panose="02020603050405020304" pitchFamily="18" charset="0"/>
                <a:cs typeface="Arial" panose="020B0604020202020204" pitchFamily="34" charset="0"/>
              </a:rPr>
              <a:t> en ‘</a:t>
            </a:r>
            <a:r>
              <a:rPr lang="nl-NL" sz="2400" b="1" dirty="0" err="1">
                <a:solidFill>
                  <a:srgbClr val="1A1A1A"/>
                </a:solidFill>
                <a:effectLst/>
                <a:ea typeface="Times New Roman" panose="02020603050405020304" pitchFamily="18" charset="0"/>
                <a:cs typeface="Arial" panose="020B0604020202020204" pitchFamily="34" charset="0"/>
              </a:rPr>
              <a:t>fluffy’s</a:t>
            </a:r>
            <a:r>
              <a:rPr lang="nl-NL" sz="2400" dirty="0">
                <a:solidFill>
                  <a:srgbClr val="1A1A1A"/>
                </a:solidFill>
                <a:effectLst/>
                <a:ea typeface="Times New Roman" panose="02020603050405020304" pitchFamily="18" charset="0"/>
                <a:cs typeface="Arial" panose="020B0604020202020204" pitchFamily="34" charset="0"/>
              </a:rPr>
              <a:t>’, niet met vervuiling of de olie die wordt gebruikt voor synthetische materialen”, aldus Harmsen. </a:t>
            </a:r>
          </a:p>
          <a:p>
            <a:pPr marL="0" indent="0">
              <a:buNone/>
            </a:pPr>
            <a:r>
              <a:rPr lang="nl-NL" sz="2400" dirty="0">
                <a:solidFill>
                  <a:srgbClr val="1A1A1A"/>
                </a:solidFill>
                <a:effectLst/>
                <a:ea typeface="Times New Roman" panose="02020603050405020304" pitchFamily="18" charset="0"/>
                <a:cs typeface="Arial" panose="020B0604020202020204" pitchFamily="34" charset="0"/>
              </a:rPr>
              <a:t>Ze kan het de consument </a:t>
            </a:r>
            <a:r>
              <a:rPr lang="nl-NL" sz="2400" b="1" dirty="0">
                <a:solidFill>
                  <a:srgbClr val="1A1A1A"/>
                </a:solidFill>
                <a:effectLst/>
                <a:ea typeface="Times New Roman" panose="02020603050405020304" pitchFamily="18" charset="0"/>
                <a:cs typeface="Arial" panose="020B0604020202020204" pitchFamily="34" charset="0"/>
              </a:rPr>
              <a:t>ook niet echt kwalijk nemen</a:t>
            </a:r>
            <a:r>
              <a:rPr lang="nl-NL" sz="2400" dirty="0">
                <a:solidFill>
                  <a:srgbClr val="1A1A1A"/>
                </a:solidFill>
                <a:effectLst/>
                <a:ea typeface="Times New Roman" panose="02020603050405020304" pitchFamily="18" charset="0"/>
                <a:cs typeface="Arial" panose="020B0604020202020204" pitchFamily="34" charset="0"/>
              </a:rPr>
              <a:t>. </a:t>
            </a:r>
          </a:p>
          <a:p>
            <a:pPr marL="0" indent="0">
              <a:buNone/>
            </a:pPr>
            <a:r>
              <a:rPr lang="nl-NL" sz="2400" dirty="0">
                <a:solidFill>
                  <a:srgbClr val="1A1A1A"/>
                </a:solidFill>
                <a:effectLst/>
                <a:ea typeface="Times New Roman" panose="02020603050405020304" pitchFamily="18" charset="0"/>
                <a:cs typeface="Arial" panose="020B0604020202020204" pitchFamily="34" charset="0"/>
              </a:rPr>
              <a:t>Natuurlijk heeft die een verantwoordelijkheid, maar hij wordt ook „</a:t>
            </a:r>
            <a:r>
              <a:rPr lang="nl-NL" sz="2400" b="1" dirty="0">
                <a:solidFill>
                  <a:srgbClr val="1A1A1A"/>
                </a:solidFill>
                <a:effectLst/>
                <a:ea typeface="Times New Roman" panose="02020603050405020304" pitchFamily="18" charset="0"/>
                <a:cs typeface="Arial" panose="020B0604020202020204" pitchFamily="34" charset="0"/>
              </a:rPr>
              <a:t>aan alle kanten misleid</a:t>
            </a:r>
            <a:r>
              <a:rPr lang="nl-NL" sz="2400" dirty="0">
                <a:solidFill>
                  <a:srgbClr val="1A1A1A"/>
                </a:solidFill>
                <a:effectLst/>
                <a:ea typeface="Times New Roman" panose="02020603050405020304" pitchFamily="18" charset="0"/>
                <a:cs typeface="Arial" panose="020B0604020202020204" pitchFamily="34" charset="0"/>
              </a:rPr>
              <a:t>”. Al jaren moedigt de kledingsector consumenten aan zo veel mogelijk te kopen. </a:t>
            </a:r>
          </a:p>
          <a:p>
            <a:pPr marL="0" indent="0">
              <a:buNone/>
            </a:pPr>
            <a:r>
              <a:rPr lang="nl-NL" sz="2400" dirty="0">
                <a:solidFill>
                  <a:srgbClr val="1A1A1A"/>
                </a:solidFill>
                <a:effectLst/>
                <a:ea typeface="Times New Roman" panose="02020603050405020304" pitchFamily="18" charset="0"/>
                <a:cs typeface="Arial" panose="020B0604020202020204" pitchFamily="34" charset="0"/>
              </a:rPr>
              <a:t>Shoppen </a:t>
            </a:r>
            <a:r>
              <a:rPr lang="nl-NL" sz="2400" b="1" dirty="0">
                <a:solidFill>
                  <a:srgbClr val="1A1A1A"/>
                </a:solidFill>
                <a:effectLst/>
                <a:ea typeface="Times New Roman" panose="02020603050405020304" pitchFamily="18" charset="0"/>
                <a:cs typeface="Arial" panose="020B0604020202020204" pitchFamily="34" charset="0"/>
              </a:rPr>
              <a:t>is</a:t>
            </a:r>
            <a:r>
              <a:rPr lang="nl-NL" sz="2400" dirty="0">
                <a:solidFill>
                  <a:srgbClr val="1A1A1A"/>
                </a:solidFill>
                <a:effectLst/>
                <a:ea typeface="Times New Roman" panose="02020603050405020304" pitchFamily="18" charset="0"/>
                <a:cs typeface="Arial" panose="020B0604020202020204" pitchFamily="34" charset="0"/>
              </a:rPr>
              <a:t> </a:t>
            </a:r>
            <a:r>
              <a:rPr lang="nl-NL" sz="2400" b="1" dirty="0">
                <a:solidFill>
                  <a:srgbClr val="1A1A1A"/>
                </a:solidFill>
                <a:effectLst/>
                <a:ea typeface="Times New Roman" panose="02020603050405020304" pitchFamily="18" charset="0"/>
                <a:cs typeface="Arial" panose="020B0604020202020204" pitchFamily="34" charset="0"/>
              </a:rPr>
              <a:t>vrijetijdsbesteding</a:t>
            </a:r>
            <a:r>
              <a:rPr lang="nl-NL" sz="2400" dirty="0">
                <a:solidFill>
                  <a:srgbClr val="1A1A1A"/>
                </a:solidFill>
                <a:effectLst/>
                <a:ea typeface="Times New Roman" panose="02020603050405020304" pitchFamily="18" charset="0"/>
                <a:cs typeface="Arial" panose="020B0604020202020204" pitchFamily="34" charset="0"/>
              </a:rPr>
              <a:t> </a:t>
            </a:r>
            <a:r>
              <a:rPr lang="nl-NL" sz="2400" b="1" dirty="0">
                <a:solidFill>
                  <a:srgbClr val="1A1A1A"/>
                </a:solidFill>
                <a:effectLst/>
                <a:ea typeface="Times New Roman" panose="02020603050405020304" pitchFamily="18" charset="0"/>
                <a:cs typeface="Arial" panose="020B0604020202020204" pitchFamily="34" charset="0"/>
              </a:rPr>
              <a:t>geworden</a:t>
            </a:r>
            <a:r>
              <a:rPr lang="nl-NL" sz="2400" dirty="0">
                <a:solidFill>
                  <a:srgbClr val="1A1A1A"/>
                </a:solidFill>
                <a:effectLst/>
                <a:ea typeface="Times New Roman" panose="02020603050405020304" pitchFamily="18" charset="0"/>
                <a:cs typeface="Arial" panose="020B0604020202020204" pitchFamily="34" charset="0"/>
              </a:rPr>
              <a:t>. </a:t>
            </a:r>
            <a:endParaRPr lang="it-IT" dirty="0"/>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5435600" y="253999"/>
            <a:ext cx="6299199" cy="6250167"/>
          </a:xfrm>
        </p:spPr>
        <p:txBody>
          <a:bodyPr>
            <a:normAutofit fontScale="62500" lnSpcReduction="20000"/>
          </a:bodyPr>
          <a:lstStyle/>
          <a:p>
            <a:pPr marL="342900" indent="-342900" algn="just">
              <a:buFont typeface="+mj-lt"/>
              <a:buAutoNum type="arabicPeriod"/>
            </a:pPr>
            <a:r>
              <a:rPr lang="it-IT" sz="1800" dirty="0">
                <a:solidFill>
                  <a:srgbClr val="000000"/>
                </a:solidFill>
                <a:effectLst/>
                <a:ea typeface="Times New Roman" panose="02020603050405020304" pitchFamily="18" charset="0"/>
                <a:cs typeface="Times New Roman" panose="02020603050405020304" pitchFamily="18" charset="0"/>
              </a:rPr>
              <a:t>“Le persone associano i vestiti con qualcosa di comodo e </a:t>
            </a:r>
            <a:r>
              <a:rPr lang="it-IT" sz="1800" b="1" dirty="0">
                <a:solidFill>
                  <a:srgbClr val="000000"/>
                </a:solidFill>
                <a:effectLst/>
                <a:ea typeface="Times New Roman" panose="02020603050405020304" pitchFamily="18" charset="0"/>
                <a:cs typeface="Times New Roman" panose="02020603050405020304" pitchFamily="18" charset="0"/>
              </a:rPr>
              <a:t>soffice</a:t>
            </a:r>
            <a:r>
              <a:rPr lang="it-IT" sz="1800" dirty="0">
                <a:solidFill>
                  <a:srgbClr val="000000"/>
                </a:solidFill>
                <a:effectLst/>
                <a:ea typeface="Times New Roman" panose="02020603050405020304" pitchFamily="18" charset="0"/>
                <a:cs typeface="Times New Roman" panose="02020603050405020304" pitchFamily="18" charset="0"/>
              </a:rPr>
              <a:t>, non con l’inquinamento o col petrolio che viene usato per i materiali sintetici”, ritiene </a:t>
            </a:r>
            <a:r>
              <a:rPr lang="it-IT" sz="1800" dirty="0" err="1">
                <a:solidFill>
                  <a:srgbClr val="000000"/>
                </a:solidFill>
                <a:effectLst/>
                <a:ea typeface="Times New Roman" panose="02020603050405020304" pitchFamily="18" charset="0"/>
                <a:cs typeface="Times New Roman" panose="02020603050405020304" pitchFamily="18" charset="0"/>
              </a:rPr>
              <a:t>Harmsen</a:t>
            </a:r>
            <a:r>
              <a:rPr lang="it-IT" sz="1800" dirty="0">
                <a:solidFill>
                  <a:srgbClr val="000000"/>
                </a:solidFill>
                <a:effectLst/>
                <a:ea typeface="Times New Roman" panose="02020603050405020304" pitchFamily="18" charset="0"/>
                <a:cs typeface="Times New Roman" panose="02020603050405020304" pitchFamily="18" charset="0"/>
              </a:rPr>
              <a:t>. Non può neanche definire il consumatore come qualcuno di realmente </a:t>
            </a:r>
            <a:r>
              <a:rPr lang="it-IT" sz="1800" b="1" dirty="0">
                <a:solidFill>
                  <a:srgbClr val="000000"/>
                </a:solidFill>
                <a:effectLst/>
                <a:ea typeface="Times New Roman" panose="02020603050405020304" pitchFamily="18" charset="0"/>
                <a:cs typeface="Times New Roman" panose="02020603050405020304" pitchFamily="18" charset="0"/>
              </a:rPr>
              <a:t>cattivo</a:t>
            </a:r>
            <a:r>
              <a:rPr lang="it-IT" sz="1800" dirty="0">
                <a:solidFill>
                  <a:srgbClr val="000000"/>
                </a:solidFill>
                <a:effectLst/>
                <a:ea typeface="Times New Roman" panose="02020603050405020304" pitchFamily="18" charset="0"/>
                <a:cs typeface="Times New Roman" panose="02020603050405020304" pitchFamily="18" charset="0"/>
              </a:rPr>
              <a:t>.</a:t>
            </a:r>
            <a:r>
              <a:rPr lang="it-IT" sz="1800" dirty="0">
                <a:effectLst/>
                <a:ea typeface="Times New Roman" panose="02020603050405020304" pitchFamily="18" charset="0"/>
                <a:cs typeface="Times New Roman" panose="02020603050405020304" pitchFamily="18" charset="0"/>
              </a:rPr>
              <a:t> </a:t>
            </a:r>
            <a:r>
              <a:rPr lang="it-IT" sz="1800" b="1" dirty="0">
                <a:solidFill>
                  <a:srgbClr val="000000"/>
                </a:solidFill>
                <a:effectLst/>
                <a:ea typeface="Times New Roman" panose="02020603050405020304" pitchFamily="18" charset="0"/>
                <a:cs typeface="Times New Roman" panose="02020603050405020304" pitchFamily="18" charset="0"/>
              </a:rPr>
              <a:t>Ovviamente</a:t>
            </a:r>
            <a:r>
              <a:rPr lang="it-IT" sz="1800" dirty="0">
                <a:solidFill>
                  <a:srgbClr val="000000"/>
                </a:solidFill>
                <a:effectLst/>
                <a:ea typeface="Times New Roman" panose="02020603050405020304" pitchFamily="18" charset="0"/>
                <a:cs typeface="Times New Roman" panose="02020603050405020304" pitchFamily="18" charset="0"/>
              </a:rPr>
              <a:t> il consumatore ha una responsabilità, </a:t>
            </a:r>
            <a:r>
              <a:rPr lang="it-IT" sz="1800" b="1" dirty="0">
                <a:solidFill>
                  <a:srgbClr val="000000"/>
                </a:solidFill>
                <a:effectLst/>
                <a:ea typeface="Times New Roman" panose="02020603050405020304" pitchFamily="18" charset="0"/>
                <a:cs typeface="Times New Roman" panose="02020603050405020304" pitchFamily="18" charset="0"/>
              </a:rPr>
              <a:t>ma è anche bombardato da informazioni false da tutte le parti</a:t>
            </a:r>
            <a:r>
              <a:rPr lang="it-IT" sz="1800" dirty="0">
                <a:solidFill>
                  <a:srgbClr val="000000"/>
                </a:solidFill>
                <a:effectLst/>
                <a:ea typeface="Times New Roman" panose="02020603050405020304" pitchFamily="18" charset="0"/>
                <a:cs typeface="Times New Roman" panose="02020603050405020304" pitchFamily="18" charset="0"/>
              </a:rPr>
              <a:t>. Già da anni il settore dell’abbigliamento incoraggia i consumatori a comprare il più possibile. Fare shopping è diventato un’attività per passare il tempo libero.</a:t>
            </a:r>
            <a:endParaRPr lang="it-IT" sz="1800" dirty="0">
              <a:effectLst/>
              <a:ea typeface="Calibri" panose="020F0502020204030204" pitchFamily="34" charset="0"/>
              <a:cs typeface="Times New Roman" panose="02020603050405020304" pitchFamily="18" charset="0"/>
            </a:endParaRPr>
          </a:p>
          <a:p>
            <a:pPr marL="342900" indent="-342900">
              <a:lnSpc>
                <a:spcPct val="120000"/>
              </a:lnSpc>
              <a:buFont typeface="+mj-lt"/>
              <a:buAutoNum type="arabicPeriod"/>
            </a:pPr>
            <a:r>
              <a:rPr lang="it-IT" sz="1900" dirty="0">
                <a:ln>
                  <a:noFill/>
                </a:ln>
                <a:solidFill>
                  <a:srgbClr val="000000"/>
                </a:solidFill>
                <a:effectLst/>
                <a:ea typeface="Arial Unicode MS"/>
                <a:cs typeface="Arial Unicode MS"/>
              </a:rPr>
              <a:t>“I vestiti vengono associati a qualcosa di morbido e ‘</a:t>
            </a:r>
            <a:r>
              <a:rPr lang="it-IT" sz="1900" b="1" dirty="0">
                <a:ln>
                  <a:noFill/>
                </a:ln>
                <a:solidFill>
                  <a:srgbClr val="000000"/>
                </a:solidFill>
                <a:effectLst/>
                <a:ea typeface="Arial Unicode MS"/>
                <a:cs typeface="Arial Unicode MS"/>
              </a:rPr>
              <a:t>coccoloso</a:t>
            </a:r>
            <a:r>
              <a:rPr lang="it-IT" sz="1900" dirty="0">
                <a:ln>
                  <a:noFill/>
                </a:ln>
                <a:solidFill>
                  <a:srgbClr val="000000"/>
                </a:solidFill>
                <a:effectLst/>
                <a:ea typeface="Arial Unicode MS"/>
                <a:cs typeface="Arial Unicode MS"/>
              </a:rPr>
              <a:t>’, non di certo all’inquinamento prodotto </a:t>
            </a:r>
            <a:r>
              <a:rPr lang="it-IT" sz="1900" b="1" dirty="0">
                <a:ln>
                  <a:noFill/>
                </a:ln>
                <a:solidFill>
                  <a:srgbClr val="000000"/>
                </a:solidFill>
                <a:effectLst/>
                <a:ea typeface="Arial Unicode MS"/>
                <a:cs typeface="Arial Unicode MS"/>
              </a:rPr>
              <a:t>dall’olio</a:t>
            </a:r>
            <a:r>
              <a:rPr lang="it-IT" sz="1900" dirty="0">
                <a:ln>
                  <a:noFill/>
                </a:ln>
                <a:solidFill>
                  <a:srgbClr val="000000"/>
                </a:solidFill>
                <a:effectLst/>
                <a:ea typeface="Arial Unicode MS"/>
                <a:cs typeface="Arial Unicode MS"/>
              </a:rPr>
              <a:t> usato per i materiali sintetici” sostiene </a:t>
            </a:r>
            <a:r>
              <a:rPr lang="it-IT" sz="1900" dirty="0" err="1">
                <a:ln>
                  <a:noFill/>
                </a:ln>
                <a:solidFill>
                  <a:srgbClr val="000000"/>
                </a:solidFill>
                <a:effectLst/>
                <a:ea typeface="Arial Unicode MS"/>
                <a:cs typeface="Arial Unicode MS"/>
              </a:rPr>
              <a:t>Harmsen</a:t>
            </a:r>
            <a:r>
              <a:rPr lang="it-IT" sz="1900" dirty="0">
                <a:ln>
                  <a:noFill/>
                </a:ln>
                <a:solidFill>
                  <a:srgbClr val="000000"/>
                </a:solidFill>
                <a:effectLst/>
                <a:ea typeface="Arial Unicode MS"/>
                <a:cs typeface="Arial Unicode MS"/>
              </a:rPr>
              <a:t>, la quale però non può in realtà </a:t>
            </a:r>
            <a:r>
              <a:rPr lang="it-IT" sz="1900" b="1" dirty="0">
                <a:ln>
                  <a:noFill/>
                </a:ln>
                <a:solidFill>
                  <a:srgbClr val="000000"/>
                </a:solidFill>
                <a:effectLst/>
                <a:ea typeface="Arial Unicode MS"/>
                <a:cs typeface="Arial Unicode MS"/>
              </a:rPr>
              <a:t>biasimare</a:t>
            </a:r>
            <a:r>
              <a:rPr lang="it-IT" sz="1900" dirty="0">
                <a:ln>
                  <a:noFill/>
                </a:ln>
                <a:solidFill>
                  <a:srgbClr val="000000"/>
                </a:solidFill>
                <a:effectLst/>
                <a:ea typeface="Arial Unicode MS"/>
                <a:cs typeface="Arial Unicode MS"/>
              </a:rPr>
              <a:t> i consumatori. </a:t>
            </a:r>
            <a:r>
              <a:rPr lang="it-IT" sz="1900" b="1" dirty="0">
                <a:ln>
                  <a:noFill/>
                </a:ln>
                <a:solidFill>
                  <a:srgbClr val="000000"/>
                </a:solidFill>
                <a:effectLst/>
                <a:ea typeface="Arial Unicode MS"/>
                <a:cs typeface="Arial Unicode MS"/>
              </a:rPr>
              <a:t>Ovviamente</a:t>
            </a:r>
            <a:r>
              <a:rPr lang="it-IT" sz="1900" dirty="0">
                <a:ln>
                  <a:noFill/>
                </a:ln>
                <a:solidFill>
                  <a:srgbClr val="000000"/>
                </a:solidFill>
                <a:effectLst/>
                <a:ea typeface="Arial Unicode MS"/>
                <a:cs typeface="Arial Unicode MS"/>
              </a:rPr>
              <a:t> è anche in parte responsabilità loro, però bisogna anche dire che i consumatori vengono </a:t>
            </a:r>
            <a:r>
              <a:rPr lang="it-IT" sz="1900" b="1" dirty="0">
                <a:ln>
                  <a:noFill/>
                </a:ln>
                <a:solidFill>
                  <a:srgbClr val="000000"/>
                </a:solidFill>
                <a:effectLst/>
                <a:ea typeface="Arial Unicode MS"/>
                <a:cs typeface="Arial Unicode MS"/>
              </a:rPr>
              <a:t>ingannati sotto tutti gli aspetti</a:t>
            </a:r>
            <a:r>
              <a:rPr lang="it-IT" sz="1900" dirty="0">
                <a:ln>
                  <a:noFill/>
                </a:ln>
                <a:solidFill>
                  <a:srgbClr val="000000"/>
                </a:solidFill>
                <a:effectLst/>
                <a:ea typeface="Arial Unicode MS"/>
                <a:cs typeface="Arial Unicode MS"/>
              </a:rPr>
              <a:t>. Da anni infatti il settore della moda incentiva i clienti ad acquistare il più possibile e lo shopping è ormai diventato un’attività di svago.</a:t>
            </a:r>
          </a:p>
          <a:p>
            <a:pPr marL="342900" indent="-342900">
              <a:buFont typeface="+mj-lt"/>
              <a:buAutoNum type="arabicPeriod"/>
            </a:pPr>
            <a:r>
              <a:rPr lang="it-IT" sz="1900" kern="100" dirty="0">
                <a:effectLst/>
                <a:ea typeface="Calibri" panose="020F0502020204030204" pitchFamily="34" charset="0"/>
                <a:cs typeface="Times New Roman" panose="02020603050405020304" pitchFamily="18" charset="0"/>
              </a:rPr>
              <a:t>“Le persone tendono ad associare l’abbigliamento a qualcosa di morbido e </a:t>
            </a:r>
            <a:r>
              <a:rPr lang="it-IT" sz="1900" b="1" i="1" kern="100" dirty="0" err="1">
                <a:effectLst/>
                <a:ea typeface="Calibri" panose="020F0502020204030204" pitchFamily="34" charset="0"/>
                <a:cs typeface="Times New Roman" panose="02020603050405020304" pitchFamily="18" charset="0"/>
              </a:rPr>
              <a:t>fluffy</a:t>
            </a:r>
            <a:r>
              <a:rPr lang="it-IT" sz="1900" kern="100" dirty="0">
                <a:effectLst/>
                <a:ea typeface="Calibri" panose="020F0502020204030204" pitchFamily="34" charset="0"/>
                <a:cs typeface="Times New Roman" panose="02020603050405020304" pitchFamily="18" charset="0"/>
              </a:rPr>
              <a:t>, e non all’inquinamento o al </a:t>
            </a:r>
            <a:r>
              <a:rPr lang="it-IT" sz="1900" b="1" kern="100" dirty="0">
                <a:effectLst/>
                <a:ea typeface="Calibri" panose="020F0502020204030204" pitchFamily="34" charset="0"/>
                <a:cs typeface="Times New Roman" panose="02020603050405020304" pitchFamily="18" charset="0"/>
              </a:rPr>
              <a:t>petrolio</a:t>
            </a:r>
            <a:r>
              <a:rPr lang="it-IT" sz="1900" kern="100" dirty="0">
                <a:effectLst/>
                <a:ea typeface="Calibri" panose="020F0502020204030204" pitchFamily="34" charset="0"/>
                <a:cs typeface="Times New Roman" panose="02020603050405020304" pitchFamily="18" charset="0"/>
              </a:rPr>
              <a:t> utilizzato per le stoffe sintetiche”, aggiunge </a:t>
            </a:r>
            <a:r>
              <a:rPr lang="it-IT" sz="1900" kern="100" dirty="0" err="1">
                <a:effectLst/>
                <a:ea typeface="Calibri" panose="020F0502020204030204" pitchFamily="34" charset="0"/>
                <a:cs typeface="Times New Roman" panose="02020603050405020304" pitchFamily="18" charset="0"/>
              </a:rPr>
              <a:t>Harmsen</a:t>
            </a:r>
            <a:r>
              <a:rPr lang="it-IT" sz="1900" kern="100" dirty="0">
                <a:effectLst/>
                <a:ea typeface="Calibri" panose="020F0502020204030204" pitchFamily="34" charset="0"/>
                <a:cs typeface="Times New Roman" panose="02020603050405020304" pitchFamily="18" charset="0"/>
              </a:rPr>
              <a:t>. </a:t>
            </a:r>
            <a:r>
              <a:rPr lang="it-IT" sz="1900" b="1" kern="100" dirty="0">
                <a:effectLst/>
                <a:ea typeface="Calibri" panose="020F0502020204030204" pitchFamily="34" charset="0"/>
                <a:cs typeface="Times New Roman" panose="02020603050405020304" pitchFamily="18" charset="0"/>
              </a:rPr>
              <a:t>E non può nemmeno dare la colpa al consumatore</a:t>
            </a:r>
            <a:r>
              <a:rPr lang="it-IT" sz="1900" kern="100" dirty="0">
                <a:effectLst/>
                <a:ea typeface="Calibri" panose="020F0502020204030204" pitchFamily="34" charset="0"/>
                <a:cs typeface="Times New Roman" panose="02020603050405020304" pitchFamily="18" charset="0"/>
              </a:rPr>
              <a:t>. </a:t>
            </a:r>
            <a:r>
              <a:rPr lang="it-IT" sz="1900" b="1" kern="100" dirty="0">
                <a:effectLst/>
                <a:ea typeface="Calibri" panose="020F0502020204030204" pitchFamily="34" charset="0"/>
                <a:cs typeface="Times New Roman" panose="02020603050405020304" pitchFamily="18" charset="0"/>
              </a:rPr>
              <a:t>Naturalmente</a:t>
            </a:r>
            <a:r>
              <a:rPr lang="it-IT" sz="1900" kern="100" dirty="0">
                <a:effectLst/>
                <a:ea typeface="Calibri" panose="020F0502020204030204" pitchFamily="34" charset="0"/>
                <a:cs typeface="Times New Roman" panose="02020603050405020304" pitchFamily="18" charset="0"/>
              </a:rPr>
              <a:t> anch’esso ne è responsabile, ma al contempo “</a:t>
            </a:r>
            <a:r>
              <a:rPr lang="it-IT" sz="1900" b="1" kern="100" dirty="0">
                <a:effectLst/>
                <a:ea typeface="Calibri" panose="020F0502020204030204" pitchFamily="34" charset="0"/>
                <a:cs typeface="Times New Roman" panose="02020603050405020304" pitchFamily="18" charset="0"/>
              </a:rPr>
              <a:t>viene fuorviato su tutti i fronti</a:t>
            </a:r>
            <a:r>
              <a:rPr lang="it-IT" sz="1900" kern="100" dirty="0">
                <a:effectLst/>
                <a:ea typeface="Calibri" panose="020F0502020204030204" pitchFamily="34" charset="0"/>
                <a:cs typeface="Times New Roman" panose="02020603050405020304" pitchFamily="18" charset="0"/>
              </a:rPr>
              <a:t>”. È da anni che l’industria dell’abbigliamento esorta i consumatori a comprare il più possibile. Fare shopping è diventato un hobby.</a:t>
            </a:r>
          </a:p>
          <a:p>
            <a:pPr marL="342900" indent="-342900">
              <a:buFont typeface="+mj-lt"/>
              <a:buAutoNum type="arabicPeriod"/>
            </a:pPr>
            <a:r>
              <a:rPr lang="it-IT" sz="1900" dirty="0">
                <a:effectLst/>
                <a:ea typeface="Calibri" panose="020F0502020204030204" pitchFamily="34" charset="0"/>
                <a:cs typeface="Times New Roman" panose="02020603050405020304" pitchFamily="18" charset="0"/>
              </a:rPr>
              <a:t>“Si tende ad associare i vestiti a qualcosa di soffice e </a:t>
            </a:r>
            <a:r>
              <a:rPr lang="it-IT" sz="1900" b="1" i="1" dirty="0" err="1">
                <a:effectLst/>
                <a:ea typeface="Calibri" panose="020F0502020204030204" pitchFamily="34" charset="0"/>
                <a:cs typeface="Times New Roman" panose="02020603050405020304" pitchFamily="18" charset="0"/>
              </a:rPr>
              <a:t>fluffy</a:t>
            </a:r>
            <a:r>
              <a:rPr lang="it-IT" sz="1900" i="1" dirty="0">
                <a:effectLst/>
                <a:ea typeface="Calibri" panose="020F0502020204030204" pitchFamily="34" charset="0"/>
                <a:cs typeface="Times New Roman" panose="02020603050405020304" pitchFamily="18" charset="0"/>
              </a:rPr>
              <a:t>, </a:t>
            </a:r>
            <a:r>
              <a:rPr lang="it-IT" sz="1900" dirty="0">
                <a:effectLst/>
                <a:ea typeface="Calibri" panose="020F0502020204030204" pitchFamily="34" charset="0"/>
                <a:cs typeface="Times New Roman" panose="02020603050405020304" pitchFamily="18" charset="0"/>
              </a:rPr>
              <a:t>mai all’inquinamento o al petrolio che viene utilizzato per i materiali sintetici” spiega </a:t>
            </a:r>
            <a:r>
              <a:rPr lang="it-IT" sz="1900" dirty="0" err="1">
                <a:effectLst/>
                <a:ea typeface="Calibri" panose="020F0502020204030204" pitchFamily="34" charset="0"/>
                <a:cs typeface="Times New Roman" panose="02020603050405020304" pitchFamily="18" charset="0"/>
              </a:rPr>
              <a:t>Harmsen</a:t>
            </a:r>
            <a:r>
              <a:rPr lang="it-IT" sz="1900" dirty="0">
                <a:effectLst/>
                <a:ea typeface="Calibri" panose="020F0502020204030204" pitchFamily="34" charset="0"/>
                <a:cs typeface="Times New Roman" panose="02020603050405020304" pitchFamily="18" charset="0"/>
              </a:rPr>
              <a:t>. Di questo non si può neanche incolpare </a:t>
            </a:r>
            <a:r>
              <a:rPr lang="it-IT" sz="1900" b="1" dirty="0">
                <a:effectLst/>
                <a:ea typeface="Calibri" panose="020F0502020204030204" pitchFamily="34" charset="0"/>
                <a:cs typeface="Times New Roman" panose="02020603050405020304" pitchFamily="18" charset="0"/>
              </a:rPr>
              <a:t>davvero</a:t>
            </a:r>
            <a:r>
              <a:rPr lang="it-IT" sz="1900" dirty="0">
                <a:effectLst/>
                <a:ea typeface="Calibri" panose="020F0502020204030204" pitchFamily="34" charset="0"/>
                <a:cs typeface="Times New Roman" panose="02020603050405020304" pitchFamily="18" charset="0"/>
              </a:rPr>
              <a:t> il consumatore. </a:t>
            </a:r>
            <a:r>
              <a:rPr lang="it-IT" sz="1900" b="1" dirty="0">
                <a:effectLst/>
                <a:ea typeface="Calibri" panose="020F0502020204030204" pitchFamily="34" charset="0"/>
                <a:cs typeface="Times New Roman" panose="02020603050405020304" pitchFamily="18" charset="0"/>
              </a:rPr>
              <a:t>Naturalmente</a:t>
            </a:r>
            <a:r>
              <a:rPr lang="it-IT" sz="1900" dirty="0">
                <a:effectLst/>
                <a:ea typeface="Calibri" panose="020F0502020204030204" pitchFamily="34" charset="0"/>
                <a:cs typeface="Times New Roman" panose="02020603050405020304" pitchFamily="18" charset="0"/>
              </a:rPr>
              <a:t> ha una responsabilità, ma viene “</a:t>
            </a:r>
            <a:r>
              <a:rPr lang="it-IT" sz="1900" b="1" dirty="0">
                <a:effectLst/>
                <a:ea typeface="Calibri" panose="020F0502020204030204" pitchFamily="34" charset="0"/>
                <a:cs typeface="Times New Roman" panose="02020603050405020304" pitchFamily="18" charset="0"/>
              </a:rPr>
              <a:t>fuorviato su tutti i fronti</a:t>
            </a:r>
            <a:r>
              <a:rPr lang="it-IT" sz="1900" dirty="0">
                <a:effectLst/>
                <a:ea typeface="Calibri" panose="020F0502020204030204" pitchFamily="34" charset="0"/>
                <a:cs typeface="Times New Roman" panose="02020603050405020304" pitchFamily="18" charset="0"/>
              </a:rPr>
              <a:t>”: sono anni che il settore della moda spinge i consumatori a comprare quanto più possibile; fare shopping è diventato un modo per passare il tempo. </a:t>
            </a:r>
          </a:p>
          <a:p>
            <a:pPr marL="342900" indent="-342900">
              <a:buFont typeface="+mj-lt"/>
              <a:buAutoNum type="arabicPeriod"/>
            </a:pPr>
            <a:r>
              <a:rPr lang="it-IT" sz="1900" dirty="0">
                <a:solidFill>
                  <a:srgbClr val="000000"/>
                </a:solidFill>
                <a:effectLst/>
                <a:ea typeface="Times New Roman" panose="02020603050405020304" pitchFamily="18" charset="0"/>
                <a:cs typeface="Times New Roman" panose="02020603050405020304" pitchFamily="18" charset="0"/>
              </a:rPr>
              <a:t>“Le persone associano l’abbigliamento a qualcosa di morbido e </a:t>
            </a:r>
            <a:r>
              <a:rPr lang="it-IT" sz="1900" b="1" i="1" dirty="0" err="1">
                <a:solidFill>
                  <a:srgbClr val="000000"/>
                </a:solidFill>
                <a:effectLst/>
                <a:ea typeface="Times New Roman" panose="02020603050405020304" pitchFamily="18" charset="0"/>
                <a:cs typeface="Times New Roman" panose="02020603050405020304" pitchFamily="18" charset="0"/>
              </a:rPr>
              <a:t>fluffy</a:t>
            </a:r>
            <a:r>
              <a:rPr lang="it-IT" sz="1900" dirty="0">
                <a:solidFill>
                  <a:srgbClr val="000000"/>
                </a:solidFill>
                <a:effectLst/>
                <a:ea typeface="Times New Roman" panose="02020603050405020304" pitchFamily="18" charset="0"/>
                <a:cs typeface="Times New Roman" panose="02020603050405020304" pitchFamily="18" charset="0"/>
              </a:rPr>
              <a:t>, non all’inquinamento o al </a:t>
            </a:r>
            <a:r>
              <a:rPr lang="it-IT" sz="1900" b="1" dirty="0">
                <a:solidFill>
                  <a:srgbClr val="000000"/>
                </a:solidFill>
                <a:effectLst/>
                <a:ea typeface="Times New Roman" panose="02020603050405020304" pitchFamily="18" charset="0"/>
                <a:cs typeface="Times New Roman" panose="02020603050405020304" pitchFamily="18" charset="0"/>
              </a:rPr>
              <a:t>petrolio</a:t>
            </a:r>
            <a:r>
              <a:rPr lang="it-IT" sz="1900" dirty="0">
                <a:solidFill>
                  <a:srgbClr val="000000"/>
                </a:solidFill>
                <a:effectLst/>
                <a:ea typeface="Times New Roman" panose="02020603050405020304" pitchFamily="18" charset="0"/>
                <a:cs typeface="Times New Roman" panose="02020603050405020304" pitchFamily="18" charset="0"/>
              </a:rPr>
              <a:t> utilizzato per le stoffe sintetiche”, aggiunge </a:t>
            </a:r>
            <a:r>
              <a:rPr lang="it-IT" sz="1900" dirty="0" err="1">
                <a:solidFill>
                  <a:srgbClr val="000000"/>
                </a:solidFill>
                <a:effectLst/>
                <a:ea typeface="Times New Roman" panose="02020603050405020304" pitchFamily="18" charset="0"/>
                <a:cs typeface="Times New Roman" panose="02020603050405020304" pitchFamily="18" charset="0"/>
              </a:rPr>
              <a:t>Harmsen</a:t>
            </a:r>
            <a:r>
              <a:rPr lang="it-IT" sz="1900" dirty="0">
                <a:solidFill>
                  <a:srgbClr val="000000"/>
                </a:solidFill>
                <a:effectLst/>
                <a:ea typeface="Times New Roman" panose="02020603050405020304" pitchFamily="18" charset="0"/>
                <a:cs typeface="Times New Roman" panose="02020603050405020304" pitchFamily="18" charset="0"/>
              </a:rPr>
              <a:t>.  Non può nemmeno essere data la colpa </a:t>
            </a:r>
            <a:r>
              <a:rPr lang="it-IT" sz="1900" b="1" dirty="0">
                <a:solidFill>
                  <a:srgbClr val="000000"/>
                </a:solidFill>
                <a:effectLst/>
                <a:ea typeface="Times New Roman" panose="02020603050405020304" pitchFamily="18" charset="0"/>
                <a:cs typeface="Times New Roman" panose="02020603050405020304" pitchFamily="18" charset="0"/>
              </a:rPr>
              <a:t>di ciò </a:t>
            </a:r>
            <a:r>
              <a:rPr lang="it-IT" sz="1900" dirty="0">
                <a:solidFill>
                  <a:srgbClr val="000000"/>
                </a:solidFill>
                <a:effectLst/>
                <a:ea typeface="Times New Roman" panose="02020603050405020304" pitchFamily="18" charset="0"/>
                <a:cs typeface="Times New Roman" panose="02020603050405020304" pitchFamily="18" charset="0"/>
              </a:rPr>
              <a:t>al consumatore. </a:t>
            </a:r>
            <a:r>
              <a:rPr lang="it-IT" sz="1900" b="1" dirty="0">
                <a:solidFill>
                  <a:srgbClr val="000000"/>
                </a:solidFill>
                <a:effectLst/>
                <a:ea typeface="Times New Roman" panose="02020603050405020304" pitchFamily="18" charset="0"/>
                <a:cs typeface="Times New Roman" panose="02020603050405020304" pitchFamily="18" charset="0"/>
              </a:rPr>
              <a:t>Naturalmente</a:t>
            </a:r>
            <a:r>
              <a:rPr lang="it-IT" sz="1900" dirty="0">
                <a:solidFill>
                  <a:srgbClr val="000000"/>
                </a:solidFill>
                <a:effectLst/>
                <a:ea typeface="Times New Roman" panose="02020603050405020304" pitchFamily="18" charset="0"/>
                <a:cs typeface="Times New Roman" panose="02020603050405020304" pitchFamily="18" charset="0"/>
              </a:rPr>
              <a:t> anch’esso è in parte responsabile, allo stesso modo, però, “</a:t>
            </a:r>
            <a:r>
              <a:rPr lang="it-IT" sz="1900" b="1" dirty="0">
                <a:solidFill>
                  <a:srgbClr val="000000"/>
                </a:solidFill>
                <a:effectLst/>
                <a:ea typeface="Times New Roman" panose="02020603050405020304" pitchFamily="18" charset="0"/>
                <a:cs typeface="Times New Roman" panose="02020603050405020304" pitchFamily="18" charset="0"/>
              </a:rPr>
              <a:t>viene ingannato in tutti i sensi</a:t>
            </a:r>
            <a:r>
              <a:rPr lang="it-IT" sz="1900" dirty="0">
                <a:solidFill>
                  <a:srgbClr val="000000"/>
                </a:solidFill>
                <a:effectLst/>
                <a:ea typeface="Times New Roman" panose="02020603050405020304" pitchFamily="18" charset="0"/>
                <a:cs typeface="Times New Roman" panose="02020603050405020304" pitchFamily="18" charset="0"/>
              </a:rPr>
              <a:t>”. Da anni, l’industria della moda stimola i consumatori a comprare </a:t>
            </a:r>
            <a:r>
              <a:rPr lang="it-IT" sz="1900" b="1" dirty="0">
                <a:solidFill>
                  <a:srgbClr val="000000"/>
                </a:solidFill>
                <a:effectLst/>
                <a:ea typeface="Times New Roman" panose="02020603050405020304" pitchFamily="18" charset="0"/>
                <a:cs typeface="Times New Roman" panose="02020603050405020304" pitchFamily="18" charset="0"/>
              </a:rPr>
              <a:t>l’impossibile.</a:t>
            </a:r>
            <a:r>
              <a:rPr lang="it-IT" sz="1900" dirty="0">
                <a:solidFill>
                  <a:srgbClr val="000000"/>
                </a:solidFill>
                <a:effectLst/>
                <a:ea typeface="Times New Roman" panose="02020603050405020304" pitchFamily="18" charset="0"/>
                <a:cs typeface="Times New Roman" panose="02020603050405020304" pitchFamily="18" charset="0"/>
              </a:rPr>
              <a:t> Fare compere è diventato un passatempo.</a:t>
            </a:r>
            <a:endParaRPr lang="it-IT" sz="1900" dirty="0">
              <a:effectLst/>
              <a:ea typeface="Calibri" panose="020F0502020204030204" pitchFamily="34" charset="0"/>
              <a:cs typeface="Times New Roman" panose="02020603050405020304" pitchFamily="18" charset="0"/>
            </a:endParaRPr>
          </a:p>
          <a:p>
            <a:pPr>
              <a:lnSpc>
                <a:spcPct val="120000"/>
              </a:lnSpc>
            </a:pPr>
            <a:endParaRPr lang="it-IT" sz="1800" dirty="0">
              <a:ln>
                <a:noFill/>
              </a:ln>
              <a:solidFill>
                <a:srgbClr val="000000"/>
              </a:solidFill>
              <a:effectLst/>
              <a:latin typeface="Helvetica Neue"/>
              <a:ea typeface="Arial Unicode MS"/>
              <a:cs typeface="Arial Unicode MS"/>
            </a:endParaRPr>
          </a:p>
          <a:p>
            <a:pPr marL="342900" indent="-342900" algn="just">
              <a:buFont typeface="+mj-lt"/>
              <a:buAutoNum type="arabicPeriod"/>
            </a:pPr>
            <a:endParaRPr lang="it-IT" sz="1800" dirty="0">
              <a:effectLst/>
              <a:ea typeface="Calibri" panose="020F0502020204030204" pitchFamily="34" charset="0"/>
              <a:cs typeface="Times New Roman" panose="02020603050405020304" pitchFamily="18" charset="0"/>
            </a:endParaRPr>
          </a:p>
          <a:p>
            <a:pPr marL="0" indent="0">
              <a:buNone/>
            </a:pPr>
            <a:endParaRPr lang="it-IT" sz="1600" dirty="0"/>
          </a:p>
        </p:txBody>
      </p:sp>
    </p:spTree>
    <p:extLst>
      <p:ext uri="{BB962C8B-B14F-4D97-AF65-F5344CB8AC3E}">
        <p14:creationId xmlns:p14="http://schemas.microsoft.com/office/powerpoint/2010/main" val="998882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fontScale="62500" lnSpcReduction="20000"/>
          </a:bodyPr>
          <a:lstStyle/>
          <a:p>
            <a:pPr marL="0" indent="0">
              <a:buNone/>
            </a:pPr>
            <a:r>
              <a:rPr lang="it-IT" sz="2400" b="1" dirty="0" err="1">
                <a:solidFill>
                  <a:srgbClr val="1A1A1A"/>
                </a:solidFill>
                <a:effectLst/>
                <a:ea typeface="Times New Roman" panose="02020603050405020304" pitchFamily="18" charset="0"/>
                <a:cs typeface="Arial" panose="020B0604020202020204" pitchFamily="34" charset="0"/>
              </a:rPr>
              <a:t>Shein</a:t>
            </a:r>
            <a:r>
              <a:rPr lang="it-IT" sz="2400" b="1" dirty="0">
                <a:solidFill>
                  <a:srgbClr val="1A1A1A"/>
                </a:solidFill>
                <a:effectLst/>
                <a:ea typeface="Times New Roman" panose="02020603050405020304" pitchFamily="18" charset="0"/>
                <a:cs typeface="Arial" panose="020B0604020202020204" pitchFamily="34" charset="0"/>
              </a:rPr>
              <a:t>, il lato oscuro del re del fast fashion: lavoratori schiavi, tessuti tossici e inquinamento</a:t>
            </a:r>
          </a:p>
          <a:p>
            <a:pPr marL="0" indent="0">
              <a:buNone/>
            </a:pPr>
            <a:endParaRPr lang="it-IT" sz="2400" dirty="0">
              <a:solidFill>
                <a:srgbClr val="1A1A1A"/>
              </a:solidFill>
              <a:effectLst/>
              <a:ea typeface="Times New Roman" panose="02020603050405020304" pitchFamily="18" charset="0"/>
              <a:cs typeface="Arial" panose="020B0604020202020204" pitchFamily="34" charset="0"/>
            </a:endParaRPr>
          </a:p>
          <a:p>
            <a:pPr marL="0" indent="0">
              <a:buNone/>
            </a:pPr>
            <a:r>
              <a:rPr lang="it-IT" sz="2400" dirty="0">
                <a:solidFill>
                  <a:srgbClr val="1A1A1A"/>
                </a:solidFill>
                <a:effectLst/>
                <a:ea typeface="Times New Roman" panose="02020603050405020304" pitchFamily="18" charset="0"/>
                <a:cs typeface="Arial" panose="020B0604020202020204" pitchFamily="34" charset="0"/>
              </a:rPr>
              <a:t>Fast fashion sta per «moda rapida e a basso costo». Ma quanto basso? Quando una T-shirt viene venduta a 3 euro e un abito a 7 euro vuol dire che c’è un «prezzo» che viene scaricato su qualcun altro.</a:t>
            </a:r>
          </a:p>
          <a:p>
            <a:pPr marL="0" indent="0">
              <a:buNone/>
            </a:pPr>
            <a:r>
              <a:rPr lang="it-IT" sz="2400" dirty="0">
                <a:solidFill>
                  <a:srgbClr val="1A1A1A"/>
                </a:solidFill>
                <a:effectLst/>
                <a:ea typeface="Times New Roman" panose="02020603050405020304" pitchFamily="18" charset="0"/>
                <a:cs typeface="Arial" panose="020B0604020202020204" pitchFamily="34" charset="0"/>
              </a:rPr>
              <a:t>Partiamo dai costi di produzione: in Italia il costo medio orario nell’industria del tessile e manifatturiero è di 27 euro lordi. In Bulgaria di 5,4 euro, Romania 6,9 in Lituania 9 (Eurostat). In Cina e Vietnam rispettivamente dai 4 ai 3 dollari. </a:t>
            </a:r>
            <a:r>
              <a:rPr lang="it-IT" sz="2400" b="1" dirty="0">
                <a:solidFill>
                  <a:srgbClr val="1A1A1A"/>
                </a:solidFill>
                <a:effectLst/>
                <a:ea typeface="Times New Roman" panose="02020603050405020304" pitchFamily="18" charset="0"/>
                <a:cs typeface="Arial" panose="020B0604020202020204" pitchFamily="34" charset="0"/>
              </a:rPr>
              <a:t>Per arrivare </a:t>
            </a:r>
            <a:r>
              <a:rPr lang="it-IT" sz="2400" dirty="0">
                <a:solidFill>
                  <a:srgbClr val="1A1A1A"/>
                </a:solidFill>
                <a:effectLst/>
                <a:ea typeface="Times New Roman" panose="02020603050405020304" pitchFamily="18" charset="0"/>
                <a:cs typeface="Arial" panose="020B0604020202020204" pitchFamily="34" charset="0"/>
              </a:rPr>
              <a:t>ai 2 dollari al giorno in Madagascar e Myanmar (Business-humanrights.org e SalaryExpert.com). Quasi tutti i grandi marchi da anni hanno delocalizzato una parte della produzione in questi Paesi, inclusi quelli del lusso, che </a:t>
            </a:r>
            <a:r>
              <a:rPr lang="it-IT" sz="2400" b="1" dirty="0">
                <a:effectLst/>
                <a:ea typeface="Times New Roman" panose="02020603050405020304" pitchFamily="18" charset="0"/>
                <a:cs typeface="Arial" panose="020B0604020202020204" pitchFamily="34" charset="0"/>
              </a:rPr>
              <a:t>si rivolgono a </a:t>
            </a:r>
            <a:r>
              <a:rPr lang="it-IT" sz="2400" dirty="0">
                <a:solidFill>
                  <a:srgbClr val="1A1A1A"/>
                </a:solidFill>
                <a:effectLst/>
                <a:ea typeface="Times New Roman" panose="02020603050405020304" pitchFamily="18" charset="0"/>
                <a:cs typeface="Arial" panose="020B0604020202020204" pitchFamily="34" charset="0"/>
              </a:rPr>
              <a:t>una clientela benestante. E li abbiamo più volte stigmatizzati, perché hanno sacrificato le aziende manifatturiere locali solo per avidità.</a:t>
            </a:r>
          </a:p>
          <a:p>
            <a:pPr marL="0" indent="0">
              <a:buNone/>
            </a:pPr>
            <a:r>
              <a:rPr lang="it-IT" sz="2400" b="1" dirty="0">
                <a:solidFill>
                  <a:srgbClr val="1A1A1A"/>
                </a:solidFill>
                <a:effectLst/>
                <a:ea typeface="Times New Roman" panose="02020603050405020304" pitchFamily="18" charset="0"/>
                <a:cs typeface="Arial" panose="020B0604020202020204" pitchFamily="34" charset="0"/>
              </a:rPr>
              <a:t>Fatta questa doverosa premessa</a:t>
            </a:r>
            <a:r>
              <a:rPr lang="it-IT" sz="2400" dirty="0">
                <a:solidFill>
                  <a:srgbClr val="1A1A1A"/>
                </a:solidFill>
                <a:effectLst/>
                <a:ea typeface="Times New Roman" panose="02020603050405020304" pitchFamily="18" charset="0"/>
                <a:cs typeface="Arial" panose="020B0604020202020204" pitchFamily="34" charset="0"/>
              </a:rPr>
              <a:t>, parliamo della moda usa e getta: l’azienda che si è </a:t>
            </a:r>
            <a:r>
              <a:rPr lang="it-IT" sz="2400" b="1" dirty="0">
                <a:solidFill>
                  <a:srgbClr val="1A1A1A"/>
                </a:solidFill>
                <a:effectLst/>
                <a:ea typeface="Times New Roman" panose="02020603050405020304" pitchFamily="18" charset="0"/>
                <a:cs typeface="Arial" panose="020B0604020202020204" pitchFamily="34" charset="0"/>
              </a:rPr>
              <a:t>accaparrata</a:t>
            </a:r>
            <a:r>
              <a:rPr lang="it-IT" sz="2400" dirty="0">
                <a:solidFill>
                  <a:srgbClr val="1A1A1A"/>
                </a:solidFill>
                <a:effectLst/>
                <a:ea typeface="Times New Roman" panose="02020603050405020304" pitchFamily="18" charset="0"/>
                <a:cs typeface="Arial" panose="020B0604020202020204" pitchFamily="34" charset="0"/>
              </a:rPr>
              <a:t> il 50% del mercanto globale del fast fashion si chiama </a:t>
            </a:r>
            <a:r>
              <a:rPr lang="it-IT" sz="2400" dirty="0" err="1">
                <a:solidFill>
                  <a:srgbClr val="1A1A1A"/>
                </a:solidFill>
                <a:effectLst/>
                <a:ea typeface="Times New Roman" panose="02020603050405020304" pitchFamily="18" charset="0"/>
                <a:cs typeface="Arial" panose="020B0604020202020204" pitchFamily="34" charset="0"/>
              </a:rPr>
              <a:t>Shein</a:t>
            </a:r>
            <a:r>
              <a:rPr lang="it-IT" sz="2400" dirty="0">
                <a:solidFill>
                  <a:srgbClr val="1A1A1A"/>
                </a:solidFill>
                <a:effectLst/>
                <a:ea typeface="Times New Roman" panose="02020603050405020304" pitchFamily="18" charset="0"/>
                <a:cs typeface="Arial" panose="020B0604020202020204" pitchFamily="34" charset="0"/>
              </a:rPr>
              <a:t>.</a:t>
            </a:r>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6096000" y="354054"/>
            <a:ext cx="5638799" cy="6250167"/>
          </a:xfrm>
        </p:spPr>
        <p:txBody>
          <a:bodyPr>
            <a:normAutofit fontScale="62500" lnSpcReduction="20000"/>
          </a:bodyPr>
          <a:lstStyle/>
          <a:p>
            <a:pPr marL="0" indent="0">
              <a:lnSpc>
                <a:spcPct val="107000"/>
              </a:lnSpc>
              <a:spcAft>
                <a:spcPts val="800"/>
              </a:spcAft>
              <a:buNone/>
            </a:pPr>
            <a:r>
              <a:rPr lang="nl-NL" sz="2900" b="1" kern="100" dirty="0">
                <a:effectLst/>
                <a:ea typeface="Calibri" panose="020F0502020204030204" pitchFamily="34" charset="0"/>
                <a:cs typeface="Times New Roman" panose="02020603050405020304" pitchFamily="18" charset="0"/>
              </a:rPr>
              <a:t>De duistere kant van de </a:t>
            </a:r>
            <a:r>
              <a:rPr lang="nl-NL" sz="2900" b="1" kern="100" dirty="0" err="1">
                <a:effectLst/>
                <a:ea typeface="Calibri" panose="020F0502020204030204" pitchFamily="34" charset="0"/>
                <a:cs typeface="Times New Roman" panose="02020603050405020304" pitchFamily="18" charset="0"/>
              </a:rPr>
              <a:t>Fast</a:t>
            </a:r>
            <a:r>
              <a:rPr lang="nl-NL" sz="2900" b="1" kern="100" dirty="0">
                <a:effectLst/>
                <a:ea typeface="Calibri" panose="020F0502020204030204" pitchFamily="34" charset="0"/>
                <a:cs typeface="Times New Roman" panose="02020603050405020304" pitchFamily="18" charset="0"/>
              </a:rPr>
              <a:t> fashion</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reus</a:t>
            </a:r>
            <a:r>
              <a:rPr lang="nl-NL" sz="2900" b="1" kern="100" dirty="0">
                <a:effectLst/>
                <a:ea typeface="Calibri" panose="020F0502020204030204" pitchFamily="34" charset="0"/>
                <a:cs typeface="Times New Roman" panose="02020603050405020304" pitchFamily="18" charset="0"/>
              </a:rPr>
              <a:t> </a:t>
            </a:r>
            <a:r>
              <a:rPr lang="nl-NL" sz="2900" b="1" kern="100" dirty="0" err="1">
                <a:effectLst/>
                <a:ea typeface="Calibri" panose="020F0502020204030204" pitchFamily="34" charset="0"/>
                <a:cs typeface="Times New Roman" panose="02020603050405020304" pitchFamily="18" charset="0"/>
              </a:rPr>
              <a:t>Shein</a:t>
            </a:r>
            <a:r>
              <a:rPr lang="nl-NL" sz="2900" b="1" kern="100" dirty="0">
                <a:effectLst/>
                <a:ea typeface="Calibri" panose="020F0502020204030204" pitchFamily="34" charset="0"/>
                <a:cs typeface="Times New Roman" panose="02020603050405020304" pitchFamily="18" charset="0"/>
              </a:rPr>
              <a:t>: slavenarbeiders, giftige stoffen en vervuiling</a:t>
            </a:r>
            <a:br>
              <a:rPr lang="nl-NL" sz="2900" b="1" kern="100" dirty="0">
                <a:effectLst/>
                <a:ea typeface="Calibri" panose="020F0502020204030204" pitchFamily="34" charset="0"/>
                <a:cs typeface="Times New Roman" panose="02020603050405020304" pitchFamily="18" charset="0"/>
              </a:rPr>
            </a:br>
            <a:endParaRPr lang="it-IT" sz="2900" kern="1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900" kern="100" dirty="0" err="1">
                <a:effectLst/>
                <a:ea typeface="Calibri" panose="020F0502020204030204" pitchFamily="34" charset="0"/>
                <a:cs typeface="Times New Roman" panose="02020603050405020304" pitchFamily="18" charset="0"/>
              </a:rPr>
              <a:t>Fast</a:t>
            </a:r>
            <a:r>
              <a:rPr lang="nl-NL" sz="2900" kern="100" dirty="0">
                <a:effectLst/>
                <a:ea typeface="Calibri" panose="020F0502020204030204" pitchFamily="34" charset="0"/>
                <a:cs typeface="Times New Roman" panose="02020603050405020304" pitchFamily="18" charset="0"/>
              </a:rPr>
              <a:t> fashion betekent snelle mode aan een lage prijs. Maar hoe laag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precies</a:t>
            </a:r>
            <a:r>
              <a:rPr lang="nl-NL" sz="2900" kern="100" dirty="0">
                <a:effectLst/>
                <a:ea typeface="Calibri" panose="020F0502020204030204" pitchFamily="34" charset="0"/>
                <a:cs typeface="Times New Roman" panose="02020603050405020304" pitchFamily="18" charset="0"/>
              </a:rPr>
              <a:t>? Wanneer een </a:t>
            </a:r>
            <a:r>
              <a:rPr lang="nl-NL" sz="2900" kern="100" dirty="0" err="1">
                <a:effectLst/>
                <a:ea typeface="Calibri" panose="020F0502020204030204" pitchFamily="34" charset="0"/>
                <a:cs typeface="Times New Roman" panose="02020603050405020304" pitchFamily="18" charset="0"/>
              </a:rPr>
              <a:t>t-shirt</a:t>
            </a:r>
            <a:r>
              <a:rPr lang="nl-NL" sz="2900" kern="100" dirty="0">
                <a:effectLst/>
                <a:ea typeface="Calibri" panose="020F0502020204030204" pitchFamily="34" charset="0"/>
                <a:cs typeface="Times New Roman" panose="02020603050405020304" pitchFamily="18" charset="0"/>
              </a:rPr>
              <a:t> wordt verkocht voor drie euro en een jurk voor zeven euro,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zal iemand anders hiervoor de prijs moeten betalen</a:t>
            </a:r>
            <a:r>
              <a:rPr lang="nl-NL" sz="2900" kern="100" dirty="0">
                <a:effectLst/>
                <a:ea typeface="Calibri" panose="020F0502020204030204" pitchFamily="34" charset="0"/>
                <a:cs typeface="Times New Roman" panose="02020603050405020304" pitchFamily="18" charset="0"/>
              </a:rPr>
              <a:t>. </a:t>
            </a:r>
            <a:br>
              <a:rPr lang="nl-NL" sz="2900" kern="100" dirty="0">
                <a:effectLst/>
                <a:ea typeface="Calibri" panose="020F0502020204030204" pitchFamily="34" charset="0"/>
                <a:cs typeface="Times New Roman" panose="02020603050405020304" pitchFamily="18" charset="0"/>
              </a:rPr>
            </a:br>
            <a:r>
              <a:rPr lang="nl-NL" sz="2900" kern="100" dirty="0">
                <a:effectLst/>
                <a:ea typeface="Calibri" panose="020F0502020204030204" pitchFamily="34" charset="0"/>
                <a:cs typeface="Times New Roman" panose="02020603050405020304" pitchFamily="18" charset="0"/>
              </a:rPr>
              <a:t>Laten we beginnen met de productiekosten: in Italië bedraagt het gemiddeld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uurloon</a:t>
            </a:r>
            <a:r>
              <a:rPr lang="nl-NL" sz="2900" kern="100" dirty="0">
                <a:effectLst/>
                <a:ea typeface="Calibri" panose="020F0502020204030204" pitchFamily="34" charset="0"/>
                <a:cs typeface="Times New Roman" panose="02020603050405020304" pitchFamily="18" charset="0"/>
              </a:rPr>
              <a:t> in de textiel- en de verwerkende industrie 27 euro </a:t>
            </a:r>
            <a:r>
              <a:rPr lang="nl-NL" sz="2900" b="1" kern="100" dirty="0" err="1">
                <a:solidFill>
                  <a:schemeClr val="accent3">
                    <a:lumMod val="75000"/>
                  </a:schemeClr>
                </a:solidFill>
                <a:effectLst/>
                <a:ea typeface="Calibri" panose="020F0502020204030204" pitchFamily="34" charset="0"/>
                <a:cs typeface="Times New Roman" panose="02020603050405020304" pitchFamily="18" charset="0"/>
              </a:rPr>
              <a:t>brutto</a:t>
            </a:r>
            <a:r>
              <a:rPr lang="nl-NL" sz="2900" kern="100" dirty="0">
                <a:effectLst/>
                <a:ea typeface="Calibri" panose="020F0502020204030204" pitchFamily="34" charset="0"/>
                <a:cs typeface="Times New Roman" panose="02020603050405020304" pitchFamily="18" charset="0"/>
              </a:rPr>
              <a:t>. In Bulgarije is dit 5,4 euro, in Roemenië 6,9 en in Litouwen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negen</a:t>
            </a:r>
            <a:r>
              <a:rPr lang="nl-NL" sz="2900" kern="100" dirty="0">
                <a:effectLst/>
                <a:ea typeface="Calibri" panose="020F0502020204030204" pitchFamily="34" charset="0"/>
                <a:cs typeface="Times New Roman" panose="02020603050405020304" pitchFamily="18" charset="0"/>
              </a:rPr>
              <a:t> euro. In Vietnam en China is dit respectievelijk vier tot drie dollar. In </a:t>
            </a:r>
            <a:r>
              <a:rPr lang="nl-NL" sz="2900" kern="100" dirty="0" err="1">
                <a:effectLst/>
                <a:ea typeface="Calibri" panose="020F0502020204030204" pitchFamily="34" charset="0"/>
                <a:cs typeface="Times New Roman" panose="02020603050405020304" pitchFamily="18" charset="0"/>
              </a:rPr>
              <a:t>Madagascar</a:t>
            </a:r>
            <a:r>
              <a:rPr lang="nl-NL" sz="2900" kern="100" dirty="0">
                <a:effectLst/>
                <a:ea typeface="Calibri" panose="020F0502020204030204" pitchFamily="34" charset="0"/>
                <a:cs typeface="Times New Roman" panose="02020603050405020304" pitchFamily="18" charset="0"/>
              </a:rPr>
              <a:t> en Myanmar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tot slot </a:t>
            </a:r>
            <a:r>
              <a:rPr lang="nl-NL" sz="2900" kern="100" dirty="0">
                <a:effectLst/>
                <a:ea typeface="Calibri" panose="020F0502020204030204" pitchFamily="34" charset="0"/>
                <a:cs typeface="Times New Roman" panose="02020603050405020304" pitchFamily="18" charset="0"/>
              </a:rPr>
              <a:t>bedraagt het gemiddeld uurloon twee dollar. Bijna alle grote ketens hebben een deel van hun productie in die landen laten vestigen, waaronder ook de luxemerken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die zich op </a:t>
            </a:r>
            <a:r>
              <a:rPr lang="nl-NL" sz="2900" kern="100" dirty="0">
                <a:effectLst/>
                <a:ea typeface="Calibri" panose="020F0502020204030204" pitchFamily="34" charset="0"/>
                <a:cs typeface="Times New Roman" panose="02020603050405020304" pitchFamily="18" charset="0"/>
              </a:rPr>
              <a:t>een welvarender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publiek</a:t>
            </a:r>
            <a:r>
              <a:rPr lang="nl-NL" sz="2900" kern="100" dirty="0">
                <a:effectLst/>
                <a:ea typeface="Calibri" panose="020F0502020204030204" pitchFamily="34" charset="0"/>
                <a:cs typeface="Times New Roman" panose="02020603050405020304" pitchFamily="18" charset="0"/>
              </a:rPr>
              <a:t>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richten</a:t>
            </a:r>
            <a:r>
              <a:rPr lang="nl-NL" sz="2900" kern="100" dirty="0">
                <a:effectLst/>
                <a:ea typeface="Calibri" panose="020F0502020204030204" pitchFamily="34" charset="0"/>
                <a:cs typeface="Times New Roman" panose="02020603050405020304" pitchFamily="18" charset="0"/>
              </a:rPr>
              <a:t>. En die luxemerken hebben we vaak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gestigmatiseerd</a:t>
            </a:r>
            <a:r>
              <a:rPr lang="nl-NL" sz="2900" kern="100" dirty="0">
                <a:effectLst/>
                <a:ea typeface="Calibri" panose="020F0502020204030204" pitchFamily="34" charset="0"/>
                <a:cs typeface="Times New Roman" panose="02020603050405020304" pitchFamily="18" charset="0"/>
              </a:rPr>
              <a:t> omdat ze uit gierigheid hun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productiebedrijven</a:t>
            </a:r>
            <a:r>
              <a:rPr lang="nl-NL" sz="2900" kern="100" dirty="0">
                <a:effectLst/>
                <a:ea typeface="Calibri" panose="020F0502020204030204" pitchFamily="34" charset="0"/>
                <a:cs typeface="Times New Roman" panose="02020603050405020304" pitchFamily="18" charset="0"/>
              </a:rPr>
              <a:t> sloten.</a:t>
            </a:r>
            <a:br>
              <a:rPr lang="nl-NL" sz="2900" kern="100" dirty="0">
                <a:effectLst/>
                <a:ea typeface="Calibri" panose="020F0502020204030204" pitchFamily="34" charset="0"/>
                <a:cs typeface="Times New Roman" panose="02020603050405020304" pitchFamily="18" charset="0"/>
              </a:rPr>
            </a:b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Dit gezegd zijnde</a:t>
            </a:r>
            <a:r>
              <a:rPr lang="nl-NL" sz="2900" kern="100" dirty="0">
                <a:effectLst/>
                <a:ea typeface="Calibri" panose="020F0502020204030204" pitchFamily="34" charset="0"/>
                <a:cs typeface="Times New Roman" panose="02020603050405020304" pitchFamily="18" charset="0"/>
              </a:rPr>
              <a:t>, laten we het nu hebben over </a:t>
            </a:r>
            <a:r>
              <a:rPr lang="nl-NL" sz="2900" kern="100" dirty="0" err="1">
                <a:effectLst/>
                <a:ea typeface="Calibri" panose="020F0502020204030204" pitchFamily="34" charset="0"/>
                <a:cs typeface="Times New Roman" panose="02020603050405020304" pitchFamily="18" charset="0"/>
              </a:rPr>
              <a:t>fast</a:t>
            </a:r>
            <a:r>
              <a:rPr lang="nl-NL" sz="2900" kern="100" dirty="0">
                <a:effectLst/>
                <a:ea typeface="Calibri" panose="020F0502020204030204" pitchFamily="34" charset="0"/>
                <a:cs typeface="Times New Roman" panose="02020603050405020304" pitchFamily="18" charset="0"/>
              </a:rPr>
              <a:t> fashion zelf. Het bedrijf dat 50% van de wereldwijde </a:t>
            </a:r>
            <a:r>
              <a:rPr lang="nl-NL" sz="2900" kern="100" dirty="0" err="1">
                <a:effectLst/>
                <a:ea typeface="Calibri" panose="020F0502020204030204" pitchFamily="34" charset="0"/>
                <a:cs typeface="Times New Roman" panose="02020603050405020304" pitchFamily="18" charset="0"/>
              </a:rPr>
              <a:t>fast</a:t>
            </a:r>
            <a:r>
              <a:rPr lang="nl-NL" sz="2900" kern="100" dirty="0">
                <a:effectLst/>
                <a:ea typeface="Calibri" panose="020F0502020204030204" pitchFamily="34" charset="0"/>
                <a:cs typeface="Times New Roman" panose="02020603050405020304" pitchFamily="18" charset="0"/>
              </a:rPr>
              <a:t> fashionmarkt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heeft</a:t>
            </a:r>
            <a:r>
              <a:rPr lang="nl-NL" sz="2900" kern="100" dirty="0">
                <a:effectLst/>
                <a:ea typeface="Calibri" panose="020F0502020204030204" pitchFamily="34" charset="0"/>
                <a:cs typeface="Times New Roman" panose="02020603050405020304" pitchFamily="18" charset="0"/>
              </a:rPr>
              <a:t> </a:t>
            </a:r>
            <a:r>
              <a:rPr lang="nl-NL" sz="2900" b="1" kern="100" dirty="0">
                <a:solidFill>
                  <a:schemeClr val="accent3">
                    <a:lumMod val="75000"/>
                  </a:schemeClr>
                </a:solidFill>
                <a:effectLst/>
                <a:ea typeface="Calibri" panose="020F0502020204030204" pitchFamily="34" charset="0"/>
                <a:cs typeface="Times New Roman" panose="02020603050405020304" pitchFamily="18" charset="0"/>
              </a:rPr>
              <a:t>opgeëist</a:t>
            </a:r>
            <a:r>
              <a:rPr lang="nl-NL" sz="2900" kern="100" dirty="0">
                <a:effectLst/>
                <a:ea typeface="Calibri" panose="020F0502020204030204" pitchFamily="34" charset="0"/>
                <a:cs typeface="Times New Roman" panose="02020603050405020304" pitchFamily="18" charset="0"/>
              </a:rPr>
              <a:t>, is </a:t>
            </a:r>
            <a:r>
              <a:rPr lang="nl-NL" sz="2900" kern="100" dirty="0" err="1">
                <a:effectLst/>
                <a:ea typeface="Calibri" panose="020F0502020204030204" pitchFamily="34" charset="0"/>
                <a:cs typeface="Times New Roman" panose="02020603050405020304" pitchFamily="18" charset="0"/>
              </a:rPr>
              <a:t>Shein</a:t>
            </a:r>
            <a:r>
              <a:rPr lang="nl-NL" sz="2900" kern="100" dirty="0">
                <a:effectLst/>
                <a:ea typeface="Calibri" panose="020F0502020204030204" pitchFamily="34" charset="0"/>
                <a:cs typeface="Times New Roman" panose="02020603050405020304" pitchFamily="18" charset="0"/>
              </a:rPr>
              <a:t>.</a:t>
            </a:r>
            <a:endParaRPr lang="it-IT" sz="2900" kern="100" dirty="0">
              <a:effectLst/>
              <a:ea typeface="Calibri" panose="020F0502020204030204" pitchFamily="34" charset="0"/>
              <a:cs typeface="Times New Roman" panose="02020603050405020304" pitchFamily="18" charset="0"/>
            </a:endParaRPr>
          </a:p>
          <a:p>
            <a:pPr marL="342900" indent="-342900" algn="just">
              <a:buFont typeface="+mj-lt"/>
              <a:buAutoNum type="arabicPeriod"/>
            </a:pPr>
            <a:endParaRPr lang="it-IT" sz="1800" dirty="0">
              <a:effectLst/>
              <a:ea typeface="Calibri" panose="020F0502020204030204" pitchFamily="34" charset="0"/>
              <a:cs typeface="Times New Roman" panose="02020603050405020304" pitchFamily="18" charset="0"/>
            </a:endParaRPr>
          </a:p>
          <a:p>
            <a:pPr marL="0" indent="0">
              <a:buNone/>
            </a:pPr>
            <a:endParaRPr lang="it-IT" sz="1600" dirty="0"/>
          </a:p>
        </p:txBody>
      </p:sp>
    </p:spTree>
    <p:extLst>
      <p:ext uri="{BB962C8B-B14F-4D97-AF65-F5344CB8AC3E}">
        <p14:creationId xmlns:p14="http://schemas.microsoft.com/office/powerpoint/2010/main" val="2387821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fontScale="62500" lnSpcReduction="20000"/>
          </a:bodyPr>
          <a:lstStyle/>
          <a:p>
            <a:pPr marL="0" indent="0">
              <a:buNone/>
            </a:pPr>
            <a:r>
              <a:rPr lang="it-IT" sz="2400" b="1" dirty="0">
                <a:solidFill>
                  <a:srgbClr val="1A1A1A"/>
                </a:solidFill>
                <a:effectLst/>
                <a:ea typeface="Times New Roman" panose="02020603050405020304" pitchFamily="18" charset="0"/>
                <a:cs typeface="Arial" panose="020B0604020202020204" pitchFamily="34" charset="0"/>
              </a:rPr>
              <a:t>L’impennata </a:t>
            </a:r>
            <a:r>
              <a:rPr lang="it-IT" sz="2400" b="1" dirty="0" err="1">
                <a:solidFill>
                  <a:srgbClr val="1A1A1A"/>
                </a:solidFill>
                <a:effectLst/>
                <a:ea typeface="Times New Roman" panose="02020603050405020304" pitchFamily="18" charset="0"/>
                <a:cs typeface="Arial" panose="020B0604020202020204" pitchFamily="34" charset="0"/>
              </a:rPr>
              <a:t>Shein</a:t>
            </a:r>
            <a:endParaRPr lang="it-IT" sz="2400" b="1" dirty="0">
              <a:solidFill>
                <a:srgbClr val="1A1A1A"/>
              </a:solidFill>
              <a:effectLst/>
              <a:ea typeface="Times New Roman" panose="02020603050405020304" pitchFamily="18" charset="0"/>
              <a:cs typeface="Arial" panose="020B0604020202020204" pitchFamily="34" charset="0"/>
            </a:endParaRPr>
          </a:p>
          <a:p>
            <a:pPr marL="0" indent="0">
              <a:buNone/>
            </a:pPr>
            <a:r>
              <a:rPr lang="it-IT" sz="2400" dirty="0" err="1">
                <a:solidFill>
                  <a:srgbClr val="1A1A1A"/>
                </a:solidFill>
                <a:effectLst/>
                <a:ea typeface="Times New Roman" panose="02020603050405020304" pitchFamily="18" charset="0"/>
                <a:cs typeface="Arial" panose="020B0604020202020204" pitchFamily="34" charset="0"/>
              </a:rPr>
              <a:t>Shein</a:t>
            </a:r>
            <a:r>
              <a:rPr lang="it-IT" sz="2400" dirty="0">
                <a:solidFill>
                  <a:srgbClr val="1A1A1A"/>
                </a:solidFill>
                <a:effectLst/>
                <a:ea typeface="Times New Roman" panose="02020603050405020304" pitchFamily="18" charset="0"/>
                <a:cs typeface="Arial" panose="020B0604020202020204" pitchFamily="34" charset="0"/>
              </a:rPr>
              <a:t> nasce nel 2008 su idea dell’imprenditore cinese Chris </a:t>
            </a:r>
            <a:r>
              <a:rPr lang="it-IT" sz="2400" dirty="0" err="1">
                <a:solidFill>
                  <a:srgbClr val="1A1A1A"/>
                </a:solidFill>
                <a:effectLst/>
                <a:ea typeface="Times New Roman" panose="02020603050405020304" pitchFamily="18" charset="0"/>
                <a:cs typeface="Arial" panose="020B0604020202020204" pitchFamily="34" charset="0"/>
              </a:rPr>
              <a:t>Xu</a:t>
            </a:r>
            <a:r>
              <a:rPr lang="it-IT" sz="2400" dirty="0">
                <a:solidFill>
                  <a:srgbClr val="1A1A1A"/>
                </a:solidFill>
                <a:effectLst/>
                <a:ea typeface="Times New Roman" panose="02020603050405020304" pitchFamily="18" charset="0"/>
                <a:cs typeface="Arial" panose="020B0604020202020204" pitchFamily="34" charset="0"/>
              </a:rPr>
              <a:t>: inizia con la vendita di gioielli online, ma in pochi anni diventa una delle piattaforme di moda più </a:t>
            </a:r>
            <a:r>
              <a:rPr lang="it-IT" sz="2400" b="1" dirty="0">
                <a:solidFill>
                  <a:srgbClr val="1A1A1A"/>
                </a:solidFill>
                <a:effectLst/>
                <a:ea typeface="Times New Roman" panose="02020603050405020304" pitchFamily="18" charset="0"/>
                <a:cs typeface="Arial" panose="020B0604020202020204" pitchFamily="34" charset="0"/>
              </a:rPr>
              <a:t>cliccate</a:t>
            </a:r>
            <a:r>
              <a:rPr lang="it-IT" sz="2400" dirty="0">
                <a:solidFill>
                  <a:srgbClr val="1A1A1A"/>
                </a:solidFill>
                <a:effectLst/>
                <a:ea typeface="Times New Roman" panose="02020603050405020304" pitchFamily="18" charset="0"/>
                <a:cs typeface="Arial" panose="020B0604020202020204" pitchFamily="34" charset="0"/>
              </a:rPr>
              <a:t> al mondo </a:t>
            </a:r>
            <a:r>
              <a:rPr lang="it-IT" sz="2400" b="1" dirty="0">
                <a:solidFill>
                  <a:srgbClr val="1A1A1A"/>
                </a:solidFill>
                <a:effectLst/>
                <a:ea typeface="Times New Roman" panose="02020603050405020304" pitchFamily="18" charset="0"/>
                <a:cs typeface="Arial" panose="020B0604020202020204" pitchFamily="34" charset="0"/>
              </a:rPr>
              <a:t>e </a:t>
            </a:r>
            <a:r>
              <a:rPr lang="it-IT" sz="2400" dirty="0">
                <a:solidFill>
                  <a:srgbClr val="1A1A1A"/>
                </a:solidFill>
                <a:effectLst/>
                <a:ea typeface="Times New Roman" panose="02020603050405020304" pitchFamily="18" charset="0"/>
                <a:cs typeface="Arial" panose="020B0604020202020204" pitchFamily="34" charset="0"/>
              </a:rPr>
              <a:t>nel 2020 </a:t>
            </a:r>
            <a:r>
              <a:rPr lang="it-IT" sz="2400" b="1" dirty="0">
                <a:solidFill>
                  <a:srgbClr val="1A1A1A"/>
                </a:solidFill>
                <a:effectLst/>
                <a:ea typeface="Times New Roman" panose="02020603050405020304" pitchFamily="18" charset="0"/>
                <a:cs typeface="Arial" panose="020B0604020202020204" pitchFamily="34" charset="0"/>
              </a:rPr>
              <a:t>è arrivata a </a:t>
            </a:r>
            <a:r>
              <a:rPr lang="it-IT" sz="2400" dirty="0">
                <a:solidFill>
                  <a:srgbClr val="1A1A1A"/>
                </a:solidFill>
                <a:effectLst/>
                <a:ea typeface="Times New Roman" panose="02020603050405020304" pitchFamily="18" charset="0"/>
                <a:cs typeface="Arial" panose="020B0604020202020204" pitchFamily="34" charset="0"/>
              </a:rPr>
              <a:t>fatturare 10 miliardi di dollari. A novembre 2021 l’azienda valeva 30 miliardi di dollari e oggi supera i 60, più di Adidas, H&amp;M e Burberry messi insieme. La sua app, nel maggio 2022, era la più scaricata negli Stati Uniti, con 27 milioni di download (calcoli in tempo reale di App Annie e Sensor Tower). </a:t>
            </a:r>
            <a:r>
              <a:rPr lang="it-IT" sz="2400" dirty="0" err="1">
                <a:solidFill>
                  <a:srgbClr val="1A1A1A"/>
                </a:solidFill>
                <a:effectLst/>
                <a:ea typeface="Times New Roman" panose="02020603050405020304" pitchFamily="18" charset="0"/>
                <a:cs typeface="Arial" panose="020B0604020202020204" pitchFamily="34" charset="0"/>
              </a:rPr>
              <a:t>Shein</a:t>
            </a:r>
            <a:r>
              <a:rPr lang="it-IT" sz="2400" dirty="0">
                <a:solidFill>
                  <a:srgbClr val="1A1A1A"/>
                </a:solidFill>
                <a:effectLst/>
                <a:ea typeface="Times New Roman" panose="02020603050405020304" pitchFamily="18" charset="0"/>
                <a:cs typeface="Arial" panose="020B0604020202020204" pitchFamily="34" charset="0"/>
              </a:rPr>
              <a:t> </a:t>
            </a:r>
            <a:r>
              <a:rPr lang="it-IT" sz="2400" b="1" dirty="0">
                <a:solidFill>
                  <a:srgbClr val="1A1A1A"/>
                </a:solidFill>
                <a:effectLst/>
                <a:ea typeface="Times New Roman" panose="02020603050405020304" pitchFamily="18" charset="0"/>
                <a:cs typeface="Arial" panose="020B0604020202020204" pitchFamily="34" charset="0"/>
              </a:rPr>
              <a:t>sfrutta</a:t>
            </a:r>
            <a:r>
              <a:rPr lang="it-IT" sz="2400" dirty="0">
                <a:solidFill>
                  <a:srgbClr val="1A1A1A"/>
                </a:solidFill>
                <a:effectLst/>
                <a:ea typeface="Times New Roman" panose="02020603050405020304" pitchFamily="18" charset="0"/>
                <a:cs typeface="Arial" panose="020B0604020202020204" pitchFamily="34" charset="0"/>
              </a:rPr>
              <a:t> un sistema di algoritmi e analisi dati </a:t>
            </a:r>
            <a:r>
              <a:rPr lang="it-IT" sz="2400" b="1" dirty="0">
                <a:solidFill>
                  <a:srgbClr val="1A1A1A"/>
                </a:solidFill>
                <a:effectLst/>
                <a:ea typeface="Times New Roman" panose="02020603050405020304" pitchFamily="18" charset="0"/>
                <a:cs typeface="Arial" panose="020B0604020202020204" pitchFamily="34" charset="0"/>
              </a:rPr>
              <a:t>che rileva le tendenze in evoluzione </a:t>
            </a:r>
            <a:r>
              <a:rPr lang="it-IT" sz="2400" dirty="0">
                <a:solidFill>
                  <a:srgbClr val="1A1A1A"/>
                </a:solidFill>
                <a:effectLst/>
                <a:ea typeface="Times New Roman" panose="02020603050405020304" pitchFamily="18" charset="0"/>
                <a:cs typeface="Arial" panose="020B0604020202020204" pitchFamily="34" charset="0"/>
              </a:rPr>
              <a:t>in tempo reale</a:t>
            </a:r>
            <a:r>
              <a:rPr lang="it-IT" sz="2400" b="1" dirty="0">
                <a:solidFill>
                  <a:srgbClr val="1A1A1A"/>
                </a:solidFill>
                <a:effectLst/>
                <a:ea typeface="Times New Roman" panose="02020603050405020304" pitchFamily="18" charset="0"/>
                <a:cs typeface="Arial" panose="020B0604020202020204" pitchFamily="34" charset="0"/>
              </a:rPr>
              <a:t>,</a:t>
            </a:r>
            <a:r>
              <a:rPr lang="it-IT" sz="2400" dirty="0">
                <a:solidFill>
                  <a:srgbClr val="1A1A1A"/>
                </a:solidFill>
                <a:effectLst/>
                <a:ea typeface="Times New Roman" panose="02020603050405020304" pitchFamily="18" charset="0"/>
                <a:cs typeface="Arial" panose="020B0604020202020204" pitchFamily="34" charset="0"/>
              </a:rPr>
              <a:t> riuscendo così a produrre nuovi modelli in appena dieci giorni. Un ritmo impareggiabile rispetto a concorrenti come Zara, che richiedono in media cinque settimane. Il sito arriva a caricare fino a 6000 nuovi prodotti al giorno, e contestualmente riceve regolari denunce di plagio sia da designer emergenti che da case di moda </a:t>
            </a:r>
            <a:r>
              <a:rPr lang="it-IT" sz="2400" b="1" dirty="0">
                <a:solidFill>
                  <a:srgbClr val="1A1A1A"/>
                </a:solidFill>
                <a:effectLst/>
                <a:ea typeface="Times New Roman" panose="02020603050405020304" pitchFamily="18" charset="0"/>
                <a:cs typeface="Arial" panose="020B0604020202020204" pitchFamily="34" charset="0"/>
              </a:rPr>
              <a:t>consolidate</a:t>
            </a:r>
            <a:r>
              <a:rPr lang="it-IT" sz="2400" dirty="0">
                <a:solidFill>
                  <a:srgbClr val="1A1A1A"/>
                </a:solidFill>
                <a:effectLst/>
                <a:ea typeface="Times New Roman" panose="02020603050405020304" pitchFamily="18" charset="0"/>
                <a:cs typeface="Arial" panose="020B0604020202020204" pitchFamily="34" charset="0"/>
              </a:rPr>
              <a:t>.</a:t>
            </a:r>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6096000" y="303916"/>
            <a:ext cx="5638799" cy="6250167"/>
          </a:xfrm>
        </p:spPr>
        <p:txBody>
          <a:bodyPr>
            <a:normAutofit fontScale="62500" lnSpcReduction="20000"/>
          </a:bodyPr>
          <a:lstStyle/>
          <a:p>
            <a:pPr marL="0" indent="0">
              <a:lnSpc>
                <a:spcPct val="107000"/>
              </a:lnSpc>
              <a:spcAft>
                <a:spcPts val="800"/>
              </a:spcAft>
              <a:buNone/>
            </a:pPr>
            <a:r>
              <a:rPr lang="nl-NL" sz="2600" b="1" kern="100" dirty="0">
                <a:effectLst/>
                <a:ea typeface="Calibri" panose="020F0502020204030204" pitchFamily="34" charset="0"/>
                <a:cs typeface="Times New Roman" panose="02020603050405020304" pitchFamily="18" charset="0"/>
              </a:rPr>
              <a:t>De opkomst van </a:t>
            </a:r>
            <a:r>
              <a:rPr lang="nl-NL" sz="2600" b="1" kern="100" dirty="0" err="1">
                <a:effectLst/>
                <a:ea typeface="Calibri" panose="020F0502020204030204" pitchFamily="34" charset="0"/>
                <a:cs typeface="Times New Roman" panose="02020603050405020304" pitchFamily="18" charset="0"/>
              </a:rPr>
              <a:t>Shein</a:t>
            </a:r>
            <a:endParaRPr lang="it-IT" sz="2600" kern="1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600" kern="100" dirty="0" err="1">
                <a:effectLst/>
                <a:ea typeface="Calibri" panose="020F0502020204030204" pitchFamily="34" charset="0"/>
                <a:cs typeface="Times New Roman" panose="02020603050405020304" pitchFamily="18" charset="0"/>
              </a:rPr>
              <a:t>Shein</a:t>
            </a:r>
            <a:r>
              <a:rPr lang="nl-NL" sz="2600" kern="100" dirty="0">
                <a:effectLst/>
                <a:ea typeface="Calibri" panose="020F0502020204030204" pitchFamily="34" charset="0"/>
                <a:cs typeface="Times New Roman" panose="02020603050405020304" pitchFamily="18" charset="0"/>
              </a:rPr>
              <a:t> ontstond in het jaar 2008 en was een idee van de Chinese ondernemer Chris </a:t>
            </a:r>
            <a:r>
              <a:rPr lang="nl-NL" sz="2600" kern="100" dirty="0" err="1">
                <a:effectLst/>
                <a:ea typeface="Calibri" panose="020F0502020204030204" pitchFamily="34" charset="0"/>
                <a:cs typeface="Times New Roman" panose="02020603050405020304" pitchFamily="18" charset="0"/>
              </a:rPr>
              <a:t>Xu</a:t>
            </a:r>
            <a:r>
              <a:rPr lang="nl-NL" sz="2600" kern="100" dirty="0">
                <a:effectLst/>
                <a:ea typeface="Calibri" panose="020F0502020204030204" pitchFamily="34" charset="0"/>
                <a:cs typeface="Times New Roman" panose="02020603050405020304" pitchFamily="18" charset="0"/>
              </a:rPr>
              <a:t>. Oorspronkelijk was het een website die juwelen verkocht, maar al snel werd het een van de meest </a:t>
            </a:r>
            <a:r>
              <a:rPr lang="nl-NL" sz="2600" b="1" kern="100" dirty="0">
                <a:effectLst/>
                <a:ea typeface="Calibri" panose="020F0502020204030204" pitchFamily="34" charset="0"/>
                <a:cs typeface="Times New Roman" panose="02020603050405020304" pitchFamily="18" charset="0"/>
              </a:rPr>
              <a:t>gebruikte</a:t>
            </a:r>
            <a:r>
              <a:rPr lang="nl-NL" sz="2600" kern="100" dirty="0">
                <a:effectLst/>
                <a:ea typeface="Calibri" panose="020F0502020204030204" pitchFamily="34" charset="0"/>
                <a:cs typeface="Times New Roman" panose="02020603050405020304" pitchFamily="18" charset="0"/>
              </a:rPr>
              <a:t> modewebsites ter wereld</a:t>
            </a:r>
            <a:r>
              <a:rPr lang="nl-NL" sz="2600" b="1" kern="100" dirty="0">
                <a:effectLst/>
                <a:ea typeface="Calibri" panose="020F0502020204030204" pitchFamily="34" charset="0"/>
                <a:cs typeface="Times New Roman" panose="02020603050405020304" pitchFamily="18" charset="0"/>
              </a:rPr>
              <a:t>.</a:t>
            </a:r>
            <a:r>
              <a:rPr lang="nl-NL" sz="2600" kern="100" dirty="0">
                <a:effectLst/>
                <a:ea typeface="Calibri" panose="020F0502020204030204" pitchFamily="34" charset="0"/>
                <a:cs typeface="Times New Roman" panose="02020603050405020304" pitchFamily="18" charset="0"/>
              </a:rPr>
              <a:t> In 2020 kende het bedrijf een omzet van </a:t>
            </a:r>
            <a:r>
              <a:rPr lang="nl-NL" sz="2600" b="1" kern="100" dirty="0">
                <a:effectLst/>
                <a:ea typeface="Calibri" panose="020F0502020204030204" pitchFamily="34" charset="0"/>
                <a:cs typeface="Times New Roman" panose="02020603050405020304" pitchFamily="18" charset="0"/>
              </a:rPr>
              <a:t>maar liefst </a:t>
            </a:r>
            <a:r>
              <a:rPr lang="nl-NL" sz="2600" kern="100" dirty="0">
                <a:effectLst/>
                <a:ea typeface="Calibri" panose="020F0502020204030204" pitchFamily="34" charset="0"/>
                <a:cs typeface="Times New Roman" panose="02020603050405020304" pitchFamily="18" charset="0"/>
              </a:rPr>
              <a:t>10 miljard dollar. In november 2021 had </a:t>
            </a:r>
            <a:r>
              <a:rPr lang="nl-NL" sz="2600" kern="100" dirty="0" err="1">
                <a:effectLst/>
                <a:ea typeface="Calibri" panose="020F0502020204030204" pitchFamily="34" charset="0"/>
                <a:cs typeface="Times New Roman" panose="02020603050405020304" pitchFamily="18" charset="0"/>
              </a:rPr>
              <a:t>Shein</a:t>
            </a:r>
            <a:r>
              <a:rPr lang="nl-NL" sz="2600" kern="100" dirty="0">
                <a:effectLst/>
                <a:ea typeface="Calibri" panose="020F0502020204030204" pitchFamily="34" charset="0"/>
                <a:cs typeface="Times New Roman" panose="02020603050405020304" pitchFamily="18" charset="0"/>
              </a:rPr>
              <a:t> een waarde van 30 miljard dollar. Vandaag bedraagt die meer dan 60 miljard dollar, meer dan Adidas, H&amp;M en Burberry samen. </a:t>
            </a:r>
            <a:r>
              <a:rPr lang="nl-NL" sz="2600" kern="100" dirty="0" err="1">
                <a:effectLst/>
                <a:ea typeface="Calibri" panose="020F0502020204030204" pitchFamily="34" charset="0"/>
                <a:cs typeface="Times New Roman" panose="02020603050405020304" pitchFamily="18" charset="0"/>
              </a:rPr>
              <a:t>Xu’s</a:t>
            </a:r>
            <a:r>
              <a:rPr lang="nl-NL" sz="2600" kern="100" dirty="0">
                <a:effectLst/>
                <a:ea typeface="Calibri" panose="020F0502020204030204" pitchFamily="34" charset="0"/>
                <a:cs typeface="Times New Roman" panose="02020603050405020304" pitchFamily="18" charset="0"/>
              </a:rPr>
              <a:t> app was in mei 2022 de meest gedownloade in heel de Verenigde Staten, met </a:t>
            </a:r>
            <a:r>
              <a:rPr lang="nl-NL" sz="2600" b="1" kern="100" dirty="0">
                <a:effectLst/>
                <a:ea typeface="Calibri" panose="020F0502020204030204" pitchFamily="34" charset="0"/>
                <a:cs typeface="Times New Roman" panose="02020603050405020304" pitchFamily="18" charset="0"/>
              </a:rPr>
              <a:t>niet minder dan </a:t>
            </a:r>
            <a:r>
              <a:rPr lang="nl-NL" sz="2600" kern="100" dirty="0">
                <a:effectLst/>
                <a:ea typeface="Calibri" panose="020F0502020204030204" pitchFamily="34" charset="0"/>
                <a:cs typeface="Times New Roman" panose="02020603050405020304" pitchFamily="18" charset="0"/>
              </a:rPr>
              <a:t>27 miljoen downloads (berekend door Annie en Sensor </a:t>
            </a:r>
            <a:r>
              <a:rPr lang="nl-NL" sz="2600" kern="100" dirty="0" err="1">
                <a:effectLst/>
                <a:ea typeface="Calibri" panose="020F0502020204030204" pitchFamily="34" charset="0"/>
                <a:cs typeface="Times New Roman" panose="02020603050405020304" pitchFamily="18" charset="0"/>
              </a:rPr>
              <a:t>Tower</a:t>
            </a:r>
            <a:r>
              <a:rPr lang="nl-NL" sz="2600" kern="100" dirty="0">
                <a:effectLst/>
                <a:ea typeface="Calibri" panose="020F0502020204030204" pitchFamily="34" charset="0"/>
                <a:cs typeface="Times New Roman" panose="02020603050405020304" pitchFamily="18" charset="0"/>
              </a:rPr>
              <a:t>). </a:t>
            </a:r>
            <a:r>
              <a:rPr lang="nl-NL" sz="2600" kern="100" dirty="0" err="1">
                <a:effectLst/>
                <a:ea typeface="Calibri" panose="020F0502020204030204" pitchFamily="34" charset="0"/>
                <a:cs typeface="Times New Roman" panose="02020603050405020304" pitchFamily="18" charset="0"/>
              </a:rPr>
              <a:t>Shein</a:t>
            </a:r>
            <a:r>
              <a:rPr lang="nl-NL" sz="2600" kern="100" dirty="0">
                <a:effectLst/>
                <a:ea typeface="Calibri" panose="020F0502020204030204" pitchFamily="34" charset="0"/>
                <a:cs typeface="Times New Roman" panose="02020603050405020304" pitchFamily="18" charset="0"/>
              </a:rPr>
              <a:t> </a:t>
            </a:r>
            <a:r>
              <a:rPr lang="nl-NL" sz="2600" b="1" kern="100" dirty="0">
                <a:effectLst/>
                <a:ea typeface="Calibri" panose="020F0502020204030204" pitchFamily="34" charset="0"/>
                <a:cs typeface="Times New Roman" panose="02020603050405020304" pitchFamily="18" charset="0"/>
              </a:rPr>
              <a:t>maakt misbruik </a:t>
            </a:r>
            <a:r>
              <a:rPr lang="nl-NL" sz="2600" kern="100" dirty="0">
                <a:effectLst/>
                <a:ea typeface="Calibri" panose="020F0502020204030204" pitchFamily="34" charset="0"/>
                <a:cs typeface="Times New Roman" panose="02020603050405020304" pitchFamily="18" charset="0"/>
              </a:rPr>
              <a:t>van een systeem dat algoritmes en data-analyses gebruikt om in </a:t>
            </a:r>
            <a:r>
              <a:rPr lang="nl-NL" sz="2600" kern="100" dirty="0" err="1">
                <a:effectLst/>
                <a:ea typeface="Calibri" panose="020F0502020204030204" pitchFamily="34" charset="0"/>
                <a:cs typeface="Times New Roman" panose="02020603050405020304" pitchFamily="18" charset="0"/>
              </a:rPr>
              <a:t>realtime</a:t>
            </a:r>
            <a:r>
              <a:rPr lang="nl-NL" sz="2600" kern="100" dirty="0">
                <a:effectLst/>
                <a:ea typeface="Calibri" panose="020F0502020204030204" pitchFamily="34" charset="0"/>
                <a:cs typeface="Times New Roman" panose="02020603050405020304" pitchFamily="18" charset="0"/>
              </a:rPr>
              <a:t> </a:t>
            </a:r>
            <a:r>
              <a:rPr lang="nl-NL" sz="2600" b="1" kern="100" dirty="0">
                <a:effectLst/>
                <a:ea typeface="Calibri" panose="020F0502020204030204" pitchFamily="34" charset="0"/>
                <a:cs typeface="Times New Roman" panose="02020603050405020304" pitchFamily="18" charset="0"/>
              </a:rPr>
              <a:t>de evolutie in de modewereld </a:t>
            </a:r>
            <a:r>
              <a:rPr lang="nl-NL" sz="2600" kern="100" dirty="0">
                <a:effectLst/>
                <a:ea typeface="Calibri" panose="020F0502020204030204" pitchFamily="34" charset="0"/>
                <a:cs typeface="Times New Roman" panose="02020603050405020304" pitchFamily="18" charset="0"/>
              </a:rPr>
              <a:t>vast te leggen. Zo slaagt het bedrijf erin in slechts 10 dagen nieuwe modellen te produceren.</a:t>
            </a:r>
            <a:br>
              <a:rPr lang="nl-NL" sz="2600" kern="100" dirty="0">
                <a:effectLst/>
                <a:ea typeface="Calibri" panose="020F0502020204030204" pitchFamily="34" charset="0"/>
                <a:cs typeface="Times New Roman" panose="02020603050405020304" pitchFamily="18" charset="0"/>
              </a:rPr>
            </a:br>
            <a:r>
              <a:rPr lang="nl-NL" sz="2600" b="1" kern="100" dirty="0">
                <a:effectLst/>
                <a:ea typeface="Calibri" panose="020F0502020204030204" pitchFamily="34" charset="0"/>
                <a:cs typeface="Times New Roman" panose="02020603050405020304" pitchFamily="18" charset="0"/>
              </a:rPr>
              <a:t>Aan</a:t>
            </a:r>
            <a:r>
              <a:rPr lang="nl-NL" sz="2600" kern="100" dirty="0">
                <a:effectLst/>
                <a:ea typeface="Calibri" panose="020F0502020204030204" pitchFamily="34" charset="0"/>
                <a:cs typeface="Times New Roman" panose="02020603050405020304" pitchFamily="18" charset="0"/>
              </a:rPr>
              <a:t> deze snelheid </a:t>
            </a:r>
            <a:r>
              <a:rPr lang="nl-NL" sz="2600" b="1" kern="100" dirty="0">
                <a:effectLst/>
                <a:ea typeface="Calibri" panose="020F0502020204030204" pitchFamily="34" charset="0"/>
                <a:cs typeface="Times New Roman" panose="02020603050405020304" pitchFamily="18" charset="0"/>
              </a:rPr>
              <a:t>kunnen</a:t>
            </a:r>
            <a:r>
              <a:rPr lang="nl-NL" sz="2600" kern="100" dirty="0">
                <a:effectLst/>
                <a:ea typeface="Calibri" panose="020F0502020204030204" pitchFamily="34" charset="0"/>
                <a:cs typeface="Times New Roman" panose="02020603050405020304" pitchFamily="18" charset="0"/>
              </a:rPr>
              <a:t> concurrenten als Zara simpelweg </a:t>
            </a:r>
            <a:r>
              <a:rPr lang="nl-NL" sz="2600" b="1" kern="100" dirty="0">
                <a:effectLst/>
                <a:ea typeface="Calibri" panose="020F0502020204030204" pitchFamily="34" charset="0"/>
                <a:cs typeface="Times New Roman" panose="02020603050405020304" pitchFamily="18" charset="0"/>
              </a:rPr>
              <a:t>niet</a:t>
            </a:r>
            <a:r>
              <a:rPr lang="nl-NL" sz="2600" kern="100" dirty="0">
                <a:effectLst/>
                <a:ea typeface="Calibri" panose="020F0502020204030204" pitchFamily="34" charset="0"/>
                <a:cs typeface="Times New Roman" panose="02020603050405020304" pitchFamily="18" charset="0"/>
              </a:rPr>
              <a:t> </a:t>
            </a:r>
            <a:r>
              <a:rPr lang="nl-NL" sz="2600" b="1" kern="100" dirty="0">
                <a:effectLst/>
                <a:ea typeface="Calibri" panose="020F0502020204030204" pitchFamily="34" charset="0"/>
                <a:cs typeface="Times New Roman" panose="02020603050405020304" pitchFamily="18" charset="0"/>
              </a:rPr>
              <a:t>tippen</a:t>
            </a:r>
            <a:r>
              <a:rPr lang="nl-NL" sz="2600" kern="100" dirty="0">
                <a:effectLst/>
                <a:ea typeface="Calibri" panose="020F0502020204030204" pitchFamily="34" charset="0"/>
                <a:cs typeface="Times New Roman" panose="02020603050405020304" pitchFamily="18" charset="0"/>
              </a:rPr>
              <a:t>, die er gemiddeld vijf weken voor nodig hebben. De website zet dagelijks tot zesduizend nieuwe producten online en krijgt constant klachten van plagiaat, zowel van opkomende designers als van </a:t>
            </a:r>
            <a:r>
              <a:rPr lang="nl-NL" sz="2600" b="1" kern="100" dirty="0">
                <a:effectLst/>
                <a:ea typeface="Calibri" panose="020F0502020204030204" pitchFamily="34" charset="0"/>
                <a:cs typeface="Times New Roman" panose="02020603050405020304" pitchFamily="18" charset="0"/>
              </a:rPr>
              <a:t>modehuizen</a:t>
            </a:r>
            <a:r>
              <a:rPr lang="nl-NL" sz="2600" kern="100" dirty="0">
                <a:effectLst/>
                <a:ea typeface="Calibri" panose="020F0502020204030204" pitchFamily="34" charset="0"/>
                <a:cs typeface="Times New Roman" panose="02020603050405020304" pitchFamily="18" charset="0"/>
              </a:rPr>
              <a:t>.</a:t>
            </a:r>
            <a:endParaRPr lang="it-IT" sz="2600" kern="1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br>
              <a:rPr lang="nl-NL" sz="2900" b="1" kern="100" dirty="0">
                <a:effectLst/>
                <a:ea typeface="Calibri" panose="020F0502020204030204" pitchFamily="34" charset="0"/>
                <a:cs typeface="Times New Roman" panose="02020603050405020304" pitchFamily="18" charset="0"/>
              </a:rPr>
            </a:br>
            <a:endParaRPr lang="it-IT" sz="2900" kern="100" dirty="0">
              <a:effectLst/>
              <a:ea typeface="Calibri" panose="020F0502020204030204" pitchFamily="34" charset="0"/>
              <a:cs typeface="Times New Roman" panose="02020603050405020304" pitchFamily="18" charset="0"/>
            </a:endParaRPr>
          </a:p>
          <a:p>
            <a:pPr marL="0" indent="0">
              <a:buNone/>
            </a:pPr>
            <a:endParaRPr lang="it-IT" sz="1600" dirty="0"/>
          </a:p>
        </p:txBody>
      </p:sp>
    </p:spTree>
    <p:extLst>
      <p:ext uri="{BB962C8B-B14F-4D97-AF65-F5344CB8AC3E}">
        <p14:creationId xmlns:p14="http://schemas.microsoft.com/office/powerpoint/2010/main" val="1961637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fontScale="55000" lnSpcReduction="20000"/>
          </a:bodyPr>
          <a:lstStyle/>
          <a:p>
            <a:pPr marL="0" indent="0" fontAlgn="base">
              <a:lnSpc>
                <a:spcPct val="107000"/>
              </a:lnSpc>
              <a:spcAft>
                <a:spcPts val="800"/>
              </a:spcAft>
              <a:buNone/>
            </a:pPr>
            <a:r>
              <a:rPr lang="it-IT" sz="2600" b="1" kern="0" dirty="0">
                <a:effectLst/>
                <a:ea typeface="Times New Roman" panose="02020603050405020304" pitchFamily="18" charset="0"/>
                <a:cs typeface="Times New Roman" panose="02020603050405020304" pitchFamily="18" charset="0"/>
              </a:rPr>
              <a:t>I clienti preferiti: la </a:t>
            </a:r>
            <a:r>
              <a:rPr lang="it-IT" sz="2600" b="1" kern="0" dirty="0" err="1">
                <a:effectLst/>
                <a:ea typeface="Times New Roman" panose="02020603050405020304" pitchFamily="18" charset="0"/>
                <a:cs typeface="Times New Roman" panose="02020603050405020304" pitchFamily="18" charset="0"/>
              </a:rPr>
              <a:t>Gen</a:t>
            </a:r>
            <a:r>
              <a:rPr lang="it-IT" sz="2600" b="1" kern="0" dirty="0">
                <a:effectLst/>
                <a:ea typeface="Times New Roman" panose="02020603050405020304" pitchFamily="18" charset="0"/>
                <a:cs typeface="Times New Roman" panose="02020603050405020304" pitchFamily="18" charset="0"/>
              </a:rPr>
              <a:t>-Z</a:t>
            </a:r>
            <a:endParaRPr lang="it-IT" sz="2600" kern="100" dirty="0">
              <a:effectLst/>
              <a:ea typeface="Calibri" panose="020F0502020204030204" pitchFamily="34" charset="0"/>
              <a:cs typeface="Times New Roman" panose="02020603050405020304" pitchFamily="18" charset="0"/>
            </a:endParaRPr>
          </a:p>
          <a:p>
            <a:pPr marL="0" indent="0" fontAlgn="base">
              <a:lnSpc>
                <a:spcPts val="2100"/>
              </a:lnSpc>
              <a:spcAft>
                <a:spcPts val="800"/>
              </a:spcAft>
              <a:buNone/>
            </a:pPr>
            <a:r>
              <a:rPr lang="it-IT" sz="2900" kern="0" dirty="0">
                <a:effectLst/>
                <a:ea typeface="Times New Roman" panose="02020603050405020304" pitchFamily="18" charset="0"/>
                <a:cs typeface="Times New Roman" panose="02020603050405020304" pitchFamily="18" charset="0"/>
              </a:rPr>
              <a:t>Una popolarità sostenuta </a:t>
            </a:r>
            <a:r>
              <a:rPr lang="it-IT" sz="2900" b="1" kern="0" dirty="0">
                <a:effectLst/>
                <a:ea typeface="Times New Roman" panose="02020603050405020304" pitchFamily="18" charset="0"/>
                <a:cs typeface="Times New Roman" panose="02020603050405020304" pitchFamily="18" charset="0"/>
              </a:rPr>
              <a:t>anche</a:t>
            </a:r>
            <a:r>
              <a:rPr lang="it-IT" sz="2900" kern="0" dirty="0">
                <a:effectLst/>
                <a:ea typeface="Times New Roman" panose="02020603050405020304" pitchFamily="18" charset="0"/>
                <a:cs typeface="Times New Roman" panose="02020603050405020304" pitchFamily="18" charset="0"/>
              </a:rPr>
              <a:t> </a:t>
            </a:r>
            <a:r>
              <a:rPr lang="it-IT" sz="2900" b="1" kern="0" dirty="0">
                <a:effectLst/>
                <a:ea typeface="Times New Roman" panose="02020603050405020304" pitchFamily="18" charset="0"/>
                <a:cs typeface="Times New Roman" panose="02020603050405020304" pitchFamily="18" charset="0"/>
              </a:rPr>
              <a:t>dall’ingaggio</a:t>
            </a:r>
            <a:r>
              <a:rPr lang="it-IT" sz="2900" kern="0" dirty="0">
                <a:effectLst/>
                <a:ea typeface="Times New Roman" panose="02020603050405020304" pitchFamily="18" charset="0"/>
                <a:cs typeface="Times New Roman" panose="02020603050405020304" pitchFamily="18" charset="0"/>
              </a:rPr>
              <a:t> di influencer e celebrities, che </a:t>
            </a:r>
            <a:r>
              <a:rPr lang="it-IT" sz="2900" b="1" kern="0" dirty="0">
                <a:effectLst/>
                <a:ea typeface="Times New Roman" panose="02020603050405020304" pitchFamily="18" charset="0"/>
                <a:cs typeface="Times New Roman" panose="02020603050405020304" pitchFamily="18" charset="0"/>
              </a:rPr>
              <a:t>orientano</a:t>
            </a:r>
            <a:r>
              <a:rPr lang="it-IT" sz="2900" kern="0" dirty="0">
                <a:effectLst/>
                <a:ea typeface="Times New Roman" panose="02020603050405020304" pitchFamily="18" charset="0"/>
                <a:cs typeface="Times New Roman" panose="02020603050405020304" pitchFamily="18" charset="0"/>
              </a:rPr>
              <a:t> la fascia di consumatori più attiva sulla piattaforma, quella dei giovanissimi, la cosiddetta </a:t>
            </a:r>
            <a:r>
              <a:rPr lang="it-IT" sz="2900" kern="0" dirty="0" err="1">
                <a:effectLst/>
                <a:ea typeface="Times New Roman" panose="02020603050405020304" pitchFamily="18" charset="0"/>
                <a:cs typeface="Times New Roman" panose="02020603050405020304" pitchFamily="18" charset="0"/>
              </a:rPr>
              <a:t>Gen</a:t>
            </a:r>
            <a:r>
              <a:rPr lang="it-IT" sz="2900" kern="0" dirty="0">
                <a:effectLst/>
                <a:ea typeface="Times New Roman" panose="02020603050405020304" pitchFamily="18" charset="0"/>
                <a:cs typeface="Times New Roman" panose="02020603050405020304" pitchFamily="18" charset="0"/>
              </a:rPr>
              <a:t>-Z. </a:t>
            </a:r>
            <a:r>
              <a:rPr lang="it-IT" sz="2900" b="1" kern="0" dirty="0">
                <a:effectLst/>
                <a:ea typeface="Times New Roman" panose="02020603050405020304" pitchFamily="18" charset="0"/>
                <a:cs typeface="Times New Roman" panose="02020603050405020304" pitchFamily="18" charset="0"/>
              </a:rPr>
              <a:t>Proprio così</a:t>
            </a:r>
            <a:r>
              <a:rPr lang="it-IT" sz="2900" kern="0" dirty="0">
                <a:effectLst/>
                <a:ea typeface="Times New Roman" panose="02020603050405020304" pitchFamily="18" charset="0"/>
                <a:cs typeface="Times New Roman" panose="02020603050405020304" pitchFamily="18" charset="0"/>
              </a:rPr>
              <a:t>, la generazione più </a:t>
            </a:r>
            <a:r>
              <a:rPr lang="it-IT" sz="2900" b="1" kern="0" dirty="0">
                <a:effectLst/>
                <a:ea typeface="Times New Roman" panose="02020603050405020304" pitchFamily="18" charset="0"/>
                <a:cs typeface="Times New Roman" panose="02020603050405020304" pitchFamily="18" charset="0"/>
              </a:rPr>
              <a:t>sensibile</a:t>
            </a:r>
            <a:r>
              <a:rPr lang="it-IT" sz="2900" kern="0" dirty="0">
                <a:effectLst/>
                <a:ea typeface="Times New Roman" panose="02020603050405020304" pitchFamily="18" charset="0"/>
                <a:cs typeface="Times New Roman" panose="02020603050405020304" pitchFamily="18" charset="0"/>
              </a:rPr>
              <a:t> ai temi legati alla </a:t>
            </a:r>
            <a:r>
              <a:rPr lang="it-IT" sz="2900" b="1" kern="0" dirty="0">
                <a:effectLst/>
                <a:ea typeface="Times New Roman" panose="02020603050405020304" pitchFamily="18" charset="0"/>
                <a:cs typeface="Times New Roman" panose="02020603050405020304" pitchFamily="18" charset="0"/>
              </a:rPr>
              <a:t>sostenibilità</a:t>
            </a:r>
            <a:r>
              <a:rPr lang="it-IT" sz="2900" kern="0" dirty="0">
                <a:effectLst/>
                <a:ea typeface="Times New Roman" panose="02020603050405020304" pitchFamily="18" charset="0"/>
                <a:cs typeface="Times New Roman" panose="02020603050405020304" pitchFamily="18" charset="0"/>
              </a:rPr>
              <a:t> ambientale e ai diritti dei </a:t>
            </a:r>
            <a:r>
              <a:rPr lang="it-IT" sz="2900" b="1" kern="0" dirty="0">
                <a:effectLst/>
                <a:ea typeface="Times New Roman" panose="02020603050405020304" pitchFamily="18" charset="0"/>
                <a:cs typeface="Times New Roman" panose="02020603050405020304" pitchFamily="18" charset="0"/>
              </a:rPr>
              <a:t>lavoratori</a:t>
            </a:r>
            <a:r>
              <a:rPr lang="it-IT" sz="2900" kern="0" dirty="0">
                <a:effectLst/>
                <a:ea typeface="Times New Roman" panose="02020603050405020304" pitchFamily="18" charset="0"/>
                <a:cs typeface="Times New Roman" panose="02020603050405020304" pitchFamily="18" charset="0"/>
              </a:rPr>
              <a:t> è anche la maggiore cliente di questo marchio che di </a:t>
            </a:r>
            <a:r>
              <a:rPr lang="it-IT" sz="2900" b="1" kern="0" dirty="0">
                <a:effectLst/>
                <a:ea typeface="Times New Roman" panose="02020603050405020304" pitchFamily="18" charset="0"/>
                <a:cs typeface="Times New Roman" panose="02020603050405020304" pitchFamily="18" charset="0"/>
              </a:rPr>
              <a:t>trasparente</a:t>
            </a:r>
            <a:r>
              <a:rPr lang="it-IT" sz="2900" kern="0" dirty="0">
                <a:effectLst/>
                <a:ea typeface="Times New Roman" panose="02020603050405020304" pitchFamily="18" charset="0"/>
                <a:cs typeface="Times New Roman" panose="02020603050405020304" pitchFamily="18" charset="0"/>
              </a:rPr>
              <a:t> non ha nulla: dalla struttura della società all’origine dei prodotti.</a:t>
            </a:r>
            <a:r>
              <a:rPr lang="it-IT" sz="2900" kern="100" dirty="0">
                <a:ea typeface="Calibri" panose="020F0502020204030204" pitchFamily="34" charset="0"/>
                <a:cs typeface="Times New Roman" panose="02020603050405020304" pitchFamily="18" charset="0"/>
              </a:rPr>
              <a:t> </a:t>
            </a:r>
            <a:r>
              <a:rPr lang="it-IT" sz="2900" kern="0" dirty="0">
                <a:effectLst/>
                <a:ea typeface="Times New Roman" panose="02020603050405020304" pitchFamily="18" charset="0"/>
                <a:cs typeface="Times New Roman" panose="02020603050405020304" pitchFamily="18" charset="0"/>
              </a:rPr>
              <a:t>Ed è utile sapere che prima di arrivare dentro al proprio armadio, un abito o una T-shirt attraversa i processi che ora elenchiamo. Da un rapporto di Bloomberg del 2022 le magliette di cotone vendute da </a:t>
            </a:r>
            <a:r>
              <a:rPr lang="it-IT" sz="2900" kern="0" dirty="0" err="1">
                <a:effectLst/>
                <a:ea typeface="Times New Roman" panose="02020603050405020304" pitchFamily="18" charset="0"/>
                <a:cs typeface="Times New Roman" panose="02020603050405020304" pitchFamily="18" charset="0"/>
              </a:rPr>
              <a:t>Shein</a:t>
            </a:r>
            <a:r>
              <a:rPr lang="it-IT" sz="2900" kern="0" dirty="0">
                <a:effectLst/>
                <a:ea typeface="Times New Roman" panose="02020603050405020304" pitchFamily="18" charset="0"/>
                <a:cs typeface="Times New Roman" panose="02020603050405020304" pitchFamily="18" charset="0"/>
              </a:rPr>
              <a:t> provengono </a:t>
            </a:r>
            <a:r>
              <a:rPr lang="it-IT" sz="2900" b="1" kern="0" dirty="0">
                <a:effectLst/>
                <a:ea typeface="Times New Roman" panose="02020603050405020304" pitchFamily="18" charset="0"/>
                <a:cs typeface="Times New Roman" panose="02020603050405020304" pitchFamily="18" charset="0"/>
              </a:rPr>
              <a:t>dal lavoro forzato </a:t>
            </a:r>
            <a:r>
              <a:rPr lang="it-IT" sz="2900" kern="0" dirty="0">
                <a:effectLst/>
                <a:ea typeface="Times New Roman" panose="02020603050405020304" pitchFamily="18" charset="0"/>
                <a:cs typeface="Times New Roman" panose="02020603050405020304" pitchFamily="18" charset="0"/>
              </a:rPr>
              <a:t>della minoranza Uiguri dello Xinjiang. Questa regione al Nordovest della Cina è uno dei maggiori </a:t>
            </a:r>
            <a:r>
              <a:rPr lang="it-IT" sz="2900" b="1" kern="0" dirty="0">
                <a:effectLst/>
                <a:ea typeface="Times New Roman" panose="02020603050405020304" pitchFamily="18" charset="0"/>
                <a:cs typeface="Times New Roman" panose="02020603050405020304" pitchFamily="18" charset="0"/>
              </a:rPr>
              <a:t>produttori di cotone </a:t>
            </a:r>
            <a:r>
              <a:rPr lang="it-IT" sz="2900" kern="0" dirty="0">
                <a:effectLst/>
                <a:ea typeface="Times New Roman" panose="02020603050405020304" pitchFamily="18" charset="0"/>
                <a:cs typeface="Times New Roman" panose="02020603050405020304" pitchFamily="18" charset="0"/>
              </a:rPr>
              <a:t>al mondo, e la minoranza musulmana è da anni </a:t>
            </a:r>
            <a:r>
              <a:rPr lang="it-IT" sz="2900" b="1" kern="0" dirty="0">
                <a:effectLst/>
                <a:ea typeface="Times New Roman" panose="02020603050405020304" pitchFamily="18" charset="0"/>
                <a:cs typeface="Times New Roman" panose="02020603050405020304" pitchFamily="18" charset="0"/>
              </a:rPr>
              <a:t>scandalosamente</a:t>
            </a:r>
            <a:r>
              <a:rPr lang="it-IT" sz="2900" kern="0" dirty="0">
                <a:effectLst/>
                <a:ea typeface="Times New Roman" panose="02020603050405020304" pitchFamily="18" charset="0"/>
                <a:cs typeface="Times New Roman" panose="02020603050405020304" pitchFamily="18" charset="0"/>
              </a:rPr>
              <a:t> </a:t>
            </a:r>
            <a:r>
              <a:rPr lang="it-IT" sz="2900" b="1" kern="0" dirty="0">
                <a:effectLst/>
                <a:ea typeface="Times New Roman" panose="02020603050405020304" pitchFamily="18" charset="0"/>
                <a:cs typeface="Times New Roman" panose="02020603050405020304" pitchFamily="18" charset="0"/>
              </a:rPr>
              <a:t>perseguitata e oppressa </a:t>
            </a:r>
            <a:r>
              <a:rPr lang="it-IT" sz="2900" kern="0" dirty="0">
                <a:effectLst/>
                <a:ea typeface="Times New Roman" panose="02020603050405020304" pitchFamily="18" charset="0"/>
                <a:cs typeface="Times New Roman" panose="02020603050405020304" pitchFamily="18" charset="0"/>
              </a:rPr>
              <a:t>dal governo cinese.</a:t>
            </a:r>
            <a:endParaRPr lang="it-IT" sz="2900" kern="100" dirty="0">
              <a:effectLst/>
              <a:ea typeface="Calibri" panose="020F0502020204030204" pitchFamily="34" charset="0"/>
              <a:cs typeface="Times New Roman" panose="02020603050405020304" pitchFamily="18" charset="0"/>
            </a:endParaRPr>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6187440" y="274320"/>
            <a:ext cx="5689599" cy="5903843"/>
          </a:xfrm>
        </p:spPr>
        <p:txBody>
          <a:bodyPr>
            <a:normAutofit fontScale="55000" lnSpcReduction="20000"/>
          </a:bodyPr>
          <a:lstStyle/>
          <a:p>
            <a:pPr marL="0" indent="0">
              <a:lnSpc>
                <a:spcPct val="107000"/>
              </a:lnSpc>
              <a:spcAft>
                <a:spcPts val="800"/>
              </a:spcAft>
              <a:buNone/>
            </a:pPr>
            <a:r>
              <a:rPr lang="nl-NL" sz="2900" b="1" kern="100" dirty="0">
                <a:effectLst/>
                <a:ea typeface="Calibri" panose="020F0502020204030204" pitchFamily="34" charset="0"/>
                <a:cs typeface="Times New Roman" panose="02020603050405020304" pitchFamily="18" charset="0"/>
              </a:rPr>
              <a:t>Hun favoriete publiek: de Gen-Z</a:t>
            </a:r>
            <a:endParaRPr lang="it-IT" sz="2900" kern="1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900" kern="100" dirty="0">
                <a:effectLst/>
                <a:ea typeface="Calibri" panose="020F0502020204030204" pitchFamily="34" charset="0"/>
                <a:cs typeface="Times New Roman" panose="02020603050405020304" pitchFamily="18" charset="0"/>
              </a:rPr>
              <a:t>De populariteit van </a:t>
            </a:r>
            <a:r>
              <a:rPr lang="nl-NL" sz="2900" kern="100" dirty="0" err="1">
                <a:effectLst/>
                <a:ea typeface="Calibri" panose="020F0502020204030204" pitchFamily="34" charset="0"/>
                <a:cs typeface="Times New Roman" panose="02020603050405020304" pitchFamily="18" charset="0"/>
              </a:rPr>
              <a:t>Shein</a:t>
            </a:r>
            <a:r>
              <a:rPr lang="nl-NL" sz="2900" kern="100" dirty="0">
                <a:effectLst/>
                <a:ea typeface="Calibri" panose="020F0502020204030204" pitchFamily="34" charset="0"/>
                <a:cs typeface="Times New Roman" panose="02020603050405020304" pitchFamily="18" charset="0"/>
              </a:rPr>
              <a:t> is </a:t>
            </a:r>
            <a:r>
              <a:rPr lang="nl-NL" sz="2900" b="1" kern="100" dirty="0">
                <a:effectLst/>
                <a:ea typeface="Calibri" panose="020F0502020204030204" pitchFamily="34" charset="0"/>
                <a:cs typeface="Times New Roman" panose="02020603050405020304" pitchFamily="18" charset="0"/>
              </a:rPr>
              <a:t>mede</a:t>
            </a:r>
            <a:r>
              <a:rPr lang="nl-NL" sz="2900" kern="100" dirty="0">
                <a:effectLst/>
                <a:ea typeface="Calibri" panose="020F0502020204030204" pitchFamily="34" charset="0"/>
                <a:cs typeface="Times New Roman" panose="02020603050405020304" pitchFamily="18" charset="0"/>
              </a:rPr>
              <a:t> te danken aan </a:t>
            </a:r>
            <a:r>
              <a:rPr lang="nl-NL" sz="2900" kern="100" dirty="0" err="1">
                <a:effectLst/>
                <a:ea typeface="Calibri" panose="020F0502020204030204" pitchFamily="34" charset="0"/>
                <a:cs typeface="Times New Roman" panose="02020603050405020304" pitchFamily="18" charset="0"/>
              </a:rPr>
              <a:t>influencers</a:t>
            </a:r>
            <a:r>
              <a:rPr lang="nl-NL" sz="2900" kern="100" dirty="0">
                <a:effectLst/>
                <a:ea typeface="Calibri" panose="020F0502020204030204" pitchFamily="34" charset="0"/>
                <a:cs typeface="Times New Roman" panose="02020603050405020304" pitchFamily="18" charset="0"/>
              </a:rPr>
              <a:t> en </a:t>
            </a:r>
            <a:r>
              <a:rPr lang="nl-NL" sz="2900" kern="100" dirty="0" err="1">
                <a:effectLst/>
                <a:ea typeface="Calibri" panose="020F0502020204030204" pitchFamily="34" charset="0"/>
                <a:cs typeface="Times New Roman" panose="02020603050405020304" pitchFamily="18" charset="0"/>
              </a:rPr>
              <a:t>celebrities</a:t>
            </a:r>
            <a:r>
              <a:rPr lang="nl-NL" sz="2900" kern="100" dirty="0">
                <a:effectLst/>
                <a:ea typeface="Calibri" panose="020F0502020204030204" pitchFamily="34" charset="0"/>
                <a:cs typeface="Times New Roman" panose="02020603050405020304" pitchFamily="18" charset="0"/>
              </a:rPr>
              <a:t>, </a:t>
            </a:r>
            <a:r>
              <a:rPr lang="nl-NL" sz="2900" b="1" kern="100" dirty="0">
                <a:effectLst/>
                <a:ea typeface="Calibri" panose="020F0502020204030204" pitchFamily="34" charset="0"/>
                <a:cs typeface="Times New Roman" panose="02020603050405020304" pitchFamily="18" charset="0"/>
              </a:rPr>
              <a:t>die zich richten op </a:t>
            </a:r>
            <a:r>
              <a:rPr lang="nl-NL" sz="2900" kern="100" dirty="0">
                <a:effectLst/>
                <a:ea typeface="Calibri" panose="020F0502020204030204" pitchFamily="34" charset="0"/>
                <a:cs typeface="Times New Roman" panose="02020603050405020304" pitchFamily="18" charset="0"/>
              </a:rPr>
              <a:t>de meest actieve gebruikers van de website, namelijk de jongeren, ofwel de zogenaamde Gen-Z. </a:t>
            </a:r>
          </a:p>
          <a:p>
            <a:pPr marL="0" indent="0">
              <a:lnSpc>
                <a:spcPct val="107000"/>
              </a:lnSpc>
              <a:spcAft>
                <a:spcPts val="800"/>
              </a:spcAft>
              <a:buNone/>
            </a:pPr>
            <a:r>
              <a:rPr lang="nl-NL" sz="2900" kern="100" dirty="0">
                <a:effectLst/>
                <a:ea typeface="Calibri" panose="020F0502020204030204" pitchFamily="34" charset="0"/>
                <a:cs typeface="Times New Roman" panose="02020603050405020304" pitchFamily="18" charset="0"/>
              </a:rPr>
              <a:t>Zo is, </a:t>
            </a:r>
            <a:r>
              <a:rPr lang="nl-NL" sz="2900" b="1" kern="100" dirty="0">
                <a:effectLst/>
                <a:ea typeface="Calibri" panose="020F0502020204030204" pitchFamily="34" charset="0"/>
                <a:cs typeface="Times New Roman" panose="02020603050405020304" pitchFamily="18" charset="0"/>
              </a:rPr>
              <a:t>ironisch genoeg</a:t>
            </a:r>
            <a:r>
              <a:rPr lang="nl-NL" sz="2900" kern="100" dirty="0">
                <a:effectLst/>
                <a:ea typeface="Calibri" panose="020F0502020204030204" pitchFamily="34" charset="0"/>
                <a:cs typeface="Times New Roman" panose="02020603050405020304" pitchFamily="18" charset="0"/>
              </a:rPr>
              <a:t>, de generatie die het meest </a:t>
            </a:r>
            <a:r>
              <a:rPr lang="nl-NL" sz="2900" b="1" kern="100" dirty="0">
                <a:effectLst/>
                <a:ea typeface="Calibri" panose="020F0502020204030204" pitchFamily="34" charset="0"/>
                <a:cs typeface="Times New Roman" panose="02020603050405020304" pitchFamily="18" charset="0"/>
              </a:rPr>
              <a:t>vatbaar</a:t>
            </a:r>
            <a:r>
              <a:rPr lang="nl-NL" sz="2900" kern="100" dirty="0">
                <a:effectLst/>
                <a:ea typeface="Calibri" panose="020F0502020204030204" pitchFamily="34" charset="0"/>
                <a:cs typeface="Times New Roman" panose="02020603050405020304" pitchFamily="18" charset="0"/>
              </a:rPr>
              <a:t> is voor thema’s als </a:t>
            </a:r>
            <a:r>
              <a:rPr lang="nl-NL" sz="2900" b="1" kern="100" dirty="0">
                <a:effectLst/>
                <a:ea typeface="Calibri" panose="020F0502020204030204" pitchFamily="34" charset="0"/>
                <a:cs typeface="Times New Roman" panose="02020603050405020304" pitchFamily="18" charset="0"/>
              </a:rPr>
              <a:t>duurzaamheid</a:t>
            </a:r>
            <a:r>
              <a:rPr lang="nl-NL" sz="2900" kern="100" dirty="0">
                <a:effectLst/>
                <a:ea typeface="Calibri" panose="020F0502020204030204" pitchFamily="34" charset="0"/>
                <a:cs typeface="Times New Roman" panose="02020603050405020304" pitchFamily="18" charset="0"/>
              </a:rPr>
              <a:t> en rechten voor </a:t>
            </a:r>
            <a:r>
              <a:rPr lang="nl-NL" sz="2900" b="1" kern="100" dirty="0">
                <a:effectLst/>
                <a:ea typeface="Calibri" panose="020F0502020204030204" pitchFamily="34" charset="0"/>
                <a:cs typeface="Times New Roman" panose="02020603050405020304" pitchFamily="18" charset="0"/>
              </a:rPr>
              <a:t>werkers</a:t>
            </a:r>
            <a:r>
              <a:rPr lang="nl-NL" sz="2900" kern="100" dirty="0">
                <a:effectLst/>
                <a:ea typeface="Calibri" panose="020F0502020204030204" pitchFamily="34" charset="0"/>
                <a:cs typeface="Times New Roman" panose="02020603050405020304" pitchFamily="18" charset="0"/>
              </a:rPr>
              <a:t>, net de grootste klant van het bedrijf. </a:t>
            </a:r>
          </a:p>
          <a:p>
            <a:pPr marL="0" indent="0">
              <a:lnSpc>
                <a:spcPct val="107000"/>
              </a:lnSpc>
              <a:spcAft>
                <a:spcPts val="800"/>
              </a:spcAft>
              <a:buNone/>
            </a:pPr>
            <a:r>
              <a:rPr lang="nl-NL" sz="2900" kern="100" dirty="0">
                <a:effectLst/>
                <a:ea typeface="Calibri" panose="020F0502020204030204" pitchFamily="34" charset="0"/>
                <a:cs typeface="Times New Roman" panose="02020603050405020304" pitchFamily="18" charset="0"/>
              </a:rPr>
              <a:t>Een bedrijf dat nochtans noch over </a:t>
            </a:r>
            <a:r>
              <a:rPr lang="nl-NL" sz="2900" b="1" kern="100" dirty="0">
                <a:effectLst/>
                <a:ea typeface="Calibri" panose="020F0502020204030204" pitchFamily="34" charset="0"/>
                <a:cs typeface="Times New Roman" panose="02020603050405020304" pitchFamily="18" charset="0"/>
              </a:rPr>
              <a:t>hun</a:t>
            </a:r>
            <a:r>
              <a:rPr lang="nl-NL" sz="2900" kern="100" dirty="0">
                <a:effectLst/>
                <a:ea typeface="Calibri" panose="020F0502020204030204" pitchFamily="34" charset="0"/>
                <a:cs typeface="Times New Roman" panose="02020603050405020304" pitchFamily="18" charset="0"/>
              </a:rPr>
              <a:t> eigen structuur, noch over de afkomst van hun producten transparant </a:t>
            </a:r>
            <a:r>
              <a:rPr lang="nl-NL" sz="2900" b="1" kern="100" dirty="0">
                <a:effectLst/>
                <a:ea typeface="Calibri" panose="020F0502020204030204" pitchFamily="34" charset="0"/>
                <a:cs typeface="Times New Roman" panose="02020603050405020304" pitchFamily="18" charset="0"/>
              </a:rPr>
              <a:t>is in de communicatie</a:t>
            </a:r>
            <a:r>
              <a:rPr lang="nl-NL" sz="2900" kern="100" dirty="0">
                <a:effectLst/>
                <a:ea typeface="Calibri" panose="020F0502020204030204" pitchFamily="34" charset="0"/>
                <a:cs typeface="Times New Roman" panose="02020603050405020304" pitchFamily="18" charset="0"/>
              </a:rPr>
              <a:t>. Het is goed om te weten dat, voordat een </a:t>
            </a:r>
            <a:r>
              <a:rPr lang="nl-NL" sz="2900" kern="100" dirty="0" err="1">
                <a:effectLst/>
                <a:ea typeface="Calibri" panose="020F0502020204030204" pitchFamily="34" charset="0"/>
                <a:cs typeface="Times New Roman" panose="02020603050405020304" pitchFamily="18" charset="0"/>
              </a:rPr>
              <a:t>t-shirt</a:t>
            </a:r>
            <a:r>
              <a:rPr lang="nl-NL" sz="2900" kern="100" dirty="0">
                <a:effectLst/>
                <a:ea typeface="Calibri" panose="020F0502020204030204" pitchFamily="34" charset="0"/>
                <a:cs typeface="Times New Roman" panose="02020603050405020304" pitchFamily="18" charset="0"/>
              </a:rPr>
              <a:t> in je kast belandt, een proces doormaakt dat we nu zullen beschrijven. Volgens een rapport van </a:t>
            </a:r>
            <a:r>
              <a:rPr lang="nl-NL" sz="2900" kern="100" dirty="0" err="1">
                <a:effectLst/>
                <a:ea typeface="Calibri" panose="020F0502020204030204" pitchFamily="34" charset="0"/>
                <a:cs typeface="Times New Roman" panose="02020603050405020304" pitchFamily="18" charset="0"/>
              </a:rPr>
              <a:t>Bloomberg</a:t>
            </a:r>
            <a:r>
              <a:rPr lang="nl-NL" sz="2900" kern="100" dirty="0">
                <a:effectLst/>
                <a:ea typeface="Calibri" panose="020F0502020204030204" pitchFamily="34" charset="0"/>
                <a:cs typeface="Times New Roman" panose="02020603050405020304" pitchFamily="18" charset="0"/>
              </a:rPr>
              <a:t> in 2022 worden de katoenen </a:t>
            </a:r>
            <a:r>
              <a:rPr lang="nl-NL" sz="2900" kern="100" dirty="0" err="1">
                <a:effectLst/>
                <a:ea typeface="Calibri" panose="020F0502020204030204" pitchFamily="34" charset="0"/>
                <a:cs typeface="Times New Roman" panose="02020603050405020304" pitchFamily="18" charset="0"/>
              </a:rPr>
              <a:t>t-shirts</a:t>
            </a:r>
            <a:r>
              <a:rPr lang="nl-NL" sz="2900" kern="100" dirty="0">
                <a:effectLst/>
                <a:ea typeface="Calibri" panose="020F0502020204030204" pitchFamily="34" charset="0"/>
                <a:cs typeface="Times New Roman" panose="02020603050405020304" pitchFamily="18" charset="0"/>
              </a:rPr>
              <a:t> van </a:t>
            </a:r>
            <a:r>
              <a:rPr lang="nl-NL" sz="2900" kern="100" dirty="0" err="1">
                <a:effectLst/>
                <a:ea typeface="Calibri" panose="020F0502020204030204" pitchFamily="34" charset="0"/>
                <a:cs typeface="Times New Roman" panose="02020603050405020304" pitchFamily="18" charset="0"/>
              </a:rPr>
              <a:t>Shein</a:t>
            </a:r>
            <a:r>
              <a:rPr lang="nl-NL" sz="2900" kern="100" dirty="0">
                <a:effectLst/>
                <a:ea typeface="Calibri" panose="020F0502020204030204" pitchFamily="34" charset="0"/>
                <a:cs typeface="Times New Roman" panose="02020603050405020304" pitchFamily="18" charset="0"/>
              </a:rPr>
              <a:t> gemaakt door </a:t>
            </a:r>
            <a:r>
              <a:rPr lang="nl-NL" sz="2900" b="1" kern="100" dirty="0">
                <a:effectLst/>
                <a:ea typeface="Calibri" panose="020F0502020204030204" pitchFamily="34" charset="0"/>
                <a:cs typeface="Times New Roman" panose="02020603050405020304" pitchFamily="18" charset="0"/>
              </a:rPr>
              <a:t>dwangarbeiders</a:t>
            </a:r>
            <a:r>
              <a:rPr lang="nl-NL" sz="2900" kern="100" dirty="0">
                <a:effectLst/>
                <a:ea typeface="Calibri" panose="020F0502020204030204" pitchFamily="34" charset="0"/>
                <a:cs typeface="Times New Roman" panose="02020603050405020304" pitchFamily="18" charset="0"/>
              </a:rPr>
              <a:t> van de </a:t>
            </a:r>
            <a:r>
              <a:rPr lang="nl-NL" sz="2900" kern="100" dirty="0" err="1">
                <a:effectLst/>
                <a:ea typeface="Calibri" panose="020F0502020204030204" pitchFamily="34" charset="0"/>
                <a:cs typeface="Times New Roman" panose="02020603050405020304" pitchFamily="18" charset="0"/>
              </a:rPr>
              <a:t>Oeigoerse</a:t>
            </a:r>
            <a:r>
              <a:rPr lang="nl-NL" sz="2900" kern="100" dirty="0">
                <a:effectLst/>
                <a:ea typeface="Calibri" panose="020F0502020204030204" pitchFamily="34" charset="0"/>
                <a:cs typeface="Times New Roman" panose="02020603050405020304" pitchFamily="18" charset="0"/>
              </a:rPr>
              <a:t> minderheidsgroepen in </a:t>
            </a:r>
            <a:r>
              <a:rPr lang="nl-NL" sz="2900" kern="100" dirty="0" err="1">
                <a:effectLst/>
                <a:ea typeface="Calibri" panose="020F0502020204030204" pitchFamily="34" charset="0"/>
                <a:cs typeface="Times New Roman" panose="02020603050405020304" pitchFamily="18" charset="0"/>
              </a:rPr>
              <a:t>Xinjiang</a:t>
            </a:r>
            <a:r>
              <a:rPr lang="nl-NL" sz="2900" kern="100" dirty="0">
                <a:effectLst/>
                <a:ea typeface="Calibri" panose="020F0502020204030204" pitchFamily="34" charset="0"/>
                <a:cs typeface="Times New Roman" panose="02020603050405020304" pitchFamily="18" charset="0"/>
              </a:rPr>
              <a:t>. Deze regio in Noordwest-China is een van de grootste </a:t>
            </a:r>
            <a:r>
              <a:rPr lang="nl-NL" sz="2900" b="1" kern="100" dirty="0">
                <a:effectLst/>
                <a:ea typeface="Calibri" panose="020F0502020204030204" pitchFamily="34" charset="0"/>
                <a:cs typeface="Times New Roman" panose="02020603050405020304" pitchFamily="18" charset="0"/>
              </a:rPr>
              <a:t>katoenproducenten</a:t>
            </a:r>
            <a:r>
              <a:rPr lang="nl-NL" sz="2900" kern="100" dirty="0">
                <a:effectLst/>
                <a:ea typeface="Calibri" panose="020F0502020204030204" pitchFamily="34" charset="0"/>
                <a:cs typeface="Times New Roman" panose="02020603050405020304" pitchFamily="18" charset="0"/>
              </a:rPr>
              <a:t> ter wereld. Al jarenlang </a:t>
            </a:r>
            <a:r>
              <a:rPr lang="nl-NL" sz="2900" b="1" kern="100" dirty="0">
                <a:effectLst/>
                <a:ea typeface="Calibri" panose="020F0502020204030204" pitchFamily="34" charset="0"/>
                <a:cs typeface="Times New Roman" panose="02020603050405020304" pitchFamily="18" charset="0"/>
              </a:rPr>
              <a:t>onderdrukt</a:t>
            </a:r>
            <a:r>
              <a:rPr lang="nl-NL" sz="2900" kern="100" dirty="0">
                <a:effectLst/>
                <a:ea typeface="Calibri" panose="020F0502020204030204" pitchFamily="34" charset="0"/>
                <a:cs typeface="Times New Roman" panose="02020603050405020304" pitchFamily="18" charset="0"/>
              </a:rPr>
              <a:t> de Chinese overheid er de moslimminderheid </a:t>
            </a:r>
            <a:r>
              <a:rPr lang="nl-NL" sz="2900" b="1" kern="100" dirty="0">
                <a:effectLst/>
                <a:ea typeface="Calibri" panose="020F0502020204030204" pitchFamily="34" charset="0"/>
                <a:cs typeface="Times New Roman" panose="02020603050405020304" pitchFamily="18" charset="0"/>
              </a:rPr>
              <a:t>schandelijk</a:t>
            </a:r>
            <a:r>
              <a:rPr lang="nl-NL" sz="2900" kern="100" dirty="0">
                <a:effectLst/>
                <a:ea typeface="Calibri" panose="020F0502020204030204" pitchFamily="34" charset="0"/>
                <a:cs typeface="Times New Roman" panose="02020603050405020304" pitchFamily="18" charset="0"/>
              </a:rPr>
              <a:t>.</a:t>
            </a:r>
            <a:endParaRPr lang="it-IT" sz="2900" kern="1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br>
              <a:rPr lang="nl-NL" sz="2900" b="1" kern="100" dirty="0">
                <a:effectLst/>
                <a:ea typeface="Calibri" panose="020F0502020204030204" pitchFamily="34" charset="0"/>
                <a:cs typeface="Times New Roman" panose="02020603050405020304" pitchFamily="18" charset="0"/>
              </a:rPr>
            </a:br>
            <a:endParaRPr lang="it-IT" sz="2900" kern="100" dirty="0">
              <a:effectLst/>
              <a:ea typeface="Calibri" panose="020F0502020204030204" pitchFamily="34" charset="0"/>
              <a:cs typeface="Times New Roman" panose="02020603050405020304" pitchFamily="18" charset="0"/>
            </a:endParaRPr>
          </a:p>
          <a:p>
            <a:pPr marL="0" indent="0">
              <a:buNone/>
            </a:pPr>
            <a:endParaRPr lang="it-IT" sz="1600" dirty="0"/>
          </a:p>
        </p:txBody>
      </p:sp>
    </p:spTree>
    <p:extLst>
      <p:ext uri="{BB962C8B-B14F-4D97-AF65-F5344CB8AC3E}">
        <p14:creationId xmlns:p14="http://schemas.microsoft.com/office/powerpoint/2010/main" val="3300777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fontScale="32500" lnSpcReduction="20000"/>
          </a:bodyPr>
          <a:lstStyle/>
          <a:p>
            <a:pPr marL="0" indent="0" fontAlgn="base">
              <a:lnSpc>
                <a:spcPct val="107000"/>
              </a:lnSpc>
              <a:spcAft>
                <a:spcPts val="800"/>
              </a:spcAft>
              <a:buNone/>
            </a:pPr>
            <a:r>
              <a:rPr lang="it-IT" sz="4300" b="1" kern="0" dirty="0">
                <a:effectLst/>
                <a:ea typeface="Times New Roman" panose="02020603050405020304" pitchFamily="18" charset="0"/>
                <a:cs typeface="Times New Roman" panose="02020603050405020304" pitchFamily="18" charset="0"/>
              </a:rPr>
              <a:t>Lo sfruttamento dei lavoratori</a:t>
            </a:r>
          </a:p>
          <a:p>
            <a:pPr marL="0" indent="0" fontAlgn="base">
              <a:lnSpc>
                <a:spcPct val="107000"/>
              </a:lnSpc>
              <a:spcAft>
                <a:spcPts val="800"/>
              </a:spcAft>
              <a:buNone/>
            </a:pPr>
            <a:r>
              <a:rPr lang="it-IT" sz="4300" kern="0" dirty="0">
                <a:effectLst/>
                <a:ea typeface="Times New Roman" panose="02020603050405020304" pitchFamily="18" charset="0"/>
                <a:cs typeface="Times New Roman" panose="02020603050405020304" pitchFamily="18" charset="0"/>
              </a:rPr>
              <a:t>La giornalista anglo–algerina Imam </a:t>
            </a:r>
            <a:r>
              <a:rPr lang="it-IT" sz="4300" kern="0" dirty="0" err="1">
                <a:effectLst/>
                <a:ea typeface="Times New Roman" panose="02020603050405020304" pitchFamily="18" charset="0"/>
                <a:cs typeface="Times New Roman" panose="02020603050405020304" pitchFamily="18" charset="0"/>
              </a:rPr>
              <a:t>Amrani</a:t>
            </a:r>
            <a:r>
              <a:rPr lang="it-IT" sz="4300" kern="0" dirty="0">
                <a:effectLst/>
                <a:ea typeface="Times New Roman" panose="02020603050405020304" pitchFamily="18" charset="0"/>
                <a:cs typeface="Times New Roman" panose="02020603050405020304" pitchFamily="18" charset="0"/>
              </a:rPr>
              <a:t> </a:t>
            </a:r>
            <a:r>
              <a:rPr lang="it-IT" sz="4300" b="1" kern="0" dirty="0">
                <a:effectLst/>
                <a:ea typeface="Times New Roman" panose="02020603050405020304" pitchFamily="18" charset="0"/>
                <a:cs typeface="Times New Roman" panose="02020603050405020304" pitchFamily="18" charset="0"/>
              </a:rPr>
              <a:t>è riuscita </a:t>
            </a:r>
            <a:r>
              <a:rPr lang="it-IT" sz="4300" kern="0" dirty="0">
                <a:effectLst/>
                <a:ea typeface="Times New Roman" panose="02020603050405020304" pitchFamily="18" charset="0"/>
                <a:cs typeface="Times New Roman" panose="02020603050405020304" pitchFamily="18" charset="0"/>
              </a:rPr>
              <a:t>a entrare con telecamera nascosta in due delle 700 fabbriche di </a:t>
            </a:r>
            <a:r>
              <a:rPr lang="it-IT" sz="4300" kern="0" dirty="0" err="1">
                <a:effectLst/>
                <a:ea typeface="Times New Roman" panose="02020603050405020304" pitchFamily="18" charset="0"/>
                <a:cs typeface="Times New Roman" panose="02020603050405020304" pitchFamily="18" charset="0"/>
              </a:rPr>
              <a:t>Shein</a:t>
            </a:r>
            <a:r>
              <a:rPr lang="it-IT" sz="4300" kern="0" dirty="0">
                <a:effectLst/>
                <a:ea typeface="Times New Roman" panose="02020603050405020304" pitchFamily="18" charset="0"/>
                <a:cs typeface="Times New Roman" panose="02020603050405020304" pitchFamily="18" charset="0"/>
              </a:rPr>
              <a:t>, nella provincia cinese dello Guangzhou. </a:t>
            </a:r>
          </a:p>
          <a:p>
            <a:pPr marL="0" indent="0" fontAlgn="base">
              <a:lnSpc>
                <a:spcPct val="107000"/>
              </a:lnSpc>
              <a:spcAft>
                <a:spcPts val="800"/>
              </a:spcAft>
              <a:buNone/>
            </a:pPr>
            <a:r>
              <a:rPr lang="it-IT" sz="4300" kern="0" dirty="0">
                <a:effectLst/>
                <a:ea typeface="Times New Roman" panose="02020603050405020304" pitchFamily="18" charset="0"/>
                <a:cs typeface="Times New Roman" panose="02020603050405020304" pitchFamily="18" charset="0"/>
              </a:rPr>
              <a:t>I lavoratori </a:t>
            </a:r>
            <a:r>
              <a:rPr lang="it-IT" sz="4300" b="1" kern="0" dirty="0">
                <a:effectLst/>
                <a:ea typeface="Times New Roman" panose="02020603050405020304" pitchFamily="18" charset="0"/>
                <a:cs typeface="Times New Roman" panose="02020603050405020304" pitchFamily="18" charset="0"/>
              </a:rPr>
              <a:t>sono costretti </a:t>
            </a:r>
            <a:r>
              <a:rPr lang="it-IT" sz="4300" kern="0" dirty="0">
                <a:effectLst/>
                <a:ea typeface="Times New Roman" panose="02020603050405020304" pitchFamily="18" charset="0"/>
                <a:cs typeface="Times New Roman" panose="02020603050405020304" pitchFamily="18" charset="0"/>
              </a:rPr>
              <a:t>a turni di lavoro di 17 ore al giorno, con un solo giorno libero al mese, e condizioni </a:t>
            </a:r>
            <a:r>
              <a:rPr lang="it-IT" sz="4300" b="1" kern="0" dirty="0">
                <a:effectLst/>
                <a:ea typeface="Times New Roman" panose="02020603050405020304" pitchFamily="18" charset="0"/>
                <a:cs typeface="Times New Roman" panose="02020603050405020304" pitchFamily="18" charset="0"/>
              </a:rPr>
              <a:t>igieniche</a:t>
            </a:r>
            <a:r>
              <a:rPr lang="it-IT" sz="4300" kern="0" dirty="0">
                <a:effectLst/>
                <a:ea typeface="Times New Roman" panose="02020603050405020304" pitchFamily="18" charset="0"/>
                <a:cs typeface="Times New Roman" panose="02020603050405020304" pitchFamily="18" charset="0"/>
              </a:rPr>
              <a:t> disumane. </a:t>
            </a:r>
          </a:p>
          <a:p>
            <a:pPr marL="0" indent="0" fontAlgn="base">
              <a:lnSpc>
                <a:spcPct val="107000"/>
              </a:lnSpc>
              <a:spcAft>
                <a:spcPts val="800"/>
              </a:spcAft>
              <a:buNone/>
            </a:pPr>
            <a:r>
              <a:rPr lang="it-IT" sz="4300" kern="0" dirty="0">
                <a:effectLst/>
                <a:ea typeface="Times New Roman" panose="02020603050405020304" pitchFamily="18" charset="0"/>
                <a:cs typeface="Times New Roman" panose="02020603050405020304" pitchFamily="18" charset="0"/>
              </a:rPr>
              <a:t>Devono produrre 500 capi al giorno e la paga è di 4 centesimi a capo. L’inchiesta, realizzata nel 2022, è stata trasmessa dall’emittente statunitense Channel 4. La risposta di </a:t>
            </a:r>
            <a:r>
              <a:rPr lang="it-IT" sz="4300" kern="0" dirty="0" err="1">
                <a:effectLst/>
                <a:ea typeface="Times New Roman" panose="02020603050405020304" pitchFamily="18" charset="0"/>
                <a:cs typeface="Times New Roman" panose="02020603050405020304" pitchFamily="18" charset="0"/>
              </a:rPr>
              <a:t>Shein</a:t>
            </a:r>
            <a:r>
              <a:rPr lang="it-IT" sz="4300" kern="0" dirty="0">
                <a:effectLst/>
                <a:ea typeface="Times New Roman" panose="02020603050405020304" pitchFamily="18" charset="0"/>
                <a:cs typeface="Times New Roman" panose="02020603050405020304" pitchFamily="18" charset="0"/>
              </a:rPr>
              <a:t> è arrivata a giugno 2023 con l’organizzazione di un viaggio-stampa per sei influencer in una delle sue fabbriche. </a:t>
            </a:r>
          </a:p>
          <a:p>
            <a:pPr marL="0" indent="0" fontAlgn="base">
              <a:lnSpc>
                <a:spcPct val="107000"/>
              </a:lnSpc>
              <a:spcAft>
                <a:spcPts val="800"/>
              </a:spcAft>
              <a:buNone/>
            </a:pPr>
            <a:r>
              <a:rPr lang="it-IT" sz="4300" kern="0" dirty="0">
                <a:effectLst/>
                <a:ea typeface="Times New Roman" panose="02020603050405020304" pitchFamily="18" charset="0"/>
                <a:cs typeface="Times New Roman" panose="02020603050405020304" pitchFamily="18" charset="0"/>
              </a:rPr>
              <a:t>Viene mostrato un ambiente moderno e pulito, con postazioni distanziate, automazione e aree relax. Le influencer hanno lodato l’azienda nei loro post parlando di operai felici, qualità e lavoro etico. </a:t>
            </a:r>
            <a:r>
              <a:rPr lang="it-IT" sz="4300" b="1" kern="0" dirty="0">
                <a:effectLst/>
                <a:ea typeface="Times New Roman" panose="02020603050405020304" pitchFamily="18" charset="0"/>
                <a:cs typeface="Times New Roman" panose="02020603050405020304" pitchFamily="18" charset="0"/>
              </a:rPr>
              <a:t>Inondate</a:t>
            </a:r>
            <a:r>
              <a:rPr lang="it-IT" sz="4300" kern="0" dirty="0">
                <a:effectLst/>
                <a:ea typeface="Times New Roman" panose="02020603050405020304" pitchFamily="18" charset="0"/>
                <a:cs typeface="Times New Roman" panose="02020603050405020304" pitchFamily="18" charset="0"/>
              </a:rPr>
              <a:t> di critiche alcune hanno fatto marcia indietro. L’influencer Dani DMC ha rapidamente eliminato dal suo profilo il video in cui </a:t>
            </a:r>
            <a:r>
              <a:rPr lang="it-IT" sz="4300" b="1" kern="0" dirty="0">
                <a:effectLst/>
                <a:ea typeface="Times New Roman" panose="02020603050405020304" pitchFamily="18" charset="0"/>
                <a:cs typeface="Times New Roman" panose="02020603050405020304" pitchFamily="18" charset="0"/>
              </a:rPr>
              <a:t>tesseva le lodi </a:t>
            </a:r>
            <a:r>
              <a:rPr lang="it-IT" sz="4300" kern="0" dirty="0">
                <a:effectLst/>
                <a:ea typeface="Times New Roman" panose="02020603050405020304" pitchFamily="18" charset="0"/>
                <a:cs typeface="Times New Roman" panose="02020603050405020304" pitchFamily="18" charset="0"/>
              </a:rPr>
              <a:t>dell’azienda, sostituito con un altro di scuse per non essersi adeguatamente informata</a:t>
            </a:r>
            <a:r>
              <a:rPr lang="it-IT" sz="4000" kern="0" dirty="0">
                <a:effectLst/>
                <a:ea typeface="Times New Roman" panose="02020603050405020304" pitchFamily="18" charset="0"/>
                <a:cs typeface="Times New Roman" panose="02020603050405020304" pitchFamily="18" charset="0"/>
              </a:rPr>
              <a:t>.</a:t>
            </a:r>
          </a:p>
          <a:p>
            <a:pPr marL="0" indent="0" fontAlgn="base">
              <a:lnSpc>
                <a:spcPct val="107000"/>
              </a:lnSpc>
              <a:spcAft>
                <a:spcPts val="800"/>
              </a:spcAft>
              <a:buNone/>
            </a:pPr>
            <a:endParaRPr lang="it-IT" sz="4400" kern="100" dirty="0">
              <a:effectLst/>
              <a:ea typeface="Calibri" panose="020F0502020204030204" pitchFamily="34" charset="0"/>
              <a:cs typeface="Times New Roman" panose="02020603050405020304" pitchFamily="18" charset="0"/>
            </a:endParaRPr>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6187440" y="274320"/>
            <a:ext cx="5689599" cy="5903843"/>
          </a:xfrm>
        </p:spPr>
        <p:txBody>
          <a:bodyPr>
            <a:normAutofit fontScale="32500" lnSpcReduction="20000"/>
          </a:bodyPr>
          <a:lstStyle/>
          <a:p>
            <a:pPr marL="0" indent="0">
              <a:lnSpc>
                <a:spcPct val="107000"/>
              </a:lnSpc>
              <a:spcAft>
                <a:spcPts val="800"/>
              </a:spcAft>
              <a:buNone/>
            </a:pPr>
            <a:r>
              <a:rPr lang="nl-NL" sz="4300" b="1" kern="100" dirty="0">
                <a:effectLst/>
                <a:ea typeface="Calibri" panose="020F0502020204030204" pitchFamily="34" charset="0"/>
                <a:cs typeface="Times New Roman" panose="02020603050405020304" pitchFamily="18" charset="0"/>
              </a:rPr>
              <a:t>Misbruik van arbeiders</a:t>
            </a:r>
            <a:endParaRPr lang="it-IT" sz="4300" kern="100" dirty="0">
              <a:effectLst/>
              <a:ea typeface="Calibri" panose="020F0502020204030204" pitchFamily="34" charset="0"/>
              <a:cs typeface="Times New Roman" panose="02020603050405020304" pitchFamily="18" charset="0"/>
            </a:endParaRPr>
          </a:p>
          <a:p>
            <a:pPr marL="0" indent="0">
              <a:buNone/>
            </a:pPr>
            <a:r>
              <a:rPr lang="nl-BE" sz="4300" dirty="0">
                <a:effectLst/>
                <a:ea typeface="Calibri" panose="020F0502020204030204" pitchFamily="34" charset="0"/>
                <a:cs typeface="Times New Roman" panose="02020603050405020304" pitchFamily="18" charset="0"/>
              </a:rPr>
              <a:t>De </a:t>
            </a:r>
            <a:r>
              <a:rPr lang="nl-BE" sz="4300" dirty="0" err="1">
                <a:effectLst/>
                <a:ea typeface="Calibri" panose="020F0502020204030204" pitchFamily="34" charset="0"/>
                <a:cs typeface="Times New Roman" panose="02020603050405020304" pitchFamily="18" charset="0"/>
              </a:rPr>
              <a:t>Anglo</a:t>
            </a:r>
            <a:r>
              <a:rPr lang="nl-BE" sz="4300" dirty="0">
                <a:effectLst/>
                <a:ea typeface="Calibri" panose="020F0502020204030204" pitchFamily="34" charset="0"/>
                <a:cs typeface="Times New Roman" panose="02020603050405020304" pitchFamily="18" charset="0"/>
              </a:rPr>
              <a:t>-Algerijnse journaliste Imam </a:t>
            </a:r>
            <a:r>
              <a:rPr lang="nl-BE" sz="4300" dirty="0" err="1">
                <a:effectLst/>
                <a:ea typeface="Calibri" panose="020F0502020204030204" pitchFamily="34" charset="0"/>
                <a:cs typeface="Times New Roman" panose="02020603050405020304" pitchFamily="18" charset="0"/>
              </a:rPr>
              <a:t>Amrani</a:t>
            </a:r>
            <a:r>
              <a:rPr lang="nl-BE" sz="4300" dirty="0">
                <a:effectLst/>
                <a:ea typeface="Calibri" panose="020F0502020204030204" pitchFamily="34" charset="0"/>
                <a:cs typeface="Times New Roman" panose="02020603050405020304" pitchFamily="18" charset="0"/>
              </a:rPr>
              <a:t> </a:t>
            </a:r>
            <a:r>
              <a:rPr lang="nl-BE" sz="4300" b="1" dirty="0">
                <a:effectLst/>
                <a:ea typeface="Calibri" panose="020F0502020204030204" pitchFamily="34" charset="0"/>
                <a:cs typeface="Times New Roman" panose="02020603050405020304" pitchFamily="18" charset="0"/>
              </a:rPr>
              <a:t>slaagde erin</a:t>
            </a:r>
            <a:r>
              <a:rPr lang="nl-BE" sz="4300" dirty="0">
                <a:effectLst/>
                <a:ea typeface="Calibri" panose="020F0502020204030204" pitchFamily="34" charset="0"/>
                <a:cs typeface="Times New Roman" panose="02020603050405020304" pitchFamily="18" charset="0"/>
              </a:rPr>
              <a:t>, met een verborgen camera twee van de 700 fabrieken van </a:t>
            </a:r>
            <a:r>
              <a:rPr lang="nl-BE" sz="4300" dirty="0" err="1">
                <a:effectLst/>
                <a:ea typeface="Calibri" panose="020F0502020204030204" pitchFamily="34" charset="0"/>
                <a:cs typeface="Times New Roman" panose="02020603050405020304" pitchFamily="18" charset="0"/>
              </a:rPr>
              <a:t>Shein</a:t>
            </a:r>
            <a:r>
              <a:rPr lang="nl-BE" sz="4300" dirty="0">
                <a:effectLst/>
                <a:ea typeface="Calibri" panose="020F0502020204030204" pitchFamily="34" charset="0"/>
                <a:cs typeface="Times New Roman" panose="02020603050405020304" pitchFamily="18" charset="0"/>
              </a:rPr>
              <a:t> binnen te dringen in de Chinese provincie Guangzhou. </a:t>
            </a:r>
          </a:p>
          <a:p>
            <a:pPr marL="0" indent="0">
              <a:buNone/>
            </a:pPr>
            <a:r>
              <a:rPr lang="nl-BE" sz="4300" dirty="0">
                <a:effectLst/>
                <a:ea typeface="Calibri" panose="020F0502020204030204" pitchFamily="34" charset="0"/>
                <a:cs typeface="Times New Roman" panose="02020603050405020304" pitchFamily="18" charset="0"/>
              </a:rPr>
              <a:t>De arbeiders </a:t>
            </a:r>
            <a:r>
              <a:rPr lang="nl-BE" sz="4300" b="1" dirty="0">
                <a:effectLst/>
                <a:ea typeface="Calibri" panose="020F0502020204030204" pitchFamily="34" charset="0"/>
                <a:cs typeface="Times New Roman" panose="02020603050405020304" pitchFamily="18" charset="0"/>
              </a:rPr>
              <a:t>werken</a:t>
            </a:r>
            <a:r>
              <a:rPr lang="nl-BE" sz="4300" dirty="0">
                <a:effectLst/>
                <a:ea typeface="Calibri" panose="020F0502020204030204" pitchFamily="34" charset="0"/>
                <a:cs typeface="Times New Roman" panose="02020603050405020304" pitchFamily="18" charset="0"/>
              </a:rPr>
              <a:t> in </a:t>
            </a:r>
            <a:r>
              <a:rPr lang="nl-BE" sz="4300" dirty="0" err="1">
                <a:effectLst/>
                <a:ea typeface="Calibri" panose="020F0502020204030204" pitchFamily="34" charset="0"/>
                <a:cs typeface="Times New Roman" panose="02020603050405020304" pitchFamily="18" charset="0"/>
              </a:rPr>
              <a:t>shifts</a:t>
            </a:r>
            <a:r>
              <a:rPr lang="nl-BE" sz="4300" dirty="0">
                <a:effectLst/>
                <a:ea typeface="Calibri" panose="020F0502020204030204" pitchFamily="34" charset="0"/>
                <a:cs typeface="Times New Roman" panose="02020603050405020304" pitchFamily="18" charset="0"/>
              </a:rPr>
              <a:t> van 17 uur per dag, hebben slechts een dag vrij per maand en werken </a:t>
            </a:r>
            <a:r>
              <a:rPr lang="nl-BE" sz="4300" b="1" dirty="0">
                <a:effectLst/>
                <a:ea typeface="Calibri" panose="020F0502020204030204" pitchFamily="34" charset="0"/>
                <a:cs typeface="Times New Roman" panose="02020603050405020304" pitchFamily="18" charset="0"/>
              </a:rPr>
              <a:t>mensonwaardige</a:t>
            </a:r>
            <a:r>
              <a:rPr lang="nl-BE" sz="4300" dirty="0">
                <a:effectLst/>
                <a:ea typeface="Calibri" panose="020F0502020204030204" pitchFamily="34" charset="0"/>
                <a:cs typeface="Times New Roman" panose="02020603050405020304" pitchFamily="18" charset="0"/>
              </a:rPr>
              <a:t> omstandigheden. </a:t>
            </a:r>
          </a:p>
          <a:p>
            <a:pPr marL="0" indent="0">
              <a:buNone/>
            </a:pPr>
            <a:r>
              <a:rPr lang="nl-BE" sz="4300" dirty="0">
                <a:effectLst/>
                <a:ea typeface="Calibri" panose="020F0502020204030204" pitchFamily="34" charset="0"/>
                <a:cs typeface="Times New Roman" panose="02020603050405020304" pitchFamily="18" charset="0"/>
              </a:rPr>
              <a:t>Ze moeten 500 kledingstukken per dag maken en verdienen hiervoor vier cent per stuk. De beelden uit 2022 werden op de Amerikaanse zender Channel 4 uitgezonden.</a:t>
            </a:r>
            <a:br>
              <a:rPr lang="nl-NL" sz="4300" b="1" kern="100" dirty="0">
                <a:effectLst/>
                <a:ea typeface="Calibri" panose="020F0502020204030204" pitchFamily="34" charset="0"/>
                <a:cs typeface="Times New Roman" panose="02020603050405020304" pitchFamily="18" charset="0"/>
              </a:rPr>
            </a:br>
            <a:endParaRPr lang="it-IT" sz="4300" b="1" kern="100" dirty="0">
              <a:ea typeface="Calibri" panose="020F0502020204030204" pitchFamily="34" charset="0"/>
              <a:cs typeface="Times New Roman" panose="02020603050405020304" pitchFamily="18" charset="0"/>
            </a:endParaRPr>
          </a:p>
          <a:p>
            <a:pPr marL="0" indent="0">
              <a:buNone/>
            </a:pPr>
            <a:r>
              <a:rPr lang="nl-BE" sz="4300" dirty="0">
                <a:effectLst/>
                <a:ea typeface="Calibri" panose="020F0502020204030204" pitchFamily="34" charset="0"/>
                <a:cs typeface="Times New Roman" panose="02020603050405020304" pitchFamily="18" charset="0"/>
              </a:rPr>
              <a:t>Als antwoord nodigde </a:t>
            </a:r>
            <a:r>
              <a:rPr lang="nl-BE" sz="4300" dirty="0" err="1">
                <a:effectLst/>
                <a:ea typeface="Calibri" panose="020F0502020204030204" pitchFamily="34" charset="0"/>
                <a:cs typeface="Times New Roman" panose="02020603050405020304" pitchFamily="18" charset="0"/>
              </a:rPr>
              <a:t>Shein</a:t>
            </a:r>
            <a:r>
              <a:rPr lang="nl-BE" sz="4300" dirty="0">
                <a:effectLst/>
                <a:ea typeface="Calibri" panose="020F0502020204030204" pitchFamily="34" charset="0"/>
                <a:cs typeface="Times New Roman" panose="02020603050405020304" pitchFamily="18" charset="0"/>
              </a:rPr>
              <a:t> in juni 2023 zes </a:t>
            </a:r>
            <a:r>
              <a:rPr lang="nl-BE" sz="4300" dirty="0" err="1">
                <a:effectLst/>
                <a:ea typeface="Calibri" panose="020F0502020204030204" pitchFamily="34" charset="0"/>
                <a:cs typeface="Times New Roman" panose="02020603050405020304" pitchFamily="18" charset="0"/>
              </a:rPr>
              <a:t>influencers</a:t>
            </a:r>
            <a:r>
              <a:rPr lang="nl-BE" sz="4300" dirty="0">
                <a:effectLst/>
                <a:ea typeface="Calibri" panose="020F0502020204030204" pitchFamily="34" charset="0"/>
                <a:cs typeface="Times New Roman" panose="02020603050405020304" pitchFamily="18" charset="0"/>
              </a:rPr>
              <a:t> uit op persreis naar een van hun fabrieken. De uitgenodigde </a:t>
            </a:r>
            <a:r>
              <a:rPr lang="nl-BE" sz="4300" dirty="0" err="1">
                <a:effectLst/>
                <a:ea typeface="Calibri" panose="020F0502020204030204" pitchFamily="34" charset="0"/>
                <a:cs typeface="Times New Roman" panose="02020603050405020304" pitchFamily="18" charset="0"/>
              </a:rPr>
              <a:t>influencers</a:t>
            </a:r>
            <a:r>
              <a:rPr lang="nl-BE" sz="4300" dirty="0">
                <a:effectLst/>
                <a:ea typeface="Calibri" panose="020F0502020204030204" pitchFamily="34" charset="0"/>
                <a:cs typeface="Times New Roman" panose="02020603050405020304" pitchFamily="18" charset="0"/>
              </a:rPr>
              <a:t> kregen een ruime , moderne en propere werkomgeving te zien met automatisering en relaxruimtes. De </a:t>
            </a:r>
            <a:r>
              <a:rPr lang="nl-BE" sz="4300" dirty="0" err="1">
                <a:effectLst/>
                <a:ea typeface="Calibri" panose="020F0502020204030204" pitchFamily="34" charset="0"/>
                <a:cs typeface="Times New Roman" panose="02020603050405020304" pitchFamily="18" charset="0"/>
              </a:rPr>
              <a:t>influencers</a:t>
            </a:r>
            <a:r>
              <a:rPr lang="nl-BE" sz="4300" dirty="0">
                <a:effectLst/>
                <a:ea typeface="Calibri" panose="020F0502020204030204" pitchFamily="34" charset="0"/>
                <a:cs typeface="Times New Roman" panose="02020603050405020304" pitchFamily="18" charset="0"/>
              </a:rPr>
              <a:t> waren onder de indruk  van het bedrijf en hadden het in hun </a:t>
            </a:r>
            <a:r>
              <a:rPr lang="nl-BE" sz="4300" dirty="0" err="1">
                <a:effectLst/>
                <a:ea typeface="Calibri" panose="020F0502020204030204" pitchFamily="34" charset="0"/>
                <a:cs typeface="Times New Roman" panose="02020603050405020304" pitchFamily="18" charset="0"/>
              </a:rPr>
              <a:t>posts</a:t>
            </a:r>
            <a:r>
              <a:rPr lang="nl-BE" sz="4300" dirty="0">
                <a:effectLst/>
                <a:ea typeface="Calibri" panose="020F0502020204030204" pitchFamily="34" charset="0"/>
                <a:cs typeface="Times New Roman" panose="02020603050405020304" pitchFamily="18" charset="0"/>
              </a:rPr>
              <a:t> over gelukkige arbeiders, kwaliteit en ethisch werk. Sommigen daarvan trokken hun woorden terug na te worden </a:t>
            </a:r>
            <a:r>
              <a:rPr lang="nl-BE" sz="4300" b="1" dirty="0">
                <a:effectLst/>
                <a:ea typeface="Calibri" panose="020F0502020204030204" pitchFamily="34" charset="0"/>
                <a:cs typeface="Times New Roman" panose="02020603050405020304" pitchFamily="18" charset="0"/>
              </a:rPr>
              <a:t>overspoeld</a:t>
            </a:r>
            <a:r>
              <a:rPr lang="nl-BE" sz="4300" dirty="0">
                <a:effectLst/>
                <a:ea typeface="Calibri" panose="020F0502020204030204" pitchFamily="34" charset="0"/>
                <a:cs typeface="Times New Roman" panose="02020603050405020304" pitchFamily="18" charset="0"/>
              </a:rPr>
              <a:t> met kritiek. </a:t>
            </a:r>
            <a:r>
              <a:rPr lang="nl-BE" sz="4300" dirty="0" err="1">
                <a:effectLst/>
                <a:ea typeface="Calibri" panose="020F0502020204030204" pitchFamily="34" charset="0"/>
                <a:cs typeface="Times New Roman" panose="02020603050405020304" pitchFamily="18" charset="0"/>
              </a:rPr>
              <a:t>Influencer</a:t>
            </a:r>
            <a:r>
              <a:rPr lang="nl-BE" sz="4300" dirty="0">
                <a:effectLst/>
                <a:ea typeface="Calibri" panose="020F0502020204030204" pitchFamily="34" charset="0"/>
                <a:cs typeface="Times New Roman" panose="02020603050405020304" pitchFamily="18" charset="0"/>
              </a:rPr>
              <a:t> Dani DMC verwijderde al snel een video van zijn profiel waarin hij het bedrijf </a:t>
            </a:r>
            <a:r>
              <a:rPr lang="nl-BE" sz="4300" b="1" dirty="0">
                <a:effectLst/>
                <a:ea typeface="Calibri" panose="020F0502020204030204" pitchFamily="34" charset="0"/>
                <a:cs typeface="Times New Roman" panose="02020603050405020304" pitchFamily="18" charset="0"/>
              </a:rPr>
              <a:t>ophemelde</a:t>
            </a:r>
            <a:r>
              <a:rPr lang="nl-BE" sz="4300" dirty="0">
                <a:effectLst/>
                <a:ea typeface="Calibri" panose="020F0502020204030204" pitchFamily="34" charset="0"/>
                <a:cs typeface="Times New Roman" panose="02020603050405020304" pitchFamily="18" charset="0"/>
              </a:rPr>
              <a:t> . In de plaats postte </a:t>
            </a:r>
            <a:r>
              <a:rPr lang="nl-BE" sz="4300" b="1" dirty="0">
                <a:effectLst/>
                <a:ea typeface="Calibri" panose="020F0502020204030204" pitchFamily="34" charset="0"/>
                <a:cs typeface="Times New Roman" panose="02020603050405020304" pitchFamily="18" charset="0"/>
              </a:rPr>
              <a:t>hij</a:t>
            </a:r>
            <a:r>
              <a:rPr lang="nl-BE" sz="4300" dirty="0">
                <a:effectLst/>
                <a:ea typeface="Calibri" panose="020F0502020204030204" pitchFamily="34" charset="0"/>
                <a:cs typeface="Times New Roman" panose="02020603050405020304" pitchFamily="18" charset="0"/>
              </a:rPr>
              <a:t> een video waarin hij zich excuseerde om zich niet voldoende te hebben geïnformeerd.</a:t>
            </a:r>
            <a:r>
              <a:rPr lang="it-IT" sz="4300" dirty="0">
                <a:effectLst/>
              </a:rPr>
              <a:t> </a:t>
            </a:r>
            <a:r>
              <a:rPr lang="nl-BE" sz="4300" kern="100" dirty="0">
                <a:effectLst/>
                <a:ea typeface="Calibri" panose="020F0502020204030204" pitchFamily="34" charset="0"/>
                <a:cs typeface="Times New Roman" panose="02020603050405020304" pitchFamily="18" charset="0"/>
              </a:rPr>
              <a:t> </a:t>
            </a:r>
            <a:endParaRPr lang="it-IT" sz="1600" dirty="0"/>
          </a:p>
        </p:txBody>
      </p:sp>
    </p:spTree>
    <p:extLst>
      <p:ext uri="{BB962C8B-B14F-4D97-AF65-F5344CB8AC3E}">
        <p14:creationId xmlns:p14="http://schemas.microsoft.com/office/powerpoint/2010/main" val="2953617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3045B9-D460-B5D2-6AB8-3D956940ADFD}"/>
              </a:ext>
            </a:extLst>
          </p:cNvPr>
          <p:cNvSpPr>
            <a:spLocks noGrp="1"/>
          </p:cNvSpPr>
          <p:nvPr>
            <p:ph type="title"/>
          </p:nvPr>
        </p:nvSpPr>
        <p:spPr>
          <a:xfrm>
            <a:off x="1148963" y="238937"/>
            <a:ext cx="10241280" cy="1234440"/>
          </a:xfrm>
        </p:spPr>
        <p:txBody>
          <a:bodyPr/>
          <a:lstStyle/>
          <a:p>
            <a:r>
              <a:rPr lang="it-IT" dirty="0" err="1"/>
              <a:t>Opdracht</a:t>
            </a:r>
            <a:r>
              <a:rPr lang="it-IT" dirty="0"/>
              <a:t> voor 9 </a:t>
            </a:r>
            <a:r>
              <a:rPr lang="it-IT" dirty="0" err="1"/>
              <a:t>november</a:t>
            </a:r>
            <a:endParaRPr lang="it-IT" dirty="0"/>
          </a:p>
        </p:txBody>
      </p:sp>
      <p:sp>
        <p:nvSpPr>
          <p:cNvPr id="3" name="Segnaposto contenuto 2">
            <a:extLst>
              <a:ext uri="{FF2B5EF4-FFF2-40B4-BE49-F238E27FC236}">
                <a16:creationId xmlns:a16="http://schemas.microsoft.com/office/drawing/2014/main" id="{2E79C29F-1B64-7565-53AB-817A20000A7F}"/>
              </a:ext>
            </a:extLst>
          </p:cNvPr>
          <p:cNvSpPr>
            <a:spLocks noGrp="1"/>
          </p:cNvSpPr>
          <p:nvPr>
            <p:ph idx="1"/>
          </p:nvPr>
        </p:nvSpPr>
        <p:spPr>
          <a:xfrm>
            <a:off x="975360" y="1810114"/>
            <a:ext cx="10241280" cy="3959352"/>
          </a:xfrm>
        </p:spPr>
        <p:txBody>
          <a:bodyPr/>
          <a:lstStyle/>
          <a:p>
            <a:endParaRPr lang="it-IT"/>
          </a:p>
        </p:txBody>
      </p:sp>
    </p:spTree>
    <p:extLst>
      <p:ext uri="{BB962C8B-B14F-4D97-AF65-F5344CB8AC3E}">
        <p14:creationId xmlns:p14="http://schemas.microsoft.com/office/powerpoint/2010/main" val="296404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4430" y="602581"/>
            <a:ext cx="10241280" cy="1234440"/>
          </a:xfrm>
        </p:spPr>
        <p:txBody>
          <a:bodyPr/>
          <a:lstStyle/>
          <a:p>
            <a:r>
              <a:rPr lang="it-IT" dirty="0" err="1"/>
              <a:t>Masterclass</a:t>
            </a:r>
            <a:r>
              <a:rPr lang="it-IT" dirty="0"/>
              <a:t> silvia </a:t>
            </a:r>
            <a:r>
              <a:rPr lang="it-IT" dirty="0" err="1"/>
              <a:t>piraccini</a:t>
            </a:r>
            <a:endParaRPr lang="it-IT" dirty="0"/>
          </a:p>
        </p:txBody>
      </p:sp>
      <p:sp>
        <p:nvSpPr>
          <p:cNvPr id="3" name="Segnaposto contenuto 2"/>
          <p:cNvSpPr>
            <a:spLocks noGrp="1"/>
          </p:cNvSpPr>
          <p:nvPr>
            <p:ph idx="1"/>
          </p:nvPr>
        </p:nvSpPr>
        <p:spPr>
          <a:xfrm>
            <a:off x="1044430" y="2196154"/>
            <a:ext cx="10241280" cy="3959352"/>
          </a:xfrm>
        </p:spPr>
        <p:txBody>
          <a:bodyPr/>
          <a:lstStyle/>
          <a:p>
            <a:r>
              <a:rPr lang="it-IT" dirty="0"/>
              <a:t>De </a:t>
            </a:r>
            <a:r>
              <a:rPr lang="it-IT" dirty="0" err="1"/>
              <a:t>rol</a:t>
            </a:r>
            <a:r>
              <a:rPr lang="it-IT" dirty="0"/>
              <a:t> van de </a:t>
            </a:r>
            <a:r>
              <a:rPr lang="it-IT" dirty="0" err="1"/>
              <a:t>vertaler</a:t>
            </a:r>
            <a:r>
              <a:rPr lang="it-IT" dirty="0"/>
              <a:t>?</a:t>
            </a:r>
          </a:p>
          <a:p>
            <a:r>
              <a:rPr lang="it-IT" dirty="0" err="1"/>
              <a:t>Culturele</a:t>
            </a:r>
            <a:r>
              <a:rPr lang="it-IT" dirty="0"/>
              <a:t> </a:t>
            </a:r>
            <a:r>
              <a:rPr lang="it-IT" dirty="0" err="1"/>
              <a:t>bemiddelaar</a:t>
            </a:r>
            <a:r>
              <a:rPr lang="it-IT" dirty="0"/>
              <a:t> </a:t>
            </a:r>
          </a:p>
          <a:p>
            <a:r>
              <a:rPr lang="it-IT" dirty="0"/>
              <a:t>Scout</a:t>
            </a:r>
          </a:p>
          <a:p>
            <a:r>
              <a:rPr lang="it-IT" dirty="0" err="1"/>
              <a:t>Lector</a:t>
            </a:r>
            <a:r>
              <a:rPr lang="it-IT"/>
              <a:t> </a:t>
            </a:r>
            <a:endParaRPr lang="it-IT" dirty="0"/>
          </a:p>
        </p:txBody>
      </p:sp>
    </p:spTree>
    <p:extLst>
      <p:ext uri="{BB962C8B-B14F-4D97-AF65-F5344CB8AC3E}">
        <p14:creationId xmlns:p14="http://schemas.microsoft.com/office/powerpoint/2010/main" val="2597549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61F567-BB71-F99B-D521-6A1AF7BC6BCC}"/>
              </a:ext>
            </a:extLst>
          </p:cNvPr>
          <p:cNvSpPr>
            <a:spLocks noGrp="1"/>
          </p:cNvSpPr>
          <p:nvPr>
            <p:ph type="title"/>
          </p:nvPr>
        </p:nvSpPr>
        <p:spPr>
          <a:xfrm>
            <a:off x="975360" y="548132"/>
            <a:ext cx="10241280" cy="494792"/>
          </a:xfrm>
        </p:spPr>
        <p:txBody>
          <a:bodyPr>
            <a:normAutofit fontScale="90000"/>
          </a:bodyPr>
          <a:lstStyle/>
          <a:p>
            <a:r>
              <a:rPr lang="it-IT" dirty="0"/>
              <a:t>VERTALINGEN</a:t>
            </a:r>
          </a:p>
        </p:txBody>
      </p:sp>
      <p:sp>
        <p:nvSpPr>
          <p:cNvPr id="3" name="Segnaposto contenuto 2">
            <a:extLst>
              <a:ext uri="{FF2B5EF4-FFF2-40B4-BE49-F238E27FC236}">
                <a16:creationId xmlns:a16="http://schemas.microsoft.com/office/drawing/2014/main" id="{050A039A-E70D-421B-0A9A-65F2933F9F70}"/>
              </a:ext>
            </a:extLst>
          </p:cNvPr>
          <p:cNvSpPr>
            <a:spLocks noGrp="1"/>
          </p:cNvSpPr>
          <p:nvPr>
            <p:ph idx="1"/>
          </p:nvPr>
        </p:nvSpPr>
        <p:spPr>
          <a:xfrm>
            <a:off x="751840" y="1645920"/>
            <a:ext cx="10241280" cy="3959352"/>
          </a:xfrm>
        </p:spPr>
        <p:txBody>
          <a:bodyPr/>
          <a:lstStyle/>
          <a:p>
            <a:pPr marL="342900" indent="-342900">
              <a:buFont typeface="+mj-lt"/>
              <a:buAutoNum type="arabicPeriod"/>
            </a:pPr>
            <a:r>
              <a:rPr lang="it-IT" sz="1600" b="1" kern="100" dirty="0">
                <a:effectLst/>
                <a:ea typeface="Calibri" panose="020F0502020204030204" pitchFamily="34" charset="0"/>
                <a:cs typeface="Times New Roman" panose="02020603050405020304" pitchFamily="18" charset="0"/>
              </a:rPr>
              <a:t>IL CAPO DI ABBIGLIAMENTO PIÙ SOSTENIBILE? CE LO HAI GIÀ NELL’ARMADIO</a:t>
            </a:r>
          </a:p>
          <a:p>
            <a:pPr marL="342900" indent="-342900">
              <a:buFont typeface="+mj-lt"/>
              <a:buAutoNum type="arabicPeriod"/>
            </a:pPr>
            <a:r>
              <a:rPr lang="it-IT" sz="1600" b="1" kern="100" dirty="0">
                <a:effectLst/>
                <a:ea typeface="Calibri" panose="020F0502020204030204" pitchFamily="34" charset="0"/>
                <a:cs typeface="Times New Roman" panose="02020603050405020304" pitchFamily="18" charset="0"/>
              </a:rPr>
              <a:t>IL CAPO D’ABBIGLIAMENTO PIÙ SOSTENIBILE DI TUTTI? LO TROVI GIÀ NEL TUO ARMADIO</a:t>
            </a:r>
            <a:endParaRPr lang="it-IT" sz="1600" kern="100" dirty="0">
              <a:effectLst/>
              <a:ea typeface="Calibri" panose="020F0502020204030204" pitchFamily="34" charset="0"/>
              <a:cs typeface="Times New Roman" panose="02020603050405020304" pitchFamily="18" charset="0"/>
            </a:endParaRPr>
          </a:p>
          <a:p>
            <a:pPr marL="342900" indent="-342900">
              <a:buFont typeface="+mj-lt"/>
              <a:buAutoNum type="arabicPeriod"/>
            </a:pPr>
            <a:r>
              <a:rPr lang="it-IT" sz="1600" b="1" kern="100" dirty="0">
                <a:effectLst/>
                <a:ea typeface="Calibri" panose="020F0502020204030204" pitchFamily="34" charset="0"/>
                <a:cs typeface="Times New Roman" panose="02020603050405020304" pitchFamily="18" charset="0"/>
              </a:rPr>
              <a:t>CERCHI L’INDUMENTO PIÙ SOSTENIBILE? È GIÀ NEL TUO ARMADIO </a:t>
            </a:r>
          </a:p>
          <a:p>
            <a:pPr marL="342900" indent="-342900">
              <a:buFont typeface="+mj-lt"/>
              <a:buAutoNum type="arabicPeriod"/>
            </a:pPr>
            <a:r>
              <a:rPr lang="it-IT" sz="1600" b="1" kern="100" dirty="0">
                <a:effectLst/>
                <a:ea typeface="Calibri" panose="020F0502020204030204" pitchFamily="34" charset="0"/>
                <a:cs typeface="Times New Roman" panose="02020603050405020304" pitchFamily="18" charset="0"/>
              </a:rPr>
              <a:t>IL PIÙ COSTOSO CAPO D’ABBIGLIAMENTO? SI TROVA GIÀ NEL TUO ARMADIO</a:t>
            </a:r>
          </a:p>
          <a:p>
            <a:pPr marL="342900" indent="-342900">
              <a:buFont typeface="+mj-lt"/>
              <a:buAutoNum type="arabicPeriod"/>
            </a:pPr>
            <a:r>
              <a:rPr lang="nl-NL" sz="1600" b="1" kern="100" dirty="0">
                <a:solidFill>
                  <a:schemeClr val="accent3">
                    <a:lumMod val="75000"/>
                  </a:schemeClr>
                </a:solidFill>
                <a:effectLst/>
                <a:ea typeface="Calibri" panose="020F0502020204030204" pitchFamily="34" charset="0"/>
                <a:cs typeface="Times New Roman" panose="02020603050405020304" pitchFamily="18" charset="0"/>
              </a:rPr>
              <a:t>DE DUISTERE KANT VAN DE FAST FASHIONREUS SHEIN: SLAVENARBEIDERS, GIFTIGE STOFFEN EN VERVUILING</a:t>
            </a:r>
            <a:endParaRPr lang="it-IT" sz="1600" b="1" kern="100" dirty="0">
              <a:solidFill>
                <a:schemeClr val="accent3">
                  <a:lumMod val="75000"/>
                </a:schemeClr>
              </a:solidFill>
              <a:effectLst/>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204237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a:bodyPr>
          <a:lstStyle/>
          <a:p>
            <a:pPr marL="0" indent="0">
              <a:buNone/>
            </a:pPr>
            <a:r>
              <a:rPr lang="nl-NL" sz="2400" b="1" dirty="0">
                <a:solidFill>
                  <a:srgbClr val="1A1A1A"/>
                </a:solidFill>
                <a:effectLst/>
                <a:ea typeface="Times New Roman" panose="02020603050405020304" pitchFamily="18" charset="0"/>
                <a:cs typeface="Arial" panose="020B0604020202020204" pitchFamily="34" charset="0"/>
              </a:rPr>
              <a:t>Hoewel het bewustzijn over de schadelijke gevolgen van vlees eten of vliegen groeit, blijft de milieu-impact van nieuwe kleding kopen vaak nog onderbelicht. Maar hoe vervuilend is de kledingbranche </a:t>
            </a:r>
            <a:r>
              <a:rPr lang="nl-NL" sz="2400" b="1" dirty="0">
                <a:solidFill>
                  <a:schemeClr val="accent2"/>
                </a:solidFill>
                <a:effectLst/>
                <a:ea typeface="Times New Roman" panose="02020603050405020304" pitchFamily="18" charset="0"/>
                <a:cs typeface="Arial" panose="020B0604020202020204" pitchFamily="34" charset="0"/>
              </a:rPr>
              <a:t>nou echt</a:t>
            </a:r>
            <a:r>
              <a:rPr lang="nl-NL" sz="2400" b="1" dirty="0">
                <a:solidFill>
                  <a:srgbClr val="1A1A1A"/>
                </a:solidFill>
                <a:effectLst/>
                <a:ea typeface="Times New Roman" panose="02020603050405020304" pitchFamily="18" charset="0"/>
                <a:cs typeface="Arial" panose="020B0604020202020204" pitchFamily="34" charset="0"/>
              </a:rPr>
              <a:t>?</a:t>
            </a:r>
            <a:endParaRPr lang="it-IT" sz="2400" b="1" dirty="0">
              <a:effectLst/>
              <a:ea typeface="Calibri" panose="020F0502020204030204" pitchFamily="34" charset="0"/>
              <a:cs typeface="Times New Roman" panose="02020603050405020304" pitchFamily="18" charset="0"/>
            </a:endParaRPr>
          </a:p>
          <a:p>
            <a:pPr marL="0" indent="0">
              <a:buNone/>
            </a:pPr>
            <a:endParaRPr lang="it-IT" dirty="0"/>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5435600" y="254000"/>
            <a:ext cx="6299199" cy="6116320"/>
          </a:xfrm>
        </p:spPr>
        <p:txBody>
          <a:bodyPr>
            <a:normAutofit/>
          </a:bodyPr>
          <a:lstStyle/>
          <a:p>
            <a:pPr marL="457200" indent="-457200">
              <a:buFont typeface="+mj-lt"/>
              <a:buAutoNum type="arabicPeriod"/>
            </a:pPr>
            <a:r>
              <a:rPr lang="it-IT" sz="1400" dirty="0">
                <a:solidFill>
                  <a:srgbClr val="000000"/>
                </a:solidFill>
                <a:ea typeface="Times New Roman" panose="02020603050405020304" pitchFamily="18" charset="0"/>
                <a:cs typeface="Times New Roman" panose="02020603050405020304" pitchFamily="18" charset="0"/>
              </a:rPr>
              <a:t>S</a:t>
            </a:r>
            <a:r>
              <a:rPr lang="it-IT" sz="1400" dirty="0">
                <a:solidFill>
                  <a:srgbClr val="000000"/>
                </a:solidFill>
                <a:effectLst/>
                <a:ea typeface="Times New Roman" panose="02020603050405020304" pitchFamily="18" charset="0"/>
                <a:cs typeface="Times New Roman" panose="02020603050405020304" pitchFamily="18" charset="0"/>
              </a:rPr>
              <a:t>ebbene cresca la consapevolezza delle conseguenze dannose dei voli e del mangiare carne, l’impatto ambientale dell’acquisto di nuovi indumenti viene spesso ancora trascurato. Ma quanto inquina effettivamente l’industria dell’abbigliamento?</a:t>
            </a:r>
            <a:endParaRPr lang="it-IT" sz="1400" dirty="0">
              <a:effectLst/>
              <a:ea typeface="Calibri" panose="020F0502020204030204" pitchFamily="34" charset="0"/>
              <a:cs typeface="Times New Roman" panose="02020603050405020304" pitchFamily="18" charset="0"/>
            </a:endParaRPr>
          </a:p>
          <a:p>
            <a:pPr marL="457200" indent="-457200">
              <a:buFont typeface="+mj-lt"/>
              <a:buAutoNum type="arabicPeriod"/>
            </a:pPr>
            <a:r>
              <a:rPr lang="it-IT" sz="1500" dirty="0"/>
              <a:t>Sebbene la consapevolezza delle pessime conseguenze derivanti dal consumo di carne o dal prendere un aereo aumenta, l’impatto ambientale derivante dall’acquisto di nuovi capi d’abbigliamento rimane sottostimato. Ma quanto è realmente inquinante il settore della moda?</a:t>
            </a:r>
          </a:p>
          <a:p>
            <a:pPr marL="457200" indent="-457200">
              <a:buFont typeface="+mj-lt"/>
              <a:buAutoNum type="arabicPeriod"/>
            </a:pPr>
            <a:r>
              <a:rPr lang="it-IT" sz="1400" kern="100" dirty="0">
                <a:ea typeface="Calibri" panose="020F0502020204030204" pitchFamily="34" charset="0"/>
                <a:cs typeface="Times New Roman" panose="02020603050405020304" pitchFamily="18" charset="0"/>
              </a:rPr>
              <a:t>N</a:t>
            </a:r>
            <a:r>
              <a:rPr lang="it-IT" sz="1400" kern="100" dirty="0">
                <a:effectLst/>
                <a:ea typeface="Calibri" panose="020F0502020204030204" pitchFamily="34" charset="0"/>
                <a:cs typeface="Times New Roman" panose="02020603050405020304" pitchFamily="18" charset="0"/>
              </a:rPr>
              <a:t>onostante sia sempre maggiore la sensibilità circa i danni recati dal consumo di carne e dal trasporto aereo, l’impatto che l’acquisto di nuovi capi ha sull’ambiente rimane spesso nell’ombra. Ma, ad oggi, quanto è davvero inquinante l’industria dell’abbigliamento?</a:t>
            </a:r>
          </a:p>
          <a:p>
            <a:pPr marL="457200" indent="-457200">
              <a:buFont typeface="+mj-lt"/>
              <a:buAutoNum type="arabicPeriod"/>
            </a:pPr>
            <a:r>
              <a:rPr lang="it-IT" sz="1400" dirty="0">
                <a:ea typeface="Calibri" panose="020F0502020204030204" pitchFamily="34" charset="0"/>
                <a:cs typeface="Times New Roman" panose="02020603050405020304" pitchFamily="18" charset="0"/>
              </a:rPr>
              <a:t>N</a:t>
            </a:r>
            <a:r>
              <a:rPr lang="it-IT" sz="1400" dirty="0">
                <a:effectLst/>
                <a:ea typeface="Calibri" panose="020F0502020204030204" pitchFamily="34" charset="0"/>
                <a:cs typeface="Times New Roman" panose="02020603050405020304" pitchFamily="18" charset="0"/>
              </a:rPr>
              <a:t>onostante cresca la consapevolezza delle gravi conseguenze causate dal consumo di carne e dal trasporto aereo, l’impatto ambientale dell’acquisto di nuovi vestiti è spesso ancora sottovalutato. Ma quanto inquina effettivamente il settore del vestiario?</a:t>
            </a:r>
          </a:p>
          <a:p>
            <a:pPr marL="457200" indent="-457200">
              <a:buFont typeface="+mj-lt"/>
              <a:buAutoNum type="arabicPeriod"/>
            </a:pPr>
            <a:r>
              <a:rPr lang="it-IT" sz="1400" kern="100" dirty="0">
                <a:ea typeface="Calibri" panose="020F0502020204030204" pitchFamily="34" charset="0"/>
                <a:cs typeface="Times New Roman" panose="02020603050405020304" pitchFamily="18" charset="0"/>
              </a:rPr>
              <a:t>M</a:t>
            </a:r>
            <a:r>
              <a:rPr lang="it-IT" sz="1400" kern="100" dirty="0">
                <a:effectLst/>
                <a:ea typeface="Calibri" panose="020F0502020204030204" pitchFamily="34" charset="0"/>
                <a:cs typeface="Times New Roman" panose="02020603050405020304" pitchFamily="18" charset="0"/>
              </a:rPr>
              <a:t>entre aumenta la consapevolezza degli effetti nocivi del consumo di carne o del traffico aereo, l'impatto ambientale dell'acquisto di nuovi vestiti continua spesso a rimanere sottovalutato. Ma, attualmente, quanto veramente è inquinante il settore della moda?</a:t>
            </a:r>
          </a:p>
          <a:p>
            <a:pPr marL="457200" indent="-457200">
              <a:buFont typeface="+mj-lt"/>
              <a:buAutoNum type="arabicPeriod"/>
            </a:pPr>
            <a:endParaRPr lang="it-IT" sz="1600" dirty="0"/>
          </a:p>
        </p:txBody>
      </p:sp>
    </p:spTree>
    <p:extLst>
      <p:ext uri="{BB962C8B-B14F-4D97-AF65-F5344CB8AC3E}">
        <p14:creationId xmlns:p14="http://schemas.microsoft.com/office/powerpoint/2010/main" val="3096372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3CB1DE-BEBC-4810-BA8A-DE16D275857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8719DB6-E0F9-4E3B-BA6F-FA1BF5E9B847}"/>
              </a:ext>
            </a:extLst>
          </p:cNvPr>
          <p:cNvSpPr>
            <a:spLocks noGrp="1"/>
          </p:cNvSpPr>
          <p:nvPr>
            <p:ph sz="half" idx="1"/>
          </p:nvPr>
        </p:nvSpPr>
        <p:spPr/>
        <p:txBody>
          <a:bodyPr/>
          <a:lstStyle/>
          <a:p>
            <a:r>
              <a:rPr lang="it-IT" dirty="0" err="1"/>
              <a:t>Onderbelicht</a:t>
            </a:r>
            <a:r>
              <a:rPr lang="it-IT" dirty="0"/>
              <a:t> – </a:t>
            </a:r>
            <a:r>
              <a:rPr lang="it-IT" dirty="0" err="1"/>
              <a:t>niet</a:t>
            </a:r>
            <a:r>
              <a:rPr lang="it-IT" dirty="0"/>
              <a:t> </a:t>
            </a:r>
            <a:r>
              <a:rPr lang="it-IT" dirty="0" err="1"/>
              <a:t>genoeg</a:t>
            </a:r>
            <a:r>
              <a:rPr lang="it-IT" dirty="0"/>
              <a:t> </a:t>
            </a:r>
            <a:r>
              <a:rPr lang="it-IT" dirty="0" err="1"/>
              <a:t>besproken</a:t>
            </a:r>
            <a:endParaRPr lang="it-IT" dirty="0"/>
          </a:p>
          <a:p>
            <a:r>
              <a:rPr lang="it-IT" dirty="0" err="1"/>
              <a:t>Onderschat</a:t>
            </a:r>
            <a:r>
              <a:rPr lang="it-IT" dirty="0"/>
              <a:t> – </a:t>
            </a:r>
            <a:r>
              <a:rPr lang="it-IT" dirty="0" err="1"/>
              <a:t>we</a:t>
            </a:r>
            <a:r>
              <a:rPr lang="it-IT" dirty="0"/>
              <a:t> </a:t>
            </a:r>
            <a:r>
              <a:rPr lang="it-IT" dirty="0" err="1"/>
              <a:t>denken</a:t>
            </a:r>
            <a:r>
              <a:rPr lang="it-IT" dirty="0"/>
              <a:t> </a:t>
            </a:r>
            <a:r>
              <a:rPr lang="it-IT" dirty="0" err="1"/>
              <a:t>dat</a:t>
            </a:r>
            <a:r>
              <a:rPr lang="it-IT" dirty="0"/>
              <a:t> </a:t>
            </a:r>
            <a:r>
              <a:rPr lang="it-IT" dirty="0" err="1"/>
              <a:t>het</a:t>
            </a:r>
            <a:r>
              <a:rPr lang="it-IT" dirty="0"/>
              <a:t> </a:t>
            </a:r>
            <a:r>
              <a:rPr lang="it-IT" dirty="0" err="1"/>
              <a:t>niet</a:t>
            </a:r>
            <a:r>
              <a:rPr lang="it-IT" dirty="0"/>
              <a:t> erg </a:t>
            </a:r>
            <a:r>
              <a:rPr lang="it-IT" dirty="0" err="1"/>
              <a:t>is</a:t>
            </a:r>
            <a:r>
              <a:rPr lang="it-IT" dirty="0"/>
              <a:t> </a:t>
            </a:r>
          </a:p>
          <a:p>
            <a:r>
              <a:rPr lang="it-IT" dirty="0" err="1"/>
              <a:t>Verwaarloosd</a:t>
            </a:r>
            <a:r>
              <a:rPr lang="it-IT" dirty="0"/>
              <a:t> - trascurare</a:t>
            </a:r>
          </a:p>
        </p:txBody>
      </p:sp>
      <p:sp>
        <p:nvSpPr>
          <p:cNvPr id="4" name="Segnaposto contenuto 3">
            <a:extLst>
              <a:ext uri="{FF2B5EF4-FFF2-40B4-BE49-F238E27FC236}">
                <a16:creationId xmlns:a16="http://schemas.microsoft.com/office/drawing/2014/main" id="{0D04EA22-45DC-441B-9B65-90AA2D139956}"/>
              </a:ext>
            </a:extLst>
          </p:cNvPr>
          <p:cNvSpPr>
            <a:spLocks noGrp="1"/>
          </p:cNvSpPr>
          <p:nvPr>
            <p:ph sz="half" idx="2"/>
          </p:nvPr>
        </p:nvSpPr>
        <p:spPr/>
        <p:txBody>
          <a:bodyPr/>
          <a:lstStyle/>
          <a:p>
            <a:r>
              <a:rPr lang="it-IT" dirty="0" err="1"/>
              <a:t>Nou</a:t>
            </a:r>
            <a:r>
              <a:rPr lang="it-IT" dirty="0"/>
              <a:t> </a:t>
            </a:r>
          </a:p>
          <a:p>
            <a:r>
              <a:rPr lang="it-IT" dirty="0" err="1"/>
              <a:t>Nou</a:t>
            </a:r>
            <a:r>
              <a:rPr lang="it-IT" dirty="0"/>
              <a:t>, </a:t>
            </a:r>
            <a:r>
              <a:rPr lang="it-IT" dirty="0" err="1"/>
              <a:t>komt</a:t>
            </a:r>
            <a:r>
              <a:rPr lang="it-IT" dirty="0"/>
              <a:t> </a:t>
            </a:r>
            <a:r>
              <a:rPr lang="it-IT" dirty="0" err="1"/>
              <a:t>er</a:t>
            </a:r>
            <a:r>
              <a:rPr lang="it-IT" dirty="0"/>
              <a:t> </a:t>
            </a:r>
            <a:r>
              <a:rPr lang="it-IT" dirty="0" err="1"/>
              <a:t>nog</a:t>
            </a:r>
            <a:r>
              <a:rPr lang="it-IT" dirty="0"/>
              <a:t> wat van? </a:t>
            </a:r>
          </a:p>
          <a:p>
            <a:r>
              <a:rPr lang="it-IT" dirty="0" err="1"/>
              <a:t>Nou</a:t>
            </a:r>
            <a:r>
              <a:rPr lang="it-IT" dirty="0"/>
              <a:t>, </a:t>
            </a:r>
            <a:r>
              <a:rPr lang="it-IT" dirty="0" err="1"/>
              <a:t>waar</a:t>
            </a:r>
            <a:r>
              <a:rPr lang="it-IT" dirty="0"/>
              <a:t> </a:t>
            </a:r>
            <a:r>
              <a:rPr lang="it-IT" dirty="0" err="1"/>
              <a:t>wacht</a:t>
            </a:r>
            <a:r>
              <a:rPr lang="it-IT" dirty="0"/>
              <a:t> je </a:t>
            </a:r>
            <a:r>
              <a:rPr lang="it-IT" dirty="0" err="1"/>
              <a:t>nog</a:t>
            </a:r>
            <a:r>
              <a:rPr lang="it-IT" dirty="0"/>
              <a:t> op? </a:t>
            </a:r>
          </a:p>
          <a:p>
            <a:r>
              <a:rPr lang="it-IT" dirty="0" err="1"/>
              <a:t>Nou</a:t>
            </a:r>
            <a:r>
              <a:rPr lang="it-IT" dirty="0"/>
              <a:t> </a:t>
            </a:r>
            <a:r>
              <a:rPr lang="it-IT" dirty="0" err="1"/>
              <a:t>ja</a:t>
            </a:r>
            <a:r>
              <a:rPr lang="it-IT" dirty="0"/>
              <a:t> </a:t>
            </a:r>
            <a:r>
              <a:rPr lang="it-IT" dirty="0" err="1"/>
              <a:t>zeg</a:t>
            </a:r>
            <a:r>
              <a:rPr lang="it-IT" dirty="0"/>
              <a:t>!</a:t>
            </a:r>
          </a:p>
          <a:p>
            <a:r>
              <a:rPr lang="it-IT" dirty="0" err="1"/>
              <a:t>Nou</a:t>
            </a:r>
            <a:r>
              <a:rPr lang="it-IT" dirty="0"/>
              <a:t>, </a:t>
            </a:r>
            <a:r>
              <a:rPr lang="it-IT" dirty="0" err="1"/>
              <a:t>is</a:t>
            </a:r>
            <a:r>
              <a:rPr lang="it-IT" dirty="0"/>
              <a:t> </a:t>
            </a:r>
            <a:r>
              <a:rPr lang="it-IT" dirty="0" err="1"/>
              <a:t>dat</a:t>
            </a:r>
            <a:r>
              <a:rPr lang="it-IT" dirty="0"/>
              <a:t> </a:t>
            </a:r>
            <a:r>
              <a:rPr lang="it-IT" dirty="0" err="1"/>
              <a:t>echt</a:t>
            </a:r>
            <a:r>
              <a:rPr lang="it-IT" dirty="0"/>
              <a:t>? </a:t>
            </a:r>
          </a:p>
          <a:p>
            <a:r>
              <a:rPr lang="it-IT" dirty="0" err="1"/>
              <a:t>Nou</a:t>
            </a:r>
            <a:r>
              <a:rPr lang="it-IT" dirty="0"/>
              <a:t> </a:t>
            </a:r>
            <a:r>
              <a:rPr lang="it-IT" dirty="0" err="1"/>
              <a:t>ja</a:t>
            </a:r>
            <a:r>
              <a:rPr lang="it-IT" dirty="0"/>
              <a:t> </a:t>
            </a:r>
          </a:p>
          <a:p>
            <a:r>
              <a:rPr lang="it-IT" dirty="0" err="1"/>
              <a:t>Nou</a:t>
            </a:r>
            <a:r>
              <a:rPr lang="it-IT" dirty="0"/>
              <a:t>, </a:t>
            </a:r>
            <a:r>
              <a:rPr lang="it-IT" dirty="0" err="1"/>
              <a:t>dat</a:t>
            </a:r>
            <a:r>
              <a:rPr lang="it-IT" dirty="0"/>
              <a:t> </a:t>
            </a:r>
            <a:r>
              <a:rPr lang="it-IT" dirty="0" err="1"/>
              <a:t>was</a:t>
            </a:r>
            <a:r>
              <a:rPr lang="it-IT" dirty="0"/>
              <a:t> </a:t>
            </a:r>
            <a:r>
              <a:rPr lang="it-IT" dirty="0" err="1"/>
              <a:t>het</a:t>
            </a:r>
            <a:r>
              <a:rPr lang="it-IT" dirty="0"/>
              <a:t> </a:t>
            </a:r>
            <a:r>
              <a:rPr lang="it-IT" dirty="0" err="1"/>
              <a:t>dan</a:t>
            </a:r>
            <a:r>
              <a:rPr lang="it-IT" dirty="0"/>
              <a:t> </a:t>
            </a:r>
          </a:p>
        </p:txBody>
      </p:sp>
    </p:spTree>
    <p:extLst>
      <p:ext uri="{BB962C8B-B14F-4D97-AF65-F5344CB8AC3E}">
        <p14:creationId xmlns:p14="http://schemas.microsoft.com/office/powerpoint/2010/main" val="3862966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274321" y="375920"/>
            <a:ext cx="4775200" cy="5614416"/>
          </a:xfrm>
        </p:spPr>
        <p:txBody>
          <a:bodyPr>
            <a:normAutofit fontScale="70000" lnSpcReduction="20000"/>
          </a:bodyPr>
          <a:lstStyle/>
          <a:p>
            <a:pPr marL="0" indent="0">
              <a:buNone/>
            </a:pPr>
            <a:r>
              <a:rPr lang="nl-NL" sz="2400" dirty="0">
                <a:solidFill>
                  <a:srgbClr val="1A1A1A"/>
                </a:solidFill>
                <a:effectLst/>
                <a:ea typeface="Times New Roman" panose="02020603050405020304" pitchFamily="18" charset="0"/>
                <a:cs typeface="Arial" panose="020B0604020202020204" pitchFamily="34" charset="0"/>
              </a:rPr>
              <a:t>Hoeveel heeft een Nederlandse consument over voor een spijkerbroek? Gewoon een degelijk, </a:t>
            </a:r>
            <a:r>
              <a:rPr lang="nl-NL" sz="2400" b="1" dirty="0">
                <a:solidFill>
                  <a:srgbClr val="1A1A1A"/>
                </a:solidFill>
                <a:effectLst/>
                <a:ea typeface="Times New Roman" panose="02020603050405020304" pitchFamily="18" charset="0"/>
                <a:cs typeface="Arial" panose="020B0604020202020204" pitchFamily="34" charset="0"/>
              </a:rPr>
              <a:t>doorsnee</a:t>
            </a:r>
            <a:r>
              <a:rPr lang="nl-NL" sz="2400" dirty="0">
                <a:solidFill>
                  <a:srgbClr val="1A1A1A"/>
                </a:solidFill>
                <a:effectLst/>
                <a:ea typeface="Times New Roman" panose="02020603050405020304" pitchFamily="18" charset="0"/>
                <a:cs typeface="Arial" panose="020B0604020202020204" pitchFamily="34" charset="0"/>
              </a:rPr>
              <a:t> model van donkerblauwe stof. </a:t>
            </a:r>
            <a:r>
              <a:rPr lang="nl-NL" sz="2400" b="1" dirty="0">
                <a:solidFill>
                  <a:srgbClr val="1A1A1A"/>
                </a:solidFill>
                <a:effectLst/>
                <a:ea typeface="Times New Roman" panose="02020603050405020304" pitchFamily="18" charset="0"/>
                <a:cs typeface="Arial" panose="020B0604020202020204" pitchFamily="34" charset="0"/>
              </a:rPr>
              <a:t>Twee</a:t>
            </a:r>
            <a:r>
              <a:rPr lang="nl-NL" sz="2400" dirty="0">
                <a:solidFill>
                  <a:srgbClr val="1A1A1A"/>
                </a:solidFill>
                <a:effectLst/>
                <a:ea typeface="Times New Roman" panose="02020603050405020304" pitchFamily="18" charset="0"/>
                <a:cs typeface="Arial" panose="020B0604020202020204" pitchFamily="34" charset="0"/>
              </a:rPr>
              <a:t> </a:t>
            </a:r>
            <a:r>
              <a:rPr lang="nl-NL" sz="2400" b="1" dirty="0">
                <a:solidFill>
                  <a:srgbClr val="1A1A1A"/>
                </a:solidFill>
                <a:effectLst/>
                <a:ea typeface="Times New Roman" panose="02020603050405020304" pitchFamily="18" charset="0"/>
                <a:cs typeface="Arial" panose="020B0604020202020204" pitchFamily="34" charset="0"/>
              </a:rPr>
              <a:t>tientjes</a:t>
            </a:r>
            <a:r>
              <a:rPr lang="nl-NL" sz="2400" dirty="0">
                <a:solidFill>
                  <a:srgbClr val="1A1A1A"/>
                </a:solidFill>
                <a:effectLst/>
                <a:ea typeface="Times New Roman" panose="02020603050405020304" pitchFamily="18" charset="0"/>
                <a:cs typeface="Arial" panose="020B0604020202020204" pitchFamily="34" charset="0"/>
              </a:rPr>
              <a:t> sowieso wel, 200 euro waarschijnlijk weer niet. Het antwoord zal ook afhangen van hoeveel </a:t>
            </a:r>
            <a:r>
              <a:rPr lang="nl-NL" sz="2400" b="1" dirty="0">
                <a:solidFill>
                  <a:srgbClr val="1A1A1A"/>
                </a:solidFill>
                <a:effectLst/>
                <a:ea typeface="Times New Roman" panose="02020603050405020304" pitchFamily="18" charset="0"/>
                <a:cs typeface="Arial" panose="020B0604020202020204" pitchFamily="34" charset="0"/>
              </a:rPr>
              <a:t>iemand</a:t>
            </a:r>
            <a:r>
              <a:rPr lang="nl-NL" sz="2400" dirty="0">
                <a:solidFill>
                  <a:srgbClr val="1A1A1A"/>
                </a:solidFill>
                <a:effectLst/>
                <a:ea typeface="Times New Roman" panose="02020603050405020304" pitchFamily="18" charset="0"/>
                <a:cs typeface="Arial" panose="020B0604020202020204" pitchFamily="34" charset="0"/>
              </a:rPr>
              <a:t> te besteden heeft. Zolang er genoeg geld overblijft voor andere uitgaven, is de aanschaf redelijk </a:t>
            </a:r>
            <a:r>
              <a:rPr lang="nl-NL" sz="2400" b="1" dirty="0">
                <a:solidFill>
                  <a:srgbClr val="1A1A1A"/>
                </a:solidFill>
                <a:effectLst/>
                <a:ea typeface="Times New Roman" panose="02020603050405020304" pitchFamily="18" charset="0"/>
                <a:cs typeface="Arial" panose="020B0604020202020204" pitchFamily="34" charset="0"/>
              </a:rPr>
              <a:t>pijnloos</a:t>
            </a:r>
            <a:r>
              <a:rPr lang="nl-NL" sz="2400" dirty="0">
                <a:solidFill>
                  <a:srgbClr val="1A1A1A"/>
                </a:solidFill>
                <a:effectLst/>
                <a:ea typeface="Times New Roman" panose="02020603050405020304" pitchFamily="18" charset="0"/>
                <a:cs typeface="Arial" panose="020B0604020202020204" pitchFamily="34" charset="0"/>
              </a:rPr>
              <a:t>.</a:t>
            </a:r>
          </a:p>
          <a:p>
            <a:pPr marL="0" indent="0">
              <a:buNone/>
            </a:pPr>
            <a:r>
              <a:rPr lang="nl-NL" sz="2400" dirty="0">
                <a:solidFill>
                  <a:srgbClr val="1A1A1A"/>
                </a:solidFill>
                <a:effectLst/>
                <a:ea typeface="Times New Roman" panose="02020603050405020304" pitchFamily="18" charset="0"/>
                <a:cs typeface="Arial" panose="020B0604020202020204" pitchFamily="34" charset="0"/>
              </a:rPr>
              <a:t>Maar hoe zou dat zijn als de consument zijn broek moest </a:t>
            </a:r>
            <a:r>
              <a:rPr lang="nl-NL" sz="2400" b="1" dirty="0">
                <a:solidFill>
                  <a:srgbClr val="1A1A1A"/>
                </a:solidFill>
                <a:effectLst/>
                <a:ea typeface="Times New Roman" panose="02020603050405020304" pitchFamily="18" charset="0"/>
                <a:cs typeface="Arial" panose="020B0604020202020204" pitchFamily="34" charset="0"/>
              </a:rPr>
              <a:t>afrekenen</a:t>
            </a:r>
            <a:r>
              <a:rPr lang="nl-NL" sz="2400" dirty="0">
                <a:solidFill>
                  <a:srgbClr val="1A1A1A"/>
                </a:solidFill>
                <a:effectLst/>
                <a:ea typeface="Times New Roman" panose="02020603050405020304" pitchFamily="18" charset="0"/>
                <a:cs typeface="Arial" panose="020B0604020202020204" pitchFamily="34" charset="0"/>
              </a:rPr>
              <a:t> met een ander betaalmiddel, </a:t>
            </a:r>
            <a:r>
              <a:rPr lang="nl-NL" sz="2400" b="1" dirty="0">
                <a:solidFill>
                  <a:srgbClr val="1A1A1A"/>
                </a:solidFill>
                <a:effectLst/>
                <a:ea typeface="Times New Roman" panose="02020603050405020304" pitchFamily="18" charset="0"/>
                <a:cs typeface="Arial" panose="020B0604020202020204" pitchFamily="34" charset="0"/>
              </a:rPr>
              <a:t>één waarvan </a:t>
            </a:r>
            <a:r>
              <a:rPr lang="nl-NL" sz="2400" dirty="0">
                <a:solidFill>
                  <a:srgbClr val="1A1A1A"/>
                </a:solidFill>
                <a:effectLst/>
                <a:ea typeface="Times New Roman" panose="02020603050405020304" pitchFamily="18" charset="0"/>
                <a:cs typeface="Arial" panose="020B0604020202020204" pitchFamily="34" charset="0"/>
              </a:rPr>
              <a:t>de waarde minder relatief is? Stel dat hij elk jaar een vaste </a:t>
            </a:r>
            <a:r>
              <a:rPr lang="nl-NL" sz="2400" b="1" dirty="0">
                <a:solidFill>
                  <a:srgbClr val="1A1A1A"/>
                </a:solidFill>
                <a:effectLst/>
                <a:ea typeface="Times New Roman" panose="02020603050405020304" pitchFamily="18" charset="0"/>
                <a:cs typeface="Arial" panose="020B0604020202020204" pitchFamily="34" charset="0"/>
              </a:rPr>
              <a:t>voorraad</a:t>
            </a:r>
            <a:r>
              <a:rPr lang="nl-NL" sz="2400" dirty="0">
                <a:solidFill>
                  <a:srgbClr val="1A1A1A"/>
                </a:solidFill>
                <a:effectLst/>
                <a:ea typeface="Times New Roman" panose="02020603050405020304" pitchFamily="18" charset="0"/>
                <a:cs typeface="Arial" panose="020B0604020202020204" pitchFamily="34" charset="0"/>
              </a:rPr>
              <a:t> water zou krijgen – een </a:t>
            </a:r>
            <a:r>
              <a:rPr lang="nl-NL" sz="2400" b="1" dirty="0">
                <a:solidFill>
                  <a:srgbClr val="1A1A1A"/>
                </a:solidFill>
                <a:effectLst/>
                <a:ea typeface="Times New Roman" panose="02020603050405020304" pitchFamily="18" charset="0"/>
                <a:cs typeface="Arial" panose="020B0604020202020204" pitchFamily="34" charset="0"/>
              </a:rPr>
              <a:t>put</a:t>
            </a:r>
            <a:r>
              <a:rPr lang="nl-NL" sz="2400" dirty="0">
                <a:solidFill>
                  <a:srgbClr val="1A1A1A"/>
                </a:solidFill>
                <a:effectLst/>
                <a:ea typeface="Times New Roman" panose="02020603050405020304" pitchFamily="18" charset="0"/>
                <a:cs typeface="Arial" panose="020B0604020202020204" pitchFamily="34" charset="0"/>
              </a:rPr>
              <a:t> die hij naar eigen inzicht kan gebruiken tot de bodem is bereikt. Hij zou zijn auto ermee kunnen wassen, zijn groente kunnen bewateren, of er de wc mee kunnen doorspoelen.</a:t>
            </a:r>
          </a:p>
          <a:p>
            <a:endParaRPr lang="it-IT" dirty="0"/>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5252720" y="254000"/>
            <a:ext cx="6939280" cy="6116320"/>
          </a:xfrm>
        </p:spPr>
        <p:txBody>
          <a:bodyPr>
            <a:normAutofit fontScale="70000" lnSpcReduction="20000"/>
          </a:bodyPr>
          <a:lstStyle/>
          <a:p>
            <a:pPr marL="342900" indent="-342900">
              <a:lnSpc>
                <a:spcPct val="107000"/>
              </a:lnSpc>
              <a:spcAft>
                <a:spcPts val="800"/>
              </a:spcAft>
              <a:buFont typeface="+mj-lt"/>
              <a:buAutoNum type="arabicPeriod"/>
            </a:pPr>
            <a:r>
              <a:rPr lang="it-IT" sz="1900" dirty="0">
                <a:solidFill>
                  <a:srgbClr val="000000"/>
                </a:solidFill>
                <a:effectLst/>
                <a:ea typeface="Times New Roman" panose="02020603050405020304" pitchFamily="18" charset="0"/>
                <a:cs typeface="Times New Roman" panose="02020603050405020304" pitchFamily="18" charset="0"/>
              </a:rPr>
              <a:t>Quanto spende un consumatore olandese per dei jeans, jeans </a:t>
            </a:r>
            <a:r>
              <a:rPr lang="it-IT" sz="1900" b="1" dirty="0">
                <a:solidFill>
                  <a:srgbClr val="000000"/>
                </a:solidFill>
                <a:effectLst/>
                <a:ea typeface="Times New Roman" panose="02020603050405020304" pitchFamily="18" charset="0"/>
                <a:cs typeface="Times New Roman" panose="02020603050405020304" pitchFamily="18" charset="0"/>
              </a:rPr>
              <a:t>semplici</a:t>
            </a:r>
            <a:r>
              <a:rPr lang="it-IT" sz="1900" dirty="0">
                <a:solidFill>
                  <a:srgbClr val="000000"/>
                </a:solidFill>
                <a:effectLst/>
                <a:ea typeface="Times New Roman" panose="02020603050405020304" pitchFamily="18" charset="0"/>
                <a:cs typeface="Times New Roman" panose="02020603050405020304" pitchFamily="18" charset="0"/>
              </a:rPr>
              <a:t> di un modello medio, di tutti giorni e di tessuto scuro? Sicuramente almeno </a:t>
            </a:r>
            <a:r>
              <a:rPr lang="it-IT" sz="1900" b="1" dirty="0">
                <a:solidFill>
                  <a:srgbClr val="000000"/>
                </a:solidFill>
                <a:effectLst/>
                <a:ea typeface="Times New Roman" panose="02020603050405020304" pitchFamily="18" charset="0"/>
                <a:cs typeface="Times New Roman" panose="02020603050405020304" pitchFamily="18" charset="0"/>
              </a:rPr>
              <a:t>venti euro</a:t>
            </a:r>
            <a:r>
              <a:rPr lang="it-IT" sz="1900" dirty="0">
                <a:solidFill>
                  <a:srgbClr val="000000"/>
                </a:solidFill>
                <a:effectLst/>
                <a:ea typeface="Times New Roman" panose="02020603050405020304" pitchFamily="18" charset="0"/>
                <a:cs typeface="Times New Roman" panose="02020603050405020304" pitchFamily="18" charset="0"/>
              </a:rPr>
              <a:t>, probabilmente non duecento. La risposta dipende anche da quanti soldi </a:t>
            </a:r>
            <a:r>
              <a:rPr lang="it-IT" sz="1900" b="1" dirty="0">
                <a:solidFill>
                  <a:srgbClr val="000000"/>
                </a:solidFill>
                <a:effectLst/>
                <a:ea typeface="Times New Roman" panose="02020603050405020304" pitchFamily="18" charset="0"/>
                <a:cs typeface="Times New Roman" panose="02020603050405020304" pitchFamily="18" charset="0"/>
              </a:rPr>
              <a:t>una persona </a:t>
            </a:r>
            <a:r>
              <a:rPr lang="it-IT" sz="1900" dirty="0">
                <a:solidFill>
                  <a:srgbClr val="000000"/>
                </a:solidFill>
                <a:effectLst/>
                <a:ea typeface="Times New Roman" panose="02020603050405020304" pitchFamily="18" charset="0"/>
                <a:cs typeface="Times New Roman" panose="02020603050405020304" pitchFamily="18" charset="0"/>
              </a:rPr>
              <a:t>abbia da spendere. Finché rimane abbastanza denaro per altre spese l’acquisto è abbastanza </a:t>
            </a:r>
            <a:r>
              <a:rPr lang="it-IT" sz="1900" b="1" dirty="0">
                <a:solidFill>
                  <a:srgbClr val="000000"/>
                </a:solidFill>
                <a:effectLst/>
                <a:ea typeface="Times New Roman" panose="02020603050405020304" pitchFamily="18" charset="0"/>
                <a:cs typeface="Times New Roman" panose="02020603050405020304" pitchFamily="18" charset="0"/>
              </a:rPr>
              <a:t>indolore</a:t>
            </a:r>
            <a:r>
              <a:rPr lang="it-IT" sz="1900" dirty="0">
                <a:solidFill>
                  <a:srgbClr val="000000"/>
                </a:solidFill>
                <a:effectLst/>
                <a:ea typeface="Times New Roman" panose="02020603050405020304" pitchFamily="18" charset="0"/>
                <a:cs typeface="Times New Roman" panose="02020603050405020304" pitchFamily="18" charset="0"/>
              </a:rPr>
              <a:t>.</a:t>
            </a:r>
            <a:r>
              <a:rPr lang="it-IT" sz="1900" dirty="0">
                <a:effectLst/>
                <a:ea typeface="Times New Roman" panose="02020603050405020304" pitchFamily="18" charset="0"/>
                <a:cs typeface="Times New Roman" panose="02020603050405020304" pitchFamily="18" charset="0"/>
              </a:rPr>
              <a:t> </a:t>
            </a:r>
            <a:r>
              <a:rPr lang="it-IT" sz="1900" dirty="0">
                <a:solidFill>
                  <a:srgbClr val="000000"/>
                </a:solidFill>
                <a:effectLst/>
                <a:ea typeface="Times New Roman" panose="02020603050405020304" pitchFamily="18" charset="0"/>
                <a:cs typeface="Times New Roman" panose="02020603050405020304" pitchFamily="18" charset="0"/>
              </a:rPr>
              <a:t>Ma come sarebbero le cose se il consumatore dovesse acquistare i suoi pantaloni con un altro mezzo di pagamento, uno di cui il valore è meno relativo? Supponiamo che ogni anno lui ottenga una </a:t>
            </a:r>
            <a:r>
              <a:rPr lang="it-IT" sz="1900" b="1" dirty="0">
                <a:solidFill>
                  <a:srgbClr val="000000"/>
                </a:solidFill>
                <a:effectLst/>
                <a:ea typeface="Times New Roman" panose="02020603050405020304" pitchFamily="18" charset="0"/>
                <a:cs typeface="Times New Roman" panose="02020603050405020304" pitchFamily="18" charset="0"/>
              </a:rPr>
              <a:t>quantità</a:t>
            </a:r>
            <a:r>
              <a:rPr lang="it-IT" sz="1900" dirty="0">
                <a:solidFill>
                  <a:srgbClr val="000000"/>
                </a:solidFill>
                <a:effectLst/>
                <a:ea typeface="Times New Roman" panose="02020603050405020304" pitchFamily="18" charset="0"/>
                <a:cs typeface="Times New Roman" panose="02020603050405020304" pitchFamily="18" charset="0"/>
              </a:rPr>
              <a:t> fissa di acqua, un pozzo che può usare a suo piacimento fino a raggiungerne il fondo. Con quell’acqua potrebbe lavare la sua automobile, annaffiare le sue piante o tirare lo sciacquone del gabinetto.</a:t>
            </a:r>
            <a:endParaRPr lang="it-IT" sz="1900" dirty="0">
              <a:effectLst/>
              <a:ea typeface="Calibri" panose="020F0502020204030204" pitchFamily="34" charset="0"/>
              <a:cs typeface="Times New Roman" panose="02020603050405020304" pitchFamily="18" charset="0"/>
            </a:endParaRPr>
          </a:p>
          <a:p>
            <a:pPr marL="342900" indent="-342900">
              <a:lnSpc>
                <a:spcPct val="120000"/>
              </a:lnSpc>
              <a:buFont typeface="+mj-lt"/>
              <a:buAutoNum type="arabicPeriod"/>
            </a:pPr>
            <a:r>
              <a:rPr lang="it-IT" sz="1900" dirty="0">
                <a:ln>
                  <a:noFill/>
                </a:ln>
                <a:solidFill>
                  <a:srgbClr val="000000"/>
                </a:solidFill>
                <a:effectLst/>
                <a:ea typeface="Arial Unicode MS"/>
                <a:cs typeface="Arial Unicode MS"/>
              </a:rPr>
              <a:t>Quanto spende circa un consumatore olandese per dei jeans? Per </a:t>
            </a:r>
            <a:r>
              <a:rPr lang="it-IT" sz="1900" b="1" dirty="0">
                <a:ln>
                  <a:noFill/>
                </a:ln>
                <a:solidFill>
                  <a:srgbClr val="000000"/>
                </a:solidFill>
                <a:effectLst/>
                <a:ea typeface="Arial Unicode MS"/>
                <a:cs typeface="Arial Unicode MS"/>
              </a:rPr>
              <a:t>un semplicemente decoroso e ordinario</a:t>
            </a:r>
            <a:r>
              <a:rPr lang="it-IT" sz="1900" dirty="0">
                <a:ln>
                  <a:noFill/>
                </a:ln>
                <a:solidFill>
                  <a:srgbClr val="000000"/>
                </a:solidFill>
                <a:effectLst/>
                <a:ea typeface="Arial Unicode MS"/>
                <a:cs typeface="Arial Unicode MS"/>
              </a:rPr>
              <a:t> capo di stoffa color blu scuro, </a:t>
            </a:r>
            <a:r>
              <a:rPr lang="it-IT" sz="1900" b="1" dirty="0">
                <a:ln>
                  <a:noFill/>
                </a:ln>
                <a:solidFill>
                  <a:srgbClr val="000000"/>
                </a:solidFill>
                <a:effectLst/>
                <a:ea typeface="Arial Unicode MS"/>
                <a:cs typeface="Arial Unicode MS"/>
              </a:rPr>
              <a:t>una ventina sicuro</a:t>
            </a:r>
            <a:r>
              <a:rPr lang="it-IT" sz="1900" dirty="0">
                <a:ln>
                  <a:noFill/>
                </a:ln>
                <a:solidFill>
                  <a:srgbClr val="000000"/>
                </a:solidFill>
                <a:effectLst/>
                <a:ea typeface="Arial Unicode MS"/>
                <a:cs typeface="Arial Unicode MS"/>
              </a:rPr>
              <a:t>, 200 euro probabilmente no. La risposta dipenderà anche da quanto si ha da spendere/ </a:t>
            </a:r>
            <a:r>
              <a:rPr lang="it-IT" sz="1900" b="1" dirty="0">
                <a:ln>
                  <a:noFill/>
                </a:ln>
                <a:solidFill>
                  <a:srgbClr val="000000"/>
                </a:solidFill>
                <a:effectLst/>
                <a:ea typeface="Arial Unicode MS"/>
                <a:cs typeface="Arial Unicode MS"/>
              </a:rPr>
              <a:t>qualcuno</a:t>
            </a:r>
            <a:r>
              <a:rPr lang="it-IT" sz="1900" dirty="0">
                <a:ln>
                  <a:noFill/>
                </a:ln>
                <a:solidFill>
                  <a:srgbClr val="000000"/>
                </a:solidFill>
                <a:effectLst/>
                <a:ea typeface="Arial Unicode MS"/>
                <a:cs typeface="Arial Unicode MS"/>
              </a:rPr>
              <a:t> è disposto a spendere. Finché rimangono ancora soldi per altre spese, logicamente l’acquisto è </a:t>
            </a:r>
            <a:r>
              <a:rPr lang="it-IT" sz="1900" b="1" dirty="0">
                <a:ln>
                  <a:noFill/>
                </a:ln>
                <a:solidFill>
                  <a:srgbClr val="000000"/>
                </a:solidFill>
                <a:effectLst/>
                <a:ea typeface="Arial Unicode MS"/>
                <a:cs typeface="Arial Unicode MS"/>
              </a:rPr>
              <a:t>innocuo</a:t>
            </a:r>
            <a:r>
              <a:rPr lang="it-IT" sz="1900" dirty="0">
                <a:ln>
                  <a:noFill/>
                </a:ln>
                <a:solidFill>
                  <a:srgbClr val="000000"/>
                </a:solidFill>
                <a:effectLst/>
                <a:ea typeface="Arial Unicode MS"/>
                <a:cs typeface="Arial Unicode MS"/>
              </a:rPr>
              <a:t>. Ma come sarebbe invece se il consumatore dovesse usare un metodo di pagamento </a:t>
            </a:r>
            <a:r>
              <a:rPr lang="it-IT" sz="1900" b="1" dirty="0">
                <a:ln>
                  <a:noFill/>
                </a:ln>
                <a:solidFill>
                  <a:srgbClr val="000000"/>
                </a:solidFill>
                <a:effectLst/>
                <a:ea typeface="Arial Unicode MS"/>
                <a:cs typeface="Arial Unicode MS"/>
              </a:rPr>
              <a:t>nel quale il valore monetario ha meno importanza</a:t>
            </a:r>
            <a:r>
              <a:rPr lang="it-IT" sz="1900" dirty="0">
                <a:ln>
                  <a:noFill/>
                </a:ln>
                <a:solidFill>
                  <a:srgbClr val="000000"/>
                </a:solidFill>
                <a:effectLst/>
                <a:ea typeface="Arial Unicode MS"/>
                <a:cs typeface="Arial Unicode MS"/>
              </a:rPr>
              <a:t>? Mettiamo che l’ipotetico consumatore riceva ogni anno una </a:t>
            </a:r>
            <a:r>
              <a:rPr lang="it-IT" sz="1900" b="1" dirty="0">
                <a:ln>
                  <a:noFill/>
                </a:ln>
                <a:solidFill>
                  <a:srgbClr val="000000"/>
                </a:solidFill>
                <a:effectLst/>
                <a:ea typeface="Arial Unicode MS"/>
                <a:cs typeface="Arial Unicode MS"/>
              </a:rPr>
              <a:t>scorta</a:t>
            </a:r>
            <a:r>
              <a:rPr lang="it-IT" sz="1900" dirty="0">
                <a:ln>
                  <a:noFill/>
                </a:ln>
                <a:solidFill>
                  <a:srgbClr val="000000"/>
                </a:solidFill>
                <a:effectLst/>
                <a:ea typeface="Arial Unicode MS"/>
                <a:cs typeface="Arial Unicode MS"/>
              </a:rPr>
              <a:t> d’acqua, un pozzetto dal quale può prelevare a proprio giudizio quanta acqua vuole fino al raggiungimento del fondo. Potrebbe usarla per lavare la sua auto, innaffiare le piante o usarla come acqua di scarico.</a:t>
            </a:r>
          </a:p>
          <a:p>
            <a:pPr marL="342900" indent="-342900">
              <a:buFont typeface="+mj-lt"/>
              <a:buAutoNum type="arabicPeriod"/>
            </a:pPr>
            <a:r>
              <a:rPr lang="it-IT" sz="1900" kern="100" dirty="0">
                <a:effectLst/>
                <a:ea typeface="Calibri" panose="020F0502020204030204" pitchFamily="34" charset="0"/>
                <a:cs typeface="Times New Roman" panose="02020603050405020304" pitchFamily="18" charset="0"/>
              </a:rPr>
              <a:t>Quanto è disposto a spendere un consumatore olandese per un paio di jeans? Un </a:t>
            </a:r>
            <a:r>
              <a:rPr lang="it-IT" sz="1900" b="1" kern="100" dirty="0">
                <a:effectLst/>
                <a:ea typeface="Calibri" panose="020F0502020204030204" pitchFamily="34" charset="0"/>
                <a:cs typeface="Times New Roman" panose="02020603050405020304" pitchFamily="18" charset="0"/>
              </a:rPr>
              <a:t>comunissimo</a:t>
            </a:r>
            <a:r>
              <a:rPr lang="it-IT" sz="1900" kern="100" dirty="0">
                <a:effectLst/>
                <a:ea typeface="Calibri" panose="020F0502020204030204" pitchFamily="34" charset="0"/>
                <a:cs typeface="Times New Roman" panose="02020603050405020304" pitchFamily="18" charset="0"/>
              </a:rPr>
              <a:t> modello in tessuto blu scuro. Forse </a:t>
            </a:r>
            <a:r>
              <a:rPr lang="it-IT" sz="1900" b="1" kern="100" dirty="0">
                <a:effectLst/>
                <a:ea typeface="Calibri" panose="020F0502020204030204" pitchFamily="34" charset="0"/>
                <a:cs typeface="Times New Roman" panose="02020603050405020304" pitchFamily="18" charset="0"/>
              </a:rPr>
              <a:t>due pezzi da dieci</a:t>
            </a:r>
            <a:r>
              <a:rPr lang="it-IT" sz="1900" kern="100" dirty="0">
                <a:effectLst/>
                <a:ea typeface="Calibri" panose="020F0502020204030204" pitchFamily="34" charset="0"/>
                <a:cs typeface="Times New Roman" panose="02020603050405020304" pitchFamily="18" charset="0"/>
              </a:rPr>
              <a:t>, ma probabilmente non 200 euro. La risposta dipende anche da quanto il singolo può permettersi. Finché i soldi sono abbastanza </a:t>
            </a:r>
            <a:r>
              <a:rPr lang="it-IT" sz="1900" b="1" kern="100" dirty="0">
                <a:effectLst/>
                <a:ea typeface="Calibri" panose="020F0502020204030204" pitchFamily="34" charset="0"/>
                <a:cs typeface="Times New Roman" panose="02020603050405020304" pitchFamily="18" charset="0"/>
              </a:rPr>
              <a:t>per arrivare a fine mese</a:t>
            </a:r>
            <a:r>
              <a:rPr lang="it-IT" sz="1900" kern="100" dirty="0">
                <a:effectLst/>
                <a:ea typeface="Calibri" panose="020F0502020204030204" pitchFamily="34" charset="0"/>
                <a:cs typeface="Times New Roman" panose="02020603050405020304" pitchFamily="18" charset="0"/>
              </a:rPr>
              <a:t>, l’acquisto è piuttosto </a:t>
            </a:r>
            <a:r>
              <a:rPr lang="it-IT" sz="1900" b="1" kern="100" dirty="0">
                <a:effectLst/>
                <a:ea typeface="Calibri" panose="020F0502020204030204" pitchFamily="34" charset="0"/>
                <a:cs typeface="Times New Roman" panose="02020603050405020304" pitchFamily="18" charset="0"/>
              </a:rPr>
              <a:t>indolore</a:t>
            </a:r>
            <a:r>
              <a:rPr lang="it-IT" sz="1900" kern="100" dirty="0">
                <a:effectLst/>
                <a:ea typeface="Calibri" panose="020F0502020204030204" pitchFamily="34" charset="0"/>
                <a:cs typeface="Times New Roman" panose="02020603050405020304" pitchFamily="18" charset="0"/>
              </a:rPr>
              <a:t>. Ma cosa accadrebbe se il consumatore dovesse acquistare quei pantaloni con un altro mezzo di pagamento dal valore meno relativo? Supponiamo che ogni anno gli venga data una </a:t>
            </a:r>
            <a:r>
              <a:rPr lang="it-IT" sz="1900" b="1" kern="100" dirty="0">
                <a:effectLst/>
                <a:ea typeface="Calibri" panose="020F0502020204030204" pitchFamily="34" charset="0"/>
                <a:cs typeface="Times New Roman" panose="02020603050405020304" pitchFamily="18" charset="0"/>
              </a:rPr>
              <a:t>fornitura</a:t>
            </a:r>
            <a:r>
              <a:rPr lang="it-IT" sz="1900" kern="100" dirty="0">
                <a:effectLst/>
                <a:ea typeface="Calibri" panose="020F0502020204030204" pitchFamily="34" charset="0"/>
                <a:cs typeface="Times New Roman" panose="02020603050405020304" pitchFamily="18" charset="0"/>
              </a:rPr>
              <a:t> d’acqua fissa, un </a:t>
            </a:r>
            <a:r>
              <a:rPr lang="it-IT" sz="1900" b="1" kern="100" dirty="0">
                <a:effectLst/>
                <a:ea typeface="Calibri" panose="020F0502020204030204" pitchFamily="34" charset="0"/>
                <a:cs typeface="Times New Roman" panose="02020603050405020304" pitchFamily="18" charset="0"/>
              </a:rPr>
              <a:t>pozzo</a:t>
            </a:r>
            <a:r>
              <a:rPr lang="it-IT" sz="1900" kern="100" dirty="0">
                <a:effectLst/>
                <a:ea typeface="Calibri" panose="020F0502020204030204" pitchFamily="34" charset="0"/>
                <a:cs typeface="Times New Roman" panose="02020603050405020304" pitchFamily="18" charset="0"/>
              </a:rPr>
              <a:t> che può usare a suo piacimento finché non raggiunge il fondo. Con quest’acqua ci può lavare la propria macchina, innaffiare le piante o addirittura tirare lo </a:t>
            </a:r>
            <a:r>
              <a:rPr lang="it-IT" sz="1900" kern="100" dirty="0" err="1">
                <a:effectLst/>
                <a:ea typeface="Calibri" panose="020F0502020204030204" pitchFamily="34" charset="0"/>
                <a:cs typeface="Times New Roman" panose="02020603050405020304" pitchFamily="18" charset="0"/>
              </a:rPr>
              <a:t>sciaquone</a:t>
            </a:r>
            <a:r>
              <a:rPr lang="it-IT" sz="1900" kern="100" dirty="0">
                <a:effectLst/>
                <a:ea typeface="Calibri" panose="020F0502020204030204" pitchFamily="34" charset="0"/>
                <a:cs typeface="Times New Roman" panose="02020603050405020304" pitchFamily="18" charset="0"/>
              </a:rPr>
              <a:t> del bagno.</a:t>
            </a:r>
          </a:p>
          <a:p>
            <a:pPr marL="0" indent="0">
              <a:buNone/>
            </a:pPr>
            <a:endParaRPr lang="it-IT" sz="1600" dirty="0"/>
          </a:p>
        </p:txBody>
      </p:sp>
    </p:spTree>
    <p:extLst>
      <p:ext uri="{BB962C8B-B14F-4D97-AF65-F5344CB8AC3E}">
        <p14:creationId xmlns:p14="http://schemas.microsoft.com/office/powerpoint/2010/main" val="4190806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fontScale="70000" lnSpcReduction="20000"/>
          </a:bodyPr>
          <a:lstStyle/>
          <a:p>
            <a:pPr marL="0" indent="0">
              <a:buNone/>
            </a:pPr>
            <a:r>
              <a:rPr lang="nl-NL" sz="2400" dirty="0">
                <a:solidFill>
                  <a:srgbClr val="1A1A1A"/>
                </a:solidFill>
                <a:effectLst/>
                <a:ea typeface="Times New Roman" panose="02020603050405020304" pitchFamily="18" charset="0"/>
                <a:cs typeface="Arial" panose="020B0604020202020204" pitchFamily="34" charset="0"/>
              </a:rPr>
              <a:t>Hoeveel heeft een Nederlandse consument over voor een spijkerbroek? Gewoon een degelijk, </a:t>
            </a:r>
            <a:r>
              <a:rPr lang="nl-NL" sz="2400" b="1" dirty="0">
                <a:solidFill>
                  <a:srgbClr val="1A1A1A"/>
                </a:solidFill>
                <a:effectLst/>
                <a:ea typeface="Times New Roman" panose="02020603050405020304" pitchFamily="18" charset="0"/>
                <a:cs typeface="Arial" panose="020B0604020202020204" pitchFamily="34" charset="0"/>
              </a:rPr>
              <a:t>doorsnee</a:t>
            </a:r>
            <a:r>
              <a:rPr lang="nl-NL" sz="2400" dirty="0">
                <a:solidFill>
                  <a:srgbClr val="1A1A1A"/>
                </a:solidFill>
                <a:effectLst/>
                <a:ea typeface="Times New Roman" panose="02020603050405020304" pitchFamily="18" charset="0"/>
                <a:cs typeface="Arial" panose="020B0604020202020204" pitchFamily="34" charset="0"/>
              </a:rPr>
              <a:t> model van donkerblauwe stof. </a:t>
            </a:r>
            <a:r>
              <a:rPr lang="nl-NL" sz="2400" b="1" dirty="0">
                <a:solidFill>
                  <a:srgbClr val="1A1A1A"/>
                </a:solidFill>
                <a:effectLst/>
                <a:ea typeface="Times New Roman" panose="02020603050405020304" pitchFamily="18" charset="0"/>
                <a:cs typeface="Arial" panose="020B0604020202020204" pitchFamily="34" charset="0"/>
              </a:rPr>
              <a:t>Twee</a:t>
            </a:r>
            <a:r>
              <a:rPr lang="nl-NL" sz="2400" dirty="0">
                <a:solidFill>
                  <a:srgbClr val="1A1A1A"/>
                </a:solidFill>
                <a:effectLst/>
                <a:ea typeface="Times New Roman" panose="02020603050405020304" pitchFamily="18" charset="0"/>
                <a:cs typeface="Arial" panose="020B0604020202020204" pitchFamily="34" charset="0"/>
              </a:rPr>
              <a:t> </a:t>
            </a:r>
            <a:r>
              <a:rPr lang="nl-NL" sz="2400" b="1" dirty="0">
                <a:solidFill>
                  <a:srgbClr val="1A1A1A"/>
                </a:solidFill>
                <a:effectLst/>
                <a:ea typeface="Times New Roman" panose="02020603050405020304" pitchFamily="18" charset="0"/>
                <a:cs typeface="Arial" panose="020B0604020202020204" pitchFamily="34" charset="0"/>
              </a:rPr>
              <a:t>tientjes</a:t>
            </a:r>
            <a:r>
              <a:rPr lang="nl-NL" sz="2400" dirty="0">
                <a:solidFill>
                  <a:srgbClr val="1A1A1A"/>
                </a:solidFill>
                <a:effectLst/>
                <a:ea typeface="Times New Roman" panose="02020603050405020304" pitchFamily="18" charset="0"/>
                <a:cs typeface="Arial" panose="020B0604020202020204" pitchFamily="34" charset="0"/>
              </a:rPr>
              <a:t> sowieso wel, 200 euro waarschijnlijk weer niet. Het antwoord zal ook afhangen van hoeveel </a:t>
            </a:r>
            <a:r>
              <a:rPr lang="nl-NL" sz="2400" b="1" dirty="0">
                <a:solidFill>
                  <a:srgbClr val="1A1A1A"/>
                </a:solidFill>
                <a:effectLst/>
                <a:ea typeface="Times New Roman" panose="02020603050405020304" pitchFamily="18" charset="0"/>
                <a:cs typeface="Arial" panose="020B0604020202020204" pitchFamily="34" charset="0"/>
              </a:rPr>
              <a:t>iemand</a:t>
            </a:r>
            <a:r>
              <a:rPr lang="nl-NL" sz="2400" dirty="0">
                <a:solidFill>
                  <a:srgbClr val="1A1A1A"/>
                </a:solidFill>
                <a:effectLst/>
                <a:ea typeface="Times New Roman" panose="02020603050405020304" pitchFamily="18" charset="0"/>
                <a:cs typeface="Arial" panose="020B0604020202020204" pitchFamily="34" charset="0"/>
              </a:rPr>
              <a:t> te besteden heeft. Zolang er genoeg geld overblijft voor andere uitgaven, is de aanschaf redelijk </a:t>
            </a:r>
            <a:r>
              <a:rPr lang="nl-NL" sz="2400" b="1" dirty="0">
                <a:solidFill>
                  <a:srgbClr val="1A1A1A"/>
                </a:solidFill>
                <a:effectLst/>
                <a:ea typeface="Times New Roman" panose="02020603050405020304" pitchFamily="18" charset="0"/>
                <a:cs typeface="Arial" panose="020B0604020202020204" pitchFamily="34" charset="0"/>
              </a:rPr>
              <a:t>pijnloos</a:t>
            </a:r>
            <a:r>
              <a:rPr lang="nl-NL" sz="2400" dirty="0">
                <a:solidFill>
                  <a:srgbClr val="1A1A1A"/>
                </a:solidFill>
                <a:effectLst/>
                <a:ea typeface="Times New Roman" panose="02020603050405020304" pitchFamily="18" charset="0"/>
                <a:cs typeface="Arial" panose="020B0604020202020204" pitchFamily="34" charset="0"/>
              </a:rPr>
              <a:t>.</a:t>
            </a:r>
          </a:p>
          <a:p>
            <a:pPr marL="0" indent="0">
              <a:buNone/>
            </a:pPr>
            <a:r>
              <a:rPr lang="nl-NL" sz="2400" dirty="0">
                <a:solidFill>
                  <a:srgbClr val="1A1A1A"/>
                </a:solidFill>
                <a:effectLst/>
                <a:ea typeface="Times New Roman" panose="02020603050405020304" pitchFamily="18" charset="0"/>
                <a:cs typeface="Arial" panose="020B0604020202020204" pitchFamily="34" charset="0"/>
              </a:rPr>
              <a:t>Maar hoe zou dat zijn als de consument zijn broek moest </a:t>
            </a:r>
            <a:r>
              <a:rPr lang="nl-NL" sz="2400" b="1" dirty="0">
                <a:solidFill>
                  <a:srgbClr val="1A1A1A"/>
                </a:solidFill>
                <a:effectLst/>
                <a:ea typeface="Times New Roman" panose="02020603050405020304" pitchFamily="18" charset="0"/>
                <a:cs typeface="Arial" panose="020B0604020202020204" pitchFamily="34" charset="0"/>
              </a:rPr>
              <a:t>afrekenen</a:t>
            </a:r>
            <a:r>
              <a:rPr lang="nl-NL" sz="2400" dirty="0">
                <a:solidFill>
                  <a:srgbClr val="1A1A1A"/>
                </a:solidFill>
                <a:effectLst/>
                <a:ea typeface="Times New Roman" panose="02020603050405020304" pitchFamily="18" charset="0"/>
                <a:cs typeface="Arial" panose="020B0604020202020204" pitchFamily="34" charset="0"/>
              </a:rPr>
              <a:t> met een ander betaalmiddel, </a:t>
            </a:r>
            <a:r>
              <a:rPr lang="nl-NL" sz="2400" b="1" dirty="0">
                <a:solidFill>
                  <a:srgbClr val="1A1A1A"/>
                </a:solidFill>
                <a:effectLst/>
                <a:ea typeface="Times New Roman" panose="02020603050405020304" pitchFamily="18" charset="0"/>
                <a:cs typeface="Arial" panose="020B0604020202020204" pitchFamily="34" charset="0"/>
              </a:rPr>
              <a:t>één waarvan de waarde minder relatief is</a:t>
            </a:r>
            <a:r>
              <a:rPr lang="nl-NL" sz="2400" dirty="0">
                <a:solidFill>
                  <a:srgbClr val="1A1A1A"/>
                </a:solidFill>
                <a:effectLst/>
                <a:ea typeface="Times New Roman" panose="02020603050405020304" pitchFamily="18" charset="0"/>
                <a:cs typeface="Arial" panose="020B0604020202020204" pitchFamily="34" charset="0"/>
              </a:rPr>
              <a:t>? Stel dat hij elk jaar een vaste </a:t>
            </a:r>
            <a:r>
              <a:rPr lang="nl-NL" sz="2400" b="1" dirty="0">
                <a:solidFill>
                  <a:srgbClr val="1A1A1A"/>
                </a:solidFill>
                <a:effectLst/>
                <a:ea typeface="Times New Roman" panose="02020603050405020304" pitchFamily="18" charset="0"/>
                <a:cs typeface="Arial" panose="020B0604020202020204" pitchFamily="34" charset="0"/>
              </a:rPr>
              <a:t>voorraad</a:t>
            </a:r>
            <a:r>
              <a:rPr lang="nl-NL" sz="2400" dirty="0">
                <a:solidFill>
                  <a:srgbClr val="1A1A1A"/>
                </a:solidFill>
                <a:effectLst/>
                <a:ea typeface="Times New Roman" panose="02020603050405020304" pitchFamily="18" charset="0"/>
                <a:cs typeface="Arial" panose="020B0604020202020204" pitchFamily="34" charset="0"/>
              </a:rPr>
              <a:t> water zou krijgen – een </a:t>
            </a:r>
            <a:r>
              <a:rPr lang="nl-NL" sz="2400" b="1" dirty="0">
                <a:solidFill>
                  <a:srgbClr val="1A1A1A"/>
                </a:solidFill>
                <a:effectLst/>
                <a:ea typeface="Times New Roman" panose="02020603050405020304" pitchFamily="18" charset="0"/>
                <a:cs typeface="Arial" panose="020B0604020202020204" pitchFamily="34" charset="0"/>
              </a:rPr>
              <a:t>put</a:t>
            </a:r>
            <a:r>
              <a:rPr lang="nl-NL" sz="2400" dirty="0">
                <a:solidFill>
                  <a:srgbClr val="1A1A1A"/>
                </a:solidFill>
                <a:effectLst/>
                <a:ea typeface="Times New Roman" panose="02020603050405020304" pitchFamily="18" charset="0"/>
                <a:cs typeface="Arial" panose="020B0604020202020204" pitchFamily="34" charset="0"/>
              </a:rPr>
              <a:t> die hij naar eigen inzicht kan gebruiken tot de bodem is bereikt. Hij zou zijn auto ermee kunnen wassen, zijn groente kunnen bewateren, of er de wc mee kunnen doorspoelen.</a:t>
            </a:r>
          </a:p>
          <a:p>
            <a:endParaRPr lang="it-IT" dirty="0"/>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5435600" y="254000"/>
            <a:ext cx="6299199" cy="6116320"/>
          </a:xfrm>
        </p:spPr>
        <p:txBody>
          <a:bodyPr>
            <a:normAutofit fontScale="70000" lnSpcReduction="20000"/>
          </a:bodyPr>
          <a:lstStyle/>
          <a:p>
            <a:pPr marL="342900" indent="-342900" algn="just">
              <a:buFont typeface="+mj-lt"/>
              <a:buAutoNum type="arabicPeriod"/>
            </a:pPr>
            <a:r>
              <a:rPr lang="it-IT" sz="2300" dirty="0">
                <a:effectLst/>
                <a:ea typeface="Calibri" panose="020F0502020204030204" pitchFamily="34" charset="0"/>
                <a:cs typeface="Times New Roman" panose="02020603050405020304" pitchFamily="18" charset="0"/>
              </a:rPr>
              <a:t>Quanto spende in media un consumatore olandese per dei jeans, </a:t>
            </a:r>
            <a:r>
              <a:rPr lang="it-IT" sz="2300" b="1" dirty="0">
                <a:effectLst/>
                <a:ea typeface="Calibri" panose="020F0502020204030204" pitchFamily="34" charset="0"/>
                <a:cs typeface="Times New Roman" panose="02020603050405020304" pitchFamily="18" charset="0"/>
              </a:rPr>
              <a:t>un comune modello blu scuro</a:t>
            </a:r>
            <a:r>
              <a:rPr lang="it-IT" sz="2300" dirty="0">
                <a:effectLst/>
                <a:ea typeface="Calibri" panose="020F0502020204030204" pitchFamily="34" charset="0"/>
                <a:cs typeface="Times New Roman" panose="02020603050405020304" pitchFamily="18" charset="0"/>
              </a:rPr>
              <a:t>?  Forse una ventina di euro, probabilmente non 200. La risposta varia anche in base a quanto </a:t>
            </a:r>
            <a:r>
              <a:rPr lang="it-IT" sz="2300" b="1" dirty="0">
                <a:effectLst/>
                <a:ea typeface="Calibri" panose="020F0502020204030204" pitchFamily="34" charset="0"/>
                <a:cs typeface="Times New Roman" panose="02020603050405020304" pitchFamily="18" charset="0"/>
              </a:rPr>
              <a:t>il singolo </a:t>
            </a:r>
            <a:r>
              <a:rPr lang="it-IT" sz="2300" dirty="0">
                <a:effectLst/>
                <a:ea typeface="Calibri" panose="020F0502020204030204" pitchFamily="34" charset="0"/>
                <a:cs typeface="Times New Roman" panose="02020603050405020304" pitchFamily="18" charset="0"/>
              </a:rPr>
              <a:t>può permettersi: </a:t>
            </a:r>
            <a:r>
              <a:rPr lang="it-IT" sz="2300" b="1" dirty="0">
                <a:effectLst/>
                <a:ea typeface="Calibri" panose="020F0502020204030204" pitchFamily="34" charset="0"/>
                <a:cs typeface="Times New Roman" panose="02020603050405020304" pitchFamily="18" charset="0"/>
              </a:rPr>
              <a:t>a patto che </a:t>
            </a:r>
            <a:r>
              <a:rPr lang="it-IT" sz="2300" dirty="0">
                <a:effectLst/>
                <a:ea typeface="Calibri" panose="020F0502020204030204" pitchFamily="34" charset="0"/>
                <a:cs typeface="Times New Roman" panose="02020603050405020304" pitchFamily="18" charset="0"/>
              </a:rPr>
              <a:t>resti ancora denaro per altre spese, l’acquisto si può considerare abbastanza </a:t>
            </a:r>
            <a:r>
              <a:rPr lang="it-IT" sz="2300" b="1" dirty="0">
                <a:effectLst/>
                <a:ea typeface="Calibri" panose="020F0502020204030204" pitchFamily="34" charset="0"/>
                <a:cs typeface="Times New Roman" panose="02020603050405020304" pitchFamily="18" charset="0"/>
              </a:rPr>
              <a:t>indolore</a:t>
            </a:r>
            <a:r>
              <a:rPr lang="it-IT" sz="2300" dirty="0">
                <a:effectLst/>
                <a:ea typeface="Calibri" panose="020F0502020204030204" pitchFamily="34" charset="0"/>
                <a:cs typeface="Times New Roman" panose="02020603050405020304" pitchFamily="18" charset="0"/>
              </a:rPr>
              <a:t>. Ma cosa succederebbe se il consumatore dovesse comprare quei jeans con un altro mezzo di pagamento, uno dal valore meno relativo? Immaginiamo che riceva ogni anno un </a:t>
            </a:r>
            <a:r>
              <a:rPr lang="it-IT" sz="2300" b="1" dirty="0">
                <a:effectLst/>
                <a:ea typeface="Calibri" panose="020F0502020204030204" pitchFamily="34" charset="0"/>
                <a:cs typeface="Times New Roman" panose="02020603050405020304" pitchFamily="18" charset="0"/>
              </a:rPr>
              <a:t>rifornimento</a:t>
            </a:r>
            <a:r>
              <a:rPr lang="it-IT" sz="2300" dirty="0">
                <a:effectLst/>
                <a:ea typeface="Calibri" panose="020F0502020204030204" pitchFamily="34" charset="0"/>
                <a:cs typeface="Times New Roman" panose="02020603050405020304" pitchFamily="18" charset="0"/>
              </a:rPr>
              <a:t> di acqua, un pozzo da cui attingere a piacimento fin quando non ne raggiunge il fondo. Lo potrebbe usare per lavare la macchina, innaffiare l’orto o tirare lo sciacquone. </a:t>
            </a:r>
          </a:p>
          <a:p>
            <a:pPr marL="342900" indent="-342900">
              <a:buFont typeface="+mj-lt"/>
              <a:buAutoNum type="arabicPeriod"/>
            </a:pPr>
            <a:r>
              <a:rPr lang="it-IT" sz="2300" dirty="0">
                <a:solidFill>
                  <a:srgbClr val="000000"/>
                </a:solidFill>
                <a:effectLst/>
                <a:ea typeface="Times New Roman" panose="02020603050405020304" pitchFamily="18" charset="0"/>
                <a:cs typeface="Times New Roman" panose="02020603050405020304" pitchFamily="18" charset="0"/>
              </a:rPr>
              <a:t>Quanto è disposto a spendere un consumatore olandese per un paio di jeans? Un modello </a:t>
            </a:r>
            <a:r>
              <a:rPr lang="it-IT" sz="2300" b="1" dirty="0">
                <a:solidFill>
                  <a:srgbClr val="000000"/>
                </a:solidFill>
                <a:effectLst/>
                <a:ea typeface="Times New Roman" panose="02020603050405020304" pitchFamily="18" charset="0"/>
                <a:cs typeface="Times New Roman" panose="02020603050405020304" pitchFamily="18" charset="0"/>
              </a:rPr>
              <a:t>semplice e senza fronzoli</a:t>
            </a:r>
            <a:r>
              <a:rPr lang="it-IT" sz="2300" dirty="0">
                <a:solidFill>
                  <a:srgbClr val="000000"/>
                </a:solidFill>
                <a:effectLst/>
                <a:ea typeface="Times New Roman" panose="02020603050405020304" pitchFamily="18" charset="0"/>
                <a:cs typeface="Times New Roman" panose="02020603050405020304" pitchFamily="18" charset="0"/>
              </a:rPr>
              <a:t>, dal tessuto blu scuro. Forse una ventina di euro, ma 200 euro probabilmente no. La risposta dipende anche da quanto </a:t>
            </a:r>
            <a:r>
              <a:rPr lang="it-IT" sz="2300" b="1" dirty="0">
                <a:solidFill>
                  <a:srgbClr val="000000"/>
                </a:solidFill>
                <a:effectLst/>
                <a:ea typeface="Times New Roman" panose="02020603050405020304" pitchFamily="18" charset="0"/>
                <a:cs typeface="Times New Roman" panose="02020603050405020304" pitchFamily="18" charset="0"/>
              </a:rPr>
              <a:t>si ha idea di spendere</a:t>
            </a:r>
            <a:r>
              <a:rPr lang="it-IT" sz="2300" dirty="0">
                <a:solidFill>
                  <a:srgbClr val="000000"/>
                </a:solidFill>
                <a:effectLst/>
                <a:ea typeface="Times New Roman" panose="02020603050405020304" pitchFamily="18" charset="0"/>
                <a:cs typeface="Times New Roman" panose="02020603050405020304" pitchFamily="18" charset="0"/>
              </a:rPr>
              <a:t>. Finché rimane abbastanza denaro per altre spese, l’acquisto è relativamente </a:t>
            </a:r>
            <a:r>
              <a:rPr lang="it-IT" sz="2300" b="1" dirty="0">
                <a:solidFill>
                  <a:srgbClr val="000000"/>
                </a:solidFill>
                <a:effectLst/>
                <a:ea typeface="Times New Roman" panose="02020603050405020304" pitchFamily="18" charset="0"/>
                <a:cs typeface="Times New Roman" panose="02020603050405020304" pitchFamily="18" charset="0"/>
              </a:rPr>
              <a:t>doloroso</a:t>
            </a:r>
            <a:r>
              <a:rPr lang="it-IT" sz="2300" dirty="0">
                <a:solidFill>
                  <a:srgbClr val="000000"/>
                </a:solidFill>
                <a:effectLst/>
                <a:ea typeface="Times New Roman" panose="02020603050405020304" pitchFamily="18" charset="0"/>
                <a:cs typeface="Times New Roman" panose="02020603050405020304" pitchFamily="18" charset="0"/>
              </a:rPr>
              <a:t>. Ma, come sarebbe, se il consumatore dovesse utilizzare un altro metodo di pagamento, </a:t>
            </a:r>
            <a:r>
              <a:rPr lang="it-IT" sz="2300" b="1" dirty="0">
                <a:solidFill>
                  <a:srgbClr val="000000"/>
                </a:solidFill>
                <a:effectLst/>
                <a:ea typeface="Times New Roman" panose="02020603050405020304" pitchFamily="18" charset="0"/>
                <a:cs typeface="Times New Roman" panose="02020603050405020304" pitchFamily="18" charset="0"/>
              </a:rPr>
              <a:t>uno il cui valore </a:t>
            </a:r>
            <a:r>
              <a:rPr lang="it-IT" sz="2300" dirty="0">
                <a:solidFill>
                  <a:srgbClr val="000000"/>
                </a:solidFill>
                <a:effectLst/>
                <a:ea typeface="Times New Roman" panose="02020603050405020304" pitchFamily="18" charset="0"/>
                <a:cs typeface="Times New Roman" panose="02020603050405020304" pitchFamily="18" charset="0"/>
              </a:rPr>
              <a:t>è meno relativo? Supponiamo che gli venga data una fornitura d'acqua fissa, ogni anno, un pozzo che può usare a suo piacimento finché non raggiunge il fondo. Potrebbe lavare l'auto, innaffiare l’orto o tirare lo sciacquone del bagno.</a:t>
            </a:r>
            <a:endParaRPr lang="it-IT" sz="2300" dirty="0">
              <a:effectLst/>
              <a:ea typeface="Calibri" panose="020F0502020204030204" pitchFamily="34" charset="0"/>
              <a:cs typeface="Times New Roman" panose="02020603050405020304" pitchFamily="18" charset="0"/>
            </a:endParaRPr>
          </a:p>
          <a:p>
            <a:pPr marL="0" indent="0">
              <a:buNone/>
            </a:pPr>
            <a:endParaRPr lang="it-IT" sz="1600" dirty="0"/>
          </a:p>
        </p:txBody>
      </p:sp>
    </p:spTree>
    <p:extLst>
      <p:ext uri="{BB962C8B-B14F-4D97-AF65-F5344CB8AC3E}">
        <p14:creationId xmlns:p14="http://schemas.microsoft.com/office/powerpoint/2010/main" val="2802992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fontScale="85000" lnSpcReduction="20000"/>
          </a:bodyPr>
          <a:lstStyle/>
          <a:p>
            <a:pPr marL="0" indent="0">
              <a:buNone/>
            </a:pPr>
            <a:r>
              <a:rPr lang="nl-NL" sz="2400" dirty="0">
                <a:solidFill>
                  <a:srgbClr val="1A1A1A"/>
                </a:solidFill>
                <a:effectLst/>
                <a:ea typeface="Times New Roman" panose="02020603050405020304" pitchFamily="18" charset="0"/>
                <a:cs typeface="Arial" panose="020B0604020202020204" pitchFamily="34" charset="0"/>
              </a:rPr>
              <a:t>Waarschijnlijk zou hij </a:t>
            </a:r>
            <a:r>
              <a:rPr lang="nl-NL" sz="2400" b="1" dirty="0">
                <a:solidFill>
                  <a:srgbClr val="1A1A1A"/>
                </a:solidFill>
                <a:effectLst/>
                <a:ea typeface="Times New Roman" panose="02020603050405020304" pitchFamily="18" charset="0"/>
                <a:cs typeface="Arial" panose="020B0604020202020204" pitchFamily="34" charset="0"/>
              </a:rPr>
              <a:t>in zo’n geval </a:t>
            </a:r>
            <a:r>
              <a:rPr lang="nl-NL" sz="2400" dirty="0">
                <a:solidFill>
                  <a:srgbClr val="1A1A1A"/>
                </a:solidFill>
                <a:effectLst/>
                <a:ea typeface="Times New Roman" panose="02020603050405020304" pitchFamily="18" charset="0"/>
                <a:cs typeface="Arial" panose="020B0604020202020204" pitchFamily="34" charset="0"/>
              </a:rPr>
              <a:t>aanzienlijk langer aarzelen over de aanschaf van nóg een spijkerbroek. Omdat hij voor die ene broek dan minstens 110 douchebeurten moet overslaan, of pakweg 250 dagen de vuile vaat niet kan afwassen. </a:t>
            </a:r>
            <a:r>
              <a:rPr lang="nl-NL" sz="2400" b="1" dirty="0">
                <a:solidFill>
                  <a:srgbClr val="1A1A1A"/>
                </a:solidFill>
                <a:effectLst/>
                <a:ea typeface="Times New Roman" panose="02020603050405020304" pitchFamily="18" charset="0"/>
                <a:cs typeface="Arial" panose="020B0604020202020204" pitchFamily="34" charset="0"/>
              </a:rPr>
              <a:t>Die spijkerbroek laten hangen </a:t>
            </a:r>
            <a:r>
              <a:rPr lang="nl-NL" sz="2400" dirty="0">
                <a:solidFill>
                  <a:srgbClr val="1A1A1A"/>
                </a:solidFill>
                <a:effectLst/>
                <a:ea typeface="Times New Roman" panose="02020603050405020304" pitchFamily="18" charset="0"/>
                <a:cs typeface="Arial" panose="020B0604020202020204" pitchFamily="34" charset="0"/>
              </a:rPr>
              <a:t>zou hem in één klap bijna zeven jaar aan drinkwater opleveren.</a:t>
            </a:r>
          </a:p>
          <a:p>
            <a:pPr marL="0" indent="0">
              <a:buNone/>
            </a:pPr>
            <a:r>
              <a:rPr lang="nl-NL" sz="2400" dirty="0">
                <a:solidFill>
                  <a:srgbClr val="1A1A1A"/>
                </a:solidFill>
                <a:effectLst/>
                <a:ea typeface="Times New Roman" panose="02020603050405020304" pitchFamily="18" charset="0"/>
                <a:cs typeface="Arial" panose="020B0604020202020204" pitchFamily="34" charset="0"/>
              </a:rPr>
              <a:t>Het zijn afwegingen die consumenten nu nog zelden maken, merkt Paulien Harmsen, </a:t>
            </a:r>
            <a:r>
              <a:rPr lang="nl-NL" sz="2400" b="1" dirty="0">
                <a:solidFill>
                  <a:srgbClr val="1A1A1A"/>
                </a:solidFill>
                <a:effectLst/>
                <a:ea typeface="Times New Roman" panose="02020603050405020304" pitchFamily="18" charset="0"/>
                <a:cs typeface="Arial" panose="020B0604020202020204" pitchFamily="34" charset="0"/>
              </a:rPr>
              <a:t>onderzoeker duurzaam textiel </a:t>
            </a:r>
            <a:r>
              <a:rPr lang="nl-NL" sz="2400" dirty="0">
                <a:solidFill>
                  <a:srgbClr val="1A1A1A"/>
                </a:solidFill>
                <a:effectLst/>
                <a:ea typeface="Times New Roman" panose="02020603050405020304" pitchFamily="18" charset="0"/>
                <a:cs typeface="Arial" panose="020B0604020202020204" pitchFamily="34" charset="0"/>
              </a:rPr>
              <a:t>aan Wageningen University. Waar in de maatschappij </a:t>
            </a:r>
            <a:r>
              <a:rPr lang="nl-NL" sz="2400" b="1" dirty="0">
                <a:solidFill>
                  <a:srgbClr val="1A1A1A"/>
                </a:solidFill>
                <a:effectLst/>
                <a:ea typeface="Times New Roman" panose="02020603050405020304" pitchFamily="18" charset="0"/>
                <a:cs typeface="Arial" panose="020B0604020202020204" pitchFamily="34" charset="0"/>
              </a:rPr>
              <a:t>het bewustzijn </a:t>
            </a:r>
            <a:r>
              <a:rPr lang="nl-NL" sz="2400" dirty="0">
                <a:solidFill>
                  <a:srgbClr val="1A1A1A"/>
                </a:solidFill>
                <a:effectLst/>
                <a:ea typeface="Times New Roman" panose="02020603050405020304" pitchFamily="18" charset="0"/>
                <a:cs typeface="Arial" panose="020B0604020202020204" pitchFamily="34" charset="0"/>
              </a:rPr>
              <a:t>over de schadelijke gevolgen van vlees eten of vliegreizen groeit, blijft de impact van de kledingindustrie volgens haar </a:t>
            </a:r>
            <a:r>
              <a:rPr lang="nl-NL" sz="2400" b="1" dirty="0">
                <a:solidFill>
                  <a:srgbClr val="1A1A1A"/>
                </a:solidFill>
                <a:effectLst/>
                <a:ea typeface="Times New Roman" panose="02020603050405020304" pitchFamily="18" charset="0"/>
                <a:cs typeface="Arial" panose="020B0604020202020204" pitchFamily="34" charset="0"/>
              </a:rPr>
              <a:t>dikwijls</a:t>
            </a:r>
            <a:r>
              <a:rPr lang="nl-NL" sz="2400" dirty="0">
                <a:solidFill>
                  <a:srgbClr val="1A1A1A"/>
                </a:solidFill>
                <a:effectLst/>
                <a:ea typeface="Times New Roman" panose="02020603050405020304" pitchFamily="18" charset="0"/>
                <a:cs typeface="Arial" panose="020B0604020202020204" pitchFamily="34" charset="0"/>
              </a:rPr>
              <a:t> sterk onderbelicht.</a:t>
            </a:r>
          </a:p>
          <a:p>
            <a:endParaRPr lang="it-IT" dirty="0"/>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5435600" y="254000"/>
            <a:ext cx="6299199" cy="6116320"/>
          </a:xfrm>
        </p:spPr>
        <p:txBody>
          <a:bodyPr>
            <a:normAutofit fontScale="85000" lnSpcReduction="20000"/>
          </a:bodyPr>
          <a:lstStyle/>
          <a:p>
            <a:pPr marL="342900" indent="-342900">
              <a:lnSpc>
                <a:spcPct val="107000"/>
              </a:lnSpc>
              <a:spcAft>
                <a:spcPts val="800"/>
              </a:spcAft>
              <a:buFont typeface="+mj-lt"/>
              <a:buAutoNum type="arabicPeriod"/>
            </a:pPr>
            <a:r>
              <a:rPr lang="it-IT" sz="1900" dirty="0">
                <a:solidFill>
                  <a:srgbClr val="000000"/>
                </a:solidFill>
                <a:effectLst/>
                <a:ea typeface="Times New Roman" panose="02020603050405020304" pitchFamily="18" charset="0"/>
                <a:cs typeface="Times New Roman" panose="02020603050405020304" pitchFamily="18" charset="0"/>
              </a:rPr>
              <a:t>Probabilmente </a:t>
            </a:r>
            <a:r>
              <a:rPr lang="it-IT" sz="1900" b="1" dirty="0">
                <a:solidFill>
                  <a:srgbClr val="000000"/>
                </a:solidFill>
                <a:effectLst/>
                <a:ea typeface="Times New Roman" panose="02020603050405020304" pitchFamily="18" charset="0"/>
                <a:cs typeface="Times New Roman" panose="02020603050405020304" pitchFamily="18" charset="0"/>
              </a:rPr>
              <a:t>in tale occasione </a:t>
            </a:r>
            <a:r>
              <a:rPr lang="it-IT" sz="1900" dirty="0">
                <a:solidFill>
                  <a:srgbClr val="000000"/>
                </a:solidFill>
                <a:effectLst/>
                <a:ea typeface="Times New Roman" panose="02020603050405020304" pitchFamily="18" charset="0"/>
                <a:cs typeface="Times New Roman" panose="02020603050405020304" pitchFamily="18" charset="0"/>
              </a:rPr>
              <a:t>esiterebbe molto più a lungo prima dell’acquisto di un altro paio di jeans, poiché per quei jeans dovrebbe saltare almeno centodieci docce, o non potrebbe lavare i piatti sporchi per circa duecentocinquanta giorni. </a:t>
            </a:r>
            <a:r>
              <a:rPr lang="it-IT" sz="1900" b="1" dirty="0">
                <a:solidFill>
                  <a:srgbClr val="000000"/>
                </a:solidFill>
                <a:effectLst/>
                <a:ea typeface="Times New Roman" panose="02020603050405020304" pitchFamily="18" charset="0"/>
                <a:cs typeface="Times New Roman" panose="02020603050405020304" pitchFamily="18" charset="0"/>
              </a:rPr>
              <a:t>Lasciando appesi quei jeans </a:t>
            </a:r>
            <a:r>
              <a:rPr lang="it-IT" sz="1900" dirty="0">
                <a:solidFill>
                  <a:srgbClr val="000000"/>
                </a:solidFill>
                <a:effectLst/>
                <a:ea typeface="Times New Roman" panose="02020603050405020304" pitchFamily="18" charset="0"/>
                <a:cs typeface="Times New Roman" panose="02020603050405020304" pitchFamily="18" charset="0"/>
              </a:rPr>
              <a:t>otterrà in un colpo </a:t>
            </a:r>
            <a:r>
              <a:rPr lang="it-IT" sz="1900" b="1" dirty="0">
                <a:solidFill>
                  <a:srgbClr val="000000"/>
                </a:solidFill>
                <a:effectLst/>
                <a:ea typeface="Times New Roman" panose="02020603050405020304" pitchFamily="18" charset="0"/>
                <a:cs typeface="Times New Roman" panose="02020603050405020304" pitchFamily="18" charset="0"/>
              </a:rPr>
              <a:t>solo</a:t>
            </a:r>
            <a:r>
              <a:rPr lang="it-IT" sz="1900" dirty="0">
                <a:solidFill>
                  <a:srgbClr val="000000"/>
                </a:solidFill>
                <a:effectLst/>
                <a:ea typeface="Times New Roman" panose="02020603050405020304" pitchFamily="18" charset="0"/>
                <a:cs typeface="Times New Roman" panose="02020603050405020304" pitchFamily="18" charset="0"/>
              </a:rPr>
              <a:t> sette anni di acqua potabile.</a:t>
            </a:r>
            <a:r>
              <a:rPr lang="it-IT" sz="1900" dirty="0">
                <a:effectLst/>
                <a:ea typeface="Times New Roman" panose="02020603050405020304" pitchFamily="18" charset="0"/>
                <a:cs typeface="Times New Roman" panose="02020603050405020304" pitchFamily="18" charset="0"/>
              </a:rPr>
              <a:t> </a:t>
            </a:r>
            <a:r>
              <a:rPr lang="it-IT" sz="1900" dirty="0">
                <a:solidFill>
                  <a:srgbClr val="000000"/>
                </a:solidFill>
                <a:effectLst/>
                <a:ea typeface="Times New Roman" panose="02020603050405020304" pitchFamily="18" charset="0"/>
                <a:cs typeface="Times New Roman" panose="02020603050405020304" pitchFamily="18" charset="0"/>
              </a:rPr>
              <a:t>Sono compromessi che i consumatori ora fanno solo raramente, afferma </a:t>
            </a:r>
            <a:r>
              <a:rPr lang="it-IT" sz="1900" dirty="0" err="1">
                <a:solidFill>
                  <a:srgbClr val="000000"/>
                </a:solidFill>
                <a:effectLst/>
                <a:ea typeface="Times New Roman" panose="02020603050405020304" pitchFamily="18" charset="0"/>
                <a:cs typeface="Times New Roman" panose="02020603050405020304" pitchFamily="18" charset="0"/>
              </a:rPr>
              <a:t>Paulien</a:t>
            </a:r>
            <a:r>
              <a:rPr lang="it-IT" sz="1900" dirty="0">
                <a:solidFill>
                  <a:srgbClr val="000000"/>
                </a:solidFill>
                <a:effectLst/>
                <a:ea typeface="Times New Roman" panose="02020603050405020304" pitchFamily="18" charset="0"/>
                <a:cs typeface="Times New Roman" panose="02020603050405020304" pitchFamily="18" charset="0"/>
              </a:rPr>
              <a:t> </a:t>
            </a:r>
            <a:r>
              <a:rPr lang="it-IT" sz="1900" dirty="0" err="1">
                <a:solidFill>
                  <a:srgbClr val="000000"/>
                </a:solidFill>
                <a:effectLst/>
                <a:ea typeface="Times New Roman" panose="02020603050405020304" pitchFamily="18" charset="0"/>
                <a:cs typeface="Times New Roman" panose="02020603050405020304" pitchFamily="18" charset="0"/>
              </a:rPr>
              <a:t>Harmsen</a:t>
            </a:r>
            <a:r>
              <a:rPr lang="it-IT" sz="1900" dirty="0">
                <a:solidFill>
                  <a:srgbClr val="000000"/>
                </a:solidFill>
                <a:effectLst/>
                <a:ea typeface="Times New Roman" panose="02020603050405020304" pitchFamily="18" charset="0"/>
                <a:cs typeface="Times New Roman" panose="02020603050405020304" pitchFamily="18" charset="0"/>
              </a:rPr>
              <a:t>, ricercatrice di tessuti sostenibili presso l’università di Wageningen. Sebbene la consapevolezza delle conseguenze dannose del mangiare la carne o del </a:t>
            </a:r>
            <a:r>
              <a:rPr lang="it-IT" sz="1900" b="1" dirty="0">
                <a:solidFill>
                  <a:srgbClr val="000000"/>
                </a:solidFill>
                <a:effectLst/>
                <a:ea typeface="Times New Roman" panose="02020603050405020304" pitchFamily="18" charset="0"/>
                <a:cs typeface="Times New Roman" panose="02020603050405020304" pitchFamily="18" charset="0"/>
              </a:rPr>
              <a:t>viaggiare tramite aereo </a:t>
            </a:r>
            <a:r>
              <a:rPr lang="it-IT" sz="1900" dirty="0">
                <a:solidFill>
                  <a:srgbClr val="000000"/>
                </a:solidFill>
                <a:effectLst/>
                <a:ea typeface="Times New Roman" panose="02020603050405020304" pitchFamily="18" charset="0"/>
                <a:cs typeface="Times New Roman" panose="02020603050405020304" pitchFamily="18" charset="0"/>
              </a:rPr>
              <a:t>cresca nella società, secondo lei l’impatto dell’industria dell’abbigliamento rimane fortemente trascurato.</a:t>
            </a:r>
            <a:endParaRPr lang="it-IT" sz="1900" dirty="0">
              <a:effectLst/>
              <a:ea typeface="Calibri" panose="020F0502020204030204" pitchFamily="34" charset="0"/>
              <a:cs typeface="Times New Roman" panose="02020603050405020304" pitchFamily="18" charset="0"/>
            </a:endParaRPr>
          </a:p>
          <a:p>
            <a:pPr marL="342900" indent="-342900">
              <a:lnSpc>
                <a:spcPct val="120000"/>
              </a:lnSpc>
              <a:buFont typeface="+mj-lt"/>
              <a:buAutoNum type="arabicPeriod"/>
            </a:pPr>
            <a:r>
              <a:rPr lang="it-IT" sz="1800" dirty="0">
                <a:ln>
                  <a:noFill/>
                </a:ln>
                <a:solidFill>
                  <a:srgbClr val="000000"/>
                </a:solidFill>
                <a:effectLst/>
                <a:ea typeface="Arial Unicode MS"/>
                <a:cs typeface="Arial Unicode MS"/>
              </a:rPr>
              <a:t>Probabilmente in questo caso il consumatore esiterebbe molto di più </a:t>
            </a:r>
            <a:r>
              <a:rPr lang="it-IT" sz="1800" b="1" dirty="0">
                <a:ln>
                  <a:noFill/>
                </a:ln>
                <a:solidFill>
                  <a:srgbClr val="000000"/>
                </a:solidFill>
                <a:effectLst/>
                <a:ea typeface="Arial Unicode MS"/>
                <a:cs typeface="Arial Unicode MS"/>
              </a:rPr>
              <a:t>prima di </a:t>
            </a:r>
            <a:r>
              <a:rPr lang="it-IT" sz="1800" dirty="0">
                <a:ln>
                  <a:noFill/>
                </a:ln>
                <a:solidFill>
                  <a:srgbClr val="000000"/>
                </a:solidFill>
                <a:effectLst/>
                <a:ea typeface="Arial Unicode MS"/>
                <a:cs typeface="Arial Unicode MS"/>
              </a:rPr>
              <a:t>acquistare un altro paio di jeans, in quanto solo per il singolo capo dovrebbe saltare almeno 110 docce o addirittura non potrebbe lavare per circa 250 giorni le stoviglie sporche. </a:t>
            </a:r>
            <a:r>
              <a:rPr lang="it-IT" sz="1800" b="1" dirty="0">
                <a:ln>
                  <a:noFill/>
                </a:ln>
                <a:solidFill>
                  <a:srgbClr val="000000"/>
                </a:solidFill>
                <a:effectLst/>
                <a:ea typeface="Arial Unicode MS"/>
                <a:cs typeface="Arial Unicode MS"/>
              </a:rPr>
              <a:t>Lasciar stare i jeans </a:t>
            </a:r>
            <a:r>
              <a:rPr lang="it-IT" sz="1800" dirty="0">
                <a:ln>
                  <a:noFill/>
                </a:ln>
                <a:solidFill>
                  <a:srgbClr val="000000"/>
                </a:solidFill>
                <a:effectLst/>
                <a:ea typeface="Arial Unicode MS"/>
                <a:cs typeface="Arial Unicode MS"/>
              </a:rPr>
              <a:t>potrebbe </a:t>
            </a:r>
            <a:r>
              <a:rPr lang="it-IT" sz="1800" b="1" dirty="0">
                <a:ln>
                  <a:noFill/>
                </a:ln>
                <a:solidFill>
                  <a:srgbClr val="000000"/>
                </a:solidFill>
                <a:effectLst/>
                <a:ea typeface="Arial Unicode MS"/>
                <a:cs typeface="Arial Unicode MS"/>
              </a:rPr>
              <a:t>fruttargli</a:t>
            </a:r>
            <a:r>
              <a:rPr lang="it-IT" sz="1800" dirty="0">
                <a:ln>
                  <a:noFill/>
                </a:ln>
                <a:solidFill>
                  <a:srgbClr val="000000"/>
                </a:solidFill>
                <a:effectLst/>
                <a:ea typeface="Arial Unicode MS"/>
                <a:cs typeface="Arial Unicode MS"/>
              </a:rPr>
              <a:t> in un colpo solo quasi sette anni di acqua potabile. Sono dei compromessi che si vedono sempre più di rado da parte dei consumatori, precisa </a:t>
            </a:r>
            <a:r>
              <a:rPr lang="it-IT" sz="1800" dirty="0" err="1">
                <a:ln>
                  <a:noFill/>
                </a:ln>
                <a:solidFill>
                  <a:srgbClr val="000000"/>
                </a:solidFill>
                <a:effectLst/>
                <a:ea typeface="Arial Unicode MS"/>
                <a:cs typeface="Arial Unicode MS"/>
              </a:rPr>
              <a:t>Paulien</a:t>
            </a:r>
            <a:r>
              <a:rPr lang="it-IT" sz="1800" dirty="0">
                <a:ln>
                  <a:noFill/>
                </a:ln>
                <a:solidFill>
                  <a:srgbClr val="000000"/>
                </a:solidFill>
                <a:effectLst/>
                <a:ea typeface="Arial Unicode MS"/>
                <a:cs typeface="Arial Unicode MS"/>
              </a:rPr>
              <a:t> </a:t>
            </a:r>
            <a:r>
              <a:rPr lang="it-IT" sz="1800" dirty="0" err="1">
                <a:ln>
                  <a:noFill/>
                </a:ln>
                <a:solidFill>
                  <a:srgbClr val="000000"/>
                </a:solidFill>
                <a:effectLst/>
                <a:ea typeface="Arial Unicode MS"/>
                <a:cs typeface="Arial Unicode MS"/>
              </a:rPr>
              <a:t>Harmsen</a:t>
            </a:r>
            <a:r>
              <a:rPr lang="it-IT" sz="1800" dirty="0">
                <a:ln>
                  <a:noFill/>
                </a:ln>
                <a:solidFill>
                  <a:srgbClr val="000000"/>
                </a:solidFill>
                <a:effectLst/>
                <a:ea typeface="Arial Unicode MS"/>
                <a:cs typeface="Arial Unicode MS"/>
              </a:rPr>
              <a:t>, ricercatrice nell’ambito </a:t>
            </a:r>
            <a:r>
              <a:rPr lang="it-IT" sz="1800" b="1" dirty="0">
                <a:ln>
                  <a:noFill/>
                </a:ln>
                <a:solidFill>
                  <a:srgbClr val="000000"/>
                </a:solidFill>
                <a:effectLst/>
                <a:ea typeface="Arial Unicode MS"/>
                <a:cs typeface="Arial Unicode MS"/>
              </a:rPr>
              <a:t>della sostenibilità tessile </a:t>
            </a:r>
            <a:r>
              <a:rPr lang="it-IT" sz="1800" dirty="0">
                <a:ln>
                  <a:noFill/>
                </a:ln>
                <a:solidFill>
                  <a:srgbClr val="000000"/>
                </a:solidFill>
                <a:effectLst/>
                <a:ea typeface="Arial Unicode MS"/>
                <a:cs typeface="Arial Unicode MS"/>
              </a:rPr>
              <a:t>all’università di Wageningen. Secondo lei nella società sta crescendo sempre di più la consapevolezza dei risvolti negativi di una </a:t>
            </a:r>
            <a:r>
              <a:rPr lang="it-IT" sz="1800" b="1" dirty="0">
                <a:ln>
                  <a:noFill/>
                </a:ln>
                <a:solidFill>
                  <a:srgbClr val="000000"/>
                </a:solidFill>
                <a:effectLst/>
                <a:ea typeface="Arial Unicode MS"/>
                <a:cs typeface="Arial Unicode MS"/>
              </a:rPr>
              <a:t>dieta</a:t>
            </a:r>
            <a:r>
              <a:rPr lang="it-IT" sz="1800" dirty="0">
                <a:ln>
                  <a:noFill/>
                </a:ln>
                <a:solidFill>
                  <a:srgbClr val="000000"/>
                </a:solidFill>
                <a:effectLst/>
                <a:ea typeface="Arial Unicode MS"/>
                <a:cs typeface="Arial Unicode MS"/>
              </a:rPr>
              <a:t> </a:t>
            </a:r>
            <a:r>
              <a:rPr lang="it-IT" sz="1800" b="1" dirty="0">
                <a:ln>
                  <a:noFill/>
                </a:ln>
                <a:solidFill>
                  <a:srgbClr val="000000"/>
                </a:solidFill>
                <a:effectLst/>
                <a:ea typeface="Arial Unicode MS"/>
                <a:cs typeface="Arial Unicode MS"/>
              </a:rPr>
              <a:t>carnivora</a:t>
            </a:r>
            <a:r>
              <a:rPr lang="it-IT" sz="1800" dirty="0">
                <a:ln>
                  <a:noFill/>
                </a:ln>
                <a:solidFill>
                  <a:srgbClr val="000000"/>
                </a:solidFill>
                <a:effectLst/>
                <a:ea typeface="Arial Unicode MS"/>
                <a:cs typeface="Arial Unicode MS"/>
              </a:rPr>
              <a:t> o di un viaggio in aereo, mentre l’impatto che effettivamente hanno le industrie della moda viene sempre </a:t>
            </a:r>
            <a:r>
              <a:rPr lang="it-IT" sz="1800" b="1" dirty="0">
                <a:ln>
                  <a:noFill/>
                </a:ln>
                <a:solidFill>
                  <a:srgbClr val="000000"/>
                </a:solidFill>
                <a:effectLst/>
                <a:ea typeface="Arial Unicode MS"/>
                <a:cs typeface="Arial Unicode MS"/>
              </a:rPr>
              <a:t>di più </a:t>
            </a:r>
            <a:r>
              <a:rPr lang="it-IT" sz="1800" dirty="0">
                <a:ln>
                  <a:noFill/>
                </a:ln>
                <a:solidFill>
                  <a:srgbClr val="000000"/>
                </a:solidFill>
                <a:effectLst/>
                <a:ea typeface="Arial Unicode MS"/>
                <a:cs typeface="Arial Unicode MS"/>
              </a:rPr>
              <a:t>sottovaluto.</a:t>
            </a:r>
          </a:p>
          <a:p>
            <a:pPr marL="0" indent="0">
              <a:buNone/>
            </a:pPr>
            <a:endParaRPr lang="it-IT" sz="1600" dirty="0"/>
          </a:p>
        </p:txBody>
      </p:sp>
    </p:spTree>
    <p:extLst>
      <p:ext uri="{BB962C8B-B14F-4D97-AF65-F5344CB8AC3E}">
        <p14:creationId xmlns:p14="http://schemas.microsoft.com/office/powerpoint/2010/main" val="248308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180107-CDB6-8C0F-5C97-62B69C928C7A}"/>
              </a:ext>
            </a:extLst>
          </p:cNvPr>
          <p:cNvSpPr>
            <a:spLocks noGrp="1"/>
          </p:cNvSpPr>
          <p:nvPr>
            <p:ph sz="half" idx="1"/>
          </p:nvPr>
        </p:nvSpPr>
        <p:spPr>
          <a:xfrm>
            <a:off x="579121" y="375920"/>
            <a:ext cx="4846320" cy="5614416"/>
          </a:xfrm>
        </p:spPr>
        <p:txBody>
          <a:bodyPr>
            <a:normAutofit fontScale="70000" lnSpcReduction="20000"/>
          </a:bodyPr>
          <a:lstStyle/>
          <a:p>
            <a:pPr marL="0" indent="0">
              <a:buNone/>
            </a:pPr>
            <a:r>
              <a:rPr lang="nl-NL" sz="2400" dirty="0">
                <a:solidFill>
                  <a:srgbClr val="1A1A1A"/>
                </a:solidFill>
                <a:effectLst/>
                <a:ea typeface="Times New Roman" panose="02020603050405020304" pitchFamily="18" charset="0"/>
                <a:cs typeface="Arial" panose="020B0604020202020204" pitchFamily="34" charset="0"/>
              </a:rPr>
              <a:t>Waarschijnlijk zou hij </a:t>
            </a:r>
            <a:r>
              <a:rPr lang="nl-NL" sz="2400" b="1" dirty="0">
                <a:solidFill>
                  <a:srgbClr val="1A1A1A"/>
                </a:solidFill>
                <a:effectLst/>
                <a:ea typeface="Times New Roman" panose="02020603050405020304" pitchFamily="18" charset="0"/>
                <a:cs typeface="Arial" panose="020B0604020202020204" pitchFamily="34" charset="0"/>
              </a:rPr>
              <a:t>in zo’n geval </a:t>
            </a:r>
            <a:r>
              <a:rPr lang="nl-NL" sz="2400" dirty="0">
                <a:solidFill>
                  <a:srgbClr val="1A1A1A"/>
                </a:solidFill>
                <a:effectLst/>
                <a:ea typeface="Times New Roman" panose="02020603050405020304" pitchFamily="18" charset="0"/>
                <a:cs typeface="Arial" panose="020B0604020202020204" pitchFamily="34" charset="0"/>
              </a:rPr>
              <a:t>aanzienlijk langer aarzelen over de aanschaf </a:t>
            </a:r>
            <a:r>
              <a:rPr lang="nl-NL" sz="2400" b="1" dirty="0">
                <a:solidFill>
                  <a:srgbClr val="1A1A1A"/>
                </a:solidFill>
                <a:effectLst/>
                <a:ea typeface="Times New Roman" panose="02020603050405020304" pitchFamily="18" charset="0"/>
                <a:cs typeface="Arial" panose="020B0604020202020204" pitchFamily="34" charset="0"/>
              </a:rPr>
              <a:t>van nóg een </a:t>
            </a:r>
            <a:r>
              <a:rPr lang="nl-NL" sz="2400" dirty="0">
                <a:solidFill>
                  <a:srgbClr val="1A1A1A"/>
                </a:solidFill>
                <a:effectLst/>
                <a:ea typeface="Times New Roman" panose="02020603050405020304" pitchFamily="18" charset="0"/>
                <a:cs typeface="Arial" panose="020B0604020202020204" pitchFamily="34" charset="0"/>
              </a:rPr>
              <a:t>spijkerbroek. Omdat hij voor die ene broek dan minstens 110 douchebeurten moet overslaan, of pakweg 250 dagen de vuile vaat niet kan afwassen. </a:t>
            </a:r>
            <a:r>
              <a:rPr lang="nl-NL" sz="2400" b="1" dirty="0">
                <a:solidFill>
                  <a:srgbClr val="1A1A1A"/>
                </a:solidFill>
                <a:effectLst/>
                <a:ea typeface="Times New Roman" panose="02020603050405020304" pitchFamily="18" charset="0"/>
                <a:cs typeface="Arial" panose="020B0604020202020204" pitchFamily="34" charset="0"/>
              </a:rPr>
              <a:t>Die spijkerbroek laten hangen </a:t>
            </a:r>
            <a:r>
              <a:rPr lang="nl-NL" sz="2400" dirty="0">
                <a:solidFill>
                  <a:srgbClr val="1A1A1A"/>
                </a:solidFill>
                <a:effectLst/>
                <a:ea typeface="Times New Roman" panose="02020603050405020304" pitchFamily="18" charset="0"/>
                <a:cs typeface="Arial" panose="020B0604020202020204" pitchFamily="34" charset="0"/>
              </a:rPr>
              <a:t>zou hem in één klap bijna zeven jaar aan drinkwater opleveren.</a:t>
            </a:r>
          </a:p>
          <a:p>
            <a:pPr marL="0" indent="0">
              <a:buNone/>
            </a:pPr>
            <a:r>
              <a:rPr lang="nl-NL" sz="2400" dirty="0">
                <a:solidFill>
                  <a:srgbClr val="1A1A1A"/>
                </a:solidFill>
                <a:effectLst/>
                <a:ea typeface="Times New Roman" panose="02020603050405020304" pitchFamily="18" charset="0"/>
                <a:cs typeface="Arial" panose="020B0604020202020204" pitchFamily="34" charset="0"/>
              </a:rPr>
              <a:t>Het zijn afwegingen die consumenten nu nog zelden maken, merkt Paulien Harmsen, </a:t>
            </a:r>
            <a:r>
              <a:rPr lang="nl-NL" sz="2400" b="1" dirty="0">
                <a:solidFill>
                  <a:srgbClr val="1A1A1A"/>
                </a:solidFill>
                <a:effectLst/>
                <a:ea typeface="Times New Roman" panose="02020603050405020304" pitchFamily="18" charset="0"/>
                <a:cs typeface="Arial" panose="020B0604020202020204" pitchFamily="34" charset="0"/>
              </a:rPr>
              <a:t>onderzoeker duurzaam textiel </a:t>
            </a:r>
            <a:r>
              <a:rPr lang="nl-NL" sz="2400" dirty="0">
                <a:solidFill>
                  <a:srgbClr val="1A1A1A"/>
                </a:solidFill>
                <a:effectLst/>
                <a:ea typeface="Times New Roman" panose="02020603050405020304" pitchFamily="18" charset="0"/>
                <a:cs typeface="Arial" panose="020B0604020202020204" pitchFamily="34" charset="0"/>
              </a:rPr>
              <a:t>aan Wageningen University. Waar in de maatschappij </a:t>
            </a:r>
            <a:r>
              <a:rPr lang="nl-NL" sz="2400" b="1" dirty="0">
                <a:solidFill>
                  <a:srgbClr val="1A1A1A"/>
                </a:solidFill>
                <a:effectLst/>
                <a:ea typeface="Times New Roman" panose="02020603050405020304" pitchFamily="18" charset="0"/>
                <a:cs typeface="Arial" panose="020B0604020202020204" pitchFamily="34" charset="0"/>
              </a:rPr>
              <a:t>het bewustzijn </a:t>
            </a:r>
            <a:r>
              <a:rPr lang="nl-NL" sz="2400" dirty="0">
                <a:solidFill>
                  <a:srgbClr val="1A1A1A"/>
                </a:solidFill>
                <a:effectLst/>
                <a:ea typeface="Times New Roman" panose="02020603050405020304" pitchFamily="18" charset="0"/>
                <a:cs typeface="Arial" panose="020B0604020202020204" pitchFamily="34" charset="0"/>
              </a:rPr>
              <a:t>over de schadelijke gevolgen van vlees eten of vliegreizen groeit, blijft de impact van de kledingindustrie volgens haar </a:t>
            </a:r>
            <a:r>
              <a:rPr lang="nl-NL" sz="2400" b="1" dirty="0">
                <a:solidFill>
                  <a:srgbClr val="1A1A1A"/>
                </a:solidFill>
                <a:effectLst/>
                <a:ea typeface="Times New Roman" panose="02020603050405020304" pitchFamily="18" charset="0"/>
                <a:cs typeface="Arial" panose="020B0604020202020204" pitchFamily="34" charset="0"/>
              </a:rPr>
              <a:t>dikwijls</a:t>
            </a:r>
            <a:r>
              <a:rPr lang="nl-NL" sz="2400" dirty="0">
                <a:solidFill>
                  <a:srgbClr val="1A1A1A"/>
                </a:solidFill>
                <a:effectLst/>
                <a:ea typeface="Times New Roman" panose="02020603050405020304" pitchFamily="18" charset="0"/>
                <a:cs typeface="Arial" panose="020B0604020202020204" pitchFamily="34" charset="0"/>
              </a:rPr>
              <a:t> sterk onderbelicht.</a:t>
            </a:r>
          </a:p>
          <a:p>
            <a:endParaRPr lang="it-IT" dirty="0"/>
          </a:p>
        </p:txBody>
      </p:sp>
      <p:sp>
        <p:nvSpPr>
          <p:cNvPr id="4" name="Segnaposto contenuto 3">
            <a:extLst>
              <a:ext uri="{FF2B5EF4-FFF2-40B4-BE49-F238E27FC236}">
                <a16:creationId xmlns:a16="http://schemas.microsoft.com/office/drawing/2014/main" id="{5D318199-915F-F64E-0D69-A4E31B05865A}"/>
              </a:ext>
            </a:extLst>
          </p:cNvPr>
          <p:cNvSpPr>
            <a:spLocks noGrp="1"/>
          </p:cNvSpPr>
          <p:nvPr>
            <p:ph sz="half" idx="2"/>
          </p:nvPr>
        </p:nvSpPr>
        <p:spPr>
          <a:xfrm>
            <a:off x="5435600" y="254000"/>
            <a:ext cx="6299199" cy="6116320"/>
          </a:xfrm>
        </p:spPr>
        <p:txBody>
          <a:bodyPr>
            <a:normAutofit fontScale="70000" lnSpcReduction="20000"/>
          </a:bodyPr>
          <a:lstStyle/>
          <a:p>
            <a:pPr marL="342900" indent="-342900" algn="just">
              <a:lnSpc>
                <a:spcPct val="115000"/>
              </a:lnSpc>
              <a:buFont typeface="+mj-lt"/>
              <a:buAutoNum type="arabicPeriod"/>
            </a:pPr>
            <a:r>
              <a:rPr lang="it-IT" sz="1800" kern="100" dirty="0">
                <a:effectLst/>
                <a:ea typeface="Calibri" panose="020F0502020204030204" pitchFamily="34" charset="0"/>
                <a:cs typeface="Times New Roman" panose="02020603050405020304" pitchFamily="18" charset="0"/>
              </a:rPr>
              <a:t>Probabilmente, in un caso simile, </a:t>
            </a:r>
            <a:r>
              <a:rPr lang="it-IT" sz="1800" b="1" kern="100" dirty="0">
                <a:effectLst/>
                <a:ea typeface="Calibri" panose="020F0502020204030204" pitchFamily="34" charset="0"/>
                <a:cs typeface="Times New Roman" panose="02020603050405020304" pitchFamily="18" charset="0"/>
              </a:rPr>
              <a:t>esiterebbe</a:t>
            </a:r>
            <a:r>
              <a:rPr lang="it-IT" sz="1800" kern="100" dirty="0">
                <a:effectLst/>
                <a:ea typeface="Calibri" panose="020F0502020204030204" pitchFamily="34" charset="0"/>
                <a:cs typeface="Times New Roman" panose="02020603050405020304" pitchFamily="18" charset="0"/>
              </a:rPr>
              <a:t> molto di più a comprare un altro paio di jeans. Perché per quell’unico paio di jeans dovrebbe rinunciare ad almeno 110 docce, o non potrebbe lavare i piatti sporchi per circa 250 giorni. </a:t>
            </a:r>
            <a:r>
              <a:rPr lang="it-IT" sz="1800" b="1" kern="100" dirty="0">
                <a:effectLst/>
                <a:ea typeface="Calibri" panose="020F0502020204030204" pitchFamily="34" charset="0"/>
                <a:cs typeface="Times New Roman" panose="02020603050405020304" pitchFamily="18" charset="0"/>
              </a:rPr>
              <a:t>Lasciare quei jeans appesi in negozio </a:t>
            </a:r>
            <a:r>
              <a:rPr lang="it-IT" sz="1800" kern="100" dirty="0">
                <a:effectLst/>
                <a:ea typeface="Calibri" panose="020F0502020204030204" pitchFamily="34" charset="0"/>
                <a:cs typeface="Times New Roman" panose="02020603050405020304" pitchFamily="18" charset="0"/>
              </a:rPr>
              <a:t>gli assicurerebbe quasi sette anni d’acqua potabile in un colpo solo. Sono considerazioni che, ad oggi, i consumatori fanno raramente, osserva </a:t>
            </a:r>
            <a:r>
              <a:rPr lang="it-IT" sz="1800" kern="100" dirty="0" err="1">
                <a:effectLst/>
                <a:ea typeface="Calibri" panose="020F0502020204030204" pitchFamily="34" charset="0"/>
                <a:cs typeface="Times New Roman" panose="02020603050405020304" pitchFamily="18" charset="0"/>
              </a:rPr>
              <a:t>Paulien</a:t>
            </a:r>
            <a:r>
              <a:rPr lang="it-IT" sz="1800" kern="100" dirty="0">
                <a:effectLst/>
                <a:ea typeface="Calibri" panose="020F0502020204030204" pitchFamily="34" charset="0"/>
                <a:cs typeface="Times New Roman" panose="02020603050405020304" pitchFamily="18" charset="0"/>
              </a:rPr>
              <a:t> </a:t>
            </a:r>
            <a:r>
              <a:rPr lang="it-IT" sz="1800" kern="100" dirty="0" err="1">
                <a:effectLst/>
                <a:ea typeface="Calibri" panose="020F0502020204030204" pitchFamily="34" charset="0"/>
                <a:cs typeface="Times New Roman" panose="02020603050405020304" pitchFamily="18" charset="0"/>
              </a:rPr>
              <a:t>Harmsen</a:t>
            </a:r>
            <a:r>
              <a:rPr lang="it-IT" sz="1800" kern="100" dirty="0">
                <a:effectLst/>
                <a:ea typeface="Calibri" panose="020F0502020204030204" pitchFamily="34" charset="0"/>
                <a:cs typeface="Times New Roman" panose="02020603050405020304" pitchFamily="18" charset="0"/>
              </a:rPr>
              <a:t>, </a:t>
            </a:r>
            <a:r>
              <a:rPr lang="it-IT" sz="1800" b="1" kern="100" dirty="0">
                <a:effectLst/>
                <a:ea typeface="Calibri" panose="020F0502020204030204" pitchFamily="34" charset="0"/>
                <a:cs typeface="Times New Roman" panose="02020603050405020304" pitchFamily="18" charset="0"/>
              </a:rPr>
              <a:t>ricercatrice di tessuti sostenibili </a:t>
            </a:r>
            <a:r>
              <a:rPr lang="it-IT" sz="1800" kern="100" dirty="0">
                <a:effectLst/>
                <a:ea typeface="Calibri" panose="020F0502020204030204" pitchFamily="34" charset="0"/>
                <a:cs typeface="Times New Roman" panose="02020603050405020304" pitchFamily="18" charset="0"/>
              </a:rPr>
              <a:t>presso l'Università di Wageningen. Mentre la </a:t>
            </a:r>
            <a:r>
              <a:rPr lang="it-IT" sz="1800" b="1" kern="100" dirty="0">
                <a:effectLst/>
                <a:ea typeface="Calibri" panose="020F0502020204030204" pitchFamily="34" charset="0"/>
                <a:cs typeface="Times New Roman" panose="02020603050405020304" pitchFamily="18" charset="0"/>
              </a:rPr>
              <a:t>sensibilità</a:t>
            </a:r>
            <a:r>
              <a:rPr lang="it-IT" sz="1800" kern="100" dirty="0">
                <a:effectLst/>
                <a:ea typeface="Calibri" panose="020F0502020204030204" pitchFamily="34" charset="0"/>
                <a:cs typeface="Times New Roman" panose="02020603050405020304" pitchFamily="18" charset="0"/>
              </a:rPr>
              <a:t> circa i danni recati dal consumo di carne e del trasporto aereo è sempre maggiore, l’impatto che l’acquisto di nuovi capi ha sull’ambiente, a detta sua, </a:t>
            </a:r>
            <a:r>
              <a:rPr lang="it-IT" sz="1800" b="1" kern="100" dirty="0">
                <a:effectLst/>
                <a:ea typeface="Calibri" panose="020F0502020204030204" pitchFamily="34" charset="0"/>
                <a:cs typeface="Times New Roman" panose="02020603050405020304" pitchFamily="18" charset="0"/>
              </a:rPr>
              <a:t>rimane spesso nell’ombra</a:t>
            </a:r>
            <a:r>
              <a:rPr lang="it-IT" sz="1800" kern="100" dirty="0">
                <a:effectLst/>
                <a:ea typeface="Calibri" panose="020F0502020204030204" pitchFamily="34" charset="0"/>
                <a:cs typeface="Times New Roman" panose="02020603050405020304" pitchFamily="18" charset="0"/>
              </a:rPr>
              <a:t>.</a:t>
            </a:r>
          </a:p>
          <a:p>
            <a:pPr marL="342900" indent="-342900" algn="just">
              <a:buFont typeface="+mj-lt"/>
              <a:buAutoNum type="arabicPeriod"/>
            </a:pPr>
            <a:r>
              <a:rPr lang="it-IT" sz="1800" dirty="0">
                <a:effectLst/>
                <a:ea typeface="Calibri" panose="020F0502020204030204" pitchFamily="34" charset="0"/>
                <a:cs typeface="Times New Roman" panose="02020603050405020304" pitchFamily="18" charset="0"/>
              </a:rPr>
              <a:t>Probabilmente in questo caso </a:t>
            </a:r>
            <a:r>
              <a:rPr lang="it-IT" sz="1800" b="1" dirty="0">
                <a:effectLst/>
                <a:ea typeface="Calibri" panose="020F0502020204030204" pitchFamily="34" charset="0"/>
                <a:cs typeface="Times New Roman" panose="02020603050405020304" pitchFamily="18" charset="0"/>
              </a:rPr>
              <a:t>indugerebbe</a:t>
            </a:r>
            <a:r>
              <a:rPr lang="it-IT" sz="1800" dirty="0">
                <a:effectLst/>
                <a:ea typeface="Calibri" panose="020F0502020204030204" pitchFamily="34" charset="0"/>
                <a:cs typeface="Times New Roman" panose="02020603050405020304" pitchFamily="18" charset="0"/>
              </a:rPr>
              <a:t> molto di più sull’acquisto degli </a:t>
            </a:r>
            <a:r>
              <a:rPr lang="it-IT" sz="1800" b="1" dirty="0">
                <a:effectLst/>
                <a:ea typeface="Calibri" panose="020F0502020204030204" pitchFamily="34" charset="0"/>
                <a:cs typeface="Times New Roman" panose="02020603050405020304" pitchFamily="18" charset="0"/>
              </a:rPr>
              <a:t>ennesimi</a:t>
            </a:r>
            <a:r>
              <a:rPr lang="it-IT" sz="1800" dirty="0">
                <a:effectLst/>
                <a:ea typeface="Calibri" panose="020F0502020204030204" pitchFamily="34" charset="0"/>
                <a:cs typeface="Times New Roman" panose="02020603050405020304" pitchFamily="18" charset="0"/>
              </a:rPr>
              <a:t> jeans, perché per quell’unico capo dovrebbe saltare almeno 110 docce, o </a:t>
            </a:r>
            <a:r>
              <a:rPr lang="it-IT" sz="1800" b="1" dirty="0">
                <a:effectLst/>
                <a:ea typeface="Calibri" panose="020F0502020204030204" pitchFamily="34" charset="0"/>
                <a:cs typeface="Times New Roman" panose="02020603050405020304" pitchFamily="18" charset="0"/>
              </a:rPr>
              <a:t>smettere di lavare </a:t>
            </a:r>
            <a:r>
              <a:rPr lang="it-IT" sz="1800" dirty="0">
                <a:effectLst/>
                <a:ea typeface="Calibri" panose="020F0502020204030204" pitchFamily="34" charset="0"/>
                <a:cs typeface="Times New Roman" panose="02020603050405020304" pitchFamily="18" charset="0"/>
              </a:rPr>
              <a:t>le stoviglie per circa 250 giorni. </a:t>
            </a:r>
            <a:r>
              <a:rPr lang="it-IT" sz="1800" b="1" dirty="0">
                <a:effectLst/>
                <a:ea typeface="Calibri" panose="020F0502020204030204" pitchFamily="34" charset="0"/>
                <a:cs typeface="Times New Roman" panose="02020603050405020304" pitchFamily="18" charset="0"/>
              </a:rPr>
              <a:t>Lasciare esposti quei jeans</a:t>
            </a:r>
            <a:r>
              <a:rPr lang="it-IT" sz="1800" dirty="0">
                <a:effectLst/>
                <a:ea typeface="Calibri" panose="020F0502020204030204" pitchFamily="34" charset="0"/>
                <a:cs typeface="Times New Roman" panose="02020603050405020304" pitchFamily="18" charset="0"/>
              </a:rPr>
              <a:t>, invece, gli garantirebbe in un attimo quasi sette anni di fornitura d’acqua potabile. Si tratta di considerazioni ancora molto rare per i consumatori, osserva </a:t>
            </a:r>
            <a:r>
              <a:rPr lang="it-IT" sz="1800" dirty="0" err="1">
                <a:effectLst/>
                <a:ea typeface="Calibri" panose="020F0502020204030204" pitchFamily="34" charset="0"/>
                <a:cs typeface="Times New Roman" panose="02020603050405020304" pitchFamily="18" charset="0"/>
              </a:rPr>
              <a:t>Paulien</a:t>
            </a:r>
            <a:r>
              <a:rPr lang="it-IT" sz="1800" dirty="0">
                <a:effectLst/>
                <a:ea typeface="Calibri" panose="020F0502020204030204" pitchFamily="34" charset="0"/>
                <a:cs typeface="Times New Roman" panose="02020603050405020304" pitchFamily="18" charset="0"/>
              </a:rPr>
              <a:t> </a:t>
            </a:r>
            <a:r>
              <a:rPr lang="it-IT" sz="1800" dirty="0" err="1">
                <a:effectLst/>
                <a:ea typeface="Calibri" panose="020F0502020204030204" pitchFamily="34" charset="0"/>
                <a:cs typeface="Times New Roman" panose="02020603050405020304" pitchFamily="18" charset="0"/>
              </a:rPr>
              <a:t>Harmsen</a:t>
            </a:r>
            <a:r>
              <a:rPr lang="it-IT" sz="1800" dirty="0">
                <a:effectLst/>
                <a:ea typeface="Calibri" panose="020F0502020204030204" pitchFamily="34" charset="0"/>
                <a:cs typeface="Times New Roman" panose="02020603050405020304" pitchFamily="18" charset="0"/>
              </a:rPr>
              <a:t>, ricercatrice di tessuti sostenibili alla Wageningen University. Mentre nella società aumenta </a:t>
            </a:r>
            <a:r>
              <a:rPr lang="it-IT" sz="1800" b="1" dirty="0">
                <a:effectLst/>
                <a:ea typeface="Calibri" panose="020F0502020204030204" pitchFamily="34" charset="0"/>
                <a:cs typeface="Times New Roman" panose="02020603050405020304" pitchFamily="18" charset="0"/>
              </a:rPr>
              <a:t>la consapevolezza </a:t>
            </a:r>
            <a:r>
              <a:rPr lang="it-IT" sz="1800" dirty="0">
                <a:effectLst/>
                <a:ea typeface="Calibri" panose="020F0502020204030204" pitchFamily="34" charset="0"/>
                <a:cs typeface="Times New Roman" panose="02020603050405020304" pitchFamily="18" charset="0"/>
              </a:rPr>
              <a:t>delle gravi conseguenze del consumo di carne e del trasporto aereo, l’impatto dell’industria della moda rimane spesso fortemente sottovalutato. </a:t>
            </a:r>
          </a:p>
          <a:p>
            <a:pPr marL="342900" indent="-342900" algn="just">
              <a:buFont typeface="+mj-lt"/>
              <a:buAutoNum type="arabicPeriod"/>
            </a:pPr>
            <a:r>
              <a:rPr lang="it-IT" sz="1800" dirty="0">
                <a:solidFill>
                  <a:srgbClr val="000000"/>
                </a:solidFill>
                <a:effectLst/>
                <a:latin typeface="+mj-lt"/>
                <a:ea typeface="Times New Roman" panose="02020603050405020304" pitchFamily="18" charset="0"/>
                <a:cs typeface="Times New Roman" panose="02020603050405020304" pitchFamily="18" charset="0"/>
              </a:rPr>
              <a:t>Probabilmente, in questo caso, </a:t>
            </a:r>
            <a:r>
              <a:rPr lang="it-IT" sz="1800" b="1" dirty="0">
                <a:solidFill>
                  <a:srgbClr val="000000"/>
                </a:solidFill>
                <a:effectLst/>
                <a:latin typeface="+mj-lt"/>
                <a:ea typeface="Times New Roman" panose="02020603050405020304" pitchFamily="18" charset="0"/>
                <a:cs typeface="Times New Roman" panose="02020603050405020304" pitchFamily="18" charset="0"/>
              </a:rPr>
              <a:t>esiterebbe</a:t>
            </a:r>
            <a:r>
              <a:rPr lang="it-IT" sz="1800" dirty="0">
                <a:solidFill>
                  <a:srgbClr val="000000"/>
                </a:solidFill>
                <a:effectLst/>
                <a:latin typeface="+mj-lt"/>
                <a:ea typeface="Times New Roman" panose="02020603050405020304" pitchFamily="18" charset="0"/>
                <a:cs typeface="Times New Roman" panose="02020603050405020304" pitchFamily="18" charset="0"/>
              </a:rPr>
              <a:t> molto di più a comprare un altro paio di jeans. Perché per quel paio di jeans dovrebbe saltare almeno 110 docce o, circa, 250 giorni in cui non potrebbe lavare i piatti sporchi. </a:t>
            </a:r>
            <a:r>
              <a:rPr lang="it-IT" sz="1800" b="1" dirty="0">
                <a:solidFill>
                  <a:srgbClr val="000000"/>
                </a:solidFill>
                <a:effectLst/>
                <a:latin typeface="+mj-lt"/>
                <a:ea typeface="Times New Roman" panose="02020603050405020304" pitchFamily="18" charset="0"/>
                <a:cs typeface="Times New Roman" panose="02020603050405020304" pitchFamily="18" charset="0"/>
              </a:rPr>
              <a:t>Lasciare quei jeans </a:t>
            </a:r>
            <a:r>
              <a:rPr lang="it-IT" sz="1800" dirty="0">
                <a:solidFill>
                  <a:srgbClr val="000000"/>
                </a:solidFill>
                <a:effectLst/>
                <a:latin typeface="+mj-lt"/>
                <a:ea typeface="Times New Roman" panose="02020603050405020304" pitchFamily="18" charset="0"/>
                <a:cs typeface="Times New Roman" panose="02020603050405020304" pitchFamily="18" charset="0"/>
              </a:rPr>
              <a:t>gli garantirebbe quasi sette anni di acqua potabile in un colpo solo. Si tratta di osservazioni che i consumatori fanno raramente al giorno d'oggi, osserva </a:t>
            </a:r>
            <a:r>
              <a:rPr lang="it-IT" sz="1800" dirty="0" err="1">
                <a:solidFill>
                  <a:srgbClr val="000000"/>
                </a:solidFill>
                <a:effectLst/>
                <a:latin typeface="+mj-lt"/>
                <a:ea typeface="Times New Roman" panose="02020603050405020304" pitchFamily="18" charset="0"/>
                <a:cs typeface="Times New Roman" panose="02020603050405020304" pitchFamily="18" charset="0"/>
              </a:rPr>
              <a:t>Paulien</a:t>
            </a:r>
            <a:r>
              <a:rPr lang="it-IT" sz="1800" dirty="0">
                <a:solidFill>
                  <a:srgbClr val="000000"/>
                </a:solidFill>
                <a:effectLst/>
                <a:latin typeface="+mj-lt"/>
                <a:ea typeface="Times New Roman" panose="02020603050405020304" pitchFamily="18" charset="0"/>
                <a:cs typeface="Times New Roman" panose="02020603050405020304" pitchFamily="18" charset="0"/>
              </a:rPr>
              <a:t> </a:t>
            </a:r>
            <a:r>
              <a:rPr lang="it-IT" sz="1800" dirty="0" err="1">
                <a:solidFill>
                  <a:srgbClr val="000000"/>
                </a:solidFill>
                <a:effectLst/>
                <a:latin typeface="+mj-lt"/>
                <a:ea typeface="Times New Roman" panose="02020603050405020304" pitchFamily="18" charset="0"/>
                <a:cs typeface="Times New Roman" panose="02020603050405020304" pitchFamily="18" charset="0"/>
              </a:rPr>
              <a:t>Harmsen</a:t>
            </a:r>
            <a:r>
              <a:rPr lang="it-IT" sz="1800" dirty="0">
                <a:solidFill>
                  <a:srgbClr val="000000"/>
                </a:solidFill>
                <a:effectLst/>
                <a:latin typeface="+mj-lt"/>
                <a:ea typeface="Times New Roman" panose="02020603050405020304" pitchFamily="18" charset="0"/>
                <a:cs typeface="Times New Roman" panose="02020603050405020304" pitchFamily="18" charset="0"/>
              </a:rPr>
              <a:t>, ricercatrice di tessuti sostenibili presso l'Università di Wageningen. Mentre la </a:t>
            </a:r>
            <a:r>
              <a:rPr lang="it-IT" sz="1800" b="1" dirty="0">
                <a:solidFill>
                  <a:srgbClr val="000000"/>
                </a:solidFill>
                <a:effectLst/>
                <a:latin typeface="+mj-lt"/>
                <a:ea typeface="Times New Roman" panose="02020603050405020304" pitchFamily="18" charset="0"/>
                <a:cs typeface="Times New Roman" panose="02020603050405020304" pitchFamily="18" charset="0"/>
              </a:rPr>
              <a:t>consapevolezza</a:t>
            </a:r>
            <a:r>
              <a:rPr lang="it-IT" sz="1800" dirty="0">
                <a:solidFill>
                  <a:srgbClr val="000000"/>
                </a:solidFill>
                <a:effectLst/>
                <a:latin typeface="+mj-lt"/>
                <a:ea typeface="Times New Roman" panose="02020603050405020304" pitchFamily="18" charset="0"/>
                <a:cs typeface="Times New Roman" panose="02020603050405020304" pitchFamily="18" charset="0"/>
              </a:rPr>
              <a:t> degli effetti nocivi del consumo di carne o del traffico aereo sta aumentando nella società, l'impatto dell'industria dell'abbigliamento rimane spesso molto sottovalutato, afferma l'esperta.</a:t>
            </a:r>
            <a:endParaRPr lang="it-IT" sz="1800" dirty="0">
              <a:effectLst/>
              <a:latin typeface="+mj-lt"/>
              <a:ea typeface="Calibri" panose="020F0502020204030204" pitchFamily="34" charset="0"/>
              <a:cs typeface="Times New Roman" panose="02020603050405020304" pitchFamily="18" charset="0"/>
            </a:endParaRPr>
          </a:p>
          <a:p>
            <a:pPr marL="342900" indent="-342900" algn="just">
              <a:buFont typeface="+mj-lt"/>
              <a:buAutoNum type="arabicPeriod"/>
            </a:pPr>
            <a:endParaRPr lang="it-IT" sz="1800" dirty="0">
              <a:effectLst/>
              <a:ea typeface="Calibri" panose="020F0502020204030204" pitchFamily="34" charset="0"/>
              <a:cs typeface="Times New Roman" panose="02020603050405020304" pitchFamily="18" charset="0"/>
            </a:endParaRPr>
          </a:p>
          <a:p>
            <a:pPr marL="0" indent="0">
              <a:buNone/>
            </a:pPr>
            <a:endParaRPr lang="it-IT" sz="1600" dirty="0"/>
          </a:p>
        </p:txBody>
      </p:sp>
    </p:spTree>
    <p:extLst>
      <p:ext uri="{BB962C8B-B14F-4D97-AF65-F5344CB8AC3E}">
        <p14:creationId xmlns:p14="http://schemas.microsoft.com/office/powerpoint/2010/main" val="3174949025"/>
      </p:ext>
    </p:extLst>
  </p:cSld>
  <p:clrMapOvr>
    <a:masterClrMapping/>
  </p:clrMapOvr>
</p:sld>
</file>

<file path=ppt/theme/theme1.xml><?xml version="1.0" encoding="utf-8"?>
<a:theme xmlns:a="http://schemas.openxmlformats.org/drawingml/2006/main" name="GradientRiseVTI">
  <a:themeElements>
    <a:clrScheme name="AnalogousFromRegularSeed_2SEEDS">
      <a:dk1>
        <a:srgbClr val="000000"/>
      </a:dk1>
      <a:lt1>
        <a:srgbClr val="FFFFFF"/>
      </a:lt1>
      <a:dk2>
        <a:srgbClr val="23323E"/>
      </a:dk2>
      <a:lt2>
        <a:srgbClr val="E8E3E2"/>
      </a:lt2>
      <a:accent1>
        <a:srgbClr val="3B94B1"/>
      </a:accent1>
      <a:accent2>
        <a:srgbClr val="46B4A1"/>
      </a:accent2>
      <a:accent3>
        <a:srgbClr val="4D74C3"/>
      </a:accent3>
      <a:accent4>
        <a:srgbClr val="B13B58"/>
      </a:accent4>
      <a:accent5>
        <a:srgbClr val="C3604D"/>
      </a:accent5>
      <a:accent6>
        <a:srgbClr val="B1803B"/>
      </a:accent6>
      <a:hlink>
        <a:srgbClr val="BF5F3F"/>
      </a:hlink>
      <a:folHlink>
        <a:srgbClr val="7F7F7F"/>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TotalTime>
  <Words>4563</Words>
  <Application>Microsoft Office PowerPoint</Application>
  <PresentationFormat>Widescreen</PresentationFormat>
  <Paragraphs>104</Paragraphs>
  <Slides>16</Slides>
  <Notes>4</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16</vt:i4>
      </vt:variant>
    </vt:vector>
  </HeadingPairs>
  <TitlesOfParts>
    <vt:vector size="26" baseType="lpstr">
      <vt:lpstr>Arial</vt:lpstr>
      <vt:lpstr>Arial Unicode MS</vt:lpstr>
      <vt:lpstr>Avenir Next LT Pro</vt:lpstr>
      <vt:lpstr>Calibri</vt:lpstr>
      <vt:lpstr>Flanders Art Sans</vt:lpstr>
      <vt:lpstr>Helvetica Neue</vt:lpstr>
      <vt:lpstr>inherit</vt:lpstr>
      <vt:lpstr>Times New Roman</vt:lpstr>
      <vt:lpstr>Verdana</vt:lpstr>
      <vt:lpstr>GradientRiseVTI</vt:lpstr>
      <vt:lpstr>Les 2</vt:lpstr>
      <vt:lpstr>Masterclass silvia piraccini</vt:lpstr>
      <vt:lpstr>VERTALINGEN</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Opdracht voor 9 november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2</dc:title>
  <dc:creator>Paola Gentile</dc:creator>
  <cp:lastModifiedBy>PAOLA GENTILE</cp:lastModifiedBy>
  <cp:revision>43</cp:revision>
  <dcterms:created xsi:type="dcterms:W3CDTF">2023-10-25T15:04:49Z</dcterms:created>
  <dcterms:modified xsi:type="dcterms:W3CDTF">2023-10-26T10:55:58Z</dcterms:modified>
</cp:coreProperties>
</file>