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48"/>
  </p:notesMasterIdLst>
  <p:sldIdLst>
    <p:sldId id="462" r:id="rId3"/>
    <p:sldId id="463" r:id="rId4"/>
    <p:sldId id="464" r:id="rId5"/>
    <p:sldId id="465" r:id="rId6"/>
    <p:sldId id="466" r:id="rId7"/>
    <p:sldId id="452" r:id="rId8"/>
    <p:sldId id="351" r:id="rId9"/>
    <p:sldId id="391" r:id="rId10"/>
    <p:sldId id="305" r:id="rId11"/>
    <p:sldId id="304" r:id="rId12"/>
    <p:sldId id="352" r:id="rId13"/>
    <p:sldId id="458" r:id="rId14"/>
    <p:sldId id="459" r:id="rId15"/>
    <p:sldId id="357" r:id="rId16"/>
    <p:sldId id="306" r:id="rId17"/>
    <p:sldId id="307" r:id="rId18"/>
    <p:sldId id="308" r:id="rId19"/>
    <p:sldId id="358" r:id="rId20"/>
    <p:sldId id="380" r:id="rId21"/>
    <p:sldId id="267" r:id="rId22"/>
    <p:sldId id="268" r:id="rId23"/>
    <p:sldId id="310" r:id="rId24"/>
    <p:sldId id="392" r:id="rId25"/>
    <p:sldId id="393" r:id="rId26"/>
    <p:sldId id="361" r:id="rId27"/>
    <p:sldId id="364" r:id="rId28"/>
    <p:sldId id="343" r:id="rId29"/>
    <p:sldId id="319" r:id="rId30"/>
    <p:sldId id="385" r:id="rId31"/>
    <p:sldId id="386" r:id="rId32"/>
    <p:sldId id="367" r:id="rId33"/>
    <p:sldId id="460" r:id="rId34"/>
    <p:sldId id="289" r:id="rId35"/>
    <p:sldId id="371" r:id="rId36"/>
    <p:sldId id="290" r:id="rId37"/>
    <p:sldId id="397" r:id="rId38"/>
    <p:sldId id="292" r:id="rId39"/>
    <p:sldId id="293" r:id="rId40"/>
    <p:sldId id="377" r:id="rId41"/>
    <p:sldId id="321" r:id="rId42"/>
    <p:sldId id="323" r:id="rId43"/>
    <p:sldId id="325" r:id="rId44"/>
    <p:sldId id="322" r:id="rId45"/>
    <p:sldId id="326" r:id="rId46"/>
    <p:sldId id="398" r:id="rId47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33CC"/>
    <a:srgbClr val="FF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4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8029ABD-8FB4-4246-B870-5CEC337B9094}" type="slidenum">
              <a:rPr lang="it-IT" altLang="it-IT"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933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993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C29BD3-FE79-43BE-AE6F-627273BDD017}" type="slidenum">
              <a:rPr lang="it-IT" altLang="it-IT" smtClean="0"/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0364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35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C38974-641F-46C7-B1D6-F6CFD02C945C}" type="slidenum">
              <a:rPr lang="it-IT" altLang="it-IT" smtClean="0"/>
              <a:t>14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560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56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46AA43-0B37-4E70-BBB9-F9B175F864E8}" type="slidenum">
              <a:rPr lang="it-IT" altLang="it-IT" smtClean="0"/>
              <a:t>15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765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76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F74BD6-0CE7-468D-82BC-FC8538133A3E}" type="slidenum">
              <a:rPr lang="it-IT" altLang="it-IT" smtClean="0"/>
              <a:t>16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07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04EC1D-E6A6-4F3C-B4B8-3BD8FA5540DA}" type="slidenum">
              <a:rPr lang="it-IT" altLang="it-IT" smtClean="0"/>
              <a:t>18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3E3D95-32F0-4256-9BD7-658EBB39AA73}" type="slidenum">
              <a:rPr lang="it-IT" altLang="it-IT" smtClean="0"/>
              <a:t>22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0A1D09-8FB5-4767-AF45-78640741DB6C}" type="slidenum">
              <a:rPr lang="it-IT" altLang="it-IT" smtClean="0"/>
              <a:t>25</a:t>
            </a:fld>
            <a:endParaRPr lang="it-IT" altLang="it-IT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017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01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E2C899-B94A-407E-B506-C9962F629047}" type="slidenum">
              <a:rPr lang="it-IT" altLang="it-IT" smtClean="0"/>
              <a:t>26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632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63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A4EE35-3EFA-45C7-BE5A-022568AE1FC3}" type="slidenum">
              <a:rPr lang="it-IT" altLang="it-IT" smtClean="0"/>
              <a:t>27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041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04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12A39D-EA19-4A90-BDCD-A7590FEE5AC0}" type="slidenum">
              <a:rPr lang="it-IT" altLang="it-IT" smtClean="0"/>
              <a:t>28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75A6BA-3213-443B-B2AA-9490D9A54782}" type="slidenum">
              <a:rPr lang="it-IT" altLang="it-IT" smtClean="0"/>
              <a:t>31</a:t>
            </a:fld>
            <a:endParaRPr lang="it-IT" altLang="it-IT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0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024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794232-231D-499E-AADF-C81CEB579A15}" type="slidenum">
              <a:rPr lang="it-IT" altLang="it-IT" smtClean="0"/>
              <a:t>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9867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294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8294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7A71C8-1873-4946-B0D4-D042DC80B5D9}" type="slidenum">
              <a:rPr lang="it-IT" altLang="it-IT" smtClean="0"/>
              <a:t>34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909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890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B15AD6-6ACC-44D7-BEF0-04F50FDFB495}" type="slidenum">
              <a:rPr lang="it-IT" altLang="it-IT" smtClean="0"/>
              <a:t>39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30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983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BF9301-81CB-4411-A8F3-A40EEB8504E7}" type="slidenum">
              <a:rPr lang="it-IT" altLang="it-IT" smtClean="0"/>
              <a:t>41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137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013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452C44-B0EF-4190-9C58-8B2C88A4FEA8}" type="slidenum">
              <a:rPr lang="it-IT" altLang="it-IT" smtClean="0"/>
              <a:t>43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342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0342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80F580-3E6C-4970-9B42-AAAE01A46F5E}" type="slidenum">
              <a:rPr lang="it-IT" altLang="it-IT" smtClean="0"/>
              <a:t>44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45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044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E7C5D3-D6C7-4766-A411-94E0D87DB453}" type="slidenum">
              <a:rPr lang="it-IT" altLang="it-IT" smtClean="0"/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3717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649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065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560F72-CC22-456F-9CE5-A13FD38175BA}" type="slidenum">
              <a:rPr lang="it-IT" altLang="it-IT" smtClean="0"/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8822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601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860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EBD416-93C3-4A74-A2D6-65A411D64EF1}" type="slidenum">
              <a:rPr lang="it-IT" altLang="it-IT" smtClean="0"/>
              <a:t>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AB39E5-71DA-4F90-852C-42E6A66EAFFE}" type="slidenum">
              <a:rPr lang="it-IT" altLang="it-IT" smtClean="0"/>
              <a:t>7</a:t>
            </a:fld>
            <a:endParaRPr lang="it-IT" altLang="it-IT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29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22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0DAE62-2187-4CDF-BDD3-BF7BA6195183}" type="slidenum">
              <a:rPr lang="it-IT" altLang="it-IT" smtClean="0"/>
              <a:t>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36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53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AB0D7F-EC01-4E8D-BCBD-DCD2C4FAF70A}" type="slidenum">
              <a:rPr lang="it-IT" altLang="it-IT" smtClean="0"/>
              <a:t>10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BE0D3C-FFAD-4649-98BD-B630F7A05AE9}" type="slidenum">
              <a:rPr lang="it-IT" altLang="it-IT" smtClean="0"/>
              <a:t>11</a:t>
            </a:fld>
            <a:endParaRPr lang="it-IT" altLang="it-IT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1C55B-7E9C-439C-8B57-DAE46CFC8E34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E43DB-4010-46DD-B375-1107F097ACB7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CA31E-7778-4AD3-80B9-67BA8A1ABCFF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2C45A-7B91-42FF-9331-CAA7BAEA140A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  <p:transition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231F9-C2F0-48A4-AA08-D8176303A8AB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  <p:transition>
    <p:check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23A6F-970F-4151-B2E7-2483A501F080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  <p:transition>
    <p:check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4FC5B-C50B-42E3-93AF-DC29C2EA4C20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  <p:transition>
    <p:check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E8F79-BE54-4406-87FA-2627A26579A1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  <p:transition>
    <p:check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F0A15-371D-4140-8B03-B208170D267E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  <p:transition>
    <p:check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F4AE3-A814-4A9C-8A5E-B3A53DFC4DFB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  <p:transition>
    <p:check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019DB-6492-4DFB-BD08-1469A14531E8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56CD7-3174-4CCD-A716-1EDC0BBF5ED4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77F90-B786-48BE-8FDE-3F157B11D27D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  <p:transition>
    <p:check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E827E-D0BF-484C-940D-877984231ED7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  <p:transition>
    <p:check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39261-3D89-4D93-9ED7-74311C9E98DB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80EE1-10BE-4139-8FB0-7DA20C11E1E8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57025-4CDD-4B05-997C-8D1BC6E75A09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97F1D-CC73-40EE-AF02-11B164CBCA8D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A0763-FF8B-44DD-8AB5-C6BFF1BC69E2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4855-C15F-47A8-8691-5FA68F2AF245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8AABA-0297-479F-AB8D-C9A206D80015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22DC2-94BE-4555-A62D-34EBF99BBD3A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80D2DD2-3251-4F37-8DD0-9233A2CFDA58}" type="slidenum">
              <a:rPr lang="it-IT" altLang="it-IT"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40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E119153-F1B5-44EE-A371-81B727830CBA}" type="slidenum">
              <a:rPr lang="it-IT" altLang="it-IT"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heck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LAVORO_DAN\CORSI_ESAMI\MEDICINA\lezioni-medicina\lezioni-medicina\ANIMAZIONI_MEDICINA\05.1-DNA_structure.m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2_DIDATTICA\1_MEDICINA\LEZIONI-medicina\ANIMAZIONI_MEDICINA\05.1-DNA_structure.mov" TargetMode="External"/><Relationship Id="rId1" Type="http://schemas.microsoft.com/office/2007/relationships/media" Target="file:///C:\2_DIDATTICA\1_MEDICINA\LEZIONI-medicina\ANIMAZIONI_MEDICINA\05.1-DNA_structure.mov" TargetMode="Externa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2.emf"/><Relationship Id="rId4" Type="http://schemas.openxmlformats.org/officeDocument/2006/relationships/oleObject" Target="../embeddings/oleObject6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288131" y="388728"/>
            <a:ext cx="8567737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+mn-lt"/>
              </a:rPr>
              <a:t>LA CELLULA PERSEGUE DUE OBIETTIVI FONDAMENTALI: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it-IT" altLang="it-IT" sz="2400" b="1" dirty="0">
              <a:latin typeface="+mn-lt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altLang="it-IT" sz="2400" b="1" dirty="0">
                <a:latin typeface="+mn-lt"/>
              </a:rPr>
              <a:t> la crescita cellulare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it-IT" altLang="it-IT" sz="2400" b="1" dirty="0">
              <a:latin typeface="+mn-lt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altLang="it-IT" sz="2400" b="1" dirty="0">
                <a:latin typeface="+mn-lt"/>
              </a:rPr>
              <a:t> il differenziamento cellulare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67544" y="3160009"/>
            <a:ext cx="8567737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it-IT" sz="2000" b="1" dirty="0">
                <a:latin typeface="+mn-lt"/>
              </a:rPr>
              <a:t>In un contesto cellulare sociale, quale il tessuto e/o l’organo, i meccanismi responsabili della crescita e del differenziamento cellulare devono essere tra loro integrati e finemente regolati </a:t>
            </a: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(omeostasi cellulare).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544" y="4869160"/>
            <a:ext cx="72682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+mn-lt"/>
              </a:rPr>
              <a:t>I programmi di crescita e differenziamento cellulare sono </a:t>
            </a:r>
            <a:r>
              <a:rPr lang="it-IT" altLang="it-IT" sz="2000" b="1" dirty="0">
                <a:solidFill>
                  <a:srgbClr val="FF3300"/>
                </a:solidFill>
                <a:latin typeface="+mn-lt"/>
              </a:rPr>
              <a:t>geneticamente determinati</a:t>
            </a:r>
            <a:r>
              <a:rPr lang="it-IT" altLang="it-IT" sz="2000" b="1" dirty="0">
                <a:latin typeface="+mn-lt"/>
              </a:rPr>
              <a:t>.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198F8-ADA1-4A7A-8750-0E7C7E9E1836}" type="slidenum">
              <a:rPr lang="it-IT" altLang="it-IT" smtClean="0">
                <a:latin typeface="+mn-lt"/>
              </a:rPr>
              <a:t>1</a:t>
            </a:fld>
            <a:endParaRPr lang="it-IT" altLang="it-IT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2911580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  <p:bldP spid="3686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4644008" y="3099182"/>
            <a:ext cx="4104158" cy="10895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Char char="-"/>
              <a:defRPr/>
            </a:pPr>
            <a:endParaRPr lang="it-IT" sz="2400" b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it-IT" sz="2400" b="1" dirty="0">
                <a:cs typeface="Arial" panose="020B0604020202020204" pitchFamily="34" charset="0"/>
              </a:rPr>
              <a:t>legati tra loro da legami</a:t>
            </a:r>
          </a:p>
          <a:p>
            <a:pPr indent="0">
              <a:lnSpc>
                <a:spcPct val="90000"/>
              </a:lnSpc>
              <a:buFontTx/>
              <a:buNone/>
              <a:defRPr/>
            </a:pPr>
            <a:r>
              <a:rPr lang="it-IT" sz="2400" b="1" dirty="0">
                <a:cs typeface="Arial" panose="020B0604020202020204" pitchFamily="34" charset="0"/>
              </a:rPr>
              <a:t> </a:t>
            </a:r>
            <a:r>
              <a:rPr lang="it-IT" sz="2400" b="1" dirty="0" err="1">
                <a:cs typeface="Arial" panose="020B0604020202020204" pitchFamily="34" charset="0"/>
              </a:rPr>
              <a:t>fosfodiesteri</a:t>
            </a:r>
            <a:r>
              <a:rPr lang="it-IT" sz="2400" b="1" dirty="0">
                <a:cs typeface="Arial" panose="020B0604020202020204" pitchFamily="34" charset="0"/>
              </a:rPr>
              <a:t> tra i C 5’ e 3’  </a:t>
            </a:r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894873"/>
              </p:ext>
            </p:extLst>
          </p:nvPr>
        </p:nvGraphicFramePr>
        <p:xfrm>
          <a:off x="37954" y="542911"/>
          <a:ext cx="3168650" cy="608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" imgW="5373370" imgH="10306685" progId="Canvas.Drawing.7">
                  <p:embed/>
                </p:oleObj>
              </mc:Choice>
              <mc:Fallback>
                <p:oleObj name="Drawing" r:id="rId3" imgW="5373370" imgH="10306685" progId="Canvas.Drawing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54" y="542911"/>
                        <a:ext cx="3168650" cy="608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e 4"/>
          <p:cNvSpPr/>
          <p:nvPr/>
        </p:nvSpPr>
        <p:spPr>
          <a:xfrm>
            <a:off x="1260971" y="497309"/>
            <a:ext cx="1006475" cy="122396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2109858" y="5703508"/>
            <a:ext cx="1009650" cy="692150"/>
          </a:xfrm>
          <a:prstGeom prst="ellipse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779912" y="5379995"/>
            <a:ext cx="243368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00CC00"/>
                </a:solidFill>
                <a:cs typeface="Arial" panose="020B0604020202020204" pitchFamily="34" charset="0"/>
              </a:rPr>
              <a:t>Terminale 3’ </a:t>
            </a:r>
          </a:p>
          <a:p>
            <a:pPr>
              <a:defRPr/>
            </a:pPr>
            <a:endParaRPr lang="it-IT" sz="2000" b="1" dirty="0">
              <a:solidFill>
                <a:srgbClr val="00CC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it-IT" sz="2000" b="1" dirty="0">
                <a:solidFill>
                  <a:srgbClr val="00CC00"/>
                </a:solidFill>
                <a:cs typeface="Arial" panose="020B0604020202020204" pitchFamily="34" charset="0"/>
              </a:rPr>
              <a:t>Sempre -</a:t>
            </a:r>
            <a:r>
              <a:rPr lang="it-IT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OH</a:t>
            </a:r>
            <a:r>
              <a:rPr lang="it-IT" sz="2000" b="1" dirty="0">
                <a:solidFill>
                  <a:srgbClr val="00CC00"/>
                </a:solidFill>
                <a:cs typeface="Arial" panose="020B0604020202020204" pitchFamily="34" charset="0"/>
              </a:rPr>
              <a:t> libero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69947" y="601458"/>
            <a:ext cx="316865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00B0F0"/>
                </a:solidFill>
                <a:cs typeface="Arial" panose="020B0604020202020204" pitchFamily="34" charset="0"/>
              </a:rPr>
              <a:t>Terminale 5’ </a:t>
            </a:r>
          </a:p>
          <a:p>
            <a:pPr>
              <a:defRPr/>
            </a:pPr>
            <a:endParaRPr lang="it-IT" sz="2000" b="1" dirty="0">
              <a:solidFill>
                <a:srgbClr val="00B0F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it-IT" sz="2000" b="1" dirty="0">
                <a:solidFill>
                  <a:srgbClr val="00B0F0"/>
                </a:solidFill>
                <a:cs typeface="Arial" panose="020B0604020202020204" pitchFamily="34" charset="0"/>
              </a:rPr>
              <a:t>Sempre fosfato libero</a:t>
            </a:r>
            <a:endParaRPr lang="it-IT" sz="2000" b="1" baseline="300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EB4516CC-F236-6C11-E4AF-6084BA85BAF7}"/>
              </a:ext>
            </a:extLst>
          </p:cNvPr>
          <p:cNvCxnSpPr>
            <a:cxnSpLocks/>
          </p:cNvCxnSpPr>
          <p:nvPr/>
        </p:nvCxnSpPr>
        <p:spPr>
          <a:xfrm flipH="1" flipV="1">
            <a:off x="2648364" y="3052775"/>
            <a:ext cx="1546794" cy="51405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4C1A063-D761-8EC7-7B6A-D8B453A8F73A}"/>
              </a:ext>
            </a:extLst>
          </p:cNvPr>
          <p:cNvCxnSpPr>
            <a:cxnSpLocks/>
          </p:cNvCxnSpPr>
          <p:nvPr/>
        </p:nvCxnSpPr>
        <p:spPr>
          <a:xfrm flipH="1">
            <a:off x="2771800" y="3735373"/>
            <a:ext cx="1448544" cy="101826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845" y="116632"/>
            <a:ext cx="4422899" cy="646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251520" y="3195562"/>
            <a:ext cx="1624484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DNA Timina</a:t>
            </a: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1036498" y="3903448"/>
            <a:ext cx="1885644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Timina: Metile</a:t>
            </a:r>
          </a:p>
        </p:txBody>
      </p:sp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336412" y="5210054"/>
            <a:ext cx="3370709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14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Si è ipotizzato che il metile della timina impedirebbe al DNA di uscire come invece succede all’RNA messaggero.</a:t>
            </a:r>
          </a:p>
        </p:txBody>
      </p:sp>
      <p:pic>
        <p:nvPicPr>
          <p:cNvPr id="1639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9" t="3775" r="3795" b="64402"/>
          <a:stretch>
            <a:fillRect/>
          </a:stretch>
        </p:blipFill>
        <p:spPr bwMode="auto">
          <a:xfrm>
            <a:off x="251520" y="216855"/>
            <a:ext cx="3455601" cy="286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19020" y="3244334"/>
            <a:ext cx="1509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RNA Uracile</a:t>
            </a:r>
          </a:p>
        </p:txBody>
      </p:sp>
    </p:spTree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1"/>
          <p:cNvPicPr>
            <a:picLocks noChangeAspect="1"/>
          </p:cNvPicPr>
          <p:nvPr/>
        </p:nvPicPr>
        <p:blipFill rotWithShape="1">
          <a:blip r:embed="rId2"/>
          <a:srcRect t="1" b="-8129"/>
          <a:stretch/>
        </p:blipFill>
        <p:spPr>
          <a:xfrm>
            <a:off x="3131840" y="107756"/>
            <a:ext cx="5276681" cy="65287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10" descr="http://upload.wikimedia.org/wikipedia/commons/thumb/b/b8/Fred_Griffith_and_%22Bobby%22_1936.jpg/220px-Fred_Griffith_and_%22Bobby%22_1936.jpg">
            <a:extLst>
              <a:ext uri="{FF2B5EF4-FFF2-40B4-BE49-F238E27FC236}">
                <a16:creationId xmlns:a16="http://schemas.microsoft.com/office/drawing/2014/main" id="{C845AD3C-5B27-CDCE-4799-6839ECD90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9291"/>
            <a:ext cx="1934141" cy="283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2">
            <a:extLst>
              <a:ext uri="{FF2B5EF4-FFF2-40B4-BE49-F238E27FC236}">
                <a16:creationId xmlns:a16="http://schemas.microsoft.com/office/drawing/2014/main" id="{236B22B4-7BD4-CF07-53BD-0A53DC468DE5}"/>
              </a:ext>
            </a:extLst>
          </p:cNvPr>
          <p:cNvSpPr txBox="1"/>
          <p:nvPr/>
        </p:nvSpPr>
        <p:spPr>
          <a:xfrm>
            <a:off x="-108520" y="6387475"/>
            <a:ext cx="9017000" cy="28084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fontAlgn="ctr" hangingPunct="1">
              <a:lnSpc>
                <a:spcPts val="1400"/>
              </a:lnSpc>
              <a:spcBef>
                <a:spcPts val="12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cs typeface="Calibri" panose="020F0502020204030204" pitchFamily="34" charset="0"/>
              </a:rPr>
              <a:t>Rappresentazione schematica dell’esperimento di “trasformazione” batterica di Frederick Griffith. </a:t>
            </a:r>
            <a:endParaRPr lang="it-IT" altLang="it-IT" sz="1400" dirty="0">
              <a:ea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79E422-39F3-86BA-A100-A35E62E473B8}"/>
              </a:ext>
            </a:extLst>
          </p:cNvPr>
          <p:cNvSpPr txBox="1"/>
          <p:nvPr/>
        </p:nvSpPr>
        <p:spPr>
          <a:xfrm>
            <a:off x="951503" y="4005499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1928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9755865-FB3F-0D77-A9E4-D453B72544D7}"/>
              </a:ext>
            </a:extLst>
          </p:cNvPr>
          <p:cNvSpPr txBox="1"/>
          <p:nvPr/>
        </p:nvSpPr>
        <p:spPr>
          <a:xfrm>
            <a:off x="432529" y="3260922"/>
            <a:ext cx="1934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800" dirty="0">
                <a:solidFill>
                  <a:srgbClr val="000000"/>
                </a:solidFill>
                <a:cs typeface="Calibri" panose="020F0502020204030204" pitchFamily="34" charset="0"/>
              </a:rPr>
              <a:t>Frederick Griffith. </a:t>
            </a:r>
            <a:endParaRPr lang="it-IT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2F6861-2419-6642-2813-CE9E98D8B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779" y="89738"/>
            <a:ext cx="3960440" cy="5280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 descr="0102">
            <a:extLst>
              <a:ext uri="{FF2B5EF4-FFF2-40B4-BE49-F238E27FC236}">
                <a16:creationId xmlns:a16="http://schemas.microsoft.com/office/drawing/2014/main" id="{2E3C4AD9-1BAE-B140-17C1-49C63CC8C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71462" r="3052" b="12405"/>
          <a:stretch/>
        </p:blipFill>
        <p:spPr bwMode="auto">
          <a:xfrm>
            <a:off x="1794610" y="5517231"/>
            <a:ext cx="5616625" cy="12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B628CEC-DBC2-C543-454B-0DA9D2213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16" y="188640"/>
            <a:ext cx="1539171" cy="2160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EA18F3-8F8D-7279-26FD-44B3E7F38EBC}"/>
              </a:ext>
            </a:extLst>
          </p:cNvPr>
          <p:cNvSpPr txBox="1"/>
          <p:nvPr/>
        </p:nvSpPr>
        <p:spPr>
          <a:xfrm>
            <a:off x="478770" y="285293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1944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CC55B5-7C74-DAAB-4CF9-56E551EB0ED5}"/>
              </a:ext>
            </a:extLst>
          </p:cNvPr>
          <p:cNvSpPr txBox="1"/>
          <p:nvPr/>
        </p:nvSpPr>
        <p:spPr>
          <a:xfrm>
            <a:off x="395536" y="2380788"/>
            <a:ext cx="864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800" dirty="0">
                <a:solidFill>
                  <a:srgbClr val="000000"/>
                </a:solidFill>
                <a:cs typeface="Calibri" panose="020F0502020204030204" pitchFamily="34" charset="0"/>
              </a:rPr>
              <a:t> Avery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0293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1187624" y="1772816"/>
            <a:ext cx="6629400" cy="19389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60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STRUTTURA DEL DNA</a:t>
            </a:r>
          </a:p>
        </p:txBody>
      </p:sp>
    </p:spTree>
  </p:cSld>
  <p:clrMapOvr>
    <a:masterClrMapping/>
  </p:clrMapOvr>
  <p:transition>
    <p:check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02" y="1009650"/>
            <a:ext cx="3765550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5220072" y="1268760"/>
            <a:ext cx="2484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ERWIN CHARGAFF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</a:rPr>
              <a:t>1905 -2002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5546725" y="35448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/>
          <p:nvPr/>
        </p:nvGrpSpPr>
        <p:grpSpPr bwMode="auto">
          <a:xfrm>
            <a:off x="468313" y="1268413"/>
            <a:ext cx="7910460" cy="5281538"/>
            <a:chOff x="1104" y="1469"/>
            <a:chExt cx="3701" cy="2399"/>
          </a:xfrm>
        </p:grpSpPr>
        <p:pic>
          <p:nvPicPr>
            <p:cNvPr id="26630" name="Picture 3" descr="senza titolo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469"/>
              <a:ext cx="3678" cy="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1" name="Rectangle 4"/>
            <p:cNvSpPr>
              <a:spLocks noChangeArrowheads="1"/>
            </p:cNvSpPr>
            <p:nvPr/>
          </p:nvSpPr>
          <p:spPr bwMode="auto">
            <a:xfrm>
              <a:off x="4137" y="3743"/>
              <a:ext cx="66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200" b="1" dirty="0">
                  <a:solidFill>
                    <a:srgbClr val="000099"/>
                  </a:solidFill>
                  <a:latin typeface="Times New Roman" panose="02020603050405020304" pitchFamily="18" charset="0"/>
                </a:rPr>
                <a:t>Regola di </a:t>
              </a:r>
              <a:r>
                <a:rPr lang="it-IT" altLang="it-IT" sz="1200" b="1" dirty="0" err="1">
                  <a:solidFill>
                    <a:srgbClr val="000099"/>
                  </a:solidFill>
                  <a:latin typeface="Times New Roman" panose="02020603050405020304" pitchFamily="18" charset="0"/>
                </a:rPr>
                <a:t>Chargaff</a:t>
              </a:r>
              <a:endParaRPr lang="it-IT" altLang="it-IT" sz="1200" b="1" dirty="0">
                <a:solidFill>
                  <a:srgbClr val="000099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82563" y="333375"/>
            <a:ext cx="87630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3600" b="1">
                <a:latin typeface="Arial Narrow" panose="020B0606020202030204" pitchFamily="34" charset="0"/>
              </a:rPr>
              <a:t>Struttura del DNA</a:t>
            </a: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6804025" y="1268413"/>
            <a:ext cx="1512888" cy="489743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684213" y="1125538"/>
            <a:ext cx="4248150" cy="50323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7500938" y="1928813"/>
            <a:ext cx="1500187" cy="31432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5730875" y="1904999"/>
            <a:ext cx="1752600" cy="3167063"/>
          </a:xfrm>
          <a:prstGeom prst="rect">
            <a:avLst/>
          </a:prstGeom>
          <a:solidFill>
            <a:srgbClr val="92D050"/>
          </a:solidFill>
          <a:ln w="9525">
            <a:solidFill>
              <a:srgbClr val="FFFF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0" y="4487863"/>
            <a:ext cx="9144000" cy="457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17463" y="4046538"/>
            <a:ext cx="9144000" cy="457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15875" y="2743200"/>
            <a:ext cx="9144000" cy="457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8682" name="Text Box 8"/>
          <p:cNvSpPr txBox="1">
            <a:spLocks noChangeArrowheads="1"/>
          </p:cNvSpPr>
          <p:nvPr/>
        </p:nvSpPr>
        <p:spPr bwMode="auto">
          <a:xfrm>
            <a:off x="158750" y="1920488"/>
            <a:ext cx="9001125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dirty="0">
                <a:latin typeface="Helvetica" panose="020B0504020202030204" pitchFamily="34" charset="0"/>
              </a:rPr>
              <a:t>		A	  G	  C	  T	 </a:t>
            </a:r>
            <a:r>
              <a:rPr lang="en-US" altLang="it-IT" sz="2400" dirty="0">
                <a:latin typeface="Helvetica" panose="020B0504020202030204" pitchFamily="34" charset="0"/>
              </a:rPr>
              <a:t>A/T	 G/C	A+T/G+C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800" dirty="0">
              <a:latin typeface="Helvetica" panose="020B0504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Helvetica" panose="020B0504020202030204" pitchFamily="34" charset="0"/>
              </a:rPr>
              <a:t>Man</a:t>
            </a:r>
            <a:r>
              <a:rPr lang="en-US" altLang="it-IT" sz="2800" dirty="0">
                <a:latin typeface="Helvetica" panose="020B0504020202030204" pitchFamily="34" charset="0"/>
              </a:rPr>
              <a:t>		30.9	19.9	19.8	29.4	 </a:t>
            </a:r>
            <a:r>
              <a:rPr lang="en-US" altLang="it-IT" sz="2800" b="1" dirty="0">
                <a:latin typeface="Helvetica" panose="020B0504020202030204" pitchFamily="34" charset="0"/>
              </a:rPr>
              <a:t>1.05	 1.00	   1.52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Helvetica" panose="020B0504020202030204" pitchFamily="34" charset="0"/>
              </a:rPr>
              <a:t>Sheep</a:t>
            </a:r>
            <a:r>
              <a:rPr lang="en-US" altLang="it-IT" sz="2800" dirty="0">
                <a:latin typeface="Helvetica" panose="020B0504020202030204" pitchFamily="34" charset="0"/>
              </a:rPr>
              <a:t>		29.3	21.4	21.0	28.3	 </a:t>
            </a:r>
            <a:r>
              <a:rPr lang="en-US" altLang="it-IT" sz="2800" b="1" dirty="0">
                <a:latin typeface="Helvetica" panose="020B0504020202030204" pitchFamily="34" charset="0"/>
              </a:rPr>
              <a:t>1.03	 1.02	   1.36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Helvetica" panose="020B0504020202030204" pitchFamily="34" charset="0"/>
              </a:rPr>
              <a:t>Yeast	</a:t>
            </a:r>
            <a:r>
              <a:rPr lang="en-US" altLang="it-IT" sz="2800" dirty="0">
                <a:latin typeface="Helvetica" panose="020B0504020202030204" pitchFamily="34" charset="0"/>
              </a:rPr>
              <a:t>	31.3	18.7	17.1	32.9	 </a:t>
            </a:r>
            <a:r>
              <a:rPr lang="en-US" altLang="it-IT" sz="2800" b="1" dirty="0">
                <a:latin typeface="Helvetica" panose="020B0504020202030204" pitchFamily="34" charset="0"/>
              </a:rPr>
              <a:t>0.95	 1.09	   1.79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 dirty="0">
                <a:latin typeface="Helvetica" panose="020B0504020202030204" pitchFamily="34" charset="0"/>
              </a:rPr>
              <a:t>E.coli</a:t>
            </a:r>
            <a:r>
              <a:rPr lang="en-US" altLang="it-IT" sz="2800" dirty="0">
                <a:latin typeface="Helvetica" panose="020B0504020202030204" pitchFamily="34" charset="0"/>
              </a:rPr>
              <a:t>		24.7	26.0	25.7	23.6	 </a:t>
            </a:r>
            <a:r>
              <a:rPr lang="en-US" altLang="it-IT" sz="2800" b="1" dirty="0">
                <a:latin typeface="Helvetica" panose="020B0504020202030204" pitchFamily="34" charset="0"/>
              </a:rPr>
              <a:t>1.04	 1.01	   0.93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 dirty="0">
                <a:latin typeface="Helvetica" panose="020B0504020202030204" pitchFamily="34" charset="0"/>
              </a:rPr>
              <a:t>Clostridium</a:t>
            </a:r>
            <a:r>
              <a:rPr lang="en-US" altLang="it-IT" sz="2800" dirty="0">
                <a:latin typeface="Helvetica" panose="020B0504020202030204" pitchFamily="34" charset="0"/>
              </a:rPr>
              <a:t>	36.9	14.0	12.8	36.3	 </a:t>
            </a:r>
            <a:r>
              <a:rPr lang="en-US" altLang="it-IT" sz="2800" b="1" dirty="0">
                <a:latin typeface="Helvetica" panose="020B0504020202030204" pitchFamily="34" charset="0"/>
              </a:rPr>
              <a:t>1.01	 1.09	   2.70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9874" grpId="0" animBg="1"/>
      <p:bldP spid="79875" grpId="0" animBg="1"/>
      <p:bldP spid="79875" grpId="1" animBg="1"/>
      <p:bldP spid="79876" grpId="0" animBg="1"/>
      <p:bldP spid="79876" grpId="1" animBg="1"/>
      <p:bldP spid="79877" grpId="0" animBg="1"/>
      <p:bldP spid="7987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1639888" y="1260475"/>
            <a:ext cx="7370762" cy="40005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76200" cmpd="tri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composizione in basi del DNA 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varia da una specie all’altra</a:t>
            </a:r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1639888" y="1997075"/>
            <a:ext cx="7370762" cy="708025"/>
          </a:xfrm>
          <a:prstGeom prst="rect">
            <a:avLst/>
          </a:prstGeom>
          <a:solidFill>
            <a:schemeClr val="accent3">
              <a:lumMod val="95000"/>
            </a:schemeClr>
          </a:solidFill>
          <a:ln w="76200" cmpd="tri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Le molecole di DNA isolate 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da tessuti diversi 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della stessa specie hanno la stessa composizione</a:t>
            </a: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1653445" y="3063026"/>
            <a:ext cx="7388225" cy="10160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76200" cmpd="tri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composizione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basi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del DNA di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data specie 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en-US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modifica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l’età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dell’organismo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con lo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stato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nutrizionale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 in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seguito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variazioni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ambientali</a:t>
            </a:r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158750" y="4724400"/>
            <a:ext cx="8810625" cy="1323975"/>
          </a:xfrm>
          <a:prstGeom prst="rect">
            <a:avLst/>
          </a:prstGeom>
          <a:solidFill>
            <a:schemeClr val="accent3">
              <a:lumMod val="95000"/>
            </a:schemeClr>
          </a:solidFill>
          <a:ln w="76200" cmpd="tri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tutte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molecole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di DNA,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numero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residui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it-IT" sz="20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Adenina</a:t>
            </a:r>
            <a:r>
              <a:rPr lang="en-US" altLang="it-IT" sz="2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UGUALE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numero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residui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it-IT" sz="2000" b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Timina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numero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residui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it-IT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Guanina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é 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UGUALE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numero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residui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it-IT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Citosina</a:t>
            </a:r>
            <a:endParaRPr lang="it-IT" altLang="it-IT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53988"/>
            <a:ext cx="1367855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Rettangolo 8"/>
          <p:cNvSpPr>
            <a:spLocks noChangeArrowheads="1"/>
          </p:cNvSpPr>
          <p:nvPr/>
        </p:nvSpPr>
        <p:spPr bwMode="auto">
          <a:xfrm>
            <a:off x="2435225" y="142875"/>
            <a:ext cx="3827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it-IT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Regole</a:t>
            </a:r>
            <a:r>
              <a:rPr lang="en-US" altLang="it-IT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Chargaff</a:t>
            </a:r>
            <a:endParaRPr lang="it-IT" altLang="it-IT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8" grpId="0" animBg="1" autoUpdateAnimBg="0"/>
      <p:bldP spid="137219" grpId="0" animBg="1" autoUpdateAnimBg="0"/>
      <p:bldP spid="137220" grpId="0" animBg="1" autoUpdateAnimBg="0"/>
      <p:bldP spid="137222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5730875" y="1905000"/>
            <a:ext cx="1752600" cy="3124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4487863"/>
            <a:ext cx="9144000" cy="457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7463" y="4046538"/>
            <a:ext cx="9144000" cy="457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5875" y="2743200"/>
            <a:ext cx="9144000" cy="457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grpSp>
        <p:nvGrpSpPr>
          <p:cNvPr id="31750" name="Group 6"/>
          <p:cNvGrpSpPr/>
          <p:nvPr/>
        </p:nvGrpSpPr>
        <p:grpSpPr bwMode="auto">
          <a:xfrm>
            <a:off x="0" y="1828800"/>
            <a:ext cx="9144000" cy="3157538"/>
            <a:chOff x="0" y="1152"/>
            <a:chExt cx="5760" cy="1989"/>
          </a:xfrm>
        </p:grpSpPr>
        <p:grpSp>
          <p:nvGrpSpPr>
            <p:cNvPr id="31751" name="Group 7"/>
            <p:cNvGrpSpPr/>
            <p:nvPr/>
          </p:nvGrpSpPr>
          <p:grpSpPr bwMode="auto">
            <a:xfrm>
              <a:off x="90" y="1152"/>
              <a:ext cx="5670" cy="1989"/>
              <a:chOff x="90" y="1152"/>
              <a:chExt cx="5670" cy="1989"/>
            </a:xfrm>
          </p:grpSpPr>
          <p:sp>
            <p:nvSpPr>
              <p:cNvPr id="31753" name="Text Box 8"/>
              <p:cNvSpPr txBox="1">
                <a:spLocks noChangeArrowheads="1"/>
              </p:cNvSpPr>
              <p:nvPr/>
            </p:nvSpPr>
            <p:spPr bwMode="auto">
              <a:xfrm>
                <a:off x="90" y="1200"/>
                <a:ext cx="5670" cy="1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800">
                    <a:latin typeface="Helvetica" panose="020B0504020202030204" pitchFamily="34" charset="0"/>
                  </a:rPr>
                  <a:t>		A	  G	  C	  T	 A/T	 G/C	A+T/G+C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it-IT" sz="2800">
                  <a:latin typeface="Helvetica" panose="020B050402020203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400">
                    <a:latin typeface="Helvetica" panose="020B0504020202030204" pitchFamily="34" charset="0"/>
                  </a:rPr>
                  <a:t>Man</a:t>
                </a:r>
                <a:r>
                  <a:rPr lang="en-US" altLang="it-IT" sz="2800">
                    <a:latin typeface="Helvetica" panose="020B0504020202030204" pitchFamily="34" charset="0"/>
                  </a:rPr>
                  <a:t>		30.9	19.9	19.8	29.4	 </a:t>
                </a:r>
                <a:r>
                  <a:rPr lang="en-US" altLang="it-IT" sz="2800" b="1">
                    <a:latin typeface="Helvetica" panose="020B0504020202030204" pitchFamily="34" charset="0"/>
                  </a:rPr>
                  <a:t>1.05	 1.00	   1.52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400">
                    <a:latin typeface="Helvetica" panose="020B0504020202030204" pitchFamily="34" charset="0"/>
                  </a:rPr>
                  <a:t>Sheep</a:t>
                </a:r>
                <a:r>
                  <a:rPr lang="en-US" altLang="it-IT" sz="2800">
                    <a:latin typeface="Helvetica" panose="020B0504020202030204" pitchFamily="34" charset="0"/>
                  </a:rPr>
                  <a:t>		29.3	21.4	21.0	28.3	 </a:t>
                </a:r>
                <a:r>
                  <a:rPr lang="en-US" altLang="it-IT" sz="2800" b="1">
                    <a:latin typeface="Helvetica" panose="020B0504020202030204" pitchFamily="34" charset="0"/>
                  </a:rPr>
                  <a:t>1.03	 1.02</a:t>
                </a:r>
                <a:r>
                  <a:rPr lang="en-US" altLang="it-IT" sz="2800">
                    <a:latin typeface="Helvetica" panose="020B0504020202030204" pitchFamily="34" charset="0"/>
                  </a:rPr>
                  <a:t>	   1.36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400">
                    <a:latin typeface="Helvetica" panose="020B0504020202030204" pitchFamily="34" charset="0"/>
                  </a:rPr>
                  <a:t>Yeast	</a:t>
                </a:r>
                <a:r>
                  <a:rPr lang="en-US" altLang="it-IT" sz="2800">
                    <a:latin typeface="Helvetica" panose="020B0504020202030204" pitchFamily="34" charset="0"/>
                  </a:rPr>
                  <a:t>	31.3	18.7	17.1	32.9	 </a:t>
                </a:r>
                <a:r>
                  <a:rPr lang="en-US" altLang="it-IT" sz="2800" b="1">
                    <a:latin typeface="Helvetica" panose="020B0504020202030204" pitchFamily="34" charset="0"/>
                  </a:rPr>
                  <a:t>0.95	 1.09</a:t>
                </a:r>
                <a:r>
                  <a:rPr lang="en-US" altLang="it-IT" sz="2800">
                    <a:latin typeface="Helvetica" panose="020B0504020202030204" pitchFamily="34" charset="0"/>
                  </a:rPr>
                  <a:t>	   1.79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400" i="1">
                    <a:latin typeface="Helvetica" panose="020B0504020202030204" pitchFamily="34" charset="0"/>
                  </a:rPr>
                  <a:t>E.coli</a:t>
                </a:r>
                <a:r>
                  <a:rPr lang="en-US" altLang="it-IT" sz="2800">
                    <a:latin typeface="Helvetica" panose="020B0504020202030204" pitchFamily="34" charset="0"/>
                  </a:rPr>
                  <a:t>		24.7	26.0	25.7	23.6	 </a:t>
                </a:r>
                <a:r>
                  <a:rPr lang="en-US" altLang="it-IT" sz="2800" b="1">
                    <a:latin typeface="Helvetica" panose="020B0504020202030204" pitchFamily="34" charset="0"/>
                  </a:rPr>
                  <a:t>1.04	 1.01	   0.93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400" i="1">
                    <a:latin typeface="Helvetica" panose="020B0504020202030204" pitchFamily="34" charset="0"/>
                  </a:rPr>
                  <a:t>Clostridium</a:t>
                </a:r>
                <a:r>
                  <a:rPr lang="en-US" altLang="it-IT" sz="2800">
                    <a:latin typeface="Helvetica" panose="020B0504020202030204" pitchFamily="34" charset="0"/>
                  </a:rPr>
                  <a:t>	36.9	14.0	12.8	36.3	 </a:t>
                </a:r>
                <a:r>
                  <a:rPr lang="en-US" altLang="it-IT" sz="2800" b="1">
                    <a:latin typeface="Helvetica" panose="020B0504020202030204" pitchFamily="34" charset="0"/>
                  </a:rPr>
                  <a:t>1.01	 1.09	   2.70</a:t>
                </a:r>
              </a:p>
            </p:txBody>
          </p:sp>
          <p:sp>
            <p:nvSpPr>
              <p:cNvPr id="31754" name="Line 9"/>
              <p:cNvSpPr>
                <a:spLocks noChangeShapeType="1"/>
              </p:cNvSpPr>
              <p:nvPr/>
            </p:nvSpPr>
            <p:spPr bwMode="auto">
              <a:xfrm>
                <a:off x="1200" y="1152"/>
                <a:ext cx="5" cy="19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31752" name="Line 10"/>
            <p:cNvSpPr>
              <a:spLocks noChangeShapeType="1"/>
            </p:cNvSpPr>
            <p:nvPr/>
          </p:nvSpPr>
          <p:spPr bwMode="auto">
            <a:xfrm>
              <a:off x="0" y="1632"/>
              <a:ext cx="5760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" name="Down Arrow 2"/>
          <p:cNvSpPr/>
          <p:nvPr/>
        </p:nvSpPr>
        <p:spPr>
          <a:xfrm>
            <a:off x="5983605" y="1047115"/>
            <a:ext cx="288290" cy="720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>
            <a:off x="6924040" y="1047115"/>
            <a:ext cx="288290" cy="720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8275320" y="1108710"/>
            <a:ext cx="288290" cy="7200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5670550" y="1916430"/>
            <a:ext cx="1800225" cy="316865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7524750" y="1916430"/>
            <a:ext cx="1544955" cy="31686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0" y="223838"/>
            <a:ext cx="9144000" cy="7572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400" b="1" dirty="0">
                <a:latin typeface="Arial Narrow" panose="020B0606020202030204" pitchFamily="34" charset="0"/>
              </a:rPr>
              <a:t>Gli </a:t>
            </a:r>
            <a:r>
              <a:rPr lang="it-IT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Acidi Nucleici</a:t>
            </a:r>
            <a:r>
              <a:rPr lang="it-IT" sz="2400" b="1" dirty="0">
                <a:latin typeface="Arial Narrow" panose="020B0606020202030204" pitchFamily="34" charset="0"/>
              </a:rPr>
              <a:t>  sono le macromolecole depositarie dell’informazione genetica.</a:t>
            </a:r>
          </a:p>
        </p:txBody>
      </p:sp>
      <p:grpSp>
        <p:nvGrpSpPr>
          <p:cNvPr id="2" name="Group 3"/>
          <p:cNvGrpSpPr/>
          <p:nvPr/>
        </p:nvGrpSpPr>
        <p:grpSpPr bwMode="auto">
          <a:xfrm>
            <a:off x="360363" y="980728"/>
            <a:ext cx="6948487" cy="1611312"/>
            <a:chOff x="0" y="634"/>
            <a:chExt cx="5919" cy="1015"/>
          </a:xfrm>
        </p:grpSpPr>
        <p:sp>
          <p:nvSpPr>
            <p:cNvPr id="100358" name="Text Box 4"/>
            <p:cNvSpPr txBox="1">
              <a:spLocks noChangeArrowheads="1"/>
            </p:cNvSpPr>
            <p:nvPr/>
          </p:nvSpPr>
          <p:spPr bwMode="auto">
            <a:xfrm>
              <a:off x="0" y="634"/>
              <a:ext cx="5760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latin typeface="Arial Narrow" panose="020B0606020202030204" pitchFamily="34" charset="0"/>
                </a:rPr>
                <a:t>Due Tipi di Acidi Nucleici  </a:t>
              </a:r>
            </a:p>
          </p:txBody>
        </p:sp>
        <p:sp>
          <p:nvSpPr>
            <p:cNvPr id="100359" name="Text Box 5"/>
            <p:cNvSpPr txBox="1">
              <a:spLocks noChangeArrowheads="1"/>
            </p:cNvSpPr>
            <p:nvPr/>
          </p:nvSpPr>
          <p:spPr bwMode="auto">
            <a:xfrm>
              <a:off x="159" y="1126"/>
              <a:ext cx="5760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solidFill>
                    <a:srgbClr val="FF3300"/>
                  </a:solidFill>
                  <a:latin typeface="Arial Narrow" panose="020B0606020202030204" pitchFamily="34" charset="0"/>
                </a:rPr>
                <a:t>DNA</a:t>
              </a:r>
              <a:r>
                <a:rPr lang="it-IT" altLang="it-IT" sz="2400" b="1" dirty="0">
                  <a:latin typeface="Arial Narrow" panose="020B0606020202030204" pitchFamily="34" charset="0"/>
                </a:rPr>
                <a:t> </a:t>
              </a:r>
              <a:r>
                <a:rPr lang="it-IT" altLang="it-IT" sz="2400" b="1" dirty="0">
                  <a:latin typeface="Arial Narrow" panose="020B0606020202030204" pitchFamily="34" charset="0"/>
                  <a:cs typeface="Times New Roman" panose="02020603050405020304" charset="0"/>
                </a:rPr>
                <a:t>→</a:t>
              </a:r>
              <a:r>
                <a:rPr lang="it-IT" altLang="it-IT" sz="2400" b="1" dirty="0">
                  <a:latin typeface="Arial Narrow" panose="020B0606020202030204" pitchFamily="34" charset="0"/>
                </a:rPr>
                <a:t> polimero di </a:t>
              </a:r>
              <a:r>
                <a:rPr lang="it-IT" altLang="it-IT" sz="2400" b="1" dirty="0" err="1">
                  <a:latin typeface="Arial Narrow" panose="020B0606020202030204" pitchFamily="34" charset="0"/>
                </a:rPr>
                <a:t>desossiribonucleotidi</a:t>
              </a:r>
              <a:endParaRPr lang="it-IT" altLang="it-IT" sz="2400" b="1" dirty="0">
                <a:latin typeface="Arial Narrow" panose="020B060602020203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solidFill>
                    <a:srgbClr val="FF3300"/>
                  </a:solidFill>
                  <a:latin typeface="Arial Narrow" panose="020B0606020202030204" pitchFamily="34" charset="0"/>
                </a:rPr>
                <a:t>RNA </a:t>
              </a:r>
              <a:r>
                <a:rPr lang="it-IT" altLang="it-IT" sz="2400" b="1" dirty="0">
                  <a:latin typeface="Arial Narrow" panose="020B0606020202030204" pitchFamily="34" charset="0"/>
                  <a:cs typeface="Times New Roman" panose="02020603050405020304" charset="0"/>
                </a:rPr>
                <a:t>→</a:t>
              </a:r>
              <a:r>
                <a:rPr lang="it-IT" altLang="it-IT" sz="2400" b="1" dirty="0">
                  <a:latin typeface="Arial Narrow" panose="020B0606020202030204" pitchFamily="34" charset="0"/>
                </a:rPr>
                <a:t> polimero di </a:t>
              </a:r>
              <a:r>
                <a:rPr lang="it-IT" altLang="it-IT" sz="2400" b="1" dirty="0" err="1">
                  <a:latin typeface="Arial Narrow" panose="020B0606020202030204" pitchFamily="34" charset="0"/>
                </a:rPr>
                <a:t>ribonucleotidi</a:t>
              </a:r>
              <a:endParaRPr lang="it-IT" altLang="it-IT" sz="24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10035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3226" r="3592" b="41653"/>
          <a:stretch>
            <a:fillRect/>
          </a:stretch>
        </p:blipFill>
        <p:spPr bwMode="auto">
          <a:xfrm>
            <a:off x="2303463" y="2924175"/>
            <a:ext cx="6840537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 Box 8"/>
          <p:cNvSpPr txBox="1">
            <a:spLocks noChangeArrowheads="1"/>
          </p:cNvSpPr>
          <p:nvPr/>
        </p:nvSpPr>
        <p:spPr bwMode="auto">
          <a:xfrm>
            <a:off x="68263" y="3429000"/>
            <a:ext cx="2235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 dirty="0">
                <a:latin typeface="Arial Narrow" panose="020B0606020202030204" pitchFamily="34" charset="0"/>
              </a:rPr>
              <a:t>I </a:t>
            </a:r>
            <a:r>
              <a:rPr lang="en-US" altLang="it-IT" sz="2400" b="1" dirty="0" err="1">
                <a:latin typeface="Arial Narrow" panose="020B0606020202030204" pitchFamily="34" charset="0"/>
              </a:rPr>
              <a:t>Nucleotidi</a:t>
            </a:r>
            <a:r>
              <a:rPr lang="en-US" altLang="it-IT" sz="2400" b="1" dirty="0">
                <a:latin typeface="Arial Narrow" panose="020B0606020202030204" pitchFamily="34" charset="0"/>
              </a:rPr>
              <a:t> </a:t>
            </a:r>
            <a:r>
              <a:rPr lang="en-US" altLang="it-IT" sz="2400" b="1" dirty="0" err="1">
                <a:latin typeface="Arial Narrow" panose="020B0606020202030204" pitchFamily="34" charset="0"/>
              </a:rPr>
              <a:t>sono</a:t>
            </a:r>
            <a:r>
              <a:rPr lang="en-US" altLang="it-IT" sz="2400" b="1" dirty="0">
                <a:latin typeface="Arial Narrow" panose="020B0606020202030204" pitchFamily="34" charset="0"/>
              </a:rPr>
              <a:t> le </a:t>
            </a:r>
            <a:r>
              <a:rPr lang="en-US" altLang="it-IT" sz="2400" b="1" dirty="0" err="1">
                <a:latin typeface="Arial Narrow" panose="020B0606020202030204" pitchFamily="34" charset="0"/>
              </a:rPr>
              <a:t>subunità</a:t>
            </a:r>
            <a:r>
              <a:rPr lang="en-US" altLang="it-IT" sz="2400" b="1" dirty="0">
                <a:latin typeface="Arial Narrow" panose="020B0606020202030204" pitchFamily="34" charset="0"/>
              </a:rPr>
              <a:t> </a:t>
            </a:r>
            <a:r>
              <a:rPr lang="en-US" altLang="it-IT" sz="2400" b="1" dirty="0" err="1">
                <a:latin typeface="Arial Narrow" panose="020B0606020202030204" pitchFamily="34" charset="0"/>
              </a:rPr>
              <a:t>degli</a:t>
            </a:r>
            <a:r>
              <a:rPr lang="en-US" altLang="it-IT" sz="2400" b="1" dirty="0">
                <a:latin typeface="Arial Narrow" panose="020B0606020202030204" pitchFamily="34" charset="0"/>
              </a:rPr>
              <a:t> </a:t>
            </a:r>
            <a:r>
              <a:rPr lang="en-US" altLang="it-IT" sz="2400" b="1" dirty="0" err="1">
                <a:latin typeface="Arial Narrow" panose="020B0606020202030204" pitchFamily="34" charset="0"/>
              </a:rPr>
              <a:t>Acidi</a:t>
            </a:r>
            <a:r>
              <a:rPr lang="en-US" altLang="it-IT" sz="2400" b="1" dirty="0">
                <a:latin typeface="Arial Narrow" panose="020B0606020202030204" pitchFamily="34" charset="0"/>
              </a:rPr>
              <a:t> </a:t>
            </a:r>
            <a:r>
              <a:rPr lang="en-US" altLang="it-IT" sz="2400" b="1" dirty="0" err="1">
                <a:latin typeface="Arial Narrow" panose="020B0606020202030204" pitchFamily="34" charset="0"/>
              </a:rPr>
              <a:t>Nucleici</a:t>
            </a:r>
            <a:endParaRPr lang="en-US" altLang="it-IT" sz="2400" b="1" dirty="0">
              <a:latin typeface="Arial Narrow" panose="020B0606020202030204" pitchFamily="34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198F8-ADA1-4A7A-8750-0E7C7E9E1836}" type="slidenum">
              <a:rPr lang="it-IT" altLang="it-IT" smtClean="0"/>
              <a:t>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4526243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854075"/>
            <a:ext cx="9017000" cy="4260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CasellaDiTesto 2"/>
          <p:cNvSpPr txBox="1"/>
          <p:nvPr/>
        </p:nvSpPr>
        <p:spPr>
          <a:xfrm>
            <a:off x="63500" y="6032500"/>
            <a:ext cx="9017000" cy="635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fontAlgn="ctr" hangingPunct="1">
              <a:lnSpc>
                <a:spcPts val="1400"/>
              </a:lnSpc>
              <a:spcBef>
                <a:spcPts val="1200"/>
              </a:spcBef>
              <a:buFontTx/>
              <a:buNone/>
            </a:pPr>
            <a:r>
              <a:rPr lang="it-IT" altLang="it-IT" sz="1400" b="1" dirty="0">
                <a:solidFill>
                  <a:srgbClr val="C00000"/>
                </a:solidFill>
                <a:cs typeface="Calibri" panose="020F0502020204030204" pitchFamily="34" charset="0"/>
              </a:rPr>
              <a:t>Figura 2.10</a:t>
            </a:r>
            <a:r>
              <a:rPr lang="it-IT" altLang="it-IT" sz="1400" dirty="0">
                <a:solidFill>
                  <a:srgbClr val="000000"/>
                </a:solidFill>
                <a:cs typeface="Calibri" panose="020F0502020204030204" pitchFamily="34" charset="0"/>
              </a:rPr>
              <a:t> Schema semplificato di un diffrattometro a raggi X.</a:t>
            </a:r>
            <a:endParaRPr lang="it-IT" altLang="it-IT" sz="1400" dirty="0"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22" y="2377034"/>
            <a:ext cx="3598396" cy="27633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CasellaDiTesto 2"/>
          <p:cNvSpPr txBox="1"/>
          <p:nvPr/>
        </p:nvSpPr>
        <p:spPr>
          <a:xfrm>
            <a:off x="506300" y="1693997"/>
            <a:ext cx="2990840" cy="4603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fontAlgn="ctr" hangingPunct="1">
              <a:lnSpc>
                <a:spcPts val="1400"/>
              </a:lnSpc>
              <a:spcBef>
                <a:spcPts val="12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cs typeface="Calibri" panose="020F0502020204030204" pitchFamily="34" charset="0"/>
              </a:rPr>
              <a:t>Fotografie di diffrazione dei raggi X di fibre di DNA. </a:t>
            </a:r>
            <a:endParaRPr lang="it-IT" altLang="it-IT" sz="1400" dirty="0">
              <a:ea typeface="Calibri" panose="020F0502020204030204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31A657AF-9EEA-F0B0-58D4-0CC0493EE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3140968"/>
            <a:ext cx="4429125" cy="1477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76200" cmpd="tri">
            <a:noFill/>
            <a:miter lim="800000"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</a:pPr>
            <a:r>
              <a:rPr lang="it-IT" altLang="it-IT" sz="1800" b="1" dirty="0">
                <a:solidFill>
                  <a:srgbClr val="4618C6"/>
                </a:solidFill>
                <a:latin typeface="+mn-lt"/>
              </a:rPr>
              <a:t>Il DNA è un elica di forma regolare</a:t>
            </a: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</a:pPr>
            <a:endParaRPr lang="it-IT" altLang="it-IT" sz="1800" b="1" dirty="0">
              <a:solidFill>
                <a:srgbClr val="4618C6"/>
              </a:solidFill>
              <a:latin typeface="+mn-lt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</a:pPr>
            <a:r>
              <a:rPr lang="it-IT" altLang="it-IT" sz="1800" b="1" dirty="0">
                <a:solidFill>
                  <a:srgbClr val="4618C6"/>
                </a:solidFill>
                <a:latin typeface="+mn-lt"/>
              </a:rPr>
              <a:t>Giro completo ogni 36Å</a:t>
            </a: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</a:pPr>
            <a:endParaRPr lang="it-IT" altLang="it-IT" sz="1800" b="1" dirty="0">
              <a:solidFill>
                <a:srgbClr val="4618C6"/>
              </a:solidFill>
              <a:latin typeface="+mn-lt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</a:pPr>
            <a:r>
              <a:rPr lang="en-US" altLang="it-IT" sz="1800" b="1" dirty="0" err="1">
                <a:solidFill>
                  <a:srgbClr val="4618C6"/>
                </a:solidFill>
                <a:latin typeface="+mn-lt"/>
              </a:rPr>
              <a:t>Distanza</a:t>
            </a:r>
            <a:r>
              <a:rPr lang="en-US" altLang="it-IT" sz="1800" b="1" dirty="0">
                <a:solidFill>
                  <a:srgbClr val="4618C6"/>
                </a:solidFill>
                <a:latin typeface="+mn-lt"/>
              </a:rPr>
              <a:t> </a:t>
            </a:r>
            <a:r>
              <a:rPr lang="en-US" altLang="it-IT" sz="1800" b="1" dirty="0" err="1">
                <a:solidFill>
                  <a:srgbClr val="4618C6"/>
                </a:solidFill>
                <a:latin typeface="+mn-lt"/>
              </a:rPr>
              <a:t>fra</a:t>
            </a:r>
            <a:r>
              <a:rPr lang="en-US" altLang="it-IT" sz="1800" b="1" dirty="0">
                <a:solidFill>
                  <a:srgbClr val="4618C6"/>
                </a:solidFill>
                <a:latin typeface="+mn-lt"/>
              </a:rPr>
              <a:t> due </a:t>
            </a:r>
            <a:r>
              <a:rPr lang="en-US" altLang="it-IT" sz="1800" b="1" dirty="0" err="1">
                <a:solidFill>
                  <a:srgbClr val="4618C6"/>
                </a:solidFill>
                <a:latin typeface="+mn-lt"/>
              </a:rPr>
              <a:t>nucleotidi</a:t>
            </a:r>
            <a:r>
              <a:rPr lang="en-US" altLang="it-IT" sz="1800" b="1" dirty="0">
                <a:solidFill>
                  <a:srgbClr val="4618C6"/>
                </a:solidFill>
                <a:latin typeface="+mn-lt"/>
              </a:rPr>
              <a:t> 3,4Å </a:t>
            </a:r>
            <a:endParaRPr lang="it-IT" altLang="it-IT" sz="1800" b="1" dirty="0">
              <a:solidFill>
                <a:srgbClr val="4618C6"/>
              </a:solidFill>
              <a:latin typeface="+mn-lt"/>
            </a:endParaRPr>
          </a:p>
        </p:txBody>
      </p:sp>
      <p:sp>
        <p:nvSpPr>
          <p:cNvPr id="3" name="Rettangolo 4">
            <a:extLst>
              <a:ext uri="{FF2B5EF4-FFF2-40B4-BE49-F238E27FC236}">
                <a16:creationId xmlns:a16="http://schemas.microsoft.com/office/drawing/2014/main" id="{7CF63FAC-2F1B-C63D-A331-B05BB6ADC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213702"/>
            <a:ext cx="86804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Franklin e Wilkins 1950-53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altLang="it-IT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Cristalli</a:t>
            </a:r>
            <a:r>
              <a:rPr lang="en-US" altLang="it-IT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di DNA </a:t>
            </a:r>
            <a:r>
              <a:rPr lang="en-US" altLang="it-IT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analizzati</a:t>
            </a:r>
            <a:r>
              <a:rPr lang="en-US" altLang="it-IT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altLang="it-IT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mediante</a:t>
            </a:r>
            <a:r>
              <a:rPr lang="en-US" altLang="it-IT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altLang="it-IT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Diffrazione</a:t>
            </a:r>
            <a:r>
              <a:rPr lang="en-US" altLang="it-IT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altLang="it-IT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dei</a:t>
            </a:r>
            <a:r>
              <a:rPr lang="en-US" altLang="it-IT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altLang="it-IT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raggi</a:t>
            </a:r>
            <a:r>
              <a:rPr lang="en-US" altLang="it-IT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263"/>
            <a:ext cx="8628063" cy="67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304800" y="4508500"/>
            <a:ext cx="8534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>
                <a:latin typeface="Helvetica" panose="020B0504020202030204" pitchFamily="34" charset="0"/>
              </a:rPr>
              <a:t>   </a:t>
            </a:r>
            <a:r>
              <a:rPr lang="en-US" altLang="it-IT" b="1">
                <a:latin typeface="Comic Sans MS" panose="030F0702030302020204" pitchFamily="66" charset="0"/>
              </a:rPr>
              <a:t>Crick              Watson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258330" y="836712"/>
            <a:ext cx="5663927" cy="5632311"/>
          </a:xfrm>
          <a:prstGeom prst="rect">
            <a:avLst/>
          </a:prstGeom>
          <a:solidFill>
            <a:schemeClr val="accent3">
              <a:lumMod val="95000"/>
            </a:schemeClr>
          </a:solidFill>
          <a:ln w="76200" cmpd="tri">
            <a:noFill/>
            <a:miter lim="800000"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  <a:defRPr/>
            </a:pPr>
            <a:endParaRPr lang="it-IT" altLang="it-IT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  <a:defRPr/>
            </a:pPr>
            <a:r>
              <a:rPr lang="it-IT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DNA è costituito da </a:t>
            </a:r>
            <a:r>
              <a:rPr lang="it-IT" alt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eliche</a:t>
            </a:r>
            <a:r>
              <a:rPr lang="it-IT" altLang="it-IT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avvolte intorno allo stesso asse per formare un’elica destrorsa </a:t>
            </a: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  <a:defRPr/>
            </a:pPr>
            <a:endParaRPr lang="it-IT" altLang="it-IT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  <a:defRPr/>
            </a:pPr>
            <a:endParaRPr lang="it-IT" altLang="it-IT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  <a:defRPr/>
            </a:pPr>
            <a:r>
              <a:rPr lang="it-IT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lang="it-IT" altLang="it-IT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scheletro </a:t>
            </a:r>
            <a:r>
              <a:rPr lang="it-IT" altLang="it-IT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idrofilico</a:t>
            </a:r>
            <a:r>
              <a:rPr lang="it-IT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composto da un’alternanza di deossiribosio e gruppi fosforici, </a:t>
            </a:r>
            <a:r>
              <a:rPr lang="it-IT" alt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all’esterno della doppia elica</a:t>
            </a: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  <a:defRPr/>
            </a:pPr>
            <a:endParaRPr lang="it-IT" altLang="it-IT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  <a:defRPr/>
            </a:pPr>
            <a:endParaRPr lang="it-IT" altLang="it-IT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  <a:defRPr/>
            </a:pP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altLang="it-IT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</a:t>
            </a:r>
            <a:r>
              <a:rPr lang="en-US" alt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azotate</a:t>
            </a:r>
            <a:r>
              <a:rPr lang="en-US" alt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alt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impilate</a:t>
            </a:r>
            <a:r>
              <a:rPr lang="en-US" alt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all’interno</a:t>
            </a:r>
            <a:r>
              <a:rPr lang="en-US" alt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doppia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elica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le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loro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strutture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planari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anello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poste in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posizione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perpendicolare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all’asse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longitudinale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molecola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  <a:defRPr/>
            </a:pPr>
            <a:endParaRPr lang="en-US" altLang="it-IT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  <a:defRPr/>
            </a:pPr>
            <a:endParaRPr lang="en-US" altLang="it-IT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  <a:defRPr/>
            </a:pP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relazione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spaziale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catene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 </a:t>
            </a:r>
            <a:r>
              <a:rPr lang="en-US" altLang="it-IT" sz="1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altLang="it-IT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scanalatura</a:t>
            </a:r>
            <a:r>
              <a:rPr lang="en-US" alt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maggiore</a:t>
            </a:r>
            <a:r>
              <a:rPr lang="en-US" alt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altLang="it-IT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alt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minore</a:t>
            </a:r>
            <a:endParaRPr lang="en-US" altLang="it-IT" sz="1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None/>
              <a:defRPr/>
            </a:pPr>
            <a:endParaRPr lang="it-IT" altLang="it-IT" sz="1800" b="1" dirty="0">
              <a:solidFill>
                <a:srgbClr val="1F07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4"/>
          <p:cNvSpPr>
            <a:spLocks noChangeArrowheads="1"/>
          </p:cNvSpPr>
          <p:nvPr/>
        </p:nvSpPr>
        <p:spPr bwMode="auto">
          <a:xfrm>
            <a:off x="179512" y="188640"/>
            <a:ext cx="8424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Watson e Crick 1953 </a:t>
            </a:r>
            <a:r>
              <a:rPr lang="en-US" altLang="it-IT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Modello</a:t>
            </a:r>
            <a:r>
              <a:rPr lang="en-US" altLang="it-IT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tridimensionale</a:t>
            </a:r>
            <a:endParaRPr lang="en-US" altLang="it-IT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E0102F8-8D3E-60DE-249D-B8B0C7B43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43" y="732184"/>
            <a:ext cx="2810440" cy="552479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4"/>
          <p:cNvSpPr>
            <a:spLocks noChangeArrowheads="1"/>
          </p:cNvSpPr>
          <p:nvPr/>
        </p:nvSpPr>
        <p:spPr bwMode="auto">
          <a:xfrm>
            <a:off x="201080" y="116632"/>
            <a:ext cx="78777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20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Watson e Crick 1953 </a:t>
            </a:r>
            <a:r>
              <a:rPr lang="en-US" altLang="it-IT" sz="20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Modello</a:t>
            </a:r>
            <a:r>
              <a:rPr lang="en-US" altLang="it-IT" sz="20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it-IT" sz="20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tridimensionale</a:t>
            </a:r>
            <a:endParaRPr lang="en-US" altLang="it-IT" sz="2000" b="1" dirty="0">
              <a:solidFill>
                <a:schemeClr val="accent2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851920" y="1166842"/>
            <a:ext cx="4934322" cy="4524315"/>
          </a:xfrm>
          <a:prstGeom prst="rect">
            <a:avLst/>
          </a:prstGeom>
          <a:solidFill>
            <a:schemeClr val="accent3">
              <a:lumMod val="95000"/>
            </a:schemeClr>
          </a:solidFill>
          <a:ln w="76200" cmpd="tri">
            <a:noFill/>
            <a:miter lim="800000"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</a:pPr>
            <a:endParaRPr lang="it-IT" altLang="it-IT" sz="1800" b="1" dirty="0">
              <a:solidFill>
                <a:srgbClr val="1F0796"/>
              </a:solidFill>
              <a:latin typeface="+mn-lt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</a:pPr>
            <a:r>
              <a:rPr lang="it-IT" altLang="it-IT" sz="1800" dirty="0">
                <a:latin typeface="+mn-lt"/>
              </a:rPr>
              <a:t>Ogni base di una catena è appaiata sullo stesso piano con una base dell’altra catena</a:t>
            </a:r>
          </a:p>
          <a:p>
            <a:pPr algn="just">
              <a:spcBef>
                <a:spcPct val="0"/>
              </a:spcBef>
              <a:buFont typeface="Tahoma" panose="020B0604030504040204" pitchFamily="34" charset="0"/>
              <a:buNone/>
            </a:pPr>
            <a:endParaRPr lang="it-IT" altLang="it-IT" sz="1800" dirty="0">
              <a:latin typeface="+mn-lt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None/>
            </a:pPr>
            <a:endParaRPr lang="it-IT" altLang="it-IT" sz="1800" dirty="0">
              <a:latin typeface="+mn-lt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</a:pPr>
            <a:r>
              <a:rPr lang="it-IT" altLang="it-IT" sz="1800" dirty="0">
                <a:latin typeface="+mn-lt"/>
              </a:rPr>
              <a:t>L’</a:t>
            </a:r>
            <a:r>
              <a:rPr lang="it-IT" altLang="it-IT" sz="1800" b="1" dirty="0">
                <a:solidFill>
                  <a:srgbClr val="00B050"/>
                </a:solidFill>
                <a:latin typeface="+mn-lt"/>
              </a:rPr>
              <a:t>Adenina</a:t>
            </a:r>
            <a:r>
              <a:rPr lang="it-IT" altLang="it-IT" sz="1800" dirty="0">
                <a:latin typeface="+mn-lt"/>
              </a:rPr>
              <a:t> è sempre legata alla </a:t>
            </a:r>
            <a:r>
              <a:rPr lang="it-IT" altLang="it-IT" sz="1800" b="1" dirty="0">
                <a:solidFill>
                  <a:srgbClr val="00B050"/>
                </a:solidFill>
                <a:latin typeface="+mn-lt"/>
              </a:rPr>
              <a:t>Timina</a:t>
            </a:r>
            <a:r>
              <a:rPr lang="it-IT" altLang="it-IT" sz="1800" b="1" dirty="0">
                <a:latin typeface="+mn-lt"/>
              </a:rPr>
              <a:t> </a:t>
            </a:r>
            <a:r>
              <a:rPr lang="it-IT" altLang="it-IT" sz="1800" dirty="0">
                <a:latin typeface="+mn-lt"/>
              </a:rPr>
              <a:t>mediante </a:t>
            </a:r>
            <a:r>
              <a:rPr lang="it-IT" altLang="it-IT" sz="1800" b="1" u="sng" dirty="0">
                <a:solidFill>
                  <a:srgbClr val="00B050"/>
                </a:solidFill>
                <a:latin typeface="+mn-lt"/>
              </a:rPr>
              <a:t>due</a:t>
            </a:r>
            <a:r>
              <a:rPr lang="it-IT" altLang="it-IT" sz="18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it-IT" altLang="it-IT" sz="1800" dirty="0">
                <a:latin typeface="+mn-lt"/>
              </a:rPr>
              <a:t>legami idrogeno</a:t>
            </a: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</a:pPr>
            <a:endParaRPr lang="it-IT" altLang="it-IT" sz="1800" dirty="0">
              <a:latin typeface="+mn-lt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</a:pPr>
            <a:endParaRPr lang="it-IT" altLang="it-IT" sz="1800" dirty="0">
              <a:latin typeface="+mn-lt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</a:pPr>
            <a:r>
              <a:rPr lang="it-IT" altLang="it-IT" sz="1800" dirty="0">
                <a:latin typeface="+mn-lt"/>
              </a:rPr>
              <a:t>La </a:t>
            </a:r>
            <a:r>
              <a:rPr lang="it-IT" altLang="it-IT" sz="1800" b="1" dirty="0">
                <a:solidFill>
                  <a:srgbClr val="00B050"/>
                </a:solidFill>
                <a:latin typeface="+mn-lt"/>
              </a:rPr>
              <a:t>Guanina</a:t>
            </a:r>
            <a:r>
              <a:rPr lang="it-IT" altLang="it-IT" sz="1800" dirty="0">
                <a:latin typeface="+mn-lt"/>
              </a:rPr>
              <a:t> è sempre legata alla </a:t>
            </a:r>
            <a:r>
              <a:rPr lang="it-IT" altLang="it-IT" sz="1800" b="1" dirty="0">
                <a:solidFill>
                  <a:srgbClr val="00B050"/>
                </a:solidFill>
                <a:latin typeface="+mn-lt"/>
              </a:rPr>
              <a:t>Citosina </a:t>
            </a:r>
            <a:r>
              <a:rPr lang="it-IT" altLang="it-IT" sz="1800" dirty="0">
                <a:latin typeface="+mn-lt"/>
              </a:rPr>
              <a:t>mediante </a:t>
            </a:r>
            <a:r>
              <a:rPr lang="it-IT" altLang="it-IT" sz="1800" b="1" u="sng" dirty="0">
                <a:solidFill>
                  <a:srgbClr val="00B050"/>
                </a:solidFill>
                <a:latin typeface="+mn-lt"/>
              </a:rPr>
              <a:t>tre</a:t>
            </a:r>
            <a:r>
              <a:rPr lang="it-IT" altLang="it-IT" sz="1800" dirty="0">
                <a:latin typeface="+mn-lt"/>
              </a:rPr>
              <a:t> legami idrogeno</a:t>
            </a:r>
            <a:r>
              <a:rPr lang="en-US" altLang="it-IT" sz="1800" dirty="0">
                <a:latin typeface="+mn-lt"/>
              </a:rPr>
              <a:t> </a:t>
            </a: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</a:pPr>
            <a:endParaRPr lang="en-US" altLang="it-IT" sz="1800" dirty="0">
              <a:latin typeface="+mn-lt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</a:pPr>
            <a:endParaRPr lang="en-US" altLang="it-IT" sz="1800" dirty="0">
              <a:latin typeface="+mn-lt"/>
            </a:endParaRPr>
          </a:p>
          <a:p>
            <a:pPr algn="just">
              <a:spcBef>
                <a:spcPct val="0"/>
              </a:spcBef>
              <a:buFont typeface="Tahoma" panose="020B0604030504040204" pitchFamily="34" charset="0"/>
              <a:buChar char="•"/>
            </a:pPr>
            <a:r>
              <a:rPr lang="en-US" altLang="it-IT" sz="1800" dirty="0">
                <a:latin typeface="+mn-lt"/>
              </a:rPr>
              <a:t>Le due </a:t>
            </a:r>
            <a:r>
              <a:rPr lang="en-US" altLang="it-IT" sz="1800" dirty="0" err="1">
                <a:latin typeface="+mn-lt"/>
              </a:rPr>
              <a:t>catene</a:t>
            </a:r>
            <a:r>
              <a:rPr lang="en-US" altLang="it-IT" sz="1800" dirty="0">
                <a:latin typeface="+mn-lt"/>
              </a:rPr>
              <a:t> </a:t>
            </a:r>
            <a:r>
              <a:rPr lang="en-US" altLang="it-IT" sz="1800" dirty="0" err="1">
                <a:latin typeface="+mn-lt"/>
              </a:rPr>
              <a:t>dell’elica</a:t>
            </a:r>
            <a:r>
              <a:rPr lang="en-US" altLang="it-IT" sz="1800" dirty="0">
                <a:latin typeface="+mn-lt"/>
              </a:rPr>
              <a:t> </a:t>
            </a:r>
            <a:r>
              <a:rPr lang="en-US" altLang="it-IT" sz="1800" dirty="0" err="1">
                <a:latin typeface="+mn-lt"/>
              </a:rPr>
              <a:t>sono</a:t>
            </a:r>
            <a:r>
              <a:rPr lang="en-US" altLang="it-IT" sz="1800" dirty="0">
                <a:latin typeface="+mn-lt"/>
              </a:rPr>
              <a:t> </a:t>
            </a:r>
            <a:r>
              <a:rPr lang="en-US" altLang="it-IT" sz="1800" b="1" dirty="0" err="1">
                <a:solidFill>
                  <a:srgbClr val="00B050"/>
                </a:solidFill>
                <a:latin typeface="+mn-lt"/>
              </a:rPr>
              <a:t>antiparallele</a:t>
            </a:r>
            <a:r>
              <a:rPr lang="en-US" altLang="it-IT" sz="1800" b="1" dirty="0">
                <a:solidFill>
                  <a:srgbClr val="00B050"/>
                </a:solidFill>
                <a:latin typeface="+mn-lt"/>
              </a:rPr>
              <a:t> e </a:t>
            </a:r>
            <a:r>
              <a:rPr lang="en-US" altLang="it-IT" sz="1800" b="1" dirty="0" err="1">
                <a:solidFill>
                  <a:srgbClr val="00B050"/>
                </a:solidFill>
                <a:latin typeface="+mn-lt"/>
              </a:rPr>
              <a:t>complementari</a:t>
            </a:r>
            <a:endParaRPr lang="it-IT" altLang="it-IT" sz="18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5" name="Picture 4" descr="OHTL11060">
            <a:extLst>
              <a:ext uri="{FF2B5EF4-FFF2-40B4-BE49-F238E27FC236}">
                <a16:creationId xmlns:a16="http://schemas.microsoft.com/office/drawing/2014/main" id="{9D06EDA3-AA95-FA78-F669-B5B1BAC7F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48"/>
          <a:stretch/>
        </p:blipFill>
        <p:spPr bwMode="auto">
          <a:xfrm>
            <a:off x="107504" y="1184822"/>
            <a:ext cx="330382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0480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AF22F05A-9CAF-CCEB-0D37-653C36B19C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901875"/>
              </p:ext>
            </p:extLst>
          </p:nvPr>
        </p:nvGraphicFramePr>
        <p:xfrm>
          <a:off x="670712" y="332656"/>
          <a:ext cx="3168650" cy="608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" imgW="5373370" imgH="10306685" progId="Canvas.Drawing.7">
                  <p:embed/>
                </p:oleObj>
              </mc:Choice>
              <mc:Fallback>
                <p:oleObj name="Drawing" r:id="rId4" imgW="5373370" imgH="10306685" progId="Canvas.Drawing.7">
                  <p:embed/>
                  <p:pic>
                    <p:nvPicPr>
                      <p:cNvPr id="143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712" y="332656"/>
                        <a:ext cx="3168650" cy="608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43E8584-4F37-9373-DD16-38D585244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72" y="1052736"/>
            <a:ext cx="4153628" cy="45682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2163136-5E97-12D5-44F2-212DABA1D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240" y="1119888"/>
            <a:ext cx="4049570" cy="48605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OHTL11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8742362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-13284" y="147379"/>
            <a:ext cx="87630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+mn-lt"/>
              </a:rPr>
              <a:t>Struttura del DNA</a:t>
            </a:r>
          </a:p>
        </p:txBody>
      </p:sp>
      <p:sp>
        <p:nvSpPr>
          <p:cNvPr id="2" name="Pulsante di azione: video 1">
            <a:hlinkClick r:id="rId3" action="ppaction://program" highlightClick="1"/>
          </p:cNvPr>
          <p:cNvSpPr/>
          <p:nvPr/>
        </p:nvSpPr>
        <p:spPr>
          <a:xfrm>
            <a:off x="219210" y="5990541"/>
            <a:ext cx="1475805" cy="72008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006686" y="598124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5.1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820058" y="6395605"/>
            <a:ext cx="1706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dirty="0"/>
              <a:t>vedi slide dopo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96664BB-E7EE-3336-9947-892DB9351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162" y="798123"/>
            <a:ext cx="1986590" cy="45634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ADF6334-4525-409B-4AE1-AA46E92AA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278" y="1996029"/>
            <a:ext cx="2808312" cy="286594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5.1-DNA_structur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8316912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r="3795" b="41653"/>
          <a:stretch>
            <a:fillRect/>
          </a:stretch>
        </p:blipFill>
        <p:spPr bwMode="auto">
          <a:xfrm>
            <a:off x="179388" y="1214438"/>
            <a:ext cx="871220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Oval 3"/>
          <p:cNvSpPr>
            <a:spLocks noChangeArrowheads="1"/>
          </p:cNvSpPr>
          <p:nvPr/>
        </p:nvSpPr>
        <p:spPr bwMode="auto">
          <a:xfrm>
            <a:off x="1857375" y="2286000"/>
            <a:ext cx="1500188" cy="15001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36513" y="549275"/>
            <a:ext cx="9144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b="1">
                <a:latin typeface="Arial Narrow" panose="020B0606020202030204" pitchFamily="34" charset="0"/>
              </a:rPr>
              <a:t>Il DNA è un polimero di </a:t>
            </a:r>
            <a:r>
              <a:rPr lang="it-IT" altLang="it-IT" b="1" u="sng">
                <a:solidFill>
                  <a:srgbClr val="FF3300"/>
                </a:solidFill>
                <a:latin typeface="Arial Narrow" panose="020B0606020202030204" pitchFamily="34" charset="0"/>
              </a:rPr>
              <a:t>desossiribonucleotidi</a:t>
            </a:r>
          </a:p>
        </p:txBody>
      </p:sp>
      <p:grpSp>
        <p:nvGrpSpPr>
          <p:cNvPr id="2" name="Group 5"/>
          <p:cNvGrpSpPr/>
          <p:nvPr/>
        </p:nvGrpSpPr>
        <p:grpSpPr bwMode="auto">
          <a:xfrm>
            <a:off x="7786688" y="2746375"/>
            <a:ext cx="771525" cy="539750"/>
            <a:chOff x="4359" y="2448"/>
            <a:chExt cx="486" cy="340"/>
          </a:xfrm>
        </p:grpSpPr>
        <p:sp>
          <p:nvSpPr>
            <p:cNvPr id="101382" name="Line 6"/>
            <p:cNvSpPr>
              <a:spLocks noChangeShapeType="1"/>
            </p:cNvSpPr>
            <p:nvPr/>
          </p:nvSpPr>
          <p:spPr bwMode="auto">
            <a:xfrm flipV="1">
              <a:off x="4359" y="2448"/>
              <a:ext cx="451" cy="269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1383" name="Line 7"/>
            <p:cNvSpPr>
              <a:spLocks noChangeShapeType="1"/>
            </p:cNvSpPr>
            <p:nvPr/>
          </p:nvSpPr>
          <p:spPr bwMode="auto">
            <a:xfrm>
              <a:off x="4404" y="2509"/>
              <a:ext cx="441" cy="279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198F8-ADA1-4A7A-8750-0E7C7E9E1836}" type="slidenum">
              <a:rPr lang="it-IT" altLang="it-IT" smtClean="0"/>
              <a:t>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9618965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2" descr="solchi maggiore e minore nella struttura del DNA"/>
          <p:cNvSpPr>
            <a:spLocks noChangeAspect="1" noChangeArrowheads="1"/>
          </p:cNvSpPr>
          <p:nvPr/>
        </p:nvSpPr>
        <p:spPr bwMode="auto">
          <a:xfrm>
            <a:off x="827088" y="3854450"/>
            <a:ext cx="223837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69635" name="Picture 4" descr="solchi maggiore e minore nella struttura del D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0695"/>
            <a:ext cx="550989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681552D9-D47C-C64F-D00A-6848E7CD1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16632"/>
            <a:ext cx="8100962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 Narrow" panose="020B0606020202030204" pitchFamily="34" charset="0"/>
              </a:rPr>
              <a:t>Il </a:t>
            </a:r>
            <a:r>
              <a:rPr lang="it-IT" altLang="it-IT" sz="1800" b="1" dirty="0">
                <a:latin typeface="Arial Narrow" panose="020B0606020202030204" pitchFamily="34" charset="0"/>
              </a:rPr>
              <a:t>DNA</a:t>
            </a:r>
            <a:r>
              <a:rPr lang="it-IT" altLang="it-IT" sz="1800" dirty="0">
                <a:latin typeface="Arial Narrow" panose="020B0606020202030204" pitchFamily="34" charset="0"/>
              </a:rPr>
              <a:t> è costituito da: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 Narrow" panose="020B0606020202030204" pitchFamily="34" charset="0"/>
              </a:rPr>
              <a:t>- due polimeri, di </a:t>
            </a:r>
            <a:r>
              <a:rPr lang="it-IT" altLang="it-IT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desossi-ribonucleotidi</a:t>
            </a:r>
            <a:r>
              <a:rPr lang="it-IT" altLang="it-IT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avvolti ad elica destrorsa</a:t>
            </a:r>
            <a:r>
              <a:rPr lang="it-IT" altLang="it-IT" sz="1800" dirty="0">
                <a:latin typeface="Arial Narrow" panose="020B0606020202030204" pitchFamily="34" charset="0"/>
              </a:rPr>
              <a:t>,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FF3300"/>
                </a:solidFill>
                <a:latin typeface="Arial Narrow" panose="020B0606020202030204" pitchFamily="34" charset="0"/>
              </a:rPr>
              <a:t>- antiparalleli</a:t>
            </a:r>
            <a:r>
              <a:rPr lang="it-IT" altLang="it-IT" sz="1800" dirty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 Narrow" panose="020B0606020202030204" pitchFamily="34" charset="0"/>
              </a:rPr>
              <a:t>- appaiati tra loro in </a:t>
            </a:r>
            <a:r>
              <a:rPr lang="it-IT" altLang="it-IT" sz="1800" b="1" dirty="0">
                <a:solidFill>
                  <a:srgbClr val="FF3300"/>
                </a:solidFill>
                <a:latin typeface="Arial Narrow" panose="020B0606020202030204" pitchFamily="34" charset="0"/>
              </a:rPr>
              <a:t>modo complementare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CE648253-DD02-4A85-A6ED-6C312BA92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0" y="5762639"/>
            <a:ext cx="873094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6020202030204" pitchFamily="34" charset="0"/>
              </a:rPr>
              <a:t>In natura, i due polimeri hanno struttura secondaria ad elica  destrorsa (B-DNA)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540" y="1628800"/>
            <a:ext cx="4041516" cy="48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72386C0-49A3-FC75-6EAA-692D118583E3}"/>
              </a:ext>
            </a:extLst>
          </p:cNvPr>
          <p:cNvSpPr/>
          <p:nvPr/>
        </p:nvSpPr>
        <p:spPr>
          <a:xfrm>
            <a:off x="179512" y="2132856"/>
            <a:ext cx="4041516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en-US" altLang="it-IT" sz="2800" b="1" kern="0" dirty="0">
                <a:highlight>
                  <a:srgbClr val="FF00FF"/>
                </a:highlight>
              </a:rPr>
              <a:t>A</a:t>
            </a:r>
            <a:r>
              <a:rPr lang="en-US" altLang="it-IT" sz="2800" b="1" kern="0" dirty="0"/>
              <a:t>:</a:t>
            </a:r>
            <a:r>
              <a:rPr lang="en-US" altLang="it-IT" sz="2800" kern="0" dirty="0"/>
              <a:t> </a:t>
            </a:r>
            <a:r>
              <a:rPr lang="en-US" altLang="it-IT" sz="2000" kern="0" dirty="0" err="1"/>
              <a:t>elica</a:t>
            </a:r>
            <a:r>
              <a:rPr lang="en-US" altLang="it-IT" sz="2000" kern="0" dirty="0"/>
              <a:t> </a:t>
            </a:r>
            <a:r>
              <a:rPr lang="en-US" altLang="it-IT" sz="2000" kern="0" dirty="0" err="1"/>
              <a:t>destrorsa</a:t>
            </a:r>
            <a:r>
              <a:rPr lang="en-US" altLang="it-IT" sz="2000" kern="0" dirty="0"/>
              <a:t>, </a:t>
            </a:r>
            <a:r>
              <a:rPr lang="en-US" altLang="it-IT" sz="2000" kern="0" dirty="0" err="1"/>
              <a:t>corta</a:t>
            </a:r>
            <a:r>
              <a:rPr lang="en-US" altLang="it-IT" sz="2000" kern="0" dirty="0"/>
              <a:t>, </a:t>
            </a:r>
            <a:r>
              <a:rPr lang="en-US" altLang="it-IT" sz="2000" kern="0" dirty="0" err="1"/>
              <a:t>spessa</a:t>
            </a:r>
            <a:r>
              <a:rPr lang="en-US" altLang="it-IT" sz="2000" kern="0" dirty="0"/>
              <a:t>, 2.3 Å, 11 bp per </a:t>
            </a:r>
            <a:r>
              <a:rPr lang="en-US" altLang="it-IT" sz="2000" kern="0" dirty="0" err="1"/>
              <a:t>giro</a:t>
            </a:r>
            <a:r>
              <a:rPr lang="en-US" altLang="it-IT" sz="2000" kern="0" dirty="0"/>
              <a:t> (</a:t>
            </a:r>
            <a:r>
              <a:rPr lang="en-US" altLang="it-IT" sz="2000" kern="0" dirty="0" err="1"/>
              <a:t>soluzioni</a:t>
            </a:r>
            <a:r>
              <a:rPr lang="en-US" altLang="it-IT" sz="2000" kern="0" dirty="0"/>
              <a:t> </a:t>
            </a:r>
            <a:r>
              <a:rPr lang="en-US" altLang="it-IT" sz="2000" kern="0" dirty="0" err="1"/>
              <a:t>povere</a:t>
            </a:r>
            <a:r>
              <a:rPr lang="en-US" altLang="it-IT" sz="2000" kern="0" dirty="0"/>
              <a:t> </a:t>
            </a:r>
            <a:r>
              <a:rPr lang="en-US" altLang="it-IT" sz="2000" kern="0" dirty="0" err="1"/>
              <a:t>d’acqua</a:t>
            </a:r>
            <a:r>
              <a:rPr lang="en-US" altLang="it-IT" sz="2000" kern="0" dirty="0"/>
              <a:t>)</a:t>
            </a:r>
          </a:p>
          <a:p>
            <a:pPr algn="just" eaLnBrk="1" hangingPunct="1">
              <a:lnSpc>
                <a:spcPct val="90000"/>
              </a:lnSpc>
            </a:pPr>
            <a:endParaRPr lang="en-US" altLang="it-IT" sz="2000" b="1" kern="0" dirty="0"/>
          </a:p>
          <a:p>
            <a:pPr algn="just" eaLnBrk="1" hangingPunct="1">
              <a:lnSpc>
                <a:spcPct val="90000"/>
              </a:lnSpc>
            </a:pPr>
            <a:endParaRPr lang="en-US" altLang="it-IT" sz="2000" b="1" kern="0" dirty="0"/>
          </a:p>
          <a:p>
            <a:pPr algn="just" eaLnBrk="1" hangingPunct="1">
              <a:lnSpc>
                <a:spcPct val="90000"/>
              </a:lnSpc>
            </a:pPr>
            <a:r>
              <a:rPr lang="en-US" altLang="it-IT" sz="2800" b="1" kern="0" dirty="0">
                <a:highlight>
                  <a:srgbClr val="FF00FF"/>
                </a:highlight>
              </a:rPr>
              <a:t>B</a:t>
            </a:r>
            <a:r>
              <a:rPr lang="en-US" altLang="it-IT" sz="2800" b="1" kern="0" dirty="0"/>
              <a:t>: </a:t>
            </a:r>
            <a:r>
              <a:rPr lang="en-US" altLang="it-IT" sz="2000" kern="0" dirty="0" err="1"/>
              <a:t>elica</a:t>
            </a:r>
            <a:r>
              <a:rPr lang="en-US" altLang="it-IT" sz="2000" kern="0" dirty="0"/>
              <a:t> </a:t>
            </a:r>
            <a:r>
              <a:rPr lang="en-US" altLang="it-IT" sz="2000" kern="0" dirty="0" err="1"/>
              <a:t>destrorsa</a:t>
            </a:r>
            <a:r>
              <a:rPr lang="en-US" altLang="it-IT" sz="2000" kern="0" dirty="0"/>
              <a:t>, </a:t>
            </a:r>
            <a:r>
              <a:rPr lang="en-US" altLang="it-IT" sz="2000" kern="0" dirty="0" err="1"/>
              <a:t>lunga</a:t>
            </a:r>
            <a:r>
              <a:rPr lang="en-US" altLang="it-IT" sz="2000" kern="0" dirty="0"/>
              <a:t>, </a:t>
            </a:r>
            <a:r>
              <a:rPr lang="en-US" altLang="it-IT" sz="2000" kern="0" dirty="0" err="1"/>
              <a:t>sottile</a:t>
            </a:r>
            <a:r>
              <a:rPr lang="en-US" altLang="it-IT" sz="2000" kern="0" dirty="0"/>
              <a:t>, 3.4 Å, 10 bp per </a:t>
            </a:r>
            <a:r>
              <a:rPr lang="en-US" altLang="it-IT" sz="2000" kern="0" dirty="0" err="1"/>
              <a:t>giro</a:t>
            </a:r>
            <a:r>
              <a:rPr lang="en-US" altLang="it-IT" sz="2000" kern="0" dirty="0"/>
              <a:t> </a:t>
            </a:r>
          </a:p>
          <a:p>
            <a:pPr algn="just" eaLnBrk="1" hangingPunct="1">
              <a:lnSpc>
                <a:spcPct val="90000"/>
              </a:lnSpc>
            </a:pPr>
            <a:endParaRPr lang="en-US" altLang="it-IT" sz="2000" b="1" kern="0" dirty="0"/>
          </a:p>
          <a:p>
            <a:pPr algn="just" eaLnBrk="1" hangingPunct="1">
              <a:lnSpc>
                <a:spcPct val="90000"/>
              </a:lnSpc>
            </a:pPr>
            <a:endParaRPr lang="en-US" altLang="it-IT" sz="2000" b="1" kern="0" dirty="0"/>
          </a:p>
          <a:p>
            <a:pPr algn="just" eaLnBrk="1" hangingPunct="1">
              <a:lnSpc>
                <a:spcPct val="90000"/>
              </a:lnSpc>
            </a:pPr>
            <a:r>
              <a:rPr lang="en-US" altLang="it-IT" sz="2800" b="1" kern="0" dirty="0">
                <a:highlight>
                  <a:srgbClr val="FF00FF"/>
                </a:highlight>
              </a:rPr>
              <a:t>Z</a:t>
            </a:r>
            <a:r>
              <a:rPr lang="en-US" altLang="it-IT" sz="2800" b="1" kern="0" dirty="0"/>
              <a:t>: </a:t>
            </a:r>
            <a:r>
              <a:rPr lang="en-US" altLang="it-IT" sz="2000" kern="0" dirty="0" err="1"/>
              <a:t>elica</a:t>
            </a:r>
            <a:r>
              <a:rPr lang="en-US" altLang="it-IT" sz="2000" kern="0" dirty="0"/>
              <a:t> </a:t>
            </a:r>
            <a:r>
              <a:rPr lang="en-US" altLang="it-IT" sz="2000" i="1" kern="0" dirty="0" err="1"/>
              <a:t>sinistrorsa</a:t>
            </a:r>
            <a:r>
              <a:rPr lang="en-US" altLang="it-IT" sz="2000" kern="0" dirty="0"/>
              <a:t>, </a:t>
            </a:r>
            <a:r>
              <a:rPr lang="en-US" altLang="it-IT" sz="2000" kern="0" dirty="0" err="1"/>
              <a:t>lunga</a:t>
            </a:r>
            <a:r>
              <a:rPr lang="en-US" altLang="it-IT" sz="2000" kern="0" dirty="0"/>
              <a:t>, </a:t>
            </a:r>
            <a:r>
              <a:rPr lang="en-US" altLang="it-IT" sz="2000" kern="0" dirty="0" err="1"/>
              <a:t>sottile</a:t>
            </a:r>
            <a:r>
              <a:rPr lang="en-US" altLang="it-IT" sz="2000" kern="0" dirty="0"/>
              <a:t>, 3.8 Å, 12 bp per </a:t>
            </a:r>
            <a:r>
              <a:rPr lang="en-US" altLang="it-IT" sz="2000" kern="0" dirty="0" err="1"/>
              <a:t>giro</a:t>
            </a:r>
            <a:r>
              <a:rPr lang="en-US" altLang="it-IT" sz="2000" kern="0" dirty="0"/>
              <a:t> (</a:t>
            </a:r>
            <a:r>
              <a:rPr lang="en-US" altLang="it-IT" sz="2000" kern="0" dirty="0" err="1"/>
              <a:t>particolari</a:t>
            </a:r>
            <a:r>
              <a:rPr lang="en-US" altLang="it-IT" sz="2000" kern="0" dirty="0"/>
              <a:t> </a:t>
            </a:r>
            <a:r>
              <a:rPr lang="en-US" altLang="it-IT" sz="2000" kern="0" dirty="0" err="1"/>
              <a:t>sequenze</a:t>
            </a:r>
            <a:r>
              <a:rPr lang="en-US" altLang="it-IT" sz="2000" kern="0" dirty="0"/>
              <a:t> del DNA)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1752A84-8C8F-0CFC-3A00-B80E58005403}"/>
              </a:ext>
            </a:extLst>
          </p:cNvPr>
          <p:cNvSpPr/>
          <p:nvPr/>
        </p:nvSpPr>
        <p:spPr>
          <a:xfrm>
            <a:off x="519088" y="169892"/>
            <a:ext cx="8136904" cy="95410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it-IT" sz="2800" b="1" dirty="0" err="1">
                <a:solidFill>
                  <a:srgbClr val="FF0000"/>
                </a:solidFill>
              </a:rPr>
              <a:t>Confronto</a:t>
            </a:r>
            <a:r>
              <a:rPr lang="en-US" altLang="it-IT" sz="2800" b="1" dirty="0">
                <a:solidFill>
                  <a:srgbClr val="FF0000"/>
                </a:solidFill>
              </a:rPr>
              <a:t> </a:t>
            </a:r>
            <a:r>
              <a:rPr lang="en-US" altLang="it-IT" sz="2800" b="1" dirty="0" err="1">
                <a:solidFill>
                  <a:srgbClr val="FF0000"/>
                </a:solidFill>
              </a:rPr>
              <a:t>fra</a:t>
            </a:r>
            <a:r>
              <a:rPr lang="en-US" altLang="it-IT" sz="2800" b="1" dirty="0">
                <a:solidFill>
                  <a:srgbClr val="FF0000"/>
                </a:solidFill>
              </a:rPr>
              <a:t> le </a:t>
            </a:r>
            <a:r>
              <a:rPr lang="en-US" altLang="it-IT" sz="2800" b="1" dirty="0" err="1">
                <a:solidFill>
                  <a:srgbClr val="FF0000"/>
                </a:solidFill>
              </a:rPr>
              <a:t>forme</a:t>
            </a:r>
            <a:r>
              <a:rPr lang="en-US" altLang="it-IT" sz="2800" b="1" dirty="0">
                <a:solidFill>
                  <a:srgbClr val="FF0000"/>
                </a:solidFill>
              </a:rPr>
              <a:t> </a:t>
            </a:r>
            <a:br>
              <a:rPr lang="en-US" altLang="it-IT" sz="2800" b="1" dirty="0">
                <a:solidFill>
                  <a:srgbClr val="FF0000"/>
                </a:solidFill>
              </a:rPr>
            </a:br>
            <a:r>
              <a:rPr lang="en-US" altLang="it-IT" sz="2800" b="1" dirty="0">
                <a:solidFill>
                  <a:srgbClr val="FF0000"/>
                </a:solidFill>
              </a:rPr>
              <a:t>A, B e Z del DNA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8BD9EF0-1915-3D84-F801-7D0D2F01F86F}"/>
              </a:ext>
            </a:extLst>
          </p:cNvPr>
          <p:cNvSpPr/>
          <p:nvPr/>
        </p:nvSpPr>
        <p:spPr>
          <a:xfrm>
            <a:off x="4716016" y="1700808"/>
            <a:ext cx="1584176" cy="4680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E6D0325-FB0D-6542-5DCA-2D8229CED308}"/>
              </a:ext>
            </a:extLst>
          </p:cNvPr>
          <p:cNvSpPr/>
          <p:nvPr/>
        </p:nvSpPr>
        <p:spPr>
          <a:xfrm>
            <a:off x="7357371" y="1628800"/>
            <a:ext cx="1271685" cy="484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442BB12-53FD-478C-CD69-7082F62A8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20688"/>
            <a:ext cx="1765300" cy="584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4EF5D78-EB4F-DF5A-97FF-489AAD7B7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675" y="615335"/>
            <a:ext cx="1898650" cy="584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211051B-2325-C997-1328-6F30C4888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671331"/>
            <a:ext cx="1416050" cy="5842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71426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94955"/>
            <a:ext cx="7824831" cy="51902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CasellaDiTesto 2"/>
          <p:cNvSpPr txBox="1"/>
          <p:nvPr/>
        </p:nvSpPr>
        <p:spPr>
          <a:xfrm>
            <a:off x="127000" y="6165304"/>
            <a:ext cx="9017000" cy="28084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fontAlgn="ctr" hangingPunct="1">
              <a:lnSpc>
                <a:spcPts val="1400"/>
              </a:lnSpc>
              <a:spcBef>
                <a:spcPts val="12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cs typeface="Calibri" panose="020F0502020204030204" pitchFamily="34" charset="0"/>
              </a:rPr>
              <a:t>Nella stessa molecola di DNA possono coesistere tratti di DNA B e di DNA Z. </a:t>
            </a:r>
            <a:endParaRPr lang="it-IT" altLang="it-IT" sz="1400" dirty="0"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/>
          <p:cNvSpPr txBox="1">
            <a:spLocks noChangeArrowheads="1"/>
          </p:cNvSpPr>
          <p:nvPr/>
        </p:nvSpPr>
        <p:spPr bwMode="auto">
          <a:xfrm>
            <a:off x="357188" y="2873375"/>
            <a:ext cx="8350250" cy="1555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48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STRUTTURE SECONDARIE INSOLITE DEL DNA</a:t>
            </a:r>
          </a:p>
        </p:txBody>
      </p:sp>
      <p:pic>
        <p:nvPicPr>
          <p:cNvPr id="81923" name="Picture 3" descr="spinning_dn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7413" y="0"/>
            <a:ext cx="1754187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5112568" cy="5132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7" name="CasellaDiTesto 2"/>
          <p:cNvSpPr txBox="1"/>
          <p:nvPr/>
        </p:nvSpPr>
        <p:spPr>
          <a:xfrm>
            <a:off x="2375756" y="385139"/>
            <a:ext cx="4392488" cy="319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fontAlgn="ctr" hangingPunct="1">
              <a:lnSpc>
                <a:spcPts val="1400"/>
              </a:lnSpc>
              <a:spcBef>
                <a:spcPts val="12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cs typeface="Calibri" panose="020F0502020204030204" pitchFamily="34" charset="0"/>
              </a:rPr>
              <a:t>DNA </a:t>
            </a:r>
            <a:r>
              <a:rPr lang="it-IT" altLang="it-IT" sz="2400" b="1" dirty="0">
                <a:solidFill>
                  <a:srgbClr val="000000"/>
                </a:solidFill>
                <a:cs typeface="Calibri" panose="020F0502020204030204" pitchFamily="34" charset="0"/>
              </a:rPr>
              <a:t>a tripla elica. </a:t>
            </a:r>
            <a:endParaRPr lang="it-IT" altLang="it-IT" sz="2400" b="1" dirty="0">
              <a:ea typeface="Calibri" panose="020F0502020204030204" pitchFamily="34" charset="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D9839273-CC85-A385-BA21-5C83C238E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452" y="1808820"/>
            <a:ext cx="270654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051720" y="14537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i="0" dirty="0" err="1">
                <a:effectLst/>
                <a:latin typeface="Arial" panose="020B0604020202020204" pitchFamily="34" charset="0"/>
              </a:rPr>
              <a:t>Quadruplex</a:t>
            </a:r>
            <a:r>
              <a:rPr lang="it-IT" sz="3200" b="1" i="0" dirty="0">
                <a:effectLst/>
                <a:latin typeface="Arial" panose="020B0604020202020204" pitchFamily="34" charset="0"/>
              </a:rPr>
              <a:t> </a:t>
            </a:r>
            <a:r>
              <a:rPr lang="it-IT" sz="3200" b="0" i="0" dirty="0" err="1">
                <a:effectLst/>
              </a:rPr>
              <a:t>structures</a:t>
            </a:r>
            <a:endParaRPr lang="it-IT" sz="32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36B92D6-F914-78C8-5AF8-2640EB719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72816"/>
            <a:ext cx="8064896" cy="297996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69230"/>
            <a:ext cx="4280592" cy="17906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5" name="CasellaDiTesto 2"/>
          <p:cNvSpPr txBox="1"/>
          <p:nvPr/>
        </p:nvSpPr>
        <p:spPr>
          <a:xfrm>
            <a:off x="-180528" y="332656"/>
            <a:ext cx="9017000" cy="31931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fontAlgn="ctr" hangingPunct="1">
              <a:lnSpc>
                <a:spcPts val="1400"/>
              </a:lnSpc>
              <a:spcBef>
                <a:spcPts val="1200"/>
              </a:spcBef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cs typeface="Calibri" panose="020F0502020204030204" pitchFamily="34" charset="0"/>
              </a:rPr>
              <a:t>Sequenze ripetute e invertite e palindromi. </a:t>
            </a:r>
            <a:endParaRPr lang="it-IT" altLang="it-IT" sz="2400" dirty="0">
              <a:ea typeface="Calibri" panose="020F0502020204030204" pitchFamily="34" charset="0"/>
            </a:endParaRPr>
          </a:p>
        </p:txBody>
      </p:sp>
      <p:pic>
        <p:nvPicPr>
          <p:cNvPr id="4" name="Immagine 1">
            <a:extLst>
              <a:ext uri="{FF2B5EF4-FFF2-40B4-BE49-F238E27FC236}">
                <a16:creationId xmlns:a16="http://schemas.microsoft.com/office/drawing/2014/main" id="{28D4EB26-BB77-CCAE-2C10-B6F023E16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3265184"/>
            <a:ext cx="2736304" cy="32608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asellaDiTesto 2">
            <a:extLst>
              <a:ext uri="{FF2B5EF4-FFF2-40B4-BE49-F238E27FC236}">
                <a16:creationId xmlns:a16="http://schemas.microsoft.com/office/drawing/2014/main" id="{082F75C3-38FD-7F06-4B29-3D9CB4183DCF}"/>
              </a:ext>
            </a:extLst>
          </p:cNvPr>
          <p:cNvSpPr txBox="1"/>
          <p:nvPr/>
        </p:nvSpPr>
        <p:spPr>
          <a:xfrm>
            <a:off x="755576" y="4737522"/>
            <a:ext cx="3816424" cy="3039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fontAlgn="ctr" hangingPunct="1">
              <a:lnSpc>
                <a:spcPts val="1400"/>
              </a:lnSpc>
              <a:spcBef>
                <a:spcPts val="1200"/>
              </a:spcBef>
              <a:buFontTx/>
              <a:buNone/>
            </a:pPr>
            <a:r>
              <a:rPr lang="it-IT" altLang="it-IT" sz="2000" b="1" dirty="0">
                <a:solidFill>
                  <a:srgbClr val="000000"/>
                </a:solidFill>
                <a:cs typeface="Calibri" panose="020F0502020204030204" pitchFamily="34" charset="0"/>
              </a:rPr>
              <a:t>Struttura cruciforme. </a:t>
            </a:r>
            <a:endParaRPr lang="it-IT" altLang="it-IT" sz="2000" b="1" dirty="0"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63500"/>
            <a:ext cx="4902200" cy="584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9" name="CasellaDiTesto 2"/>
          <p:cNvSpPr txBox="1"/>
          <p:nvPr/>
        </p:nvSpPr>
        <p:spPr>
          <a:xfrm>
            <a:off x="63500" y="6032500"/>
            <a:ext cx="9017000" cy="635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fontAlgn="ctr" hangingPunct="1">
              <a:lnSpc>
                <a:spcPts val="1400"/>
              </a:lnSpc>
              <a:spcBef>
                <a:spcPts val="1200"/>
              </a:spcBef>
              <a:buFontTx/>
              <a:buNone/>
            </a:pPr>
            <a:r>
              <a:rPr lang="it-IT" altLang="it-IT" sz="1400" b="1" dirty="0">
                <a:solidFill>
                  <a:srgbClr val="C00000"/>
                </a:solidFill>
                <a:cs typeface="Calibri" panose="020F0502020204030204" pitchFamily="34" charset="0"/>
              </a:rPr>
              <a:t>Figura 2.26</a:t>
            </a:r>
            <a:r>
              <a:rPr lang="it-IT" altLang="it-IT" sz="1400" dirty="0">
                <a:solidFill>
                  <a:srgbClr val="000000"/>
                </a:solidFill>
                <a:cs typeface="Calibri" panose="020F0502020204030204" pitchFamily="34" charset="0"/>
              </a:rPr>
              <a:t> Struttura cruciforme. </a:t>
            </a:r>
            <a:endParaRPr lang="it-IT" altLang="it-IT" sz="1400" dirty="0"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2"/>
          <p:cNvSpPr txBox="1">
            <a:spLocks noChangeArrowheads="1"/>
          </p:cNvSpPr>
          <p:nvPr/>
        </p:nvSpPr>
        <p:spPr bwMode="auto">
          <a:xfrm>
            <a:off x="0" y="230188"/>
            <a:ext cx="9144000" cy="6429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DNA circolare</a:t>
            </a: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074738"/>
            <a:ext cx="8469312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2803" r="3795" b="41653"/>
          <a:stretch>
            <a:fillRect/>
          </a:stretch>
        </p:blipFill>
        <p:spPr bwMode="auto">
          <a:xfrm>
            <a:off x="107950" y="1576388"/>
            <a:ext cx="849630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0" y="655638"/>
            <a:ext cx="9144000" cy="482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it-IT" sz="3200" b="1">
                <a:latin typeface="Arial Narrow" panose="020B0606020202030204" pitchFamily="34" charset="0"/>
              </a:rPr>
              <a:t>Il RNA è un polimero di </a:t>
            </a:r>
            <a:r>
              <a:rPr lang="it-IT" sz="3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ribonucleotidi</a:t>
            </a:r>
          </a:p>
        </p:txBody>
      </p:sp>
      <p:sp>
        <p:nvSpPr>
          <p:cNvPr id="74756" name="Oval 4"/>
          <p:cNvSpPr>
            <a:spLocks noChangeArrowheads="1"/>
          </p:cNvSpPr>
          <p:nvPr/>
        </p:nvSpPr>
        <p:spPr bwMode="auto">
          <a:xfrm>
            <a:off x="1798638" y="4435475"/>
            <a:ext cx="1447800" cy="13858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pSp>
        <p:nvGrpSpPr>
          <p:cNvPr id="2" name="Group 5"/>
          <p:cNvGrpSpPr/>
          <p:nvPr/>
        </p:nvGrpSpPr>
        <p:grpSpPr bwMode="auto">
          <a:xfrm>
            <a:off x="6011863" y="2925763"/>
            <a:ext cx="758825" cy="442912"/>
            <a:chOff x="4332" y="2439"/>
            <a:chExt cx="478" cy="279"/>
          </a:xfrm>
        </p:grpSpPr>
        <p:sp>
          <p:nvSpPr>
            <p:cNvPr id="103430" name="Line 6"/>
            <p:cNvSpPr>
              <a:spLocks noChangeShapeType="1"/>
            </p:cNvSpPr>
            <p:nvPr/>
          </p:nvSpPr>
          <p:spPr bwMode="auto">
            <a:xfrm flipV="1">
              <a:off x="4359" y="2448"/>
              <a:ext cx="451" cy="269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31" name="Line 7"/>
            <p:cNvSpPr>
              <a:spLocks noChangeShapeType="1"/>
            </p:cNvSpPr>
            <p:nvPr/>
          </p:nvSpPr>
          <p:spPr bwMode="auto">
            <a:xfrm>
              <a:off x="4332" y="2439"/>
              <a:ext cx="441" cy="279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198F8-ADA1-4A7A-8750-0E7C7E9E1836}" type="slidenum">
              <a:rPr lang="it-IT" altLang="it-IT" smtClean="0"/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0262430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3932238" y="0"/>
            <a:ext cx="3741737" cy="6875463"/>
            <a:chOff x="2383" y="1"/>
            <a:chExt cx="2357" cy="4331"/>
          </a:xfrm>
        </p:grpSpPr>
        <p:grpSp>
          <p:nvGrpSpPr>
            <p:cNvPr id="96300" name="Group 3"/>
            <p:cNvGrpSpPr/>
            <p:nvPr/>
          </p:nvGrpSpPr>
          <p:grpSpPr bwMode="auto">
            <a:xfrm>
              <a:off x="2383" y="1"/>
              <a:ext cx="2357" cy="4331"/>
              <a:chOff x="2381" y="0"/>
              <a:chExt cx="2357" cy="4331"/>
            </a:xfrm>
          </p:grpSpPr>
          <p:pic>
            <p:nvPicPr>
              <p:cNvPr id="96305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2" y="0"/>
                <a:ext cx="1964" cy="4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306" name="Text Box 5"/>
              <p:cNvSpPr txBox="1">
                <a:spLocks noChangeArrowheads="1"/>
              </p:cNvSpPr>
              <p:nvPr/>
            </p:nvSpPr>
            <p:spPr bwMode="auto">
              <a:xfrm>
                <a:off x="4622" y="4027"/>
                <a:ext cx="11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endParaRPr lang="it-IT" altLang="it-IT" sz="2400">
                  <a:latin typeface="Times" panose="02020603060405020304" pitchFamily="18" charset="0"/>
                </a:endParaRPr>
              </a:p>
            </p:txBody>
          </p:sp>
          <p:sp>
            <p:nvSpPr>
              <p:cNvPr id="96307" name="Rectangle 6"/>
              <p:cNvSpPr>
                <a:spLocks noChangeArrowheads="1"/>
              </p:cNvSpPr>
              <p:nvPr/>
            </p:nvSpPr>
            <p:spPr bwMode="auto">
              <a:xfrm>
                <a:off x="2444" y="572"/>
                <a:ext cx="91" cy="22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96308" name="Rectangle 7"/>
              <p:cNvSpPr>
                <a:spLocks noChangeArrowheads="1"/>
              </p:cNvSpPr>
              <p:nvPr/>
            </p:nvSpPr>
            <p:spPr bwMode="auto">
              <a:xfrm>
                <a:off x="2444" y="1377"/>
                <a:ext cx="448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96309" name="Rectangle 8"/>
              <p:cNvSpPr>
                <a:spLocks noChangeArrowheads="1"/>
              </p:cNvSpPr>
              <p:nvPr/>
            </p:nvSpPr>
            <p:spPr bwMode="auto">
              <a:xfrm>
                <a:off x="2387" y="2172"/>
                <a:ext cx="408" cy="22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96310" name="Rectangle 9"/>
              <p:cNvSpPr>
                <a:spLocks noChangeArrowheads="1"/>
              </p:cNvSpPr>
              <p:nvPr/>
            </p:nvSpPr>
            <p:spPr bwMode="auto">
              <a:xfrm>
                <a:off x="2381" y="3063"/>
                <a:ext cx="363" cy="27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</p:grpSp>
        <p:grpSp>
          <p:nvGrpSpPr>
            <p:cNvPr id="96301" name="Group 10"/>
            <p:cNvGrpSpPr/>
            <p:nvPr/>
          </p:nvGrpSpPr>
          <p:grpSpPr bwMode="auto">
            <a:xfrm>
              <a:off x="2630" y="2237"/>
              <a:ext cx="181" cy="104"/>
              <a:chOff x="1882" y="2614"/>
              <a:chExt cx="181" cy="104"/>
            </a:xfrm>
          </p:grpSpPr>
          <p:sp>
            <p:nvSpPr>
              <p:cNvPr id="96302" name="Line 11"/>
              <p:cNvSpPr>
                <a:spLocks noChangeShapeType="1"/>
              </p:cNvSpPr>
              <p:nvPr/>
            </p:nvSpPr>
            <p:spPr bwMode="auto">
              <a:xfrm>
                <a:off x="1882" y="2614"/>
                <a:ext cx="18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303" name="Line 12"/>
              <p:cNvSpPr>
                <a:spLocks noChangeShapeType="1"/>
              </p:cNvSpPr>
              <p:nvPr/>
            </p:nvSpPr>
            <p:spPr bwMode="auto">
              <a:xfrm>
                <a:off x="1882" y="2666"/>
                <a:ext cx="18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304" name="Line 13"/>
              <p:cNvSpPr>
                <a:spLocks noChangeShapeType="1"/>
              </p:cNvSpPr>
              <p:nvPr/>
            </p:nvSpPr>
            <p:spPr bwMode="auto">
              <a:xfrm>
                <a:off x="1882" y="2718"/>
                <a:ext cx="18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pic>
        <p:nvPicPr>
          <p:cNvPr id="9319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" r="2486"/>
          <a:stretch>
            <a:fillRect/>
          </a:stretch>
        </p:blipFill>
        <p:spPr bwMode="auto">
          <a:xfrm>
            <a:off x="1376363" y="3457575"/>
            <a:ext cx="305117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5"/>
          <p:cNvGrpSpPr/>
          <p:nvPr/>
        </p:nvGrpSpPr>
        <p:grpSpPr bwMode="auto">
          <a:xfrm>
            <a:off x="6448425" y="188913"/>
            <a:ext cx="1795463" cy="6145212"/>
            <a:chOff x="3969" y="119"/>
            <a:chExt cx="1131" cy="3871"/>
          </a:xfrm>
        </p:grpSpPr>
        <p:sp>
          <p:nvSpPr>
            <p:cNvPr id="96297" name="Line 16"/>
            <p:cNvSpPr>
              <a:spLocks noChangeShapeType="1"/>
            </p:cNvSpPr>
            <p:nvPr/>
          </p:nvSpPr>
          <p:spPr bwMode="auto">
            <a:xfrm flipH="1" flipV="1">
              <a:off x="4332" y="436"/>
              <a:ext cx="480" cy="3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98" name="Text Box 17"/>
            <p:cNvSpPr txBox="1">
              <a:spLocks noChangeArrowheads="1"/>
            </p:cNvSpPr>
            <p:nvPr/>
          </p:nvSpPr>
          <p:spPr bwMode="auto">
            <a:xfrm>
              <a:off x="3969" y="119"/>
              <a:ext cx="6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>
                  <a:latin typeface="Comic Sans MS" panose="030F0702030302020204" pitchFamily="66" charset="0"/>
                </a:rPr>
                <a:t>3’ end</a:t>
              </a:r>
            </a:p>
          </p:txBody>
        </p:sp>
        <p:sp>
          <p:nvSpPr>
            <p:cNvPr id="96299" name="Text Box 18"/>
            <p:cNvSpPr txBox="1">
              <a:spLocks noChangeArrowheads="1"/>
            </p:cNvSpPr>
            <p:nvPr/>
          </p:nvSpPr>
          <p:spPr bwMode="auto">
            <a:xfrm>
              <a:off x="4513" y="3702"/>
              <a:ext cx="58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>
                  <a:latin typeface="Comic Sans MS" panose="030F0702030302020204" pitchFamily="66" charset="0"/>
                </a:rPr>
                <a:t>5’end</a:t>
              </a:r>
            </a:p>
          </p:txBody>
        </p:sp>
      </p:grpSp>
      <p:grpSp>
        <p:nvGrpSpPr>
          <p:cNvPr id="6" name="Group 19"/>
          <p:cNvGrpSpPr/>
          <p:nvPr/>
        </p:nvGrpSpPr>
        <p:grpSpPr bwMode="auto">
          <a:xfrm>
            <a:off x="404813" y="4941888"/>
            <a:ext cx="3336925" cy="1401762"/>
            <a:chOff x="385" y="2704"/>
            <a:chExt cx="2102" cy="883"/>
          </a:xfrm>
        </p:grpSpPr>
        <p:pic>
          <p:nvPicPr>
            <p:cNvPr id="96292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6" r="-1268"/>
            <a:stretch>
              <a:fillRect/>
            </a:stretch>
          </p:blipFill>
          <p:spPr bwMode="auto">
            <a:xfrm>
              <a:off x="385" y="2704"/>
              <a:ext cx="1996" cy="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6293" name="Group 21"/>
            <p:cNvGrpSpPr/>
            <p:nvPr/>
          </p:nvGrpSpPr>
          <p:grpSpPr bwMode="auto">
            <a:xfrm>
              <a:off x="2306" y="2750"/>
              <a:ext cx="181" cy="104"/>
              <a:chOff x="1882" y="2614"/>
              <a:chExt cx="181" cy="104"/>
            </a:xfrm>
          </p:grpSpPr>
          <p:sp>
            <p:nvSpPr>
              <p:cNvPr id="96294" name="Line 22"/>
              <p:cNvSpPr>
                <a:spLocks noChangeShapeType="1"/>
              </p:cNvSpPr>
              <p:nvPr/>
            </p:nvSpPr>
            <p:spPr bwMode="auto">
              <a:xfrm>
                <a:off x="1882" y="2614"/>
                <a:ext cx="18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295" name="Line 23"/>
              <p:cNvSpPr>
                <a:spLocks noChangeShapeType="1"/>
              </p:cNvSpPr>
              <p:nvPr/>
            </p:nvSpPr>
            <p:spPr bwMode="auto">
              <a:xfrm>
                <a:off x="1882" y="2666"/>
                <a:ext cx="18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296" name="Line 24"/>
              <p:cNvSpPr>
                <a:spLocks noChangeShapeType="1"/>
              </p:cNvSpPr>
              <p:nvPr/>
            </p:nvSpPr>
            <p:spPr bwMode="auto">
              <a:xfrm>
                <a:off x="1882" y="2718"/>
                <a:ext cx="18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8" name="Group 25"/>
          <p:cNvGrpSpPr/>
          <p:nvPr/>
        </p:nvGrpSpPr>
        <p:grpSpPr bwMode="auto">
          <a:xfrm>
            <a:off x="1984375" y="450850"/>
            <a:ext cx="2782888" cy="3022600"/>
            <a:chOff x="1156" y="285"/>
            <a:chExt cx="1753" cy="1904"/>
          </a:xfrm>
        </p:grpSpPr>
        <p:grpSp>
          <p:nvGrpSpPr>
            <p:cNvPr id="96286" name="Group 26"/>
            <p:cNvGrpSpPr/>
            <p:nvPr/>
          </p:nvGrpSpPr>
          <p:grpSpPr bwMode="auto">
            <a:xfrm>
              <a:off x="1156" y="285"/>
              <a:ext cx="1633" cy="1904"/>
              <a:chOff x="1156" y="279"/>
              <a:chExt cx="1633" cy="1904"/>
            </a:xfrm>
          </p:grpSpPr>
          <p:pic>
            <p:nvPicPr>
              <p:cNvPr id="96290" name="Picture 2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7" r="-122" b="1805"/>
              <a:stretch>
                <a:fillRect/>
              </a:stretch>
            </p:blipFill>
            <p:spPr bwMode="auto">
              <a:xfrm>
                <a:off x="1199" y="279"/>
                <a:ext cx="1590" cy="1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291" name="Rectangle 28"/>
              <p:cNvSpPr>
                <a:spLocks noChangeArrowheads="1"/>
              </p:cNvSpPr>
              <p:nvPr/>
            </p:nvSpPr>
            <p:spPr bwMode="auto">
              <a:xfrm>
                <a:off x="1156" y="1117"/>
                <a:ext cx="188" cy="28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</p:grpSp>
        <p:grpSp>
          <p:nvGrpSpPr>
            <p:cNvPr id="96287" name="Group 29"/>
            <p:cNvGrpSpPr/>
            <p:nvPr/>
          </p:nvGrpSpPr>
          <p:grpSpPr bwMode="auto">
            <a:xfrm>
              <a:off x="2717" y="1454"/>
              <a:ext cx="192" cy="56"/>
              <a:chOff x="2722" y="1454"/>
              <a:chExt cx="144" cy="56"/>
            </a:xfrm>
          </p:grpSpPr>
          <p:sp>
            <p:nvSpPr>
              <p:cNvPr id="96288" name="Line 30"/>
              <p:cNvSpPr>
                <a:spLocks noChangeShapeType="1"/>
              </p:cNvSpPr>
              <p:nvPr/>
            </p:nvSpPr>
            <p:spPr bwMode="auto">
              <a:xfrm>
                <a:off x="2730" y="1454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289" name="Line 31"/>
              <p:cNvSpPr>
                <a:spLocks noChangeShapeType="1"/>
              </p:cNvSpPr>
              <p:nvPr/>
            </p:nvSpPr>
            <p:spPr bwMode="auto">
              <a:xfrm>
                <a:off x="2722" y="1510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11" name="Group 32"/>
          <p:cNvGrpSpPr/>
          <p:nvPr/>
        </p:nvGrpSpPr>
        <p:grpSpPr bwMode="auto">
          <a:xfrm>
            <a:off x="2293938" y="3189288"/>
            <a:ext cx="2276475" cy="1544637"/>
            <a:chOff x="2126" y="2009"/>
            <a:chExt cx="1434" cy="973"/>
          </a:xfrm>
        </p:grpSpPr>
        <p:grpSp>
          <p:nvGrpSpPr>
            <p:cNvPr id="96278" name="Group 33"/>
            <p:cNvGrpSpPr/>
            <p:nvPr/>
          </p:nvGrpSpPr>
          <p:grpSpPr bwMode="auto">
            <a:xfrm>
              <a:off x="2126" y="2024"/>
              <a:ext cx="1434" cy="958"/>
              <a:chOff x="2126" y="2024"/>
              <a:chExt cx="1434" cy="958"/>
            </a:xfrm>
          </p:grpSpPr>
          <p:pic>
            <p:nvPicPr>
              <p:cNvPr id="96280" name="Picture 3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2" y="2024"/>
                <a:ext cx="264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6281" name="Group 35"/>
              <p:cNvGrpSpPr/>
              <p:nvPr/>
            </p:nvGrpSpPr>
            <p:grpSpPr bwMode="auto">
              <a:xfrm>
                <a:off x="2126" y="2110"/>
                <a:ext cx="1434" cy="872"/>
                <a:chOff x="431" y="698"/>
                <a:chExt cx="1434" cy="872"/>
              </a:xfrm>
            </p:grpSpPr>
            <p:grpSp>
              <p:nvGrpSpPr>
                <p:cNvPr id="96282" name="Group 36"/>
                <p:cNvGrpSpPr/>
                <p:nvPr/>
              </p:nvGrpSpPr>
              <p:grpSpPr bwMode="auto">
                <a:xfrm>
                  <a:off x="431" y="754"/>
                  <a:ext cx="1434" cy="816"/>
                  <a:chOff x="385" y="1344"/>
                  <a:chExt cx="1434" cy="816"/>
                </a:xfrm>
              </p:grpSpPr>
              <p:pic>
                <p:nvPicPr>
                  <p:cNvPr id="96284" name="Picture 37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4112"/>
                  <a:stretch>
                    <a:fillRect/>
                  </a:stretch>
                </p:blipFill>
                <p:spPr bwMode="auto">
                  <a:xfrm>
                    <a:off x="431" y="1344"/>
                    <a:ext cx="1388" cy="8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6285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385" y="1842"/>
                    <a:ext cx="182" cy="22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/>
                  </a:p>
                </p:txBody>
              </p:sp>
            </p:grpSp>
            <p:sp>
              <p:nvSpPr>
                <p:cNvPr id="96283" name="Rectangle 39"/>
                <p:cNvSpPr>
                  <a:spLocks noChangeArrowheads="1"/>
                </p:cNvSpPr>
                <p:nvPr/>
              </p:nvSpPr>
              <p:spPr bwMode="auto">
                <a:xfrm>
                  <a:off x="640" y="698"/>
                  <a:ext cx="666" cy="21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1800"/>
                </a:p>
              </p:txBody>
            </p:sp>
          </p:grpSp>
        </p:grpSp>
        <p:sp>
          <p:nvSpPr>
            <p:cNvPr id="96279" name="Line 40"/>
            <p:cNvSpPr>
              <a:spLocks noChangeShapeType="1"/>
            </p:cNvSpPr>
            <p:nvPr/>
          </p:nvSpPr>
          <p:spPr bwMode="auto">
            <a:xfrm flipV="1">
              <a:off x="2375" y="2009"/>
              <a:ext cx="158" cy="287"/>
            </a:xfrm>
            <a:prstGeom prst="line">
              <a:avLst/>
            </a:prstGeom>
            <a:noFill/>
            <a:ln w="19050">
              <a:solidFill>
                <a:srgbClr val="4D4D4D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3225" name="Line 41"/>
          <p:cNvSpPr>
            <a:spLocks noChangeShapeType="1"/>
          </p:cNvSpPr>
          <p:nvPr/>
        </p:nvSpPr>
        <p:spPr bwMode="auto">
          <a:xfrm flipV="1">
            <a:off x="3779838" y="3860800"/>
            <a:ext cx="647700" cy="1081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226" name="Arc 42"/>
          <p:cNvSpPr/>
          <p:nvPr/>
        </p:nvSpPr>
        <p:spPr bwMode="auto">
          <a:xfrm flipH="1">
            <a:off x="2411413" y="3213100"/>
            <a:ext cx="381000" cy="6096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5" name="Group 43"/>
          <p:cNvGrpSpPr/>
          <p:nvPr/>
        </p:nvGrpSpPr>
        <p:grpSpPr bwMode="auto">
          <a:xfrm>
            <a:off x="3970338" y="1014413"/>
            <a:ext cx="801687" cy="1382712"/>
            <a:chOff x="2501" y="639"/>
            <a:chExt cx="505" cy="871"/>
          </a:xfrm>
        </p:grpSpPr>
        <p:grpSp>
          <p:nvGrpSpPr>
            <p:cNvPr id="96271" name="Group 44"/>
            <p:cNvGrpSpPr/>
            <p:nvPr/>
          </p:nvGrpSpPr>
          <p:grpSpPr bwMode="auto">
            <a:xfrm>
              <a:off x="2870" y="1453"/>
              <a:ext cx="136" cy="57"/>
              <a:chOff x="2870" y="1453"/>
              <a:chExt cx="136" cy="57"/>
            </a:xfrm>
          </p:grpSpPr>
          <p:sp>
            <p:nvSpPr>
              <p:cNvPr id="96276" name="Line 45"/>
              <p:cNvSpPr>
                <a:spLocks noChangeShapeType="1"/>
              </p:cNvSpPr>
              <p:nvPr/>
            </p:nvSpPr>
            <p:spPr bwMode="auto">
              <a:xfrm>
                <a:off x="2870" y="1510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277" name="Line 46"/>
              <p:cNvSpPr>
                <a:spLocks noChangeShapeType="1"/>
              </p:cNvSpPr>
              <p:nvPr/>
            </p:nvSpPr>
            <p:spPr bwMode="auto">
              <a:xfrm>
                <a:off x="2870" y="1453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96272" name="Group 47"/>
            <p:cNvGrpSpPr/>
            <p:nvPr/>
          </p:nvGrpSpPr>
          <p:grpSpPr bwMode="auto">
            <a:xfrm>
              <a:off x="2501" y="639"/>
              <a:ext cx="136" cy="91"/>
              <a:chOff x="2608" y="3521"/>
              <a:chExt cx="136" cy="91"/>
            </a:xfrm>
          </p:grpSpPr>
          <p:sp>
            <p:nvSpPr>
              <p:cNvPr id="96273" name="Line 48"/>
              <p:cNvSpPr>
                <a:spLocks noChangeShapeType="1"/>
              </p:cNvSpPr>
              <p:nvPr/>
            </p:nvSpPr>
            <p:spPr bwMode="auto">
              <a:xfrm>
                <a:off x="2608" y="3521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274" name="Line 49"/>
              <p:cNvSpPr>
                <a:spLocks noChangeShapeType="1"/>
              </p:cNvSpPr>
              <p:nvPr/>
            </p:nvSpPr>
            <p:spPr bwMode="auto">
              <a:xfrm>
                <a:off x="2608" y="3566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275" name="Line 50"/>
              <p:cNvSpPr>
                <a:spLocks noChangeShapeType="1"/>
              </p:cNvSpPr>
              <p:nvPr/>
            </p:nvSpPr>
            <p:spPr bwMode="auto">
              <a:xfrm>
                <a:off x="2608" y="3612"/>
                <a:ext cx="13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18" name="Group 51"/>
          <p:cNvGrpSpPr/>
          <p:nvPr/>
        </p:nvGrpSpPr>
        <p:grpSpPr bwMode="auto">
          <a:xfrm>
            <a:off x="755650" y="234950"/>
            <a:ext cx="1093787" cy="3203575"/>
            <a:chOff x="612" y="167"/>
            <a:chExt cx="689" cy="2018"/>
          </a:xfrm>
        </p:grpSpPr>
        <p:sp>
          <p:nvSpPr>
            <p:cNvPr id="96268" name="Text Box 52"/>
            <p:cNvSpPr txBox="1">
              <a:spLocks noChangeArrowheads="1"/>
            </p:cNvSpPr>
            <p:nvPr/>
          </p:nvSpPr>
          <p:spPr bwMode="auto">
            <a:xfrm>
              <a:off x="657" y="167"/>
              <a:ext cx="6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>
                  <a:latin typeface="Comic Sans MS" panose="030F0702030302020204" pitchFamily="66" charset="0"/>
                </a:rPr>
                <a:t>5’ end</a:t>
              </a:r>
            </a:p>
          </p:txBody>
        </p:sp>
        <p:sp>
          <p:nvSpPr>
            <p:cNvPr id="96269" name="Line 53"/>
            <p:cNvSpPr>
              <a:spLocks noChangeShapeType="1"/>
            </p:cNvSpPr>
            <p:nvPr/>
          </p:nvSpPr>
          <p:spPr bwMode="auto">
            <a:xfrm>
              <a:off x="1020" y="527"/>
              <a:ext cx="240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70" name="Text Box 54"/>
            <p:cNvSpPr txBox="1">
              <a:spLocks noChangeArrowheads="1"/>
            </p:cNvSpPr>
            <p:nvPr/>
          </p:nvSpPr>
          <p:spPr bwMode="auto">
            <a:xfrm>
              <a:off x="612" y="1897"/>
              <a:ext cx="6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 dirty="0">
                  <a:latin typeface="Comic Sans MS" panose="030F0702030302020204" pitchFamily="66" charset="0"/>
                </a:rPr>
                <a:t>3’ end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995363" y="806449"/>
            <a:ext cx="1101725" cy="4189384"/>
            <a:chOff x="995363" y="806449"/>
            <a:chExt cx="1101725" cy="4189384"/>
          </a:xfrm>
        </p:grpSpPr>
        <p:sp>
          <p:nvSpPr>
            <p:cNvPr id="55" name="Line 53"/>
            <p:cNvSpPr>
              <a:spLocks noChangeShapeType="1"/>
            </p:cNvSpPr>
            <p:nvPr/>
          </p:nvSpPr>
          <p:spPr bwMode="auto">
            <a:xfrm>
              <a:off x="1408112" y="806449"/>
              <a:ext cx="688976" cy="392746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" name="Text Box 54"/>
            <p:cNvSpPr txBox="1">
              <a:spLocks noChangeArrowheads="1"/>
            </p:cNvSpPr>
            <p:nvPr/>
          </p:nvSpPr>
          <p:spPr bwMode="auto">
            <a:xfrm>
              <a:off x="995363" y="4538633"/>
              <a:ext cx="10223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 dirty="0">
                  <a:latin typeface="Comic Sans MS" panose="030F0702030302020204" pitchFamily="66" charset="0"/>
                </a:rPr>
                <a:t>3’ end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3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AutoShape 2"/>
          <p:cNvSpPr>
            <a:spLocks noChangeAspect="1" noChangeArrowheads="1" noTextEdit="1"/>
          </p:cNvSpPr>
          <p:nvPr/>
        </p:nvSpPr>
        <p:spPr bwMode="auto">
          <a:xfrm>
            <a:off x="1793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7283" name="Rectangle 4"/>
          <p:cNvSpPr>
            <a:spLocks noChangeArrowheads="1"/>
          </p:cNvSpPr>
          <p:nvPr/>
        </p:nvSpPr>
        <p:spPr bwMode="auto">
          <a:xfrm>
            <a:off x="1498924" y="142147"/>
            <a:ext cx="11244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  <a:latin typeface="+mn-lt"/>
              </a:rPr>
              <a:t>RNA </a:t>
            </a:r>
            <a:r>
              <a:rPr lang="it-IT" altLang="it-IT" b="1" dirty="0">
                <a:latin typeface="+mn-lt"/>
              </a:rPr>
              <a:t>(</a:t>
            </a:r>
            <a:endParaRPr lang="it-IT" altLang="it-IT" dirty="0">
              <a:latin typeface="+mn-lt"/>
            </a:endParaRPr>
          </a:p>
        </p:txBody>
      </p:sp>
      <p:sp>
        <p:nvSpPr>
          <p:cNvPr id="97285" name="Rectangle 6"/>
          <p:cNvSpPr>
            <a:spLocks noChangeArrowheads="1"/>
          </p:cNvSpPr>
          <p:nvPr/>
        </p:nvSpPr>
        <p:spPr bwMode="auto">
          <a:xfrm>
            <a:off x="2623399" y="166375"/>
            <a:ext cx="2965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  <a:latin typeface="+mn-lt"/>
              </a:rPr>
              <a:t>R</a:t>
            </a:r>
            <a:endParaRPr lang="it-IT" altLang="it-IT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7286" name="Rectangle 7"/>
          <p:cNvSpPr>
            <a:spLocks noChangeArrowheads="1"/>
          </p:cNvSpPr>
          <p:nvPr/>
        </p:nvSpPr>
        <p:spPr bwMode="auto">
          <a:xfrm>
            <a:off x="2938454" y="174361"/>
            <a:ext cx="61395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 err="1">
                <a:solidFill>
                  <a:srgbClr val="5B3D23"/>
                </a:solidFill>
                <a:latin typeface="+mn-lt"/>
              </a:rPr>
              <a:t>ibo</a:t>
            </a:r>
            <a:endParaRPr lang="it-IT" altLang="it-IT" dirty="0">
              <a:latin typeface="+mn-lt"/>
            </a:endParaRPr>
          </a:p>
        </p:txBody>
      </p:sp>
      <p:sp>
        <p:nvSpPr>
          <p:cNvPr id="97287" name="Rectangle 8"/>
          <p:cNvSpPr>
            <a:spLocks noChangeArrowheads="1"/>
          </p:cNvSpPr>
          <p:nvPr/>
        </p:nvSpPr>
        <p:spPr bwMode="auto">
          <a:xfrm>
            <a:off x="3545314" y="202325"/>
            <a:ext cx="2500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5B3D23"/>
                </a:solidFill>
                <a:latin typeface="+mn-lt"/>
              </a:rPr>
              <a:t> -</a:t>
            </a:r>
            <a:endParaRPr lang="it-IT" altLang="it-IT" dirty="0">
              <a:latin typeface="+mn-lt"/>
            </a:endParaRPr>
          </a:p>
        </p:txBody>
      </p:sp>
      <p:sp>
        <p:nvSpPr>
          <p:cNvPr id="97289" name="Rectangle 10"/>
          <p:cNvSpPr>
            <a:spLocks noChangeArrowheads="1"/>
          </p:cNvSpPr>
          <p:nvPr/>
        </p:nvSpPr>
        <p:spPr bwMode="auto">
          <a:xfrm>
            <a:off x="3756150" y="170140"/>
            <a:ext cx="4103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  <a:latin typeface="+mn-lt"/>
              </a:rPr>
              <a:t> N</a:t>
            </a:r>
            <a:endParaRPr lang="it-IT" altLang="it-IT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7290" name="Rectangle 11"/>
          <p:cNvSpPr>
            <a:spLocks noChangeArrowheads="1"/>
          </p:cNvSpPr>
          <p:nvPr/>
        </p:nvSpPr>
        <p:spPr bwMode="auto">
          <a:xfrm>
            <a:off x="4244474" y="155158"/>
            <a:ext cx="12743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 err="1">
                <a:solidFill>
                  <a:srgbClr val="5B3D23"/>
                </a:solidFill>
                <a:latin typeface="+mn-lt"/>
              </a:rPr>
              <a:t>ucleic</a:t>
            </a:r>
            <a:r>
              <a:rPr lang="it-IT" altLang="it-IT" b="1" dirty="0">
                <a:solidFill>
                  <a:srgbClr val="5B3D23"/>
                </a:solidFill>
                <a:latin typeface="+mn-lt"/>
              </a:rPr>
              <a:t> </a:t>
            </a:r>
            <a:endParaRPr lang="it-IT" altLang="it-IT" dirty="0">
              <a:latin typeface="+mn-lt"/>
            </a:endParaRPr>
          </a:p>
        </p:txBody>
      </p:sp>
      <p:sp>
        <p:nvSpPr>
          <p:cNvPr id="97292" name="Rectangle 13"/>
          <p:cNvSpPr>
            <a:spLocks noChangeArrowheads="1"/>
          </p:cNvSpPr>
          <p:nvPr/>
        </p:nvSpPr>
        <p:spPr bwMode="auto">
          <a:xfrm>
            <a:off x="5399263" y="159149"/>
            <a:ext cx="3951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FF0000"/>
                </a:solidFill>
                <a:latin typeface="+mn-lt"/>
              </a:rPr>
              <a:t> A</a:t>
            </a:r>
            <a:endParaRPr lang="it-IT" altLang="it-IT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7293" name="Rectangle 14"/>
          <p:cNvSpPr>
            <a:spLocks noChangeArrowheads="1"/>
          </p:cNvSpPr>
          <p:nvPr/>
        </p:nvSpPr>
        <p:spPr bwMode="auto">
          <a:xfrm>
            <a:off x="5794371" y="147699"/>
            <a:ext cx="72776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 err="1">
                <a:solidFill>
                  <a:srgbClr val="5B3D23"/>
                </a:solidFill>
                <a:latin typeface="+mn-lt"/>
              </a:rPr>
              <a:t>cid</a:t>
            </a:r>
            <a:r>
              <a:rPr lang="it-IT" altLang="it-IT" b="1" dirty="0">
                <a:solidFill>
                  <a:srgbClr val="5B3D23"/>
                </a:solidFill>
                <a:latin typeface="+mn-lt"/>
              </a:rPr>
              <a:t>)</a:t>
            </a:r>
            <a:endParaRPr lang="it-IT" altLang="it-IT" dirty="0">
              <a:latin typeface="+mn-lt"/>
            </a:endParaRPr>
          </a:p>
        </p:txBody>
      </p:sp>
      <p:sp>
        <p:nvSpPr>
          <p:cNvPr id="97294" name="Rectangle 15"/>
          <p:cNvSpPr>
            <a:spLocks noChangeArrowheads="1"/>
          </p:cNvSpPr>
          <p:nvPr/>
        </p:nvSpPr>
        <p:spPr bwMode="auto">
          <a:xfrm>
            <a:off x="173209" y="1059040"/>
            <a:ext cx="66942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altLang="it-IT" sz="1800" dirty="0">
                <a:solidFill>
                  <a:srgbClr val="000000"/>
                </a:solidFill>
                <a:latin typeface="+mn-lt"/>
              </a:rPr>
              <a:t>RNA </a:t>
            </a:r>
            <a:r>
              <a:rPr lang="it-IT" altLang="it-IT" sz="1800" dirty="0" err="1">
                <a:solidFill>
                  <a:srgbClr val="000000"/>
                </a:solidFill>
                <a:latin typeface="+mn-lt"/>
              </a:rPr>
              <a:t>was</a:t>
            </a:r>
            <a:r>
              <a:rPr lang="it-IT" altLang="it-IT" sz="1800" dirty="0">
                <a:solidFill>
                  <a:srgbClr val="000000"/>
                </a:solidFill>
                <a:latin typeface="+mn-lt"/>
              </a:rPr>
              <a:t> one of the first </a:t>
            </a:r>
            <a:r>
              <a:rPr lang="it-IT" altLang="it-IT" sz="1800" dirty="0" err="1">
                <a:solidFill>
                  <a:srgbClr val="000000"/>
                </a:solidFill>
                <a:latin typeface="+mn-lt"/>
              </a:rPr>
              <a:t>molecules</a:t>
            </a:r>
            <a:r>
              <a:rPr lang="it-IT" altLang="it-IT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1800" dirty="0" err="1">
                <a:solidFill>
                  <a:srgbClr val="000000"/>
                </a:solidFill>
                <a:latin typeface="+mn-lt"/>
              </a:rPr>
              <a:t>formed</a:t>
            </a:r>
            <a:r>
              <a:rPr lang="it-IT" altLang="it-IT" sz="1800" dirty="0">
                <a:solidFill>
                  <a:srgbClr val="000000"/>
                </a:solidFill>
                <a:latin typeface="+mn-lt"/>
              </a:rPr>
              <a:t> in the </a:t>
            </a:r>
            <a:r>
              <a:rPr lang="it-IT" altLang="it-IT" sz="1800" dirty="0" err="1">
                <a:solidFill>
                  <a:srgbClr val="000000"/>
                </a:solidFill>
                <a:latin typeface="+mn-lt"/>
              </a:rPr>
              <a:t>primordial</a:t>
            </a:r>
            <a:r>
              <a:rPr lang="it-IT" altLang="it-IT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1800" dirty="0" err="1">
                <a:solidFill>
                  <a:srgbClr val="000000"/>
                </a:solidFill>
                <a:latin typeface="+mn-lt"/>
              </a:rPr>
              <a:t>soup</a:t>
            </a:r>
            <a:r>
              <a:rPr lang="it-IT" altLang="it-IT" sz="1800" dirty="0">
                <a:solidFill>
                  <a:srgbClr val="000000"/>
                </a:solidFill>
                <a:latin typeface="+mn-lt"/>
              </a:rPr>
              <a:t>.</a:t>
            </a:r>
            <a:endParaRPr lang="it-IT" altLang="it-IT" sz="1800" dirty="0">
              <a:latin typeface="+mn-lt"/>
            </a:endParaRPr>
          </a:p>
        </p:txBody>
      </p:sp>
      <p:sp>
        <p:nvSpPr>
          <p:cNvPr id="97297" name="Rectangle 18"/>
          <p:cNvSpPr>
            <a:spLocks noChangeArrowheads="1"/>
          </p:cNvSpPr>
          <p:nvPr/>
        </p:nvSpPr>
        <p:spPr bwMode="auto">
          <a:xfrm>
            <a:off x="142390" y="1581546"/>
            <a:ext cx="51296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solidFill>
                  <a:srgbClr val="000000"/>
                </a:solidFill>
                <a:latin typeface="+mn-lt"/>
              </a:rPr>
              <a:t>It</a:t>
            </a:r>
            <a:r>
              <a:rPr lang="it-IT" altLang="it-IT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1800" dirty="0" err="1">
                <a:solidFill>
                  <a:srgbClr val="000000"/>
                </a:solidFill>
                <a:latin typeface="+mn-lt"/>
              </a:rPr>
              <a:t>is</a:t>
            </a:r>
            <a:r>
              <a:rPr lang="it-IT" altLang="it-IT" sz="1800" dirty="0">
                <a:solidFill>
                  <a:srgbClr val="000000"/>
                </a:solidFill>
                <a:latin typeface="+mn-lt"/>
              </a:rPr>
              <a:t> a </a:t>
            </a:r>
            <a:r>
              <a:rPr lang="it-IT" altLang="it-IT" sz="1800" dirty="0" err="1">
                <a:solidFill>
                  <a:srgbClr val="000000"/>
                </a:solidFill>
                <a:latin typeface="+mn-lt"/>
              </a:rPr>
              <a:t>nucleic</a:t>
            </a:r>
            <a:r>
              <a:rPr lang="it-IT" altLang="it-IT" sz="1800" dirty="0">
                <a:solidFill>
                  <a:srgbClr val="000000"/>
                </a:solidFill>
                <a:latin typeface="+mn-lt"/>
              </a:rPr>
              <a:t> acid </a:t>
            </a:r>
            <a:r>
              <a:rPr lang="it-IT" altLang="it-IT" sz="1800" dirty="0" err="1">
                <a:solidFill>
                  <a:srgbClr val="000000"/>
                </a:solidFill>
                <a:latin typeface="+mn-lt"/>
              </a:rPr>
              <a:t>comprised</a:t>
            </a:r>
            <a:r>
              <a:rPr lang="it-IT" altLang="it-IT" sz="1800" dirty="0">
                <a:solidFill>
                  <a:srgbClr val="000000"/>
                </a:solidFill>
                <a:latin typeface="+mn-lt"/>
              </a:rPr>
              <a:t> of </a:t>
            </a:r>
            <a:r>
              <a:rPr lang="it-IT" altLang="it-IT" sz="1800" dirty="0" err="1">
                <a:solidFill>
                  <a:srgbClr val="000000"/>
                </a:solidFill>
                <a:latin typeface="+mn-lt"/>
              </a:rPr>
              <a:t>many</a:t>
            </a:r>
            <a:r>
              <a:rPr lang="it-IT" altLang="it-IT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1800" dirty="0" err="1">
                <a:solidFill>
                  <a:srgbClr val="000000"/>
                </a:solidFill>
                <a:latin typeface="+mn-lt"/>
              </a:rPr>
              <a:t>nucleotides</a:t>
            </a:r>
            <a:r>
              <a:rPr lang="it-IT" altLang="it-IT" sz="1800" dirty="0">
                <a:solidFill>
                  <a:srgbClr val="000000"/>
                </a:solidFill>
                <a:latin typeface="+mn-lt"/>
              </a:rPr>
              <a:t>.</a:t>
            </a:r>
            <a:endParaRPr lang="it-IT" altLang="it-IT" sz="1800" dirty="0">
              <a:latin typeface="+mn-lt"/>
            </a:endParaRPr>
          </a:p>
        </p:txBody>
      </p:sp>
      <p:sp>
        <p:nvSpPr>
          <p:cNvPr id="97298" name="Line 19"/>
          <p:cNvSpPr>
            <a:spLocks noChangeShapeType="1"/>
          </p:cNvSpPr>
          <p:nvPr/>
        </p:nvSpPr>
        <p:spPr bwMode="auto">
          <a:xfrm>
            <a:off x="122809" y="2630488"/>
            <a:ext cx="4186237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+mn-lt"/>
            </a:endParaRPr>
          </a:p>
        </p:txBody>
      </p:sp>
      <p:sp>
        <p:nvSpPr>
          <p:cNvPr id="97299" name="Rectangle 20"/>
          <p:cNvSpPr>
            <a:spLocks noChangeArrowheads="1"/>
          </p:cNvSpPr>
          <p:nvPr/>
        </p:nvSpPr>
        <p:spPr bwMode="auto">
          <a:xfrm>
            <a:off x="122809" y="2354263"/>
            <a:ext cx="45012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Each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nucleotide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consists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of 3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elements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:</a:t>
            </a:r>
            <a:endParaRPr lang="it-IT" altLang="it-IT" sz="1800" dirty="0">
              <a:latin typeface="+mn-lt"/>
            </a:endParaRPr>
          </a:p>
        </p:txBody>
      </p:sp>
      <p:sp>
        <p:nvSpPr>
          <p:cNvPr id="97300" name="Rectangle 21"/>
          <p:cNvSpPr>
            <a:spLocks noChangeArrowheads="1"/>
          </p:cNvSpPr>
          <p:nvPr/>
        </p:nvSpPr>
        <p:spPr bwMode="auto">
          <a:xfrm>
            <a:off x="122809" y="2752725"/>
            <a:ext cx="379283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- </a:t>
            </a:r>
            <a:r>
              <a:rPr lang="it-IT" altLang="it-IT" sz="2000" b="1" dirty="0">
                <a:solidFill>
                  <a:srgbClr val="000000"/>
                </a:solidFill>
                <a:latin typeface="+mn-lt"/>
              </a:rPr>
              <a:t>Sugar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-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ribose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(with 2’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hydroxyl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- a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nitrogenous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2000" b="1" dirty="0">
                <a:solidFill>
                  <a:srgbClr val="000000"/>
                </a:solidFill>
                <a:latin typeface="+mn-lt"/>
              </a:rPr>
              <a:t>base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1800" dirty="0">
                <a:solidFill>
                  <a:srgbClr val="000000"/>
                </a:solidFill>
                <a:latin typeface="+mn-lt"/>
              </a:rPr>
              <a:t> one or more </a:t>
            </a:r>
            <a:r>
              <a:rPr lang="it-IT" altLang="it-IT" sz="1800" dirty="0" err="1">
                <a:solidFill>
                  <a:srgbClr val="000000"/>
                </a:solidFill>
                <a:latin typeface="+mn-lt"/>
              </a:rPr>
              <a:t>phosphates</a:t>
            </a:r>
            <a:endParaRPr lang="it-IT" altLang="it-IT" sz="1800" dirty="0">
              <a:latin typeface="+mn-lt"/>
            </a:endParaRPr>
          </a:p>
        </p:txBody>
      </p:sp>
      <p:sp>
        <p:nvSpPr>
          <p:cNvPr id="97301" name="Rectangle 22"/>
          <p:cNvSpPr>
            <a:spLocks noChangeArrowheads="1"/>
          </p:cNvSpPr>
          <p:nvPr/>
        </p:nvSpPr>
        <p:spPr bwMode="auto">
          <a:xfrm>
            <a:off x="179959" y="3213100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+mn-lt"/>
            </a:endParaRPr>
          </a:p>
        </p:txBody>
      </p:sp>
      <p:sp>
        <p:nvSpPr>
          <p:cNvPr id="97302" name="Rectangle 23"/>
          <p:cNvSpPr>
            <a:spLocks noChangeArrowheads="1"/>
          </p:cNvSpPr>
          <p:nvPr/>
        </p:nvSpPr>
        <p:spPr bwMode="auto">
          <a:xfrm>
            <a:off x="35496" y="3913188"/>
            <a:ext cx="55530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RNA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contains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2000" b="1" dirty="0" err="1">
                <a:solidFill>
                  <a:srgbClr val="000000"/>
                </a:solidFill>
                <a:latin typeface="+mn-lt"/>
              </a:rPr>
              <a:t>uracil</a:t>
            </a:r>
            <a:r>
              <a:rPr lang="it-IT" altLang="it-IT" sz="2000" b="1" dirty="0">
                <a:solidFill>
                  <a:srgbClr val="000000"/>
                </a:solidFill>
                <a:latin typeface="+mn-lt"/>
              </a:rPr>
              <a:t> (U)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instead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of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thymidine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(T).</a:t>
            </a:r>
            <a:endParaRPr lang="it-IT" altLang="it-IT" sz="1800" dirty="0">
              <a:latin typeface="+mn-lt"/>
            </a:endParaRPr>
          </a:p>
        </p:txBody>
      </p:sp>
      <p:sp>
        <p:nvSpPr>
          <p:cNvPr id="97303" name="Rectangle 24"/>
          <p:cNvSpPr>
            <a:spLocks noChangeArrowheads="1"/>
          </p:cNvSpPr>
          <p:nvPr/>
        </p:nvSpPr>
        <p:spPr bwMode="auto">
          <a:xfrm>
            <a:off x="122809" y="4416425"/>
            <a:ext cx="30312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It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is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2000" b="1" dirty="0" err="1">
                <a:solidFill>
                  <a:srgbClr val="00B050"/>
                </a:solidFill>
                <a:latin typeface="+mn-lt"/>
              </a:rPr>
              <a:t>less</a:t>
            </a:r>
            <a:r>
              <a:rPr lang="it-IT" altLang="it-IT" sz="2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it-IT" altLang="it-IT" sz="2000" b="1" dirty="0" err="1">
                <a:solidFill>
                  <a:srgbClr val="00B050"/>
                </a:solidFill>
                <a:latin typeface="+mn-lt"/>
              </a:rPr>
              <a:t>stable</a:t>
            </a:r>
            <a:r>
              <a:rPr lang="it-IT" altLang="it-IT" sz="2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than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DNA.</a:t>
            </a:r>
            <a:endParaRPr lang="it-IT" altLang="it-IT" sz="1800" dirty="0">
              <a:latin typeface="+mn-lt"/>
            </a:endParaRPr>
          </a:p>
        </p:txBody>
      </p:sp>
      <p:sp>
        <p:nvSpPr>
          <p:cNvPr id="97304" name="Line 25"/>
          <p:cNvSpPr>
            <a:spLocks noChangeShapeType="1"/>
          </p:cNvSpPr>
          <p:nvPr/>
        </p:nvSpPr>
        <p:spPr bwMode="auto">
          <a:xfrm>
            <a:off x="122809" y="5075238"/>
            <a:ext cx="600075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+mn-lt"/>
            </a:endParaRPr>
          </a:p>
        </p:txBody>
      </p:sp>
      <p:sp>
        <p:nvSpPr>
          <p:cNvPr id="97305" name="Rectangle 26"/>
          <p:cNvSpPr>
            <a:spLocks noChangeArrowheads="1"/>
          </p:cNvSpPr>
          <p:nvPr/>
        </p:nvSpPr>
        <p:spPr bwMode="auto">
          <a:xfrm>
            <a:off x="122809" y="4799013"/>
            <a:ext cx="62228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+mn-lt"/>
              </a:rPr>
              <a:t>There are 3 types of RNA, each with a unique function:</a:t>
            </a:r>
            <a:endParaRPr lang="it-IT" altLang="it-IT" sz="1800">
              <a:latin typeface="+mn-lt"/>
            </a:endParaRPr>
          </a:p>
        </p:txBody>
      </p:sp>
      <p:sp>
        <p:nvSpPr>
          <p:cNvPr id="97306" name="Rectangle 27"/>
          <p:cNvSpPr>
            <a:spLocks noChangeArrowheads="1"/>
          </p:cNvSpPr>
          <p:nvPr/>
        </p:nvSpPr>
        <p:spPr bwMode="auto">
          <a:xfrm>
            <a:off x="179512" y="5103813"/>
            <a:ext cx="22938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000000"/>
                </a:solidFill>
                <a:latin typeface="+mn-lt"/>
              </a:rPr>
              <a:t>mRNA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(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messenger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)</a:t>
            </a:r>
            <a:endParaRPr lang="it-IT" altLang="it-IT" sz="1800" dirty="0">
              <a:latin typeface="+mn-lt"/>
            </a:endParaRPr>
          </a:p>
        </p:txBody>
      </p:sp>
      <p:sp>
        <p:nvSpPr>
          <p:cNvPr id="97307" name="Rectangle 28"/>
          <p:cNvSpPr>
            <a:spLocks noChangeArrowheads="1"/>
          </p:cNvSpPr>
          <p:nvPr/>
        </p:nvSpPr>
        <p:spPr bwMode="auto">
          <a:xfrm>
            <a:off x="179512" y="5410200"/>
            <a:ext cx="17409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 err="1">
                <a:solidFill>
                  <a:srgbClr val="000000"/>
                </a:solidFill>
                <a:latin typeface="+mn-lt"/>
              </a:rPr>
              <a:t>tRNA</a:t>
            </a:r>
            <a:r>
              <a:rPr lang="it-IT" altLang="it-IT" sz="20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(transfer)</a:t>
            </a:r>
            <a:endParaRPr lang="it-IT" altLang="it-IT" sz="1800" dirty="0">
              <a:latin typeface="+mn-lt"/>
            </a:endParaRPr>
          </a:p>
        </p:txBody>
      </p:sp>
      <p:sp>
        <p:nvSpPr>
          <p:cNvPr id="97308" name="Rectangle 29"/>
          <p:cNvSpPr>
            <a:spLocks noChangeArrowheads="1"/>
          </p:cNvSpPr>
          <p:nvPr/>
        </p:nvSpPr>
        <p:spPr bwMode="auto">
          <a:xfrm>
            <a:off x="179512" y="5715000"/>
            <a:ext cx="20006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000000"/>
                </a:solidFill>
                <a:latin typeface="+mn-lt"/>
              </a:rPr>
              <a:t>rRNA 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(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ribosomal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)</a:t>
            </a:r>
            <a:endParaRPr lang="it-IT" altLang="it-IT" sz="1800" dirty="0">
              <a:latin typeface="+mn-lt"/>
            </a:endParaRPr>
          </a:p>
        </p:txBody>
      </p:sp>
      <p:sp>
        <p:nvSpPr>
          <p:cNvPr id="97309" name="Rectangle 30"/>
          <p:cNvSpPr>
            <a:spLocks noChangeArrowheads="1"/>
          </p:cNvSpPr>
          <p:nvPr/>
        </p:nvSpPr>
        <p:spPr bwMode="auto">
          <a:xfrm>
            <a:off x="541753" y="6326188"/>
            <a:ext cx="56700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RNA can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function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as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catalytic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enzymes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(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ribozyme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)</a:t>
            </a:r>
            <a:endParaRPr lang="it-IT" altLang="it-IT" sz="1800" dirty="0">
              <a:latin typeface="+mn-lt"/>
            </a:endParaRPr>
          </a:p>
        </p:txBody>
      </p:sp>
      <p:pic>
        <p:nvPicPr>
          <p:cNvPr id="103426" name="Picture 2" descr="RNA - Structure, Functions and Types of RNA">
            <a:extLst>
              <a:ext uri="{FF2B5EF4-FFF2-40B4-BE49-F238E27FC236}">
                <a16:creationId xmlns:a16="http://schemas.microsoft.com/office/drawing/2014/main" id="{CB184EF2-5DA9-AC95-1C53-6EC153D5C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3" t="10497" r="20116"/>
          <a:stretch/>
        </p:blipFill>
        <p:spPr bwMode="auto">
          <a:xfrm>
            <a:off x="5922093" y="1570913"/>
            <a:ext cx="3168562" cy="316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188913"/>
            <a:ext cx="9144000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+mn-lt"/>
              </a:rPr>
              <a:t>Gli </a:t>
            </a:r>
            <a:r>
              <a:rPr lang="it-IT" altLang="it-IT" sz="2800" b="1" u="sng" dirty="0">
                <a:solidFill>
                  <a:srgbClr val="FF3300"/>
                </a:solidFill>
                <a:latin typeface="+mn-lt"/>
              </a:rPr>
              <a:t>RNA</a:t>
            </a:r>
            <a:r>
              <a:rPr lang="it-IT" altLang="it-IT" sz="2800" b="1" dirty="0">
                <a:latin typeface="+mn-lt"/>
              </a:rPr>
              <a:t> sono costituiti da un singolo polimero di </a:t>
            </a:r>
            <a:r>
              <a:rPr lang="it-IT" altLang="it-IT" sz="2800" b="1" dirty="0" err="1">
                <a:latin typeface="+mn-lt"/>
              </a:rPr>
              <a:t>ribonucleotidi</a:t>
            </a:r>
            <a:endParaRPr lang="it-IT" altLang="it-IT" sz="2800" b="1" dirty="0">
              <a:latin typeface="+mn-lt"/>
            </a:endParaRPr>
          </a:p>
        </p:txBody>
      </p:sp>
      <p:grpSp>
        <p:nvGrpSpPr>
          <p:cNvPr id="99331" name="Group 3"/>
          <p:cNvGrpSpPr/>
          <p:nvPr/>
        </p:nvGrpSpPr>
        <p:grpSpPr bwMode="auto">
          <a:xfrm>
            <a:off x="684213" y="1052513"/>
            <a:ext cx="4714875" cy="5805487"/>
            <a:chOff x="1679" y="1067"/>
            <a:chExt cx="2402" cy="3253"/>
          </a:xfrm>
        </p:grpSpPr>
        <p:sp>
          <p:nvSpPr>
            <p:cNvPr id="99332" name="Rectangle 4"/>
            <p:cNvSpPr>
              <a:spLocks noChangeArrowheads="1"/>
            </p:cNvSpPr>
            <p:nvPr/>
          </p:nvSpPr>
          <p:spPr bwMode="auto">
            <a:xfrm>
              <a:off x="1840" y="3680"/>
              <a:ext cx="2087" cy="361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pic>
          <p:nvPicPr>
            <p:cNvPr id="99333" name="Picture 5" descr="f09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" y="1067"/>
              <a:ext cx="2402" cy="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34" name="Rectangle 6"/>
            <p:cNvSpPr>
              <a:spLocks noChangeArrowheads="1"/>
            </p:cNvSpPr>
            <p:nvPr/>
          </p:nvSpPr>
          <p:spPr bwMode="auto">
            <a:xfrm>
              <a:off x="1688" y="1074"/>
              <a:ext cx="600" cy="2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99335" name="Text Box 7"/>
            <p:cNvSpPr txBox="1">
              <a:spLocks noChangeArrowheads="1"/>
            </p:cNvSpPr>
            <p:nvPr/>
          </p:nvSpPr>
          <p:spPr bwMode="auto">
            <a:xfrm>
              <a:off x="1733" y="1074"/>
              <a:ext cx="42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5’ end</a:t>
              </a:r>
            </a:p>
          </p:txBody>
        </p:sp>
        <p:sp>
          <p:nvSpPr>
            <p:cNvPr id="99336" name="Rectangle 8"/>
            <p:cNvSpPr>
              <a:spLocks noChangeArrowheads="1"/>
            </p:cNvSpPr>
            <p:nvPr/>
          </p:nvSpPr>
          <p:spPr bwMode="auto">
            <a:xfrm>
              <a:off x="1680" y="4032"/>
              <a:ext cx="2397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99337" name="Text Box 9"/>
            <p:cNvSpPr txBox="1">
              <a:spLocks noChangeArrowheads="1"/>
            </p:cNvSpPr>
            <p:nvPr/>
          </p:nvSpPr>
          <p:spPr bwMode="auto">
            <a:xfrm>
              <a:off x="3181" y="4020"/>
              <a:ext cx="428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3’ end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14400"/>
            <a:ext cx="35687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575"/>
            <a:ext cx="28067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8"/>
          <a:stretch>
            <a:fillRect/>
          </a:stretch>
        </p:blipFill>
        <p:spPr bwMode="auto">
          <a:xfrm>
            <a:off x="3810000" y="1066800"/>
            <a:ext cx="4546600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2362200" y="6629400"/>
            <a:ext cx="1295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6324600" y="6019800"/>
            <a:ext cx="1752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190500" y="156916"/>
            <a:ext cx="87630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+mn-lt"/>
              </a:rPr>
              <a:t>Struttura del RNA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107504" y="712089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2000" dirty="0">
                <a:latin typeface="+mn-lt"/>
              </a:rPr>
              <a:t>Per l’intrinseca capacità delle basi di formare legami H</a:t>
            </a:r>
            <a:r>
              <a:rPr lang="it-IT" altLang="it-IT" sz="2000" baseline="20000" dirty="0">
                <a:latin typeface="+mn-lt"/>
              </a:rPr>
              <a:t>+</a:t>
            </a:r>
            <a:r>
              <a:rPr lang="it-IT" altLang="it-IT" sz="2000" dirty="0">
                <a:latin typeface="+mn-lt"/>
              </a:rPr>
              <a:t> con basi complementari, in natura,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2000" dirty="0">
                <a:latin typeface="+mn-lt"/>
              </a:rPr>
              <a:t>i singoli polimeri ribonucleici assumono </a:t>
            </a:r>
            <a:r>
              <a:rPr lang="it-IT" altLang="it-IT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strutture secondarie </a:t>
            </a:r>
            <a:r>
              <a:rPr lang="it-IT" altLang="it-IT" sz="2000" b="1" dirty="0">
                <a:latin typeface="+mn-lt"/>
              </a:rPr>
              <a:t>a </a:t>
            </a:r>
            <a:r>
              <a:rPr lang="it-IT" altLang="it-IT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doppia elica</a:t>
            </a:r>
          </a:p>
        </p:txBody>
      </p:sp>
      <p:grpSp>
        <p:nvGrpSpPr>
          <p:cNvPr id="2" name="Group 4"/>
          <p:cNvGrpSpPr/>
          <p:nvPr/>
        </p:nvGrpSpPr>
        <p:grpSpPr bwMode="auto">
          <a:xfrm>
            <a:off x="5004048" y="2244177"/>
            <a:ext cx="3840162" cy="4191000"/>
            <a:chOff x="699" y="1930"/>
            <a:chExt cx="1765" cy="2012"/>
          </a:xfrm>
        </p:grpSpPr>
        <p:pic>
          <p:nvPicPr>
            <p:cNvPr id="102412" name="Picture 5" descr="F04-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" y="1930"/>
              <a:ext cx="1765" cy="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13" name="Text Box 6"/>
            <p:cNvSpPr txBox="1">
              <a:spLocks noChangeArrowheads="1"/>
            </p:cNvSpPr>
            <p:nvPr/>
          </p:nvSpPr>
          <p:spPr bwMode="auto">
            <a:xfrm>
              <a:off x="1753" y="3460"/>
              <a:ext cx="5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rgbClr val="000099"/>
                  </a:solidFill>
                  <a:latin typeface="Cambria" panose="02040503050406030204" pitchFamily="18" charset="0"/>
                </a:rPr>
                <a:t>rRNA 28S </a:t>
              </a:r>
            </a:p>
          </p:txBody>
        </p:sp>
      </p:grpSp>
      <p:grpSp>
        <p:nvGrpSpPr>
          <p:cNvPr id="3" name="Group 7"/>
          <p:cNvGrpSpPr/>
          <p:nvPr/>
        </p:nvGrpSpPr>
        <p:grpSpPr bwMode="auto">
          <a:xfrm>
            <a:off x="458540" y="2166390"/>
            <a:ext cx="3681413" cy="4268787"/>
            <a:chOff x="2494" y="1754"/>
            <a:chExt cx="2031" cy="2430"/>
          </a:xfrm>
        </p:grpSpPr>
        <p:grpSp>
          <p:nvGrpSpPr>
            <p:cNvPr id="102408" name="Group 8"/>
            <p:cNvGrpSpPr/>
            <p:nvPr/>
          </p:nvGrpSpPr>
          <p:grpSpPr bwMode="auto">
            <a:xfrm>
              <a:off x="2494" y="1754"/>
              <a:ext cx="2031" cy="2430"/>
              <a:chOff x="3618" y="1901"/>
              <a:chExt cx="1638" cy="1973"/>
            </a:xfrm>
          </p:grpSpPr>
          <p:graphicFrame>
            <p:nvGraphicFramePr>
              <p:cNvPr id="102410" name="Object 9"/>
              <p:cNvGraphicFramePr>
                <a:graphicFrameLocks noChangeAspect="1"/>
              </p:cNvGraphicFramePr>
              <p:nvPr/>
            </p:nvGraphicFramePr>
            <p:xfrm>
              <a:off x="3618" y="1901"/>
              <a:ext cx="1638" cy="19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rawing" r:id="rId4" imgW="5306060" imgH="6389370" progId="Canvas.Drawing.7">
                      <p:embed/>
                    </p:oleObj>
                  </mc:Choice>
                  <mc:Fallback>
                    <p:oleObj name="Drawing" r:id="rId4" imgW="5306060" imgH="6389370" progId="Canvas.Drawing.7">
                      <p:embed/>
                      <p:pic>
                        <p:nvPicPr>
                          <p:cNvPr id="0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18" y="1901"/>
                            <a:ext cx="1638" cy="19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2411" name="Text Box 10"/>
              <p:cNvSpPr txBox="1">
                <a:spLocks noChangeArrowheads="1"/>
              </p:cNvSpPr>
              <p:nvPr/>
            </p:nvSpPr>
            <p:spPr bwMode="auto">
              <a:xfrm>
                <a:off x="3650" y="2001"/>
                <a:ext cx="577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2800" b="1">
                    <a:solidFill>
                      <a:srgbClr val="000099"/>
                    </a:solidFill>
                    <a:latin typeface="Cambria" panose="02040503050406030204" pitchFamily="18" charset="0"/>
                  </a:rPr>
                  <a:t>tRNA</a:t>
                </a:r>
              </a:p>
            </p:txBody>
          </p:sp>
        </p:grpSp>
        <p:graphicFrame>
          <p:nvGraphicFramePr>
            <p:cNvPr id="102409" name="Object 11"/>
            <p:cNvGraphicFramePr>
              <a:graphicFrameLocks noChangeAspect="1"/>
            </p:cNvGraphicFramePr>
            <p:nvPr/>
          </p:nvGraphicFramePr>
          <p:xfrm>
            <a:off x="3770" y="3420"/>
            <a:ext cx="746" cy="7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rawing" r:id="rId6" imgW="5666740" imgH="6389370" progId="Canvas.Drawing.7">
                    <p:embed/>
                  </p:oleObj>
                </mc:Choice>
                <mc:Fallback>
                  <p:oleObj name="Drawing" r:id="rId6" imgW="5666740" imgH="6389370" progId="Canvas.Drawing.7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0" y="3420"/>
                          <a:ext cx="746" cy="7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Rettangolo 11"/>
          <p:cNvSpPr/>
          <p:nvPr/>
        </p:nvSpPr>
        <p:spPr>
          <a:xfrm>
            <a:off x="539750" y="2420938"/>
            <a:ext cx="1223963" cy="576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7297267" y="5430530"/>
            <a:ext cx="1223963" cy="574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04-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464114" cy="487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30637" y="6137374"/>
            <a:ext cx="1251044" cy="36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0099"/>
                </a:solidFill>
                <a:latin typeface="Cambria" panose="02040503050406030204" pitchFamily="18" charset="0"/>
              </a:rPr>
              <a:t>rRNA 28S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657" y="524092"/>
            <a:ext cx="3760516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0" y="157163"/>
            <a:ext cx="9144000" cy="1089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400" b="1" dirty="0">
                <a:latin typeface="Arial Narrow" panose="020B0606020202030204" pitchFamily="34" charset="0"/>
              </a:rPr>
              <a:t>Gli </a:t>
            </a:r>
            <a:r>
              <a:rPr lang="it-IT" sz="24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Acidi Nucleici</a:t>
            </a:r>
            <a:r>
              <a:rPr lang="it-IT" sz="2400" b="1" dirty="0">
                <a:latin typeface="Arial Narrow" panose="020B0606020202030204" pitchFamily="34" charset="0"/>
              </a:rPr>
              <a:t> sono polimeri di nucleotidi legati tra loro da</a:t>
            </a:r>
          </a:p>
          <a:p>
            <a:pPr algn="ctr">
              <a:lnSpc>
                <a:spcPct val="90000"/>
              </a:lnSpc>
              <a:defRPr/>
            </a:pPr>
            <a:endParaRPr lang="it-IT" sz="2400" b="1" dirty="0">
              <a:latin typeface="Arial Narrow" panose="020B060602020203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it-IT" sz="2400" b="1" dirty="0">
                <a:latin typeface="Arial Narrow" panose="020B0606020202030204" pitchFamily="34" charset="0"/>
              </a:rPr>
              <a:t> legami </a:t>
            </a:r>
            <a:r>
              <a:rPr lang="it-IT" sz="2400" b="1" dirty="0" err="1">
                <a:latin typeface="Arial Narrow" panose="020B0606020202030204" pitchFamily="34" charset="0"/>
              </a:rPr>
              <a:t>fosfodiesteri</a:t>
            </a:r>
            <a:r>
              <a:rPr lang="it-IT" sz="2400" b="1" dirty="0">
                <a:latin typeface="Arial Narrow" panose="020B0606020202030204" pitchFamily="34" charset="0"/>
              </a:rPr>
              <a:t> tra i C 5’ e 3’  </a:t>
            </a:r>
          </a:p>
        </p:txBody>
      </p:sp>
      <p:graphicFrame>
        <p:nvGraphicFramePr>
          <p:cNvPr id="105475" name="Object 2"/>
          <p:cNvGraphicFramePr>
            <a:graphicFrameLocks noChangeAspect="1"/>
          </p:cNvGraphicFramePr>
          <p:nvPr/>
        </p:nvGraphicFramePr>
        <p:xfrm>
          <a:off x="1933575" y="1457325"/>
          <a:ext cx="2717800" cy="521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" imgW="5373370" imgH="10306685" progId="Canvas.Drawing.7">
                  <p:embed/>
                </p:oleObj>
              </mc:Choice>
              <mc:Fallback>
                <p:oleObj name="Drawing" r:id="rId3" imgW="5373370" imgH="10306685" progId="Canvas.Drawing.7">
                  <p:embed/>
                  <p:pic>
                    <p:nvPicPr>
                      <p:cNvPr id="10547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3575" y="1457325"/>
                        <a:ext cx="2717800" cy="521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6" name="Object 3"/>
          <p:cNvGraphicFramePr>
            <a:graphicFrameLocks noChangeAspect="1"/>
          </p:cNvGraphicFramePr>
          <p:nvPr/>
        </p:nvGraphicFramePr>
        <p:xfrm>
          <a:off x="4792663" y="3014663"/>
          <a:ext cx="3854450" cy="209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5" imgW="9527540" imgH="5193030" progId="Canvas.Drawing.7">
                  <p:embed/>
                </p:oleObj>
              </mc:Choice>
              <mc:Fallback>
                <p:oleObj name="Drawing" r:id="rId5" imgW="9527540" imgH="5193030" progId="Canvas.Drawing.7">
                  <p:embed/>
                  <p:pic>
                    <p:nvPicPr>
                      <p:cNvPr id="10547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3" y="3014663"/>
                        <a:ext cx="3854450" cy="209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ttangolo arrotondato 4"/>
          <p:cNvSpPr/>
          <p:nvPr/>
        </p:nvSpPr>
        <p:spPr>
          <a:xfrm>
            <a:off x="2268538" y="768350"/>
            <a:ext cx="4714875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4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198F8-ADA1-4A7A-8750-0E7C7E9E1836}" type="slidenum">
              <a:rPr lang="it-IT" altLang="it-IT" smtClean="0"/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9929677"/>
      </p:ext>
    </p:extLst>
  </p:cSld>
  <p:clrMapOvr>
    <a:masterClrMapping/>
  </p:clrMapOvr>
  <p:transition>
    <p:check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-180975" y="26035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it-IT" b="1">
                <a:highlight>
                  <a:srgbClr val="FFFF00"/>
                </a:highlight>
                <a:latin typeface="Times New Roman" panose="02020603050405020304" pitchFamily="18" charset="0"/>
              </a:rPr>
              <a:t>Struttura tipo di un nucleotide</a:t>
            </a:r>
          </a:p>
        </p:txBody>
      </p:sp>
      <p:pic>
        <p:nvPicPr>
          <p:cNvPr id="84995" name="Picture 4" descr="f0226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85"/>
          <a:stretch>
            <a:fillRect/>
          </a:stretch>
        </p:blipFill>
        <p:spPr bwMode="auto">
          <a:xfrm>
            <a:off x="1619250" y="1557338"/>
            <a:ext cx="54006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198F8-ADA1-4A7A-8750-0E7C7E9E1836}" type="slidenum">
              <a:rPr lang="it-IT" altLang="it-IT" smtClean="0"/>
              <a:t>6</a:t>
            </a:fld>
            <a:endParaRPr lang="it-IT" altLang="it-IT"/>
          </a:p>
        </p:txBody>
      </p:sp>
    </p:spTree>
  </p:cSld>
  <p:clrMapOvr>
    <a:masterClrMapping/>
  </p:clrMapOvr>
  <p:transition>
    <p:check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98" y="1423670"/>
            <a:ext cx="6440487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3663950" y="4089400"/>
            <a:ext cx="1174750" cy="7016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 b="1">
              <a:solidFill>
                <a:srgbClr val="FFEA1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0" y="157163"/>
            <a:ext cx="9144000" cy="1089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400" b="1" dirty="0">
                <a:latin typeface="Arial Narrow" panose="020B0606020202030204" pitchFamily="34" charset="0"/>
              </a:rPr>
              <a:t>Gli </a:t>
            </a:r>
            <a:r>
              <a:rPr lang="it-IT" sz="24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Acidi Nucleici</a:t>
            </a:r>
            <a:r>
              <a:rPr lang="it-IT" sz="2400" b="1" dirty="0">
                <a:latin typeface="Arial Narrow" panose="020B0606020202030204" pitchFamily="34" charset="0"/>
              </a:rPr>
              <a:t> sono polimeri di nucleotidi legati tra loro da</a:t>
            </a:r>
          </a:p>
          <a:p>
            <a:pPr algn="ctr">
              <a:lnSpc>
                <a:spcPct val="90000"/>
              </a:lnSpc>
              <a:defRPr/>
            </a:pPr>
            <a:endParaRPr lang="it-IT" sz="2400" b="1" dirty="0">
              <a:latin typeface="Arial Narrow" panose="020B060602020203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it-IT" sz="2400" b="1" dirty="0">
                <a:latin typeface="Arial Narrow" panose="020B0606020202030204" pitchFamily="34" charset="0"/>
              </a:rPr>
              <a:t> legami </a:t>
            </a:r>
            <a:r>
              <a:rPr lang="it-IT" sz="2400" b="1" dirty="0" err="1">
                <a:latin typeface="Arial Narrow" panose="020B0606020202030204" pitchFamily="34" charset="0"/>
              </a:rPr>
              <a:t>fosfodiesteri</a:t>
            </a:r>
            <a:r>
              <a:rPr lang="it-IT" sz="2400" b="1" dirty="0">
                <a:latin typeface="Arial Narrow" panose="020B0606020202030204" pitchFamily="34" charset="0"/>
              </a:rPr>
              <a:t> tra i C 5’ e 3’  </a:t>
            </a:r>
          </a:p>
        </p:txBody>
      </p:sp>
      <p:graphicFrame>
        <p:nvGraphicFramePr>
          <p:cNvPr id="1126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972821"/>
              </p:ext>
            </p:extLst>
          </p:nvPr>
        </p:nvGraphicFramePr>
        <p:xfrm>
          <a:off x="755576" y="1548928"/>
          <a:ext cx="2717800" cy="521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" imgW="5373370" imgH="10306685" progId="Canvas.Drawing.7">
                  <p:embed/>
                </p:oleObj>
              </mc:Choice>
              <mc:Fallback>
                <p:oleObj name="Drawing" r:id="rId3" imgW="5373370" imgH="10306685" progId="Canvas.Drawing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548928"/>
                        <a:ext cx="2717800" cy="521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346097"/>
              </p:ext>
            </p:extLst>
          </p:nvPr>
        </p:nvGraphicFramePr>
        <p:xfrm>
          <a:off x="4920651" y="3149873"/>
          <a:ext cx="3703020" cy="2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5" imgW="9527540" imgH="5193030" progId="Canvas.Drawing.7">
                  <p:embed/>
                </p:oleObj>
              </mc:Choice>
              <mc:Fallback>
                <p:oleObj name="Drawing" r:id="rId5" imgW="9527540" imgH="5193030" progId="Canvas.Drawing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0651" y="3149873"/>
                        <a:ext cx="3703020" cy="20162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ttangolo arrotondato 4"/>
          <p:cNvSpPr/>
          <p:nvPr/>
        </p:nvSpPr>
        <p:spPr>
          <a:xfrm>
            <a:off x="2268538" y="768350"/>
            <a:ext cx="4714875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1270" name="Segnaposto numero diapositiva 1"/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99D1FF-A7A9-4D13-8B26-850ABFF0F2A8}" type="slidenum">
              <a:rPr lang="it-IT" altLang="it-IT" smtClean="0"/>
              <a:t>8</a:t>
            </a:fld>
            <a:endParaRPr lang="it-IT" alt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5994" b="4532"/>
          <a:stretch>
            <a:fillRect/>
          </a:stretch>
        </p:blipFill>
        <p:spPr bwMode="auto">
          <a:xfrm>
            <a:off x="1042988" y="1557338"/>
            <a:ext cx="296703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859243" y="3690839"/>
            <a:ext cx="4764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4000" b="1" dirty="0">
                <a:latin typeface="Times" panose="02020603060405020304" pitchFamily="18" charset="0"/>
              </a:rPr>
              <a:t>+</a:t>
            </a:r>
            <a:endParaRPr lang="en-US" altLang="it-IT" sz="4000" dirty="0">
              <a:latin typeface="Times" panose="02020603060405020304" pitchFamily="18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19672" y="253273"/>
            <a:ext cx="6212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 dirty="0">
                <a:solidFill>
                  <a:srgbClr val="FF0000"/>
                </a:solidFill>
              </a:rPr>
              <a:t>5’ to 3’ </a:t>
            </a:r>
            <a:r>
              <a:rPr lang="en-US" altLang="it-IT" sz="2800" b="1" dirty="0" err="1">
                <a:solidFill>
                  <a:srgbClr val="FF0000"/>
                </a:solidFill>
              </a:rPr>
              <a:t>polimerizzazione</a:t>
            </a:r>
            <a:r>
              <a:rPr lang="en-US" altLang="it-IT" sz="2800" b="1" dirty="0">
                <a:solidFill>
                  <a:srgbClr val="FF0000"/>
                </a:solidFill>
              </a:rPr>
              <a:t> </a:t>
            </a:r>
            <a:r>
              <a:rPr lang="en-US" altLang="it-IT" sz="2800" b="1" dirty="0" err="1">
                <a:solidFill>
                  <a:srgbClr val="FF0000"/>
                </a:solidFill>
              </a:rPr>
              <a:t>dei</a:t>
            </a:r>
            <a:r>
              <a:rPr lang="en-US" altLang="it-IT" sz="2800" b="1" dirty="0">
                <a:solidFill>
                  <a:srgbClr val="FF0000"/>
                </a:solidFill>
              </a:rPr>
              <a:t>  dNTPs</a:t>
            </a:r>
            <a:endParaRPr lang="en-US" altLang="it-IT" sz="2400" dirty="0">
              <a:latin typeface="Times" panose="02020603060405020304" pitchFamily="18" charset="0"/>
            </a:endParaRPr>
          </a:p>
        </p:txBody>
      </p:sp>
      <p:grpSp>
        <p:nvGrpSpPr>
          <p:cNvPr id="3" name="Group 8"/>
          <p:cNvGrpSpPr/>
          <p:nvPr/>
        </p:nvGrpSpPr>
        <p:grpSpPr bwMode="auto">
          <a:xfrm>
            <a:off x="5529585" y="1556221"/>
            <a:ext cx="3290887" cy="4392613"/>
            <a:chOff x="3061" y="1162"/>
            <a:chExt cx="2073" cy="2767"/>
          </a:xfrm>
        </p:grpSpPr>
        <p:pic>
          <p:nvPicPr>
            <p:cNvPr id="1332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8" t="2379"/>
            <a:stretch>
              <a:fillRect/>
            </a:stretch>
          </p:blipFill>
          <p:spPr bwMode="auto">
            <a:xfrm>
              <a:off x="3152" y="1162"/>
              <a:ext cx="1982" cy="2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8" name="Rectangle 10"/>
            <p:cNvSpPr>
              <a:spLocks noChangeArrowheads="1"/>
            </p:cNvSpPr>
            <p:nvPr/>
          </p:nvSpPr>
          <p:spPr bwMode="auto">
            <a:xfrm>
              <a:off x="3061" y="2251"/>
              <a:ext cx="772" cy="167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</p:grpSp>
      <p:sp>
        <p:nvSpPr>
          <p:cNvPr id="13319" name="Rectangle 11"/>
          <p:cNvSpPr>
            <a:spLocks noChangeArrowheads="1"/>
          </p:cNvSpPr>
          <p:nvPr/>
        </p:nvSpPr>
        <p:spPr bwMode="auto">
          <a:xfrm>
            <a:off x="6610672" y="1484784"/>
            <a:ext cx="50323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6812" name="Line 12"/>
          <p:cNvSpPr>
            <a:spLocks noChangeShapeType="1"/>
          </p:cNvSpPr>
          <p:nvPr/>
        </p:nvSpPr>
        <p:spPr bwMode="auto">
          <a:xfrm>
            <a:off x="3960182" y="3880291"/>
            <a:ext cx="2362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4" name="Group 13"/>
          <p:cNvGrpSpPr/>
          <p:nvPr/>
        </p:nvGrpSpPr>
        <p:grpSpPr bwMode="auto">
          <a:xfrm>
            <a:off x="4708567" y="4079871"/>
            <a:ext cx="1987550" cy="2014538"/>
            <a:chOff x="2684" y="2784"/>
            <a:chExt cx="1252" cy="1269"/>
          </a:xfrm>
        </p:grpSpPr>
        <p:sp>
          <p:nvSpPr>
            <p:cNvPr id="13325" name="Text Box 14"/>
            <p:cNvSpPr txBox="1">
              <a:spLocks noChangeArrowheads="1"/>
            </p:cNvSpPr>
            <p:nvPr/>
          </p:nvSpPr>
          <p:spPr bwMode="auto">
            <a:xfrm>
              <a:off x="2684" y="3305"/>
              <a:ext cx="1216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400" dirty="0" err="1">
                  <a:solidFill>
                    <a:srgbClr val="FF0000"/>
                  </a:solidFill>
                  <a:latin typeface="Helvetica" panose="020B0504020202030204" pitchFamily="34" charset="0"/>
                </a:rPr>
                <a:t>Legame</a:t>
              </a:r>
              <a:r>
                <a:rPr lang="en-US" altLang="it-IT" sz="2400" dirty="0">
                  <a:solidFill>
                    <a:srgbClr val="FF0000"/>
                  </a:solidFill>
                  <a:latin typeface="Helvetica" panose="020B050402020203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400" dirty="0" err="1">
                  <a:solidFill>
                    <a:srgbClr val="FF0000"/>
                  </a:solidFill>
                  <a:latin typeface="Helvetica" panose="020B0504020202030204" pitchFamily="34" charset="0"/>
                </a:rPr>
                <a:t>fosfodiestere</a:t>
              </a:r>
              <a:endParaRPr lang="en-US" altLang="it-IT" sz="2400" dirty="0">
                <a:solidFill>
                  <a:srgbClr val="FF0000"/>
                </a:solidFill>
                <a:latin typeface="Helvetica" panose="020B050402020203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it-IT" sz="2400" dirty="0">
                <a:solidFill>
                  <a:srgbClr val="FF0000"/>
                </a:solidFill>
                <a:latin typeface="Helvetica" panose="020B0504020202030204" pitchFamily="34" charset="0"/>
              </a:endParaRPr>
            </a:p>
          </p:txBody>
        </p:sp>
        <p:sp>
          <p:nvSpPr>
            <p:cNvPr id="13326" name="Line 15"/>
            <p:cNvSpPr>
              <a:spLocks noChangeShapeType="1"/>
            </p:cNvSpPr>
            <p:nvPr/>
          </p:nvSpPr>
          <p:spPr bwMode="auto">
            <a:xfrm flipV="1">
              <a:off x="3504" y="2784"/>
              <a:ext cx="432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207398" y="6168220"/>
            <a:ext cx="12234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 dirty="0">
                <a:solidFill>
                  <a:srgbClr val="FF0000"/>
                </a:solidFill>
                <a:latin typeface="Cambria" panose="02040503050406030204" pitchFamily="18" charset="0"/>
              </a:rPr>
              <a:t>dNTP</a:t>
            </a:r>
          </a:p>
        </p:txBody>
      </p:sp>
      <p:sp>
        <p:nvSpPr>
          <p:cNvPr id="17" name="Ovale 16"/>
          <p:cNvSpPr/>
          <p:nvPr/>
        </p:nvSpPr>
        <p:spPr>
          <a:xfrm>
            <a:off x="6322382" y="1598766"/>
            <a:ext cx="1435100" cy="5759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6898327" y="5631016"/>
            <a:ext cx="1526540" cy="462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grpSp>
        <p:nvGrpSpPr>
          <p:cNvPr id="10" name="Gruppo 9"/>
          <p:cNvGrpSpPr/>
          <p:nvPr/>
        </p:nvGrpSpPr>
        <p:grpSpPr>
          <a:xfrm>
            <a:off x="1042988" y="3084268"/>
            <a:ext cx="1521081" cy="369332"/>
            <a:chOff x="1034794" y="3122088"/>
            <a:chExt cx="1521081" cy="369332"/>
          </a:xfrm>
        </p:grpSpPr>
        <p:sp>
          <p:nvSpPr>
            <p:cNvPr id="20" name="Rettangolo 19"/>
            <p:cNvSpPr/>
            <p:nvPr/>
          </p:nvSpPr>
          <p:spPr>
            <a:xfrm>
              <a:off x="1034794" y="3122088"/>
              <a:ext cx="4283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it-IT" b="1" dirty="0">
                  <a:solidFill>
                    <a:srgbClr val="FF0000"/>
                  </a:solidFill>
                </a:rPr>
                <a:t>3’ </a:t>
              </a:r>
              <a:endParaRPr lang="it-IT" dirty="0"/>
            </a:p>
          </p:txBody>
        </p:sp>
        <p:cxnSp>
          <p:nvCxnSpPr>
            <p:cNvPr id="7" name="Connettore 2 6"/>
            <p:cNvCxnSpPr/>
            <p:nvPr/>
          </p:nvCxnSpPr>
          <p:spPr>
            <a:xfrm flipV="1">
              <a:off x="1479717" y="3163401"/>
              <a:ext cx="1076158" cy="14335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57EF0F0C-8D5E-4A4F-B6D4-B1D477F22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r="6419" b="5583"/>
          <a:stretch>
            <a:fillRect/>
          </a:stretch>
        </p:blipFill>
        <p:spPr bwMode="auto">
          <a:xfrm>
            <a:off x="1074088" y="4608925"/>
            <a:ext cx="3210575" cy="154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A3E67EF-3E1E-CC4D-8BAD-2298FD4B4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3" t="5994" r="-1" b="4532"/>
          <a:stretch/>
        </p:blipFill>
        <p:spPr bwMode="auto">
          <a:xfrm>
            <a:off x="2718787" y="4635500"/>
            <a:ext cx="163017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o 10"/>
          <p:cNvGrpSpPr/>
          <p:nvPr/>
        </p:nvGrpSpPr>
        <p:grpSpPr>
          <a:xfrm rot="6720979">
            <a:off x="2746706" y="4238106"/>
            <a:ext cx="1214891" cy="844386"/>
            <a:chOff x="1099082" y="4236362"/>
            <a:chExt cx="1214891" cy="844386"/>
          </a:xfrm>
        </p:grpSpPr>
        <p:sp>
          <p:nvSpPr>
            <p:cNvPr id="5" name="Rettangolo 4"/>
            <p:cNvSpPr/>
            <p:nvPr/>
          </p:nvSpPr>
          <p:spPr>
            <a:xfrm rot="14879021">
              <a:off x="1069554" y="4265890"/>
              <a:ext cx="4283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it-IT" b="1" dirty="0">
                  <a:solidFill>
                    <a:srgbClr val="FF0000"/>
                  </a:solidFill>
                </a:rPr>
                <a:t>5’ </a:t>
              </a:r>
              <a:endParaRPr lang="it-IT" dirty="0"/>
            </a:p>
          </p:txBody>
        </p:sp>
        <p:cxnSp>
          <p:nvCxnSpPr>
            <p:cNvPr id="24" name="Connettore 2 23"/>
            <p:cNvCxnSpPr>
              <a:cxnSpLocks/>
            </p:cNvCxnSpPr>
            <p:nvPr/>
          </p:nvCxnSpPr>
          <p:spPr>
            <a:xfrm rot="14879021" flipH="1">
              <a:off x="1685558" y="4452332"/>
              <a:ext cx="588034" cy="6687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utoUpdateAnimBg="0"/>
      <p:bldP spid="76816" grpId="0"/>
      <p:bldP spid="17" grpId="0" bldLvl="0" animBg="1"/>
      <p:bldP spid="18" grpId="0" bldLvl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1165</Words>
  <Application>Microsoft Office PowerPoint</Application>
  <PresentationFormat>Presentazione su schermo (4:3)</PresentationFormat>
  <Paragraphs>198</Paragraphs>
  <Slides>45</Slides>
  <Notes>24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56" baseType="lpstr">
      <vt:lpstr>Arial</vt:lpstr>
      <vt:lpstr>Arial Narrow</vt:lpstr>
      <vt:lpstr>Cambria</vt:lpstr>
      <vt:lpstr>Comic Sans MS</vt:lpstr>
      <vt:lpstr>Helvetica</vt:lpstr>
      <vt:lpstr>Tahoma</vt:lpstr>
      <vt:lpstr>Times</vt:lpstr>
      <vt:lpstr>Times New Roman</vt:lpstr>
      <vt:lpstr>Struttura predefinita</vt:lpstr>
      <vt:lpstr>Blank</vt:lpstr>
      <vt:lpstr>Drawing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 BIO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Daniele Sblattero</dc:creator>
  <cp:lastModifiedBy>daniele sblattero</cp:lastModifiedBy>
  <cp:revision>177</cp:revision>
  <dcterms:created xsi:type="dcterms:W3CDTF">2005-09-28T14:34:00Z</dcterms:created>
  <dcterms:modified xsi:type="dcterms:W3CDTF">2023-10-26T14:12:14Z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1033-11.2.0.11380</vt:lpwstr>
  </property>
  <property fmtid="{D5CDD505-2E9C-101B-9397-08002B2CF9AE}" pid="3" name="ICV">
    <vt:lpwstr>5783ED2080F84EDEACD79432B05AF0E1</vt:lpwstr>
  </property>
</Properties>
</file>