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7" r:id="rId1"/>
  </p:sldMasterIdLst>
  <p:notesMasterIdLst>
    <p:notesMasterId r:id="rId15"/>
  </p:notesMasterIdLst>
  <p:sldIdLst>
    <p:sldId id="326" r:id="rId2"/>
    <p:sldId id="295" r:id="rId3"/>
    <p:sldId id="330" r:id="rId4"/>
    <p:sldId id="322" r:id="rId5"/>
    <p:sldId id="292" r:id="rId6"/>
    <p:sldId id="325" r:id="rId7"/>
    <p:sldId id="323" r:id="rId8"/>
    <p:sldId id="329" r:id="rId9"/>
    <p:sldId id="274" r:id="rId10"/>
    <p:sldId id="324" r:id="rId11"/>
    <p:sldId id="331" r:id="rId12"/>
    <p:sldId id="273" r:id="rId13"/>
    <p:sldId id="296" r:id="rId1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A03B-A885-A04C-9B2F-50E081FC756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40E-2B44-0746-A6EE-593ABF7D98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8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EBF5CD18-686B-47A9-AFD5-66CE5FA52A6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3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96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22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76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54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5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08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27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1F77-7E87-445D-9269-B7FDF20BAC83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1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7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27/10/23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51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gif"/><Relationship Id="rId4" Type="http://schemas.openxmlformats.org/officeDocument/2006/relationships/hyperlink" Target="https://www.france24.com/en/20200607-protesters-on-four-continents-support-george-floyd-black-lives-matt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wj0g2_Bs4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FCD175D-F8DD-11.gif"/>
          <p:cNvPicPr>
            <a:picLocks noChangeAspect="1"/>
          </p:cNvPicPr>
          <p:nvPr/>
        </p:nvPicPr>
        <p:blipFill rotWithShape="1">
          <a:blip r:embed="rId2"/>
          <a:srcRect l="14589" r="29812" b="2"/>
          <a:stretch/>
        </p:blipFill>
        <p:spPr>
          <a:xfrm>
            <a:off x="20" y="10"/>
            <a:ext cx="914375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9607D7-FF4E-44E3-9C3F-86AA4D44F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8014" y="4754483"/>
            <a:ext cx="4207985" cy="1601330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0809" y="5239131"/>
            <a:ext cx="3959617" cy="960087"/>
          </a:xfrm>
        </p:spPr>
        <p:txBody>
          <a:bodyPr anchor="b">
            <a:normAutofit/>
          </a:bodyPr>
          <a:lstStyle/>
          <a:p>
            <a:r>
              <a:rPr lang="it-IT" sz="3000">
                <a:solidFill>
                  <a:srgbClr val="FFFFFE"/>
                </a:solidFill>
                <a:latin typeface="Eurostile"/>
              </a:rPr>
              <a:t>Unità e diversità del genere umano</a:t>
            </a:r>
            <a:endParaRPr lang="it-IT" sz="3000">
              <a:solidFill>
                <a:srgbClr val="FFFFF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3919EB-D15F-420D-ACCC-230A8D55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53440" b="36564"/>
          <a:stretch/>
        </p:blipFill>
        <p:spPr>
          <a:xfrm>
            <a:off x="4558107" y="4920257"/>
            <a:ext cx="3991356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mappa-clusteir-i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803" y="643467"/>
            <a:ext cx="5990393" cy="5571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sci-genilingue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5007" r="-52649"/>
          <a:stretch/>
        </p:blipFill>
        <p:spPr>
          <a:xfrm>
            <a:off x="-2506313" y="0"/>
            <a:ext cx="12701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9" name="Rectangle 3072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5" name="Picture 30724" descr="Disegno creato dal delta del fiume preso dall'alto">
            <a:extLst>
              <a:ext uri="{FF2B5EF4-FFF2-40B4-BE49-F238E27FC236}">
                <a16:creationId xmlns:a16="http://schemas.microsoft.com/office/drawing/2014/main" id="{9F317C40-9A80-B634-DFBC-F186ED28B4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3073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073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35" name="Rectangle 3073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it-IT">
                <a:latin typeface="Eurostile"/>
              </a:rPr>
              <a:t>RAZZE, GENI, LINGUE, CULTURE</a:t>
            </a:r>
            <a:br>
              <a:rPr lang="it-IT">
                <a:latin typeface="Eurostile"/>
              </a:rPr>
            </a:br>
            <a:endParaRPr lang="it-IT">
              <a:latin typeface="Eurostile"/>
            </a:endParaRPr>
          </a:p>
        </p:txBody>
      </p:sp>
      <p:cxnSp>
        <p:nvCxnSpPr>
          <p:cNvPr id="30737" name="Straight Connector 3073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None/>
            </a:pPr>
            <a:endParaRPr lang="it-IT">
              <a:latin typeface="Eurostile"/>
            </a:endParaRPr>
          </a:p>
          <a:p>
            <a:pPr lvl="1"/>
            <a:r>
              <a:rPr lang="it-IT">
                <a:latin typeface="Eurostile"/>
              </a:rPr>
              <a:t>varietà umana : fisica, linguistica, culturale</a:t>
            </a:r>
          </a:p>
          <a:p>
            <a:pPr lvl="1"/>
            <a:r>
              <a:rPr lang="it-IT">
                <a:latin typeface="Eurostile"/>
              </a:rPr>
              <a:t>unità della specie umana</a:t>
            </a:r>
          </a:p>
          <a:p>
            <a:pPr lvl="1"/>
            <a:r>
              <a:rPr lang="it-IT">
                <a:latin typeface="Eurostile"/>
              </a:rPr>
              <a:t>razza come costruzione culturale</a:t>
            </a:r>
          </a:p>
          <a:p>
            <a:pPr lvl="1"/>
            <a:r>
              <a:rPr lang="it-IT">
                <a:latin typeface="Eurostile"/>
              </a:rPr>
              <a:t>differenze somatiche sono differenze superficiali</a:t>
            </a:r>
          </a:p>
          <a:p>
            <a:pPr lvl="1"/>
            <a:r>
              <a:rPr lang="it-IT">
                <a:latin typeface="Eurostile"/>
              </a:rPr>
              <a:t>distanza genetica tra popolazioni è frutto di migrazioni </a:t>
            </a:r>
          </a:p>
          <a:p>
            <a:pPr lvl="1">
              <a:buNone/>
            </a:pPr>
            <a:r>
              <a:rPr lang="it-IT">
                <a:latin typeface="Eurostile"/>
              </a:rPr>
              <a:t>	(habitat, economia)</a:t>
            </a:r>
          </a:p>
          <a:p>
            <a:pPr lvl="1"/>
            <a:endParaRPr lang="it-IT">
              <a:latin typeface="Eurostile"/>
            </a:endParaRPr>
          </a:p>
        </p:txBody>
      </p:sp>
      <p:sp>
        <p:nvSpPr>
          <p:cNvPr id="3073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7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39" name="Rectangle 19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41" name="Straight Connector 21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3">
            <a:extLst>
              <a:ext uri="{FF2B5EF4-FFF2-40B4-BE49-F238E27FC236}">
                <a16:creationId xmlns:a16="http://schemas.microsoft.com/office/drawing/2014/main" id="{38DB3A91-B9E8-4451-ACED-026398635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43" name="Rectangle 25">
            <a:extLst>
              <a:ext uri="{FF2B5EF4-FFF2-40B4-BE49-F238E27FC236}">
                <a16:creationId xmlns:a16="http://schemas.microsoft.com/office/drawing/2014/main" id="{CA16C4F0-6EFE-484A-ACDA-9E07170AE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7">
            <a:extLst>
              <a:ext uri="{FF2B5EF4-FFF2-40B4-BE49-F238E27FC236}">
                <a16:creationId xmlns:a16="http://schemas.microsoft.com/office/drawing/2014/main" id="{FAC185B6-C5E5-4064-9A4F-446EE4F3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771" y="948706"/>
            <a:ext cx="2889333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Aree culturali</a:t>
            </a:r>
          </a:p>
        </p:txBody>
      </p:sp>
      <p:pic>
        <p:nvPicPr>
          <p:cNvPr id="45" name="Picture 29">
            <a:extLst>
              <a:ext uri="{FF2B5EF4-FFF2-40B4-BE49-F238E27FC236}">
                <a16:creationId xmlns:a16="http://schemas.microsoft.com/office/drawing/2014/main" id="{F7F6E3F1-AA91-46ED-BA02-B1FAF0A3D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6353" b="36564"/>
          <a:stretch/>
        </p:blipFill>
        <p:spPr>
          <a:xfrm>
            <a:off x="844095" y="643464"/>
            <a:ext cx="2887218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egnaposto testo verticale 11"/>
          <p:cNvSpPr>
            <a:spLocks noGrp="1"/>
          </p:cNvSpPr>
          <p:nvPr>
            <p:ph type="body" sz="half" idx="2"/>
          </p:nvPr>
        </p:nvSpPr>
        <p:spPr>
          <a:xfrm>
            <a:off x="840772" y="2167151"/>
            <a:ext cx="2886359" cy="32991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endParaRPr lang="en-US"/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/>
              <a:t>Rischio: 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/>
              <a:t>Essenzialismo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/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>
                <a:hlinkClick r:id="rId4"/>
              </a:rPr>
              <a:t>george-floyd-black-lives-matter</a:t>
            </a:r>
            <a:endParaRPr lang="en-US"/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/>
          </a:p>
        </p:txBody>
      </p:sp>
      <p:grpSp>
        <p:nvGrpSpPr>
          <p:cNvPr id="46" name="Group 31">
            <a:extLst>
              <a:ext uri="{FF2B5EF4-FFF2-40B4-BE49-F238E27FC236}">
                <a16:creationId xmlns:a16="http://schemas.microsoft.com/office/drawing/2014/main" id="{1AB54143-CE9E-40F8-854B-DE8C55312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60131" y="482171"/>
            <a:chExt cx="6091791" cy="514910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A617F17-6855-45FA-BA7B-BE66FD49C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33">
              <a:extLst>
                <a:ext uri="{FF2B5EF4-FFF2-40B4-BE49-F238E27FC236}">
                  <a16:creationId xmlns:a16="http://schemas.microsoft.com/office/drawing/2014/main" id="{DB98AE4B-FBA4-45BF-A88A-8BF967654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9456A45-C348-4DA0-83FC-8ED261B2C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6785" y="972814"/>
            <a:ext cx="3850746" cy="4139040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cultural-map-worl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0444" y="1224399"/>
            <a:ext cx="3616163" cy="365006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18E4EAA-D3C1-4B86-85A2-2B4FA12D5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C14109E-D3B9-4B47-8692-BE684E782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7B27AF-AFED-4FF4-8065-09E2ECD43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25" name="Rectangle 10">
            <a:extLst>
              <a:ext uri="{FF2B5EF4-FFF2-40B4-BE49-F238E27FC236}">
                <a16:creationId xmlns:a16="http://schemas.microsoft.com/office/drawing/2014/main" id="{45B2D936-4E08-4928-90A3-EB1B6784A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26" name="Straight Connector 12">
            <a:extLst>
              <a:ext uri="{FF2B5EF4-FFF2-40B4-BE49-F238E27FC236}">
                <a16:creationId xmlns:a16="http://schemas.microsoft.com/office/drawing/2014/main" id="{9E1CD25F-9744-41BE-A5C7-B2A5C9850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4">
            <a:extLst>
              <a:ext uri="{FF2B5EF4-FFF2-40B4-BE49-F238E27FC236}">
                <a16:creationId xmlns:a16="http://schemas.microsoft.com/office/drawing/2014/main" id="{AAFAFBB4-6847-45A2-97CE-8853D9969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Razze ?</a:t>
            </a:r>
          </a:p>
        </p:txBody>
      </p:sp>
      <p:pic>
        <p:nvPicPr>
          <p:cNvPr id="4" name="Segnaposto contenuto 3" descr="einstein_razza_umana.jpg"/>
          <p:cNvPicPr>
            <a:picLocks noGrp="1" noChangeAspect="1"/>
          </p:cNvPicPr>
          <p:nvPr>
            <p:ph idx="1"/>
          </p:nvPr>
        </p:nvPicPr>
        <p:blipFill>
          <a:blip r:embed="rId4"/>
          <a:srcRect l="-27757" r="-27757"/>
          <a:stretch>
            <a:fillRect/>
          </a:stretch>
        </p:blipFill>
        <p:spPr>
          <a:xfrm>
            <a:off x="847702" y="2171769"/>
            <a:ext cx="6831367" cy="3294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" b="3262"/>
          <a:stretch>
            <a:fillRect/>
          </a:stretch>
        </p:blipFill>
        <p:spPr bwMode="auto">
          <a:xfrm>
            <a:off x="0" y="87313"/>
            <a:ext cx="9144000" cy="669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t="4430" b="32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27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socialconstructbatma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2339" r="-52339"/>
          <a:stretch>
            <a:fillRect/>
          </a:stretch>
        </p:blipFill>
        <p:spPr>
          <a:xfrm>
            <a:off x="-1968523" y="825536"/>
            <a:ext cx="9022579" cy="4228073"/>
          </a:xfrm>
        </p:spPr>
      </p:pic>
      <p:sp>
        <p:nvSpPr>
          <p:cNvPr id="3" name="CasellaDiTesto 2"/>
          <p:cNvSpPr txBox="1"/>
          <p:nvPr/>
        </p:nvSpPr>
        <p:spPr>
          <a:xfrm>
            <a:off x="5194300" y="2311400"/>
            <a:ext cx="3719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“Vivere nel mondo di oggi ed essere contro l’eguaglianza </a:t>
            </a:r>
          </a:p>
          <a:p>
            <a:r>
              <a:rPr lang="it-IT" dirty="0"/>
              <a:t>per motivi di razza o colore </a:t>
            </a:r>
          </a:p>
          <a:p>
            <a:r>
              <a:rPr lang="it-IT" dirty="0"/>
              <a:t>è come vivere in Alaska </a:t>
            </a:r>
          </a:p>
          <a:p>
            <a:r>
              <a:rPr lang="it-IT"/>
              <a:t>ed </a:t>
            </a:r>
            <a:r>
              <a:rPr lang="it-IT" dirty="0"/>
              <a:t>essere contro la </a:t>
            </a:r>
            <a:r>
              <a:rPr lang="it-IT"/>
              <a:t>neve”.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William Faulkner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E7C1FD2-2FEF-8A4B-A5C5-CBB767437F70}"/>
              </a:ext>
            </a:extLst>
          </p:cNvPr>
          <p:cNvSpPr/>
          <p:nvPr/>
        </p:nvSpPr>
        <p:spPr>
          <a:xfrm>
            <a:off x="5797456" y="1111457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spike lee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evoluzi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78672"/>
            <a:ext cx="8689749" cy="549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evoluzionis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765"/>
            <a:ext cx="9144000" cy="6046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avalli-Sforza_Human_Migration_Path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657350"/>
            <a:ext cx="7391400" cy="354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1-09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39700"/>
            <a:ext cx="78486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2" name="Rectangle 31751">
            <a:extLst>
              <a:ext uri="{FF2B5EF4-FFF2-40B4-BE49-F238E27FC236}">
                <a16:creationId xmlns:a16="http://schemas.microsoft.com/office/drawing/2014/main" id="{C917817B-3081-4C38-B11F-B941F1206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4" name="Rectangle 31753">
            <a:extLst>
              <a:ext uri="{FF2B5EF4-FFF2-40B4-BE49-F238E27FC236}">
                <a16:creationId xmlns:a16="http://schemas.microsoft.com/office/drawing/2014/main" id="{A826EBDE-9EB4-4CF2-98EB-EBC8D44D4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95938" y="1474970"/>
            <a:ext cx="2116475" cy="3144914"/>
          </a:xfrm>
        </p:spPr>
        <p:txBody>
          <a:bodyPr anchor="ctr">
            <a:normAutofit/>
          </a:bodyPr>
          <a:lstStyle/>
          <a:p>
            <a:r>
              <a:rPr lang="it-IT" dirty="0">
                <a:latin typeface="Eurostile"/>
              </a:rPr>
              <a:t>reti, non razze</a:t>
            </a:r>
          </a:p>
        </p:txBody>
      </p:sp>
      <p:pic>
        <p:nvPicPr>
          <p:cNvPr id="31756" name="Picture 31755">
            <a:extLst>
              <a:ext uri="{FF2B5EF4-FFF2-40B4-BE49-F238E27FC236}">
                <a16:creationId xmlns:a16="http://schemas.microsoft.com/office/drawing/2014/main" id="{76552D55-DA8C-4A54-8754-82F7DF927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474" r="75256" b="36564"/>
          <a:stretch/>
        </p:blipFill>
        <p:spPr>
          <a:xfrm>
            <a:off x="491413" y="643464"/>
            <a:ext cx="2125980" cy="155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58" name="Group 31757">
            <a:extLst>
              <a:ext uri="{FF2B5EF4-FFF2-40B4-BE49-F238E27FC236}">
                <a16:creationId xmlns:a16="http://schemas.microsoft.com/office/drawing/2014/main" id="{CA038B99-F694-4340-86B2-FB812C410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31759" name="Rectangle 31758">
              <a:extLst>
                <a:ext uri="{FF2B5EF4-FFF2-40B4-BE49-F238E27FC236}">
                  <a16:creationId xmlns:a16="http://schemas.microsoft.com/office/drawing/2014/main" id="{DCB99ED2-A0E2-4120-9844-4F71CE346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60" name="Rectangle 31759">
              <a:extLst>
                <a:ext uri="{FF2B5EF4-FFF2-40B4-BE49-F238E27FC236}">
                  <a16:creationId xmlns:a16="http://schemas.microsoft.com/office/drawing/2014/main" id="{0637B17B-61F8-42B7-A1EC-C335B83F2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magine 3" descr="gruppi-razzi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849" y="1116345"/>
            <a:ext cx="4644050" cy="3866172"/>
          </a:xfrm>
          <a:prstGeom prst="rect">
            <a:avLst/>
          </a:prstGeom>
        </p:spPr>
      </p:pic>
      <p:pic>
        <p:nvPicPr>
          <p:cNvPr id="31762" name="Picture 31761">
            <a:extLst>
              <a:ext uri="{FF2B5EF4-FFF2-40B4-BE49-F238E27FC236}">
                <a16:creationId xmlns:a16="http://schemas.microsoft.com/office/drawing/2014/main" id="{2657B62B-6206-4957-81AB-4CF5EA8F4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31764" name="Straight Connector 31763">
            <a:extLst>
              <a:ext uri="{FF2B5EF4-FFF2-40B4-BE49-F238E27FC236}">
                <a16:creationId xmlns:a16="http://schemas.microsoft.com/office/drawing/2014/main" id="{20478D27-9867-4701-80EF-A478C0F76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3888</TotalTime>
  <Words>92</Words>
  <Application>Microsoft Macintosh PowerPoint</Application>
  <PresentationFormat>Presentazione su schermo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Eurostile</vt:lpstr>
      <vt:lpstr>Wingdings</vt:lpstr>
      <vt:lpstr>Raccolta</vt:lpstr>
      <vt:lpstr>Unità e diversità del genere umano</vt:lpstr>
      <vt:lpstr>Razze 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reti, non razze</vt:lpstr>
      <vt:lpstr>Presentazione standard di PowerPoint</vt:lpstr>
      <vt:lpstr>Presentazione standard di PowerPoint</vt:lpstr>
      <vt:lpstr>RAZZE, GENI, LINGUE, CULTURE </vt:lpstr>
      <vt:lpstr>Aree culturali</vt:lpstr>
    </vt:vector>
  </TitlesOfParts>
  <Company>università udine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altin</dc:creator>
  <cp:lastModifiedBy>ALTIN ROBERTA</cp:lastModifiedBy>
  <cp:revision>101</cp:revision>
  <dcterms:created xsi:type="dcterms:W3CDTF">2014-10-10T07:07:41Z</dcterms:created>
  <dcterms:modified xsi:type="dcterms:W3CDTF">2023-10-27T15:16:19Z</dcterms:modified>
</cp:coreProperties>
</file>