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9"/>
  </p:notesMasterIdLst>
  <p:sldIdLst>
    <p:sldId id="256" r:id="rId3"/>
    <p:sldId id="257" r:id="rId4"/>
    <p:sldId id="25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91" r:id="rId21"/>
    <p:sldId id="285" r:id="rId22"/>
    <p:sldId id="286" r:id="rId23"/>
    <p:sldId id="288" r:id="rId24"/>
    <p:sldId id="290" r:id="rId25"/>
    <p:sldId id="289" r:id="rId26"/>
    <p:sldId id="292" r:id="rId27"/>
    <p:sldId id="293" r:id="rId28"/>
    <p:sldId id="297" r:id="rId29"/>
    <p:sldId id="294" r:id="rId30"/>
    <p:sldId id="295" r:id="rId31"/>
    <p:sldId id="296" r:id="rId32"/>
    <p:sldId id="298" r:id="rId33"/>
    <p:sldId id="299" r:id="rId34"/>
    <p:sldId id="300" r:id="rId35"/>
    <p:sldId id="301" r:id="rId36"/>
    <p:sldId id="302" r:id="rId37"/>
    <p:sldId id="306" r:id="rId3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>
      <p:cViewPr varScale="1">
        <p:scale>
          <a:sx n="91" d="100"/>
          <a:sy n="91" d="100"/>
        </p:scale>
        <p:origin x="170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42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defRPr>
            </a:lvl1pPr>
          </a:lstStyle>
          <a:p>
            <a:endParaRPr lang="it-IT" altLang="it-IT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0687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defRPr>
            </a:lvl1pPr>
          </a:lstStyle>
          <a:p>
            <a:endParaRPr lang="it-IT" altLang="it-IT"/>
          </a:p>
        </p:txBody>
      </p:sp>
      <p:sp>
        <p:nvSpPr>
          <p:cNvPr id="4106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0888" cy="341788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7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0688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defRPr>
            </a:lvl1pPr>
          </a:lstStyle>
          <a:p>
            <a:endParaRPr lang="it-IT" altLang="it-IT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defRPr>
            </a:lvl1pPr>
          </a:lstStyle>
          <a:p>
            <a:fld id="{4459DB6A-14F0-44BD-A75C-21F50638585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D9F15A-96BF-47DD-B9A8-0E764B581FBB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513024-A23F-4ECF-8E3A-6C8A7CD07AC2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5488"/>
            <a:ext cx="6321425" cy="26304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69ECDB-DC5E-418B-93C7-7337AF56582F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5488"/>
            <a:ext cx="6321425" cy="26304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663695-BB02-4044-9761-A49CC66BD0A2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E21006-F18A-411E-B5CC-766EEBEE7313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24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8504C-0F1C-4597-8A9E-A640392EF1A2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5488"/>
            <a:ext cx="6321425" cy="26304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59B9C9-DCF5-48CF-9C3F-DF54545B0A23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5488"/>
            <a:ext cx="6321425" cy="26304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888354-7572-48EC-BEF2-633721AADDE5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5488"/>
            <a:ext cx="6321425" cy="26304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950682-1BEE-4B08-96F6-655A091CDBE6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5488"/>
            <a:ext cx="6321425" cy="26304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27908A-7BDA-40C2-9D53-AE9693ADD004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202172-412B-4E72-A187-26AE0B45A97E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108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4D3D2D-5044-4D45-BF34-EE8D4DD95AFD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D5C790-9D86-41E4-8CB5-F2186EE2B55E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FA7962-CF57-4B6F-8CDF-29C2F3715201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B47BA1-B08C-47DA-990F-ECD56A3CB385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0E84C9-016B-4F6B-84E0-939B0AA51A54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71356B-DD6C-4317-AC7F-F88E3A604BB0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2791D2-B443-4167-805C-C42BBD955542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1095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0B11A9-962B-4F46-929E-0DB0F83CAF63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C785A4-0A0D-4E95-8C48-3F1B22206A5F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114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4025BF-DA88-49D9-8061-92B4899005C4}" type="slidenum">
              <a:rPr lang="it-IT" altLang="it-IT"/>
              <a:pPr/>
              <a:t>28</a:t>
            </a:fld>
            <a:endParaRPr lang="it-IT" altLang="it-IT"/>
          </a:p>
        </p:txBody>
      </p:sp>
      <p:sp>
        <p:nvSpPr>
          <p:cNvPr id="1116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CEB916-FF08-4A46-8D6A-24D9551576FA}" type="slidenum">
              <a:rPr lang="it-IT" altLang="it-IT"/>
              <a:pPr/>
              <a:t>29</a:t>
            </a:fld>
            <a:endParaRPr lang="it-IT" altLang="it-IT"/>
          </a:p>
        </p:txBody>
      </p:sp>
      <p:sp>
        <p:nvSpPr>
          <p:cNvPr id="112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7BFCCC-50F7-41D1-9F5D-032D28E54700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1E322B-8CBD-4F11-B21D-AD12EBAB8475}" type="slidenum">
              <a:rPr lang="it-IT" altLang="it-IT"/>
              <a:pPr/>
              <a:t>30</a:t>
            </a:fld>
            <a:endParaRPr lang="it-IT" altLang="it-IT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CE2D71-9B5B-4522-B486-6A60C5464FB6}" type="slidenum">
              <a:rPr lang="it-IT" altLang="it-IT"/>
              <a:pPr/>
              <a:t>31</a:t>
            </a:fld>
            <a:endParaRPr lang="it-IT" altLang="it-IT"/>
          </a:p>
        </p:txBody>
      </p:sp>
      <p:sp>
        <p:nvSpPr>
          <p:cNvPr id="115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EE5E25-2784-4715-9135-CD234325811B}" type="slidenum">
              <a:rPr lang="it-IT" altLang="it-IT"/>
              <a:pPr/>
              <a:t>32</a:t>
            </a:fld>
            <a:endParaRPr lang="it-IT" altLang="it-IT"/>
          </a:p>
        </p:txBody>
      </p:sp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503291-1B2A-42D0-96D4-5DB94BECDA6E}" type="slidenum">
              <a:rPr lang="it-IT" altLang="it-IT"/>
              <a:pPr/>
              <a:t>33</a:t>
            </a:fld>
            <a:endParaRPr lang="it-IT" altLang="it-IT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40A9D1-FACC-45D3-9109-28E5135EB1A2}" type="slidenum">
              <a:rPr lang="it-IT" altLang="it-IT"/>
              <a:pPr/>
              <a:t>34</a:t>
            </a:fld>
            <a:endParaRPr lang="it-IT" altLang="it-IT"/>
          </a:p>
        </p:txBody>
      </p:sp>
      <p:sp>
        <p:nvSpPr>
          <p:cNvPr id="1187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2B5C05-9FFC-433E-A8E9-80A286CCF4A5}" type="slidenum">
              <a:rPr lang="it-IT" altLang="it-IT"/>
              <a:pPr/>
              <a:t>35</a:t>
            </a:fld>
            <a:endParaRPr lang="it-IT" altLang="it-IT"/>
          </a:p>
        </p:txBody>
      </p:sp>
      <p:sp>
        <p:nvSpPr>
          <p:cNvPr id="1198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281E7D-4578-43AC-9AA0-9E9AF6A81ABA}" type="slidenum">
              <a:rPr lang="it-IT" altLang="it-IT"/>
              <a:pPr/>
              <a:t>36</a:t>
            </a:fld>
            <a:endParaRPr lang="it-IT" altLang="it-IT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237EBE-7A56-43BF-A283-9910C717493A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3D381F-58FF-4B42-BB83-8008608BFFA5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B26ECC-C8C0-4188-84C0-1E2F5BA2D1FC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787066-1B38-4413-9843-6505A7F4CE56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89263" y="658813"/>
            <a:ext cx="3159125" cy="2368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6662" cy="26304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87D11B-48E4-415E-8790-87BFA32AB546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3BB1F8-7D62-4E3D-8614-3F88F394AE2E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4D18E5-BF14-4167-92E4-C67A49AE96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44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C48008-C4EA-45DB-8641-47068DE9F3D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204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1463" y="128588"/>
            <a:ext cx="2054225" cy="59563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1863" cy="59563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FDE74B-C5DC-4330-8701-3C87C66D643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7330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7231D0-FA49-409D-A8FF-2E47ADB11A5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8803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5EDC95-2801-44B1-88F5-365B9B3E171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5107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3C7CAF-8794-4D16-9B5D-53C27A7CE19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4282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148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3838" cy="45148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A6D7B6-A551-49C7-B387-5774C396367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0321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1A81B2-99DA-474B-B950-02E609C5354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3100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A84D19-AE3E-4C14-B0B7-7BAF00FC0B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5245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1118A1-D0AA-4A05-8891-43576C8480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9698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B039F8-9038-45FE-9DD7-18F0CAF5BE8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272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D4017F-ED75-42AE-A5FA-33D084B0E30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6389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8E6243-3A5C-4426-BED6-0184621C64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2247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2B7138-844C-4B19-B459-198DA80EF13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2870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1463" y="1604963"/>
            <a:ext cx="2054225" cy="45148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1863" cy="45148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452363-5CE7-493B-A743-B2C60529037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149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766888"/>
            <a:ext cx="7761288" cy="17256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22488" cy="446088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4488" cy="446088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22488" cy="446088"/>
          </a:xfrm>
        </p:spPr>
        <p:txBody>
          <a:bodyPr/>
          <a:lstStyle>
            <a:lvl1pPr>
              <a:defRPr/>
            </a:lvl1pPr>
          </a:lstStyle>
          <a:p>
            <a:fld id="{FAB5AF47-FD0F-4E77-B9AE-15BC47C1F65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74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F2D6C5-D919-4198-BE40-A0D374BA82F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192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4846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4846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CD59E4-0C00-40A6-8625-0838B719416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37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372EC1-F10D-4733-8E05-E3CC7DD832B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856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36BB70-2F71-40AE-99B4-66ED8236CFC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015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03A4F7-57C5-4A87-B779-EE3F8169994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2293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7B58DD-C9CD-445F-B487-D5C93B58255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244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40471E-59F0-4169-8225-934515ED1C7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223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2438400"/>
            <a:ext cx="9136063" cy="4038600"/>
            <a:chOff x="0" y="1536"/>
            <a:chExt cx="5755" cy="2544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 rot="20160000">
              <a:off x="2125" y="2597"/>
              <a:ext cx="3067" cy="380"/>
            </a:xfrm>
            <a:prstGeom prst="rect">
              <a:avLst/>
            </a:prstGeom>
            <a:gradFill rotWithShape="0">
              <a:gsLst>
                <a:gs pos="0">
                  <a:srgbClr val="006666"/>
                </a:gs>
                <a:gs pos="50000">
                  <a:srgbClr val="005F5F"/>
                </a:gs>
                <a:gs pos="100000">
                  <a:srgbClr val="006666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0" y="2663"/>
              <a:ext cx="2683" cy="1220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>
              <a:off x="3358" y="1536"/>
              <a:ext cx="2397" cy="1227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rgbClr val="006E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3791" y="1536"/>
              <a:ext cx="1963" cy="758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2D87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3598" y="2477"/>
              <a:ext cx="182" cy="116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3778" y="2392"/>
              <a:ext cx="181" cy="116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2" name="Freeform 8"/>
            <p:cNvSpPr>
              <a:spLocks noChangeArrowheads="1"/>
            </p:cNvSpPr>
            <p:nvPr/>
          </p:nvSpPr>
          <p:spPr bwMode="auto">
            <a:xfrm>
              <a:off x="3838" y="1836"/>
              <a:ext cx="524" cy="271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3" name="Freeform 9"/>
            <p:cNvSpPr>
              <a:spLocks noChangeArrowheads="1"/>
            </p:cNvSpPr>
            <p:nvPr/>
          </p:nvSpPr>
          <p:spPr bwMode="auto">
            <a:xfrm>
              <a:off x="3675" y="2015"/>
              <a:ext cx="717" cy="302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3357" y="1890"/>
              <a:ext cx="2395" cy="877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5" name="Freeform 11"/>
            <p:cNvSpPr>
              <a:spLocks noChangeArrowheads="1"/>
            </p:cNvSpPr>
            <p:nvPr/>
          </p:nvSpPr>
          <p:spPr bwMode="auto">
            <a:xfrm>
              <a:off x="3838" y="1854"/>
              <a:ext cx="573" cy="254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E76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6" name="Freeform 12"/>
            <p:cNvSpPr>
              <a:spLocks noChangeArrowheads="1"/>
            </p:cNvSpPr>
            <p:nvPr/>
          </p:nvSpPr>
          <p:spPr bwMode="auto">
            <a:xfrm>
              <a:off x="5326" y="1642"/>
              <a:ext cx="1" cy="0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3838" y="1728"/>
              <a:ext cx="712" cy="379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E76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8" name="Freeform 14"/>
            <p:cNvSpPr>
              <a:spLocks noChangeArrowheads="1"/>
            </p:cNvSpPr>
            <p:nvPr/>
          </p:nvSpPr>
          <p:spPr bwMode="auto">
            <a:xfrm>
              <a:off x="3452" y="2270"/>
              <a:ext cx="314" cy="221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E76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0" y="2658"/>
              <a:ext cx="2590" cy="928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2D87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0" y="2993"/>
              <a:ext cx="2719" cy="1086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8488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24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44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24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9F491AF3-52E4-438A-8BF3-B9ABA21913A0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2438400"/>
            <a:ext cx="9136063" cy="4038600"/>
            <a:chOff x="0" y="1536"/>
            <a:chExt cx="5755" cy="2544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 rot="20160000">
              <a:off x="2125" y="2597"/>
              <a:ext cx="3067" cy="380"/>
            </a:xfrm>
            <a:prstGeom prst="rect">
              <a:avLst/>
            </a:prstGeom>
            <a:gradFill rotWithShape="0">
              <a:gsLst>
                <a:gs pos="0">
                  <a:srgbClr val="006666"/>
                </a:gs>
                <a:gs pos="50000">
                  <a:srgbClr val="005F5F"/>
                </a:gs>
                <a:gs pos="100000">
                  <a:srgbClr val="006666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0" y="2663"/>
              <a:ext cx="2683" cy="1220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3358" y="1536"/>
              <a:ext cx="2397" cy="1227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rgbClr val="006E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3791" y="1536"/>
              <a:ext cx="1963" cy="758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2D87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4" name="Freeform 6"/>
            <p:cNvSpPr>
              <a:spLocks noChangeArrowheads="1"/>
            </p:cNvSpPr>
            <p:nvPr/>
          </p:nvSpPr>
          <p:spPr bwMode="auto">
            <a:xfrm>
              <a:off x="3598" y="2477"/>
              <a:ext cx="182" cy="116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5" name="Freeform 7"/>
            <p:cNvSpPr>
              <a:spLocks noChangeArrowheads="1"/>
            </p:cNvSpPr>
            <p:nvPr/>
          </p:nvSpPr>
          <p:spPr bwMode="auto">
            <a:xfrm>
              <a:off x="3778" y="2392"/>
              <a:ext cx="181" cy="116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6" name="Freeform 8"/>
            <p:cNvSpPr>
              <a:spLocks noChangeArrowheads="1"/>
            </p:cNvSpPr>
            <p:nvPr/>
          </p:nvSpPr>
          <p:spPr bwMode="auto">
            <a:xfrm>
              <a:off x="3838" y="1836"/>
              <a:ext cx="524" cy="271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7" name="Freeform 9"/>
            <p:cNvSpPr>
              <a:spLocks noChangeArrowheads="1"/>
            </p:cNvSpPr>
            <p:nvPr/>
          </p:nvSpPr>
          <p:spPr bwMode="auto">
            <a:xfrm>
              <a:off x="3675" y="2015"/>
              <a:ext cx="717" cy="302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>
              <a:off x="3357" y="1890"/>
              <a:ext cx="2395" cy="877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9" name="Freeform 11"/>
            <p:cNvSpPr>
              <a:spLocks noChangeArrowheads="1"/>
            </p:cNvSpPr>
            <p:nvPr/>
          </p:nvSpPr>
          <p:spPr bwMode="auto">
            <a:xfrm>
              <a:off x="3838" y="1854"/>
              <a:ext cx="573" cy="254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E76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0" name="Freeform 12"/>
            <p:cNvSpPr>
              <a:spLocks noChangeArrowheads="1"/>
            </p:cNvSpPr>
            <p:nvPr/>
          </p:nvSpPr>
          <p:spPr bwMode="auto">
            <a:xfrm>
              <a:off x="5326" y="1642"/>
              <a:ext cx="1" cy="0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>
              <a:off x="3838" y="1728"/>
              <a:ext cx="712" cy="379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E76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>
              <a:off x="3452" y="2270"/>
              <a:ext cx="314" cy="221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E76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0" y="2658"/>
              <a:ext cx="2590" cy="928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2D87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4" name="Freeform 16"/>
            <p:cNvSpPr>
              <a:spLocks noChangeArrowheads="1"/>
            </p:cNvSpPr>
            <p:nvPr/>
          </p:nvSpPr>
          <p:spPr bwMode="auto">
            <a:xfrm>
              <a:off x="0" y="2993"/>
              <a:ext cx="2719" cy="1086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6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66888"/>
            <a:ext cx="7761288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24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n-lt"/>
                <a:cs typeface="Arial Unicode MS" pitchFamily="32" charset="0"/>
              </a:defRPr>
            </a:lvl1pPr>
          </a:lstStyle>
          <a:p>
            <a:endParaRPr lang="it-IT" altLang="it-IT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44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+mn-lt"/>
                <a:cs typeface="Arial Unicode MS" pitchFamily="32" charset="0"/>
              </a:defRPr>
            </a:lvl1pPr>
          </a:lstStyle>
          <a:p>
            <a:endParaRPr lang="it-IT" altLang="it-IT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24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n-lt"/>
                <a:cs typeface="Arial Unicode MS" pitchFamily="32" charset="0"/>
              </a:defRPr>
            </a:lvl1pPr>
          </a:lstStyle>
          <a:p>
            <a:fld id="{1C20ADA6-0EF4-4142-B0F7-139622D101A1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iovannichetta.it/propriocettori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31800"/>
            <a:ext cx="7772400" cy="590391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800">
                <a:solidFill>
                  <a:srgbClr val="FFFF00"/>
                </a:solidFill>
              </a:rPr>
              <a:t>- RIFLESSI SPINALI - </a:t>
            </a:r>
            <a:br>
              <a:rPr lang="it-IT" altLang="it-IT" sz="4800"/>
            </a:br>
            <a:br>
              <a:rPr lang="it-IT" altLang="it-IT" sz="4800"/>
            </a:br>
            <a:r>
              <a:rPr lang="it-IT" altLang="it-IT" sz="2600"/>
              <a:t>con particolare riferimento a:</a:t>
            </a:r>
            <a:br>
              <a:rPr lang="it-IT" altLang="it-IT" sz="2600"/>
            </a:br>
            <a:br>
              <a:rPr lang="it-IT" altLang="it-IT" sz="4800"/>
            </a:br>
            <a:r>
              <a:rPr lang="it-IT" altLang="it-IT" sz="2800">
                <a:solidFill>
                  <a:srgbClr val="FFFFFF"/>
                </a:solidFill>
              </a:rPr>
              <a:t>PROPRIOCEZIONE</a:t>
            </a:r>
            <a:br>
              <a:rPr lang="it-IT" altLang="it-IT" sz="2800">
                <a:solidFill>
                  <a:srgbClr val="FFFFFF"/>
                </a:solidFill>
              </a:rPr>
            </a:br>
            <a:r>
              <a:rPr lang="it-IT" altLang="it-IT" sz="2800">
                <a:solidFill>
                  <a:srgbClr val="FFFFFF"/>
                </a:solidFill>
              </a:rPr>
              <a:t>dei</a:t>
            </a:r>
            <a:br>
              <a:rPr lang="it-IT" altLang="it-IT" sz="2800">
                <a:solidFill>
                  <a:srgbClr val="FFFFFF"/>
                </a:solidFill>
              </a:rPr>
            </a:br>
            <a:r>
              <a:rPr lang="it-IT" altLang="it-IT" sz="2800">
                <a:solidFill>
                  <a:srgbClr val="FFFFFF"/>
                </a:solidFill>
              </a:rPr>
              <a:t>MUSCOLI SCHELETRICI </a:t>
            </a:r>
            <a:br>
              <a:rPr lang="it-IT" altLang="it-IT" sz="2800">
                <a:solidFill>
                  <a:srgbClr val="FFFFFF"/>
                </a:solidFill>
              </a:rPr>
            </a:br>
            <a:r>
              <a:rPr lang="it-IT" altLang="it-IT" sz="2800">
                <a:solidFill>
                  <a:srgbClr val="FFFFFF"/>
                </a:solidFill>
              </a:rPr>
              <a:t>e delle</a:t>
            </a:r>
            <a:br>
              <a:rPr lang="it-IT" altLang="it-IT" sz="2800">
                <a:solidFill>
                  <a:srgbClr val="FFFFFF"/>
                </a:solidFill>
              </a:rPr>
            </a:br>
            <a:r>
              <a:rPr lang="it-IT" altLang="it-IT" sz="2800">
                <a:solidFill>
                  <a:srgbClr val="FFFFFF"/>
                </a:solidFill>
              </a:rPr>
              <a:t>ARTICOLAZIONI</a:t>
            </a:r>
            <a:br>
              <a:rPr lang="it-IT" altLang="it-IT" sz="4800"/>
            </a:br>
            <a:endParaRPr lang="it-IT" altLang="it-IT" sz="480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ln/>
        </p:spPr>
        <p:txBody>
          <a:bodyPr lIns="90000" tIns="46800" rIns="90000" bIns="46800"/>
          <a:lstStyle/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-304800" y="76200"/>
            <a:ext cx="10439400" cy="4633913"/>
          </a:xfrm>
          <a:ln/>
        </p:spPr>
        <p:txBody>
          <a:bodyPr lIns="90000" tIns="46800" rIns="90000" bIns="46800"/>
          <a:lstStyle/>
          <a:p>
            <a:pPr marL="333375" indent="-333375" algn="ctr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9410700" algn="l"/>
                <a:tab pos="10134600" algn="l"/>
              </a:tabLst>
            </a:pPr>
            <a:r>
              <a:rPr lang="it-IT" altLang="it-IT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it-IT" altLang="it-IT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CLASSIFICAZIONE DELLE TERMINAZIONI </a:t>
            </a:r>
          </a:p>
          <a:p>
            <a:pPr marL="333375" indent="-319088"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9410700" algn="l"/>
                <a:tab pos="10134600" algn="l"/>
              </a:tabLst>
            </a:pPr>
            <a:r>
              <a:rPr lang="it-IT" altLang="it-IT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SENSITIVE CUTANEE</a:t>
            </a:r>
          </a:p>
          <a:p>
            <a:pPr marL="341313" indent="-328613">
              <a:lnSpc>
                <a:spcPct val="90000"/>
              </a:lnSpc>
              <a:buClr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9410700" algn="l"/>
                <a:tab pos="10134600" algn="l"/>
              </a:tabLst>
            </a:pPr>
            <a:endParaRPr lang="it-IT" altLang="it-IT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33375" indent="-3333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9410700" algn="l"/>
                <a:tab pos="10134600" algn="l"/>
              </a:tabLst>
            </a:pPr>
            <a:r>
              <a:rPr lang="it-IT" altLang="it-IT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it-IT" altLang="it-IT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-LIBERE (NUDE),</a:t>
            </a:r>
            <a:r>
              <a:rPr lang="it-IT" altLang="it-IT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costituiscono una rete e perdono le guaine </a:t>
            </a:r>
          </a:p>
          <a:p>
            <a:pPr marL="333375" indent="-3333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9410700" algn="l"/>
                <a:tab pos="10134600" algn="l"/>
              </a:tabLst>
            </a:pPr>
            <a:r>
              <a:rPr lang="it-IT" altLang="it-IT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	mieliniche o perineurali per disporsi nel derma o nell’epidermide;</a:t>
            </a:r>
          </a:p>
          <a:p>
            <a:pPr marL="333375" indent="-333375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9410700" algn="l"/>
                <a:tab pos="10134600" algn="l"/>
              </a:tabLst>
            </a:pP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333375" indent="-3333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9410700" algn="l"/>
                <a:tab pos="10134600" algn="l"/>
              </a:tabLst>
            </a:pP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it-IT" altLang="it-IT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-CAPSULATE O CORPUSCOLATE</a:t>
            </a: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marL="333375" indent="-3333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9410700" algn="l"/>
                <a:tab pos="10134600" algn="l"/>
              </a:tabLst>
            </a:pPr>
            <a:endParaRPr lang="it-IT" altLang="it-IT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33375" indent="-3333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9410700" algn="l"/>
                <a:tab pos="10134600" algn="l"/>
              </a:tabLst>
            </a:pPr>
            <a:endParaRPr lang="it-IT" altLang="it-IT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9410700" algn="l"/>
                <a:tab pos="10134600" algn="l"/>
              </a:tabLst>
            </a:pPr>
            <a:r>
              <a:rPr lang="it-IT" altLang="it-IT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altLang="it-IT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- RECETTORI di MERKEL </a:t>
            </a:r>
          </a:p>
          <a:p>
            <a:pPr marL="341313" indent="-328613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9410700" algn="l"/>
                <a:tab pos="10134600" algn="l"/>
              </a:tabLst>
            </a:pPr>
            <a:endParaRPr lang="it-IT" altLang="it-IT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33375" indent="-333375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9410700" algn="l"/>
                <a:tab pos="10134600" algn="l"/>
              </a:tabLst>
            </a:pPr>
            <a:r>
              <a:rPr lang="it-IT" altLang="it-IT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it-IT" altLang="it-IT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-FOLLICOLARI  </a:t>
            </a:r>
          </a:p>
          <a:p>
            <a:pPr marL="341313" indent="-328613">
              <a:lnSpc>
                <a:spcPct val="90000"/>
              </a:lnSpc>
              <a:spcBef>
                <a:spcPts val="700"/>
              </a:spcBef>
              <a:buClrTx/>
              <a:buSzPct val="45000"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9410700" algn="l"/>
                <a:tab pos="10134600" algn="l"/>
              </a:tabLst>
            </a:pPr>
            <a:endParaRPr lang="it-IT" altLang="it-IT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60363"/>
            <a:ext cx="7772400" cy="703262"/>
          </a:xfrm>
          <a:ln/>
        </p:spPr>
        <p:txBody>
          <a:bodyPr anchor="t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TERMINAZIONI NERVOSE LIBERE O NUDE</a:t>
            </a: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87338" y="1079500"/>
            <a:ext cx="8496300" cy="4918075"/>
          </a:xfrm>
          <a:ln/>
        </p:spPr>
        <p:txBody>
          <a:bodyPr lIns="90000" tIns="46800" rIns="90000" bIns="46800"/>
          <a:lstStyle/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595313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609600" indent="-595313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- </a:t>
            </a: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TERMORECETTORI</a:t>
            </a: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(o recettori termosensibili, caldo/freddo);</a:t>
            </a:r>
          </a:p>
          <a:p>
            <a:pPr marL="609600" indent="-595313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595313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-</a:t>
            </a: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NOCICETTORI</a:t>
            </a: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(dolore) sensibili  a deformazioni meccaniche, caldo e freddo intensi, esposizione a sostanze chimiche irritanti, mediatori chimici del dolore (es. istamina). Tra questi, anche i </a:t>
            </a: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RECETTORI </a:t>
            </a: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sensibili al </a:t>
            </a:r>
            <a:r>
              <a:rPr lang="it-IT" altLang="it-IT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abic Transparent" panose="020B0604020202020204" pitchFamily="34" charset="0"/>
              </a:rPr>
              <a:t>PRURITO</a:t>
            </a: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6784" r="9192" b="11790"/>
          <a:stretch>
            <a:fillRect/>
          </a:stretch>
        </p:blipFill>
        <p:spPr bwMode="auto">
          <a:xfrm>
            <a:off x="1152525" y="71438"/>
            <a:ext cx="7056438" cy="662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408" t="6784" r="9192" b="1179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44463"/>
            <a:ext cx="5399087" cy="662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641350" y="1219200"/>
            <a:ext cx="8107363" cy="5453063"/>
          </a:xfrm>
          <a:ln/>
        </p:spPr>
        <p:txBody>
          <a:bodyPr lIns="90000" tIns="46800" rIns="90000" bIns="46800"/>
          <a:lstStyle/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RECETTORI </a:t>
            </a:r>
            <a:r>
              <a:rPr lang="it-IT" altLang="it-IT" sz="2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FOLLICOLARI</a:t>
            </a: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altLang="it-IT" sz="2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(PILIFERI)</a:t>
            </a:r>
          </a:p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posti sulla radice del pelo;</a:t>
            </a:r>
          </a:p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presentano adattamento rapido;</a:t>
            </a:r>
          </a:p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vengono attivati solo quando </a:t>
            </a:r>
            <a:r>
              <a:rPr lang="it-IT" altLang="it-IT" sz="24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IL PELO VIENE PIEGATO</a:t>
            </a: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595313" algn="ctr"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RECETTORI DI MERKEL</a:t>
            </a:r>
          </a:p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posti a contatto con lo strato basale dell’epitelio;</a:t>
            </a:r>
          </a:p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presentano adattamento lento; </a:t>
            </a:r>
          </a:p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vengono attivati da </a:t>
            </a:r>
            <a:r>
              <a:rPr lang="it-IT" altLang="it-IT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PRESSIONE CONTINUA</a:t>
            </a: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576263"/>
            <a:ext cx="8928100" cy="792162"/>
          </a:xfrm>
          <a:ln/>
        </p:spPr>
        <p:txBody>
          <a:bodyPr lIns="91440" tIns="45720" rIns="91440" bIns="45720" anchor="ctr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TERMINAZIONI NERVOSE FOLLICOLARI </a:t>
            </a:r>
            <a:br>
              <a:rPr lang="it-IT" altLang="it-IT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</a:br>
            <a:r>
              <a:rPr lang="it-IT" altLang="it-IT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E </a:t>
            </a:r>
            <a:br>
              <a:rPr lang="it-IT" altLang="it-IT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</a:br>
            <a:r>
              <a:rPr lang="it-IT" altLang="it-IT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DI MERKEL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7938"/>
            <a:ext cx="6607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1700213"/>
            <a:ext cx="8604250" cy="3340100"/>
          </a:xfrm>
          <a:ln/>
        </p:spPr>
        <p:txBody>
          <a:bodyPr lIns="90000" tIns="46800" rIns="90000" bIns="46800"/>
          <a:lstStyle/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0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it-IT" altLang="it-IT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CORPUSCOLI DI </a:t>
            </a:r>
            <a:r>
              <a:rPr lang="it-IT" altLang="it-IT" sz="20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MEISSNER</a:t>
            </a:r>
            <a:r>
              <a:rPr lang="it-IT" altLang="it-IT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 agiscono come </a:t>
            </a:r>
            <a:r>
              <a:rPr lang="it-IT" altLang="it-IT" sz="20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PRESSOCETTORI</a:t>
            </a:r>
            <a:r>
              <a:rPr lang="it-IT" altLang="it-IT" sz="2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it-IT" altLang="it-IT" sz="20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Pressione Non Continua</a:t>
            </a:r>
            <a:r>
              <a:rPr lang="it-IT" altLang="it-IT" sz="2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it-IT" altLang="it-IT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it-IT" altLang="it-IT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TERMINAZIONI DI </a:t>
            </a:r>
            <a:r>
              <a:rPr lang="it-IT" altLang="it-IT" sz="2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RUFFINI</a:t>
            </a:r>
            <a:r>
              <a:rPr lang="it-IT" altLang="it-IT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 sono sensibili allo </a:t>
            </a:r>
            <a:r>
              <a:rPr lang="it-IT" altLang="it-IT" sz="2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SFREGAMENTO</a:t>
            </a:r>
            <a:r>
              <a:rPr lang="it-IT" altLang="it-IT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it-IT" altLang="it-IT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CORPUSCOLI DI </a:t>
            </a:r>
            <a:r>
              <a:rPr lang="it-IT" altLang="it-IT" sz="20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PACINI</a:t>
            </a:r>
            <a:r>
              <a:rPr lang="it-IT" altLang="it-IT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 sono sensibili alla </a:t>
            </a:r>
            <a:r>
              <a:rPr lang="it-IT" altLang="it-IT" sz="2000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VIBRAZIONE</a:t>
            </a:r>
            <a:r>
              <a:rPr lang="it-IT" altLang="it-IT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609600" indent="-595313" algn="ctr"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(recettori di eventi durante la manipolazione di un oggetto).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6513"/>
            <a:ext cx="9144000" cy="1738313"/>
          </a:xfrm>
          <a:ln/>
        </p:spPr>
        <p:txBody>
          <a:bodyPr lIns="91440" tIns="45720" rIns="91440" bIns="45720" anchor="ctr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TERMINAZIONI NERVOSE CAPSULATE </a:t>
            </a:r>
            <a:b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</a:b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O </a:t>
            </a:r>
            <a:b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</a:b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CORPUSCOLATE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191250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42988" y="5903913"/>
            <a:ext cx="1763712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b="1" dirty="0"/>
              <a:t>Meissner Pressione</a:t>
            </a:r>
          </a:p>
          <a:p>
            <a:pPr algn="ctr">
              <a:buClrTx/>
              <a:buFontTx/>
              <a:buNone/>
            </a:pPr>
            <a:r>
              <a:rPr lang="it-IT" altLang="it-IT" b="1" dirty="0"/>
              <a:t>NON Continua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b="1" dirty="0"/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b="1" dirty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203575" y="5949950"/>
            <a:ext cx="20891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b="1">
                <a:solidFill>
                  <a:srgbClr val="FFFF00"/>
                </a:solidFill>
              </a:rPr>
              <a:t>Ruffini Sfregamento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508625" y="5949950"/>
            <a:ext cx="19446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b="1">
                <a:solidFill>
                  <a:srgbClr val="3DEB3D"/>
                </a:solidFill>
              </a:rPr>
              <a:t>Pacini Vibrazione</a:t>
            </a: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2268538" y="1187450"/>
            <a:ext cx="2808287" cy="3546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4500563" y="2124075"/>
            <a:ext cx="1223962" cy="23939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6227763" y="3132138"/>
            <a:ext cx="1587" cy="14589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5888"/>
            <a:ext cx="7772400" cy="1470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>
                <a:latin typeface="Arial" panose="020B0604020202020204" pitchFamily="34" charset="0"/>
              </a:rPr>
              <a:t>FUSI NEUROMUSCOLARI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1844675"/>
            <a:ext cx="6400800" cy="3865563"/>
          </a:xfrm>
          <a:ln/>
        </p:spPr>
        <p:txBody>
          <a:bodyPr lIns="90000" tIns="46800" rIns="90000" bIns="46800"/>
          <a:lstStyle/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00FF99"/>
              </a:buClr>
              <a:buFont typeface="Garamond" panose="02020404030301010803" pitchFamily="18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400" b="1">
                <a:latin typeface="Arial" panose="020B0604020202020204" pitchFamily="34" charset="0"/>
              </a:rPr>
              <a:t>MECCANORECETTORI</a:t>
            </a:r>
            <a:r>
              <a:rPr lang="it-IT" altLang="it-IT" sz="2400">
                <a:latin typeface="Arial" panose="020B0604020202020204" pitchFamily="34" charset="0"/>
              </a:rPr>
              <a:t>, la cui funzione principale è quella di segnalare le variazioni di lunghezza del muscolo scheletrico all’interno del quale si trovano.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240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00FF99"/>
              </a:buClr>
              <a:buFont typeface="Garamond" panose="02020404030301010803" pitchFamily="18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400">
                <a:latin typeface="Arial" panose="020B0604020202020204" pitchFamily="34" charset="0"/>
              </a:rPr>
              <a:t>Le variazioni della lunghezza dei muscoli si accompagnano a modificazioni degli angoli delle articolazioni sulle quali essi agiscono. Di conseguenza, i fusi neuromuscolari possono essere utilizzati dal SNC per monitorare la posizione del corpo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613"/>
            <a:ext cx="91440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15888"/>
            <a:ext cx="9144000" cy="19224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000"/>
              <a:t>TERMINAZIONI SENSITIVE</a:t>
            </a:r>
            <a:br>
              <a:rPr lang="it-IT" altLang="it-IT" sz="4000"/>
            </a:br>
            <a:r>
              <a:rPr lang="it-IT" altLang="it-IT" sz="4000"/>
              <a:t>dei</a:t>
            </a:r>
            <a:br>
              <a:rPr lang="it-IT" altLang="it-IT" sz="4000"/>
            </a:br>
            <a:r>
              <a:rPr lang="it-IT" altLang="it-IT" sz="4000"/>
              <a:t> MUSCOLI e TENDINI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6575"/>
            <a:ext cx="9144000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15888"/>
            <a:ext cx="8229600" cy="19224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000">
                <a:latin typeface="Arial Black" panose="020B0A04020102020204" pitchFamily="34" charset="0"/>
              </a:rPr>
              <a:t>CLASSIFICAZIONE </a:t>
            </a:r>
            <a:br>
              <a:rPr lang="it-IT" altLang="it-IT" sz="4000">
                <a:latin typeface="Arial Black" panose="020B0A04020102020204" pitchFamily="34" charset="0"/>
              </a:rPr>
            </a:br>
            <a:r>
              <a:rPr lang="it-IT" altLang="it-IT" sz="4000">
                <a:latin typeface="Arial Black" panose="020B0A04020102020204" pitchFamily="34" charset="0"/>
              </a:rPr>
              <a:t>dei </a:t>
            </a:r>
            <a:br>
              <a:rPr lang="it-IT" altLang="it-IT" sz="4000">
                <a:latin typeface="Arial Black" panose="020B0A04020102020204" pitchFamily="34" charset="0"/>
              </a:rPr>
            </a:br>
            <a:r>
              <a:rPr lang="it-IT" altLang="it-IT" sz="4000">
                <a:latin typeface="Arial Black" panose="020B0A04020102020204" pitchFamily="34" charset="0"/>
              </a:rPr>
              <a:t>RIFLESSI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339975" y="2492375"/>
            <a:ext cx="1223963" cy="649288"/>
          </a:xfrm>
          <a:prstGeom prst="rect">
            <a:avLst/>
          </a:prstGeom>
          <a:noFill/>
          <a:ln w="38160" cap="sq">
            <a:solidFill>
              <a:srgbClr val="00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195513" y="4076700"/>
            <a:ext cx="1584325" cy="647700"/>
          </a:xfrm>
          <a:prstGeom prst="rect">
            <a:avLst/>
          </a:prstGeom>
          <a:noFill/>
          <a:ln w="38160" cap="sq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364163" y="2492375"/>
            <a:ext cx="1512887" cy="576263"/>
          </a:xfrm>
          <a:prstGeom prst="rect">
            <a:avLst/>
          </a:prstGeom>
          <a:noFill/>
          <a:ln w="38160" cap="sq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219700" y="3860800"/>
            <a:ext cx="1728788" cy="792163"/>
          </a:xfrm>
          <a:prstGeom prst="rect">
            <a:avLst/>
          </a:prstGeom>
          <a:noFill/>
          <a:ln w="38160" cap="sq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0"/>
            <a:ext cx="5245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-252413" y="2349500"/>
            <a:ext cx="4465638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3200" b="1">
                <a:latin typeface="Garamond" panose="02020404030301010803" pitchFamily="18" charset="0"/>
                <a:cs typeface="Arial" panose="020B0604020202020204" pitchFamily="34" charset="0"/>
              </a:rPr>
              <a:t>FUSO</a:t>
            </a:r>
          </a:p>
          <a:p>
            <a:pPr algn="ctr">
              <a:buClrTx/>
              <a:buFontTx/>
              <a:buNone/>
            </a:pPr>
            <a:r>
              <a:rPr lang="it-IT" altLang="it-IT" sz="3000" b="1">
                <a:latin typeface="Garamond" panose="02020404030301010803" pitchFamily="18" charset="0"/>
                <a:cs typeface="Arial" panose="020B0604020202020204" pitchFamily="34" charset="0"/>
              </a:rPr>
              <a:t>NEUROMUSCOLARE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95288"/>
            <a:ext cx="8915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>
                <a:latin typeface="Arial Black" panose="020B0A04020102020204" pitchFamily="34" charset="0"/>
              </a:rPr>
              <a:t>FUSO  NEUROMUSCOLARE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16063"/>
            <a:ext cx="8820150" cy="53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24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210300" y="2776538"/>
            <a:ext cx="3873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2000">
                <a:solidFill>
                  <a:srgbClr val="080808"/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Ia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316913" y="3500438"/>
            <a:ext cx="3175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2000">
                <a:solidFill>
                  <a:srgbClr val="080808"/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"/>
            <a:ext cx="4319588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800225"/>
            <a:ext cx="4824412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62475" y="835025"/>
            <a:ext cx="44672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2200" b="1"/>
              <a:t>ORGANO MUSCOLO-TENDINEO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60350"/>
            <a:ext cx="4594225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563938" y="2636838"/>
            <a:ext cx="1009650" cy="368300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it-IT" altLang="it-IT" b="1"/>
              <a:t>Ruffini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492500" y="3500438"/>
            <a:ext cx="1009650" cy="398462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it-IT" altLang="it-IT" sz="2000" b="1"/>
              <a:t>Pacini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60350"/>
            <a:ext cx="4508500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0"/>
            <a:ext cx="52593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2780" r="6073" b="5115"/>
          <a:stretch>
            <a:fillRect/>
          </a:stretch>
        </p:blipFill>
        <p:spPr bwMode="auto">
          <a:xfrm>
            <a:off x="0" y="-144463"/>
            <a:ext cx="9144000" cy="700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728" t="2780" r="6073" b="511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44463" y="936625"/>
            <a:ext cx="2735262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endParaRPr lang="it-IT" altLang="it-IT" b="1"/>
          </a:p>
          <a:p>
            <a:pPr algn="ctr">
              <a:spcBef>
                <a:spcPts val="1500"/>
              </a:spcBef>
              <a:buClrTx/>
              <a:buFontTx/>
              <a:buNone/>
            </a:pPr>
            <a:r>
              <a:rPr lang="it-IT" altLang="it-IT" b="1">
                <a:solidFill>
                  <a:srgbClr val="000000"/>
                </a:solidFill>
              </a:rPr>
              <a:t>IL RIFLESSO DA STIRAMENTO SI OPPONE ALL’ALLUNGAMENTO DEL MUSCOLO ED È MEDIATO DA UNA VIA MONOSINAPTICA</a:t>
            </a:r>
          </a:p>
          <a:p>
            <a:pPr>
              <a:spcBef>
                <a:spcPts val="1500"/>
              </a:spcBef>
              <a:buClrTx/>
              <a:buFontTx/>
              <a:buNone/>
            </a:pPr>
            <a:endParaRPr lang="it-IT" altLang="it-IT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09" y="2637"/>
            <a:ext cx="5521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692696"/>
            <a:ext cx="3622676" cy="526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2400" dirty="0">
                <a:latin typeface="Franklin Gothic Heavy" panose="020B0903020102020204" pitchFamily="34" charset="0"/>
                <a:cs typeface="Arial" panose="020B0604020202020204" pitchFamily="34" charset="0"/>
              </a:rPr>
              <a:t>RIFLESSO</a:t>
            </a:r>
          </a:p>
          <a:p>
            <a:pPr algn="ctr">
              <a:buClrTx/>
              <a:buFontTx/>
              <a:buNone/>
            </a:pPr>
            <a:r>
              <a:rPr lang="it-IT" altLang="it-IT" sz="2400" dirty="0">
                <a:latin typeface="Franklin Gothic Heavy" panose="020B0903020102020204" pitchFamily="34" charset="0"/>
                <a:cs typeface="Arial" panose="020B0604020202020204" pitchFamily="34" charset="0"/>
              </a:rPr>
              <a:t>PATELLARE:</a:t>
            </a:r>
          </a:p>
          <a:p>
            <a:pPr algn="ctr">
              <a:buClrTx/>
              <a:buFontTx/>
              <a:buNone/>
            </a:pPr>
            <a:r>
              <a:rPr lang="it-IT" altLang="it-IT" sz="2400" dirty="0">
                <a:latin typeface="Franklin Gothic Heavy" panose="020B0903020102020204" pitchFamily="34" charset="0"/>
                <a:cs typeface="Arial" panose="020B0604020202020204" pitchFamily="34" charset="0"/>
              </a:rPr>
              <a:t>BASI MORFOFUNZIONALI</a:t>
            </a:r>
          </a:p>
          <a:p>
            <a:pPr algn="ctr">
              <a:buClrTx/>
              <a:buFontTx/>
              <a:buNone/>
            </a:pPr>
            <a:r>
              <a:rPr lang="it-IT" altLang="it-IT" sz="2400" dirty="0">
                <a:latin typeface="Franklin Gothic Heavy" panose="020B0903020102020204" pitchFamily="34" charset="0"/>
                <a:cs typeface="Arial" panose="020B0604020202020204" pitchFamily="34" charset="0"/>
              </a:rPr>
              <a:t>Accanto </a:t>
            </a:r>
            <a:r>
              <a:rPr lang="it-IT" altLang="it-IT" sz="2400" dirty="0" err="1">
                <a:latin typeface="Franklin Gothic Heavy" panose="020B0903020102020204" pitchFamily="34" charset="0"/>
                <a:cs typeface="Arial" panose="020B0604020202020204" pitchFamily="34" charset="0"/>
              </a:rPr>
              <a:t>alIa</a:t>
            </a:r>
            <a:r>
              <a:rPr lang="it-IT" altLang="it-IT" sz="2400" dirty="0">
                <a:latin typeface="Franklin Gothic Heavy" panose="020B0903020102020204" pitchFamily="34" charset="0"/>
                <a:cs typeface="Arial" panose="020B0604020202020204" pitchFamily="34" charset="0"/>
              </a:rPr>
              <a:t> RISPOSTA RIFLESSA di CONTRAZIONE del M.QUADRICIPITE della COSCIA, è essenziale garantire un’ INIBIZIONE dell’ azione antagonista dei M.POSTERIORI della COSCIA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515A89-5BE6-4F79-AA2B-04F013117CBE}"/>
              </a:ext>
            </a:extLst>
          </p:cNvPr>
          <p:cNvSpPr txBox="1"/>
          <p:nvPr/>
        </p:nvSpPr>
        <p:spPr>
          <a:xfrm>
            <a:off x="5661005" y="69269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RIFLESSO MONOSINAPTICO</a:t>
            </a:r>
          </a:p>
        </p:txBody>
      </p:sp>
      <p:sp>
        <p:nvSpPr>
          <p:cNvPr id="3" name="Freccia a sinistra 2">
            <a:extLst>
              <a:ext uri="{FF2B5EF4-FFF2-40B4-BE49-F238E27FC236}">
                <a16:creationId xmlns:a16="http://schemas.microsoft.com/office/drawing/2014/main" id="{6ACF941D-5861-4169-8564-32B58A5895C1}"/>
              </a:ext>
            </a:extLst>
          </p:cNvPr>
          <p:cNvSpPr/>
          <p:nvPr/>
        </p:nvSpPr>
        <p:spPr bwMode="auto">
          <a:xfrm>
            <a:off x="5220072" y="877362"/>
            <a:ext cx="440933" cy="184666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4B7714-E08C-4B7B-8007-7EFFDDF4F0B1}"/>
              </a:ext>
            </a:extLst>
          </p:cNvPr>
          <p:cNvSpPr txBox="1"/>
          <p:nvPr/>
        </p:nvSpPr>
        <p:spPr>
          <a:xfrm>
            <a:off x="3851920" y="278092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2"/>
                </a:solidFill>
              </a:rPr>
              <a:t>INIBIZIONE</a:t>
            </a:r>
          </a:p>
        </p:txBody>
      </p:sp>
      <p:sp>
        <p:nvSpPr>
          <p:cNvPr id="5" name="Freccia in su 4">
            <a:extLst>
              <a:ext uri="{FF2B5EF4-FFF2-40B4-BE49-F238E27FC236}">
                <a16:creationId xmlns:a16="http://schemas.microsoft.com/office/drawing/2014/main" id="{0B185677-3CE6-4561-AD25-58D1A435F878}"/>
              </a:ext>
            </a:extLst>
          </p:cNvPr>
          <p:cNvSpPr/>
          <p:nvPr/>
        </p:nvSpPr>
        <p:spPr bwMode="auto">
          <a:xfrm>
            <a:off x="4553394" y="2564904"/>
            <a:ext cx="378646" cy="216024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60350"/>
            <a:ext cx="5368925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23528" y="339696"/>
            <a:ext cx="3095947" cy="6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2000" b="1" dirty="0"/>
              <a:t>RIFLESSO da STIRAMENTO mediante STIMOLAZIONE del TENDINE DISTALE del M. BICIPITE BRACHIALE: l’ ARCO RIFLESSO MONOSINAPTICO (Cellula Gangliare </a:t>
            </a:r>
            <a:r>
              <a:rPr lang="it-IT" altLang="it-IT" sz="2000" b="1" dirty="0" err="1"/>
              <a:t>PseudoUnipolare</a:t>
            </a:r>
            <a:r>
              <a:rPr lang="it-IT" altLang="it-IT" sz="2000" b="1" dirty="0"/>
              <a:t> a T vs. Motoneuroni Alfa) si attua sia per attivare la CONTRAZIONE (con AZIONE FLESSORIA dell’ avambraccio) del M. BICIPITE BRACHIALE, sia di MUSCOLI AGONISTI (nel caso il M. BRACHIALE)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0"/>
            <a:ext cx="65833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372200" y="1171575"/>
            <a:ext cx="2756792" cy="268947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/>
              <a:t>COATTIVAZIONE </a:t>
            </a:r>
            <a:br>
              <a:rPr lang="it-IT" altLang="it-IT" sz="3600" dirty="0"/>
            </a:br>
            <a:r>
              <a:rPr lang="it-IT" altLang="it-IT" sz="5400" dirty="0">
                <a:latin typeface="Symbol" panose="05050102010706020507" pitchFamily="18" charset="2"/>
              </a:rPr>
              <a:t></a:t>
            </a:r>
            <a:r>
              <a:rPr lang="it-IT" altLang="it-IT" sz="5400" dirty="0"/>
              <a:t> - </a:t>
            </a:r>
            <a:r>
              <a:rPr lang="it-IT" altLang="it-IT" sz="5400" dirty="0">
                <a:latin typeface="Symbol" panose="05050102010706020507" pitchFamily="18" charset="2"/>
              </a:rPr>
              <a:t>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1913"/>
            <a:ext cx="6337995" cy="679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3802" r="5069" b="14417"/>
          <a:stretch>
            <a:fillRect/>
          </a:stretch>
        </p:blipFill>
        <p:spPr bwMode="auto">
          <a:xfrm>
            <a:off x="0" y="71438"/>
            <a:ext cx="9072563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807" t="3802" r="5069" b="1441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0"/>
            <a:ext cx="4933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557894"/>
            <a:ext cx="698500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0" y="476250"/>
            <a:ext cx="4572000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it-IT" altLang="it-IT" sz="3200" b="1" dirty="0">
                <a:latin typeface="Franklin Gothic Heavy" panose="020B0903020102020204" pitchFamily="34" charset="0"/>
              </a:rPr>
              <a:t>RIFLESSO DI INIBIZIONE AUTOGENA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F9AFD9-8B9A-46E3-A104-691CC233CB9A}"/>
              </a:ext>
            </a:extLst>
          </p:cNvPr>
          <p:cNvSpPr txBox="1"/>
          <p:nvPr/>
        </p:nvSpPr>
        <p:spPr>
          <a:xfrm>
            <a:off x="0" y="0"/>
            <a:ext cx="2159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LA CONTRAZIONE </a:t>
            </a:r>
          </a:p>
          <a:p>
            <a:r>
              <a:rPr lang="it-IT" b="1" dirty="0"/>
              <a:t>DI UN DETERMINATO </a:t>
            </a:r>
          </a:p>
          <a:p>
            <a:r>
              <a:rPr lang="it-IT" b="1" dirty="0"/>
              <a:t>MUSCOLO VIENE </a:t>
            </a:r>
          </a:p>
          <a:p>
            <a:r>
              <a:rPr lang="it-IT" b="1" dirty="0"/>
              <a:t>RILEVATA A LIVELLO</a:t>
            </a:r>
          </a:p>
          <a:p>
            <a:r>
              <a:rPr lang="it-IT" b="1" dirty="0"/>
              <a:t>TENDINEO DAI RECETTORI</a:t>
            </a:r>
          </a:p>
          <a:p>
            <a:r>
              <a:rPr lang="it-IT" b="1" dirty="0"/>
              <a:t>MUSCOLO-TENDINEI, SITUATI</a:t>
            </a:r>
          </a:p>
          <a:p>
            <a:r>
              <a:rPr lang="it-IT" b="1" dirty="0"/>
              <a:t>SUL TENDINE INTERESSATO.</a:t>
            </a:r>
          </a:p>
          <a:p>
            <a:r>
              <a:rPr lang="it-IT" b="1" dirty="0"/>
              <a:t>CIO’ INDUCE INIBIZIONE DI ULTERIORI CONTRAZIONI DEL MUSCOLO STESSO, ANCHE PER EVITARE SOVRACCARICHI DEL TENDINE STESSO</a:t>
            </a:r>
          </a:p>
          <a:p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1375"/>
            <a:ext cx="9144000" cy="600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24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it-IT" altLang="it-IT" sz="3200" b="1">
                <a:latin typeface="Franklin Gothic Heavy" panose="020B0903020102020204" pitchFamily="34" charset="0"/>
              </a:rPr>
              <a:t>RIFLESSO DI INIBIZIONE RECIPROCA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681038"/>
            <a:ext cx="6275387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2492375"/>
            <a:ext cx="2771775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it-IT" altLang="it-IT" sz="3200" b="1"/>
              <a:t>RIFLESSO FLESSORIO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58" y="1268760"/>
            <a:ext cx="9174766" cy="560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87388" y="404813"/>
            <a:ext cx="762793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3600">
                <a:latin typeface="Franklin Gothic Heavy" panose="020B0903020102020204" pitchFamily="34" charset="0"/>
                <a:cs typeface="Arial" panose="020B0604020202020204" pitchFamily="34" charset="0"/>
              </a:rPr>
              <a:t>RIFLESSO FLESSORIO POLISINAPTICO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93" y="1"/>
            <a:ext cx="7825907" cy="684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9864" y="332656"/>
            <a:ext cx="2808312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750"/>
              </a:spcBef>
              <a:buClrTx/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RIFLESSO DI ESTENSIONE CROCIATA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4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34" y="22992"/>
            <a:ext cx="6617362" cy="677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8000" contrast="24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B1C730-EDF1-4270-AB73-0A8BF32C7955}"/>
              </a:ext>
            </a:extLst>
          </p:cNvPr>
          <p:cNvSpPr txBox="1"/>
          <p:nvPr/>
        </p:nvSpPr>
        <p:spPr>
          <a:xfrm>
            <a:off x="-294" y="1844824"/>
            <a:ext cx="24194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BASI </a:t>
            </a:r>
          </a:p>
          <a:p>
            <a:pPr algn="ctr"/>
            <a:r>
              <a:rPr lang="it-IT" b="1" dirty="0"/>
              <a:t>MORFOLOGICHE</a:t>
            </a:r>
          </a:p>
          <a:p>
            <a:pPr algn="ctr"/>
            <a:r>
              <a:rPr lang="it-IT" b="1" dirty="0"/>
              <a:t>DELLE VIE CENTRALI</a:t>
            </a:r>
          </a:p>
          <a:p>
            <a:pPr algn="ctr"/>
            <a:r>
              <a:rPr lang="it-IT" b="1" dirty="0"/>
              <a:t>DELLA SENSIBILITA’</a:t>
            </a:r>
          </a:p>
          <a:p>
            <a:pPr algn="ctr"/>
            <a:r>
              <a:rPr lang="it-IT" b="1" dirty="0"/>
              <a:t>PROPRIOCETTIVA</a:t>
            </a:r>
          </a:p>
          <a:p>
            <a:pPr algn="ctr"/>
            <a:r>
              <a:rPr lang="it-IT" b="1" dirty="0"/>
              <a:t>COSCIENTE ed INCOSCIENTE</a:t>
            </a:r>
          </a:p>
          <a:p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0"/>
            <a:ext cx="5699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3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795963" y="692150"/>
            <a:ext cx="1584325" cy="5257800"/>
          </a:xfrm>
          <a:prstGeom prst="rect">
            <a:avLst/>
          </a:prstGeom>
          <a:noFill/>
          <a:ln w="38160" cap="sq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5250" y="2335213"/>
            <a:ext cx="3282950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2400">
                <a:latin typeface="Franklin Gothic Heavy" panose="020B0903020102020204" pitchFamily="34" charset="0"/>
                <a:cs typeface="Arial" panose="020B0604020202020204" pitchFamily="34" charset="0"/>
              </a:rPr>
              <a:t>FONTI DI PROVENIENZA</a:t>
            </a:r>
          </a:p>
          <a:p>
            <a:pPr algn="ctr">
              <a:buClrTx/>
              <a:buFontTx/>
              <a:buNone/>
            </a:pPr>
            <a:r>
              <a:rPr lang="it-IT" altLang="it-IT" sz="2400">
                <a:latin typeface="Franklin Gothic Heavy" panose="020B0903020102020204" pitchFamily="34" charset="0"/>
                <a:cs typeface="Arial" panose="020B0604020202020204" pitchFamily="34" charset="0"/>
              </a:rPr>
              <a:t>DEGLI STIMOLI PER I </a:t>
            </a:r>
          </a:p>
          <a:p>
            <a:pPr algn="ctr">
              <a:buClrTx/>
              <a:buFontTx/>
              <a:buNone/>
            </a:pPr>
            <a:r>
              <a:rPr lang="it-IT" altLang="it-IT" sz="2400">
                <a:latin typeface="Franklin Gothic Heavy" panose="020B0903020102020204" pitchFamily="34" charset="0"/>
                <a:cs typeface="Arial" panose="020B0604020202020204" pitchFamily="34" charset="0"/>
              </a:rPr>
              <a:t>RIFLESSI</a:t>
            </a:r>
          </a:p>
          <a:p>
            <a:pPr algn="ctr">
              <a:buClrTx/>
              <a:buFontTx/>
              <a:buNone/>
            </a:pPr>
            <a:r>
              <a:rPr lang="it-IT" altLang="it-IT" sz="2400">
                <a:latin typeface="Franklin Gothic Heavy" panose="020B0903020102020204" pitchFamily="34" charset="0"/>
                <a:cs typeface="Arial" panose="020B0604020202020204" pitchFamily="34" charset="0"/>
              </a:rPr>
              <a:t>SOMATICI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1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CLASSIFICAZIONE GENERALE</a:t>
            </a:r>
            <a:r>
              <a:rPr lang="it-IT" altLang="it-IT" sz="320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 </a:t>
            </a:r>
            <a:br>
              <a:rPr lang="it-IT" altLang="it-IT" sz="320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</a:br>
            <a:r>
              <a:rPr lang="it-IT" altLang="it-IT" sz="320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(DI ERLANGER E GASSER)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7800" y="1054100"/>
            <a:ext cx="8966200" cy="548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2400">
                <a:solidFill>
                  <a:srgbClr val="66FF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Tipo A</a:t>
            </a:r>
            <a:r>
              <a:rPr lang="it-IT" altLang="it-IT" sz="2400">
                <a:cs typeface="Arial" panose="020B0604020202020204" pitchFamily="34" charset="0"/>
              </a:rPr>
              <a:t>: sono a loro volta suddivise in </a:t>
            </a:r>
            <a:r>
              <a:rPr lang="it-IT" altLang="it-IT" sz="2400">
                <a:solidFill>
                  <a:srgbClr val="66FF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alfa</a:t>
            </a:r>
            <a:r>
              <a:rPr lang="it-IT" altLang="it-IT" sz="2400"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400">
                <a:solidFill>
                  <a:srgbClr val="66FF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beta</a:t>
            </a:r>
            <a:r>
              <a:rPr lang="it-IT" altLang="it-IT" sz="2400"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400">
                <a:solidFill>
                  <a:srgbClr val="66FF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gamma</a:t>
            </a:r>
            <a:r>
              <a:rPr lang="it-IT" altLang="it-IT" sz="2400"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400">
                <a:solidFill>
                  <a:srgbClr val="66FF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delta</a:t>
            </a:r>
            <a:r>
              <a:rPr lang="it-IT" altLang="it-IT" sz="2400">
                <a:cs typeface="Arial" panose="020B0604020202020204" pitchFamily="34" charset="0"/>
              </a:rPr>
              <a:t>, con diametro e quindi velocità di conduzione decrescente (velocità di conduzione da 120 a circa 6 m/s, diametro da 20 a 1 µm); </a:t>
            </a:r>
          </a:p>
          <a:p>
            <a:pPr>
              <a:buClrTx/>
              <a:buFontTx/>
              <a:buNone/>
            </a:pPr>
            <a:endParaRPr lang="it-IT" altLang="it-IT" sz="2400"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2400" b="1">
                <a:solidFill>
                  <a:srgbClr val="FF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Tipo B</a:t>
            </a:r>
            <a:r>
              <a:rPr lang="it-IT" altLang="it-IT" sz="2400">
                <a:cs typeface="Arial" panose="020B0604020202020204" pitchFamily="34" charset="0"/>
              </a:rPr>
              <a:t>, fibre pregangliari (mieliniche) del </a:t>
            </a:r>
            <a:r>
              <a:rPr lang="it-IT" altLang="it-IT" sz="2400">
                <a:solidFill>
                  <a:srgbClr val="CCCCFF"/>
                </a:solidFill>
                <a:cs typeface="Arial" panose="020B0604020202020204" pitchFamily="34" charset="0"/>
              </a:rPr>
              <a:t>sistema nervoso autonomo</a:t>
            </a:r>
            <a:r>
              <a:rPr lang="it-IT" altLang="it-IT" sz="2400">
                <a:cs typeface="Arial" panose="020B0604020202020204" pitchFamily="34" charset="0"/>
              </a:rPr>
              <a:t>, con valori di velocità di conduzione e diametro compresi fra il tipo A e C;</a:t>
            </a:r>
          </a:p>
          <a:p>
            <a:pPr>
              <a:buClrTx/>
              <a:buFontTx/>
              <a:buNone/>
            </a:pPr>
            <a:endParaRPr lang="it-IT" altLang="it-IT" sz="2400"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Tipo C</a:t>
            </a:r>
            <a:r>
              <a:rPr lang="it-IT" altLang="it-IT" sz="2400">
                <a:cs typeface="Arial" panose="020B0604020202020204" pitchFamily="34" charset="0"/>
              </a:rPr>
              <a:t>, fibre amieliniche di piccolo diametro e quindi a bassa velocità di conduzione, più della metà delle fibre sensitive dei nervi periferici e la totalità delle fibre postgangliari del </a:t>
            </a:r>
            <a:r>
              <a:rPr lang="it-IT" altLang="it-IT" sz="2400">
                <a:solidFill>
                  <a:srgbClr val="CCCCFF"/>
                </a:solidFill>
                <a:cs typeface="Arial" panose="020B0604020202020204" pitchFamily="34" charset="0"/>
              </a:rPr>
              <a:t>sistema nervoso autonomo</a:t>
            </a:r>
            <a:r>
              <a:rPr lang="it-IT" altLang="it-IT" sz="2400">
                <a:cs typeface="Arial" panose="020B0604020202020204" pitchFamily="34" charset="0"/>
              </a:rPr>
              <a:t> (velocità di conduzione da 2 a 0,5 m/s, diametro inferiore a 1,2 µm).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6688"/>
            <a:ext cx="9144000" cy="106838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1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CLASSIFICAZIONE DELLE FIBRE SENSITIVE</a:t>
            </a:r>
            <a:r>
              <a:rPr lang="it-IT" altLang="it-IT" sz="320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 (DI LLOYD)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2100">
                <a:cs typeface="Arial" panose="020B0604020202020204" pitchFamily="34" charset="0"/>
              </a:rPr>
              <a:t>Fibre </a:t>
            </a:r>
            <a:r>
              <a:rPr lang="it-IT" altLang="it-IT" sz="2100" b="1" u="sng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tipo Ia</a:t>
            </a:r>
            <a:r>
              <a:rPr lang="it-IT" altLang="it-IT" sz="2100">
                <a:cs typeface="Arial" panose="020B0604020202020204" pitchFamily="34" charset="0"/>
              </a:rPr>
              <a:t>, da terminazioni anulospirali dei </a:t>
            </a:r>
            <a:r>
              <a:rPr lang="it-IT" altLang="it-IT" sz="2100">
                <a:solidFill>
                  <a:srgbClr val="CCCCFF"/>
                </a:solidFill>
                <a:cs typeface="Arial" panose="020B0604020202020204" pitchFamily="34" charset="0"/>
                <a:hlinkClick r:id="rId4"/>
              </a:rPr>
              <a:t>fusi neuromuscolari</a:t>
            </a:r>
            <a:r>
              <a:rPr lang="it-IT" altLang="it-IT" sz="2100">
                <a:cs typeface="Arial" panose="020B0604020202020204" pitchFamily="34" charset="0"/>
              </a:rPr>
              <a:t>, corrispondono al tipo </a:t>
            </a:r>
            <a:r>
              <a:rPr lang="it-IT" altLang="it-IT" sz="2100" b="1" u="sng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alfa</a:t>
            </a:r>
            <a:r>
              <a:rPr lang="it-IT" altLang="it-IT" sz="2100">
                <a:cs typeface="Arial" panose="020B0604020202020204" pitchFamily="34" charset="0"/>
              </a:rPr>
              <a:t> (diametro medio 17 µm); </a:t>
            </a:r>
          </a:p>
          <a:p>
            <a:pPr>
              <a:buClrTx/>
              <a:buFontTx/>
              <a:buNone/>
            </a:pPr>
            <a:endParaRPr lang="it-IT" altLang="it-IT" sz="2100"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2100">
                <a:cs typeface="Arial" panose="020B0604020202020204" pitchFamily="34" charset="0"/>
              </a:rPr>
              <a:t>Fibre </a:t>
            </a:r>
            <a:r>
              <a:rPr lang="it-IT" altLang="it-IT" sz="2100" b="1">
                <a:solidFill>
                  <a:srgbClr val="66FF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tipo Ib</a:t>
            </a:r>
            <a:r>
              <a:rPr lang="it-IT" altLang="it-IT" sz="2100">
                <a:cs typeface="Arial" panose="020B0604020202020204" pitchFamily="34" charset="0"/>
              </a:rPr>
              <a:t>, da </a:t>
            </a:r>
            <a:r>
              <a:rPr lang="it-IT" altLang="it-IT" sz="2100">
                <a:solidFill>
                  <a:srgbClr val="CCCCFF"/>
                </a:solidFill>
                <a:cs typeface="Arial" panose="020B0604020202020204" pitchFamily="34" charset="0"/>
                <a:hlinkClick r:id="rId4"/>
              </a:rPr>
              <a:t>organi muscolo-tendinei del Golgi</a:t>
            </a:r>
            <a:r>
              <a:rPr lang="it-IT" altLang="it-IT" sz="2100">
                <a:cs typeface="Arial" panose="020B0604020202020204" pitchFamily="34" charset="0"/>
              </a:rPr>
              <a:t>, corrispondono anche al </a:t>
            </a:r>
            <a:r>
              <a:rPr lang="it-IT" altLang="it-IT" sz="2100" b="1" u="sng">
                <a:solidFill>
                  <a:srgbClr val="66FF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tipo A alfa</a:t>
            </a:r>
            <a:r>
              <a:rPr lang="it-IT" altLang="it-IT" sz="2100">
                <a:cs typeface="Arial" panose="020B0604020202020204" pitchFamily="34" charset="0"/>
              </a:rPr>
              <a:t> (diametro medio 16 µm); </a:t>
            </a:r>
          </a:p>
          <a:p>
            <a:pPr>
              <a:buClrTx/>
              <a:buFontTx/>
              <a:buNone/>
            </a:pPr>
            <a:endParaRPr lang="it-IT" altLang="it-IT" sz="2100"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2100">
                <a:cs typeface="Arial" panose="020B0604020202020204" pitchFamily="34" charset="0"/>
              </a:rPr>
              <a:t>Fibre </a:t>
            </a:r>
            <a:r>
              <a:rPr lang="it-IT" altLang="it-IT" sz="2100" b="1" u="sng">
                <a:solidFill>
                  <a:srgbClr val="FF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tipo II</a:t>
            </a:r>
            <a:r>
              <a:rPr lang="it-IT" altLang="it-IT" sz="2100">
                <a:cs typeface="Arial" panose="020B0604020202020204" pitchFamily="34" charset="0"/>
              </a:rPr>
              <a:t>, dalla maggior parte dei </a:t>
            </a:r>
            <a:r>
              <a:rPr lang="it-IT" altLang="it-IT" sz="2100">
                <a:solidFill>
                  <a:srgbClr val="CCCCFF"/>
                </a:solidFill>
                <a:cs typeface="Arial" panose="020B0604020202020204" pitchFamily="34" charset="0"/>
                <a:hlinkClick r:id="rId4"/>
              </a:rPr>
              <a:t>meccanorecettori per la sensibilità cutanea fine (esterocettori cutanei)</a:t>
            </a:r>
            <a:r>
              <a:rPr lang="it-IT" altLang="it-IT" sz="2100">
                <a:cs typeface="Arial" panose="020B0604020202020204" pitchFamily="34" charset="0"/>
              </a:rPr>
              <a:t>, e dalle terminazioni secondarie e a fiorame dei </a:t>
            </a:r>
            <a:r>
              <a:rPr lang="it-IT" altLang="it-IT" sz="2100">
                <a:solidFill>
                  <a:srgbClr val="CCCCFF"/>
                </a:solidFill>
                <a:cs typeface="Arial" panose="020B0604020202020204" pitchFamily="34" charset="0"/>
                <a:hlinkClick r:id="rId4"/>
              </a:rPr>
              <a:t>fusi neuromuscolari</a:t>
            </a:r>
            <a:r>
              <a:rPr lang="it-IT" altLang="it-IT" sz="2100">
                <a:cs typeface="Arial" panose="020B0604020202020204" pitchFamily="34" charset="0"/>
              </a:rPr>
              <a:t>, corrispondono alle fibre </a:t>
            </a:r>
            <a:r>
              <a:rPr lang="it-IT" altLang="it-IT" sz="2100" b="1" u="sng">
                <a:solidFill>
                  <a:srgbClr val="FF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beta</a:t>
            </a:r>
            <a:r>
              <a:rPr lang="it-IT" altLang="it-IT" sz="2100">
                <a:solidFill>
                  <a:srgbClr val="FF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100">
                <a:cs typeface="Arial" panose="020B0604020202020204" pitchFamily="34" charset="0"/>
              </a:rPr>
              <a:t>e</a:t>
            </a:r>
            <a:r>
              <a:rPr lang="it-IT" altLang="it-IT" sz="210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100" b="1" u="sng">
                <a:solidFill>
                  <a:srgbClr val="FF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gamma</a:t>
            </a:r>
            <a:r>
              <a:rPr lang="it-IT" altLang="it-IT" sz="2100">
                <a:cs typeface="Arial" panose="020B0604020202020204" pitchFamily="34" charset="0"/>
              </a:rPr>
              <a:t> (circa 8 µm di diametro); </a:t>
            </a:r>
          </a:p>
          <a:p>
            <a:pPr>
              <a:buClrTx/>
              <a:buFontTx/>
              <a:buNone/>
            </a:pPr>
            <a:endParaRPr lang="it-IT" altLang="it-IT" sz="2100"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2100">
                <a:cs typeface="Arial" panose="020B0604020202020204" pitchFamily="34" charset="0"/>
              </a:rPr>
              <a:t>Fibre </a:t>
            </a:r>
            <a:r>
              <a:rPr lang="it-IT" altLang="it-IT" sz="2100" b="1" u="sng">
                <a:solidFill>
                  <a:srgbClr val="FF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tipo III</a:t>
            </a:r>
            <a:r>
              <a:rPr lang="it-IT" altLang="it-IT" sz="2100">
                <a:cs typeface="Arial" panose="020B0604020202020204" pitchFamily="34" charset="0"/>
              </a:rPr>
              <a:t>, sensibilità tattile grossolana, termica e dolore puntiforme, corrispondono alle fibre </a:t>
            </a:r>
            <a:r>
              <a:rPr lang="it-IT" altLang="it-IT" sz="2100" b="1" u="sng">
                <a:solidFill>
                  <a:srgbClr val="FF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delta</a:t>
            </a:r>
            <a:r>
              <a:rPr lang="it-IT" altLang="it-IT" sz="2100">
                <a:cs typeface="Arial" panose="020B0604020202020204" pitchFamily="34" charset="0"/>
              </a:rPr>
              <a:t> (circa 3 µm di diametro); </a:t>
            </a:r>
          </a:p>
          <a:p>
            <a:pPr>
              <a:buClrTx/>
              <a:buFontTx/>
              <a:buNone/>
            </a:pPr>
            <a:endParaRPr lang="it-IT" altLang="it-IT" sz="2100"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2100">
                <a:cs typeface="Arial" panose="020B0604020202020204" pitchFamily="34" charset="0"/>
              </a:rPr>
              <a:t>Fibre </a:t>
            </a:r>
            <a:r>
              <a:rPr lang="it-IT" altLang="it-IT" sz="2100" b="1" u="sng">
                <a:solidFill>
                  <a:srgbClr val="FF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tipo IV</a:t>
            </a:r>
            <a:r>
              <a:rPr lang="it-IT" altLang="it-IT" sz="2100">
                <a:cs typeface="Arial" panose="020B0604020202020204" pitchFamily="34" charset="0"/>
              </a:rPr>
              <a:t>, </a:t>
            </a:r>
            <a:r>
              <a:rPr lang="it-IT" altLang="it-IT" sz="2100" b="1" u="sng">
                <a:cs typeface="Arial" panose="020B0604020202020204" pitchFamily="34" charset="0"/>
              </a:rPr>
              <a:t>amieliniche</a:t>
            </a:r>
            <a:r>
              <a:rPr lang="it-IT" altLang="it-IT" sz="2100">
                <a:cs typeface="Arial" panose="020B0604020202020204" pitchFamily="34" charset="0"/>
              </a:rPr>
              <a:t>, sensibilità dolorifica, termica, prurito, tattile grossolana, corrispondono al </a:t>
            </a:r>
            <a:r>
              <a:rPr lang="it-IT" altLang="it-IT" sz="2100" b="1" u="sng">
                <a:solidFill>
                  <a:srgbClr val="FF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tipo C</a:t>
            </a:r>
            <a:r>
              <a:rPr lang="it-IT" altLang="it-IT" sz="2100">
                <a:cs typeface="Arial" panose="020B0604020202020204" pitchFamily="34" charset="0"/>
              </a:rPr>
              <a:t> della classificazione generale (diametro 0,5-2 µm). </a:t>
            </a:r>
          </a:p>
          <a:p>
            <a:pPr>
              <a:spcBef>
                <a:spcPts val="1313"/>
              </a:spcBef>
              <a:buClrTx/>
              <a:buFontTx/>
              <a:buNone/>
            </a:pPr>
            <a:endParaRPr lang="it-IT" altLang="it-IT" sz="21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689100"/>
            <a:ext cx="8223250" cy="1557338"/>
          </a:xfrm>
          <a:ln/>
        </p:spPr>
        <p:txBody>
          <a:bodyPr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>
                <a:solidFill>
                  <a:srgbClr val="000000"/>
                </a:solidFill>
                <a:latin typeface="Arial Black" panose="020B0A04020102020204" pitchFamily="34" charset="0"/>
              </a:rPr>
              <a:t>COINVOLGIMENTO DELLA CUTE NELLE FUNZIONI DEL SISTEMA NERVOSO</a:t>
            </a:r>
            <a:br>
              <a:rPr lang="it-IT" altLang="it-IT">
                <a:solidFill>
                  <a:srgbClr val="000000"/>
                </a:solidFill>
                <a:latin typeface="Arial Black" panose="020B0A04020102020204" pitchFamily="34" charset="0"/>
              </a:rPr>
            </a:br>
            <a:br>
              <a:rPr lang="it-IT" altLang="it-IT">
                <a:solidFill>
                  <a:srgbClr val="000000"/>
                </a:solidFill>
                <a:latin typeface="Arial Black" panose="020B0A04020102020204" pitchFamily="34" charset="0"/>
              </a:rPr>
            </a:br>
            <a:r>
              <a:rPr lang="it-IT" altLang="it-IT">
                <a:solidFill>
                  <a:srgbClr val="000000"/>
                </a:solidFill>
                <a:latin typeface="Arial Black" panose="020B0A04020102020204" pitchFamily="34" charset="0"/>
              </a:rPr>
              <a:t>RECETTORI NERVOSI CUTANEI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6779" r="4764" b="22466"/>
          <a:stretch>
            <a:fillRect/>
          </a:stretch>
        </p:blipFill>
        <p:spPr bwMode="auto">
          <a:xfrm>
            <a:off x="0" y="0"/>
            <a:ext cx="81359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305" t="6779" r="4764" b="224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 t="3253" r="5789" b="14143"/>
          <a:stretch>
            <a:fillRect/>
          </a:stretch>
        </p:blipFill>
        <p:spPr bwMode="auto">
          <a:xfrm>
            <a:off x="863600" y="0"/>
            <a:ext cx="813593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74" t="3253" r="5789" b="141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3281</TotalTime>
  <Words>858</Words>
  <Application>Microsoft Macintosh PowerPoint</Application>
  <PresentationFormat>Presentazione su schermo (4:3)</PresentationFormat>
  <Paragraphs>146</Paragraphs>
  <Slides>36</Slides>
  <Notes>36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36</vt:i4>
      </vt:variant>
    </vt:vector>
  </HeadingPairs>
  <TitlesOfParts>
    <vt:vector size="47" baseType="lpstr">
      <vt:lpstr>Arial Unicode MS</vt:lpstr>
      <vt:lpstr>SimSun</vt:lpstr>
      <vt:lpstr>Arabic Transparent</vt:lpstr>
      <vt:lpstr>Arial</vt:lpstr>
      <vt:lpstr>Arial Black</vt:lpstr>
      <vt:lpstr>Franklin Gothic Heavy</vt:lpstr>
      <vt:lpstr>Garamond</vt:lpstr>
      <vt:lpstr>Symbol</vt:lpstr>
      <vt:lpstr>Times New Roman</vt:lpstr>
      <vt:lpstr>Tema di Office</vt:lpstr>
      <vt:lpstr>Tema di Office</vt:lpstr>
      <vt:lpstr>- RIFLESSI SPINALI -   con particolare riferimento a:  PROPRIOCEZIONE dei MUSCOLI SCHELETRICI  e delle ARTICOLAZIONI </vt:lpstr>
      <vt:lpstr>CLASSIFICAZIONE  dei  RIFLESSI</vt:lpstr>
      <vt:lpstr>Presentazione standard di PowerPoint</vt:lpstr>
      <vt:lpstr>Presentazione standard di PowerPoint</vt:lpstr>
      <vt:lpstr>CLASSIFICAZIONE GENERALE  (DI ERLANGER E GASSER)</vt:lpstr>
      <vt:lpstr>CLASSIFICAZIONE DELLE FIBRE SENSITIVE (DI LLOYD)</vt:lpstr>
      <vt:lpstr>COINVOLGIMENTO DELLA CUTE NELLE FUNZIONI DEL SISTEMA NERVOSO  RECETTORI NERVOSI CUTANEI</vt:lpstr>
      <vt:lpstr>Presentazione standard di PowerPoint</vt:lpstr>
      <vt:lpstr>Presentazione standard di PowerPoint</vt:lpstr>
      <vt:lpstr>Presentazione standard di PowerPoint</vt:lpstr>
      <vt:lpstr>TERMINAZIONI NERVOSE LIBERE O NUDE:</vt:lpstr>
      <vt:lpstr>Presentazione standard di PowerPoint</vt:lpstr>
      <vt:lpstr>Presentazione standard di PowerPoint</vt:lpstr>
      <vt:lpstr>TERMINAZIONI NERVOSE FOLLICOLARI  E  DI MERKEL</vt:lpstr>
      <vt:lpstr>Presentazione standard di PowerPoint</vt:lpstr>
      <vt:lpstr>TERMINAZIONI NERVOSE CAPSULATE  O  CORPUSCOLATE</vt:lpstr>
      <vt:lpstr>Presentazione standard di PowerPoint</vt:lpstr>
      <vt:lpstr>FUSI NEUROMUSCOLARI</vt:lpstr>
      <vt:lpstr>TERMINAZIONI SENSITIVE dei  MUSCOLI e TENDINI </vt:lpstr>
      <vt:lpstr>Presentazione standard di PowerPoint</vt:lpstr>
      <vt:lpstr>FUSO  NEUROMUSCOLARE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COATTIVAZIONE   - 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PROPIOCEZIONE MUSCOLI</dc:title>
  <dc:creator>unife</dc:creator>
  <cp:lastModifiedBy>Utente di Microsoft Office</cp:lastModifiedBy>
  <cp:revision>77</cp:revision>
  <cp:lastPrinted>1601-01-01T00:00:00Z</cp:lastPrinted>
  <dcterms:created xsi:type="dcterms:W3CDTF">2004-03-12T07:51:54Z</dcterms:created>
  <dcterms:modified xsi:type="dcterms:W3CDTF">2022-12-01T17:49:18Z</dcterms:modified>
</cp:coreProperties>
</file>