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6"/>
  </p:notesMasterIdLst>
  <p:sldIdLst>
    <p:sldId id="322" r:id="rId2"/>
    <p:sldId id="324" r:id="rId3"/>
    <p:sldId id="325" r:id="rId4"/>
    <p:sldId id="303" r:id="rId5"/>
    <p:sldId id="418" r:id="rId6"/>
    <p:sldId id="419" r:id="rId7"/>
    <p:sldId id="305" r:id="rId8"/>
    <p:sldId id="911" r:id="rId9"/>
    <p:sldId id="306" r:id="rId10"/>
    <p:sldId id="353" r:id="rId11"/>
    <p:sldId id="352" r:id="rId12"/>
    <p:sldId id="354" r:id="rId13"/>
    <p:sldId id="355" r:id="rId14"/>
    <p:sldId id="414" r:id="rId15"/>
    <p:sldId id="257" r:id="rId16"/>
    <p:sldId id="300" r:id="rId17"/>
    <p:sldId id="258" r:id="rId18"/>
    <p:sldId id="786" r:id="rId19"/>
    <p:sldId id="259" r:id="rId20"/>
    <p:sldId id="415" r:id="rId21"/>
    <p:sldId id="361" r:id="rId22"/>
    <p:sldId id="367" r:id="rId23"/>
    <p:sldId id="368" r:id="rId24"/>
    <p:sldId id="377" r:id="rId25"/>
    <p:sldId id="918" r:id="rId26"/>
    <p:sldId id="914" r:id="rId27"/>
    <p:sldId id="919" r:id="rId28"/>
    <p:sldId id="260" r:id="rId29"/>
    <p:sldId id="358" r:id="rId30"/>
    <p:sldId id="342" r:id="rId31"/>
    <p:sldId id="922" r:id="rId32"/>
    <p:sldId id="723" r:id="rId33"/>
    <p:sldId id="724" r:id="rId34"/>
    <p:sldId id="371" r:id="rId35"/>
    <p:sldId id="370" r:id="rId36"/>
    <p:sldId id="312" r:id="rId37"/>
    <p:sldId id="356" r:id="rId38"/>
    <p:sldId id="921" r:id="rId39"/>
    <p:sldId id="379" r:id="rId40"/>
    <p:sldId id="411" r:id="rId41"/>
    <p:sldId id="366" r:id="rId42"/>
    <p:sldId id="401" r:id="rId43"/>
    <p:sldId id="400" r:id="rId44"/>
    <p:sldId id="425" r:id="rId45"/>
    <p:sldId id="407" r:id="rId46"/>
    <p:sldId id="408" r:id="rId47"/>
    <p:sldId id="409" r:id="rId48"/>
    <p:sldId id="410" r:id="rId49"/>
    <p:sldId id="359" r:id="rId50"/>
    <p:sldId id="916" r:id="rId51"/>
    <p:sldId id="426" r:id="rId52"/>
    <p:sldId id="910" r:id="rId53"/>
    <p:sldId id="917" r:id="rId54"/>
    <p:sldId id="278" r:id="rId55"/>
    <p:sldId id="280" r:id="rId56"/>
    <p:sldId id="274" r:id="rId57"/>
    <p:sldId id="275" r:id="rId58"/>
    <p:sldId id="389" r:id="rId59"/>
    <p:sldId id="386" r:id="rId60"/>
    <p:sldId id="376" r:id="rId61"/>
    <p:sldId id="375" r:id="rId62"/>
    <p:sldId id="912" r:id="rId63"/>
    <p:sldId id="913" r:id="rId64"/>
    <p:sldId id="273" r:id="rId65"/>
  </p:sldIdLst>
  <p:sldSz cx="9144000" cy="6858000" type="screen4x3"/>
  <p:notesSz cx="6858000" cy="9144000"/>
  <p:defaultTextStyle>
    <a:defPPr>
      <a:defRPr lang="it-IT"/>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1">
          <p15:clr>
            <a:srgbClr val="A4A3A4"/>
          </p15:clr>
        </p15:guide>
        <p15:guide id="2" pos="287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7030A0"/>
    <a:srgbClr val="99FF66"/>
    <a:srgbClr val="FFC000"/>
    <a:srgbClr val="000000"/>
    <a:srgbClr val="FF3300"/>
    <a:srgbClr val="FF0066"/>
    <a:srgbClr val="CCFF33"/>
    <a:srgbClr val="BBE0E3"/>
    <a:srgbClr val="89A4A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4720" autoAdjust="0"/>
    <p:restoredTop sz="99650" autoAdjust="0"/>
  </p:normalViewPr>
  <p:slideViewPr>
    <p:cSldViewPr>
      <p:cViewPr varScale="1">
        <p:scale>
          <a:sx n="107" d="100"/>
          <a:sy n="107" d="100"/>
        </p:scale>
        <p:origin x="942" y="120"/>
      </p:cViewPr>
      <p:guideLst>
        <p:guide orient="horz" pos="2161"/>
        <p:guide pos="2875"/>
      </p:guideLst>
    </p:cSldViewPr>
  </p:slideViewPr>
  <p:notesTextViewPr>
    <p:cViewPr>
      <p:scale>
        <a:sx n="3" d="2"/>
        <a:sy n="3" d="2"/>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71800" cy="457200"/>
          </a:xfrm>
          <a:prstGeom prst="rect">
            <a:avLst/>
          </a:prstGeom>
          <a:noFill/>
          <a:ln w="9525">
            <a:noFill/>
            <a:miter lim="800000"/>
          </a:ln>
          <a:effectLst/>
        </p:spPr>
        <p:txBody>
          <a:bodyPr vert="horz" wrap="square" lIns="91440" tIns="45720" rIns="91440" bIns="45720" numCol="1" anchor="t" anchorCtr="0" compatLnSpc="1"/>
          <a:lstStyle>
            <a:lvl1pPr eaLnBrk="1" hangingPunct="1">
              <a:defRPr sz="1200">
                <a:latin typeface="Arial" panose="020B0604020202020204" pitchFamily="34" charset="0"/>
              </a:defRPr>
            </a:lvl1pPr>
          </a:lstStyle>
          <a:p>
            <a:pPr>
              <a:defRPr/>
            </a:pPr>
            <a:endParaRPr lang="it-IT"/>
          </a:p>
        </p:txBody>
      </p:sp>
      <p:sp>
        <p:nvSpPr>
          <p:cNvPr id="9219" name="Rectangle 3"/>
          <p:cNvSpPr>
            <a:spLocks noGrp="1" noChangeArrowheads="1"/>
          </p:cNvSpPr>
          <p:nvPr>
            <p:ph type="dt" idx="1"/>
          </p:nvPr>
        </p:nvSpPr>
        <p:spPr bwMode="auto">
          <a:xfrm>
            <a:off x="3884613" y="0"/>
            <a:ext cx="2971800" cy="457200"/>
          </a:xfrm>
          <a:prstGeom prst="rect">
            <a:avLst/>
          </a:prstGeom>
          <a:noFill/>
          <a:ln w="9525">
            <a:noFill/>
            <a:miter lim="800000"/>
          </a:ln>
          <a:effectLst/>
        </p:spPr>
        <p:txBody>
          <a:bodyPr vert="horz" wrap="square" lIns="91440" tIns="45720" rIns="91440" bIns="45720" numCol="1" anchor="t" anchorCtr="0" compatLnSpc="1"/>
          <a:lstStyle>
            <a:lvl1pPr algn="r" eaLnBrk="1" hangingPunct="1">
              <a:defRPr sz="1200">
                <a:latin typeface="Arial" panose="020B0604020202020204" pitchFamily="34" charset="0"/>
              </a:defRPr>
            </a:lvl1pPr>
          </a:lstStyle>
          <a:p>
            <a:pPr>
              <a:defRPr/>
            </a:pPr>
            <a:endParaRPr lang="it-IT"/>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ln>
          <a:extLst>
            <a:ext uri="{909E8E84-426E-40DD-AFC4-6F175D3DCCD1}">
              <a14:hiddenFill xmlns:a14="http://schemas.microsoft.com/office/drawing/2010/main">
                <a:solidFill>
                  <a:srgbClr val="FFFFFF"/>
                </a:solidFill>
              </a14:hiddenFill>
            </a:ext>
          </a:extLst>
        </p:spPr>
      </p:sp>
      <p:sp>
        <p:nvSpPr>
          <p:cNvPr id="9221" name="Rectangle 5"/>
          <p:cNvSpPr>
            <a:spLocks noGrp="1" noChangeArrowheads="1"/>
          </p:cNvSpPr>
          <p:nvPr>
            <p:ph type="body" sz="quarter" idx="3"/>
          </p:nvPr>
        </p:nvSpPr>
        <p:spPr bwMode="auto">
          <a:xfrm>
            <a:off x="685800" y="4343400"/>
            <a:ext cx="5486400" cy="4114800"/>
          </a:xfrm>
          <a:prstGeom prst="rect">
            <a:avLst/>
          </a:prstGeom>
          <a:noFill/>
          <a:ln w="9525">
            <a:noFill/>
            <a:miter lim="800000"/>
          </a:ln>
          <a:effectLst/>
        </p:spPr>
        <p:txBody>
          <a:bodyPr vert="horz" wrap="square" lIns="91440" tIns="45720" rIns="91440" bIns="45720" numCol="1" anchor="t" anchorCtr="0" compatLnSpc="1"/>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p>
        </p:txBody>
      </p:sp>
      <p:sp>
        <p:nvSpPr>
          <p:cNvPr id="9222" name="Rectangle 6"/>
          <p:cNvSpPr>
            <a:spLocks noGrp="1" noChangeArrowheads="1"/>
          </p:cNvSpPr>
          <p:nvPr>
            <p:ph type="ftr" sz="quarter" idx="4"/>
          </p:nvPr>
        </p:nvSpPr>
        <p:spPr bwMode="auto">
          <a:xfrm>
            <a:off x="0" y="8685213"/>
            <a:ext cx="2971800" cy="457200"/>
          </a:xfrm>
          <a:prstGeom prst="rect">
            <a:avLst/>
          </a:prstGeom>
          <a:noFill/>
          <a:ln w="9525">
            <a:noFill/>
            <a:miter lim="800000"/>
          </a:ln>
          <a:effectLst/>
        </p:spPr>
        <p:txBody>
          <a:bodyPr vert="horz" wrap="square" lIns="91440" tIns="45720" rIns="91440" bIns="45720" numCol="1" anchor="b" anchorCtr="0" compatLnSpc="1"/>
          <a:lstStyle>
            <a:lvl1pPr eaLnBrk="1" hangingPunct="1">
              <a:defRPr sz="1200">
                <a:latin typeface="Arial" panose="020B0604020202020204" pitchFamily="34" charset="0"/>
              </a:defRPr>
            </a:lvl1pPr>
          </a:lstStyle>
          <a:p>
            <a:pPr>
              <a:defRPr/>
            </a:pPr>
            <a:endParaRPr lang="it-IT"/>
          </a:p>
        </p:txBody>
      </p:sp>
      <p:sp>
        <p:nvSpPr>
          <p:cNvPr id="9223" name="Rectangle 7"/>
          <p:cNvSpPr>
            <a:spLocks noGrp="1" noChangeArrowheads="1"/>
          </p:cNvSpPr>
          <p:nvPr>
            <p:ph type="sldNum" sz="quarter" idx="5"/>
          </p:nvPr>
        </p:nvSpPr>
        <p:spPr bwMode="auto">
          <a:xfrm>
            <a:off x="3884613" y="8685213"/>
            <a:ext cx="2971800" cy="457200"/>
          </a:xfrm>
          <a:prstGeom prst="rect">
            <a:avLst/>
          </a:prstGeom>
          <a:noFill/>
          <a:ln w="9525">
            <a:noFill/>
            <a:miter lim="800000"/>
          </a:ln>
          <a:effectLst/>
        </p:spPr>
        <p:txBody>
          <a:bodyPr vert="horz" wrap="square" lIns="91440" tIns="45720" rIns="91440" bIns="45720" numCol="1" anchor="b" anchorCtr="0" compatLnSpc="1"/>
          <a:lstStyle>
            <a:lvl1pPr algn="r" eaLnBrk="1" hangingPunct="1">
              <a:defRPr sz="1200"/>
            </a:lvl1pPr>
          </a:lstStyle>
          <a:p>
            <a:pPr>
              <a:defRPr/>
            </a:pPr>
            <a:fld id="{917655A7-6208-49F0-94A0-2B5ECCEDB978}" type="slidenum">
              <a:rPr lang="it-IT" altLang="it-IT"/>
              <a:t>‹N›</a:t>
            </a:fld>
            <a:endParaRPr lang="it-IT" altLang="it-IT"/>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egnaposto immagine diapositiva 1"/>
          <p:cNvSpPr>
            <a:spLocks noGrp="1" noRot="1" noChangeAspect="1" noTextEdit="1"/>
          </p:cNvSpPr>
          <p:nvPr>
            <p:ph type="sldImg"/>
          </p:nvPr>
        </p:nvSpPr>
        <p:spPr/>
      </p:sp>
      <p:sp>
        <p:nvSpPr>
          <p:cNvPr id="7171" name="Segnaposto not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latin typeface="Arial" panose="020B0604020202020204" pitchFamily="34" charset="0"/>
            </a:endParaRPr>
          </a:p>
        </p:txBody>
      </p:sp>
      <p:sp>
        <p:nvSpPr>
          <p:cNvPr id="7172" name="Segnaposto numero diapositiva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196C774-02B1-4DB5-AB13-E0AD3A5BD388}" type="slidenum">
              <a:rPr lang="it-IT" altLang="it-IT" smtClean="0"/>
              <a:t>1</a:t>
            </a:fld>
            <a:endParaRPr lang="it-IT" alt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egnaposto immagine diapositiva 1"/>
          <p:cNvSpPr>
            <a:spLocks noGrp="1" noRot="1" noChangeAspect="1" noTextEdit="1"/>
          </p:cNvSpPr>
          <p:nvPr>
            <p:ph type="sldImg"/>
          </p:nvPr>
        </p:nvSpPr>
        <p:spPr/>
      </p:sp>
      <p:sp>
        <p:nvSpPr>
          <p:cNvPr id="36867" name="Segnaposto not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latin typeface="Arial" panose="020B0604020202020204" pitchFamily="34" charset="0"/>
            </a:endParaRPr>
          </a:p>
        </p:txBody>
      </p:sp>
      <p:sp>
        <p:nvSpPr>
          <p:cNvPr id="36868" name="Segnaposto numero diapositiva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D56AC88-D5EA-4565-B99E-5F40B896EED0}" type="slidenum">
              <a:rPr lang="it-IT" altLang="it-IT" smtClean="0"/>
              <a:t>16</a:t>
            </a:fld>
            <a:endParaRPr lang="it-IT" altLang="it-IT"/>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egnaposto immagine diapositiva 1"/>
          <p:cNvSpPr>
            <a:spLocks noGrp="1" noRot="1" noChangeAspect="1" noTextEdit="1"/>
          </p:cNvSpPr>
          <p:nvPr>
            <p:ph type="sldImg"/>
          </p:nvPr>
        </p:nvSpPr>
        <p:spPr/>
      </p:sp>
      <p:sp>
        <p:nvSpPr>
          <p:cNvPr id="47107" name="Segnaposto not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latin typeface="Arial" panose="020B0604020202020204" pitchFamily="34" charset="0"/>
            </a:endParaRPr>
          </a:p>
        </p:txBody>
      </p:sp>
      <p:sp>
        <p:nvSpPr>
          <p:cNvPr id="47108" name="Segnaposto numero diapositiva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1CC1A8D-5625-4988-99BC-2D12ECBB5772}" type="slidenum">
              <a:rPr lang="it-IT" altLang="it-IT" smtClean="0"/>
              <a:t>28</a:t>
            </a:fld>
            <a:endParaRPr lang="it-IT" altLang="it-IT"/>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A4C9F0C-8AF3-46D6-91A7-E438652723C3}" type="slidenum">
              <a:rPr lang="it-IT" altLang="it-IT" smtClean="0"/>
              <a:t>30</a:t>
            </a:fld>
            <a:endParaRPr lang="it-IT" altLang="it-IT"/>
          </a:p>
        </p:txBody>
      </p:sp>
      <p:sp>
        <p:nvSpPr>
          <p:cNvPr id="87043" name="Rectangle 2"/>
          <p:cNvSpPr>
            <a:spLocks noGrp="1" noRot="1" noChangeAspect="1" noChangeArrowheads="1" noTextEdit="1"/>
          </p:cNvSpPr>
          <p:nvPr>
            <p:ph type="sldImg"/>
          </p:nvPr>
        </p:nvSpPr>
        <p:spPr/>
      </p:sp>
      <p:sp>
        <p:nvSpPr>
          <p:cNvPr id="87044" name="Rectangle 3"/>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09_26_noncoding.jpg</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egnaposto immagine diapositiva 1"/>
          <p:cNvSpPr>
            <a:spLocks noGrp="1" noRot="1" noChangeAspect="1" noTextEdit="1"/>
          </p:cNvSpPr>
          <p:nvPr>
            <p:ph type="sldImg"/>
          </p:nvPr>
        </p:nvSpPr>
        <p:spPr/>
      </p:sp>
      <p:sp>
        <p:nvSpPr>
          <p:cNvPr id="93187" name="Segnaposto not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latin typeface="Arial" panose="020B0604020202020204" pitchFamily="34" charset="0"/>
            </a:endParaRPr>
          </a:p>
        </p:txBody>
      </p:sp>
      <p:sp>
        <p:nvSpPr>
          <p:cNvPr id="93188" name="Segnaposto numero diapositiva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F8451A7-0141-468C-981D-954F5FEEBCDB}" type="slidenum">
              <a:rPr lang="it-IT" altLang="it-IT" smtClean="0"/>
              <a:t>32</a:t>
            </a:fld>
            <a:endParaRPr lang="it-IT" altLang="it-IT"/>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egnaposto immagine diapositiva 1"/>
          <p:cNvSpPr>
            <a:spLocks noGrp="1" noRot="1" noChangeAspect="1" noTextEdit="1"/>
          </p:cNvSpPr>
          <p:nvPr>
            <p:ph type="sldImg"/>
          </p:nvPr>
        </p:nvSpPr>
        <p:spPr/>
      </p:sp>
      <p:sp>
        <p:nvSpPr>
          <p:cNvPr id="54275" name="Segnaposto not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latin typeface="Arial" panose="020B0604020202020204" pitchFamily="34" charset="0"/>
            </a:endParaRPr>
          </a:p>
        </p:txBody>
      </p:sp>
      <p:sp>
        <p:nvSpPr>
          <p:cNvPr id="54276" name="Segnaposto numero diapositiva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5A69F50-2103-48EA-9FCE-EA3AC68BCD3A}" type="slidenum">
              <a:rPr lang="it-IT" altLang="it-IT" smtClean="0"/>
              <a:t>36</a:t>
            </a:fld>
            <a:endParaRPr lang="it-IT" altLang="it-IT"/>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egnaposto immagine diapositiva 1"/>
          <p:cNvSpPr>
            <a:spLocks noGrp="1" noRot="1" noChangeAspect="1" noTextEdit="1"/>
          </p:cNvSpPr>
          <p:nvPr>
            <p:ph type="sldImg"/>
          </p:nvPr>
        </p:nvSpPr>
        <p:spPr/>
      </p:sp>
      <p:sp>
        <p:nvSpPr>
          <p:cNvPr id="65539" name="Segnaposto not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latin typeface="Arial" panose="020B0604020202020204" pitchFamily="34" charset="0"/>
            </a:endParaRPr>
          </a:p>
        </p:txBody>
      </p:sp>
      <p:sp>
        <p:nvSpPr>
          <p:cNvPr id="65540" name="Segnaposto numero diapositiva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2959C61-D8D2-4E34-B48B-AAF84EB4FDDF}" type="slidenum">
              <a:rPr lang="it-IT" altLang="it-IT" smtClean="0"/>
              <a:t>54</a:t>
            </a:fld>
            <a:endParaRPr lang="it-IT" altLang="it-IT"/>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egnaposto immagine diapositiva 1"/>
          <p:cNvSpPr>
            <a:spLocks noGrp="1" noRot="1" noChangeAspect="1" noTextEdit="1"/>
          </p:cNvSpPr>
          <p:nvPr>
            <p:ph type="sldImg"/>
          </p:nvPr>
        </p:nvSpPr>
        <p:spPr/>
      </p:sp>
      <p:sp>
        <p:nvSpPr>
          <p:cNvPr id="67587" name="Segnaposto not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latin typeface="Arial" panose="020B0604020202020204" pitchFamily="34" charset="0"/>
            </a:endParaRPr>
          </a:p>
        </p:txBody>
      </p:sp>
      <p:sp>
        <p:nvSpPr>
          <p:cNvPr id="67588" name="Segnaposto numero diapositiva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19CC043-CBF5-4468-B889-7E1CAF9B00FE}" type="slidenum">
              <a:rPr lang="it-IT" altLang="it-IT" smtClean="0"/>
              <a:t>55</a:t>
            </a:fld>
            <a:endParaRPr lang="it-IT" altLang="it-IT"/>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egnaposto immagine diapositiva 1"/>
          <p:cNvSpPr>
            <a:spLocks noGrp="1" noRot="1" noChangeAspect="1" noTextEdit="1"/>
          </p:cNvSpPr>
          <p:nvPr>
            <p:ph type="sldImg"/>
          </p:nvPr>
        </p:nvSpPr>
        <p:spPr/>
      </p:sp>
      <p:sp>
        <p:nvSpPr>
          <p:cNvPr id="73731" name="Segnaposto not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latin typeface="Arial" panose="020B0604020202020204" pitchFamily="34" charset="0"/>
            </a:endParaRPr>
          </a:p>
        </p:txBody>
      </p:sp>
      <p:sp>
        <p:nvSpPr>
          <p:cNvPr id="73732" name="Segnaposto numero diapositiva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EDB7939-56CE-49E2-BE30-AC0A27F0AF04}" type="slidenum">
              <a:rPr lang="it-IT" altLang="it-IT" smtClean="0"/>
              <a:t>57</a:t>
            </a:fld>
            <a:endParaRPr lang="it-IT" altLang="it-IT"/>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egnaposto immagine diapositiva 1"/>
          <p:cNvSpPr>
            <a:spLocks noGrp="1" noRot="1" noChangeAspect="1" noTextEdit="1"/>
          </p:cNvSpPr>
          <p:nvPr>
            <p:ph type="sldImg"/>
          </p:nvPr>
        </p:nvSpPr>
        <p:spPr/>
      </p:sp>
      <p:sp>
        <p:nvSpPr>
          <p:cNvPr id="82947" name="Segnaposto not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latin typeface="Arial" panose="020B0604020202020204" pitchFamily="34" charset="0"/>
            </a:endParaRPr>
          </a:p>
        </p:txBody>
      </p:sp>
      <p:sp>
        <p:nvSpPr>
          <p:cNvPr id="82948" name="Segnaposto numero diapositiva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BA15B4D-03E5-479B-B16D-122215A541CA}" type="slidenum">
              <a:rPr lang="it-IT" altLang="it-IT" smtClean="0"/>
              <a:t>64</a:t>
            </a:fld>
            <a:endParaRPr lang="it-IT" alt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egnaposto immagine diapositiva 1"/>
          <p:cNvSpPr>
            <a:spLocks noGrp="1" noRot="1" noChangeAspect="1" noTextEdit="1"/>
          </p:cNvSpPr>
          <p:nvPr>
            <p:ph type="sldImg"/>
          </p:nvPr>
        </p:nvSpPr>
        <p:spPr/>
      </p:sp>
      <p:sp>
        <p:nvSpPr>
          <p:cNvPr id="11267" name="Segnaposto not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latin typeface="Arial" panose="020B0604020202020204" pitchFamily="34" charset="0"/>
            </a:endParaRPr>
          </a:p>
        </p:txBody>
      </p:sp>
      <p:sp>
        <p:nvSpPr>
          <p:cNvPr id="11268" name="Segnaposto numero diapositiva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B33E376-8A6E-4193-B785-F09C5041E4AB}" type="slidenum">
              <a:rPr lang="it-IT" altLang="it-IT" smtClean="0"/>
              <a:t>3</a:t>
            </a:fld>
            <a:endParaRPr lang="it-IT" alt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egnaposto immagine diapositiva 1"/>
          <p:cNvSpPr>
            <a:spLocks noGrp="1" noRot="1" noChangeAspect="1" noTextEdit="1"/>
          </p:cNvSpPr>
          <p:nvPr>
            <p:ph type="sldImg"/>
          </p:nvPr>
        </p:nvSpPr>
        <p:spPr/>
      </p:sp>
      <p:sp>
        <p:nvSpPr>
          <p:cNvPr id="15363" name="Segnaposto not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latin typeface="Arial" panose="020B0604020202020204" pitchFamily="34" charset="0"/>
            </a:endParaRPr>
          </a:p>
        </p:txBody>
      </p:sp>
      <p:sp>
        <p:nvSpPr>
          <p:cNvPr id="15364" name="Segnaposto numero diapositiva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4C17AA1-A40B-4232-B33E-C28BC9FA5F45}" type="slidenum">
              <a:rPr lang="it-IT" altLang="it-IT" smtClean="0"/>
              <a:t>4</a:t>
            </a:fld>
            <a:endParaRPr lang="it-IT" alt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05C20E01-7465-440C-8FEB-F3175F953C60}" type="slidenum">
              <a:rPr lang="en-US" altLang="it-IT"/>
              <a:t>5</a:t>
            </a:fld>
            <a:endParaRPr lang="en-US" altLang="it-IT"/>
          </a:p>
        </p:txBody>
      </p:sp>
      <p:sp>
        <p:nvSpPr>
          <p:cNvPr id="329730" name="Rectangle 2"/>
          <p:cNvSpPr>
            <a:spLocks noGrp="1" noRot="1" noChangeAspect="1" noChangeArrowheads="1" noTextEdit="1"/>
          </p:cNvSpPr>
          <p:nvPr>
            <p:ph type="sldImg"/>
          </p:nvPr>
        </p:nvSpPr>
        <p:spPr/>
      </p:sp>
      <p:sp>
        <p:nvSpPr>
          <p:cNvPr id="329731" name="Rectangle 3"/>
          <p:cNvSpPr>
            <a:spLocks noGrp="1" noChangeArrowheads="1"/>
          </p:cNvSpPr>
          <p:nvPr>
            <p:ph type="body" idx="1"/>
          </p:nvPr>
        </p:nvSpPr>
        <p:spPr>
          <a:xfrm>
            <a:off x="914400" y="4343400"/>
            <a:ext cx="5029200" cy="4114800"/>
          </a:xfrm>
        </p:spPr>
        <p:txBody>
          <a:bodyPr/>
          <a:lstStyle/>
          <a:p>
            <a:endParaRPr lang="it-IT" alt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egnaposto immagine diapositiva 1"/>
          <p:cNvSpPr>
            <a:spLocks noGrp="1" noRot="1" noChangeAspect="1" noTextEdit="1"/>
          </p:cNvSpPr>
          <p:nvPr>
            <p:ph type="sldImg"/>
          </p:nvPr>
        </p:nvSpPr>
        <p:spPr/>
      </p:sp>
      <p:sp>
        <p:nvSpPr>
          <p:cNvPr id="20483" name="Segnaposto not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latin typeface="Arial" panose="020B0604020202020204" pitchFamily="34" charset="0"/>
            </a:endParaRPr>
          </a:p>
        </p:txBody>
      </p:sp>
      <p:sp>
        <p:nvSpPr>
          <p:cNvPr id="20484" name="Segnaposto numero diapositiva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09BD490-465F-4CE7-A0E9-3632DBF59962}" type="slidenum">
              <a:rPr lang="it-IT" altLang="it-IT" smtClean="0"/>
              <a:t>7</a:t>
            </a:fld>
            <a:endParaRPr lang="it-IT" altLang="it-IT"/>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egnaposto immagine diapositiva 1"/>
          <p:cNvSpPr>
            <a:spLocks noGrp="1" noRot="1" noChangeAspect="1" noTextEdit="1"/>
          </p:cNvSpPr>
          <p:nvPr>
            <p:ph type="sldImg"/>
          </p:nvPr>
        </p:nvSpPr>
        <p:spPr/>
      </p:sp>
      <p:sp>
        <p:nvSpPr>
          <p:cNvPr id="22531" name="Segnaposto not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latin typeface="Arial" panose="020B0604020202020204" pitchFamily="34" charset="0"/>
            </a:endParaRPr>
          </a:p>
        </p:txBody>
      </p:sp>
      <p:sp>
        <p:nvSpPr>
          <p:cNvPr id="22532" name="Segnaposto numero diapositiva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574A86A-DC3B-418A-8FC4-39A04D68B8FC}" type="slidenum">
              <a:rPr lang="it-IT" altLang="it-IT" smtClean="0"/>
              <a:t>9</a:t>
            </a:fld>
            <a:endParaRPr lang="it-IT" altLang="it-IT"/>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egnaposto immagine diapositiva 1"/>
          <p:cNvSpPr>
            <a:spLocks noGrp="1" noRot="1" noChangeAspect="1" noTextEdit="1"/>
          </p:cNvSpPr>
          <p:nvPr>
            <p:ph type="sldImg"/>
          </p:nvPr>
        </p:nvSpPr>
        <p:spPr/>
      </p:sp>
      <p:sp>
        <p:nvSpPr>
          <p:cNvPr id="24579" name="Segnaposto not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latin typeface="Arial" panose="020B0604020202020204" pitchFamily="34" charset="0"/>
            </a:endParaRPr>
          </a:p>
        </p:txBody>
      </p:sp>
      <p:sp>
        <p:nvSpPr>
          <p:cNvPr id="24580" name="Segnaposto numero diapositiva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AB732CF-1C11-4B74-A7DA-50C94867784E}" type="slidenum">
              <a:rPr lang="it-IT" altLang="it-IT" smtClean="0"/>
              <a:t>11</a:t>
            </a:fld>
            <a:endParaRPr lang="it-IT" altLang="it-IT"/>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egnaposto immagine diapositiva 1"/>
          <p:cNvSpPr>
            <a:spLocks noGrp="1" noRot="1" noChangeAspect="1" noTextEdit="1"/>
          </p:cNvSpPr>
          <p:nvPr>
            <p:ph type="sldImg"/>
          </p:nvPr>
        </p:nvSpPr>
        <p:spPr/>
      </p:sp>
      <p:sp>
        <p:nvSpPr>
          <p:cNvPr id="27651" name="Segnaposto not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latin typeface="Arial" panose="020B0604020202020204" pitchFamily="34" charset="0"/>
            </a:endParaRPr>
          </a:p>
        </p:txBody>
      </p:sp>
      <p:sp>
        <p:nvSpPr>
          <p:cNvPr id="27652" name="Segnaposto numero diapositiva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315AF71-0811-4483-82CD-651983978CEB}" type="slidenum">
              <a:rPr lang="it-IT" altLang="it-IT" smtClean="0"/>
              <a:t>13</a:t>
            </a:fld>
            <a:endParaRPr lang="it-IT" altLang="it-IT"/>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egnaposto immagine diapositiva 1"/>
          <p:cNvSpPr>
            <a:spLocks noGrp="1" noRot="1" noChangeAspect="1" noTextEdit="1"/>
          </p:cNvSpPr>
          <p:nvPr>
            <p:ph type="sldImg"/>
          </p:nvPr>
        </p:nvSpPr>
        <p:spPr/>
      </p:sp>
      <p:sp>
        <p:nvSpPr>
          <p:cNvPr id="34819" name="Segnaposto not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latin typeface="Arial" panose="020B0604020202020204" pitchFamily="34" charset="0"/>
            </a:endParaRPr>
          </a:p>
        </p:txBody>
      </p:sp>
      <p:sp>
        <p:nvSpPr>
          <p:cNvPr id="34820" name="Segnaposto numero diapositiva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AE83C9E-1DC9-4DB7-BC64-5FBFF282A660}" type="slidenum">
              <a:rPr lang="it-IT" altLang="it-IT" smtClean="0"/>
              <a:t>15</a:t>
            </a:fld>
            <a:endParaRPr lang="it-IT" alt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hasCustomPrompt="1"/>
          </p:nvPr>
        </p:nvSpPr>
        <p:spPr>
          <a:xfrm>
            <a:off x="685800" y="2130425"/>
            <a:ext cx="7772400" cy="1470025"/>
          </a:xfrm>
        </p:spPr>
        <p:txBody>
          <a:bodyPr/>
          <a:lstStyle/>
          <a:p>
            <a:r>
              <a:rPr lang="it-IT"/>
              <a:t>Fare clic per modificare lo stile del titolo</a:t>
            </a:r>
          </a:p>
        </p:txBody>
      </p:sp>
      <p:sp>
        <p:nvSpPr>
          <p:cNvPr id="3" name="Sottotitolo 2"/>
          <p:cNvSpPr>
            <a:spLocks noGrp="1"/>
          </p:cNvSpPr>
          <p:nvPr>
            <p:ph type="subTitle" idx="1" hasCustomPrompt="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a:t>Fare clic per modificare lo stile del sottotitolo dello schema</a:t>
            </a:r>
          </a:p>
        </p:txBody>
      </p:sp>
      <p:sp>
        <p:nvSpPr>
          <p:cNvPr id="4" name="Rectangle 4"/>
          <p:cNvSpPr>
            <a:spLocks noGrp="1" noChangeArrowheads="1"/>
          </p:cNvSpPr>
          <p:nvPr>
            <p:ph type="dt" sz="half" idx="10"/>
          </p:nvPr>
        </p:nvSpPr>
        <p:spPr/>
        <p:txBody>
          <a:bodyPr/>
          <a:lstStyle>
            <a:lvl1pPr>
              <a:defRPr/>
            </a:lvl1pPr>
          </a:lstStyle>
          <a:p>
            <a:pPr>
              <a:defRPr/>
            </a:pPr>
            <a:endParaRPr lang="it-IT"/>
          </a:p>
        </p:txBody>
      </p:sp>
      <p:sp>
        <p:nvSpPr>
          <p:cNvPr id="5" name="Rectangle 5"/>
          <p:cNvSpPr>
            <a:spLocks noGrp="1" noChangeArrowheads="1"/>
          </p:cNvSpPr>
          <p:nvPr>
            <p:ph type="ftr" sz="quarter" idx="11"/>
          </p:nvPr>
        </p:nvSpPr>
        <p:spPr/>
        <p:txBody>
          <a:bodyPr/>
          <a:lstStyle>
            <a:lvl1pPr>
              <a:defRPr/>
            </a:lvl1pPr>
          </a:lstStyle>
          <a:p>
            <a:pPr>
              <a:defRPr/>
            </a:pPr>
            <a:endParaRPr lang="it-IT"/>
          </a:p>
        </p:txBody>
      </p:sp>
      <p:sp>
        <p:nvSpPr>
          <p:cNvPr id="6" name="Rectangle 6"/>
          <p:cNvSpPr>
            <a:spLocks noGrp="1" noChangeArrowheads="1"/>
          </p:cNvSpPr>
          <p:nvPr>
            <p:ph type="sldNum" sz="quarter" idx="12"/>
          </p:nvPr>
        </p:nvSpPr>
        <p:spPr/>
        <p:txBody>
          <a:bodyPr/>
          <a:lstStyle>
            <a:lvl1pPr>
              <a:defRPr/>
            </a:lvl1pPr>
          </a:lstStyle>
          <a:p>
            <a:pPr>
              <a:defRPr/>
            </a:pPr>
            <a:fld id="{516E1947-60D9-454E-B3D7-E7E4A88994D6}" type="slidenum">
              <a:rPr lang="it-IT" altLang="it-IT"/>
              <a:t>‹N›</a:t>
            </a:fld>
            <a:endParaRPr lang="it-IT" alt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hasCustomPrompt="1"/>
          </p:nvPr>
        </p:nvSpPr>
        <p:spPr/>
        <p:txBody>
          <a:bodyPr/>
          <a:lstStyle/>
          <a:p>
            <a:r>
              <a:rPr lang="it-IT"/>
              <a:t>Fare clic per modificare lo stile del titolo</a:t>
            </a:r>
          </a:p>
        </p:txBody>
      </p:sp>
      <p:sp>
        <p:nvSpPr>
          <p:cNvPr id="3" name="Segnaposto testo verticale 2"/>
          <p:cNvSpPr>
            <a:spLocks noGrp="1"/>
          </p:cNvSpPr>
          <p:nvPr>
            <p:ph type="body" orient="vert" idx="1" hasCustomPrompt="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p:cNvSpPr>
            <a:spLocks noGrp="1" noChangeArrowheads="1"/>
          </p:cNvSpPr>
          <p:nvPr>
            <p:ph type="dt" sz="half" idx="10"/>
          </p:nvPr>
        </p:nvSpPr>
        <p:spPr/>
        <p:txBody>
          <a:bodyPr/>
          <a:lstStyle>
            <a:lvl1pPr>
              <a:defRPr/>
            </a:lvl1pPr>
          </a:lstStyle>
          <a:p>
            <a:pPr>
              <a:defRPr/>
            </a:pPr>
            <a:endParaRPr lang="it-IT"/>
          </a:p>
        </p:txBody>
      </p:sp>
      <p:sp>
        <p:nvSpPr>
          <p:cNvPr id="5" name="Rectangle 5"/>
          <p:cNvSpPr>
            <a:spLocks noGrp="1" noChangeArrowheads="1"/>
          </p:cNvSpPr>
          <p:nvPr>
            <p:ph type="ftr" sz="quarter" idx="11"/>
          </p:nvPr>
        </p:nvSpPr>
        <p:spPr/>
        <p:txBody>
          <a:bodyPr/>
          <a:lstStyle>
            <a:lvl1pPr>
              <a:defRPr/>
            </a:lvl1pPr>
          </a:lstStyle>
          <a:p>
            <a:pPr>
              <a:defRPr/>
            </a:pPr>
            <a:endParaRPr lang="it-IT"/>
          </a:p>
        </p:txBody>
      </p:sp>
      <p:sp>
        <p:nvSpPr>
          <p:cNvPr id="6" name="Rectangle 6"/>
          <p:cNvSpPr>
            <a:spLocks noGrp="1" noChangeArrowheads="1"/>
          </p:cNvSpPr>
          <p:nvPr>
            <p:ph type="sldNum" sz="quarter" idx="12"/>
          </p:nvPr>
        </p:nvSpPr>
        <p:spPr/>
        <p:txBody>
          <a:bodyPr/>
          <a:lstStyle>
            <a:lvl1pPr>
              <a:defRPr/>
            </a:lvl1pPr>
          </a:lstStyle>
          <a:p>
            <a:pPr>
              <a:defRPr/>
            </a:pPr>
            <a:fld id="{BADD3FC2-4FE0-4473-9556-03913557C5BA}" type="slidenum">
              <a:rPr lang="it-IT" altLang="it-IT"/>
              <a:t>‹N›</a:t>
            </a:fld>
            <a:endParaRPr lang="it-IT" alt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hasCustomPrompt="1"/>
          </p:nvPr>
        </p:nvSpPr>
        <p:spPr>
          <a:xfrm>
            <a:off x="6629400" y="274638"/>
            <a:ext cx="2057400" cy="5851525"/>
          </a:xfrm>
        </p:spPr>
        <p:txBody>
          <a:bodyPr vert="eaVert"/>
          <a:lstStyle/>
          <a:p>
            <a:r>
              <a:rPr lang="it-IT"/>
              <a:t>Fare clic per modificare lo stile del titolo</a:t>
            </a:r>
          </a:p>
        </p:txBody>
      </p:sp>
      <p:sp>
        <p:nvSpPr>
          <p:cNvPr id="3" name="Segnaposto testo verticale 2"/>
          <p:cNvSpPr>
            <a:spLocks noGrp="1"/>
          </p:cNvSpPr>
          <p:nvPr>
            <p:ph type="body" orient="vert" idx="1" hasCustomPrompt="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p:cNvSpPr>
            <a:spLocks noGrp="1" noChangeArrowheads="1"/>
          </p:cNvSpPr>
          <p:nvPr>
            <p:ph type="dt" sz="half" idx="10"/>
          </p:nvPr>
        </p:nvSpPr>
        <p:spPr/>
        <p:txBody>
          <a:bodyPr/>
          <a:lstStyle>
            <a:lvl1pPr>
              <a:defRPr/>
            </a:lvl1pPr>
          </a:lstStyle>
          <a:p>
            <a:pPr>
              <a:defRPr/>
            </a:pPr>
            <a:endParaRPr lang="it-IT"/>
          </a:p>
        </p:txBody>
      </p:sp>
      <p:sp>
        <p:nvSpPr>
          <p:cNvPr id="5" name="Rectangle 5"/>
          <p:cNvSpPr>
            <a:spLocks noGrp="1" noChangeArrowheads="1"/>
          </p:cNvSpPr>
          <p:nvPr>
            <p:ph type="ftr" sz="quarter" idx="11"/>
          </p:nvPr>
        </p:nvSpPr>
        <p:spPr/>
        <p:txBody>
          <a:bodyPr/>
          <a:lstStyle>
            <a:lvl1pPr>
              <a:defRPr/>
            </a:lvl1pPr>
          </a:lstStyle>
          <a:p>
            <a:pPr>
              <a:defRPr/>
            </a:pPr>
            <a:endParaRPr lang="it-IT"/>
          </a:p>
        </p:txBody>
      </p:sp>
      <p:sp>
        <p:nvSpPr>
          <p:cNvPr id="6" name="Rectangle 6"/>
          <p:cNvSpPr>
            <a:spLocks noGrp="1" noChangeArrowheads="1"/>
          </p:cNvSpPr>
          <p:nvPr>
            <p:ph type="sldNum" sz="quarter" idx="12"/>
          </p:nvPr>
        </p:nvSpPr>
        <p:spPr/>
        <p:txBody>
          <a:bodyPr/>
          <a:lstStyle>
            <a:lvl1pPr>
              <a:defRPr/>
            </a:lvl1pPr>
          </a:lstStyle>
          <a:p>
            <a:pPr>
              <a:defRPr/>
            </a:pPr>
            <a:fld id="{1369DF06-FC56-4CD3-9934-D085EF6EBF91}" type="slidenum">
              <a:rPr lang="it-IT" altLang="it-IT"/>
              <a:t>‹N›</a:t>
            </a:fld>
            <a:endParaRPr lang="it-IT" alt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hasCustomPrompt="1"/>
          </p:nvPr>
        </p:nvSpPr>
        <p:spPr/>
        <p:txBody>
          <a:bodyPr/>
          <a:lstStyle/>
          <a:p>
            <a:r>
              <a:rPr lang="it-IT"/>
              <a:t>Fare clic per modificare lo stile del titolo</a:t>
            </a:r>
          </a:p>
        </p:txBody>
      </p:sp>
      <p:sp>
        <p:nvSpPr>
          <p:cNvPr id="3" name="Segnaposto contenuto 2"/>
          <p:cNvSpPr>
            <a:spLocks noGrp="1"/>
          </p:cNvSpPr>
          <p:nvPr>
            <p:ph idx="1" hasCustomPrompt="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p:cNvSpPr>
            <a:spLocks noGrp="1" noChangeArrowheads="1"/>
          </p:cNvSpPr>
          <p:nvPr>
            <p:ph type="dt" sz="half" idx="10"/>
          </p:nvPr>
        </p:nvSpPr>
        <p:spPr/>
        <p:txBody>
          <a:bodyPr/>
          <a:lstStyle>
            <a:lvl1pPr>
              <a:defRPr/>
            </a:lvl1pPr>
          </a:lstStyle>
          <a:p>
            <a:pPr>
              <a:defRPr/>
            </a:pPr>
            <a:endParaRPr lang="it-IT"/>
          </a:p>
        </p:txBody>
      </p:sp>
      <p:sp>
        <p:nvSpPr>
          <p:cNvPr id="5" name="Rectangle 5"/>
          <p:cNvSpPr>
            <a:spLocks noGrp="1" noChangeArrowheads="1"/>
          </p:cNvSpPr>
          <p:nvPr>
            <p:ph type="ftr" sz="quarter" idx="11"/>
          </p:nvPr>
        </p:nvSpPr>
        <p:spPr/>
        <p:txBody>
          <a:bodyPr/>
          <a:lstStyle>
            <a:lvl1pPr>
              <a:defRPr/>
            </a:lvl1pPr>
          </a:lstStyle>
          <a:p>
            <a:pPr>
              <a:defRPr/>
            </a:pPr>
            <a:endParaRPr lang="it-IT"/>
          </a:p>
        </p:txBody>
      </p:sp>
      <p:sp>
        <p:nvSpPr>
          <p:cNvPr id="6" name="Rectangle 6"/>
          <p:cNvSpPr>
            <a:spLocks noGrp="1" noChangeArrowheads="1"/>
          </p:cNvSpPr>
          <p:nvPr>
            <p:ph type="sldNum" sz="quarter" idx="12"/>
          </p:nvPr>
        </p:nvSpPr>
        <p:spPr/>
        <p:txBody>
          <a:bodyPr/>
          <a:lstStyle>
            <a:lvl1pPr>
              <a:defRPr/>
            </a:lvl1pPr>
          </a:lstStyle>
          <a:p>
            <a:pPr>
              <a:defRPr/>
            </a:pPr>
            <a:fld id="{12EEF5AC-6286-47A7-A0C9-88CF325EDE2B}" type="slidenum">
              <a:rPr lang="it-IT" altLang="it-IT"/>
              <a:t>‹N›</a:t>
            </a:fld>
            <a:endParaRPr lang="it-IT" alt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hasCustomPrompt="1"/>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hasCustomPrompt="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stili del testo dello schema</a:t>
            </a:r>
          </a:p>
        </p:txBody>
      </p:sp>
      <p:sp>
        <p:nvSpPr>
          <p:cNvPr id="4" name="Rectangle 4"/>
          <p:cNvSpPr>
            <a:spLocks noGrp="1" noChangeArrowheads="1"/>
          </p:cNvSpPr>
          <p:nvPr>
            <p:ph type="dt" sz="half" idx="10"/>
          </p:nvPr>
        </p:nvSpPr>
        <p:spPr/>
        <p:txBody>
          <a:bodyPr/>
          <a:lstStyle>
            <a:lvl1pPr>
              <a:defRPr/>
            </a:lvl1pPr>
          </a:lstStyle>
          <a:p>
            <a:pPr>
              <a:defRPr/>
            </a:pPr>
            <a:endParaRPr lang="it-IT"/>
          </a:p>
        </p:txBody>
      </p:sp>
      <p:sp>
        <p:nvSpPr>
          <p:cNvPr id="5" name="Rectangle 5"/>
          <p:cNvSpPr>
            <a:spLocks noGrp="1" noChangeArrowheads="1"/>
          </p:cNvSpPr>
          <p:nvPr>
            <p:ph type="ftr" sz="quarter" idx="11"/>
          </p:nvPr>
        </p:nvSpPr>
        <p:spPr/>
        <p:txBody>
          <a:bodyPr/>
          <a:lstStyle>
            <a:lvl1pPr>
              <a:defRPr/>
            </a:lvl1pPr>
          </a:lstStyle>
          <a:p>
            <a:pPr>
              <a:defRPr/>
            </a:pPr>
            <a:endParaRPr lang="it-IT"/>
          </a:p>
        </p:txBody>
      </p:sp>
      <p:sp>
        <p:nvSpPr>
          <p:cNvPr id="6" name="Rectangle 6"/>
          <p:cNvSpPr>
            <a:spLocks noGrp="1" noChangeArrowheads="1"/>
          </p:cNvSpPr>
          <p:nvPr>
            <p:ph type="sldNum" sz="quarter" idx="12"/>
          </p:nvPr>
        </p:nvSpPr>
        <p:spPr/>
        <p:txBody>
          <a:bodyPr/>
          <a:lstStyle>
            <a:lvl1pPr>
              <a:defRPr/>
            </a:lvl1pPr>
          </a:lstStyle>
          <a:p>
            <a:pPr>
              <a:defRPr/>
            </a:pPr>
            <a:fld id="{C1878C69-4675-4416-93F7-09E20F54948B}" type="slidenum">
              <a:rPr lang="it-IT" altLang="it-IT"/>
              <a:t>‹N›</a:t>
            </a:fld>
            <a:endParaRPr lang="it-IT" alt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hasCustomPrompt="1"/>
          </p:nvPr>
        </p:nvSpPr>
        <p:spPr/>
        <p:txBody>
          <a:bodyPr/>
          <a:lstStyle/>
          <a:p>
            <a:r>
              <a:rPr lang="it-IT"/>
              <a:t>Fare clic per modificare lo stile del titolo</a:t>
            </a:r>
          </a:p>
        </p:txBody>
      </p:sp>
      <p:sp>
        <p:nvSpPr>
          <p:cNvPr id="3" name="Segnaposto contenuto 2"/>
          <p:cNvSpPr>
            <a:spLocks noGrp="1"/>
          </p:cNvSpPr>
          <p:nvPr>
            <p:ph sz="half" idx="1" hasCustomPrompt="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hasCustomPrompt="1"/>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p:cNvSpPr>
            <a:spLocks noGrp="1" noChangeArrowheads="1"/>
          </p:cNvSpPr>
          <p:nvPr>
            <p:ph type="dt" sz="half" idx="10"/>
          </p:nvPr>
        </p:nvSpPr>
        <p:spPr/>
        <p:txBody>
          <a:bodyPr/>
          <a:lstStyle>
            <a:lvl1pPr>
              <a:defRPr/>
            </a:lvl1pPr>
          </a:lstStyle>
          <a:p>
            <a:pPr>
              <a:defRPr/>
            </a:pPr>
            <a:endParaRPr lang="it-IT"/>
          </a:p>
        </p:txBody>
      </p:sp>
      <p:sp>
        <p:nvSpPr>
          <p:cNvPr id="6" name="Rectangle 5"/>
          <p:cNvSpPr>
            <a:spLocks noGrp="1" noChangeArrowheads="1"/>
          </p:cNvSpPr>
          <p:nvPr>
            <p:ph type="ftr" sz="quarter" idx="11"/>
          </p:nvPr>
        </p:nvSpPr>
        <p:spPr/>
        <p:txBody>
          <a:bodyPr/>
          <a:lstStyle>
            <a:lvl1pPr>
              <a:defRPr/>
            </a:lvl1pPr>
          </a:lstStyle>
          <a:p>
            <a:pPr>
              <a:defRPr/>
            </a:pPr>
            <a:endParaRPr lang="it-IT"/>
          </a:p>
        </p:txBody>
      </p:sp>
      <p:sp>
        <p:nvSpPr>
          <p:cNvPr id="7" name="Rectangle 6"/>
          <p:cNvSpPr>
            <a:spLocks noGrp="1" noChangeArrowheads="1"/>
          </p:cNvSpPr>
          <p:nvPr>
            <p:ph type="sldNum" sz="quarter" idx="12"/>
          </p:nvPr>
        </p:nvSpPr>
        <p:spPr/>
        <p:txBody>
          <a:bodyPr/>
          <a:lstStyle>
            <a:lvl1pPr>
              <a:defRPr/>
            </a:lvl1pPr>
          </a:lstStyle>
          <a:p>
            <a:pPr>
              <a:defRPr/>
            </a:pPr>
            <a:fld id="{A62F1B61-11A8-46DE-9AD1-DC71D41925FE}" type="slidenum">
              <a:rPr lang="it-IT" altLang="it-IT"/>
              <a:t>‹N›</a:t>
            </a:fld>
            <a:endParaRPr lang="it-IT" alt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hasCustomPrompt="1"/>
          </p:nvPr>
        </p:nvSpPr>
        <p:spPr/>
        <p:txBody>
          <a:bodyPr/>
          <a:lstStyle>
            <a:lvl1pPr>
              <a:defRPr/>
            </a:lvl1pPr>
          </a:lstStyle>
          <a:p>
            <a:r>
              <a:rPr lang="it-IT"/>
              <a:t>Fare clic per modificare lo stile del titolo</a:t>
            </a:r>
          </a:p>
        </p:txBody>
      </p:sp>
      <p:sp>
        <p:nvSpPr>
          <p:cNvPr id="3" name="Segnaposto testo 2"/>
          <p:cNvSpPr>
            <a:spLocks noGrp="1"/>
          </p:cNvSpPr>
          <p:nvPr>
            <p:ph type="body" idx="1" hasCustomPrompt="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hasCustomPrompt="1"/>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hasCustomPrompt="1"/>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hasCustomPrompt="1"/>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4"/>
          <p:cNvSpPr>
            <a:spLocks noGrp="1" noChangeArrowheads="1"/>
          </p:cNvSpPr>
          <p:nvPr>
            <p:ph type="dt" sz="half" idx="10"/>
          </p:nvPr>
        </p:nvSpPr>
        <p:spPr/>
        <p:txBody>
          <a:bodyPr/>
          <a:lstStyle>
            <a:lvl1pPr>
              <a:defRPr/>
            </a:lvl1pPr>
          </a:lstStyle>
          <a:p>
            <a:pPr>
              <a:defRPr/>
            </a:pPr>
            <a:endParaRPr lang="it-IT"/>
          </a:p>
        </p:txBody>
      </p:sp>
      <p:sp>
        <p:nvSpPr>
          <p:cNvPr id="8" name="Rectangle 5"/>
          <p:cNvSpPr>
            <a:spLocks noGrp="1" noChangeArrowheads="1"/>
          </p:cNvSpPr>
          <p:nvPr>
            <p:ph type="ftr" sz="quarter" idx="11"/>
          </p:nvPr>
        </p:nvSpPr>
        <p:spPr/>
        <p:txBody>
          <a:bodyPr/>
          <a:lstStyle>
            <a:lvl1pPr>
              <a:defRPr/>
            </a:lvl1pPr>
          </a:lstStyle>
          <a:p>
            <a:pPr>
              <a:defRPr/>
            </a:pPr>
            <a:endParaRPr lang="it-IT"/>
          </a:p>
        </p:txBody>
      </p:sp>
      <p:sp>
        <p:nvSpPr>
          <p:cNvPr id="9" name="Rectangle 6"/>
          <p:cNvSpPr>
            <a:spLocks noGrp="1" noChangeArrowheads="1"/>
          </p:cNvSpPr>
          <p:nvPr>
            <p:ph type="sldNum" sz="quarter" idx="12"/>
          </p:nvPr>
        </p:nvSpPr>
        <p:spPr/>
        <p:txBody>
          <a:bodyPr/>
          <a:lstStyle>
            <a:lvl1pPr>
              <a:defRPr/>
            </a:lvl1pPr>
          </a:lstStyle>
          <a:p>
            <a:pPr>
              <a:defRPr/>
            </a:pPr>
            <a:fld id="{088B94B6-9505-4DAF-BCAE-D2A63A691A8C}" type="slidenum">
              <a:rPr lang="it-IT" altLang="it-IT"/>
              <a:t>‹N›</a:t>
            </a:fld>
            <a:endParaRPr lang="it-IT" alt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hasCustomPrompt="1"/>
          </p:nvPr>
        </p:nvSpPr>
        <p:spPr/>
        <p:txBody>
          <a:bodyPr/>
          <a:lstStyle/>
          <a:p>
            <a:r>
              <a:rPr lang="it-IT"/>
              <a:t>Fare clic per modificare lo stile del titolo</a:t>
            </a:r>
          </a:p>
        </p:txBody>
      </p:sp>
      <p:sp>
        <p:nvSpPr>
          <p:cNvPr id="3" name="Rectangle 4"/>
          <p:cNvSpPr>
            <a:spLocks noGrp="1" noChangeArrowheads="1"/>
          </p:cNvSpPr>
          <p:nvPr>
            <p:ph type="dt" sz="half" idx="10"/>
          </p:nvPr>
        </p:nvSpPr>
        <p:spPr/>
        <p:txBody>
          <a:bodyPr/>
          <a:lstStyle>
            <a:lvl1pPr>
              <a:defRPr/>
            </a:lvl1pPr>
          </a:lstStyle>
          <a:p>
            <a:pPr>
              <a:defRPr/>
            </a:pPr>
            <a:endParaRPr lang="it-IT"/>
          </a:p>
        </p:txBody>
      </p:sp>
      <p:sp>
        <p:nvSpPr>
          <p:cNvPr id="4" name="Rectangle 5"/>
          <p:cNvSpPr>
            <a:spLocks noGrp="1" noChangeArrowheads="1"/>
          </p:cNvSpPr>
          <p:nvPr>
            <p:ph type="ftr" sz="quarter" idx="11"/>
          </p:nvPr>
        </p:nvSpPr>
        <p:spPr/>
        <p:txBody>
          <a:bodyPr/>
          <a:lstStyle>
            <a:lvl1pPr>
              <a:defRPr/>
            </a:lvl1pPr>
          </a:lstStyle>
          <a:p>
            <a:pPr>
              <a:defRPr/>
            </a:pPr>
            <a:endParaRPr lang="it-IT"/>
          </a:p>
        </p:txBody>
      </p:sp>
      <p:sp>
        <p:nvSpPr>
          <p:cNvPr id="5" name="Rectangle 6"/>
          <p:cNvSpPr>
            <a:spLocks noGrp="1" noChangeArrowheads="1"/>
          </p:cNvSpPr>
          <p:nvPr>
            <p:ph type="sldNum" sz="quarter" idx="12"/>
          </p:nvPr>
        </p:nvSpPr>
        <p:spPr/>
        <p:txBody>
          <a:bodyPr/>
          <a:lstStyle>
            <a:lvl1pPr>
              <a:defRPr/>
            </a:lvl1pPr>
          </a:lstStyle>
          <a:p>
            <a:pPr>
              <a:defRPr/>
            </a:pPr>
            <a:fld id="{5820DFEF-45EC-47C3-A32C-2E33A44A8777}" type="slidenum">
              <a:rPr lang="it-IT" altLang="it-IT"/>
              <a:t>‹N›</a:t>
            </a:fld>
            <a:endParaRPr lang="it-IT" alt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it-IT"/>
          </a:p>
        </p:txBody>
      </p:sp>
      <p:sp>
        <p:nvSpPr>
          <p:cNvPr id="3" name="Rectangle 5"/>
          <p:cNvSpPr>
            <a:spLocks noGrp="1" noChangeArrowheads="1"/>
          </p:cNvSpPr>
          <p:nvPr>
            <p:ph type="ftr" sz="quarter" idx="11"/>
          </p:nvPr>
        </p:nvSpPr>
        <p:spPr/>
        <p:txBody>
          <a:bodyPr/>
          <a:lstStyle>
            <a:lvl1pPr>
              <a:defRPr/>
            </a:lvl1pPr>
          </a:lstStyle>
          <a:p>
            <a:pPr>
              <a:defRPr/>
            </a:pPr>
            <a:endParaRPr lang="it-IT"/>
          </a:p>
        </p:txBody>
      </p:sp>
      <p:sp>
        <p:nvSpPr>
          <p:cNvPr id="4" name="Rectangle 6"/>
          <p:cNvSpPr>
            <a:spLocks noGrp="1" noChangeArrowheads="1"/>
          </p:cNvSpPr>
          <p:nvPr>
            <p:ph type="sldNum" sz="quarter" idx="12"/>
          </p:nvPr>
        </p:nvSpPr>
        <p:spPr/>
        <p:txBody>
          <a:bodyPr/>
          <a:lstStyle>
            <a:lvl1pPr>
              <a:defRPr/>
            </a:lvl1pPr>
          </a:lstStyle>
          <a:p>
            <a:pPr>
              <a:defRPr/>
            </a:pPr>
            <a:fld id="{FD8BD38E-FC96-4CBC-8D34-81171918476E}" type="slidenum">
              <a:rPr lang="it-IT" altLang="it-IT"/>
              <a:t>‹N›</a:t>
            </a:fld>
            <a:endParaRPr lang="it-IT" alt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hasCustomPrompt="1"/>
          </p:nvPr>
        </p:nvSpPr>
        <p:spPr>
          <a:xfrm>
            <a:off x="457200"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hasCustomPrompt="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hasCustomPrompt="1"/>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Rectangle 4"/>
          <p:cNvSpPr>
            <a:spLocks noGrp="1" noChangeArrowheads="1"/>
          </p:cNvSpPr>
          <p:nvPr>
            <p:ph type="dt" sz="half" idx="10"/>
          </p:nvPr>
        </p:nvSpPr>
        <p:spPr/>
        <p:txBody>
          <a:bodyPr/>
          <a:lstStyle>
            <a:lvl1pPr>
              <a:defRPr/>
            </a:lvl1pPr>
          </a:lstStyle>
          <a:p>
            <a:pPr>
              <a:defRPr/>
            </a:pPr>
            <a:endParaRPr lang="it-IT"/>
          </a:p>
        </p:txBody>
      </p:sp>
      <p:sp>
        <p:nvSpPr>
          <p:cNvPr id="6" name="Rectangle 5"/>
          <p:cNvSpPr>
            <a:spLocks noGrp="1" noChangeArrowheads="1"/>
          </p:cNvSpPr>
          <p:nvPr>
            <p:ph type="ftr" sz="quarter" idx="11"/>
          </p:nvPr>
        </p:nvSpPr>
        <p:spPr/>
        <p:txBody>
          <a:bodyPr/>
          <a:lstStyle>
            <a:lvl1pPr>
              <a:defRPr/>
            </a:lvl1pPr>
          </a:lstStyle>
          <a:p>
            <a:pPr>
              <a:defRPr/>
            </a:pPr>
            <a:endParaRPr lang="it-IT"/>
          </a:p>
        </p:txBody>
      </p:sp>
      <p:sp>
        <p:nvSpPr>
          <p:cNvPr id="7" name="Rectangle 6"/>
          <p:cNvSpPr>
            <a:spLocks noGrp="1" noChangeArrowheads="1"/>
          </p:cNvSpPr>
          <p:nvPr>
            <p:ph type="sldNum" sz="quarter" idx="12"/>
          </p:nvPr>
        </p:nvSpPr>
        <p:spPr/>
        <p:txBody>
          <a:bodyPr/>
          <a:lstStyle>
            <a:lvl1pPr>
              <a:defRPr/>
            </a:lvl1pPr>
          </a:lstStyle>
          <a:p>
            <a:pPr>
              <a:defRPr/>
            </a:pPr>
            <a:fld id="{1162A6C2-C315-4C5D-B46E-8C4CE412A78A}" type="slidenum">
              <a:rPr lang="it-IT" altLang="it-IT"/>
              <a:t>‹N›</a:t>
            </a:fld>
            <a:endParaRPr lang="it-IT" alt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hasCustomPrompt="1"/>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hasCustomPrompt="1"/>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Rectangle 4"/>
          <p:cNvSpPr>
            <a:spLocks noGrp="1" noChangeArrowheads="1"/>
          </p:cNvSpPr>
          <p:nvPr>
            <p:ph type="dt" sz="half" idx="10"/>
          </p:nvPr>
        </p:nvSpPr>
        <p:spPr/>
        <p:txBody>
          <a:bodyPr/>
          <a:lstStyle>
            <a:lvl1pPr>
              <a:defRPr/>
            </a:lvl1pPr>
          </a:lstStyle>
          <a:p>
            <a:pPr>
              <a:defRPr/>
            </a:pPr>
            <a:endParaRPr lang="it-IT"/>
          </a:p>
        </p:txBody>
      </p:sp>
      <p:sp>
        <p:nvSpPr>
          <p:cNvPr id="6" name="Rectangle 5"/>
          <p:cNvSpPr>
            <a:spLocks noGrp="1" noChangeArrowheads="1"/>
          </p:cNvSpPr>
          <p:nvPr>
            <p:ph type="ftr" sz="quarter" idx="11"/>
          </p:nvPr>
        </p:nvSpPr>
        <p:spPr/>
        <p:txBody>
          <a:bodyPr/>
          <a:lstStyle>
            <a:lvl1pPr>
              <a:defRPr/>
            </a:lvl1pPr>
          </a:lstStyle>
          <a:p>
            <a:pPr>
              <a:defRPr/>
            </a:pPr>
            <a:endParaRPr lang="it-IT"/>
          </a:p>
        </p:txBody>
      </p:sp>
      <p:sp>
        <p:nvSpPr>
          <p:cNvPr id="7" name="Rectangle 6"/>
          <p:cNvSpPr>
            <a:spLocks noGrp="1" noChangeArrowheads="1"/>
          </p:cNvSpPr>
          <p:nvPr>
            <p:ph type="sldNum" sz="quarter" idx="12"/>
          </p:nvPr>
        </p:nvSpPr>
        <p:spPr/>
        <p:txBody>
          <a:bodyPr/>
          <a:lstStyle>
            <a:lvl1pPr>
              <a:defRPr/>
            </a:lvl1pPr>
          </a:lstStyle>
          <a:p>
            <a:pPr>
              <a:defRPr/>
            </a:pPr>
            <a:fld id="{3CD95351-BCBB-4565-890F-85B286A6E8D0}" type="slidenum">
              <a:rPr lang="it-IT" altLang="it-IT"/>
              <a:t>‹N›</a:t>
            </a:fld>
            <a:endParaRPr lang="it-IT" alt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it-IT" altLang="it-IT"/>
              <a:t>Fare clic per modificare lo stile del titolo</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it-IT" altLang="it-IT"/>
              <a:t>Fare clic per modificare gli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eaLnBrk="1" hangingPunct="1">
              <a:defRPr sz="1400">
                <a:latin typeface="Arial" panose="020B0604020202020204" pitchFamily="34" charset="0"/>
              </a:defRPr>
            </a:lvl1pPr>
          </a:lstStyle>
          <a:p>
            <a:pPr>
              <a:defRPr/>
            </a:pPr>
            <a:endParaRPr lang="it-IT"/>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400">
                <a:latin typeface="Arial" panose="020B0604020202020204" pitchFamily="34" charset="0"/>
              </a:defRPr>
            </a:lvl1pPr>
          </a:lstStyle>
          <a:p>
            <a:pPr>
              <a:defRPr/>
            </a:pPr>
            <a:endParaRPr lang="it-IT"/>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lvl1pPr algn="r" eaLnBrk="1" hangingPunct="1">
              <a:defRPr sz="1400"/>
            </a:lvl1pPr>
          </a:lstStyle>
          <a:p>
            <a:pPr>
              <a:defRPr/>
            </a:pPr>
            <a:fld id="{212E0E18-4098-47FA-B86C-897A92BADD23}" type="slidenum">
              <a:rPr lang="it-IT" altLang="it-IT"/>
              <a:t>‹N›</a:t>
            </a:fld>
            <a:endParaRPr lang="it-IT" alt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image" Target="../media/image25.wmf"/><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17.jpeg"/></Relationships>
</file>

<file path=ppt/slides/_rels/slide27.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3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55.png"/></Relationships>
</file>

<file path=ppt/slides/_rels/slide3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4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7.xml"/><Relationship Id="rId5" Type="http://schemas.openxmlformats.org/officeDocument/2006/relationships/image" Target="../media/image74.jpeg"/><Relationship Id="rId4" Type="http://schemas.openxmlformats.org/officeDocument/2006/relationships/image" Target="../media/image73.pn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5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83.jpeg"/></Relationships>
</file>

<file path=ppt/slides/_rels/slide55.xml.rels><?xml version="1.0" encoding="UTF-8" standalone="yes"?>
<Relationships xmlns="http://schemas.openxmlformats.org/package/2006/relationships"><Relationship Id="rId3" Type="http://schemas.openxmlformats.org/officeDocument/2006/relationships/image" Target="../media/image84.wmf"/><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56.xml.rels><?xml version="1.0" encoding="UTF-8" standalone="yes"?>
<Relationships xmlns="http://schemas.openxmlformats.org/package/2006/relationships"><Relationship Id="rId3" Type="http://schemas.openxmlformats.org/officeDocument/2006/relationships/image" Target="../media/image87.jpeg"/><Relationship Id="rId7" Type="http://schemas.openxmlformats.org/officeDocument/2006/relationships/image" Target="../media/image91.jpeg"/><Relationship Id="rId2" Type="http://schemas.openxmlformats.org/officeDocument/2006/relationships/image" Target="../media/image86.png"/><Relationship Id="rId1" Type="http://schemas.openxmlformats.org/officeDocument/2006/relationships/slideLayout" Target="../slideLayouts/slideLayout2.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jpeg"/></Relationships>
</file>

<file path=ppt/slides/_rels/slide57.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2.jpeg"/><Relationship Id="rId7" Type="http://schemas.openxmlformats.org/officeDocument/2006/relationships/image" Target="../media/image96.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95.jpeg"/><Relationship Id="rId5" Type="http://schemas.openxmlformats.org/officeDocument/2006/relationships/image" Target="../media/image94.jpeg"/><Relationship Id="rId4" Type="http://schemas.openxmlformats.org/officeDocument/2006/relationships/image" Target="../media/image93.jpeg"/><Relationship Id="rId9" Type="http://schemas.openxmlformats.org/officeDocument/2006/relationships/image" Target="../media/image98.jpeg"/></Relationships>
</file>

<file path=ppt/slides/_rels/slide5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png"/><Relationship Id="rId1" Type="http://schemas.openxmlformats.org/officeDocument/2006/relationships/slideLayout" Target="../slideLayouts/slideLayout2.xml"/><Relationship Id="rId4" Type="http://schemas.openxmlformats.org/officeDocument/2006/relationships/image" Target="../media/image101.jpeg"/></Relationships>
</file>

<file path=ppt/slides/_rels/slide59.xml.rels><?xml version="1.0" encoding="UTF-8" standalone="yes"?>
<Relationships xmlns="http://schemas.openxmlformats.org/package/2006/relationships"><Relationship Id="rId3" Type="http://schemas.openxmlformats.org/officeDocument/2006/relationships/image" Target="../media/image103.GIF"/><Relationship Id="rId2" Type="http://schemas.openxmlformats.org/officeDocument/2006/relationships/image" Target="../media/image102.png"/><Relationship Id="rId1" Type="http://schemas.openxmlformats.org/officeDocument/2006/relationships/slideLayout" Target="../slideLayouts/slideLayout7.xml"/><Relationship Id="rId4" Type="http://schemas.openxmlformats.org/officeDocument/2006/relationships/image" Target="../media/image104.jpe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oleObject" Target="../embeddings/oleObject1.bin"/><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13.png"/></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9.wmf"/><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1066800"/>
            <a:ext cx="3390900"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3657600"/>
            <a:ext cx="33020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9400" y="5257800"/>
            <a:ext cx="3403600"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7" name="Line 5"/>
          <p:cNvSpPr>
            <a:spLocks noChangeShapeType="1"/>
          </p:cNvSpPr>
          <p:nvPr/>
        </p:nvSpPr>
        <p:spPr bwMode="auto">
          <a:xfrm>
            <a:off x="4267200" y="2590800"/>
            <a:ext cx="0" cy="1143000"/>
          </a:xfrm>
          <a:prstGeom prst="line">
            <a:avLst/>
          </a:prstGeom>
          <a:noFill/>
          <a:ln w="38100">
            <a:solidFill>
              <a:schemeClr val="tx1"/>
            </a:solidFill>
            <a:rou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100358" name="Line 6"/>
          <p:cNvSpPr>
            <a:spLocks noChangeShapeType="1"/>
          </p:cNvSpPr>
          <p:nvPr/>
        </p:nvSpPr>
        <p:spPr bwMode="auto">
          <a:xfrm>
            <a:off x="4267200" y="4343400"/>
            <a:ext cx="0" cy="1143000"/>
          </a:xfrm>
          <a:prstGeom prst="line">
            <a:avLst/>
          </a:prstGeom>
          <a:noFill/>
          <a:ln w="38100">
            <a:solidFill>
              <a:schemeClr val="tx1"/>
            </a:solidFill>
            <a:rou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100359" name="Text Box 7"/>
          <p:cNvSpPr txBox="1">
            <a:spLocks noChangeArrowheads="1"/>
          </p:cNvSpPr>
          <p:nvPr/>
        </p:nvSpPr>
        <p:spPr bwMode="auto">
          <a:xfrm>
            <a:off x="5857875" y="2643188"/>
            <a:ext cx="23114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it-IT" sz="2400" b="1">
                <a:latin typeface="Cambria" panose="02040503050406030204" pitchFamily="18" charset="0"/>
              </a:rPr>
              <a:t>Sintesi RNA </a:t>
            </a:r>
          </a:p>
          <a:p>
            <a:pPr>
              <a:spcBef>
                <a:spcPct val="0"/>
              </a:spcBef>
              <a:buFontTx/>
              <a:buNone/>
            </a:pPr>
            <a:r>
              <a:rPr lang="en-US" altLang="it-IT" sz="2400" b="1">
                <a:solidFill>
                  <a:srgbClr val="FF0000"/>
                </a:solidFill>
                <a:latin typeface="Cambria" panose="02040503050406030204" pitchFamily="18" charset="0"/>
              </a:rPr>
              <a:t>TRASCRIZIONE</a:t>
            </a:r>
          </a:p>
        </p:txBody>
      </p:sp>
      <p:sp>
        <p:nvSpPr>
          <p:cNvPr id="100360" name="Text Box 8"/>
          <p:cNvSpPr txBox="1">
            <a:spLocks noChangeArrowheads="1"/>
          </p:cNvSpPr>
          <p:nvPr/>
        </p:nvSpPr>
        <p:spPr bwMode="auto">
          <a:xfrm>
            <a:off x="214313" y="4500563"/>
            <a:ext cx="318293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it-IT" sz="2400" b="1">
                <a:latin typeface="Cambria" panose="02040503050406030204" pitchFamily="18" charset="0"/>
              </a:rPr>
              <a:t>Sintesi delle proteine</a:t>
            </a:r>
          </a:p>
          <a:p>
            <a:pPr>
              <a:spcBef>
                <a:spcPct val="0"/>
              </a:spcBef>
              <a:buFontTx/>
              <a:buNone/>
            </a:pPr>
            <a:r>
              <a:rPr lang="en-US" altLang="it-IT" sz="2400" b="1">
                <a:solidFill>
                  <a:srgbClr val="FF0000"/>
                </a:solidFill>
                <a:latin typeface="Cambria" panose="02040503050406030204" pitchFamily="18" charset="0"/>
              </a:rPr>
              <a:t>TRADUZIONE</a:t>
            </a:r>
          </a:p>
        </p:txBody>
      </p:sp>
      <p:sp>
        <p:nvSpPr>
          <p:cNvPr id="6153" name="Rectangle 9"/>
          <p:cNvSpPr>
            <a:spLocks noChangeArrowheads="1"/>
          </p:cNvSpPr>
          <p:nvPr/>
        </p:nvSpPr>
        <p:spPr bwMode="auto">
          <a:xfrm>
            <a:off x="3429000" y="1066800"/>
            <a:ext cx="1473200" cy="450850"/>
          </a:xfrm>
          <a:prstGeom prst="rect">
            <a:avLst/>
          </a:prstGeom>
          <a:solidFill>
            <a:schemeClr val="bg1"/>
          </a:solidFill>
          <a:ln w="9525">
            <a:solidFill>
              <a:schemeClr val="bg1"/>
            </a:solidFill>
            <a:miter lim="800000"/>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800">
              <a:latin typeface="Cambria" panose="02040503050406030204" pitchFamily="18" charset="0"/>
            </a:endParaRPr>
          </a:p>
        </p:txBody>
      </p:sp>
      <p:sp>
        <p:nvSpPr>
          <p:cNvPr id="100362" name="Text Box 10"/>
          <p:cNvSpPr txBox="1">
            <a:spLocks noChangeArrowheads="1"/>
          </p:cNvSpPr>
          <p:nvPr/>
        </p:nvSpPr>
        <p:spPr bwMode="auto">
          <a:xfrm>
            <a:off x="3200400" y="304800"/>
            <a:ext cx="2398713" cy="8302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it-IT" sz="2400" b="1">
                <a:latin typeface="Cambria" panose="02040503050406030204" pitchFamily="18" charset="0"/>
              </a:rPr>
              <a:t>Sintesi del DNA </a:t>
            </a:r>
          </a:p>
          <a:p>
            <a:pPr>
              <a:spcBef>
                <a:spcPct val="0"/>
              </a:spcBef>
              <a:buFontTx/>
              <a:buNone/>
            </a:pPr>
            <a:r>
              <a:rPr lang="en-US" altLang="it-IT" sz="2400" b="1">
                <a:solidFill>
                  <a:srgbClr val="FF0000"/>
                </a:solidFill>
                <a:latin typeface="Cambria" panose="02040503050406030204" pitchFamily="18" charset="0"/>
              </a:rPr>
              <a:t>REPLICAZIONE</a:t>
            </a:r>
          </a:p>
        </p:txBody>
      </p:sp>
      <p:sp>
        <p:nvSpPr>
          <p:cNvPr id="6155" name="Rectangle 11"/>
          <p:cNvSpPr>
            <a:spLocks noChangeArrowheads="1"/>
          </p:cNvSpPr>
          <p:nvPr/>
        </p:nvSpPr>
        <p:spPr bwMode="auto">
          <a:xfrm>
            <a:off x="3924300" y="3573463"/>
            <a:ext cx="241300" cy="398462"/>
          </a:xfrm>
          <a:prstGeom prst="rect">
            <a:avLst/>
          </a:prstGeom>
          <a:solidFill>
            <a:schemeClr val="bg1"/>
          </a:solidFill>
          <a:ln w="9525">
            <a:solidFill>
              <a:schemeClr val="bg1"/>
            </a:solidFill>
            <a:miter lim="800000"/>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800">
              <a:latin typeface="Cambria" panose="02040503050406030204" pitchFamily="18" charset="0"/>
            </a:endParaRPr>
          </a:p>
        </p:txBody>
      </p:sp>
      <p:sp>
        <p:nvSpPr>
          <p:cNvPr id="6156" name="Rectangle 12"/>
          <p:cNvSpPr>
            <a:spLocks noChangeArrowheads="1"/>
          </p:cNvSpPr>
          <p:nvPr/>
        </p:nvSpPr>
        <p:spPr bwMode="auto">
          <a:xfrm>
            <a:off x="3924300" y="5157788"/>
            <a:ext cx="241300" cy="398462"/>
          </a:xfrm>
          <a:prstGeom prst="rect">
            <a:avLst/>
          </a:prstGeom>
          <a:solidFill>
            <a:schemeClr val="bg1"/>
          </a:solidFill>
          <a:ln w="9525">
            <a:solidFill>
              <a:schemeClr val="bg1"/>
            </a:solidFill>
            <a:miter lim="800000"/>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800">
              <a:latin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00362"/>
                                        </p:tgtEl>
                                        <p:attrNameLst>
                                          <p:attrName>style.visibility</p:attrName>
                                        </p:attrNameLst>
                                      </p:cBhvr>
                                      <p:to>
                                        <p:strVal val="visible"/>
                                      </p:to>
                                    </p:set>
                                    <p:animEffect transition="in" filter="dissolve">
                                      <p:cBhvr>
                                        <p:cTn id="7" dur="500"/>
                                        <p:tgtEl>
                                          <p:spTgt spid="10036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0357"/>
                                        </p:tgtEl>
                                        <p:attrNameLst>
                                          <p:attrName>style.visibility</p:attrName>
                                        </p:attrNameLst>
                                      </p:cBhvr>
                                      <p:to>
                                        <p:strVal val="visible"/>
                                      </p:to>
                                    </p:set>
                                    <p:animEffect transition="in" filter="wipe(up)">
                                      <p:cBhvr>
                                        <p:cTn id="12" dur="500"/>
                                        <p:tgtEl>
                                          <p:spTgt spid="100357"/>
                                        </p:tgtEl>
                                      </p:cBhvr>
                                    </p:animEffect>
                                  </p:childTnLst>
                                </p:cTn>
                              </p:par>
                            </p:childTnLst>
                          </p:cTn>
                        </p:par>
                        <p:par>
                          <p:cTn id="13" fill="hold">
                            <p:stCondLst>
                              <p:cond delay="500"/>
                            </p:stCondLst>
                            <p:childTnLst>
                              <p:par>
                                <p:cTn id="14" presetID="1" presetClass="entr" presetSubtype="0" fill="hold" nodeType="afterEffect">
                                  <p:stCondLst>
                                    <p:cond delay="0"/>
                                  </p:stCondLst>
                                  <p:childTnLst>
                                    <p:set>
                                      <p:cBhvr>
                                        <p:cTn id="15" dur="1" fill="hold">
                                          <p:stCondLst>
                                            <p:cond delay="499"/>
                                          </p:stCondLst>
                                        </p:cTn>
                                        <p:tgtEl>
                                          <p:spTgt spid="10035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100359"/>
                                        </p:tgtEl>
                                        <p:attrNameLst>
                                          <p:attrName>style.visibility</p:attrName>
                                        </p:attrNameLst>
                                      </p:cBhvr>
                                      <p:to>
                                        <p:strVal val="visible"/>
                                      </p:to>
                                    </p:set>
                                    <p:animEffect transition="in" filter="dissolve">
                                      <p:cBhvr>
                                        <p:cTn id="20" dur="500"/>
                                        <p:tgtEl>
                                          <p:spTgt spid="10035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00358"/>
                                        </p:tgtEl>
                                        <p:attrNameLst>
                                          <p:attrName>style.visibility</p:attrName>
                                        </p:attrNameLst>
                                      </p:cBhvr>
                                      <p:to>
                                        <p:strVal val="visible"/>
                                      </p:to>
                                    </p:set>
                                    <p:animEffect transition="in" filter="wipe(up)">
                                      <p:cBhvr>
                                        <p:cTn id="25" dur="500"/>
                                        <p:tgtEl>
                                          <p:spTgt spid="100358"/>
                                        </p:tgtEl>
                                      </p:cBhvr>
                                    </p:animEffect>
                                  </p:childTnLst>
                                </p:cTn>
                              </p:par>
                            </p:childTnLst>
                          </p:cTn>
                        </p:par>
                        <p:par>
                          <p:cTn id="26" fill="hold">
                            <p:stCondLst>
                              <p:cond delay="500"/>
                            </p:stCondLst>
                            <p:childTnLst>
                              <p:par>
                                <p:cTn id="27" presetID="1" presetClass="entr" presetSubtype="0" fill="hold" nodeType="afterEffect">
                                  <p:stCondLst>
                                    <p:cond delay="0"/>
                                  </p:stCondLst>
                                  <p:childTnLst>
                                    <p:set>
                                      <p:cBhvr>
                                        <p:cTn id="28" dur="1" fill="hold">
                                          <p:stCondLst>
                                            <p:cond delay="499"/>
                                          </p:stCondLst>
                                        </p:cTn>
                                        <p:tgtEl>
                                          <p:spTgt spid="10035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100360"/>
                                        </p:tgtEl>
                                        <p:attrNameLst>
                                          <p:attrName>style.visibility</p:attrName>
                                        </p:attrNameLst>
                                      </p:cBhvr>
                                      <p:to>
                                        <p:strVal val="visible"/>
                                      </p:to>
                                    </p:set>
                                    <p:animEffect transition="in" filter="dissolve">
                                      <p:cBhvr>
                                        <p:cTn id="33" dur="500"/>
                                        <p:tgtEl>
                                          <p:spTgt spid="1003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7" grpId="0" animBg="1"/>
      <p:bldP spid="100358" grpId="0" animBg="1"/>
      <p:bldP spid="100359" grpId="0" autoUpdateAnimBg="0"/>
      <p:bldP spid="100360" grpId="0" autoUpdateAnimBg="0"/>
      <p:bldP spid="100362" grpId="0" animBg="1"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6" descr=" f0207.bmp                                                      00055010HD NoteBook                    BC4EB438:"/>
          <p:cNvPicPr>
            <a:picLocks noChangeAspect="1" noChangeArrowheads="1"/>
          </p:cNvPicPr>
          <p:nvPr/>
        </p:nvPicPr>
        <p:blipFill rotWithShape="1">
          <a:blip r:embed="rId2">
            <a:extLst>
              <a:ext uri="{28A0092B-C50C-407E-A947-70E740481C1C}">
                <a14:useLocalDpi xmlns:a14="http://schemas.microsoft.com/office/drawing/2010/main" val="0"/>
              </a:ext>
            </a:extLst>
          </a:blip>
          <a:srcRect t="644" r="36927" b="21191"/>
          <a:stretch>
            <a:fillRect/>
          </a:stretch>
        </p:blipFill>
        <p:spPr bwMode="auto">
          <a:xfrm>
            <a:off x="2915816" y="275531"/>
            <a:ext cx="4752528" cy="630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CasellaDiTesto 4"/>
          <p:cNvSpPr txBox="1">
            <a:spLocks noChangeArrowheads="1"/>
          </p:cNvSpPr>
          <p:nvPr/>
        </p:nvSpPr>
        <p:spPr bwMode="auto">
          <a:xfrm>
            <a:off x="366500" y="1196752"/>
            <a:ext cx="2514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sz="2400" b="1" dirty="0">
                <a:latin typeface="+mn-lt"/>
              </a:rPr>
              <a:t>Struttura di un cromosoma eucariotico</a:t>
            </a:r>
          </a:p>
        </p:txBody>
      </p:sp>
      <p:sp>
        <p:nvSpPr>
          <p:cNvPr id="2" name="Rettangolo 1"/>
          <p:cNvSpPr/>
          <p:nvPr/>
        </p:nvSpPr>
        <p:spPr>
          <a:xfrm>
            <a:off x="6732240" y="1316782"/>
            <a:ext cx="1224136" cy="52656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4"/>
          <p:cNvSpPr/>
          <p:nvPr/>
        </p:nvSpPr>
        <p:spPr>
          <a:xfrm>
            <a:off x="6516216" y="1700808"/>
            <a:ext cx="1071736" cy="504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5"/>
          <p:cNvSpPr/>
          <p:nvPr/>
        </p:nvSpPr>
        <p:spPr>
          <a:xfrm rot="19941793">
            <a:off x="6353666" y="2725570"/>
            <a:ext cx="1071736" cy="2605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2"/>
          <p:cNvSpPr txBox="1">
            <a:spLocks noChangeArrowheads="1"/>
          </p:cNvSpPr>
          <p:nvPr/>
        </p:nvSpPr>
        <p:spPr bwMode="auto">
          <a:xfrm>
            <a:off x="3059113" y="188913"/>
            <a:ext cx="2722880" cy="645160"/>
          </a:xfrm>
          <a:prstGeom prst="rect">
            <a:avLst/>
          </a:prstGeom>
          <a:noFill/>
          <a:ln w="9525">
            <a:noFill/>
            <a:miter lim="800000"/>
          </a:ln>
          <a:effectLst/>
        </p:spPr>
        <p:txBody>
          <a:bodyPr wrap="none">
            <a:spAutoFit/>
          </a:bodyPr>
          <a:lstStyle/>
          <a:p>
            <a:pPr>
              <a:defRPr/>
            </a:pPr>
            <a:r>
              <a:rPr lang="en-US" altLang="he-IL" sz="3600" b="1" u="sng">
                <a:effectLst>
                  <a:outerShdw blurRad="38100" dist="38100" dir="2700000" algn="tl">
                    <a:srgbClr val="C0C0C0"/>
                  </a:outerShdw>
                </a:effectLst>
                <a:cs typeface="Arial" panose="020B0604020202020204" pitchFamily="34" charset="0"/>
              </a:rPr>
              <a:t>Cromosom</a:t>
            </a:r>
            <a:r>
              <a:rPr lang="it-IT" altLang="he-IL" sz="3600" b="1" u="sng">
                <a:effectLst>
                  <a:outerShdw blurRad="38100" dist="38100" dir="2700000" algn="tl">
                    <a:srgbClr val="C0C0C0"/>
                  </a:outerShdw>
                </a:effectLst>
                <a:cs typeface="Arial" panose="020B0604020202020204" pitchFamily="34" charset="0"/>
              </a:rPr>
              <a:t>i</a:t>
            </a:r>
            <a:endParaRPr lang="en-US" altLang="he-IL" sz="3600" b="1" u="sng">
              <a:effectLst>
                <a:outerShdw blurRad="38100" dist="38100" dir="2700000" algn="tl">
                  <a:srgbClr val="C0C0C0"/>
                </a:outerShdw>
              </a:effectLst>
              <a:cs typeface="Arial" panose="020B0604020202020204" pitchFamily="34" charset="0"/>
            </a:endParaRPr>
          </a:p>
        </p:txBody>
      </p:sp>
      <p:sp>
        <p:nvSpPr>
          <p:cNvPr id="23556" name="Rectangle 4"/>
          <p:cNvSpPr>
            <a:spLocks noChangeArrowheads="1"/>
          </p:cNvSpPr>
          <p:nvPr/>
        </p:nvSpPr>
        <p:spPr bwMode="auto">
          <a:xfrm>
            <a:off x="0" y="2420938"/>
            <a:ext cx="1476375" cy="27368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800"/>
          </a:p>
        </p:txBody>
      </p:sp>
      <p:sp>
        <p:nvSpPr>
          <p:cNvPr id="23557" name="Rectangle 5"/>
          <p:cNvSpPr>
            <a:spLocks noChangeArrowheads="1"/>
          </p:cNvSpPr>
          <p:nvPr/>
        </p:nvSpPr>
        <p:spPr bwMode="auto">
          <a:xfrm>
            <a:off x="0" y="3789363"/>
            <a:ext cx="1476375" cy="27368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800"/>
          </a:p>
        </p:txBody>
      </p:sp>
      <p:pic>
        <p:nvPicPr>
          <p:cNvPr id="4" name="Immagine 3">
            <a:extLst>
              <a:ext uri="{FF2B5EF4-FFF2-40B4-BE49-F238E27FC236}">
                <a16:creationId xmlns:a16="http://schemas.microsoft.com/office/drawing/2014/main" id="{0DDFBD6D-629A-F34F-20E1-E2587069D389}"/>
              </a:ext>
            </a:extLst>
          </p:cNvPr>
          <p:cNvPicPr>
            <a:picLocks noChangeAspect="1"/>
          </p:cNvPicPr>
          <p:nvPr/>
        </p:nvPicPr>
        <p:blipFill>
          <a:blip r:embed="rId3"/>
          <a:stretch>
            <a:fillRect/>
          </a:stretch>
        </p:blipFill>
        <p:spPr>
          <a:xfrm>
            <a:off x="283801" y="1051807"/>
            <a:ext cx="8273503" cy="5475112"/>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l="9961" t="16875" r="35547" b="7187"/>
          <a:stretch>
            <a:fillRect/>
          </a:stretch>
        </p:blipFill>
        <p:spPr bwMode="auto">
          <a:xfrm>
            <a:off x="428625" y="214313"/>
            <a:ext cx="7429500" cy="647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Connettore 1 4"/>
          <p:cNvCxnSpPr/>
          <p:nvPr/>
        </p:nvCxnSpPr>
        <p:spPr>
          <a:xfrm>
            <a:off x="142875" y="2928938"/>
            <a:ext cx="221456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2"/>
          <p:cNvSpPr txBox="1">
            <a:spLocks noChangeArrowheads="1"/>
          </p:cNvSpPr>
          <p:nvPr/>
        </p:nvSpPr>
        <p:spPr bwMode="auto">
          <a:xfrm>
            <a:off x="3059113" y="188913"/>
            <a:ext cx="2466975" cy="641350"/>
          </a:xfrm>
          <a:prstGeom prst="rect">
            <a:avLst/>
          </a:prstGeom>
          <a:noFill/>
          <a:ln w="9525">
            <a:noFill/>
            <a:miter lim="800000"/>
          </a:ln>
          <a:effectLst/>
        </p:spPr>
        <p:txBody>
          <a:bodyPr wrap="none">
            <a:spAutoFit/>
          </a:bodyPr>
          <a:lstStyle/>
          <a:p>
            <a:pPr>
              <a:defRPr/>
            </a:pPr>
            <a:r>
              <a:rPr lang="en-US" altLang="he-IL" sz="3600" b="1" u="sng">
                <a:effectLst>
                  <a:outerShdw blurRad="38100" dist="38100" dir="2700000" algn="tl">
                    <a:srgbClr val="C0C0C0"/>
                  </a:outerShdw>
                </a:effectLst>
                <a:latin typeface="Comic Sans MS" panose="030F0702030302020204" pitchFamily="66" charset="0"/>
              </a:rPr>
              <a:t>Cromosom</a:t>
            </a:r>
            <a:r>
              <a:rPr lang="it-IT" altLang="he-IL" sz="3600" b="1" u="sng">
                <a:effectLst>
                  <a:outerShdw blurRad="38100" dist="38100" dir="2700000" algn="tl">
                    <a:srgbClr val="C0C0C0"/>
                  </a:outerShdw>
                </a:effectLst>
                <a:latin typeface="Comic Sans MS" panose="030F0702030302020204" pitchFamily="66" charset="0"/>
              </a:rPr>
              <a:t>i</a:t>
            </a:r>
            <a:endParaRPr lang="en-US" altLang="he-IL" sz="3600" b="1" u="sng">
              <a:effectLst>
                <a:outerShdw blurRad="38100" dist="38100" dir="2700000" algn="tl">
                  <a:srgbClr val="C0C0C0"/>
                </a:outerShdw>
              </a:effectLst>
              <a:latin typeface="Comic Sans MS" panose="030F0702030302020204" pitchFamily="66" charset="0"/>
            </a:endParaRPr>
          </a:p>
        </p:txBody>
      </p:sp>
      <p:sp>
        <p:nvSpPr>
          <p:cNvPr id="32772" name="Rectangle 4"/>
          <p:cNvSpPr>
            <a:spLocks noChangeArrowheads="1"/>
          </p:cNvSpPr>
          <p:nvPr/>
        </p:nvSpPr>
        <p:spPr bwMode="auto">
          <a:xfrm>
            <a:off x="0" y="2420938"/>
            <a:ext cx="1476375" cy="27368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800"/>
          </a:p>
        </p:txBody>
      </p:sp>
      <p:sp>
        <p:nvSpPr>
          <p:cNvPr id="32773" name="Rectangle 5"/>
          <p:cNvSpPr>
            <a:spLocks noChangeArrowheads="1"/>
          </p:cNvSpPr>
          <p:nvPr/>
        </p:nvSpPr>
        <p:spPr bwMode="auto">
          <a:xfrm>
            <a:off x="0" y="3789363"/>
            <a:ext cx="1476375" cy="27368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800"/>
          </a:p>
        </p:txBody>
      </p:sp>
      <p:pic>
        <p:nvPicPr>
          <p:cNvPr id="5" name="Immagine 4">
            <a:extLst>
              <a:ext uri="{FF2B5EF4-FFF2-40B4-BE49-F238E27FC236}">
                <a16:creationId xmlns:a16="http://schemas.microsoft.com/office/drawing/2014/main" id="{0DC5B771-18FE-C7B5-8F23-4314A231D21B}"/>
              </a:ext>
            </a:extLst>
          </p:cNvPr>
          <p:cNvPicPr>
            <a:picLocks noChangeAspect="1"/>
          </p:cNvPicPr>
          <p:nvPr/>
        </p:nvPicPr>
        <p:blipFill>
          <a:blip r:embed="rId3"/>
          <a:stretch>
            <a:fillRect/>
          </a:stretch>
        </p:blipFill>
        <p:spPr>
          <a:xfrm>
            <a:off x="323528" y="1124744"/>
            <a:ext cx="8273503" cy="547511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32772"/>
                                        </p:tgtEl>
                                        <p:attrNameLst>
                                          <p:attrName>ppt_x</p:attrName>
                                        </p:attrNameLst>
                                      </p:cBhvr>
                                      <p:tavLst>
                                        <p:tav tm="0">
                                          <p:val>
                                            <p:strVal val="ppt_x"/>
                                          </p:val>
                                        </p:tav>
                                        <p:tav tm="100000">
                                          <p:val>
                                            <p:strVal val="ppt_x"/>
                                          </p:val>
                                        </p:tav>
                                      </p:tavLst>
                                    </p:anim>
                                    <p:anim calcmode="lin" valueType="num">
                                      <p:cBhvr additive="base">
                                        <p:cTn id="7" dur="500"/>
                                        <p:tgtEl>
                                          <p:spTgt spid="32772"/>
                                        </p:tgtEl>
                                        <p:attrNameLst>
                                          <p:attrName>ppt_y</p:attrName>
                                        </p:attrNameLst>
                                      </p:cBhvr>
                                      <p:tavLst>
                                        <p:tav tm="0">
                                          <p:val>
                                            <p:strVal val="ppt_y"/>
                                          </p:val>
                                        </p:tav>
                                        <p:tav tm="100000">
                                          <p:val>
                                            <p:strVal val="1+ppt_h/2"/>
                                          </p:val>
                                        </p:tav>
                                      </p:tavLst>
                                    </p:anim>
                                    <p:set>
                                      <p:cBhvr>
                                        <p:cTn id="8" dur="1" fill="hold">
                                          <p:stCondLst>
                                            <p:cond delay="499"/>
                                          </p:stCondLst>
                                        </p:cTn>
                                        <p:tgtEl>
                                          <p:spTgt spid="3277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32773"/>
                                        </p:tgtEl>
                                        <p:attrNameLst>
                                          <p:attrName>ppt_x</p:attrName>
                                        </p:attrNameLst>
                                      </p:cBhvr>
                                      <p:tavLst>
                                        <p:tav tm="0">
                                          <p:val>
                                            <p:strVal val="ppt_x"/>
                                          </p:val>
                                        </p:tav>
                                        <p:tav tm="100000">
                                          <p:val>
                                            <p:strVal val="ppt_x"/>
                                          </p:val>
                                        </p:tav>
                                      </p:tavLst>
                                    </p:anim>
                                    <p:anim calcmode="lin" valueType="num">
                                      <p:cBhvr additive="base">
                                        <p:cTn id="13" dur="500"/>
                                        <p:tgtEl>
                                          <p:spTgt spid="32773"/>
                                        </p:tgtEl>
                                        <p:attrNameLst>
                                          <p:attrName>ppt_y</p:attrName>
                                        </p:attrNameLst>
                                      </p:cBhvr>
                                      <p:tavLst>
                                        <p:tav tm="0">
                                          <p:val>
                                            <p:strVal val="ppt_y"/>
                                          </p:val>
                                        </p:tav>
                                        <p:tav tm="100000">
                                          <p:val>
                                            <p:strVal val="1+ppt_h/2"/>
                                          </p:val>
                                        </p:tav>
                                      </p:tavLst>
                                    </p:anim>
                                    <p:set>
                                      <p:cBhvr>
                                        <p:cTn id="14" dur="1" fill="hold">
                                          <p:stCondLst>
                                            <p:cond delay="499"/>
                                          </p:stCondLst>
                                        </p:cTn>
                                        <p:tgtEl>
                                          <p:spTgt spid="3277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2" grpId="0" animBg="1"/>
      <p:bldP spid="3277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srcRect b="30189"/>
          <a:stretch>
            <a:fillRect/>
          </a:stretch>
        </p:blipFill>
        <p:spPr>
          <a:xfrm>
            <a:off x="323528" y="188640"/>
            <a:ext cx="8665599" cy="2664296"/>
          </a:xfrm>
          <a:prstGeom prst="rect">
            <a:avLst/>
          </a:prstGeom>
        </p:spPr>
      </p:pic>
      <p:pic>
        <p:nvPicPr>
          <p:cNvPr id="3" name="Immagine 2"/>
          <p:cNvPicPr>
            <a:picLocks noChangeAspect="1"/>
          </p:cNvPicPr>
          <p:nvPr/>
        </p:nvPicPr>
        <p:blipFill rotWithShape="1">
          <a:blip r:embed="rId2"/>
          <a:srcRect t="67924" r="51804" b="1944"/>
          <a:stretch>
            <a:fillRect/>
          </a:stretch>
        </p:blipFill>
        <p:spPr>
          <a:xfrm>
            <a:off x="755576" y="2708920"/>
            <a:ext cx="7272808" cy="2002492"/>
          </a:xfrm>
          <a:prstGeom prst="rect">
            <a:avLst/>
          </a:prstGeom>
        </p:spPr>
      </p:pic>
      <p:sp>
        <p:nvSpPr>
          <p:cNvPr id="4" name="Text Box 3"/>
          <p:cNvSpPr txBox="1">
            <a:spLocks noChangeArrowheads="1"/>
          </p:cNvSpPr>
          <p:nvPr/>
        </p:nvSpPr>
        <p:spPr bwMode="auto">
          <a:xfrm>
            <a:off x="323528" y="5661248"/>
            <a:ext cx="734481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dirty="0">
                <a:solidFill>
                  <a:schemeClr val="tx2"/>
                </a:solidFill>
                <a:latin typeface="+mn-lt"/>
              </a:rPr>
              <a:t>Francis S. Collins </a:t>
            </a:r>
          </a:p>
          <a:p>
            <a:pPr>
              <a:spcBef>
                <a:spcPct val="0"/>
              </a:spcBef>
              <a:buFontTx/>
              <a:buNone/>
            </a:pPr>
            <a:r>
              <a:rPr lang="en-US" altLang="en-US" sz="1600" dirty="0">
                <a:solidFill>
                  <a:schemeClr val="tx2"/>
                </a:solidFill>
                <a:latin typeface="+mn-lt"/>
              </a:rPr>
              <a:t>Director of the National Human Genome Research Institute</a:t>
            </a:r>
            <a:endParaRPr lang="en-US" altLang="en-US" sz="1600" b="1" i="1" dirty="0">
              <a:solidFill>
                <a:schemeClr val="tx2"/>
              </a:solidFill>
              <a:latin typeface="+mn-lt"/>
              <a:cs typeface="Times" panose="02020603060405020304" pitchFamily="18" charset="0"/>
            </a:endParaRPr>
          </a:p>
          <a:p>
            <a:pPr>
              <a:spcBef>
                <a:spcPct val="0"/>
              </a:spcBef>
              <a:buFontTx/>
              <a:buNone/>
            </a:pPr>
            <a:r>
              <a:rPr lang="it-IT" sz="1600" i="1" dirty="0"/>
              <a:t>N </a:t>
            </a:r>
            <a:r>
              <a:rPr lang="it-IT" sz="1600" i="1" dirty="0" err="1"/>
              <a:t>Engl</a:t>
            </a:r>
            <a:r>
              <a:rPr lang="it-IT" sz="1600" i="1" dirty="0"/>
              <a:t> J </a:t>
            </a:r>
            <a:r>
              <a:rPr lang="it-IT" sz="1600" i="1" dirty="0" err="1"/>
              <a:t>Med</a:t>
            </a:r>
            <a:r>
              <a:rPr lang="it-IT" sz="1600" i="1" dirty="0"/>
              <a:t>. 1999 </a:t>
            </a:r>
            <a:r>
              <a:rPr lang="it-IT" sz="1600" i="1" dirty="0" err="1"/>
              <a:t>Jul</a:t>
            </a:r>
            <a:r>
              <a:rPr lang="it-IT" sz="1600" i="1" dirty="0"/>
              <a:t> 1; 341(1):28-37.</a:t>
            </a:r>
            <a:endParaRPr lang="en-US" altLang="en-US" sz="1600" dirty="0">
              <a:solidFill>
                <a:schemeClr val="tx2"/>
              </a:solidFill>
              <a:latin typeface="+mn-lt"/>
              <a:cs typeface="Times" panose="02020603060405020304" pitchFamily="18" charset="0"/>
            </a:endParaRPr>
          </a:p>
          <a:p>
            <a:pPr>
              <a:spcBef>
                <a:spcPct val="0"/>
              </a:spcBef>
              <a:buFontTx/>
              <a:buNone/>
            </a:pPr>
            <a:endParaRPr lang="en-US" altLang="en-US" sz="1600" b="1" dirty="0">
              <a:solidFill>
                <a:schemeClr val="tx2"/>
              </a:solidFill>
              <a:latin typeface="+mn-lt"/>
              <a:cs typeface="Times" panose="02020603060405020304" pitchFamily="18" charset="0"/>
            </a:endParaRPr>
          </a:p>
        </p:txBody>
      </p:sp>
      <p:cxnSp>
        <p:nvCxnSpPr>
          <p:cNvPr id="6" name="Connettore diritto 5">
            <a:extLst>
              <a:ext uri="{FF2B5EF4-FFF2-40B4-BE49-F238E27FC236}">
                <a16:creationId xmlns:a16="http://schemas.microsoft.com/office/drawing/2014/main" id="{3AE013D7-5A09-CDB5-50D4-B933E7DB1C76}"/>
              </a:ext>
            </a:extLst>
          </p:cNvPr>
          <p:cNvCxnSpPr/>
          <p:nvPr/>
        </p:nvCxnSpPr>
        <p:spPr>
          <a:xfrm>
            <a:off x="4788024" y="3717032"/>
            <a:ext cx="1584176" cy="0"/>
          </a:xfrm>
          <a:prstGeom prst="line">
            <a:avLst/>
          </a:prstGeom>
          <a:ln w="28575">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7" name="Connettore diritto 6">
            <a:extLst>
              <a:ext uri="{FF2B5EF4-FFF2-40B4-BE49-F238E27FC236}">
                <a16:creationId xmlns:a16="http://schemas.microsoft.com/office/drawing/2014/main" id="{5F395453-A55B-466A-BC2C-93BC54AF8EC7}"/>
              </a:ext>
            </a:extLst>
          </p:cNvPr>
          <p:cNvCxnSpPr>
            <a:cxnSpLocks/>
          </p:cNvCxnSpPr>
          <p:nvPr/>
        </p:nvCxnSpPr>
        <p:spPr>
          <a:xfrm>
            <a:off x="4716016" y="4365104"/>
            <a:ext cx="2880320" cy="0"/>
          </a:xfrm>
          <a:prstGeom prst="line">
            <a:avLst/>
          </a:prstGeom>
          <a:ln w="28575">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9" name="Connettore diritto 8">
            <a:extLst>
              <a:ext uri="{FF2B5EF4-FFF2-40B4-BE49-F238E27FC236}">
                <a16:creationId xmlns:a16="http://schemas.microsoft.com/office/drawing/2014/main" id="{38161CD7-7D05-B530-A47D-DF1AF436C58D}"/>
              </a:ext>
            </a:extLst>
          </p:cNvPr>
          <p:cNvCxnSpPr>
            <a:cxnSpLocks/>
          </p:cNvCxnSpPr>
          <p:nvPr/>
        </p:nvCxnSpPr>
        <p:spPr>
          <a:xfrm>
            <a:off x="1115616" y="4711412"/>
            <a:ext cx="2232248" cy="0"/>
          </a:xfrm>
          <a:prstGeom prst="line">
            <a:avLst/>
          </a:prstGeom>
          <a:ln w="28575">
            <a:solidFill>
              <a:srgbClr val="FF33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260350"/>
            <a:ext cx="4700588" cy="619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Picture 3"/>
          <p:cNvPicPr>
            <a:picLocks noChangeAspect="1" noChangeArrowheads="1"/>
          </p:cNvPicPr>
          <p:nvPr/>
        </p:nvPicPr>
        <p:blipFill>
          <a:blip r:embed="rId4">
            <a:extLst>
              <a:ext uri="{28A0092B-C50C-407E-A947-70E740481C1C}">
                <a14:useLocalDpi xmlns:a14="http://schemas.microsoft.com/office/drawing/2010/main" val="0"/>
              </a:ext>
            </a:extLst>
          </a:blip>
          <a:srcRect l="32016"/>
          <a:stretch>
            <a:fillRect/>
          </a:stretch>
        </p:blipFill>
        <p:spPr bwMode="auto">
          <a:xfrm>
            <a:off x="5219700" y="1989138"/>
            <a:ext cx="3671888" cy="365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Rectangle 4"/>
          <p:cNvSpPr>
            <a:spLocks noChangeArrowheads="1"/>
          </p:cNvSpPr>
          <p:nvPr/>
        </p:nvSpPr>
        <p:spPr bwMode="auto">
          <a:xfrm>
            <a:off x="5219700" y="4581525"/>
            <a:ext cx="1368425" cy="1295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800"/>
          </a:p>
        </p:txBody>
      </p:sp>
      <p:sp>
        <p:nvSpPr>
          <p:cNvPr id="33797" name="CasellaDiTesto 4"/>
          <p:cNvSpPr txBox="1">
            <a:spLocks noChangeArrowheads="1"/>
          </p:cNvSpPr>
          <p:nvPr/>
        </p:nvSpPr>
        <p:spPr bwMode="auto">
          <a:xfrm>
            <a:off x="5292725" y="476250"/>
            <a:ext cx="35274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sz="1800" b="1"/>
              <a:t>2001</a:t>
            </a:r>
            <a:r>
              <a:rPr lang="it-IT" altLang="it-IT" sz="1800"/>
              <a:t> la prima sequenza </a:t>
            </a:r>
            <a:r>
              <a:rPr lang="it-IT" altLang="it-IT" sz="1800" b="1"/>
              <a:t>“completa” </a:t>
            </a:r>
            <a:r>
              <a:rPr lang="it-IT" altLang="it-IT" sz="1800"/>
              <a:t>del nostro genoma</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2400"/>
            <a:ext cx="9855200" cy="739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t="10852"/>
          <a:stretch>
            <a:fillRect/>
          </a:stretch>
        </p:blipFill>
        <p:spPr bwMode="auto">
          <a:xfrm>
            <a:off x="180340" y="104140"/>
            <a:ext cx="7435850" cy="2226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 y="2289810"/>
            <a:ext cx="7598410" cy="1845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1728" y="4136068"/>
            <a:ext cx="4297362"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3811" y="1880694"/>
            <a:ext cx="45672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9"/>
          <p:cNvGrpSpPr/>
          <p:nvPr/>
        </p:nvGrpSpPr>
        <p:grpSpPr bwMode="auto">
          <a:xfrm>
            <a:off x="468177" y="4508543"/>
            <a:ext cx="8495867" cy="2072739"/>
            <a:chOff x="-660" y="3275"/>
            <a:chExt cx="6231" cy="1484"/>
          </a:xfrm>
        </p:grpSpPr>
        <p:sp>
          <p:nvSpPr>
            <p:cNvPr id="37895" name="Rectangle 7"/>
            <p:cNvSpPr>
              <a:spLocks noChangeArrowheads="1"/>
            </p:cNvSpPr>
            <p:nvPr/>
          </p:nvSpPr>
          <p:spPr bwMode="auto">
            <a:xfrm>
              <a:off x="-660" y="3275"/>
              <a:ext cx="6012" cy="1484"/>
            </a:xfrm>
            <a:prstGeom prst="rect">
              <a:avLst/>
            </a:prstGeom>
            <a:solidFill>
              <a:schemeClr val="accent1"/>
            </a:solidFill>
            <a:ln w="9525">
              <a:solidFill>
                <a:schemeClr val="accent5">
                  <a:lumMod val="75000"/>
                </a:schemeClr>
              </a:solidFill>
              <a:miter lim="800000"/>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4000">
                <a:latin typeface="Arial Narrow" panose="020B0606020202030204" pitchFamily="34" charset="0"/>
              </a:endParaRPr>
            </a:p>
          </p:txBody>
        </p:sp>
        <p:sp>
          <p:nvSpPr>
            <p:cNvPr id="37896" name="Rectangle 8"/>
            <p:cNvSpPr>
              <a:spLocks noChangeArrowheads="1"/>
            </p:cNvSpPr>
            <p:nvPr/>
          </p:nvSpPr>
          <p:spPr bwMode="auto">
            <a:xfrm>
              <a:off x="-441" y="3551"/>
              <a:ext cx="6012" cy="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rtl="1" eaLnBrk="1" hangingPunct="1">
                <a:spcBef>
                  <a:spcPct val="0"/>
                </a:spcBef>
                <a:buFontTx/>
                <a:buNone/>
              </a:pPr>
              <a:r>
                <a:rPr lang="en-US" altLang="he-IL" sz="3600" b="1" dirty="0" err="1">
                  <a:latin typeface="Arial Narrow" panose="020B0606020202030204" pitchFamily="34" charset="0"/>
                </a:rPr>
                <a:t>Genom</a:t>
              </a:r>
              <a:r>
                <a:rPr lang="it-IT" altLang="he-IL" sz="3600" b="1" dirty="0">
                  <a:latin typeface="Arial Narrow" panose="020B0606020202030204" pitchFamily="34" charset="0"/>
                </a:rPr>
                <a:t>a umano DIPLOIDE (46 cromosomi)</a:t>
              </a:r>
              <a:r>
                <a:rPr lang="en-US" altLang="he-IL" sz="3600" b="1" dirty="0">
                  <a:latin typeface="Arial Narrow" panose="020B0606020202030204" pitchFamily="34" charset="0"/>
                </a:rPr>
                <a:t>: </a:t>
              </a:r>
            </a:p>
            <a:p>
              <a:pPr rtl="1" eaLnBrk="1" hangingPunct="1">
                <a:spcBef>
                  <a:spcPct val="0"/>
                </a:spcBef>
                <a:buFontTx/>
                <a:buNone/>
              </a:pPr>
              <a:r>
                <a:rPr lang="en-US" altLang="he-IL" sz="3600" b="1" dirty="0">
                  <a:solidFill>
                    <a:srgbClr val="FF0000"/>
                  </a:solidFill>
                  <a:latin typeface="Arial Narrow" panose="020B0606020202030204" pitchFamily="34" charset="0"/>
                </a:rPr>
                <a:t>6.</a:t>
              </a:r>
              <a:r>
                <a:rPr lang="it-IT" altLang="he-IL" sz="3600" b="1" dirty="0">
                  <a:solidFill>
                    <a:srgbClr val="FF0000"/>
                  </a:solidFill>
                  <a:latin typeface="Arial Narrow" panose="020B0606020202030204" pitchFamily="34" charset="0"/>
                </a:rPr>
                <a:t>2</a:t>
              </a:r>
              <a:r>
                <a:rPr lang="en-US" altLang="he-IL" sz="3600" b="1" dirty="0">
                  <a:solidFill>
                    <a:srgbClr val="FF0000"/>
                  </a:solidFill>
                  <a:latin typeface="Arial Narrow" panose="020B0606020202030204" pitchFamily="34" charset="0"/>
                </a:rPr>
                <a:t> x10</a:t>
              </a:r>
              <a:r>
                <a:rPr lang="en-US" altLang="he-IL" sz="3600" b="1" baseline="30000" dirty="0">
                  <a:solidFill>
                    <a:srgbClr val="FF0000"/>
                  </a:solidFill>
                  <a:latin typeface="Arial Narrow" panose="020B0606020202030204" pitchFamily="34" charset="0"/>
                </a:rPr>
                <a:t>9</a:t>
              </a:r>
              <a:r>
                <a:rPr lang="en-US" altLang="he-IL" sz="3600" b="1" baseline="30000" dirty="0">
                  <a:latin typeface="Arial Narrow" panose="020B0606020202030204" pitchFamily="34" charset="0"/>
                </a:rPr>
                <a:t>   </a:t>
              </a:r>
              <a:r>
                <a:rPr lang="it-IT" altLang="he-IL" sz="3600" b="1" dirty="0">
                  <a:latin typeface="Arial Narrow" panose="020B0606020202030204" pitchFamily="34" charset="0"/>
                </a:rPr>
                <a:t> paia di basi</a:t>
              </a:r>
              <a:endParaRPr lang="it-IT" altLang="it-IT" sz="3600" b="1" dirty="0">
                <a:latin typeface="Arial Narrow" panose="020B060602020203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971600" y="476672"/>
            <a:ext cx="5628005" cy="6156960"/>
          </a:xfrm>
          <a:prstGeom prst="rect">
            <a:avLst/>
          </a:prstGeom>
        </p:spPr>
      </p:pic>
      <p:sp>
        <p:nvSpPr>
          <p:cNvPr id="2" name="Freccia a destra 1"/>
          <p:cNvSpPr/>
          <p:nvPr/>
        </p:nvSpPr>
        <p:spPr>
          <a:xfrm rot="10800000">
            <a:off x="6804248" y="1052736"/>
            <a:ext cx="936104" cy="50405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p:cNvPicPr>
            <a:picLocks noChangeAspect="1"/>
          </p:cNvPicPr>
          <p:nvPr/>
        </p:nvPicPr>
        <p:blipFill rotWithShape="1">
          <a:blip r:embed="rId2"/>
          <a:srcRect l="27950" t="15042" r="41042" b="9187"/>
          <a:stretch>
            <a:fillRect/>
          </a:stretch>
        </p:blipFill>
        <p:spPr>
          <a:xfrm>
            <a:off x="369617" y="596477"/>
            <a:ext cx="1749649" cy="2404927"/>
          </a:xfrm>
          <a:prstGeom prst="rect">
            <a:avLst/>
          </a:prstGeom>
        </p:spPr>
      </p:pic>
      <p:grpSp>
        <p:nvGrpSpPr>
          <p:cNvPr id="8" name="Gruppo 7"/>
          <p:cNvGrpSpPr/>
          <p:nvPr/>
        </p:nvGrpSpPr>
        <p:grpSpPr>
          <a:xfrm>
            <a:off x="1517848" y="2250826"/>
            <a:ext cx="7564611" cy="2618334"/>
            <a:chOff x="1517848" y="2250826"/>
            <a:chExt cx="7564611" cy="2618334"/>
          </a:xfrm>
        </p:grpSpPr>
        <p:grpSp>
          <p:nvGrpSpPr>
            <p:cNvPr id="4" name="Group 17"/>
            <p:cNvGrpSpPr/>
            <p:nvPr/>
          </p:nvGrpSpPr>
          <p:grpSpPr bwMode="auto">
            <a:xfrm>
              <a:off x="3691309" y="2340344"/>
              <a:ext cx="5391150" cy="1152525"/>
              <a:chOff x="2290" y="1525"/>
              <a:chExt cx="3396" cy="726"/>
            </a:xfrm>
          </p:grpSpPr>
          <p:sp>
            <p:nvSpPr>
              <p:cNvPr id="38922" name="Rectangle 16"/>
              <p:cNvSpPr>
                <a:spLocks noChangeArrowheads="1"/>
              </p:cNvSpPr>
              <p:nvPr/>
            </p:nvSpPr>
            <p:spPr bwMode="auto">
              <a:xfrm>
                <a:off x="3061" y="1842"/>
                <a:ext cx="1996" cy="409"/>
              </a:xfrm>
              <a:prstGeom prst="rect">
                <a:avLst/>
              </a:prstGeom>
              <a:solidFill>
                <a:schemeClr val="accent6">
                  <a:lumMod val="20000"/>
                  <a:lumOff val="80000"/>
                </a:schemeClr>
              </a:solidFill>
              <a:ln w="9525">
                <a:solidFill>
                  <a:schemeClr val="tx1"/>
                </a:solidFill>
                <a:miter lim="800000"/>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800">
                  <a:latin typeface="+mn-lt"/>
                </a:endParaRPr>
              </a:p>
            </p:txBody>
          </p:sp>
          <p:sp>
            <p:nvSpPr>
              <p:cNvPr id="38925" name="Text Box 8"/>
              <p:cNvSpPr txBox="1">
                <a:spLocks noChangeArrowheads="1"/>
              </p:cNvSpPr>
              <p:nvPr/>
            </p:nvSpPr>
            <p:spPr bwMode="auto">
              <a:xfrm>
                <a:off x="2290" y="1525"/>
                <a:ext cx="3396" cy="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sz="2000" b="1" dirty="0">
                    <a:latin typeface="+mn-lt"/>
                  </a:rPr>
                  <a:t>1 libro  = 1000 pagine  x 1000 lettere/pagina</a:t>
                </a:r>
              </a:p>
              <a:p>
                <a:pPr eaLnBrk="1" hangingPunct="1">
                  <a:spcBef>
                    <a:spcPct val="0"/>
                  </a:spcBef>
                  <a:buFontTx/>
                  <a:buNone/>
                </a:pPr>
                <a:endParaRPr lang="it-IT" altLang="it-IT" sz="2000" b="1" dirty="0">
                  <a:latin typeface="+mn-lt"/>
                </a:endParaRPr>
              </a:p>
              <a:p>
                <a:pPr eaLnBrk="1" hangingPunct="1">
                  <a:spcBef>
                    <a:spcPct val="0"/>
                  </a:spcBef>
                  <a:buFontTx/>
                  <a:buNone/>
                </a:pPr>
                <a:r>
                  <a:rPr lang="it-IT" altLang="it-IT" sz="2000" b="1" dirty="0">
                    <a:latin typeface="+mn-lt"/>
                  </a:rPr>
                  <a:t>                  = 1.000.000  (10</a:t>
                </a:r>
                <a:r>
                  <a:rPr lang="it-IT" altLang="it-IT" sz="2000" b="1" baseline="30000" dirty="0">
                    <a:latin typeface="+mn-lt"/>
                  </a:rPr>
                  <a:t>6</a:t>
                </a:r>
                <a:r>
                  <a:rPr lang="it-IT" altLang="it-IT" sz="2000" b="1" dirty="0">
                    <a:latin typeface="+mn-lt"/>
                  </a:rPr>
                  <a:t>)  lettere</a:t>
                </a:r>
              </a:p>
            </p:txBody>
          </p:sp>
        </p:gr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7848" y="2250826"/>
              <a:ext cx="2025405" cy="2618334"/>
            </a:xfrm>
            <a:prstGeom prst="rect">
              <a:avLst/>
            </a:prstGeom>
            <a:noFill/>
            <a:extLst>
              <a:ext uri="{909E8E84-426E-40DD-AFC4-6F175D3DCCD1}">
                <a14:hiddenFill xmlns:a14="http://schemas.microsoft.com/office/drawing/2010/main">
                  <a:solidFill>
                    <a:srgbClr val="FFFFFF"/>
                  </a:solidFill>
                </a14:hiddenFill>
              </a:ext>
            </a:extLst>
          </p:spPr>
        </p:pic>
      </p:grpSp>
      <p:sp>
        <p:nvSpPr>
          <p:cNvPr id="38914" name="Text Box 2"/>
          <p:cNvSpPr txBox="1">
            <a:spLocks noChangeArrowheads="1"/>
          </p:cNvSpPr>
          <p:nvPr/>
        </p:nvSpPr>
        <p:spPr bwMode="auto">
          <a:xfrm>
            <a:off x="57551" y="170367"/>
            <a:ext cx="915346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sz="2200" b="1" dirty="0">
                <a:solidFill>
                  <a:srgbClr val="000000"/>
                </a:solidFill>
                <a:latin typeface="+mn-lt"/>
              </a:rPr>
              <a:t>Che cosa significa avere </a:t>
            </a:r>
            <a:r>
              <a:rPr lang="it-IT" altLang="it-IT" sz="2400" b="1" dirty="0">
                <a:solidFill>
                  <a:srgbClr val="FF0000"/>
                </a:solidFill>
                <a:latin typeface="+mn-lt"/>
              </a:rPr>
              <a:t>6.4x10</a:t>
            </a:r>
            <a:r>
              <a:rPr lang="it-IT" altLang="it-IT" sz="2400" b="1" baseline="30000" dirty="0">
                <a:solidFill>
                  <a:srgbClr val="FF0000"/>
                </a:solidFill>
                <a:latin typeface="+mn-lt"/>
              </a:rPr>
              <a:t>9</a:t>
            </a:r>
            <a:r>
              <a:rPr lang="it-IT" altLang="it-IT" sz="2400" b="1" dirty="0">
                <a:solidFill>
                  <a:srgbClr val="FF0000"/>
                </a:solidFill>
                <a:latin typeface="+mn-lt"/>
              </a:rPr>
              <a:t> </a:t>
            </a:r>
            <a:r>
              <a:rPr lang="it-IT" altLang="it-IT" sz="2400" b="1" dirty="0" err="1">
                <a:solidFill>
                  <a:srgbClr val="FF0000"/>
                </a:solidFill>
                <a:latin typeface="+mn-lt"/>
              </a:rPr>
              <a:t>bp</a:t>
            </a:r>
            <a:r>
              <a:rPr lang="it-IT" altLang="it-IT" sz="2400" b="1" dirty="0">
                <a:solidFill>
                  <a:srgbClr val="FF0000"/>
                </a:solidFill>
                <a:latin typeface="+mn-lt"/>
              </a:rPr>
              <a:t> </a:t>
            </a:r>
            <a:r>
              <a:rPr lang="it-IT" altLang="it-IT" sz="2200" b="1" dirty="0">
                <a:solidFill>
                  <a:srgbClr val="000000"/>
                </a:solidFill>
                <a:latin typeface="+mn-lt"/>
              </a:rPr>
              <a:t>di informazione nel genoma ?</a:t>
            </a:r>
          </a:p>
        </p:txBody>
      </p:sp>
      <p:grpSp>
        <p:nvGrpSpPr>
          <p:cNvPr id="2" name="Group 15"/>
          <p:cNvGrpSpPr/>
          <p:nvPr/>
        </p:nvGrpSpPr>
        <p:grpSpPr bwMode="auto">
          <a:xfrm>
            <a:off x="2267323" y="1339094"/>
            <a:ext cx="3951288" cy="649288"/>
            <a:chOff x="1383" y="923"/>
            <a:chExt cx="2489" cy="409"/>
          </a:xfrm>
        </p:grpSpPr>
        <p:sp>
          <p:nvSpPr>
            <p:cNvPr id="38926" name="Rectangle 14"/>
            <p:cNvSpPr>
              <a:spLocks noChangeArrowheads="1"/>
            </p:cNvSpPr>
            <p:nvPr/>
          </p:nvSpPr>
          <p:spPr bwMode="auto">
            <a:xfrm>
              <a:off x="2874" y="923"/>
              <a:ext cx="998" cy="409"/>
            </a:xfrm>
            <a:prstGeom prst="rect">
              <a:avLst/>
            </a:prstGeom>
            <a:solidFill>
              <a:schemeClr val="accent3">
                <a:lumMod val="95000"/>
              </a:schemeClr>
            </a:solidFill>
            <a:ln w="9525">
              <a:solidFill>
                <a:schemeClr val="tx1"/>
              </a:solidFill>
              <a:miter lim="800000"/>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800">
                <a:latin typeface="+mn-lt"/>
              </a:endParaRPr>
            </a:p>
          </p:txBody>
        </p:sp>
        <p:sp>
          <p:nvSpPr>
            <p:cNvPr id="38929" name="Text Box 5"/>
            <p:cNvSpPr txBox="1">
              <a:spLocks noChangeArrowheads="1"/>
            </p:cNvSpPr>
            <p:nvPr/>
          </p:nvSpPr>
          <p:spPr bwMode="auto">
            <a:xfrm>
              <a:off x="1383" y="1010"/>
              <a:ext cx="2489"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sz="2000" b="1" dirty="0">
                  <a:latin typeface="+mn-lt"/>
                </a:rPr>
                <a:t>1 pagina di libro  =  1000 lettere</a:t>
              </a:r>
            </a:p>
          </p:txBody>
        </p:sp>
      </p:grpSp>
      <p:grpSp>
        <p:nvGrpSpPr>
          <p:cNvPr id="5" name="Gruppo 4"/>
          <p:cNvGrpSpPr/>
          <p:nvPr/>
        </p:nvGrpSpPr>
        <p:grpSpPr>
          <a:xfrm>
            <a:off x="199519" y="3080910"/>
            <a:ext cx="8744962" cy="3688889"/>
            <a:chOff x="305102" y="3444815"/>
            <a:chExt cx="8744962" cy="3266982"/>
          </a:xfrm>
        </p:grpSpPr>
        <p:grpSp>
          <p:nvGrpSpPr>
            <p:cNvPr id="6" name="Group 13"/>
            <p:cNvGrpSpPr/>
            <p:nvPr/>
          </p:nvGrpSpPr>
          <p:grpSpPr bwMode="auto">
            <a:xfrm>
              <a:off x="4930502" y="4329466"/>
              <a:ext cx="4119562" cy="1128713"/>
              <a:chOff x="3069" y="2619"/>
              <a:chExt cx="2595" cy="711"/>
            </a:xfrm>
          </p:grpSpPr>
          <p:sp>
            <p:nvSpPr>
              <p:cNvPr id="38918" name="Rectangle 12"/>
              <p:cNvSpPr>
                <a:spLocks noChangeArrowheads="1"/>
              </p:cNvSpPr>
              <p:nvPr/>
            </p:nvSpPr>
            <p:spPr bwMode="auto">
              <a:xfrm>
                <a:off x="3069" y="2939"/>
                <a:ext cx="2595" cy="391"/>
              </a:xfrm>
              <a:prstGeom prst="rect">
                <a:avLst/>
              </a:prstGeom>
              <a:solidFill>
                <a:srgbClr val="92D050"/>
              </a:solidFill>
              <a:ln w="9525">
                <a:solidFill>
                  <a:schemeClr val="tx1"/>
                </a:solidFill>
                <a:miter lim="800000"/>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800">
                  <a:latin typeface="+mn-lt"/>
                </a:endParaRPr>
              </a:p>
            </p:txBody>
          </p:sp>
          <p:sp>
            <p:nvSpPr>
              <p:cNvPr id="38921" name="Text Box 11"/>
              <p:cNvSpPr txBox="1">
                <a:spLocks noChangeArrowheads="1"/>
              </p:cNvSpPr>
              <p:nvPr/>
            </p:nvSpPr>
            <p:spPr bwMode="auto">
              <a:xfrm>
                <a:off x="3085" y="2619"/>
                <a:ext cx="2574" cy="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sz="2000" b="1" dirty="0">
                    <a:latin typeface="+mn-lt"/>
                  </a:rPr>
                  <a:t>  6400 libri  x 10</a:t>
                </a:r>
                <a:r>
                  <a:rPr lang="it-IT" altLang="it-IT" sz="2000" b="1" baseline="30000" dirty="0">
                    <a:latin typeface="+mn-lt"/>
                  </a:rPr>
                  <a:t>6</a:t>
                </a:r>
                <a:r>
                  <a:rPr lang="it-IT" altLang="it-IT" sz="2000" b="1" dirty="0">
                    <a:latin typeface="+mn-lt"/>
                  </a:rPr>
                  <a:t> lettere/libro</a:t>
                </a:r>
              </a:p>
              <a:p>
                <a:pPr eaLnBrk="1" hangingPunct="1">
                  <a:spcBef>
                    <a:spcPct val="0"/>
                  </a:spcBef>
                  <a:buFontTx/>
                  <a:buNone/>
                </a:pPr>
                <a:endParaRPr lang="it-IT" altLang="it-IT" sz="2000" b="1" dirty="0">
                  <a:latin typeface="+mn-lt"/>
                </a:endParaRPr>
              </a:p>
              <a:p>
                <a:pPr eaLnBrk="1" hangingPunct="1">
                  <a:spcBef>
                    <a:spcPct val="0"/>
                  </a:spcBef>
                  <a:buFontTx/>
                  <a:buNone/>
                </a:pPr>
                <a:r>
                  <a:rPr lang="it-IT" altLang="it-IT" sz="2000" b="1" dirty="0">
                    <a:latin typeface="+mn-lt"/>
                  </a:rPr>
                  <a:t>6.2x10</a:t>
                </a:r>
                <a:r>
                  <a:rPr lang="it-IT" altLang="it-IT" sz="2000" b="1" baseline="30000" dirty="0">
                    <a:latin typeface="+mn-lt"/>
                  </a:rPr>
                  <a:t>9 </a:t>
                </a:r>
                <a:r>
                  <a:rPr lang="it-IT" altLang="it-IT" sz="2000" b="1" dirty="0">
                    <a:latin typeface="+mn-lt"/>
                  </a:rPr>
                  <a:t>lettere  (genoma umano)</a:t>
                </a:r>
              </a:p>
            </p:txBody>
          </p:sp>
        </p:grpSp>
        <p:pic>
          <p:nvPicPr>
            <p:cNvPr id="139268" name="Picture 4" descr="Risultati immagini per LIBRAR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5102" y="3444815"/>
              <a:ext cx="4355976" cy="3266982"/>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8"/>
          <p:cNvSpPr>
            <a:spLocks noChangeArrowheads="1"/>
          </p:cNvSpPr>
          <p:nvPr/>
        </p:nvSpPr>
        <p:spPr bwMode="auto">
          <a:xfrm>
            <a:off x="32992" y="188640"/>
            <a:ext cx="914400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kumimoji="1" lang="en-US" altLang="it-IT" sz="2000" b="1" dirty="0">
                <a:cs typeface="Arial" panose="020B0604020202020204" pitchFamily="34" charset="0"/>
              </a:rPr>
              <a:t>La </a:t>
            </a:r>
            <a:r>
              <a:rPr kumimoji="1" lang="en-US" altLang="it-IT" sz="2000" b="1" dirty="0" err="1">
                <a:cs typeface="Arial" panose="020B0604020202020204" pitchFamily="34" charset="0"/>
              </a:rPr>
              <a:t>relazione</a:t>
            </a:r>
            <a:r>
              <a:rPr kumimoji="1" lang="en-US" altLang="it-IT" sz="2000" b="1" dirty="0">
                <a:cs typeface="Arial" panose="020B0604020202020204" pitchFamily="34" charset="0"/>
              </a:rPr>
              <a:t> </a:t>
            </a:r>
            <a:r>
              <a:rPr kumimoji="1" lang="en-US" altLang="it-IT" sz="2000" b="1" dirty="0" err="1">
                <a:cs typeface="Arial" panose="020B0604020202020204" pitchFamily="34" charset="0"/>
              </a:rPr>
              <a:t>tra</a:t>
            </a:r>
            <a:r>
              <a:rPr kumimoji="1" lang="en-US" altLang="it-IT" sz="2000" b="1" dirty="0">
                <a:cs typeface="Arial" panose="020B0604020202020204" pitchFamily="34" charset="0"/>
              </a:rPr>
              <a:t> </a:t>
            </a:r>
            <a:r>
              <a:rPr kumimoji="1" lang="en-US" altLang="it-IT" sz="2000" b="1" dirty="0" err="1">
                <a:cs typeface="Arial" panose="020B0604020202020204" pitchFamily="34" charset="0"/>
              </a:rPr>
              <a:t>acidi</a:t>
            </a:r>
            <a:r>
              <a:rPr kumimoji="1" lang="en-US" altLang="it-IT" sz="2000" b="1" dirty="0">
                <a:cs typeface="Arial" panose="020B0604020202020204" pitchFamily="34" charset="0"/>
              </a:rPr>
              <a:t> </a:t>
            </a:r>
            <a:r>
              <a:rPr kumimoji="1" lang="en-US" altLang="it-IT" sz="2000" b="1" dirty="0" err="1">
                <a:cs typeface="Arial" panose="020B0604020202020204" pitchFamily="34" charset="0"/>
              </a:rPr>
              <a:t>nucleici</a:t>
            </a:r>
            <a:r>
              <a:rPr kumimoji="1" lang="en-US" altLang="it-IT" sz="2000" b="1" dirty="0">
                <a:cs typeface="Arial" panose="020B0604020202020204" pitchFamily="34" charset="0"/>
              </a:rPr>
              <a:t> ed </a:t>
            </a:r>
            <a:r>
              <a:rPr kumimoji="1" lang="en-US" altLang="it-IT" sz="2000" b="1" dirty="0" err="1">
                <a:cs typeface="Arial" panose="020B0604020202020204" pitchFamily="34" charset="0"/>
              </a:rPr>
              <a:t>informazione</a:t>
            </a:r>
            <a:r>
              <a:rPr kumimoji="1" lang="en-US" altLang="it-IT" sz="2000" b="1" dirty="0">
                <a:cs typeface="Arial" panose="020B0604020202020204" pitchFamily="34" charset="0"/>
              </a:rPr>
              <a:t> </a:t>
            </a:r>
            <a:r>
              <a:rPr kumimoji="1" lang="en-US" altLang="it-IT" sz="2000" b="1" dirty="0" err="1">
                <a:cs typeface="Arial" panose="020B0604020202020204" pitchFamily="34" charset="0"/>
              </a:rPr>
              <a:t>genetica</a:t>
            </a:r>
            <a:r>
              <a:rPr kumimoji="1" lang="en-US" altLang="it-IT" sz="2000" b="1" dirty="0">
                <a:cs typeface="Arial" panose="020B0604020202020204" pitchFamily="34" charset="0"/>
              </a:rPr>
              <a:t> è </a:t>
            </a:r>
            <a:r>
              <a:rPr kumimoji="1" lang="en-US" altLang="it-IT" sz="2000" b="1" dirty="0" err="1">
                <a:cs typeface="Arial" panose="020B0604020202020204" pitchFamily="34" charset="0"/>
              </a:rPr>
              <a:t>sintetizzata</a:t>
            </a:r>
            <a:r>
              <a:rPr kumimoji="1" lang="en-US" altLang="it-IT" sz="2000" b="1" dirty="0">
                <a:cs typeface="Arial" panose="020B0604020202020204" pitchFamily="34" charset="0"/>
              </a:rPr>
              <a:t> dal </a:t>
            </a:r>
            <a:r>
              <a:rPr kumimoji="1" lang="en-US" altLang="it-IT" sz="2000" b="1" dirty="0">
                <a:solidFill>
                  <a:srgbClr val="FF3300"/>
                </a:solidFill>
                <a:cs typeface="Arial" panose="020B0604020202020204" pitchFamily="34" charset="0"/>
              </a:rPr>
              <a:t>dogma centrale </a:t>
            </a:r>
            <a:r>
              <a:rPr kumimoji="1" lang="en-US" altLang="it-IT" sz="2000" b="1" dirty="0" err="1">
                <a:solidFill>
                  <a:srgbClr val="FF3300"/>
                </a:solidFill>
                <a:cs typeface="Arial" panose="020B0604020202020204" pitchFamily="34" charset="0"/>
              </a:rPr>
              <a:t>della</a:t>
            </a:r>
            <a:r>
              <a:rPr kumimoji="1" lang="en-US" altLang="it-IT" sz="2000" b="1" dirty="0">
                <a:solidFill>
                  <a:srgbClr val="FF3300"/>
                </a:solidFill>
                <a:cs typeface="Arial" panose="020B0604020202020204" pitchFamily="34" charset="0"/>
              </a:rPr>
              <a:t> </a:t>
            </a:r>
            <a:r>
              <a:rPr kumimoji="1" lang="en-US" altLang="it-IT" sz="2000" b="1" dirty="0" err="1">
                <a:solidFill>
                  <a:srgbClr val="FF3300"/>
                </a:solidFill>
                <a:cs typeface="Arial" panose="020B0604020202020204" pitchFamily="34" charset="0"/>
              </a:rPr>
              <a:t>biologia</a:t>
            </a:r>
            <a:endParaRPr kumimoji="1" lang="en-US" altLang="it-IT" sz="2000" b="1" dirty="0">
              <a:solidFill>
                <a:srgbClr val="FF3300"/>
              </a:solidFill>
              <a:cs typeface="Arial" panose="020B0604020202020204" pitchFamily="34" charset="0"/>
            </a:endParaRPr>
          </a:p>
          <a:p>
            <a:pPr algn="ctr">
              <a:spcBef>
                <a:spcPct val="0"/>
              </a:spcBef>
              <a:buFontTx/>
              <a:buNone/>
            </a:pPr>
            <a:r>
              <a:rPr lang="it-IT" altLang="it-IT" sz="2000" dirty="0">
                <a:solidFill>
                  <a:schemeClr val="folHlink"/>
                </a:solidFill>
                <a:cs typeface="Arial" panose="020B0604020202020204" pitchFamily="34" charset="0"/>
              </a:rPr>
              <a:t> </a:t>
            </a:r>
          </a:p>
          <a:p>
            <a:pPr algn="ctr">
              <a:spcBef>
                <a:spcPct val="0"/>
              </a:spcBef>
              <a:buFontTx/>
              <a:buNone/>
            </a:pPr>
            <a:r>
              <a:rPr lang="it-IT" altLang="it-IT" sz="2000" b="1" dirty="0">
                <a:solidFill>
                  <a:schemeClr val="folHlink"/>
                </a:solidFill>
                <a:cs typeface="Arial" panose="020B0604020202020204" pitchFamily="34" charset="0"/>
              </a:rPr>
              <a:t>Un gene una proteina </a:t>
            </a:r>
          </a:p>
          <a:p>
            <a:pPr algn="ctr">
              <a:spcBef>
                <a:spcPct val="0"/>
              </a:spcBef>
              <a:buFontTx/>
              <a:buNone/>
            </a:pPr>
            <a:r>
              <a:rPr lang="it-IT" altLang="it-IT" sz="2000" b="1" dirty="0">
                <a:cs typeface="Arial" panose="020B0604020202020204" pitchFamily="34" charset="0"/>
              </a:rPr>
              <a:t>(le eccezioni confermano la regola)</a:t>
            </a:r>
          </a:p>
        </p:txBody>
      </p:sp>
      <p:pic>
        <p:nvPicPr>
          <p:cNvPr id="7" name="Immagine 6">
            <a:extLst>
              <a:ext uri="{FF2B5EF4-FFF2-40B4-BE49-F238E27FC236}">
                <a16:creationId xmlns:a16="http://schemas.microsoft.com/office/drawing/2014/main" id="{B1F2B76E-3909-909B-CF19-6D31195E282E}"/>
              </a:ext>
            </a:extLst>
          </p:cNvPr>
          <p:cNvPicPr>
            <a:picLocks noChangeAspect="1"/>
          </p:cNvPicPr>
          <p:nvPr/>
        </p:nvPicPr>
        <p:blipFill rotWithShape="1">
          <a:blip r:embed="rId2"/>
          <a:srcRect l="54337" t="23801" r="10226" b="17401"/>
          <a:stretch/>
        </p:blipFill>
        <p:spPr>
          <a:xfrm>
            <a:off x="1043608" y="1988840"/>
            <a:ext cx="5112568" cy="477173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2483768" y="548680"/>
            <a:ext cx="3805272" cy="369332"/>
          </a:xfrm>
          <a:prstGeom prst="rect">
            <a:avLst/>
          </a:prstGeom>
          <a:noFill/>
        </p:spPr>
        <p:txBody>
          <a:bodyPr wrap="none" rtlCol="0">
            <a:spAutoFit/>
          </a:bodyPr>
          <a:lstStyle/>
          <a:p>
            <a:r>
              <a:rPr lang="it-IT" dirty="0"/>
              <a:t>LEGGIAMO IL NOSTRO GENOMA</a:t>
            </a:r>
          </a:p>
        </p:txBody>
      </p:sp>
      <p:sp>
        <p:nvSpPr>
          <p:cNvPr id="4" name="CasellaDiTesto 3"/>
          <p:cNvSpPr txBox="1"/>
          <p:nvPr/>
        </p:nvSpPr>
        <p:spPr>
          <a:xfrm>
            <a:off x="2483768" y="6021288"/>
            <a:ext cx="3788345" cy="369332"/>
          </a:xfrm>
          <a:prstGeom prst="rect">
            <a:avLst/>
          </a:prstGeom>
          <a:noFill/>
        </p:spPr>
        <p:txBody>
          <a:bodyPr wrap="none" rtlCol="0">
            <a:spAutoFit/>
          </a:bodyPr>
          <a:lstStyle/>
          <a:p>
            <a:r>
              <a:rPr lang="it-IT" dirty="0"/>
              <a:t>APRO IL PRIMO LIBRO A PAG 1 </a:t>
            </a:r>
          </a:p>
        </p:txBody>
      </p:sp>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5463" y="1196752"/>
            <a:ext cx="3676650" cy="47529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CasellaDiTesto 1"/>
          <p:cNvSpPr txBox="1">
            <a:spLocks noChangeArrowheads="1"/>
          </p:cNvSpPr>
          <p:nvPr/>
        </p:nvSpPr>
        <p:spPr bwMode="auto">
          <a:xfrm>
            <a:off x="159693" y="52424"/>
            <a:ext cx="8785671" cy="7109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sz="1600" b="1" dirty="0">
                <a:solidFill>
                  <a:srgbClr val="FF0000"/>
                </a:solidFill>
              </a:rPr>
              <a:t>A</a:t>
            </a:r>
            <a:r>
              <a:rPr lang="it-IT" altLang="it-IT" sz="800" dirty="0"/>
              <a:t>GTACGATACAGATACGACAACAACAATCAATGCGATAGACAGACGACTACGACAGACTACGACAGACTACAGACTACAAGTACGATACAGATACGACAACAACAATCAATGCGATAGACAGACGACTACGACAGACTACGACAGACTACAGACTACACCCCCCCCCCCCCCCCCCCCGGGGGGGGGGGGGGTTACAGATACGCATACGACTACAGACTACGACTACGAATACGACTAAACGGGCATACGAACTCAGACGACGACGACTACACAGCGACTAACGACGCATATTTTTTTTTTTTGCAAAAGCATAGACTACGACTCAGACGCATCAGCACAAAAAAAAAAAAAGCTACGACATACGCCAGACATACAGACTACGCTACAGCATACAGCATACGACATACGACATACCCCCCCCCGATGACATACGACATACCCCCCCCCCCCCATAGCATGGGGGGGACGACTACGACATACAAGTACGATACAGATACGACAACAACAATCAATGCGATAGACAGACGACTACGACAGACTACGACAGACTACAGACTACAAGTACGATACAGATACGACAACAACAATCAATGCGATAGACAGACGACTACGACAGACTACGACAGACTACAGACTACACCCCCCCAAAAAAAAAGCTACGACATACGCCAGACATACAGACTACGCTACAGCATACAGCATACGACATACGACATACCCCCCCCCGATGACATACGACATACCCCCCCCCCCCCATAGCATGGGGGGGACGACTACGACATACAAGTACGATACAGATACGACAACAACAATCAATGCGATAGACAGACGACTACGACAGACTACGACAGACTACAGACTACAAGTACGATACAGATACGACAACAACAATCAATGCGATAGACAGACGACTACGACAGACTACGACAGACTACAGACTACACCCCCCGGGGGGGGTTACAGATACGCATACGACTACAGACTACGACTACGAATACGACTCCCCCCCCCCCCCGGGGGGGGGGGGGGTTACAGATACGCATACGACTACAGACTACGACTACGAATACGACTAAACGGGCATACGAACTCAGACGACGACGACTACACAGCGACTAACGACGCATATTTTTTTTTCTAGCAGATACGCATACAGACTAACGCATACGACATACGCAGCTTTTGCAAAAGCATAGACTACGACTCAGACGCATCAGCACAAAGACGATGATTGACGTAGCATGACGATTTTGCAAAAGCATAGACTACGACTCAGACGCATCAGCACAAAAAAAAAAAAAGCTACGACATACGCCAGACATACAGACTACGCTACAGCATACAGCATACGACATACGACATACCCCCCCCCGATGACATACGACATACCCCCCACAAGTACGATACAGATACGACAACAACAATCAATGCGATAGACAGACGACTACGACAGACTACGACAGACTACAGACTACAAGTACGATACAGATACGACAACAACAATCAATGCGATAGACAGACGACTACGACAGACTACGACAGACTACAGACTACACCCCCCCCCCCCCCCCCCCCGGGGGGGGGGGGGGTTACAGATACGCATACGACTACAGACTACGACTACGAATACGACTAAACGGGCATACGAACTCAGACGACGACGACTACACAGCGACTAACGACGCATATTTTTTGCAAAAGCATAGACTACGACTCAGACGCATCAGCACAAAAAAAAGCTACGACATACGCCAGACATACAGACTACGCTACAGCATACAGCATACGACATACGACATACCCCCCCCCGATGACATACGACATACCCCCCCCCCCCCATAGCATGGGGGGGACGACTACGACATACAAGTACGATACAGATACGACAACAACAATCAATGCGATAGACAGACGACTACGACAGACTACGACAGACTACAGACTACAAGTACGATACAGATACGACAACAACAATCAATGCGATAGACAGACGACTACGACAGACTACGACAGACTACAGACTACACCCCCCCCCCCCGGGGGAGTAGGGTAGGCACGACGACTAGCAGACGGGGGGGGGTTACAGATACGCATACGACTACAGACTACGACTACGAATACGACTAAACGGGCATACGAACTCAGACGACGACGACTACACAGCGACTAACGACGCATATTTTTTTGCAAAAGCATAGACTACGACTCAGACGCATCAGCACAAAAAAAAAAGCTACGACATACGCCAGACATACAGACTACGCTACAGCATACAGCATACGACATACGACATACCCCCCCCCGATGACATACGACATACCCCCCCCCCCCCATAGCATGGGGGGGACGACTACGACATACAAGTACGATACAGATACGACAACAACAATCAATGCGATAGACAGACGACTACGACAGACTACGACAGACTACAGACTACAAGTACGATACAGATACGACAACAACAATCAATGCGATAGACAGACGACTACGACAGACTACGACAGACTACAGACTACACCCCCCCCCCCCCCCCCGGGGGGGGGGGGTTACAGATACGCATACGACTACAGACTACGACTACGAATACGACTAAACGGGCATACGAACTCAGACGACGACGACTACACAGCGACTAACGACGCATATTTTTTTTTGCAAAAGCATAGACTACGACTCAGACGCATCAGCACAAAAAAAAAAAAAGCTACGACATACGCCAGACATACAGACTACGCTACAGCATACAGCATACGACATACGACATACCCCCCCCCGATGACATACGACATACCCCCCCCCCCCCATAGCATGGGGGGGACGACTACGACATACAAGTACGATACAGATACGACAACAACAATCAATGCGATAGACAGACGACTACGACAGACTACGACAGACTACAGACTACAAGTACGATACAGATACGACAACAACAATCAATGCGATAGACAGACGACTACGACAGACTACGACAGACTACAGACTACACCCCCCCCCCCCCCCCCCCTCTCTCATTAGTTGCCGGGGGGGGGGGGGGTTACAGATACGCATACGACTACAGACTACGACTACGAATACGACTAAACGGGCATACGAACTCAGACGACGACGACTACACAGCGACTAACGACGCATATTTTGCAAAAGCATAGACTACGACTCAGACGCATCAGCACAAAAAAGCTACGACATACGCCAGACATACAGACTACGCTACAGCATACAGCATACGACATACGACATACCCCCCCCCGATGACATACGACATACCCCCCCCCCCCCATAGCATGGGGGGGACGACTACGACATACAAGTACGATACAGATACGACAACAACAATCAATGCGATAGACAGACGACTACGACAGACTACGACAGACTACAGACTACAAGTACGATACAGATACGACAACAACAATCAATGCGATAGACAGACGACTACGACAGACTACGACAGACTACAGACTACACCCCCCCCCCCCCCCCCCCCCCTAGTAGTGGGGGGGGGGGGGGGTTACAGATACGCATACGACTACAGACTACGACTACGAATACGACTAAACGGGCATACGAACTCAGACGACGACGACTACACAGCGACTAACGACGCATATTTTTTTTTTTTGCAAAAGCATAGACTACGACTCAGACGCATCAGCACAAAAAAAAAAAAAGCTACGACATACGCCAGACATACAGACTACGCTACAGCATACAGCATACGACATACGACATACCCCCCCCCGATGACATACGACATACCCCCCCCCCCCCATAGCATGGGGGGGACGACTACGACATACAAGTACGATACAGATACGACAACAACAATCAATGCGATAGACAGACGACTACGACAGACTACGACAGACTACAGACTACAAGTACGATACAGATACGACAACAACAATCAATGCGATAGACAGACGACTACGACAGACTACGACAGACTACAGACTACACCCCCCCCCCCCCCCCCCCCGGGGGGGGAAAAAGCTACGACATACGCCAGACATACAGACTACGCTACAGCATACAGCATACGACATACGACATACCCCCCCCCGATGACATACGACATACCCCCCCCCCCCCATAGCATGGGGGGCCCCCCCATAGCATGGGGGGGACGACTACGACATACCATGACTACCAGCATACGACATCATCAGCAGACGACGACGACAGCAGCAGCAGCAGACTTCGACAGCATTTGATACGACTACGACGGGGGGTTACAGATACGCATACGACTACAGACTACGACTACGAATACGACTAAACGGGCATACGAACTCAGACGACGACGACTACACAGCGACTAACGACGCATATTTTTGCAAAAGCATAGACTACGACTCAGACGCATCAGCACAAAAAAAATACATGACGACTGATACTGACAATCAATGCGATAGACAGACGACTACGACAGACTACGACAGACTACAGACTACACCCCCCGGGGGGGGTTACAGATACGCATACGACTACAGACTACGACTACGAATACGACTAAACGGGCATACGAACTCAGACGACGACGACTACACAGCGACTAACGACGCATATTTTGCAAAAGCATAGACTACGACTCAGACGCATAAAAGCTACGACATACGCCAGACATACAGACTACGCTACAGCATACAGCATACGACATACGACATACCCCCCCCCGATGACATACGACATACCATAGCATGGGGGGGACGACTACGAAAAAAAAAAGCTACGACATACGCCAGACATACAGACTACGCTACAGCATACAGCATACGACATACGACATACCCCCCCCCGATGACATACGACATACCCCCCCCCCCCCATAGCATGGGGCATGACGACTACGACATACAAGTGCGCGGCGCGTTGTGTGTCGCGCGCGCTGGTAACGACAGCGCAGCAGCGCAGACACGATACAGATACGACAACAACAATCAATGCGATAGACAGACGACTACGACAGACTACGACAGACTACAGACTACAAGTACGATACAGATACGACAACAACAATCAATGCGATAGACAGACGACTACGACAGACTACGACAGACTACAGACTACACCCCCCGGGGGGGGTTACAGATACGCATACGACTACAGACTACGACTACGAATACGACTAAACGGGCATACGAACTCAGACGACGACGACTACACAGCGACTAACGACGCATATTTTCAGCACAAAAGGGACGACTACGACATACCATGACTACCAGCATACGACATCATCAGCAGACGACGACGACAGCAGCAGCAGCAGACTTCGACAGCATTTGATACGACTACGACTACATGACGACTGATACTGAAGACGACTACGACAGACTACGACAGACTACAGACTACACCCCCCCCCCCCCCCCCCCCGGGTTACAGATACGCATACGACTACAGACTACGACTACGAATACGACTAAACGGGCATACGAACTCAGACGACGACGACTACACAGCGACTAACGACGCATATTTTTGCAAAAGCATAGACTACGACTCAGACGCATCAGCACAAAAAAACGGGCATACGAACTCAGACGACGACGACTACACAGCGACTAACGACGCATATTTTTTTTTTTTGCAAAAGCATAGACTACGACTCAGACGCATCAGCACAAAAAAAAAAAAAGCTACGACACAGACGACTACGACAGACTACGACAGACTACAGACTACACCCCCCCCCCCCCCCCCCCCGGGGGGGGGGGGGGTTACAGATACGCATACGACTACAGACTACGACTACGAATACGACTAAACGGGCATACGAACTCAGACGACGACGACTACACAGCGACTAACGACGCATATTTTTGCAAAAGCATAGACTACGACTCAGACGCATCAGCACAAAAAAAAAAAAAGCTACGACATACGCCAGACATACAGACTACGCTACAGCATACAGCATACGACATACGACATACCCCCCCCCGATGACATACGACATACCCCCCCCCCCCCATAGCATGGGGGGGACGACTACGACATACAAGTACGATACAGATACGACAACAACAATCAATGCGATAGACAGACGACTACGACAGACTACGACAGACTACAGACTACAAGTACGATACAGATACGACAACAACAATCAATGCGATAGACAGACGACTACGACAGACTACGACAGACTACAGACTACACCCCCCGGGGGGGGTTACAGATACGCATACGACTACAGACTACGACTACGAATACGACTAAACGGGCATACGAACTCAGACGACGACGACTACACAGCGACTAACGACGCATATTTTTTTTTTTTGCAAAAGCATAGACTACGACTCAGACGCATCAGCACAAAAAAAAAAAAAGCTACGACATCAGACGCATCAGCACAAAAAAACGGGCATACGAACTCAGGACTA</a:t>
            </a:r>
          </a:p>
        </p:txBody>
      </p:sp>
      <p:sp>
        <p:nvSpPr>
          <p:cNvPr id="3" name="Rettangolo 2"/>
          <p:cNvSpPr/>
          <p:nvPr/>
        </p:nvSpPr>
        <p:spPr>
          <a:xfrm>
            <a:off x="1619672" y="1844824"/>
            <a:ext cx="6265862" cy="9366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it-IT" b="1" dirty="0">
                <a:solidFill>
                  <a:schemeClr val="tx1"/>
                </a:solidFill>
              </a:rPr>
              <a:t>PAGINA 1</a:t>
            </a:r>
          </a:p>
        </p:txBody>
      </p:sp>
      <p:sp>
        <p:nvSpPr>
          <p:cNvPr id="2" name="Rettangolo 1"/>
          <p:cNvSpPr/>
          <p:nvPr/>
        </p:nvSpPr>
        <p:spPr>
          <a:xfrm>
            <a:off x="151147" y="35332"/>
            <a:ext cx="351378" cy="369332"/>
          </a:xfrm>
          <a:prstGeom prst="rect">
            <a:avLst/>
          </a:prstGeom>
        </p:spPr>
        <p:txBody>
          <a:bodyPr wrap="none">
            <a:spAutoFit/>
          </a:bodyPr>
          <a:lstStyle/>
          <a:p>
            <a:r>
              <a:rPr lang="it-IT" altLang="it-IT" b="1" dirty="0">
                <a:solidFill>
                  <a:srgbClr val="FF0000"/>
                </a:solidFill>
              </a:rPr>
              <a:t>A</a:t>
            </a:r>
            <a:endParaRPr lang="it-IT"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993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CasellaDiTesto 1"/>
          <p:cNvSpPr txBox="1">
            <a:spLocks noChangeArrowheads="1"/>
          </p:cNvSpPr>
          <p:nvPr/>
        </p:nvSpPr>
        <p:spPr bwMode="auto">
          <a:xfrm>
            <a:off x="250825" y="44450"/>
            <a:ext cx="8642350" cy="6863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sz="800" dirty="0"/>
              <a:t>AGTACGATACAGATACGACAACAACAATCAATGCGATAGACAGACGACTACGACAGACTACGACAGACTACAGACTACAAGTACGATACAGATACGACAACAACAATCAATGCGATAGACAGACGACTACGACAGACTACGACAGACTACAGACTACACCCCCCCCCCCCCCCCCCCCGGGGGGGGGGGGGGTTACAGATACGCATACGACTACAGACTACGACTACGAATACGACTAAACGGGCATACGAACTCAGACGACGACGACTACACAGCGACTAACGACGCATATTTTTTATCAATGCGATAGACAGACGACTACGACAGACTACGACAGACTACAGACTACACCCCCCGGGGGGGGTTACAGATACGCATACGACTACAGACTACGACTACGAATACGACTCCCCCCCCCCCCCGGGGGGGGGGGGGGTTACAGATACGCATACGACTACAGACTACGACTACGAATACGACTAAACGGGCTTTTGCAAAAGCATAGACTACGACTCAGTACGCATACGACTACAGACTACGACTACGAATACGACTAAACGGGCATACGAACTCAGACGACGACGACTACACAGCGACTAACGACGCATAGACGACTACGACAGACTACGACAGACCCCCCGATGACATACGACATACCCCCCCCCCCCCATAGCATGGGGGGGACGACTACGACATACAAGTACGATACAGATACGACAACAACAATCAATGCGATAGACAGGGGGGGGGGTTACAGATACGCATACGACTACAGACTACGACTACGAATACGACTAAACGGGCATACGAACTCAGACGACGACGACTACACAGCGACTAACGACGCATATTTTTTTTTTTTGCAAAAGCATAGACTACGACTCAGACGCATCAGCACAAAAAAAAAAAAAGCTACGACATACGCCAGACATACAGACTACGCTACAGCATACAGCATACGACATACGACATACCCCCCCCCGATGACATACGACATACCCCCCCCCCCCCATAGCATGGGGGGGACGACTACGACATACAAGTACGATACAGATACGACAACAACAATCAATGCGATAGACAGACGACTACGACGACAGGACGACTACGACAGACTACGACAGACTACAGACTACAAGTACGATACAGATACGACAACAACAATCAATGCGATAGACAGACGAAAAATACATGACGACTGATACTGATTTTTTGCAAAAGCATAGAGGGGGGGTTACAGATACGCATACGACTACAGACTACGACTACGAATACGACTAAACGGGCATACGAACTCAGACGACGACGACTACACAGCGACTAACGACGCATATTTTTTGCAAAAGCATAGACTACGACTCCTACGACAGACTACGACAGACTACAGACTACACCCCCCCATCAATGCGATAGACAGACGAAAAATACATGACGACTGATACTGACAATCAATGCGATAGACAGACGACTACGACAGACTACGACAGACTACAGACTACACCCCCCGGGGGGGGTTACAGATACGCATACGACTACAGACTACGACTACGAATACGACTAAACGGGCATACGAACTCAGACGACGACGACTACACAGCGACTAACGACGCATATTTTGCAAAAGCATAGACTACGACTCAGACGCACGACTACGACAGACTACGACAGACTACAGACTACAAGTACGATACGAACTCAGACGACGACGACTACACAGCGACTAACGACGCATATTTTTTAGACTACAAGTACGATACAGATACGACAACAACATTTTGCAAAAGCATAACGACTACGAAAAAAAAAAGCTACGACATACGCCAGACATACAGACTACGCTACAGCATACAGCATACGACATACGATTTCTAGCAGATACGCATACAGACTAACGCATACGACATACGCAGCTTTTGCAAAAGCATAGACTACGACTCAGACGCATCAGCACAAAGACGATGATTGACGTAGCATGACGATTTTGCAAAAGCATAGACTACGACTCAGACGCATCAGCACAAAAAAAAAAAAAGCTACGACATACGCCAGACATACAGACTACGCTACAGCATACAGACTACGACAGACTACAGACTACAAGTACGATACAGATACGACAACAACAATCAATGCGATAGACAGACGACTACGACAGACTACGACAGACTACAGACTACACCCCCCCCTTTGCAAAAGCATAGACTACGACTCAGACGCATCAGCACAAAAAAGCTACGACATACGCCAGACATACAGACTACGCTACAGCATACAGCATACGACATACGACATACCCCCCCCCGATGACATACGACATACCCCCCCCCCCCCCGCTACGACGGGGGGTTACAGATACGCATACGACTACAGACTACGACTACGAATACGACTAAACGGGCATACGAACTCAGACGACGACGACTACACAGCGACTAACGACGCATATTTTTGCAAAAGCATAGACTACGACTCAGACGCATCAGCACAAAAAGACGCATCAGCACAAAAAAAAGCTACGACATACGCCAGACATACAGACTACGCTCCCCCGGGGGGGAAAAAGCTACGACATACGCCAGACATACAGACTACGCTACAGCATACAGCATACGACATACGACATACCCCCCCCCGATGACATACGACATACCCCCCCCCCCCCATAGCATGGGGGGCCCCCCCATAGCATGGGGGGGACGACTACGACATACCATGACTACCAGCATACGACATCATCAGCAGACGACGACGACAGCAGCAGCAGCAGACTTCGACAGCATTTGATACGACCCCCCTACGACTCCTACGACAGACTACGACAGACTACAGACTACACCCCCCCATCAATGCGATAGACAGACGAAAAATACATGACGACTGATACTGACAATCAATGCGATAGACAGACGACTACAGCATACGACATACGACATACCCCCCCCCGATGACATACGACATACCCCCCACAAGTACGATACAGATACGACAACAACAATCAATGCGATAGACAGACGACTACGACAGACTAACGACGCATATTTTTGCAAAAGCATAGACTACGACTCAGACGCATCAGCACAAAAAAACGGGCATACGAACTCAGACGACGACGACTACACAGCGACTAACGACGCATTATACAGATACGACAACAACAATCAATGCGATAGACAGACGACTACGACAGACTACGACAGACTACAGACTACACCCCCCCCCCCCGGGGGAGTAGGGTAGGCACGACGACTAGCAGACGGGGGGGGGTTACAGATACGCATACGACTACAGACTACGACTACGAATACGACTAAACGGGCATACGAACTCAGACGACGACGACTACACAGCGACTAACGACGCATATTTTTTTGCAAAAGCATAGACTACGACTCAGACGCATCAGCACAAAAAAAAAAGCTACGACATACGCCAGACATACAGACTACGCTACAGCATACAGCATACGACATACGACATACCCCCCCCCGATGACATACGACATACCCCCCCCCCCCCATAGCATGGGGGGGACGACTACGACATACAAGTACGATACAGATACGACAACAACAATCAATGCGATAGACAGACGACTACGACAGACTACGACAGACTACAGACTACAAGTACGATACAGATACGACAACAACAATCAATGCGATAGACAGACGACTACGACAGACTACGACAGACTACAGACTACACCCCCCCCCCCCCCCCCGGGGGGGGGGGGTTACAGATACGCATACGACTACAGACTACGACTACGAATACGACTAAACGGGCATACGAACTCAGACGACGACGACTACACAGCGACTAACGACGCATATTTTTTTTTGCAAAAGCATAGACTACGACTCAGACGCATCAGCACAAAAAAAAAAAAAGCTACGACATACGCCAGACATACAGACTACGCTACAGCATACAGCATACGACATACGACATACCCCCCCCCGATGACATACGACATACCCCCCCCCCCCCATAGCATGGGGGGGACGACTACGACATACAAGTACGATACAGATACGACAACAACAATCAATGCGATAGACAGACGACTACGACAGACTACGACAGACTACAGACTACAAGTACGATACAGATACGACAACAACAATCAATGCGATAGACAGACGACTACGACAGACTACGACAGACTACAGACTACACCCCCCCCCCCCCCCCCCCCGGGGGGGGGGGGGGTTACAGATACGCATACGACTACAGACTACGACTACGAATACGACTAAACGGGCATACGAACTCAGACGACGACGACTACACAGCGACTAACGACGCATATACAGCATACAGCATACGACATACGACATACCCTACGCATACGACTACAGACTACGACTACGAATACGACTAAACGGGCATACGAACTCAGACGACGACGACTACACAGCGACTAACGACGCATATTTTTTGCAAAAGCATAGACTACGACTCCTACGACAGACTACGACAGACTACAGACTACACCCCCCCATCAATGCGATAGACAGACGAAAAATACATGACGACTGATACTGACAATCAATGCGATAGACACAATCAATGCGATAGAATAGCATGGGGGGGACGACTACGACATACAAGTACGATACAGATACGACAACAACAATCAATGCGATAGACAGACGACTACGACAGACTACGACAGACTACAGACTACAAGTACGATACAGATACGACAACAACAATCAATGCGATAGACAGACGACTACGACAGACTACGACAGACTACAGACTACACCCCCCCCCCCCCCCCCCCCGGGGACTACGACAGAACGCATCAGCACAAAAAAAAAAAAAGCTACGACACAGACGACTACGACAGACTACGACAGACTACAGACTACACCCCCCCCCCCCCCCCCCCCGACTACGACAGACTACAGACTACAAGTACGATACAGATACGACAACAACAATCAATGCGATAGACAGACGACTACGACAGACTACGACAGACTACAGACTACACCCCCCCCCCCCCCCCCCCCGGGGGGGCCAGACGACTACGACAGACTACGACAGACTACAGACTACACCCCCCGGGGGGGGTTACAGATACGCATACGACTACAGACTACGACTACGAATACGACTAAACGGGCATACGAACTCAGACGACGACGACTACACAGCGACTAACGACGCATATTTTTTGCAAAAGCATAGACTACGACTCAGACGCATCAGCACAAAAAAAAAAAAAGCTACGACATACGCCAGACATACAGACTACGCTACAGCATACAGCATACGACATACGACATACCCCCCCCCGATGACATACGACATACCCCCCCCCCCCCATAGCATGGGGGGGACGACTACGACATACAAGTACGATACAGATACGACACAAAAAGACGCATCAGCACAAAAAAAAGCTACGACATACGCCAGACATACAGACTACGCTACAGCATACAGCATACGACATACGACATACCCCCCCCCGATGACATACGACATACCCCCCCCCCCCCATAGCATGGGGGGGACGACTACGACATACAAGTACGATACAGATACGACAACAACAATCAATGCGATAGACAGACGACTACGACAGACTACGACAGACTACAGACTACAAGTACGATACAGATACGACAACAACAAAAAAAAAAGCTACGACATACGCCAGACATACAGACTACGCTACAGCATACAGCATACGACATACGACATACCCCCCCCCGATGACATACGACATACCCCCCCCCCCCCATAGCATGGGGGGGACGACTACGACATACAAGTACGATACAGATACGACAACAACAATCAATGCGATAGACAGACGACTACGACAGACTACGACAGACTACCATACCCCCCCCCGATGACATACGACATACCCCCCCCCCCCCATAGCATGGGGCATGACGACTACGACATACAAGTGCGCGGCGCGTTGTGTGTCGCGCGCGCTGGTAACGACAGCGCAGCAGCGCAGACACGATACAGATACGACAACAACAATCAATGCGATAGACAGACGACTACGACAGACTACGACAGACTACAGACTACAAGTACGATACAGATACGACAACAACAATCAATGCGATAGACAGACGACTACGACAGACTACGACAGACTACAGACTACACCCCCCGGGGGGGGTTACAGATACGCATACGACTACAGACTACGACTACGAATACGACTAAACGGGCATACGAACTCAGACGACGACGACTACACAGCGACTAACGACGCATATTTTCAGCACAAAAGGGACGACTACGACATACCATGACTACCAGCATACGACATCATCAGCAGACGACGACGACAGCAGCAGCAGCAGACTTCGACAGCATTTGATACGACTACGACTACATGACGACTGATACTGAAGACGACTACGACAGACTACGACAGACTACAGACTACCATCAGCACAAAAAAACGGGCATACGAACTCAGGACTACGACAGACTACAGACTACACC</a:t>
            </a:r>
          </a:p>
        </p:txBody>
      </p:sp>
      <p:sp>
        <p:nvSpPr>
          <p:cNvPr id="3" name="Rettangolo 2"/>
          <p:cNvSpPr/>
          <p:nvPr/>
        </p:nvSpPr>
        <p:spPr>
          <a:xfrm>
            <a:off x="1258888" y="2492375"/>
            <a:ext cx="6265862" cy="9366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it-IT" b="1" dirty="0">
                <a:solidFill>
                  <a:schemeClr val="tx1"/>
                </a:solidFill>
              </a:rPr>
              <a:t>PAGINA 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CasellaDiTesto 1"/>
          <p:cNvSpPr txBox="1">
            <a:spLocks noChangeArrowheads="1"/>
          </p:cNvSpPr>
          <p:nvPr/>
        </p:nvSpPr>
        <p:spPr bwMode="auto">
          <a:xfrm>
            <a:off x="250825" y="44450"/>
            <a:ext cx="8642350" cy="6863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sz="800" dirty="0"/>
              <a:t>AGTACGATACAGATACGACAACAACAATCAATGCGATAGACAGACGACTACGACAGACTACGACAGACTACAGACTACAAGTACGATACAGATACGACAACAACAATCAATGCGATAGACAGACGACTACGACAGACAGACTACGCTACAGCATACAGCATACGACATACGACATACCCCCCCCCGATGACATACGACATACCCCCCCCCCCCCATAGCATGGGGGGGACGACTACGACATACAAGTACGATACAGATACGACAACAACAATCAATGCGATAGACAGACGACTACGACAGACTACGACAGACTACAGACTACAAGTACGATACAGATACGACAACAACAATCAATGCGATAGACAGACGACTACGACAGACTACGACAGACTACAGACTACACCCCCCCAAAAAAAAAGCTACGACATACGCCAGACATACAGACTACGCTACAGCATACAGCATACGACATACGACATACCCCCCCCCGATGACATACATCAGCACAAAGACGATGATTGACGTAGCATGACGATTTTGCAAAAGCATAGACTACGACTCAGACGCATCAGCACAAAAAAAAAAAAAGCTACGACATACGCCAGACATACAGACTACGCTACAGCAGACTACGACTCAGACGCCATACCATAGCATGGGGGGGACGACTACGAAAAAAAAAAGCTACGACATACGCCAGACATACAGACTACGCTACAGCATACAGCATACGACATACGACCCCCATAGCATGGGGGGGACGACTACGACATACAAGTACGATACAGATACGACAACAACAATCAATGCGATAGACAGACGACTACGACAGACTACGACAGACTACAGACTACAAGTACGATGCGCAGACACGATCCCCCATAGCATGGGGGGGACGACTACGACATACAAGTACGATACAGATACGACAACAACAATCAATGCGATAGACAGACGACTACGACAGACTACGACAGACTACAGACTATACAGCATACGACATACGACATACCCCCCCCCGATGACATACGACATACCCCCCACAAGTACGATACAGATACGACAACAACAATCAATGCGATAGACAGACGACTACGACAGACTACGACAGACGCATATTTTTGCAAAAGCATAGACTACGACTCAGACGCATCAGCACAAAAAAAATACATGACGACTGATACTGACAATCAATGCGATAGACAGACGACTACGACAGACTACGACAGAGCCCCCATAGCCTACAGACTACGACTACGAATACGACTCCCCCCCCCCCCCGGGGGGGGGGGGGGTTACAGATACGCATACGACTACAGACTACGACTACGAATACGACTAAACGGGCATACGAACTCAGACGACGACGACTACACAGCGACTAACGACGCATATTGGGACAGACGACTACGACAGACTACGACAGACTACAGACTACACCCCCCCCCCCCCCCCCCCCAAGCATAGACTACGACTCAGACGCATCAGCACAAAAAAAAGCTACGACATACGCCAGACATACAGACTACGCTACAGCATACAGCATACGACATACGACATACCCCCCCCCGATGACATACGACATACCCCCCCCCCCCCATAGCATGGGGGGGACGACTACGACATACAAGTACGATACAGATACGACAACAACAATCAATGCGATAGACAGACGACTACGACAGACTACGACAGACTACAGACTACAAGTACGATACAGATACGACAACAACAATCAATGCGATAGACAGACGACTACGACAGACTACGACAGACTACAGACTACACCCCCCCCCCCCGGGGGAGTAGGGTAGGCACGACGACTAGCAGACGGGGGGGGGTTACAGATACGCATACGACTACAGACTACGACTACGAATACGACTAAACGGGCATACGAACTCAGACGACGACGACTACACAGCGACTAACGACGCATATTTTTTTGCAAAAGCATAGACTACGACTCAGACGCATCAGCACAAAAAAAAAAGCTACGACATACGCCAGACATACAGACTACGCTACAGCATACAGCATACGACATACGACATACCCCCCCCCGATGACATACGACATACCCCCCCCCCCCCATAGCATGGGGGGGACGACTACGACATACAAGTACGATACAGATACGACAACAACAATCAATGCGATAGACAGACGACTACGACAGACTACGACAGACTACAGACTACAAGTACGATACAGATACGACAACAACAATCAATGCGATAGACAGACGACTACGACAGACTACGACAGACTACAGACTACACCCCCCCCCCCCCCCCCGGGGGGGGGGGGTTACAGATACGCATACGACTACAGACTACGACTACGAATACGACTAAACGGGCATACGAACTCAGACGACGACGACTACACAGCGACTAACGACGCATATTTTTTTTTGCAAAAGCATAGACTACGACTCAGACGCATCAGCACAAAAAAAAAAAAAGCTACGACATACGCCAGACATACAGACTACGCTACAGCATACAGCATACGACATACGACATACCCCCCCCCGATGACATACGACATACCCCCCCCCCCCCATAGCATGGGGGGGACGACTACGACATACAAGTACGATACAGATACGACAACAACAATCAATGCGATAGACAGACGACTACGACAGACTACGACAGACTACAGACTACAAGTACGATACAGATACGACAACAACAATCAATGCGATAGACAGACGACTACGACAGACTACGACAGACTACAGACTACACCCCCCCCCCCCCCCCCCCCGGGGGGGGGGGGGGTTACAGATACGCATACGACTACAGACTACGACTACGAATACGACTAAACGGGCATACGAACTCAGACGACGACGACTACACAGCGACTAACGACGCATATTTTGCAAAAGCATAGACTACGACTCAGACGCATCAGCACAAAAAAGCTACGACATACGCCAGACATACAGACTACGCTACAGCATACAGCATACGACATACGACATACCCCCCCCCGATGACATACGACATACCCCCCCCCCCCCATAGCATGGGGGGGACGACTACGACATACAAGTACGATACAGATACGACAACAACAATCAATGCGATAGACAGACGACTACGACAGACTACGACAGACTACAGACTACAAGTACGATACAGATACGACAACAACAATCAATGCGATAGACAGACGACTACGACAGACTACGACAGACTACAGACTACACCCCCCCCCCCTACGACTAAAAGATACGCATACGACTACAGACTACGACTACGAATACGACTAAACGGGCATACGAACTCAGACGACGACGACTACACAGCGACTAACGACGCATATTTTTGCAAAAGCATAGACTACGACTCAGACGCATCAGCACAAAAAAAAAAAAAGCTACGACATACGCCAGACATACAGACTACGCTACAGCATACAGCATACGACATACGACATACCCCCCCCCGATGACATACGACATACCGGGCATACGAACTCAGACGACGACGACTACACAGCGACTAACGACGCATATTTTTTGCAATTTTTTTCTAGCAGATACGCATACAGACTAACGCATACGACATACGCAGCTTTTGCCCCCCCCCGACTACAGACTACAAGTACGATACAGATACGACAACAACAATCAATGCGATAGACATACAAGTACGATACAGATACGACAACAACAATCAATGCGATAGACAGACGACTACGACAGACTACGACAGACTACAGACTACAAGTACGATACAGATACGACAACAACAATCAATGCGATAGACAGACGACTACGACAGACTACGACAGACTACAGACTACACCCCCCGGGGGGGGTTACAGATACGCATACGAGACTACACCCCCCCCCCCCCCCCCCCCGGGGGGGGGGGGGGTTACAGATACGCATACGACTACAGACTACGACTACGAATACGACTAAACGGGCATACGAACTCAGACGACGACGACTACACAGCGACTAACGACGCATATTTTTTTTTTTTGCAAAAGCATAGACTACGACTCAGACGCATCAGCACAAAAAAAAAAAAAGCTACGACATACGCCAGACATATTTTACGGGGGGGGGGGGGGTTACAGATACGCATACGACTACAGACTACGACTACGAATACGACTAAACGGGCATACGAACTCAGACGACGACGACTACACAGCGACTAACGACGCATATTTCTACGACAGACTACAATGGGGGGGACGACTACGACATACAAGTACGATACAGATACGACAACAACAATCAATGCGATAGACAGACGACTACGACAGACTACGACAGACTACAGACTACAAGTACGATCCCCCATAGCATGGGGGGGACGACTACGACATACAAGTACGATACAGATACGACAACAACAATCAATGCGATAGACAGACGACTACGACAGACTACGACAGACTACAGACTACAAGTACGATGGGCCCCCCCATAGCATGGGGGGGACGACTACGACATACCATGACTACCAGCATACGACATCATCAGCAGACGACGACGACAGCAGCAGCAGCAGACTTCGACAGCATTTGATACGACTACGACGGGGGGTTACAGATACGCATACGACTACAGACTACGACTACGAATACGACTAAACGGGCATACGAACTCAGACGACGACGACTACACAGCGACTAACGACGCATATTTTTGCAAAAGCATAGACTACGACTCAGACGCATCAGCACAAAAAAAATACATGACGACTGATACTGACAATCAATGCGATAGACAGACGACTACGACAGACTACGACAGACTACAGACTACACCCCCCGGGGGGGGTTACAGATACGCATACGACTACAGACTACGACTACGAATACGACTAAACGGGCATACGAACTCAGACGACGACGACTACACAGCGACTAACGACGCATATTTTGCAAAAGCATAGACTACGACTCAGACGCATAAAAGCTACGACATACGCCAGACATACAGACTACGCTACAGCATACAGCATACGACATACGACATACCCCCCCCCGATGACATACGAGACATACCCCCCCCCCCCCATAGCATGGGGGGGACGACTACGGGGGGGGGGGGTTACAGATACGCATACGACTACAGACTACGACTACGAATACGACTAAACGGGCATACGAACTCAGACGACGACGACTACACAGCGACTAACGACGCATATTTTTTGCAATTTTTTTCTAGCAGATACGCATACAGACTAACGCATACGACATACGCAGCTTTTGCAAAAGCATACAAGTACGATCCCCCATAGCATGGGGGGGACGACTACGACATACAAGTACGATACAGATACGACAACAACAATCAATGCGATAGACAGACGACTACGACAGACTACGACAGACTACAGACTACAAGTACGATCCCCCATAGCATGGGGGGGACGACTACGACATACAAGTACGATACAGATACGACAACAACAATCAATGCGATAGACAGACGACTACGACAGACTACGACAGACTACAGACTACAAGTACGATCCCCCATAGCATGGGGGGGACGACTACGACATACAAGTACGATACAGATACGACAACAACAATCAATGCGATAGACAGACGACTACGACAGACTACGACAGACTACAGACTACAAGTACGATACAGATACGACAACAACAATCAATGCGATAGACAGACGACTACGACAGACTACGACAGACTACAGACTACAAGTACGATACAGATACGACAACAACAATCAATGCGATAGACAGACGACTACGACAGACTACGACAGACTACAGACTACACCCCCCGGGGGGGGTTACAGATACGCATACGACTACAGACTACGACTACGAACAAAAGCATAGACTACGACTCAGACGCCATACCATAGCATGGGGGGGACGACTACGAAAAAAAAAAGCTACGACATACGCCAGACATACAGACTACGCTACAGCATACAGCATACGACATACGACCCCCCCCCCCCCATAGCATGGGGGGGACGACTACGACATACAAGTACGATACAGATACGACAACAACAATCAATGCGATAGACAGACGACTACGACAGACTACGACAGACTACAGACTACAAGTACGATACAGATACGACAACAACAATCAATGCGATAGACAGACGACTACGACAGACTACGACAGACTACAGACTACACCCCCCGGGGGGGGTTACAGATACGCATACGACTACAGACTACGACTACGAATACGACTAAACGGGCATACGAACTCAGACGACGACGACTACACAGCGACTAACGACGCATATTTTTTTTTTTTGCAAAAGCATAGACTACGACTCAGACGCATCAGCACAAAAAAAAAAAAAGCTACGACATCAGACGCATCAGCACAAAAAAACGGGCATACGAACTCAGGACTACGACAGACTACAGACTACACC</a:t>
            </a:r>
          </a:p>
        </p:txBody>
      </p:sp>
      <p:sp>
        <p:nvSpPr>
          <p:cNvPr id="3" name="Rettangolo 2"/>
          <p:cNvSpPr/>
          <p:nvPr/>
        </p:nvSpPr>
        <p:spPr>
          <a:xfrm>
            <a:off x="1258888" y="2276475"/>
            <a:ext cx="6265862" cy="9366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it-IT" b="1" dirty="0">
                <a:solidFill>
                  <a:schemeClr val="tx1"/>
                </a:solidFill>
              </a:rPr>
              <a:t>PAGINA  1000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CasellaDiTesto 1"/>
          <p:cNvSpPr txBox="1">
            <a:spLocks noChangeArrowheads="1"/>
          </p:cNvSpPr>
          <p:nvPr/>
        </p:nvSpPr>
        <p:spPr bwMode="auto">
          <a:xfrm>
            <a:off x="250825" y="44450"/>
            <a:ext cx="8642350" cy="6863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sz="800" dirty="0"/>
              <a:t>AGTACGATACAGATACGACAACAACAATCAATGCGATAGACAGACGACTACGACAGACTACGACAGACTACAGACTACAAGTACGATACAGATACGACAACAACAATCAATGCGATAGACAGACGACTACGACAGACTACGACAGACTACAGACTACACCCCCCCCCCCCCCCCCCCCGGGGGGGGGGGGGGTTACAGATACGCATACGACTACCCCCCCCCCCCCGGGGGGGGAAAAAGCTACGACATACGCCAGACATACAGACTACGCTACAGCATACAGCATACGACATACGACATACCCCCCCCCGATGACATACGACATACCCCCCCCCCCCCATAGCATGGGGGGCCCCCCCATAGCATGGGGGGGACGACTACGACATACCATGACTACCAGCATACGACATCATCAGCAGACGACGACGACAGCAGCAGCAGCAGACTTCGAGACGACGACTACACAGCGACTAACGACGCATATTTTTTTTTCTAGCAGATACGCATACAGACTAACGCATACGACATACGCAGCTTTTGCAAAAGCATAGACTACGACTCAGACGCATCAGCAGACTACGACTACGAATACGACTAAACGGGCATACGAACTCAGACGACGACGACTACACAGCGACTAACGACGCATATTTTTTTTTTTTGCAAAAGCATAGACTACGACTCAGACGCATCAGCACAAAAAAAAAAAAAGCTACGACATACGCCAGACATACAGACTACGCTACAGCATACAGCATACGACATACGACATACCCCCCCCCGATGACATACGACATACCCCCCCCCCCCCATAGCATGGGGGGGACGACTACGACATACAAGTACGATACAGATACGACAACAACAATCAATGCGATAGACAGACGACTACGACAGACTACGACAGACTACAGACTACAAGTACGATACAGATACGACAACAACAATCAATGCGATAGACAGACGACTACGACAGACTACGACAGACTACAGACTACACCCCCCCAAAAAAAAAGCTACGACATACGCCAGACATACAGACTACGCTACAGCATACAGCATACGACATACGACATACCCCCCCCCGATGACATACGACATACCCCCCCCCCCCCATAGCATGGGGGGGACGACTACGACATACAAGTACGATACAGATACGACAACAACAATCAATGCGATAGACAGACGACTACGACAGACTACGACAGACTACAGACTACAAGTACGATACAGATACGACAACAACAATCAATGCGATAGACAGACGACTACGACAGACTACGACAGACTACAGACTACACCCCCCGGGGGGGGTTACAGATACGCATACGACTACAGACTACGACTACGAATACGACTCCCCCCCCCCCCCGGGGGGGGGGGGGGTTACAGATACGCATACGACTACAGACTACGACTACGAATACGACTAAACGGGCATACGAACTCAGACGGGGGGGGGGGGGGTTACAGATACGCATACGACTACAGACTACGACTACGAATACGACTAAACGGGCATACGAACTCAGACGACGACGACTACACAGCGACTAACGACGCATATTTTTTGCAAAAGCATAGACTACGACTCAGACGCATCAGCACAAAAAAAAGCTACGACATACGCCAGACATACAGACTACGCTACAGCATACAGCATACGACATACGACATACCCCCCCACGACGCATATTTTGCAAAAGCATAGACTACGACTCAGACGCATAAAAGCTACGACATACGCCAGACATACAGACTACGCTACAGCATACAGCATACGACATACGACATACCCCCCCCCGATGACATACGACATACCATAGCATGGGGGGGACGACTACGAAAAAAAAAAGCTACGACATACGCCAGACATACAGACTACGCTACAGCATACAGCATACGACATACGACATACCCCCCCCCGATGACATACGACATACCCCCCCCCCCCCATAGCATGGGGCATGACGACTACGACATACAAGTGCGCGGCGCGTTGTGTGTCGCGCGCGCTGGTAACGACAGCGCAGCAGCGCAGACACGATACAGATACGACAACAACAATCAATGCGATAGACAGACGACTACGACAGACTACGACAGACTACAGACTACAAGTACGATACAGATACGACAACAACAATCAATGCGATAGACAGACGACTACGACAGACTACGACAGACTACAGACTACACCCCCCGGGGGGGGTTACAGATACGCATACGACTACAGACTACGACTACGAATACGACTAAACGGGCATACGAACTCAGACGACGACCGATGACATACGACATACCCCCCCCCCCCCATAGCATGGGGGGGACGACTACGACATACAAGTACGATACAGATACGACAACAACAATCAATGCGATAGACAGACGACTACGACAGACTACGACAGACTACAGACTACAAGTACGATACAGATACGACAACAACAATCAATGCGATAGACAGACGACTACGACAGACTACGACAGACTACAGACTACACCCCCCCCCCCCGGGGGAGTAGGGTAGGCACGACGACTAGCAGACGGGGGGGGGTTACAGATACGCATACGACTACAGACTACGACTACGAATACGACTAAACGGGCATACGAACTCAGACGACGACGACTACACAGCGACTAACGACGCATATTTTTTTGCAAAAGCATAGACTACGACTCAGACGCATCAGCACAAAAAAAAAAGCTACGACATACGCCAGACATACAGACTACGCTACAGCATACAGCATACGACATACGACATACCCCCCCCCGATGACATACGACATACCCCCCCCCCCCCATAGCATGGGGGGGACGACTACGACATACAAGTACGATACAGATACGACAACAACAATCAATGCGATAGACAGACGACTACGACAGACTACGACAGACTACAGACTACAAGTACGATACAGATACGACAACAACAATCAATGCGATAGACAGACGACTACGACAGACTACGACAGACTACAGACTACACCCCCCCCCCCCCCCCCGGGGGGGGGGGGTTACAGATACGCATACGACTACAGACTACGACTACGAATACGACTAAACGGGCATACGAACTCAGACGACGACGACTACACAGCGACTAACGACGCATATTTTTTTTTGCAAAAGCATAGACTACGACTCAGACGCATCAGCACAAAAAAAAAAAAAGCTACGACATACGCCAGACATACAGACTACGCTACAGCATACAGCATACGACATACGACATACCCCCCCCCGATGACATACGACATACCCCCCCCCCCCCATAGCATGGGGGGGACGACTACGACATACAAGTACGATACAGATACGACAACAACAATCAATGCGATAGACAGACGACTACGACAGACTACGACAGACTACAGACTACAAGTACGATACAGATACGACAACAACAATCAATGCGATAGACAGACGACTACGACAGACTACGACAGACTACAGACTACACCCCCCCCCCCCCCCCCCCCGGGGGGGGGGGGGGTTACAGATACGCATACGACTACAGACTACGACTACGAATACGACTAAACGGGCATACGAACTCAGACGACGACGACTACACAGCGACTAACGACGCATATTTTGCAAAAGCATAGACTACGACTCAGACGCATCAGCACAAAAAAGCTACGACATACGCCAGACATACAGACTACGCTACAGCATACAGCATACGACATACGACATACCCCCCCCCGATGACATACGACATACCCCCCCCCCCCCATAGCATGGGGGGGACGACTACGACATACAAGTACGATACAGATACGACAACAACAATCAATGCGATAGACAGACGACTACGACAGACTACGACAGACTACAGACTACAAGTACGATACAGATACGACAACAACAATCAATGCGATAGACAGACGACTACGACAGACTACGACAGACTACAGACTACACCCCCCCCCCCCCCCCCCCCGGGGGGGGGGGGGGTTACAGATACCCCCCCCCCCCCCCCCCCCGGGGGGGGGGGGGGTTACAGATACCCCCCCCCCCCCCCCCCCCGGGGGGGGGGGGGGTTACAGATACCCCCCCCCCCCCCCCCCCCGGGGGGGGGGGGGGTTACAGATACCCCCCCCCCCCCCCCCCCCGGGGGGGGGGGGGGTTACAGATACCCCCCCCCCCCCCCCCCCCGGGGGGGGGGGGGGTTACAGATACCCCCCCCCCCCCCCCCCCCGGGGGGGGGGGGGGTTACAGATACCCCCCCCCCCCCCCCCCCCGGGGGGGGGGGGGGTTACAGATACCCCCCCCCCCCCCCCCCCCGGGGGGGGGGGGGGTTACAGATACCCCCCCCCCCCCCCCCCCCGGGGGGGGGGGGGGTTACAGATACCCCCCCCCCCCCCCCCCCCGGGGGGGGGGGGGGTTACAGATACCCCCCCCCCCCCCCCCCCCGGGGGGGGGGGGGGTTACAGATACCCCCCCCCCCCCCCCCCCCGGGGGGGGGGGGGGTTACAGATACCCCCCCCCCCCCCCCCCCCGGGGGGGGGGGGGGTTACAGATACCCCCCCCCCCCCCCCCCCCGGGGGGGGGGGGGGTTACAGATACCCCCCCCCCCCCCCCCCCCGGGGGGGGGGGGGGTTACAGATACCCCCCCCCCCCCCCCCCCCGGGGGGGGGGGGGGTTACAGATACCCCCCCCCCCCCCCCCCCCGGGGGGGGGGGGGGTTACAGATACCCCCCCCCCCCCCCCCCCCGGGGGGGGGGGGGGTTACAGATACCCCCCCCCCCCCCCCCCCCGGGGGGGGGGGGGGTTACAGATACCCCCCCCCCCCCCCCCCCCGGGGGGGGGGGGGGTTACAGATACCCCCCCCCCCCCCCCCCCCGGGGGGGGGGGGGGTTACAGATACCCCCCCCCCCCCCCCCCCCGGGGGGGGGGGGGGTTACAGATACCCCCCCCCCCCCCCCCCCCGGGGGGGGGGGGGGTTACAGATACCCCCCCCCCCCCCCCCCCCGGGGGGGGGGGGGGTTACAGATACCCCCCCCCCCCCCCCCCCCGGGGGGGGGGGGGGTTACAGATACCCCCCCCCCCCCCCCCCCCGGGGGGGGGGGGGGTTACAGATACCCCCCCCCCCCCCCCCCCCGGGGGGGGGGGGGGTTACAGATACCCCCCCCCCCCCCCCCCCCGGGGGGGGGGGGGGTTACAGATACCCCCCCCCCCCCCCCCCCCGGGGGGGGGGGGGGTTACAGATACGCATACGACTACAGACTACGACTACGAATACGACTAAACGGGCATACGAACTCAGACGACGACGACTACACAGCGACTAACGACGCATATTTTTTTTTTTTGCAAAAGCATAGACTACGACTCAGACGCATCAGCACAAAAAAAAAAAAAGCTACGACATACGCCAGACATACAGACTACGCTACAGCATACAGCATACGACATACGACATACCCCCCCCCGATGACATACGACATACCCCCCCCCCCCCATAGCATGGGGGGGACGACTACGACATACAAGTACGATACAGATACGACAACAACAATCAATGCGATAGACAGACGACTACGACAGACTACGACAGACTACAGACTACAAGTACGATACAGATACGACAACAACAATCAATGCGATAGACAGACGACTACGACAGACTACGACAGACTACAGACTACACCCCCCCCACAAAGACGATGATTGACGTAGCATGACGATTTTGCAAAAGCATAGACTACGACTCAGACGCATCAGCACAAAAAAAAAAAAAGCTACGACATACGCCAGACATACAGACTACGCTACAGCATACAGCATACGACATACGACATACCCCCCCCCGATGACATACGACATACCCCCCACAAGTACGATACAGATACGACAACAACAATCAATGCGATAGACAGACGACTACGACAGACTACGACAGACTACAGACTACAAGTACGATACAGATACGACAACAACAATCAATGCGATAGACAGACGACTACGACAGACTACGACAGACTACAGACTACACCCCCCCCCCCCCCCCCCCCCAGCATTTGATACGACTACGACGGGGGGTTACAGATACGCATACGACTACAGACTACGACTACGAATACGACTAAACGGGCATACGAACTCAGACGACGACGACTACACAGCGACTAACGACGCATATTTTTGCAAAAGCATAGACTACGACTCAGACGCATCAGCACAAAAAAAATACATGACGACTGATACTGACAATCAATGCGATAGACAGACGACTACGACAGACTACGACAGACTACAGACTACACCCCCCGGGGGGGGTTACAGATACGCATACGACTACAGACTACGACTACGAATACGACTAAACGGGCATACGAACTCAGACGAC</a:t>
            </a:r>
          </a:p>
        </p:txBody>
      </p:sp>
      <p:sp>
        <p:nvSpPr>
          <p:cNvPr id="3" name="Rettangolo 2"/>
          <p:cNvSpPr/>
          <p:nvPr/>
        </p:nvSpPr>
        <p:spPr>
          <a:xfrm>
            <a:off x="1258888" y="2492375"/>
            <a:ext cx="6265862" cy="9366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it-IT" b="1" dirty="0">
                <a:solidFill>
                  <a:schemeClr val="tx1"/>
                </a:solidFill>
              </a:rPr>
              <a:t>PAGINA  1 MILIONE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C497ED6E-E648-45EA-9B83-68E1D1C2A9C9}"/>
              </a:ext>
            </a:extLst>
          </p:cNvPr>
          <p:cNvPicPr>
            <a:picLocks noChangeAspect="1"/>
          </p:cNvPicPr>
          <p:nvPr/>
        </p:nvPicPr>
        <p:blipFill>
          <a:blip r:embed="rId2"/>
          <a:stretch>
            <a:fillRect/>
          </a:stretch>
        </p:blipFill>
        <p:spPr>
          <a:xfrm>
            <a:off x="164849" y="44623"/>
            <a:ext cx="5199240" cy="1995385"/>
          </a:xfrm>
          <a:prstGeom prst="rect">
            <a:avLst/>
          </a:prstGeom>
        </p:spPr>
      </p:pic>
      <p:pic>
        <p:nvPicPr>
          <p:cNvPr id="8" name="Immagine 7">
            <a:extLst>
              <a:ext uri="{FF2B5EF4-FFF2-40B4-BE49-F238E27FC236}">
                <a16:creationId xmlns:a16="http://schemas.microsoft.com/office/drawing/2014/main" id="{DC2955A4-8763-3F85-9565-41B3D9ADD5A5}"/>
              </a:ext>
            </a:extLst>
          </p:cNvPr>
          <p:cNvPicPr>
            <a:picLocks noChangeAspect="1"/>
          </p:cNvPicPr>
          <p:nvPr/>
        </p:nvPicPr>
        <p:blipFill rotWithShape="1">
          <a:blip r:embed="rId3"/>
          <a:srcRect l="-959" t="-144" r="82520" b="85131"/>
          <a:stretch/>
        </p:blipFill>
        <p:spPr>
          <a:xfrm>
            <a:off x="293743" y="3649290"/>
            <a:ext cx="1556521" cy="792088"/>
          </a:xfrm>
          <a:prstGeom prst="rect">
            <a:avLst/>
          </a:prstGeom>
        </p:spPr>
      </p:pic>
      <p:pic>
        <p:nvPicPr>
          <p:cNvPr id="9" name="Immagine 8">
            <a:extLst>
              <a:ext uri="{FF2B5EF4-FFF2-40B4-BE49-F238E27FC236}">
                <a16:creationId xmlns:a16="http://schemas.microsoft.com/office/drawing/2014/main" id="{C2485380-C264-B27D-D8D0-A02E5B3426DD}"/>
              </a:ext>
            </a:extLst>
          </p:cNvPr>
          <p:cNvPicPr>
            <a:picLocks noChangeAspect="1"/>
          </p:cNvPicPr>
          <p:nvPr/>
        </p:nvPicPr>
        <p:blipFill rotWithShape="1">
          <a:blip r:embed="rId3"/>
          <a:srcRect l="32596" t="38348"/>
          <a:stretch/>
        </p:blipFill>
        <p:spPr>
          <a:xfrm>
            <a:off x="3419872" y="799527"/>
            <a:ext cx="5607394" cy="3205537"/>
          </a:xfrm>
          <a:prstGeom prst="rect">
            <a:avLst/>
          </a:prstGeom>
        </p:spPr>
      </p:pic>
      <p:pic>
        <p:nvPicPr>
          <p:cNvPr id="12" name="Immagine 11">
            <a:extLst>
              <a:ext uri="{FF2B5EF4-FFF2-40B4-BE49-F238E27FC236}">
                <a16:creationId xmlns:a16="http://schemas.microsoft.com/office/drawing/2014/main" id="{D7806065-3739-96A2-DA67-B2B06911CBE2}"/>
              </a:ext>
            </a:extLst>
          </p:cNvPr>
          <p:cNvPicPr>
            <a:picLocks noChangeAspect="1"/>
          </p:cNvPicPr>
          <p:nvPr/>
        </p:nvPicPr>
        <p:blipFill>
          <a:blip r:embed="rId4"/>
          <a:stretch>
            <a:fillRect/>
          </a:stretch>
        </p:blipFill>
        <p:spPr>
          <a:xfrm>
            <a:off x="293743" y="1791545"/>
            <a:ext cx="2851638" cy="1857745"/>
          </a:xfrm>
          <a:prstGeom prst="rect">
            <a:avLst/>
          </a:prstGeom>
        </p:spPr>
      </p:pic>
      <p:pic>
        <p:nvPicPr>
          <p:cNvPr id="13" name="Immagine 12">
            <a:extLst>
              <a:ext uri="{FF2B5EF4-FFF2-40B4-BE49-F238E27FC236}">
                <a16:creationId xmlns:a16="http://schemas.microsoft.com/office/drawing/2014/main" id="{69E44701-115A-3661-A9FB-500EEAE19258}"/>
              </a:ext>
            </a:extLst>
          </p:cNvPr>
          <p:cNvPicPr>
            <a:picLocks noChangeAspect="1"/>
          </p:cNvPicPr>
          <p:nvPr/>
        </p:nvPicPr>
        <p:blipFill rotWithShape="1">
          <a:blip r:embed="rId3"/>
          <a:srcRect l="32309" t="14869" r="959" b="64720"/>
          <a:stretch/>
        </p:blipFill>
        <p:spPr>
          <a:xfrm>
            <a:off x="296647" y="4325244"/>
            <a:ext cx="8663538" cy="1656184"/>
          </a:xfrm>
          <a:prstGeom prst="rect">
            <a:avLst/>
          </a:prstGeom>
        </p:spPr>
      </p:pic>
      <p:cxnSp>
        <p:nvCxnSpPr>
          <p:cNvPr id="15" name="Connettore diritto 14">
            <a:extLst>
              <a:ext uri="{FF2B5EF4-FFF2-40B4-BE49-F238E27FC236}">
                <a16:creationId xmlns:a16="http://schemas.microsoft.com/office/drawing/2014/main" id="{3792B073-8A75-71CA-C44A-7F3D86633149}"/>
              </a:ext>
            </a:extLst>
          </p:cNvPr>
          <p:cNvCxnSpPr/>
          <p:nvPr/>
        </p:nvCxnSpPr>
        <p:spPr>
          <a:xfrm>
            <a:off x="1331640" y="5229200"/>
            <a:ext cx="244827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Connettore diritto 15">
            <a:extLst>
              <a:ext uri="{FF2B5EF4-FFF2-40B4-BE49-F238E27FC236}">
                <a16:creationId xmlns:a16="http://schemas.microsoft.com/office/drawing/2014/main" id="{AAD0306A-F7C0-F6F2-800E-ACEAC34D3ED2}"/>
              </a:ext>
            </a:extLst>
          </p:cNvPr>
          <p:cNvCxnSpPr>
            <a:cxnSpLocks/>
          </p:cNvCxnSpPr>
          <p:nvPr/>
        </p:nvCxnSpPr>
        <p:spPr>
          <a:xfrm>
            <a:off x="2764469" y="5517232"/>
            <a:ext cx="108791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26193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42E806AA-0B95-2D7D-4958-0DCD0BFC32D8}"/>
              </a:ext>
            </a:extLst>
          </p:cNvPr>
          <p:cNvPicPr>
            <a:picLocks noChangeAspect="1"/>
          </p:cNvPicPr>
          <p:nvPr/>
        </p:nvPicPr>
        <p:blipFill rotWithShape="1">
          <a:blip r:embed="rId2"/>
          <a:srcRect r="54473"/>
          <a:stretch/>
        </p:blipFill>
        <p:spPr>
          <a:xfrm>
            <a:off x="251520" y="4833156"/>
            <a:ext cx="4032449" cy="1871065"/>
          </a:xfrm>
          <a:prstGeom prst="rect">
            <a:avLst/>
          </a:prstGeom>
        </p:spPr>
      </p:pic>
      <p:pic>
        <p:nvPicPr>
          <p:cNvPr id="5" name="Immagine 4">
            <a:extLst>
              <a:ext uri="{FF2B5EF4-FFF2-40B4-BE49-F238E27FC236}">
                <a16:creationId xmlns:a16="http://schemas.microsoft.com/office/drawing/2014/main" id="{223E29F5-0105-49D7-665A-96D765E21327}"/>
              </a:ext>
            </a:extLst>
          </p:cNvPr>
          <p:cNvPicPr>
            <a:picLocks noChangeAspect="1"/>
          </p:cNvPicPr>
          <p:nvPr/>
        </p:nvPicPr>
        <p:blipFill rotWithShape="1">
          <a:blip r:embed="rId3"/>
          <a:srcRect b="13846"/>
          <a:stretch/>
        </p:blipFill>
        <p:spPr>
          <a:xfrm>
            <a:off x="282458" y="153779"/>
            <a:ext cx="3692150" cy="4370109"/>
          </a:xfrm>
          <a:prstGeom prst="rect">
            <a:avLst/>
          </a:prstGeom>
        </p:spPr>
      </p:pic>
      <p:pic>
        <p:nvPicPr>
          <p:cNvPr id="6" name="Picture 9" descr="f0411_ISBN88-08-07891-4">
            <a:extLst>
              <a:ext uri="{FF2B5EF4-FFF2-40B4-BE49-F238E27FC236}">
                <a16:creationId xmlns:a16="http://schemas.microsoft.com/office/drawing/2014/main" id="{CFF5F1B2-F363-E26A-DA91-58D17F2378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0553" y="264910"/>
            <a:ext cx="3784973" cy="4240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ttangolo 6">
            <a:extLst>
              <a:ext uri="{FF2B5EF4-FFF2-40B4-BE49-F238E27FC236}">
                <a16:creationId xmlns:a16="http://schemas.microsoft.com/office/drawing/2014/main" id="{D6542F55-CC71-081B-C518-582098D32D93}"/>
              </a:ext>
            </a:extLst>
          </p:cNvPr>
          <p:cNvSpPr/>
          <p:nvPr/>
        </p:nvSpPr>
        <p:spPr>
          <a:xfrm>
            <a:off x="467544" y="5373216"/>
            <a:ext cx="7992888" cy="21602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ttangolo 8">
            <a:extLst>
              <a:ext uri="{FF2B5EF4-FFF2-40B4-BE49-F238E27FC236}">
                <a16:creationId xmlns:a16="http://schemas.microsoft.com/office/drawing/2014/main" id="{0926D81F-1349-9D68-127B-3F853382DCF4}"/>
              </a:ext>
            </a:extLst>
          </p:cNvPr>
          <p:cNvSpPr/>
          <p:nvPr/>
        </p:nvSpPr>
        <p:spPr>
          <a:xfrm>
            <a:off x="251520" y="4726260"/>
            <a:ext cx="4032450" cy="64807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ttangolo 10">
            <a:extLst>
              <a:ext uri="{FF2B5EF4-FFF2-40B4-BE49-F238E27FC236}">
                <a16:creationId xmlns:a16="http://schemas.microsoft.com/office/drawing/2014/main" id="{7A55176C-A8F8-4BEF-6F80-5D14DB79F7D1}"/>
              </a:ext>
            </a:extLst>
          </p:cNvPr>
          <p:cNvSpPr/>
          <p:nvPr/>
        </p:nvSpPr>
        <p:spPr>
          <a:xfrm>
            <a:off x="266851" y="5625404"/>
            <a:ext cx="4017118" cy="97194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CasellaDiTesto 11">
            <a:extLst>
              <a:ext uri="{FF2B5EF4-FFF2-40B4-BE49-F238E27FC236}">
                <a16:creationId xmlns:a16="http://schemas.microsoft.com/office/drawing/2014/main" id="{F93D8C4D-8083-C6C3-5DB2-936C239C78A4}"/>
              </a:ext>
            </a:extLst>
          </p:cNvPr>
          <p:cNvSpPr txBox="1"/>
          <p:nvPr/>
        </p:nvSpPr>
        <p:spPr>
          <a:xfrm>
            <a:off x="4886671" y="4883833"/>
            <a:ext cx="2896947" cy="369332"/>
          </a:xfrm>
          <a:prstGeom prst="rect">
            <a:avLst/>
          </a:prstGeom>
          <a:noFill/>
        </p:spPr>
        <p:txBody>
          <a:bodyPr wrap="none" rtlCol="0">
            <a:spAutoFit/>
          </a:bodyPr>
          <a:lstStyle/>
          <a:p>
            <a:r>
              <a:rPr lang="it-IT" dirty="0"/>
              <a:t>APLOIDE = </a:t>
            </a:r>
            <a:r>
              <a:rPr lang="it-IT" b="1" dirty="0"/>
              <a:t>23</a:t>
            </a:r>
            <a:r>
              <a:rPr lang="it-IT" dirty="0"/>
              <a:t> cromosomi</a:t>
            </a:r>
          </a:p>
        </p:txBody>
      </p:sp>
      <p:sp>
        <p:nvSpPr>
          <p:cNvPr id="14" name="CasellaDiTesto 13">
            <a:extLst>
              <a:ext uri="{FF2B5EF4-FFF2-40B4-BE49-F238E27FC236}">
                <a16:creationId xmlns:a16="http://schemas.microsoft.com/office/drawing/2014/main" id="{9F36CA65-C14E-1B23-E6F5-77B5521AAC52}"/>
              </a:ext>
            </a:extLst>
          </p:cNvPr>
          <p:cNvSpPr txBox="1"/>
          <p:nvPr/>
        </p:nvSpPr>
        <p:spPr>
          <a:xfrm>
            <a:off x="4886671" y="5962064"/>
            <a:ext cx="2973891" cy="369332"/>
          </a:xfrm>
          <a:prstGeom prst="rect">
            <a:avLst/>
          </a:prstGeom>
          <a:noFill/>
        </p:spPr>
        <p:txBody>
          <a:bodyPr wrap="none" rtlCol="0">
            <a:spAutoFit/>
          </a:bodyPr>
          <a:lstStyle/>
          <a:p>
            <a:r>
              <a:rPr lang="it-IT" dirty="0"/>
              <a:t>DIPLOIDE = </a:t>
            </a:r>
            <a:r>
              <a:rPr lang="it-IT" b="1" dirty="0"/>
              <a:t>46</a:t>
            </a:r>
            <a:r>
              <a:rPr lang="it-IT" dirty="0"/>
              <a:t> cromosomi</a:t>
            </a:r>
          </a:p>
        </p:txBody>
      </p:sp>
      <p:pic>
        <p:nvPicPr>
          <p:cNvPr id="2" name="Immagine 1">
            <a:extLst>
              <a:ext uri="{FF2B5EF4-FFF2-40B4-BE49-F238E27FC236}">
                <a16:creationId xmlns:a16="http://schemas.microsoft.com/office/drawing/2014/main" id="{2963E211-135D-995A-07F8-86072AC8D896}"/>
              </a:ext>
            </a:extLst>
          </p:cNvPr>
          <p:cNvPicPr>
            <a:picLocks noChangeAspect="1"/>
          </p:cNvPicPr>
          <p:nvPr/>
        </p:nvPicPr>
        <p:blipFill>
          <a:blip r:embed="rId5"/>
          <a:stretch>
            <a:fillRect/>
          </a:stretch>
        </p:blipFill>
        <p:spPr>
          <a:xfrm>
            <a:off x="4525036" y="435251"/>
            <a:ext cx="604845" cy="2597304"/>
          </a:xfrm>
          <a:prstGeom prst="rect">
            <a:avLst/>
          </a:prstGeom>
        </p:spPr>
      </p:pic>
      <p:sp>
        <p:nvSpPr>
          <p:cNvPr id="3" name="CasellaDiTesto 2">
            <a:extLst>
              <a:ext uri="{FF2B5EF4-FFF2-40B4-BE49-F238E27FC236}">
                <a16:creationId xmlns:a16="http://schemas.microsoft.com/office/drawing/2014/main" id="{A08E31D8-2E13-B7C4-6AA8-FD6B7FC80482}"/>
              </a:ext>
            </a:extLst>
          </p:cNvPr>
          <p:cNvSpPr txBox="1"/>
          <p:nvPr/>
        </p:nvSpPr>
        <p:spPr>
          <a:xfrm>
            <a:off x="4283969" y="207715"/>
            <a:ext cx="269626" cy="276999"/>
          </a:xfrm>
          <a:prstGeom prst="rect">
            <a:avLst/>
          </a:prstGeom>
          <a:noFill/>
        </p:spPr>
        <p:txBody>
          <a:bodyPr wrap="none" rtlCol="0">
            <a:spAutoFit/>
          </a:bodyPr>
          <a:lstStyle/>
          <a:p>
            <a:r>
              <a:rPr lang="it-IT" sz="1200" dirty="0">
                <a:solidFill>
                  <a:srgbClr val="FF0000"/>
                </a:solidFill>
              </a:rPr>
              <a:t>1</a:t>
            </a:r>
          </a:p>
        </p:txBody>
      </p:sp>
      <p:sp>
        <p:nvSpPr>
          <p:cNvPr id="4" name="CasellaDiTesto 3">
            <a:extLst>
              <a:ext uri="{FF2B5EF4-FFF2-40B4-BE49-F238E27FC236}">
                <a16:creationId xmlns:a16="http://schemas.microsoft.com/office/drawing/2014/main" id="{D49B8ED3-FE2E-9E5E-5C4F-CA6F83D33A01}"/>
              </a:ext>
            </a:extLst>
          </p:cNvPr>
          <p:cNvSpPr txBox="1"/>
          <p:nvPr/>
        </p:nvSpPr>
        <p:spPr>
          <a:xfrm>
            <a:off x="4030822" y="3032555"/>
            <a:ext cx="1461488" cy="276999"/>
          </a:xfrm>
          <a:prstGeom prst="rect">
            <a:avLst/>
          </a:prstGeom>
          <a:noFill/>
        </p:spPr>
        <p:txBody>
          <a:bodyPr wrap="square" rtlCol="0">
            <a:spAutoFit/>
          </a:bodyPr>
          <a:lstStyle/>
          <a:p>
            <a:r>
              <a:rPr lang="it-IT" sz="1200" b="1" dirty="0">
                <a:solidFill>
                  <a:srgbClr val="FF0000"/>
                </a:solidFill>
              </a:rPr>
              <a:t>248.956.422</a:t>
            </a:r>
          </a:p>
        </p:txBody>
      </p:sp>
    </p:spTree>
    <p:extLst>
      <p:ext uri="{BB962C8B-B14F-4D97-AF65-F5344CB8AC3E}">
        <p14:creationId xmlns:p14="http://schemas.microsoft.com/office/powerpoint/2010/main" val="31588760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9882C8A6-0F03-E345-08F9-A8D09E73E67A}"/>
              </a:ext>
            </a:extLst>
          </p:cNvPr>
          <p:cNvPicPr>
            <a:picLocks noChangeAspect="1"/>
          </p:cNvPicPr>
          <p:nvPr/>
        </p:nvPicPr>
        <p:blipFill>
          <a:blip r:embed="rId2"/>
          <a:stretch>
            <a:fillRect/>
          </a:stretch>
        </p:blipFill>
        <p:spPr>
          <a:xfrm>
            <a:off x="1187624" y="476672"/>
            <a:ext cx="6984776" cy="6271004"/>
          </a:xfrm>
          <a:prstGeom prst="rect">
            <a:avLst/>
          </a:prstGeom>
        </p:spPr>
      </p:pic>
      <p:sp>
        <p:nvSpPr>
          <p:cNvPr id="4" name="Rettangolo 3">
            <a:extLst>
              <a:ext uri="{FF2B5EF4-FFF2-40B4-BE49-F238E27FC236}">
                <a16:creationId xmlns:a16="http://schemas.microsoft.com/office/drawing/2014/main" id="{66B590DA-77E2-C251-6D64-5735D8D8E616}"/>
              </a:ext>
            </a:extLst>
          </p:cNvPr>
          <p:cNvSpPr/>
          <p:nvPr/>
        </p:nvSpPr>
        <p:spPr>
          <a:xfrm>
            <a:off x="251520" y="4581128"/>
            <a:ext cx="8215312" cy="19018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5" name="Rettangolo 4">
            <a:extLst>
              <a:ext uri="{FF2B5EF4-FFF2-40B4-BE49-F238E27FC236}">
                <a16:creationId xmlns:a16="http://schemas.microsoft.com/office/drawing/2014/main" id="{E78C8797-94BA-600C-2E2F-BE79A67BE238}"/>
              </a:ext>
            </a:extLst>
          </p:cNvPr>
          <p:cNvSpPr/>
          <p:nvPr/>
        </p:nvSpPr>
        <p:spPr>
          <a:xfrm>
            <a:off x="251520" y="3554016"/>
            <a:ext cx="8215312" cy="19018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6" name="Rettangolo 5">
            <a:extLst>
              <a:ext uri="{FF2B5EF4-FFF2-40B4-BE49-F238E27FC236}">
                <a16:creationId xmlns:a16="http://schemas.microsoft.com/office/drawing/2014/main" id="{087D9A19-7198-4198-775D-094A4BFB7ED1}"/>
              </a:ext>
            </a:extLst>
          </p:cNvPr>
          <p:cNvSpPr/>
          <p:nvPr/>
        </p:nvSpPr>
        <p:spPr>
          <a:xfrm>
            <a:off x="465832" y="2125266"/>
            <a:ext cx="8215313" cy="19018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Tree>
    <p:extLst>
      <p:ext uri="{BB962C8B-B14F-4D97-AF65-F5344CB8AC3E}">
        <p14:creationId xmlns:p14="http://schemas.microsoft.com/office/powerpoint/2010/main" val="2010927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16" fill="hold" grpId="0" nodeType="clickEffect">
                                  <p:stCondLst>
                                    <p:cond delay="0"/>
                                  </p:stCondLst>
                                  <p:childTnLst>
                                    <p:animEffect transition="out" filter="box(in)">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 presetClass="exit" presetSubtype="16" fill="hold" grpId="0" nodeType="clickEffect">
                                  <p:stCondLst>
                                    <p:cond delay="0"/>
                                  </p:stCondLst>
                                  <p:childTnLst>
                                    <p:animEffect transition="out" filter="box(in)">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 presetClass="exit" presetSubtype="16" fill="hold" grpId="0" nodeType="clickEffect">
                                  <p:stCondLst>
                                    <p:cond delay="0"/>
                                  </p:stCondLst>
                                  <p:childTnLst>
                                    <p:animEffect transition="out" filter="box(in)">
                                      <p:cBhvr>
                                        <p:cTn id="16" dur="500"/>
                                        <p:tgtEl>
                                          <p:spTgt spid="4"/>
                                        </p:tgtEl>
                                      </p:cBhvr>
                                    </p:animEffect>
                                    <p:set>
                                      <p:cBhvr>
                                        <p:cTn id="1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ChangeArrowheads="1"/>
          </p:cNvSpPr>
          <p:nvPr/>
        </p:nvSpPr>
        <p:spPr bwMode="auto">
          <a:xfrm>
            <a:off x="250825" y="3357563"/>
            <a:ext cx="8137525" cy="1366837"/>
          </a:xfrm>
          <a:prstGeom prst="rect">
            <a:avLst/>
          </a:prstGeom>
          <a:solidFill>
            <a:schemeClr val="accent1"/>
          </a:solidFill>
          <a:ln w="9525">
            <a:solidFill>
              <a:schemeClr val="tx1"/>
            </a:solidFill>
            <a:miter lim="800000"/>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800"/>
          </a:p>
        </p:txBody>
      </p:sp>
      <p:pic>
        <p:nvPicPr>
          <p:cNvPr id="460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150" y="476250"/>
            <a:ext cx="8077200" cy="278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7238" y="3716338"/>
            <a:ext cx="7127875"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4868863"/>
            <a:ext cx="8424863" cy="139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6" name="Line 6"/>
          <p:cNvSpPr>
            <a:spLocks noChangeShapeType="1"/>
          </p:cNvSpPr>
          <p:nvPr/>
        </p:nvSpPr>
        <p:spPr bwMode="auto">
          <a:xfrm>
            <a:off x="395288" y="981075"/>
            <a:ext cx="7705725" cy="0"/>
          </a:xfrm>
          <a:prstGeom prst="line">
            <a:avLst/>
          </a:prstGeom>
          <a:noFill/>
          <a:ln w="38100">
            <a:solidFill>
              <a:srgbClr val="FF3300"/>
            </a:solidFill>
            <a:round/>
          </a:ln>
          <a:extLst>
            <a:ext uri="{909E8E84-426E-40DD-AFC4-6F175D3DCCD1}">
              <a14:hiddenFill xmlns:a14="http://schemas.microsoft.com/office/drawing/2010/main">
                <a:noFill/>
              </a14:hiddenFill>
            </a:ext>
          </a:extLst>
        </p:spPr>
        <p:txBody>
          <a:bodyPr/>
          <a:lstStyle/>
          <a:p>
            <a:endParaRPr lang="it-IT"/>
          </a:p>
        </p:txBody>
      </p:sp>
      <p:sp>
        <p:nvSpPr>
          <p:cNvPr id="46087" name="Line 7"/>
          <p:cNvSpPr>
            <a:spLocks noChangeShapeType="1"/>
          </p:cNvSpPr>
          <p:nvPr/>
        </p:nvSpPr>
        <p:spPr bwMode="auto">
          <a:xfrm>
            <a:off x="395288" y="1268413"/>
            <a:ext cx="3240087" cy="0"/>
          </a:xfrm>
          <a:prstGeom prst="line">
            <a:avLst/>
          </a:prstGeom>
          <a:noFill/>
          <a:ln w="38100">
            <a:solidFill>
              <a:srgbClr val="FF3300"/>
            </a:solidFill>
            <a:round/>
          </a:ln>
          <a:extLst>
            <a:ext uri="{909E8E84-426E-40DD-AFC4-6F175D3DCCD1}">
              <a14:hiddenFill xmlns:a14="http://schemas.microsoft.com/office/drawing/2010/main">
                <a:noFill/>
              </a14:hiddenFill>
            </a:ext>
          </a:extLst>
        </p:spPr>
        <p:txBody>
          <a:bodyPr/>
          <a:lstStyle/>
          <a:p>
            <a:endParaRPr lang="it-IT"/>
          </a:p>
        </p:txBody>
      </p:sp>
      <p:sp>
        <p:nvSpPr>
          <p:cNvPr id="46088" name="Line 8"/>
          <p:cNvSpPr>
            <a:spLocks noChangeShapeType="1"/>
          </p:cNvSpPr>
          <p:nvPr/>
        </p:nvSpPr>
        <p:spPr bwMode="auto">
          <a:xfrm>
            <a:off x="827088" y="5516563"/>
            <a:ext cx="2808287" cy="0"/>
          </a:xfrm>
          <a:prstGeom prst="line">
            <a:avLst/>
          </a:prstGeom>
          <a:noFill/>
          <a:ln w="38100">
            <a:solidFill>
              <a:srgbClr val="FF3300"/>
            </a:solidFill>
            <a:round/>
          </a:ln>
          <a:extLst>
            <a:ext uri="{909E8E84-426E-40DD-AFC4-6F175D3DCCD1}">
              <a14:hiddenFill xmlns:a14="http://schemas.microsoft.com/office/drawing/2010/main">
                <a:noFill/>
              </a14:hiddenFill>
            </a:ext>
          </a:extLst>
        </p:spPr>
        <p:txBody>
          <a:bodyPr/>
          <a:lstStyle/>
          <a:p>
            <a:endParaRPr lang="it-IT"/>
          </a:p>
        </p:txBody>
      </p:sp>
      <p:sp>
        <p:nvSpPr>
          <p:cNvPr id="46089" name="Line 9"/>
          <p:cNvSpPr>
            <a:spLocks noChangeShapeType="1"/>
          </p:cNvSpPr>
          <p:nvPr/>
        </p:nvSpPr>
        <p:spPr bwMode="auto">
          <a:xfrm>
            <a:off x="6084888" y="4365625"/>
            <a:ext cx="1727200" cy="0"/>
          </a:xfrm>
          <a:prstGeom prst="line">
            <a:avLst/>
          </a:prstGeom>
          <a:noFill/>
          <a:ln w="38100">
            <a:solidFill>
              <a:srgbClr val="FF3300"/>
            </a:solidFill>
            <a:round/>
          </a:ln>
          <a:extLst>
            <a:ext uri="{909E8E84-426E-40DD-AFC4-6F175D3DCCD1}">
              <a14:hiddenFill xmlns:a14="http://schemas.microsoft.com/office/drawing/2010/main">
                <a:noFill/>
              </a14:hiddenFill>
            </a:ext>
          </a:extLst>
        </p:spPr>
        <p:txBody>
          <a:bodyPr/>
          <a:lstStyle/>
          <a:p>
            <a:endParaRPr lang="it-IT"/>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9D60E38D-17FD-37F9-9FF7-9ABA9608D7F9}"/>
              </a:ext>
            </a:extLst>
          </p:cNvPr>
          <p:cNvPicPr>
            <a:picLocks noChangeAspect="1"/>
          </p:cNvPicPr>
          <p:nvPr/>
        </p:nvPicPr>
        <p:blipFill>
          <a:blip r:embed="rId2"/>
          <a:stretch>
            <a:fillRect/>
          </a:stretch>
        </p:blipFill>
        <p:spPr>
          <a:xfrm>
            <a:off x="323528" y="980728"/>
            <a:ext cx="8742363" cy="4402073"/>
          </a:xfrm>
          <a:prstGeom prst="rect">
            <a:avLst/>
          </a:prstGeom>
        </p:spPr>
      </p:pic>
      <p:sp>
        <p:nvSpPr>
          <p:cNvPr id="3" name="Rettangolo 2"/>
          <p:cNvSpPr/>
          <p:nvPr/>
        </p:nvSpPr>
        <p:spPr>
          <a:xfrm>
            <a:off x="544037" y="2104045"/>
            <a:ext cx="7741742" cy="794289"/>
          </a:xfrm>
          <a:prstGeom prst="rect">
            <a:avLst/>
          </a:prstGeom>
          <a:solidFill>
            <a:srgbClr val="FF0000">
              <a:alpha val="27059"/>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4" name="Rettangolo 3"/>
          <p:cNvSpPr/>
          <p:nvPr/>
        </p:nvSpPr>
        <p:spPr>
          <a:xfrm>
            <a:off x="544037" y="1726797"/>
            <a:ext cx="7836682" cy="360363"/>
          </a:xfrm>
          <a:prstGeom prst="rect">
            <a:avLst/>
          </a:prstGeom>
          <a:solidFill>
            <a:srgbClr val="FFC000">
              <a:alpha val="7843"/>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6" name="Rettangolo 5"/>
          <p:cNvSpPr/>
          <p:nvPr/>
        </p:nvSpPr>
        <p:spPr>
          <a:xfrm>
            <a:off x="573577" y="3451462"/>
            <a:ext cx="6805637" cy="360363"/>
          </a:xfrm>
          <a:prstGeom prst="rect">
            <a:avLst/>
          </a:prstGeom>
          <a:solidFill>
            <a:srgbClr val="00B050">
              <a:alpha val="27059"/>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pic>
        <p:nvPicPr>
          <p:cNvPr id="10" name="Immagine 9">
            <a:extLst>
              <a:ext uri="{FF2B5EF4-FFF2-40B4-BE49-F238E27FC236}">
                <a16:creationId xmlns:a16="http://schemas.microsoft.com/office/drawing/2014/main" id="{A09FB758-142E-8EFE-8BC7-D0114B037F1B}"/>
              </a:ext>
            </a:extLst>
          </p:cNvPr>
          <p:cNvPicPr>
            <a:picLocks noChangeAspect="1"/>
          </p:cNvPicPr>
          <p:nvPr/>
        </p:nvPicPr>
        <p:blipFill>
          <a:blip r:embed="rId3"/>
          <a:stretch>
            <a:fillRect/>
          </a:stretch>
        </p:blipFill>
        <p:spPr>
          <a:xfrm>
            <a:off x="406146" y="5303183"/>
            <a:ext cx="8446701" cy="776351"/>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body" idx="1"/>
          </p:nvPr>
        </p:nvSpPr>
        <p:spPr>
          <a:xfrm>
            <a:off x="467544" y="764704"/>
            <a:ext cx="8064896" cy="4680520"/>
          </a:xfrm>
        </p:spPr>
        <p:txBody>
          <a:bodyPr/>
          <a:lstStyle/>
          <a:p>
            <a:pPr algn="just" eaLnBrk="1" hangingPunct="1">
              <a:defRPr/>
            </a:pPr>
            <a:r>
              <a:rPr lang="en-US" sz="2000" b="1" dirty="0">
                <a:latin typeface="Arial" panose="020B0604020202020204" pitchFamily="34" charset="0"/>
                <a:cs typeface="Arial" panose="020B0604020202020204" pitchFamily="34" charset="0"/>
              </a:rPr>
              <a:t>Il </a:t>
            </a:r>
            <a:r>
              <a:rPr lang="en-US" sz="2000" b="1" dirty="0">
                <a:solidFill>
                  <a:srgbClr val="FF3300"/>
                </a:solidFill>
                <a:effectLst>
                  <a:outerShdw blurRad="38100" dist="38100" dir="2700000" algn="tl">
                    <a:srgbClr val="C0C0C0"/>
                  </a:outerShdw>
                </a:effectLst>
                <a:latin typeface="Arial" panose="020B0604020202020204" pitchFamily="34" charset="0"/>
                <a:cs typeface="Arial" panose="020B0604020202020204" pitchFamily="34" charset="0"/>
              </a:rPr>
              <a:t>DNA</a:t>
            </a:r>
            <a:r>
              <a:rPr lang="en-US" sz="2000" b="1" dirty="0">
                <a:latin typeface="Arial" panose="020B0604020202020204" pitchFamily="34" charset="0"/>
                <a:cs typeface="Arial" panose="020B0604020202020204" pitchFamily="34" charset="0"/>
              </a:rPr>
              <a:t> </a:t>
            </a:r>
          </a:p>
          <a:p>
            <a:pPr marL="0" indent="0" algn="just" eaLnBrk="1" hangingPunct="1">
              <a:buNone/>
              <a:defRPr/>
            </a:pPr>
            <a:endParaRPr lang="en-US" sz="2000" b="1" dirty="0">
              <a:latin typeface="Arial" panose="020B0604020202020204" pitchFamily="34" charset="0"/>
              <a:cs typeface="Arial" panose="020B0604020202020204" pitchFamily="34" charset="0"/>
            </a:endParaRPr>
          </a:p>
          <a:p>
            <a:pPr marL="0" indent="0" algn="just" eaLnBrk="1" hangingPunct="1">
              <a:buNone/>
              <a:defRPr/>
            </a:pPr>
            <a:r>
              <a:rPr lang="en-US" sz="2000" dirty="0">
                <a:latin typeface="Arial" panose="020B0604020202020204" pitchFamily="34" charset="0"/>
                <a:cs typeface="Arial" panose="020B0604020202020204" pitchFamily="34" charset="0"/>
              </a:rPr>
              <a:t>è la </a:t>
            </a:r>
            <a:r>
              <a:rPr lang="en-US" sz="2000" dirty="0" err="1">
                <a:latin typeface="Arial" panose="020B0604020202020204" pitchFamily="34" charset="0"/>
                <a:cs typeface="Arial" panose="020B0604020202020204" pitchFamily="34" charset="0"/>
              </a:rPr>
              <a:t>molecola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che</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consente</a:t>
            </a:r>
            <a:r>
              <a:rPr lang="en-US" sz="2000" dirty="0">
                <a:latin typeface="Arial" panose="020B0604020202020204" pitchFamily="34" charset="0"/>
                <a:cs typeface="Arial" panose="020B0604020202020204" pitchFamily="34" charset="0"/>
              </a:rPr>
              <a:t> il </a:t>
            </a:r>
            <a:r>
              <a:rPr lang="en-US" sz="2000" dirty="0" err="1">
                <a:latin typeface="Arial" panose="020B0604020202020204" pitchFamily="34" charset="0"/>
                <a:cs typeface="Arial" panose="020B0604020202020204" pitchFamily="34" charset="0"/>
              </a:rPr>
              <a:t>trasferimento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dell’informazione</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genetica</a:t>
            </a:r>
            <a:r>
              <a:rPr lang="en-US" sz="2000" dirty="0">
                <a:latin typeface="Arial" panose="020B0604020202020204" pitchFamily="34" charset="0"/>
                <a:cs typeface="Arial" panose="020B0604020202020204" pitchFamily="34" charset="0"/>
              </a:rPr>
              <a:t> </a:t>
            </a:r>
            <a:r>
              <a:rPr lang="en-US" sz="2000" b="1" dirty="0">
                <a:solidFill>
                  <a:srgbClr val="FF0000"/>
                </a:solidFill>
                <a:latin typeface="Arial" panose="020B0604020202020204" pitchFamily="34" charset="0"/>
                <a:cs typeface="Arial" panose="020B0604020202020204" pitchFamily="34" charset="0"/>
              </a:rPr>
              <a:t>da </a:t>
            </a:r>
            <a:r>
              <a:rPr lang="en-US" sz="2000" b="1" dirty="0" err="1">
                <a:solidFill>
                  <a:srgbClr val="FF0000"/>
                </a:solidFill>
                <a:latin typeface="Arial" panose="020B0604020202020204" pitchFamily="34" charset="0"/>
                <a:cs typeface="Arial" panose="020B0604020202020204" pitchFamily="34" charset="0"/>
              </a:rPr>
              <a:t>una</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cellula</a:t>
            </a:r>
            <a:r>
              <a:rPr lang="en-US" sz="2000" b="1" dirty="0">
                <a:solidFill>
                  <a:srgbClr val="FF0000"/>
                </a:solidFill>
                <a:latin typeface="Arial" panose="020B0604020202020204" pitchFamily="34" charset="0"/>
                <a:cs typeface="Arial" panose="020B0604020202020204" pitchFamily="34" charset="0"/>
              </a:rPr>
              <a:t> alle cellule </a:t>
            </a:r>
            <a:r>
              <a:rPr lang="en-US" sz="2000" b="1" dirty="0" err="1">
                <a:solidFill>
                  <a:srgbClr val="FF0000"/>
                </a:solidFill>
                <a:latin typeface="Arial" panose="020B0604020202020204" pitchFamily="34" charset="0"/>
                <a:cs typeface="Arial" panose="020B0604020202020204" pitchFamily="34" charset="0"/>
              </a:rPr>
              <a:t>figlie</a:t>
            </a:r>
            <a:r>
              <a:rPr lang="en-US" sz="2000" dirty="0">
                <a:latin typeface="Arial" panose="020B0604020202020204" pitchFamily="34" charset="0"/>
                <a:cs typeface="Arial" panose="020B0604020202020204" pitchFamily="34" charset="0"/>
              </a:rPr>
              <a:t>, da </a:t>
            </a:r>
            <a:r>
              <a:rPr lang="en-US" sz="2000" dirty="0" err="1">
                <a:latin typeface="Arial" panose="020B0604020202020204" pitchFamily="34" charset="0"/>
                <a:cs typeface="Arial" panose="020B0604020202020204" pitchFamily="34" charset="0"/>
              </a:rPr>
              <a:t>una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generazione</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alla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successiva</a:t>
            </a:r>
            <a:r>
              <a:rPr lang="en-US" sz="2000" dirty="0">
                <a:latin typeface="Arial" panose="020B0604020202020204" pitchFamily="34" charset="0"/>
                <a:cs typeface="Arial" panose="020B0604020202020204" pitchFamily="34" charset="0"/>
              </a:rPr>
              <a:t> e </a:t>
            </a:r>
            <a:r>
              <a:rPr lang="en-US" sz="2000" dirty="0" err="1">
                <a:latin typeface="Arial" panose="020B0604020202020204" pitchFamily="34" charset="0"/>
                <a:cs typeface="Arial" panose="020B0604020202020204" pitchFamily="34" charset="0"/>
              </a:rPr>
              <a:t>nella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popolazione</a:t>
            </a:r>
            <a:endParaRPr lang="en-US" sz="2000" dirty="0">
              <a:latin typeface="Arial" panose="020B0604020202020204" pitchFamily="34" charset="0"/>
              <a:cs typeface="Arial" panose="020B0604020202020204" pitchFamily="34" charset="0"/>
            </a:endParaRPr>
          </a:p>
          <a:p>
            <a:pPr eaLnBrk="1" hangingPunct="1">
              <a:defRPr/>
            </a:pPr>
            <a:endParaRPr lang="en-US" sz="2000" b="1" dirty="0">
              <a:latin typeface="Arial" panose="020B0604020202020204" pitchFamily="34" charset="0"/>
              <a:cs typeface="Arial" panose="020B0604020202020204" pitchFamily="34" charset="0"/>
            </a:endParaRPr>
          </a:p>
          <a:p>
            <a:pPr eaLnBrk="1" hangingPunct="1">
              <a:defRPr/>
            </a:pPr>
            <a:endParaRPr lang="en-US" sz="2000" b="1" dirty="0">
              <a:latin typeface="Arial" panose="020B0604020202020204" pitchFamily="34" charset="0"/>
              <a:cs typeface="Arial" panose="020B0604020202020204" pitchFamily="34" charset="0"/>
            </a:endParaRPr>
          </a:p>
          <a:p>
            <a:pPr eaLnBrk="1" hangingPunct="1">
              <a:defRPr/>
            </a:pPr>
            <a:endParaRPr lang="en-US" sz="2000" b="1" dirty="0">
              <a:latin typeface="Arial" panose="020B0604020202020204" pitchFamily="34" charset="0"/>
              <a:cs typeface="Arial" panose="020B0604020202020204" pitchFamily="34" charset="0"/>
            </a:endParaRPr>
          </a:p>
          <a:p>
            <a:pPr algn="just" eaLnBrk="1" hangingPunct="1">
              <a:defRPr/>
            </a:pPr>
            <a:r>
              <a:rPr lang="en-US" sz="2000" b="1" dirty="0">
                <a:latin typeface="Arial" panose="020B0604020202020204" pitchFamily="34" charset="0"/>
                <a:cs typeface="Arial" panose="020B0604020202020204" pitchFamily="34" charset="0"/>
              </a:rPr>
              <a:t>Il </a:t>
            </a:r>
            <a:r>
              <a:rPr lang="en-US" sz="2000" b="1" dirty="0">
                <a:solidFill>
                  <a:srgbClr val="FF3300"/>
                </a:solidFill>
                <a:effectLst>
                  <a:outerShdw blurRad="38100" dist="38100" dir="2700000" algn="tl">
                    <a:srgbClr val="C0C0C0"/>
                  </a:outerShdw>
                </a:effectLst>
                <a:latin typeface="Arial" panose="020B0604020202020204" pitchFamily="34" charset="0"/>
                <a:cs typeface="Arial" panose="020B0604020202020204" pitchFamily="34" charset="0"/>
              </a:rPr>
              <a:t>RNA</a:t>
            </a:r>
            <a:r>
              <a:rPr lang="en-US" sz="2000" dirty="0">
                <a:latin typeface="Arial" panose="020B0604020202020204" pitchFamily="34" charset="0"/>
                <a:cs typeface="Arial" panose="020B0604020202020204" pitchFamily="34" charset="0"/>
              </a:rPr>
              <a:t> </a:t>
            </a:r>
          </a:p>
          <a:p>
            <a:pPr marL="0" indent="0" algn="just" eaLnBrk="1" hangingPunct="1">
              <a:buNone/>
              <a:defRPr/>
            </a:pPr>
            <a:endParaRPr lang="en-US" sz="2000" dirty="0">
              <a:latin typeface="Arial" panose="020B0604020202020204" pitchFamily="34" charset="0"/>
              <a:cs typeface="Arial" panose="020B0604020202020204" pitchFamily="34" charset="0"/>
            </a:endParaRPr>
          </a:p>
          <a:p>
            <a:pPr marL="0" indent="0" algn="just" eaLnBrk="1" hangingPunct="1">
              <a:buNone/>
              <a:defRPr/>
            </a:pPr>
            <a:r>
              <a:rPr lang="en-US" sz="2000" dirty="0">
                <a:latin typeface="Arial" panose="020B0604020202020204" pitchFamily="34" charset="0"/>
                <a:cs typeface="Arial" panose="020B0604020202020204" pitchFamily="34" charset="0"/>
              </a:rPr>
              <a:t>è la </a:t>
            </a:r>
            <a:r>
              <a:rPr lang="en-US" sz="2000" dirty="0" err="1">
                <a:latin typeface="Arial" panose="020B0604020202020204" pitchFamily="34" charset="0"/>
                <a:cs typeface="Arial" panose="020B0604020202020204" pitchFamily="34" charset="0"/>
              </a:rPr>
              <a:t>molecola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che</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trasferisce</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all’interno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della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cellula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l’informazione</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genetica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all’apparato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che</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converte</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questa</a:t>
            </a:r>
            <a:r>
              <a:rPr lang="en-US" sz="2000" dirty="0">
                <a:latin typeface="Arial" panose="020B0604020202020204" pitchFamily="34" charset="0"/>
                <a:cs typeface="Arial" panose="020B0604020202020204" pitchFamily="34" charset="0"/>
              </a:rPr>
              <a:t> in </a:t>
            </a:r>
            <a:r>
              <a:rPr lang="en-US" sz="2000" b="1" dirty="0" err="1">
                <a:solidFill>
                  <a:srgbClr val="FF0000"/>
                </a:solidFill>
                <a:latin typeface="Arial" panose="020B0604020202020204" pitchFamily="34" charset="0"/>
                <a:cs typeface="Arial" panose="020B0604020202020204" pitchFamily="34" charset="0"/>
              </a:rPr>
              <a:t>proteine</a:t>
            </a:r>
            <a:r>
              <a:rPr lang="en-US" sz="2000" dirty="0">
                <a:latin typeface="Arial" panose="020B0604020202020204" pitchFamily="34" charset="0"/>
                <a:cs typeface="Arial" panose="020B0604020202020204" pitchFamily="34" charset="0"/>
              </a:rPr>
              <a:t>, le </a:t>
            </a:r>
            <a:r>
              <a:rPr lang="en-US" sz="2000" dirty="0" err="1">
                <a:latin typeface="Arial" panose="020B0604020202020204" pitchFamily="34" charset="0"/>
                <a:cs typeface="Arial" panose="020B0604020202020204" pitchFamily="34" charset="0"/>
              </a:rPr>
              <a:t>vere</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molecole</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effettrici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dei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caratteri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fenotipici</a:t>
            </a:r>
            <a:r>
              <a:rPr lang="en-US" sz="2000" dirty="0">
                <a:latin typeface="Arial" panose="020B0604020202020204" pitchFamily="34" charset="0"/>
                <a:cs typeface="Arial" panose="020B0604020202020204" pitchFamily="34" charset="0"/>
              </a:rPr>
              <a:t>.</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ChangeArrowheads="1"/>
          </p:cNvSpPr>
          <p:nvPr/>
        </p:nvSpPr>
        <p:spPr bwMode="auto">
          <a:xfrm>
            <a:off x="684213" y="3068638"/>
            <a:ext cx="3960812" cy="16557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800"/>
          </a:p>
        </p:txBody>
      </p:sp>
      <p:sp>
        <p:nvSpPr>
          <p:cNvPr id="86019" name="Text Box 3"/>
          <p:cNvSpPr txBox="1">
            <a:spLocks noChangeArrowheads="1"/>
          </p:cNvSpPr>
          <p:nvPr/>
        </p:nvSpPr>
        <p:spPr bwMode="auto">
          <a:xfrm>
            <a:off x="2700338" y="236538"/>
            <a:ext cx="34607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IT" b="1" u="sng">
                <a:latin typeface="Comic Sans MS" panose="030F0702030302020204" pitchFamily="66" charset="0"/>
                <a:cs typeface="Times New Roman" panose="02020603050405020304" pitchFamily="18" charset="0"/>
              </a:rPr>
              <a:t>Il genoma umano</a:t>
            </a:r>
          </a:p>
        </p:txBody>
      </p:sp>
      <p:pic>
        <p:nvPicPr>
          <p:cNvPr id="86020" name="Picture 2" descr="F:\Art of MBoC5\JPEGs\Chapter 04\figure 4-17.jpg"/>
          <p:cNvPicPr>
            <a:picLocks noChangeAspect="1" noChangeArrowheads="1"/>
          </p:cNvPicPr>
          <p:nvPr/>
        </p:nvPicPr>
        <p:blipFill>
          <a:blip r:embed="rId3">
            <a:extLst>
              <a:ext uri="{28A0092B-C50C-407E-A947-70E740481C1C}">
                <a14:useLocalDpi xmlns:a14="http://schemas.microsoft.com/office/drawing/2010/main" val="0"/>
              </a:ext>
            </a:extLst>
          </a:blip>
          <a:srcRect b="6159"/>
          <a:stretch>
            <a:fillRect/>
          </a:stretch>
        </p:blipFill>
        <p:spPr bwMode="auto">
          <a:xfrm>
            <a:off x="127000" y="1428750"/>
            <a:ext cx="9017000" cy="3754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Up Arrow 1"/>
          <p:cNvSpPr/>
          <p:nvPr/>
        </p:nvSpPr>
        <p:spPr>
          <a:xfrm>
            <a:off x="6732270" y="5300980"/>
            <a:ext cx="504190" cy="93599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Up Arrow 2"/>
          <p:cNvSpPr/>
          <p:nvPr/>
        </p:nvSpPr>
        <p:spPr>
          <a:xfrm>
            <a:off x="1835785" y="5300980"/>
            <a:ext cx="504190" cy="93599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Box 3"/>
          <p:cNvSpPr txBox="1"/>
          <p:nvPr/>
        </p:nvSpPr>
        <p:spPr>
          <a:xfrm>
            <a:off x="2483485" y="5661025"/>
            <a:ext cx="1379220" cy="521970"/>
          </a:xfrm>
          <a:prstGeom prst="rect">
            <a:avLst/>
          </a:prstGeom>
          <a:noFill/>
        </p:spPr>
        <p:txBody>
          <a:bodyPr wrap="square" rtlCol="0">
            <a:spAutoFit/>
          </a:bodyPr>
          <a:lstStyle/>
          <a:p>
            <a:r>
              <a:rPr lang="it-IT" altLang="en-US" sz="2800" b="1">
                <a:solidFill>
                  <a:srgbClr val="FF0000"/>
                </a:solidFill>
              </a:rPr>
              <a:t>50%</a:t>
            </a:r>
          </a:p>
        </p:txBody>
      </p:sp>
      <p:sp>
        <p:nvSpPr>
          <p:cNvPr id="5" name="Text Box 4"/>
          <p:cNvSpPr txBox="1"/>
          <p:nvPr/>
        </p:nvSpPr>
        <p:spPr>
          <a:xfrm>
            <a:off x="7308215" y="5661025"/>
            <a:ext cx="1379220" cy="521970"/>
          </a:xfrm>
          <a:prstGeom prst="rect">
            <a:avLst/>
          </a:prstGeom>
          <a:noFill/>
        </p:spPr>
        <p:txBody>
          <a:bodyPr wrap="square" rtlCol="0">
            <a:spAutoFit/>
          </a:bodyPr>
          <a:lstStyle/>
          <a:p>
            <a:r>
              <a:rPr lang="it-IT" altLang="en-US" sz="2800" b="1">
                <a:solidFill>
                  <a:srgbClr val="FF0000"/>
                </a:solidFill>
              </a:rPr>
              <a:t>50%</a:t>
            </a:r>
          </a:p>
        </p:txBody>
      </p:sp>
      <p:sp>
        <p:nvSpPr>
          <p:cNvPr id="6" name="Rectangles 5"/>
          <p:cNvSpPr/>
          <p:nvPr/>
        </p:nvSpPr>
        <p:spPr>
          <a:xfrm>
            <a:off x="100687" y="2636912"/>
            <a:ext cx="8856980" cy="217905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80D1EFAB-DF49-62F8-A91A-AD04B1A0C0C5}"/>
              </a:ext>
            </a:extLst>
          </p:cNvPr>
          <p:cNvPicPr>
            <a:picLocks noChangeAspect="1"/>
          </p:cNvPicPr>
          <p:nvPr/>
        </p:nvPicPr>
        <p:blipFill>
          <a:blip r:embed="rId2"/>
          <a:stretch>
            <a:fillRect/>
          </a:stretch>
        </p:blipFill>
        <p:spPr>
          <a:xfrm>
            <a:off x="664134" y="332656"/>
            <a:ext cx="7815731" cy="5328592"/>
          </a:xfrm>
          <a:prstGeom prst="rect">
            <a:avLst/>
          </a:prstGeom>
        </p:spPr>
      </p:pic>
      <p:sp>
        <p:nvSpPr>
          <p:cNvPr id="4" name="Figura a mano libera: forma 3">
            <a:extLst>
              <a:ext uri="{FF2B5EF4-FFF2-40B4-BE49-F238E27FC236}">
                <a16:creationId xmlns:a16="http://schemas.microsoft.com/office/drawing/2014/main" id="{73B2C5B2-CD0F-5E2A-0B54-0550E822438C}"/>
              </a:ext>
            </a:extLst>
          </p:cNvPr>
          <p:cNvSpPr/>
          <p:nvPr/>
        </p:nvSpPr>
        <p:spPr>
          <a:xfrm>
            <a:off x="2957361" y="2133600"/>
            <a:ext cx="4026145" cy="3890682"/>
          </a:xfrm>
          <a:custGeom>
            <a:avLst/>
            <a:gdLst>
              <a:gd name="connsiteX0" fmla="*/ 1901510 w 4026145"/>
              <a:gd name="connsiteY0" fmla="*/ 8965 h 3890682"/>
              <a:gd name="connsiteX1" fmla="*/ 1856686 w 4026145"/>
              <a:gd name="connsiteY1" fmla="*/ 35859 h 3890682"/>
              <a:gd name="connsiteX2" fmla="*/ 1829792 w 4026145"/>
              <a:gd name="connsiteY2" fmla="*/ 26894 h 3890682"/>
              <a:gd name="connsiteX3" fmla="*/ 1776004 w 4026145"/>
              <a:gd name="connsiteY3" fmla="*/ 17929 h 3890682"/>
              <a:gd name="connsiteX4" fmla="*/ 1596710 w 4026145"/>
              <a:gd name="connsiteY4" fmla="*/ 26894 h 3890682"/>
              <a:gd name="connsiteX5" fmla="*/ 1560851 w 4026145"/>
              <a:gd name="connsiteY5" fmla="*/ 44824 h 3890682"/>
              <a:gd name="connsiteX6" fmla="*/ 1426380 w 4026145"/>
              <a:gd name="connsiteY6" fmla="*/ 134471 h 3890682"/>
              <a:gd name="connsiteX7" fmla="*/ 1408451 w 4026145"/>
              <a:gd name="connsiteY7" fmla="*/ 179294 h 3890682"/>
              <a:gd name="connsiteX8" fmla="*/ 1372592 w 4026145"/>
              <a:gd name="connsiteY8" fmla="*/ 259976 h 3890682"/>
              <a:gd name="connsiteX9" fmla="*/ 1336733 w 4026145"/>
              <a:gd name="connsiteY9" fmla="*/ 295835 h 3890682"/>
              <a:gd name="connsiteX10" fmla="*/ 1318804 w 4026145"/>
              <a:gd name="connsiteY10" fmla="*/ 322729 h 3890682"/>
              <a:gd name="connsiteX11" fmla="*/ 1291910 w 4026145"/>
              <a:gd name="connsiteY11" fmla="*/ 367553 h 3890682"/>
              <a:gd name="connsiteX12" fmla="*/ 1265015 w 4026145"/>
              <a:gd name="connsiteY12" fmla="*/ 466165 h 3890682"/>
              <a:gd name="connsiteX13" fmla="*/ 1256051 w 4026145"/>
              <a:gd name="connsiteY13" fmla="*/ 555812 h 3890682"/>
              <a:gd name="connsiteX14" fmla="*/ 1247086 w 4026145"/>
              <a:gd name="connsiteY14" fmla="*/ 627529 h 3890682"/>
              <a:gd name="connsiteX15" fmla="*/ 1238121 w 4026145"/>
              <a:gd name="connsiteY15" fmla="*/ 744071 h 3890682"/>
              <a:gd name="connsiteX16" fmla="*/ 1229157 w 4026145"/>
              <a:gd name="connsiteY16" fmla="*/ 815788 h 3890682"/>
              <a:gd name="connsiteX17" fmla="*/ 1202263 w 4026145"/>
              <a:gd name="connsiteY17" fmla="*/ 1129553 h 3890682"/>
              <a:gd name="connsiteX18" fmla="*/ 1193298 w 4026145"/>
              <a:gd name="connsiteY18" fmla="*/ 1488141 h 3890682"/>
              <a:gd name="connsiteX19" fmla="*/ 1175368 w 4026145"/>
              <a:gd name="connsiteY19" fmla="*/ 1506071 h 3890682"/>
              <a:gd name="connsiteX20" fmla="*/ 1157439 w 4026145"/>
              <a:gd name="connsiteY20" fmla="*/ 1568824 h 3890682"/>
              <a:gd name="connsiteX21" fmla="*/ 1139510 w 4026145"/>
              <a:gd name="connsiteY21" fmla="*/ 1622612 h 3890682"/>
              <a:gd name="connsiteX22" fmla="*/ 1130545 w 4026145"/>
              <a:gd name="connsiteY22" fmla="*/ 1649506 h 3890682"/>
              <a:gd name="connsiteX23" fmla="*/ 1112615 w 4026145"/>
              <a:gd name="connsiteY23" fmla="*/ 1757082 h 3890682"/>
              <a:gd name="connsiteX24" fmla="*/ 1058827 w 4026145"/>
              <a:gd name="connsiteY24" fmla="*/ 1846729 h 3890682"/>
              <a:gd name="connsiteX25" fmla="*/ 1022968 w 4026145"/>
              <a:gd name="connsiteY25" fmla="*/ 1900518 h 3890682"/>
              <a:gd name="connsiteX26" fmla="*/ 987110 w 4026145"/>
              <a:gd name="connsiteY26" fmla="*/ 1918447 h 3890682"/>
              <a:gd name="connsiteX27" fmla="*/ 933321 w 4026145"/>
              <a:gd name="connsiteY27" fmla="*/ 1954306 h 3890682"/>
              <a:gd name="connsiteX28" fmla="*/ 861604 w 4026145"/>
              <a:gd name="connsiteY28" fmla="*/ 1972235 h 3890682"/>
              <a:gd name="connsiteX29" fmla="*/ 754027 w 4026145"/>
              <a:gd name="connsiteY29" fmla="*/ 1990165 h 3890682"/>
              <a:gd name="connsiteX30" fmla="*/ 691274 w 4026145"/>
              <a:gd name="connsiteY30" fmla="*/ 2017059 h 3890682"/>
              <a:gd name="connsiteX31" fmla="*/ 637486 w 4026145"/>
              <a:gd name="connsiteY31" fmla="*/ 2026024 h 3890682"/>
              <a:gd name="connsiteX32" fmla="*/ 583698 w 4026145"/>
              <a:gd name="connsiteY32" fmla="*/ 2043953 h 3890682"/>
              <a:gd name="connsiteX33" fmla="*/ 511980 w 4026145"/>
              <a:gd name="connsiteY33" fmla="*/ 2052918 h 3890682"/>
              <a:gd name="connsiteX34" fmla="*/ 305792 w 4026145"/>
              <a:gd name="connsiteY34" fmla="*/ 2088776 h 3890682"/>
              <a:gd name="connsiteX35" fmla="*/ 63745 w 4026145"/>
              <a:gd name="connsiteY35" fmla="*/ 2268071 h 3890682"/>
              <a:gd name="connsiteX36" fmla="*/ 18921 w 4026145"/>
              <a:gd name="connsiteY36" fmla="*/ 2357718 h 3890682"/>
              <a:gd name="connsiteX37" fmla="*/ 27886 w 4026145"/>
              <a:gd name="connsiteY37" fmla="*/ 2671482 h 3890682"/>
              <a:gd name="connsiteX38" fmla="*/ 90639 w 4026145"/>
              <a:gd name="connsiteY38" fmla="*/ 2788024 h 3890682"/>
              <a:gd name="connsiteX39" fmla="*/ 207180 w 4026145"/>
              <a:gd name="connsiteY39" fmla="*/ 2967318 h 3890682"/>
              <a:gd name="connsiteX40" fmla="*/ 314757 w 4026145"/>
              <a:gd name="connsiteY40" fmla="*/ 3092824 h 3890682"/>
              <a:gd name="connsiteX41" fmla="*/ 431298 w 4026145"/>
              <a:gd name="connsiteY41" fmla="*/ 3164541 h 3890682"/>
              <a:gd name="connsiteX42" fmla="*/ 494051 w 4026145"/>
              <a:gd name="connsiteY42" fmla="*/ 3209365 h 3890682"/>
              <a:gd name="connsiteX43" fmla="*/ 637486 w 4026145"/>
              <a:gd name="connsiteY43" fmla="*/ 3299012 h 3890682"/>
              <a:gd name="connsiteX44" fmla="*/ 709204 w 4026145"/>
              <a:gd name="connsiteY44" fmla="*/ 3343835 h 3890682"/>
              <a:gd name="connsiteX45" fmla="*/ 762992 w 4026145"/>
              <a:gd name="connsiteY45" fmla="*/ 3370729 h 3890682"/>
              <a:gd name="connsiteX46" fmla="*/ 942286 w 4026145"/>
              <a:gd name="connsiteY46" fmla="*/ 3487271 h 3890682"/>
              <a:gd name="connsiteX47" fmla="*/ 1067792 w 4026145"/>
              <a:gd name="connsiteY47" fmla="*/ 3541059 h 3890682"/>
              <a:gd name="connsiteX48" fmla="*/ 1166404 w 4026145"/>
              <a:gd name="connsiteY48" fmla="*/ 3594847 h 3890682"/>
              <a:gd name="connsiteX49" fmla="*/ 1273980 w 4026145"/>
              <a:gd name="connsiteY49" fmla="*/ 3621741 h 3890682"/>
              <a:gd name="connsiteX50" fmla="*/ 1399486 w 4026145"/>
              <a:gd name="connsiteY50" fmla="*/ 3675529 h 3890682"/>
              <a:gd name="connsiteX51" fmla="*/ 1749110 w 4026145"/>
              <a:gd name="connsiteY51" fmla="*/ 3765176 h 3890682"/>
              <a:gd name="connsiteX52" fmla="*/ 1883580 w 4026145"/>
              <a:gd name="connsiteY52" fmla="*/ 3783106 h 3890682"/>
              <a:gd name="connsiteX53" fmla="*/ 2044945 w 4026145"/>
              <a:gd name="connsiteY53" fmla="*/ 3810000 h 3890682"/>
              <a:gd name="connsiteX54" fmla="*/ 2331815 w 4026145"/>
              <a:gd name="connsiteY54" fmla="*/ 3827929 h 3890682"/>
              <a:gd name="connsiteX55" fmla="*/ 2466286 w 4026145"/>
              <a:gd name="connsiteY55" fmla="*/ 3836894 h 3890682"/>
              <a:gd name="connsiteX56" fmla="*/ 2618686 w 4026145"/>
              <a:gd name="connsiteY56" fmla="*/ 3863788 h 3890682"/>
              <a:gd name="connsiteX57" fmla="*/ 3138639 w 4026145"/>
              <a:gd name="connsiteY57" fmla="*/ 3890682 h 3890682"/>
              <a:gd name="connsiteX58" fmla="*/ 3810992 w 4026145"/>
              <a:gd name="connsiteY58" fmla="*/ 3863788 h 3890682"/>
              <a:gd name="connsiteX59" fmla="*/ 3864780 w 4026145"/>
              <a:gd name="connsiteY59" fmla="*/ 3818965 h 3890682"/>
              <a:gd name="connsiteX60" fmla="*/ 3891674 w 4026145"/>
              <a:gd name="connsiteY60" fmla="*/ 3747247 h 3890682"/>
              <a:gd name="connsiteX61" fmla="*/ 3918568 w 4026145"/>
              <a:gd name="connsiteY61" fmla="*/ 3684494 h 3890682"/>
              <a:gd name="connsiteX62" fmla="*/ 3954427 w 4026145"/>
              <a:gd name="connsiteY62" fmla="*/ 3630706 h 3890682"/>
              <a:gd name="connsiteX63" fmla="*/ 3990286 w 4026145"/>
              <a:gd name="connsiteY63" fmla="*/ 3567953 h 3890682"/>
              <a:gd name="connsiteX64" fmla="*/ 4008215 w 4026145"/>
              <a:gd name="connsiteY64" fmla="*/ 3496235 h 3890682"/>
              <a:gd name="connsiteX65" fmla="*/ 4026145 w 4026145"/>
              <a:gd name="connsiteY65" fmla="*/ 3433482 h 3890682"/>
              <a:gd name="connsiteX66" fmla="*/ 4008215 w 4026145"/>
              <a:gd name="connsiteY66" fmla="*/ 3307976 h 3890682"/>
              <a:gd name="connsiteX67" fmla="*/ 3990286 w 4026145"/>
              <a:gd name="connsiteY67" fmla="*/ 3173506 h 3890682"/>
              <a:gd name="connsiteX68" fmla="*/ 3972357 w 4026145"/>
              <a:gd name="connsiteY68" fmla="*/ 3128682 h 3890682"/>
              <a:gd name="connsiteX69" fmla="*/ 3963392 w 4026145"/>
              <a:gd name="connsiteY69" fmla="*/ 3101788 h 3890682"/>
              <a:gd name="connsiteX70" fmla="*/ 3936498 w 4026145"/>
              <a:gd name="connsiteY70" fmla="*/ 3065929 h 3890682"/>
              <a:gd name="connsiteX71" fmla="*/ 3927533 w 4026145"/>
              <a:gd name="connsiteY71" fmla="*/ 3039035 h 3890682"/>
              <a:gd name="connsiteX72" fmla="*/ 3873745 w 4026145"/>
              <a:gd name="connsiteY72" fmla="*/ 2958353 h 3890682"/>
              <a:gd name="connsiteX73" fmla="*/ 3855815 w 4026145"/>
              <a:gd name="connsiteY73" fmla="*/ 2895600 h 3890682"/>
              <a:gd name="connsiteX74" fmla="*/ 3810992 w 4026145"/>
              <a:gd name="connsiteY74" fmla="*/ 2823882 h 3890682"/>
              <a:gd name="connsiteX75" fmla="*/ 3784098 w 4026145"/>
              <a:gd name="connsiteY75" fmla="*/ 2770094 h 3890682"/>
              <a:gd name="connsiteX76" fmla="*/ 3730310 w 4026145"/>
              <a:gd name="connsiteY76" fmla="*/ 2698376 h 3890682"/>
              <a:gd name="connsiteX77" fmla="*/ 3676521 w 4026145"/>
              <a:gd name="connsiteY77" fmla="*/ 2608729 h 3890682"/>
              <a:gd name="connsiteX78" fmla="*/ 3640663 w 4026145"/>
              <a:gd name="connsiteY78" fmla="*/ 2572871 h 3890682"/>
              <a:gd name="connsiteX79" fmla="*/ 3577910 w 4026145"/>
              <a:gd name="connsiteY79" fmla="*/ 2492188 h 3890682"/>
              <a:gd name="connsiteX80" fmla="*/ 3559980 w 4026145"/>
              <a:gd name="connsiteY80" fmla="*/ 2465294 h 3890682"/>
              <a:gd name="connsiteX81" fmla="*/ 3533086 w 4026145"/>
              <a:gd name="connsiteY81" fmla="*/ 2447365 h 3890682"/>
              <a:gd name="connsiteX82" fmla="*/ 3434474 w 4026145"/>
              <a:gd name="connsiteY82" fmla="*/ 2357718 h 3890682"/>
              <a:gd name="connsiteX83" fmla="*/ 3353792 w 4026145"/>
              <a:gd name="connsiteY83" fmla="*/ 2268071 h 3890682"/>
              <a:gd name="connsiteX84" fmla="*/ 3317933 w 4026145"/>
              <a:gd name="connsiteY84" fmla="*/ 2232212 h 3890682"/>
              <a:gd name="connsiteX85" fmla="*/ 3264145 w 4026145"/>
              <a:gd name="connsiteY85" fmla="*/ 2151529 h 3890682"/>
              <a:gd name="connsiteX86" fmla="*/ 3255180 w 4026145"/>
              <a:gd name="connsiteY86" fmla="*/ 2115671 h 3890682"/>
              <a:gd name="connsiteX87" fmla="*/ 3228286 w 4026145"/>
              <a:gd name="connsiteY87" fmla="*/ 2079812 h 3890682"/>
              <a:gd name="connsiteX88" fmla="*/ 3165533 w 4026145"/>
              <a:gd name="connsiteY88" fmla="*/ 1981200 h 3890682"/>
              <a:gd name="connsiteX89" fmla="*/ 3138639 w 4026145"/>
              <a:gd name="connsiteY89" fmla="*/ 1927412 h 3890682"/>
              <a:gd name="connsiteX90" fmla="*/ 3120710 w 4026145"/>
              <a:gd name="connsiteY90" fmla="*/ 1873624 h 3890682"/>
              <a:gd name="connsiteX91" fmla="*/ 3031063 w 4026145"/>
              <a:gd name="connsiteY91" fmla="*/ 1703294 h 3890682"/>
              <a:gd name="connsiteX92" fmla="*/ 2995204 w 4026145"/>
              <a:gd name="connsiteY92" fmla="*/ 1604682 h 3890682"/>
              <a:gd name="connsiteX93" fmla="*/ 2977274 w 4026145"/>
              <a:gd name="connsiteY93" fmla="*/ 1470212 h 3890682"/>
              <a:gd name="connsiteX94" fmla="*/ 2968310 w 4026145"/>
              <a:gd name="connsiteY94" fmla="*/ 1371600 h 3890682"/>
              <a:gd name="connsiteX95" fmla="*/ 2950380 w 4026145"/>
              <a:gd name="connsiteY95" fmla="*/ 1281953 h 3890682"/>
              <a:gd name="connsiteX96" fmla="*/ 2932451 w 4026145"/>
              <a:gd name="connsiteY96" fmla="*/ 806824 h 3890682"/>
              <a:gd name="connsiteX97" fmla="*/ 2923486 w 4026145"/>
              <a:gd name="connsiteY97" fmla="*/ 762000 h 3890682"/>
              <a:gd name="connsiteX98" fmla="*/ 2905557 w 4026145"/>
              <a:gd name="connsiteY98" fmla="*/ 717176 h 3890682"/>
              <a:gd name="connsiteX99" fmla="*/ 2896592 w 4026145"/>
              <a:gd name="connsiteY99" fmla="*/ 681318 h 3890682"/>
              <a:gd name="connsiteX100" fmla="*/ 2842804 w 4026145"/>
              <a:gd name="connsiteY100" fmla="*/ 618565 h 3890682"/>
              <a:gd name="connsiteX101" fmla="*/ 2797980 w 4026145"/>
              <a:gd name="connsiteY101" fmla="*/ 493059 h 3890682"/>
              <a:gd name="connsiteX102" fmla="*/ 2780051 w 4026145"/>
              <a:gd name="connsiteY102" fmla="*/ 448235 h 3890682"/>
              <a:gd name="connsiteX103" fmla="*/ 2762121 w 4026145"/>
              <a:gd name="connsiteY103" fmla="*/ 358588 h 3890682"/>
              <a:gd name="connsiteX104" fmla="*/ 2744192 w 4026145"/>
              <a:gd name="connsiteY104" fmla="*/ 331694 h 3890682"/>
              <a:gd name="connsiteX105" fmla="*/ 2726263 w 4026145"/>
              <a:gd name="connsiteY105" fmla="*/ 295835 h 3890682"/>
              <a:gd name="connsiteX106" fmla="*/ 2645580 w 4026145"/>
              <a:gd name="connsiteY106" fmla="*/ 224118 h 3890682"/>
              <a:gd name="connsiteX107" fmla="*/ 2609721 w 4026145"/>
              <a:gd name="connsiteY107" fmla="*/ 197224 h 3890682"/>
              <a:gd name="connsiteX108" fmla="*/ 2582827 w 4026145"/>
              <a:gd name="connsiteY108" fmla="*/ 170329 h 3890682"/>
              <a:gd name="connsiteX109" fmla="*/ 2546968 w 4026145"/>
              <a:gd name="connsiteY109" fmla="*/ 152400 h 3890682"/>
              <a:gd name="connsiteX110" fmla="*/ 2493180 w 4026145"/>
              <a:gd name="connsiteY110" fmla="*/ 125506 h 3890682"/>
              <a:gd name="connsiteX111" fmla="*/ 2412498 w 4026145"/>
              <a:gd name="connsiteY111" fmla="*/ 89647 h 3890682"/>
              <a:gd name="connsiteX112" fmla="*/ 2385604 w 4026145"/>
              <a:gd name="connsiteY112" fmla="*/ 62753 h 3890682"/>
              <a:gd name="connsiteX113" fmla="*/ 2331815 w 4026145"/>
              <a:gd name="connsiteY113" fmla="*/ 44824 h 3890682"/>
              <a:gd name="connsiteX114" fmla="*/ 2152521 w 4026145"/>
              <a:gd name="connsiteY114" fmla="*/ 17929 h 3890682"/>
              <a:gd name="connsiteX115" fmla="*/ 1991157 w 4026145"/>
              <a:gd name="connsiteY115" fmla="*/ 0 h 3890682"/>
              <a:gd name="connsiteX116" fmla="*/ 1937368 w 4026145"/>
              <a:gd name="connsiteY116" fmla="*/ 8965 h 3890682"/>
              <a:gd name="connsiteX117" fmla="*/ 1901510 w 4026145"/>
              <a:gd name="connsiteY117" fmla="*/ 8965 h 3890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4026145" h="3890682">
                <a:moveTo>
                  <a:pt x="1901510" y="8965"/>
                </a:moveTo>
                <a:cubicBezTo>
                  <a:pt x="1888063" y="13447"/>
                  <a:pt x="1873590" y="31633"/>
                  <a:pt x="1856686" y="35859"/>
                </a:cubicBezTo>
                <a:cubicBezTo>
                  <a:pt x="1847519" y="38151"/>
                  <a:pt x="1839017" y="28944"/>
                  <a:pt x="1829792" y="26894"/>
                </a:cubicBezTo>
                <a:cubicBezTo>
                  <a:pt x="1812048" y="22951"/>
                  <a:pt x="1793933" y="20917"/>
                  <a:pt x="1776004" y="17929"/>
                </a:cubicBezTo>
                <a:cubicBezTo>
                  <a:pt x="1716239" y="20917"/>
                  <a:pt x="1656087" y="19472"/>
                  <a:pt x="1596710" y="26894"/>
                </a:cubicBezTo>
                <a:cubicBezTo>
                  <a:pt x="1583449" y="28552"/>
                  <a:pt x="1572454" y="38194"/>
                  <a:pt x="1560851" y="44824"/>
                </a:cubicBezTo>
                <a:cubicBezTo>
                  <a:pt x="1468052" y="97852"/>
                  <a:pt x="1491138" y="82665"/>
                  <a:pt x="1426380" y="134471"/>
                </a:cubicBezTo>
                <a:cubicBezTo>
                  <a:pt x="1420404" y="149412"/>
                  <a:pt x="1414101" y="164227"/>
                  <a:pt x="1408451" y="179294"/>
                </a:cubicBezTo>
                <a:cubicBezTo>
                  <a:pt x="1395799" y="213034"/>
                  <a:pt x="1398087" y="223555"/>
                  <a:pt x="1372592" y="259976"/>
                </a:cubicBezTo>
                <a:cubicBezTo>
                  <a:pt x="1362898" y="273824"/>
                  <a:pt x="1347734" y="283000"/>
                  <a:pt x="1336733" y="295835"/>
                </a:cubicBezTo>
                <a:cubicBezTo>
                  <a:pt x="1329721" y="304015"/>
                  <a:pt x="1324514" y="313593"/>
                  <a:pt x="1318804" y="322729"/>
                </a:cubicBezTo>
                <a:cubicBezTo>
                  <a:pt x="1309569" y="337505"/>
                  <a:pt x="1299120" y="351690"/>
                  <a:pt x="1291910" y="367553"/>
                </a:cubicBezTo>
                <a:cubicBezTo>
                  <a:pt x="1275660" y="403302"/>
                  <a:pt x="1272447" y="429007"/>
                  <a:pt x="1265015" y="466165"/>
                </a:cubicBezTo>
                <a:cubicBezTo>
                  <a:pt x="1262027" y="496047"/>
                  <a:pt x="1259367" y="525964"/>
                  <a:pt x="1256051" y="555812"/>
                </a:cubicBezTo>
                <a:cubicBezTo>
                  <a:pt x="1253391" y="579756"/>
                  <a:pt x="1249370" y="603546"/>
                  <a:pt x="1247086" y="627529"/>
                </a:cubicBezTo>
                <a:cubicBezTo>
                  <a:pt x="1243392" y="666316"/>
                  <a:pt x="1241815" y="705284"/>
                  <a:pt x="1238121" y="744071"/>
                </a:cubicBezTo>
                <a:cubicBezTo>
                  <a:pt x="1235837" y="768054"/>
                  <a:pt x="1231275" y="791790"/>
                  <a:pt x="1229157" y="815788"/>
                </a:cubicBezTo>
                <a:cubicBezTo>
                  <a:pt x="1194862" y="1204467"/>
                  <a:pt x="1224794" y="926761"/>
                  <a:pt x="1202263" y="1129553"/>
                </a:cubicBezTo>
                <a:cubicBezTo>
                  <a:pt x="1199275" y="1249082"/>
                  <a:pt x="1201817" y="1368878"/>
                  <a:pt x="1193298" y="1488141"/>
                </a:cubicBezTo>
                <a:cubicBezTo>
                  <a:pt x="1192696" y="1496572"/>
                  <a:pt x="1178801" y="1498347"/>
                  <a:pt x="1175368" y="1506071"/>
                </a:cubicBezTo>
                <a:cubicBezTo>
                  <a:pt x="1166533" y="1525951"/>
                  <a:pt x="1163837" y="1548031"/>
                  <a:pt x="1157439" y="1568824"/>
                </a:cubicBezTo>
                <a:cubicBezTo>
                  <a:pt x="1151881" y="1586887"/>
                  <a:pt x="1145486" y="1604683"/>
                  <a:pt x="1139510" y="1622612"/>
                </a:cubicBezTo>
                <a:lnTo>
                  <a:pt x="1130545" y="1649506"/>
                </a:lnTo>
                <a:cubicBezTo>
                  <a:pt x="1126111" y="1689411"/>
                  <a:pt x="1128191" y="1722037"/>
                  <a:pt x="1112615" y="1757082"/>
                </a:cubicBezTo>
                <a:cubicBezTo>
                  <a:pt x="1083201" y="1823264"/>
                  <a:pt x="1094647" y="1795558"/>
                  <a:pt x="1058827" y="1846729"/>
                </a:cubicBezTo>
                <a:cubicBezTo>
                  <a:pt x="1046470" y="1864382"/>
                  <a:pt x="1038205" y="1885281"/>
                  <a:pt x="1022968" y="1900518"/>
                </a:cubicBezTo>
                <a:cubicBezTo>
                  <a:pt x="1013519" y="1909967"/>
                  <a:pt x="998229" y="1911034"/>
                  <a:pt x="987110" y="1918447"/>
                </a:cubicBezTo>
                <a:cubicBezTo>
                  <a:pt x="946084" y="1945797"/>
                  <a:pt x="998316" y="1932641"/>
                  <a:pt x="933321" y="1954306"/>
                </a:cubicBezTo>
                <a:cubicBezTo>
                  <a:pt x="909944" y="1962098"/>
                  <a:pt x="885510" y="1966259"/>
                  <a:pt x="861604" y="1972235"/>
                </a:cubicBezTo>
                <a:cubicBezTo>
                  <a:pt x="802369" y="1987044"/>
                  <a:pt x="837977" y="1979671"/>
                  <a:pt x="754027" y="1990165"/>
                </a:cubicBezTo>
                <a:cubicBezTo>
                  <a:pt x="733109" y="1999130"/>
                  <a:pt x="713025" y="2010366"/>
                  <a:pt x="691274" y="2017059"/>
                </a:cubicBezTo>
                <a:cubicBezTo>
                  <a:pt x="673901" y="2022405"/>
                  <a:pt x="655120" y="2021616"/>
                  <a:pt x="637486" y="2026024"/>
                </a:cubicBezTo>
                <a:cubicBezTo>
                  <a:pt x="619151" y="2030608"/>
                  <a:pt x="602178" y="2039993"/>
                  <a:pt x="583698" y="2043953"/>
                </a:cubicBezTo>
                <a:cubicBezTo>
                  <a:pt x="560141" y="2049001"/>
                  <a:pt x="535851" y="2049663"/>
                  <a:pt x="511980" y="2052918"/>
                </a:cubicBezTo>
                <a:cubicBezTo>
                  <a:pt x="370752" y="2072176"/>
                  <a:pt x="420198" y="2063353"/>
                  <a:pt x="305792" y="2088776"/>
                </a:cubicBezTo>
                <a:cubicBezTo>
                  <a:pt x="211352" y="2146490"/>
                  <a:pt x="129040" y="2179457"/>
                  <a:pt x="63745" y="2268071"/>
                </a:cubicBezTo>
                <a:cubicBezTo>
                  <a:pt x="43927" y="2294968"/>
                  <a:pt x="33862" y="2327836"/>
                  <a:pt x="18921" y="2357718"/>
                </a:cubicBezTo>
                <a:cubicBezTo>
                  <a:pt x="843" y="2493307"/>
                  <a:pt x="-16191" y="2526029"/>
                  <a:pt x="27886" y="2671482"/>
                </a:cubicBezTo>
                <a:cubicBezTo>
                  <a:pt x="40681" y="2713707"/>
                  <a:pt x="68929" y="2749614"/>
                  <a:pt x="90639" y="2788024"/>
                </a:cubicBezTo>
                <a:cubicBezTo>
                  <a:pt x="122653" y="2844665"/>
                  <a:pt x="166877" y="2916409"/>
                  <a:pt x="207180" y="2967318"/>
                </a:cubicBezTo>
                <a:cubicBezTo>
                  <a:pt x="241381" y="3010519"/>
                  <a:pt x="268910" y="3062260"/>
                  <a:pt x="314757" y="3092824"/>
                </a:cubicBezTo>
                <a:cubicBezTo>
                  <a:pt x="607337" y="3287873"/>
                  <a:pt x="105268" y="2954949"/>
                  <a:pt x="431298" y="3164541"/>
                </a:cubicBezTo>
                <a:cubicBezTo>
                  <a:pt x="452921" y="3178442"/>
                  <a:pt x="472520" y="3195323"/>
                  <a:pt x="494051" y="3209365"/>
                </a:cubicBezTo>
                <a:cubicBezTo>
                  <a:pt x="541277" y="3240165"/>
                  <a:pt x="589674" y="3269130"/>
                  <a:pt x="637486" y="3299012"/>
                </a:cubicBezTo>
                <a:cubicBezTo>
                  <a:pt x="661392" y="3313953"/>
                  <a:pt x="683989" y="3331228"/>
                  <a:pt x="709204" y="3343835"/>
                </a:cubicBezTo>
                <a:cubicBezTo>
                  <a:pt x="727133" y="3352800"/>
                  <a:pt x="746130" y="3359889"/>
                  <a:pt x="762992" y="3370729"/>
                </a:cubicBezTo>
                <a:cubicBezTo>
                  <a:pt x="890607" y="3452768"/>
                  <a:pt x="777381" y="3404819"/>
                  <a:pt x="942286" y="3487271"/>
                </a:cubicBezTo>
                <a:cubicBezTo>
                  <a:pt x="982996" y="3507626"/>
                  <a:pt x="1026759" y="3521363"/>
                  <a:pt x="1067792" y="3541059"/>
                </a:cubicBezTo>
                <a:cubicBezTo>
                  <a:pt x="1101547" y="3557261"/>
                  <a:pt x="1131536" y="3581203"/>
                  <a:pt x="1166404" y="3594847"/>
                </a:cubicBezTo>
                <a:cubicBezTo>
                  <a:pt x="1200825" y="3608316"/>
                  <a:pt x="1239051" y="3609650"/>
                  <a:pt x="1273980" y="3621741"/>
                </a:cubicBezTo>
                <a:cubicBezTo>
                  <a:pt x="1316991" y="3636630"/>
                  <a:pt x="1356869" y="3659547"/>
                  <a:pt x="1399486" y="3675529"/>
                </a:cubicBezTo>
                <a:cubicBezTo>
                  <a:pt x="1474786" y="3703767"/>
                  <a:pt x="1743795" y="3764467"/>
                  <a:pt x="1749110" y="3765176"/>
                </a:cubicBezTo>
                <a:lnTo>
                  <a:pt x="1883580" y="3783106"/>
                </a:lnTo>
                <a:cubicBezTo>
                  <a:pt x="1937495" y="3791275"/>
                  <a:pt x="1990893" y="3802793"/>
                  <a:pt x="2044945" y="3810000"/>
                </a:cubicBezTo>
                <a:cubicBezTo>
                  <a:pt x="2114569" y="3819283"/>
                  <a:pt x="2278866" y="3824903"/>
                  <a:pt x="2331815" y="3827929"/>
                </a:cubicBezTo>
                <a:lnTo>
                  <a:pt x="2466286" y="3836894"/>
                </a:lnTo>
                <a:cubicBezTo>
                  <a:pt x="2517086" y="3845859"/>
                  <a:pt x="2567347" y="3858755"/>
                  <a:pt x="2618686" y="3863788"/>
                </a:cubicBezTo>
                <a:cubicBezTo>
                  <a:pt x="2733286" y="3875023"/>
                  <a:pt x="3006480" y="3885176"/>
                  <a:pt x="3138639" y="3890682"/>
                </a:cubicBezTo>
                <a:cubicBezTo>
                  <a:pt x="3362757" y="3881717"/>
                  <a:pt x="3587781" y="3885833"/>
                  <a:pt x="3810992" y="3863788"/>
                </a:cubicBezTo>
                <a:cubicBezTo>
                  <a:pt x="3834218" y="3861494"/>
                  <a:pt x="3851495" y="3838154"/>
                  <a:pt x="3864780" y="3818965"/>
                </a:cubicBezTo>
                <a:cubicBezTo>
                  <a:pt x="3879313" y="3797973"/>
                  <a:pt x="3882192" y="3770953"/>
                  <a:pt x="3891674" y="3747247"/>
                </a:cubicBezTo>
                <a:cubicBezTo>
                  <a:pt x="3900126" y="3726117"/>
                  <a:pt x="3907779" y="3704532"/>
                  <a:pt x="3918568" y="3684494"/>
                </a:cubicBezTo>
                <a:cubicBezTo>
                  <a:pt x="3928784" y="3665521"/>
                  <a:pt x="3943133" y="3649058"/>
                  <a:pt x="3954427" y="3630706"/>
                </a:cubicBezTo>
                <a:cubicBezTo>
                  <a:pt x="3967054" y="3610188"/>
                  <a:pt x="3978333" y="3588871"/>
                  <a:pt x="3990286" y="3567953"/>
                </a:cubicBezTo>
                <a:cubicBezTo>
                  <a:pt x="3996262" y="3544047"/>
                  <a:pt x="4001866" y="3520045"/>
                  <a:pt x="4008215" y="3496235"/>
                </a:cubicBezTo>
                <a:cubicBezTo>
                  <a:pt x="4013820" y="3475215"/>
                  <a:pt x="4026145" y="3455237"/>
                  <a:pt x="4026145" y="3433482"/>
                </a:cubicBezTo>
                <a:cubicBezTo>
                  <a:pt x="4026145" y="3391222"/>
                  <a:pt x="4013925" y="3349849"/>
                  <a:pt x="4008215" y="3307976"/>
                </a:cubicBezTo>
                <a:cubicBezTo>
                  <a:pt x="4007006" y="3299111"/>
                  <a:pt x="3993558" y="3186594"/>
                  <a:pt x="3990286" y="3173506"/>
                </a:cubicBezTo>
                <a:cubicBezTo>
                  <a:pt x="3986383" y="3157894"/>
                  <a:pt x="3978007" y="3143750"/>
                  <a:pt x="3972357" y="3128682"/>
                </a:cubicBezTo>
                <a:cubicBezTo>
                  <a:pt x="3969039" y="3119834"/>
                  <a:pt x="3968080" y="3109993"/>
                  <a:pt x="3963392" y="3101788"/>
                </a:cubicBezTo>
                <a:cubicBezTo>
                  <a:pt x="3955979" y="3088815"/>
                  <a:pt x="3945463" y="3077882"/>
                  <a:pt x="3936498" y="3065929"/>
                </a:cubicBezTo>
                <a:cubicBezTo>
                  <a:pt x="3933510" y="3056964"/>
                  <a:pt x="3932541" y="3047048"/>
                  <a:pt x="3927533" y="3039035"/>
                </a:cubicBezTo>
                <a:cubicBezTo>
                  <a:pt x="3879462" y="2962124"/>
                  <a:pt x="3902929" y="3026449"/>
                  <a:pt x="3873745" y="2958353"/>
                </a:cubicBezTo>
                <a:cubicBezTo>
                  <a:pt x="3852071" y="2907780"/>
                  <a:pt x="3878562" y="2956260"/>
                  <a:pt x="3855815" y="2895600"/>
                </a:cubicBezTo>
                <a:cubicBezTo>
                  <a:pt x="3837202" y="2845965"/>
                  <a:pt x="3839199" y="2870893"/>
                  <a:pt x="3810992" y="2823882"/>
                </a:cubicBezTo>
                <a:cubicBezTo>
                  <a:pt x="3800679" y="2806693"/>
                  <a:pt x="3794938" y="2786956"/>
                  <a:pt x="3784098" y="2770094"/>
                </a:cubicBezTo>
                <a:cubicBezTo>
                  <a:pt x="3767939" y="2744958"/>
                  <a:pt x="3743674" y="2725103"/>
                  <a:pt x="3730310" y="2698376"/>
                </a:cubicBezTo>
                <a:cubicBezTo>
                  <a:pt x="3711689" y="2661137"/>
                  <a:pt x="3705366" y="2644786"/>
                  <a:pt x="3676521" y="2608729"/>
                </a:cubicBezTo>
                <a:cubicBezTo>
                  <a:pt x="3665961" y="2595529"/>
                  <a:pt x="3651582" y="2585775"/>
                  <a:pt x="3640663" y="2572871"/>
                </a:cubicBezTo>
                <a:cubicBezTo>
                  <a:pt x="3618655" y="2546861"/>
                  <a:pt x="3596810" y="2520537"/>
                  <a:pt x="3577910" y="2492188"/>
                </a:cubicBezTo>
                <a:cubicBezTo>
                  <a:pt x="3571933" y="2483223"/>
                  <a:pt x="3567599" y="2472913"/>
                  <a:pt x="3559980" y="2465294"/>
                </a:cubicBezTo>
                <a:cubicBezTo>
                  <a:pt x="3552361" y="2457676"/>
                  <a:pt x="3541094" y="2454572"/>
                  <a:pt x="3533086" y="2447365"/>
                </a:cubicBezTo>
                <a:cubicBezTo>
                  <a:pt x="3410889" y="2337388"/>
                  <a:pt x="3518686" y="2420877"/>
                  <a:pt x="3434474" y="2357718"/>
                </a:cubicBezTo>
                <a:cubicBezTo>
                  <a:pt x="3400136" y="2306210"/>
                  <a:pt x="3424163" y="2338442"/>
                  <a:pt x="3353792" y="2268071"/>
                </a:cubicBezTo>
                <a:cubicBezTo>
                  <a:pt x="3341839" y="2256118"/>
                  <a:pt x="3326630" y="2246707"/>
                  <a:pt x="3317933" y="2232212"/>
                </a:cubicBezTo>
                <a:cubicBezTo>
                  <a:pt x="3283352" y="2174576"/>
                  <a:pt x="3301494" y="2201328"/>
                  <a:pt x="3264145" y="2151529"/>
                </a:cubicBezTo>
                <a:cubicBezTo>
                  <a:pt x="3261157" y="2139576"/>
                  <a:pt x="3260690" y="2126691"/>
                  <a:pt x="3255180" y="2115671"/>
                </a:cubicBezTo>
                <a:cubicBezTo>
                  <a:pt x="3248498" y="2102307"/>
                  <a:pt x="3236574" y="2092244"/>
                  <a:pt x="3228286" y="2079812"/>
                </a:cubicBezTo>
                <a:cubicBezTo>
                  <a:pt x="3206674" y="2047394"/>
                  <a:pt x="3182957" y="2016049"/>
                  <a:pt x="3165533" y="1981200"/>
                </a:cubicBezTo>
                <a:cubicBezTo>
                  <a:pt x="3156568" y="1963271"/>
                  <a:pt x="3146349" y="1945916"/>
                  <a:pt x="3138639" y="1927412"/>
                </a:cubicBezTo>
                <a:cubicBezTo>
                  <a:pt x="3131370" y="1909967"/>
                  <a:pt x="3128630" y="1890784"/>
                  <a:pt x="3120710" y="1873624"/>
                </a:cubicBezTo>
                <a:cubicBezTo>
                  <a:pt x="3083637" y="1793299"/>
                  <a:pt x="3064545" y="1803735"/>
                  <a:pt x="3031063" y="1703294"/>
                </a:cubicBezTo>
                <a:cubicBezTo>
                  <a:pt x="3008044" y="1634240"/>
                  <a:pt x="3020152" y="1667054"/>
                  <a:pt x="2995204" y="1604682"/>
                </a:cubicBezTo>
                <a:cubicBezTo>
                  <a:pt x="2989227" y="1559859"/>
                  <a:pt x="2982457" y="1515134"/>
                  <a:pt x="2977274" y="1470212"/>
                </a:cubicBezTo>
                <a:cubicBezTo>
                  <a:pt x="2973491" y="1437423"/>
                  <a:pt x="2972978" y="1404274"/>
                  <a:pt x="2968310" y="1371600"/>
                </a:cubicBezTo>
                <a:cubicBezTo>
                  <a:pt x="2964000" y="1341432"/>
                  <a:pt x="2956357" y="1311835"/>
                  <a:pt x="2950380" y="1281953"/>
                </a:cubicBezTo>
                <a:cubicBezTo>
                  <a:pt x="2944404" y="1123577"/>
                  <a:pt x="2940638" y="965101"/>
                  <a:pt x="2932451" y="806824"/>
                </a:cubicBezTo>
                <a:cubicBezTo>
                  <a:pt x="2931664" y="791607"/>
                  <a:pt x="2927864" y="776595"/>
                  <a:pt x="2923486" y="762000"/>
                </a:cubicBezTo>
                <a:cubicBezTo>
                  <a:pt x="2918862" y="746586"/>
                  <a:pt x="2910646" y="732442"/>
                  <a:pt x="2905557" y="717176"/>
                </a:cubicBezTo>
                <a:cubicBezTo>
                  <a:pt x="2901661" y="705488"/>
                  <a:pt x="2902102" y="692338"/>
                  <a:pt x="2896592" y="681318"/>
                </a:cubicBezTo>
                <a:cubicBezTo>
                  <a:pt x="2885091" y="658316"/>
                  <a:pt x="2860747" y="636508"/>
                  <a:pt x="2842804" y="618565"/>
                </a:cubicBezTo>
                <a:cubicBezTo>
                  <a:pt x="2826033" y="551481"/>
                  <a:pt x="2838416" y="594149"/>
                  <a:pt x="2797980" y="493059"/>
                </a:cubicBezTo>
                <a:cubicBezTo>
                  <a:pt x="2792004" y="478118"/>
                  <a:pt x="2783207" y="464015"/>
                  <a:pt x="2780051" y="448235"/>
                </a:cubicBezTo>
                <a:cubicBezTo>
                  <a:pt x="2774074" y="418353"/>
                  <a:pt x="2779025" y="383944"/>
                  <a:pt x="2762121" y="358588"/>
                </a:cubicBezTo>
                <a:cubicBezTo>
                  <a:pt x="2756145" y="349623"/>
                  <a:pt x="2749537" y="341049"/>
                  <a:pt x="2744192" y="331694"/>
                </a:cubicBezTo>
                <a:cubicBezTo>
                  <a:pt x="2737562" y="320091"/>
                  <a:pt x="2734031" y="306710"/>
                  <a:pt x="2726263" y="295835"/>
                </a:cubicBezTo>
                <a:cubicBezTo>
                  <a:pt x="2713716" y="278270"/>
                  <a:pt x="2652315" y="229506"/>
                  <a:pt x="2645580" y="224118"/>
                </a:cubicBezTo>
                <a:cubicBezTo>
                  <a:pt x="2633913" y="214784"/>
                  <a:pt x="2621065" y="206948"/>
                  <a:pt x="2609721" y="197224"/>
                </a:cubicBezTo>
                <a:cubicBezTo>
                  <a:pt x="2600095" y="188973"/>
                  <a:pt x="2593144" y="177698"/>
                  <a:pt x="2582827" y="170329"/>
                </a:cubicBezTo>
                <a:cubicBezTo>
                  <a:pt x="2571952" y="162561"/>
                  <a:pt x="2558571" y="159030"/>
                  <a:pt x="2546968" y="152400"/>
                </a:cubicBezTo>
                <a:cubicBezTo>
                  <a:pt x="2498307" y="124594"/>
                  <a:pt x="2542490" y="141943"/>
                  <a:pt x="2493180" y="125506"/>
                </a:cubicBezTo>
                <a:cubicBezTo>
                  <a:pt x="2448068" y="80391"/>
                  <a:pt x="2513751" y="140273"/>
                  <a:pt x="2412498" y="89647"/>
                </a:cubicBezTo>
                <a:cubicBezTo>
                  <a:pt x="2401158" y="83977"/>
                  <a:pt x="2396687" y="68910"/>
                  <a:pt x="2385604" y="62753"/>
                </a:cubicBezTo>
                <a:cubicBezTo>
                  <a:pt x="2369083" y="53575"/>
                  <a:pt x="2350150" y="49408"/>
                  <a:pt x="2331815" y="44824"/>
                </a:cubicBezTo>
                <a:cubicBezTo>
                  <a:pt x="2252414" y="24974"/>
                  <a:pt x="2233374" y="26015"/>
                  <a:pt x="2152521" y="17929"/>
                </a:cubicBezTo>
                <a:cubicBezTo>
                  <a:pt x="2087539" y="1684"/>
                  <a:pt x="2089579" y="0"/>
                  <a:pt x="1991157" y="0"/>
                </a:cubicBezTo>
                <a:cubicBezTo>
                  <a:pt x="1972980" y="0"/>
                  <a:pt x="1955405" y="6710"/>
                  <a:pt x="1937368" y="8965"/>
                </a:cubicBezTo>
                <a:cubicBezTo>
                  <a:pt x="1931438" y="9706"/>
                  <a:pt x="1914957" y="4483"/>
                  <a:pt x="1901510" y="8965"/>
                </a:cubicBezTo>
                <a:close/>
              </a:path>
            </a:pathLst>
          </a:custGeom>
          <a:solidFill>
            <a:srgbClr val="7030A0">
              <a:alpha val="7843"/>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8330863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ext Box 2"/>
          <p:cNvSpPr txBox="1">
            <a:spLocks noChangeArrowheads="1"/>
          </p:cNvSpPr>
          <p:nvPr/>
        </p:nvSpPr>
        <p:spPr bwMode="auto">
          <a:xfrm>
            <a:off x="35243" y="260668"/>
            <a:ext cx="8763000" cy="38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80000"/>
              </a:lnSpc>
              <a:spcBef>
                <a:spcPct val="0"/>
              </a:spcBef>
              <a:buFontTx/>
              <a:buNone/>
            </a:pPr>
            <a:r>
              <a:rPr lang="it-IT" altLang="it-IT" sz="2400" b="1">
                <a:cs typeface="Arial" panose="020B0604020202020204" pitchFamily="34" charset="0"/>
              </a:rPr>
              <a:t>Tipi di sequenze del genoma</a:t>
            </a:r>
            <a:endParaRPr lang="it-IT" altLang="it-IT" sz="2400" b="1" baseline="-25000">
              <a:cs typeface="Arial" panose="020B0604020202020204" pitchFamily="34" charset="0"/>
            </a:endParaRPr>
          </a:p>
        </p:txBody>
      </p:sp>
      <p:sp>
        <p:nvSpPr>
          <p:cNvPr id="7171" name="Text Box 3"/>
          <p:cNvSpPr txBox="1">
            <a:spLocks noChangeArrowheads="1"/>
          </p:cNvSpPr>
          <p:nvPr/>
        </p:nvSpPr>
        <p:spPr bwMode="auto">
          <a:xfrm>
            <a:off x="35243" y="1134793"/>
            <a:ext cx="8620125" cy="1075690"/>
          </a:xfrm>
          <a:prstGeom prst="rect">
            <a:avLst/>
          </a:prstGeom>
          <a:noFill/>
          <a:ln w="9525" algn="ctr">
            <a:noFill/>
            <a:miter lim="800000"/>
          </a:ln>
        </p:spPr>
        <p:txBody>
          <a:bodyPr>
            <a:spAutoFit/>
          </a:bodyPr>
          <a:lstStyle/>
          <a:p>
            <a:pPr>
              <a:lnSpc>
                <a:spcPct val="80000"/>
              </a:lnSpc>
              <a:defRPr/>
            </a:pPr>
            <a:r>
              <a:rPr lang="it-IT" sz="1600" b="1" dirty="0">
                <a:solidFill>
                  <a:srgbClr val="FF3300"/>
                </a:solidFill>
                <a:cs typeface="Arial" panose="020B0604020202020204" pitchFamily="34" charset="0"/>
              </a:rPr>
              <a:t>Sequenze codificanti per proteine</a:t>
            </a:r>
          </a:p>
          <a:p>
            <a:pPr defTabSz="229235">
              <a:lnSpc>
                <a:spcPct val="80000"/>
              </a:lnSpc>
              <a:defRPr/>
            </a:pPr>
            <a:r>
              <a:rPr lang="it-IT" sz="1600" b="1" dirty="0">
                <a:cs typeface="Arial" panose="020B0604020202020204" pitchFamily="34" charset="0"/>
              </a:rPr>
              <a:t>		</a:t>
            </a:r>
            <a:r>
              <a:rPr lang="it-IT" sz="1600" b="1" dirty="0">
                <a:solidFill>
                  <a:schemeClr val="bg2">
                    <a:lumMod val="40000"/>
                    <a:lumOff val="60000"/>
                  </a:schemeClr>
                </a:solidFill>
                <a:cs typeface="Arial" panose="020B0604020202020204" pitchFamily="34" charset="0"/>
              </a:rPr>
              <a:t>geni singoli</a:t>
            </a:r>
          </a:p>
          <a:p>
            <a:pPr defTabSz="229235">
              <a:lnSpc>
                <a:spcPct val="80000"/>
              </a:lnSpc>
              <a:defRPr/>
            </a:pPr>
            <a:r>
              <a:rPr lang="it-IT" sz="1600" b="1" dirty="0">
                <a:solidFill>
                  <a:schemeClr val="bg2">
                    <a:lumMod val="40000"/>
                    <a:lumOff val="60000"/>
                  </a:schemeClr>
                </a:solidFill>
                <a:cs typeface="Arial" panose="020B0604020202020204" pitchFamily="34" charset="0"/>
              </a:rPr>
              <a:t>		famiglie geniche</a:t>
            </a:r>
          </a:p>
          <a:p>
            <a:pPr defTabSz="229235">
              <a:lnSpc>
                <a:spcPct val="80000"/>
              </a:lnSpc>
              <a:defRPr/>
            </a:pPr>
            <a:r>
              <a:rPr lang="it-IT" sz="1600" b="1" dirty="0">
                <a:solidFill>
                  <a:schemeClr val="bg2">
                    <a:lumMod val="40000"/>
                    <a:lumOff val="60000"/>
                  </a:schemeClr>
                </a:solidFill>
                <a:cs typeface="Arial" panose="020B0604020202020204" pitchFamily="34" charset="0"/>
              </a:rPr>
              <a:t>		</a:t>
            </a:r>
            <a:r>
              <a:rPr lang="it-IT" sz="1600" b="1" dirty="0" err="1">
                <a:solidFill>
                  <a:schemeClr val="bg2">
                    <a:lumMod val="40000"/>
                    <a:lumOff val="60000"/>
                  </a:schemeClr>
                </a:solidFill>
                <a:cs typeface="Arial" panose="020B0604020202020204" pitchFamily="34" charset="0"/>
              </a:rPr>
              <a:t>pseudogeni</a:t>
            </a:r>
            <a:r>
              <a:rPr lang="it-IT" sz="1600" b="1" dirty="0">
                <a:solidFill>
                  <a:schemeClr val="bg2">
                    <a:lumMod val="40000"/>
                    <a:lumOff val="60000"/>
                  </a:schemeClr>
                </a:solidFill>
                <a:cs typeface="Arial" panose="020B0604020202020204" pitchFamily="34" charset="0"/>
              </a:rPr>
              <a:t> non funzionali</a:t>
            </a:r>
          </a:p>
          <a:p>
            <a:pPr defTabSz="229235">
              <a:lnSpc>
                <a:spcPct val="80000"/>
              </a:lnSpc>
              <a:defRPr/>
            </a:pPr>
            <a:endParaRPr lang="it-IT" sz="1600" b="1" dirty="0">
              <a:solidFill>
                <a:schemeClr val="bg2">
                  <a:lumMod val="40000"/>
                  <a:lumOff val="60000"/>
                </a:schemeClr>
              </a:solidFill>
              <a:cs typeface="Arial" panose="020B0604020202020204" pitchFamily="34" charset="0"/>
            </a:endParaRPr>
          </a:p>
        </p:txBody>
      </p:sp>
      <p:sp>
        <p:nvSpPr>
          <p:cNvPr id="7172" name="Rectangle 4"/>
          <p:cNvSpPr>
            <a:spLocks noChangeArrowheads="1"/>
          </p:cNvSpPr>
          <p:nvPr/>
        </p:nvSpPr>
        <p:spPr bwMode="auto">
          <a:xfrm>
            <a:off x="35749" y="2420416"/>
            <a:ext cx="7920038" cy="1322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sz="1600" b="1" dirty="0">
                <a:solidFill>
                  <a:srgbClr val="FF3300"/>
                </a:solidFill>
                <a:cs typeface="Arial" panose="020B0604020202020204" pitchFamily="34" charset="0"/>
              </a:rPr>
              <a:t>Sequenze ripetute in tandem codificanti per</a:t>
            </a:r>
          </a:p>
          <a:p>
            <a:pPr eaLnBrk="1" hangingPunct="1">
              <a:spcBef>
                <a:spcPct val="0"/>
              </a:spcBef>
              <a:buFontTx/>
              <a:buNone/>
            </a:pPr>
            <a:r>
              <a:rPr lang="it-IT" altLang="it-IT" sz="1600" b="1" dirty="0">
                <a:cs typeface="Arial" panose="020B0604020202020204" pitchFamily="34" charset="0"/>
              </a:rPr>
              <a:t>		</a:t>
            </a:r>
            <a:r>
              <a:rPr lang="it-IT" altLang="it-IT" sz="1600" b="1" dirty="0" err="1">
                <a:solidFill>
                  <a:schemeClr val="bg2">
                    <a:lumMod val="40000"/>
                    <a:lumOff val="60000"/>
                  </a:schemeClr>
                </a:solidFill>
                <a:cs typeface="Arial" panose="020B0604020202020204" pitchFamily="34" charset="0"/>
              </a:rPr>
              <a:t>rRNAs</a:t>
            </a:r>
            <a:endParaRPr lang="it-IT" altLang="it-IT" sz="1600" b="1" dirty="0">
              <a:solidFill>
                <a:schemeClr val="bg2">
                  <a:lumMod val="40000"/>
                  <a:lumOff val="60000"/>
                </a:schemeClr>
              </a:solidFill>
              <a:cs typeface="Arial" panose="020B0604020202020204" pitchFamily="34" charset="0"/>
            </a:endParaRPr>
          </a:p>
          <a:p>
            <a:pPr eaLnBrk="1" hangingPunct="1">
              <a:spcBef>
                <a:spcPct val="0"/>
              </a:spcBef>
              <a:buFontTx/>
              <a:buNone/>
            </a:pPr>
            <a:r>
              <a:rPr lang="it-IT" altLang="it-IT" sz="1600" b="1" dirty="0">
                <a:solidFill>
                  <a:schemeClr val="bg2">
                    <a:lumMod val="40000"/>
                    <a:lumOff val="60000"/>
                  </a:schemeClr>
                </a:solidFill>
                <a:cs typeface="Arial" panose="020B0604020202020204" pitchFamily="34" charset="0"/>
              </a:rPr>
              <a:t>		</a:t>
            </a:r>
            <a:r>
              <a:rPr lang="it-IT" altLang="it-IT" sz="1600" b="1" dirty="0" err="1">
                <a:solidFill>
                  <a:schemeClr val="bg2">
                    <a:lumMod val="40000"/>
                    <a:lumOff val="60000"/>
                  </a:schemeClr>
                </a:solidFill>
                <a:cs typeface="Arial" panose="020B0604020202020204" pitchFamily="34" charset="0"/>
              </a:rPr>
              <a:t>rRNA</a:t>
            </a:r>
            <a:r>
              <a:rPr lang="it-IT" altLang="it-IT" sz="1600" b="1" dirty="0">
                <a:solidFill>
                  <a:schemeClr val="bg2">
                    <a:lumMod val="40000"/>
                    <a:lumOff val="60000"/>
                  </a:schemeClr>
                </a:solidFill>
                <a:cs typeface="Arial" panose="020B0604020202020204" pitchFamily="34" charset="0"/>
              </a:rPr>
              <a:t> 5S</a:t>
            </a:r>
          </a:p>
          <a:p>
            <a:pPr eaLnBrk="1" hangingPunct="1">
              <a:spcBef>
                <a:spcPct val="0"/>
              </a:spcBef>
              <a:buFontTx/>
              <a:buNone/>
            </a:pPr>
            <a:r>
              <a:rPr lang="it-IT" altLang="it-IT" sz="1600" b="1" dirty="0">
                <a:solidFill>
                  <a:schemeClr val="bg2">
                    <a:lumMod val="40000"/>
                    <a:lumOff val="60000"/>
                  </a:schemeClr>
                </a:solidFill>
                <a:cs typeface="Arial" panose="020B0604020202020204" pitchFamily="34" charset="0"/>
              </a:rPr>
              <a:t>		</a:t>
            </a:r>
            <a:r>
              <a:rPr lang="it-IT" altLang="it-IT" sz="1600" b="1" dirty="0" err="1">
                <a:solidFill>
                  <a:schemeClr val="bg2">
                    <a:lumMod val="40000"/>
                    <a:lumOff val="60000"/>
                  </a:schemeClr>
                </a:solidFill>
                <a:cs typeface="Arial" panose="020B0604020202020204" pitchFamily="34" charset="0"/>
              </a:rPr>
              <a:t>tRNAs</a:t>
            </a:r>
            <a:endParaRPr lang="it-IT" altLang="it-IT" sz="1600" b="1" dirty="0">
              <a:solidFill>
                <a:schemeClr val="bg2">
                  <a:lumMod val="40000"/>
                  <a:lumOff val="60000"/>
                </a:schemeClr>
              </a:solidFill>
              <a:cs typeface="Arial" panose="020B0604020202020204" pitchFamily="34" charset="0"/>
            </a:endParaRPr>
          </a:p>
          <a:p>
            <a:pPr eaLnBrk="1" hangingPunct="1">
              <a:spcBef>
                <a:spcPct val="0"/>
              </a:spcBef>
              <a:buFontTx/>
              <a:buNone/>
            </a:pPr>
            <a:r>
              <a:rPr lang="it-IT" altLang="it-IT" sz="1600" b="1" dirty="0">
                <a:solidFill>
                  <a:schemeClr val="bg2">
                    <a:lumMod val="40000"/>
                    <a:lumOff val="60000"/>
                  </a:schemeClr>
                </a:solidFill>
                <a:cs typeface="Arial" panose="020B0604020202020204" pitchFamily="34" charset="0"/>
              </a:rPr>
              <a:t>		proteine istoniche</a:t>
            </a:r>
          </a:p>
        </p:txBody>
      </p:sp>
      <p:sp>
        <p:nvSpPr>
          <p:cNvPr id="7173" name="Rectangle 5"/>
          <p:cNvSpPr>
            <a:spLocks noChangeArrowheads="1"/>
          </p:cNvSpPr>
          <p:nvPr/>
        </p:nvSpPr>
        <p:spPr bwMode="auto">
          <a:xfrm>
            <a:off x="348773" y="4365104"/>
            <a:ext cx="7993063" cy="181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sz="1600" b="1" dirty="0">
                <a:solidFill>
                  <a:srgbClr val="FF3300"/>
                </a:solidFill>
                <a:cs typeface="Arial" panose="020B0604020202020204" pitchFamily="34" charset="0"/>
              </a:rPr>
              <a:t>Sequenze ripetute</a:t>
            </a:r>
          </a:p>
          <a:p>
            <a:pPr eaLnBrk="1" hangingPunct="1">
              <a:spcBef>
                <a:spcPct val="0"/>
              </a:spcBef>
              <a:buFontTx/>
              <a:buNone/>
            </a:pPr>
            <a:r>
              <a:rPr lang="it-IT" altLang="it-IT" sz="1600" b="1" dirty="0">
                <a:cs typeface="Arial" panose="020B0604020202020204" pitchFamily="34" charset="0"/>
              </a:rPr>
              <a:t>		</a:t>
            </a:r>
            <a:r>
              <a:rPr lang="it-IT" altLang="it-IT" sz="1600" dirty="0">
                <a:solidFill>
                  <a:srgbClr val="00B0F0"/>
                </a:solidFill>
                <a:cs typeface="Arial" panose="020B0604020202020204" pitchFamily="34" charset="0"/>
              </a:rPr>
              <a:t>semplici (</a:t>
            </a:r>
            <a:r>
              <a:rPr lang="it-IT" altLang="it-IT" sz="1600" dirty="0" err="1">
                <a:solidFill>
                  <a:srgbClr val="00B0F0"/>
                </a:solidFill>
                <a:cs typeface="Arial" panose="020B0604020202020204" pitchFamily="34" charset="0"/>
              </a:rPr>
              <a:t>Alu</a:t>
            </a:r>
            <a:r>
              <a:rPr lang="it-IT" altLang="it-IT" sz="1600" dirty="0">
                <a:solidFill>
                  <a:srgbClr val="00B0F0"/>
                </a:solidFill>
                <a:cs typeface="Arial" panose="020B0604020202020204" pitchFamily="34" charset="0"/>
              </a:rPr>
              <a:t>)</a:t>
            </a:r>
          </a:p>
          <a:p>
            <a:pPr eaLnBrk="1" hangingPunct="1">
              <a:spcBef>
                <a:spcPct val="0"/>
              </a:spcBef>
              <a:buFontTx/>
              <a:buNone/>
            </a:pPr>
            <a:r>
              <a:rPr lang="it-IT" altLang="it-IT" sz="1600" dirty="0">
                <a:solidFill>
                  <a:srgbClr val="00B0F0"/>
                </a:solidFill>
                <a:cs typeface="Arial" panose="020B0604020202020204" pitchFamily="34" charset="0"/>
              </a:rPr>
              <a:t>		moderatamente ripetute</a:t>
            </a:r>
          </a:p>
          <a:p>
            <a:pPr eaLnBrk="1" hangingPunct="1">
              <a:spcBef>
                <a:spcPct val="0"/>
              </a:spcBef>
              <a:buFontTx/>
              <a:buNone/>
            </a:pPr>
            <a:r>
              <a:rPr lang="it-IT" altLang="it-IT" sz="1600" dirty="0">
                <a:solidFill>
                  <a:srgbClr val="00B0F0"/>
                </a:solidFill>
                <a:cs typeface="Arial" panose="020B0604020202020204" pitchFamily="34" charset="0"/>
              </a:rPr>
              <a:t>			</a:t>
            </a:r>
            <a:r>
              <a:rPr lang="it-IT" altLang="it-IT" sz="1600" dirty="0" err="1">
                <a:solidFill>
                  <a:srgbClr val="00B0F0"/>
                </a:solidFill>
                <a:cs typeface="Arial" panose="020B0604020202020204" pitchFamily="34" charset="0"/>
              </a:rPr>
              <a:t>trasposoni</a:t>
            </a:r>
            <a:r>
              <a:rPr lang="it-IT" altLang="it-IT" sz="1600" dirty="0">
                <a:solidFill>
                  <a:srgbClr val="00B0F0"/>
                </a:solidFill>
                <a:cs typeface="Arial" panose="020B0604020202020204" pitchFamily="34" charset="0"/>
              </a:rPr>
              <a:t> </a:t>
            </a:r>
          </a:p>
          <a:p>
            <a:pPr eaLnBrk="1" hangingPunct="1">
              <a:spcBef>
                <a:spcPct val="0"/>
              </a:spcBef>
              <a:buFontTx/>
              <a:buNone/>
            </a:pPr>
            <a:r>
              <a:rPr lang="it-IT" altLang="it-IT" sz="1600" dirty="0">
                <a:solidFill>
                  <a:srgbClr val="00B0F0"/>
                </a:solidFill>
                <a:cs typeface="Arial" panose="020B0604020202020204" pitchFamily="34" charset="0"/>
              </a:rPr>
              <a:t>			</a:t>
            </a:r>
            <a:r>
              <a:rPr lang="it-IT" altLang="it-IT" sz="1600" dirty="0" err="1">
                <a:solidFill>
                  <a:srgbClr val="00B0F0"/>
                </a:solidFill>
                <a:cs typeface="Arial" panose="020B0604020202020204" pitchFamily="34" charset="0"/>
              </a:rPr>
              <a:t>retrotrasposoni</a:t>
            </a:r>
            <a:r>
              <a:rPr lang="it-IT" altLang="it-IT" sz="1600" dirty="0">
                <a:solidFill>
                  <a:srgbClr val="00B0F0"/>
                </a:solidFill>
                <a:cs typeface="Arial" panose="020B0604020202020204" pitchFamily="34" charset="0"/>
              </a:rPr>
              <a:t> virali</a:t>
            </a:r>
          </a:p>
          <a:p>
            <a:pPr eaLnBrk="1" hangingPunct="1">
              <a:spcBef>
                <a:spcPct val="0"/>
              </a:spcBef>
              <a:buFontTx/>
              <a:buNone/>
            </a:pPr>
            <a:r>
              <a:rPr lang="it-IT" altLang="it-IT" sz="1600" dirty="0">
                <a:solidFill>
                  <a:srgbClr val="00B0F0"/>
                </a:solidFill>
                <a:cs typeface="Arial" panose="020B0604020202020204" pitchFamily="34" charset="0"/>
              </a:rPr>
              <a:t>			LINES (long </a:t>
            </a:r>
            <a:r>
              <a:rPr lang="it-IT" altLang="it-IT" sz="1600" dirty="0" err="1">
                <a:solidFill>
                  <a:srgbClr val="00B0F0"/>
                </a:solidFill>
                <a:cs typeface="Arial" panose="020B0604020202020204" pitchFamily="34" charset="0"/>
              </a:rPr>
              <a:t>interspersed</a:t>
            </a:r>
            <a:r>
              <a:rPr lang="it-IT" altLang="it-IT" sz="1600" dirty="0">
                <a:solidFill>
                  <a:srgbClr val="00B0F0"/>
                </a:solidFill>
                <a:cs typeface="Arial" panose="020B0604020202020204" pitchFamily="34" charset="0"/>
              </a:rPr>
              <a:t> </a:t>
            </a:r>
            <a:r>
              <a:rPr lang="it-IT" altLang="it-IT" sz="1600" dirty="0" err="1">
                <a:solidFill>
                  <a:srgbClr val="00B0F0"/>
                </a:solidFill>
                <a:cs typeface="Arial" panose="020B0604020202020204" pitchFamily="34" charset="0"/>
              </a:rPr>
              <a:t>elements</a:t>
            </a:r>
            <a:r>
              <a:rPr lang="it-IT" altLang="it-IT" sz="1600" dirty="0">
                <a:solidFill>
                  <a:srgbClr val="00B0F0"/>
                </a:solidFill>
                <a:cs typeface="Arial" panose="020B0604020202020204" pitchFamily="34" charset="0"/>
              </a:rPr>
              <a:t>)</a:t>
            </a:r>
          </a:p>
          <a:p>
            <a:pPr eaLnBrk="1" hangingPunct="1">
              <a:spcBef>
                <a:spcPct val="0"/>
              </a:spcBef>
              <a:buFontTx/>
              <a:buNone/>
            </a:pPr>
            <a:r>
              <a:rPr lang="it-IT" altLang="it-IT" sz="1600" dirty="0">
                <a:solidFill>
                  <a:srgbClr val="00B0F0"/>
                </a:solidFill>
                <a:cs typeface="Arial" panose="020B0604020202020204" pitchFamily="34" charset="0"/>
              </a:rPr>
              <a:t>			SINES (short </a:t>
            </a:r>
            <a:r>
              <a:rPr lang="it-IT" altLang="it-IT" sz="1600" dirty="0" err="1">
                <a:solidFill>
                  <a:srgbClr val="00B0F0"/>
                </a:solidFill>
                <a:cs typeface="Arial" panose="020B0604020202020204" pitchFamily="34" charset="0"/>
              </a:rPr>
              <a:t>interspersed</a:t>
            </a:r>
            <a:r>
              <a:rPr lang="it-IT" altLang="it-IT" sz="1600" dirty="0">
                <a:solidFill>
                  <a:srgbClr val="00B0F0"/>
                </a:solidFill>
                <a:cs typeface="Arial" panose="020B0604020202020204" pitchFamily="34" charset="0"/>
              </a:rPr>
              <a:t> </a:t>
            </a:r>
            <a:r>
              <a:rPr lang="it-IT" altLang="it-IT" sz="1600" dirty="0" err="1">
                <a:solidFill>
                  <a:srgbClr val="00B0F0"/>
                </a:solidFill>
                <a:cs typeface="Arial" panose="020B0604020202020204" pitchFamily="34" charset="0"/>
              </a:rPr>
              <a:t>elements</a:t>
            </a:r>
            <a:r>
              <a:rPr lang="it-IT" altLang="it-IT" sz="1600" dirty="0">
                <a:solidFill>
                  <a:srgbClr val="00B0F0"/>
                </a:solidFill>
                <a:cs typeface="Arial" panose="020B0604020202020204" pitchFamily="34" charset="0"/>
              </a:rPr>
              <a:t>)</a:t>
            </a:r>
          </a:p>
        </p:txBody>
      </p:sp>
      <p:pic>
        <p:nvPicPr>
          <p:cNvPr id="100356" name="Picture 5" descr="F09-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7900" y="1196975"/>
            <a:ext cx="3413125" cy="950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2" name="Picture 2" descr="f140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7900" y="2493010"/>
            <a:ext cx="4250690" cy="1330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 name="Picture 101"/>
          <p:cNvPicPr/>
          <p:nvPr/>
        </p:nvPicPr>
        <p:blipFill>
          <a:blip r:embed="rId2"/>
          <a:stretch>
            <a:fillRect/>
          </a:stretch>
        </p:blipFill>
        <p:spPr>
          <a:xfrm>
            <a:off x="395536" y="440668"/>
            <a:ext cx="8064896" cy="5976664"/>
          </a:xfrm>
          <a:prstGeom prst="rect">
            <a:avLst/>
          </a:prstGeom>
          <a:noFill/>
          <a:ln w="9525">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773" y="117138"/>
            <a:ext cx="8210550"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34" name="Picture 2" descr="Risultati immagini per human genome repeated sequenc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5920" y="3501390"/>
            <a:ext cx="4200525" cy="315404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258763"/>
            <a:ext cx="8891588"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29000"/>
            <a:ext cx="91440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ttangolo 3"/>
          <p:cNvSpPr/>
          <p:nvPr/>
        </p:nvSpPr>
        <p:spPr>
          <a:xfrm>
            <a:off x="0" y="3933825"/>
            <a:ext cx="9144000" cy="431800"/>
          </a:xfrm>
          <a:prstGeom prst="rect">
            <a:avLst/>
          </a:prstGeom>
          <a:solidFill>
            <a:srgbClr val="FFC000">
              <a:alpha val="2902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188" y="-26988"/>
            <a:ext cx="6302375" cy="2393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2436813"/>
            <a:ext cx="8302625" cy="207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363" y="4876800"/>
            <a:ext cx="8858250"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e 6"/>
          <p:cNvSpPr/>
          <p:nvPr/>
        </p:nvSpPr>
        <p:spPr>
          <a:xfrm>
            <a:off x="971550" y="549275"/>
            <a:ext cx="2879725" cy="50323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9" name="Rettangolo 8"/>
          <p:cNvSpPr/>
          <p:nvPr/>
        </p:nvSpPr>
        <p:spPr>
          <a:xfrm>
            <a:off x="3132138" y="5300663"/>
            <a:ext cx="3960812" cy="50482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10" name="Ovale 9"/>
          <p:cNvSpPr/>
          <p:nvPr/>
        </p:nvSpPr>
        <p:spPr>
          <a:xfrm>
            <a:off x="1619250" y="3860800"/>
            <a:ext cx="2160588" cy="79216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cxnSp>
        <p:nvCxnSpPr>
          <p:cNvPr id="12" name="Connettore 2 11"/>
          <p:cNvCxnSpPr/>
          <p:nvPr/>
        </p:nvCxnSpPr>
        <p:spPr>
          <a:xfrm rot="5400000">
            <a:off x="2016125" y="2312988"/>
            <a:ext cx="2736850" cy="2159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ox(in)">
                                      <p:cBhvr>
                                        <p:cTn id="7" dur="500"/>
                                        <p:tgtEl>
                                          <p:spTgt spid="10"/>
                                        </p:tgtEl>
                                      </p:cBhvr>
                                    </p:animEffect>
                                  </p:childTnLst>
                                </p:cTn>
                              </p:par>
                              <p:par>
                                <p:cTn id="8" presetID="4" presetClass="entr" presetSubtype="16"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ox(i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ox(i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2">
            <a:extLst>
              <a:ext uri="{28A0092B-C50C-407E-A947-70E740481C1C}">
                <a14:useLocalDpi xmlns:a14="http://schemas.microsoft.com/office/drawing/2010/main" val="0"/>
              </a:ext>
            </a:extLst>
          </a:blip>
          <a:srcRect r="4037"/>
          <a:stretch>
            <a:fillRect/>
          </a:stretch>
        </p:blipFill>
        <p:spPr bwMode="auto">
          <a:xfrm>
            <a:off x="196057" y="55563"/>
            <a:ext cx="8894762" cy="592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e 2"/>
          <p:cNvSpPr/>
          <p:nvPr/>
        </p:nvSpPr>
        <p:spPr>
          <a:xfrm>
            <a:off x="4283968" y="1700808"/>
            <a:ext cx="2571750" cy="7143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4" name="Ovale 3"/>
          <p:cNvSpPr/>
          <p:nvPr/>
        </p:nvSpPr>
        <p:spPr>
          <a:xfrm>
            <a:off x="1835696" y="5589240"/>
            <a:ext cx="2952750" cy="5048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B78E86CE-C2A3-8BD0-D707-50EACB081D22}"/>
              </a:ext>
            </a:extLst>
          </p:cNvPr>
          <p:cNvPicPr>
            <a:picLocks noChangeAspect="1"/>
          </p:cNvPicPr>
          <p:nvPr/>
        </p:nvPicPr>
        <p:blipFill>
          <a:blip r:embed="rId2"/>
          <a:stretch>
            <a:fillRect/>
          </a:stretch>
        </p:blipFill>
        <p:spPr>
          <a:xfrm>
            <a:off x="1403648" y="620688"/>
            <a:ext cx="6912768" cy="5885871"/>
          </a:xfrm>
          <a:prstGeom prst="rect">
            <a:avLst/>
          </a:prstGeom>
        </p:spPr>
      </p:pic>
    </p:spTree>
    <p:extLst>
      <p:ext uri="{BB962C8B-B14F-4D97-AF65-F5344CB8AC3E}">
        <p14:creationId xmlns:p14="http://schemas.microsoft.com/office/powerpoint/2010/main" val="32751482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51520" y="4797152"/>
            <a:ext cx="8640960" cy="1631216"/>
          </a:xfrm>
          <a:prstGeom prst="rect">
            <a:avLst/>
          </a:prstGeom>
        </p:spPr>
        <p:txBody>
          <a:bodyPr wrap="square">
            <a:spAutoFit/>
          </a:bodyPr>
          <a:lstStyle/>
          <a:p>
            <a:r>
              <a:rPr lang="en-US" sz="2000" dirty="0">
                <a:solidFill>
                  <a:srgbClr val="333333"/>
                </a:solidFill>
                <a:latin typeface="+mn-lt"/>
              </a:rPr>
              <a:t>the cost to generate a high-quality 'draft' whole human genome sequence </a:t>
            </a:r>
            <a:r>
              <a:rPr lang="en-US" sz="2000" b="1" dirty="0">
                <a:solidFill>
                  <a:srgbClr val="333333"/>
                </a:solidFill>
                <a:latin typeface="+mn-lt"/>
              </a:rPr>
              <a:t>in mid-2015 was just above $4,000</a:t>
            </a:r>
            <a:r>
              <a:rPr lang="en-US" sz="2000" dirty="0">
                <a:solidFill>
                  <a:srgbClr val="333333"/>
                </a:solidFill>
                <a:latin typeface="+mn-lt"/>
              </a:rPr>
              <a:t>; by late in 2015, that figure had fallen </a:t>
            </a:r>
            <a:r>
              <a:rPr lang="en-US" sz="2000" b="1" dirty="0">
                <a:solidFill>
                  <a:srgbClr val="333333"/>
                </a:solidFill>
                <a:latin typeface="+mn-lt"/>
              </a:rPr>
              <a:t>below $1,500</a:t>
            </a:r>
            <a:r>
              <a:rPr lang="en-US" sz="2000" dirty="0">
                <a:solidFill>
                  <a:srgbClr val="333333"/>
                </a:solidFill>
                <a:latin typeface="+mn-lt"/>
              </a:rPr>
              <a:t>. </a:t>
            </a:r>
          </a:p>
          <a:p>
            <a:r>
              <a:rPr lang="en-US" sz="2000" dirty="0">
                <a:solidFill>
                  <a:srgbClr val="333333"/>
                </a:solidFill>
                <a:latin typeface="+mn-lt"/>
              </a:rPr>
              <a:t>The cost to generate a whole-exome sequence was generally </a:t>
            </a:r>
            <a:r>
              <a:rPr lang="en-US" sz="2000" b="1" dirty="0">
                <a:solidFill>
                  <a:srgbClr val="333333"/>
                </a:solidFill>
                <a:latin typeface="+mn-lt"/>
              </a:rPr>
              <a:t>below $1,000</a:t>
            </a:r>
            <a:r>
              <a:rPr lang="en-US" sz="2000" dirty="0">
                <a:solidFill>
                  <a:srgbClr val="333333"/>
                </a:solidFill>
                <a:latin typeface="+mn-lt"/>
              </a:rPr>
              <a:t>. </a:t>
            </a:r>
            <a:endParaRPr lang="it-IT" sz="2000" dirty="0">
              <a:latin typeface="+mn-lt"/>
            </a:endParaRPr>
          </a:p>
        </p:txBody>
      </p:sp>
      <p:pic>
        <p:nvPicPr>
          <p:cNvPr id="3" name="Immagine 2">
            <a:extLst>
              <a:ext uri="{FF2B5EF4-FFF2-40B4-BE49-F238E27FC236}">
                <a16:creationId xmlns:a16="http://schemas.microsoft.com/office/drawing/2014/main" id="{4DAF0318-9356-6FD9-4EDA-E19274ED5520}"/>
              </a:ext>
            </a:extLst>
          </p:cNvPr>
          <p:cNvPicPr>
            <a:picLocks noChangeAspect="1"/>
          </p:cNvPicPr>
          <p:nvPr/>
        </p:nvPicPr>
        <p:blipFill>
          <a:blip r:embed="rId2"/>
          <a:stretch>
            <a:fillRect/>
          </a:stretch>
        </p:blipFill>
        <p:spPr>
          <a:xfrm>
            <a:off x="719572" y="116632"/>
            <a:ext cx="7704856" cy="4335266"/>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323850" y="1052513"/>
            <a:ext cx="82454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80000"/>
              </a:lnSpc>
              <a:spcBef>
                <a:spcPct val="0"/>
              </a:spcBef>
              <a:buFontTx/>
              <a:buNone/>
            </a:pPr>
            <a:r>
              <a:rPr lang="it-IT" altLang="it-IT" sz="2000" dirty="0">
                <a:latin typeface="+mn-lt"/>
              </a:rPr>
              <a:t>L’informazione genetica presente sul DNA viene utilizzata per dirigere </a:t>
            </a:r>
            <a:r>
              <a:rPr lang="it-IT" altLang="it-IT" sz="2000" b="1" dirty="0">
                <a:solidFill>
                  <a:srgbClr val="FF33CC"/>
                </a:solidFill>
                <a:latin typeface="+mn-lt"/>
              </a:rPr>
              <a:t>la sintesi di proteine</a:t>
            </a:r>
            <a:r>
              <a:rPr lang="it-IT" altLang="it-IT" sz="2000" b="1" dirty="0">
                <a:latin typeface="+mn-lt"/>
              </a:rPr>
              <a:t>.</a:t>
            </a:r>
          </a:p>
        </p:txBody>
      </p:sp>
      <p:sp>
        <p:nvSpPr>
          <p:cNvPr id="14339" name="Text Box 3"/>
          <p:cNvSpPr txBox="1">
            <a:spLocks noChangeArrowheads="1"/>
          </p:cNvSpPr>
          <p:nvPr/>
        </p:nvSpPr>
        <p:spPr bwMode="auto">
          <a:xfrm>
            <a:off x="190500" y="286237"/>
            <a:ext cx="8763000"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80000"/>
              </a:lnSpc>
              <a:spcBef>
                <a:spcPct val="0"/>
              </a:spcBef>
              <a:buFontTx/>
              <a:buNone/>
            </a:pPr>
            <a:r>
              <a:rPr lang="it-IT" altLang="it-IT" b="1" dirty="0">
                <a:solidFill>
                  <a:srgbClr val="FF0000"/>
                </a:solidFill>
                <a:latin typeface="+mn-lt"/>
              </a:rPr>
              <a:t>Geni</a:t>
            </a:r>
            <a:r>
              <a:rPr lang="it-IT" altLang="it-IT" b="1" dirty="0">
                <a:latin typeface="+mn-lt"/>
              </a:rPr>
              <a:t> e </a:t>
            </a:r>
            <a:r>
              <a:rPr lang="it-IT" altLang="it-IT" b="1" dirty="0">
                <a:solidFill>
                  <a:srgbClr val="FF0000"/>
                </a:solidFill>
                <a:latin typeface="+mn-lt"/>
              </a:rPr>
              <a:t>Genoma</a:t>
            </a:r>
            <a:endParaRPr lang="it-IT" altLang="it-IT" b="1" baseline="-25000" dirty="0">
              <a:solidFill>
                <a:srgbClr val="FF0000"/>
              </a:solidFill>
              <a:latin typeface="+mn-lt"/>
            </a:endParaRPr>
          </a:p>
        </p:txBody>
      </p:sp>
      <p:sp>
        <p:nvSpPr>
          <p:cNvPr id="56324" name="Text Box 4"/>
          <p:cNvSpPr txBox="1">
            <a:spLocks noChangeArrowheads="1"/>
          </p:cNvSpPr>
          <p:nvPr/>
        </p:nvSpPr>
        <p:spPr bwMode="auto">
          <a:xfrm>
            <a:off x="323850" y="3151743"/>
            <a:ext cx="8763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80000"/>
              </a:lnSpc>
              <a:spcBef>
                <a:spcPct val="0"/>
              </a:spcBef>
              <a:buFontTx/>
              <a:buNone/>
            </a:pPr>
            <a:r>
              <a:rPr lang="it-IT" altLang="it-IT" sz="2000" dirty="0">
                <a:latin typeface="+mn-lt"/>
              </a:rPr>
              <a:t>La sequenza di nucleotidi sufficiente per la sintesi di una data </a:t>
            </a:r>
            <a:r>
              <a:rPr lang="it-IT" altLang="it-IT" sz="2000" b="1" dirty="0">
                <a:latin typeface="+mn-lt"/>
              </a:rPr>
              <a:t>proteina</a:t>
            </a:r>
            <a:r>
              <a:rPr lang="it-IT" altLang="it-IT" sz="2000" dirty="0">
                <a:latin typeface="+mn-lt"/>
              </a:rPr>
              <a:t> costituisce il </a:t>
            </a:r>
            <a:r>
              <a:rPr lang="it-IT" altLang="it-IT" sz="2000" b="1" u="sng" dirty="0">
                <a:solidFill>
                  <a:srgbClr val="FF33CC"/>
                </a:solidFill>
                <a:latin typeface="+mn-lt"/>
              </a:rPr>
              <a:t>gene</a:t>
            </a:r>
            <a:r>
              <a:rPr lang="it-IT" altLang="it-IT" sz="2000" u="sng" dirty="0">
                <a:latin typeface="+mn-lt"/>
              </a:rPr>
              <a:t> </a:t>
            </a:r>
            <a:r>
              <a:rPr lang="it-IT" altLang="it-IT" sz="2000" dirty="0">
                <a:latin typeface="+mn-lt"/>
              </a:rPr>
              <a:t>per la proteina. (</a:t>
            </a:r>
            <a:r>
              <a:rPr lang="it-IT" altLang="it-IT" sz="2000" dirty="0">
                <a:solidFill>
                  <a:srgbClr val="FF0000"/>
                </a:solidFill>
                <a:latin typeface="+mn-lt"/>
              </a:rPr>
              <a:t>definizione molto limitante…</a:t>
            </a:r>
            <a:r>
              <a:rPr lang="it-IT" altLang="it-IT" sz="2000" dirty="0">
                <a:latin typeface="+mn-lt"/>
              </a:rPr>
              <a:t>)</a:t>
            </a:r>
          </a:p>
        </p:txBody>
      </p:sp>
      <p:sp>
        <p:nvSpPr>
          <p:cNvPr id="56325" name="Rectangle 5"/>
          <p:cNvSpPr>
            <a:spLocks noChangeArrowheads="1"/>
          </p:cNvSpPr>
          <p:nvPr/>
        </p:nvSpPr>
        <p:spPr bwMode="auto">
          <a:xfrm>
            <a:off x="323850" y="2098303"/>
            <a:ext cx="77962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80000"/>
              </a:lnSpc>
              <a:spcBef>
                <a:spcPct val="0"/>
              </a:spcBef>
              <a:buFontTx/>
              <a:buNone/>
            </a:pPr>
            <a:r>
              <a:rPr lang="it-IT" altLang="it-IT" sz="2000" dirty="0">
                <a:latin typeface="+mn-lt"/>
              </a:rPr>
              <a:t>L’insieme delle sequenze nucleotidiche presenti nel DNA cellulare formano il </a:t>
            </a:r>
            <a:r>
              <a:rPr lang="it-IT" altLang="it-IT" sz="2000" b="1" u="sng" dirty="0">
                <a:solidFill>
                  <a:srgbClr val="FF0066"/>
                </a:solidFill>
                <a:latin typeface="+mn-lt"/>
              </a:rPr>
              <a:t>genoma umano</a:t>
            </a:r>
            <a:r>
              <a:rPr lang="it-IT" altLang="it-IT" sz="2000" dirty="0">
                <a:solidFill>
                  <a:srgbClr val="FF0066"/>
                </a:solidFill>
                <a:latin typeface="+mn-lt"/>
              </a:rPr>
              <a:t>.</a:t>
            </a:r>
          </a:p>
        </p:txBody>
      </p:sp>
      <p:sp>
        <p:nvSpPr>
          <p:cNvPr id="56326" name="Text Box 6"/>
          <p:cNvSpPr txBox="1">
            <a:spLocks noChangeArrowheads="1"/>
          </p:cNvSpPr>
          <p:nvPr/>
        </p:nvSpPr>
        <p:spPr bwMode="auto">
          <a:xfrm>
            <a:off x="323850" y="4221088"/>
            <a:ext cx="82454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80000"/>
              </a:lnSpc>
              <a:spcBef>
                <a:spcPct val="0"/>
              </a:spcBef>
              <a:buFontTx/>
              <a:buNone/>
            </a:pPr>
            <a:r>
              <a:rPr lang="it-IT" altLang="it-IT" sz="2000" dirty="0">
                <a:latin typeface="+mn-lt"/>
              </a:rPr>
              <a:t>Le sequenze nucleotidiche che </a:t>
            </a:r>
            <a:r>
              <a:rPr lang="it-IT" altLang="it-IT" sz="2000" b="1" dirty="0">
                <a:solidFill>
                  <a:srgbClr val="FF33CC"/>
                </a:solidFill>
                <a:latin typeface="+mn-lt"/>
              </a:rPr>
              <a:t>codificano per proteine</a:t>
            </a:r>
            <a:r>
              <a:rPr lang="it-IT" altLang="it-IT" sz="2000" b="1" dirty="0">
                <a:latin typeface="+mn-lt"/>
              </a:rPr>
              <a:t> </a:t>
            </a:r>
            <a:r>
              <a:rPr lang="it-IT" altLang="it-IT" sz="2000" dirty="0">
                <a:latin typeface="+mn-lt"/>
              </a:rPr>
              <a:t>rappresentano solo il </a:t>
            </a:r>
            <a:r>
              <a:rPr lang="it-IT" altLang="it-IT" sz="2000" b="1" dirty="0">
                <a:solidFill>
                  <a:srgbClr val="FF33CC"/>
                </a:solidFill>
                <a:latin typeface="+mn-lt"/>
              </a:rPr>
              <a:t>1-2%</a:t>
            </a:r>
            <a:r>
              <a:rPr lang="it-IT" altLang="it-IT" sz="2000" dirty="0">
                <a:latin typeface="+mn-lt"/>
              </a:rPr>
              <a:t> dell’intero genoma.</a:t>
            </a:r>
            <a:endParaRPr lang="it-IT" altLang="it-IT" sz="2000" baseline="-25000" dirty="0">
              <a:latin typeface="+mn-lt"/>
            </a:endParaRPr>
          </a:p>
        </p:txBody>
      </p:sp>
      <p:sp>
        <p:nvSpPr>
          <p:cNvPr id="56327" name="Text Box 7"/>
          <p:cNvSpPr txBox="1">
            <a:spLocks noChangeArrowheads="1"/>
          </p:cNvSpPr>
          <p:nvPr/>
        </p:nvSpPr>
        <p:spPr bwMode="auto">
          <a:xfrm>
            <a:off x="323849" y="5373216"/>
            <a:ext cx="82454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80000"/>
              </a:lnSpc>
              <a:spcBef>
                <a:spcPct val="0"/>
              </a:spcBef>
              <a:buFontTx/>
              <a:buNone/>
            </a:pPr>
            <a:r>
              <a:rPr lang="it-IT" altLang="it-IT" sz="2000" dirty="0">
                <a:latin typeface="+mn-lt"/>
              </a:rPr>
              <a:t>Il genoma umano è </a:t>
            </a:r>
            <a:r>
              <a:rPr lang="it-IT" altLang="it-IT" sz="2000" b="1" u="sng" dirty="0">
                <a:solidFill>
                  <a:srgbClr val="FF33CC"/>
                </a:solidFill>
                <a:latin typeface="+mn-lt"/>
              </a:rPr>
              <a:t>diploide</a:t>
            </a:r>
            <a:r>
              <a:rPr lang="it-IT" altLang="it-IT" sz="2000" dirty="0">
                <a:latin typeface="+mn-lt"/>
              </a:rPr>
              <a:t> – esistono due copie di DNA doppia elica con sequenze nucleotidiche tra loro omologhe. </a:t>
            </a:r>
            <a:endParaRPr lang="it-IT" altLang="it-IT" sz="2000" baseline="-25000" dirty="0">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6325"/>
                                        </p:tgtEl>
                                        <p:attrNameLst>
                                          <p:attrName>style.visibility</p:attrName>
                                        </p:attrNameLst>
                                      </p:cBhvr>
                                      <p:to>
                                        <p:strVal val="visible"/>
                                      </p:to>
                                    </p:set>
                                    <p:animEffect transition="in" filter="box(in)">
                                      <p:cBhvr>
                                        <p:cTn id="7" dur="500"/>
                                        <p:tgtEl>
                                          <p:spTgt spid="5632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6324"/>
                                        </p:tgtEl>
                                        <p:attrNameLst>
                                          <p:attrName>style.visibility</p:attrName>
                                        </p:attrNameLst>
                                      </p:cBhvr>
                                      <p:to>
                                        <p:strVal val="visible"/>
                                      </p:to>
                                    </p:set>
                                    <p:animEffect transition="in" filter="box(in)">
                                      <p:cBhvr>
                                        <p:cTn id="12" dur="500"/>
                                        <p:tgtEl>
                                          <p:spTgt spid="5632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56326"/>
                                        </p:tgtEl>
                                        <p:attrNameLst>
                                          <p:attrName>style.visibility</p:attrName>
                                        </p:attrNameLst>
                                      </p:cBhvr>
                                      <p:to>
                                        <p:strVal val="visible"/>
                                      </p:to>
                                    </p:set>
                                    <p:animEffect transition="in" filter="box(in)">
                                      <p:cBhvr>
                                        <p:cTn id="17" dur="500"/>
                                        <p:tgtEl>
                                          <p:spTgt spid="56326"/>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56327"/>
                                        </p:tgtEl>
                                        <p:attrNameLst>
                                          <p:attrName>style.visibility</p:attrName>
                                        </p:attrNameLst>
                                      </p:cBhvr>
                                      <p:to>
                                        <p:strVal val="visible"/>
                                      </p:to>
                                    </p:set>
                                    <p:animEffect transition="in" filter="box(in)">
                                      <p:cBhvr>
                                        <p:cTn id="22" dur="500"/>
                                        <p:tgtEl>
                                          <p:spTgt spid="563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4" grpId="0"/>
      <p:bldP spid="56325" grpId="0"/>
      <p:bldP spid="56326" grpId="0"/>
      <p:bldP spid="5632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srcRect l="7476" t="14300" r="19682" b="6600"/>
          <a:stretch>
            <a:fillRect/>
          </a:stretch>
        </p:blipFill>
        <p:spPr>
          <a:xfrm>
            <a:off x="386933" y="692696"/>
            <a:ext cx="8370134" cy="5112568"/>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725" y="836613"/>
            <a:ext cx="2160588" cy="448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1" name="CasellaDiTesto 9"/>
          <p:cNvSpPr txBox="1">
            <a:spLocks noChangeArrowheads="1"/>
          </p:cNvSpPr>
          <p:nvPr/>
        </p:nvSpPr>
        <p:spPr bwMode="auto">
          <a:xfrm>
            <a:off x="2828290" y="5704133"/>
            <a:ext cx="398538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b="1" dirty="0"/>
              <a:t>1.000 basi al giorno</a:t>
            </a:r>
          </a:p>
        </p:txBody>
      </p:sp>
      <p:sp>
        <p:nvSpPr>
          <p:cNvPr id="4" name="Freccia a destra 3"/>
          <p:cNvSpPr/>
          <p:nvPr/>
        </p:nvSpPr>
        <p:spPr>
          <a:xfrm>
            <a:off x="2828290" y="3177381"/>
            <a:ext cx="647700" cy="5032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pic>
        <p:nvPicPr>
          <p:cNvPr id="10" name="Picture 2" descr="Risultati immagini per sequenziamento dna sanger lastr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79912" y="1133507"/>
            <a:ext cx="4782695" cy="38877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l="21062" t="35867" r="69498" b="31500"/>
          <a:stretch>
            <a:fillRect/>
          </a:stretch>
        </p:blipFill>
        <p:spPr bwMode="auto">
          <a:xfrm>
            <a:off x="899592" y="188640"/>
            <a:ext cx="3096344" cy="6020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l="20274" t="8833" r="67519" b="83723"/>
          <a:stretch>
            <a:fillRect/>
          </a:stretch>
        </p:blipFill>
        <p:spPr bwMode="auto">
          <a:xfrm>
            <a:off x="4716016" y="620688"/>
            <a:ext cx="3600400" cy="1235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e 4"/>
          <p:cNvSpPr/>
          <p:nvPr/>
        </p:nvSpPr>
        <p:spPr>
          <a:xfrm>
            <a:off x="1835696" y="5301208"/>
            <a:ext cx="1439863" cy="503238"/>
          </a:xfrm>
          <a:prstGeom prst="ellipse">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6" name="Ovale 5"/>
          <p:cNvSpPr/>
          <p:nvPr/>
        </p:nvSpPr>
        <p:spPr>
          <a:xfrm>
            <a:off x="899592" y="2924944"/>
            <a:ext cx="2582726" cy="792088"/>
          </a:xfrm>
          <a:prstGeom prst="ellipse">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2" name="Freccia a destra 1"/>
          <p:cNvSpPr/>
          <p:nvPr/>
        </p:nvSpPr>
        <p:spPr>
          <a:xfrm>
            <a:off x="3851920" y="3284984"/>
            <a:ext cx="648072"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CasellaDiTesto 6"/>
          <p:cNvSpPr txBox="1"/>
          <p:nvPr/>
        </p:nvSpPr>
        <p:spPr>
          <a:xfrm>
            <a:off x="5364088" y="3273276"/>
            <a:ext cx="2454518" cy="369332"/>
          </a:xfrm>
          <a:prstGeom prst="rect">
            <a:avLst/>
          </a:prstGeom>
          <a:noFill/>
        </p:spPr>
        <p:txBody>
          <a:bodyPr wrap="none" rtlCol="0">
            <a:spAutoFit/>
          </a:bodyPr>
          <a:lstStyle/>
          <a:p>
            <a:r>
              <a:rPr lang="it-IT" b="1" dirty="0"/>
              <a:t>600 MILIARDI  </a:t>
            </a:r>
            <a:r>
              <a:rPr lang="it-IT" dirty="0"/>
              <a:t>di basi</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8" descr="https://www.nanoporetech.com/uploads/Technology_New/MinION/mini_ion_300_open-copy.png?mw=7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4188888"/>
            <a:ext cx="3586876" cy="2373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0" descr="https://www.nanoporetech.com/uploads/Technology_New/MinION/4130_mini_ion_lab-copy.png?mw=7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960" y="4188888"/>
            <a:ext cx="3586876" cy="2393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asellaDiTesto 4"/>
          <p:cNvSpPr txBox="1">
            <a:spLocks noChangeArrowheads="1"/>
          </p:cNvSpPr>
          <p:nvPr/>
        </p:nvSpPr>
        <p:spPr bwMode="auto">
          <a:xfrm>
            <a:off x="5988383" y="2782669"/>
            <a:ext cx="174962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sz="1800" b="1" dirty="0"/>
              <a:t>1 giorno </a:t>
            </a:r>
          </a:p>
          <a:p>
            <a:pPr eaLnBrk="1" hangingPunct="1">
              <a:spcBef>
                <a:spcPct val="0"/>
              </a:spcBef>
              <a:buFontTx/>
              <a:buNone/>
            </a:pPr>
            <a:r>
              <a:rPr lang="it-IT" altLang="it-IT" sz="1800" dirty="0"/>
              <a:t>tutto il genoma</a:t>
            </a:r>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307292"/>
            <a:ext cx="4716016" cy="353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par>
                                <p:cTn id="8" presetID="4"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ox(in)">
                                      <p:cBhvr>
                                        <p:cTn id="10" dur="500"/>
                                        <p:tgtEl>
                                          <p:spTgt spid="4"/>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ox(in)">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70815" y="143510"/>
            <a:ext cx="5339080" cy="3002915"/>
          </a:xfrm>
          <a:prstGeom prst="rect">
            <a:avLst/>
          </a:prstGeom>
        </p:spPr>
      </p:pic>
      <p:pic>
        <p:nvPicPr>
          <p:cNvPr id="3" name="Picture 2"/>
          <p:cNvPicPr>
            <a:picLocks noChangeAspect="1"/>
          </p:cNvPicPr>
          <p:nvPr/>
        </p:nvPicPr>
        <p:blipFill>
          <a:blip r:embed="rId3"/>
          <a:srcRect l="58859" t="18500" r="13974" b="13250"/>
          <a:stretch>
            <a:fillRect/>
          </a:stretch>
        </p:blipFill>
        <p:spPr>
          <a:xfrm>
            <a:off x="5309235" y="2177415"/>
            <a:ext cx="3312160" cy="4680585"/>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3"/>
          <p:cNvSpPr>
            <a:spLocks noGrp="1" noChangeArrowheads="1"/>
          </p:cNvSpPr>
          <p:nvPr>
            <p:ph sz="quarter" idx="1"/>
          </p:nvPr>
        </p:nvSpPr>
        <p:spPr>
          <a:xfrm>
            <a:off x="611560" y="692696"/>
            <a:ext cx="8610600" cy="5715000"/>
          </a:xfrm>
        </p:spPr>
        <p:txBody>
          <a:bodyPr/>
          <a:lstStyle/>
          <a:p>
            <a:pPr>
              <a:buFontTx/>
              <a:buNone/>
            </a:pPr>
            <a:r>
              <a:rPr lang="en-US" altLang="it-IT" b="1" dirty="0">
                <a:latin typeface="Arial Narrow" panose="020B0606020202030204" pitchFamily="34" charset="0"/>
              </a:rPr>
              <a:t>Personalized medicine </a:t>
            </a:r>
          </a:p>
          <a:p>
            <a:pPr>
              <a:buFontTx/>
              <a:buNone/>
            </a:pPr>
            <a:r>
              <a:rPr lang="en-US" altLang="it-IT" sz="2400" dirty="0">
                <a:latin typeface="Arial Narrow" panose="020B0606020202030204" pitchFamily="34" charset="0"/>
              </a:rPr>
              <a:t>takes into account </a:t>
            </a:r>
            <a:r>
              <a:rPr lang="en-US" altLang="it-IT" sz="2800" dirty="0">
                <a:solidFill>
                  <a:srgbClr val="FF0000"/>
                </a:solidFill>
                <a:latin typeface="Arial Narrow" panose="020B0606020202030204" pitchFamily="34" charset="0"/>
              </a:rPr>
              <a:t>individual genetic differences</a:t>
            </a:r>
            <a:br>
              <a:rPr lang="en-US" altLang="it-IT" sz="2400" dirty="0">
                <a:latin typeface="Arial Narrow" panose="020B0606020202030204" pitchFamily="34" charset="0"/>
              </a:rPr>
            </a:br>
            <a:endParaRPr lang="en-US" altLang="it-IT" sz="2400" dirty="0">
              <a:latin typeface="Arial Narrow" panose="020B0606020202030204" pitchFamily="34" charset="0"/>
            </a:endParaRPr>
          </a:p>
          <a:p>
            <a:r>
              <a:rPr lang="en-US" altLang="it-IT" sz="2400" b="1" dirty="0">
                <a:latin typeface="Arial Narrow" panose="020B0606020202030204" pitchFamily="34" charset="0"/>
              </a:rPr>
              <a:t>Traditionally</a:t>
            </a:r>
            <a:r>
              <a:rPr lang="en-US" altLang="it-IT" sz="2400" dirty="0">
                <a:latin typeface="Arial Narrow" panose="020B0606020202030204" pitchFamily="34" charset="0"/>
              </a:rPr>
              <a:t>, doctors used:</a:t>
            </a:r>
          </a:p>
          <a:p>
            <a:pPr lvl="1"/>
            <a:r>
              <a:rPr lang="en-US" altLang="it-IT" sz="2400" dirty="0">
                <a:latin typeface="Arial Narrow" panose="020B0606020202030204" pitchFamily="34" charset="0"/>
              </a:rPr>
              <a:t>Family history</a:t>
            </a:r>
          </a:p>
          <a:p>
            <a:pPr lvl="1"/>
            <a:r>
              <a:rPr lang="en-US" altLang="it-IT" sz="2400" dirty="0">
                <a:latin typeface="Arial Narrow" panose="020B0606020202030204" pitchFamily="34" charset="0"/>
              </a:rPr>
              <a:t>Socioeconomic circumstances</a:t>
            </a:r>
          </a:p>
          <a:p>
            <a:pPr lvl="1"/>
            <a:r>
              <a:rPr lang="en-US" altLang="it-IT" sz="2400" dirty="0">
                <a:latin typeface="Arial Narrow" panose="020B0606020202030204" pitchFamily="34" charset="0"/>
              </a:rPr>
              <a:t>Environmental factors</a:t>
            </a:r>
          </a:p>
          <a:p>
            <a:pPr lvl="1"/>
            <a:endParaRPr lang="en-US" altLang="it-IT" sz="2000" dirty="0">
              <a:latin typeface="Arial Narrow" panose="020B0606020202030204" pitchFamily="34" charset="0"/>
            </a:endParaRPr>
          </a:p>
          <a:p>
            <a:r>
              <a:rPr lang="en-US" altLang="it-IT" sz="2400" b="1" dirty="0">
                <a:latin typeface="Arial Narrow" panose="020B0606020202030204" pitchFamily="34" charset="0"/>
              </a:rPr>
              <a:t>Now: </a:t>
            </a:r>
          </a:p>
          <a:p>
            <a:pPr lvl="1"/>
            <a:r>
              <a:rPr lang="en-US" altLang="it-IT" sz="2400" dirty="0">
                <a:latin typeface="Arial Narrow" panose="020B0606020202030204" pitchFamily="34" charset="0"/>
              </a:rPr>
              <a:t>genomic/genetic testing</a:t>
            </a:r>
          </a:p>
          <a:p>
            <a:pPr lvl="1"/>
            <a:r>
              <a:rPr lang="en-US" altLang="it-IT" sz="2400" dirty="0">
                <a:latin typeface="Arial Narrow" panose="020B0606020202030204" pitchFamily="34" charset="0"/>
              </a:rPr>
              <a:t>proteomic profiling</a:t>
            </a:r>
          </a:p>
          <a:p>
            <a:pPr lvl="1"/>
            <a:r>
              <a:rPr lang="en-US" altLang="it-IT" sz="2400" dirty="0" err="1">
                <a:latin typeface="Arial Narrow" panose="020B0606020202030204" pitchFamily="34" charset="0"/>
              </a:rPr>
              <a:t>metabolomic</a:t>
            </a:r>
            <a:r>
              <a:rPr lang="en-US" altLang="it-IT" sz="2400" dirty="0">
                <a:latin typeface="Arial Narrow" panose="020B0606020202030204" pitchFamily="34" charset="0"/>
              </a:rPr>
              <a:t> analysis (study metabolites)</a:t>
            </a:r>
            <a:br>
              <a:rPr lang="en-US" altLang="it-IT" sz="2400" dirty="0">
                <a:latin typeface="Arial Narrow" panose="020B0606020202030204" pitchFamily="34" charset="0"/>
              </a:rPr>
            </a:br>
            <a:endParaRPr lang="en-US" altLang="it-IT" sz="2000" dirty="0">
              <a:latin typeface="Arial Narrow" panose="020B0606020202030204" pitchFamily="34"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179512" y="116632"/>
            <a:ext cx="8229600" cy="1143000"/>
          </a:xfrm>
        </p:spPr>
        <p:txBody>
          <a:bodyPr/>
          <a:lstStyle/>
          <a:p>
            <a:r>
              <a:rPr lang="en-US" altLang="it-IT" dirty="0">
                <a:solidFill>
                  <a:srgbClr val="7B9899"/>
                </a:solidFill>
                <a:latin typeface="Arial Narrow" panose="020B0606020202030204" pitchFamily="34" charset="0"/>
              </a:rPr>
              <a:t>Effectiveness of drugs:</a:t>
            </a:r>
          </a:p>
        </p:txBody>
      </p:sp>
      <p:pic>
        <p:nvPicPr>
          <p:cNvPr id="4098" name="Picture 2"/>
          <p:cNvPicPr>
            <a:picLocks noGrp="1" noChangeAspect="1" noChangeArrowheads="1"/>
          </p:cNvPicPr>
          <p:nvPr>
            <p:ph sz="quarter" idx="1"/>
          </p:nvPr>
        </p:nvPicPr>
        <p:blipFill>
          <a:blip r:embed="rId2" cstate="print"/>
          <a:stretch>
            <a:fillRect/>
          </a:stretch>
        </p:blipFill>
        <p:spPr>
          <a:xfrm>
            <a:off x="904281" y="1549926"/>
            <a:ext cx="7298926" cy="4526498"/>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6"/>
          <p:cNvSpPr>
            <a:spLocks noGrp="1"/>
          </p:cNvSpPr>
          <p:nvPr>
            <p:ph type="title"/>
          </p:nvPr>
        </p:nvSpPr>
        <p:spPr/>
        <p:txBody>
          <a:bodyPr/>
          <a:lstStyle/>
          <a:p>
            <a:r>
              <a:rPr lang="en-US" altLang="it-IT" b="1" dirty="0">
                <a:solidFill>
                  <a:srgbClr val="7B9899"/>
                </a:solidFill>
                <a:latin typeface="Arial Narrow" panose="020B0606020202030204" pitchFamily="34" charset="0"/>
              </a:rPr>
              <a:t>Old Paradigm:</a:t>
            </a:r>
          </a:p>
        </p:txBody>
      </p:sp>
      <p:pic>
        <p:nvPicPr>
          <p:cNvPr id="6151" name="Picture 7"/>
          <p:cNvPicPr>
            <a:picLocks noGrp="1" noChangeAspect="1" noChangeArrowheads="1"/>
          </p:cNvPicPr>
          <p:nvPr>
            <p:ph sz="quarter" idx="1"/>
          </p:nvPr>
        </p:nvPicPr>
        <p:blipFill>
          <a:blip r:embed="rId2" cstate="print"/>
          <a:stretch>
            <a:fillRect/>
          </a:stretch>
        </p:blipFill>
        <p:spPr>
          <a:xfrm>
            <a:off x="1120422" y="1685014"/>
            <a:ext cx="6866644" cy="4256322"/>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altLang="it-IT" b="1" dirty="0">
                <a:solidFill>
                  <a:srgbClr val="7B9899"/>
                </a:solidFill>
              </a:rPr>
              <a:t>New Paradigm:</a:t>
            </a:r>
          </a:p>
        </p:txBody>
      </p:sp>
      <p:pic>
        <p:nvPicPr>
          <p:cNvPr id="7171" name="Picture 3"/>
          <p:cNvPicPr>
            <a:picLocks noGrp="1" noChangeAspect="1" noChangeArrowheads="1"/>
          </p:cNvPicPr>
          <p:nvPr>
            <p:ph sz="quarter" idx="1"/>
          </p:nvPr>
        </p:nvPicPr>
        <p:blipFill>
          <a:blip r:embed="rId2" cstate="print"/>
          <a:stretch>
            <a:fillRect/>
          </a:stretch>
        </p:blipFill>
        <p:spPr>
          <a:xfrm>
            <a:off x="985334" y="1635135"/>
            <a:ext cx="7136820" cy="4356079"/>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38813" y="4286250"/>
            <a:ext cx="3143250" cy="235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28688"/>
            <a:ext cx="6357938" cy="343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2" name="CasellaDiTesto 3"/>
          <p:cNvSpPr txBox="1">
            <a:spLocks noChangeArrowheads="1"/>
          </p:cNvSpPr>
          <p:nvPr/>
        </p:nvSpPr>
        <p:spPr bwMode="auto">
          <a:xfrm>
            <a:off x="2000250" y="214313"/>
            <a:ext cx="49672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sz="3600" dirty="0">
                <a:latin typeface="Cambria" panose="02040503050406030204" pitchFamily="18" charset="0"/>
              </a:rPr>
              <a:t>Medicina personalizzata</a:t>
            </a:r>
          </a:p>
        </p:txBody>
      </p:sp>
      <p:pic>
        <p:nvPicPr>
          <p:cNvPr id="35845" name="Picture 5"/>
          <p:cNvPicPr>
            <a:picLocks noChangeAspect="1" noChangeArrowheads="1"/>
          </p:cNvPicPr>
          <p:nvPr/>
        </p:nvPicPr>
        <p:blipFill>
          <a:blip r:embed="rId4">
            <a:extLst>
              <a:ext uri="{28A0092B-C50C-407E-A947-70E740481C1C}">
                <a14:useLocalDpi xmlns:a14="http://schemas.microsoft.com/office/drawing/2010/main" val="0"/>
              </a:ext>
            </a:extLst>
          </a:blip>
          <a:srcRect l="9961" t="16875" r="10938" b="18437"/>
          <a:stretch>
            <a:fillRect/>
          </a:stretch>
        </p:blipFill>
        <p:spPr bwMode="auto">
          <a:xfrm>
            <a:off x="357188" y="4357688"/>
            <a:ext cx="4714875" cy="240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ttangolo 5"/>
          <p:cNvSpPr/>
          <p:nvPr/>
        </p:nvSpPr>
        <p:spPr>
          <a:xfrm>
            <a:off x="4787900" y="836613"/>
            <a:ext cx="1512888" cy="16557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7" name="Rettangolo 6"/>
          <p:cNvSpPr/>
          <p:nvPr/>
        </p:nvSpPr>
        <p:spPr>
          <a:xfrm>
            <a:off x="179388" y="836613"/>
            <a:ext cx="1512887" cy="16557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8" name="Rettangolo 7"/>
          <p:cNvSpPr/>
          <p:nvPr/>
        </p:nvSpPr>
        <p:spPr>
          <a:xfrm>
            <a:off x="107950" y="2924175"/>
            <a:ext cx="1655763" cy="11525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9" name="Rettangolo 8"/>
          <p:cNvSpPr/>
          <p:nvPr/>
        </p:nvSpPr>
        <p:spPr>
          <a:xfrm>
            <a:off x="4643438" y="2708275"/>
            <a:ext cx="1657350" cy="15128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pic>
        <p:nvPicPr>
          <p:cNvPr id="139266" name="Picture 2" descr="Risultati immagini per angelina joli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65888" y="938813"/>
            <a:ext cx="2354584" cy="300544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16" fill="hold" grpId="0" nodeType="clickEffect">
                                  <p:stCondLst>
                                    <p:cond delay="0"/>
                                  </p:stCondLst>
                                  <p:childTnLst>
                                    <p:animEffect transition="out" filter="box(in)">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 presetClass="exit" presetSubtype="16" fill="hold" grpId="0" nodeType="clickEffect">
                                  <p:stCondLst>
                                    <p:cond delay="0"/>
                                  </p:stCondLst>
                                  <p:childTnLst>
                                    <p:animEffect transition="out" filter="box(in)">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 presetClass="exit" presetSubtype="16" fill="hold" grpId="0" nodeType="clickEffect">
                                  <p:stCondLst>
                                    <p:cond delay="0"/>
                                  </p:stCondLst>
                                  <p:childTnLst>
                                    <p:animEffect transition="out" filter="box(in)">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4" presetClass="exit" presetSubtype="16" fill="hold" grpId="0" nodeType="clickEffect">
                                  <p:stCondLst>
                                    <p:cond delay="0"/>
                                  </p:stCondLst>
                                  <p:childTnLst>
                                    <p:animEffect transition="out" filter="box(in)">
                                      <p:cBhvr>
                                        <p:cTn id="21" dur="500"/>
                                        <p:tgtEl>
                                          <p:spTgt spid="6"/>
                                        </p:tgtEl>
                                      </p:cBhvr>
                                    </p:animEffect>
                                    <p:set>
                                      <p:cBhvr>
                                        <p:cTn id="22" dur="1" fill="hold">
                                          <p:stCondLst>
                                            <p:cond delay="499"/>
                                          </p:stCondLst>
                                        </p:cTn>
                                        <p:tgtEl>
                                          <p:spTgt spid="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35845"/>
                                        </p:tgtEl>
                                        <p:attrNameLst>
                                          <p:attrName>style.visibility</p:attrName>
                                        </p:attrNameLst>
                                      </p:cBhvr>
                                      <p:to>
                                        <p:strVal val="visible"/>
                                      </p:to>
                                    </p:set>
                                    <p:animEffect transition="in" filter="box(in)">
                                      <p:cBhvr>
                                        <p:cTn id="27" dur="500"/>
                                        <p:tgtEl>
                                          <p:spTgt spid="358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8706" name="Group 2"/>
          <p:cNvGrpSpPr/>
          <p:nvPr/>
        </p:nvGrpSpPr>
        <p:grpSpPr bwMode="auto">
          <a:xfrm>
            <a:off x="1081088" y="430213"/>
            <a:ext cx="6515102" cy="6094412"/>
            <a:chOff x="689" y="240"/>
            <a:chExt cx="4104" cy="3839"/>
          </a:xfrm>
        </p:grpSpPr>
        <p:pic>
          <p:nvPicPr>
            <p:cNvPr id="328707" name="Picture 3" descr="figure 1-01"/>
            <p:cNvPicPr>
              <a:picLocks noChangeAspect="1" noChangeArrowheads="1"/>
            </p:cNvPicPr>
            <p:nvPr/>
          </p:nvPicPr>
          <p:blipFill>
            <a:blip r:embed="rId3">
              <a:extLst>
                <a:ext uri="{28A0092B-C50C-407E-A947-70E740481C1C}">
                  <a14:useLocalDpi xmlns:a14="http://schemas.microsoft.com/office/drawing/2010/main" val="0"/>
                </a:ext>
              </a:extLst>
            </a:blip>
            <a:srcRect l="27658"/>
            <a:stretch>
              <a:fillRect/>
            </a:stretch>
          </p:blipFill>
          <p:spPr bwMode="auto">
            <a:xfrm>
              <a:off x="892" y="240"/>
              <a:ext cx="3688" cy="3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8708" name="Rectangle 4"/>
            <p:cNvSpPr>
              <a:spLocks noChangeArrowheads="1"/>
            </p:cNvSpPr>
            <p:nvPr/>
          </p:nvSpPr>
          <p:spPr bwMode="auto">
            <a:xfrm>
              <a:off x="689" y="1661"/>
              <a:ext cx="334" cy="771"/>
            </a:xfrm>
            <a:prstGeom prst="rect">
              <a:avLst/>
            </a:prstGeom>
            <a:solidFill>
              <a:schemeClr val="bg1"/>
            </a:solidFill>
            <a:ln w="9525">
              <a:solidFill>
                <a:schemeClr val="bg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328709" name="Rectangle 5"/>
            <p:cNvSpPr>
              <a:spLocks noChangeArrowheads="1"/>
            </p:cNvSpPr>
            <p:nvPr/>
          </p:nvSpPr>
          <p:spPr bwMode="auto">
            <a:xfrm>
              <a:off x="1682" y="2659"/>
              <a:ext cx="2857" cy="272"/>
            </a:xfrm>
            <a:prstGeom prst="rect">
              <a:avLst/>
            </a:prstGeom>
            <a:solidFill>
              <a:schemeClr val="bg1"/>
            </a:solidFill>
            <a:ln w="9525">
              <a:solidFill>
                <a:schemeClr val="bg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328710" name="Rectangle 6"/>
            <p:cNvSpPr>
              <a:spLocks noChangeArrowheads="1"/>
            </p:cNvSpPr>
            <p:nvPr/>
          </p:nvSpPr>
          <p:spPr bwMode="auto">
            <a:xfrm>
              <a:off x="3614" y="2886"/>
              <a:ext cx="742" cy="181"/>
            </a:xfrm>
            <a:prstGeom prst="rect">
              <a:avLst/>
            </a:prstGeom>
            <a:solidFill>
              <a:schemeClr val="bg1"/>
            </a:solidFill>
            <a:ln w="9525">
              <a:solidFill>
                <a:schemeClr val="bg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328711" name="Rectangle 7"/>
            <p:cNvSpPr>
              <a:spLocks noChangeArrowheads="1"/>
            </p:cNvSpPr>
            <p:nvPr/>
          </p:nvSpPr>
          <p:spPr bwMode="auto">
            <a:xfrm>
              <a:off x="3560" y="663"/>
              <a:ext cx="1089" cy="272"/>
            </a:xfrm>
            <a:prstGeom prst="rect">
              <a:avLst/>
            </a:prstGeom>
            <a:solidFill>
              <a:schemeClr val="bg1"/>
            </a:solidFill>
            <a:ln w="9525">
              <a:solidFill>
                <a:schemeClr val="bg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328712" name="Text Box 8"/>
            <p:cNvSpPr txBox="1">
              <a:spLocks noChangeArrowheads="1"/>
            </p:cNvSpPr>
            <p:nvPr/>
          </p:nvSpPr>
          <p:spPr bwMode="auto">
            <a:xfrm>
              <a:off x="1917" y="2660"/>
              <a:ext cx="2876"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it-IT" b="1" dirty="0">
                  <a:latin typeface="Albertus" pitchFamily="34" charset="0"/>
                </a:rPr>
                <a:t>Nuclear </a:t>
              </a:r>
              <a:r>
                <a:rPr lang="en-US" altLang="it-IT" dirty="0">
                  <a:latin typeface="Albertus" pitchFamily="34" charset="0"/>
                </a:rPr>
                <a:t>genome             </a:t>
              </a:r>
              <a:r>
                <a:rPr lang="en-US" altLang="it-IT" b="1" dirty="0">
                  <a:solidFill>
                    <a:srgbClr val="FF0000"/>
                  </a:solidFill>
                  <a:latin typeface="Albertus" pitchFamily="34" charset="0"/>
                </a:rPr>
                <a:t>Mitochondrial</a:t>
              </a:r>
              <a:r>
                <a:rPr lang="en-US" altLang="it-IT" dirty="0">
                  <a:latin typeface="Albertus" pitchFamily="34" charset="0"/>
                </a:rPr>
                <a:t> genome</a:t>
              </a:r>
            </a:p>
          </p:txBody>
        </p:sp>
      </p:grpSp>
      <p:sp>
        <p:nvSpPr>
          <p:cNvPr id="328713" name="Rectangle 9"/>
          <p:cNvSpPr>
            <a:spLocks noChangeArrowheads="1"/>
          </p:cNvSpPr>
          <p:nvPr/>
        </p:nvSpPr>
        <p:spPr bwMode="auto">
          <a:xfrm>
            <a:off x="1187450" y="228600"/>
            <a:ext cx="7056438" cy="82391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altLang="it-IT" sz="4800" b="1">
                <a:solidFill>
                  <a:srgbClr val="FF6699"/>
                </a:solidFill>
                <a:latin typeface="Albertus" pitchFamily="34" charset="0"/>
              </a:rPr>
              <a:t>Two genomes in </a:t>
            </a:r>
            <a:r>
              <a:rPr lang="hu-HU" altLang="it-IT" sz="4800" b="1">
                <a:solidFill>
                  <a:srgbClr val="FF6699"/>
                </a:solidFill>
                <a:latin typeface="Albertus" pitchFamily="34" charset="0"/>
              </a:rPr>
              <a:t>a</a:t>
            </a:r>
            <a:r>
              <a:rPr lang="en-US" altLang="it-IT" sz="4800" b="1">
                <a:solidFill>
                  <a:srgbClr val="FF6699"/>
                </a:solidFill>
                <a:latin typeface="Albertus" pitchFamily="34" charset="0"/>
              </a:rPr>
              <a:t> cell</a:t>
            </a:r>
          </a:p>
        </p:txBody>
      </p:sp>
      <p:sp>
        <p:nvSpPr>
          <p:cNvPr id="328714" name="Rectangle 10"/>
          <p:cNvSpPr>
            <a:spLocks noChangeArrowheads="1"/>
          </p:cNvSpPr>
          <p:nvPr/>
        </p:nvSpPr>
        <p:spPr bwMode="auto">
          <a:xfrm>
            <a:off x="2843808" y="4175125"/>
            <a:ext cx="2304455" cy="2303463"/>
          </a:xfrm>
          <a:prstGeom prst="rect">
            <a:avLst/>
          </a:prstGeom>
          <a:noFill/>
          <a:ln w="9525">
            <a:solidFill>
              <a:schemeClr val="tx1"/>
            </a:solidFill>
            <a:prstDash val="dash"/>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328715" name="Rectangle 11"/>
          <p:cNvSpPr>
            <a:spLocks noChangeArrowheads="1"/>
          </p:cNvSpPr>
          <p:nvPr/>
        </p:nvSpPr>
        <p:spPr bwMode="auto">
          <a:xfrm>
            <a:off x="5219700" y="4175125"/>
            <a:ext cx="2419354" cy="2303463"/>
          </a:xfrm>
          <a:prstGeom prst="rect">
            <a:avLst/>
          </a:prstGeom>
          <a:noFill/>
          <a:ln w="9525">
            <a:solidFill>
              <a:schemeClr val="tx1"/>
            </a:solidFill>
            <a:prstDash val="dash"/>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atum paralelno dob personalised medicine potrošiti govor podaci">
            <a:extLst>
              <a:ext uri="{FF2B5EF4-FFF2-40B4-BE49-F238E27FC236}">
                <a16:creationId xmlns:a16="http://schemas.microsoft.com/office/drawing/2014/main" id="{0C5FF722-CCE4-658F-A169-B4F19FACDA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144189"/>
            <a:ext cx="6175747" cy="65696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27386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A1D5EA43-2782-FE49-7B4D-4012CB04BA32}"/>
              </a:ext>
            </a:extLst>
          </p:cNvPr>
          <p:cNvPicPr>
            <a:picLocks noChangeAspect="1"/>
          </p:cNvPicPr>
          <p:nvPr/>
        </p:nvPicPr>
        <p:blipFill>
          <a:blip r:embed="rId2"/>
          <a:stretch>
            <a:fillRect/>
          </a:stretch>
        </p:blipFill>
        <p:spPr>
          <a:xfrm>
            <a:off x="572706" y="116632"/>
            <a:ext cx="7782564" cy="3733232"/>
          </a:xfrm>
          <a:prstGeom prst="rect">
            <a:avLst/>
          </a:prstGeom>
        </p:spPr>
      </p:pic>
      <p:pic>
        <p:nvPicPr>
          <p:cNvPr id="5" name="Immagine 4">
            <a:extLst>
              <a:ext uri="{FF2B5EF4-FFF2-40B4-BE49-F238E27FC236}">
                <a16:creationId xmlns:a16="http://schemas.microsoft.com/office/drawing/2014/main" id="{C1F3F63D-E92E-2347-9B9F-943E69082A06}"/>
              </a:ext>
            </a:extLst>
          </p:cNvPr>
          <p:cNvPicPr>
            <a:picLocks noChangeAspect="1"/>
          </p:cNvPicPr>
          <p:nvPr/>
        </p:nvPicPr>
        <p:blipFill rotWithShape="1">
          <a:blip r:embed="rId3"/>
          <a:srcRect l="20862" t="29000" r="19288" b="23400"/>
          <a:stretch/>
        </p:blipFill>
        <p:spPr>
          <a:xfrm>
            <a:off x="1079612" y="3616600"/>
            <a:ext cx="6984776" cy="3124768"/>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95D0EB73-0636-ADC5-527F-D9268C100599}"/>
              </a:ext>
            </a:extLst>
          </p:cNvPr>
          <p:cNvPicPr>
            <a:picLocks noChangeAspect="1"/>
          </p:cNvPicPr>
          <p:nvPr/>
        </p:nvPicPr>
        <p:blipFill rotWithShape="1">
          <a:blip r:embed="rId2"/>
          <a:srcRect l="20475" t="12600" r="10227" b="60801"/>
          <a:stretch/>
        </p:blipFill>
        <p:spPr>
          <a:xfrm>
            <a:off x="338102" y="1054775"/>
            <a:ext cx="8467796" cy="1828274"/>
          </a:xfrm>
          <a:prstGeom prst="rect">
            <a:avLst/>
          </a:prstGeom>
        </p:spPr>
      </p:pic>
      <p:pic>
        <p:nvPicPr>
          <p:cNvPr id="7" name="Immagine 6">
            <a:extLst>
              <a:ext uri="{FF2B5EF4-FFF2-40B4-BE49-F238E27FC236}">
                <a16:creationId xmlns:a16="http://schemas.microsoft.com/office/drawing/2014/main" id="{B81B276A-AF2D-BAA7-B2A5-F231B81F175D}"/>
              </a:ext>
            </a:extLst>
          </p:cNvPr>
          <p:cNvPicPr>
            <a:picLocks noChangeAspect="1"/>
          </p:cNvPicPr>
          <p:nvPr/>
        </p:nvPicPr>
        <p:blipFill rotWithShape="1">
          <a:blip r:embed="rId3"/>
          <a:srcRect l="49612" t="21000" r="18102" b="73400"/>
          <a:stretch/>
        </p:blipFill>
        <p:spPr>
          <a:xfrm>
            <a:off x="971600" y="332656"/>
            <a:ext cx="6642738" cy="648072"/>
          </a:xfrm>
          <a:prstGeom prst="rect">
            <a:avLst/>
          </a:prstGeom>
        </p:spPr>
      </p:pic>
      <p:pic>
        <p:nvPicPr>
          <p:cNvPr id="9" name="Immagine 8">
            <a:extLst>
              <a:ext uri="{FF2B5EF4-FFF2-40B4-BE49-F238E27FC236}">
                <a16:creationId xmlns:a16="http://schemas.microsoft.com/office/drawing/2014/main" id="{5303AE07-9171-5F9D-A994-5F72063FBAA1}"/>
              </a:ext>
            </a:extLst>
          </p:cNvPr>
          <p:cNvPicPr>
            <a:picLocks noChangeAspect="1"/>
          </p:cNvPicPr>
          <p:nvPr/>
        </p:nvPicPr>
        <p:blipFill rotWithShape="1">
          <a:blip r:embed="rId4"/>
          <a:srcRect l="36514" t="50324" r="33561" b="37076"/>
          <a:stretch/>
        </p:blipFill>
        <p:spPr>
          <a:xfrm>
            <a:off x="467544" y="3573016"/>
            <a:ext cx="7296810" cy="1728192"/>
          </a:xfrm>
          <a:prstGeom prst="rect">
            <a:avLst/>
          </a:prstGeom>
        </p:spPr>
      </p:pic>
      <p:cxnSp>
        <p:nvCxnSpPr>
          <p:cNvPr id="11" name="Connettore diritto 10">
            <a:extLst>
              <a:ext uri="{FF2B5EF4-FFF2-40B4-BE49-F238E27FC236}">
                <a16:creationId xmlns:a16="http://schemas.microsoft.com/office/drawing/2014/main" id="{44152DDB-4003-B098-6590-E039050A0F81}"/>
              </a:ext>
            </a:extLst>
          </p:cNvPr>
          <p:cNvCxnSpPr>
            <a:cxnSpLocks/>
          </p:cNvCxnSpPr>
          <p:nvPr/>
        </p:nvCxnSpPr>
        <p:spPr>
          <a:xfrm>
            <a:off x="3491880" y="5085184"/>
            <a:ext cx="302433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50114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Genome size">
            <a:extLst>
              <a:ext uri="{FF2B5EF4-FFF2-40B4-BE49-F238E27FC236}">
                <a16:creationId xmlns:a16="http://schemas.microsoft.com/office/drawing/2014/main" id="{C3E61F4F-F620-034E-890C-BDE915BFCAF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6554" y="1052736"/>
            <a:ext cx="8290892" cy="5527261"/>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4">
            <a:extLst>
              <a:ext uri="{FF2B5EF4-FFF2-40B4-BE49-F238E27FC236}">
                <a16:creationId xmlns:a16="http://schemas.microsoft.com/office/drawing/2014/main" id="{9D8D64D5-D94E-2499-8A54-1FA05429E0ED}"/>
              </a:ext>
            </a:extLst>
          </p:cNvPr>
          <p:cNvSpPr txBox="1">
            <a:spLocks noChangeArrowheads="1"/>
          </p:cNvSpPr>
          <p:nvPr/>
        </p:nvSpPr>
        <p:spPr bwMode="auto">
          <a:xfrm>
            <a:off x="2236787" y="116632"/>
            <a:ext cx="46704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b="1" dirty="0"/>
              <a:t>Quanto siamo diversi ?</a:t>
            </a:r>
          </a:p>
        </p:txBody>
      </p:sp>
    </p:spTree>
    <p:extLst>
      <p:ext uri="{BB962C8B-B14F-4D97-AF65-F5344CB8AC3E}">
        <p14:creationId xmlns:p14="http://schemas.microsoft.com/office/powerpoint/2010/main" val="42597816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Text Box 4"/>
          <p:cNvSpPr txBox="1">
            <a:spLocks noChangeArrowheads="1"/>
          </p:cNvSpPr>
          <p:nvPr/>
        </p:nvSpPr>
        <p:spPr bwMode="auto">
          <a:xfrm>
            <a:off x="2051050" y="333375"/>
            <a:ext cx="46704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b="1" dirty="0"/>
              <a:t>Quanto siamo diversi ?</a:t>
            </a:r>
          </a:p>
        </p:txBody>
      </p:sp>
      <p:pic>
        <p:nvPicPr>
          <p:cNvPr id="4403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250" y="1785938"/>
            <a:ext cx="3286125" cy="409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0" name="Picture 2" descr="Risultati immagini per scimpanze linguacc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9992" y="1785938"/>
            <a:ext cx="4120505" cy="412050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4037"/>
                                        </p:tgtEl>
                                        <p:attrNameLst>
                                          <p:attrName>style.visibility</p:attrName>
                                        </p:attrNameLst>
                                      </p:cBhvr>
                                      <p:to>
                                        <p:strVal val="visible"/>
                                      </p:to>
                                    </p:set>
                                    <p:animEffect transition="in" filter="box(in)">
                                      <p:cBhvr>
                                        <p:cTn id="7" dur="500"/>
                                        <p:tgtEl>
                                          <p:spTgt spid="440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187" y="332656"/>
            <a:ext cx="7877967" cy="324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224" y="4077072"/>
            <a:ext cx="9074150" cy="103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4" name="Rectangle 4"/>
          <p:cNvSpPr>
            <a:spLocks noChangeArrowheads="1"/>
          </p:cNvSpPr>
          <p:nvPr/>
        </p:nvSpPr>
        <p:spPr bwMode="auto">
          <a:xfrm>
            <a:off x="560039" y="4004047"/>
            <a:ext cx="8137525" cy="433388"/>
          </a:xfrm>
          <a:prstGeom prst="rect">
            <a:avLst/>
          </a:prstGeom>
          <a:noFill/>
          <a:ln w="28575">
            <a:solidFill>
              <a:srgbClr val="FF3300"/>
            </a:solidFill>
            <a:miter lim="800000"/>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80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355600" y="146050"/>
            <a:ext cx="6045200" cy="711200"/>
          </a:xfrm>
        </p:spPr>
        <p:txBody>
          <a:bodyPr/>
          <a:lstStyle/>
          <a:p>
            <a:pPr eaLnBrk="1" hangingPunct="1">
              <a:buClr>
                <a:schemeClr val="tx1"/>
              </a:buClr>
            </a:pPr>
            <a:r>
              <a:rPr lang="en-US" altLang="it-IT" sz="4000">
                <a:latin typeface="Cambria" panose="02040503050406030204" pitchFamily="18" charset="0"/>
              </a:rPr>
              <a:t>Genomic sequencing</a:t>
            </a:r>
            <a:r>
              <a:rPr lang="en-US" altLang="it-IT" sz="3000">
                <a:solidFill>
                  <a:schemeClr val="tx1"/>
                </a:solidFill>
                <a:latin typeface="Cambria" panose="02040503050406030204" pitchFamily="18" charset="0"/>
              </a:rPr>
              <a:t> </a:t>
            </a:r>
            <a:br>
              <a:rPr lang="en-US" altLang="it-IT" sz="3000">
                <a:latin typeface="Cambria" panose="02040503050406030204" pitchFamily="18" charset="0"/>
              </a:rPr>
            </a:br>
            <a:endParaRPr lang="en-US" altLang="it-IT" sz="3000">
              <a:latin typeface="Cambria" panose="02040503050406030204" pitchFamily="18" charset="0"/>
            </a:endParaRPr>
          </a:p>
        </p:txBody>
      </p:sp>
      <p:grpSp>
        <p:nvGrpSpPr>
          <p:cNvPr id="2" name="Group 3"/>
          <p:cNvGrpSpPr/>
          <p:nvPr/>
        </p:nvGrpSpPr>
        <p:grpSpPr bwMode="auto">
          <a:xfrm>
            <a:off x="1619250" y="908050"/>
            <a:ext cx="3449638" cy="2243138"/>
            <a:chOff x="1984" y="782"/>
            <a:chExt cx="2173" cy="1413"/>
          </a:xfrm>
        </p:grpSpPr>
        <p:sp>
          <p:nvSpPr>
            <p:cNvPr id="71696" name="Text Box 4"/>
            <p:cNvSpPr txBox="1">
              <a:spLocks noChangeArrowheads="1"/>
            </p:cNvSpPr>
            <p:nvPr/>
          </p:nvSpPr>
          <p:spPr bwMode="auto">
            <a:xfrm>
              <a:off x="1984" y="1672"/>
              <a:ext cx="2173"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GB" altLang="it-IT" sz="2400" i="1">
                  <a:latin typeface="Cambria" panose="02040503050406030204" pitchFamily="18" charset="0"/>
                  <a:cs typeface="Arial" panose="020B0604020202020204" pitchFamily="34" charset="0"/>
                </a:rPr>
                <a:t>Saccharomyces cerevisiae</a:t>
              </a:r>
              <a:endParaRPr lang="en-GB" altLang="it-IT" sz="2400">
                <a:latin typeface="Cambria" panose="02040503050406030204" pitchFamily="18" charset="0"/>
                <a:cs typeface="Arial" panose="020B0604020202020204" pitchFamily="34" charset="0"/>
              </a:endParaRPr>
            </a:p>
            <a:p>
              <a:pPr algn="ctr" eaLnBrk="1" hangingPunct="1">
                <a:spcBef>
                  <a:spcPct val="0"/>
                </a:spcBef>
                <a:buFontTx/>
                <a:buNone/>
              </a:pPr>
              <a:r>
                <a:rPr lang="en-GB" altLang="it-IT" sz="2400">
                  <a:latin typeface="Cambria" panose="02040503050406030204" pitchFamily="18" charset="0"/>
                  <a:cs typeface="Arial" panose="020B0604020202020204" pitchFamily="34" charset="0"/>
                </a:rPr>
                <a:t>[Fungus] </a:t>
              </a:r>
            </a:p>
          </p:txBody>
        </p:sp>
        <p:grpSp>
          <p:nvGrpSpPr>
            <p:cNvPr id="71697" name="Group 5"/>
            <p:cNvGrpSpPr/>
            <p:nvPr/>
          </p:nvGrpSpPr>
          <p:grpSpPr bwMode="auto">
            <a:xfrm>
              <a:off x="2297" y="782"/>
              <a:ext cx="1546" cy="922"/>
              <a:chOff x="306" y="3030"/>
              <a:chExt cx="1546" cy="922"/>
            </a:xfrm>
          </p:grpSpPr>
          <p:pic>
            <p:nvPicPr>
              <p:cNvPr id="71698" name="Picture 6" descr="saccharomyces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6" y="3030"/>
                <a:ext cx="916" cy="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99" name="Picture 7" descr="S cerevisia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9" y="3030"/>
                <a:ext cx="823" cy="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0" name="Rectangle 8"/>
              <p:cNvSpPr>
                <a:spLocks noChangeArrowheads="1"/>
              </p:cNvSpPr>
              <p:nvPr/>
            </p:nvSpPr>
            <p:spPr bwMode="auto">
              <a:xfrm>
                <a:off x="308" y="3032"/>
                <a:ext cx="1536" cy="920"/>
              </a:xfrm>
              <a:prstGeom prst="rect">
                <a:avLst/>
              </a:prstGeom>
              <a:noFill/>
              <a:ln w="12700">
                <a:solidFill>
                  <a:schemeClr val="tx1"/>
                </a:solidFill>
                <a:miter lim="800000"/>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800">
                  <a:latin typeface="Cambria" panose="02040503050406030204" pitchFamily="18" charset="0"/>
                </a:endParaRPr>
              </a:p>
            </p:txBody>
          </p:sp>
        </p:grpSp>
      </p:grpSp>
      <p:grpSp>
        <p:nvGrpSpPr>
          <p:cNvPr id="4" name="Group 9"/>
          <p:cNvGrpSpPr/>
          <p:nvPr/>
        </p:nvGrpSpPr>
        <p:grpSpPr bwMode="auto">
          <a:xfrm>
            <a:off x="5999163" y="541338"/>
            <a:ext cx="2173287" cy="2913062"/>
            <a:chOff x="810" y="2005"/>
            <a:chExt cx="1369" cy="1835"/>
          </a:xfrm>
        </p:grpSpPr>
        <p:sp>
          <p:nvSpPr>
            <p:cNvPr id="71694" name="Text Box 10"/>
            <p:cNvSpPr txBox="1">
              <a:spLocks noChangeArrowheads="1"/>
            </p:cNvSpPr>
            <p:nvPr/>
          </p:nvSpPr>
          <p:spPr bwMode="auto">
            <a:xfrm>
              <a:off x="810" y="3317"/>
              <a:ext cx="1369"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GB" altLang="it-IT" sz="2400" i="1">
                  <a:latin typeface="Cambria" panose="02040503050406030204" pitchFamily="18" charset="0"/>
                  <a:cs typeface="Arial" panose="020B0604020202020204" pitchFamily="34" charset="0"/>
                </a:rPr>
                <a:t>Escherichia coli</a:t>
              </a:r>
            </a:p>
            <a:p>
              <a:pPr algn="ctr" eaLnBrk="1" hangingPunct="1">
                <a:spcBef>
                  <a:spcPct val="0"/>
                </a:spcBef>
                <a:buFontTx/>
                <a:buNone/>
              </a:pPr>
              <a:r>
                <a:rPr lang="en-GB" altLang="it-IT" sz="2400">
                  <a:latin typeface="Cambria" panose="02040503050406030204" pitchFamily="18" charset="0"/>
                  <a:cs typeface="Arial" panose="020B0604020202020204" pitchFamily="34" charset="0"/>
                </a:rPr>
                <a:t>[Bacterium]</a:t>
              </a:r>
              <a:r>
                <a:rPr lang="en-GB" altLang="it-IT" sz="2400" i="1">
                  <a:latin typeface="Cambria" panose="02040503050406030204" pitchFamily="18" charset="0"/>
                  <a:cs typeface="Arial" panose="020B0604020202020204" pitchFamily="34" charset="0"/>
                </a:rPr>
                <a:t> </a:t>
              </a:r>
            </a:p>
          </p:txBody>
        </p:sp>
        <p:pic>
          <p:nvPicPr>
            <p:cNvPr id="71695" name="Picture 11" descr="ecol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5" y="2005"/>
              <a:ext cx="1000" cy="1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Group 12"/>
          <p:cNvGrpSpPr/>
          <p:nvPr/>
        </p:nvGrpSpPr>
        <p:grpSpPr bwMode="auto">
          <a:xfrm>
            <a:off x="900113" y="3590925"/>
            <a:ext cx="1549400" cy="2646363"/>
            <a:chOff x="656" y="2661"/>
            <a:chExt cx="976" cy="1667"/>
          </a:xfrm>
        </p:grpSpPr>
        <p:sp>
          <p:nvSpPr>
            <p:cNvPr id="71692" name="Text Box 13"/>
            <p:cNvSpPr txBox="1">
              <a:spLocks noChangeArrowheads="1"/>
            </p:cNvSpPr>
            <p:nvPr/>
          </p:nvSpPr>
          <p:spPr bwMode="auto">
            <a:xfrm>
              <a:off x="689" y="3805"/>
              <a:ext cx="909"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GB" altLang="it-IT" sz="2400" i="1">
                  <a:latin typeface="Cambria" panose="02040503050406030204" pitchFamily="18" charset="0"/>
                </a:rPr>
                <a:t>C. elegans</a:t>
              </a:r>
              <a:endParaRPr lang="en-GB" altLang="it-IT" sz="2400">
                <a:latin typeface="Cambria" panose="02040503050406030204" pitchFamily="18" charset="0"/>
              </a:endParaRPr>
            </a:p>
            <a:p>
              <a:pPr algn="ctr" eaLnBrk="1" hangingPunct="1">
                <a:spcBef>
                  <a:spcPct val="0"/>
                </a:spcBef>
                <a:buFontTx/>
                <a:buNone/>
              </a:pPr>
              <a:r>
                <a:rPr lang="en-GB" altLang="it-IT" sz="2400">
                  <a:latin typeface="Cambria" panose="02040503050406030204" pitchFamily="18" charset="0"/>
                </a:rPr>
                <a:t>[Worm] </a:t>
              </a:r>
            </a:p>
          </p:txBody>
        </p:sp>
        <p:pic>
          <p:nvPicPr>
            <p:cNvPr id="71693" name="Picture 14" descr="c_elegan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6" y="2661"/>
              <a:ext cx="976" cy="1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Group 15"/>
          <p:cNvGrpSpPr/>
          <p:nvPr/>
        </p:nvGrpSpPr>
        <p:grpSpPr bwMode="auto">
          <a:xfrm>
            <a:off x="3563938" y="3463925"/>
            <a:ext cx="1938337" cy="3060700"/>
            <a:chOff x="3598" y="2467"/>
            <a:chExt cx="1221" cy="1928"/>
          </a:xfrm>
        </p:grpSpPr>
        <p:sp>
          <p:nvSpPr>
            <p:cNvPr id="71690" name="Text Box 16"/>
            <p:cNvSpPr txBox="1">
              <a:spLocks noChangeArrowheads="1"/>
            </p:cNvSpPr>
            <p:nvPr/>
          </p:nvSpPr>
          <p:spPr bwMode="auto">
            <a:xfrm>
              <a:off x="3602" y="3872"/>
              <a:ext cx="1131"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GB" altLang="it-IT" sz="2400" i="1">
                  <a:latin typeface="Cambria" panose="02040503050406030204" pitchFamily="18" charset="0"/>
                  <a:cs typeface="Arial" panose="020B0604020202020204" pitchFamily="34" charset="0"/>
                </a:rPr>
                <a:t>Arabidopsis</a:t>
              </a:r>
              <a:endParaRPr lang="en-GB" altLang="it-IT" sz="2400">
                <a:latin typeface="Cambria" panose="02040503050406030204" pitchFamily="18" charset="0"/>
                <a:cs typeface="Arial" panose="020B0604020202020204" pitchFamily="34" charset="0"/>
              </a:endParaRPr>
            </a:p>
            <a:p>
              <a:pPr algn="ctr" eaLnBrk="1" hangingPunct="1">
                <a:spcBef>
                  <a:spcPct val="0"/>
                </a:spcBef>
                <a:buFontTx/>
                <a:buNone/>
              </a:pPr>
              <a:r>
                <a:rPr lang="en-GB" altLang="it-IT" sz="2400">
                  <a:latin typeface="Cambria" panose="02040503050406030204" pitchFamily="18" charset="0"/>
                  <a:cs typeface="Arial" panose="020B0604020202020204" pitchFamily="34" charset="0"/>
                </a:rPr>
                <a:t>[Plant]</a:t>
              </a:r>
              <a:endParaRPr lang="en-GB" altLang="it-IT" sz="2400">
                <a:latin typeface="Cambria" panose="02040503050406030204" pitchFamily="18" charset="0"/>
              </a:endParaRPr>
            </a:p>
          </p:txBody>
        </p:sp>
        <p:pic>
          <p:nvPicPr>
            <p:cNvPr id="71691" name="Picture 17" descr="arabidopsi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98" y="2467"/>
              <a:ext cx="1221" cy="1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 name="Group 18"/>
          <p:cNvGrpSpPr/>
          <p:nvPr/>
        </p:nvGrpSpPr>
        <p:grpSpPr bwMode="auto">
          <a:xfrm>
            <a:off x="6492875" y="3668713"/>
            <a:ext cx="1608138" cy="2855912"/>
            <a:chOff x="4037" y="2229"/>
            <a:chExt cx="1013" cy="1799"/>
          </a:xfrm>
        </p:grpSpPr>
        <p:sp>
          <p:nvSpPr>
            <p:cNvPr id="71688" name="Text Box 19"/>
            <p:cNvSpPr txBox="1">
              <a:spLocks noChangeArrowheads="1"/>
            </p:cNvSpPr>
            <p:nvPr/>
          </p:nvSpPr>
          <p:spPr bwMode="auto">
            <a:xfrm>
              <a:off x="4044" y="3505"/>
              <a:ext cx="999"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GB" altLang="it-IT" sz="2400" i="1">
                  <a:latin typeface="Cambria" panose="02040503050406030204" pitchFamily="18" charset="0"/>
                  <a:cs typeface="Arial" panose="020B0604020202020204" pitchFamily="34" charset="0"/>
                </a:rPr>
                <a:t>Drosophila</a:t>
              </a:r>
              <a:endParaRPr lang="en-GB" altLang="it-IT" sz="2400">
                <a:latin typeface="Cambria" panose="02040503050406030204" pitchFamily="18" charset="0"/>
                <a:cs typeface="Arial" panose="020B0604020202020204" pitchFamily="34" charset="0"/>
              </a:endParaRPr>
            </a:p>
            <a:p>
              <a:pPr algn="ctr" eaLnBrk="1" hangingPunct="1">
                <a:spcBef>
                  <a:spcPct val="0"/>
                </a:spcBef>
                <a:buFontTx/>
                <a:buNone/>
              </a:pPr>
              <a:r>
                <a:rPr lang="en-GB" altLang="it-IT" sz="2400">
                  <a:latin typeface="Cambria" panose="02040503050406030204" pitchFamily="18" charset="0"/>
                  <a:cs typeface="Arial" panose="020B0604020202020204" pitchFamily="34" charset="0"/>
                </a:rPr>
                <a:t>[Insect]</a:t>
              </a:r>
              <a:endParaRPr lang="en-GB" altLang="it-IT" sz="2400">
                <a:latin typeface="Cambria" panose="02040503050406030204" pitchFamily="18" charset="0"/>
              </a:endParaRPr>
            </a:p>
          </p:txBody>
        </p:sp>
        <p:pic>
          <p:nvPicPr>
            <p:cNvPr id="71689" name="Picture 20" descr="drosophil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37" y="2229"/>
              <a:ext cx="1013" cy="1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499"/>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499"/>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49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642938" y="146050"/>
            <a:ext cx="6045200" cy="711200"/>
          </a:xfrm>
        </p:spPr>
        <p:txBody>
          <a:bodyPr/>
          <a:lstStyle/>
          <a:p>
            <a:pPr eaLnBrk="1" hangingPunct="1">
              <a:buClr>
                <a:schemeClr val="tx1"/>
              </a:buClr>
            </a:pPr>
            <a:r>
              <a:rPr lang="en-US" altLang="it-IT" sz="4000">
                <a:latin typeface="Cambria" panose="02040503050406030204" pitchFamily="18" charset="0"/>
              </a:rPr>
              <a:t>Genomic sequencing</a:t>
            </a:r>
            <a:r>
              <a:rPr lang="en-US" altLang="it-IT" sz="3000">
                <a:solidFill>
                  <a:schemeClr val="tx1"/>
                </a:solidFill>
                <a:latin typeface="Cambria" panose="02040503050406030204" pitchFamily="18" charset="0"/>
              </a:rPr>
              <a:t> </a:t>
            </a:r>
            <a:br>
              <a:rPr lang="en-US" altLang="it-IT" sz="3000">
                <a:latin typeface="Cambria" panose="02040503050406030204" pitchFamily="18" charset="0"/>
              </a:rPr>
            </a:br>
            <a:endParaRPr lang="en-US" altLang="it-IT" sz="3000">
              <a:latin typeface="Cambria" panose="02040503050406030204" pitchFamily="18" charset="0"/>
            </a:endParaRPr>
          </a:p>
        </p:txBody>
      </p:sp>
      <p:grpSp>
        <p:nvGrpSpPr>
          <p:cNvPr id="2" name="Group 3"/>
          <p:cNvGrpSpPr/>
          <p:nvPr/>
        </p:nvGrpSpPr>
        <p:grpSpPr bwMode="auto">
          <a:xfrm>
            <a:off x="2325688" y="984250"/>
            <a:ext cx="2062162" cy="2647950"/>
            <a:chOff x="2313" y="2188"/>
            <a:chExt cx="1299" cy="1668"/>
          </a:xfrm>
        </p:grpSpPr>
        <p:sp>
          <p:nvSpPr>
            <p:cNvPr id="72726" name="Text Box 4"/>
            <p:cNvSpPr txBox="1">
              <a:spLocks noChangeArrowheads="1"/>
            </p:cNvSpPr>
            <p:nvPr/>
          </p:nvSpPr>
          <p:spPr bwMode="auto">
            <a:xfrm>
              <a:off x="2313" y="3333"/>
              <a:ext cx="1299"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GB" altLang="it-IT" sz="2400" i="1">
                  <a:latin typeface="Cambria" panose="02040503050406030204" pitchFamily="18" charset="0"/>
                  <a:cs typeface="Arial" panose="020B0604020202020204" pitchFamily="34" charset="0"/>
                </a:rPr>
                <a:t>Yersinia pestis</a:t>
              </a:r>
              <a:r>
                <a:rPr lang="en-GB" altLang="it-IT" sz="2400">
                  <a:latin typeface="Cambria" panose="02040503050406030204" pitchFamily="18" charset="0"/>
                  <a:cs typeface="Arial" panose="020B0604020202020204" pitchFamily="34" charset="0"/>
                </a:rPr>
                <a:t> </a:t>
              </a:r>
            </a:p>
            <a:p>
              <a:pPr algn="ctr" eaLnBrk="1" hangingPunct="1">
                <a:spcBef>
                  <a:spcPct val="0"/>
                </a:spcBef>
                <a:buFontTx/>
                <a:buNone/>
              </a:pPr>
              <a:r>
                <a:rPr lang="en-GB" altLang="it-IT" sz="2400">
                  <a:latin typeface="Cambria" panose="02040503050406030204" pitchFamily="18" charset="0"/>
                  <a:cs typeface="Arial" panose="020B0604020202020204" pitchFamily="34" charset="0"/>
                </a:rPr>
                <a:t>[Plague]</a:t>
              </a:r>
            </a:p>
          </p:txBody>
        </p:sp>
        <p:pic>
          <p:nvPicPr>
            <p:cNvPr id="72727" name="Picture 5" descr="yersinia_pe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1" y="2188"/>
              <a:ext cx="784" cy="1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6"/>
          <p:cNvGrpSpPr/>
          <p:nvPr/>
        </p:nvGrpSpPr>
        <p:grpSpPr bwMode="auto">
          <a:xfrm>
            <a:off x="217488" y="1012825"/>
            <a:ext cx="1989137" cy="2890838"/>
            <a:chOff x="3401" y="382"/>
            <a:chExt cx="1253" cy="1821"/>
          </a:xfrm>
        </p:grpSpPr>
        <p:sp>
          <p:nvSpPr>
            <p:cNvPr id="72724" name="Text Box 7"/>
            <p:cNvSpPr txBox="1">
              <a:spLocks noChangeArrowheads="1"/>
            </p:cNvSpPr>
            <p:nvPr/>
          </p:nvSpPr>
          <p:spPr bwMode="auto">
            <a:xfrm>
              <a:off x="3401" y="1680"/>
              <a:ext cx="1253"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GB" altLang="it-IT" sz="2400" i="1">
                  <a:latin typeface="Cambria" panose="02040503050406030204" pitchFamily="18" charset="0"/>
                  <a:cs typeface="Arial" panose="020B0604020202020204" pitchFamily="34" charset="0"/>
                </a:rPr>
                <a:t>Staph. aureus</a:t>
              </a:r>
              <a:r>
                <a:rPr lang="en-GB" altLang="it-IT" sz="2400">
                  <a:latin typeface="Cambria" panose="02040503050406030204" pitchFamily="18" charset="0"/>
                  <a:cs typeface="Arial" panose="020B0604020202020204" pitchFamily="34" charset="0"/>
                </a:rPr>
                <a:t> </a:t>
              </a:r>
            </a:p>
            <a:p>
              <a:pPr algn="ctr" eaLnBrk="1" hangingPunct="1">
                <a:spcBef>
                  <a:spcPct val="0"/>
                </a:spcBef>
                <a:buFontTx/>
                <a:buNone/>
              </a:pPr>
              <a:r>
                <a:rPr lang="en-GB" altLang="it-IT" sz="2400">
                  <a:latin typeface="Cambria" panose="02040503050406030204" pitchFamily="18" charset="0"/>
                  <a:cs typeface="Arial" panose="020B0604020202020204" pitchFamily="34" charset="0"/>
                </a:rPr>
                <a:t>[MSRA]</a:t>
              </a:r>
            </a:p>
          </p:txBody>
        </p:sp>
        <p:pic>
          <p:nvPicPr>
            <p:cNvPr id="72725" name="Picture 8" descr="staph_aureu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16" y="382"/>
              <a:ext cx="1022" cy="1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9"/>
          <p:cNvGrpSpPr/>
          <p:nvPr/>
        </p:nvGrpSpPr>
        <p:grpSpPr bwMode="auto">
          <a:xfrm>
            <a:off x="6338888" y="3506788"/>
            <a:ext cx="2414587" cy="2940050"/>
            <a:chOff x="407" y="2175"/>
            <a:chExt cx="1521" cy="1852"/>
          </a:xfrm>
        </p:grpSpPr>
        <p:sp>
          <p:nvSpPr>
            <p:cNvPr id="72722" name="Text Box 10"/>
            <p:cNvSpPr txBox="1">
              <a:spLocks noChangeArrowheads="1"/>
            </p:cNvSpPr>
            <p:nvPr/>
          </p:nvSpPr>
          <p:spPr bwMode="auto">
            <a:xfrm>
              <a:off x="407" y="3504"/>
              <a:ext cx="1521"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GB" altLang="it-IT" sz="2400" i="1">
                  <a:latin typeface="Cambria" panose="02040503050406030204" pitchFamily="18" charset="0"/>
                  <a:cs typeface="Arial" panose="020B0604020202020204" pitchFamily="34" charset="0"/>
                </a:rPr>
                <a:t>Salmonella</a:t>
              </a:r>
            </a:p>
            <a:p>
              <a:pPr algn="ctr" eaLnBrk="1" hangingPunct="1">
                <a:spcBef>
                  <a:spcPct val="0"/>
                </a:spcBef>
                <a:buFontTx/>
                <a:buNone/>
              </a:pPr>
              <a:r>
                <a:rPr lang="en-GB" altLang="it-IT" sz="2400">
                  <a:latin typeface="Cambria" panose="02040503050406030204" pitchFamily="18" charset="0"/>
                  <a:cs typeface="Arial" panose="020B0604020202020204" pitchFamily="34" charset="0"/>
                </a:rPr>
                <a:t>[Food poisoning]</a:t>
              </a:r>
              <a:endParaRPr lang="en-GB" altLang="it-IT" sz="2400" i="1">
                <a:latin typeface="Cambria" panose="02040503050406030204" pitchFamily="18" charset="0"/>
                <a:cs typeface="Arial" panose="020B0604020202020204" pitchFamily="34" charset="0"/>
              </a:endParaRPr>
            </a:p>
          </p:txBody>
        </p:sp>
        <p:pic>
          <p:nvPicPr>
            <p:cNvPr id="72723" name="Picture 11" descr="salmonell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6" y="2175"/>
              <a:ext cx="1184" cy="1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Group 12"/>
          <p:cNvGrpSpPr/>
          <p:nvPr/>
        </p:nvGrpSpPr>
        <p:grpSpPr bwMode="auto">
          <a:xfrm>
            <a:off x="4378325" y="977900"/>
            <a:ext cx="2132013" cy="2247900"/>
            <a:chOff x="678" y="2656"/>
            <a:chExt cx="1343" cy="1416"/>
          </a:xfrm>
        </p:grpSpPr>
        <p:sp>
          <p:nvSpPr>
            <p:cNvPr id="72720" name="Text Box 13"/>
            <p:cNvSpPr txBox="1">
              <a:spLocks noChangeArrowheads="1"/>
            </p:cNvSpPr>
            <p:nvPr/>
          </p:nvSpPr>
          <p:spPr bwMode="auto">
            <a:xfrm>
              <a:off x="678" y="3549"/>
              <a:ext cx="1343"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GB" altLang="it-IT" sz="2400" i="1">
                  <a:latin typeface="Cambria" panose="02040503050406030204" pitchFamily="18" charset="0"/>
                  <a:cs typeface="Arial" panose="020B0604020202020204" pitchFamily="34" charset="0"/>
                </a:rPr>
                <a:t>Vibrio cholerae</a:t>
              </a:r>
              <a:endParaRPr lang="en-GB" altLang="it-IT" sz="2400">
                <a:latin typeface="Cambria" panose="02040503050406030204" pitchFamily="18" charset="0"/>
                <a:cs typeface="Arial" panose="020B0604020202020204" pitchFamily="34" charset="0"/>
              </a:endParaRPr>
            </a:p>
            <a:p>
              <a:pPr algn="ctr" eaLnBrk="1" hangingPunct="1">
                <a:spcBef>
                  <a:spcPct val="0"/>
                </a:spcBef>
                <a:buFontTx/>
                <a:buNone/>
              </a:pPr>
              <a:r>
                <a:rPr lang="en-GB" altLang="it-IT" sz="2400">
                  <a:latin typeface="Cambria" panose="02040503050406030204" pitchFamily="18" charset="0"/>
                  <a:cs typeface="Arial" panose="020B0604020202020204" pitchFamily="34" charset="0"/>
                </a:rPr>
                <a:t>[cholera] </a:t>
              </a:r>
            </a:p>
          </p:txBody>
        </p:sp>
        <p:pic>
          <p:nvPicPr>
            <p:cNvPr id="72721" name="Picture 14" descr="v_cholera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1" y="2656"/>
              <a:ext cx="896" cy="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Group 15"/>
          <p:cNvGrpSpPr/>
          <p:nvPr/>
        </p:nvGrpSpPr>
        <p:grpSpPr bwMode="auto">
          <a:xfrm>
            <a:off x="6550025" y="344488"/>
            <a:ext cx="2470150" cy="2995612"/>
            <a:chOff x="878" y="825"/>
            <a:chExt cx="1556" cy="1887"/>
          </a:xfrm>
        </p:grpSpPr>
        <p:sp>
          <p:nvSpPr>
            <p:cNvPr id="72718" name="Text Box 16"/>
            <p:cNvSpPr txBox="1">
              <a:spLocks noChangeArrowheads="1"/>
            </p:cNvSpPr>
            <p:nvPr/>
          </p:nvSpPr>
          <p:spPr bwMode="auto">
            <a:xfrm>
              <a:off x="878" y="2189"/>
              <a:ext cx="1556"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GB" altLang="it-IT" sz="2400" i="1">
                  <a:latin typeface="Cambria" panose="02040503050406030204" pitchFamily="18" charset="0"/>
                  <a:cs typeface="Arial" panose="020B0604020202020204" pitchFamily="34" charset="0"/>
                </a:rPr>
                <a:t>Bacillus anthracis</a:t>
              </a:r>
              <a:endParaRPr lang="en-GB" altLang="it-IT" sz="2400">
                <a:latin typeface="Cambria" panose="02040503050406030204" pitchFamily="18" charset="0"/>
                <a:cs typeface="Arial" panose="020B0604020202020204" pitchFamily="34" charset="0"/>
              </a:endParaRPr>
            </a:p>
            <a:p>
              <a:pPr algn="ctr" eaLnBrk="1" hangingPunct="1">
                <a:spcBef>
                  <a:spcPct val="0"/>
                </a:spcBef>
                <a:buFontTx/>
                <a:buNone/>
              </a:pPr>
              <a:r>
                <a:rPr lang="en-GB" altLang="it-IT" sz="2400">
                  <a:latin typeface="Cambria" panose="02040503050406030204" pitchFamily="18" charset="0"/>
                  <a:cs typeface="Arial" panose="020B0604020202020204" pitchFamily="34" charset="0"/>
                </a:rPr>
                <a:t>[Anthrax]</a:t>
              </a:r>
              <a:endParaRPr lang="en-GB" altLang="it-IT" sz="2400">
                <a:latin typeface="Cambria" panose="02040503050406030204" pitchFamily="18" charset="0"/>
              </a:endParaRPr>
            </a:p>
          </p:txBody>
        </p:sp>
        <p:pic>
          <p:nvPicPr>
            <p:cNvPr id="72719" name="Picture 17" descr="bacillus_anthrax"/>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78" y="825"/>
              <a:ext cx="956" cy="1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 name="Group 18"/>
          <p:cNvGrpSpPr/>
          <p:nvPr/>
        </p:nvGrpSpPr>
        <p:grpSpPr bwMode="auto">
          <a:xfrm>
            <a:off x="1011238" y="3716338"/>
            <a:ext cx="3024187" cy="3086100"/>
            <a:chOff x="325" y="940"/>
            <a:chExt cx="1905" cy="1944"/>
          </a:xfrm>
        </p:grpSpPr>
        <p:sp>
          <p:nvSpPr>
            <p:cNvPr id="72716" name="Text Box 19"/>
            <p:cNvSpPr txBox="1">
              <a:spLocks noChangeArrowheads="1"/>
            </p:cNvSpPr>
            <p:nvPr/>
          </p:nvSpPr>
          <p:spPr bwMode="auto">
            <a:xfrm>
              <a:off x="325" y="2361"/>
              <a:ext cx="1905"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GB" altLang="it-IT" sz="2400" i="1">
                  <a:latin typeface="Cambria" panose="02040503050406030204" pitchFamily="18" charset="0"/>
                  <a:cs typeface="Arial" panose="020B0604020202020204" pitchFamily="34" charset="0"/>
                </a:rPr>
                <a:t>Neisseria meningitidis</a:t>
              </a:r>
              <a:endParaRPr lang="en-GB" altLang="it-IT" sz="2400">
                <a:latin typeface="Cambria" panose="02040503050406030204" pitchFamily="18" charset="0"/>
                <a:cs typeface="Arial" panose="020B0604020202020204" pitchFamily="34" charset="0"/>
              </a:endParaRPr>
            </a:p>
            <a:p>
              <a:pPr algn="ctr" eaLnBrk="1" hangingPunct="1">
                <a:spcBef>
                  <a:spcPct val="0"/>
                </a:spcBef>
                <a:buFontTx/>
                <a:buNone/>
              </a:pPr>
              <a:r>
                <a:rPr lang="en-GB" altLang="it-IT" sz="2400">
                  <a:latin typeface="Cambria" panose="02040503050406030204" pitchFamily="18" charset="0"/>
                  <a:cs typeface="Arial" panose="020B0604020202020204" pitchFamily="34" charset="0"/>
                </a:rPr>
                <a:t>[Meningitis]</a:t>
              </a:r>
            </a:p>
          </p:txBody>
        </p:sp>
        <p:pic>
          <p:nvPicPr>
            <p:cNvPr id="72717" name="Picture 20" descr="Neisseri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4" y="940"/>
              <a:ext cx="925" cy="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 name="Group 21"/>
          <p:cNvGrpSpPr/>
          <p:nvPr/>
        </p:nvGrpSpPr>
        <p:grpSpPr bwMode="auto">
          <a:xfrm>
            <a:off x="3279775" y="3436938"/>
            <a:ext cx="3248025" cy="2640012"/>
            <a:chOff x="322" y="917"/>
            <a:chExt cx="2046" cy="1663"/>
          </a:xfrm>
        </p:grpSpPr>
        <p:sp>
          <p:nvSpPr>
            <p:cNvPr id="72714" name="Text Box 22"/>
            <p:cNvSpPr txBox="1">
              <a:spLocks noChangeArrowheads="1"/>
            </p:cNvSpPr>
            <p:nvPr/>
          </p:nvSpPr>
          <p:spPr bwMode="auto">
            <a:xfrm>
              <a:off x="322" y="2057"/>
              <a:ext cx="2046"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GB" altLang="it-IT" sz="2400" i="1">
                  <a:latin typeface="Cambria" panose="02040503050406030204" pitchFamily="18" charset="0"/>
                  <a:cs typeface="Arial" panose="020B0604020202020204" pitchFamily="34" charset="0"/>
                </a:rPr>
                <a:t>Plasmodium falciparum</a:t>
              </a:r>
            </a:p>
            <a:p>
              <a:pPr algn="ctr" eaLnBrk="1" hangingPunct="1">
                <a:spcBef>
                  <a:spcPct val="0"/>
                </a:spcBef>
                <a:buFontTx/>
                <a:buNone/>
              </a:pPr>
              <a:r>
                <a:rPr lang="en-GB" altLang="it-IT" sz="2400">
                  <a:latin typeface="Cambria" panose="02040503050406030204" pitchFamily="18" charset="0"/>
                  <a:cs typeface="Arial" panose="020B0604020202020204" pitchFamily="34" charset="0"/>
                </a:rPr>
                <a:t>[Malaria] </a:t>
              </a:r>
            </a:p>
          </p:txBody>
        </p:sp>
        <p:pic>
          <p:nvPicPr>
            <p:cNvPr id="72715" name="Picture 23" descr="malaria - plasmodium"/>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8" y="917"/>
              <a:ext cx="1032" cy="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499"/>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499"/>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499"/>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499"/>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 y="0"/>
            <a:ext cx="7500938" cy="321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9975" y="2952750"/>
            <a:ext cx="5426075"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9" name="Picture 7" descr="http://immagini.4ever.eu/data/download/animali/selvatici/elefante-19206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875" y="3860800"/>
            <a:ext cx="3327400" cy="187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0962"/>
                                        </p:tgtEl>
                                        <p:attrNameLst>
                                          <p:attrName>style.visibility</p:attrName>
                                        </p:attrNameLst>
                                      </p:cBhvr>
                                      <p:to>
                                        <p:strVal val="visible"/>
                                      </p:to>
                                    </p:set>
                                    <p:animEffect transition="in" filter="box(in)">
                                      <p:cBhvr>
                                        <p:cTn id="7" dur="500"/>
                                        <p:tgtEl>
                                          <p:spTgt spid="4096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89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211138"/>
            <a:ext cx="3155950"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descr="http://upload.wikimedia.org/wikipedia/commons/thumb/d/d3/Blackdeath2.gif/300px-Blackdeath2.gif"/>
          <p:cNvPicPr>
            <a:picLocks noChangeAspect="1" noChangeArrowheads="1" noCrop="1"/>
          </p:cNvPicPr>
          <p:nvPr/>
        </p:nvPicPr>
        <p:blipFill>
          <a:blip r:embed="rId3"/>
          <a:srcRect/>
          <a:stretch>
            <a:fillRect/>
          </a:stretch>
        </p:blipFill>
        <p:spPr bwMode="auto">
          <a:xfrm>
            <a:off x="2124075" y="2781300"/>
            <a:ext cx="4176713" cy="391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8" name="AutoShape 4" descr="data:image/jpeg;base64,/9j/4AAQSkZJRgABAQAAAQABAAD/2wCEAAkGBxQSEhUUExQWFhUXFxwYFxgXFxoYGBwcGRYXFx0YGBgaHCggGBolHBUcITEiJSkrLi4uGh8zODMsNygtLisBCgoKDg0OFxAQGiwkHBwsLCwsLCwsLCwsLCwsLCwsLCwsLCwsLCwsLCwsLCwsLCwsLCwsLCw3LCssNyw3NywsLP/AABEIAKgBLAMBIgACEQEDEQH/xAAcAAACAwEBAQEAAAAAAAAAAAAABAIDBQYBBwj/xAA+EAABAwIEAwYFAgUCBQUAAAABAAIRAyEEEjFBBVFhInGBkaHwBhMyscFC0RQjUuHxM3IVJENikhaCorLC/8QAGAEBAQEBAQAAAAAAAAAAAAAAAAECAwT/xAAfEQEBAQEBAAICAwAAAAAAAAAAARECIRIxA1ETIkH/2gAMAwEAAhEDEQA/APhqEIQCEIQCEIQCEIQCEKyjSLjACCAC6fgfwg+oQ6tNNmsfrI6D9Pj5K/4dwjKRzES/Ynbu5d66qhWlb55l+w7wzA0sO3LSY1ki51cf9zjc92ifY4cp71mtqzdXUqt7nr3LvMZarqgb07rIbVbEggrO+bJ97f4VrCI1ubnu2C1g0KeIABNkPq2Hms91XlPimnD+SRMSDJHWylg84hjgyJI5zIEbbiNYF+axuIcSeZy1iwzP+mXZRAkQXgE9knS02Tz8G18NcSW8i4EeRHppYKn/AIDTD5aIMXs2DAIjno4jldY6lXxz/EPiZ9EwKoe+bxTqN0JsW1CW73jvk6JKrj21Hy2gxrycxIe2ZjWHujQ/4W+PhmkJmnRaAdYI3gidiBcd6y+M8IpYeiag1aO1mOdpmA0SDIEnQ9Nrrn1LPtdKU8XVAIzuzOOYtaRltBkw4jYac+abwOPLAC1gdn7PYAa+wgwQAf1EDNeyxOGcZphrm1BEkHTMDG0ZZEQDY8l2XwTh5aDTcx4bcTGaHEnK4E2MW7x5ZgzPibBtexxFJrcQ8h1pDXDQh2bUwJg7kzsuO4rwc02Z3NLDoRIykn+ntE89vJfcKeHpkBpDXAiRIbcdYgHUea5P4jp/Lp1mvayphXMdGR4D2OaMwI7BDX3OpuAr1zia+QIUnKKwoQhCAQhCAQhCAQhCAQhCAQhCAQhCAQhCAQhXYXDl7oHieQQe4XDF5gablbeHoNYLee5U6GGAbA+n7qxrEVbh60Gy28JWkLAa1P06+UQtS4uNynX3VorzKx2VpgJr5zRcugLpOmcalOpa6lSrHp78Vi1+M0xIGY9w/eFCjx5o/Q70WvnEx0wM7b9f3TOFeTa0DaFz2G4/SJgkt/3C3mJC28G8RLHTbXXbnutSymGnkSI1n0V5pFxABAHUEnwIcINkvTJBBIn/ACUzSfdpgK4jPOCpNzuqOJLrkRIJ+mwAMEkz431Q7BtqAH5Lu0QHGctsrcwGV7YO8iFtYcX8fuvaFPKD2iNpncXnksWLrhsd8MU3G1arTcRmcXgPaQHBohtNxeDoDfui0b3B2Yagf5RpNiS7K5+ctBP6nuJdEh3npoGPi4ObTLgCczmtLW6ZXizrXbBAvzPSV8yfw6vQf8xrXDnUYHw1xsWue0wDJi+sg7rlfKv2+rcXrPawPpvLXX+pmYCROYtF28jBi46L5v8AGeC4hXqt+eGkNbDMnZZEmTBvNpM8l03w78UOdRFOo+kw0QG53ZgS1py5jNpsQfMrqcDxZoGWoxgdnydlwLXGOyWiBctgZYt1F1q+o+BYvAVKR7bSOpBA9QFTXw7mGHtc08nAg+RX2nijqYLi0ZqLrFmTPlJphxY9rnN+URJdBBJmdAY4f4p4RVr1g4Ag5BYyRv8ASScsGLAO8FzsVxKFJ7YJHJRUAhCEAhCEAhCEAhCEAhCEAhCEAhCEEmNkwFvYTC5WgRrdx0SXCsMSQVtMbeeX3RYmyl5L1zFImAvCFFRYAFLOJ5qLrL2r2R1KoDVjTX35pZziTJMnqvS5QDkARdBcAvcyqqG6gmSmuHcTfRdLDbdp+k9459Qk6Y8l7Csthj6LwrHtrszNJ6tOoNzBv6p+jIMTMaL55wPHmjVBnsu7Lu4794N/Nd26pB8Bp3L1cdfKMWY1qdUDY8/z+VLEPaXQXhoJBzd+2nWPFI0Kki3uxC8OFk2cRLbBtgL7ZYM21JSxB/HMp0xnBAi7G1iSCHEmHE9pvSLK+pxKkRDqGYgQKfZfMAuiCLkNBMeG6weN/DXzy/8AnFuZ4c0Dp8yRGtw4af0qin8IS+XVHQZzB1Rz3m+pnUhp6XHVcr8mvGL8S4pjsQ5raQYWy0vohtP5jSGk5hHa1+2qr4jQe4B76Zd2WsluWp2QOzOW/SedpW3hvgmqJOdrv6SBADgQbt/UDcaiOq36vAaraBpsaxzzIJIBYRmaWZiYIhoOnes4a4OhiKgJDPmtc5pnLTnMCCDAaPDzFlTjX1Az5ZdUcTo17DlgEWcx7tDrIB0WvxDBYqg9rXt+WYB7Di0XcTBh8GHONuc87wfjMQXkuGdxHyu2G5bkRBI1ka/ZZHFYvB1C6o0tY00z2g0R+km1pNmk3WcaZ1g+S73GYt8VQ+iA52QuOcPJytdTbAAds7nbKFzWPohtNpyuvmmWuERBBJIiO1tyvqorEQhCIEIQgEIQgEIQgEIQgEIQgFbhqeZwCqWpwimJnciyDVosDW2V1MbKLjcdFJo1KmtLAbrz378kA2Uggtw9LMZ5XSOKrS4rZoMik48yufcRmK1fASvHO/spgDmoBqzojmK9y3svHOgSfBTadEV5OyDZevElTbTQQayV3WAxBdSady0TvcWXE6cl1PB3EUmdR+Suv4b7WemzhahgW9z/AHTzHwGd5/8AsT+Vive4gAPLRG2pNxeU1Se4xLp/9oHLSF3ZbbnDK12YNI3OXqCLjQ9L2CYp1AQCbxpz77dyzKYDmgOgi9j0Mi3irBjadNpzOiGzG8WvHKYE9QpRTi6dGu4PJLZaP+nVa/suJa4utl2jMNpBVLadRtSKbjUAGZrsrgLA1HMdA0Ibkk8wLzbYwPFKZg5h2uzoTo0Oi2liD4pfF/EFJj84xALH9lkVbNzhpBIa06GbuNtIXKjkX4kOtVe4Q5oFJ2duWWgSDluYDTeZGwRXrMY8imSRBImq8NBkR9dtp26KPE8ezEnPAa4NyvdIcXu0LnWgE6ACYgeCJLyBlLABpIaGm1hOvsrLSvFYRnaBqMlxnKx9MEiW7Ob2TF/FcZj6JpvIm2ouNOsLs8VhKhIYTSdp2XA/qsNBFsuh0tzXP8SaymWl1KkZ2a54sNyIsD01WajBQmcZVY6MjMkC4md+cJZQCEIQCEIQCEIQCEIQCEIQTpMkgcyuhbRAGmg93WRwqnL55CVuN0ClWIAR75rQoGwPO6RySY98kzpPS3ooq13u6Btcaf1KgG3KT12Q0G/d+QqOgY2aI8fud1zFVgDiDzXScIqzSy7g+5WXjaJa4mLLfU8lSEW0ydG+agWRITudJ4l8mN9/2WFUvYDYqwDyUQLoJ8goPTdehqg2ytayboqLBK6miMoa3+kALD4ZRl+Y6N++37rXL76+7Lt+OeazWkTr/lXUqgFrW5JR9SL+9FJjoPfdehGzh8VtCVx1IEZrzDry4EGJgOYMzLDUdBebLFgdEk2vYwnMJRLKZ7RIB/VrtafZupZvgpwvBXVaZD6jruJy5tJkA5tcwadLNv8ASCpU/hRtVtn3ADRMmCALzFj1heYDiBpVG5nSHOLWtPZJvlkA6nsjp2hGoVFP40yfSwg6nM02PK55iPFcv6nprDfAQLHHs5munNnh2WNPoInMDty7knxT4M+XR+aHSQbtJDiZ5ENG/OFqYP4prMD89NhMNs0mCHEzMiRpp01Vo40X4ZwazMAMpDWkxImNDIExOylkPXIYbFUaTXhwfUqXAbkcMpAiCbWzCSL76ylsZSZVplgBa9060nRczMuOY8rbpTjFR5+bIYwEky1tQgCxLpLf+7Xv0VPw9i61LM2rQqVA4BskkZRyEg27uS5jn8TgxTcWvJkcm/uQkyF9XwuE/iSwPDy1tgXuaRqJu7rqO4WXCfFODrsquFVpDWOLWktaJBJgiCZBjmUwYSEIUAhCEAhCEAhCEAhCEGvwZnZcedlpM1jYJLhtM5Gxvt4p7Lb3yUWL6bRIjVRf9PeV5SsSYnVWaAeH5RVb3kQIEQrWfTfSVIMJ22hePENHfKKv4ZiRTeCdLyOfv8LocXh2uaC2CCLHaFyVRsiLaflaOC4uaTspGZvLv1PfZb46n1WbFGNwbmTG/os9tKNV17K1OqBldc7GxVFfhYI0VvH6JXKEaqIct9/BpVTuDtGpjqVn41djEhNYNrpjbmdk24U2fTc89kuMRcWUxWgQGiBsfcq6bA+9Fmuq66aj1lMNeIBnZdJ0mNWm9X0qpg6fnUJClUTVD9XcusrJw1yIgck6yrNi5okWuAZna3cslziAIdeBsF67BvqgE5bWm0xG9lbfAzWw1EuhzhLrxm1vEnrI9OifdhaVOk8h7rCSAYuNYGW43Oswsw4AF8vaJtpcCHB3TWALcyvH8Gcy9N+WSNBOjYgA94uTss3f0CjxFj6VQHtBga64Oac8R1iAbDndAxXycwpFzZAcCC4ZXDUFjSQ4HSCNtrJvBcHfLm1agzEH6WiLxBFrmc0idFRxbh5ohrnOBaYb2TJ01MkRN+5YsqufxMPHboUucZCIOti145rxuJDOy1tNsDTJUAEWG5PnzTlOpTe4ZaTjczFptaSJOqP4F2wdJJgTBOYmwbsL6clnA02iwUy1waHOJyl1GtcEy4y4SHZh9xKo+OfhA/wtLEUmZntAbUDGuEjmGFpc4gmCS7w3Wn/A1sjH/wA97SYP8x0zlnQmBqI55jrCpxTHU8tNudjnESamJLHTA/pIzNuba2SxHy+pw6q3WlUG92OH4S5au+45wh9SrlbW1+qHvIHOcwvFzqTfZZvHuAGlhmusQ2DEGRJLdeoAMf8AaVgciheleIBCEIBCEIBerxCDp+GMGRnQD36pjLPmqeHObkALo7I1ttfVPNY06OHp+6iqGDfxVtXZWtpWNxJUn0idEVCmT4aFQxDlYGOE2RXYSG22Onjy2sqKBcC2w/KqxA7Z9ndMiiSBET7H5UamGcXnkb6j86aoFi78T5JjCY2oAYe7TmeQ0uj+FM9N/TZFOg4NuL+x+EmiNTidQiA53mqnEuFyT49V45jm2y6nmFblIAEGw/PRUUVBAHOT+FAXOkf49+aurUiR1lVUaUnfw193UAXRm7x6zsrGV7ASZtB8TsofKN5a7aLHqqn03WsdOvNUbtCpMRyTtAxPcsmiYy22G3JPYUzNjp+CR9l15qHnmw7vyn8EYAsTtaLW1MnRZjtB5epWlg56e2rpENT2+lvwma/0CDefws3Gkg6B1xbKT6bmyawtfPTaTa/KBGgjyWh6MNiSbVGlxjMHyGRBMtytkmLEdB1V9bgQqT8xrXZrvJz6tsIh0Tlc6+pt4alEZTPOBpfQX9VdmM2mI5HWO5YxHIfEPDWUqWXDU6bSXNm9iQXNM3lpF/pIOyxsO3FNqsD6eGy5hmc2HOAmCZe+QRrIsOi+g4jDB1w28XIbebyfVVUMGH/pIvF2X1jfuWbwuoYBgq4bISA6GaibgZD2bat9SVEcHc1hexzGSLBtNjSJ0ObKTYkHWOzomOF4Co0vJa7tNaALRIJNo30lNVcA91PJduhkOA0ItPKy18YzrO4pIrCmJMgBrm6AybOMaRcRyKW+IuFtdgq7iSXMw7zYiMwYZMNtJmPAcltNYxoyurMmIu4Fx0Ekak2VHxFSb/AYq7j/AMvVMlpY0/y3Ea3N40ss2TKr87leL0rxcFCEIQCEIQCEL1B0vCsV2GjpHkFoVS0j6W73gSuf4U/TktgPAgSDHW9yirqdNhH0DbaNui8ysn6T5n91Ki6ZA9wSFGo2PL8IqTQyf1Df6ndeuiszM0l0dHEx6+5VbGX8D79VXWbbbT90DMtOhd/5Hpz7l64CSczr7SbddL+aWcIuCDPL89UOcQJ5fsrouvP1O13y/spVH5ROZ3pP2jb1KjRG58e6QEuWdlsabgILWV5vmdy0HfP0qQxAgGXeg0iwho1n0VGQZTHMfZDqdidpP/5QXDESLmLwLHey9GIbEgnYX6XjpcapOk3Q9VMA/pF+viga+YIkHW+/PdVioOf/AMVBp7NxHjO/NUADnP8AlUPfMESXbcvD8JzD1g4WqGP9seGnVZr26e9yr6IVlGwwgf8AVdr/AEjeOhTTAZP8wgbQ0T4gjqPVYzLHp7laIIyz0n1/su0Rp0wJ/wBZwg8m8t+z1T2HLQBFZwk/0sA6n6Fh0n/Ue77BM0ndkLeI3m4gCAK9SZ/pbyn+hWMxZJs+rFyXfywJ0izZJssSjUOfw/CZfi8sNykkmPRx31+k2HJMiNariQImrVPc4fhoVNXGU2kgurExNqjh1izgs3G1iTO3eubxnGmOrmSAGHKe0YgwCYH1EDTYEqX4wd3VrUmxLXEkSQarzFhY3VtH5TgT8lggbgO+65d3F2PfYnfaNI21i4unHcQyMaZAzOy33vEacyOXep4Y0a3FXU3ANLWtMTAAA27tfusn4x4n/wAnWBeXF1N0X1ktZMC36heN9lz/AMS8UqNNQBvZltMf9wa0E+BLt+SwOOcRcaABMgtYwCIDRmzkX1/02/8AkVz66n0uOVK8XpXi4gQhCAQhCAQhCBvCCQeidOLMiLAACCdwkMCe1HOyegtdtPMxCqw3hsXJNtY3/EWWgyoTBI6arHoNEjNYH7d61KVGoIAyuiOYMac1FMn6m26ecLzEN0TBaLGb798KJpHyOyuBVt2qx1OfVH8O4T+FPIevv2EEw2yor2Zrv9ymqYMabKOKZ2HdL9dQVQk36D0I+xCmHdmO/wC39lLDOsbctu9eV3AQNDy8CoK2/n8KbR7joUsyvEA6z+CrmPvp7ugvqt7BHT8rLpYgRHl5p+uTk6GNNVRhMO0GIFr31Coi/FtIAlsxGo69VKnxJotfwj2FHF4ZmYGwNotYiSPfcsqtTEntjU8+fcl8HTcNxOYEEy4a/wBtU/iG5mFvNoEnx2XO8FAbBucwJ6WmB5rRxOMeWuiARliDN5uNFuXxGthhkaQCNToEzkECZ8yNY2BC5ZnF3i1813XDpPn49NEweOPZkJIOYSezMQY0K3/JDHV08PSDWljddwTyjQnnyXM8Vc+mWMbnc8tvsBaIzXBNifFXYHjGfM4uhovBtDRckc9RusHjeLzViC0nLlEzMjKDGnM6rPfUs8Rs9uGZnfLJsMpuIIFnQZ217tLJXheDpU3CuaoOVx7MZ5c4OADspuDM/slqBeYcGgZQYBGg5EW0nXXRSY1rW/zKoE2DSZ22ufUea5qo41xUtqNayAGtbLmy0nNFQjXnHkFf/wCqC8ZC3RwLDm/pJc3MTYXDZ7jKy+N12PqSCIO7SXRtF40gaKbMLQNKYrB5OoaCwbDWJk7Sm1FXGuJ1qrj8yW3nKBAnnMX70lXNmgERANucXmd0YqkGkBpcbXluWDyibjqqCpR4hCFAIQhAIQhAIQhBJjoMroaTg4AjcR78lzi0+F4iOye/372VWGWNg9J9/dblF8kEaLErVADcWO4MELRwNUCwJ03E6a6Ip94+rzU8O6/fZRmYNtEvScS52WBBgDlbfz0Co9xTdIJHd5flFWws4+fT+3qoYuhUmZEbACOvO/ckMZXqNAD7f0kWJi0H3ug0cLWOhPOL9dwh1Vw0dt6wFh0sQ5h+qbW0Osbm4/sm6Fcl0Zg7XQD2VNGhVe5zfq/Gx5JSvh2h2V19d3el00wEC40P4UcUDIIA8bfuqFs1ICYZNt+nercQ+k4GHiYMdoxz0zX/ALJOvXIMFomLRfpysmji4DzHW/UD0sUGV/EEAtJJ21OnLomqFWXB0ka7lZpUmSFBdiMS5zhrb7W/IVQaTMA36c/BW0iY36aKJYD9Mk96CyjjHs206D9kz/xB5a6Zm0QOv+1LZHN7ToDRrpvHrdW1CzXO3S3bdP2hBU6s7d7p5X/ZWUMO55u1xgRsPvrr6pjAkROYDf69fwmxjKTXNGZ5c7ucNYtffqVZBSGtpUu04CSRdp0IaItbYnzWNXxD6phrbZjEA7+OsLSdXNTMwUi4gkaAtsTqdNI3WjhzUDAcrWwL2PlsPJMRzeIw1VgEnXYOmO+NCvaWOrRkDiLRAAbaIuQAVqcRxogCcrpMkiQ78Ed+6TD6jxI+XUDQXGwsBuZUGZiaRa4gkT0M+qgwE2H3hMVcc8mZiNIAEeSVJURIuJ1JRVfJmAO7yVlg2byTHSANe+SqEAhCEAhCEAhCEAhCEArKNTKQUIQatM5m8ztv4d0KLKpAgGbzyN7EX/CEI008JiZZBsQR3z37iAdUjUxDwHXIObnERAEHQgx6BCFRfXxVQ5cw7jBOoPJZ1V8m5OpvH42QhQeF0m8X9NFdh6oYWujn6ehQhBoYbi1+3YTt/nomX8QY82JtuLoQroqe9k6m19unmluKVGkCDfKPvz3QhKEGUXHbxUzRIFzbpCEIKjU5fYJjDvMiLeAQhQPsxDTq0uIvJMxaLKviralQBzWubYdkOBm5kkN3/t3IQtf4lYFSq68k9bn1VtAsP+oT9z90IWUb+ArfLY5tPMJMtnLGgF4NpgapLF497HEPaSOpPkNghC1qlcTxIEQ1oFoMgHyus6UIWUeIQhBNzyQBy0+6ghCAQhCAQhCD/9k="/>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it-IT" altLang="it-IT" sz="1800"/>
          </a:p>
        </p:txBody>
      </p:sp>
      <p:pic>
        <p:nvPicPr>
          <p:cNvPr id="151558" name="Picture 6" descr="http://www.tomshw.it/files/2013/01/immagini_contenuti/42308/death-star_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7175" y="211138"/>
            <a:ext cx="4230688"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15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9" name="Rectangle 7"/>
          <p:cNvSpPr>
            <a:spLocks noChangeArrowheads="1"/>
          </p:cNvSpPr>
          <p:nvPr/>
        </p:nvSpPr>
        <p:spPr bwMode="auto">
          <a:xfrm>
            <a:off x="554038" y="561975"/>
            <a:ext cx="7991475" cy="1006475"/>
          </a:xfrm>
          <a:prstGeom prst="rect">
            <a:avLst/>
          </a:prstGeom>
          <a:noFill/>
          <a:ln>
            <a:noFill/>
          </a:ln>
          <a:effectLst>
            <a:outerShdw dist="74053" dir="3542175"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altLang="it-IT" sz="6000" b="1">
                <a:solidFill>
                  <a:srgbClr val="DAB000"/>
                </a:solidFill>
              </a:rPr>
              <a:t>The nuclear genome</a:t>
            </a:r>
          </a:p>
        </p:txBody>
      </p:sp>
      <p:graphicFrame>
        <p:nvGraphicFramePr>
          <p:cNvPr id="166925" name="Object 13"/>
          <p:cNvGraphicFramePr>
            <a:graphicFrameLocks noChangeAspect="1"/>
          </p:cNvGraphicFramePr>
          <p:nvPr/>
        </p:nvGraphicFramePr>
        <p:xfrm>
          <a:off x="1547813" y="2486025"/>
          <a:ext cx="5854700" cy="2743200"/>
        </p:xfrm>
        <a:graphic>
          <a:graphicData uri="http://schemas.openxmlformats.org/presentationml/2006/ole">
            <mc:AlternateContent xmlns:mc="http://schemas.openxmlformats.org/markup-compatibility/2006">
              <mc:Choice xmlns:v="urn:schemas-microsoft-com:vml" Requires="v">
                <p:oleObj name="Image" r:id="rId2" imgW="5854700" imgH="2743200" progId="Photoshop.Image.7">
                  <p:embed/>
                </p:oleObj>
              </mc:Choice>
              <mc:Fallback>
                <p:oleObj name="Image" r:id="rId2" imgW="5854700" imgH="2743200" progId="Photoshop.Image.7">
                  <p:embed/>
                  <p:pic>
                    <p:nvPicPr>
                      <p:cNvPr id="0" name="Object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813" y="2486025"/>
                        <a:ext cx="58547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6926" name="Rectangle 14"/>
          <p:cNvSpPr>
            <a:spLocks noChangeArrowheads="1"/>
          </p:cNvSpPr>
          <p:nvPr/>
        </p:nvSpPr>
        <p:spPr bwMode="auto">
          <a:xfrm>
            <a:off x="1692275" y="3933825"/>
            <a:ext cx="1077913" cy="215900"/>
          </a:xfrm>
          <a:prstGeom prst="rect">
            <a:avLst/>
          </a:prstGeom>
          <a:solidFill>
            <a:srgbClr val="DAB000"/>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66927" name="Text Box 15"/>
          <p:cNvSpPr txBox="1">
            <a:spLocks noChangeArrowheads="1"/>
          </p:cNvSpPr>
          <p:nvPr/>
        </p:nvSpPr>
        <p:spPr bwMode="auto">
          <a:xfrm>
            <a:off x="1682750" y="3865563"/>
            <a:ext cx="1041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u-HU" altLang="it-IT" sz="1400" b="1" i="1"/>
              <a:t>chromatin</a:t>
            </a:r>
            <a:endParaRPr lang="en-US" altLang="it-IT" sz="1400" b="1" i="1"/>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88913"/>
            <a:ext cx="3816350" cy="275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3068638"/>
            <a:ext cx="7967662" cy="359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4"/>
          <p:cNvPicPr>
            <a:picLocks noChangeAspect="1" noChangeArrowheads="1"/>
          </p:cNvPicPr>
          <p:nvPr/>
        </p:nvPicPr>
        <p:blipFill>
          <a:blip r:embed="rId2">
            <a:extLst>
              <a:ext uri="{28A0092B-C50C-407E-A947-70E740481C1C}">
                <a14:useLocalDpi xmlns:a14="http://schemas.microsoft.com/office/drawing/2010/main" val="0"/>
              </a:ext>
            </a:extLst>
          </a:blip>
          <a:srcRect l="55292" t="23399" r="24232" b="34599"/>
          <a:stretch>
            <a:fillRect/>
          </a:stretch>
        </p:blipFill>
        <p:spPr bwMode="auto">
          <a:xfrm>
            <a:off x="971600" y="188640"/>
            <a:ext cx="6811292" cy="4593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08600504-41DF-065F-0948-D88075044344}"/>
              </a:ext>
            </a:extLst>
          </p:cNvPr>
          <p:cNvSpPr txBox="1"/>
          <p:nvPr/>
        </p:nvSpPr>
        <p:spPr>
          <a:xfrm>
            <a:off x="62145" y="540840"/>
            <a:ext cx="4382781" cy="2308324"/>
          </a:xfrm>
          <a:prstGeom prst="rect">
            <a:avLst/>
          </a:prstGeom>
          <a:noFill/>
        </p:spPr>
        <p:txBody>
          <a:bodyPr wrap="square">
            <a:spAutoFit/>
          </a:bodyPr>
          <a:lstStyle/>
          <a:p>
            <a:r>
              <a:rPr lang="en-US" sz="1600" b="0" i="0" dirty="0">
                <a:solidFill>
                  <a:srgbClr val="FF0000"/>
                </a:solidFill>
                <a:effectLst/>
                <a:cs typeface="Arial" panose="020B0604020202020204" pitchFamily="34" charset="0"/>
              </a:rPr>
              <a:t> </a:t>
            </a:r>
            <a:r>
              <a:rPr lang="en-US" sz="1600" b="0" i="1" dirty="0">
                <a:solidFill>
                  <a:srgbClr val="FF0000"/>
                </a:solidFill>
                <a:effectLst/>
                <a:cs typeface="Arial" panose="020B0604020202020204" pitchFamily="34" charset="0"/>
              </a:rPr>
              <a:t>N. meningitidis</a:t>
            </a:r>
            <a:r>
              <a:rPr lang="en-US" sz="1600" b="0" i="0" dirty="0">
                <a:solidFill>
                  <a:srgbClr val="FF0000"/>
                </a:solidFill>
                <a:effectLst/>
                <a:cs typeface="Arial" panose="020B0604020202020204" pitchFamily="34" charset="0"/>
              </a:rPr>
              <a:t> </a:t>
            </a:r>
            <a:r>
              <a:rPr lang="en-US" sz="1600" b="0" i="0" dirty="0">
                <a:solidFill>
                  <a:srgbClr val="000000"/>
                </a:solidFill>
                <a:effectLst/>
                <a:cs typeface="Arial" panose="020B0604020202020204" pitchFamily="34" charset="0"/>
              </a:rPr>
              <a:t>is coated by a </a:t>
            </a:r>
            <a:r>
              <a:rPr lang="en-US" sz="1600" b="0" i="0" dirty="0">
                <a:solidFill>
                  <a:srgbClr val="FF0000"/>
                </a:solidFill>
                <a:effectLst/>
                <a:cs typeface="Arial" panose="020B0604020202020204" pitchFamily="34" charset="0"/>
              </a:rPr>
              <a:t>polysaccharide capsule </a:t>
            </a:r>
            <a:r>
              <a:rPr lang="en-US" sz="1600" b="0" i="0" dirty="0">
                <a:solidFill>
                  <a:srgbClr val="000000"/>
                </a:solidFill>
                <a:effectLst/>
                <a:cs typeface="Arial" panose="020B0604020202020204" pitchFamily="34" charset="0"/>
              </a:rPr>
              <a:t>that, based on its chemical properties, is classified into five major serogroups: A, </a:t>
            </a:r>
            <a:r>
              <a:rPr lang="en-US" sz="1600" b="0" i="0" dirty="0">
                <a:solidFill>
                  <a:srgbClr val="FF0000"/>
                </a:solidFill>
                <a:effectLst/>
                <a:cs typeface="Arial" panose="020B0604020202020204" pitchFamily="34" charset="0"/>
              </a:rPr>
              <a:t>B</a:t>
            </a:r>
            <a:r>
              <a:rPr lang="en-US" sz="1600" b="0" i="0" dirty="0">
                <a:solidFill>
                  <a:srgbClr val="000000"/>
                </a:solidFill>
                <a:effectLst/>
                <a:cs typeface="Arial" panose="020B0604020202020204" pitchFamily="34" charset="0"/>
              </a:rPr>
              <a:t>, C, Y, and W135. </a:t>
            </a:r>
          </a:p>
          <a:p>
            <a:endParaRPr lang="en-US" sz="1600" dirty="0">
              <a:solidFill>
                <a:srgbClr val="000000"/>
              </a:solidFill>
              <a:cs typeface="Arial" panose="020B0604020202020204" pitchFamily="34" charset="0"/>
            </a:endParaRPr>
          </a:p>
          <a:p>
            <a:r>
              <a:rPr lang="en-US" sz="1600" b="0" i="0" dirty="0">
                <a:solidFill>
                  <a:srgbClr val="000000"/>
                </a:solidFill>
                <a:effectLst/>
                <a:cs typeface="Arial" panose="020B0604020202020204" pitchFamily="34" charset="0"/>
              </a:rPr>
              <a:t>Given its exposure on the surface of the cell and role in pathogenicity, the capsular polysaccharide constitutes the antigen of choice for the meningococcus,</a:t>
            </a:r>
            <a:endParaRPr lang="it-IT" sz="1600" dirty="0">
              <a:cs typeface="Arial" panose="020B0604020202020204" pitchFamily="34" charset="0"/>
            </a:endParaRPr>
          </a:p>
        </p:txBody>
      </p:sp>
      <p:pic>
        <p:nvPicPr>
          <p:cNvPr id="7" name="Immagine 6">
            <a:extLst>
              <a:ext uri="{FF2B5EF4-FFF2-40B4-BE49-F238E27FC236}">
                <a16:creationId xmlns:a16="http://schemas.microsoft.com/office/drawing/2014/main" id="{4B69078F-BD00-6834-A005-CCBDF523895C}"/>
              </a:ext>
            </a:extLst>
          </p:cNvPr>
          <p:cNvPicPr>
            <a:picLocks noChangeAspect="1"/>
          </p:cNvPicPr>
          <p:nvPr/>
        </p:nvPicPr>
        <p:blipFill>
          <a:blip r:embed="rId2"/>
          <a:stretch>
            <a:fillRect/>
          </a:stretch>
        </p:blipFill>
        <p:spPr>
          <a:xfrm>
            <a:off x="5233110" y="3852339"/>
            <a:ext cx="3738876" cy="2808312"/>
          </a:xfrm>
          <a:prstGeom prst="rect">
            <a:avLst/>
          </a:prstGeom>
        </p:spPr>
      </p:pic>
      <p:sp>
        <p:nvSpPr>
          <p:cNvPr id="9" name="CasellaDiTesto 8">
            <a:extLst>
              <a:ext uri="{FF2B5EF4-FFF2-40B4-BE49-F238E27FC236}">
                <a16:creationId xmlns:a16="http://schemas.microsoft.com/office/drawing/2014/main" id="{35A75EAD-955F-FCE7-FB6B-135CB7715BF4}"/>
              </a:ext>
            </a:extLst>
          </p:cNvPr>
          <p:cNvSpPr txBox="1"/>
          <p:nvPr/>
        </p:nvSpPr>
        <p:spPr>
          <a:xfrm>
            <a:off x="85265" y="4581128"/>
            <a:ext cx="5123528" cy="1323439"/>
          </a:xfrm>
          <a:prstGeom prst="rect">
            <a:avLst/>
          </a:prstGeom>
          <a:noFill/>
        </p:spPr>
        <p:txBody>
          <a:bodyPr wrap="square">
            <a:spAutoFit/>
          </a:bodyPr>
          <a:lstStyle/>
          <a:p>
            <a:r>
              <a:rPr lang="en-US" sz="1600" b="0" i="0" dirty="0">
                <a:solidFill>
                  <a:srgbClr val="000000"/>
                </a:solidFill>
                <a:effectLst/>
                <a:cs typeface="Arial" panose="020B0604020202020204" pitchFamily="34" charset="0"/>
              </a:rPr>
              <a:t>However, in the case of </a:t>
            </a:r>
            <a:r>
              <a:rPr lang="en-US" sz="1600" b="1" i="0" dirty="0">
                <a:solidFill>
                  <a:srgbClr val="000000"/>
                </a:solidFill>
                <a:effectLst/>
                <a:cs typeface="Arial" panose="020B0604020202020204" pitchFamily="34" charset="0"/>
              </a:rPr>
              <a:t>serogroup B</a:t>
            </a:r>
            <a:r>
              <a:rPr lang="en-US" sz="1600" b="0" i="0" dirty="0">
                <a:solidFill>
                  <a:srgbClr val="000000"/>
                </a:solidFill>
                <a:effectLst/>
                <a:cs typeface="Arial" panose="020B0604020202020204" pitchFamily="34" charset="0"/>
              </a:rPr>
              <a:t>, the conjugate vaccine was not feasible because the capsular polysaccharide is an α(2, 8) </a:t>
            </a:r>
            <a:r>
              <a:rPr lang="en-US" sz="1600" b="0" i="0" dirty="0" err="1">
                <a:solidFill>
                  <a:srgbClr val="000000"/>
                </a:solidFill>
                <a:effectLst/>
                <a:cs typeface="Arial" panose="020B0604020202020204" pitchFamily="34" charset="0"/>
              </a:rPr>
              <a:t>polysialic</a:t>
            </a:r>
            <a:r>
              <a:rPr lang="en-US" sz="1600" b="0" i="0" dirty="0">
                <a:solidFill>
                  <a:srgbClr val="000000"/>
                </a:solidFill>
                <a:effectLst/>
                <a:cs typeface="Arial" panose="020B0604020202020204" pitchFamily="34" charset="0"/>
              </a:rPr>
              <a:t> acid, identical to the </a:t>
            </a:r>
            <a:r>
              <a:rPr lang="en-US" sz="1600" b="0" i="0" dirty="0" err="1">
                <a:solidFill>
                  <a:srgbClr val="000000"/>
                </a:solidFill>
                <a:effectLst/>
                <a:cs typeface="Arial" panose="020B0604020202020204" pitchFamily="34" charset="0"/>
              </a:rPr>
              <a:t>polysialic</a:t>
            </a:r>
            <a:r>
              <a:rPr lang="en-US" sz="1600" b="0" i="0" dirty="0">
                <a:solidFill>
                  <a:srgbClr val="000000"/>
                </a:solidFill>
                <a:effectLst/>
                <a:cs typeface="Arial" panose="020B0604020202020204" pitchFamily="34" charset="0"/>
              </a:rPr>
              <a:t> acid present in human glycoproteins such as N-CAM.</a:t>
            </a:r>
            <a:endParaRPr lang="it-IT" sz="1600" dirty="0">
              <a:cs typeface="Arial" panose="020B0604020202020204" pitchFamily="34" charset="0"/>
            </a:endParaRPr>
          </a:p>
        </p:txBody>
      </p:sp>
      <p:pic>
        <p:nvPicPr>
          <p:cNvPr id="11" name="Immagine 10">
            <a:extLst>
              <a:ext uri="{FF2B5EF4-FFF2-40B4-BE49-F238E27FC236}">
                <a16:creationId xmlns:a16="http://schemas.microsoft.com/office/drawing/2014/main" id="{12C6CD04-DC8A-BD59-BF3D-18C29FF33AA9}"/>
              </a:ext>
            </a:extLst>
          </p:cNvPr>
          <p:cNvPicPr>
            <a:picLocks noChangeAspect="1"/>
          </p:cNvPicPr>
          <p:nvPr/>
        </p:nvPicPr>
        <p:blipFill rotWithShape="1">
          <a:blip r:embed="rId3"/>
          <a:srcRect l="39375" t="32200" r="15738" b="10401"/>
          <a:stretch/>
        </p:blipFill>
        <p:spPr>
          <a:xfrm>
            <a:off x="4676537" y="207347"/>
            <a:ext cx="4476638" cy="3220038"/>
          </a:xfrm>
          <a:prstGeom prst="rect">
            <a:avLst/>
          </a:prstGeom>
        </p:spPr>
      </p:pic>
    </p:spTree>
    <p:extLst>
      <p:ext uri="{BB962C8B-B14F-4D97-AF65-F5344CB8AC3E}">
        <p14:creationId xmlns:p14="http://schemas.microsoft.com/office/powerpoint/2010/main" val="1653383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C52DDECD-BD91-F566-E946-750370D2EB1F}"/>
              </a:ext>
            </a:extLst>
          </p:cNvPr>
          <p:cNvPicPr>
            <a:picLocks noChangeAspect="1"/>
          </p:cNvPicPr>
          <p:nvPr/>
        </p:nvPicPr>
        <p:blipFill>
          <a:blip r:embed="rId2"/>
          <a:stretch>
            <a:fillRect/>
          </a:stretch>
        </p:blipFill>
        <p:spPr>
          <a:xfrm>
            <a:off x="17639" y="0"/>
            <a:ext cx="5204808" cy="1800200"/>
          </a:xfrm>
          <a:prstGeom prst="rect">
            <a:avLst/>
          </a:prstGeom>
        </p:spPr>
      </p:pic>
      <p:sp>
        <p:nvSpPr>
          <p:cNvPr id="8" name="CasellaDiTesto 7">
            <a:extLst>
              <a:ext uri="{FF2B5EF4-FFF2-40B4-BE49-F238E27FC236}">
                <a16:creationId xmlns:a16="http://schemas.microsoft.com/office/drawing/2014/main" id="{485EF6B6-2267-AFC2-210A-1F8A9627D1BF}"/>
              </a:ext>
            </a:extLst>
          </p:cNvPr>
          <p:cNvSpPr txBox="1"/>
          <p:nvPr/>
        </p:nvSpPr>
        <p:spPr>
          <a:xfrm>
            <a:off x="143508" y="5877272"/>
            <a:ext cx="8856984" cy="738664"/>
          </a:xfrm>
          <a:prstGeom prst="rect">
            <a:avLst/>
          </a:prstGeom>
          <a:noFill/>
        </p:spPr>
        <p:txBody>
          <a:bodyPr wrap="square">
            <a:spAutoFit/>
          </a:bodyPr>
          <a:lstStyle/>
          <a:p>
            <a:r>
              <a:rPr lang="en-US" sz="1400" b="0" i="0" dirty="0">
                <a:solidFill>
                  <a:srgbClr val="000000"/>
                </a:solidFill>
                <a:effectLst/>
                <a:latin typeface="Open Sans" panose="020B0606030504020204" pitchFamily="34" charset="0"/>
              </a:rPr>
              <a:t>The term </a:t>
            </a:r>
            <a:r>
              <a:rPr lang="en-US" sz="1400" b="0" i="1" dirty="0">
                <a:solidFill>
                  <a:srgbClr val="000000"/>
                </a:solidFill>
                <a:effectLst/>
                <a:latin typeface="Open Sans" panose="020B0606030504020204" pitchFamily="34" charset="0"/>
              </a:rPr>
              <a:t>reverse vaccinology</a:t>
            </a:r>
            <a:r>
              <a:rPr lang="en-US" sz="1400" b="0" i="0" dirty="0">
                <a:solidFill>
                  <a:srgbClr val="000000"/>
                </a:solidFill>
                <a:effectLst/>
                <a:latin typeface="Open Sans" panose="020B0606030504020204" pitchFamily="34" charset="0"/>
              </a:rPr>
              <a:t> originates from the change in perspective allowed by the advancements in sequencing technologies. The entire genome of the virulent MC58 strain was sequenced, and from the genomic data, potential vaccine targets were selected.</a:t>
            </a:r>
            <a:endParaRPr lang="it-IT" sz="1400" dirty="0"/>
          </a:p>
        </p:txBody>
      </p:sp>
      <p:pic>
        <p:nvPicPr>
          <p:cNvPr id="10" name="Immagine 9">
            <a:extLst>
              <a:ext uri="{FF2B5EF4-FFF2-40B4-BE49-F238E27FC236}">
                <a16:creationId xmlns:a16="http://schemas.microsoft.com/office/drawing/2014/main" id="{5CDC8186-607C-2B95-3B57-ED3952EBD84D}"/>
              </a:ext>
            </a:extLst>
          </p:cNvPr>
          <p:cNvPicPr>
            <a:picLocks noChangeAspect="1"/>
          </p:cNvPicPr>
          <p:nvPr/>
        </p:nvPicPr>
        <p:blipFill rotWithShape="1">
          <a:blip r:embed="rId3"/>
          <a:srcRect l="4714" t="40200" r="31100" b="3800"/>
          <a:stretch/>
        </p:blipFill>
        <p:spPr>
          <a:xfrm>
            <a:off x="395536" y="1951449"/>
            <a:ext cx="7488832" cy="3675182"/>
          </a:xfrm>
          <a:prstGeom prst="rect">
            <a:avLst/>
          </a:prstGeom>
        </p:spPr>
      </p:pic>
    </p:spTree>
    <p:extLst>
      <p:ext uri="{BB962C8B-B14F-4D97-AF65-F5344CB8AC3E}">
        <p14:creationId xmlns:p14="http://schemas.microsoft.com/office/powerpoint/2010/main" val="278798691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4"/>
          <p:cNvPicPr>
            <a:picLocks noChangeAspect="1" noChangeArrowheads="1"/>
          </p:cNvPicPr>
          <p:nvPr/>
        </p:nvPicPr>
        <p:blipFill>
          <a:blip r:embed="rId3">
            <a:extLst>
              <a:ext uri="{28A0092B-C50C-407E-A947-70E740481C1C}">
                <a14:useLocalDpi xmlns:a14="http://schemas.microsoft.com/office/drawing/2010/main" val="0"/>
              </a:ext>
            </a:extLst>
          </a:blip>
          <a:srcRect l="2330" t="6020" r="6784" b="21738"/>
          <a:stretch>
            <a:fillRect/>
          </a:stretch>
        </p:blipFill>
        <p:spPr bwMode="auto">
          <a:xfrm>
            <a:off x="179512" y="0"/>
            <a:ext cx="5309781" cy="328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e 2"/>
          <p:cNvSpPr/>
          <p:nvPr/>
        </p:nvSpPr>
        <p:spPr>
          <a:xfrm>
            <a:off x="1763688" y="1484784"/>
            <a:ext cx="2087563" cy="10801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pic>
        <p:nvPicPr>
          <p:cNvPr id="7" name="Immagine 6">
            <a:extLst>
              <a:ext uri="{FF2B5EF4-FFF2-40B4-BE49-F238E27FC236}">
                <a16:creationId xmlns:a16="http://schemas.microsoft.com/office/drawing/2014/main" id="{7BFE6BF8-1C6D-9D71-776F-DCD84F303851}"/>
              </a:ext>
            </a:extLst>
          </p:cNvPr>
          <p:cNvPicPr>
            <a:picLocks noChangeAspect="1"/>
          </p:cNvPicPr>
          <p:nvPr/>
        </p:nvPicPr>
        <p:blipFill>
          <a:blip r:embed="rId4"/>
          <a:stretch>
            <a:fillRect/>
          </a:stretch>
        </p:blipFill>
        <p:spPr>
          <a:xfrm>
            <a:off x="996932" y="3717032"/>
            <a:ext cx="3674940" cy="2916185"/>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p:cNvSpPr/>
          <p:nvPr/>
        </p:nvSpPr>
        <p:spPr>
          <a:xfrm>
            <a:off x="4788024" y="664593"/>
            <a:ext cx="3744342" cy="5046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19459" name="Rectangle 2"/>
          <p:cNvSpPr>
            <a:spLocks noChangeArrowheads="1"/>
          </p:cNvSpPr>
          <p:nvPr/>
        </p:nvSpPr>
        <p:spPr bwMode="auto">
          <a:xfrm>
            <a:off x="0" y="257175"/>
            <a:ext cx="88868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it-IT" altLang="it-IT" sz="2800" b="1">
              <a:latin typeface="+mn-lt"/>
            </a:endParaRPr>
          </a:p>
        </p:txBody>
      </p:sp>
      <p:sp>
        <p:nvSpPr>
          <p:cNvPr id="2" name="Rectangle 3"/>
          <p:cNvSpPr>
            <a:spLocks noChangeArrowheads="1"/>
          </p:cNvSpPr>
          <p:nvPr/>
        </p:nvSpPr>
        <p:spPr bwMode="auto">
          <a:xfrm>
            <a:off x="-6097" y="215107"/>
            <a:ext cx="8886825" cy="954088"/>
          </a:xfrm>
          <a:prstGeom prst="rect">
            <a:avLst/>
          </a:prstGeom>
          <a:noFill/>
          <a:ln w="9525">
            <a:noFill/>
            <a:miter lim="800000"/>
          </a:ln>
        </p:spPr>
        <p:txBody>
          <a:bodyPr>
            <a:spAutoFit/>
          </a:bodyPr>
          <a:lstStyle/>
          <a:p>
            <a:pPr algn="ctr">
              <a:defRPr/>
            </a:pPr>
            <a:r>
              <a:rPr lang="it-IT" sz="2800" b="1" dirty="0">
                <a:latin typeface="+mn-lt"/>
              </a:rPr>
              <a:t>Il  genoma umano è </a:t>
            </a:r>
            <a:r>
              <a:rPr lang="it-IT" sz="2800" b="1" dirty="0">
                <a:solidFill>
                  <a:srgbClr val="FF3300"/>
                </a:solidFill>
                <a:latin typeface="+mn-lt"/>
              </a:rPr>
              <a:t>diploide,</a:t>
            </a:r>
            <a:r>
              <a:rPr lang="it-IT" sz="2800" b="1" dirty="0">
                <a:latin typeface="+mn-lt"/>
              </a:rPr>
              <a:t> è organizzato in </a:t>
            </a:r>
          </a:p>
          <a:p>
            <a:pPr algn="ctr">
              <a:defRPr/>
            </a:pPr>
            <a:r>
              <a:rPr lang="it-IT" sz="2800" b="1" u="sng" dirty="0">
                <a:solidFill>
                  <a:srgbClr val="FF3300"/>
                </a:solidFill>
                <a:latin typeface="+mn-lt"/>
              </a:rPr>
              <a:t>23 coppie </a:t>
            </a:r>
            <a:r>
              <a:rPr lang="it-IT" sz="2800" b="1" dirty="0">
                <a:solidFill>
                  <a:srgbClr val="FF3300"/>
                </a:solidFill>
                <a:latin typeface="+mn-lt"/>
              </a:rPr>
              <a:t>di cromosomi    </a:t>
            </a:r>
            <a:r>
              <a:rPr lang="it-IT" sz="2800" b="1" dirty="0">
                <a:solidFill>
                  <a:schemeClr val="accent2">
                    <a:lumMod val="60000"/>
                    <a:lumOff val="40000"/>
                  </a:schemeClr>
                </a:solidFill>
                <a:latin typeface="+mn-lt"/>
              </a:rPr>
              <a:t>(46 cromosomi totali) </a:t>
            </a:r>
          </a:p>
        </p:txBody>
      </p:sp>
      <p:graphicFrame>
        <p:nvGraphicFramePr>
          <p:cNvPr id="19461" name="Object 4"/>
          <p:cNvGraphicFramePr>
            <a:graphicFrameLocks noChangeAspect="1"/>
          </p:cNvGraphicFramePr>
          <p:nvPr>
            <p:extLst>
              <p:ext uri="{D42A27DB-BD31-4B8C-83A1-F6EECF244321}">
                <p14:modId xmlns:p14="http://schemas.microsoft.com/office/powerpoint/2010/main" val="830101821"/>
              </p:ext>
            </p:extLst>
          </p:nvPr>
        </p:nvGraphicFramePr>
        <p:xfrm>
          <a:off x="392336" y="4499967"/>
          <a:ext cx="3609479" cy="2033583"/>
        </p:xfrm>
        <a:graphic>
          <a:graphicData uri="http://schemas.openxmlformats.org/presentationml/2006/ole">
            <mc:AlternateContent xmlns:mc="http://schemas.openxmlformats.org/markup-compatibility/2006">
              <mc:Choice xmlns:v="urn:schemas-microsoft-com:vml" Requires="v">
                <p:oleObj name="Fotografia di Photo Editor " r:id="rId3" imgW="6019800" imgH="3390900" progId="MSPhotoEd.3">
                  <p:embed/>
                </p:oleObj>
              </mc:Choice>
              <mc:Fallback>
                <p:oleObj name="Fotografia di Photo Editor " r:id="rId3" imgW="6019800" imgH="3390900" progId="MSPhotoEd.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336" y="4499967"/>
                        <a:ext cx="3609479" cy="2033583"/>
                      </a:xfrm>
                      <a:prstGeom prst="rect">
                        <a:avLst/>
                      </a:prstGeom>
                      <a:noFill/>
                      <a:ln>
                        <a:noFill/>
                      </a:ln>
                      <a:effectLst/>
                    </p:spPr>
                  </p:pic>
                </p:oleObj>
              </mc:Fallback>
            </mc:AlternateContent>
          </a:graphicData>
        </a:graphic>
      </p:graphicFrame>
      <p:pic>
        <p:nvPicPr>
          <p:cNvPr id="19462"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528" y="1785927"/>
            <a:ext cx="3539058" cy="2654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9463"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12615" y="1727656"/>
            <a:ext cx="3875735" cy="4821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umber 46">
            <a:extLst>
              <a:ext uri="{FF2B5EF4-FFF2-40B4-BE49-F238E27FC236}">
                <a16:creationId xmlns:a16="http://schemas.microsoft.com/office/drawing/2014/main" id="{7FF16182-13B6-2D1A-6AE4-9E2A7A80ABC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880" y="35594"/>
            <a:ext cx="2027201" cy="1735750"/>
          </a:xfrm>
          <a:prstGeom prst="rect">
            <a:avLst/>
          </a:prstGeom>
          <a:noFill/>
          <a:extLst>
            <a:ext uri="{909E8E84-426E-40DD-AFC4-6F175D3DCCD1}">
              <a14:hiddenFill xmlns:a14="http://schemas.microsoft.com/office/drawing/2010/main">
                <a:solidFill>
                  <a:srgbClr val="FFFFFF"/>
                </a:solidFill>
              </a14:hiddenFill>
            </a:ext>
          </a:extLst>
        </p:spPr>
      </p:pic>
      <p:pic>
        <p:nvPicPr>
          <p:cNvPr id="2" name="Immagine 1">
            <a:extLst>
              <a:ext uri="{FF2B5EF4-FFF2-40B4-BE49-F238E27FC236}">
                <a16:creationId xmlns:a16="http://schemas.microsoft.com/office/drawing/2014/main" id="{82227977-F1A7-2EB8-E7EF-83ECB1D0DA29}"/>
              </a:ext>
            </a:extLst>
          </p:cNvPr>
          <p:cNvPicPr>
            <a:picLocks noChangeAspect="1"/>
          </p:cNvPicPr>
          <p:nvPr/>
        </p:nvPicPr>
        <p:blipFill>
          <a:blip r:embed="rId3"/>
          <a:stretch>
            <a:fillRect/>
          </a:stretch>
        </p:blipFill>
        <p:spPr>
          <a:xfrm>
            <a:off x="6156176" y="35594"/>
            <a:ext cx="2694892" cy="1199507"/>
          </a:xfrm>
          <a:prstGeom prst="rect">
            <a:avLst/>
          </a:prstGeom>
        </p:spPr>
      </p:pic>
      <p:pic>
        <p:nvPicPr>
          <p:cNvPr id="7" name="Immagine 6">
            <a:extLst>
              <a:ext uri="{FF2B5EF4-FFF2-40B4-BE49-F238E27FC236}">
                <a16:creationId xmlns:a16="http://schemas.microsoft.com/office/drawing/2014/main" id="{DA9ABDEC-06B2-5B41-DC4A-1CE513E776A0}"/>
              </a:ext>
            </a:extLst>
          </p:cNvPr>
          <p:cNvPicPr>
            <a:picLocks noChangeAspect="1"/>
          </p:cNvPicPr>
          <p:nvPr/>
        </p:nvPicPr>
        <p:blipFill rotWithShape="1">
          <a:blip r:embed="rId4"/>
          <a:srcRect l="35777" t="38800" r="43700" b="35308"/>
          <a:stretch/>
        </p:blipFill>
        <p:spPr>
          <a:xfrm>
            <a:off x="7001360" y="5117182"/>
            <a:ext cx="2183490" cy="1549549"/>
          </a:xfrm>
          <a:prstGeom prst="rect">
            <a:avLst/>
          </a:prstGeom>
        </p:spPr>
      </p:pic>
      <p:pic>
        <p:nvPicPr>
          <p:cNvPr id="8" name="Immagine 7">
            <a:extLst>
              <a:ext uri="{FF2B5EF4-FFF2-40B4-BE49-F238E27FC236}">
                <a16:creationId xmlns:a16="http://schemas.microsoft.com/office/drawing/2014/main" id="{F8D6D59A-95EF-4434-6911-42C85C835FE1}"/>
              </a:ext>
            </a:extLst>
          </p:cNvPr>
          <p:cNvPicPr>
            <a:picLocks noChangeAspect="1"/>
          </p:cNvPicPr>
          <p:nvPr/>
        </p:nvPicPr>
        <p:blipFill>
          <a:blip r:embed="rId5"/>
          <a:stretch>
            <a:fillRect/>
          </a:stretch>
        </p:blipFill>
        <p:spPr>
          <a:xfrm>
            <a:off x="2305486" y="1235101"/>
            <a:ext cx="4740831" cy="3738633"/>
          </a:xfrm>
          <a:prstGeom prst="rect">
            <a:avLst/>
          </a:prstGeom>
        </p:spPr>
      </p:pic>
      <p:pic>
        <p:nvPicPr>
          <p:cNvPr id="4" name="Immagine 3">
            <a:extLst>
              <a:ext uri="{FF2B5EF4-FFF2-40B4-BE49-F238E27FC236}">
                <a16:creationId xmlns:a16="http://schemas.microsoft.com/office/drawing/2014/main" id="{3AAB802A-F2D6-7655-D699-97FE4E6A3C92}"/>
              </a:ext>
            </a:extLst>
          </p:cNvPr>
          <p:cNvPicPr>
            <a:picLocks noChangeAspect="1"/>
          </p:cNvPicPr>
          <p:nvPr/>
        </p:nvPicPr>
        <p:blipFill>
          <a:blip r:embed="rId6"/>
          <a:stretch>
            <a:fillRect/>
          </a:stretch>
        </p:blipFill>
        <p:spPr>
          <a:xfrm>
            <a:off x="-10743" y="4926396"/>
            <a:ext cx="2603738" cy="1944216"/>
          </a:xfrm>
          <a:prstGeom prst="rect">
            <a:avLst/>
          </a:prstGeom>
        </p:spPr>
      </p:pic>
    </p:spTree>
    <p:extLst>
      <p:ext uri="{BB962C8B-B14F-4D97-AF65-F5344CB8AC3E}">
        <p14:creationId xmlns:p14="http://schemas.microsoft.com/office/powerpoint/2010/main" val="883276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2"/>
          <p:cNvSpPr txBox="1">
            <a:spLocks noChangeArrowheads="1"/>
          </p:cNvSpPr>
          <p:nvPr/>
        </p:nvSpPr>
        <p:spPr bwMode="auto">
          <a:xfrm>
            <a:off x="1187450" y="333375"/>
            <a:ext cx="690445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he-IL" sz="3600" b="1" u="sng">
                <a:latin typeface="+mn-lt"/>
              </a:rPr>
              <a:t>I cromosomi umani  - </a:t>
            </a:r>
            <a:r>
              <a:rPr lang="it-IT" altLang="he-IL" sz="3600" b="1" u="sng">
                <a:latin typeface="+mn-lt"/>
              </a:rPr>
              <a:t>c</a:t>
            </a:r>
            <a:r>
              <a:rPr lang="en-US" altLang="he-IL" sz="3600" b="1" u="sng">
                <a:latin typeface="+mn-lt"/>
              </a:rPr>
              <a:t>ar</a:t>
            </a:r>
            <a:r>
              <a:rPr lang="it-IT" altLang="he-IL" sz="3600" b="1" u="sng">
                <a:latin typeface="+mn-lt"/>
              </a:rPr>
              <a:t>i</a:t>
            </a:r>
            <a:r>
              <a:rPr lang="en-US" altLang="he-IL" sz="3600" b="1" u="sng">
                <a:latin typeface="+mn-lt"/>
              </a:rPr>
              <a:t>ot</a:t>
            </a:r>
            <a:r>
              <a:rPr lang="it-IT" altLang="he-IL" sz="3600" b="1" u="sng">
                <a:latin typeface="+mn-lt"/>
              </a:rPr>
              <a:t>i</a:t>
            </a:r>
            <a:r>
              <a:rPr lang="en-US" altLang="he-IL" sz="3600" b="1" u="sng">
                <a:latin typeface="+mn-lt"/>
              </a:rPr>
              <a:t>p</a:t>
            </a:r>
            <a:r>
              <a:rPr lang="it-IT" altLang="he-IL" sz="3600" b="1" u="sng">
                <a:latin typeface="+mn-lt"/>
              </a:rPr>
              <a:t>o</a:t>
            </a:r>
            <a:endParaRPr lang="en-US" altLang="he-IL" sz="3600" b="1" u="sng">
              <a:latin typeface="+mn-lt"/>
            </a:endParaRPr>
          </a:p>
        </p:txBody>
      </p:sp>
      <p:grpSp>
        <p:nvGrpSpPr>
          <p:cNvPr id="2" name="Group 3"/>
          <p:cNvGrpSpPr/>
          <p:nvPr/>
        </p:nvGrpSpPr>
        <p:grpSpPr bwMode="auto">
          <a:xfrm>
            <a:off x="0" y="1196975"/>
            <a:ext cx="5181600" cy="2928938"/>
            <a:chOff x="240" y="641"/>
            <a:chExt cx="3264" cy="1845"/>
          </a:xfrm>
        </p:grpSpPr>
        <p:graphicFrame>
          <p:nvGraphicFramePr>
            <p:cNvPr id="21512" name="Object 4"/>
            <p:cNvGraphicFramePr>
              <a:graphicFrameLocks noChangeAspect="1"/>
            </p:cNvGraphicFramePr>
            <p:nvPr/>
          </p:nvGraphicFramePr>
          <p:xfrm>
            <a:off x="240" y="641"/>
            <a:ext cx="3264" cy="1663"/>
          </p:xfrm>
          <a:graphic>
            <a:graphicData uri="http://schemas.openxmlformats.org/presentationml/2006/ole">
              <mc:AlternateContent xmlns:mc="http://schemas.openxmlformats.org/markup-compatibility/2006">
                <mc:Choice xmlns:v="urn:schemas-microsoft-com:vml" Requires="v">
                  <p:oleObj name="Image" r:id="rId3" imgW="6985000" imgH="3556000" progId="Photoshop.Image.5">
                    <p:embed/>
                  </p:oleObj>
                </mc:Choice>
                <mc:Fallback>
                  <p:oleObj name="Image" r:id="rId3" imgW="6985000" imgH="3556000" progId="Photoshop.Image.5">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 y="641"/>
                          <a:ext cx="3264" cy="1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1513" name="Text Box 5"/>
            <p:cNvSpPr txBox="1">
              <a:spLocks noChangeArrowheads="1"/>
            </p:cNvSpPr>
            <p:nvPr/>
          </p:nvSpPr>
          <p:spPr bwMode="auto">
            <a:xfrm>
              <a:off x="336" y="2294"/>
              <a:ext cx="92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IT" sz="1400">
                  <a:latin typeface="Comic Sans MS" panose="030F0702030302020204" pitchFamily="66" charset="0"/>
                  <a:cs typeface="Times New Roman" panose="02020603050405020304" pitchFamily="18" charset="0"/>
                </a:rPr>
                <a:t>E 8-2; 4th 4-10</a:t>
              </a:r>
            </a:p>
          </p:txBody>
        </p:sp>
      </p:grpSp>
      <p:grpSp>
        <p:nvGrpSpPr>
          <p:cNvPr id="4" name="Group 6"/>
          <p:cNvGrpSpPr/>
          <p:nvPr/>
        </p:nvGrpSpPr>
        <p:grpSpPr bwMode="auto">
          <a:xfrm>
            <a:off x="323850" y="4618038"/>
            <a:ext cx="3124200" cy="1979612"/>
            <a:chOff x="432" y="2689"/>
            <a:chExt cx="1968" cy="1247"/>
          </a:xfrm>
        </p:grpSpPr>
        <p:pic>
          <p:nvPicPr>
            <p:cNvPr id="21510"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6" y="2689"/>
              <a:ext cx="1824"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1" name="Text Box 8"/>
            <p:cNvSpPr txBox="1">
              <a:spLocks noChangeArrowheads="1"/>
            </p:cNvSpPr>
            <p:nvPr/>
          </p:nvSpPr>
          <p:spPr bwMode="auto">
            <a:xfrm>
              <a:off x="432" y="3686"/>
              <a:ext cx="53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IT" sz="2000">
                  <a:latin typeface="Times New Roman" panose="02020603050405020304" pitchFamily="18" charset="0"/>
                  <a:cs typeface="Times New Roman" panose="02020603050405020304" pitchFamily="18" charset="0"/>
                </a:rPr>
                <a:t> </a:t>
              </a:r>
              <a:r>
                <a:rPr lang="en-US" altLang="it-IT" sz="1400">
                  <a:latin typeface="Times New Roman" panose="02020603050405020304" pitchFamily="18" charset="0"/>
                  <a:cs typeface="Times New Roman" panose="02020603050405020304" pitchFamily="18" charset="0"/>
                </a:rPr>
                <a:t>4th 4-12</a:t>
              </a:r>
            </a:p>
          </p:txBody>
        </p:sp>
      </p:grpSp>
      <p:pic>
        <p:nvPicPr>
          <p:cNvPr id="21509" name="Picture 9" descr="f0411_ISBN88-08-0789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98274" y="1484784"/>
            <a:ext cx="3624263" cy="406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413</TotalTime>
  <Words>812</Words>
  <Application>Microsoft Office PowerPoint</Application>
  <PresentationFormat>Presentazione su schermo (4:3)</PresentationFormat>
  <Paragraphs>159</Paragraphs>
  <Slides>64</Slides>
  <Notes>18</Notes>
  <HiddenSlides>0</HiddenSlides>
  <MMClips>0</MMClips>
  <ScaleCrop>false</ScaleCrop>
  <HeadingPairs>
    <vt:vector size="8" baseType="variant">
      <vt:variant>
        <vt:lpstr>Caratteri utilizzati</vt:lpstr>
      </vt:variant>
      <vt:variant>
        <vt:i4>7</vt:i4>
      </vt:variant>
      <vt:variant>
        <vt:lpstr>Tema</vt:lpstr>
      </vt:variant>
      <vt:variant>
        <vt:i4>1</vt:i4>
      </vt:variant>
      <vt:variant>
        <vt:lpstr>Server OLE incorporati</vt:lpstr>
      </vt:variant>
      <vt:variant>
        <vt:i4>2</vt:i4>
      </vt:variant>
      <vt:variant>
        <vt:lpstr>Titoli diapositive</vt:lpstr>
      </vt:variant>
      <vt:variant>
        <vt:i4>64</vt:i4>
      </vt:variant>
    </vt:vector>
  </HeadingPairs>
  <TitlesOfParts>
    <vt:vector size="74" baseType="lpstr">
      <vt:lpstr>Albertus</vt:lpstr>
      <vt:lpstr>Arial</vt:lpstr>
      <vt:lpstr>Arial Narrow</vt:lpstr>
      <vt:lpstr>Cambria</vt:lpstr>
      <vt:lpstr>Comic Sans MS</vt:lpstr>
      <vt:lpstr>Open Sans</vt:lpstr>
      <vt:lpstr>Times New Roman</vt:lpstr>
      <vt:lpstr>Struttura predefinita</vt:lpstr>
      <vt:lpstr>Image</vt:lpstr>
      <vt:lpstr>Fotografia di Photo Editor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Effectiveness of drugs:</vt:lpstr>
      <vt:lpstr>Old Paradigm:</vt:lpstr>
      <vt:lpstr>New Paradigm:</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Genomic sequencing  </vt:lpstr>
      <vt:lpstr>Genomic sequencing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DIP BIO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Daniele Sblattero</dc:creator>
  <cp:lastModifiedBy>daniele sblattero</cp:lastModifiedBy>
  <cp:revision>254</cp:revision>
  <dcterms:created xsi:type="dcterms:W3CDTF">2005-10-06T14:35:00Z</dcterms:created>
  <dcterms:modified xsi:type="dcterms:W3CDTF">2023-10-30T08:06:58Z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1033-11.2.0.11440</vt:lpwstr>
  </property>
  <property fmtid="{D5CDD505-2E9C-101B-9397-08002B2CF9AE}" pid="3" name="ICV">
    <vt:lpwstr>B89C4C309049409BA708BAD07FA2A8F9</vt:lpwstr>
  </property>
</Properties>
</file>