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50" r:id="rId2"/>
    <p:sldId id="351" r:id="rId3"/>
    <p:sldId id="383" r:id="rId4"/>
    <p:sldId id="285" r:id="rId5"/>
    <p:sldId id="286" r:id="rId6"/>
    <p:sldId id="287" r:id="rId7"/>
    <p:sldId id="289" r:id="rId8"/>
    <p:sldId id="290" r:id="rId9"/>
    <p:sldId id="288" r:id="rId10"/>
    <p:sldId id="405" r:id="rId11"/>
    <p:sldId id="406" r:id="rId12"/>
    <p:sldId id="920" r:id="rId13"/>
    <p:sldId id="373" r:id="rId14"/>
    <p:sldId id="292" r:id="rId15"/>
    <p:sldId id="393" r:id="rId16"/>
    <p:sldId id="293" r:id="rId17"/>
    <p:sldId id="295" r:id="rId18"/>
    <p:sldId id="294" r:id="rId19"/>
    <p:sldId id="921" r:id="rId20"/>
    <p:sldId id="397" r:id="rId21"/>
    <p:sldId id="396" r:id="rId22"/>
    <p:sldId id="398" r:id="rId23"/>
    <p:sldId id="399" r:id="rId2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99FF66"/>
    <a:srgbClr val="FFC000"/>
    <a:srgbClr val="000000"/>
    <a:srgbClr val="FF3300"/>
    <a:srgbClr val="FF0066"/>
    <a:srgbClr val="CCFF33"/>
    <a:srgbClr val="BBE0E3"/>
    <a:srgbClr val="89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20" autoAdjust="0"/>
    <p:restoredTop sz="99650" autoAdjust="0"/>
  </p:normalViewPr>
  <p:slideViewPr>
    <p:cSldViewPr>
      <p:cViewPr varScale="1">
        <p:scale>
          <a:sx n="107" d="100"/>
          <a:sy n="107" d="100"/>
        </p:scale>
        <p:origin x="942" y="102"/>
      </p:cViewPr>
      <p:guideLst>
        <p:guide orient="horz" pos="2161"/>
        <p:guide pos="28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7655A7-6208-49F0-94A0-2B5ECCEDB978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B9363-0386-4775-AA89-E89D99A17DBF}" type="slidenum">
              <a:rPr lang="it-IT" altLang="it-IT" smtClean="0"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A8C3F00-8EAC-4670-8BC3-7707801F2372}" type="slidenum">
              <a:rPr lang="it-IT" altLang="it-IT"/>
              <a:t>15</a:t>
            </a:fld>
            <a:endParaRPr lang="it-IT" altLang="it-IT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51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BBE30-96E6-4039-AFFB-A25A54B22122}" type="slidenum">
              <a:rPr lang="it-IT" altLang="it-IT" smtClean="0"/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72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3D1699-E9A2-493A-98A8-6295188F400B}" type="slidenum">
              <a:rPr lang="it-IT" altLang="it-IT" smtClean="0"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D36E2-4F63-4A6C-88A0-66EABBADE6A1}" type="slidenum">
              <a:rPr lang="it-IT" altLang="it-IT" smtClean="0"/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8D36E2-4F63-4A6C-88A0-66EABBADE6A1}" type="slidenum">
              <a:rPr lang="it-IT" altLang="it-IT" smtClean="0"/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6D5FC6-4309-4507-9730-1589A6CA1B5D}" type="slidenum">
              <a:rPr lang="it-IT" altLang="it-IT"/>
              <a:t>20</a:t>
            </a:fld>
            <a:endParaRPr lang="it-IT" altLang="it-IT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FF8FC1E-D420-4B1E-A164-3B6265B8987F}" type="slidenum">
              <a:rPr lang="it-IT" altLang="it-IT"/>
              <a:t>21</a:t>
            </a:fld>
            <a:endParaRPr lang="it-IT" altLang="it-IT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6E32FBC-D70D-4C80-A188-8B7BF612F74F}" type="slidenum">
              <a:rPr lang="it-IT" altLang="it-IT"/>
              <a:t>22</a:t>
            </a:fld>
            <a:endParaRPr lang="it-IT" altLang="it-IT"/>
          </a:p>
        </p:txBody>
      </p:sp>
      <p:sp>
        <p:nvSpPr>
          <p:cNvPr id="36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AA12A3-F284-4B29-A4F6-CB980978671D}" type="slidenum">
              <a:rPr lang="it-IT" altLang="it-IT"/>
              <a:t>23</a:t>
            </a:fld>
            <a:endParaRPr lang="it-IT" altLang="it-IT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35665-F9C6-472B-ABC2-EBD0F1572B0D}" type="slidenum">
              <a:rPr lang="it-IT" altLang="it-IT" smtClean="0"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840668-8F83-4373-8C55-A9D2DDA9E7F0}" type="slidenum">
              <a:rPr lang="it-IT" altLang="it-IT" smtClean="0"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59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9CD4D-650E-4166-B5B9-618F8365856D}" type="slidenum">
              <a:rPr lang="it-IT" altLang="it-IT" smtClean="0"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2F157-17E2-4268-A7D4-321DD1988AE4}" type="slidenum">
              <a:rPr lang="it-IT" altLang="it-IT" smtClean="0"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239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0F06-00B4-4EDD-83E1-5506DA5EA328}" type="slidenum">
              <a:rPr lang="it-IT" altLang="it-IT" smtClean="0"/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9620B3-0CC8-4F20-9075-A7AD399E8492}" type="slidenum">
              <a:rPr lang="it-IT" altLang="it-IT"/>
              <a:t>10</a:t>
            </a:fld>
            <a:endParaRPr lang="it-IT" altLang="it-IT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82D012E-FFC5-4630-BC30-EE922D55FBA2}" type="slidenum">
              <a:rPr lang="it-IT" altLang="it-IT"/>
              <a:t>11</a:t>
            </a:fld>
            <a:endParaRPr lang="it-IT" altLang="it-IT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FC85A-826F-4FF6-83CF-CA809014EB8E}" type="slidenum">
              <a:rPr lang="it-IT" altLang="it-IT" smtClean="0"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1947-60D9-454E-B3D7-E7E4A88994D6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3FC2-4FE0-4473-9556-03913557C5B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DF06-FC56-4CD3-9934-D085EF6EBF91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F5AC-6286-47A7-A0C9-88CF325EDE2B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8C69-4675-4416-93F7-09E20F54948B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1B61-11A8-46DE-9AD1-DC71D41925FE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94B6-9505-4DAF-BCAE-D2A63A691A8C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DFEF-45EC-47C3-A32C-2E33A44A8777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D38E-FC96-4CBC-8D34-81171918476E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A6C2-C315-4C5D-B46E-8C4CE412A78A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5351-BCBB-4565-890F-85B286A6E8D0}" type="slidenum">
              <a:rPr lang="it-IT" altLang="it-IT"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12E0E18-4098-47FA-B86C-897A92BADD23}" type="slidenum">
              <a:rPr lang="it-IT" altLang="it-IT"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OHTL11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8"/>
          <a:stretch>
            <a:fillRect/>
          </a:stretch>
        </p:blipFill>
        <p:spPr bwMode="auto">
          <a:xfrm>
            <a:off x="323850" y="1628775"/>
            <a:ext cx="30956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629519" y="374500"/>
            <a:ext cx="560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Quanti metri  è lungo il nostro DNA  ?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57625" y="1643063"/>
            <a:ext cx="4435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Genoma aploide 3.1 x 10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9  </a:t>
            </a:r>
            <a:r>
              <a:rPr lang="it-IT" altLang="it-IT" sz="2400" b="1" dirty="0" err="1">
                <a:cs typeface="Arial" panose="020B0604020202020204" pitchFamily="34" charset="0"/>
              </a:rPr>
              <a:t>bp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it-IT" altLang="it-IT" sz="2400" b="1" baseline="30000" dirty="0">
              <a:cs typeface="Arial" panose="020B0604020202020204" pitchFamily="34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143375" y="2786063"/>
            <a:ext cx="398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Genoma diploide 6.2 x 10</a:t>
            </a:r>
            <a:r>
              <a:rPr lang="it-IT" altLang="it-IT" sz="2400" b="1" baseline="30000" dirty="0"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4427539" y="4149725"/>
            <a:ext cx="3068638" cy="2046288"/>
            <a:chOff x="2789" y="2614"/>
            <a:chExt cx="1933" cy="1289"/>
          </a:xfrm>
        </p:grpSpPr>
        <p:sp>
          <p:nvSpPr>
            <p:cNvPr id="113671" name="Text Box 7"/>
            <p:cNvSpPr txBox="1">
              <a:spLocks noChangeArrowheads="1"/>
            </p:cNvSpPr>
            <p:nvPr/>
          </p:nvSpPr>
          <p:spPr bwMode="auto">
            <a:xfrm>
              <a:off x="2789" y="2614"/>
              <a:ext cx="19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rtl="1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cs typeface="Arial" panose="020B0604020202020204" pitchFamily="34" charset="0"/>
                </a:rPr>
                <a:t>  0,34 nm x 6.2 x 10</a:t>
              </a:r>
              <a:r>
                <a:rPr lang="it-IT" altLang="it-IT" sz="2400" b="1" baseline="30000" dirty="0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13672" name="Line 8"/>
            <p:cNvSpPr>
              <a:spLocks noChangeShapeType="1"/>
            </p:cNvSpPr>
            <p:nvPr/>
          </p:nvSpPr>
          <p:spPr bwMode="auto">
            <a:xfrm>
              <a:off x="4014" y="3158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673" name="Text Box 9"/>
            <p:cNvSpPr txBox="1">
              <a:spLocks noChangeArrowheads="1"/>
            </p:cNvSpPr>
            <p:nvPr/>
          </p:nvSpPr>
          <p:spPr bwMode="auto">
            <a:xfrm>
              <a:off x="3787" y="3612"/>
              <a:ext cx="3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rtl="1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cs typeface="Arial" panose="020B0604020202020204" pitchFamily="34" charset="0"/>
                </a:rPr>
                <a:t>???</a:t>
              </a:r>
            </a:p>
          </p:txBody>
        </p:sp>
      </p:grpSp>
      <p:sp>
        <p:nvSpPr>
          <p:cNvPr id="3" name="Left-Right Arrow 2"/>
          <p:cNvSpPr/>
          <p:nvPr/>
        </p:nvSpPr>
        <p:spPr>
          <a:xfrm rot="20760000">
            <a:off x="3529330" y="4465955"/>
            <a:ext cx="1007745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59410"/>
            <a:ext cx="8609965" cy="562419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it-IT" alt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Nucleosome</a:t>
            </a:r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52" y="2082552"/>
            <a:ext cx="8579296" cy="26928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nucleosome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core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147 base </a:t>
            </a:r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of DNA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wrapped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1.67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left-handed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superhelical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histone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octamer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Octamer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copies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the core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histones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H2A, H2B, H3, and H4</a:t>
            </a:r>
          </a:p>
          <a:p>
            <a:pPr>
              <a:lnSpc>
                <a:spcPct val="90000"/>
              </a:lnSpc>
            </a:pPr>
            <a:endParaRPr lang="it-IT" alt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stretches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"</a:t>
            </a:r>
            <a:r>
              <a:rPr lang="it-IT" alt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linker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can be up to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it-IT" alt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F44680-6504-7B26-CE87-E176E6B02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3" y="1700808"/>
            <a:ext cx="8592794" cy="449015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4903647-53B0-30FF-17B2-247412B56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“</a:t>
            </a:r>
            <a:r>
              <a:rPr lang="it-IT" alt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Nucleosome</a:t>
            </a:r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11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6" b="42824"/>
          <a:stretch/>
        </p:blipFill>
        <p:spPr bwMode="auto">
          <a:xfrm>
            <a:off x="3059832" y="3320988"/>
            <a:ext cx="57889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D117E2-68FF-D1D7-9691-75AB8727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8640"/>
            <a:ext cx="6984776" cy="282121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2C99A51-941B-15E0-ED4B-40BAC477D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66491" b="70747"/>
          <a:stretch/>
        </p:blipFill>
        <p:spPr bwMode="auto">
          <a:xfrm>
            <a:off x="0" y="5301208"/>
            <a:ext cx="232435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0430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137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 descr="f0423_ISBN88-08-07891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4"/>
          <a:stretch>
            <a:fillRect/>
          </a:stretch>
        </p:blipFill>
        <p:spPr bwMode="auto">
          <a:xfrm>
            <a:off x="179388" y="4221163"/>
            <a:ext cx="86995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 descr="chr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1417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3" name="Picture 3" descr="MGA2-02-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57538"/>
            <a:ext cx="5564188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4" name="Picture 4" descr="histo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6893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5067300" y="2362200"/>
          <a:ext cx="3581400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905500" imgH="5308600" progId="Photoshop.Image.5">
                  <p:embed/>
                </p:oleObj>
              </mc:Choice>
              <mc:Fallback>
                <p:oleObj name="Image" r:id="rId3" imgW="5905500" imgH="53086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362200"/>
                        <a:ext cx="3581400" cy="321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385763"/>
            <a:ext cx="4248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ELECTRON MICROGRAPHS</a:t>
            </a:r>
            <a:endParaRPr lang="en-US" altLang="he-IL" sz="2400" b="1" u="sng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34148" name="Group 4"/>
          <p:cNvGrpSpPr/>
          <p:nvPr/>
        </p:nvGrpSpPr>
        <p:grpSpPr bwMode="auto">
          <a:xfrm>
            <a:off x="76200" y="1957388"/>
            <a:ext cx="4648200" cy="3300412"/>
            <a:chOff x="48" y="1233"/>
            <a:chExt cx="2928" cy="2079"/>
          </a:xfrm>
        </p:grpSpPr>
        <p:graphicFrame>
          <p:nvGraphicFramePr>
            <p:cNvPr id="134151" name="Object 5"/>
            <p:cNvGraphicFramePr>
              <a:graphicFrameLocks noChangeAspect="1"/>
            </p:cNvGraphicFramePr>
            <p:nvPr/>
          </p:nvGraphicFramePr>
          <p:xfrm>
            <a:off x="48" y="1695"/>
            <a:ext cx="2928" cy="1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5" imgW="6921500" imgH="3822700" progId="Photoshop.Image.5">
                    <p:embed/>
                  </p:oleObj>
                </mc:Choice>
                <mc:Fallback>
                  <p:oleObj name="Image" r:id="rId5" imgW="6921500" imgH="3822700" progId="Photoshop.Image.5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1695"/>
                          <a:ext cx="2928" cy="1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2" name="Text Box 6"/>
            <p:cNvSpPr txBox="1">
              <a:spLocks noChangeArrowheads="1"/>
            </p:cNvSpPr>
            <p:nvPr/>
          </p:nvSpPr>
          <p:spPr bwMode="auto">
            <a:xfrm>
              <a:off x="406" y="1233"/>
              <a:ext cx="13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en-US" altLang="he-IL" sz="2000" b="1" u="sng">
                  <a:latin typeface="Comic Sans MS" panose="030F0702030302020204" pitchFamily="66" charset="0"/>
                  <a:cs typeface="Times New Roman" panose="02020603050405020304" pitchFamily="18" charset="0"/>
                </a:rPr>
                <a:t>NUCLEOSOMES</a:t>
              </a:r>
            </a:p>
          </p:txBody>
        </p:sp>
      </p:grpSp>
      <p:sp>
        <p:nvSpPr>
          <p:cNvPr id="134149" name="Text Box 7"/>
          <p:cNvSpPr txBox="1">
            <a:spLocks noChangeArrowheads="1"/>
          </p:cNvSpPr>
          <p:nvPr/>
        </p:nvSpPr>
        <p:spPr bwMode="auto">
          <a:xfrm>
            <a:off x="4991100" y="1579563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INTERPHASE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CHROMATIN</a:t>
            </a:r>
          </a:p>
        </p:txBody>
      </p:sp>
      <p:sp>
        <p:nvSpPr>
          <p:cNvPr id="134150" name="Text Box 8"/>
          <p:cNvSpPr txBox="1">
            <a:spLocks noChangeArrowheads="1"/>
          </p:cNvSpPr>
          <p:nvPr/>
        </p:nvSpPr>
        <p:spPr bwMode="auto">
          <a:xfrm>
            <a:off x="7162800" y="1579563"/>
            <a:ext cx="1831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MITOTIC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CHROMATIN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0455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3053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331913" y="5516563"/>
            <a:ext cx="7129462" cy="134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42988" y="4076700"/>
            <a:ext cx="7129462" cy="278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14425" y="2997200"/>
            <a:ext cx="7129463" cy="386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1916113"/>
            <a:ext cx="7129463" cy="4941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42988" y="981075"/>
            <a:ext cx="7129462" cy="587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  <p:bldP spid="450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257175"/>
            <a:ext cx="888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Cromatina e Nucleosoma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31800" y="692150"/>
          <a:ext cx="3265488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5486400" imgH="10001885" progId="Canvas.Drawing.7">
                  <p:embed/>
                </p:oleObj>
              </mc:Choice>
              <mc:Fallback>
                <p:oleObj name="Drawing" r:id="rId3" imgW="5486400" imgH="10001885" progId="Canvas.Drawing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692150"/>
                        <a:ext cx="3265488" cy="59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245" name="Group 5"/>
          <p:cNvGrpSpPr/>
          <p:nvPr/>
        </p:nvGrpSpPr>
        <p:grpSpPr bwMode="auto">
          <a:xfrm>
            <a:off x="4859338" y="1484313"/>
            <a:ext cx="3436937" cy="5018087"/>
            <a:chOff x="3216" y="1159"/>
            <a:chExt cx="2165" cy="3161"/>
          </a:xfrm>
        </p:grpSpPr>
        <p:pic>
          <p:nvPicPr>
            <p:cNvPr id="138246" name="Picture 6" descr="F09-3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" y="1159"/>
              <a:ext cx="2160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7" name="Picture 7" descr="F09-30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5"/>
              <a:ext cx="2165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257175"/>
            <a:ext cx="888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Times New Roman" panose="02020603050405020304" pitchFamily="18" charset="0"/>
              </a:rPr>
              <a:t>Cromatina e Nucleosoma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31800" y="692150"/>
          <a:ext cx="3265488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5486400" imgH="10001885" progId="Canvas.Drawing.7">
                  <p:embed/>
                </p:oleObj>
              </mc:Choice>
              <mc:Fallback>
                <p:oleObj name="Drawing" r:id="rId3" imgW="5486400" imgH="10001885" progId="Canvas.Drawing.7">
                  <p:embed/>
                  <p:pic>
                    <p:nvPicPr>
                      <p:cNvPr id="13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692150"/>
                        <a:ext cx="3265488" cy="595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C1D2D1E1-80C2-4685-3D39-A716499C7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236" y="1033463"/>
            <a:ext cx="4258505" cy="4459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0411_ISBN88-08-07891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1" y="2467352"/>
            <a:ext cx="2421650" cy="169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 descr="F01-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97532"/>
            <a:ext cx="1698111" cy="169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Line 4"/>
          <p:cNvSpPr>
            <a:spLocks noChangeShapeType="1"/>
          </p:cNvSpPr>
          <p:nvPr/>
        </p:nvSpPr>
        <p:spPr bwMode="auto">
          <a:xfrm flipV="1">
            <a:off x="3448089" y="3342039"/>
            <a:ext cx="2247821" cy="10454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>
              <a:latin typeface="+mn-lt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62575" y="127198"/>
            <a:ext cx="8125848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Se svolgiamo tutto il DNA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 dirty="0">
                <a:latin typeface="+mn-lt"/>
              </a:rPr>
              <a:t>le sue dimensioni lineari sono di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circa 2 metri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000" b="1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altLang="it-IT" sz="2000" dirty="0">
                <a:latin typeface="+mn-lt"/>
              </a:rPr>
              <a:t>se prendo i </a:t>
            </a:r>
            <a:r>
              <a:rPr lang="it-IT" altLang="it-IT" sz="2000" b="1" dirty="0">
                <a:latin typeface="+mn-lt"/>
              </a:rPr>
              <a:t>46 cromosomi</a:t>
            </a:r>
            <a:r>
              <a:rPr lang="it-IT" altLang="it-IT" sz="2000" dirty="0">
                <a:latin typeface="+mn-lt"/>
              </a:rPr>
              <a:t>  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dirty="0">
                <a:latin typeface="+mn-lt"/>
              </a:rPr>
              <a:t>Ognuno è lungo 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</a:rPr>
              <a:t>circa 1 - 2 cm</a:t>
            </a:r>
            <a:r>
              <a:rPr lang="it-IT" altLang="it-IT" sz="2000" dirty="0">
                <a:latin typeface="+mn-lt"/>
              </a:rPr>
              <a:t>.   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dirty="0">
                <a:latin typeface="+mn-lt"/>
              </a:rPr>
              <a:t>Tutti sono «Spessi»  </a:t>
            </a:r>
            <a:r>
              <a:rPr lang="it-IT" altLang="it-IT" sz="2000" b="1" u="sng" dirty="0">
                <a:solidFill>
                  <a:srgbClr val="FF0000"/>
                </a:solidFill>
                <a:latin typeface="+mn-lt"/>
              </a:rPr>
              <a:t>2 nm</a:t>
            </a:r>
            <a:endParaRPr lang="it-IT" altLang="it-IT" sz="2000" u="sng" dirty="0">
              <a:solidFill>
                <a:srgbClr val="FF000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dirty="0">
                <a:solidFill>
                  <a:schemeClr val="tx1"/>
                </a:solidFill>
                <a:latin typeface="+mn-lt"/>
              </a:rPr>
              <a:t>Contenuti in un </a:t>
            </a:r>
            <a:r>
              <a:rPr lang="it-IT" altLang="it-IT" sz="2000" b="1" dirty="0">
                <a:latin typeface="+mn-lt"/>
              </a:rPr>
              <a:t>nucleo cellulare lungo</a:t>
            </a:r>
            <a:r>
              <a:rPr lang="it-IT" altLang="it-IT" sz="2000" dirty="0">
                <a:latin typeface="+mn-lt"/>
              </a:rPr>
              <a:t> 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5 </a:t>
            </a:r>
            <a:r>
              <a:rPr lang="it-IT" altLang="it-IT" sz="2000" b="1" dirty="0">
                <a:solidFill>
                  <a:srgbClr val="FF33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m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83568" y="4581128"/>
            <a:ext cx="6984776" cy="163121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Rapporto con le dimensioni “normali”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Genoma 2 metri  x 10</a:t>
            </a:r>
            <a:r>
              <a:rPr lang="it-IT" altLang="it-IT" sz="2000" b="1" baseline="30000" dirty="0">
                <a:latin typeface="+mn-lt"/>
              </a:rPr>
              <a:t>4</a:t>
            </a:r>
            <a:r>
              <a:rPr lang="it-IT" altLang="it-IT" sz="2000" b="1" dirty="0">
                <a:latin typeface="+mn-lt"/>
              </a:rPr>
              <a:t>           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20 Km  di filamento di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spessore 2 nm     x 10</a:t>
            </a:r>
            <a:r>
              <a:rPr lang="it-IT" altLang="it-IT" sz="2000" b="1" baseline="30000" dirty="0">
                <a:latin typeface="+mn-lt"/>
              </a:rPr>
              <a:t>4           </a:t>
            </a:r>
            <a:r>
              <a:rPr lang="it-IT" altLang="it-IT" sz="2000" b="1" dirty="0">
                <a:latin typeface="+mn-lt"/>
              </a:rPr>
              <a:t>   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20 </a:t>
            </a:r>
            <a:r>
              <a:rPr lang="it-IT" altLang="it-IT" sz="2000" b="1" dirty="0">
                <a:solidFill>
                  <a:srgbClr val="FF33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m</a:t>
            </a:r>
            <a:endParaRPr lang="it-IT" altLang="it-IT" sz="2000" b="1" baseline="30000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+mn-lt"/>
              </a:rPr>
              <a:t>Nucleo     5 </a:t>
            </a:r>
            <a:r>
              <a:rPr lang="it-IT" altLang="it-IT" sz="2000" b="1" dirty="0" err="1">
                <a:latin typeface="Symbol" panose="05050102010706020507" pitchFamily="18" charset="2"/>
              </a:rPr>
              <a:t>m</a:t>
            </a:r>
            <a:r>
              <a:rPr lang="it-IT" altLang="it-IT" sz="2000" b="1" dirty="0" err="1">
                <a:latin typeface="+mn-lt"/>
              </a:rPr>
              <a:t>M</a:t>
            </a:r>
            <a:r>
              <a:rPr lang="it-IT" altLang="it-IT" sz="2000" b="1" dirty="0">
                <a:latin typeface="+mn-lt"/>
              </a:rPr>
              <a:t>     x 10</a:t>
            </a:r>
            <a:r>
              <a:rPr lang="it-IT" altLang="it-IT" sz="2000" b="1" baseline="30000" dirty="0">
                <a:latin typeface="+mn-lt"/>
              </a:rPr>
              <a:t>4 </a:t>
            </a:r>
            <a:r>
              <a:rPr lang="it-IT" altLang="it-IT" sz="2000" b="1" dirty="0">
                <a:latin typeface="+mn-lt"/>
              </a:rPr>
              <a:t>          </a:t>
            </a:r>
            <a:r>
              <a:rPr lang="it-IT" altLang="it-IT" sz="2000" b="1" dirty="0">
                <a:solidFill>
                  <a:srgbClr val="FF3300"/>
                </a:solidFill>
                <a:latin typeface="+mn-lt"/>
              </a:rPr>
              <a:t>5 </a:t>
            </a:r>
            <a:r>
              <a:rPr lang="it-IT" altLang="it-IT" sz="2000" b="1" dirty="0" err="1">
                <a:solidFill>
                  <a:srgbClr val="FF3300"/>
                </a:solidFill>
                <a:latin typeface="+mn-lt"/>
              </a:rPr>
              <a:t>centimentri</a:t>
            </a:r>
            <a:r>
              <a:rPr lang="it-IT" altLang="it-IT" sz="2000" b="1" dirty="0">
                <a:latin typeface="+mn-lt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155803"/>
            <a:ext cx="8229600" cy="1143000"/>
          </a:xfrm>
        </p:spPr>
        <p:txBody>
          <a:bodyPr/>
          <a:lstStyle/>
          <a:p>
            <a:r>
              <a:rPr lang="en-US" altLang="it-IT" dirty="0">
                <a:latin typeface="Arial Narrow" panose="020B0606020202030204" pitchFamily="34" charset="0"/>
              </a:rPr>
              <a:t>Epigenetics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224" y="4741168"/>
            <a:ext cx="8280920" cy="2116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 dirty="0">
                <a:latin typeface="Arial Narrow" panose="020B0606020202030204" pitchFamily="34" charset="0"/>
              </a:rPr>
              <a:t>Modern experimental techniques and technologies allow for the genome-wide study of different types of histone modifications, shedding light on the role of each one</a:t>
            </a:r>
          </a:p>
        </p:txBody>
      </p:sp>
      <p:pic>
        <p:nvPicPr>
          <p:cNvPr id="140292" name="Picture 102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38662" cy="333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histone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7950"/>
            <a:ext cx="4483100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8" name="Picture 4" descr="nrc1201-194a-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38003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The histone code</a:t>
            </a:r>
          </a:p>
        </p:txBody>
      </p:sp>
      <p:sp>
        <p:nvSpPr>
          <p:cNvPr id="368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3552" y="2057399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r>
              <a:rPr lang="en-US" altLang="it-IT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K4</a:t>
            </a:r>
            <a:r>
              <a:rPr lang="en-US" altLang="it-IT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me3</a:t>
            </a:r>
          </a:p>
          <a:p>
            <a:pPr>
              <a:lnSpc>
                <a:spcPct val="90000"/>
              </a:lnSpc>
            </a:pP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r>
              <a:rPr lang="en-US" altLang="it-IT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is the histone</a:t>
            </a:r>
          </a:p>
          <a:p>
            <a:pPr>
              <a:lnSpc>
                <a:spcPct val="90000"/>
              </a:lnSpc>
            </a:pPr>
            <a:r>
              <a:rPr lang="en-US" altLang="it-IT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K4 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is the residue that is modified and its position (K lysine in position 4 of the sequence)</a:t>
            </a:r>
          </a:p>
          <a:p>
            <a:pPr>
              <a:lnSpc>
                <a:spcPct val="90000"/>
              </a:lnSpc>
            </a:pPr>
            <a:r>
              <a:rPr lang="en-US" altLang="it-IT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me3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is the modification (three-methyl groups attached to K4) </a:t>
            </a:r>
          </a:p>
          <a:p>
            <a:pPr>
              <a:lnSpc>
                <a:spcPct val="90000"/>
              </a:lnSpc>
            </a:pP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If no number at the end like in </a:t>
            </a:r>
            <a:r>
              <a:rPr lang="en-US" alt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  <a:r>
              <a:rPr lang="en-US" altLang="it-IT" sz="2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K9</a:t>
            </a:r>
            <a:r>
              <a:rPr lang="en-US" altLang="it-IT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means only one group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457" y="152753"/>
            <a:ext cx="8229600" cy="1143000"/>
          </a:xfrm>
        </p:spPr>
        <p:txBody>
          <a:bodyPr/>
          <a:lstStyle/>
          <a:p>
            <a:r>
              <a:rPr lang="it-IT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chromatin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it-IT" alt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2500" name="Picture 4" descr="Chromatin_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5" y="1772816"/>
            <a:ext cx="8807409" cy="22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310515" y="4869160"/>
            <a:ext cx="88334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2000" dirty="0" err="1"/>
              <a:t>Chromatin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structure</a:t>
            </a:r>
            <a:r>
              <a:rPr lang="it-IT" altLang="it-IT" sz="2000" dirty="0"/>
              <a:t> (and </a:t>
            </a:r>
            <a:r>
              <a:rPr lang="it-IT" altLang="it-IT" sz="2000" dirty="0" err="1"/>
              <a:t>thus</a:t>
            </a:r>
            <a:r>
              <a:rPr lang="it-IT" altLang="it-IT" sz="2000" b="1" dirty="0"/>
              <a:t>, gene </a:t>
            </a:r>
            <a:r>
              <a:rPr lang="it-IT" altLang="it-IT" sz="2000" b="1" dirty="0" err="1"/>
              <a:t>expression</a:t>
            </a:r>
            <a:r>
              <a:rPr lang="it-IT" altLang="it-IT" sz="2000" dirty="0"/>
              <a:t>) </a:t>
            </a:r>
            <a:r>
              <a:rPr lang="it-IT" altLang="it-IT" sz="2000" dirty="0" err="1"/>
              <a:t>depend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also</a:t>
            </a:r>
            <a:r>
              <a:rPr lang="it-IT" altLang="it-IT" sz="2000" dirty="0"/>
              <a:t> on the </a:t>
            </a:r>
            <a:r>
              <a:rPr lang="it-IT" altLang="it-IT" sz="2000" b="1" u="sng" dirty="0"/>
              <a:t>post-</a:t>
            </a:r>
            <a:r>
              <a:rPr lang="it-IT" altLang="it-IT" sz="2000" b="1" u="sng" dirty="0" err="1"/>
              <a:t>translational</a:t>
            </a:r>
            <a:r>
              <a:rPr lang="it-IT" altLang="it-IT" sz="2000" b="1" u="sng" dirty="0"/>
              <a:t> </a:t>
            </a:r>
            <a:r>
              <a:rPr lang="it-IT" altLang="it-IT" sz="2000" b="1" u="sng" dirty="0" err="1"/>
              <a:t>modifications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associated</a:t>
            </a:r>
            <a:r>
              <a:rPr lang="it-IT" altLang="it-IT" sz="2000" dirty="0"/>
              <a:t>  with </a:t>
            </a:r>
            <a:r>
              <a:rPr lang="it-IT" altLang="it-IT" sz="2000" dirty="0" err="1"/>
              <a:t>histones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forming</a:t>
            </a:r>
            <a:r>
              <a:rPr lang="it-IT" altLang="it-IT" sz="2000" dirty="0"/>
              <a:t> </a:t>
            </a:r>
            <a:r>
              <a:rPr lang="it-IT" altLang="it-IT" sz="2000" dirty="0" err="1"/>
              <a:t>nuclesomes</a:t>
            </a:r>
            <a:endParaRPr lang="it-IT" altLang="it-IT" sz="20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60350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 descr="Berkley Nanofil 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02"/>
            <a:ext cx="2668055" cy="29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4" name="Picture 2" descr="Risultati immagini per tennis 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5" y="150368"/>
            <a:ext cx="2403125" cy="24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251520" y="1262107"/>
            <a:ext cx="8849794" cy="5445525"/>
            <a:chOff x="467098" y="1268760"/>
            <a:chExt cx="8849794" cy="544552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5"/>
            <a:srcRect l="36666" t="19201" r="15350" b="17800"/>
            <a:stretch>
              <a:fillRect/>
            </a:stretch>
          </p:blipFill>
          <p:spPr>
            <a:xfrm>
              <a:off x="1619672" y="1268760"/>
              <a:ext cx="7373416" cy="5445525"/>
            </a:xfrm>
            <a:prstGeom prst="rect">
              <a:avLst/>
            </a:prstGeom>
          </p:spPr>
        </p:pic>
        <p:pic>
          <p:nvPicPr>
            <p:cNvPr id="142338" name="Picture 2" descr="Nessun testo alternativo automatico disponibile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98" y="2763066"/>
              <a:ext cx="2088232" cy="2088232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340" name="Picture 4" descr="Risultati immagini per units piazzale europ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076" y="4227740"/>
              <a:ext cx="2722816" cy="1374806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257175"/>
            <a:ext cx="888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latin typeface="Arial Narrow" panose="020B0606020202030204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95536" y="271261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</a:rPr>
              <a:t>Il  DNA del genoma umano è costituito da circa 6x10</a:t>
            </a:r>
            <a:r>
              <a:rPr lang="it-IT" altLang="it-IT" sz="2000" baseline="30000" dirty="0">
                <a:latin typeface="+mn-lt"/>
              </a:rPr>
              <a:t>9</a:t>
            </a:r>
            <a:r>
              <a:rPr lang="it-IT" altLang="it-IT" sz="2000" dirty="0">
                <a:latin typeface="+mn-lt"/>
              </a:rPr>
              <a:t>  COPPIE DI nucleotidi.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+mn-lt"/>
              </a:rPr>
              <a:t>Questa lunghissima molecola (metri) è ospitata nel nucleo delle cellule (mm) in virtù di un </a:t>
            </a:r>
            <a:r>
              <a:rPr lang="it-IT" altLang="it-IT" sz="2000" b="1" dirty="0">
                <a:latin typeface="+mn-lt"/>
              </a:rPr>
              <a:t>raffinato ed organizzato impacchettamento</a:t>
            </a:r>
            <a:r>
              <a:rPr lang="it-IT" altLang="it-IT" sz="2000" dirty="0">
                <a:latin typeface="+mn-lt"/>
              </a:rPr>
              <a:t>. </a:t>
            </a:r>
          </a:p>
        </p:txBody>
      </p:sp>
      <p:pic>
        <p:nvPicPr>
          <p:cNvPr id="33796" name="Picture 4" descr="F09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" y="4149080"/>
            <a:ext cx="685958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F09-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38117"/>
            <a:ext cx="3094559" cy="22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0423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8699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197284" y="548680"/>
            <a:ext cx="6304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</a:t>
            </a:r>
            <a:r>
              <a:rPr lang="it-IT" altLang="it-IT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DNA</a:t>
            </a:r>
            <a:r>
              <a:rPr lang="it-IT" altLang="it-IT" sz="2400" b="1" dirty="0"/>
              <a:t>  è associato a </a:t>
            </a:r>
            <a:r>
              <a:rPr lang="it-IT" altLang="it-IT" b="1" dirty="0">
                <a:solidFill>
                  <a:srgbClr val="92D050"/>
                </a:solidFill>
              </a:rPr>
              <a:t>proteine</a:t>
            </a:r>
            <a:r>
              <a:rPr lang="it-IT" altLang="it-IT" sz="2400" b="1" dirty="0"/>
              <a:t> e forma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     la </a:t>
            </a:r>
            <a:r>
              <a:rPr lang="it-IT" altLang="it-IT" b="1" dirty="0">
                <a:solidFill>
                  <a:srgbClr val="FF3300"/>
                </a:solidFill>
              </a:rPr>
              <a:t>CROMATINA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0424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249396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644008" y="548680"/>
            <a:ext cx="4176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DNA nei cromosomi è associato a proteine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    Gli ISTONI</a:t>
            </a:r>
          </a:p>
        </p:txBody>
      </p:sp>
      <p:pic>
        <p:nvPicPr>
          <p:cNvPr id="120836" name="Picture 4" descr="f0424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2"/>
          <a:stretch>
            <a:fillRect/>
          </a:stretch>
        </p:blipFill>
        <p:spPr bwMode="auto">
          <a:xfrm>
            <a:off x="3851920" y="2420888"/>
            <a:ext cx="50863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257175"/>
            <a:ext cx="8886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-612576" y="5491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+mn-lt"/>
              </a:rPr>
              <a:t>Istoni 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23528" y="286587"/>
            <a:ext cx="8820471" cy="371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 dirty="0">
                <a:latin typeface="Times New Roman" panose="02020603050405020304" pitchFamily="18" charset="0"/>
              </a:rPr>
              <a:t>&gt;</a:t>
            </a:r>
            <a:r>
              <a:rPr lang="en-US" altLang="it-IT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H2b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mtd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kkkr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netysiyiy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igvss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amnimnsfvndlfe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lvsesynlsnss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tlta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eiqtsv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lvipgela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kh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svsegt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ava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&gt;H2a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aglqfpvg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gnya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vgggapvymaavleyltaeilelagnaa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dn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iip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rh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lqlav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ndeeln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llggvtiaqggvlpniqavllp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qta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stgg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qlat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sapatggv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pgtval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yq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stelli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lpfq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eiaqdf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tdl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fqssavaalqeaaeaylvglfedtnlcai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vtimp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diqla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ge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&gt;H4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glg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gga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krhrk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dniqgit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pai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ggv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isgliyeet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gvl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iflenvi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davtyte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rrk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tvtamdvvyal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qg</a:t>
            </a:r>
            <a:r>
              <a:rPr lang="en-US" altLang="it-IT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altLang="it-I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tlygfgg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55650" y="4737100"/>
            <a:ext cx="25923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</a:rPr>
              <a:t>K</a:t>
            </a:r>
            <a:r>
              <a:rPr lang="it-IT" altLang="it-IT" sz="1800" b="1"/>
              <a:t> = lisina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</a:rPr>
              <a:t>R</a:t>
            </a:r>
            <a:r>
              <a:rPr lang="it-IT" altLang="it-IT" sz="1800" b="1"/>
              <a:t>=arginina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C00000"/>
                </a:solidFill>
              </a:rPr>
              <a:t>H</a:t>
            </a:r>
            <a:r>
              <a:rPr lang="it-IT" altLang="it-IT" sz="1800" b="1"/>
              <a:t>= istidina</a:t>
            </a:r>
          </a:p>
        </p:txBody>
      </p:sp>
      <p:pic>
        <p:nvPicPr>
          <p:cNvPr id="56326" name="Picture 7" descr="02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8301" r="6155" b="75038"/>
          <a:stretch>
            <a:fillRect/>
          </a:stretch>
        </p:blipFill>
        <p:spPr bwMode="auto">
          <a:xfrm>
            <a:off x="2915816" y="4029912"/>
            <a:ext cx="5390853" cy="26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0432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40211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3" descr="f0431_ISBN88-08-07891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38163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227763" y="5635625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/>
              <a:t>Istone H1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453856" y="764704"/>
            <a:ext cx="2874645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3300"/>
                </a:solidFill>
              </a:rPr>
              <a:t>Nucleosoma: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Ottamero istonico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147 </a:t>
            </a:r>
            <a:r>
              <a:rPr lang="it-IT" altLang="it-IT" sz="2400" b="1" dirty="0" err="1"/>
              <a:t>bp</a:t>
            </a:r>
            <a:r>
              <a:rPr lang="it-IT" altLang="it-IT" sz="2400" b="1" dirty="0"/>
              <a:t>  di </a:t>
            </a:r>
            <a:r>
              <a:rPr lang="it-IT" altLang="it-IT" sz="2400" b="1" dirty="0" err="1"/>
              <a:t>dna</a:t>
            </a:r>
            <a:r>
              <a:rPr lang="it-IT" altLang="it-IT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        1.65  giri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0427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713"/>
            <a:ext cx="6211441" cy="67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400</Words>
  <Application>Microsoft Office PowerPoint</Application>
  <PresentationFormat>Presentazione su schermo (4:3)</PresentationFormat>
  <Paragraphs>92</Paragraphs>
  <Slides>23</Slides>
  <Notes>18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Comic Sans MS</vt:lpstr>
      <vt:lpstr>Courier New</vt:lpstr>
      <vt:lpstr>Symbol</vt:lpstr>
      <vt:lpstr>Times New Roman</vt:lpstr>
      <vt:lpstr>Struttura predefinita</vt:lpstr>
      <vt:lpstr>Image</vt:lpstr>
      <vt:lpstr>Drawing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“Nucleosome”</vt:lpstr>
      <vt:lpstr>“Nucleosome”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Epigenetics</vt:lpstr>
      <vt:lpstr>Presentazione standard di PowerPoint</vt:lpstr>
      <vt:lpstr>The histone code</vt:lpstr>
      <vt:lpstr>Different chromatin states</vt:lpstr>
    </vt:vector>
  </TitlesOfParts>
  <Company>DIP BIO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Daniele Sblattero</dc:creator>
  <cp:lastModifiedBy>daniele sblattero</cp:lastModifiedBy>
  <cp:revision>254</cp:revision>
  <dcterms:created xsi:type="dcterms:W3CDTF">2005-10-06T14:35:00Z</dcterms:created>
  <dcterms:modified xsi:type="dcterms:W3CDTF">2023-10-30T08:06:00Z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B89C4C309049409BA708BAD07FA2A8F9</vt:lpwstr>
  </property>
</Properties>
</file>