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2"/>
  </p:notesMasterIdLst>
  <p:sldIdLst>
    <p:sldId id="256" r:id="rId2"/>
    <p:sldId id="257" r:id="rId3"/>
    <p:sldId id="423" r:id="rId4"/>
    <p:sldId id="419" r:id="rId5"/>
    <p:sldId id="258" r:id="rId6"/>
    <p:sldId id="259" r:id="rId7"/>
    <p:sldId id="268" r:id="rId8"/>
    <p:sldId id="269" r:id="rId9"/>
    <p:sldId id="323" r:id="rId10"/>
    <p:sldId id="369" r:id="rId11"/>
    <p:sldId id="270" r:id="rId12"/>
    <p:sldId id="271" r:id="rId13"/>
    <p:sldId id="272" r:id="rId14"/>
    <p:sldId id="273" r:id="rId15"/>
    <p:sldId id="260" r:id="rId16"/>
    <p:sldId id="261" r:id="rId17"/>
    <p:sldId id="276" r:id="rId18"/>
    <p:sldId id="288" r:id="rId19"/>
    <p:sldId id="275" r:id="rId20"/>
    <p:sldId id="266" r:id="rId21"/>
    <p:sldId id="262" r:id="rId22"/>
    <p:sldId id="263" r:id="rId23"/>
    <p:sldId id="264" r:id="rId24"/>
    <p:sldId id="265" r:id="rId25"/>
    <p:sldId id="267" r:id="rId26"/>
    <p:sldId id="274" r:id="rId27"/>
    <p:sldId id="277" r:id="rId28"/>
    <p:sldId id="278" r:id="rId29"/>
    <p:sldId id="279" r:id="rId30"/>
    <p:sldId id="280" r:id="rId31"/>
    <p:sldId id="281" r:id="rId32"/>
    <p:sldId id="284" r:id="rId33"/>
    <p:sldId id="283" r:id="rId34"/>
    <p:sldId id="282" r:id="rId35"/>
    <p:sldId id="285" r:id="rId36"/>
    <p:sldId id="286" r:id="rId37"/>
    <p:sldId id="287" r:id="rId38"/>
    <p:sldId id="289" r:id="rId39"/>
    <p:sldId id="420" r:id="rId40"/>
    <p:sldId id="290" r:id="rId41"/>
    <p:sldId id="414" r:id="rId42"/>
    <p:sldId id="293" r:id="rId43"/>
    <p:sldId id="295" r:id="rId44"/>
    <p:sldId id="294" r:id="rId45"/>
    <p:sldId id="296" r:id="rId46"/>
    <p:sldId id="297" r:id="rId47"/>
    <p:sldId id="299" r:id="rId48"/>
    <p:sldId id="303" r:id="rId49"/>
    <p:sldId id="372" r:id="rId50"/>
    <p:sldId id="305" r:id="rId51"/>
    <p:sldId id="306" r:id="rId52"/>
    <p:sldId id="307" r:id="rId53"/>
    <p:sldId id="308" r:id="rId54"/>
    <p:sldId id="421" r:id="rId55"/>
    <p:sldId id="316" r:id="rId56"/>
    <p:sldId id="317" r:id="rId57"/>
    <p:sldId id="320" r:id="rId58"/>
    <p:sldId id="321" r:id="rId59"/>
    <p:sldId id="318" r:id="rId60"/>
    <p:sldId id="334" r:id="rId61"/>
    <p:sldId id="410" r:id="rId62"/>
    <p:sldId id="411" r:id="rId63"/>
    <p:sldId id="322" r:id="rId64"/>
    <p:sldId id="324" r:id="rId65"/>
    <p:sldId id="325" r:id="rId66"/>
    <p:sldId id="326" r:id="rId67"/>
    <p:sldId id="327" r:id="rId68"/>
    <p:sldId id="328" r:id="rId69"/>
    <p:sldId id="349" r:id="rId70"/>
    <p:sldId id="329" r:id="rId71"/>
    <p:sldId id="330" r:id="rId72"/>
    <p:sldId id="332" r:id="rId73"/>
    <p:sldId id="338" r:id="rId74"/>
    <p:sldId id="333" r:id="rId75"/>
    <p:sldId id="335" r:id="rId76"/>
    <p:sldId id="336" r:id="rId77"/>
    <p:sldId id="339" r:id="rId78"/>
    <p:sldId id="340" r:id="rId79"/>
    <p:sldId id="412" r:id="rId80"/>
    <p:sldId id="341" r:id="rId81"/>
    <p:sldId id="342" r:id="rId82"/>
    <p:sldId id="344" r:id="rId83"/>
    <p:sldId id="345" r:id="rId84"/>
    <p:sldId id="418" r:id="rId85"/>
    <p:sldId id="346" r:id="rId86"/>
    <p:sldId id="347" r:id="rId87"/>
    <p:sldId id="348" r:id="rId88"/>
    <p:sldId id="350" r:id="rId89"/>
    <p:sldId id="351" r:id="rId90"/>
    <p:sldId id="352" r:id="rId91"/>
    <p:sldId id="353" r:id="rId92"/>
    <p:sldId id="354" r:id="rId93"/>
    <p:sldId id="355" r:id="rId94"/>
    <p:sldId id="356" r:id="rId95"/>
    <p:sldId id="357" r:id="rId96"/>
    <p:sldId id="359" r:id="rId97"/>
    <p:sldId id="358" r:id="rId98"/>
    <p:sldId id="360" r:id="rId99"/>
    <p:sldId id="361" r:id="rId100"/>
    <p:sldId id="362" r:id="rId101"/>
    <p:sldId id="363" r:id="rId102"/>
    <p:sldId id="364" r:id="rId103"/>
    <p:sldId id="407" r:id="rId104"/>
    <p:sldId id="366" r:id="rId105"/>
    <p:sldId id="365" r:id="rId106"/>
    <p:sldId id="367" r:id="rId107"/>
    <p:sldId id="368" r:id="rId108"/>
    <p:sldId id="373" r:id="rId109"/>
    <p:sldId id="374" r:id="rId110"/>
    <p:sldId id="406" r:id="rId111"/>
    <p:sldId id="408" r:id="rId112"/>
    <p:sldId id="375" r:id="rId113"/>
    <p:sldId id="376" r:id="rId114"/>
    <p:sldId id="377" r:id="rId115"/>
    <p:sldId id="378" r:id="rId116"/>
    <p:sldId id="379" r:id="rId117"/>
    <p:sldId id="380" r:id="rId118"/>
    <p:sldId id="382" r:id="rId119"/>
    <p:sldId id="381" r:id="rId120"/>
    <p:sldId id="383" r:id="rId121"/>
    <p:sldId id="384" r:id="rId122"/>
    <p:sldId id="386" r:id="rId123"/>
    <p:sldId id="385" r:id="rId124"/>
    <p:sldId id="387" r:id="rId125"/>
    <p:sldId id="388" r:id="rId126"/>
    <p:sldId id="390" r:id="rId127"/>
    <p:sldId id="422" r:id="rId128"/>
    <p:sldId id="396" r:id="rId129"/>
    <p:sldId id="397" r:id="rId130"/>
    <p:sldId id="400" r:id="rId13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5380" autoAdjust="0"/>
  </p:normalViewPr>
  <p:slideViewPr>
    <p:cSldViewPr snapToGrid="0">
      <p:cViewPr varScale="1">
        <p:scale>
          <a:sx n="61" d="100"/>
          <a:sy n="61" d="100"/>
        </p:scale>
        <p:origin x="168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C30EAB-7824-468C-8735-A3F56B2195B4}" type="datetimeFigureOut">
              <a:rPr lang="it-IT" smtClean="0"/>
              <a:t>30/10/2023</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C76DC2-A99C-4596-96E4-773E139C43B3}" type="slidenum">
              <a:rPr lang="it-IT" smtClean="0"/>
              <a:t>‹#›</a:t>
            </a:fld>
            <a:endParaRPr lang="it-IT"/>
          </a:p>
        </p:txBody>
      </p:sp>
    </p:spTree>
    <p:extLst>
      <p:ext uri="{BB962C8B-B14F-4D97-AF65-F5344CB8AC3E}">
        <p14:creationId xmlns:p14="http://schemas.microsoft.com/office/powerpoint/2010/main" val="289895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1 ATM = 760 torr</a:t>
            </a:r>
            <a:endParaRPr lang="en-US" dirty="0"/>
          </a:p>
        </p:txBody>
      </p:sp>
      <p:sp>
        <p:nvSpPr>
          <p:cNvPr id="4" name="Segnaposto numero diapositiva 3"/>
          <p:cNvSpPr>
            <a:spLocks noGrp="1"/>
          </p:cNvSpPr>
          <p:nvPr>
            <p:ph type="sldNum" sz="quarter" idx="5"/>
          </p:nvPr>
        </p:nvSpPr>
        <p:spPr/>
        <p:txBody>
          <a:bodyPr/>
          <a:lstStyle/>
          <a:p>
            <a:fld id="{4CC76DC2-A99C-4596-96E4-773E139C43B3}" type="slidenum">
              <a:rPr lang="it-IT" smtClean="0"/>
              <a:t>17</a:t>
            </a:fld>
            <a:endParaRPr lang="it-IT"/>
          </a:p>
        </p:txBody>
      </p:sp>
    </p:spTree>
    <p:extLst>
      <p:ext uri="{BB962C8B-B14F-4D97-AF65-F5344CB8AC3E}">
        <p14:creationId xmlns:p14="http://schemas.microsoft.com/office/powerpoint/2010/main" val="1891329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CnHmNxOy</a:t>
            </a:r>
            <a:r>
              <a:rPr lang="it-IT" dirty="0"/>
              <a:t>  %(M+2) = (1.1n)2/200 + (0.2y)</a:t>
            </a:r>
            <a:endParaRPr lang="en-US" dirty="0"/>
          </a:p>
        </p:txBody>
      </p:sp>
      <p:sp>
        <p:nvSpPr>
          <p:cNvPr id="4" name="Segnaposto numero diapositiva 3"/>
          <p:cNvSpPr>
            <a:spLocks noGrp="1"/>
          </p:cNvSpPr>
          <p:nvPr>
            <p:ph type="sldNum" sz="quarter" idx="5"/>
          </p:nvPr>
        </p:nvSpPr>
        <p:spPr/>
        <p:txBody>
          <a:bodyPr/>
          <a:lstStyle/>
          <a:p>
            <a:fld id="{4CC76DC2-A99C-4596-96E4-773E139C43B3}" type="slidenum">
              <a:rPr lang="it-IT" smtClean="0"/>
              <a:t>81</a:t>
            </a:fld>
            <a:endParaRPr lang="it-IT"/>
          </a:p>
        </p:txBody>
      </p:sp>
    </p:spTree>
    <p:extLst>
      <p:ext uri="{BB962C8B-B14F-4D97-AF65-F5344CB8AC3E}">
        <p14:creationId xmlns:p14="http://schemas.microsoft.com/office/powerpoint/2010/main" val="1896565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Non credo che si giusto il movimento di frecce</a:t>
            </a:r>
            <a:endParaRPr lang="en-US" dirty="0"/>
          </a:p>
        </p:txBody>
      </p:sp>
      <p:sp>
        <p:nvSpPr>
          <p:cNvPr id="4" name="Segnaposto numero diapositiva 3"/>
          <p:cNvSpPr>
            <a:spLocks noGrp="1"/>
          </p:cNvSpPr>
          <p:nvPr>
            <p:ph type="sldNum" sz="quarter" idx="5"/>
          </p:nvPr>
        </p:nvSpPr>
        <p:spPr/>
        <p:txBody>
          <a:bodyPr/>
          <a:lstStyle/>
          <a:p>
            <a:fld id="{4CC76DC2-A99C-4596-96E4-773E139C43B3}" type="slidenum">
              <a:rPr lang="it-IT" smtClean="0"/>
              <a:t>89</a:t>
            </a:fld>
            <a:endParaRPr lang="it-IT"/>
          </a:p>
        </p:txBody>
      </p:sp>
    </p:spTree>
    <p:extLst>
      <p:ext uri="{BB962C8B-B14F-4D97-AF65-F5344CB8AC3E}">
        <p14:creationId xmlns:p14="http://schemas.microsoft.com/office/powerpoint/2010/main" val="4138535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Rottura alfa</a:t>
            </a:r>
            <a:endParaRPr lang="en-US" dirty="0"/>
          </a:p>
        </p:txBody>
      </p:sp>
      <p:sp>
        <p:nvSpPr>
          <p:cNvPr id="4" name="Segnaposto numero diapositiva 3"/>
          <p:cNvSpPr>
            <a:spLocks noGrp="1"/>
          </p:cNvSpPr>
          <p:nvPr>
            <p:ph type="sldNum" sz="quarter" idx="5"/>
          </p:nvPr>
        </p:nvSpPr>
        <p:spPr/>
        <p:txBody>
          <a:bodyPr/>
          <a:lstStyle/>
          <a:p>
            <a:fld id="{4CC76DC2-A99C-4596-96E4-773E139C43B3}" type="slidenum">
              <a:rPr lang="it-IT" smtClean="0"/>
              <a:t>90</a:t>
            </a:fld>
            <a:endParaRPr lang="it-IT"/>
          </a:p>
        </p:txBody>
      </p:sp>
    </p:spTree>
    <p:extLst>
      <p:ext uri="{BB962C8B-B14F-4D97-AF65-F5344CB8AC3E}">
        <p14:creationId xmlns:p14="http://schemas.microsoft.com/office/powerpoint/2010/main" val="838551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Fine 56 ore (28 lezioni) 2020, fine 56 ore 2021.</a:t>
            </a:r>
          </a:p>
        </p:txBody>
      </p:sp>
      <p:sp>
        <p:nvSpPr>
          <p:cNvPr id="4" name="Segnaposto numero diapositiva 3"/>
          <p:cNvSpPr>
            <a:spLocks noGrp="1"/>
          </p:cNvSpPr>
          <p:nvPr>
            <p:ph type="sldNum" sz="quarter" idx="10"/>
          </p:nvPr>
        </p:nvSpPr>
        <p:spPr/>
        <p:txBody>
          <a:bodyPr/>
          <a:lstStyle/>
          <a:p>
            <a:fld id="{4CC76DC2-A99C-4596-96E4-773E139C43B3}" type="slidenum">
              <a:rPr lang="it-IT" smtClean="0"/>
              <a:t>99</a:t>
            </a:fld>
            <a:endParaRPr lang="it-IT"/>
          </a:p>
        </p:txBody>
      </p:sp>
    </p:spTree>
    <p:extLst>
      <p:ext uri="{BB962C8B-B14F-4D97-AF65-F5344CB8AC3E}">
        <p14:creationId xmlns:p14="http://schemas.microsoft.com/office/powerpoint/2010/main" val="1612870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Alcol vinilico è un </a:t>
            </a:r>
            <a:r>
              <a:rPr lang="it-IT" sz="1800" dirty="0"/>
              <a:t>+.</a:t>
            </a:r>
            <a:endParaRPr lang="en-US" sz="1800" dirty="0"/>
          </a:p>
        </p:txBody>
      </p:sp>
      <p:sp>
        <p:nvSpPr>
          <p:cNvPr id="4" name="Segnaposto numero diapositiva 3"/>
          <p:cNvSpPr>
            <a:spLocks noGrp="1"/>
          </p:cNvSpPr>
          <p:nvPr>
            <p:ph type="sldNum" sz="quarter" idx="5"/>
          </p:nvPr>
        </p:nvSpPr>
        <p:spPr/>
        <p:txBody>
          <a:bodyPr/>
          <a:lstStyle/>
          <a:p>
            <a:fld id="{4CC76DC2-A99C-4596-96E4-773E139C43B3}" type="slidenum">
              <a:rPr lang="it-IT" smtClean="0"/>
              <a:t>101</a:t>
            </a:fld>
            <a:endParaRPr lang="it-IT"/>
          </a:p>
        </p:txBody>
      </p:sp>
    </p:spTree>
    <p:extLst>
      <p:ext uri="{BB962C8B-B14F-4D97-AF65-F5344CB8AC3E}">
        <p14:creationId xmlns:p14="http://schemas.microsoft.com/office/powerpoint/2010/main" val="229450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a:t>27 lezioni, 53 ore 2022</a:t>
            </a:r>
            <a:endParaRPr lang="en-US" dirty="0"/>
          </a:p>
        </p:txBody>
      </p:sp>
      <p:sp>
        <p:nvSpPr>
          <p:cNvPr id="4" name="Segnaposto numero diapositiva 3"/>
          <p:cNvSpPr>
            <a:spLocks noGrp="1"/>
          </p:cNvSpPr>
          <p:nvPr>
            <p:ph type="sldNum" sz="quarter" idx="5"/>
          </p:nvPr>
        </p:nvSpPr>
        <p:spPr/>
        <p:txBody>
          <a:bodyPr/>
          <a:lstStyle/>
          <a:p>
            <a:fld id="{4CC76DC2-A99C-4596-96E4-773E139C43B3}" type="slidenum">
              <a:rPr lang="it-IT" smtClean="0"/>
              <a:t>110</a:t>
            </a:fld>
            <a:endParaRPr lang="it-IT"/>
          </a:p>
        </p:txBody>
      </p:sp>
    </p:spTree>
    <p:extLst>
      <p:ext uri="{BB962C8B-B14F-4D97-AF65-F5344CB8AC3E}">
        <p14:creationId xmlns:p14="http://schemas.microsoft.com/office/powerpoint/2010/main" val="984946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CC76DC2-A99C-4596-96E4-773E139C43B3}" type="slidenum">
              <a:rPr lang="it-IT" smtClean="0"/>
              <a:t>129</a:t>
            </a:fld>
            <a:endParaRPr lang="it-IT"/>
          </a:p>
        </p:txBody>
      </p:sp>
    </p:spTree>
    <p:extLst>
      <p:ext uri="{BB962C8B-B14F-4D97-AF65-F5344CB8AC3E}">
        <p14:creationId xmlns:p14="http://schemas.microsoft.com/office/powerpoint/2010/main" val="375509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CC76DC2-A99C-4596-96E4-773E139C43B3}" type="slidenum">
              <a:rPr lang="it-IT" smtClean="0"/>
              <a:t>130</a:t>
            </a:fld>
            <a:endParaRPr lang="it-IT"/>
          </a:p>
        </p:txBody>
      </p:sp>
    </p:spTree>
    <p:extLst>
      <p:ext uri="{BB962C8B-B14F-4D97-AF65-F5344CB8AC3E}">
        <p14:creationId xmlns:p14="http://schemas.microsoft.com/office/powerpoint/2010/main" val="1947754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L’analizzatore consente di differenziare gli ioni generati in base al loro rapporto massa/carica. Poiché nella maggior parte dei casi la carica degli ioni è +1, la separazione avviene sulla base delle rispettive masse (M/1).</a:t>
            </a:r>
            <a:br>
              <a:rPr lang="it-IT" dirty="0"/>
            </a:br>
            <a:r>
              <a:rPr lang="it-IT" sz="1200" kern="1200" dirty="0">
                <a:solidFill>
                  <a:schemeClr val="tx1"/>
                </a:solidFill>
                <a:effectLst/>
                <a:latin typeface="+mn-lt"/>
                <a:ea typeface="+mn-ea"/>
                <a:cs typeface="+mn-cs"/>
              </a:rPr>
              <a:t>Nel caso più noto (uno dei primi analizzatori) ciò viene realizzato ricorrendo a campi elettrici accoppiati a campi magnetici (es. spettrometro a doppia focalizzazione elettromagnetica). Il campo elettrico accelera gli ioni ad</a:t>
            </a:r>
            <a:br>
              <a:rPr lang="it-IT" dirty="0"/>
            </a:br>
            <a:r>
              <a:rPr lang="it-IT" sz="1200" kern="1200" dirty="0">
                <a:solidFill>
                  <a:schemeClr val="tx1"/>
                </a:solidFill>
                <a:effectLst/>
                <a:latin typeface="+mn-lt"/>
                <a:ea typeface="+mn-ea"/>
                <a:cs typeface="+mn-cs"/>
              </a:rPr>
              <a:t>una velocità piuttosto elevata, inviandoli in un condotto ricurvo, ed il campo magnetico induce una deflessione del percorso degli ioni accelerati in base alla loro massa.</a:t>
            </a:r>
            <a:endParaRPr lang="en-US" dirty="0"/>
          </a:p>
        </p:txBody>
      </p:sp>
      <p:sp>
        <p:nvSpPr>
          <p:cNvPr id="4" name="Segnaposto numero diapositiva 3"/>
          <p:cNvSpPr>
            <a:spLocks noGrp="1"/>
          </p:cNvSpPr>
          <p:nvPr>
            <p:ph type="sldNum" sz="quarter" idx="5"/>
          </p:nvPr>
        </p:nvSpPr>
        <p:spPr/>
        <p:txBody>
          <a:bodyPr/>
          <a:lstStyle/>
          <a:p>
            <a:fld id="{4CC76DC2-A99C-4596-96E4-773E139C43B3}" type="slidenum">
              <a:rPr lang="it-IT" smtClean="0"/>
              <a:t>45</a:t>
            </a:fld>
            <a:endParaRPr lang="it-IT"/>
          </a:p>
        </p:txBody>
      </p:sp>
    </p:spTree>
    <p:extLst>
      <p:ext uri="{BB962C8B-B14F-4D97-AF65-F5344CB8AC3E}">
        <p14:creationId xmlns:p14="http://schemas.microsoft.com/office/powerpoint/2010/main" val="324990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Fine 25 lezioni, 49 ore</a:t>
            </a:r>
            <a:endParaRPr lang="en-US" dirty="0"/>
          </a:p>
        </p:txBody>
      </p:sp>
      <p:sp>
        <p:nvSpPr>
          <p:cNvPr id="4" name="Segnaposto numero diapositiva 3"/>
          <p:cNvSpPr>
            <a:spLocks noGrp="1"/>
          </p:cNvSpPr>
          <p:nvPr>
            <p:ph type="sldNum" sz="quarter" idx="5"/>
          </p:nvPr>
        </p:nvSpPr>
        <p:spPr/>
        <p:txBody>
          <a:bodyPr/>
          <a:lstStyle/>
          <a:p>
            <a:fld id="{4CC76DC2-A99C-4596-96E4-773E139C43B3}" type="slidenum">
              <a:rPr lang="it-IT" smtClean="0"/>
              <a:t>49</a:t>
            </a:fld>
            <a:endParaRPr lang="it-IT"/>
          </a:p>
        </p:txBody>
      </p:sp>
    </p:spTree>
    <p:extLst>
      <p:ext uri="{BB962C8B-B14F-4D97-AF65-F5344CB8AC3E}">
        <p14:creationId xmlns:p14="http://schemas.microsoft.com/office/powerpoint/2010/main" val="4135168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Alcuni picchi hanno massa pari, altri dispari</a:t>
            </a:r>
            <a:endParaRPr lang="en-US" dirty="0"/>
          </a:p>
        </p:txBody>
      </p:sp>
      <p:sp>
        <p:nvSpPr>
          <p:cNvPr id="4" name="Segnaposto numero diapositiva 3"/>
          <p:cNvSpPr>
            <a:spLocks noGrp="1"/>
          </p:cNvSpPr>
          <p:nvPr>
            <p:ph type="sldNum" sz="quarter" idx="5"/>
          </p:nvPr>
        </p:nvSpPr>
        <p:spPr/>
        <p:txBody>
          <a:bodyPr/>
          <a:lstStyle/>
          <a:p>
            <a:fld id="{4CC76DC2-A99C-4596-96E4-773E139C43B3}" type="slidenum">
              <a:rPr lang="it-IT" smtClean="0"/>
              <a:t>56</a:t>
            </a:fld>
            <a:endParaRPr lang="it-IT"/>
          </a:p>
        </p:txBody>
      </p:sp>
    </p:spTree>
    <p:extLst>
      <p:ext uri="{BB962C8B-B14F-4D97-AF65-F5344CB8AC3E}">
        <p14:creationId xmlns:p14="http://schemas.microsoft.com/office/powerpoint/2010/main" val="3991848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4CC76DC2-A99C-4596-96E4-773E139C43B3}" type="slidenum">
              <a:rPr lang="it-IT" smtClean="0"/>
              <a:t>63</a:t>
            </a:fld>
            <a:endParaRPr lang="it-IT"/>
          </a:p>
        </p:txBody>
      </p:sp>
    </p:spTree>
    <p:extLst>
      <p:ext uri="{BB962C8B-B14F-4D97-AF65-F5344CB8AC3E}">
        <p14:creationId xmlns:p14="http://schemas.microsoft.com/office/powerpoint/2010/main" val="2183401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Fine lezione</a:t>
            </a:r>
            <a:endParaRPr lang="en-US" dirty="0"/>
          </a:p>
        </p:txBody>
      </p:sp>
      <p:sp>
        <p:nvSpPr>
          <p:cNvPr id="4" name="Segnaposto numero diapositiva 3"/>
          <p:cNvSpPr>
            <a:spLocks noGrp="1"/>
          </p:cNvSpPr>
          <p:nvPr>
            <p:ph type="sldNum" sz="quarter" idx="5"/>
          </p:nvPr>
        </p:nvSpPr>
        <p:spPr/>
        <p:txBody>
          <a:bodyPr/>
          <a:lstStyle/>
          <a:p>
            <a:fld id="{4CC76DC2-A99C-4596-96E4-773E139C43B3}" type="slidenum">
              <a:rPr lang="it-IT" smtClean="0"/>
              <a:t>67</a:t>
            </a:fld>
            <a:endParaRPr lang="it-IT"/>
          </a:p>
        </p:txBody>
      </p:sp>
    </p:spTree>
    <p:extLst>
      <p:ext uri="{BB962C8B-B14F-4D97-AF65-F5344CB8AC3E}">
        <p14:creationId xmlns:p14="http://schemas.microsoft.com/office/powerpoint/2010/main" val="1949024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CC76DC2-A99C-4596-96E4-773E139C43B3}" type="slidenum">
              <a:rPr lang="it-IT" smtClean="0"/>
              <a:t>69</a:t>
            </a:fld>
            <a:endParaRPr lang="it-IT"/>
          </a:p>
        </p:txBody>
      </p:sp>
    </p:spTree>
    <p:extLst>
      <p:ext uri="{BB962C8B-B14F-4D97-AF65-F5344CB8AC3E}">
        <p14:creationId xmlns:p14="http://schemas.microsoft.com/office/powerpoint/2010/main" val="3041602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26 lezioni. 51 ore 2022</a:t>
            </a:r>
            <a:endParaRPr lang="en-US" dirty="0"/>
          </a:p>
        </p:txBody>
      </p:sp>
      <p:sp>
        <p:nvSpPr>
          <p:cNvPr id="4" name="Segnaposto numero diapositiva 3"/>
          <p:cNvSpPr>
            <a:spLocks noGrp="1"/>
          </p:cNvSpPr>
          <p:nvPr>
            <p:ph type="sldNum" sz="quarter" idx="5"/>
          </p:nvPr>
        </p:nvSpPr>
        <p:spPr/>
        <p:txBody>
          <a:bodyPr/>
          <a:lstStyle/>
          <a:p>
            <a:fld id="{4CC76DC2-A99C-4596-96E4-773E139C43B3}" type="slidenum">
              <a:rPr lang="it-IT" smtClean="0"/>
              <a:t>74</a:t>
            </a:fld>
            <a:endParaRPr lang="it-IT"/>
          </a:p>
        </p:txBody>
      </p:sp>
    </p:spTree>
    <p:extLst>
      <p:ext uri="{BB962C8B-B14F-4D97-AF65-F5344CB8AC3E}">
        <p14:creationId xmlns:p14="http://schemas.microsoft.com/office/powerpoint/2010/main" val="1691998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CC76DC2-A99C-4596-96E4-773E139C43B3}" type="slidenum">
              <a:rPr lang="it-IT" smtClean="0"/>
              <a:t>75</a:t>
            </a:fld>
            <a:endParaRPr lang="it-IT"/>
          </a:p>
        </p:txBody>
      </p:sp>
    </p:spTree>
    <p:extLst>
      <p:ext uri="{BB962C8B-B14F-4D97-AF65-F5344CB8AC3E}">
        <p14:creationId xmlns:p14="http://schemas.microsoft.com/office/powerpoint/2010/main" val="1573281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79F78C0B-6D5B-472B-A403-FFD773F44103}" type="datetimeFigureOut">
              <a:rPr lang="it-IT" smtClean="0"/>
              <a:t>30/10/2023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893ADA-A15A-4679-8570-F07310146EC5}" type="slidenum">
              <a:rPr lang="it-IT" smtClean="0"/>
              <a:t>‹#›</a:t>
            </a:fld>
            <a:endParaRPr lang="it-IT"/>
          </a:p>
        </p:txBody>
      </p:sp>
    </p:spTree>
    <p:extLst>
      <p:ext uri="{BB962C8B-B14F-4D97-AF65-F5344CB8AC3E}">
        <p14:creationId xmlns:p14="http://schemas.microsoft.com/office/powerpoint/2010/main" val="2655326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9F78C0B-6D5B-472B-A403-FFD773F44103}" type="datetimeFigureOut">
              <a:rPr lang="it-IT" smtClean="0"/>
              <a:t>30/10/2023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893ADA-A15A-4679-8570-F07310146EC5}" type="slidenum">
              <a:rPr lang="it-IT" smtClean="0"/>
              <a:t>‹#›</a:t>
            </a:fld>
            <a:endParaRPr lang="it-IT"/>
          </a:p>
        </p:txBody>
      </p:sp>
    </p:spTree>
    <p:extLst>
      <p:ext uri="{BB962C8B-B14F-4D97-AF65-F5344CB8AC3E}">
        <p14:creationId xmlns:p14="http://schemas.microsoft.com/office/powerpoint/2010/main" val="1257875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9F78C0B-6D5B-472B-A403-FFD773F44103}" type="datetimeFigureOut">
              <a:rPr lang="it-IT" smtClean="0"/>
              <a:t>30/10/2023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893ADA-A15A-4679-8570-F07310146EC5}" type="slidenum">
              <a:rPr lang="it-IT" smtClean="0"/>
              <a:t>‹#›</a:t>
            </a:fld>
            <a:endParaRPr lang="it-IT"/>
          </a:p>
        </p:txBody>
      </p:sp>
    </p:spTree>
    <p:extLst>
      <p:ext uri="{BB962C8B-B14F-4D97-AF65-F5344CB8AC3E}">
        <p14:creationId xmlns:p14="http://schemas.microsoft.com/office/powerpoint/2010/main" val="5656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9F78C0B-6D5B-472B-A403-FFD773F44103}" type="datetimeFigureOut">
              <a:rPr lang="it-IT" smtClean="0"/>
              <a:t>30/10/2023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893ADA-A15A-4679-8570-F07310146EC5}" type="slidenum">
              <a:rPr lang="it-IT" smtClean="0"/>
              <a:t>‹#›</a:t>
            </a:fld>
            <a:endParaRPr lang="it-IT"/>
          </a:p>
        </p:txBody>
      </p:sp>
    </p:spTree>
    <p:extLst>
      <p:ext uri="{BB962C8B-B14F-4D97-AF65-F5344CB8AC3E}">
        <p14:creationId xmlns:p14="http://schemas.microsoft.com/office/powerpoint/2010/main" val="2719583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79F78C0B-6D5B-472B-A403-FFD773F44103}" type="datetimeFigureOut">
              <a:rPr lang="it-IT" smtClean="0"/>
              <a:t>30/10/2023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893ADA-A15A-4679-8570-F07310146EC5}" type="slidenum">
              <a:rPr lang="it-IT" smtClean="0"/>
              <a:t>‹#›</a:t>
            </a:fld>
            <a:endParaRPr lang="it-IT"/>
          </a:p>
        </p:txBody>
      </p:sp>
    </p:spTree>
    <p:extLst>
      <p:ext uri="{BB962C8B-B14F-4D97-AF65-F5344CB8AC3E}">
        <p14:creationId xmlns:p14="http://schemas.microsoft.com/office/powerpoint/2010/main" val="3012068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79F78C0B-6D5B-472B-A403-FFD773F44103}" type="datetimeFigureOut">
              <a:rPr lang="it-IT" smtClean="0"/>
              <a:t>30/10/2023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7893ADA-A15A-4679-8570-F07310146EC5}" type="slidenum">
              <a:rPr lang="it-IT" smtClean="0"/>
              <a:t>‹#›</a:t>
            </a:fld>
            <a:endParaRPr lang="it-IT"/>
          </a:p>
        </p:txBody>
      </p:sp>
    </p:spTree>
    <p:extLst>
      <p:ext uri="{BB962C8B-B14F-4D97-AF65-F5344CB8AC3E}">
        <p14:creationId xmlns:p14="http://schemas.microsoft.com/office/powerpoint/2010/main" val="2082962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79F78C0B-6D5B-472B-A403-FFD773F44103}" type="datetimeFigureOut">
              <a:rPr lang="it-IT" smtClean="0"/>
              <a:t>30/10/2023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E7893ADA-A15A-4679-8570-F07310146EC5}" type="slidenum">
              <a:rPr lang="it-IT" smtClean="0"/>
              <a:t>‹#›</a:t>
            </a:fld>
            <a:endParaRPr lang="it-IT"/>
          </a:p>
        </p:txBody>
      </p:sp>
    </p:spTree>
    <p:extLst>
      <p:ext uri="{BB962C8B-B14F-4D97-AF65-F5344CB8AC3E}">
        <p14:creationId xmlns:p14="http://schemas.microsoft.com/office/powerpoint/2010/main" val="2091238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79F78C0B-6D5B-472B-A403-FFD773F44103}" type="datetimeFigureOut">
              <a:rPr lang="it-IT" smtClean="0"/>
              <a:t>30/10/2023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E7893ADA-A15A-4679-8570-F07310146EC5}" type="slidenum">
              <a:rPr lang="it-IT" smtClean="0"/>
              <a:t>‹#›</a:t>
            </a:fld>
            <a:endParaRPr lang="it-IT"/>
          </a:p>
        </p:txBody>
      </p:sp>
    </p:spTree>
    <p:extLst>
      <p:ext uri="{BB962C8B-B14F-4D97-AF65-F5344CB8AC3E}">
        <p14:creationId xmlns:p14="http://schemas.microsoft.com/office/powerpoint/2010/main" val="3572785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F78C0B-6D5B-472B-A403-FFD773F44103}" type="datetimeFigureOut">
              <a:rPr lang="it-IT" smtClean="0"/>
              <a:t>30/10/2023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E7893ADA-A15A-4679-8570-F07310146EC5}" type="slidenum">
              <a:rPr lang="it-IT" smtClean="0"/>
              <a:t>‹#›</a:t>
            </a:fld>
            <a:endParaRPr lang="it-IT"/>
          </a:p>
        </p:txBody>
      </p:sp>
    </p:spTree>
    <p:extLst>
      <p:ext uri="{BB962C8B-B14F-4D97-AF65-F5344CB8AC3E}">
        <p14:creationId xmlns:p14="http://schemas.microsoft.com/office/powerpoint/2010/main" val="3239920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79F78C0B-6D5B-472B-A403-FFD773F44103}" type="datetimeFigureOut">
              <a:rPr lang="it-IT" smtClean="0"/>
              <a:t>30/10/2023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7893ADA-A15A-4679-8570-F07310146EC5}" type="slidenum">
              <a:rPr lang="it-IT" smtClean="0"/>
              <a:t>‹#›</a:t>
            </a:fld>
            <a:endParaRPr lang="it-IT"/>
          </a:p>
        </p:txBody>
      </p:sp>
    </p:spTree>
    <p:extLst>
      <p:ext uri="{BB962C8B-B14F-4D97-AF65-F5344CB8AC3E}">
        <p14:creationId xmlns:p14="http://schemas.microsoft.com/office/powerpoint/2010/main" val="36691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79F78C0B-6D5B-472B-A403-FFD773F44103}" type="datetimeFigureOut">
              <a:rPr lang="it-IT" smtClean="0"/>
              <a:t>30/10/2023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7893ADA-A15A-4679-8570-F07310146EC5}" type="slidenum">
              <a:rPr lang="it-IT" smtClean="0"/>
              <a:t>‹#›</a:t>
            </a:fld>
            <a:endParaRPr lang="it-IT"/>
          </a:p>
        </p:txBody>
      </p:sp>
    </p:spTree>
    <p:extLst>
      <p:ext uri="{BB962C8B-B14F-4D97-AF65-F5344CB8AC3E}">
        <p14:creationId xmlns:p14="http://schemas.microsoft.com/office/powerpoint/2010/main" val="2212529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F78C0B-6D5B-472B-A403-FFD773F44103}" type="datetimeFigureOut">
              <a:rPr lang="it-IT" smtClean="0"/>
              <a:t>30/10/2023</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893ADA-A15A-4679-8570-F07310146EC5}" type="slidenum">
              <a:rPr lang="it-IT" smtClean="0"/>
              <a:t>‹#›</a:t>
            </a:fld>
            <a:endParaRPr lang="it-IT"/>
          </a:p>
        </p:txBody>
      </p:sp>
    </p:spTree>
    <p:extLst>
      <p:ext uri="{BB962C8B-B14F-4D97-AF65-F5344CB8AC3E}">
        <p14:creationId xmlns:p14="http://schemas.microsoft.com/office/powerpoint/2010/main" val="13638176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oleObject" Target="../embeddings/oleObject12.bin"/><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oleObject" Target="../embeddings/oleObject13.bin"/><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oleObject" Target="../embeddings/oleObject14.bin"/><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image" Target="../media/image90.png"/><Relationship Id="rId1" Type="http://schemas.openxmlformats.org/officeDocument/2006/relationships/slideLayout" Target="../slideLayouts/slideLayout2.xml"/><Relationship Id="rId4" Type="http://schemas.openxmlformats.org/officeDocument/2006/relationships/image" Target="../media/image91.emf"/></Relationships>
</file>

<file path=ppt/slides/_rels/slide121.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123.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98.emf"/><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image" Target="../media/image99.em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00.emf"/></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99.emf"/><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01.emf"/><Relationship Id="rId4" Type="http://schemas.openxmlformats.org/officeDocument/2006/relationships/oleObject" Target="../embeddings/oleObject16.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w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6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image" Target="../media/image42.png"/><Relationship Id="rId7" Type="http://schemas.openxmlformats.org/officeDocument/2006/relationships/oleObject" Target="../embeddings/oleObject5.bin"/><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oleObject" Target="../embeddings/oleObject4.bin"/><Relationship Id="rId5" Type="http://schemas.openxmlformats.org/officeDocument/2006/relationships/image" Target="../media/image43.emf"/><Relationship Id="rId4" Type="http://schemas.openxmlformats.org/officeDocument/2006/relationships/oleObject" Target="../embeddings/oleObject3.bin"/></Relationships>
</file>

<file path=ppt/slides/_rels/slide76.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3.emf"/></Relationships>
</file>

<file path=ppt/slides/_rels/slide7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0.emf"/><Relationship Id="rId4" Type="http://schemas.openxmlformats.org/officeDocument/2006/relationships/oleObject" Target="../embeddings/oleObject7.bin"/></Relationships>
</file>

<file path=ppt/slides/_rels/slide7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oleObject" Target="../embeddings/oleObject9.bin"/><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8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oleObject" Target="../embeddings/oleObject10.bin"/><Relationship Id="rId1" Type="http://schemas.openxmlformats.org/officeDocument/2006/relationships/slideLayout" Target="../slideLayouts/slideLayout2.xml"/><Relationship Id="rId5" Type="http://schemas.openxmlformats.org/officeDocument/2006/relationships/image" Target="../media/image68.emf"/><Relationship Id="rId4" Type="http://schemas.openxmlformats.org/officeDocument/2006/relationships/oleObject" Target="../embeddings/oleObject11.bin"/></Relationships>
</file>

<file path=ppt/slides/_rels/slide9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a:t>Spettrometria di massa</a:t>
            </a:r>
          </a:p>
        </p:txBody>
      </p:sp>
      <p:sp>
        <p:nvSpPr>
          <p:cNvPr id="3" name="Sottotitolo 2"/>
          <p:cNvSpPr>
            <a:spLocks noGrp="1"/>
          </p:cNvSpPr>
          <p:nvPr>
            <p:ph type="subTitle" idx="1"/>
          </p:nvPr>
        </p:nvSpPr>
        <p:spPr/>
        <p:txBody>
          <a:bodyPr/>
          <a:lstStyle/>
          <a:p>
            <a:endParaRPr lang="it-IT"/>
          </a:p>
        </p:txBody>
      </p:sp>
    </p:spTree>
    <p:extLst>
      <p:ext uri="{BB962C8B-B14F-4D97-AF65-F5344CB8AC3E}">
        <p14:creationId xmlns:p14="http://schemas.microsoft.com/office/powerpoint/2010/main" val="3527812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389" y="2227853"/>
            <a:ext cx="8733221" cy="2686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olo 1">
            <a:extLst>
              <a:ext uri="{FF2B5EF4-FFF2-40B4-BE49-F238E27FC236}">
                <a16:creationId xmlns:a16="http://schemas.microsoft.com/office/drawing/2014/main" id="{813698F0-58E5-B8C0-E546-CE22EA4781D1}"/>
              </a:ext>
            </a:extLst>
          </p:cNvPr>
          <p:cNvSpPr txBox="1">
            <a:spLocks/>
          </p:cNvSpPr>
          <p:nvPr/>
        </p:nvSpPr>
        <p:spPr>
          <a:xfrm>
            <a:off x="628650" y="47298"/>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dirty="0"/>
              <a:t>Abbondanze Relative degli Isotopi degli Elementi Comuni</a:t>
            </a:r>
          </a:p>
        </p:txBody>
      </p:sp>
    </p:spTree>
    <p:extLst>
      <p:ext uri="{BB962C8B-B14F-4D97-AF65-F5344CB8AC3E}">
        <p14:creationId xmlns:p14="http://schemas.microsoft.com/office/powerpoint/2010/main" val="269682974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0"/>
            <a:ext cx="7886700" cy="744391"/>
          </a:xfrm>
        </p:spPr>
        <p:txBody>
          <a:bodyPr/>
          <a:lstStyle/>
          <a:p>
            <a:pPr algn="ctr"/>
            <a:r>
              <a:rPr lang="it-IT" dirty="0"/>
              <a:t>Aldeidi</a:t>
            </a:r>
          </a:p>
        </p:txBody>
      </p:sp>
      <p:sp>
        <p:nvSpPr>
          <p:cNvPr id="3" name="Segnaposto contenuto 2"/>
          <p:cNvSpPr>
            <a:spLocks noGrp="1"/>
          </p:cNvSpPr>
          <p:nvPr>
            <p:ph idx="1"/>
          </p:nvPr>
        </p:nvSpPr>
        <p:spPr>
          <a:xfrm>
            <a:off x="258679" y="1483984"/>
            <a:ext cx="8626642" cy="4351338"/>
          </a:xfrm>
        </p:spPr>
        <p:txBody>
          <a:bodyPr>
            <a:normAutofit/>
          </a:bodyPr>
          <a:lstStyle/>
          <a:p>
            <a:r>
              <a:rPr lang="it-IT" dirty="0"/>
              <a:t>Aldeidi alifatiche R-CHO</a:t>
            </a:r>
          </a:p>
          <a:p>
            <a:pPr lvl="1"/>
            <a:r>
              <a:rPr lang="it-IT" dirty="0"/>
              <a:t>Ione molecolare in genere visibile</a:t>
            </a:r>
          </a:p>
          <a:p>
            <a:pPr lvl="1"/>
            <a:r>
              <a:rPr lang="it-IT" dirty="0"/>
              <a:t>Ione a M-1 a volte visibile</a:t>
            </a:r>
          </a:p>
          <a:p>
            <a:pPr lvl="1"/>
            <a:r>
              <a:rPr lang="it-IT" dirty="0"/>
              <a:t>Ione M-R (m/z 29, CHO</a:t>
            </a:r>
            <a:r>
              <a:rPr lang="it-IT" baseline="30000" dirty="0"/>
              <a:t>+</a:t>
            </a:r>
            <a:r>
              <a:rPr lang="it-IT" dirty="0"/>
              <a:t>)</a:t>
            </a:r>
          </a:p>
          <a:p>
            <a:pPr lvl="1"/>
            <a:r>
              <a:rPr lang="it-IT" dirty="0"/>
              <a:t>Riarrangiamento di </a:t>
            </a:r>
            <a:r>
              <a:rPr lang="it-IT" dirty="0" err="1"/>
              <a:t>McLafferty</a:t>
            </a:r>
            <a:endParaRPr lang="it-IT" dirty="0"/>
          </a:p>
          <a:p>
            <a:pPr lvl="1"/>
            <a:r>
              <a:rPr lang="it-IT" dirty="0"/>
              <a:t>M-18 (perdita acqua), M-28 (perdita etilene), M-43 (perdita CH</a:t>
            </a:r>
            <a:r>
              <a:rPr lang="it-IT" baseline="-25000" dirty="0"/>
              <a:t>2</a:t>
            </a:r>
            <a:r>
              <a:rPr lang="it-IT" dirty="0"/>
              <a:t>=CH-O</a:t>
            </a:r>
            <a:r>
              <a:rPr lang="it-IT" baseline="30000" dirty="0"/>
              <a:t>.</a:t>
            </a:r>
            <a:r>
              <a:rPr lang="it-IT" dirty="0"/>
              <a:t>), M-44 (CH</a:t>
            </a:r>
            <a:r>
              <a:rPr lang="it-IT" baseline="-25000" dirty="0"/>
              <a:t>2</a:t>
            </a:r>
            <a:r>
              <a:rPr lang="it-IT" dirty="0"/>
              <a:t>=CH-OH, alcol vinilico = acetaldeide)</a:t>
            </a:r>
          </a:p>
          <a:p>
            <a:r>
              <a:rPr lang="it-IT" dirty="0"/>
              <a:t>Aldeidi aromatiche Ar-CHO</a:t>
            </a:r>
          </a:p>
          <a:p>
            <a:pPr lvl="1"/>
            <a:r>
              <a:rPr lang="it-IT" dirty="0"/>
              <a:t>Ione molecolare intenso.</a:t>
            </a:r>
          </a:p>
          <a:p>
            <a:pPr lvl="1"/>
            <a:r>
              <a:rPr lang="it-IT" dirty="0"/>
              <a:t>M-1 (</a:t>
            </a:r>
            <a:r>
              <a:rPr lang="it-IT" dirty="0" err="1"/>
              <a:t>ArCO</a:t>
            </a:r>
            <a:r>
              <a:rPr lang="it-IT" baseline="30000" dirty="0"/>
              <a:t>+</a:t>
            </a:r>
            <a:r>
              <a:rPr lang="it-IT" dirty="0"/>
              <a:t>) piuttosto intenso.</a:t>
            </a:r>
          </a:p>
        </p:txBody>
      </p:sp>
    </p:spTree>
    <p:extLst>
      <p:ext uri="{BB962C8B-B14F-4D97-AF65-F5344CB8AC3E}">
        <p14:creationId xmlns:p14="http://schemas.microsoft.com/office/powerpoint/2010/main" val="205144536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56390" y="95098"/>
            <a:ext cx="4900280" cy="510475"/>
          </a:xfrm>
        </p:spPr>
        <p:txBody>
          <a:bodyPr>
            <a:normAutofit/>
          </a:bodyPr>
          <a:lstStyle/>
          <a:p>
            <a:pPr algn="ctr"/>
            <a:r>
              <a:rPr lang="it-IT" altLang="it-IT" sz="2400" dirty="0">
                <a:solidFill>
                  <a:srgbClr val="000000"/>
                </a:solidFill>
                <a:ea typeface="Calibri" panose="020F0502020204030204" pitchFamily="34" charset="0"/>
                <a:cs typeface="Minion Pro" pitchFamily="18" charset="0"/>
              </a:rPr>
              <a:t>Spettro di massa EI del </a:t>
            </a:r>
            <a:r>
              <a:rPr lang="it-IT" altLang="it-IT" sz="2400" dirty="0" err="1">
                <a:solidFill>
                  <a:srgbClr val="000000"/>
                </a:solidFill>
                <a:ea typeface="Calibri" panose="020F0502020204030204" pitchFamily="34" charset="0"/>
                <a:cs typeface="Minion Pro" pitchFamily="18" charset="0"/>
              </a:rPr>
              <a:t>nonanale</a:t>
            </a:r>
            <a:endParaRPr lang="it-IT" sz="2400" dirty="0"/>
          </a:p>
        </p:txBody>
      </p:sp>
      <p:pic>
        <p:nvPicPr>
          <p:cNvPr id="4" name="Immagin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00" y="880082"/>
            <a:ext cx="9017000"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138ABB96-3D99-8EF2-2A9F-6845DF9E5457}"/>
              </a:ext>
            </a:extLst>
          </p:cNvPr>
          <p:cNvSpPr txBox="1"/>
          <p:nvPr/>
        </p:nvSpPr>
        <p:spPr>
          <a:xfrm>
            <a:off x="63501" y="3875567"/>
            <a:ext cx="9016999" cy="3416320"/>
          </a:xfrm>
          <a:prstGeom prst="rect">
            <a:avLst/>
          </a:prstGeom>
          <a:noFill/>
        </p:spPr>
        <p:txBody>
          <a:bodyPr wrap="square">
            <a:spAutoFit/>
          </a:bodyPr>
          <a:lstStyle/>
          <a:p>
            <a:pPr algn="just"/>
            <a:r>
              <a:rPr lang="it-IT" sz="1800" dirty="0"/>
              <a:t>Nello spettro di massa della </a:t>
            </a:r>
            <a:r>
              <a:rPr lang="it-IT" sz="1800" b="1" dirty="0" err="1"/>
              <a:t>nonanale</a:t>
            </a:r>
            <a:r>
              <a:rPr lang="it-IT" sz="1800" b="1" dirty="0"/>
              <a:t> </a:t>
            </a:r>
            <a:r>
              <a:rPr lang="it-IT" sz="1800" dirty="0"/>
              <a:t>si osserva il segnale dello ione molecolare poco intenso a m/z=142. Si osserva segnale dovuto alla perdita di atomo di idrogeno a m/z=141. </a:t>
            </a:r>
            <a:r>
              <a:rPr lang="it-IT" dirty="0"/>
              <a:t>Il picco a m/z=124 è derivante dalla perdita dell’acqua. Il picco a m/z=114 derivante dalla perdita di etilene. Il segnale a m/z=98 è dovuto alla perdita di CH</a:t>
            </a:r>
            <a:r>
              <a:rPr lang="it-IT" sz="1200" dirty="0"/>
              <a:t>2</a:t>
            </a:r>
            <a:r>
              <a:rPr lang="it-IT" dirty="0"/>
              <a:t>=CH-OH (alcol vinilico = acetaldeide). Il picco a m/z=44 è dato dal radical catione che si origina per riarrangiamento di </a:t>
            </a:r>
            <a:r>
              <a:rPr lang="it-IT" dirty="0" err="1"/>
              <a:t>McLafferty</a:t>
            </a:r>
            <a:r>
              <a:rPr lang="it-IT" dirty="0"/>
              <a:t>. Il picco a m/z=29 è derivante dalla perdita del radicale alchilico e formazione CHO</a:t>
            </a:r>
            <a:r>
              <a:rPr lang="it-IT" baseline="30000" dirty="0"/>
              <a:t>+</a:t>
            </a:r>
            <a:r>
              <a:rPr lang="it-IT" dirty="0"/>
              <a:t>. </a:t>
            </a:r>
            <a:r>
              <a:rPr lang="it-IT" b="1" dirty="0"/>
              <a:t>E’ importante sottolineare che, all’allungarsi della catena, il profilo di frammentazione della catena idrocarburica diventa anch’esso predominante</a:t>
            </a:r>
            <a:r>
              <a:rPr lang="it-IT" dirty="0"/>
              <a:t>. I segnali a m/z 29, 43, 57, 71 sono derivanti dalla frammentazione di tipo sigma della catena idrocarburica. Il segnale a m/z=43 è derivante dal frammento </a:t>
            </a:r>
            <a:r>
              <a:rPr lang="it-IT" baseline="30000" dirty="0"/>
              <a:t>+</a:t>
            </a:r>
            <a:r>
              <a:rPr lang="it-IT" dirty="0"/>
              <a:t>CH</a:t>
            </a:r>
            <a:r>
              <a:rPr lang="it-IT" sz="1200" dirty="0"/>
              <a:t>2</a:t>
            </a:r>
            <a:r>
              <a:rPr lang="it-IT" dirty="0"/>
              <a:t>CHO, e così via.</a:t>
            </a:r>
          </a:p>
          <a:p>
            <a:pPr algn="just"/>
            <a:endParaRPr lang="it-IT" dirty="0"/>
          </a:p>
          <a:p>
            <a:pPr algn="just"/>
            <a:r>
              <a:rPr lang="it-IT" dirty="0"/>
              <a:t> </a:t>
            </a:r>
          </a:p>
        </p:txBody>
      </p:sp>
    </p:spTree>
    <p:extLst>
      <p:ext uri="{BB962C8B-B14F-4D97-AF65-F5344CB8AC3E}">
        <p14:creationId xmlns:p14="http://schemas.microsoft.com/office/powerpoint/2010/main" val="271103615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85060"/>
            <a:ext cx="7886700" cy="712494"/>
          </a:xfrm>
        </p:spPr>
        <p:txBody>
          <a:bodyPr/>
          <a:lstStyle/>
          <a:p>
            <a:pPr algn="ctr"/>
            <a:r>
              <a:rPr lang="it-IT" dirty="0"/>
              <a:t>Acidi Carbossilici</a:t>
            </a:r>
          </a:p>
        </p:txBody>
      </p:sp>
      <p:sp>
        <p:nvSpPr>
          <p:cNvPr id="3" name="Segnaposto contenuto 2"/>
          <p:cNvSpPr>
            <a:spLocks noGrp="1"/>
          </p:cNvSpPr>
          <p:nvPr>
            <p:ph idx="1"/>
          </p:nvPr>
        </p:nvSpPr>
        <p:spPr>
          <a:xfrm>
            <a:off x="628650" y="1328414"/>
            <a:ext cx="7886700" cy="4201171"/>
          </a:xfrm>
        </p:spPr>
        <p:txBody>
          <a:bodyPr/>
          <a:lstStyle/>
          <a:p>
            <a:pPr algn="just"/>
            <a:r>
              <a:rPr lang="it-IT" dirty="0"/>
              <a:t>Acidi carbossilici alifatici</a:t>
            </a:r>
          </a:p>
          <a:p>
            <a:pPr lvl="1" algn="just"/>
            <a:r>
              <a:rPr lang="it-IT" dirty="0"/>
              <a:t>Ione molecolare debole ma in genere visibile</a:t>
            </a:r>
          </a:p>
          <a:p>
            <a:pPr lvl="1" algn="just"/>
            <a:r>
              <a:rPr lang="it-IT" dirty="0"/>
              <a:t>Il picco più caratteristico è a m/z 60 (</a:t>
            </a:r>
            <a:r>
              <a:rPr lang="it-IT" dirty="0" err="1"/>
              <a:t>riarranggiamento</a:t>
            </a:r>
            <a:r>
              <a:rPr lang="it-IT" dirty="0"/>
              <a:t> di </a:t>
            </a:r>
            <a:r>
              <a:rPr lang="it-IT" dirty="0" err="1"/>
              <a:t>McLafferty</a:t>
            </a:r>
            <a:r>
              <a:rPr lang="it-IT" dirty="0"/>
              <a:t> se R=OH)</a:t>
            </a:r>
          </a:p>
          <a:p>
            <a:pPr lvl="1" algn="just"/>
            <a:r>
              <a:rPr lang="it-IT" dirty="0"/>
              <a:t>M–OH (17), M-COOH (45)</a:t>
            </a:r>
          </a:p>
          <a:p>
            <a:pPr algn="just"/>
            <a:r>
              <a:rPr lang="it-IT" dirty="0"/>
              <a:t>Acidi carbossilici aromatici</a:t>
            </a:r>
          </a:p>
          <a:p>
            <a:pPr lvl="1" algn="just"/>
            <a:r>
              <a:rPr lang="it-IT" dirty="0"/>
              <a:t>Ione molecolare intenso</a:t>
            </a:r>
          </a:p>
          <a:p>
            <a:pPr lvl="1" algn="just"/>
            <a:r>
              <a:rPr lang="it-IT" dirty="0"/>
              <a:t>M-OH, M-COOH </a:t>
            </a:r>
          </a:p>
          <a:p>
            <a:pPr lvl="1" algn="just"/>
            <a:r>
              <a:rPr lang="it-IT" dirty="0"/>
              <a:t>M-H</a:t>
            </a:r>
            <a:r>
              <a:rPr lang="it-IT" baseline="-25000" dirty="0"/>
              <a:t>2</a:t>
            </a:r>
            <a:r>
              <a:rPr lang="it-IT" dirty="0"/>
              <a:t>O (18) se in orto c’è un gruppo contenente idrogeno «effetto orto»</a:t>
            </a:r>
          </a:p>
        </p:txBody>
      </p:sp>
    </p:spTree>
    <p:extLst>
      <p:ext uri="{BB962C8B-B14F-4D97-AF65-F5344CB8AC3E}">
        <p14:creationId xmlns:p14="http://schemas.microsoft.com/office/powerpoint/2010/main" val="404147048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B98E72-9D42-4F04-950A-55F4422CDDC4}"/>
              </a:ext>
            </a:extLst>
          </p:cNvPr>
          <p:cNvSpPr>
            <a:spLocks noGrp="1"/>
          </p:cNvSpPr>
          <p:nvPr>
            <p:ph type="title"/>
          </p:nvPr>
        </p:nvSpPr>
        <p:spPr>
          <a:xfrm>
            <a:off x="628650" y="0"/>
            <a:ext cx="7886700" cy="1325563"/>
          </a:xfrm>
        </p:spPr>
        <p:txBody>
          <a:bodyPr/>
          <a:lstStyle/>
          <a:p>
            <a:pPr algn="ctr"/>
            <a:r>
              <a:rPr lang="it-IT" dirty="0"/>
              <a:t>Riarrangiamento di </a:t>
            </a:r>
            <a:r>
              <a:rPr lang="it-IT" dirty="0" err="1"/>
              <a:t>McLafferty</a:t>
            </a:r>
            <a:r>
              <a:rPr lang="it-IT" dirty="0"/>
              <a:t>: Acidi Carbossilici Alifatici</a:t>
            </a:r>
            <a:endParaRPr lang="en-US" dirty="0"/>
          </a:p>
        </p:txBody>
      </p:sp>
      <p:pic>
        <p:nvPicPr>
          <p:cNvPr id="4" name="Immagine 1">
            <a:extLst>
              <a:ext uri="{FF2B5EF4-FFF2-40B4-BE49-F238E27FC236}">
                <a16:creationId xmlns:a16="http://schemas.microsoft.com/office/drawing/2014/main" id="{D989FF02-9882-409B-AB5C-EEE38C10EDF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51247"/>
          <a:stretch/>
        </p:blipFill>
        <p:spPr bwMode="auto">
          <a:xfrm>
            <a:off x="776986" y="2249789"/>
            <a:ext cx="3937420" cy="1909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a:extLst>
              <a:ext uri="{FF2B5EF4-FFF2-40B4-BE49-F238E27FC236}">
                <a16:creationId xmlns:a16="http://schemas.microsoft.com/office/drawing/2014/main" id="{58E0A047-0F5C-4E31-9B6C-217A860A5783}"/>
              </a:ext>
            </a:extLst>
          </p:cNvPr>
          <p:cNvSpPr txBox="1"/>
          <p:nvPr/>
        </p:nvSpPr>
        <p:spPr>
          <a:xfrm>
            <a:off x="5599089" y="4342397"/>
            <a:ext cx="2566728" cy="369332"/>
          </a:xfrm>
          <a:prstGeom prst="rect">
            <a:avLst/>
          </a:prstGeom>
          <a:noFill/>
        </p:spPr>
        <p:txBody>
          <a:bodyPr wrap="none" rtlCol="0">
            <a:spAutoFit/>
          </a:bodyPr>
          <a:lstStyle/>
          <a:p>
            <a:r>
              <a:rPr lang="it-IT" dirty="0"/>
              <a:t>Se R’ = H, ione a m/z = 60</a:t>
            </a:r>
            <a:endParaRPr lang="en-US" dirty="0"/>
          </a:p>
        </p:txBody>
      </p:sp>
      <p:pic>
        <p:nvPicPr>
          <p:cNvPr id="7" name="Immagine 1">
            <a:extLst>
              <a:ext uri="{FF2B5EF4-FFF2-40B4-BE49-F238E27FC236}">
                <a16:creationId xmlns:a16="http://schemas.microsoft.com/office/drawing/2014/main" id="{0FC826D9-5E9E-4167-9C53-F32F59BBAE5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5331"/>
          <a:stretch/>
        </p:blipFill>
        <p:spPr bwMode="auto">
          <a:xfrm>
            <a:off x="4577929" y="2061977"/>
            <a:ext cx="3937421" cy="2140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4">
            <a:extLst>
              <a:ext uri="{FF2B5EF4-FFF2-40B4-BE49-F238E27FC236}">
                <a16:creationId xmlns:a16="http://schemas.microsoft.com/office/drawing/2014/main" id="{5C0D0C95-2BA4-809C-BA97-ACB4347104BD}"/>
              </a:ext>
            </a:extLst>
          </p:cNvPr>
          <p:cNvSpPr txBox="1"/>
          <p:nvPr/>
        </p:nvSpPr>
        <p:spPr>
          <a:xfrm>
            <a:off x="1654407" y="5329646"/>
            <a:ext cx="5835187" cy="830997"/>
          </a:xfrm>
          <a:prstGeom prst="rect">
            <a:avLst/>
          </a:prstGeom>
          <a:noFill/>
        </p:spPr>
        <p:txBody>
          <a:bodyPr wrap="none" rtlCol="0">
            <a:spAutoFit/>
          </a:bodyPr>
          <a:lstStyle/>
          <a:p>
            <a:pPr algn="ctr"/>
            <a:r>
              <a:rPr lang="it-IT" sz="2400" dirty="0"/>
              <a:t>Stato di transizione ciclico a sei termini</a:t>
            </a:r>
          </a:p>
          <a:p>
            <a:pPr algn="ctr"/>
            <a:r>
              <a:rPr lang="it-IT" sz="2400" dirty="0"/>
              <a:t>Perdita di molecola neutra di olefina primaria</a:t>
            </a:r>
            <a:endParaRPr lang="it-IT" sz="2400" baseline="-25000" dirty="0"/>
          </a:p>
        </p:txBody>
      </p:sp>
    </p:spTree>
    <p:extLst>
      <p:ext uri="{BB962C8B-B14F-4D97-AF65-F5344CB8AC3E}">
        <p14:creationId xmlns:p14="http://schemas.microsoft.com/office/powerpoint/2010/main" val="295792151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048307" cy="993332"/>
          </a:xfrm>
        </p:spPr>
        <p:txBody>
          <a:bodyPr>
            <a:normAutofit fontScale="90000"/>
          </a:bodyPr>
          <a:lstStyle/>
          <a:p>
            <a:pPr algn="ctr"/>
            <a:r>
              <a:rPr lang="it-IT" dirty="0"/>
              <a:t>Effetto Orto: Acidi Carbossilici Aromatici</a:t>
            </a:r>
          </a:p>
        </p:txBody>
      </p:sp>
      <p:pic>
        <p:nvPicPr>
          <p:cNvPr id="4"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57077" y="2387415"/>
            <a:ext cx="5829845" cy="2806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p:cNvSpPr txBox="1"/>
          <p:nvPr/>
        </p:nvSpPr>
        <p:spPr>
          <a:xfrm>
            <a:off x="1464707" y="5329646"/>
            <a:ext cx="6214586" cy="830997"/>
          </a:xfrm>
          <a:prstGeom prst="rect">
            <a:avLst/>
          </a:prstGeom>
          <a:noFill/>
        </p:spPr>
        <p:txBody>
          <a:bodyPr wrap="none" rtlCol="0">
            <a:spAutoFit/>
          </a:bodyPr>
          <a:lstStyle/>
          <a:p>
            <a:pPr algn="ctr"/>
            <a:r>
              <a:rPr lang="it-IT" sz="2400" dirty="0"/>
              <a:t>Stato di transizione ciclico a sei termini</a:t>
            </a:r>
          </a:p>
          <a:p>
            <a:pPr algn="ctr"/>
            <a:r>
              <a:rPr lang="it-IT" sz="2400" dirty="0"/>
              <a:t>Perdita di molecola neutra come H</a:t>
            </a:r>
            <a:r>
              <a:rPr lang="it-IT" sz="2400" baseline="-25000" dirty="0"/>
              <a:t>2</a:t>
            </a:r>
            <a:r>
              <a:rPr lang="it-IT" sz="2400" dirty="0"/>
              <a:t>O, ROH, NH</a:t>
            </a:r>
            <a:r>
              <a:rPr lang="it-IT" sz="2400" baseline="-25000" dirty="0"/>
              <a:t>3</a:t>
            </a:r>
          </a:p>
        </p:txBody>
      </p:sp>
      <p:sp>
        <p:nvSpPr>
          <p:cNvPr id="6" name="TextBox 5">
            <a:extLst>
              <a:ext uri="{FF2B5EF4-FFF2-40B4-BE49-F238E27FC236}">
                <a16:creationId xmlns:a16="http://schemas.microsoft.com/office/drawing/2014/main" id="{BF27E822-91D9-278D-7DD3-647205034FFF}"/>
              </a:ext>
            </a:extLst>
          </p:cNvPr>
          <p:cNvSpPr txBox="1"/>
          <p:nvPr/>
        </p:nvSpPr>
        <p:spPr>
          <a:xfrm>
            <a:off x="382771" y="825579"/>
            <a:ext cx="8282763" cy="1200329"/>
          </a:xfrm>
          <a:prstGeom prst="rect">
            <a:avLst/>
          </a:prstGeom>
          <a:noFill/>
        </p:spPr>
        <p:txBody>
          <a:bodyPr wrap="square">
            <a:spAutoFit/>
          </a:bodyPr>
          <a:lstStyle/>
          <a:p>
            <a:pPr algn="just"/>
            <a:r>
              <a:rPr lang="it-IT" dirty="0"/>
              <a:t>Questo tipo di frammentazione dello ione molecolare può avvenire per acidi carbossilici aromatici ma anche per altri sistemi aromatici orto sostituiti come esteri e ammidi. In posizione orto a questi gruppi deve essere presente un gruppo metilico o alcol o amminico. </a:t>
            </a:r>
          </a:p>
        </p:txBody>
      </p:sp>
    </p:spTree>
    <p:extLst>
      <p:ext uri="{BB962C8B-B14F-4D97-AF65-F5344CB8AC3E}">
        <p14:creationId xmlns:p14="http://schemas.microsoft.com/office/powerpoint/2010/main" val="380601898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21554" y="102011"/>
            <a:ext cx="8314660" cy="723126"/>
          </a:xfrm>
        </p:spPr>
        <p:txBody>
          <a:bodyPr>
            <a:normAutofit/>
          </a:bodyPr>
          <a:lstStyle/>
          <a:p>
            <a:pPr algn="ctr"/>
            <a:r>
              <a:rPr lang="it-IT" altLang="it-IT" sz="4000" dirty="0">
                <a:solidFill>
                  <a:srgbClr val="000000"/>
                </a:solidFill>
                <a:ea typeface="Calibri" panose="020F0502020204030204" pitchFamily="34" charset="0"/>
                <a:cs typeface="Minion Pro" pitchFamily="18" charset="0"/>
              </a:rPr>
              <a:t>Spettro di Massa EI dell’acido </a:t>
            </a:r>
            <a:r>
              <a:rPr lang="it-IT" altLang="it-IT" sz="4000" dirty="0" err="1">
                <a:solidFill>
                  <a:srgbClr val="000000"/>
                </a:solidFill>
                <a:ea typeface="Calibri" panose="020F0502020204030204" pitchFamily="34" charset="0"/>
                <a:cs typeface="Minion Pro" pitchFamily="18" charset="0"/>
              </a:rPr>
              <a:t>decanoico</a:t>
            </a:r>
            <a:endParaRPr lang="it-IT" sz="4000" dirty="0"/>
          </a:p>
        </p:txBody>
      </p:sp>
      <p:pic>
        <p:nvPicPr>
          <p:cNvPr id="4" name="Immagin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495" y="1006982"/>
            <a:ext cx="8473009" cy="397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4"/>
          <p:cNvSpPr/>
          <p:nvPr/>
        </p:nvSpPr>
        <p:spPr>
          <a:xfrm>
            <a:off x="6850966" y="2857863"/>
            <a:ext cx="308628" cy="1385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extBox 5">
            <a:extLst>
              <a:ext uri="{FF2B5EF4-FFF2-40B4-BE49-F238E27FC236}">
                <a16:creationId xmlns:a16="http://schemas.microsoft.com/office/drawing/2014/main" id="{E1AA7FB5-18FC-5D27-D001-ADD0FD17D094}"/>
              </a:ext>
            </a:extLst>
          </p:cNvPr>
          <p:cNvSpPr txBox="1"/>
          <p:nvPr/>
        </p:nvSpPr>
        <p:spPr>
          <a:xfrm>
            <a:off x="127001" y="5155700"/>
            <a:ext cx="9016999" cy="1754326"/>
          </a:xfrm>
          <a:prstGeom prst="rect">
            <a:avLst/>
          </a:prstGeom>
          <a:noFill/>
        </p:spPr>
        <p:txBody>
          <a:bodyPr wrap="square">
            <a:spAutoFit/>
          </a:bodyPr>
          <a:lstStyle/>
          <a:p>
            <a:pPr algn="just"/>
            <a:r>
              <a:rPr lang="it-IT" sz="1800" dirty="0"/>
              <a:t>Nello spettro di massa dell’</a:t>
            </a:r>
            <a:r>
              <a:rPr lang="it-IT" sz="1800" b="1" dirty="0"/>
              <a:t>acido </a:t>
            </a:r>
            <a:r>
              <a:rPr lang="it-IT" sz="1800" b="1" dirty="0" err="1"/>
              <a:t>decanoico</a:t>
            </a:r>
            <a:r>
              <a:rPr lang="it-IT" sz="1800" b="1" dirty="0"/>
              <a:t> </a:t>
            </a:r>
            <a:r>
              <a:rPr lang="it-IT" sz="1800" dirty="0"/>
              <a:t>si osserva il segnale dello ione molecolare poco intenso a m/z=172. Si osserva un picco caratteristico a m/z=60 derivante dalla frammentazione dello ione molecolare per riarrangiamento di </a:t>
            </a:r>
            <a:r>
              <a:rPr lang="it-IT" sz="1800" dirty="0" err="1"/>
              <a:t>McLafferty</a:t>
            </a:r>
            <a:r>
              <a:rPr lang="it-IT" sz="1800" dirty="0"/>
              <a:t>. Anche in questo caso, </a:t>
            </a:r>
            <a:r>
              <a:rPr lang="it-IT" b="1" dirty="0"/>
              <a:t>è importante sottolineare che, all’allungarsi della catena, il profilo di frammentazione della catena idrocarburica diventa anch’esso predominante</a:t>
            </a:r>
            <a:r>
              <a:rPr lang="it-IT" dirty="0"/>
              <a:t>.</a:t>
            </a:r>
          </a:p>
          <a:p>
            <a:pPr algn="just"/>
            <a:r>
              <a:rPr lang="it-IT" dirty="0"/>
              <a:t> </a:t>
            </a:r>
          </a:p>
        </p:txBody>
      </p:sp>
    </p:spTree>
    <p:extLst>
      <p:ext uri="{BB962C8B-B14F-4D97-AF65-F5344CB8AC3E}">
        <p14:creationId xmlns:p14="http://schemas.microsoft.com/office/powerpoint/2010/main" val="273000852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20794"/>
            <a:ext cx="7886700" cy="1325563"/>
          </a:xfrm>
        </p:spPr>
        <p:txBody>
          <a:bodyPr/>
          <a:lstStyle/>
          <a:p>
            <a:pPr algn="ctr"/>
            <a:r>
              <a:rPr lang="it-IT" dirty="0"/>
              <a:t>Esteri di Acidi Carbossilici (RCOOR’)</a:t>
            </a:r>
          </a:p>
        </p:txBody>
      </p:sp>
      <p:sp>
        <p:nvSpPr>
          <p:cNvPr id="3" name="Segnaposto contenuto 2"/>
          <p:cNvSpPr>
            <a:spLocks noGrp="1"/>
          </p:cNvSpPr>
          <p:nvPr>
            <p:ph idx="1"/>
          </p:nvPr>
        </p:nvSpPr>
        <p:spPr>
          <a:xfrm>
            <a:off x="148856" y="1487665"/>
            <a:ext cx="8366494" cy="4351338"/>
          </a:xfrm>
        </p:spPr>
        <p:txBody>
          <a:bodyPr/>
          <a:lstStyle/>
          <a:p>
            <a:pPr algn="just"/>
            <a:r>
              <a:rPr lang="it-IT" dirty="0"/>
              <a:t>Esteri alifatici</a:t>
            </a:r>
          </a:p>
          <a:p>
            <a:pPr lvl="1" algn="just"/>
            <a:r>
              <a:rPr lang="it-IT" dirty="0"/>
              <a:t>Ione molecolare visibile</a:t>
            </a:r>
          </a:p>
          <a:p>
            <a:pPr lvl="1" algn="just"/>
            <a:r>
              <a:rPr lang="it-IT" dirty="0" err="1"/>
              <a:t>Riarrangiamento</a:t>
            </a:r>
            <a:r>
              <a:rPr lang="it-IT" dirty="0"/>
              <a:t> di </a:t>
            </a:r>
            <a:r>
              <a:rPr lang="it-IT" dirty="0" err="1"/>
              <a:t>McLafferty</a:t>
            </a:r>
            <a:endParaRPr lang="it-IT" dirty="0"/>
          </a:p>
          <a:p>
            <a:pPr lvl="1" algn="just"/>
            <a:r>
              <a:rPr lang="it-IT" dirty="0" err="1"/>
              <a:t>Frammentazioene</a:t>
            </a:r>
            <a:r>
              <a:rPr lang="it-IT" dirty="0"/>
              <a:t> legame O-</a:t>
            </a:r>
            <a:r>
              <a:rPr lang="it-IT" dirty="0" err="1"/>
              <a:t>C</a:t>
            </a:r>
            <a:r>
              <a:rPr lang="it-IT" sz="1600" dirty="0" err="1"/>
              <a:t>carbonilico</a:t>
            </a:r>
            <a:r>
              <a:rPr lang="it-IT" dirty="0"/>
              <a:t>: Ione R-CO</a:t>
            </a:r>
            <a:r>
              <a:rPr lang="it-IT" baseline="30000" dirty="0"/>
              <a:t>+ </a:t>
            </a:r>
            <a:r>
              <a:rPr lang="it-IT" dirty="0"/>
              <a:t>(- R’O</a:t>
            </a:r>
            <a:r>
              <a:rPr lang="it-IT" baseline="30000" dirty="0"/>
              <a:t>.</a:t>
            </a:r>
            <a:r>
              <a:rPr lang="it-IT" dirty="0"/>
              <a:t>)</a:t>
            </a:r>
          </a:p>
        </p:txBody>
      </p:sp>
      <p:grpSp>
        <p:nvGrpSpPr>
          <p:cNvPr id="6" name="Gruppo 5">
            <a:extLst>
              <a:ext uri="{FF2B5EF4-FFF2-40B4-BE49-F238E27FC236}">
                <a16:creationId xmlns:a16="http://schemas.microsoft.com/office/drawing/2014/main" id="{00CCBFA7-E618-4F5D-BCEA-42FA9F999EF9}"/>
              </a:ext>
            </a:extLst>
          </p:cNvPr>
          <p:cNvGrpSpPr/>
          <p:nvPr/>
        </p:nvGrpSpPr>
        <p:grpSpPr>
          <a:xfrm>
            <a:off x="2891492" y="3429000"/>
            <a:ext cx="3030821" cy="3036895"/>
            <a:chOff x="5315716" y="3009592"/>
            <a:chExt cx="3030821" cy="3036895"/>
          </a:xfrm>
        </p:grpSpPr>
        <p:pic>
          <p:nvPicPr>
            <p:cNvPr id="5" name="Immagin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5716" y="3009592"/>
              <a:ext cx="3030821" cy="303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tangolo 3">
              <a:extLst>
                <a:ext uri="{FF2B5EF4-FFF2-40B4-BE49-F238E27FC236}">
                  <a16:creationId xmlns:a16="http://schemas.microsoft.com/office/drawing/2014/main" id="{2E8EBB2C-6EAD-4268-A4DD-8C87175B0B46}"/>
                </a:ext>
              </a:extLst>
            </p:cNvPr>
            <p:cNvSpPr/>
            <p:nvPr/>
          </p:nvSpPr>
          <p:spPr>
            <a:xfrm>
              <a:off x="6391747" y="5441133"/>
              <a:ext cx="90534" cy="126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9116628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35664" y="0"/>
            <a:ext cx="7453423" cy="744391"/>
          </a:xfrm>
        </p:spPr>
        <p:txBody>
          <a:bodyPr>
            <a:normAutofit/>
          </a:bodyPr>
          <a:lstStyle/>
          <a:p>
            <a:pPr algn="ctr"/>
            <a:r>
              <a:rPr lang="it-IT" altLang="it-IT" sz="3200" dirty="0">
                <a:solidFill>
                  <a:srgbClr val="000000"/>
                </a:solidFill>
                <a:ea typeface="Calibri" panose="020F0502020204030204" pitchFamily="34" charset="0"/>
                <a:cs typeface="Minion Pro" pitchFamily="18" charset="0"/>
              </a:rPr>
              <a:t>Spettro di massa EI dell’</a:t>
            </a:r>
            <a:r>
              <a:rPr lang="it-IT" altLang="it-IT" sz="3200" dirty="0" err="1">
                <a:solidFill>
                  <a:srgbClr val="000000"/>
                </a:solidFill>
                <a:ea typeface="Calibri" panose="020F0502020204030204" pitchFamily="34" charset="0"/>
                <a:cs typeface="Minion Pro" pitchFamily="18" charset="0"/>
              </a:rPr>
              <a:t>ottanoato</a:t>
            </a:r>
            <a:r>
              <a:rPr lang="it-IT" altLang="it-IT" sz="3200" dirty="0">
                <a:solidFill>
                  <a:srgbClr val="000000"/>
                </a:solidFill>
                <a:ea typeface="Calibri" panose="020F0502020204030204" pitchFamily="34" charset="0"/>
                <a:cs typeface="Minion Pro" pitchFamily="18" charset="0"/>
              </a:rPr>
              <a:t> di metile</a:t>
            </a:r>
            <a:endParaRPr lang="it-IT" sz="3200" dirty="0"/>
          </a:p>
        </p:txBody>
      </p:sp>
      <p:pic>
        <p:nvPicPr>
          <p:cNvPr id="4" name="Immagin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01" y="1252762"/>
            <a:ext cx="9017000"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5E56CEF8-84CF-A4BE-C93C-463725A0BE8F}"/>
              </a:ext>
            </a:extLst>
          </p:cNvPr>
          <p:cNvSpPr txBox="1"/>
          <p:nvPr/>
        </p:nvSpPr>
        <p:spPr>
          <a:xfrm>
            <a:off x="63501" y="4189981"/>
            <a:ext cx="9016999" cy="2585323"/>
          </a:xfrm>
          <a:prstGeom prst="rect">
            <a:avLst/>
          </a:prstGeom>
          <a:noFill/>
        </p:spPr>
        <p:txBody>
          <a:bodyPr wrap="square">
            <a:spAutoFit/>
          </a:bodyPr>
          <a:lstStyle/>
          <a:p>
            <a:pPr algn="just"/>
            <a:r>
              <a:rPr lang="it-IT" sz="1800" dirty="0"/>
              <a:t>Nello spettro di massa dell’</a:t>
            </a:r>
            <a:r>
              <a:rPr lang="it-IT" sz="1800" b="1" dirty="0" err="1"/>
              <a:t>ottanoato</a:t>
            </a:r>
            <a:r>
              <a:rPr lang="it-IT" sz="1800" b="1" dirty="0"/>
              <a:t> di metile </a:t>
            </a:r>
            <a:r>
              <a:rPr lang="it-IT" sz="1800" dirty="0"/>
              <a:t>si osserva il segnale dello ione molecolare intenso a m/z=158. Un picco caratteristico a m/z=127 è dato da un catione ottenuto per</a:t>
            </a:r>
            <a:r>
              <a:rPr lang="it-IT" dirty="0"/>
              <a:t> rottura del legame </a:t>
            </a:r>
            <a:r>
              <a:rPr lang="it-IT" dirty="0" err="1"/>
              <a:t>C</a:t>
            </a:r>
            <a:r>
              <a:rPr lang="it-IT" sz="1200" dirty="0" err="1"/>
              <a:t>carbonilico</a:t>
            </a:r>
            <a:r>
              <a:rPr lang="it-IT" dirty="0"/>
              <a:t>-O con uscita di radicale </a:t>
            </a:r>
            <a:r>
              <a:rPr lang="it-IT" baseline="30000" dirty="0"/>
              <a:t>.</a:t>
            </a:r>
            <a:r>
              <a:rPr lang="it-IT" dirty="0" err="1"/>
              <a:t>OMe</a:t>
            </a:r>
            <a:r>
              <a:rPr lang="it-IT" dirty="0"/>
              <a:t>. </a:t>
            </a:r>
            <a:r>
              <a:rPr lang="it-IT" sz="1800" dirty="0"/>
              <a:t>Si osserva un picco caratteristico a m/z=74 derivante dalla frammentazione dello ione molecolare per riarrangiamento di </a:t>
            </a:r>
            <a:r>
              <a:rPr lang="it-IT" sz="1800" dirty="0" err="1"/>
              <a:t>McLafferty</a:t>
            </a:r>
            <a:r>
              <a:rPr lang="it-IT" sz="1800" dirty="0"/>
              <a:t>. Anche in questo caso, </a:t>
            </a:r>
            <a:r>
              <a:rPr lang="it-IT" b="1" dirty="0"/>
              <a:t>è importante sottolineare che, all’allungarsi della catena, il profilo di frammentazione della catena idrocarburica diventa anch’esso predominante</a:t>
            </a:r>
            <a:r>
              <a:rPr lang="it-IT" dirty="0"/>
              <a:t>. I picchi a m/z = 60 deriva dalla perdita di radicale alchilico a 8 atomi di carbonio), mentre il segnale a m/z = 87 deriva dalla perdita di un radicale alchilico a 5 atomi di carbonio.</a:t>
            </a:r>
          </a:p>
          <a:p>
            <a:pPr algn="just"/>
            <a:r>
              <a:rPr lang="it-IT" dirty="0"/>
              <a:t> </a:t>
            </a:r>
          </a:p>
        </p:txBody>
      </p:sp>
    </p:spTree>
    <p:extLst>
      <p:ext uri="{BB962C8B-B14F-4D97-AF65-F5344CB8AC3E}">
        <p14:creationId xmlns:p14="http://schemas.microsoft.com/office/powerpoint/2010/main" val="51199469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46133" y="142829"/>
            <a:ext cx="6016594" cy="1009652"/>
          </a:xfrm>
        </p:spPr>
        <p:txBody>
          <a:bodyPr/>
          <a:lstStyle/>
          <a:p>
            <a:pPr algn="ctr"/>
            <a:r>
              <a:rPr lang="it-IT" dirty="0"/>
              <a:t>Esteri benzilici e Fenilici</a:t>
            </a:r>
          </a:p>
        </p:txBody>
      </p:sp>
      <p:sp>
        <p:nvSpPr>
          <p:cNvPr id="3" name="Segnaposto contenuto 2"/>
          <p:cNvSpPr>
            <a:spLocks noGrp="1"/>
          </p:cNvSpPr>
          <p:nvPr>
            <p:ph idx="1"/>
          </p:nvPr>
        </p:nvSpPr>
        <p:spPr>
          <a:xfrm>
            <a:off x="628650" y="1253331"/>
            <a:ext cx="7886700" cy="4351338"/>
          </a:xfrm>
        </p:spPr>
        <p:txBody>
          <a:bodyPr>
            <a:normAutofit lnSpcReduction="10000"/>
          </a:bodyPr>
          <a:lstStyle/>
          <a:p>
            <a:pPr algn="just"/>
            <a:r>
              <a:rPr lang="it-IT" dirty="0"/>
              <a:t>L’acetato di benzile produce ione molecolare che può frammentare eliminando un chetene (specie neutra)</a:t>
            </a:r>
          </a:p>
          <a:p>
            <a:pPr algn="just"/>
            <a:endParaRPr lang="it-IT" dirty="0"/>
          </a:p>
          <a:p>
            <a:pPr algn="just"/>
            <a:endParaRPr lang="it-IT" dirty="0"/>
          </a:p>
          <a:p>
            <a:pPr algn="just"/>
            <a:endParaRPr lang="it-IT" dirty="0"/>
          </a:p>
          <a:p>
            <a:pPr algn="just"/>
            <a:endParaRPr lang="it-IT" dirty="0"/>
          </a:p>
          <a:p>
            <a:pPr algn="just"/>
            <a:endParaRPr lang="it-IT" dirty="0"/>
          </a:p>
          <a:p>
            <a:pPr algn="just"/>
            <a:r>
              <a:rPr lang="it-IT" dirty="0"/>
              <a:t>Nello spettro dell’acetato di benzile sono intensi i picchi a m/z 43 (CH</a:t>
            </a:r>
            <a:r>
              <a:rPr lang="it-IT" baseline="-25000" dirty="0"/>
              <a:t>3</a:t>
            </a:r>
            <a:r>
              <a:rPr lang="it-IT" dirty="0"/>
              <a:t>C=O)</a:t>
            </a:r>
            <a:r>
              <a:rPr lang="it-IT" baseline="30000" dirty="0"/>
              <a:t>+</a:t>
            </a:r>
            <a:r>
              <a:rPr lang="it-IT" dirty="0"/>
              <a:t> e m/z 91 (C</a:t>
            </a:r>
            <a:r>
              <a:rPr lang="it-IT" baseline="-25000" dirty="0"/>
              <a:t>7</a:t>
            </a:r>
            <a:r>
              <a:rPr lang="it-IT" dirty="0"/>
              <a:t>H</a:t>
            </a:r>
            <a:r>
              <a:rPr lang="it-IT" baseline="-25000" dirty="0"/>
              <a:t>7</a:t>
            </a:r>
            <a:r>
              <a:rPr lang="it-IT" dirty="0"/>
              <a:t>)</a:t>
            </a:r>
            <a:r>
              <a:rPr lang="it-IT" baseline="30000" dirty="0"/>
              <a:t>+</a:t>
            </a:r>
          </a:p>
        </p:txBody>
      </p:sp>
      <p:pic>
        <p:nvPicPr>
          <p:cNvPr id="4" name="Immagin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3593" y="2554823"/>
            <a:ext cx="3516813" cy="1748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a:extLst>
              <a:ext uri="{FF2B5EF4-FFF2-40B4-BE49-F238E27FC236}">
                <a16:creationId xmlns:a16="http://schemas.microsoft.com/office/drawing/2014/main" id="{BE109CDE-6725-4160-A32E-8865A2951A5E}"/>
              </a:ext>
            </a:extLst>
          </p:cNvPr>
          <p:cNvSpPr txBox="1"/>
          <p:nvPr/>
        </p:nvSpPr>
        <p:spPr>
          <a:xfrm>
            <a:off x="2813593" y="4026177"/>
            <a:ext cx="697627" cy="276999"/>
          </a:xfrm>
          <a:prstGeom prst="rect">
            <a:avLst/>
          </a:prstGeom>
          <a:noFill/>
        </p:spPr>
        <p:txBody>
          <a:bodyPr wrap="none" rtlCol="0">
            <a:spAutoFit/>
          </a:bodyPr>
          <a:lstStyle/>
          <a:p>
            <a:r>
              <a:rPr lang="it-IT" sz="1200" i="1" dirty="0"/>
              <a:t>m/z </a:t>
            </a:r>
            <a:r>
              <a:rPr lang="it-IT" sz="1200" dirty="0"/>
              <a:t>150</a:t>
            </a:r>
            <a:endParaRPr lang="en-US" sz="1200" dirty="0"/>
          </a:p>
        </p:txBody>
      </p:sp>
    </p:spTree>
    <p:extLst>
      <p:ext uri="{BB962C8B-B14F-4D97-AF65-F5344CB8AC3E}">
        <p14:creationId xmlns:p14="http://schemas.microsoft.com/office/powerpoint/2010/main" val="394422494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6447" y="0"/>
            <a:ext cx="8718697" cy="1325563"/>
          </a:xfrm>
        </p:spPr>
        <p:txBody>
          <a:bodyPr>
            <a:normAutofit/>
          </a:bodyPr>
          <a:lstStyle/>
          <a:p>
            <a:pPr algn="ctr"/>
            <a:r>
              <a:rPr lang="it-IT" sz="4000" dirty="0"/>
              <a:t>Esteri di Acidi Aromatici </a:t>
            </a:r>
            <a:r>
              <a:rPr lang="it-IT" sz="4000" dirty="0" err="1"/>
              <a:t>ArCOOR</a:t>
            </a:r>
            <a:endParaRPr lang="it-IT" sz="4000" dirty="0"/>
          </a:p>
        </p:txBody>
      </p:sp>
      <p:sp>
        <p:nvSpPr>
          <p:cNvPr id="3" name="Segnaposto contenuto 2"/>
          <p:cNvSpPr>
            <a:spLocks noGrp="1"/>
          </p:cNvSpPr>
          <p:nvPr>
            <p:ph idx="1"/>
          </p:nvPr>
        </p:nvSpPr>
        <p:spPr>
          <a:xfrm>
            <a:off x="276447" y="1789579"/>
            <a:ext cx="8601738" cy="3083835"/>
          </a:xfrm>
        </p:spPr>
        <p:txBody>
          <a:bodyPr/>
          <a:lstStyle/>
          <a:p>
            <a:pPr algn="just"/>
            <a:r>
              <a:rPr lang="it-IT" dirty="0"/>
              <a:t>Se R = CH</a:t>
            </a:r>
            <a:r>
              <a:rPr lang="it-IT" baseline="-25000" dirty="0"/>
              <a:t>3</a:t>
            </a:r>
            <a:r>
              <a:rPr lang="it-IT" dirty="0"/>
              <a:t> lo ione molecolare è intenso, se R aumenta numero atomi di carbonio diviene sempre più piccolo.</a:t>
            </a:r>
          </a:p>
          <a:p>
            <a:pPr algn="just"/>
            <a:r>
              <a:rPr lang="it-IT" dirty="0"/>
              <a:t>Il picco base (più intenso) deriva dalla perdita del radicale RO</a:t>
            </a:r>
            <a:r>
              <a:rPr lang="it-IT" baseline="30000" dirty="0"/>
              <a:t>.</a:t>
            </a:r>
          </a:p>
          <a:p>
            <a:pPr algn="just"/>
            <a:r>
              <a:rPr lang="it-IT" dirty="0" err="1"/>
              <a:t>Riarrangiamento</a:t>
            </a:r>
            <a:r>
              <a:rPr lang="it-IT" dirty="0"/>
              <a:t> di </a:t>
            </a:r>
            <a:r>
              <a:rPr lang="it-IT" dirty="0" err="1"/>
              <a:t>McLafferty</a:t>
            </a:r>
            <a:endParaRPr lang="it-IT" dirty="0"/>
          </a:p>
          <a:p>
            <a:pPr algn="just"/>
            <a:r>
              <a:rPr lang="it-IT" dirty="0"/>
              <a:t>I benzoati </a:t>
            </a:r>
            <a:r>
              <a:rPr lang="it-IT" i="1" dirty="0"/>
              <a:t>orto</a:t>
            </a:r>
            <a:r>
              <a:rPr lang="it-IT" dirty="0"/>
              <a:t>-sostituiti eliminano ROH (effetto orto)</a:t>
            </a:r>
          </a:p>
        </p:txBody>
      </p:sp>
    </p:spTree>
    <p:extLst>
      <p:ext uri="{BB962C8B-B14F-4D97-AF65-F5344CB8AC3E}">
        <p14:creationId xmlns:p14="http://schemas.microsoft.com/office/powerpoint/2010/main" val="3856779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18255"/>
            <a:ext cx="7886700" cy="867498"/>
          </a:xfrm>
        </p:spPr>
        <p:txBody>
          <a:bodyPr/>
          <a:lstStyle/>
          <a:p>
            <a:pPr algn="ctr"/>
            <a:r>
              <a:rPr lang="it-IT" dirty="0"/>
              <a:t>Spettrometria di Massa</a:t>
            </a:r>
          </a:p>
        </p:txBody>
      </p:sp>
      <p:sp>
        <p:nvSpPr>
          <p:cNvPr id="3" name="Segnaposto contenuto 2"/>
          <p:cNvSpPr>
            <a:spLocks noGrp="1"/>
          </p:cNvSpPr>
          <p:nvPr>
            <p:ph idx="1"/>
          </p:nvPr>
        </p:nvSpPr>
        <p:spPr>
          <a:xfrm>
            <a:off x="189186" y="1384427"/>
            <a:ext cx="8954813" cy="4890250"/>
          </a:xfrm>
        </p:spPr>
        <p:txBody>
          <a:bodyPr>
            <a:normAutofit lnSpcReduction="10000"/>
          </a:bodyPr>
          <a:lstStyle/>
          <a:p>
            <a:pPr marL="0" indent="0" algn="just">
              <a:buNone/>
            </a:pPr>
            <a:r>
              <a:rPr lang="it-IT" dirty="0"/>
              <a:t>Consideriamo il </a:t>
            </a:r>
            <a:r>
              <a:rPr lang="it-IT" b="1" dirty="0">
                <a:solidFill>
                  <a:srgbClr val="FF0000"/>
                </a:solidFill>
              </a:rPr>
              <a:t>metano</a:t>
            </a:r>
            <a:r>
              <a:rPr lang="it-IT" dirty="0"/>
              <a:t>  CH</a:t>
            </a:r>
            <a:r>
              <a:rPr lang="it-IT" baseline="-25000" dirty="0"/>
              <a:t>4 </a:t>
            </a:r>
            <a:r>
              <a:rPr lang="it-IT" dirty="0"/>
              <a:t>lo spettrometro di massa ad alta risoluzione distingue tra:</a:t>
            </a:r>
          </a:p>
          <a:p>
            <a:pPr marL="0" indent="0" algn="just">
              <a:buNone/>
            </a:pPr>
            <a:endParaRPr lang="it-IT" sz="900" dirty="0"/>
          </a:p>
          <a:p>
            <a:pPr algn="just"/>
            <a:r>
              <a:rPr lang="it-IT" baseline="30000" dirty="0"/>
              <a:t>12</a:t>
            </a:r>
            <a:r>
              <a:rPr lang="it-IT" dirty="0"/>
              <a:t>C</a:t>
            </a:r>
            <a:r>
              <a:rPr lang="it-IT" baseline="30000" dirty="0"/>
              <a:t>1</a:t>
            </a:r>
            <a:r>
              <a:rPr lang="it-IT" dirty="0"/>
              <a:t>H</a:t>
            </a:r>
            <a:r>
              <a:rPr lang="it-IT" baseline="-25000" dirty="0"/>
              <a:t>4   </a:t>
            </a:r>
          </a:p>
          <a:p>
            <a:pPr marL="457200" lvl="1" indent="0" algn="just">
              <a:buNone/>
            </a:pPr>
            <a:r>
              <a:rPr lang="it-IT" baseline="-25000" dirty="0"/>
              <a:t> </a:t>
            </a:r>
            <a:r>
              <a:rPr lang="it-IT" dirty="0"/>
              <a:t>m = (12,000000 x 1) + (1,007825 x 4) = 16,031300 Da</a:t>
            </a:r>
            <a:endParaRPr lang="it-IT" baseline="-25000" dirty="0"/>
          </a:p>
          <a:p>
            <a:pPr algn="just"/>
            <a:r>
              <a:rPr lang="it-IT" baseline="30000" dirty="0"/>
              <a:t>13</a:t>
            </a:r>
            <a:r>
              <a:rPr lang="it-IT" dirty="0"/>
              <a:t>C</a:t>
            </a:r>
            <a:r>
              <a:rPr lang="it-IT" baseline="30000" dirty="0"/>
              <a:t>1</a:t>
            </a:r>
            <a:r>
              <a:rPr lang="it-IT" dirty="0"/>
              <a:t>H</a:t>
            </a:r>
            <a:r>
              <a:rPr lang="it-IT" baseline="-25000" dirty="0"/>
              <a:t>4</a:t>
            </a:r>
          </a:p>
          <a:p>
            <a:pPr marL="457200" lvl="1" indent="0" algn="just">
              <a:buNone/>
            </a:pPr>
            <a:r>
              <a:rPr lang="it-IT" dirty="0"/>
              <a:t>m = (13,003355 x 1) + (1,007825 x 4) = 17,034655 Da</a:t>
            </a:r>
            <a:endParaRPr lang="it-IT" baseline="-25000" dirty="0"/>
          </a:p>
          <a:p>
            <a:pPr algn="just"/>
            <a:r>
              <a:rPr lang="it-IT" baseline="30000" dirty="0"/>
              <a:t>12</a:t>
            </a:r>
            <a:r>
              <a:rPr lang="it-IT" dirty="0"/>
              <a:t>C</a:t>
            </a:r>
            <a:r>
              <a:rPr lang="it-IT" baseline="30000" dirty="0"/>
              <a:t>1</a:t>
            </a:r>
            <a:r>
              <a:rPr lang="it-IT" dirty="0"/>
              <a:t>H</a:t>
            </a:r>
            <a:r>
              <a:rPr lang="it-IT" baseline="-25000" dirty="0"/>
              <a:t>3</a:t>
            </a:r>
            <a:r>
              <a:rPr lang="it-IT" baseline="30000" dirty="0"/>
              <a:t>2</a:t>
            </a:r>
            <a:r>
              <a:rPr lang="it-IT" dirty="0"/>
              <a:t>H</a:t>
            </a:r>
            <a:r>
              <a:rPr lang="it-IT" baseline="-25000" dirty="0"/>
              <a:t>1</a:t>
            </a:r>
          </a:p>
          <a:p>
            <a:pPr marL="457200" lvl="1" indent="0" algn="just">
              <a:buNone/>
            </a:pPr>
            <a:r>
              <a:rPr lang="it-IT" dirty="0"/>
              <a:t>m = (12,000000 x 1) + (1,007825 x 3) + (2,014102 x 1) = 17,037577 Da</a:t>
            </a:r>
            <a:endParaRPr lang="it-IT" baseline="-25000" dirty="0"/>
          </a:p>
          <a:p>
            <a:pPr marL="0" indent="0" algn="just">
              <a:buNone/>
            </a:pPr>
            <a:r>
              <a:rPr lang="it-IT" dirty="0"/>
              <a:t>In genere le masse esatte si indicano con quattro cifre decimali significative.</a:t>
            </a:r>
          </a:p>
          <a:p>
            <a:pPr algn="just"/>
            <a:endParaRPr lang="it-IT" baseline="-25000" dirty="0"/>
          </a:p>
        </p:txBody>
      </p:sp>
    </p:spTree>
    <p:extLst>
      <p:ext uri="{BB962C8B-B14F-4D97-AF65-F5344CB8AC3E}">
        <p14:creationId xmlns:p14="http://schemas.microsoft.com/office/powerpoint/2010/main" val="372821806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AA7CB94B-B471-4DE5-9D60-091B8026D468}"/>
              </a:ext>
            </a:extLst>
          </p:cNvPr>
          <p:cNvPicPr>
            <a:picLocks noChangeAspect="1"/>
          </p:cNvPicPr>
          <p:nvPr/>
        </p:nvPicPr>
        <p:blipFill>
          <a:blip r:embed="rId3"/>
          <a:stretch>
            <a:fillRect/>
          </a:stretch>
        </p:blipFill>
        <p:spPr>
          <a:xfrm>
            <a:off x="1091849" y="580071"/>
            <a:ext cx="6760052" cy="4348768"/>
          </a:xfrm>
          <a:prstGeom prst="rect">
            <a:avLst/>
          </a:prstGeom>
        </p:spPr>
      </p:pic>
      <p:sp>
        <p:nvSpPr>
          <p:cNvPr id="4" name="Titolo 1">
            <a:extLst>
              <a:ext uri="{FF2B5EF4-FFF2-40B4-BE49-F238E27FC236}">
                <a16:creationId xmlns:a16="http://schemas.microsoft.com/office/drawing/2014/main" id="{AD93E636-18A0-5511-711E-0E4D9EBB151F}"/>
              </a:ext>
            </a:extLst>
          </p:cNvPr>
          <p:cNvSpPr txBox="1">
            <a:spLocks/>
          </p:cNvSpPr>
          <p:nvPr/>
        </p:nvSpPr>
        <p:spPr>
          <a:xfrm>
            <a:off x="845288" y="106326"/>
            <a:ext cx="7453423" cy="74439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altLang="it-IT" sz="3200" dirty="0">
                <a:solidFill>
                  <a:srgbClr val="000000"/>
                </a:solidFill>
                <a:ea typeface="Calibri" panose="020F0502020204030204" pitchFamily="34" charset="0"/>
                <a:cs typeface="Minion Pro" pitchFamily="18" charset="0"/>
              </a:rPr>
              <a:t>Spettro di massa EI dell’</a:t>
            </a:r>
            <a:r>
              <a:rPr lang="it-IT" altLang="it-IT" sz="3200" dirty="0" err="1">
                <a:solidFill>
                  <a:srgbClr val="000000"/>
                </a:solidFill>
                <a:ea typeface="Calibri" panose="020F0502020204030204" pitchFamily="34" charset="0"/>
                <a:cs typeface="Minion Pro" pitchFamily="18" charset="0"/>
              </a:rPr>
              <a:t>isopropil</a:t>
            </a:r>
            <a:r>
              <a:rPr lang="it-IT" altLang="it-IT" sz="3200" dirty="0">
                <a:solidFill>
                  <a:srgbClr val="000000"/>
                </a:solidFill>
                <a:ea typeface="Calibri" panose="020F0502020204030204" pitchFamily="34" charset="0"/>
                <a:cs typeface="Minion Pro" pitchFamily="18" charset="0"/>
              </a:rPr>
              <a:t> benzoato</a:t>
            </a:r>
            <a:endParaRPr lang="it-IT" sz="3200" dirty="0"/>
          </a:p>
        </p:txBody>
      </p:sp>
      <p:sp>
        <p:nvSpPr>
          <p:cNvPr id="6" name="TextBox 5">
            <a:extLst>
              <a:ext uri="{FF2B5EF4-FFF2-40B4-BE49-F238E27FC236}">
                <a16:creationId xmlns:a16="http://schemas.microsoft.com/office/drawing/2014/main" id="{6A3D5250-4F4C-E4D8-AA6D-C7CBC6034A83}"/>
              </a:ext>
            </a:extLst>
          </p:cNvPr>
          <p:cNvSpPr txBox="1"/>
          <p:nvPr/>
        </p:nvSpPr>
        <p:spPr>
          <a:xfrm>
            <a:off x="79743" y="4928839"/>
            <a:ext cx="8984512" cy="1754326"/>
          </a:xfrm>
          <a:prstGeom prst="rect">
            <a:avLst/>
          </a:prstGeom>
          <a:noFill/>
        </p:spPr>
        <p:txBody>
          <a:bodyPr wrap="square">
            <a:spAutoFit/>
          </a:bodyPr>
          <a:lstStyle/>
          <a:p>
            <a:pPr algn="just"/>
            <a:r>
              <a:rPr lang="it-IT" sz="1800" dirty="0"/>
              <a:t>Nello spettro di massa dell’</a:t>
            </a:r>
            <a:r>
              <a:rPr lang="it-IT" sz="1800" b="1" dirty="0" err="1"/>
              <a:t>isopropil</a:t>
            </a:r>
            <a:r>
              <a:rPr lang="it-IT" sz="1800" b="1" dirty="0"/>
              <a:t> benzoato </a:t>
            </a:r>
            <a:r>
              <a:rPr lang="it-IT" sz="1800" dirty="0"/>
              <a:t>si osserva il segnale dello ione molecolare a m/z=164.  Il picco base a m/z 105 è dato dalla rottura </a:t>
            </a:r>
            <a:r>
              <a:rPr lang="it-IT" dirty="0"/>
              <a:t>del legame </a:t>
            </a:r>
            <a:r>
              <a:rPr lang="it-IT" dirty="0" err="1"/>
              <a:t>C</a:t>
            </a:r>
            <a:r>
              <a:rPr lang="it-IT" sz="1200" dirty="0" err="1"/>
              <a:t>carbonilico</a:t>
            </a:r>
            <a:r>
              <a:rPr lang="it-IT" dirty="0"/>
              <a:t>-O con uscita di radicale </a:t>
            </a:r>
            <a:r>
              <a:rPr lang="it-IT" baseline="30000" dirty="0"/>
              <a:t>.</a:t>
            </a:r>
            <a:r>
              <a:rPr lang="it-IT" dirty="0"/>
              <a:t>OR. Questo intermedio può ulteriormente frammentare perdendo CO e producendo picco </a:t>
            </a:r>
            <a:r>
              <a:rPr lang="it-IT" sz="1800" dirty="0"/>
              <a:t>m/z=77 imputabile alla specie [C</a:t>
            </a:r>
            <a:r>
              <a:rPr lang="it-IT" sz="1800" baseline="-25000" dirty="0"/>
              <a:t>6</a:t>
            </a:r>
            <a:r>
              <a:rPr lang="it-IT" sz="1800" dirty="0"/>
              <a:t>H</a:t>
            </a:r>
            <a:r>
              <a:rPr lang="it-IT" sz="1800" baseline="-25000" dirty="0"/>
              <a:t>5</a:t>
            </a:r>
            <a:r>
              <a:rPr lang="it-IT" sz="1800" dirty="0"/>
              <a:t>]</a:t>
            </a:r>
            <a:r>
              <a:rPr lang="it-IT" sz="1800" baseline="30000" dirty="0"/>
              <a:t>+</a:t>
            </a:r>
            <a:r>
              <a:rPr lang="it-IT" dirty="0"/>
              <a:t>. Siccome in posizione </a:t>
            </a:r>
            <a:r>
              <a:rPr lang="it-IT" dirty="0">
                <a:latin typeface="Symbol" panose="05050102010706020507" pitchFamily="18" charset="2"/>
              </a:rPr>
              <a:t>g</a:t>
            </a:r>
            <a:r>
              <a:rPr lang="it-IT" dirty="0"/>
              <a:t> ci sono degli atomi di idrogeno, lo ione molecolare può frammentare per riarrangiamento di </a:t>
            </a:r>
            <a:r>
              <a:rPr lang="it-IT" dirty="0" err="1"/>
              <a:t>McLafferty</a:t>
            </a:r>
            <a:r>
              <a:rPr lang="it-IT" dirty="0"/>
              <a:t> originando i segnali a m/z 122 e 123.   </a:t>
            </a:r>
          </a:p>
        </p:txBody>
      </p:sp>
    </p:spTree>
    <p:extLst>
      <p:ext uri="{BB962C8B-B14F-4D97-AF65-F5344CB8AC3E}">
        <p14:creationId xmlns:p14="http://schemas.microsoft.com/office/powerpoint/2010/main" val="121183405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FEFE8A33-100F-4E94-8FF1-BCD421D06E80}"/>
              </a:ext>
            </a:extLst>
          </p:cNvPr>
          <p:cNvPicPr>
            <a:picLocks noChangeAspect="1"/>
          </p:cNvPicPr>
          <p:nvPr/>
        </p:nvPicPr>
        <p:blipFill>
          <a:blip r:embed="rId2"/>
          <a:stretch>
            <a:fillRect/>
          </a:stretch>
        </p:blipFill>
        <p:spPr>
          <a:xfrm>
            <a:off x="2394474" y="126663"/>
            <a:ext cx="6029917" cy="6604674"/>
          </a:xfrm>
          <a:prstGeom prst="rect">
            <a:avLst/>
          </a:prstGeom>
        </p:spPr>
      </p:pic>
      <p:sp>
        <p:nvSpPr>
          <p:cNvPr id="4" name="TextBox 3">
            <a:extLst>
              <a:ext uri="{FF2B5EF4-FFF2-40B4-BE49-F238E27FC236}">
                <a16:creationId xmlns:a16="http://schemas.microsoft.com/office/drawing/2014/main" id="{E8735F92-396C-A126-875A-9319454946C6}"/>
              </a:ext>
            </a:extLst>
          </p:cNvPr>
          <p:cNvSpPr txBox="1"/>
          <p:nvPr/>
        </p:nvSpPr>
        <p:spPr>
          <a:xfrm>
            <a:off x="74355" y="1916"/>
            <a:ext cx="3289109" cy="646331"/>
          </a:xfrm>
          <a:prstGeom prst="rect">
            <a:avLst/>
          </a:prstGeom>
          <a:noFill/>
        </p:spPr>
        <p:txBody>
          <a:bodyPr wrap="square">
            <a:spAutoFit/>
          </a:bodyPr>
          <a:lstStyle/>
          <a:p>
            <a:pPr algn="ctr"/>
            <a:r>
              <a:rPr lang="it-IT" b="1" dirty="0"/>
              <a:t>Meccanismo riarrangiamento</a:t>
            </a:r>
          </a:p>
          <a:p>
            <a:pPr algn="ctr"/>
            <a:r>
              <a:rPr lang="it-IT" b="1" dirty="0"/>
              <a:t> di </a:t>
            </a:r>
            <a:r>
              <a:rPr lang="it-IT" b="1" dirty="0" err="1"/>
              <a:t>McLafferty</a:t>
            </a:r>
            <a:r>
              <a:rPr lang="it-IT" b="1" dirty="0"/>
              <a:t> </a:t>
            </a:r>
          </a:p>
        </p:txBody>
      </p:sp>
      <p:sp>
        <p:nvSpPr>
          <p:cNvPr id="3" name="TextBox 2">
            <a:extLst>
              <a:ext uri="{FF2B5EF4-FFF2-40B4-BE49-F238E27FC236}">
                <a16:creationId xmlns:a16="http://schemas.microsoft.com/office/drawing/2014/main" id="{272973CF-7B1D-EAD8-9DC8-17B23EC41B91}"/>
              </a:ext>
            </a:extLst>
          </p:cNvPr>
          <p:cNvSpPr txBox="1"/>
          <p:nvPr/>
        </p:nvSpPr>
        <p:spPr>
          <a:xfrm>
            <a:off x="0" y="1806390"/>
            <a:ext cx="3289109" cy="2862322"/>
          </a:xfrm>
          <a:prstGeom prst="rect">
            <a:avLst/>
          </a:prstGeom>
          <a:noFill/>
        </p:spPr>
        <p:txBody>
          <a:bodyPr wrap="square">
            <a:spAutoFit/>
          </a:bodyPr>
          <a:lstStyle/>
          <a:p>
            <a:pPr algn="just"/>
            <a:r>
              <a:rPr lang="it-IT" dirty="0"/>
              <a:t>Il meccanismo con cui avviene il riarrangiamento di </a:t>
            </a:r>
            <a:r>
              <a:rPr lang="it-IT" dirty="0" err="1"/>
              <a:t>McLafferty</a:t>
            </a:r>
            <a:r>
              <a:rPr lang="it-IT" dirty="0"/>
              <a:t> può essere concertato o </a:t>
            </a:r>
            <a:r>
              <a:rPr lang="it-IT" dirty="0" err="1"/>
              <a:t>stepwise</a:t>
            </a:r>
            <a:r>
              <a:rPr lang="it-IT" dirty="0"/>
              <a:t>. In questo caso avvengono entrambi. A seconda della natura chimica della molecola in esame possono avvenire molte possibilità meccanicistiche che portano a un elevato numero di frammenti.</a:t>
            </a:r>
          </a:p>
        </p:txBody>
      </p:sp>
    </p:spTree>
    <p:extLst>
      <p:ext uri="{BB962C8B-B14F-4D97-AF65-F5344CB8AC3E}">
        <p14:creationId xmlns:p14="http://schemas.microsoft.com/office/powerpoint/2010/main" val="270676514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34575"/>
            <a:ext cx="7886700" cy="1325563"/>
          </a:xfrm>
        </p:spPr>
        <p:txBody>
          <a:bodyPr>
            <a:normAutofit fontScale="90000"/>
          </a:bodyPr>
          <a:lstStyle/>
          <a:p>
            <a:pPr algn="ctr"/>
            <a:r>
              <a:rPr lang="it-IT" dirty="0"/>
              <a:t>Effetto Orto</a:t>
            </a:r>
            <a:br>
              <a:rPr lang="it-IT" dirty="0"/>
            </a:br>
            <a:r>
              <a:rPr lang="it-IT" sz="2700" dirty="0"/>
              <a:t>I benzoati </a:t>
            </a:r>
            <a:r>
              <a:rPr lang="it-IT" sz="2700" b="1" dirty="0"/>
              <a:t>orto</a:t>
            </a:r>
            <a:r>
              <a:rPr lang="it-IT" sz="2700" dirty="0"/>
              <a:t>-sostituiti eliminano ROH (effetto orto)</a:t>
            </a:r>
            <a:br>
              <a:rPr lang="it-IT" sz="2700" dirty="0"/>
            </a:br>
            <a:endParaRPr lang="it-IT" sz="2700" dirty="0"/>
          </a:p>
        </p:txBody>
      </p:sp>
      <p:pic>
        <p:nvPicPr>
          <p:cNvPr id="4"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57076" y="1790608"/>
            <a:ext cx="5829845" cy="2806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p:cNvSpPr txBox="1"/>
          <p:nvPr/>
        </p:nvSpPr>
        <p:spPr>
          <a:xfrm>
            <a:off x="1464706" y="5027262"/>
            <a:ext cx="6214586" cy="830997"/>
          </a:xfrm>
          <a:prstGeom prst="rect">
            <a:avLst/>
          </a:prstGeom>
          <a:noFill/>
        </p:spPr>
        <p:txBody>
          <a:bodyPr wrap="none" rtlCol="0">
            <a:spAutoFit/>
          </a:bodyPr>
          <a:lstStyle/>
          <a:p>
            <a:pPr algn="ctr"/>
            <a:r>
              <a:rPr lang="it-IT" sz="2400" dirty="0"/>
              <a:t>Stato di transizione ciclico a sei termini</a:t>
            </a:r>
          </a:p>
          <a:p>
            <a:pPr algn="ctr"/>
            <a:r>
              <a:rPr lang="it-IT" sz="2400" dirty="0"/>
              <a:t>Perdita di molecola neutra come H</a:t>
            </a:r>
            <a:r>
              <a:rPr lang="it-IT" sz="2400" baseline="-25000" dirty="0"/>
              <a:t>2</a:t>
            </a:r>
            <a:r>
              <a:rPr lang="it-IT" sz="2400" dirty="0"/>
              <a:t>O, ROH, NH</a:t>
            </a:r>
            <a:r>
              <a:rPr lang="it-IT" sz="2400" baseline="-25000" dirty="0"/>
              <a:t>3</a:t>
            </a:r>
          </a:p>
        </p:txBody>
      </p:sp>
    </p:spTree>
    <p:extLst>
      <p:ext uri="{BB962C8B-B14F-4D97-AF65-F5344CB8AC3E}">
        <p14:creationId xmlns:p14="http://schemas.microsoft.com/office/powerpoint/2010/main" val="106789030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95534"/>
            <a:ext cx="7886700" cy="858176"/>
          </a:xfrm>
        </p:spPr>
        <p:txBody>
          <a:bodyPr/>
          <a:lstStyle/>
          <a:p>
            <a:pPr algn="ctr"/>
            <a:r>
              <a:rPr lang="it-IT" dirty="0"/>
              <a:t>Salicilato di metile</a:t>
            </a:r>
          </a:p>
        </p:txBody>
      </p:sp>
      <p:graphicFrame>
        <p:nvGraphicFramePr>
          <p:cNvPr id="5" name="Oggetto 4"/>
          <p:cNvGraphicFramePr>
            <a:graphicFrameLocks noChangeAspect="1"/>
          </p:cNvGraphicFramePr>
          <p:nvPr>
            <p:extLst>
              <p:ext uri="{D42A27DB-BD31-4B8C-83A1-F6EECF244321}">
                <p14:modId xmlns:p14="http://schemas.microsoft.com/office/powerpoint/2010/main" val="4122667892"/>
              </p:ext>
            </p:extLst>
          </p:nvPr>
        </p:nvGraphicFramePr>
        <p:xfrm>
          <a:off x="395618" y="1318672"/>
          <a:ext cx="8352764" cy="3157793"/>
        </p:xfrm>
        <a:graphic>
          <a:graphicData uri="http://schemas.openxmlformats.org/presentationml/2006/ole">
            <mc:AlternateContent xmlns:mc="http://schemas.openxmlformats.org/markup-compatibility/2006">
              <mc:Choice xmlns:v="urn:schemas-microsoft-com:vml" Requires="v">
                <p:oleObj name="CS ChemDraw Drawing" r:id="rId2" imgW="3963484" imgH="1499047" progId="ChemDraw.Document.6.0">
                  <p:embed/>
                </p:oleObj>
              </mc:Choice>
              <mc:Fallback>
                <p:oleObj name="CS ChemDraw Drawing" r:id="rId2" imgW="3963484" imgH="1499047" progId="ChemDraw.Document.6.0">
                  <p:embed/>
                  <p:pic>
                    <p:nvPicPr>
                      <p:cNvPr id="0" name=""/>
                      <p:cNvPicPr/>
                      <p:nvPr/>
                    </p:nvPicPr>
                    <p:blipFill>
                      <a:blip r:embed="rId3"/>
                      <a:stretch>
                        <a:fillRect/>
                      </a:stretch>
                    </p:blipFill>
                    <p:spPr>
                      <a:xfrm>
                        <a:off x="395618" y="1318672"/>
                        <a:ext cx="8352764" cy="3157793"/>
                      </a:xfrm>
                      <a:prstGeom prst="rect">
                        <a:avLst/>
                      </a:prstGeom>
                    </p:spPr>
                  </p:pic>
                </p:oleObj>
              </mc:Fallback>
            </mc:AlternateContent>
          </a:graphicData>
        </a:graphic>
      </p:graphicFrame>
      <p:sp>
        <p:nvSpPr>
          <p:cNvPr id="3" name="CasellaDiTesto 2"/>
          <p:cNvSpPr txBox="1"/>
          <p:nvPr/>
        </p:nvSpPr>
        <p:spPr>
          <a:xfrm>
            <a:off x="3082528" y="2574402"/>
            <a:ext cx="879600" cy="646331"/>
          </a:xfrm>
          <a:prstGeom prst="rect">
            <a:avLst/>
          </a:prstGeom>
          <a:noFill/>
        </p:spPr>
        <p:txBody>
          <a:bodyPr wrap="none" rtlCol="0">
            <a:spAutoFit/>
          </a:bodyPr>
          <a:lstStyle/>
          <a:p>
            <a:r>
              <a:rPr lang="it-IT" b="1" dirty="0">
                <a:solidFill>
                  <a:srgbClr val="FF0000"/>
                </a:solidFill>
              </a:rPr>
              <a:t>Effetto </a:t>
            </a:r>
          </a:p>
          <a:p>
            <a:pPr algn="ctr"/>
            <a:r>
              <a:rPr lang="it-IT" b="1" dirty="0">
                <a:solidFill>
                  <a:srgbClr val="FF0000"/>
                </a:solidFill>
              </a:rPr>
              <a:t>orto</a:t>
            </a:r>
          </a:p>
        </p:txBody>
      </p:sp>
      <p:sp>
        <p:nvSpPr>
          <p:cNvPr id="4" name="TextBox 3">
            <a:extLst>
              <a:ext uri="{FF2B5EF4-FFF2-40B4-BE49-F238E27FC236}">
                <a16:creationId xmlns:a16="http://schemas.microsoft.com/office/drawing/2014/main" id="{1169D867-048A-5B77-ECAA-6B68B73416BC}"/>
              </a:ext>
            </a:extLst>
          </p:cNvPr>
          <p:cNvSpPr txBox="1"/>
          <p:nvPr/>
        </p:nvSpPr>
        <p:spPr>
          <a:xfrm>
            <a:off x="79744" y="4946022"/>
            <a:ext cx="8984512" cy="1631216"/>
          </a:xfrm>
          <a:prstGeom prst="rect">
            <a:avLst/>
          </a:prstGeom>
          <a:noFill/>
        </p:spPr>
        <p:txBody>
          <a:bodyPr wrap="square">
            <a:spAutoFit/>
          </a:bodyPr>
          <a:lstStyle/>
          <a:p>
            <a:pPr algn="just"/>
            <a:r>
              <a:rPr lang="it-IT" sz="2000" dirty="0"/>
              <a:t>Nello spettro di massa del salicilato di metile si osserva il segnale dello ione molecolare a m/z=152. Il picco di base che si osserva nello spettro è dato dal radical catione con m/z = 120. Questa specie si forma per «effetto orto» in quanto in posizione orto rispetto all’estere si ha un </a:t>
            </a:r>
            <a:r>
              <a:rPr lang="it-IT" sz="2000" dirty="0" err="1"/>
              <a:t>grupo</a:t>
            </a:r>
            <a:r>
              <a:rPr lang="it-IT" sz="2000" dirty="0"/>
              <a:t> –OH. Questo intermedio può ulteriormente frammentare formando il radical catione a m/z = 92 per perdita di CO.</a:t>
            </a:r>
          </a:p>
        </p:txBody>
      </p:sp>
    </p:spTree>
    <p:extLst>
      <p:ext uri="{BB962C8B-B14F-4D97-AF65-F5344CB8AC3E}">
        <p14:creationId xmlns:p14="http://schemas.microsoft.com/office/powerpoint/2010/main" val="232881245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59632" y="136477"/>
            <a:ext cx="3424735" cy="680755"/>
          </a:xfrm>
        </p:spPr>
        <p:txBody>
          <a:bodyPr>
            <a:noAutofit/>
          </a:bodyPr>
          <a:lstStyle/>
          <a:p>
            <a:pPr algn="ctr"/>
            <a:r>
              <a:rPr lang="it-IT" dirty="0"/>
              <a:t>Ammine </a:t>
            </a:r>
          </a:p>
        </p:txBody>
      </p:sp>
      <p:sp>
        <p:nvSpPr>
          <p:cNvPr id="3" name="Segnaposto contenuto 2"/>
          <p:cNvSpPr>
            <a:spLocks noGrp="1"/>
          </p:cNvSpPr>
          <p:nvPr>
            <p:ph idx="1"/>
          </p:nvPr>
        </p:nvSpPr>
        <p:spPr>
          <a:xfrm>
            <a:off x="260160" y="817232"/>
            <a:ext cx="8163658" cy="4351338"/>
          </a:xfrm>
        </p:spPr>
        <p:txBody>
          <a:bodyPr>
            <a:normAutofit/>
          </a:bodyPr>
          <a:lstStyle/>
          <a:p>
            <a:pPr algn="just"/>
            <a:r>
              <a:rPr lang="it-IT" dirty="0"/>
              <a:t>Alifatiche:</a:t>
            </a:r>
          </a:p>
          <a:p>
            <a:pPr lvl="1" algn="just"/>
            <a:r>
              <a:rPr lang="it-IT" sz="2800" dirty="0"/>
              <a:t>Picco molecolare debole a massa dispari se mono-ammine.</a:t>
            </a:r>
          </a:p>
          <a:p>
            <a:pPr lvl="1" algn="just"/>
            <a:r>
              <a:rPr lang="it-IT" sz="2800" dirty="0"/>
              <a:t>Picco base deriva dalla rottura del legame C-C adiacente all’azoto con perdita di radicale alchilico.</a:t>
            </a:r>
          </a:p>
          <a:p>
            <a:pPr lvl="1" algn="just"/>
            <a:r>
              <a:rPr lang="it-IT" sz="2800" dirty="0"/>
              <a:t>Nelle ammine primarie il picco base è e m/z 30 (CH</a:t>
            </a:r>
            <a:r>
              <a:rPr lang="it-IT" sz="2800" baseline="-25000" dirty="0"/>
              <a:t>2</a:t>
            </a:r>
            <a:r>
              <a:rPr lang="it-IT" sz="2800" dirty="0"/>
              <a:t>NH</a:t>
            </a:r>
            <a:r>
              <a:rPr lang="it-IT" sz="2800" baseline="-25000" dirty="0"/>
              <a:t>2</a:t>
            </a:r>
            <a:r>
              <a:rPr lang="it-IT" sz="2800" dirty="0"/>
              <a:t>)</a:t>
            </a:r>
            <a:r>
              <a:rPr lang="it-IT" sz="2800" baseline="30000" dirty="0"/>
              <a:t>+</a:t>
            </a:r>
          </a:p>
        </p:txBody>
      </p:sp>
      <p:graphicFrame>
        <p:nvGraphicFramePr>
          <p:cNvPr id="6" name="Oggetto 5"/>
          <p:cNvGraphicFramePr>
            <a:graphicFrameLocks noChangeAspect="1"/>
          </p:cNvGraphicFramePr>
          <p:nvPr>
            <p:extLst>
              <p:ext uri="{D42A27DB-BD31-4B8C-83A1-F6EECF244321}">
                <p14:modId xmlns:p14="http://schemas.microsoft.com/office/powerpoint/2010/main" val="1171623579"/>
              </p:ext>
            </p:extLst>
          </p:nvPr>
        </p:nvGraphicFramePr>
        <p:xfrm>
          <a:off x="1439663" y="4672900"/>
          <a:ext cx="6502933" cy="1891673"/>
        </p:xfrm>
        <a:graphic>
          <a:graphicData uri="http://schemas.openxmlformats.org/presentationml/2006/ole">
            <mc:AlternateContent xmlns:mc="http://schemas.openxmlformats.org/markup-compatibility/2006">
              <mc:Choice xmlns:v="urn:schemas-microsoft-com:vml" Requires="v">
                <p:oleObj name="CS ChemDraw Drawing" r:id="rId2" imgW="2145327" imgH="624256" progId="ChemDraw.Document.6.0">
                  <p:embed/>
                </p:oleObj>
              </mc:Choice>
              <mc:Fallback>
                <p:oleObj name="CS ChemDraw Drawing" r:id="rId2" imgW="2145327" imgH="624256" progId="ChemDraw.Document.6.0">
                  <p:embed/>
                  <p:pic>
                    <p:nvPicPr>
                      <p:cNvPr id="0" name=""/>
                      <p:cNvPicPr/>
                      <p:nvPr/>
                    </p:nvPicPr>
                    <p:blipFill>
                      <a:blip r:embed="rId3"/>
                      <a:stretch>
                        <a:fillRect/>
                      </a:stretch>
                    </p:blipFill>
                    <p:spPr>
                      <a:xfrm>
                        <a:off x="1439663" y="4672900"/>
                        <a:ext cx="6502933" cy="1891673"/>
                      </a:xfrm>
                      <a:prstGeom prst="rect">
                        <a:avLst/>
                      </a:prstGeom>
                    </p:spPr>
                  </p:pic>
                </p:oleObj>
              </mc:Fallback>
            </mc:AlternateContent>
          </a:graphicData>
        </a:graphic>
      </p:graphicFrame>
    </p:spTree>
    <p:extLst>
      <p:ext uri="{BB962C8B-B14F-4D97-AF65-F5344CB8AC3E}">
        <p14:creationId xmlns:p14="http://schemas.microsoft.com/office/powerpoint/2010/main" val="11577929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44157" y="0"/>
            <a:ext cx="4939637" cy="989361"/>
          </a:xfrm>
        </p:spPr>
        <p:txBody>
          <a:bodyPr/>
          <a:lstStyle/>
          <a:p>
            <a:pPr algn="ctr"/>
            <a:r>
              <a:rPr lang="it-IT" dirty="0"/>
              <a:t>Ammine alifatiche</a:t>
            </a:r>
          </a:p>
        </p:txBody>
      </p:sp>
      <p:pic>
        <p:nvPicPr>
          <p:cNvPr id="4"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4246" y="1600897"/>
            <a:ext cx="7814408" cy="150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p:cNvSpPr txBox="1"/>
          <p:nvPr/>
        </p:nvSpPr>
        <p:spPr>
          <a:xfrm>
            <a:off x="142950" y="3317220"/>
            <a:ext cx="8742050" cy="954107"/>
          </a:xfrm>
          <a:prstGeom prst="rect">
            <a:avLst/>
          </a:prstGeom>
          <a:noFill/>
        </p:spPr>
        <p:txBody>
          <a:bodyPr wrap="square" rtlCol="0">
            <a:spAutoFit/>
          </a:bodyPr>
          <a:lstStyle/>
          <a:p>
            <a:pPr algn="just"/>
            <a:r>
              <a:rPr lang="it-IT" sz="2800" dirty="0"/>
              <a:t> - Se ammine a catena lunga si formano frammenti ciclici. Viene perso il gruppo R a 5 atomi di carbonio da ammina:</a:t>
            </a:r>
          </a:p>
        </p:txBody>
      </p:sp>
      <p:pic>
        <p:nvPicPr>
          <p:cNvPr id="6" name="Immagine 5"/>
          <p:cNvPicPr>
            <a:picLocks noChangeAspect="1"/>
          </p:cNvPicPr>
          <p:nvPr/>
        </p:nvPicPr>
        <p:blipFill>
          <a:blip r:embed="rId3"/>
          <a:stretch>
            <a:fillRect/>
          </a:stretch>
        </p:blipFill>
        <p:spPr>
          <a:xfrm>
            <a:off x="2591447" y="4478423"/>
            <a:ext cx="3845056" cy="2223390"/>
          </a:xfrm>
          <a:prstGeom prst="rect">
            <a:avLst/>
          </a:prstGeom>
        </p:spPr>
      </p:pic>
      <p:sp>
        <p:nvSpPr>
          <p:cNvPr id="7" name="TextBox 6">
            <a:extLst>
              <a:ext uri="{FF2B5EF4-FFF2-40B4-BE49-F238E27FC236}">
                <a16:creationId xmlns:a16="http://schemas.microsoft.com/office/drawing/2014/main" id="{313BFD6E-F3B0-E7C1-4467-F5DC4B1C852F}"/>
              </a:ext>
            </a:extLst>
          </p:cNvPr>
          <p:cNvSpPr txBox="1"/>
          <p:nvPr/>
        </p:nvSpPr>
        <p:spPr>
          <a:xfrm>
            <a:off x="-109182" y="875457"/>
            <a:ext cx="6203111" cy="523220"/>
          </a:xfrm>
          <a:prstGeom prst="rect">
            <a:avLst/>
          </a:prstGeom>
          <a:noFill/>
        </p:spPr>
        <p:txBody>
          <a:bodyPr wrap="square">
            <a:spAutoFit/>
          </a:bodyPr>
          <a:lstStyle/>
          <a:p>
            <a:pPr lvl="1" algn="just"/>
            <a:r>
              <a:rPr lang="it-IT" sz="2800" dirty="0"/>
              <a:t>- Nelle ammine secondarie o terziarie</a:t>
            </a:r>
            <a:endParaRPr lang="it-IT" sz="2800" baseline="30000" dirty="0"/>
          </a:p>
        </p:txBody>
      </p:sp>
    </p:spTree>
    <p:extLst>
      <p:ext uri="{BB962C8B-B14F-4D97-AF65-F5344CB8AC3E}">
        <p14:creationId xmlns:p14="http://schemas.microsoft.com/office/powerpoint/2010/main" val="210822702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74208" y="176211"/>
            <a:ext cx="6181583" cy="1009652"/>
          </a:xfrm>
        </p:spPr>
        <p:txBody>
          <a:bodyPr/>
          <a:lstStyle/>
          <a:p>
            <a:pPr algn="ctr"/>
            <a:r>
              <a:rPr lang="it-IT" dirty="0"/>
              <a:t>Ammine Aromatiche</a:t>
            </a:r>
          </a:p>
        </p:txBody>
      </p:sp>
      <p:sp>
        <p:nvSpPr>
          <p:cNvPr id="3" name="Segnaposto contenuto 2"/>
          <p:cNvSpPr>
            <a:spLocks noGrp="1"/>
          </p:cNvSpPr>
          <p:nvPr>
            <p:ph idx="1"/>
          </p:nvPr>
        </p:nvSpPr>
        <p:spPr>
          <a:xfrm>
            <a:off x="628650" y="1451783"/>
            <a:ext cx="7886700" cy="4351338"/>
          </a:xfrm>
        </p:spPr>
        <p:txBody>
          <a:bodyPr/>
          <a:lstStyle/>
          <a:p>
            <a:pPr algn="just"/>
            <a:r>
              <a:rPr lang="it-IT" dirty="0"/>
              <a:t>Ione molecolare intenso.</a:t>
            </a:r>
          </a:p>
          <a:p>
            <a:pPr algn="just"/>
            <a:r>
              <a:rPr lang="it-IT" dirty="0"/>
              <a:t>Per </a:t>
            </a:r>
            <a:r>
              <a:rPr lang="it-IT" dirty="0" err="1"/>
              <a:t>alchil</a:t>
            </a:r>
            <a:r>
              <a:rPr lang="it-IT" dirty="0"/>
              <a:t> </a:t>
            </a:r>
            <a:r>
              <a:rPr lang="it-IT" dirty="0" err="1"/>
              <a:t>arilammine</a:t>
            </a:r>
            <a:r>
              <a:rPr lang="it-IT" dirty="0"/>
              <a:t> si ha rottura del legame C-C adiacente all’azoto.</a:t>
            </a:r>
          </a:p>
        </p:txBody>
      </p:sp>
      <p:pic>
        <p:nvPicPr>
          <p:cNvPr id="4" name="Immagine 3"/>
          <p:cNvPicPr>
            <a:picLocks noChangeAspect="1"/>
          </p:cNvPicPr>
          <p:nvPr/>
        </p:nvPicPr>
        <p:blipFill>
          <a:blip r:embed="rId2"/>
          <a:stretch>
            <a:fillRect/>
          </a:stretch>
        </p:blipFill>
        <p:spPr>
          <a:xfrm>
            <a:off x="2361061" y="3306219"/>
            <a:ext cx="4656281" cy="2387719"/>
          </a:xfrm>
          <a:prstGeom prst="rect">
            <a:avLst/>
          </a:prstGeom>
        </p:spPr>
      </p:pic>
    </p:spTree>
    <p:extLst>
      <p:ext uri="{BB962C8B-B14F-4D97-AF65-F5344CB8AC3E}">
        <p14:creationId xmlns:p14="http://schemas.microsoft.com/office/powerpoint/2010/main" val="190526584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146762"/>
            <a:ext cx="7886700" cy="1325563"/>
          </a:xfrm>
        </p:spPr>
        <p:txBody>
          <a:bodyPr/>
          <a:lstStyle/>
          <a:p>
            <a:pPr algn="ctr"/>
            <a:r>
              <a:rPr lang="it-IT" dirty="0"/>
              <a:t>Ammidi Alifatiche </a:t>
            </a:r>
          </a:p>
        </p:txBody>
      </p:sp>
      <p:sp>
        <p:nvSpPr>
          <p:cNvPr id="3" name="Segnaposto contenuto 2"/>
          <p:cNvSpPr>
            <a:spLocks noGrp="1"/>
          </p:cNvSpPr>
          <p:nvPr>
            <p:ph idx="1"/>
          </p:nvPr>
        </p:nvSpPr>
        <p:spPr>
          <a:xfrm>
            <a:off x="628650" y="1253331"/>
            <a:ext cx="7886700" cy="4351338"/>
          </a:xfrm>
        </p:spPr>
        <p:txBody>
          <a:bodyPr/>
          <a:lstStyle/>
          <a:p>
            <a:pPr algn="just"/>
            <a:r>
              <a:rPr lang="it-IT" dirty="0"/>
              <a:t>Ione molecolare visibile.</a:t>
            </a:r>
          </a:p>
          <a:p>
            <a:pPr algn="just"/>
            <a:r>
              <a:rPr lang="it-IT" dirty="0"/>
              <a:t>Per le ammidi primarie a catena lineare con H in posizione </a:t>
            </a:r>
            <a:r>
              <a:rPr lang="it-IT" dirty="0">
                <a:latin typeface="Symbol" panose="05050102010706020507" pitchFamily="18" charset="2"/>
              </a:rPr>
              <a:t>g</a:t>
            </a:r>
            <a:r>
              <a:rPr lang="it-IT" dirty="0"/>
              <a:t> , il riarrangiamento di </a:t>
            </a:r>
            <a:r>
              <a:rPr lang="it-IT" dirty="0" err="1"/>
              <a:t>McLafferty</a:t>
            </a:r>
            <a:r>
              <a:rPr lang="it-IT" dirty="0"/>
              <a:t> porta alla formazione del picco base a m/z 59.</a:t>
            </a:r>
          </a:p>
        </p:txBody>
      </p:sp>
      <p:graphicFrame>
        <p:nvGraphicFramePr>
          <p:cNvPr id="4" name="Oggetto 3"/>
          <p:cNvGraphicFramePr>
            <a:graphicFrameLocks noChangeAspect="1"/>
          </p:cNvGraphicFramePr>
          <p:nvPr>
            <p:extLst>
              <p:ext uri="{D42A27DB-BD31-4B8C-83A1-F6EECF244321}">
                <p14:modId xmlns:p14="http://schemas.microsoft.com/office/powerpoint/2010/main" val="1803594164"/>
              </p:ext>
            </p:extLst>
          </p:nvPr>
        </p:nvGraphicFramePr>
        <p:xfrm>
          <a:off x="1617088" y="3835933"/>
          <a:ext cx="5909824" cy="1768736"/>
        </p:xfrm>
        <a:graphic>
          <a:graphicData uri="http://schemas.openxmlformats.org/presentationml/2006/ole">
            <mc:AlternateContent xmlns:mc="http://schemas.openxmlformats.org/markup-compatibility/2006">
              <mc:Choice xmlns:v="urn:schemas-microsoft-com:vml" Requires="v">
                <p:oleObj name="CS ChemDraw Drawing" r:id="rId2" imgW="2672581" imgH="799366" progId="ChemDraw.Document.6.0">
                  <p:embed/>
                </p:oleObj>
              </mc:Choice>
              <mc:Fallback>
                <p:oleObj name="CS ChemDraw Drawing" r:id="rId2" imgW="2672581" imgH="799366" progId="ChemDraw.Document.6.0">
                  <p:embed/>
                  <p:pic>
                    <p:nvPicPr>
                      <p:cNvPr id="0" name=""/>
                      <p:cNvPicPr/>
                      <p:nvPr/>
                    </p:nvPicPr>
                    <p:blipFill>
                      <a:blip r:embed="rId3"/>
                      <a:stretch>
                        <a:fillRect/>
                      </a:stretch>
                    </p:blipFill>
                    <p:spPr>
                      <a:xfrm>
                        <a:off x="1617088" y="3835933"/>
                        <a:ext cx="5909824" cy="1768736"/>
                      </a:xfrm>
                      <a:prstGeom prst="rect">
                        <a:avLst/>
                      </a:prstGeom>
                    </p:spPr>
                  </p:pic>
                </p:oleObj>
              </mc:Fallback>
            </mc:AlternateContent>
          </a:graphicData>
        </a:graphic>
      </p:graphicFrame>
    </p:spTree>
    <p:extLst>
      <p:ext uri="{BB962C8B-B14F-4D97-AF65-F5344CB8AC3E}">
        <p14:creationId xmlns:p14="http://schemas.microsoft.com/office/powerpoint/2010/main" val="36301713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08865" y="30759"/>
            <a:ext cx="5321774" cy="909303"/>
          </a:xfrm>
        </p:spPr>
        <p:txBody>
          <a:bodyPr/>
          <a:lstStyle/>
          <a:p>
            <a:pPr algn="ctr"/>
            <a:r>
              <a:rPr lang="it-IT" dirty="0"/>
              <a:t>Ammidi alifatiche </a:t>
            </a:r>
          </a:p>
        </p:txBody>
      </p:sp>
      <p:sp>
        <p:nvSpPr>
          <p:cNvPr id="3" name="Segnaposto contenuto 2"/>
          <p:cNvSpPr>
            <a:spLocks noGrp="1"/>
          </p:cNvSpPr>
          <p:nvPr>
            <p:ph idx="1"/>
          </p:nvPr>
        </p:nvSpPr>
        <p:spPr>
          <a:xfrm>
            <a:off x="726402" y="1253331"/>
            <a:ext cx="7886700" cy="4351338"/>
          </a:xfrm>
        </p:spPr>
        <p:txBody>
          <a:bodyPr/>
          <a:lstStyle/>
          <a:p>
            <a:pPr algn="just"/>
            <a:r>
              <a:rPr lang="it-IT" dirty="0"/>
              <a:t>Le ammidi primarie producono un intenso picco a m/z 44 (O=C=NH</a:t>
            </a:r>
            <a:r>
              <a:rPr lang="it-IT" baseline="-25000" dirty="0"/>
              <a:t>2</a:t>
            </a:r>
            <a:r>
              <a:rPr lang="it-IT" dirty="0"/>
              <a:t>)</a:t>
            </a:r>
            <a:r>
              <a:rPr lang="it-IT" baseline="30000" dirty="0"/>
              <a:t>+ </a:t>
            </a:r>
            <a:r>
              <a:rPr lang="it-IT" dirty="0"/>
              <a:t>derivante dalla rottura del legame R-CONH</a:t>
            </a:r>
            <a:r>
              <a:rPr lang="it-IT" baseline="-25000" dirty="0"/>
              <a:t>2 </a:t>
            </a:r>
          </a:p>
          <a:p>
            <a:pPr algn="just"/>
            <a:r>
              <a:rPr lang="it-IT" dirty="0"/>
              <a:t>Se catena abbastanza lunga si può avere anche ciclizzazione:</a:t>
            </a:r>
          </a:p>
        </p:txBody>
      </p:sp>
      <p:pic>
        <p:nvPicPr>
          <p:cNvPr id="4"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08865" y="3661012"/>
            <a:ext cx="5017087" cy="207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308157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49" y="114829"/>
            <a:ext cx="7886700" cy="466561"/>
          </a:xfrm>
        </p:spPr>
        <p:txBody>
          <a:bodyPr>
            <a:normAutofit fontScale="90000"/>
          </a:bodyPr>
          <a:lstStyle/>
          <a:p>
            <a:pPr algn="ctr"/>
            <a:r>
              <a:rPr lang="it-IT" dirty="0"/>
              <a:t>Ammidi Aromatiche</a:t>
            </a:r>
          </a:p>
        </p:txBody>
      </p:sp>
      <p:pic>
        <p:nvPicPr>
          <p:cNvPr id="4" name="Immagin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484" y="1910686"/>
            <a:ext cx="7479031" cy="4352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p:cNvSpPr txBox="1"/>
          <p:nvPr/>
        </p:nvSpPr>
        <p:spPr>
          <a:xfrm>
            <a:off x="0" y="698573"/>
            <a:ext cx="9144000" cy="1292662"/>
          </a:xfrm>
          <a:prstGeom prst="rect">
            <a:avLst/>
          </a:prstGeom>
          <a:noFill/>
        </p:spPr>
        <p:txBody>
          <a:bodyPr wrap="square" rtlCol="0">
            <a:spAutoFit/>
          </a:bodyPr>
          <a:lstStyle/>
          <a:p>
            <a:pPr algn="just"/>
            <a:r>
              <a:rPr lang="it-IT" sz="2000" dirty="0"/>
              <a:t>La perdita di NH</a:t>
            </a:r>
            <a:r>
              <a:rPr lang="it-IT" sz="2000" baseline="-25000" dirty="0"/>
              <a:t>2</a:t>
            </a:r>
            <a:r>
              <a:rPr lang="it-IT" sz="2000" dirty="0"/>
              <a:t> dallo ione molecolare porta al catione benzoile (m/z 105) che perde CO e porta alla formazione del catione fenile (m/z 77). E’ possibile perdere radicale fenilico formando catione a m/z = 44</a:t>
            </a:r>
          </a:p>
          <a:p>
            <a:pPr algn="just"/>
            <a:endParaRPr lang="it-IT" dirty="0"/>
          </a:p>
        </p:txBody>
      </p:sp>
    </p:spTree>
    <p:extLst>
      <p:ext uri="{BB962C8B-B14F-4D97-AF65-F5344CB8AC3E}">
        <p14:creationId xmlns:p14="http://schemas.microsoft.com/office/powerpoint/2010/main" val="2337022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18255"/>
            <a:ext cx="7886700" cy="1325563"/>
          </a:xfrm>
        </p:spPr>
        <p:txBody>
          <a:bodyPr/>
          <a:lstStyle/>
          <a:p>
            <a:pPr algn="ctr"/>
            <a:r>
              <a:rPr lang="it-IT" dirty="0"/>
              <a:t>Spettrometria di Massa</a:t>
            </a:r>
          </a:p>
        </p:txBody>
      </p:sp>
      <p:sp>
        <p:nvSpPr>
          <p:cNvPr id="3" name="Segnaposto contenuto 2"/>
          <p:cNvSpPr>
            <a:spLocks noGrp="1"/>
          </p:cNvSpPr>
          <p:nvPr>
            <p:ph idx="1"/>
          </p:nvPr>
        </p:nvSpPr>
        <p:spPr>
          <a:xfrm>
            <a:off x="157656" y="1312286"/>
            <a:ext cx="8860220" cy="5107304"/>
          </a:xfrm>
        </p:spPr>
        <p:txBody>
          <a:bodyPr>
            <a:normAutofit/>
          </a:bodyPr>
          <a:lstStyle/>
          <a:p>
            <a:pPr algn="just"/>
            <a:r>
              <a:rPr lang="it-IT" baseline="30000" dirty="0"/>
              <a:t>12</a:t>
            </a:r>
            <a:r>
              <a:rPr lang="it-IT" dirty="0"/>
              <a:t>C</a:t>
            </a:r>
            <a:r>
              <a:rPr lang="it-IT" baseline="30000" dirty="0"/>
              <a:t>1</a:t>
            </a:r>
            <a:r>
              <a:rPr lang="it-IT" dirty="0"/>
              <a:t>H</a:t>
            </a:r>
            <a:r>
              <a:rPr lang="it-IT" baseline="-25000" dirty="0"/>
              <a:t>4 </a:t>
            </a:r>
            <a:r>
              <a:rPr lang="it-IT" dirty="0"/>
              <a:t>ha</a:t>
            </a:r>
            <a:r>
              <a:rPr lang="it-IT" baseline="-25000" dirty="0"/>
              <a:t> </a:t>
            </a:r>
            <a:r>
              <a:rPr lang="it-IT" b="1" dirty="0"/>
              <a:t>massa nominale </a:t>
            </a:r>
            <a:r>
              <a:rPr lang="it-IT" dirty="0"/>
              <a:t>16 (spettrometro a bassa risoluzione) e </a:t>
            </a:r>
            <a:r>
              <a:rPr lang="it-IT" b="1" dirty="0">
                <a:solidFill>
                  <a:srgbClr val="C00000"/>
                </a:solidFill>
              </a:rPr>
              <a:t>massa esatta</a:t>
            </a:r>
            <a:r>
              <a:rPr lang="it-IT" dirty="0"/>
              <a:t> 16,0313 (spettrometro ad alta risoluzione)</a:t>
            </a:r>
          </a:p>
          <a:p>
            <a:pPr algn="just"/>
            <a:r>
              <a:rPr lang="it-IT" baseline="30000" dirty="0"/>
              <a:t>13</a:t>
            </a:r>
            <a:r>
              <a:rPr lang="it-IT" dirty="0"/>
              <a:t>C</a:t>
            </a:r>
            <a:r>
              <a:rPr lang="it-IT" baseline="30000" dirty="0"/>
              <a:t>1</a:t>
            </a:r>
            <a:r>
              <a:rPr lang="it-IT" dirty="0"/>
              <a:t>H</a:t>
            </a:r>
            <a:r>
              <a:rPr lang="it-IT" baseline="-25000" dirty="0"/>
              <a:t>4  </a:t>
            </a:r>
            <a:r>
              <a:rPr lang="it-IT" dirty="0"/>
              <a:t>ha</a:t>
            </a:r>
            <a:r>
              <a:rPr lang="it-IT" baseline="-25000" dirty="0"/>
              <a:t> </a:t>
            </a:r>
            <a:r>
              <a:rPr lang="it-IT" b="1" dirty="0"/>
              <a:t>massa nominale </a:t>
            </a:r>
            <a:r>
              <a:rPr lang="it-IT" dirty="0"/>
              <a:t>17 e </a:t>
            </a:r>
            <a:r>
              <a:rPr lang="it-IT" b="1" dirty="0">
                <a:solidFill>
                  <a:srgbClr val="C00000"/>
                </a:solidFill>
              </a:rPr>
              <a:t>massa esatta </a:t>
            </a:r>
            <a:r>
              <a:rPr lang="it-IT" dirty="0"/>
              <a:t>17,0346</a:t>
            </a:r>
            <a:endParaRPr lang="it-IT" baseline="-25000" dirty="0"/>
          </a:p>
          <a:p>
            <a:pPr algn="just"/>
            <a:r>
              <a:rPr lang="it-IT" baseline="30000" dirty="0"/>
              <a:t>12</a:t>
            </a:r>
            <a:r>
              <a:rPr lang="it-IT" dirty="0"/>
              <a:t>C</a:t>
            </a:r>
            <a:r>
              <a:rPr lang="it-IT" baseline="30000" dirty="0"/>
              <a:t>1</a:t>
            </a:r>
            <a:r>
              <a:rPr lang="it-IT" dirty="0"/>
              <a:t>H</a:t>
            </a:r>
            <a:r>
              <a:rPr lang="it-IT" baseline="-25000" dirty="0"/>
              <a:t>3</a:t>
            </a:r>
            <a:r>
              <a:rPr lang="it-IT" baseline="30000" dirty="0"/>
              <a:t>2</a:t>
            </a:r>
            <a:r>
              <a:rPr lang="it-IT" dirty="0"/>
              <a:t>H</a:t>
            </a:r>
            <a:r>
              <a:rPr lang="it-IT" baseline="-25000" dirty="0"/>
              <a:t>1</a:t>
            </a:r>
            <a:r>
              <a:rPr lang="it-IT" dirty="0"/>
              <a:t> ha </a:t>
            </a:r>
            <a:r>
              <a:rPr lang="it-IT" b="1" dirty="0"/>
              <a:t>massa nominale </a:t>
            </a:r>
            <a:r>
              <a:rPr lang="it-IT" dirty="0"/>
              <a:t>17 e </a:t>
            </a:r>
            <a:r>
              <a:rPr lang="it-IT" b="1" dirty="0">
                <a:solidFill>
                  <a:srgbClr val="C00000"/>
                </a:solidFill>
              </a:rPr>
              <a:t>massa esatta </a:t>
            </a:r>
            <a:r>
              <a:rPr lang="it-IT" sz="2800" dirty="0"/>
              <a:t>17,0375</a:t>
            </a:r>
          </a:p>
          <a:p>
            <a:pPr marL="0" indent="0" algn="just">
              <a:buNone/>
            </a:pPr>
            <a:endParaRPr lang="it-IT" sz="1600" dirty="0"/>
          </a:p>
          <a:p>
            <a:pPr marL="0" lvl="1" indent="0" algn="just">
              <a:spcBef>
                <a:spcPts val="1000"/>
              </a:spcBef>
              <a:buNone/>
            </a:pPr>
            <a:r>
              <a:rPr lang="it-IT" sz="2800" dirty="0"/>
              <a:t>Solo con uno strumento ad alta risoluzione distinguo il picco a m/z = 17,0346 da quella a m/z = 17,0375. Il rapporto di intensità tra i picchi dipende dalla percentuale isotopica e quindi dalla loro abbondanza. Con uno strumento a bassa risoluzione non riesco a discriminare tra le ultime due specie chimiche.</a:t>
            </a:r>
          </a:p>
          <a:p>
            <a:pPr algn="just"/>
            <a:endParaRPr lang="it-IT" dirty="0"/>
          </a:p>
          <a:p>
            <a:pPr algn="just"/>
            <a:endParaRPr lang="it-IT" dirty="0"/>
          </a:p>
          <a:p>
            <a:pPr algn="just"/>
            <a:endParaRPr lang="it-IT" baseline="-25000" dirty="0"/>
          </a:p>
        </p:txBody>
      </p:sp>
    </p:spTree>
    <p:extLst>
      <p:ext uri="{BB962C8B-B14F-4D97-AF65-F5344CB8AC3E}">
        <p14:creationId xmlns:p14="http://schemas.microsoft.com/office/powerpoint/2010/main" val="321463805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102653"/>
            <a:ext cx="7886700" cy="640266"/>
          </a:xfrm>
        </p:spPr>
        <p:txBody>
          <a:bodyPr>
            <a:normAutofit fontScale="90000"/>
          </a:bodyPr>
          <a:lstStyle/>
          <a:p>
            <a:pPr algn="ctr"/>
            <a:r>
              <a:rPr lang="it-IT" dirty="0"/>
              <a:t>Nitro Composti Alifatici</a:t>
            </a:r>
          </a:p>
        </p:txBody>
      </p:sp>
      <p:sp>
        <p:nvSpPr>
          <p:cNvPr id="3" name="Segnaposto contenuto 2"/>
          <p:cNvSpPr>
            <a:spLocks noGrp="1"/>
          </p:cNvSpPr>
          <p:nvPr>
            <p:ph idx="1"/>
          </p:nvPr>
        </p:nvSpPr>
        <p:spPr>
          <a:xfrm>
            <a:off x="259307" y="742918"/>
            <a:ext cx="7478120" cy="1978925"/>
          </a:xfrm>
        </p:spPr>
        <p:txBody>
          <a:bodyPr>
            <a:normAutofit/>
          </a:bodyPr>
          <a:lstStyle/>
          <a:p>
            <a:r>
              <a:rPr lang="it-IT" sz="2400" dirty="0"/>
              <a:t>Ione molecolare debole o assente</a:t>
            </a:r>
          </a:p>
          <a:p>
            <a:r>
              <a:rPr lang="it-IT" sz="2400" dirty="0"/>
              <a:t>Picco a M-NO</a:t>
            </a:r>
            <a:r>
              <a:rPr lang="it-IT" sz="2400" baseline="-25000" dirty="0"/>
              <a:t>2 </a:t>
            </a:r>
            <a:r>
              <a:rPr lang="it-IT" sz="2400" dirty="0"/>
              <a:t>(M - 46) derivante perdita nitro gruppo</a:t>
            </a:r>
            <a:endParaRPr lang="it-IT" sz="2400" baseline="-25000" dirty="0"/>
          </a:p>
          <a:p>
            <a:r>
              <a:rPr lang="it-IT" sz="2400" dirty="0"/>
              <a:t>Picco m/z = 30 frammento NO</a:t>
            </a:r>
            <a:r>
              <a:rPr lang="it-IT" sz="2400" baseline="30000" dirty="0"/>
              <a:t>+</a:t>
            </a:r>
          </a:p>
          <a:p>
            <a:r>
              <a:rPr lang="it-IT" sz="2400" dirty="0"/>
              <a:t>Picco m/z = 46 frammento NO</a:t>
            </a:r>
            <a:r>
              <a:rPr lang="it-IT" sz="2400" baseline="-25000" dirty="0"/>
              <a:t>2</a:t>
            </a:r>
            <a:r>
              <a:rPr lang="it-IT" sz="2400" baseline="30000" dirty="0"/>
              <a:t>+</a:t>
            </a:r>
          </a:p>
        </p:txBody>
      </p:sp>
      <p:pic>
        <p:nvPicPr>
          <p:cNvPr id="4" name="Immagine 1">
            <a:extLst>
              <a:ext uri="{FF2B5EF4-FFF2-40B4-BE49-F238E27FC236}">
                <a16:creationId xmlns:a16="http://schemas.microsoft.com/office/drawing/2014/main" id="{52882816-C946-E656-12CE-E945EC494DF5}"/>
              </a:ext>
            </a:extLst>
          </p:cNvPr>
          <p:cNvPicPr/>
          <p:nvPr/>
        </p:nvPicPr>
        <p:blipFill rotWithShape="1">
          <a:blip r:embed="rId2"/>
          <a:srcRect l="14985" t="15464" r="46348" b="24132"/>
          <a:stretch/>
        </p:blipFill>
        <p:spPr bwMode="auto">
          <a:xfrm>
            <a:off x="291945" y="2538484"/>
            <a:ext cx="5443078" cy="4216864"/>
          </a:xfrm>
          <a:prstGeom prst="rect">
            <a:avLst/>
          </a:prstGeom>
          <a:ln>
            <a:noFill/>
          </a:ln>
          <a:extLst>
            <a:ext uri="{53640926-AAD7-44D8-BBD7-CCE9431645EC}">
              <a14:shadowObscured xmlns:a14="http://schemas.microsoft.com/office/drawing/2010/main"/>
            </a:ext>
          </a:extLst>
        </p:spPr>
      </p:pic>
      <p:graphicFrame>
        <p:nvGraphicFramePr>
          <p:cNvPr id="5" name="Oggetto 2">
            <a:extLst>
              <a:ext uri="{FF2B5EF4-FFF2-40B4-BE49-F238E27FC236}">
                <a16:creationId xmlns:a16="http://schemas.microsoft.com/office/drawing/2014/main" id="{DF926386-9223-1AE7-6A40-7F96EDC8BFC1}"/>
              </a:ext>
            </a:extLst>
          </p:cNvPr>
          <p:cNvGraphicFramePr>
            <a:graphicFrameLocks noChangeAspect="1"/>
          </p:cNvGraphicFramePr>
          <p:nvPr>
            <p:extLst>
              <p:ext uri="{D42A27DB-BD31-4B8C-83A1-F6EECF244321}">
                <p14:modId xmlns:p14="http://schemas.microsoft.com/office/powerpoint/2010/main" val="3214256182"/>
              </p:ext>
            </p:extLst>
          </p:nvPr>
        </p:nvGraphicFramePr>
        <p:xfrm>
          <a:off x="3219799" y="4150692"/>
          <a:ext cx="1802577" cy="342821"/>
        </p:xfrm>
        <a:graphic>
          <a:graphicData uri="http://schemas.openxmlformats.org/presentationml/2006/ole">
            <mc:AlternateContent xmlns:mc="http://schemas.openxmlformats.org/markup-compatibility/2006">
              <mc:Choice xmlns:v="urn:schemas-microsoft-com:vml" Requires="v">
                <p:oleObj name="CS ChemDraw Drawing" r:id="rId3" imgW="1034271" imgH="196528" progId="ChemDraw.Document.6.0">
                  <p:embed/>
                </p:oleObj>
              </mc:Choice>
              <mc:Fallback>
                <p:oleObj name="CS ChemDraw Drawing" r:id="rId3" imgW="1034271" imgH="196528" progId="ChemDraw.Document.6.0">
                  <p:embed/>
                  <p:pic>
                    <p:nvPicPr>
                      <p:cNvPr id="3" name="Oggetto 2">
                        <a:extLst>
                          <a:ext uri="{FF2B5EF4-FFF2-40B4-BE49-F238E27FC236}">
                            <a16:creationId xmlns:a16="http://schemas.microsoft.com/office/drawing/2014/main" id="{EB8E456F-306F-43C3-A3EE-73D71CA0E0FE}"/>
                          </a:ext>
                        </a:extLst>
                      </p:cNvPr>
                      <p:cNvPicPr/>
                      <p:nvPr/>
                    </p:nvPicPr>
                    <p:blipFill>
                      <a:blip r:embed="rId4"/>
                      <a:stretch>
                        <a:fillRect/>
                      </a:stretch>
                    </p:blipFill>
                    <p:spPr>
                      <a:xfrm>
                        <a:off x="3219799" y="4150692"/>
                        <a:ext cx="1802577" cy="342821"/>
                      </a:xfrm>
                      <a:prstGeom prst="rect">
                        <a:avLst/>
                      </a:prstGeom>
                    </p:spPr>
                  </p:pic>
                </p:oleObj>
              </mc:Fallback>
            </mc:AlternateContent>
          </a:graphicData>
        </a:graphic>
      </p:graphicFrame>
      <p:sp>
        <p:nvSpPr>
          <p:cNvPr id="6" name="Rettangolo 6">
            <a:extLst>
              <a:ext uri="{FF2B5EF4-FFF2-40B4-BE49-F238E27FC236}">
                <a16:creationId xmlns:a16="http://schemas.microsoft.com/office/drawing/2014/main" id="{239457CA-0D43-FC9D-F068-D4E545DBAF3B}"/>
              </a:ext>
            </a:extLst>
          </p:cNvPr>
          <p:cNvSpPr/>
          <p:nvPr/>
        </p:nvSpPr>
        <p:spPr>
          <a:xfrm>
            <a:off x="6435731" y="1989739"/>
            <a:ext cx="2448962" cy="3970318"/>
          </a:xfrm>
          <a:prstGeom prst="rect">
            <a:avLst/>
          </a:prstGeom>
        </p:spPr>
        <p:txBody>
          <a:bodyPr wrap="square">
            <a:spAutoFit/>
          </a:bodyPr>
          <a:lstStyle/>
          <a:p>
            <a:r>
              <a:rPr lang="en-US" sz="1400" dirty="0"/>
              <a:t>   m/z      </a:t>
            </a:r>
            <a:r>
              <a:rPr lang="en-US" sz="1400" dirty="0" err="1"/>
              <a:t>intensità</a:t>
            </a:r>
            <a:endParaRPr lang="en-US" sz="1400" dirty="0"/>
          </a:p>
          <a:p>
            <a:r>
              <a:rPr lang="en-US" sz="1400" dirty="0"/>
              <a:t>       27.0      21.2      </a:t>
            </a:r>
          </a:p>
          <a:p>
            <a:r>
              <a:rPr lang="en-US" sz="1400" dirty="0"/>
              <a:t>      29.0      27.9</a:t>
            </a:r>
          </a:p>
          <a:p>
            <a:r>
              <a:rPr lang="en-US" sz="1400" dirty="0"/>
              <a:t>      30.0       5.6</a:t>
            </a:r>
          </a:p>
          <a:p>
            <a:r>
              <a:rPr lang="en-US" sz="1400" dirty="0"/>
              <a:t>      39.0      14.9</a:t>
            </a:r>
          </a:p>
          <a:p>
            <a:r>
              <a:rPr lang="en-US" sz="1400" dirty="0"/>
              <a:t>      41.0      52.1</a:t>
            </a:r>
          </a:p>
          <a:p>
            <a:r>
              <a:rPr lang="en-US" sz="1400" dirty="0"/>
              <a:t>      42.0      19.3</a:t>
            </a:r>
          </a:p>
          <a:p>
            <a:r>
              <a:rPr lang="en-US" sz="1400" dirty="0"/>
              <a:t>      43.0     100.0 (C</a:t>
            </a:r>
            <a:r>
              <a:rPr lang="en-US" sz="1400" baseline="-25000" dirty="0"/>
              <a:t>3</a:t>
            </a:r>
            <a:r>
              <a:rPr lang="en-US" sz="1400" dirty="0"/>
              <a:t>H</a:t>
            </a:r>
            <a:r>
              <a:rPr lang="en-US" sz="1400" baseline="-25000" dirty="0"/>
              <a:t>7</a:t>
            </a:r>
            <a:r>
              <a:rPr lang="en-US" sz="1400" baseline="30000" dirty="0"/>
              <a:t>+</a:t>
            </a:r>
            <a:r>
              <a:rPr lang="en-US" sz="1400" dirty="0"/>
              <a:t>)</a:t>
            </a:r>
          </a:p>
          <a:p>
            <a:r>
              <a:rPr lang="en-US" sz="1400" dirty="0"/>
              <a:t>      44.0       3.7</a:t>
            </a:r>
          </a:p>
          <a:p>
            <a:r>
              <a:rPr lang="en-US" sz="1400" dirty="0"/>
              <a:t>      45.0       7.8</a:t>
            </a:r>
          </a:p>
          <a:p>
            <a:r>
              <a:rPr lang="en-US" sz="1400" dirty="0"/>
              <a:t>      55.0      19.4</a:t>
            </a:r>
          </a:p>
          <a:p>
            <a:r>
              <a:rPr lang="en-US" sz="1400" dirty="0"/>
              <a:t>      62.0       9.8</a:t>
            </a:r>
          </a:p>
          <a:p>
            <a:r>
              <a:rPr lang="en-US" sz="1400" dirty="0"/>
              <a:t>      67.0       1.0</a:t>
            </a:r>
          </a:p>
          <a:p>
            <a:r>
              <a:rPr lang="en-US" sz="1400" dirty="0"/>
              <a:t>      69.0      12.0</a:t>
            </a:r>
          </a:p>
          <a:p>
            <a:r>
              <a:rPr lang="en-US" sz="1400" dirty="0"/>
              <a:t>      70.0       6.5</a:t>
            </a:r>
          </a:p>
          <a:p>
            <a:r>
              <a:rPr lang="en-US" sz="1400" b="1" dirty="0"/>
              <a:t>      71.0      19.9 (M-46)</a:t>
            </a:r>
            <a:r>
              <a:rPr lang="en-US" sz="1400" b="1" baseline="30000" dirty="0"/>
              <a:t>+</a:t>
            </a:r>
          </a:p>
          <a:p>
            <a:r>
              <a:rPr lang="en-US" sz="1400" dirty="0"/>
              <a:t>      72.0       1.3</a:t>
            </a:r>
          </a:p>
          <a:p>
            <a:r>
              <a:rPr lang="en-US" sz="1400" dirty="0"/>
              <a:t>      88.0       3.3</a:t>
            </a:r>
          </a:p>
        </p:txBody>
      </p:sp>
      <p:sp>
        <p:nvSpPr>
          <p:cNvPr id="8" name="TextBox 7">
            <a:extLst>
              <a:ext uri="{FF2B5EF4-FFF2-40B4-BE49-F238E27FC236}">
                <a16:creationId xmlns:a16="http://schemas.microsoft.com/office/drawing/2014/main" id="{4F921F57-006F-D472-EA16-C47DDB3011D8}"/>
              </a:ext>
            </a:extLst>
          </p:cNvPr>
          <p:cNvSpPr txBox="1"/>
          <p:nvPr/>
        </p:nvSpPr>
        <p:spPr>
          <a:xfrm>
            <a:off x="2744381" y="6115082"/>
            <a:ext cx="6399619" cy="738664"/>
          </a:xfrm>
          <a:prstGeom prst="rect">
            <a:avLst/>
          </a:prstGeom>
          <a:noFill/>
        </p:spPr>
        <p:txBody>
          <a:bodyPr wrap="square">
            <a:spAutoFit/>
          </a:bodyPr>
          <a:lstStyle/>
          <a:p>
            <a:pPr algn="just"/>
            <a:r>
              <a:rPr lang="it-IT" sz="1400" dirty="0"/>
              <a:t>Anche in questo caso, è importante sottolineare che, all’allungarsi della catena, il profilo di frammentazione della catena idrocarburica diventa anch’esso predominante.</a:t>
            </a:r>
          </a:p>
        </p:txBody>
      </p:sp>
    </p:spTree>
    <p:extLst>
      <p:ext uri="{BB962C8B-B14F-4D97-AF65-F5344CB8AC3E}">
        <p14:creationId xmlns:p14="http://schemas.microsoft.com/office/powerpoint/2010/main" val="290095305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95535"/>
            <a:ext cx="7886700" cy="789937"/>
          </a:xfrm>
        </p:spPr>
        <p:txBody>
          <a:bodyPr/>
          <a:lstStyle/>
          <a:p>
            <a:pPr algn="ctr"/>
            <a:r>
              <a:rPr lang="it-IT" dirty="0"/>
              <a:t>Nitro Composti Aromatici</a:t>
            </a:r>
          </a:p>
        </p:txBody>
      </p:sp>
      <p:sp>
        <p:nvSpPr>
          <p:cNvPr id="3" name="Segnaposto contenuto 2"/>
          <p:cNvSpPr>
            <a:spLocks noGrp="1"/>
          </p:cNvSpPr>
          <p:nvPr>
            <p:ph idx="1"/>
          </p:nvPr>
        </p:nvSpPr>
        <p:spPr>
          <a:xfrm>
            <a:off x="204716" y="934780"/>
            <a:ext cx="8816454" cy="4351338"/>
          </a:xfrm>
        </p:spPr>
        <p:txBody>
          <a:bodyPr/>
          <a:lstStyle/>
          <a:p>
            <a:pPr algn="just"/>
            <a:r>
              <a:rPr lang="it-IT" dirty="0"/>
              <a:t>Ione molecolare intenso</a:t>
            </a:r>
          </a:p>
          <a:p>
            <a:pPr algn="just"/>
            <a:r>
              <a:rPr lang="it-IT" dirty="0"/>
              <a:t>Picchi a M-46 (perdita gruppo NO</a:t>
            </a:r>
            <a:r>
              <a:rPr lang="it-IT" baseline="-25000" dirty="0"/>
              <a:t>2</a:t>
            </a:r>
            <a:r>
              <a:rPr lang="it-IT" dirty="0"/>
              <a:t>)</a:t>
            </a:r>
            <a:r>
              <a:rPr lang="it-IT" baseline="-25000" dirty="0"/>
              <a:t> </a:t>
            </a:r>
            <a:r>
              <a:rPr lang="it-IT" dirty="0"/>
              <a:t>e M-30 (perdita NO)</a:t>
            </a:r>
          </a:p>
          <a:p>
            <a:pPr algn="just"/>
            <a:r>
              <a:rPr lang="it-IT" dirty="0"/>
              <a:t>La </a:t>
            </a:r>
            <a:r>
              <a:rPr lang="it-IT" i="1" dirty="0"/>
              <a:t>o</a:t>
            </a:r>
            <a:r>
              <a:rPr lang="it-IT" dirty="0"/>
              <a:t>-nitroanilina elimina OH radicale attraverso il seguente meccanismo.</a:t>
            </a:r>
          </a:p>
          <a:p>
            <a:pPr algn="just"/>
            <a:endParaRPr lang="it-IT" dirty="0"/>
          </a:p>
        </p:txBody>
      </p:sp>
      <p:pic>
        <p:nvPicPr>
          <p:cNvPr id="4" name="Immagin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0826" y="3152634"/>
            <a:ext cx="5402348" cy="239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797087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97039" y="122830"/>
            <a:ext cx="5553786" cy="830880"/>
          </a:xfrm>
        </p:spPr>
        <p:txBody>
          <a:bodyPr/>
          <a:lstStyle/>
          <a:p>
            <a:pPr algn="ctr"/>
            <a:r>
              <a:rPr lang="it-IT" dirty="0"/>
              <a:t>Composti Alogenati</a:t>
            </a:r>
          </a:p>
        </p:txBody>
      </p:sp>
      <p:grpSp>
        <p:nvGrpSpPr>
          <p:cNvPr id="7" name="Gruppo 6"/>
          <p:cNvGrpSpPr/>
          <p:nvPr/>
        </p:nvGrpSpPr>
        <p:grpSpPr>
          <a:xfrm>
            <a:off x="845734" y="3429000"/>
            <a:ext cx="7656395" cy="2835643"/>
            <a:chOff x="1467103" y="2707923"/>
            <a:chExt cx="4590953" cy="935854"/>
          </a:xfrm>
        </p:grpSpPr>
        <p:pic>
          <p:nvPicPr>
            <p:cNvPr id="4" name="Immagine 3"/>
            <p:cNvPicPr>
              <a:picLocks noChangeAspect="1"/>
            </p:cNvPicPr>
            <p:nvPr/>
          </p:nvPicPr>
          <p:blipFill rotWithShape="1">
            <a:blip r:embed="rId2">
              <a:extLst>
                <a:ext uri="{28A0092B-C50C-407E-A947-70E740481C1C}">
                  <a14:useLocalDpi xmlns:a14="http://schemas.microsoft.com/office/drawing/2010/main" val="0"/>
                </a:ext>
              </a:extLst>
            </a:blip>
            <a:srcRect t="73864" r="67866"/>
            <a:stretch/>
          </p:blipFill>
          <p:spPr bwMode="auto">
            <a:xfrm>
              <a:off x="1467103" y="2918938"/>
              <a:ext cx="2897555" cy="724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magine 4"/>
            <p:cNvPicPr>
              <a:picLocks noChangeAspect="1"/>
            </p:cNvPicPr>
            <p:nvPr/>
          </p:nvPicPr>
          <p:blipFill rotWithShape="1">
            <a:blip r:embed="rId3"/>
            <a:srcRect l="71374" r="12753"/>
            <a:stretch/>
          </p:blipFill>
          <p:spPr>
            <a:xfrm>
              <a:off x="4364658" y="2917592"/>
              <a:ext cx="1431231" cy="725487"/>
            </a:xfrm>
            <a:prstGeom prst="rect">
              <a:avLst/>
            </a:prstGeom>
          </p:spPr>
        </p:pic>
        <p:pic>
          <p:nvPicPr>
            <p:cNvPr id="6" name="Immagine 5"/>
            <p:cNvPicPr>
              <a:picLocks noChangeAspect="1"/>
            </p:cNvPicPr>
            <p:nvPr/>
          </p:nvPicPr>
          <p:blipFill rotWithShape="1">
            <a:blip r:embed="rId4"/>
            <a:srcRect t="47004" r="49084" b="45389"/>
            <a:stretch/>
          </p:blipFill>
          <p:spPr>
            <a:xfrm>
              <a:off x="1467103" y="2707923"/>
              <a:ext cx="4590953" cy="211015"/>
            </a:xfrm>
            <a:prstGeom prst="rect">
              <a:avLst/>
            </a:prstGeom>
          </p:spPr>
        </p:pic>
      </p:grpSp>
      <p:sp>
        <p:nvSpPr>
          <p:cNvPr id="3" name="Segnaposto contenuto 2">
            <a:extLst>
              <a:ext uri="{FF2B5EF4-FFF2-40B4-BE49-F238E27FC236}">
                <a16:creationId xmlns:a16="http://schemas.microsoft.com/office/drawing/2014/main" id="{B8FA40E3-690D-F131-63FA-34BBE40C2B25}"/>
              </a:ext>
            </a:extLst>
          </p:cNvPr>
          <p:cNvSpPr>
            <a:spLocks noGrp="1"/>
          </p:cNvSpPr>
          <p:nvPr>
            <p:ph idx="1"/>
          </p:nvPr>
        </p:nvSpPr>
        <p:spPr>
          <a:xfrm>
            <a:off x="204716" y="934780"/>
            <a:ext cx="8816454" cy="4351338"/>
          </a:xfrm>
        </p:spPr>
        <p:txBody>
          <a:bodyPr/>
          <a:lstStyle/>
          <a:p>
            <a:pPr marL="0" indent="0" algn="just">
              <a:buNone/>
            </a:pPr>
            <a:r>
              <a:rPr lang="it-IT" dirty="0"/>
              <a:t>Occorre ricordare che il Fluoro (F) e lo iodio (I) esistono in natura sottoforma di singoli isotopi. Il Cloro (Cl) invece è presente sotto forma di due isotopi in rapporto 3 a 1. Mentre il Bromo (Br) è presente in natura sotto forma di due isotopi in rapporto 1 a 1</a:t>
            </a:r>
          </a:p>
        </p:txBody>
      </p:sp>
    </p:spTree>
    <p:extLst>
      <p:ext uri="{BB962C8B-B14F-4D97-AF65-F5344CB8AC3E}">
        <p14:creationId xmlns:p14="http://schemas.microsoft.com/office/powerpoint/2010/main" val="82274476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0"/>
            <a:ext cx="7886700" cy="1060767"/>
          </a:xfrm>
        </p:spPr>
        <p:txBody>
          <a:bodyPr/>
          <a:lstStyle/>
          <a:p>
            <a:pPr algn="ctr"/>
            <a:r>
              <a:rPr lang="it-IT" dirty="0"/>
              <a:t>Composti Alogenati</a:t>
            </a:r>
          </a:p>
        </p:txBody>
      </p:sp>
      <p:sp>
        <p:nvSpPr>
          <p:cNvPr id="3" name="Segnaposto contenuto 2"/>
          <p:cNvSpPr>
            <a:spLocks noGrp="1"/>
          </p:cNvSpPr>
          <p:nvPr>
            <p:ph idx="1"/>
          </p:nvPr>
        </p:nvSpPr>
        <p:spPr>
          <a:xfrm>
            <a:off x="628651" y="1572406"/>
            <a:ext cx="3943350" cy="4448566"/>
          </a:xfrm>
        </p:spPr>
        <p:txBody>
          <a:bodyPr>
            <a:normAutofit fontScale="92500" lnSpcReduction="10000"/>
          </a:bodyPr>
          <a:lstStyle/>
          <a:p>
            <a:pPr algn="just"/>
            <a:r>
              <a:rPr lang="it-IT" dirty="0"/>
              <a:t>Un composto che contiene un atomo di </a:t>
            </a:r>
            <a:r>
              <a:rPr lang="it-IT" b="1" dirty="0">
                <a:solidFill>
                  <a:srgbClr val="FF0000"/>
                </a:solidFill>
              </a:rPr>
              <a:t>cloro</a:t>
            </a:r>
            <a:r>
              <a:rPr lang="it-IT" dirty="0"/>
              <a:t> avrà un picco a M+2 di circa 1/3 dell’intensità del picco dello ione molecolare </a:t>
            </a:r>
          </a:p>
          <a:p>
            <a:pPr algn="just"/>
            <a:r>
              <a:rPr lang="it-IT" dirty="0"/>
              <a:t>Un composto che contiene un atomo di </a:t>
            </a:r>
            <a:r>
              <a:rPr lang="it-IT" b="1" dirty="0">
                <a:solidFill>
                  <a:srgbClr val="FF0000"/>
                </a:solidFill>
              </a:rPr>
              <a:t>bromo</a:t>
            </a:r>
            <a:r>
              <a:rPr lang="it-IT" dirty="0"/>
              <a:t> avrà un picco a M+2 di intensità quasi uguale a quella del picco dello ione molecolare </a:t>
            </a:r>
          </a:p>
          <a:p>
            <a:pPr algn="just"/>
            <a:endParaRPr lang="it-IT" dirty="0"/>
          </a:p>
        </p:txBody>
      </p:sp>
      <p:pic>
        <p:nvPicPr>
          <p:cNvPr id="4" name="Immagine 1"/>
          <p:cNvPicPr>
            <a:picLocks noChangeAspect="1"/>
          </p:cNvPicPr>
          <p:nvPr/>
        </p:nvPicPr>
        <p:blipFill rotWithShape="1">
          <a:blip r:embed="rId2" cstate="print">
            <a:extLst>
              <a:ext uri="{28A0092B-C50C-407E-A947-70E740481C1C}">
                <a14:useLocalDpi xmlns:a14="http://schemas.microsoft.com/office/drawing/2010/main" val="0"/>
              </a:ext>
            </a:extLst>
          </a:blip>
          <a:srcRect r="78853"/>
          <a:stretch/>
        </p:blipFill>
        <p:spPr bwMode="auto">
          <a:xfrm>
            <a:off x="6061673" y="1442904"/>
            <a:ext cx="1961594" cy="5168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964135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0"/>
            <a:ext cx="7886700" cy="1325563"/>
          </a:xfrm>
        </p:spPr>
        <p:txBody>
          <a:bodyPr/>
          <a:lstStyle/>
          <a:p>
            <a:pPr algn="ctr"/>
            <a:r>
              <a:rPr lang="it-IT" dirty="0"/>
              <a:t>Composti Clorurati</a:t>
            </a:r>
          </a:p>
        </p:txBody>
      </p:sp>
      <p:sp>
        <p:nvSpPr>
          <p:cNvPr id="3" name="Segnaposto contenuto 2"/>
          <p:cNvSpPr>
            <a:spLocks noGrp="1"/>
          </p:cNvSpPr>
          <p:nvPr>
            <p:ph idx="1"/>
          </p:nvPr>
        </p:nvSpPr>
        <p:spPr>
          <a:xfrm>
            <a:off x="628650" y="1488000"/>
            <a:ext cx="7886700" cy="4351338"/>
          </a:xfrm>
        </p:spPr>
        <p:txBody>
          <a:bodyPr>
            <a:normAutofit fontScale="92500"/>
          </a:bodyPr>
          <a:lstStyle/>
          <a:p>
            <a:r>
              <a:rPr lang="it-IT" dirty="0"/>
              <a:t>Se in una molecola abbiamo due atomi di cloro avremo tre picchi: uno a massa M (tutti e due </a:t>
            </a:r>
            <a:r>
              <a:rPr lang="it-IT" baseline="30000" dirty="0"/>
              <a:t>35</a:t>
            </a:r>
            <a:r>
              <a:rPr lang="it-IT" dirty="0"/>
              <a:t>Cl), a massa M+2 (un </a:t>
            </a:r>
            <a:r>
              <a:rPr lang="it-IT" baseline="30000" dirty="0"/>
              <a:t>35</a:t>
            </a:r>
            <a:r>
              <a:rPr lang="it-IT" dirty="0"/>
              <a:t>Cl e un </a:t>
            </a:r>
            <a:r>
              <a:rPr lang="it-IT" baseline="30000" dirty="0"/>
              <a:t>37</a:t>
            </a:r>
            <a:r>
              <a:rPr lang="it-IT" dirty="0"/>
              <a:t>Cl) e a massa M+4 (due </a:t>
            </a:r>
            <a:r>
              <a:rPr lang="it-IT" baseline="30000" dirty="0"/>
              <a:t>37</a:t>
            </a:r>
            <a:r>
              <a:rPr lang="it-IT" dirty="0"/>
              <a:t>Cl).</a:t>
            </a:r>
          </a:p>
          <a:p>
            <a:pPr algn="ctr"/>
            <a:r>
              <a:rPr lang="it-IT" dirty="0"/>
              <a:t>L’intensità relativa dei tre ioni può essere prevista direttamente dai coefficienti dello sviluppo </a:t>
            </a:r>
          </a:p>
          <a:p>
            <a:pPr marL="0" indent="0" algn="ctr">
              <a:buNone/>
            </a:pPr>
            <a:r>
              <a:rPr lang="it-IT" dirty="0"/>
              <a:t>binomiale (a + b)</a:t>
            </a:r>
            <a:r>
              <a:rPr lang="it-IT" baseline="30000" dirty="0"/>
              <a:t>n</a:t>
            </a:r>
          </a:p>
          <a:p>
            <a:pPr marL="457200" lvl="1" indent="0">
              <a:buNone/>
            </a:pPr>
            <a:r>
              <a:rPr lang="it-IT" dirty="0"/>
              <a:t>n = numero di atomi di cloro</a:t>
            </a:r>
          </a:p>
          <a:p>
            <a:pPr marL="457200" lvl="1" indent="0">
              <a:buNone/>
            </a:pPr>
            <a:r>
              <a:rPr lang="it-IT" dirty="0"/>
              <a:t>a = abbondanza naturale relativa dell’isotopo a massa minore (per il </a:t>
            </a:r>
            <a:r>
              <a:rPr lang="it-IT" baseline="30000" dirty="0"/>
              <a:t>35</a:t>
            </a:r>
            <a:r>
              <a:rPr lang="it-IT" dirty="0"/>
              <a:t>Cl 3)</a:t>
            </a:r>
          </a:p>
          <a:p>
            <a:pPr marL="457200" lvl="1" indent="0">
              <a:buNone/>
            </a:pPr>
            <a:r>
              <a:rPr lang="it-IT" dirty="0"/>
              <a:t>b = abbondanza naturale relativa dell’isotopo a massa  maggiore (per il </a:t>
            </a:r>
            <a:r>
              <a:rPr lang="it-IT" baseline="30000" dirty="0"/>
              <a:t>37</a:t>
            </a:r>
            <a:r>
              <a:rPr lang="it-IT" dirty="0"/>
              <a:t>Cl 1)</a:t>
            </a:r>
          </a:p>
          <a:p>
            <a:endParaRPr lang="it-IT" dirty="0"/>
          </a:p>
        </p:txBody>
      </p:sp>
      <p:sp>
        <p:nvSpPr>
          <p:cNvPr id="4" name="Rettangolo 3"/>
          <p:cNvSpPr/>
          <p:nvPr/>
        </p:nvSpPr>
        <p:spPr>
          <a:xfrm>
            <a:off x="2649772" y="5725866"/>
            <a:ext cx="3241593" cy="954107"/>
          </a:xfrm>
          <a:prstGeom prst="rect">
            <a:avLst/>
          </a:prstGeom>
        </p:spPr>
        <p:txBody>
          <a:bodyPr wrap="none">
            <a:spAutoFit/>
          </a:bodyPr>
          <a:lstStyle/>
          <a:p>
            <a:pPr algn="ctr"/>
            <a:r>
              <a:rPr lang="it-IT" sz="2800" dirty="0"/>
              <a:t>(</a:t>
            </a:r>
            <a:r>
              <a:rPr lang="it-IT" sz="2800" dirty="0" err="1"/>
              <a:t>a+b</a:t>
            </a:r>
            <a:r>
              <a:rPr lang="it-IT" sz="2800" dirty="0"/>
              <a:t>)</a:t>
            </a:r>
            <a:r>
              <a:rPr lang="it-IT" sz="2800" baseline="30000" dirty="0"/>
              <a:t>2</a:t>
            </a:r>
            <a:r>
              <a:rPr lang="it-IT" sz="2800" dirty="0"/>
              <a:t> = a</a:t>
            </a:r>
            <a:r>
              <a:rPr lang="it-IT" sz="2800" baseline="30000" dirty="0"/>
              <a:t>2</a:t>
            </a:r>
            <a:r>
              <a:rPr lang="it-IT" sz="2800" dirty="0"/>
              <a:t> + b</a:t>
            </a:r>
            <a:r>
              <a:rPr lang="it-IT" sz="2800" baseline="30000" dirty="0"/>
              <a:t>2</a:t>
            </a:r>
            <a:r>
              <a:rPr lang="it-IT" sz="2800" dirty="0"/>
              <a:t> + 2ab</a:t>
            </a:r>
          </a:p>
          <a:p>
            <a:pPr algn="ctr"/>
            <a:r>
              <a:rPr lang="it-IT" sz="2800" dirty="0"/>
              <a:t>(3 + 1)</a:t>
            </a:r>
            <a:r>
              <a:rPr lang="it-IT" sz="2800" baseline="30000" dirty="0"/>
              <a:t>2</a:t>
            </a:r>
            <a:r>
              <a:rPr lang="it-IT" sz="2800" dirty="0"/>
              <a:t> = 9 + 6 + 1</a:t>
            </a:r>
          </a:p>
        </p:txBody>
      </p:sp>
    </p:spTree>
    <p:extLst>
      <p:ext uri="{BB962C8B-B14F-4D97-AF65-F5344CB8AC3E}">
        <p14:creationId xmlns:p14="http://schemas.microsoft.com/office/powerpoint/2010/main" val="192672696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093" y="1494790"/>
            <a:ext cx="8703054" cy="484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4"/>
          <p:cNvSpPr/>
          <p:nvPr/>
        </p:nvSpPr>
        <p:spPr>
          <a:xfrm>
            <a:off x="893297" y="208217"/>
            <a:ext cx="7581157" cy="954107"/>
          </a:xfrm>
          <a:prstGeom prst="rect">
            <a:avLst/>
          </a:prstGeom>
        </p:spPr>
        <p:txBody>
          <a:bodyPr wrap="square">
            <a:spAutoFit/>
          </a:bodyPr>
          <a:lstStyle/>
          <a:p>
            <a:r>
              <a:rPr lang="it-IT" sz="2800" dirty="0"/>
              <a:t>Profilo simulato dei picchi M, M + 2, M + 4, ... per composti con varie combinazioni di cloro e bromo</a:t>
            </a:r>
          </a:p>
        </p:txBody>
      </p:sp>
    </p:spTree>
    <p:extLst>
      <p:ext uri="{BB962C8B-B14F-4D97-AF65-F5344CB8AC3E}">
        <p14:creationId xmlns:p14="http://schemas.microsoft.com/office/powerpoint/2010/main" val="127987597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altLang="it-IT" dirty="0">
                <a:solidFill>
                  <a:srgbClr val="000000"/>
                </a:solidFill>
                <a:ea typeface="Calibri" panose="020F0502020204030204" pitchFamily="34" charset="0"/>
                <a:cs typeface="Minion Pro" pitchFamily="18" charset="0"/>
              </a:rPr>
              <a:t>Spettro di Massa EI del tetracloruro di carbonio (CCl</a:t>
            </a:r>
            <a:r>
              <a:rPr lang="it-IT" altLang="it-IT" baseline="-25000" dirty="0">
                <a:solidFill>
                  <a:srgbClr val="000000"/>
                </a:solidFill>
                <a:ea typeface="Calibri" panose="020F0502020204030204" pitchFamily="34" charset="0"/>
                <a:cs typeface="Minion Pro" pitchFamily="18" charset="0"/>
              </a:rPr>
              <a:t>4</a:t>
            </a:r>
            <a:r>
              <a:rPr lang="it-IT" altLang="it-IT" dirty="0">
                <a:solidFill>
                  <a:srgbClr val="000000"/>
                </a:solidFill>
                <a:ea typeface="Calibri" panose="020F0502020204030204" pitchFamily="34" charset="0"/>
                <a:cs typeface="Minion Pro" pitchFamily="18" charset="0"/>
              </a:rPr>
              <a:t> PM = 152)</a:t>
            </a:r>
            <a:endParaRPr lang="it-IT" dirty="0"/>
          </a:p>
        </p:txBody>
      </p:sp>
      <p:pic>
        <p:nvPicPr>
          <p:cNvPr id="4" name="Immagin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95759"/>
            <a:ext cx="9017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918093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913146" y="2490538"/>
            <a:ext cx="3558339" cy="848478"/>
          </a:xfrm>
        </p:spPr>
        <p:txBody>
          <a:bodyPr>
            <a:normAutofit/>
          </a:bodyPr>
          <a:lstStyle/>
          <a:p>
            <a:pPr algn="ctr"/>
            <a:r>
              <a:rPr lang="it-IT" altLang="it-IT" dirty="0">
                <a:solidFill>
                  <a:srgbClr val="000000"/>
                </a:solidFill>
                <a:ea typeface="Calibri" panose="020F0502020204030204" pitchFamily="34" charset="0"/>
                <a:cs typeface="Minion Pro" pitchFamily="18" charset="0"/>
              </a:rPr>
              <a:t>Appendici</a:t>
            </a:r>
            <a:endParaRPr lang="it-IT" dirty="0"/>
          </a:p>
        </p:txBody>
      </p:sp>
    </p:spTree>
    <p:extLst>
      <p:ext uri="{BB962C8B-B14F-4D97-AF65-F5344CB8AC3E}">
        <p14:creationId xmlns:p14="http://schemas.microsoft.com/office/powerpoint/2010/main" val="31214228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4339" y="378400"/>
            <a:ext cx="9148339" cy="5811383"/>
          </a:xfrm>
          <a:prstGeom prst="rect">
            <a:avLst/>
          </a:prstGeom>
        </p:spPr>
      </p:pic>
      <p:sp>
        <p:nvSpPr>
          <p:cNvPr id="3" name="Ovale 2"/>
          <p:cNvSpPr/>
          <p:nvPr/>
        </p:nvSpPr>
        <p:spPr>
          <a:xfrm>
            <a:off x="4811151" y="2700997"/>
            <a:ext cx="1041009" cy="6752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Ovale 3"/>
          <p:cNvSpPr/>
          <p:nvPr/>
        </p:nvSpPr>
        <p:spPr>
          <a:xfrm>
            <a:off x="4811150" y="4639994"/>
            <a:ext cx="1041009" cy="9448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0016153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0" y="0"/>
            <a:ext cx="4901933" cy="6949440"/>
          </a:xfrm>
          <a:prstGeom prst="rect">
            <a:avLst/>
          </a:prstGeom>
        </p:spPr>
      </p:pic>
      <p:pic>
        <p:nvPicPr>
          <p:cNvPr id="3" name="Immagine 2"/>
          <p:cNvPicPr>
            <a:picLocks noChangeAspect="1"/>
          </p:cNvPicPr>
          <p:nvPr/>
        </p:nvPicPr>
        <p:blipFill>
          <a:blip r:embed="rId4"/>
          <a:stretch>
            <a:fillRect/>
          </a:stretch>
        </p:blipFill>
        <p:spPr>
          <a:xfrm>
            <a:off x="4294154" y="0"/>
            <a:ext cx="4728093" cy="6555545"/>
          </a:xfrm>
          <a:prstGeom prst="rect">
            <a:avLst/>
          </a:prstGeom>
        </p:spPr>
      </p:pic>
    </p:spTree>
    <p:extLst>
      <p:ext uri="{BB962C8B-B14F-4D97-AF65-F5344CB8AC3E}">
        <p14:creationId xmlns:p14="http://schemas.microsoft.com/office/powerpoint/2010/main" val="1555423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1310" y="48469"/>
            <a:ext cx="8801373" cy="1325563"/>
          </a:xfrm>
        </p:spPr>
        <p:txBody>
          <a:bodyPr/>
          <a:lstStyle/>
          <a:p>
            <a:r>
              <a:rPr lang="it-IT" dirty="0"/>
              <a:t>Spettro di Massa del Metano a Bassa Risoluzione</a:t>
            </a:r>
          </a:p>
        </p:txBody>
      </p:sp>
      <p:pic>
        <p:nvPicPr>
          <p:cNvPr id="4" name="Segnaposto contenuto 3"/>
          <p:cNvPicPr>
            <a:picLocks noGrp="1" noChangeAspect="1"/>
          </p:cNvPicPr>
          <p:nvPr>
            <p:ph idx="1"/>
          </p:nvPr>
        </p:nvPicPr>
        <p:blipFill>
          <a:blip r:embed="rId2"/>
          <a:stretch>
            <a:fillRect/>
          </a:stretch>
        </p:blipFill>
        <p:spPr>
          <a:xfrm>
            <a:off x="1212241" y="1368142"/>
            <a:ext cx="6782579" cy="3743341"/>
          </a:xfrm>
          <a:prstGeom prst="rect">
            <a:avLst/>
          </a:prstGeom>
        </p:spPr>
      </p:pic>
      <p:sp>
        <p:nvSpPr>
          <p:cNvPr id="5" name="TextBox 4">
            <a:extLst>
              <a:ext uri="{FF2B5EF4-FFF2-40B4-BE49-F238E27FC236}">
                <a16:creationId xmlns:a16="http://schemas.microsoft.com/office/drawing/2014/main" id="{D472167D-FE31-2010-6D07-F28AAA01E9F4}"/>
              </a:ext>
            </a:extLst>
          </p:cNvPr>
          <p:cNvSpPr txBox="1"/>
          <p:nvPr/>
        </p:nvSpPr>
        <p:spPr>
          <a:xfrm>
            <a:off x="90374" y="5269138"/>
            <a:ext cx="8963247" cy="1477328"/>
          </a:xfrm>
          <a:prstGeom prst="rect">
            <a:avLst/>
          </a:prstGeom>
          <a:noFill/>
        </p:spPr>
        <p:txBody>
          <a:bodyPr wrap="square">
            <a:spAutoFit/>
          </a:bodyPr>
          <a:lstStyle/>
          <a:p>
            <a:pPr algn="just"/>
            <a:r>
              <a:rPr lang="it-IT" dirty="0"/>
              <a:t>Quando si registra lo spettro di massa del metano in uno </a:t>
            </a:r>
            <a:r>
              <a:rPr lang="it-IT" b="1" dirty="0"/>
              <a:t>strumento a bassa risoluzione </a:t>
            </a:r>
            <a:r>
              <a:rPr lang="it-IT" dirty="0"/>
              <a:t>si riesce a determinare la </a:t>
            </a:r>
            <a:r>
              <a:rPr lang="it-IT" b="1" dirty="0"/>
              <a:t>massa nominale </a:t>
            </a:r>
            <a:r>
              <a:rPr lang="it-IT" dirty="0"/>
              <a:t>(no cifre decimali) del composto. In questo caso si vede un segnale a m/z = 16 molto intenso che rappresenta lo ione molecolare (che ha perso un elettrone) dell’ione isotopico più abbondante. Si vede anche un debole segnale a m/z = 17 relativo alla ione molecolare del metano che presenta carbonio-13.</a:t>
            </a:r>
          </a:p>
        </p:txBody>
      </p:sp>
    </p:spTree>
    <p:extLst>
      <p:ext uri="{BB962C8B-B14F-4D97-AF65-F5344CB8AC3E}">
        <p14:creationId xmlns:p14="http://schemas.microsoft.com/office/powerpoint/2010/main" val="10467306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242580" y="0"/>
            <a:ext cx="8074855" cy="11447672"/>
          </a:xfrm>
          <a:prstGeom prst="rect">
            <a:avLst/>
          </a:prstGeom>
        </p:spPr>
      </p:pic>
      <p:sp>
        <p:nvSpPr>
          <p:cNvPr id="6" name="CasellaDiTesto 5"/>
          <p:cNvSpPr txBox="1"/>
          <p:nvPr/>
        </p:nvSpPr>
        <p:spPr>
          <a:xfrm>
            <a:off x="7238721" y="258455"/>
            <a:ext cx="1700301" cy="2308324"/>
          </a:xfrm>
          <a:prstGeom prst="rect">
            <a:avLst/>
          </a:prstGeom>
          <a:noFill/>
        </p:spPr>
        <p:txBody>
          <a:bodyPr wrap="square" rtlCol="0">
            <a:spAutoFit/>
          </a:bodyPr>
          <a:lstStyle/>
          <a:p>
            <a:r>
              <a:rPr lang="it-IT" sz="2400" dirty="0"/>
              <a:t>CH</a:t>
            </a:r>
            <a:r>
              <a:rPr lang="it-IT" sz="2400" baseline="-25000" dirty="0"/>
              <a:t>3</a:t>
            </a:r>
            <a:r>
              <a:rPr lang="it-IT" sz="2400" dirty="0"/>
              <a:t> 15</a:t>
            </a:r>
          </a:p>
          <a:p>
            <a:r>
              <a:rPr lang="it-IT" sz="2400" dirty="0"/>
              <a:t>CO, C</a:t>
            </a:r>
            <a:r>
              <a:rPr lang="it-IT" sz="2400" baseline="-25000" dirty="0"/>
              <a:t>2</a:t>
            </a:r>
            <a:r>
              <a:rPr lang="it-IT" sz="2400" dirty="0"/>
              <a:t>H</a:t>
            </a:r>
            <a:r>
              <a:rPr lang="it-IT" sz="2400" baseline="-25000" dirty="0"/>
              <a:t>4</a:t>
            </a:r>
            <a:r>
              <a:rPr lang="it-IT" sz="2400" dirty="0"/>
              <a:t> 28</a:t>
            </a:r>
          </a:p>
          <a:p>
            <a:r>
              <a:rPr lang="it-IT" sz="2400" dirty="0"/>
              <a:t>CH</a:t>
            </a:r>
            <a:r>
              <a:rPr lang="it-IT" sz="2400" baseline="-25000" dirty="0"/>
              <a:t>2</a:t>
            </a:r>
            <a:r>
              <a:rPr lang="it-IT" sz="2400" dirty="0"/>
              <a:t>CH</a:t>
            </a:r>
            <a:r>
              <a:rPr lang="it-IT" sz="2400" baseline="-25000" dirty="0"/>
              <a:t>3 </a:t>
            </a:r>
            <a:r>
              <a:rPr lang="it-IT" sz="2400" dirty="0"/>
              <a:t>29</a:t>
            </a:r>
          </a:p>
          <a:p>
            <a:r>
              <a:rPr lang="it-IT" sz="2400" dirty="0"/>
              <a:t>CO</a:t>
            </a:r>
            <a:r>
              <a:rPr lang="it-IT" sz="2400" baseline="-25000" dirty="0"/>
              <a:t>2</a:t>
            </a:r>
            <a:r>
              <a:rPr lang="it-IT" sz="2400" dirty="0"/>
              <a:t> 44</a:t>
            </a:r>
          </a:p>
          <a:p>
            <a:r>
              <a:rPr lang="it-IT" sz="2400" dirty="0"/>
              <a:t>OCH</a:t>
            </a:r>
            <a:r>
              <a:rPr lang="it-IT" sz="2400" baseline="-25000" dirty="0"/>
              <a:t>2</a:t>
            </a:r>
            <a:r>
              <a:rPr lang="it-IT" sz="2400" dirty="0"/>
              <a:t>CH</a:t>
            </a:r>
            <a:r>
              <a:rPr lang="it-IT" sz="2400" baseline="-25000" dirty="0"/>
              <a:t>3 </a:t>
            </a:r>
            <a:r>
              <a:rPr lang="it-IT" sz="2400" dirty="0"/>
              <a:t>45</a:t>
            </a:r>
          </a:p>
          <a:p>
            <a:r>
              <a:rPr lang="it-IT" sz="2400" dirty="0"/>
              <a:t>NO</a:t>
            </a:r>
            <a:r>
              <a:rPr lang="it-IT" sz="2400" baseline="-25000" dirty="0"/>
              <a:t>2</a:t>
            </a:r>
            <a:r>
              <a:rPr lang="it-IT" sz="2400" dirty="0"/>
              <a:t> 46</a:t>
            </a:r>
            <a:endParaRPr lang="it-IT" dirty="0"/>
          </a:p>
        </p:txBody>
      </p:sp>
      <p:sp>
        <p:nvSpPr>
          <p:cNvPr id="7" name="CasellaDiTesto 6"/>
          <p:cNvSpPr txBox="1"/>
          <p:nvPr/>
        </p:nvSpPr>
        <p:spPr>
          <a:xfrm>
            <a:off x="7530231" y="6109051"/>
            <a:ext cx="960071" cy="830997"/>
          </a:xfrm>
          <a:prstGeom prst="rect">
            <a:avLst/>
          </a:prstGeom>
          <a:noFill/>
        </p:spPr>
        <p:txBody>
          <a:bodyPr wrap="none" rtlCol="0">
            <a:spAutoFit/>
          </a:bodyPr>
          <a:lstStyle/>
          <a:p>
            <a:r>
              <a:rPr lang="it-IT" dirty="0"/>
              <a:t>C</a:t>
            </a:r>
            <a:r>
              <a:rPr lang="it-IT" baseline="-25000" dirty="0"/>
              <a:t>6</a:t>
            </a:r>
            <a:r>
              <a:rPr lang="it-IT" dirty="0"/>
              <a:t>H</a:t>
            </a:r>
            <a:r>
              <a:rPr lang="it-IT" baseline="-25000" dirty="0"/>
              <a:t>5</a:t>
            </a:r>
            <a:r>
              <a:rPr lang="it-IT" dirty="0"/>
              <a:t>CO</a:t>
            </a:r>
            <a:r>
              <a:rPr lang="it-IT" baseline="30000" dirty="0"/>
              <a:t>+</a:t>
            </a:r>
          </a:p>
          <a:p>
            <a:r>
              <a:rPr lang="it-IT" dirty="0"/>
              <a:t>m/z 105</a:t>
            </a:r>
          </a:p>
          <a:p>
            <a:endParaRPr lang="it-IT" baseline="-25000" dirty="0"/>
          </a:p>
        </p:txBody>
      </p:sp>
      <p:sp>
        <p:nvSpPr>
          <p:cNvPr id="8" name="CasellaDiTesto 7"/>
          <p:cNvSpPr txBox="1"/>
          <p:nvPr/>
        </p:nvSpPr>
        <p:spPr>
          <a:xfrm>
            <a:off x="7530231" y="4358529"/>
            <a:ext cx="881523" cy="923330"/>
          </a:xfrm>
          <a:prstGeom prst="rect">
            <a:avLst/>
          </a:prstGeom>
          <a:noFill/>
        </p:spPr>
        <p:txBody>
          <a:bodyPr wrap="none" rtlCol="0">
            <a:spAutoFit/>
          </a:bodyPr>
          <a:lstStyle/>
          <a:p>
            <a:r>
              <a:rPr lang="it-IT" dirty="0"/>
              <a:t>C</a:t>
            </a:r>
            <a:r>
              <a:rPr lang="it-IT" baseline="-25000" dirty="0"/>
              <a:t>3</a:t>
            </a:r>
            <a:r>
              <a:rPr lang="it-IT" dirty="0"/>
              <a:t>H</a:t>
            </a:r>
            <a:r>
              <a:rPr lang="it-IT" baseline="-25000" dirty="0"/>
              <a:t>7</a:t>
            </a:r>
            <a:r>
              <a:rPr lang="it-IT" baseline="30000" dirty="0"/>
              <a:t>+</a:t>
            </a:r>
          </a:p>
          <a:p>
            <a:r>
              <a:rPr lang="it-IT" dirty="0"/>
              <a:t>CH</a:t>
            </a:r>
            <a:r>
              <a:rPr lang="it-IT" baseline="-25000" dirty="0"/>
              <a:t>3</a:t>
            </a:r>
            <a:r>
              <a:rPr lang="it-IT" dirty="0"/>
              <a:t>CO</a:t>
            </a:r>
            <a:r>
              <a:rPr lang="it-IT" baseline="30000" dirty="0"/>
              <a:t>+</a:t>
            </a:r>
          </a:p>
          <a:p>
            <a:r>
              <a:rPr lang="it-IT" dirty="0"/>
              <a:t>m/z 43</a:t>
            </a:r>
          </a:p>
        </p:txBody>
      </p:sp>
      <p:sp>
        <p:nvSpPr>
          <p:cNvPr id="3" name="Rettangolo 2"/>
          <p:cNvSpPr/>
          <p:nvPr/>
        </p:nvSpPr>
        <p:spPr>
          <a:xfrm>
            <a:off x="7530230" y="5348733"/>
            <a:ext cx="1117282" cy="646331"/>
          </a:xfrm>
          <a:prstGeom prst="rect">
            <a:avLst/>
          </a:prstGeom>
        </p:spPr>
        <p:txBody>
          <a:bodyPr wrap="square">
            <a:spAutoFit/>
          </a:bodyPr>
          <a:lstStyle/>
          <a:p>
            <a:r>
              <a:rPr lang="it-IT" dirty="0"/>
              <a:t>C</a:t>
            </a:r>
            <a:r>
              <a:rPr lang="it-IT" baseline="-25000" dirty="0"/>
              <a:t>6</a:t>
            </a:r>
            <a:r>
              <a:rPr lang="it-IT" dirty="0"/>
              <a:t>H</a:t>
            </a:r>
            <a:r>
              <a:rPr lang="it-IT" baseline="-25000" dirty="0"/>
              <a:t>5</a:t>
            </a:r>
            <a:r>
              <a:rPr lang="it-IT" baseline="30000" dirty="0"/>
              <a:t>+</a:t>
            </a:r>
          </a:p>
          <a:p>
            <a:r>
              <a:rPr lang="it-IT" dirty="0"/>
              <a:t>m/z  77</a:t>
            </a:r>
          </a:p>
        </p:txBody>
      </p:sp>
      <p:graphicFrame>
        <p:nvGraphicFramePr>
          <p:cNvPr id="9" name="Oggetto 8"/>
          <p:cNvGraphicFramePr>
            <a:graphicFrameLocks noChangeAspect="1"/>
          </p:cNvGraphicFramePr>
          <p:nvPr>
            <p:extLst>
              <p:ext uri="{D42A27DB-BD31-4B8C-83A1-F6EECF244321}">
                <p14:modId xmlns:p14="http://schemas.microsoft.com/office/powerpoint/2010/main" val="2083563770"/>
              </p:ext>
            </p:extLst>
          </p:nvPr>
        </p:nvGraphicFramePr>
        <p:xfrm>
          <a:off x="7498160" y="2862521"/>
          <a:ext cx="847309" cy="633865"/>
        </p:xfrm>
        <a:graphic>
          <a:graphicData uri="http://schemas.openxmlformats.org/presentationml/2006/ole">
            <mc:AlternateContent xmlns:mc="http://schemas.openxmlformats.org/markup-compatibility/2006">
              <mc:Choice xmlns:v="urn:schemas-microsoft-com:vml" Requires="v">
                <p:oleObj name="CS ChemDraw Drawing" r:id="rId4" imgW="624460" imgH="466202" progId="ChemDraw.Document.6.0">
                  <p:embed/>
                </p:oleObj>
              </mc:Choice>
              <mc:Fallback>
                <p:oleObj name="CS ChemDraw Drawing" r:id="rId4" imgW="624460" imgH="466202" progId="ChemDraw.Document.6.0">
                  <p:embed/>
                  <p:pic>
                    <p:nvPicPr>
                      <p:cNvPr id="5" name="Oggetto 4"/>
                      <p:cNvPicPr/>
                      <p:nvPr/>
                    </p:nvPicPr>
                    <p:blipFill>
                      <a:blip r:embed="rId5"/>
                      <a:stretch>
                        <a:fillRect/>
                      </a:stretch>
                    </p:blipFill>
                    <p:spPr>
                      <a:xfrm>
                        <a:off x="7498160" y="2862521"/>
                        <a:ext cx="847309" cy="633865"/>
                      </a:xfrm>
                      <a:prstGeom prst="rect">
                        <a:avLst/>
                      </a:prstGeom>
                    </p:spPr>
                  </p:pic>
                </p:oleObj>
              </mc:Fallback>
            </mc:AlternateContent>
          </a:graphicData>
        </a:graphic>
      </p:graphicFrame>
      <p:grpSp>
        <p:nvGrpSpPr>
          <p:cNvPr id="11" name="Gruppo 10"/>
          <p:cNvGrpSpPr/>
          <p:nvPr/>
        </p:nvGrpSpPr>
        <p:grpSpPr>
          <a:xfrm>
            <a:off x="7468867" y="3474278"/>
            <a:ext cx="942887" cy="802861"/>
            <a:chOff x="7498160" y="3838695"/>
            <a:chExt cx="942887" cy="802861"/>
          </a:xfrm>
        </p:grpSpPr>
        <p:sp>
          <p:nvSpPr>
            <p:cNvPr id="4" name="CasellaDiTesto 3"/>
            <p:cNvSpPr txBox="1"/>
            <p:nvPr/>
          </p:nvSpPr>
          <p:spPr>
            <a:xfrm>
              <a:off x="7498160" y="3995225"/>
              <a:ext cx="942887" cy="646331"/>
            </a:xfrm>
            <a:prstGeom prst="rect">
              <a:avLst/>
            </a:prstGeom>
            <a:noFill/>
          </p:spPr>
          <p:txBody>
            <a:bodyPr wrap="none" rtlCol="0">
              <a:spAutoFit/>
            </a:bodyPr>
            <a:lstStyle/>
            <a:p>
              <a:r>
                <a:rPr lang="it-IT" dirty="0"/>
                <a:t>HO=CH</a:t>
              </a:r>
              <a:r>
                <a:rPr lang="it-IT" baseline="-25000" dirty="0"/>
                <a:t>2</a:t>
              </a:r>
            </a:p>
            <a:p>
              <a:r>
                <a:rPr lang="it-IT" dirty="0"/>
                <a:t>m/z 31</a:t>
              </a:r>
            </a:p>
          </p:txBody>
        </p:sp>
        <p:sp>
          <p:nvSpPr>
            <p:cNvPr id="10" name="CasellaDiTesto 9"/>
            <p:cNvSpPr txBox="1"/>
            <p:nvPr/>
          </p:nvSpPr>
          <p:spPr>
            <a:xfrm>
              <a:off x="7686538" y="3838695"/>
              <a:ext cx="300082" cy="369332"/>
            </a:xfrm>
            <a:prstGeom prst="rect">
              <a:avLst/>
            </a:prstGeom>
            <a:noFill/>
          </p:spPr>
          <p:txBody>
            <a:bodyPr wrap="none" rtlCol="0">
              <a:spAutoFit/>
            </a:bodyPr>
            <a:lstStyle/>
            <a:p>
              <a:r>
                <a:rPr lang="it-IT" dirty="0"/>
                <a:t>+</a:t>
              </a:r>
            </a:p>
          </p:txBody>
        </p:sp>
      </p:grpSp>
    </p:spTree>
    <p:extLst>
      <p:ext uri="{BB962C8B-B14F-4D97-AF65-F5344CB8AC3E}">
        <p14:creationId xmlns:p14="http://schemas.microsoft.com/office/powerpoint/2010/main" val="2634410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a:t>Strumentazione </a:t>
            </a:r>
          </a:p>
        </p:txBody>
      </p:sp>
    </p:spTree>
    <p:extLst>
      <p:ext uri="{BB962C8B-B14F-4D97-AF65-F5344CB8AC3E}">
        <p14:creationId xmlns:p14="http://schemas.microsoft.com/office/powerpoint/2010/main" val="2877198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300px-Spettro_di_massa_del_tolue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6362" y="4628243"/>
            <a:ext cx="3810000" cy="18542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2"/>
          <p:cNvSpPr>
            <a:spLocks noChangeArrowheads="1"/>
          </p:cNvSpPr>
          <p:nvPr/>
        </p:nvSpPr>
        <p:spPr bwMode="auto">
          <a:xfrm>
            <a:off x="2676525" y="1332593"/>
            <a:ext cx="760412" cy="287338"/>
          </a:xfrm>
          <a:prstGeom prst="rightArrow">
            <a:avLst>
              <a:gd name="adj1" fmla="val 50000"/>
              <a:gd name="adj2" fmla="val 6616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 name="AutoShape 13"/>
          <p:cNvSpPr>
            <a:spLocks noChangeArrowheads="1"/>
          </p:cNvSpPr>
          <p:nvPr/>
        </p:nvSpPr>
        <p:spPr bwMode="auto">
          <a:xfrm>
            <a:off x="5449887" y="1331006"/>
            <a:ext cx="760413" cy="287337"/>
          </a:xfrm>
          <a:prstGeom prst="rightArrow">
            <a:avLst>
              <a:gd name="adj1" fmla="val 50000"/>
              <a:gd name="adj2" fmla="val 6616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 name="AutoShape 14"/>
          <p:cNvSpPr>
            <a:spLocks noChangeArrowheads="1"/>
          </p:cNvSpPr>
          <p:nvPr/>
        </p:nvSpPr>
        <p:spPr bwMode="auto">
          <a:xfrm>
            <a:off x="7072312" y="2183493"/>
            <a:ext cx="287338" cy="503238"/>
          </a:xfrm>
          <a:prstGeom prst="downArrow">
            <a:avLst>
              <a:gd name="adj1" fmla="val 50000"/>
              <a:gd name="adj2" fmla="val 4378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8" name="Group 39"/>
          <p:cNvGrpSpPr>
            <a:grpSpLocks/>
          </p:cNvGrpSpPr>
          <p:nvPr/>
        </p:nvGrpSpPr>
        <p:grpSpPr bwMode="auto">
          <a:xfrm>
            <a:off x="771525" y="899206"/>
            <a:ext cx="1800225" cy="1152525"/>
            <a:chOff x="385" y="618"/>
            <a:chExt cx="1134" cy="726"/>
          </a:xfrm>
        </p:grpSpPr>
        <p:sp>
          <p:nvSpPr>
            <p:cNvPr id="9" name="AutoShape 4"/>
            <p:cNvSpPr>
              <a:spLocks noChangeArrowheads="1"/>
            </p:cNvSpPr>
            <p:nvPr/>
          </p:nvSpPr>
          <p:spPr bwMode="auto">
            <a:xfrm>
              <a:off x="385" y="618"/>
              <a:ext cx="1134" cy="726"/>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 name="Text Box 15"/>
            <p:cNvSpPr txBox="1">
              <a:spLocks noChangeArrowheads="1"/>
            </p:cNvSpPr>
            <p:nvPr/>
          </p:nvSpPr>
          <p:spPr bwMode="auto">
            <a:xfrm>
              <a:off x="521" y="935"/>
              <a:ext cx="72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600"/>
                <a:t>Sorgente</a:t>
              </a:r>
            </a:p>
          </p:txBody>
        </p:sp>
      </p:grpSp>
      <p:grpSp>
        <p:nvGrpSpPr>
          <p:cNvPr id="11" name="Group 41"/>
          <p:cNvGrpSpPr>
            <a:grpSpLocks/>
          </p:cNvGrpSpPr>
          <p:nvPr/>
        </p:nvGrpSpPr>
        <p:grpSpPr bwMode="auto">
          <a:xfrm>
            <a:off x="6316662" y="899206"/>
            <a:ext cx="1800225" cy="1152525"/>
            <a:chOff x="3878" y="572"/>
            <a:chExt cx="1134" cy="726"/>
          </a:xfrm>
        </p:grpSpPr>
        <p:sp>
          <p:nvSpPr>
            <p:cNvPr id="12" name="AutoShape 10"/>
            <p:cNvSpPr>
              <a:spLocks noChangeArrowheads="1"/>
            </p:cNvSpPr>
            <p:nvPr/>
          </p:nvSpPr>
          <p:spPr bwMode="auto">
            <a:xfrm>
              <a:off x="3878" y="572"/>
              <a:ext cx="1134" cy="726"/>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3" name="Text Box 16"/>
            <p:cNvSpPr txBox="1">
              <a:spLocks noChangeArrowheads="1"/>
            </p:cNvSpPr>
            <p:nvPr/>
          </p:nvSpPr>
          <p:spPr bwMode="auto">
            <a:xfrm>
              <a:off x="4014" y="890"/>
              <a:ext cx="90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600"/>
                <a:t>Rivelatore</a:t>
              </a:r>
            </a:p>
          </p:txBody>
        </p:sp>
      </p:grpSp>
      <p:grpSp>
        <p:nvGrpSpPr>
          <p:cNvPr id="14" name="Group 42"/>
          <p:cNvGrpSpPr>
            <a:grpSpLocks/>
          </p:cNvGrpSpPr>
          <p:nvPr/>
        </p:nvGrpSpPr>
        <p:grpSpPr bwMode="auto">
          <a:xfrm>
            <a:off x="6316662" y="2818493"/>
            <a:ext cx="1800225" cy="1152525"/>
            <a:chOff x="3878" y="1797"/>
            <a:chExt cx="1134" cy="726"/>
          </a:xfrm>
        </p:grpSpPr>
        <p:sp>
          <p:nvSpPr>
            <p:cNvPr id="15" name="AutoShape 11"/>
            <p:cNvSpPr>
              <a:spLocks noChangeArrowheads="1"/>
            </p:cNvSpPr>
            <p:nvPr/>
          </p:nvSpPr>
          <p:spPr bwMode="auto">
            <a:xfrm>
              <a:off x="3878" y="1797"/>
              <a:ext cx="1134" cy="726"/>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 name="Text Box 17"/>
            <p:cNvSpPr txBox="1">
              <a:spLocks noChangeArrowheads="1"/>
            </p:cNvSpPr>
            <p:nvPr/>
          </p:nvSpPr>
          <p:spPr bwMode="auto">
            <a:xfrm>
              <a:off x="3923" y="2024"/>
              <a:ext cx="907" cy="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sz="1600" dirty="0"/>
                <a:t>Sistema di</a:t>
              </a:r>
            </a:p>
            <a:p>
              <a:pPr algn="ctr">
                <a:spcBef>
                  <a:spcPct val="50000"/>
                </a:spcBef>
              </a:pPr>
              <a:r>
                <a:rPr lang="it-IT" altLang="it-IT" sz="1600" dirty="0"/>
                <a:t>Elaborazione</a:t>
              </a:r>
            </a:p>
          </p:txBody>
        </p:sp>
      </p:grpSp>
      <p:grpSp>
        <p:nvGrpSpPr>
          <p:cNvPr id="17" name="Group 40"/>
          <p:cNvGrpSpPr>
            <a:grpSpLocks/>
          </p:cNvGrpSpPr>
          <p:nvPr/>
        </p:nvGrpSpPr>
        <p:grpSpPr bwMode="auto">
          <a:xfrm>
            <a:off x="3543300" y="899206"/>
            <a:ext cx="1800225" cy="1152525"/>
            <a:chOff x="2109" y="572"/>
            <a:chExt cx="1134" cy="726"/>
          </a:xfrm>
        </p:grpSpPr>
        <p:sp>
          <p:nvSpPr>
            <p:cNvPr id="18" name="AutoShape 9"/>
            <p:cNvSpPr>
              <a:spLocks noChangeArrowheads="1"/>
            </p:cNvSpPr>
            <p:nvPr/>
          </p:nvSpPr>
          <p:spPr bwMode="auto">
            <a:xfrm>
              <a:off x="2109" y="572"/>
              <a:ext cx="1134" cy="726"/>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9" name="Text Box 18"/>
            <p:cNvSpPr txBox="1">
              <a:spLocks noChangeArrowheads="1"/>
            </p:cNvSpPr>
            <p:nvPr/>
          </p:nvSpPr>
          <p:spPr bwMode="auto">
            <a:xfrm>
              <a:off x="2181" y="890"/>
              <a:ext cx="90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600" dirty="0"/>
                <a:t>Analizzatore</a:t>
              </a:r>
            </a:p>
          </p:txBody>
        </p:sp>
      </p:grpSp>
      <p:sp>
        <p:nvSpPr>
          <p:cNvPr id="20" name="Oval 19"/>
          <p:cNvSpPr>
            <a:spLocks noChangeArrowheads="1"/>
          </p:cNvSpPr>
          <p:nvPr/>
        </p:nvSpPr>
        <p:spPr bwMode="auto">
          <a:xfrm>
            <a:off x="628650" y="3239181"/>
            <a:ext cx="1800225" cy="12239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 name="Text Box 21"/>
          <p:cNvSpPr txBox="1">
            <a:spLocks noChangeArrowheads="1"/>
          </p:cNvSpPr>
          <p:nvPr/>
        </p:nvSpPr>
        <p:spPr bwMode="auto">
          <a:xfrm>
            <a:off x="771525" y="3526518"/>
            <a:ext cx="1512887" cy="60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0000"/>
              </a:lnSpc>
              <a:spcBef>
                <a:spcPct val="50000"/>
              </a:spcBef>
            </a:pPr>
            <a:r>
              <a:rPr lang="it-IT" altLang="it-IT" sz="1600"/>
              <a:t>Introduzione</a:t>
            </a:r>
          </a:p>
          <a:p>
            <a:pPr algn="ctr">
              <a:lnSpc>
                <a:spcPct val="80000"/>
              </a:lnSpc>
              <a:spcBef>
                <a:spcPct val="50000"/>
              </a:spcBef>
            </a:pPr>
            <a:r>
              <a:rPr lang="it-IT" altLang="it-IT" sz="1600"/>
              <a:t>campione</a:t>
            </a:r>
          </a:p>
        </p:txBody>
      </p:sp>
      <p:sp>
        <p:nvSpPr>
          <p:cNvPr id="22" name="AutoShape 22"/>
          <p:cNvSpPr>
            <a:spLocks noChangeArrowheads="1"/>
          </p:cNvSpPr>
          <p:nvPr/>
        </p:nvSpPr>
        <p:spPr bwMode="auto">
          <a:xfrm>
            <a:off x="1347787" y="2447018"/>
            <a:ext cx="358775" cy="576263"/>
          </a:xfrm>
          <a:prstGeom prst="upArrow">
            <a:avLst>
              <a:gd name="adj1" fmla="val 50000"/>
              <a:gd name="adj2" fmla="val 4015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 name="AutoShape 23"/>
          <p:cNvSpPr>
            <a:spLocks noChangeArrowheads="1"/>
          </p:cNvSpPr>
          <p:nvPr/>
        </p:nvSpPr>
        <p:spPr bwMode="auto">
          <a:xfrm>
            <a:off x="7072312" y="4104368"/>
            <a:ext cx="287338" cy="503238"/>
          </a:xfrm>
          <a:prstGeom prst="downArrow">
            <a:avLst>
              <a:gd name="adj1" fmla="val 50000"/>
              <a:gd name="adj2" fmla="val 4378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4" name="Line 24"/>
          <p:cNvSpPr>
            <a:spLocks noChangeShapeType="1"/>
          </p:cNvSpPr>
          <p:nvPr/>
        </p:nvSpPr>
        <p:spPr bwMode="auto">
          <a:xfrm>
            <a:off x="484187" y="430893"/>
            <a:ext cx="8280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5" name="Line 25"/>
          <p:cNvSpPr>
            <a:spLocks noChangeShapeType="1"/>
          </p:cNvSpPr>
          <p:nvPr/>
        </p:nvSpPr>
        <p:spPr bwMode="auto">
          <a:xfrm>
            <a:off x="484187" y="430893"/>
            <a:ext cx="0" cy="20161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 name="Line 26"/>
          <p:cNvSpPr>
            <a:spLocks noChangeShapeType="1"/>
          </p:cNvSpPr>
          <p:nvPr/>
        </p:nvSpPr>
        <p:spPr bwMode="auto">
          <a:xfrm>
            <a:off x="484187" y="2447018"/>
            <a:ext cx="2663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 name="Line 27"/>
          <p:cNvSpPr>
            <a:spLocks noChangeShapeType="1"/>
          </p:cNvSpPr>
          <p:nvPr/>
        </p:nvSpPr>
        <p:spPr bwMode="auto">
          <a:xfrm>
            <a:off x="3148012" y="2447018"/>
            <a:ext cx="0"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8" name="Line 28"/>
          <p:cNvSpPr>
            <a:spLocks noChangeShapeType="1"/>
          </p:cNvSpPr>
          <p:nvPr/>
        </p:nvSpPr>
        <p:spPr bwMode="auto">
          <a:xfrm flipH="1">
            <a:off x="2571750" y="3096306"/>
            <a:ext cx="5762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9" name="Line 29"/>
          <p:cNvSpPr>
            <a:spLocks noChangeShapeType="1"/>
          </p:cNvSpPr>
          <p:nvPr/>
        </p:nvSpPr>
        <p:spPr bwMode="auto">
          <a:xfrm>
            <a:off x="4803775" y="3096306"/>
            <a:ext cx="0" cy="719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0" name="Line 30"/>
          <p:cNvSpPr>
            <a:spLocks noChangeShapeType="1"/>
          </p:cNvSpPr>
          <p:nvPr/>
        </p:nvSpPr>
        <p:spPr bwMode="auto">
          <a:xfrm>
            <a:off x="2571750" y="3815443"/>
            <a:ext cx="2232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1" name="Line 32"/>
          <p:cNvSpPr>
            <a:spLocks noChangeShapeType="1"/>
          </p:cNvSpPr>
          <p:nvPr/>
        </p:nvSpPr>
        <p:spPr bwMode="auto">
          <a:xfrm>
            <a:off x="2571750" y="3096306"/>
            <a:ext cx="0" cy="719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2" name="Line 34"/>
          <p:cNvSpPr>
            <a:spLocks noChangeShapeType="1"/>
          </p:cNvSpPr>
          <p:nvPr/>
        </p:nvSpPr>
        <p:spPr bwMode="auto">
          <a:xfrm flipH="1">
            <a:off x="4227512" y="3096306"/>
            <a:ext cx="5762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3" name="Line 35"/>
          <p:cNvSpPr>
            <a:spLocks noChangeShapeType="1"/>
          </p:cNvSpPr>
          <p:nvPr/>
        </p:nvSpPr>
        <p:spPr bwMode="auto">
          <a:xfrm>
            <a:off x="4227512" y="2447018"/>
            <a:ext cx="0"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4" name="Line 36"/>
          <p:cNvSpPr>
            <a:spLocks noChangeShapeType="1"/>
          </p:cNvSpPr>
          <p:nvPr/>
        </p:nvSpPr>
        <p:spPr bwMode="auto">
          <a:xfrm>
            <a:off x="4227512" y="2447018"/>
            <a:ext cx="45370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5" name="Line 37"/>
          <p:cNvSpPr>
            <a:spLocks noChangeShapeType="1"/>
          </p:cNvSpPr>
          <p:nvPr/>
        </p:nvSpPr>
        <p:spPr bwMode="auto">
          <a:xfrm>
            <a:off x="8764587" y="430893"/>
            <a:ext cx="0" cy="20161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6" name="Text Box 38"/>
          <p:cNvSpPr txBox="1">
            <a:spLocks noChangeArrowheads="1"/>
          </p:cNvSpPr>
          <p:nvPr/>
        </p:nvSpPr>
        <p:spPr bwMode="auto">
          <a:xfrm>
            <a:off x="2716212" y="3312206"/>
            <a:ext cx="2159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600"/>
              <a:t>pompa ad alto vuoto</a:t>
            </a:r>
          </a:p>
        </p:txBody>
      </p:sp>
      <p:sp>
        <p:nvSpPr>
          <p:cNvPr id="37" name="Text Box 43"/>
          <p:cNvSpPr txBox="1">
            <a:spLocks noChangeArrowheads="1"/>
          </p:cNvSpPr>
          <p:nvPr/>
        </p:nvSpPr>
        <p:spPr bwMode="auto">
          <a:xfrm>
            <a:off x="1060450" y="484868"/>
            <a:ext cx="1511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600"/>
              <a:t>ionizzazione</a:t>
            </a:r>
          </a:p>
        </p:txBody>
      </p:sp>
      <p:sp>
        <p:nvSpPr>
          <p:cNvPr id="38" name="Text Box 44"/>
          <p:cNvSpPr txBox="1">
            <a:spLocks noChangeArrowheads="1"/>
          </p:cNvSpPr>
          <p:nvPr/>
        </p:nvSpPr>
        <p:spPr bwMode="auto">
          <a:xfrm>
            <a:off x="3795712" y="484868"/>
            <a:ext cx="1873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600"/>
              <a:t>separazione ioni</a:t>
            </a:r>
          </a:p>
        </p:txBody>
      </p:sp>
      <p:sp>
        <p:nvSpPr>
          <p:cNvPr id="39" name="Text Box 45"/>
          <p:cNvSpPr txBox="1">
            <a:spLocks noChangeArrowheads="1"/>
          </p:cNvSpPr>
          <p:nvPr/>
        </p:nvSpPr>
        <p:spPr bwMode="auto">
          <a:xfrm>
            <a:off x="6604000" y="486456"/>
            <a:ext cx="1873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600"/>
              <a:t>rivelazione ioni</a:t>
            </a:r>
          </a:p>
        </p:txBody>
      </p:sp>
      <p:sp>
        <p:nvSpPr>
          <p:cNvPr id="2" name="TextBox 1">
            <a:extLst>
              <a:ext uri="{FF2B5EF4-FFF2-40B4-BE49-F238E27FC236}">
                <a16:creationId xmlns:a16="http://schemas.microsoft.com/office/drawing/2014/main" id="{DBC5994E-0E86-F4A8-9274-27F1C95721FF}"/>
              </a:ext>
            </a:extLst>
          </p:cNvPr>
          <p:cNvSpPr txBox="1"/>
          <p:nvPr/>
        </p:nvSpPr>
        <p:spPr>
          <a:xfrm>
            <a:off x="96838" y="4713859"/>
            <a:ext cx="4949823" cy="2062103"/>
          </a:xfrm>
          <a:prstGeom prst="rect">
            <a:avLst/>
          </a:prstGeom>
          <a:noFill/>
        </p:spPr>
        <p:txBody>
          <a:bodyPr wrap="square">
            <a:spAutoFit/>
          </a:bodyPr>
          <a:lstStyle/>
          <a:p>
            <a:pPr algn="just"/>
            <a:r>
              <a:rPr lang="it-IT" sz="1600" dirty="0"/>
              <a:t>Il campione da analizzare viene introdotto attraverso un </a:t>
            </a:r>
            <a:r>
              <a:rPr lang="it-IT" sz="1600" b="1" dirty="0"/>
              <a:t>sistema di iniezione</a:t>
            </a:r>
            <a:r>
              <a:rPr lang="it-IT" sz="1600" dirty="0"/>
              <a:t>. Successivamente, all’interno della </a:t>
            </a:r>
            <a:r>
              <a:rPr lang="it-IT" sz="1600" b="1" dirty="0"/>
              <a:t>sorgente di ionizzazione </a:t>
            </a:r>
            <a:r>
              <a:rPr lang="it-IT" sz="1600" dirty="0"/>
              <a:t>il composto organico viene ionizzato, dove si forma, tra gli altri, anche lo ione molecolare. Successivamente c’è un sistema </a:t>
            </a:r>
            <a:r>
              <a:rPr lang="it-IT" sz="1600" b="1" dirty="0"/>
              <a:t>rilevatore di ioni </a:t>
            </a:r>
            <a:r>
              <a:rPr lang="it-IT" sz="1600" dirty="0"/>
              <a:t>(specie cariche) che trasferisce le informazioni a un </a:t>
            </a:r>
            <a:r>
              <a:rPr lang="it-IT" sz="1600" b="1" dirty="0"/>
              <a:t>sistema di elaborazione dati </a:t>
            </a:r>
            <a:r>
              <a:rPr lang="it-IT" sz="1600" dirty="0"/>
              <a:t>che produce lo spettro di massa.</a:t>
            </a:r>
          </a:p>
        </p:txBody>
      </p:sp>
    </p:spTree>
    <p:extLst>
      <p:ext uri="{BB962C8B-B14F-4D97-AF65-F5344CB8AC3E}">
        <p14:creationId xmlns:p14="http://schemas.microsoft.com/office/powerpoint/2010/main" val="2507953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140182"/>
            <a:ext cx="7886700" cy="821516"/>
          </a:xfrm>
        </p:spPr>
        <p:txBody>
          <a:bodyPr/>
          <a:lstStyle/>
          <a:p>
            <a:pPr algn="ctr"/>
            <a:r>
              <a:rPr lang="it-IT" dirty="0"/>
              <a:t>Metodi di Ionizzazione</a:t>
            </a:r>
          </a:p>
        </p:txBody>
      </p:sp>
      <p:sp>
        <p:nvSpPr>
          <p:cNvPr id="3" name="Segnaposto contenuto 2"/>
          <p:cNvSpPr>
            <a:spLocks noGrp="1"/>
          </p:cNvSpPr>
          <p:nvPr>
            <p:ph idx="1"/>
          </p:nvPr>
        </p:nvSpPr>
        <p:spPr>
          <a:xfrm>
            <a:off x="220718" y="1358697"/>
            <a:ext cx="8686800" cy="5042262"/>
          </a:xfrm>
        </p:spPr>
        <p:txBody>
          <a:bodyPr>
            <a:normAutofit/>
          </a:bodyPr>
          <a:lstStyle/>
          <a:p>
            <a:pPr algn="just"/>
            <a:r>
              <a:rPr lang="it-IT" altLang="it-IT" b="1" dirty="0"/>
              <a:t>Hard </a:t>
            </a:r>
            <a:r>
              <a:rPr lang="it-IT" altLang="it-IT" b="1" dirty="0" err="1"/>
              <a:t>Ionization</a:t>
            </a:r>
            <a:r>
              <a:rPr lang="it-IT" altLang="it-IT" b="1" dirty="0"/>
              <a:t> </a:t>
            </a:r>
          </a:p>
          <a:p>
            <a:pPr lvl="1" algn="just"/>
            <a:r>
              <a:rPr lang="it-IT" altLang="it-IT" dirty="0"/>
              <a:t>Ionizzazione elettronica o Impatto elettronico - Electron </a:t>
            </a:r>
            <a:r>
              <a:rPr lang="it-IT" altLang="it-IT" dirty="0" err="1"/>
              <a:t>Ionization</a:t>
            </a:r>
            <a:r>
              <a:rPr lang="it-IT" altLang="it-IT" dirty="0"/>
              <a:t>  (EI)</a:t>
            </a:r>
          </a:p>
          <a:p>
            <a:pPr algn="just"/>
            <a:r>
              <a:rPr lang="it-IT" altLang="it-IT" b="1" dirty="0"/>
              <a:t>Soft </a:t>
            </a:r>
            <a:r>
              <a:rPr lang="it-IT" altLang="it-IT" b="1" dirty="0" err="1"/>
              <a:t>Ionization</a:t>
            </a:r>
            <a:r>
              <a:rPr lang="it-IT" altLang="it-IT" dirty="0"/>
              <a:t>, i principali metodi sono:</a:t>
            </a:r>
          </a:p>
          <a:p>
            <a:pPr lvl="1" algn="just"/>
            <a:r>
              <a:rPr lang="it-IT" dirty="0">
                <a:solidFill>
                  <a:prstClr val="black"/>
                </a:solidFill>
              </a:rPr>
              <a:t>Ionizzazione chimica: </a:t>
            </a:r>
            <a:r>
              <a:rPr lang="it-IT" dirty="0" err="1">
                <a:solidFill>
                  <a:prstClr val="black"/>
                </a:solidFill>
              </a:rPr>
              <a:t>Chemical</a:t>
            </a:r>
            <a:r>
              <a:rPr lang="it-IT" dirty="0">
                <a:solidFill>
                  <a:prstClr val="black"/>
                </a:solidFill>
              </a:rPr>
              <a:t> </a:t>
            </a:r>
            <a:r>
              <a:rPr lang="it-IT" dirty="0" err="1">
                <a:solidFill>
                  <a:prstClr val="black"/>
                </a:solidFill>
              </a:rPr>
              <a:t>Ionization</a:t>
            </a:r>
            <a:r>
              <a:rPr lang="it-IT" dirty="0">
                <a:solidFill>
                  <a:prstClr val="black"/>
                </a:solidFill>
              </a:rPr>
              <a:t>  (CI)</a:t>
            </a:r>
          </a:p>
          <a:p>
            <a:pPr marL="457200" lvl="1" indent="0" algn="just">
              <a:buNone/>
            </a:pPr>
            <a:r>
              <a:rPr lang="it-IT" dirty="0">
                <a:solidFill>
                  <a:prstClr val="black"/>
                </a:solidFill>
              </a:rPr>
              <a:t>Metodi di ionizzazione per </a:t>
            </a:r>
            <a:r>
              <a:rPr lang="it-IT" b="1" dirty="0">
                <a:solidFill>
                  <a:prstClr val="black"/>
                </a:solidFill>
              </a:rPr>
              <a:t>desorbimento</a:t>
            </a:r>
            <a:r>
              <a:rPr lang="it-IT" dirty="0">
                <a:solidFill>
                  <a:prstClr val="black"/>
                </a:solidFill>
              </a:rPr>
              <a:t>:</a:t>
            </a:r>
            <a:endParaRPr lang="it-IT" b="1" dirty="0">
              <a:solidFill>
                <a:prstClr val="black"/>
              </a:solidFill>
            </a:endParaRPr>
          </a:p>
          <a:p>
            <a:pPr lvl="1" algn="just"/>
            <a:r>
              <a:rPr lang="it-IT" dirty="0">
                <a:solidFill>
                  <a:prstClr val="black"/>
                </a:solidFill>
              </a:rPr>
              <a:t>Bombardamento con atomi veloci: Fast </a:t>
            </a:r>
            <a:r>
              <a:rPr lang="it-IT" dirty="0" err="1">
                <a:solidFill>
                  <a:prstClr val="black"/>
                </a:solidFill>
              </a:rPr>
              <a:t>Atom</a:t>
            </a:r>
            <a:r>
              <a:rPr lang="it-IT" dirty="0">
                <a:solidFill>
                  <a:prstClr val="black"/>
                </a:solidFill>
              </a:rPr>
              <a:t> </a:t>
            </a:r>
            <a:r>
              <a:rPr lang="it-IT" dirty="0" err="1">
                <a:solidFill>
                  <a:prstClr val="black"/>
                </a:solidFill>
              </a:rPr>
              <a:t>Bombardment</a:t>
            </a:r>
            <a:r>
              <a:rPr lang="it-IT" dirty="0">
                <a:solidFill>
                  <a:prstClr val="black"/>
                </a:solidFill>
              </a:rPr>
              <a:t> (FAB)</a:t>
            </a:r>
          </a:p>
          <a:p>
            <a:pPr lvl="1" algn="just"/>
            <a:r>
              <a:rPr lang="it-IT" dirty="0">
                <a:solidFill>
                  <a:prstClr val="black"/>
                </a:solidFill>
              </a:rPr>
              <a:t>Desorbimento laser assistito da matrice: Matrix </a:t>
            </a:r>
            <a:r>
              <a:rPr lang="it-IT" dirty="0" err="1">
                <a:solidFill>
                  <a:prstClr val="black"/>
                </a:solidFill>
              </a:rPr>
              <a:t>Assisted</a:t>
            </a:r>
            <a:r>
              <a:rPr lang="it-IT" dirty="0">
                <a:solidFill>
                  <a:prstClr val="black"/>
                </a:solidFill>
              </a:rPr>
              <a:t> Laser </a:t>
            </a:r>
            <a:r>
              <a:rPr lang="it-IT" dirty="0" err="1">
                <a:solidFill>
                  <a:prstClr val="black"/>
                </a:solidFill>
              </a:rPr>
              <a:t>Desorption</a:t>
            </a:r>
            <a:r>
              <a:rPr lang="it-IT" dirty="0">
                <a:solidFill>
                  <a:prstClr val="black"/>
                </a:solidFill>
              </a:rPr>
              <a:t> (MALDI)</a:t>
            </a:r>
          </a:p>
          <a:p>
            <a:pPr marL="457200" lvl="1" indent="0" algn="just">
              <a:buNone/>
            </a:pPr>
            <a:r>
              <a:rPr lang="it-IT" dirty="0">
                <a:solidFill>
                  <a:prstClr val="black"/>
                </a:solidFill>
              </a:rPr>
              <a:t>Metodi di ionizzazione evaporativi</a:t>
            </a:r>
          </a:p>
          <a:p>
            <a:pPr lvl="1" algn="just"/>
            <a:r>
              <a:rPr lang="it-IT" dirty="0">
                <a:solidFill>
                  <a:prstClr val="black"/>
                </a:solidFill>
              </a:rPr>
              <a:t>Ionizzazione </a:t>
            </a:r>
            <a:r>
              <a:rPr lang="it-IT" dirty="0" err="1">
                <a:solidFill>
                  <a:prstClr val="black"/>
                </a:solidFill>
              </a:rPr>
              <a:t>elettrospray</a:t>
            </a:r>
            <a:r>
              <a:rPr lang="it-IT" dirty="0">
                <a:solidFill>
                  <a:prstClr val="black"/>
                </a:solidFill>
              </a:rPr>
              <a:t>: </a:t>
            </a:r>
            <a:r>
              <a:rPr lang="it-IT" dirty="0" err="1">
                <a:solidFill>
                  <a:prstClr val="black"/>
                </a:solidFill>
              </a:rPr>
              <a:t>Electrospray</a:t>
            </a:r>
            <a:r>
              <a:rPr lang="it-IT" dirty="0">
                <a:solidFill>
                  <a:prstClr val="black"/>
                </a:solidFill>
              </a:rPr>
              <a:t> </a:t>
            </a:r>
            <a:r>
              <a:rPr lang="it-IT" dirty="0" err="1">
                <a:solidFill>
                  <a:prstClr val="black"/>
                </a:solidFill>
              </a:rPr>
              <a:t>Ionization</a:t>
            </a:r>
            <a:r>
              <a:rPr lang="it-IT" dirty="0">
                <a:solidFill>
                  <a:prstClr val="black"/>
                </a:solidFill>
              </a:rPr>
              <a:t> (ESI)</a:t>
            </a:r>
          </a:p>
          <a:p>
            <a:pPr marL="0" indent="0" algn="just">
              <a:buNone/>
            </a:pPr>
            <a:endParaRPr lang="it-IT" altLang="it-IT" b="1" dirty="0"/>
          </a:p>
          <a:p>
            <a:pPr marL="0" indent="0" algn="just">
              <a:buNone/>
            </a:pPr>
            <a:endParaRPr lang="it-IT" altLang="it-IT" b="1" dirty="0"/>
          </a:p>
          <a:p>
            <a:pPr algn="just"/>
            <a:endParaRPr lang="it-IT" altLang="it-IT" b="1" dirty="0"/>
          </a:p>
          <a:p>
            <a:pPr algn="just"/>
            <a:endParaRPr lang="it-IT" dirty="0"/>
          </a:p>
          <a:p>
            <a:pPr algn="just"/>
            <a:endParaRPr lang="it-IT" dirty="0"/>
          </a:p>
        </p:txBody>
      </p:sp>
    </p:spTree>
    <p:extLst>
      <p:ext uri="{BB962C8B-B14F-4D97-AF65-F5344CB8AC3E}">
        <p14:creationId xmlns:p14="http://schemas.microsoft.com/office/powerpoint/2010/main" val="2800787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92074"/>
            <a:ext cx="7886700" cy="1325563"/>
          </a:xfrm>
        </p:spPr>
        <p:txBody>
          <a:bodyPr/>
          <a:lstStyle/>
          <a:p>
            <a:pPr algn="ctr"/>
            <a:r>
              <a:rPr lang="it-IT" dirty="0"/>
              <a:t>Ionizzazione Elettronica (EI)</a:t>
            </a:r>
          </a:p>
        </p:txBody>
      </p:sp>
      <p:sp>
        <p:nvSpPr>
          <p:cNvPr id="3" name="Segnaposto contenuto 2"/>
          <p:cNvSpPr>
            <a:spLocks noGrp="1"/>
          </p:cNvSpPr>
          <p:nvPr>
            <p:ph idx="1"/>
          </p:nvPr>
        </p:nvSpPr>
        <p:spPr>
          <a:xfrm>
            <a:off x="141890" y="1154547"/>
            <a:ext cx="8860220" cy="5603966"/>
          </a:xfrm>
        </p:spPr>
        <p:txBody>
          <a:bodyPr>
            <a:normAutofit/>
          </a:bodyPr>
          <a:lstStyle/>
          <a:p>
            <a:pPr marL="0" indent="0" algn="just">
              <a:buNone/>
            </a:pPr>
            <a:r>
              <a:rPr lang="it-IT" sz="2400" dirty="0"/>
              <a:t>Ionizzazione EI: ionizzazione elettronica (impatto elettronico) = </a:t>
            </a:r>
            <a:r>
              <a:rPr lang="it-IT" altLang="it-IT" sz="2400" b="1" dirty="0"/>
              <a:t>Hard </a:t>
            </a:r>
            <a:r>
              <a:rPr lang="it-IT" altLang="it-IT" sz="2400" b="1" dirty="0" err="1"/>
              <a:t>Ionization</a:t>
            </a:r>
            <a:r>
              <a:rPr lang="it-IT" altLang="it-IT" sz="2400" dirty="0"/>
              <a:t>.</a:t>
            </a:r>
            <a:r>
              <a:rPr lang="it-IT" altLang="it-IT" sz="2400" b="1" dirty="0"/>
              <a:t> </a:t>
            </a:r>
          </a:p>
          <a:p>
            <a:pPr algn="just"/>
            <a:r>
              <a:rPr lang="it-IT" sz="2400" dirty="0"/>
              <a:t>Il campione viene introdotto nella </a:t>
            </a:r>
            <a:r>
              <a:rPr lang="it-IT" sz="2400" b="1" dirty="0"/>
              <a:t>camera di ionizzazione</a:t>
            </a:r>
            <a:r>
              <a:rPr lang="it-IT" sz="2400" dirty="0"/>
              <a:t>, dove passa allo stato gassoso grazie all’azione di un </a:t>
            </a:r>
            <a:r>
              <a:rPr lang="it-IT" sz="2400" b="1" dirty="0"/>
              <a:t>vuoto spinto </a:t>
            </a:r>
            <a:r>
              <a:rPr lang="it-IT" sz="2400" dirty="0"/>
              <a:t>(10</a:t>
            </a:r>
            <a:r>
              <a:rPr lang="it-IT" sz="2400" baseline="30000" dirty="0"/>
              <a:t>-6</a:t>
            </a:r>
            <a:r>
              <a:rPr lang="it-IT" sz="2400" dirty="0"/>
              <a:t>-10</a:t>
            </a:r>
            <a:r>
              <a:rPr lang="it-IT" sz="2400" baseline="30000" dirty="0"/>
              <a:t>-5</a:t>
            </a:r>
            <a:r>
              <a:rPr lang="it-IT" sz="2400" dirty="0"/>
              <a:t> torr). Poi le molecole vaporizzate vengono bombardate con un </a:t>
            </a:r>
            <a:r>
              <a:rPr lang="it-IT" sz="2400" b="1" dirty="0"/>
              <a:t>fascio di elettroni ad alta energia</a:t>
            </a:r>
            <a:r>
              <a:rPr lang="it-IT" sz="2400" dirty="0"/>
              <a:t> (70 eV) emessi da un </a:t>
            </a:r>
            <a:r>
              <a:rPr lang="it-IT" sz="2400" b="1" dirty="0"/>
              <a:t>filamento</a:t>
            </a:r>
            <a:r>
              <a:rPr lang="it-IT" sz="2400" dirty="0"/>
              <a:t> caldo (Renio o </a:t>
            </a:r>
            <a:r>
              <a:rPr lang="it-IT" sz="2400" dirty="0" err="1"/>
              <a:t>Tugsteno</a:t>
            </a:r>
            <a:r>
              <a:rPr lang="it-IT" sz="2400" dirty="0"/>
              <a:t>). Si formano ioni, a partire dalle molecole iniziali, che vengono accelerati da un campo elettrico.</a:t>
            </a:r>
          </a:p>
          <a:p>
            <a:pPr algn="just"/>
            <a:r>
              <a:rPr lang="it-IT" altLang="it-IT" sz="2400" dirty="0"/>
              <a:t>1 </a:t>
            </a:r>
            <a:r>
              <a:rPr lang="it-IT" altLang="it-IT" sz="2400" dirty="0" err="1"/>
              <a:t>eV</a:t>
            </a:r>
            <a:r>
              <a:rPr lang="it-IT" altLang="it-IT" sz="2400" dirty="0"/>
              <a:t> = energia che acquista un e</a:t>
            </a:r>
            <a:r>
              <a:rPr lang="it-IT" altLang="it-IT" sz="2400" baseline="30000" dirty="0"/>
              <a:t>-</a:t>
            </a:r>
            <a:r>
              <a:rPr lang="it-IT" altLang="it-IT" sz="2400" dirty="0"/>
              <a:t> quando viene sottoposto a una </a:t>
            </a:r>
            <a:r>
              <a:rPr lang="it-IT" altLang="it-IT" sz="2400" dirty="0" err="1"/>
              <a:t>ddp</a:t>
            </a:r>
            <a:r>
              <a:rPr lang="it-IT" altLang="it-IT" sz="2400" dirty="0"/>
              <a:t> di 1 Volt</a:t>
            </a:r>
          </a:p>
          <a:p>
            <a:pPr algn="just"/>
            <a:r>
              <a:rPr lang="it-IT" altLang="it-IT" sz="2400" dirty="0"/>
              <a:t>1 </a:t>
            </a:r>
            <a:r>
              <a:rPr lang="it-IT" altLang="it-IT" sz="2400" dirty="0" err="1"/>
              <a:t>eV</a:t>
            </a:r>
            <a:r>
              <a:rPr lang="it-IT" altLang="it-IT" sz="2400" dirty="0"/>
              <a:t> = 1,60x10</a:t>
            </a:r>
            <a:r>
              <a:rPr lang="it-IT" altLang="it-IT" sz="2400" baseline="30000" dirty="0"/>
              <a:t>-19</a:t>
            </a:r>
            <a:r>
              <a:rPr lang="it-IT" altLang="it-IT" sz="2400" dirty="0"/>
              <a:t> J</a:t>
            </a:r>
            <a:endParaRPr lang="it-IT" altLang="it-IT" sz="2400" baseline="30000" dirty="0"/>
          </a:p>
          <a:p>
            <a:pPr algn="just"/>
            <a:endParaRPr lang="it-IT" sz="2400" dirty="0"/>
          </a:p>
          <a:p>
            <a:pPr algn="just"/>
            <a:endParaRPr lang="it-IT" sz="2400" dirty="0"/>
          </a:p>
        </p:txBody>
      </p:sp>
      <p:pic>
        <p:nvPicPr>
          <p:cNvPr id="4" name="Immagine 3"/>
          <p:cNvPicPr>
            <a:picLocks noChangeAspect="1"/>
          </p:cNvPicPr>
          <p:nvPr/>
        </p:nvPicPr>
        <p:blipFill>
          <a:blip r:embed="rId3"/>
          <a:stretch>
            <a:fillRect/>
          </a:stretch>
        </p:blipFill>
        <p:spPr>
          <a:xfrm>
            <a:off x="4398579" y="4605968"/>
            <a:ext cx="3861731" cy="2152545"/>
          </a:xfrm>
          <a:prstGeom prst="rect">
            <a:avLst/>
          </a:prstGeom>
        </p:spPr>
      </p:pic>
    </p:spTree>
    <p:extLst>
      <p:ext uri="{BB962C8B-B14F-4D97-AF65-F5344CB8AC3E}">
        <p14:creationId xmlns:p14="http://schemas.microsoft.com/office/powerpoint/2010/main" val="4175322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49" y="-8275"/>
            <a:ext cx="7886700" cy="839351"/>
          </a:xfrm>
        </p:spPr>
        <p:txBody>
          <a:bodyPr/>
          <a:lstStyle/>
          <a:p>
            <a:pPr algn="ctr"/>
            <a:r>
              <a:rPr lang="it-IT" dirty="0"/>
              <a:t>Ionizzazione Elettronica (EI)</a:t>
            </a:r>
          </a:p>
        </p:txBody>
      </p:sp>
      <p:pic>
        <p:nvPicPr>
          <p:cNvPr id="5" name="Immagine 4"/>
          <p:cNvPicPr>
            <a:picLocks noChangeAspect="1"/>
          </p:cNvPicPr>
          <p:nvPr/>
        </p:nvPicPr>
        <p:blipFill>
          <a:blip r:embed="rId2"/>
          <a:stretch>
            <a:fillRect/>
          </a:stretch>
        </p:blipFill>
        <p:spPr>
          <a:xfrm>
            <a:off x="1530429" y="758571"/>
            <a:ext cx="5796986" cy="3981892"/>
          </a:xfrm>
          <a:prstGeom prst="rect">
            <a:avLst/>
          </a:prstGeom>
        </p:spPr>
      </p:pic>
      <p:sp>
        <p:nvSpPr>
          <p:cNvPr id="3" name="Segnaposto contenuto 2">
            <a:extLst>
              <a:ext uri="{FF2B5EF4-FFF2-40B4-BE49-F238E27FC236}">
                <a16:creationId xmlns:a16="http://schemas.microsoft.com/office/drawing/2014/main" id="{96AA3492-C674-5ECB-9FFB-6A9EC4E30D76}"/>
              </a:ext>
            </a:extLst>
          </p:cNvPr>
          <p:cNvSpPr>
            <a:spLocks noGrp="1"/>
          </p:cNvSpPr>
          <p:nvPr>
            <p:ph idx="1"/>
          </p:nvPr>
        </p:nvSpPr>
        <p:spPr>
          <a:xfrm>
            <a:off x="125770" y="4740463"/>
            <a:ext cx="8892459" cy="2019246"/>
          </a:xfrm>
        </p:spPr>
        <p:txBody>
          <a:bodyPr>
            <a:noAutofit/>
          </a:bodyPr>
          <a:lstStyle/>
          <a:p>
            <a:pPr marL="0" indent="0" algn="just">
              <a:buNone/>
            </a:pPr>
            <a:r>
              <a:rPr lang="it-IT" altLang="it-IT" sz="2000" dirty="0"/>
              <a:t>Il campione viene introdotto in una </a:t>
            </a:r>
            <a:r>
              <a:rPr lang="it-IT" altLang="it-IT" sz="2000" b="1" dirty="0"/>
              <a:t>camera di ionizzazione</a:t>
            </a:r>
            <a:r>
              <a:rPr lang="it-IT" altLang="it-IT" sz="2000" dirty="0"/>
              <a:t>. Nella camera è presente un </a:t>
            </a:r>
            <a:r>
              <a:rPr lang="it-IT" altLang="it-IT" sz="2000" b="1" dirty="0"/>
              <a:t>alto vuoto</a:t>
            </a:r>
            <a:r>
              <a:rPr lang="it-IT" altLang="it-IT" sz="2000" dirty="0"/>
              <a:t> che porta il campione in fase </a:t>
            </a:r>
            <a:r>
              <a:rPr lang="it-IT" altLang="it-IT" sz="2000" b="1" dirty="0"/>
              <a:t>gas</a:t>
            </a:r>
            <a:r>
              <a:rPr lang="it-IT" altLang="it-IT" sz="2000" dirty="0"/>
              <a:t>. Nella camera viene fatto quindi passare una un </a:t>
            </a:r>
            <a:r>
              <a:rPr lang="it-IT" altLang="it-IT" sz="2000" b="1" dirty="0"/>
              <a:t>fascio di elettroni </a:t>
            </a:r>
            <a:r>
              <a:rPr lang="it-IT" altLang="it-IT" sz="2000" dirty="0"/>
              <a:t>che è generato da un filamento di tungsteno. Il fascio di elettroni è accelerato da una differenza di potenziale. Gli elettroni ad alta energia impattano con il composto organico producendo vari prodotti di reazione (ioni, radicali,…). In genere, si formano </a:t>
            </a:r>
            <a:r>
              <a:rPr lang="it-IT" altLang="it-IT" sz="2000" b="1" dirty="0"/>
              <a:t>ioni di carica positiva</a:t>
            </a:r>
            <a:r>
              <a:rPr lang="it-IT" altLang="it-IT" sz="2000" dirty="0"/>
              <a:t>. Tra questi, si forma anche lo </a:t>
            </a:r>
            <a:r>
              <a:rPr lang="it-IT" altLang="it-IT" sz="2000" b="1" dirty="0"/>
              <a:t>ione molecolare</a:t>
            </a:r>
            <a:r>
              <a:rPr lang="it-IT" altLang="it-IT" sz="2000" dirty="0"/>
              <a:t>.</a:t>
            </a:r>
          </a:p>
          <a:p>
            <a:pPr marL="0" indent="0" algn="just">
              <a:buNone/>
            </a:pPr>
            <a:endParaRPr lang="it-IT" altLang="it-IT" sz="2000" b="1" dirty="0"/>
          </a:p>
          <a:p>
            <a:pPr algn="just"/>
            <a:endParaRPr lang="it-IT" sz="2000" dirty="0"/>
          </a:p>
          <a:p>
            <a:pPr algn="just"/>
            <a:endParaRPr lang="it-IT" sz="2000" dirty="0"/>
          </a:p>
        </p:txBody>
      </p:sp>
    </p:spTree>
    <p:extLst>
      <p:ext uri="{BB962C8B-B14F-4D97-AF65-F5344CB8AC3E}">
        <p14:creationId xmlns:p14="http://schemas.microsoft.com/office/powerpoint/2010/main" val="2483910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156754"/>
            <a:ext cx="7886700" cy="933944"/>
          </a:xfrm>
        </p:spPr>
        <p:txBody>
          <a:bodyPr/>
          <a:lstStyle/>
          <a:p>
            <a:pPr algn="ctr"/>
            <a:r>
              <a:rPr lang="it-IT" dirty="0"/>
              <a:t>Ionizzazione Elettronica (EI)</a:t>
            </a:r>
          </a:p>
        </p:txBody>
      </p:sp>
      <p:sp>
        <p:nvSpPr>
          <p:cNvPr id="3" name="Segnaposto contenuto 2"/>
          <p:cNvSpPr>
            <a:spLocks noGrp="1"/>
          </p:cNvSpPr>
          <p:nvPr>
            <p:ph idx="1"/>
          </p:nvPr>
        </p:nvSpPr>
        <p:spPr>
          <a:xfrm>
            <a:off x="244365" y="1462590"/>
            <a:ext cx="8655269" cy="4764790"/>
          </a:xfrm>
        </p:spPr>
        <p:txBody>
          <a:bodyPr>
            <a:normAutofit fontScale="85000" lnSpcReduction="10000"/>
          </a:bodyPr>
          <a:lstStyle/>
          <a:p>
            <a:pPr algn="just"/>
            <a:r>
              <a:rPr lang="it-IT" dirty="0"/>
              <a:t>Agli elettroni di 70 </a:t>
            </a:r>
            <a:r>
              <a:rPr lang="it-IT" dirty="0" err="1"/>
              <a:t>eV</a:t>
            </a:r>
            <a:r>
              <a:rPr lang="it-IT" dirty="0"/>
              <a:t> impiegati per la ionizzazione </a:t>
            </a:r>
            <a:r>
              <a:rPr lang="it-IT" dirty="0" err="1"/>
              <a:t>puo'</a:t>
            </a:r>
            <a:r>
              <a:rPr lang="it-IT" dirty="0"/>
              <a:t> essere associata una lunghezza d'onda di </a:t>
            </a:r>
            <a:r>
              <a:rPr lang="it-IT" dirty="0" err="1"/>
              <a:t>ca</a:t>
            </a:r>
            <a:r>
              <a:rPr lang="it-IT" dirty="0"/>
              <a:t>. 1.4 Å. (equazione di De Broglie).</a:t>
            </a:r>
          </a:p>
          <a:p>
            <a:pPr algn="just"/>
            <a:r>
              <a:rPr lang="it-IT" dirty="0"/>
              <a:t>Durante l'avvicinamento degli elettroni alla molecola bersaglio, l'</a:t>
            </a:r>
            <a:r>
              <a:rPr lang="it-IT" b="1" dirty="0"/>
              <a:t>onda elettronica ed il campo elettrico molecolare interagiscono tra di loro </a:t>
            </a:r>
            <a:r>
              <a:rPr lang="it-IT" dirty="0"/>
              <a:t>con una mutua distorsione. L'onda elettronica distorta può essere considerata composta da un insieme di radiazioni di differente lunghezza d'onda, alcune delle quali hanno la frequenza corretta per interagire con gli elettroni della molecola</a:t>
            </a:r>
          </a:p>
          <a:p>
            <a:pPr algn="just"/>
            <a:r>
              <a:rPr lang="it-IT" b="1" dirty="0"/>
              <a:t>In termini quantomeccanici l'impatto elettronico può quindi promuovere eccitazioni elettroniche simili a quelle osservate nella spettroscopia UV, fino ad ottenere anche l'espulsione di un elettrone </a:t>
            </a:r>
            <a:r>
              <a:rPr lang="it-IT" dirty="0"/>
              <a:t>dalla molecola con formazione di uno ione radicale positivo, lo Ione Molecolare M</a:t>
            </a:r>
            <a:r>
              <a:rPr lang="it-IT" baseline="30000" dirty="0"/>
              <a:t>.+</a:t>
            </a:r>
            <a:endParaRPr lang="it-IT" dirty="0"/>
          </a:p>
          <a:p>
            <a:pPr algn="just"/>
            <a:endParaRPr lang="it-IT" dirty="0"/>
          </a:p>
          <a:p>
            <a:pPr algn="just"/>
            <a:endParaRPr lang="it-IT" dirty="0"/>
          </a:p>
        </p:txBody>
      </p:sp>
    </p:spTree>
    <p:extLst>
      <p:ext uri="{BB962C8B-B14F-4D97-AF65-F5344CB8AC3E}">
        <p14:creationId xmlns:p14="http://schemas.microsoft.com/office/powerpoint/2010/main" val="4254253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6214"/>
            <a:ext cx="7886700" cy="1325563"/>
          </a:xfrm>
        </p:spPr>
        <p:txBody>
          <a:bodyPr/>
          <a:lstStyle/>
          <a:p>
            <a:pPr algn="ctr"/>
            <a:r>
              <a:rPr lang="it-IT" dirty="0"/>
              <a:t>Introduzione </a:t>
            </a:r>
          </a:p>
        </p:txBody>
      </p:sp>
      <p:sp>
        <p:nvSpPr>
          <p:cNvPr id="3" name="Segnaposto contenuto 2"/>
          <p:cNvSpPr>
            <a:spLocks noGrp="1"/>
          </p:cNvSpPr>
          <p:nvPr>
            <p:ph idx="1"/>
          </p:nvPr>
        </p:nvSpPr>
        <p:spPr>
          <a:xfrm>
            <a:off x="402020" y="1548499"/>
            <a:ext cx="8339959" cy="4584283"/>
          </a:xfrm>
        </p:spPr>
        <p:txBody>
          <a:bodyPr>
            <a:noAutofit/>
          </a:bodyPr>
          <a:lstStyle/>
          <a:p>
            <a:pPr marL="0" indent="0" algn="just">
              <a:buNone/>
            </a:pPr>
            <a:r>
              <a:rPr lang="it-IT" sz="3200" dirty="0"/>
              <a:t>La spettrometria di massa è una </a:t>
            </a:r>
            <a:r>
              <a:rPr lang="it-IT" sz="3200" b="1" dirty="0"/>
              <a:t>tecnica analitica </a:t>
            </a:r>
            <a:r>
              <a:rPr lang="it-IT" sz="3200" dirty="0"/>
              <a:t>applicata sia all'identificazione di </a:t>
            </a:r>
            <a:r>
              <a:rPr lang="it-IT" sz="3200" u="sng" dirty="0"/>
              <a:t>sostanze sconosciute</a:t>
            </a:r>
            <a:r>
              <a:rPr lang="it-IT" sz="3200" dirty="0"/>
              <a:t>, sia all'analisi in tracce di </a:t>
            </a:r>
            <a:r>
              <a:rPr lang="it-IT" sz="3200" u="sng" dirty="0"/>
              <a:t>sostanze note</a:t>
            </a:r>
            <a:r>
              <a:rPr lang="it-IT" sz="3200" dirty="0"/>
              <a:t>. La spettrometria di massa combinata alla spettroscopia a risonanza magnetica nucleare (NMR) e infrarossa (IR) riesce a fornire la struttura completa di una molecola organica (</a:t>
            </a:r>
            <a:r>
              <a:rPr lang="it-IT" sz="3200" b="1" dirty="0">
                <a:solidFill>
                  <a:srgbClr val="FF0000"/>
                </a:solidFill>
              </a:rPr>
              <a:t>nessuna tecnica è «autosufficiente»</a:t>
            </a:r>
            <a:r>
              <a:rPr lang="it-IT" sz="3200" dirty="0"/>
              <a:t>). La spettrometria di massa ci fornisce la </a:t>
            </a:r>
            <a:r>
              <a:rPr lang="it-IT" sz="3200" b="1" dirty="0"/>
              <a:t>massa</a:t>
            </a:r>
            <a:r>
              <a:rPr lang="it-IT" sz="3200" dirty="0"/>
              <a:t> delle molecole</a:t>
            </a:r>
            <a:r>
              <a:rPr lang="it-IT" sz="3200"/>
              <a:t>. </a:t>
            </a:r>
            <a:endParaRPr lang="it-IT" sz="3200" dirty="0"/>
          </a:p>
        </p:txBody>
      </p:sp>
    </p:spTree>
    <p:extLst>
      <p:ext uri="{BB962C8B-B14F-4D97-AF65-F5344CB8AC3E}">
        <p14:creationId xmlns:p14="http://schemas.microsoft.com/office/powerpoint/2010/main" val="350543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eaLnBrk="1" hangingPunct="1">
              <a:defRPr/>
            </a:pPr>
            <a:r>
              <a:rPr lang="it-IT" altLang="it-IT" dirty="0"/>
              <a:t>Sorgente Ionizzazione Elettronica (EI)</a:t>
            </a:r>
            <a:endParaRPr lang="en-US" altLang="it-IT" dirty="0"/>
          </a:p>
        </p:txBody>
      </p:sp>
      <p:graphicFrame>
        <p:nvGraphicFramePr>
          <p:cNvPr id="17411" name="Object 3"/>
          <p:cNvGraphicFramePr>
            <a:graphicFrameLocks noChangeAspect="1"/>
          </p:cNvGraphicFramePr>
          <p:nvPr>
            <p:extLst>
              <p:ext uri="{D42A27DB-BD31-4B8C-83A1-F6EECF244321}">
                <p14:modId xmlns:p14="http://schemas.microsoft.com/office/powerpoint/2010/main" val="4209309849"/>
              </p:ext>
            </p:extLst>
          </p:nvPr>
        </p:nvGraphicFramePr>
        <p:xfrm>
          <a:off x="628650" y="1861458"/>
          <a:ext cx="4693920" cy="4084592"/>
        </p:xfrm>
        <a:graphic>
          <a:graphicData uri="http://schemas.openxmlformats.org/presentationml/2006/ole">
            <mc:AlternateContent xmlns:mc="http://schemas.openxmlformats.org/markup-compatibility/2006">
              <mc:Choice xmlns:v="urn:schemas-microsoft-com:vml" Requires="v">
                <p:oleObj name="Fotografia di Photo Editor " r:id="rId2" imgW="3820058" imgH="3323810" progId="MSPhotoEd.3">
                  <p:embed/>
                </p:oleObj>
              </mc:Choice>
              <mc:Fallback>
                <p:oleObj name="Fotografia di Photo Editor " r:id="rId2" imgW="3820058" imgH="3323810" progId="MSPhotoEd.3">
                  <p:embed/>
                  <p:pic>
                    <p:nvPicPr>
                      <p:cNvPr id="17411"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1861458"/>
                        <a:ext cx="4693920" cy="4084592"/>
                      </a:xfrm>
                      <a:prstGeom prst="rect">
                        <a:avLst/>
                      </a:prstGeom>
                      <a:noFill/>
                      <a:ln>
                        <a:noFill/>
                      </a:ln>
                    </p:spPr>
                  </p:pic>
                </p:oleObj>
              </mc:Fallback>
            </mc:AlternateContent>
          </a:graphicData>
        </a:graphic>
      </p:graphicFrame>
      <p:sp>
        <p:nvSpPr>
          <p:cNvPr id="2" name="CasellaDiTesto 1"/>
          <p:cNvSpPr txBox="1"/>
          <p:nvPr/>
        </p:nvSpPr>
        <p:spPr>
          <a:xfrm>
            <a:off x="5322570" y="2772937"/>
            <a:ext cx="3651613" cy="2677656"/>
          </a:xfrm>
          <a:prstGeom prst="rect">
            <a:avLst/>
          </a:prstGeom>
          <a:noFill/>
        </p:spPr>
        <p:txBody>
          <a:bodyPr wrap="square" rtlCol="0">
            <a:spAutoFit/>
          </a:bodyPr>
          <a:lstStyle/>
          <a:p>
            <a:pPr marL="285750" indent="-285750" algn="just">
              <a:buFont typeface="Arial" panose="020B0604020202020204" pitchFamily="34" charset="0"/>
              <a:buChar char="•"/>
            </a:pPr>
            <a:r>
              <a:rPr lang="it-IT" sz="2400" dirty="0"/>
              <a:t>Le particelle neutre sono allontanate dalla pompa a vuoto</a:t>
            </a:r>
          </a:p>
          <a:p>
            <a:pPr marL="285750" indent="-285750" algn="just">
              <a:buFont typeface="Arial" panose="020B0604020202020204" pitchFamily="34" charset="0"/>
              <a:buChar char="•"/>
            </a:pPr>
            <a:r>
              <a:rPr lang="it-IT" sz="2400" dirty="0"/>
              <a:t>Le particelle cariche sono accelerate dal campo elettrico e convogliate all’analizzatore</a:t>
            </a:r>
          </a:p>
        </p:txBody>
      </p:sp>
    </p:spTree>
    <p:extLst>
      <p:ext uri="{BB962C8B-B14F-4D97-AF65-F5344CB8AC3E}">
        <p14:creationId xmlns:p14="http://schemas.microsoft.com/office/powerpoint/2010/main" val="2214054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49" y="0"/>
            <a:ext cx="7886700" cy="1325563"/>
          </a:xfrm>
        </p:spPr>
        <p:txBody>
          <a:bodyPr/>
          <a:lstStyle/>
          <a:p>
            <a:pPr algn="ctr"/>
            <a:r>
              <a:rPr lang="it-IT" dirty="0"/>
              <a:t>EI ionizzazione a Impatto Elettronico</a:t>
            </a:r>
          </a:p>
        </p:txBody>
      </p:sp>
      <p:pic>
        <p:nvPicPr>
          <p:cNvPr id="4" name="Segnaposto contenuto 3"/>
          <p:cNvPicPr>
            <a:picLocks noGrp="1" noChangeAspect="1"/>
          </p:cNvPicPr>
          <p:nvPr>
            <p:ph idx="1"/>
          </p:nvPr>
        </p:nvPicPr>
        <p:blipFill>
          <a:blip r:embed="rId2"/>
          <a:stretch>
            <a:fillRect/>
          </a:stretch>
        </p:blipFill>
        <p:spPr>
          <a:xfrm>
            <a:off x="1455302" y="1325563"/>
            <a:ext cx="6233394" cy="2264623"/>
          </a:xfrm>
          <a:prstGeom prst="rect">
            <a:avLst/>
          </a:prstGeom>
        </p:spPr>
      </p:pic>
      <p:sp>
        <p:nvSpPr>
          <p:cNvPr id="5" name="CasellaDiTesto 4"/>
          <p:cNvSpPr txBox="1"/>
          <p:nvPr/>
        </p:nvSpPr>
        <p:spPr>
          <a:xfrm>
            <a:off x="69111" y="3709628"/>
            <a:ext cx="9005777" cy="3139321"/>
          </a:xfrm>
          <a:prstGeom prst="rect">
            <a:avLst/>
          </a:prstGeom>
          <a:noFill/>
        </p:spPr>
        <p:txBody>
          <a:bodyPr wrap="square" rtlCol="0">
            <a:spAutoFit/>
          </a:bodyPr>
          <a:lstStyle/>
          <a:p>
            <a:pPr algn="just"/>
            <a:r>
              <a:rPr lang="it-IT" sz="2200" dirty="0"/>
              <a:t>Poiché il </a:t>
            </a:r>
            <a:r>
              <a:rPr lang="it-IT" sz="2200" b="1" dirty="0"/>
              <a:t>potenziale di ionizzazione </a:t>
            </a:r>
            <a:r>
              <a:rPr lang="it-IT" sz="2200" dirty="0"/>
              <a:t>di un tipico composto organico è generalmente inferiore a </a:t>
            </a:r>
            <a:r>
              <a:rPr lang="it-IT" sz="2200" b="1" dirty="0"/>
              <a:t>15 eV</a:t>
            </a:r>
            <a:r>
              <a:rPr lang="it-IT" sz="2200" dirty="0"/>
              <a:t>, gli elettroni collidenti forniscono allo ione molecolare prodotto un eccesso di energia (50 eV o più) che è parzialmente dissipata dalla </a:t>
            </a:r>
            <a:r>
              <a:rPr lang="it-IT" sz="2200" b="1" dirty="0">
                <a:solidFill>
                  <a:srgbClr val="C00000"/>
                </a:solidFill>
              </a:rPr>
              <a:t>rottura di legami covalenti</a:t>
            </a:r>
            <a:r>
              <a:rPr lang="it-IT" sz="2200" dirty="0"/>
              <a:t> di energia variabile tra i 3 e 10 eV. </a:t>
            </a:r>
            <a:r>
              <a:rPr lang="it-IT" sz="2200" b="1" dirty="0"/>
              <a:t>Quindi durante il processo di ionizzazione oltre allo ione molecolare si formano anche dei sottoprodotti, neutri o carichi, dovuti alla frammentazione della molecola</a:t>
            </a:r>
            <a:r>
              <a:rPr lang="it-IT" sz="2200" dirty="0"/>
              <a:t>. Di solito, attraverso un processo di ionizzazione per impatto elettronico si formano specie caricate positivamente con una singola carica.</a:t>
            </a:r>
          </a:p>
        </p:txBody>
      </p:sp>
    </p:spTree>
    <p:extLst>
      <p:ext uri="{BB962C8B-B14F-4D97-AF65-F5344CB8AC3E}">
        <p14:creationId xmlns:p14="http://schemas.microsoft.com/office/powerpoint/2010/main" val="1666633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43589" y="95693"/>
            <a:ext cx="7886700" cy="850717"/>
          </a:xfrm>
        </p:spPr>
        <p:txBody>
          <a:bodyPr/>
          <a:lstStyle/>
          <a:p>
            <a:pPr algn="ctr"/>
            <a:r>
              <a:rPr lang="it-IT" dirty="0"/>
              <a:t>Frammentazione </a:t>
            </a:r>
          </a:p>
        </p:txBody>
      </p:sp>
      <p:sp>
        <p:nvSpPr>
          <p:cNvPr id="3" name="Segnaposto contenuto 2"/>
          <p:cNvSpPr>
            <a:spLocks noGrp="1"/>
          </p:cNvSpPr>
          <p:nvPr>
            <p:ph idx="1"/>
          </p:nvPr>
        </p:nvSpPr>
        <p:spPr>
          <a:xfrm>
            <a:off x="207334" y="1091847"/>
            <a:ext cx="8729331" cy="3588813"/>
          </a:xfrm>
        </p:spPr>
        <p:txBody>
          <a:bodyPr/>
          <a:lstStyle/>
          <a:p>
            <a:pPr marL="0" indent="0" algn="just">
              <a:buNone/>
            </a:pPr>
            <a:r>
              <a:rPr lang="it-IT" altLang="it-IT" dirty="0"/>
              <a:t>Nel sistema di ionizzazione </a:t>
            </a:r>
            <a:r>
              <a:rPr lang="it-IT" altLang="it-IT" b="1" dirty="0"/>
              <a:t>non ci sono collisioni tra specie in fase vapore</a:t>
            </a:r>
            <a:r>
              <a:rPr lang="it-IT" altLang="it-IT" dirty="0"/>
              <a:t> in quanto la pressione è mantenuta estremamente bassa e </a:t>
            </a:r>
            <a:r>
              <a:rPr lang="it-IT" altLang="it-IT" b="1" dirty="0"/>
              <a:t>non avvengono quindi reazioni bimolecolari</a:t>
            </a:r>
            <a:r>
              <a:rPr lang="it-IT" altLang="it-IT" dirty="0"/>
              <a:t>. Il radical catione (ione molecolare) che si viene a formare per impatto elettronico può dissipare la sua energia subendo diverse trasformazioni:</a:t>
            </a:r>
          </a:p>
          <a:p>
            <a:pPr algn="just"/>
            <a:r>
              <a:rPr lang="it-IT" altLang="it-IT" dirty="0"/>
              <a:t>Può perdere un radicale neutro e trasformarsi in un catione:</a:t>
            </a:r>
          </a:p>
          <a:p>
            <a:pPr marL="0" indent="0" algn="just">
              <a:buNone/>
            </a:pPr>
            <a:endParaRPr lang="it-IT" dirty="0"/>
          </a:p>
        </p:txBody>
      </p:sp>
      <p:pic>
        <p:nvPicPr>
          <p:cNvPr id="19" name="Immagine 18"/>
          <p:cNvPicPr>
            <a:picLocks noChangeAspect="1"/>
          </p:cNvPicPr>
          <p:nvPr/>
        </p:nvPicPr>
        <p:blipFill>
          <a:blip r:embed="rId2"/>
          <a:stretch>
            <a:fillRect/>
          </a:stretch>
        </p:blipFill>
        <p:spPr>
          <a:xfrm>
            <a:off x="2642103" y="4826097"/>
            <a:ext cx="3249450" cy="1292464"/>
          </a:xfrm>
          <a:prstGeom prst="rect">
            <a:avLst/>
          </a:prstGeom>
        </p:spPr>
      </p:pic>
    </p:spTree>
    <p:extLst>
      <p:ext uri="{BB962C8B-B14F-4D97-AF65-F5344CB8AC3E}">
        <p14:creationId xmlns:p14="http://schemas.microsoft.com/office/powerpoint/2010/main" val="3702870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2775" y="181019"/>
            <a:ext cx="7886700" cy="874716"/>
          </a:xfrm>
        </p:spPr>
        <p:txBody>
          <a:bodyPr/>
          <a:lstStyle/>
          <a:p>
            <a:pPr algn="ctr"/>
            <a:r>
              <a:rPr lang="it-IT" dirty="0"/>
              <a:t>Frammentazione </a:t>
            </a:r>
          </a:p>
        </p:txBody>
      </p:sp>
      <p:sp>
        <p:nvSpPr>
          <p:cNvPr id="3" name="Segnaposto contenuto 2"/>
          <p:cNvSpPr>
            <a:spLocks noGrp="1"/>
          </p:cNvSpPr>
          <p:nvPr>
            <p:ph idx="1"/>
          </p:nvPr>
        </p:nvSpPr>
        <p:spPr>
          <a:xfrm>
            <a:off x="204952" y="1445029"/>
            <a:ext cx="8781393" cy="4351338"/>
          </a:xfrm>
        </p:spPr>
        <p:txBody>
          <a:bodyPr>
            <a:normAutofit fontScale="92500" lnSpcReduction="20000"/>
          </a:bodyPr>
          <a:lstStyle/>
          <a:p>
            <a:pPr algn="just"/>
            <a:r>
              <a:rPr lang="it-IT" dirty="0"/>
              <a:t>Può riarrangiarsi perdendo una molecola neutra e originando un altro radical catione:</a:t>
            </a:r>
          </a:p>
          <a:p>
            <a:pPr marL="0" indent="0" algn="just">
              <a:buNone/>
            </a:pPr>
            <a:endParaRPr lang="it-IT" dirty="0"/>
          </a:p>
          <a:p>
            <a:pPr marL="0" indent="0" algn="just">
              <a:buNone/>
            </a:pPr>
            <a:endParaRPr lang="it-IT" dirty="0"/>
          </a:p>
          <a:p>
            <a:pPr marL="0" indent="0" algn="just">
              <a:buNone/>
            </a:pPr>
            <a:endParaRPr lang="it-IT" dirty="0"/>
          </a:p>
          <a:p>
            <a:pPr algn="just"/>
            <a:r>
              <a:rPr lang="it-IT" dirty="0"/>
              <a:t>Un catione può perdere una molecola neutra e originare un altro catione:</a:t>
            </a:r>
          </a:p>
          <a:p>
            <a:pPr algn="just"/>
            <a:endParaRPr lang="it-IT" dirty="0"/>
          </a:p>
          <a:p>
            <a:pPr algn="just"/>
            <a:endParaRPr lang="it-IT" dirty="0"/>
          </a:p>
          <a:p>
            <a:pPr algn="just"/>
            <a:r>
              <a:rPr lang="it-IT" dirty="0"/>
              <a:t>Ma </a:t>
            </a:r>
            <a:r>
              <a:rPr lang="it-IT" b="1" dirty="0"/>
              <a:t>non</a:t>
            </a:r>
            <a:r>
              <a:rPr lang="it-IT" dirty="0"/>
              <a:t> può perdere un radicale e trasformarsi in un radical catione:</a:t>
            </a:r>
          </a:p>
          <a:p>
            <a:pPr marL="0" indent="0" algn="just">
              <a:buNone/>
            </a:pPr>
            <a:endParaRPr lang="it-IT" dirty="0"/>
          </a:p>
          <a:p>
            <a:pPr algn="just"/>
            <a:endParaRPr lang="it-IT" dirty="0"/>
          </a:p>
          <a:p>
            <a:pPr marL="0" indent="0" algn="just">
              <a:buNone/>
            </a:pPr>
            <a:endParaRPr lang="it-IT" dirty="0"/>
          </a:p>
          <a:p>
            <a:pPr algn="just"/>
            <a:endParaRPr lang="it-IT" dirty="0"/>
          </a:p>
        </p:txBody>
      </p:sp>
      <p:grpSp>
        <p:nvGrpSpPr>
          <p:cNvPr id="10" name="Gruppo 9"/>
          <p:cNvGrpSpPr/>
          <p:nvPr/>
        </p:nvGrpSpPr>
        <p:grpSpPr>
          <a:xfrm>
            <a:off x="2686359" y="2343554"/>
            <a:ext cx="3059112" cy="457200"/>
            <a:chOff x="2602004" y="2727327"/>
            <a:chExt cx="3059112" cy="457200"/>
          </a:xfrm>
        </p:grpSpPr>
        <p:sp>
          <p:nvSpPr>
            <p:cNvPr id="7" name="Rectangle 7"/>
            <p:cNvSpPr>
              <a:spLocks noChangeArrowheads="1"/>
            </p:cNvSpPr>
            <p:nvPr/>
          </p:nvSpPr>
          <p:spPr bwMode="auto">
            <a:xfrm>
              <a:off x="2602004" y="2727327"/>
              <a:ext cx="6143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it-IT" altLang="it-IT" sz="2400" b="1" dirty="0">
                  <a:solidFill>
                    <a:srgbClr val="000000"/>
                  </a:solidFill>
                  <a:latin typeface="Arial" panose="020B0604020202020204" pitchFamily="34" charset="0"/>
                </a:rPr>
                <a:t>M</a:t>
              </a:r>
              <a:r>
                <a:rPr lang="it-IT" altLang="it-IT" sz="2400" b="1" baseline="30000" dirty="0">
                  <a:solidFill>
                    <a:srgbClr val="000000"/>
                  </a:solidFill>
                  <a:latin typeface="Arial" panose="020B0604020202020204" pitchFamily="34" charset="0"/>
                </a:rPr>
                <a:t>+</a:t>
              </a:r>
              <a:r>
                <a:rPr lang="it-IT" altLang="it-IT" sz="2400" b="1" baseline="40000" dirty="0">
                  <a:solidFill>
                    <a:srgbClr val="000000"/>
                  </a:solidFill>
                  <a:latin typeface="Arial" panose="020B0604020202020204" pitchFamily="34" charset="0"/>
                </a:rPr>
                <a:t>.</a:t>
              </a:r>
            </a:p>
          </p:txBody>
        </p:sp>
        <p:sp>
          <p:nvSpPr>
            <p:cNvPr id="8" name="Line 12"/>
            <p:cNvSpPr>
              <a:spLocks noChangeShapeType="1"/>
            </p:cNvSpPr>
            <p:nvPr/>
          </p:nvSpPr>
          <p:spPr bwMode="auto">
            <a:xfrm>
              <a:off x="3465604" y="3016252"/>
              <a:ext cx="720725"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it-IT"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9" name="Rectangle 14"/>
            <p:cNvSpPr>
              <a:spLocks noChangeArrowheads="1"/>
            </p:cNvSpPr>
            <p:nvPr/>
          </p:nvSpPr>
          <p:spPr bwMode="auto">
            <a:xfrm>
              <a:off x="4402229" y="2727327"/>
              <a:ext cx="1258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it-IT" altLang="it-IT" sz="2400" b="1">
                  <a:solidFill>
                    <a:srgbClr val="000000"/>
                  </a:solidFill>
                  <a:latin typeface="Arial" panose="020B0604020202020204" pitchFamily="34" charset="0"/>
                </a:rPr>
                <a:t>M</a:t>
              </a:r>
              <a:r>
                <a:rPr lang="it-IT" altLang="it-IT" sz="2400" b="1" baseline="-25000">
                  <a:solidFill>
                    <a:srgbClr val="000000"/>
                  </a:solidFill>
                  <a:latin typeface="Arial" panose="020B0604020202020204" pitchFamily="34" charset="0"/>
                </a:rPr>
                <a:t>2</a:t>
              </a:r>
              <a:r>
                <a:rPr lang="it-IT" altLang="it-IT" sz="2400" b="1" baseline="30000">
                  <a:solidFill>
                    <a:srgbClr val="000000"/>
                  </a:solidFill>
                  <a:latin typeface="Arial" panose="020B0604020202020204" pitchFamily="34" charset="0"/>
                </a:rPr>
                <a:t>+</a:t>
              </a:r>
              <a:r>
                <a:rPr lang="it-IT" altLang="it-IT" sz="2400" b="1" baseline="40000">
                  <a:solidFill>
                    <a:srgbClr val="000000"/>
                  </a:solidFill>
                  <a:latin typeface="Arial" panose="020B0604020202020204" pitchFamily="34" charset="0"/>
                </a:rPr>
                <a:t>.</a:t>
              </a:r>
              <a:r>
                <a:rPr lang="it-IT" altLang="it-IT" sz="2400" b="1">
                  <a:solidFill>
                    <a:srgbClr val="000000"/>
                  </a:solidFill>
                  <a:latin typeface="Arial" panose="020B0604020202020204" pitchFamily="34" charset="0"/>
                </a:rPr>
                <a:t> + n</a:t>
              </a:r>
              <a:endParaRPr lang="it-IT" altLang="it-IT" sz="2400" b="1" baseline="40000">
                <a:solidFill>
                  <a:srgbClr val="000000"/>
                </a:solidFill>
                <a:latin typeface="Arial" panose="020B0604020202020204" pitchFamily="34" charset="0"/>
              </a:endParaRPr>
            </a:p>
          </p:txBody>
        </p:sp>
      </p:grpSp>
      <p:grpSp>
        <p:nvGrpSpPr>
          <p:cNvPr id="14" name="Gruppo 13"/>
          <p:cNvGrpSpPr/>
          <p:nvPr/>
        </p:nvGrpSpPr>
        <p:grpSpPr>
          <a:xfrm>
            <a:off x="2783196" y="4019909"/>
            <a:ext cx="2974975" cy="458787"/>
            <a:chOff x="2842420" y="5149714"/>
            <a:chExt cx="2974975" cy="458787"/>
          </a:xfrm>
        </p:grpSpPr>
        <p:sp>
          <p:nvSpPr>
            <p:cNvPr id="11" name="Rectangle 8"/>
            <p:cNvSpPr>
              <a:spLocks noChangeArrowheads="1"/>
            </p:cNvSpPr>
            <p:nvPr/>
          </p:nvSpPr>
          <p:spPr bwMode="auto">
            <a:xfrm>
              <a:off x="2842420" y="5149714"/>
              <a:ext cx="669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400" b="1" dirty="0"/>
                <a:t>M</a:t>
              </a:r>
              <a:r>
                <a:rPr lang="it-IT" altLang="it-IT" sz="2400" b="1" baseline="-25000" dirty="0"/>
                <a:t>1</a:t>
              </a:r>
              <a:r>
                <a:rPr lang="it-IT" altLang="it-IT" sz="2400" b="1" baseline="30000" dirty="0"/>
                <a:t>+</a:t>
              </a:r>
              <a:endParaRPr lang="it-IT" altLang="it-IT" sz="2400" b="1" baseline="40000" dirty="0"/>
            </a:p>
          </p:txBody>
        </p:sp>
        <p:sp>
          <p:nvSpPr>
            <p:cNvPr id="12" name="Rectangle 17"/>
            <p:cNvSpPr>
              <a:spLocks noChangeArrowheads="1"/>
            </p:cNvSpPr>
            <p:nvPr/>
          </p:nvSpPr>
          <p:spPr bwMode="auto">
            <a:xfrm>
              <a:off x="4642645" y="5151301"/>
              <a:ext cx="1174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400" b="1"/>
                <a:t>M</a:t>
              </a:r>
              <a:r>
                <a:rPr lang="it-IT" altLang="it-IT" sz="2400" b="1" baseline="-25000"/>
                <a:t>3</a:t>
              </a:r>
              <a:r>
                <a:rPr lang="it-IT" altLang="it-IT" sz="2400" b="1" baseline="30000"/>
                <a:t>+ </a:t>
              </a:r>
              <a:r>
                <a:rPr lang="it-IT" altLang="it-IT" sz="2400" b="1"/>
                <a:t>+ n</a:t>
              </a:r>
            </a:p>
          </p:txBody>
        </p:sp>
        <p:sp>
          <p:nvSpPr>
            <p:cNvPr id="13" name="Line 19"/>
            <p:cNvSpPr>
              <a:spLocks noChangeShapeType="1"/>
            </p:cNvSpPr>
            <p:nvPr/>
          </p:nvSpPr>
          <p:spPr bwMode="auto">
            <a:xfrm>
              <a:off x="3706020" y="5378314"/>
              <a:ext cx="6477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nvGrpSpPr>
          <p:cNvPr id="20" name="Gruppo 19"/>
          <p:cNvGrpSpPr/>
          <p:nvPr/>
        </p:nvGrpSpPr>
        <p:grpSpPr>
          <a:xfrm>
            <a:off x="2686359" y="5699439"/>
            <a:ext cx="3243171" cy="458788"/>
            <a:chOff x="2411504" y="5734050"/>
            <a:chExt cx="3243171" cy="458788"/>
          </a:xfrm>
        </p:grpSpPr>
        <p:sp>
          <p:nvSpPr>
            <p:cNvPr id="15" name="Rectangle 15"/>
            <p:cNvSpPr>
              <a:spLocks noChangeArrowheads="1"/>
            </p:cNvSpPr>
            <p:nvPr/>
          </p:nvSpPr>
          <p:spPr bwMode="auto">
            <a:xfrm>
              <a:off x="4365625" y="5734050"/>
              <a:ext cx="1289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400" b="1"/>
                <a:t>M</a:t>
              </a:r>
              <a:r>
                <a:rPr lang="it-IT" altLang="it-IT" sz="2400" b="1" baseline="30000"/>
                <a:t>+</a:t>
              </a:r>
              <a:r>
                <a:rPr lang="it-IT" altLang="it-IT" sz="2400" b="1" baseline="40000"/>
                <a:t>.</a:t>
              </a:r>
              <a:r>
                <a:rPr lang="it-IT" altLang="it-IT" sz="2400" b="1"/>
                <a:t> + m</a:t>
              </a:r>
              <a:r>
                <a:rPr lang="it-IT" altLang="it-IT" sz="2400" b="1" baseline="40000"/>
                <a:t>.</a:t>
              </a:r>
            </a:p>
          </p:txBody>
        </p:sp>
        <p:sp>
          <p:nvSpPr>
            <p:cNvPr id="16" name="Line 16"/>
            <p:cNvSpPr>
              <a:spLocks noChangeShapeType="1"/>
            </p:cNvSpPr>
            <p:nvPr/>
          </p:nvSpPr>
          <p:spPr bwMode="auto">
            <a:xfrm>
              <a:off x="3141754" y="5949950"/>
              <a:ext cx="7921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7" name="Rectangle 18"/>
            <p:cNvSpPr>
              <a:spLocks noChangeArrowheads="1"/>
            </p:cNvSpPr>
            <p:nvPr/>
          </p:nvSpPr>
          <p:spPr bwMode="auto">
            <a:xfrm>
              <a:off x="2411504" y="5735638"/>
              <a:ext cx="5572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400" b="1" dirty="0"/>
                <a:t>M</a:t>
              </a:r>
              <a:r>
                <a:rPr lang="it-IT" altLang="it-IT" sz="2400" b="1" baseline="30000" dirty="0"/>
                <a:t>+</a:t>
              </a:r>
            </a:p>
          </p:txBody>
        </p:sp>
        <p:sp>
          <p:nvSpPr>
            <p:cNvPr id="18" name="Line 20"/>
            <p:cNvSpPr>
              <a:spLocks noChangeShapeType="1"/>
            </p:cNvSpPr>
            <p:nvPr/>
          </p:nvSpPr>
          <p:spPr bwMode="auto">
            <a:xfrm flipH="1" flipV="1">
              <a:off x="3346541" y="5734050"/>
              <a:ext cx="360363"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9" name="Line 21"/>
            <p:cNvSpPr>
              <a:spLocks noChangeShapeType="1"/>
            </p:cNvSpPr>
            <p:nvPr/>
          </p:nvSpPr>
          <p:spPr bwMode="auto">
            <a:xfrm flipH="1">
              <a:off x="3348038" y="5734050"/>
              <a:ext cx="43180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Tree>
    <p:extLst>
      <p:ext uri="{BB962C8B-B14F-4D97-AF65-F5344CB8AC3E}">
        <p14:creationId xmlns:p14="http://schemas.microsoft.com/office/powerpoint/2010/main" val="3052337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dirty="0"/>
              <a:t>Spettrometria di Massa con Ionizzazione per Impatto Elettronico</a:t>
            </a:r>
          </a:p>
        </p:txBody>
      </p:sp>
      <p:sp>
        <p:nvSpPr>
          <p:cNvPr id="3" name="Segnaposto contenuto 2"/>
          <p:cNvSpPr>
            <a:spLocks noGrp="1"/>
          </p:cNvSpPr>
          <p:nvPr>
            <p:ph idx="1"/>
          </p:nvPr>
        </p:nvSpPr>
        <p:spPr>
          <a:xfrm>
            <a:off x="628650" y="3007452"/>
            <a:ext cx="7886700" cy="1361712"/>
          </a:xfrm>
        </p:spPr>
        <p:txBody>
          <a:bodyPr/>
          <a:lstStyle/>
          <a:p>
            <a:pPr marL="0" indent="0" algn="just">
              <a:buNone/>
            </a:pPr>
            <a:r>
              <a:rPr lang="it-IT" b="1" dirty="0"/>
              <a:t>Limitazione Tecnica</a:t>
            </a:r>
            <a:r>
              <a:rPr lang="it-IT" dirty="0"/>
              <a:t>: Limitata a composti di basso peso molecolare e facilmente vaporizzabili nella camera di ionizzazione</a:t>
            </a:r>
          </a:p>
          <a:p>
            <a:pPr algn="just"/>
            <a:endParaRPr lang="it-IT" dirty="0"/>
          </a:p>
        </p:txBody>
      </p:sp>
      <p:sp>
        <p:nvSpPr>
          <p:cNvPr id="4" name="Rectangle 3">
            <a:extLst>
              <a:ext uri="{FF2B5EF4-FFF2-40B4-BE49-F238E27FC236}">
                <a16:creationId xmlns:a16="http://schemas.microsoft.com/office/drawing/2014/main" id="{8917B55B-17BA-D198-8F67-71C7847A5FE6}"/>
              </a:ext>
            </a:extLst>
          </p:cNvPr>
          <p:cNvSpPr/>
          <p:nvPr/>
        </p:nvSpPr>
        <p:spPr>
          <a:xfrm>
            <a:off x="628650" y="2885090"/>
            <a:ext cx="8010853" cy="1484074"/>
          </a:xfrm>
          <a:prstGeom prst="rect">
            <a:avLst/>
          </a:prstGeom>
          <a:noFill/>
          <a:ln w="444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273786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altLang="it-IT" dirty="0"/>
              <a:t>Modalità di ionizzazione</a:t>
            </a:r>
            <a:br>
              <a:rPr lang="it-IT" altLang="it-IT" dirty="0"/>
            </a:br>
            <a:r>
              <a:rPr lang="it-IT" altLang="it-IT" b="1" dirty="0"/>
              <a:t>Soft </a:t>
            </a:r>
            <a:r>
              <a:rPr lang="it-IT" altLang="it-IT" b="1" dirty="0" err="1"/>
              <a:t>Ionization</a:t>
            </a:r>
            <a:endParaRPr lang="it-IT" b="1" dirty="0"/>
          </a:p>
        </p:txBody>
      </p:sp>
      <p:sp>
        <p:nvSpPr>
          <p:cNvPr id="3" name="Segnaposto contenuto 2"/>
          <p:cNvSpPr>
            <a:spLocks noGrp="1"/>
          </p:cNvSpPr>
          <p:nvPr>
            <p:ph idx="1"/>
          </p:nvPr>
        </p:nvSpPr>
        <p:spPr>
          <a:xfrm>
            <a:off x="173421" y="1992696"/>
            <a:ext cx="8812924" cy="4351338"/>
          </a:xfrm>
        </p:spPr>
        <p:txBody>
          <a:bodyPr>
            <a:noAutofit/>
          </a:bodyPr>
          <a:lstStyle/>
          <a:p>
            <a:r>
              <a:rPr lang="it-IT" dirty="0"/>
              <a:t>Ionizzazione chimica: </a:t>
            </a:r>
            <a:r>
              <a:rPr lang="it-IT" dirty="0" err="1"/>
              <a:t>Chemical</a:t>
            </a:r>
            <a:r>
              <a:rPr lang="it-IT" dirty="0"/>
              <a:t> </a:t>
            </a:r>
            <a:r>
              <a:rPr lang="it-IT" dirty="0" err="1"/>
              <a:t>Ionization</a:t>
            </a:r>
            <a:r>
              <a:rPr lang="it-IT" dirty="0"/>
              <a:t>  (CI)</a:t>
            </a:r>
          </a:p>
          <a:p>
            <a:r>
              <a:rPr lang="it-IT" dirty="0"/>
              <a:t>Bombardamento con atomi veloci: Fast </a:t>
            </a:r>
            <a:r>
              <a:rPr lang="it-IT" dirty="0" err="1"/>
              <a:t>Atom</a:t>
            </a:r>
            <a:r>
              <a:rPr lang="it-IT" dirty="0"/>
              <a:t> </a:t>
            </a:r>
            <a:r>
              <a:rPr lang="it-IT" dirty="0" err="1"/>
              <a:t>Bombardment</a:t>
            </a:r>
            <a:r>
              <a:rPr lang="it-IT" dirty="0"/>
              <a:t> (FAB)</a:t>
            </a:r>
          </a:p>
          <a:p>
            <a:r>
              <a:rPr lang="it-IT" dirty="0"/>
              <a:t>Ionizzazione </a:t>
            </a:r>
            <a:r>
              <a:rPr lang="it-IT" dirty="0" err="1"/>
              <a:t>termospray</a:t>
            </a:r>
            <a:r>
              <a:rPr lang="it-IT" dirty="0"/>
              <a:t>: </a:t>
            </a:r>
            <a:r>
              <a:rPr lang="it-IT" dirty="0" err="1"/>
              <a:t>Thermospray</a:t>
            </a:r>
            <a:r>
              <a:rPr lang="it-IT" dirty="0"/>
              <a:t> </a:t>
            </a:r>
            <a:r>
              <a:rPr lang="it-IT" dirty="0" err="1"/>
              <a:t>Ionization</a:t>
            </a:r>
            <a:r>
              <a:rPr lang="it-IT" dirty="0"/>
              <a:t> (TSP)</a:t>
            </a:r>
          </a:p>
          <a:p>
            <a:r>
              <a:rPr lang="it-IT" dirty="0"/>
              <a:t>Ionizzazione </a:t>
            </a:r>
            <a:r>
              <a:rPr lang="it-IT" dirty="0" err="1"/>
              <a:t>elettrospray</a:t>
            </a:r>
            <a:r>
              <a:rPr lang="it-IT" dirty="0"/>
              <a:t>: </a:t>
            </a:r>
            <a:r>
              <a:rPr lang="it-IT" dirty="0" err="1"/>
              <a:t>Electrospray</a:t>
            </a:r>
            <a:r>
              <a:rPr lang="it-IT" dirty="0"/>
              <a:t> </a:t>
            </a:r>
            <a:r>
              <a:rPr lang="it-IT" dirty="0" err="1"/>
              <a:t>Ionization</a:t>
            </a:r>
            <a:r>
              <a:rPr lang="it-IT" dirty="0"/>
              <a:t> (ESI)</a:t>
            </a:r>
          </a:p>
          <a:p>
            <a:r>
              <a:rPr lang="it-IT" dirty="0"/>
              <a:t>Ionizzazione chimica a pressione atmosferica: </a:t>
            </a:r>
            <a:r>
              <a:rPr lang="it-IT" dirty="0" err="1"/>
              <a:t>Atmospheric</a:t>
            </a:r>
            <a:r>
              <a:rPr lang="it-IT" dirty="0"/>
              <a:t> Pressure </a:t>
            </a:r>
            <a:r>
              <a:rPr lang="it-IT" dirty="0" err="1"/>
              <a:t>Chemical</a:t>
            </a:r>
            <a:r>
              <a:rPr lang="it-IT" dirty="0"/>
              <a:t> </a:t>
            </a:r>
            <a:r>
              <a:rPr lang="it-IT" dirty="0" err="1"/>
              <a:t>Ionization</a:t>
            </a:r>
            <a:r>
              <a:rPr lang="it-IT" dirty="0"/>
              <a:t> (APCI)</a:t>
            </a:r>
          </a:p>
          <a:p>
            <a:r>
              <a:rPr lang="it-IT" dirty="0"/>
              <a:t>Desorbimento laser assistito da matrice: Matrix </a:t>
            </a:r>
            <a:r>
              <a:rPr lang="it-IT" dirty="0" err="1"/>
              <a:t>Assisted</a:t>
            </a:r>
            <a:r>
              <a:rPr lang="it-IT" dirty="0"/>
              <a:t> Laser </a:t>
            </a:r>
            <a:r>
              <a:rPr lang="it-IT" dirty="0" err="1"/>
              <a:t>Desorption</a:t>
            </a:r>
            <a:r>
              <a:rPr lang="it-IT" dirty="0"/>
              <a:t> (MALDI)</a:t>
            </a:r>
          </a:p>
        </p:txBody>
      </p:sp>
    </p:spTree>
    <p:extLst>
      <p:ext uri="{BB962C8B-B14F-4D97-AF65-F5344CB8AC3E}">
        <p14:creationId xmlns:p14="http://schemas.microsoft.com/office/powerpoint/2010/main" val="4196065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207471"/>
            <a:ext cx="7886700" cy="1325563"/>
          </a:xfrm>
        </p:spPr>
        <p:txBody>
          <a:bodyPr>
            <a:normAutofit/>
          </a:bodyPr>
          <a:lstStyle/>
          <a:p>
            <a:pPr algn="ctr"/>
            <a:r>
              <a:rPr lang="it-IT" dirty="0"/>
              <a:t>Ionizzazione chimica: </a:t>
            </a:r>
            <a:r>
              <a:rPr lang="it-IT" b="1" dirty="0" err="1"/>
              <a:t>Chemical</a:t>
            </a:r>
            <a:r>
              <a:rPr lang="it-IT" b="1" dirty="0"/>
              <a:t> </a:t>
            </a:r>
            <a:r>
              <a:rPr lang="it-IT" b="1" dirty="0" err="1"/>
              <a:t>Ionization</a:t>
            </a:r>
            <a:r>
              <a:rPr lang="it-IT" b="1" dirty="0"/>
              <a:t>  (CI)</a:t>
            </a:r>
          </a:p>
        </p:txBody>
      </p:sp>
      <p:sp>
        <p:nvSpPr>
          <p:cNvPr id="3" name="Segnaposto contenuto 2"/>
          <p:cNvSpPr>
            <a:spLocks noGrp="1"/>
          </p:cNvSpPr>
          <p:nvPr>
            <p:ph idx="1"/>
          </p:nvPr>
        </p:nvSpPr>
        <p:spPr>
          <a:xfrm>
            <a:off x="331076" y="2346489"/>
            <a:ext cx="8481848" cy="3376395"/>
          </a:xfrm>
        </p:spPr>
        <p:txBody>
          <a:bodyPr/>
          <a:lstStyle/>
          <a:p>
            <a:pPr algn="just"/>
            <a:r>
              <a:rPr lang="it-IT" dirty="0"/>
              <a:t>Nella ionizzazione a impatto elettronico (EI) la pressione è mantenuta più bassa possibile con efficienti sistemi di pompaggio (10</a:t>
            </a:r>
            <a:r>
              <a:rPr lang="it-IT" baseline="30000" dirty="0"/>
              <a:t>-4</a:t>
            </a:r>
            <a:r>
              <a:rPr lang="it-IT" dirty="0"/>
              <a:t> - 10</a:t>
            </a:r>
            <a:r>
              <a:rPr lang="it-IT" baseline="30000" dirty="0"/>
              <a:t>-7</a:t>
            </a:r>
            <a:r>
              <a:rPr lang="it-IT" dirty="0"/>
              <a:t> mmHg), e reazioni bimolecolari (es. ione-molecola) sono estremamente improbabili.</a:t>
            </a:r>
          </a:p>
          <a:p>
            <a:pPr algn="just"/>
            <a:r>
              <a:rPr lang="it-IT" dirty="0"/>
              <a:t>La </a:t>
            </a:r>
            <a:r>
              <a:rPr lang="it-IT" b="1" dirty="0"/>
              <a:t>ionizzazione chimica </a:t>
            </a:r>
            <a:r>
              <a:rPr lang="it-IT" dirty="0"/>
              <a:t>avviene invece se introduciamo nella camera di ionizzazione un gas reagente, ad esempio </a:t>
            </a:r>
            <a:r>
              <a:rPr lang="it-IT" b="1" dirty="0"/>
              <a:t>metano</a:t>
            </a:r>
            <a:r>
              <a:rPr lang="it-IT" dirty="0"/>
              <a:t>, in concentrazioni relativamente elevate (1 </a:t>
            </a:r>
            <a:r>
              <a:rPr lang="it-IT" dirty="0" err="1"/>
              <a:t>mmHg</a:t>
            </a:r>
            <a:r>
              <a:rPr lang="it-IT" dirty="0"/>
              <a:t>).</a:t>
            </a:r>
          </a:p>
          <a:p>
            <a:pPr marL="0" indent="0" algn="just">
              <a:buNone/>
            </a:pPr>
            <a:endParaRPr lang="it-IT" dirty="0"/>
          </a:p>
        </p:txBody>
      </p:sp>
    </p:spTree>
    <p:extLst>
      <p:ext uri="{BB962C8B-B14F-4D97-AF65-F5344CB8AC3E}">
        <p14:creationId xmlns:p14="http://schemas.microsoft.com/office/powerpoint/2010/main" val="2559900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222058"/>
            <a:ext cx="7886700" cy="1325563"/>
          </a:xfrm>
        </p:spPr>
        <p:txBody>
          <a:bodyPr>
            <a:normAutofit/>
          </a:bodyPr>
          <a:lstStyle/>
          <a:p>
            <a:pPr algn="ctr"/>
            <a:r>
              <a:rPr lang="it-IT" dirty="0"/>
              <a:t>Ionizzazione chimica: </a:t>
            </a:r>
            <a:r>
              <a:rPr lang="it-IT" b="1" dirty="0" err="1"/>
              <a:t>Chemical</a:t>
            </a:r>
            <a:r>
              <a:rPr lang="it-IT" b="1" dirty="0"/>
              <a:t> </a:t>
            </a:r>
            <a:r>
              <a:rPr lang="it-IT" b="1" dirty="0" err="1"/>
              <a:t>Ionization</a:t>
            </a:r>
            <a:r>
              <a:rPr lang="it-IT" b="1" dirty="0"/>
              <a:t>  (CI)</a:t>
            </a:r>
          </a:p>
        </p:txBody>
      </p:sp>
      <p:sp>
        <p:nvSpPr>
          <p:cNvPr id="6" name="Rettangolo 5"/>
          <p:cNvSpPr/>
          <p:nvPr/>
        </p:nvSpPr>
        <p:spPr>
          <a:xfrm>
            <a:off x="253147" y="1774695"/>
            <a:ext cx="8712925" cy="4616648"/>
          </a:xfrm>
          <a:prstGeom prst="rect">
            <a:avLst/>
          </a:prstGeom>
        </p:spPr>
        <p:txBody>
          <a:bodyPr wrap="square">
            <a:spAutoFit/>
          </a:bodyPr>
          <a:lstStyle/>
          <a:p>
            <a:pPr algn="just"/>
            <a:r>
              <a:rPr lang="it-IT" sz="2400" dirty="0"/>
              <a:t>Lo ione molecolare del metano generato per impatto elettronico può reagire con l'eccesso di metano:</a:t>
            </a:r>
          </a:p>
          <a:p>
            <a:endParaRPr lang="it-IT" dirty="0"/>
          </a:p>
          <a:p>
            <a:endParaRPr lang="it-IT" dirty="0"/>
          </a:p>
          <a:p>
            <a:endParaRPr lang="it-IT" dirty="0"/>
          </a:p>
          <a:p>
            <a:endParaRPr lang="it-IT" dirty="0"/>
          </a:p>
          <a:p>
            <a:endParaRPr lang="it-IT" dirty="0"/>
          </a:p>
          <a:p>
            <a:endParaRPr lang="it-IT" dirty="0"/>
          </a:p>
          <a:p>
            <a:endParaRPr lang="it-IT" dirty="0"/>
          </a:p>
          <a:p>
            <a:pPr algn="just"/>
            <a:r>
              <a:rPr lang="it-IT" sz="2400" dirty="0"/>
              <a:t>Il catione </a:t>
            </a:r>
            <a:r>
              <a:rPr lang="it-IT" sz="2400" b="1" dirty="0"/>
              <a:t>CH</a:t>
            </a:r>
            <a:r>
              <a:rPr lang="it-IT" sz="2400" b="1" baseline="-25000" dirty="0"/>
              <a:t>5</a:t>
            </a:r>
            <a:r>
              <a:rPr lang="it-IT" sz="2400" b="1" baseline="30000" dirty="0"/>
              <a:t>+</a:t>
            </a:r>
            <a:r>
              <a:rPr lang="it-IT" sz="2400" dirty="0"/>
              <a:t>, è un acido fortissimo, può quindi </a:t>
            </a:r>
            <a:r>
              <a:rPr lang="it-IT" sz="2400" dirty="0" err="1"/>
              <a:t>protonare</a:t>
            </a:r>
            <a:r>
              <a:rPr lang="it-IT" sz="2400" dirty="0"/>
              <a:t> con una reazione acido-base praticamente qualsiasi molecola organica. Questa tecnica di ionizzazione genera </a:t>
            </a:r>
            <a:r>
              <a:rPr lang="it-IT" sz="2400" b="1" dirty="0"/>
              <a:t>uno ione pseudo-molecolare (M+H)</a:t>
            </a:r>
            <a:r>
              <a:rPr lang="it-IT" sz="2400" b="1" baseline="30000" dirty="0"/>
              <a:t>+</a:t>
            </a:r>
            <a:r>
              <a:rPr lang="it-IT" sz="2400" b="1" dirty="0"/>
              <a:t> </a:t>
            </a:r>
            <a:r>
              <a:rPr lang="it-IT" sz="2400" dirty="0"/>
              <a:t>con un bassissimo eccesso di energia vibrazionale, e le reazioni di frammentazione sono quindi poco importanti.</a:t>
            </a:r>
          </a:p>
        </p:txBody>
      </p:sp>
      <p:pic>
        <p:nvPicPr>
          <p:cNvPr id="4" name="Content Placeholder 3" descr="ms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59725" y="2601321"/>
            <a:ext cx="6190161" cy="1589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92707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47"/>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1517" t="39663" b="18029"/>
          <a:stretch/>
        </p:blipFill>
        <p:spPr bwMode="auto">
          <a:xfrm>
            <a:off x="5398080" y="2527715"/>
            <a:ext cx="3512846" cy="229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1058091" y="264051"/>
            <a:ext cx="6635931" cy="1446550"/>
          </a:xfrm>
          <a:prstGeom prst="rect">
            <a:avLst/>
          </a:prstGeom>
        </p:spPr>
        <p:txBody>
          <a:bodyPr wrap="square">
            <a:spAutoFit/>
          </a:bodyPr>
          <a:lstStyle/>
          <a:p>
            <a:pPr algn="ctr"/>
            <a:r>
              <a:rPr lang="it-IT" sz="4400" dirty="0">
                <a:solidFill>
                  <a:prstClr val="black"/>
                </a:solidFill>
                <a:latin typeface="Calibri Light" panose="020F0302020204030204"/>
                <a:ea typeface="+mj-ea"/>
                <a:cs typeface="+mj-cs"/>
              </a:rPr>
              <a:t>Ionizzazione chimica: </a:t>
            </a:r>
            <a:r>
              <a:rPr lang="it-IT" sz="4400" b="1" dirty="0" err="1">
                <a:solidFill>
                  <a:prstClr val="black"/>
                </a:solidFill>
                <a:latin typeface="Calibri Light" panose="020F0302020204030204"/>
                <a:ea typeface="+mj-ea"/>
                <a:cs typeface="+mj-cs"/>
              </a:rPr>
              <a:t>Chemical</a:t>
            </a:r>
            <a:r>
              <a:rPr lang="it-IT" sz="4400" b="1" dirty="0">
                <a:solidFill>
                  <a:prstClr val="black"/>
                </a:solidFill>
                <a:latin typeface="Calibri Light" panose="020F0302020204030204"/>
                <a:ea typeface="+mj-ea"/>
                <a:cs typeface="+mj-cs"/>
              </a:rPr>
              <a:t> </a:t>
            </a:r>
            <a:r>
              <a:rPr lang="it-IT" sz="4400" b="1" dirty="0" err="1">
                <a:solidFill>
                  <a:prstClr val="black"/>
                </a:solidFill>
                <a:latin typeface="Calibri Light" panose="020F0302020204030204"/>
                <a:ea typeface="+mj-ea"/>
                <a:cs typeface="+mj-cs"/>
              </a:rPr>
              <a:t>Ionization</a:t>
            </a:r>
            <a:r>
              <a:rPr lang="it-IT" sz="4400" b="1" dirty="0">
                <a:solidFill>
                  <a:prstClr val="black"/>
                </a:solidFill>
                <a:latin typeface="Calibri Light" panose="020F0302020204030204"/>
                <a:ea typeface="+mj-ea"/>
                <a:cs typeface="+mj-cs"/>
              </a:rPr>
              <a:t>  (CI)</a:t>
            </a:r>
            <a:endParaRPr lang="it-IT" b="1" dirty="0"/>
          </a:p>
        </p:txBody>
      </p:sp>
      <p:sp>
        <p:nvSpPr>
          <p:cNvPr id="3" name="CasellaDiTesto 2"/>
          <p:cNvSpPr txBox="1"/>
          <p:nvPr/>
        </p:nvSpPr>
        <p:spPr>
          <a:xfrm>
            <a:off x="450376" y="2227571"/>
            <a:ext cx="4653885" cy="3416320"/>
          </a:xfrm>
          <a:prstGeom prst="rect">
            <a:avLst/>
          </a:prstGeom>
          <a:noFill/>
        </p:spPr>
        <p:txBody>
          <a:bodyPr wrap="square" rtlCol="0">
            <a:spAutoFit/>
          </a:bodyPr>
          <a:lstStyle/>
          <a:p>
            <a:pPr algn="just"/>
            <a:r>
              <a:rPr lang="it-IT" sz="2400" dirty="0"/>
              <a:t>Una sorgente a ionizzazione chimica (CI) è una sorgente a ionizzazione per impatto elettronico (EI) leggermente modificata. Il gas reagente (es: metano) viene introdotto direttamente nella sorgente oppure può anche essere mescolato con il campione prima di entrare nella sorgente. </a:t>
            </a:r>
          </a:p>
        </p:txBody>
      </p:sp>
      <p:sp>
        <p:nvSpPr>
          <p:cNvPr id="5" name="CasellaDiTesto 4"/>
          <p:cNvSpPr txBox="1"/>
          <p:nvPr/>
        </p:nvSpPr>
        <p:spPr>
          <a:xfrm>
            <a:off x="5556003" y="5459225"/>
            <a:ext cx="1981696" cy="369332"/>
          </a:xfrm>
          <a:prstGeom prst="rect">
            <a:avLst/>
          </a:prstGeom>
          <a:noFill/>
        </p:spPr>
        <p:txBody>
          <a:bodyPr wrap="none" rtlCol="0">
            <a:spAutoFit/>
          </a:bodyPr>
          <a:lstStyle/>
          <a:p>
            <a:r>
              <a:rPr lang="it-IT" dirty="0" err="1"/>
              <a:t>Inlet</a:t>
            </a:r>
            <a:r>
              <a:rPr lang="it-IT" dirty="0"/>
              <a:t> del campione </a:t>
            </a:r>
          </a:p>
        </p:txBody>
      </p:sp>
      <p:cxnSp>
        <p:nvCxnSpPr>
          <p:cNvPr id="7" name="Connettore 2 6"/>
          <p:cNvCxnSpPr/>
          <p:nvPr/>
        </p:nvCxnSpPr>
        <p:spPr>
          <a:xfrm flipV="1">
            <a:off x="6810038" y="4897523"/>
            <a:ext cx="169817" cy="40494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89619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rotWithShape="1">
          <a:blip r:embed="rId2"/>
          <a:srcRect t="15882" r="35242"/>
          <a:stretch/>
        </p:blipFill>
        <p:spPr>
          <a:xfrm>
            <a:off x="1554479" y="1579060"/>
            <a:ext cx="5422386" cy="5278940"/>
          </a:xfrm>
          <a:prstGeom prst="rect">
            <a:avLst/>
          </a:prstGeom>
        </p:spPr>
      </p:pic>
      <p:sp>
        <p:nvSpPr>
          <p:cNvPr id="2" name="CasellaDiTesto 1"/>
          <p:cNvSpPr txBox="1"/>
          <p:nvPr/>
        </p:nvSpPr>
        <p:spPr>
          <a:xfrm>
            <a:off x="1033210" y="0"/>
            <a:ext cx="7077579" cy="646331"/>
          </a:xfrm>
          <a:prstGeom prst="rect">
            <a:avLst/>
          </a:prstGeom>
          <a:noFill/>
        </p:spPr>
        <p:txBody>
          <a:bodyPr wrap="none" rtlCol="0">
            <a:spAutoFit/>
          </a:bodyPr>
          <a:lstStyle/>
          <a:p>
            <a:r>
              <a:rPr lang="it-IT" sz="3600" dirty="0">
                <a:latin typeface="+mj-lt"/>
              </a:rPr>
              <a:t>Confronto tra uno spettro EI e uno CI</a:t>
            </a:r>
          </a:p>
        </p:txBody>
      </p:sp>
      <p:sp>
        <p:nvSpPr>
          <p:cNvPr id="3" name="CasellaDiTesto 2"/>
          <p:cNvSpPr txBox="1"/>
          <p:nvPr/>
        </p:nvSpPr>
        <p:spPr>
          <a:xfrm>
            <a:off x="169537" y="802433"/>
            <a:ext cx="8804924" cy="1692771"/>
          </a:xfrm>
          <a:prstGeom prst="rect">
            <a:avLst/>
          </a:prstGeom>
          <a:noFill/>
        </p:spPr>
        <p:txBody>
          <a:bodyPr wrap="square" rtlCol="0">
            <a:spAutoFit/>
          </a:bodyPr>
          <a:lstStyle/>
          <a:p>
            <a:pPr algn="just"/>
            <a:r>
              <a:rPr lang="it-IT" sz="2600" dirty="0"/>
              <a:t>In uno spettro ottenuto per ionizzazione chimica (CI):</a:t>
            </a:r>
          </a:p>
          <a:p>
            <a:pPr marL="285750" indent="-285750" algn="just">
              <a:buFont typeface="Arial" panose="020B0604020202020204" pitchFamily="34" charset="0"/>
              <a:buChar char="•"/>
            </a:pPr>
            <a:r>
              <a:rPr lang="it-IT" sz="2600" dirty="0"/>
              <a:t>La frammentazione è minore a causa della minore energia in gioco e il picco [M+1]</a:t>
            </a:r>
            <a:r>
              <a:rPr lang="it-IT" sz="2600" baseline="30000" dirty="0"/>
              <a:t>+ </a:t>
            </a:r>
            <a:r>
              <a:rPr lang="it-IT" sz="2600" dirty="0"/>
              <a:t> è più intenso. </a:t>
            </a:r>
          </a:p>
          <a:p>
            <a:pPr marL="285750" indent="-285750" algn="just">
              <a:buFont typeface="Arial" panose="020B0604020202020204" pitchFamily="34" charset="0"/>
              <a:buChar char="•"/>
            </a:pPr>
            <a:r>
              <a:rPr lang="it-IT" sz="2600" dirty="0"/>
              <a:t>Si hanno minori informazioni sulla struttura.</a:t>
            </a:r>
            <a:endParaRPr lang="it-IT" sz="2600" baseline="30000" dirty="0"/>
          </a:p>
        </p:txBody>
      </p:sp>
    </p:spTree>
    <p:extLst>
      <p:ext uri="{BB962C8B-B14F-4D97-AF65-F5344CB8AC3E}">
        <p14:creationId xmlns:p14="http://schemas.microsoft.com/office/powerpoint/2010/main" val="1031072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6214"/>
            <a:ext cx="7886700" cy="1325563"/>
          </a:xfrm>
        </p:spPr>
        <p:txBody>
          <a:bodyPr/>
          <a:lstStyle/>
          <a:p>
            <a:pPr algn="ctr"/>
            <a:r>
              <a:rPr lang="it-IT" dirty="0"/>
              <a:t>Introduzione </a:t>
            </a:r>
          </a:p>
        </p:txBody>
      </p:sp>
      <p:sp>
        <p:nvSpPr>
          <p:cNvPr id="3" name="Segnaposto contenuto 2"/>
          <p:cNvSpPr>
            <a:spLocks noGrp="1"/>
          </p:cNvSpPr>
          <p:nvPr>
            <p:ph idx="1"/>
          </p:nvPr>
        </p:nvSpPr>
        <p:spPr>
          <a:xfrm>
            <a:off x="386254" y="1185899"/>
            <a:ext cx="8339959" cy="5309497"/>
          </a:xfrm>
        </p:spPr>
        <p:txBody>
          <a:bodyPr>
            <a:noAutofit/>
          </a:bodyPr>
          <a:lstStyle/>
          <a:p>
            <a:pPr marL="0" indent="0" algn="just">
              <a:buNone/>
            </a:pPr>
            <a:r>
              <a:rPr lang="it-IT" dirty="0"/>
              <a:t>Alcune definizioni:</a:t>
            </a:r>
          </a:p>
          <a:p>
            <a:pPr marL="0" indent="0" algn="just">
              <a:buNone/>
            </a:pPr>
            <a:r>
              <a:rPr lang="it-IT" b="1" dirty="0"/>
              <a:t>Massa Nominale</a:t>
            </a:r>
            <a:r>
              <a:rPr lang="it-IT" dirty="0"/>
              <a:t>: massa della molecola basata solo sugli isotopi più abbondanti, approssimata all’intero più vicino.</a:t>
            </a:r>
          </a:p>
          <a:p>
            <a:pPr marL="0" indent="0" algn="just">
              <a:buNone/>
            </a:pPr>
            <a:r>
              <a:rPr lang="it-IT" b="1" dirty="0"/>
              <a:t>Massa Ponderale</a:t>
            </a:r>
            <a:r>
              <a:rPr lang="it-IT" dirty="0"/>
              <a:t>: Massa mediata sulla distribuzione isotopica (= peso atomico). Presenta due cifre decimali.</a:t>
            </a:r>
          </a:p>
          <a:p>
            <a:pPr marL="0" indent="0" algn="just">
              <a:buNone/>
            </a:pPr>
            <a:r>
              <a:rPr lang="it-IT" b="1" dirty="0"/>
              <a:t>Massa Esatta</a:t>
            </a:r>
            <a:r>
              <a:rPr lang="it-IT" dirty="0"/>
              <a:t>: Massa esatta di una molecola, tenendo conto dei rapporti isotopici, a 4-5 cifre decimali.</a:t>
            </a:r>
          </a:p>
          <a:p>
            <a:pPr marL="0" indent="0" algn="just">
              <a:buNone/>
            </a:pPr>
            <a:r>
              <a:rPr lang="it-IT" b="1" dirty="0"/>
              <a:t>Ione Molecolare</a:t>
            </a:r>
            <a:r>
              <a:rPr lang="it-IT" dirty="0"/>
              <a:t>: Ione di peso corrispondente alla massa nominale.</a:t>
            </a:r>
          </a:p>
          <a:p>
            <a:pPr marL="0" indent="0" algn="just">
              <a:buNone/>
            </a:pPr>
            <a:r>
              <a:rPr lang="it-IT" b="1" dirty="0"/>
              <a:t>Pattern Isotopico</a:t>
            </a:r>
            <a:r>
              <a:rPr lang="it-IT" dirty="0"/>
              <a:t>: Set di ioni molecolari a peso diverso dovuti alla distribuzione isotopica.</a:t>
            </a:r>
          </a:p>
          <a:p>
            <a:pPr marL="0" indent="0" algn="just">
              <a:buNone/>
            </a:pPr>
            <a:endParaRPr lang="it-IT" dirty="0"/>
          </a:p>
        </p:txBody>
      </p:sp>
    </p:spTree>
    <p:extLst>
      <p:ext uri="{BB962C8B-B14F-4D97-AF65-F5344CB8AC3E}">
        <p14:creationId xmlns:p14="http://schemas.microsoft.com/office/powerpoint/2010/main" val="20130873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32974"/>
            <a:ext cx="7886700" cy="1325563"/>
          </a:xfrm>
        </p:spPr>
        <p:txBody>
          <a:bodyPr>
            <a:normAutofit/>
          </a:bodyPr>
          <a:lstStyle/>
          <a:p>
            <a:pPr algn="ctr"/>
            <a:r>
              <a:rPr lang="it-IT" dirty="0"/>
              <a:t>Metodi di Ionizzazione per </a:t>
            </a:r>
            <a:r>
              <a:rPr lang="it-IT" b="1" dirty="0"/>
              <a:t>Desorbimento</a:t>
            </a:r>
          </a:p>
        </p:txBody>
      </p:sp>
      <p:sp>
        <p:nvSpPr>
          <p:cNvPr id="3" name="Segnaposto contenuto 2"/>
          <p:cNvSpPr>
            <a:spLocks noGrp="1"/>
          </p:cNvSpPr>
          <p:nvPr>
            <p:ph idx="1"/>
          </p:nvPr>
        </p:nvSpPr>
        <p:spPr>
          <a:xfrm>
            <a:off x="961696" y="2547311"/>
            <a:ext cx="7220607" cy="3017920"/>
          </a:xfrm>
        </p:spPr>
        <p:txBody>
          <a:bodyPr>
            <a:normAutofit/>
          </a:bodyPr>
          <a:lstStyle/>
          <a:p>
            <a:pPr algn="just"/>
            <a:r>
              <a:rPr lang="it-IT" dirty="0"/>
              <a:t>Tecniche in cui le molecole di campione </a:t>
            </a:r>
            <a:r>
              <a:rPr lang="it-IT" b="1" dirty="0">
                <a:solidFill>
                  <a:srgbClr val="C00000"/>
                </a:solidFill>
              </a:rPr>
              <a:t>vengono emesse direttamente dalla fase condensata in fase vapore come specie ioniche</a:t>
            </a:r>
            <a:r>
              <a:rPr lang="it-IT" dirty="0"/>
              <a:t>.</a:t>
            </a:r>
          </a:p>
          <a:p>
            <a:pPr algn="just"/>
            <a:r>
              <a:rPr lang="it-IT" dirty="0"/>
              <a:t>Tecniche applicabile a composti a </a:t>
            </a:r>
            <a:r>
              <a:rPr lang="it-IT" b="1" dirty="0"/>
              <a:t>elevato peso molecolare, non volatili o composti ionici</a:t>
            </a:r>
            <a:r>
              <a:rPr lang="it-IT" dirty="0"/>
              <a:t>.</a:t>
            </a:r>
            <a:endParaRPr lang="it-IT" b="1" dirty="0"/>
          </a:p>
          <a:p>
            <a:pPr algn="just"/>
            <a:endParaRPr lang="it-IT" dirty="0"/>
          </a:p>
        </p:txBody>
      </p:sp>
      <p:sp>
        <p:nvSpPr>
          <p:cNvPr id="4" name="Rectangle 3">
            <a:extLst>
              <a:ext uri="{FF2B5EF4-FFF2-40B4-BE49-F238E27FC236}">
                <a16:creationId xmlns:a16="http://schemas.microsoft.com/office/drawing/2014/main" id="{8901D672-18A4-ABBA-417C-1BB486456578}"/>
              </a:ext>
            </a:extLst>
          </p:cNvPr>
          <p:cNvSpPr/>
          <p:nvPr/>
        </p:nvSpPr>
        <p:spPr>
          <a:xfrm>
            <a:off x="752803" y="2412126"/>
            <a:ext cx="7618687" cy="2680138"/>
          </a:xfrm>
          <a:prstGeom prst="rect">
            <a:avLst/>
          </a:prstGeom>
          <a:noFill/>
          <a:ln w="444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8359898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128644"/>
            <a:ext cx="7886700" cy="1325563"/>
          </a:xfrm>
        </p:spPr>
        <p:txBody>
          <a:bodyPr>
            <a:normAutofit fontScale="90000"/>
          </a:bodyPr>
          <a:lstStyle/>
          <a:p>
            <a:pPr algn="ctr"/>
            <a:r>
              <a:rPr lang="it-IT" dirty="0"/>
              <a:t>Bombardamento con Atomi Veloci: </a:t>
            </a:r>
            <a:r>
              <a:rPr lang="it-IT" b="1" dirty="0"/>
              <a:t>Fast </a:t>
            </a:r>
            <a:r>
              <a:rPr lang="it-IT" b="1" dirty="0" err="1"/>
              <a:t>Atom</a:t>
            </a:r>
            <a:r>
              <a:rPr lang="it-IT" b="1" dirty="0"/>
              <a:t> </a:t>
            </a:r>
            <a:r>
              <a:rPr lang="it-IT" b="1" dirty="0" err="1"/>
              <a:t>Bombardment</a:t>
            </a:r>
            <a:r>
              <a:rPr lang="it-IT" b="1" dirty="0"/>
              <a:t> (FAB)</a:t>
            </a:r>
          </a:p>
        </p:txBody>
      </p:sp>
      <p:sp>
        <p:nvSpPr>
          <p:cNvPr id="3" name="Segnaposto contenuto 2"/>
          <p:cNvSpPr>
            <a:spLocks noGrp="1"/>
          </p:cNvSpPr>
          <p:nvPr>
            <p:ph idx="1"/>
          </p:nvPr>
        </p:nvSpPr>
        <p:spPr>
          <a:xfrm>
            <a:off x="268013" y="2016694"/>
            <a:ext cx="8513379" cy="4021499"/>
          </a:xfrm>
        </p:spPr>
        <p:txBody>
          <a:bodyPr>
            <a:normAutofit/>
          </a:bodyPr>
          <a:lstStyle/>
          <a:p>
            <a:pPr algn="just"/>
            <a:r>
              <a:rPr lang="it-IT" dirty="0"/>
              <a:t>Il bombardamento con atomi veloci impiega atomi di </a:t>
            </a:r>
            <a:r>
              <a:rPr lang="it-IT" b="1" dirty="0" err="1"/>
              <a:t>Xenon</a:t>
            </a:r>
            <a:r>
              <a:rPr lang="it-IT" b="1" dirty="0"/>
              <a:t> o di Argon </a:t>
            </a:r>
            <a:r>
              <a:rPr lang="it-IT" dirty="0"/>
              <a:t>ad</a:t>
            </a:r>
            <a:r>
              <a:rPr lang="it-IT" b="1" dirty="0"/>
              <a:t> alta energia </a:t>
            </a:r>
            <a:r>
              <a:rPr lang="it-IT" dirty="0"/>
              <a:t>(6-10 </a:t>
            </a:r>
            <a:r>
              <a:rPr lang="it-IT" dirty="0" err="1"/>
              <a:t>KeV</a:t>
            </a:r>
            <a:r>
              <a:rPr lang="it-IT" dirty="0"/>
              <a:t>) per bombardare il campione disciolto in un liquido avente bassa tensione di vapore (es. </a:t>
            </a:r>
            <a:r>
              <a:rPr lang="it-IT" b="1" dirty="0"/>
              <a:t>glicerina</a:t>
            </a:r>
            <a:r>
              <a:rPr lang="it-IT" dirty="0"/>
              <a:t>, </a:t>
            </a:r>
            <a:r>
              <a:rPr lang="it-IT" b="1" dirty="0" err="1"/>
              <a:t>nitrobenzil</a:t>
            </a:r>
            <a:r>
              <a:rPr lang="it-IT" b="1" dirty="0"/>
              <a:t> alcol</a:t>
            </a:r>
            <a:r>
              <a:rPr lang="it-IT" dirty="0"/>
              <a:t>, </a:t>
            </a:r>
            <a:r>
              <a:rPr lang="it-IT" b="1" dirty="0" err="1"/>
              <a:t>dietilammina</a:t>
            </a:r>
            <a:r>
              <a:rPr lang="it-IT" dirty="0"/>
              <a:t>), ossia non volatile.</a:t>
            </a:r>
          </a:p>
          <a:p>
            <a:pPr algn="just"/>
            <a:r>
              <a:rPr lang="it-IT" dirty="0"/>
              <a:t>L’impatto con atomi di Xenon ad alta energia proietta via ioni e molecole dalla soluzione.</a:t>
            </a:r>
          </a:p>
          <a:p>
            <a:pPr algn="just"/>
            <a:r>
              <a:rPr lang="it-IT" dirty="0"/>
              <a:t>Gli ioni vengono poi accelerati da una differenza di potenziale (ddp) verso l’analizzatore.</a:t>
            </a:r>
          </a:p>
        </p:txBody>
      </p:sp>
    </p:spTree>
    <p:extLst>
      <p:ext uri="{BB962C8B-B14F-4D97-AF65-F5344CB8AC3E}">
        <p14:creationId xmlns:p14="http://schemas.microsoft.com/office/powerpoint/2010/main" val="21509970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7839" y="0"/>
            <a:ext cx="7886700" cy="1325563"/>
          </a:xfrm>
        </p:spPr>
        <p:txBody>
          <a:bodyPr>
            <a:normAutofit fontScale="90000"/>
          </a:bodyPr>
          <a:lstStyle/>
          <a:p>
            <a:pPr algn="ctr"/>
            <a:r>
              <a:rPr lang="it-IT" dirty="0"/>
              <a:t>Bombardamento con atomi veloci: </a:t>
            </a:r>
            <a:r>
              <a:rPr lang="it-IT" b="1" dirty="0"/>
              <a:t>Fast </a:t>
            </a:r>
            <a:r>
              <a:rPr lang="it-IT" b="1" dirty="0" err="1"/>
              <a:t>Atom</a:t>
            </a:r>
            <a:r>
              <a:rPr lang="it-IT" b="1" dirty="0"/>
              <a:t> </a:t>
            </a:r>
            <a:r>
              <a:rPr lang="it-IT" b="1" dirty="0" err="1"/>
              <a:t>Bombardment</a:t>
            </a:r>
            <a:r>
              <a:rPr lang="it-IT" b="1" dirty="0"/>
              <a:t> (FAB)</a:t>
            </a:r>
          </a:p>
        </p:txBody>
      </p:sp>
      <p:pic>
        <p:nvPicPr>
          <p:cNvPr id="4" name="Segnaposto contenuto 3"/>
          <p:cNvPicPr>
            <a:picLocks noGrp="1" noChangeAspect="1"/>
          </p:cNvPicPr>
          <p:nvPr>
            <p:ph idx="1"/>
          </p:nvPr>
        </p:nvPicPr>
        <p:blipFill>
          <a:blip r:embed="rId2"/>
          <a:stretch>
            <a:fillRect/>
          </a:stretch>
        </p:blipFill>
        <p:spPr>
          <a:xfrm>
            <a:off x="1483829" y="1606062"/>
            <a:ext cx="6144809" cy="4776446"/>
          </a:xfrm>
          <a:prstGeom prst="rect">
            <a:avLst/>
          </a:prstGeom>
        </p:spPr>
      </p:pic>
    </p:spTree>
    <p:extLst>
      <p:ext uri="{BB962C8B-B14F-4D97-AF65-F5344CB8AC3E}">
        <p14:creationId xmlns:p14="http://schemas.microsoft.com/office/powerpoint/2010/main" val="22657309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dirty="0"/>
              <a:t>Bombardamento con Atomi Veloci: </a:t>
            </a:r>
            <a:r>
              <a:rPr lang="it-IT" b="1" dirty="0"/>
              <a:t>Fast </a:t>
            </a:r>
            <a:r>
              <a:rPr lang="it-IT" b="1" dirty="0" err="1"/>
              <a:t>Atom</a:t>
            </a:r>
            <a:r>
              <a:rPr lang="it-IT" b="1" dirty="0"/>
              <a:t> </a:t>
            </a:r>
            <a:r>
              <a:rPr lang="it-IT" b="1" dirty="0" err="1"/>
              <a:t>Bombardment</a:t>
            </a:r>
            <a:r>
              <a:rPr lang="it-IT" b="1" dirty="0"/>
              <a:t> (FAB)</a:t>
            </a:r>
          </a:p>
        </p:txBody>
      </p:sp>
      <p:sp>
        <p:nvSpPr>
          <p:cNvPr id="3" name="Segnaposto contenuto 2"/>
          <p:cNvSpPr>
            <a:spLocks noGrp="1"/>
          </p:cNvSpPr>
          <p:nvPr>
            <p:ph idx="1"/>
          </p:nvPr>
        </p:nvSpPr>
        <p:spPr>
          <a:xfrm>
            <a:off x="436727" y="2664322"/>
            <a:ext cx="8297839" cy="2829613"/>
          </a:xfrm>
        </p:spPr>
        <p:txBody>
          <a:bodyPr>
            <a:normAutofit/>
          </a:bodyPr>
          <a:lstStyle/>
          <a:p>
            <a:pPr algn="just"/>
            <a:r>
              <a:rPr lang="it-IT" dirty="0"/>
              <a:t>Si formano ioni positivi [M+H]</a:t>
            </a:r>
            <a:r>
              <a:rPr lang="it-IT" baseline="30000" dirty="0"/>
              <a:t>+ </a:t>
            </a:r>
            <a:r>
              <a:rPr lang="it-IT" dirty="0"/>
              <a:t>o [</a:t>
            </a:r>
            <a:r>
              <a:rPr lang="it-IT" dirty="0" err="1"/>
              <a:t>M+Na</a:t>
            </a:r>
            <a:r>
              <a:rPr lang="it-IT" dirty="0"/>
              <a:t>]</a:t>
            </a:r>
            <a:r>
              <a:rPr lang="it-IT" baseline="30000" dirty="0"/>
              <a:t>+ </a:t>
            </a:r>
          </a:p>
          <a:p>
            <a:pPr algn="just"/>
            <a:r>
              <a:rPr lang="it-IT" dirty="0"/>
              <a:t>Poiché gli ioni sodio sono ubiquitari in soluzione, questi addotti con il sodio sono molto comuni.</a:t>
            </a:r>
          </a:p>
          <a:p>
            <a:pPr algn="just"/>
            <a:r>
              <a:rPr lang="it-IT" dirty="0"/>
              <a:t>L’introduzione di questa tecnica nei primi anni ‘80 ha rivoluzionato la spettrometria di massa, aprendola alla biologia e alla medicina.</a:t>
            </a:r>
            <a:endParaRPr lang="it-IT" baseline="30000" dirty="0"/>
          </a:p>
        </p:txBody>
      </p:sp>
    </p:spTree>
    <p:extLst>
      <p:ext uri="{BB962C8B-B14F-4D97-AF65-F5344CB8AC3E}">
        <p14:creationId xmlns:p14="http://schemas.microsoft.com/office/powerpoint/2010/main" val="16686036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dirty="0"/>
              <a:t>Bombardamento con atomi veloci: </a:t>
            </a:r>
            <a:r>
              <a:rPr lang="it-IT" b="1" dirty="0"/>
              <a:t>Fast </a:t>
            </a:r>
            <a:r>
              <a:rPr lang="it-IT" b="1" dirty="0" err="1"/>
              <a:t>Atom</a:t>
            </a:r>
            <a:r>
              <a:rPr lang="it-IT" b="1" dirty="0"/>
              <a:t> </a:t>
            </a:r>
            <a:r>
              <a:rPr lang="it-IT" b="1" dirty="0" err="1"/>
              <a:t>Bombardment</a:t>
            </a:r>
            <a:r>
              <a:rPr lang="it-IT" b="1" dirty="0"/>
              <a:t> (FAB)</a:t>
            </a:r>
          </a:p>
        </p:txBody>
      </p:sp>
      <p:sp>
        <p:nvSpPr>
          <p:cNvPr id="3" name="Segnaposto contenuto 2"/>
          <p:cNvSpPr>
            <a:spLocks noGrp="1"/>
          </p:cNvSpPr>
          <p:nvPr>
            <p:ph idx="1"/>
          </p:nvPr>
        </p:nvSpPr>
        <p:spPr>
          <a:xfrm>
            <a:off x="724185" y="2461109"/>
            <a:ext cx="7886700" cy="3235682"/>
          </a:xfrm>
        </p:spPr>
        <p:txBody>
          <a:bodyPr>
            <a:normAutofit/>
          </a:bodyPr>
          <a:lstStyle/>
          <a:p>
            <a:r>
              <a:rPr lang="it-IT" dirty="0"/>
              <a:t>Impiegata per molecole di grandi dimensioni, non volatili</a:t>
            </a:r>
          </a:p>
          <a:p>
            <a:r>
              <a:rPr lang="it-IT" dirty="0"/>
              <a:t>Utilizzata per determinare il peso molecolare</a:t>
            </a:r>
          </a:p>
          <a:p>
            <a:r>
              <a:rPr lang="it-IT" dirty="0"/>
              <a:t>Utile per polisaccaridi e peptidi perché la frammentazione in genere interessa i legami glicosidici e peptidici</a:t>
            </a:r>
          </a:p>
          <a:p>
            <a:r>
              <a:rPr lang="it-IT" dirty="0"/>
              <a:t>Metodo per sequenziare queste macromolecole</a:t>
            </a:r>
            <a:endParaRPr lang="it-IT" baseline="30000" dirty="0"/>
          </a:p>
        </p:txBody>
      </p:sp>
    </p:spTree>
    <p:extLst>
      <p:ext uri="{BB962C8B-B14F-4D97-AF65-F5344CB8AC3E}">
        <p14:creationId xmlns:p14="http://schemas.microsoft.com/office/powerpoint/2010/main" val="8766082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5314" y="0"/>
            <a:ext cx="9013372" cy="1325563"/>
          </a:xfrm>
        </p:spPr>
        <p:txBody>
          <a:bodyPr>
            <a:normAutofit fontScale="90000"/>
          </a:bodyPr>
          <a:lstStyle/>
          <a:p>
            <a:pPr algn="ctr"/>
            <a:r>
              <a:rPr lang="it-IT" dirty="0"/>
              <a:t>Desorbimento Laser Assistito da Matrice: </a:t>
            </a:r>
            <a:r>
              <a:rPr lang="it-IT" b="1" dirty="0"/>
              <a:t>Matrix </a:t>
            </a:r>
            <a:r>
              <a:rPr lang="it-IT" b="1" dirty="0" err="1"/>
              <a:t>Assisted</a:t>
            </a:r>
            <a:r>
              <a:rPr lang="it-IT" b="1" dirty="0"/>
              <a:t> Laser </a:t>
            </a:r>
            <a:r>
              <a:rPr lang="it-IT" b="1" dirty="0" err="1"/>
              <a:t>Desorption</a:t>
            </a:r>
            <a:r>
              <a:rPr lang="it-IT" b="1" dirty="0"/>
              <a:t> (MALDI)</a:t>
            </a:r>
          </a:p>
        </p:txBody>
      </p:sp>
      <p:sp>
        <p:nvSpPr>
          <p:cNvPr id="3" name="Segnaposto contenuto 2"/>
          <p:cNvSpPr>
            <a:spLocks noGrp="1"/>
          </p:cNvSpPr>
          <p:nvPr>
            <p:ph idx="1"/>
          </p:nvPr>
        </p:nvSpPr>
        <p:spPr>
          <a:xfrm>
            <a:off x="465080" y="2410361"/>
            <a:ext cx="8119243" cy="2923796"/>
          </a:xfrm>
        </p:spPr>
        <p:txBody>
          <a:bodyPr/>
          <a:lstStyle/>
          <a:p>
            <a:pPr algn="just"/>
            <a:r>
              <a:rPr lang="it-IT" dirty="0"/>
              <a:t>La tecnica MALDI è stata introdotta da </a:t>
            </a:r>
            <a:r>
              <a:rPr lang="it-IT" b="1" dirty="0" err="1"/>
              <a:t>Karas</a:t>
            </a:r>
            <a:r>
              <a:rPr lang="it-IT" dirty="0"/>
              <a:t> e </a:t>
            </a:r>
            <a:r>
              <a:rPr lang="it-IT" b="1" dirty="0" err="1"/>
              <a:t>Hillkamp</a:t>
            </a:r>
            <a:r>
              <a:rPr lang="it-IT" b="1" dirty="0"/>
              <a:t> </a:t>
            </a:r>
            <a:r>
              <a:rPr lang="it-IT" dirty="0"/>
              <a:t>nel 1988 per la ionizzazione di peptidi e di proteine. </a:t>
            </a:r>
          </a:p>
          <a:p>
            <a:pPr algn="just"/>
            <a:r>
              <a:rPr lang="it-IT" dirty="0"/>
              <a:t>Successivamente questa tecnica è stata in grado di analizzare altri tipi di biomolecole come oligosaccaridi, glicolipidi, nucleotidi e polimeri sintetici.</a:t>
            </a:r>
          </a:p>
        </p:txBody>
      </p:sp>
    </p:spTree>
    <p:extLst>
      <p:ext uri="{BB962C8B-B14F-4D97-AF65-F5344CB8AC3E}">
        <p14:creationId xmlns:p14="http://schemas.microsoft.com/office/powerpoint/2010/main" val="21842200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5314" y="1415719"/>
            <a:ext cx="9013372" cy="2464936"/>
          </a:xfrm>
        </p:spPr>
        <p:txBody>
          <a:bodyPr>
            <a:normAutofit/>
          </a:bodyPr>
          <a:lstStyle/>
          <a:p>
            <a:pPr marL="0" indent="0" algn="just">
              <a:buNone/>
            </a:pPr>
            <a:r>
              <a:rPr lang="it-IT" sz="2400" dirty="0"/>
              <a:t>Il campione ad alto peso molecolare (proteine o polimeri) è inserito in </a:t>
            </a:r>
            <a:r>
              <a:rPr lang="it-IT" sz="2400" b="1" dirty="0"/>
              <a:t>matrici cristalline </a:t>
            </a:r>
            <a:r>
              <a:rPr lang="it-IT" sz="2400" dirty="0"/>
              <a:t>(es. acido nicotinico, o acido di-</a:t>
            </a:r>
            <a:r>
              <a:rPr lang="it-IT" sz="2400" dirty="0" err="1"/>
              <a:t>idrossibenzoico</a:t>
            </a:r>
            <a:r>
              <a:rPr lang="it-IT" sz="2400" dirty="0"/>
              <a:t>).</a:t>
            </a:r>
            <a:r>
              <a:rPr lang="it-IT" sz="2400" b="1" dirty="0"/>
              <a:t> </a:t>
            </a:r>
            <a:r>
              <a:rPr lang="it-IT" sz="2400" dirty="0"/>
              <a:t>capaci di assorbire la radiazione </a:t>
            </a:r>
            <a:r>
              <a:rPr lang="it-IT" sz="2400" b="1" dirty="0"/>
              <a:t>UV</a:t>
            </a:r>
            <a:r>
              <a:rPr lang="it-IT" sz="2400" dirty="0"/>
              <a:t> proveniente da un </a:t>
            </a:r>
            <a:r>
              <a:rPr lang="it-IT" sz="2400" b="1" dirty="0"/>
              <a:t>laser</a:t>
            </a:r>
            <a:r>
              <a:rPr lang="it-IT" sz="2400" dirty="0"/>
              <a:t>. Il tutto viene posto in condizioni di altro vuoto e irraggiato con il laser ad elevata potenza. Il grosso della radiazione del laser viene assorbito dalla matrice e successivamente trasferito al campione che può </a:t>
            </a:r>
            <a:r>
              <a:rPr lang="it-IT" sz="2400" b="1" dirty="0"/>
              <a:t>ionizzare</a:t>
            </a:r>
            <a:r>
              <a:rPr lang="it-IT" sz="2400" dirty="0"/>
              <a:t>.</a:t>
            </a:r>
          </a:p>
        </p:txBody>
      </p:sp>
      <p:pic>
        <p:nvPicPr>
          <p:cNvPr id="4" name="Immagine 3"/>
          <p:cNvPicPr>
            <a:picLocks noChangeAspect="1"/>
          </p:cNvPicPr>
          <p:nvPr/>
        </p:nvPicPr>
        <p:blipFill>
          <a:blip r:embed="rId2"/>
          <a:stretch>
            <a:fillRect/>
          </a:stretch>
        </p:blipFill>
        <p:spPr>
          <a:xfrm>
            <a:off x="2301378" y="3929619"/>
            <a:ext cx="4541243" cy="2583876"/>
          </a:xfrm>
          <a:prstGeom prst="rect">
            <a:avLst/>
          </a:prstGeom>
        </p:spPr>
      </p:pic>
      <p:sp>
        <p:nvSpPr>
          <p:cNvPr id="5" name="Rectangle 4">
            <a:extLst>
              <a:ext uri="{FF2B5EF4-FFF2-40B4-BE49-F238E27FC236}">
                <a16:creationId xmlns:a16="http://schemas.microsoft.com/office/drawing/2014/main" id="{D456AB0B-4A82-95A5-C0B2-25BE389319E2}"/>
              </a:ext>
            </a:extLst>
          </p:cNvPr>
          <p:cNvSpPr/>
          <p:nvPr/>
        </p:nvSpPr>
        <p:spPr>
          <a:xfrm>
            <a:off x="2140170" y="3881488"/>
            <a:ext cx="4702452" cy="2680138"/>
          </a:xfrm>
          <a:prstGeom prst="rect">
            <a:avLst/>
          </a:prstGeom>
          <a:noFill/>
          <a:ln w="444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itolo 1">
            <a:extLst>
              <a:ext uri="{FF2B5EF4-FFF2-40B4-BE49-F238E27FC236}">
                <a16:creationId xmlns:a16="http://schemas.microsoft.com/office/drawing/2014/main" id="{52499C4E-ED4F-D199-8958-DCCCEA992759}"/>
              </a:ext>
            </a:extLst>
          </p:cNvPr>
          <p:cNvSpPr>
            <a:spLocks noGrp="1"/>
          </p:cNvSpPr>
          <p:nvPr>
            <p:ph type="title"/>
          </p:nvPr>
        </p:nvSpPr>
        <p:spPr>
          <a:xfrm>
            <a:off x="65314" y="0"/>
            <a:ext cx="9013372" cy="1325563"/>
          </a:xfrm>
        </p:spPr>
        <p:txBody>
          <a:bodyPr>
            <a:normAutofit fontScale="90000"/>
          </a:bodyPr>
          <a:lstStyle/>
          <a:p>
            <a:pPr algn="ctr"/>
            <a:r>
              <a:rPr lang="it-IT" dirty="0"/>
              <a:t>Desorbimento Laser Assistito da Matrice: </a:t>
            </a:r>
            <a:r>
              <a:rPr lang="it-IT" b="1" dirty="0"/>
              <a:t>Matrix </a:t>
            </a:r>
            <a:r>
              <a:rPr lang="it-IT" b="1" dirty="0" err="1"/>
              <a:t>Assisted</a:t>
            </a:r>
            <a:r>
              <a:rPr lang="it-IT" b="1" dirty="0"/>
              <a:t> Laser </a:t>
            </a:r>
            <a:r>
              <a:rPr lang="it-IT" b="1" dirty="0" err="1"/>
              <a:t>Desorption</a:t>
            </a:r>
            <a:r>
              <a:rPr lang="it-IT" b="1" dirty="0"/>
              <a:t> (MALDI)</a:t>
            </a:r>
          </a:p>
        </p:txBody>
      </p:sp>
    </p:spTree>
    <p:extLst>
      <p:ext uri="{BB962C8B-B14F-4D97-AF65-F5344CB8AC3E}">
        <p14:creationId xmlns:p14="http://schemas.microsoft.com/office/powerpoint/2010/main" val="41796265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5313" y="1533818"/>
            <a:ext cx="9013371" cy="2360264"/>
          </a:xfrm>
        </p:spPr>
        <p:txBody>
          <a:bodyPr/>
          <a:lstStyle/>
          <a:p>
            <a:pPr algn="just"/>
            <a:r>
              <a:rPr lang="it-IT" sz="2400" dirty="0"/>
              <a:t>Un impulso di raggio laser colpisce la matrice cristallina. Il laser che emette radiazione UV, ha funzione di aiutare a introdurre energia nel sistema molecolare per promuovere la ionizzazione impedendo contemporaneamente una degradazione termica del campione.</a:t>
            </a:r>
          </a:p>
          <a:p>
            <a:pPr algn="just"/>
            <a:r>
              <a:rPr lang="it-IT" sz="2400" dirty="0"/>
              <a:t>Al contrario del FAB la matrice non è liquida ma cristallina.</a:t>
            </a:r>
          </a:p>
          <a:p>
            <a:pPr algn="just"/>
            <a:r>
              <a:rPr lang="it-IT" sz="2400" dirty="0"/>
              <a:t>Si utilizza un fascio di fotoni anziché di atomi</a:t>
            </a:r>
          </a:p>
          <a:p>
            <a:pPr marL="0" indent="0" algn="just">
              <a:buNone/>
            </a:pPr>
            <a:endParaRPr lang="it-IT" dirty="0"/>
          </a:p>
        </p:txBody>
      </p:sp>
      <p:sp>
        <p:nvSpPr>
          <p:cNvPr id="7" name="Titolo 1">
            <a:extLst>
              <a:ext uri="{FF2B5EF4-FFF2-40B4-BE49-F238E27FC236}">
                <a16:creationId xmlns:a16="http://schemas.microsoft.com/office/drawing/2014/main" id="{43D72C25-8CFC-19E4-FC58-9D6302355247}"/>
              </a:ext>
            </a:extLst>
          </p:cNvPr>
          <p:cNvSpPr>
            <a:spLocks noGrp="1"/>
          </p:cNvSpPr>
          <p:nvPr>
            <p:ph type="title"/>
          </p:nvPr>
        </p:nvSpPr>
        <p:spPr>
          <a:xfrm>
            <a:off x="65314" y="0"/>
            <a:ext cx="9013372" cy="1325563"/>
          </a:xfrm>
        </p:spPr>
        <p:txBody>
          <a:bodyPr>
            <a:normAutofit fontScale="90000"/>
          </a:bodyPr>
          <a:lstStyle/>
          <a:p>
            <a:pPr algn="ctr"/>
            <a:r>
              <a:rPr lang="it-IT" dirty="0"/>
              <a:t>Desorbimento Laser Assistito da Matrice: </a:t>
            </a:r>
            <a:r>
              <a:rPr lang="it-IT" b="1" dirty="0"/>
              <a:t>Matrix </a:t>
            </a:r>
            <a:r>
              <a:rPr lang="it-IT" b="1" dirty="0" err="1"/>
              <a:t>Assisted</a:t>
            </a:r>
            <a:r>
              <a:rPr lang="it-IT" b="1" dirty="0"/>
              <a:t> Laser </a:t>
            </a:r>
            <a:r>
              <a:rPr lang="it-IT" b="1" dirty="0" err="1"/>
              <a:t>Desorption</a:t>
            </a:r>
            <a:r>
              <a:rPr lang="it-IT" b="1" dirty="0"/>
              <a:t> (MALDI)</a:t>
            </a:r>
          </a:p>
        </p:txBody>
      </p:sp>
      <p:pic>
        <p:nvPicPr>
          <p:cNvPr id="9" name="Immagine 3">
            <a:extLst>
              <a:ext uri="{FF2B5EF4-FFF2-40B4-BE49-F238E27FC236}">
                <a16:creationId xmlns:a16="http://schemas.microsoft.com/office/drawing/2014/main" id="{6DD2CBC1-A51B-2584-F326-AA880830E86C}"/>
              </a:ext>
            </a:extLst>
          </p:cNvPr>
          <p:cNvPicPr>
            <a:picLocks noChangeAspect="1"/>
          </p:cNvPicPr>
          <p:nvPr/>
        </p:nvPicPr>
        <p:blipFill>
          <a:blip r:embed="rId2"/>
          <a:stretch>
            <a:fillRect/>
          </a:stretch>
        </p:blipFill>
        <p:spPr>
          <a:xfrm>
            <a:off x="2301378" y="3929619"/>
            <a:ext cx="4541243" cy="2583876"/>
          </a:xfrm>
          <a:prstGeom prst="rect">
            <a:avLst/>
          </a:prstGeom>
        </p:spPr>
      </p:pic>
      <p:sp>
        <p:nvSpPr>
          <p:cNvPr id="10" name="Rectangle 9">
            <a:extLst>
              <a:ext uri="{FF2B5EF4-FFF2-40B4-BE49-F238E27FC236}">
                <a16:creationId xmlns:a16="http://schemas.microsoft.com/office/drawing/2014/main" id="{784B3370-ADC7-980D-211D-C0690750215E}"/>
              </a:ext>
            </a:extLst>
          </p:cNvPr>
          <p:cNvSpPr/>
          <p:nvPr/>
        </p:nvSpPr>
        <p:spPr>
          <a:xfrm>
            <a:off x="2140170" y="3881488"/>
            <a:ext cx="4702452" cy="2680138"/>
          </a:xfrm>
          <a:prstGeom prst="rect">
            <a:avLst/>
          </a:prstGeom>
          <a:noFill/>
          <a:ln w="444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4804566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144409"/>
            <a:ext cx="7886700" cy="1325563"/>
          </a:xfrm>
        </p:spPr>
        <p:txBody>
          <a:bodyPr>
            <a:normAutofit/>
          </a:bodyPr>
          <a:lstStyle/>
          <a:p>
            <a:pPr algn="ctr"/>
            <a:r>
              <a:rPr lang="it-IT" dirty="0"/>
              <a:t>Ionizzazione </a:t>
            </a:r>
            <a:r>
              <a:rPr lang="it-IT" dirty="0" err="1"/>
              <a:t>Elettrospray</a:t>
            </a:r>
            <a:r>
              <a:rPr lang="it-IT" dirty="0"/>
              <a:t>: </a:t>
            </a:r>
            <a:r>
              <a:rPr lang="it-IT" b="1" dirty="0" err="1"/>
              <a:t>Electrospray</a:t>
            </a:r>
            <a:r>
              <a:rPr lang="it-IT" b="1" dirty="0"/>
              <a:t> </a:t>
            </a:r>
            <a:r>
              <a:rPr lang="it-IT" b="1" dirty="0" err="1"/>
              <a:t>Ionization</a:t>
            </a:r>
            <a:r>
              <a:rPr lang="it-IT" b="1" dirty="0"/>
              <a:t> (ESI)</a:t>
            </a:r>
          </a:p>
        </p:txBody>
      </p:sp>
      <p:sp>
        <p:nvSpPr>
          <p:cNvPr id="3" name="Segnaposto contenuto 2"/>
          <p:cNvSpPr>
            <a:spLocks noGrp="1"/>
          </p:cNvSpPr>
          <p:nvPr>
            <p:ph idx="1"/>
          </p:nvPr>
        </p:nvSpPr>
        <p:spPr>
          <a:xfrm>
            <a:off x="220717" y="2030577"/>
            <a:ext cx="8702566" cy="4351338"/>
          </a:xfrm>
        </p:spPr>
        <p:txBody>
          <a:bodyPr>
            <a:normAutofit/>
          </a:bodyPr>
          <a:lstStyle/>
          <a:p>
            <a:pPr marL="0" indent="0" algn="just">
              <a:buNone/>
            </a:pPr>
            <a:r>
              <a:rPr lang="it-IT" sz="3200" dirty="0"/>
              <a:t>Metodo di ionizzazione evaporativo:</a:t>
            </a:r>
          </a:p>
          <a:p>
            <a:pPr lvl="1" algn="just"/>
            <a:r>
              <a:rPr lang="it-IT" sz="3200" dirty="0"/>
              <a:t>Ioni o composti neutri in </a:t>
            </a:r>
            <a:r>
              <a:rPr lang="it-IT" sz="3200" b="1" dirty="0"/>
              <a:t>soluzione</a:t>
            </a:r>
            <a:r>
              <a:rPr lang="it-IT" sz="3200" dirty="0"/>
              <a:t> vengono privati delle molecole di solvente per </a:t>
            </a:r>
            <a:r>
              <a:rPr lang="it-IT" sz="3200" b="1" dirty="0"/>
              <a:t>evaporazione con simultanea ionizzazione </a:t>
            </a:r>
            <a:r>
              <a:rPr lang="it-IT" sz="3200" dirty="0"/>
              <a:t>che lascia gli ioni pronti per l’analisi di massa. </a:t>
            </a:r>
          </a:p>
          <a:p>
            <a:pPr lvl="1" algn="just"/>
            <a:r>
              <a:rPr lang="it-IT" sz="3200" dirty="0"/>
              <a:t>In genere accoppiati con strumentazioni per la cromatografia liquida (HPLC).</a:t>
            </a:r>
          </a:p>
          <a:p>
            <a:pPr algn="just"/>
            <a:r>
              <a:rPr lang="it-IT" sz="3200" dirty="0"/>
              <a:t>Opera a pressione atmosferica.</a:t>
            </a:r>
          </a:p>
        </p:txBody>
      </p:sp>
    </p:spTree>
    <p:extLst>
      <p:ext uri="{BB962C8B-B14F-4D97-AF65-F5344CB8AC3E}">
        <p14:creationId xmlns:p14="http://schemas.microsoft.com/office/powerpoint/2010/main" val="39111927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144409"/>
            <a:ext cx="7886700" cy="1325563"/>
          </a:xfrm>
        </p:spPr>
        <p:txBody>
          <a:bodyPr>
            <a:normAutofit/>
          </a:bodyPr>
          <a:lstStyle/>
          <a:p>
            <a:pPr algn="ctr"/>
            <a:r>
              <a:rPr lang="it-IT" dirty="0"/>
              <a:t>Ionizzazione </a:t>
            </a:r>
            <a:r>
              <a:rPr lang="it-IT" dirty="0" err="1"/>
              <a:t>Elettrospray</a:t>
            </a:r>
            <a:r>
              <a:rPr lang="it-IT" dirty="0"/>
              <a:t>: </a:t>
            </a:r>
            <a:r>
              <a:rPr lang="it-IT" b="1" dirty="0" err="1"/>
              <a:t>Electrospray</a:t>
            </a:r>
            <a:r>
              <a:rPr lang="it-IT" b="1" dirty="0"/>
              <a:t> </a:t>
            </a:r>
            <a:r>
              <a:rPr lang="it-IT" b="1" dirty="0" err="1"/>
              <a:t>Ionization</a:t>
            </a:r>
            <a:r>
              <a:rPr lang="it-IT" b="1" dirty="0"/>
              <a:t> (ESI)</a:t>
            </a:r>
          </a:p>
        </p:txBody>
      </p:sp>
      <p:sp>
        <p:nvSpPr>
          <p:cNvPr id="3" name="Segnaposto contenuto 2"/>
          <p:cNvSpPr>
            <a:spLocks noGrp="1"/>
          </p:cNvSpPr>
          <p:nvPr>
            <p:ph idx="1"/>
          </p:nvPr>
        </p:nvSpPr>
        <p:spPr>
          <a:xfrm>
            <a:off x="236482" y="1922056"/>
            <a:ext cx="8671035" cy="4715230"/>
          </a:xfrm>
        </p:spPr>
        <p:txBody>
          <a:bodyPr>
            <a:normAutofit/>
          </a:bodyPr>
          <a:lstStyle/>
          <a:p>
            <a:pPr marL="0" indent="0" algn="just">
              <a:buNone/>
            </a:pPr>
            <a:r>
              <a:rPr lang="it-IT" sz="2600" dirty="0"/>
              <a:t>Una </a:t>
            </a:r>
            <a:r>
              <a:rPr lang="it-IT" sz="2600" b="1" dirty="0"/>
              <a:t>soluzione</a:t>
            </a:r>
            <a:r>
              <a:rPr lang="it-IT" sz="2600" dirty="0"/>
              <a:t> in </a:t>
            </a:r>
            <a:r>
              <a:rPr lang="it-IT" sz="2600" dirty="0" err="1"/>
              <a:t>MeOH</a:t>
            </a:r>
            <a:r>
              <a:rPr lang="it-IT" sz="2600" dirty="0"/>
              <a:t>/acqua o acetonitrile contenente l’analita viene </a:t>
            </a:r>
            <a:r>
              <a:rPr lang="it-IT" sz="2600" b="1" dirty="0"/>
              <a:t>nebulizzata</a:t>
            </a:r>
            <a:r>
              <a:rPr lang="it-IT" sz="2600" dirty="0"/>
              <a:t> in presenza di una </a:t>
            </a:r>
            <a:r>
              <a:rPr lang="it-IT" sz="2600" b="1" dirty="0"/>
              <a:t>differenza di potenziale</a:t>
            </a:r>
            <a:r>
              <a:rPr lang="it-IT" sz="2600" dirty="0"/>
              <a:t>. In questo modo si produce un </a:t>
            </a:r>
            <a:r>
              <a:rPr lang="it-IT" sz="2600" b="1" dirty="0" err="1">
                <a:solidFill>
                  <a:srgbClr val="C00000"/>
                </a:solidFill>
              </a:rPr>
              <a:t>aereosol</a:t>
            </a:r>
            <a:r>
              <a:rPr lang="it-IT" sz="2600" b="1" dirty="0">
                <a:solidFill>
                  <a:srgbClr val="C00000"/>
                </a:solidFill>
              </a:rPr>
              <a:t> di </a:t>
            </a:r>
            <a:r>
              <a:rPr lang="it-IT" sz="2600" b="1" dirty="0" err="1">
                <a:solidFill>
                  <a:srgbClr val="C00000"/>
                </a:solidFill>
              </a:rPr>
              <a:t>gocccioline</a:t>
            </a:r>
            <a:r>
              <a:rPr lang="it-IT" sz="2600" b="1" dirty="0">
                <a:solidFill>
                  <a:srgbClr val="C00000"/>
                </a:solidFill>
              </a:rPr>
              <a:t> cariche elettricamente</a:t>
            </a:r>
            <a:r>
              <a:rPr lang="it-IT" sz="2600" dirty="0"/>
              <a:t>. E’ importante che il solvente usato sia polare per favorire la formazione di cariche sulla superfice delle gocce. A questo punto le goccioline evaporano per effetto della camera a vuoto formando ioni dell’analita. In seguito c’è un sistema di accelerazione che porta ioni all’analizzatore. Questa tecnica è utilizzata per determinare il peso molecolare [</a:t>
            </a:r>
            <a:r>
              <a:rPr lang="it-IT" sz="2600" b="1" dirty="0"/>
              <a:t>M+1</a:t>
            </a:r>
            <a:r>
              <a:rPr lang="it-IT" sz="2600" dirty="0"/>
              <a:t>]</a:t>
            </a:r>
            <a:r>
              <a:rPr lang="it-IT" sz="2600" baseline="30000" dirty="0"/>
              <a:t>+</a:t>
            </a:r>
            <a:r>
              <a:rPr lang="it-IT" sz="2600" dirty="0"/>
              <a:t> ma si possono osservare anche addotti [</a:t>
            </a:r>
            <a:r>
              <a:rPr lang="it-IT" sz="2600" b="1" dirty="0"/>
              <a:t>M+23, Na</a:t>
            </a:r>
            <a:r>
              <a:rPr lang="it-IT" sz="2600" dirty="0"/>
              <a:t>]</a:t>
            </a:r>
            <a:r>
              <a:rPr lang="it-IT" sz="2600" baseline="30000" dirty="0"/>
              <a:t>+</a:t>
            </a:r>
            <a:r>
              <a:rPr lang="it-IT" sz="2600" dirty="0"/>
              <a:t> e [</a:t>
            </a:r>
            <a:r>
              <a:rPr lang="it-IT" sz="2600" b="1" dirty="0"/>
              <a:t>M+39, K</a:t>
            </a:r>
            <a:r>
              <a:rPr lang="it-IT" sz="2600" dirty="0"/>
              <a:t>]</a:t>
            </a:r>
            <a:r>
              <a:rPr lang="it-IT" sz="2600" baseline="30000" dirty="0"/>
              <a:t>+</a:t>
            </a:r>
            <a:r>
              <a:rPr lang="it-IT" sz="2600" dirty="0"/>
              <a:t>. Ioni sodio e potassio sono ubiquitari nei solventi.</a:t>
            </a:r>
          </a:p>
        </p:txBody>
      </p:sp>
    </p:spTree>
    <p:extLst>
      <p:ext uri="{BB962C8B-B14F-4D97-AF65-F5344CB8AC3E}">
        <p14:creationId xmlns:p14="http://schemas.microsoft.com/office/powerpoint/2010/main" val="1557465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6214"/>
            <a:ext cx="7886700" cy="1325563"/>
          </a:xfrm>
        </p:spPr>
        <p:txBody>
          <a:bodyPr/>
          <a:lstStyle/>
          <a:p>
            <a:pPr algn="ctr"/>
            <a:r>
              <a:rPr lang="it-IT" dirty="0"/>
              <a:t>Introduzione </a:t>
            </a:r>
          </a:p>
        </p:txBody>
      </p:sp>
      <p:sp>
        <p:nvSpPr>
          <p:cNvPr id="3" name="Segnaposto contenuto 2"/>
          <p:cNvSpPr>
            <a:spLocks noGrp="1"/>
          </p:cNvSpPr>
          <p:nvPr>
            <p:ph idx="1"/>
          </p:nvPr>
        </p:nvSpPr>
        <p:spPr>
          <a:xfrm>
            <a:off x="644416" y="1350880"/>
            <a:ext cx="7886700" cy="4781905"/>
          </a:xfrm>
        </p:spPr>
        <p:txBody>
          <a:bodyPr>
            <a:noAutofit/>
          </a:bodyPr>
          <a:lstStyle/>
          <a:p>
            <a:pPr marL="0" indent="0">
              <a:buNone/>
            </a:pPr>
            <a:r>
              <a:rPr lang="it-IT" sz="2600" dirty="0"/>
              <a:t>Alcune Applicazioni:</a:t>
            </a:r>
          </a:p>
          <a:p>
            <a:pPr algn="just"/>
            <a:r>
              <a:rPr lang="it-IT" sz="2600" dirty="0"/>
              <a:t>Rivelare e identificare l’uso di steroidi da parte di atleti.</a:t>
            </a:r>
          </a:p>
          <a:p>
            <a:pPr algn="just"/>
            <a:r>
              <a:rPr lang="it-IT" sz="2600" dirty="0"/>
              <a:t>Determinare se il miele è stato adulterato con l’uso di sciroppi zuccherini.</a:t>
            </a:r>
          </a:p>
          <a:p>
            <a:pPr algn="just"/>
            <a:r>
              <a:rPr lang="it-IT" sz="2600" dirty="0"/>
              <a:t>Determinare la presenza di diossine in pesce contaminato.</a:t>
            </a:r>
          </a:p>
          <a:p>
            <a:pPr algn="just"/>
            <a:r>
              <a:rPr lang="it-IT" sz="2600" dirty="0"/>
              <a:t>Effettuare analisi in medicina legale come la conferma e la misura quantitativa di droghe e del loro abuso.</a:t>
            </a:r>
          </a:p>
          <a:p>
            <a:pPr algn="just"/>
            <a:r>
              <a:rPr lang="it-IT" sz="2600" dirty="0"/>
              <a:t>Effettuare analisi di sostanze inquinanti per l’ambiente.</a:t>
            </a:r>
          </a:p>
          <a:p>
            <a:pPr algn="just"/>
            <a:r>
              <a:rPr lang="it-IT" sz="2600" dirty="0"/>
              <a:t>Identificare e determinare quantitativamente i componenti di miscele organiche complesse.</a:t>
            </a:r>
          </a:p>
          <a:p>
            <a:pPr algn="just"/>
            <a:endParaRPr lang="it-IT" sz="2600" dirty="0"/>
          </a:p>
        </p:txBody>
      </p:sp>
    </p:spTree>
    <p:extLst>
      <p:ext uri="{BB962C8B-B14F-4D97-AF65-F5344CB8AC3E}">
        <p14:creationId xmlns:p14="http://schemas.microsoft.com/office/powerpoint/2010/main" val="23508986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102812"/>
            <a:ext cx="7886700" cy="1325563"/>
          </a:xfrm>
        </p:spPr>
        <p:txBody>
          <a:bodyPr/>
          <a:lstStyle/>
          <a:p>
            <a:pPr algn="ctr"/>
            <a:r>
              <a:rPr lang="it-IT" dirty="0"/>
              <a:t>Ionizzazione </a:t>
            </a:r>
            <a:r>
              <a:rPr lang="it-IT" dirty="0" err="1"/>
              <a:t>Elettrospray</a:t>
            </a:r>
            <a:r>
              <a:rPr lang="it-IT" dirty="0"/>
              <a:t>: </a:t>
            </a:r>
            <a:r>
              <a:rPr lang="it-IT" dirty="0" err="1"/>
              <a:t>Electrospray</a:t>
            </a:r>
            <a:r>
              <a:rPr lang="it-IT" dirty="0"/>
              <a:t> </a:t>
            </a:r>
            <a:r>
              <a:rPr lang="it-IT" dirty="0" err="1"/>
              <a:t>Ionization</a:t>
            </a:r>
            <a:r>
              <a:rPr lang="it-IT" dirty="0"/>
              <a:t> (ESI)</a:t>
            </a:r>
          </a:p>
        </p:txBody>
      </p:sp>
      <p:sp>
        <p:nvSpPr>
          <p:cNvPr id="3" name="Segnaposto contenuto 2"/>
          <p:cNvSpPr>
            <a:spLocks noGrp="1"/>
          </p:cNvSpPr>
          <p:nvPr>
            <p:ph idx="1"/>
          </p:nvPr>
        </p:nvSpPr>
        <p:spPr>
          <a:xfrm>
            <a:off x="157655" y="1573377"/>
            <a:ext cx="8797159" cy="4351338"/>
          </a:xfrm>
        </p:spPr>
        <p:txBody>
          <a:bodyPr>
            <a:normAutofit/>
          </a:bodyPr>
          <a:lstStyle/>
          <a:p>
            <a:pPr algn="just"/>
            <a:r>
              <a:rPr lang="it-IT" altLang="it-IT" dirty="0"/>
              <a:t>Il campione in soluzione entra nella sorgente ionica attraverso un capillare in acciaio inossidabile ed è circondato da un flusso coassiale di N</a:t>
            </a:r>
            <a:r>
              <a:rPr lang="it-IT" altLang="it-IT" baseline="-25000" dirty="0"/>
              <a:t>2 </a:t>
            </a:r>
          </a:p>
          <a:p>
            <a:r>
              <a:rPr lang="it-IT" altLang="it-IT" dirty="0"/>
              <a:t>L’estremità del capillare è mantenuta a un alto potenziale elettrico.</a:t>
            </a:r>
          </a:p>
          <a:p>
            <a:endParaRPr lang="it-IT" altLang="it-IT" dirty="0"/>
          </a:p>
          <a:p>
            <a:endParaRPr lang="it-IT" altLang="it-IT" dirty="0"/>
          </a:p>
          <a:p>
            <a:endParaRPr lang="it-IT" dirty="0"/>
          </a:p>
        </p:txBody>
      </p:sp>
      <p:pic>
        <p:nvPicPr>
          <p:cNvPr id="4" name="Immagine 3">
            <a:extLst>
              <a:ext uri="{FF2B5EF4-FFF2-40B4-BE49-F238E27FC236}">
                <a16:creationId xmlns:a16="http://schemas.microsoft.com/office/drawing/2014/main" id="{A6EF5D8F-216A-4989-BE73-F50A0B4FD0F3}"/>
              </a:ext>
            </a:extLst>
          </p:cNvPr>
          <p:cNvPicPr>
            <a:picLocks noChangeAspect="1"/>
          </p:cNvPicPr>
          <p:nvPr/>
        </p:nvPicPr>
        <p:blipFill>
          <a:blip r:embed="rId2"/>
          <a:stretch>
            <a:fillRect/>
          </a:stretch>
        </p:blipFill>
        <p:spPr>
          <a:xfrm>
            <a:off x="612940" y="3878347"/>
            <a:ext cx="7695492" cy="2679634"/>
          </a:xfrm>
          <a:prstGeom prst="rect">
            <a:avLst/>
          </a:prstGeom>
        </p:spPr>
      </p:pic>
    </p:spTree>
    <p:extLst>
      <p:ext uri="{BB962C8B-B14F-4D97-AF65-F5344CB8AC3E}">
        <p14:creationId xmlns:p14="http://schemas.microsoft.com/office/powerpoint/2010/main" val="24441261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160175"/>
            <a:ext cx="7886700" cy="1325563"/>
          </a:xfrm>
        </p:spPr>
        <p:txBody>
          <a:bodyPr/>
          <a:lstStyle/>
          <a:p>
            <a:pPr algn="ctr"/>
            <a:r>
              <a:rPr lang="it-IT" dirty="0"/>
              <a:t>Ionizzazione </a:t>
            </a:r>
            <a:r>
              <a:rPr lang="it-IT" dirty="0" err="1"/>
              <a:t>Elettrospray</a:t>
            </a:r>
            <a:r>
              <a:rPr lang="it-IT" dirty="0"/>
              <a:t>: </a:t>
            </a:r>
            <a:r>
              <a:rPr lang="it-IT" dirty="0" err="1"/>
              <a:t>Electrospray</a:t>
            </a:r>
            <a:r>
              <a:rPr lang="it-IT" dirty="0"/>
              <a:t> </a:t>
            </a:r>
            <a:r>
              <a:rPr lang="it-IT" dirty="0" err="1"/>
              <a:t>Ionization</a:t>
            </a:r>
            <a:r>
              <a:rPr lang="it-IT" dirty="0"/>
              <a:t> (ESI)</a:t>
            </a:r>
          </a:p>
        </p:txBody>
      </p:sp>
      <p:sp>
        <p:nvSpPr>
          <p:cNvPr id="3" name="Segnaposto contenuto 2"/>
          <p:cNvSpPr>
            <a:spLocks noGrp="1"/>
          </p:cNvSpPr>
          <p:nvPr>
            <p:ph idx="1"/>
          </p:nvPr>
        </p:nvSpPr>
        <p:spPr>
          <a:xfrm>
            <a:off x="215311" y="1659158"/>
            <a:ext cx="8849859" cy="2644828"/>
          </a:xfrm>
        </p:spPr>
        <p:txBody>
          <a:bodyPr>
            <a:noAutofit/>
          </a:bodyPr>
          <a:lstStyle/>
          <a:p>
            <a:pPr algn="just"/>
            <a:r>
              <a:rPr lang="it-IT" altLang="it-IT" sz="2000" dirty="0"/>
              <a:t>Quando la soluzione fuoriesce dal capillare, forma un aerosol di goccioline cariche elettricamente.</a:t>
            </a:r>
          </a:p>
          <a:p>
            <a:pPr algn="just"/>
            <a:r>
              <a:rPr lang="it-IT" altLang="it-IT" sz="2000" dirty="0"/>
              <a:t>La corrente di gas (azoto) dirige il flusso verso lo spettrometro di massa.</a:t>
            </a:r>
          </a:p>
          <a:p>
            <a:pPr algn="just"/>
            <a:r>
              <a:rPr lang="it-IT" altLang="it-IT" sz="2000" dirty="0"/>
              <a:t>Le goccioline di aerosol si riducono di volume man mano che il solvente evapora (analisi sotto vuoto).</a:t>
            </a:r>
          </a:p>
          <a:p>
            <a:pPr algn="just"/>
            <a:r>
              <a:rPr lang="it-IT" altLang="it-IT" sz="2000" dirty="0"/>
              <a:t>Quando la repulsione elettrostatica tra le specie cariche raggiunge un punto critico, la gocciolina subisce la cosiddetta “esplosione di Coulomb” che rilascia il campione ionico in fase gassosa.</a:t>
            </a:r>
          </a:p>
          <a:p>
            <a:pPr algn="just"/>
            <a:endParaRPr lang="it-IT" altLang="it-IT" sz="2000" dirty="0"/>
          </a:p>
          <a:p>
            <a:pPr algn="just"/>
            <a:endParaRPr lang="it-IT" altLang="it-IT" sz="2000" dirty="0"/>
          </a:p>
          <a:p>
            <a:pPr algn="just"/>
            <a:endParaRPr lang="it-IT" sz="2000" dirty="0"/>
          </a:p>
        </p:txBody>
      </p:sp>
      <p:pic>
        <p:nvPicPr>
          <p:cNvPr id="4" name="Immagine 1">
            <a:extLst>
              <a:ext uri="{FF2B5EF4-FFF2-40B4-BE49-F238E27FC236}">
                <a16:creationId xmlns:a16="http://schemas.microsoft.com/office/drawing/2014/main" id="{2DE7637F-379D-4209-8661-75B79E57C75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5413" y="4445745"/>
            <a:ext cx="6467045" cy="225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03108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0"/>
            <a:ext cx="7886700" cy="1325563"/>
          </a:xfrm>
        </p:spPr>
        <p:txBody>
          <a:bodyPr/>
          <a:lstStyle/>
          <a:p>
            <a:pPr algn="ctr"/>
            <a:r>
              <a:rPr lang="it-IT" altLang="it-IT" dirty="0">
                <a:solidFill>
                  <a:srgbClr val="000000"/>
                </a:solidFill>
                <a:ea typeface="Calibri" panose="020F0502020204030204" pitchFamily="34" charset="0"/>
                <a:cs typeface="Minion Pro" pitchFamily="18" charset="0"/>
              </a:rPr>
              <a:t>Spettro di Massa </a:t>
            </a:r>
            <a:r>
              <a:rPr lang="it-IT" altLang="it-IT" dirty="0" err="1">
                <a:solidFill>
                  <a:srgbClr val="000000"/>
                </a:solidFill>
                <a:ea typeface="Calibri" panose="020F0502020204030204" pitchFamily="34" charset="0"/>
                <a:cs typeface="Minion Pro" pitchFamily="18" charset="0"/>
              </a:rPr>
              <a:t>Elettrospray</a:t>
            </a:r>
            <a:r>
              <a:rPr lang="it-IT" altLang="it-IT" dirty="0">
                <a:solidFill>
                  <a:srgbClr val="000000"/>
                </a:solidFill>
                <a:ea typeface="Calibri" panose="020F0502020204030204" pitchFamily="34" charset="0"/>
                <a:cs typeface="Minion Pro" pitchFamily="18" charset="0"/>
              </a:rPr>
              <a:t> (ESI) del </a:t>
            </a:r>
            <a:r>
              <a:rPr lang="it-IT" altLang="it-IT" dirty="0" err="1">
                <a:solidFill>
                  <a:srgbClr val="000000"/>
                </a:solidFill>
                <a:ea typeface="Calibri" panose="020F0502020204030204" pitchFamily="34" charset="0"/>
                <a:cs typeface="Minion Pro" pitchFamily="18" charset="0"/>
              </a:rPr>
              <a:t>Tetrapeptide</a:t>
            </a:r>
            <a:r>
              <a:rPr lang="it-IT" altLang="it-IT" dirty="0">
                <a:solidFill>
                  <a:srgbClr val="000000"/>
                </a:solidFill>
                <a:ea typeface="Calibri" panose="020F0502020204030204" pitchFamily="34" charset="0"/>
                <a:cs typeface="Minion Pro" pitchFamily="18" charset="0"/>
              </a:rPr>
              <a:t> VGSE</a:t>
            </a:r>
            <a:endParaRPr lang="it-IT" dirty="0"/>
          </a:p>
        </p:txBody>
      </p:sp>
      <p:pic>
        <p:nvPicPr>
          <p:cNvPr id="4" name="Immagin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7600" y="1488153"/>
            <a:ext cx="6478676" cy="3524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contenuto 2">
            <a:extLst>
              <a:ext uri="{FF2B5EF4-FFF2-40B4-BE49-F238E27FC236}">
                <a16:creationId xmlns:a16="http://schemas.microsoft.com/office/drawing/2014/main" id="{5247A930-5829-3D86-9603-C47C754963AC}"/>
              </a:ext>
            </a:extLst>
          </p:cNvPr>
          <p:cNvSpPr>
            <a:spLocks noGrp="1"/>
          </p:cNvSpPr>
          <p:nvPr>
            <p:ph idx="1"/>
          </p:nvPr>
        </p:nvSpPr>
        <p:spPr>
          <a:xfrm>
            <a:off x="47298" y="5127938"/>
            <a:ext cx="9037674" cy="1828799"/>
          </a:xfrm>
        </p:spPr>
        <p:txBody>
          <a:bodyPr>
            <a:normAutofit fontScale="92500"/>
          </a:bodyPr>
          <a:lstStyle/>
          <a:p>
            <a:pPr marL="0" indent="0" algn="just">
              <a:buNone/>
            </a:pPr>
            <a:r>
              <a:rPr lang="it-IT" sz="2400" dirty="0"/>
              <a:t>Attraverso l’utilizzo di uno ionizzatore di tipo </a:t>
            </a:r>
            <a:r>
              <a:rPr lang="it-IT" sz="2400" b="1" dirty="0"/>
              <a:t>ESI</a:t>
            </a:r>
            <a:r>
              <a:rPr lang="it-IT" sz="2400" dirty="0"/>
              <a:t> (electron spray </a:t>
            </a:r>
            <a:r>
              <a:rPr lang="it-IT" sz="2400" dirty="0" err="1"/>
              <a:t>ionization</a:t>
            </a:r>
            <a:r>
              <a:rPr lang="it-IT" sz="2400" dirty="0"/>
              <a:t>) posso analizzare piccole molecole ma anche polipeptidi e proteine. Nell’esempio, un </a:t>
            </a:r>
            <a:r>
              <a:rPr lang="it-IT" sz="2400" dirty="0" err="1"/>
              <a:t>tetrapeptide</a:t>
            </a:r>
            <a:r>
              <a:rPr lang="it-IT" sz="2400" dirty="0"/>
              <a:t> (VGSE) viene analizzato ed è possibile valutare lo ione [M+1]</a:t>
            </a:r>
            <a:r>
              <a:rPr lang="it-IT" sz="2400" baseline="30000" dirty="0"/>
              <a:t>+</a:t>
            </a:r>
            <a:r>
              <a:rPr lang="it-IT" sz="2400" dirty="0"/>
              <a:t> e [M+23]</a:t>
            </a:r>
            <a:r>
              <a:rPr lang="it-IT" sz="2400" baseline="30000" dirty="0"/>
              <a:t>+</a:t>
            </a:r>
            <a:r>
              <a:rPr lang="it-IT" sz="2400" dirty="0"/>
              <a:t>. Inoltre sono visibili alcune frammentazioni dovute alla formazione di ioni derivanti dalla rottura della molecola</a:t>
            </a:r>
          </a:p>
        </p:txBody>
      </p:sp>
    </p:spTree>
    <p:extLst>
      <p:ext uri="{BB962C8B-B14F-4D97-AF65-F5344CB8AC3E}">
        <p14:creationId xmlns:p14="http://schemas.microsoft.com/office/powerpoint/2010/main" val="19030060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15004" y="406038"/>
            <a:ext cx="2442754" cy="2272937"/>
          </a:xfrm>
          <a:prstGeom prst="rect">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Picture 8" descr="300px-Spettro_di_massa_del_tolue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6362" y="4628243"/>
            <a:ext cx="3810000" cy="18542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2"/>
          <p:cNvSpPr>
            <a:spLocks noChangeArrowheads="1"/>
          </p:cNvSpPr>
          <p:nvPr/>
        </p:nvSpPr>
        <p:spPr bwMode="auto">
          <a:xfrm>
            <a:off x="2676525" y="1332593"/>
            <a:ext cx="760412" cy="287338"/>
          </a:xfrm>
          <a:prstGeom prst="rightArrow">
            <a:avLst>
              <a:gd name="adj1" fmla="val 50000"/>
              <a:gd name="adj2" fmla="val 6616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 name="AutoShape 13"/>
          <p:cNvSpPr>
            <a:spLocks noChangeArrowheads="1"/>
          </p:cNvSpPr>
          <p:nvPr/>
        </p:nvSpPr>
        <p:spPr bwMode="auto">
          <a:xfrm>
            <a:off x="5449887" y="1331006"/>
            <a:ext cx="760413" cy="287337"/>
          </a:xfrm>
          <a:prstGeom prst="rightArrow">
            <a:avLst>
              <a:gd name="adj1" fmla="val 50000"/>
              <a:gd name="adj2" fmla="val 6616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 name="AutoShape 14"/>
          <p:cNvSpPr>
            <a:spLocks noChangeArrowheads="1"/>
          </p:cNvSpPr>
          <p:nvPr/>
        </p:nvSpPr>
        <p:spPr bwMode="auto">
          <a:xfrm>
            <a:off x="7072312" y="2183493"/>
            <a:ext cx="287338" cy="503238"/>
          </a:xfrm>
          <a:prstGeom prst="downArrow">
            <a:avLst>
              <a:gd name="adj1" fmla="val 50000"/>
              <a:gd name="adj2" fmla="val 4378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8" name="Group 39"/>
          <p:cNvGrpSpPr>
            <a:grpSpLocks/>
          </p:cNvGrpSpPr>
          <p:nvPr/>
        </p:nvGrpSpPr>
        <p:grpSpPr bwMode="auto">
          <a:xfrm>
            <a:off x="771525" y="899206"/>
            <a:ext cx="1800225" cy="1152525"/>
            <a:chOff x="385" y="618"/>
            <a:chExt cx="1134" cy="726"/>
          </a:xfrm>
        </p:grpSpPr>
        <p:sp>
          <p:nvSpPr>
            <p:cNvPr id="9" name="AutoShape 4"/>
            <p:cNvSpPr>
              <a:spLocks noChangeArrowheads="1"/>
            </p:cNvSpPr>
            <p:nvPr/>
          </p:nvSpPr>
          <p:spPr bwMode="auto">
            <a:xfrm>
              <a:off x="385" y="618"/>
              <a:ext cx="1134" cy="726"/>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 name="Text Box 15"/>
            <p:cNvSpPr txBox="1">
              <a:spLocks noChangeArrowheads="1"/>
            </p:cNvSpPr>
            <p:nvPr/>
          </p:nvSpPr>
          <p:spPr bwMode="auto">
            <a:xfrm>
              <a:off x="521" y="935"/>
              <a:ext cx="72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600"/>
                <a:t>Sorgente</a:t>
              </a:r>
            </a:p>
          </p:txBody>
        </p:sp>
      </p:grpSp>
      <p:grpSp>
        <p:nvGrpSpPr>
          <p:cNvPr id="11" name="Group 41"/>
          <p:cNvGrpSpPr>
            <a:grpSpLocks/>
          </p:cNvGrpSpPr>
          <p:nvPr/>
        </p:nvGrpSpPr>
        <p:grpSpPr bwMode="auto">
          <a:xfrm>
            <a:off x="6316662" y="899206"/>
            <a:ext cx="1800225" cy="1152525"/>
            <a:chOff x="3878" y="572"/>
            <a:chExt cx="1134" cy="726"/>
          </a:xfrm>
        </p:grpSpPr>
        <p:sp>
          <p:nvSpPr>
            <p:cNvPr id="12" name="AutoShape 10"/>
            <p:cNvSpPr>
              <a:spLocks noChangeArrowheads="1"/>
            </p:cNvSpPr>
            <p:nvPr/>
          </p:nvSpPr>
          <p:spPr bwMode="auto">
            <a:xfrm>
              <a:off x="3878" y="572"/>
              <a:ext cx="1134" cy="726"/>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3" name="Text Box 16"/>
            <p:cNvSpPr txBox="1">
              <a:spLocks noChangeArrowheads="1"/>
            </p:cNvSpPr>
            <p:nvPr/>
          </p:nvSpPr>
          <p:spPr bwMode="auto">
            <a:xfrm>
              <a:off x="4014" y="890"/>
              <a:ext cx="90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600"/>
                <a:t>Rivelatore</a:t>
              </a:r>
            </a:p>
          </p:txBody>
        </p:sp>
      </p:grpSp>
      <p:grpSp>
        <p:nvGrpSpPr>
          <p:cNvPr id="14" name="Group 42"/>
          <p:cNvGrpSpPr>
            <a:grpSpLocks/>
          </p:cNvGrpSpPr>
          <p:nvPr/>
        </p:nvGrpSpPr>
        <p:grpSpPr bwMode="auto">
          <a:xfrm>
            <a:off x="6316662" y="2818493"/>
            <a:ext cx="1800225" cy="1152525"/>
            <a:chOff x="3878" y="1797"/>
            <a:chExt cx="1134" cy="726"/>
          </a:xfrm>
        </p:grpSpPr>
        <p:sp>
          <p:nvSpPr>
            <p:cNvPr id="15" name="AutoShape 11"/>
            <p:cNvSpPr>
              <a:spLocks noChangeArrowheads="1"/>
            </p:cNvSpPr>
            <p:nvPr/>
          </p:nvSpPr>
          <p:spPr bwMode="auto">
            <a:xfrm>
              <a:off x="3878" y="1797"/>
              <a:ext cx="1134" cy="726"/>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 name="Text Box 17"/>
            <p:cNvSpPr txBox="1">
              <a:spLocks noChangeArrowheads="1"/>
            </p:cNvSpPr>
            <p:nvPr/>
          </p:nvSpPr>
          <p:spPr bwMode="auto">
            <a:xfrm>
              <a:off x="3923" y="2024"/>
              <a:ext cx="907" cy="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sz="1600"/>
                <a:t>Sistema di</a:t>
              </a:r>
            </a:p>
            <a:p>
              <a:pPr algn="ctr">
                <a:spcBef>
                  <a:spcPct val="50000"/>
                </a:spcBef>
              </a:pPr>
              <a:r>
                <a:rPr lang="it-IT" altLang="it-IT" sz="1600"/>
                <a:t>Elaborazione</a:t>
              </a:r>
            </a:p>
          </p:txBody>
        </p:sp>
      </p:grpSp>
      <p:grpSp>
        <p:nvGrpSpPr>
          <p:cNvPr id="17" name="Group 40"/>
          <p:cNvGrpSpPr>
            <a:grpSpLocks/>
          </p:cNvGrpSpPr>
          <p:nvPr/>
        </p:nvGrpSpPr>
        <p:grpSpPr bwMode="auto">
          <a:xfrm>
            <a:off x="3505200" y="880155"/>
            <a:ext cx="1800225" cy="1152525"/>
            <a:chOff x="2109" y="572"/>
            <a:chExt cx="1134" cy="726"/>
          </a:xfrm>
        </p:grpSpPr>
        <p:sp>
          <p:nvSpPr>
            <p:cNvPr id="18" name="AutoShape 9"/>
            <p:cNvSpPr>
              <a:spLocks noChangeArrowheads="1"/>
            </p:cNvSpPr>
            <p:nvPr/>
          </p:nvSpPr>
          <p:spPr bwMode="auto">
            <a:xfrm>
              <a:off x="2109" y="572"/>
              <a:ext cx="1134" cy="726"/>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9" name="Text Box 18"/>
            <p:cNvSpPr txBox="1">
              <a:spLocks noChangeArrowheads="1"/>
            </p:cNvSpPr>
            <p:nvPr/>
          </p:nvSpPr>
          <p:spPr bwMode="auto">
            <a:xfrm>
              <a:off x="2181" y="890"/>
              <a:ext cx="90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600" dirty="0"/>
                <a:t>Analizzatore</a:t>
              </a:r>
            </a:p>
          </p:txBody>
        </p:sp>
      </p:grpSp>
      <p:sp>
        <p:nvSpPr>
          <p:cNvPr id="20" name="Oval 19"/>
          <p:cNvSpPr>
            <a:spLocks noChangeArrowheads="1"/>
          </p:cNvSpPr>
          <p:nvPr/>
        </p:nvSpPr>
        <p:spPr bwMode="auto">
          <a:xfrm>
            <a:off x="628650" y="3239181"/>
            <a:ext cx="1800225" cy="12239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 name="Text Box 21"/>
          <p:cNvSpPr txBox="1">
            <a:spLocks noChangeArrowheads="1"/>
          </p:cNvSpPr>
          <p:nvPr/>
        </p:nvSpPr>
        <p:spPr bwMode="auto">
          <a:xfrm>
            <a:off x="771525" y="3526518"/>
            <a:ext cx="1512887" cy="60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0000"/>
              </a:lnSpc>
              <a:spcBef>
                <a:spcPct val="50000"/>
              </a:spcBef>
            </a:pPr>
            <a:r>
              <a:rPr lang="it-IT" altLang="it-IT" sz="1600"/>
              <a:t>Introduzione</a:t>
            </a:r>
          </a:p>
          <a:p>
            <a:pPr algn="ctr">
              <a:lnSpc>
                <a:spcPct val="80000"/>
              </a:lnSpc>
              <a:spcBef>
                <a:spcPct val="50000"/>
              </a:spcBef>
            </a:pPr>
            <a:r>
              <a:rPr lang="it-IT" altLang="it-IT" sz="1600"/>
              <a:t>campione</a:t>
            </a:r>
          </a:p>
        </p:txBody>
      </p:sp>
      <p:sp>
        <p:nvSpPr>
          <p:cNvPr id="22" name="AutoShape 22"/>
          <p:cNvSpPr>
            <a:spLocks noChangeArrowheads="1"/>
          </p:cNvSpPr>
          <p:nvPr/>
        </p:nvSpPr>
        <p:spPr bwMode="auto">
          <a:xfrm>
            <a:off x="1347787" y="2447018"/>
            <a:ext cx="358775" cy="576263"/>
          </a:xfrm>
          <a:prstGeom prst="upArrow">
            <a:avLst>
              <a:gd name="adj1" fmla="val 50000"/>
              <a:gd name="adj2" fmla="val 4015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 name="AutoShape 23"/>
          <p:cNvSpPr>
            <a:spLocks noChangeArrowheads="1"/>
          </p:cNvSpPr>
          <p:nvPr/>
        </p:nvSpPr>
        <p:spPr bwMode="auto">
          <a:xfrm>
            <a:off x="7072312" y="4104368"/>
            <a:ext cx="287338" cy="503238"/>
          </a:xfrm>
          <a:prstGeom prst="downArrow">
            <a:avLst>
              <a:gd name="adj1" fmla="val 50000"/>
              <a:gd name="adj2" fmla="val 4378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4" name="Line 24"/>
          <p:cNvSpPr>
            <a:spLocks noChangeShapeType="1"/>
          </p:cNvSpPr>
          <p:nvPr/>
        </p:nvSpPr>
        <p:spPr bwMode="auto">
          <a:xfrm>
            <a:off x="484187" y="430893"/>
            <a:ext cx="8280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5" name="Line 25"/>
          <p:cNvSpPr>
            <a:spLocks noChangeShapeType="1"/>
          </p:cNvSpPr>
          <p:nvPr/>
        </p:nvSpPr>
        <p:spPr bwMode="auto">
          <a:xfrm>
            <a:off x="484187" y="430893"/>
            <a:ext cx="0" cy="20161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 name="Line 26"/>
          <p:cNvSpPr>
            <a:spLocks noChangeShapeType="1"/>
          </p:cNvSpPr>
          <p:nvPr/>
        </p:nvSpPr>
        <p:spPr bwMode="auto">
          <a:xfrm>
            <a:off x="484187" y="2447018"/>
            <a:ext cx="2663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 name="Line 27"/>
          <p:cNvSpPr>
            <a:spLocks noChangeShapeType="1"/>
          </p:cNvSpPr>
          <p:nvPr/>
        </p:nvSpPr>
        <p:spPr bwMode="auto">
          <a:xfrm>
            <a:off x="3148012" y="2447018"/>
            <a:ext cx="0"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8" name="Line 28"/>
          <p:cNvSpPr>
            <a:spLocks noChangeShapeType="1"/>
          </p:cNvSpPr>
          <p:nvPr/>
        </p:nvSpPr>
        <p:spPr bwMode="auto">
          <a:xfrm flipH="1">
            <a:off x="2571750" y="3096306"/>
            <a:ext cx="5762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9" name="Line 29"/>
          <p:cNvSpPr>
            <a:spLocks noChangeShapeType="1"/>
          </p:cNvSpPr>
          <p:nvPr/>
        </p:nvSpPr>
        <p:spPr bwMode="auto">
          <a:xfrm>
            <a:off x="4803775" y="3096306"/>
            <a:ext cx="0" cy="719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0" name="Line 30"/>
          <p:cNvSpPr>
            <a:spLocks noChangeShapeType="1"/>
          </p:cNvSpPr>
          <p:nvPr/>
        </p:nvSpPr>
        <p:spPr bwMode="auto">
          <a:xfrm>
            <a:off x="2571750" y="3815443"/>
            <a:ext cx="2232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1" name="Line 32"/>
          <p:cNvSpPr>
            <a:spLocks noChangeShapeType="1"/>
          </p:cNvSpPr>
          <p:nvPr/>
        </p:nvSpPr>
        <p:spPr bwMode="auto">
          <a:xfrm>
            <a:off x="2571750" y="3096306"/>
            <a:ext cx="0" cy="719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2" name="Line 34"/>
          <p:cNvSpPr>
            <a:spLocks noChangeShapeType="1"/>
          </p:cNvSpPr>
          <p:nvPr/>
        </p:nvSpPr>
        <p:spPr bwMode="auto">
          <a:xfrm flipH="1">
            <a:off x="4227512" y="3096306"/>
            <a:ext cx="5762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3" name="Line 35"/>
          <p:cNvSpPr>
            <a:spLocks noChangeShapeType="1"/>
          </p:cNvSpPr>
          <p:nvPr/>
        </p:nvSpPr>
        <p:spPr bwMode="auto">
          <a:xfrm>
            <a:off x="4227512" y="2447018"/>
            <a:ext cx="0"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4" name="Line 36"/>
          <p:cNvSpPr>
            <a:spLocks noChangeShapeType="1"/>
          </p:cNvSpPr>
          <p:nvPr/>
        </p:nvSpPr>
        <p:spPr bwMode="auto">
          <a:xfrm>
            <a:off x="4227512" y="2447018"/>
            <a:ext cx="45370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5" name="Line 37"/>
          <p:cNvSpPr>
            <a:spLocks noChangeShapeType="1"/>
          </p:cNvSpPr>
          <p:nvPr/>
        </p:nvSpPr>
        <p:spPr bwMode="auto">
          <a:xfrm>
            <a:off x="8764587" y="430893"/>
            <a:ext cx="0" cy="20161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6" name="Text Box 38"/>
          <p:cNvSpPr txBox="1">
            <a:spLocks noChangeArrowheads="1"/>
          </p:cNvSpPr>
          <p:nvPr/>
        </p:nvSpPr>
        <p:spPr bwMode="auto">
          <a:xfrm>
            <a:off x="2716212" y="3312206"/>
            <a:ext cx="2159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600"/>
              <a:t>pompa ad alto vuoto</a:t>
            </a:r>
          </a:p>
        </p:txBody>
      </p:sp>
      <p:sp>
        <p:nvSpPr>
          <p:cNvPr id="37" name="Text Box 43"/>
          <p:cNvSpPr txBox="1">
            <a:spLocks noChangeArrowheads="1"/>
          </p:cNvSpPr>
          <p:nvPr/>
        </p:nvSpPr>
        <p:spPr bwMode="auto">
          <a:xfrm>
            <a:off x="1060450" y="484868"/>
            <a:ext cx="1511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600"/>
              <a:t>ionizzazione</a:t>
            </a:r>
          </a:p>
        </p:txBody>
      </p:sp>
      <p:sp>
        <p:nvSpPr>
          <p:cNvPr id="38" name="Text Box 44"/>
          <p:cNvSpPr txBox="1">
            <a:spLocks noChangeArrowheads="1"/>
          </p:cNvSpPr>
          <p:nvPr/>
        </p:nvSpPr>
        <p:spPr bwMode="auto">
          <a:xfrm>
            <a:off x="3795712" y="484868"/>
            <a:ext cx="1873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600"/>
              <a:t>separazione ioni</a:t>
            </a:r>
          </a:p>
        </p:txBody>
      </p:sp>
      <p:sp>
        <p:nvSpPr>
          <p:cNvPr id="39" name="Text Box 45"/>
          <p:cNvSpPr txBox="1">
            <a:spLocks noChangeArrowheads="1"/>
          </p:cNvSpPr>
          <p:nvPr/>
        </p:nvSpPr>
        <p:spPr bwMode="auto">
          <a:xfrm>
            <a:off x="6604000" y="486456"/>
            <a:ext cx="1873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600"/>
              <a:t>rivelazione ioni</a:t>
            </a:r>
          </a:p>
        </p:txBody>
      </p:sp>
      <p:sp>
        <p:nvSpPr>
          <p:cNvPr id="3" name="Segnaposto contenuto 2">
            <a:extLst>
              <a:ext uri="{FF2B5EF4-FFF2-40B4-BE49-F238E27FC236}">
                <a16:creationId xmlns:a16="http://schemas.microsoft.com/office/drawing/2014/main" id="{B2069EEB-0583-5978-8417-3A3AC2D33989}"/>
              </a:ext>
            </a:extLst>
          </p:cNvPr>
          <p:cNvSpPr>
            <a:spLocks noGrp="1"/>
          </p:cNvSpPr>
          <p:nvPr>
            <p:ph idx="1"/>
          </p:nvPr>
        </p:nvSpPr>
        <p:spPr>
          <a:xfrm>
            <a:off x="147642" y="4850492"/>
            <a:ext cx="4911721" cy="1828799"/>
          </a:xfrm>
        </p:spPr>
        <p:txBody>
          <a:bodyPr>
            <a:normAutofit/>
          </a:bodyPr>
          <a:lstStyle/>
          <a:p>
            <a:pPr marL="0" indent="0" algn="just">
              <a:buNone/>
            </a:pPr>
            <a:r>
              <a:rPr lang="it-IT" sz="2400" dirty="0"/>
              <a:t>L’analizzatore è una sezione dello strumento dedicata alla separazione degli ioni sulla base del loro rapporto massa/carica (m/z). </a:t>
            </a:r>
          </a:p>
        </p:txBody>
      </p:sp>
    </p:spTree>
    <p:extLst>
      <p:ext uri="{BB962C8B-B14F-4D97-AF65-F5344CB8AC3E}">
        <p14:creationId xmlns:p14="http://schemas.microsoft.com/office/powerpoint/2010/main" val="36353370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ANALIZZATORI DI MASSA</a:t>
            </a:r>
          </a:p>
        </p:txBody>
      </p:sp>
      <p:sp>
        <p:nvSpPr>
          <p:cNvPr id="3" name="Segnaposto contenuto 2"/>
          <p:cNvSpPr>
            <a:spLocks noGrp="1"/>
          </p:cNvSpPr>
          <p:nvPr>
            <p:ph idx="1"/>
          </p:nvPr>
        </p:nvSpPr>
        <p:spPr>
          <a:xfrm>
            <a:off x="628650" y="1942583"/>
            <a:ext cx="7886700" cy="4351338"/>
          </a:xfrm>
        </p:spPr>
        <p:txBody>
          <a:bodyPr>
            <a:normAutofit/>
          </a:bodyPr>
          <a:lstStyle/>
          <a:p>
            <a:pPr marL="0" indent="0" algn="just">
              <a:buNone/>
            </a:pPr>
            <a:r>
              <a:rPr lang="it-IT" dirty="0"/>
              <a:t>Separa la miscela di ioni generata dalla ionizzazione in base al rapporto </a:t>
            </a:r>
            <a:r>
              <a:rPr lang="it-IT" i="1" dirty="0"/>
              <a:t>m/z. </a:t>
            </a:r>
            <a:r>
              <a:rPr lang="it-IT" dirty="0"/>
              <a:t>Ne esistono di vari tipi:</a:t>
            </a:r>
          </a:p>
          <a:p>
            <a:pPr marL="0" indent="0" algn="just">
              <a:buNone/>
            </a:pPr>
            <a:endParaRPr lang="it-IT" sz="1800" i="1" dirty="0"/>
          </a:p>
          <a:p>
            <a:pPr lvl="1" algn="just"/>
            <a:r>
              <a:rPr lang="it-IT" sz="2800" dirty="0"/>
              <a:t>A settori elettrostatico e magnetico</a:t>
            </a:r>
          </a:p>
          <a:p>
            <a:pPr lvl="1" algn="just"/>
            <a:r>
              <a:rPr lang="it-IT" sz="2800" dirty="0"/>
              <a:t>Quadrupolo</a:t>
            </a:r>
          </a:p>
          <a:p>
            <a:pPr lvl="1" algn="just"/>
            <a:r>
              <a:rPr lang="it-IT" sz="2800" dirty="0"/>
              <a:t>Trappola ionica (</a:t>
            </a:r>
            <a:r>
              <a:rPr lang="it-IT" sz="2800" dirty="0" err="1"/>
              <a:t>Ion</a:t>
            </a:r>
            <a:r>
              <a:rPr lang="it-IT" sz="2800" dirty="0"/>
              <a:t> </a:t>
            </a:r>
            <a:r>
              <a:rPr lang="it-IT" sz="2800" dirty="0" err="1"/>
              <a:t>trap</a:t>
            </a:r>
            <a:r>
              <a:rPr lang="it-IT" sz="2800" dirty="0"/>
              <a:t>)</a:t>
            </a:r>
          </a:p>
          <a:p>
            <a:pPr lvl="1" algn="just"/>
            <a:r>
              <a:rPr lang="it-IT" sz="2800" dirty="0"/>
              <a:t>A tempo di volo (TOF – Time of Flight)</a:t>
            </a:r>
          </a:p>
          <a:p>
            <a:pPr algn="just"/>
            <a:endParaRPr lang="it-IT" i="1" dirty="0"/>
          </a:p>
        </p:txBody>
      </p:sp>
    </p:spTree>
    <p:extLst>
      <p:ext uri="{BB962C8B-B14F-4D97-AF65-F5344CB8AC3E}">
        <p14:creationId xmlns:p14="http://schemas.microsoft.com/office/powerpoint/2010/main" val="10024614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49969" y="53112"/>
            <a:ext cx="7886700" cy="698242"/>
          </a:xfrm>
        </p:spPr>
        <p:txBody>
          <a:bodyPr>
            <a:normAutofit/>
          </a:bodyPr>
          <a:lstStyle/>
          <a:p>
            <a:pPr algn="ctr"/>
            <a:r>
              <a:rPr lang="it-IT" sz="2800" dirty="0"/>
              <a:t>Analizzatore a Settore Elettrostatico e Magnetico</a:t>
            </a:r>
          </a:p>
        </p:txBody>
      </p:sp>
      <p:pic>
        <p:nvPicPr>
          <p:cNvPr id="4" name="Segnaposto contenuto 3"/>
          <p:cNvPicPr>
            <a:picLocks noGrp="1" noChangeAspect="1"/>
          </p:cNvPicPr>
          <p:nvPr>
            <p:ph idx="1"/>
          </p:nvPr>
        </p:nvPicPr>
        <p:blipFill rotWithShape="1">
          <a:blip r:embed="rId3"/>
          <a:srcRect l="26480"/>
          <a:stretch/>
        </p:blipFill>
        <p:spPr>
          <a:xfrm>
            <a:off x="1777260" y="2723549"/>
            <a:ext cx="5849766" cy="3825127"/>
          </a:xfrm>
          <a:prstGeom prst="rect">
            <a:avLst/>
          </a:prstGeom>
        </p:spPr>
      </p:pic>
      <p:sp>
        <p:nvSpPr>
          <p:cNvPr id="5" name="CasellaDiTesto 4"/>
          <p:cNvSpPr txBox="1"/>
          <p:nvPr/>
        </p:nvSpPr>
        <p:spPr>
          <a:xfrm>
            <a:off x="686256" y="5411450"/>
            <a:ext cx="2182008" cy="523220"/>
          </a:xfrm>
          <a:prstGeom prst="rect">
            <a:avLst/>
          </a:prstGeom>
          <a:noFill/>
        </p:spPr>
        <p:txBody>
          <a:bodyPr wrap="none" rtlCol="0">
            <a:spAutoFit/>
          </a:bodyPr>
          <a:lstStyle/>
          <a:p>
            <a:r>
              <a:rPr lang="it-IT" sz="2800" i="1" dirty="0"/>
              <a:t>m/z</a:t>
            </a:r>
            <a:r>
              <a:rPr lang="it-IT" sz="2800" dirty="0"/>
              <a:t> = B</a:t>
            </a:r>
            <a:r>
              <a:rPr lang="it-IT" sz="2800" baseline="30000" dirty="0"/>
              <a:t>2</a:t>
            </a:r>
            <a:r>
              <a:rPr lang="it-IT" sz="2800" dirty="0"/>
              <a:t>r</a:t>
            </a:r>
            <a:r>
              <a:rPr lang="it-IT" sz="2800" baseline="30000" dirty="0"/>
              <a:t>2</a:t>
            </a:r>
            <a:r>
              <a:rPr lang="it-IT" sz="2800" dirty="0"/>
              <a:t>/2V</a:t>
            </a:r>
          </a:p>
        </p:txBody>
      </p:sp>
      <p:sp>
        <p:nvSpPr>
          <p:cNvPr id="6" name="Rettangolo 5"/>
          <p:cNvSpPr/>
          <p:nvPr/>
        </p:nvSpPr>
        <p:spPr>
          <a:xfrm>
            <a:off x="144849" y="5934670"/>
            <a:ext cx="4572000" cy="923330"/>
          </a:xfrm>
          <a:prstGeom prst="rect">
            <a:avLst/>
          </a:prstGeom>
        </p:spPr>
        <p:txBody>
          <a:bodyPr>
            <a:spAutoFit/>
          </a:bodyPr>
          <a:lstStyle/>
          <a:p>
            <a:r>
              <a:rPr lang="it-IT" dirty="0"/>
              <a:t>V = potenziale di accelerazione (500-1500 V)</a:t>
            </a:r>
          </a:p>
          <a:p>
            <a:r>
              <a:rPr lang="it-IT" dirty="0"/>
              <a:t>B = valore del campo magnetico</a:t>
            </a:r>
          </a:p>
          <a:p>
            <a:r>
              <a:rPr lang="it-IT" dirty="0"/>
              <a:t>r = raggio della traiettoria circolare dello ione</a:t>
            </a:r>
          </a:p>
        </p:txBody>
      </p:sp>
      <p:sp>
        <p:nvSpPr>
          <p:cNvPr id="7" name="CasellaDiTesto 6"/>
          <p:cNvSpPr txBox="1"/>
          <p:nvPr/>
        </p:nvSpPr>
        <p:spPr>
          <a:xfrm>
            <a:off x="5258256" y="5934670"/>
            <a:ext cx="3944984" cy="923330"/>
          </a:xfrm>
          <a:prstGeom prst="rect">
            <a:avLst/>
          </a:prstGeom>
          <a:noFill/>
        </p:spPr>
        <p:txBody>
          <a:bodyPr wrap="square" rtlCol="0">
            <a:spAutoFit/>
          </a:bodyPr>
          <a:lstStyle/>
          <a:p>
            <a:r>
              <a:rPr lang="it-IT" dirty="0"/>
              <a:t>Il raggio (r) è fisso, viene fatto variare il campo magnetico (B) per indirizzare gli ioni a diverso m/z verso la fenditura</a:t>
            </a:r>
          </a:p>
        </p:txBody>
      </p:sp>
      <p:sp>
        <p:nvSpPr>
          <p:cNvPr id="3" name="Segnaposto contenuto 2">
            <a:extLst>
              <a:ext uri="{FF2B5EF4-FFF2-40B4-BE49-F238E27FC236}">
                <a16:creationId xmlns:a16="http://schemas.microsoft.com/office/drawing/2014/main" id="{25B45EE8-F613-DDE3-0BA5-2499FE531472}"/>
              </a:ext>
            </a:extLst>
          </p:cNvPr>
          <p:cNvSpPr txBox="1">
            <a:spLocks/>
          </p:cNvSpPr>
          <p:nvPr/>
        </p:nvSpPr>
        <p:spPr>
          <a:xfrm>
            <a:off x="144849" y="692224"/>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it-IT" sz="2000" i="1" dirty="0"/>
          </a:p>
        </p:txBody>
      </p:sp>
      <p:sp>
        <p:nvSpPr>
          <p:cNvPr id="9" name="TextBox 8">
            <a:extLst>
              <a:ext uri="{FF2B5EF4-FFF2-40B4-BE49-F238E27FC236}">
                <a16:creationId xmlns:a16="http://schemas.microsoft.com/office/drawing/2014/main" id="{F706259F-2A29-8CA6-CCC6-DA59E1BAE7B6}"/>
              </a:ext>
            </a:extLst>
          </p:cNvPr>
          <p:cNvSpPr txBox="1"/>
          <p:nvPr/>
        </p:nvSpPr>
        <p:spPr>
          <a:xfrm>
            <a:off x="72424" y="626799"/>
            <a:ext cx="8999151" cy="2062103"/>
          </a:xfrm>
          <a:prstGeom prst="rect">
            <a:avLst/>
          </a:prstGeom>
          <a:noFill/>
        </p:spPr>
        <p:txBody>
          <a:bodyPr wrap="square">
            <a:spAutoFit/>
          </a:bodyPr>
          <a:lstStyle/>
          <a:p>
            <a:pPr algn="just"/>
            <a:r>
              <a:rPr lang="it-IT" sz="1600" dirty="0"/>
              <a:t>Gli analizzatori più diffusi sono basati su un settore </a:t>
            </a:r>
            <a:r>
              <a:rPr lang="it-IT" sz="1600" b="1" dirty="0"/>
              <a:t>ELETTROSTATICO</a:t>
            </a:r>
            <a:r>
              <a:rPr lang="it-IT" sz="1600" dirty="0"/>
              <a:t> e un settore </a:t>
            </a:r>
            <a:r>
              <a:rPr lang="it-IT" sz="1600" b="1" dirty="0"/>
              <a:t>MAGNETICO.</a:t>
            </a:r>
            <a:r>
              <a:rPr lang="it-IT" sz="1600" dirty="0"/>
              <a:t> Gli ioni (formati nella camera di ionizzazione) vengono condotti nel settore ELETTROSTATICO dove vengono accelerati da una differenza di potenziale applicata. Il settore elettrostatico focalizza gli ioni ed </a:t>
            </a:r>
            <a:r>
              <a:rPr lang="it-IT" sz="1600" b="1" dirty="0"/>
              <a:t>uniforma la loro velocità</a:t>
            </a:r>
            <a:r>
              <a:rPr lang="it-IT" sz="1600" dirty="0"/>
              <a:t>. Quando uno ione carico entra nel settore </a:t>
            </a:r>
            <a:r>
              <a:rPr lang="it-IT" sz="1600" b="1" dirty="0"/>
              <a:t>MAGNETICO</a:t>
            </a:r>
            <a:r>
              <a:rPr lang="it-IT" sz="1600" dirty="0"/>
              <a:t> con una certe velocità, la sua traiettoria viene </a:t>
            </a:r>
            <a:r>
              <a:rPr lang="it-IT" sz="1600" b="1" dirty="0"/>
              <a:t>deflessa</a:t>
            </a:r>
            <a:r>
              <a:rPr lang="it-IT" sz="1600" dirty="0"/>
              <a:t> dall’azione del campo magnetico. In particolare, si ha una traiettoria circolare il cui </a:t>
            </a:r>
            <a:r>
              <a:rPr lang="it-IT" sz="1600" b="1" dirty="0"/>
              <a:t>raggio</a:t>
            </a:r>
            <a:r>
              <a:rPr lang="it-IT" sz="1600" dirty="0"/>
              <a:t> (r) è funzione del rapporto m/z, velocità di ingresso ione (quindi entità campo elettrico) e entità del campo magnetico. </a:t>
            </a:r>
            <a:r>
              <a:rPr lang="it-IT" sz="1600" b="1" dirty="0">
                <a:solidFill>
                  <a:srgbClr val="C00000"/>
                </a:solidFill>
              </a:rPr>
              <a:t>La fenditura è posta in una posizione costante, regoliamo quindi V e B al fine di fare arrivare al detector ioni con un certo rapporto m/z. Faccio scansione di B e V.</a:t>
            </a:r>
          </a:p>
        </p:txBody>
      </p:sp>
    </p:spTree>
    <p:extLst>
      <p:ext uri="{BB962C8B-B14F-4D97-AF65-F5344CB8AC3E}">
        <p14:creationId xmlns:p14="http://schemas.microsoft.com/office/powerpoint/2010/main" val="14871860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0"/>
            <a:ext cx="7886700" cy="871982"/>
          </a:xfrm>
        </p:spPr>
        <p:txBody>
          <a:bodyPr/>
          <a:lstStyle/>
          <a:p>
            <a:pPr algn="ctr"/>
            <a:r>
              <a:rPr lang="it-IT" dirty="0"/>
              <a:t>Analizzatore a Quadrupolo</a:t>
            </a:r>
          </a:p>
        </p:txBody>
      </p:sp>
      <p:sp>
        <p:nvSpPr>
          <p:cNvPr id="3" name="Segnaposto contenuto 2"/>
          <p:cNvSpPr>
            <a:spLocks noGrp="1"/>
          </p:cNvSpPr>
          <p:nvPr>
            <p:ph idx="1"/>
          </p:nvPr>
        </p:nvSpPr>
        <p:spPr>
          <a:xfrm>
            <a:off x="117622" y="871982"/>
            <a:ext cx="8908755" cy="2728446"/>
          </a:xfrm>
        </p:spPr>
        <p:txBody>
          <a:bodyPr>
            <a:normAutofit lnSpcReduction="10000"/>
          </a:bodyPr>
          <a:lstStyle/>
          <a:p>
            <a:pPr algn="just"/>
            <a:r>
              <a:rPr lang="it-IT" sz="2000" dirty="0"/>
              <a:t>È costituito da </a:t>
            </a:r>
            <a:r>
              <a:rPr lang="it-IT" sz="2000" b="1" dirty="0"/>
              <a:t>quattro barre </a:t>
            </a:r>
            <a:r>
              <a:rPr lang="it-IT" sz="2000" dirty="0"/>
              <a:t>disposte parallelamente.</a:t>
            </a:r>
          </a:p>
          <a:p>
            <a:pPr algn="just"/>
            <a:r>
              <a:rPr lang="it-IT" sz="2000" dirty="0"/>
              <a:t>Viene applicata una differenza di potenziale alle barre: </a:t>
            </a:r>
            <a:r>
              <a:rPr lang="it-IT" sz="2000" b="1" dirty="0"/>
              <a:t>viene combinata contemporaneamente una differenza di potenziale fissa e una oscillante</a:t>
            </a:r>
            <a:r>
              <a:rPr lang="it-IT" sz="2000" dirty="0"/>
              <a:t>. Gli ioni viaggiano parallelamente alle barre ma con delle oscillazioni causate dalla contemporanea applicazione ai poli di una tensione a corrente continua e di una tensione fissa.</a:t>
            </a:r>
          </a:p>
          <a:p>
            <a:pPr algn="just"/>
            <a:r>
              <a:rPr lang="it-IT" sz="2000" dirty="0"/>
              <a:t>Questa </a:t>
            </a:r>
            <a:r>
              <a:rPr lang="it-IT" sz="2000" b="1" dirty="0"/>
              <a:t>oscillazione dipende dal rapporto </a:t>
            </a:r>
            <a:r>
              <a:rPr lang="it-IT" sz="2000" b="1" i="1" dirty="0"/>
              <a:t>m/z</a:t>
            </a:r>
            <a:r>
              <a:rPr lang="it-IT" sz="2000" i="1" dirty="0"/>
              <a:t>. </a:t>
            </a:r>
            <a:r>
              <a:rPr lang="it-IT" sz="2000" dirty="0"/>
              <a:t>Solo gli ioni aventi un determinato rapporto </a:t>
            </a:r>
            <a:r>
              <a:rPr lang="it-IT" sz="2000" i="1" dirty="0"/>
              <a:t>m/z </a:t>
            </a:r>
            <a:r>
              <a:rPr lang="it-IT" sz="2000" dirty="0"/>
              <a:t>attraverseranno i poli mentre gli altri collideranno. </a:t>
            </a:r>
            <a:r>
              <a:rPr lang="it-IT" sz="1900" dirty="0"/>
              <a:t>Il quadrupolo funge da filtro sul rapporto m/z</a:t>
            </a:r>
          </a:p>
          <a:p>
            <a:pPr algn="just"/>
            <a:endParaRPr lang="it-IT" dirty="0"/>
          </a:p>
          <a:p>
            <a:pPr algn="just"/>
            <a:endParaRPr lang="it-IT" dirty="0"/>
          </a:p>
        </p:txBody>
      </p:sp>
      <p:pic>
        <p:nvPicPr>
          <p:cNvPr id="4" name="Immagine 3">
            <a:extLst>
              <a:ext uri="{FF2B5EF4-FFF2-40B4-BE49-F238E27FC236}">
                <a16:creationId xmlns:a16="http://schemas.microsoft.com/office/drawing/2014/main" id="{2E0ABCD8-9B71-424D-8E27-02A733B8E469}"/>
              </a:ext>
            </a:extLst>
          </p:cNvPr>
          <p:cNvPicPr>
            <a:picLocks noChangeAspect="1"/>
          </p:cNvPicPr>
          <p:nvPr/>
        </p:nvPicPr>
        <p:blipFill>
          <a:blip r:embed="rId2"/>
          <a:stretch>
            <a:fillRect/>
          </a:stretch>
        </p:blipFill>
        <p:spPr>
          <a:xfrm>
            <a:off x="3680712" y="2951552"/>
            <a:ext cx="5345665" cy="3906448"/>
          </a:xfrm>
          <a:prstGeom prst="rect">
            <a:avLst/>
          </a:prstGeom>
        </p:spPr>
      </p:pic>
      <p:sp>
        <p:nvSpPr>
          <p:cNvPr id="6" name="CasellaDiTesto 6">
            <a:extLst>
              <a:ext uri="{FF2B5EF4-FFF2-40B4-BE49-F238E27FC236}">
                <a16:creationId xmlns:a16="http://schemas.microsoft.com/office/drawing/2014/main" id="{731E3E99-DF1A-8524-FD58-1EE20BCBC3F5}"/>
              </a:ext>
            </a:extLst>
          </p:cNvPr>
          <p:cNvSpPr txBox="1"/>
          <p:nvPr/>
        </p:nvSpPr>
        <p:spPr>
          <a:xfrm>
            <a:off x="207791" y="3928257"/>
            <a:ext cx="3944984" cy="2308324"/>
          </a:xfrm>
          <a:prstGeom prst="rect">
            <a:avLst/>
          </a:prstGeom>
          <a:noFill/>
        </p:spPr>
        <p:txBody>
          <a:bodyPr wrap="square" rtlCol="0">
            <a:spAutoFit/>
          </a:bodyPr>
          <a:lstStyle/>
          <a:p>
            <a:pPr algn="just"/>
            <a:r>
              <a:rPr lang="it-IT" dirty="0"/>
              <a:t>Una volta definita la differenza di potenziale fissa e oscillante del quadrupolo esiste un solo rapporto di massa/carica che esce dall’analizzatore. Tutti gli altri ioni, che presentano differenti rapporti m/z collideranno con le barre. Variando il voltaggio è possibile fare arrivare al detector differenti ioni.</a:t>
            </a:r>
          </a:p>
        </p:txBody>
      </p:sp>
    </p:spTree>
    <p:extLst>
      <p:ext uri="{BB962C8B-B14F-4D97-AF65-F5344CB8AC3E}">
        <p14:creationId xmlns:p14="http://schemas.microsoft.com/office/powerpoint/2010/main" val="12748897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78047"/>
            <a:ext cx="7886700" cy="1325563"/>
          </a:xfrm>
        </p:spPr>
        <p:txBody>
          <a:bodyPr/>
          <a:lstStyle/>
          <a:p>
            <a:pPr algn="ctr"/>
            <a:r>
              <a:rPr lang="it-IT" dirty="0"/>
              <a:t>Analizzatore a trappola ionica </a:t>
            </a:r>
            <a:br>
              <a:rPr lang="it-IT" dirty="0"/>
            </a:br>
            <a:r>
              <a:rPr lang="it-IT" dirty="0"/>
              <a:t>(</a:t>
            </a:r>
            <a:r>
              <a:rPr lang="it-IT" dirty="0" err="1"/>
              <a:t>Ion</a:t>
            </a:r>
            <a:r>
              <a:rPr lang="it-IT" dirty="0"/>
              <a:t> </a:t>
            </a:r>
            <a:r>
              <a:rPr lang="it-IT" dirty="0" err="1"/>
              <a:t>trap</a:t>
            </a:r>
            <a:r>
              <a:rPr lang="it-IT" dirty="0"/>
              <a:t>)</a:t>
            </a:r>
          </a:p>
        </p:txBody>
      </p:sp>
      <p:sp>
        <p:nvSpPr>
          <p:cNvPr id="3" name="Segnaposto contenuto 2"/>
          <p:cNvSpPr>
            <a:spLocks noGrp="1"/>
          </p:cNvSpPr>
          <p:nvPr>
            <p:ph idx="1"/>
          </p:nvPr>
        </p:nvSpPr>
        <p:spPr>
          <a:xfrm>
            <a:off x="204951" y="1488590"/>
            <a:ext cx="8765627" cy="2522257"/>
          </a:xfrm>
        </p:spPr>
        <p:txBody>
          <a:bodyPr>
            <a:normAutofit fontScale="92500" lnSpcReduction="10000"/>
          </a:bodyPr>
          <a:lstStyle/>
          <a:p>
            <a:pPr algn="just"/>
            <a:r>
              <a:rPr lang="it-IT" sz="2000" dirty="0"/>
              <a:t>È simile al quadrupolo (si applica differenza di potenziale fissa e oscillante) ma ha una </a:t>
            </a:r>
            <a:r>
              <a:rPr lang="it-IT" sz="2000" b="1" dirty="0"/>
              <a:t>disposizione sferica del filtro di massa</a:t>
            </a:r>
            <a:r>
              <a:rPr lang="it-IT" sz="2000" dirty="0"/>
              <a:t>. </a:t>
            </a:r>
          </a:p>
          <a:p>
            <a:pPr algn="just"/>
            <a:r>
              <a:rPr lang="it-IT" sz="2000" dirty="0"/>
              <a:t>Dal punto di vista operativo gli ioni non passano direttamente al rivelatore come nel quadrupolo ma vengono trattenuti in traiettorie circolari per essere poi rilasciati sequenzialmente (sulla base del loro valore m/z) verso il rivelatore variando il campo elettrico. </a:t>
            </a:r>
          </a:p>
          <a:p>
            <a:pPr algn="just"/>
            <a:r>
              <a:rPr lang="it-IT" sz="2000" dirty="0"/>
              <a:t>Questi analizzatori sono relativamente economici, compatti e facili da usare.</a:t>
            </a:r>
          </a:p>
          <a:p>
            <a:pPr algn="just"/>
            <a:r>
              <a:rPr lang="it-IT" sz="2000" dirty="0"/>
              <a:t>Non raggiungono però alte risoluzioni.</a:t>
            </a:r>
          </a:p>
          <a:p>
            <a:pPr algn="just"/>
            <a:endParaRPr lang="it-IT" dirty="0"/>
          </a:p>
        </p:txBody>
      </p:sp>
      <p:pic>
        <p:nvPicPr>
          <p:cNvPr id="4" name="Picture 5" descr="iontrap">
            <a:extLst>
              <a:ext uri="{FF2B5EF4-FFF2-40B4-BE49-F238E27FC236}">
                <a16:creationId xmlns:a16="http://schemas.microsoft.com/office/drawing/2014/main" id="{729D64B8-AE45-4419-B82F-24B25F6E73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0243" y="4010847"/>
            <a:ext cx="5033873" cy="2769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1663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27136"/>
            <a:ext cx="7886700" cy="1325563"/>
          </a:xfrm>
        </p:spPr>
        <p:txBody>
          <a:bodyPr>
            <a:normAutofit/>
          </a:bodyPr>
          <a:lstStyle/>
          <a:p>
            <a:pPr algn="ctr"/>
            <a:r>
              <a:rPr lang="it-IT" dirty="0"/>
              <a:t>A Tempo di Volo </a:t>
            </a:r>
            <a:br>
              <a:rPr lang="it-IT" dirty="0"/>
            </a:br>
            <a:r>
              <a:rPr lang="it-IT" dirty="0"/>
              <a:t>(TOF – Time of Flight)</a:t>
            </a:r>
          </a:p>
        </p:txBody>
      </p:sp>
      <p:sp>
        <p:nvSpPr>
          <p:cNvPr id="3" name="Segnaposto contenuto 2"/>
          <p:cNvSpPr>
            <a:spLocks noGrp="1"/>
          </p:cNvSpPr>
          <p:nvPr>
            <p:ph idx="1"/>
          </p:nvPr>
        </p:nvSpPr>
        <p:spPr>
          <a:xfrm>
            <a:off x="94778" y="2758743"/>
            <a:ext cx="8844270" cy="1767113"/>
          </a:xfrm>
        </p:spPr>
        <p:txBody>
          <a:bodyPr>
            <a:normAutofit lnSpcReduction="10000"/>
          </a:bodyPr>
          <a:lstStyle/>
          <a:p>
            <a:pPr algn="just"/>
            <a:r>
              <a:rPr lang="it-IT" sz="1800" dirty="0"/>
              <a:t>Separano gli ioni in base al tempo da essi impiegato per percorrere una certa distanza nota (un tubo rettilineo di 50-100 cm)</a:t>
            </a:r>
          </a:p>
          <a:p>
            <a:r>
              <a:rPr lang="it-IT" sz="1800" dirty="0"/>
              <a:t> Gli ioni formatisi vengono accelerati a una </a:t>
            </a:r>
            <a:r>
              <a:rPr lang="it-IT" sz="1800" b="1" dirty="0"/>
              <a:t>energia cinetica costante </a:t>
            </a:r>
            <a:r>
              <a:rPr lang="it-IT" sz="1800" dirty="0"/>
              <a:t>e focalizzati verso un “tubo di volo”.  </a:t>
            </a:r>
          </a:p>
          <a:p>
            <a:r>
              <a:rPr lang="it-IT" sz="1800" dirty="0"/>
              <a:t>Si misura il tempo impiegato dallo ione per percorrere il tubo di volo (microsecondi) e lo si converte in massa.</a:t>
            </a:r>
          </a:p>
          <a:p>
            <a:endParaRPr lang="it-IT" sz="1800" dirty="0"/>
          </a:p>
        </p:txBody>
      </p:sp>
      <p:pic>
        <p:nvPicPr>
          <p:cNvPr id="4" name="Picture 6" descr="TOF-scheme">
            <a:extLst>
              <a:ext uri="{FF2B5EF4-FFF2-40B4-BE49-F238E27FC236}">
                <a16:creationId xmlns:a16="http://schemas.microsoft.com/office/drawing/2014/main" id="{0F0443B6-EF25-4808-B19A-BD5E9CF24E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183" y="4499163"/>
            <a:ext cx="3525634" cy="209551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D88706D-5564-10A7-FD6A-A53E2869356F}"/>
              </a:ext>
            </a:extLst>
          </p:cNvPr>
          <p:cNvSpPr txBox="1"/>
          <p:nvPr/>
        </p:nvSpPr>
        <p:spPr>
          <a:xfrm>
            <a:off x="94778" y="1418914"/>
            <a:ext cx="9049222" cy="1200329"/>
          </a:xfrm>
          <a:prstGeom prst="rect">
            <a:avLst/>
          </a:prstGeom>
          <a:noFill/>
        </p:spPr>
        <p:txBody>
          <a:bodyPr wrap="square">
            <a:spAutoFit/>
          </a:bodyPr>
          <a:lstStyle/>
          <a:p>
            <a:pPr algn="just"/>
            <a:r>
              <a:rPr lang="it-IT" sz="1800" dirty="0"/>
              <a:t>Gli ioni formati nello ionizzatore vengono accelerati da un campo elettrico che porta tutti gli ioni alla stessa </a:t>
            </a:r>
            <a:r>
              <a:rPr lang="it-IT" sz="1800" b="1" dirty="0"/>
              <a:t>energia cinetica</a:t>
            </a:r>
            <a:r>
              <a:rPr lang="it-IT" sz="1800" dirty="0"/>
              <a:t>. Dopo l’accelerazione iniziale, gli ioni percorrono in linea retta a velocità costante la distanza </a:t>
            </a:r>
            <a:r>
              <a:rPr lang="it-IT" sz="1800" b="1" dirty="0"/>
              <a:t>L </a:t>
            </a:r>
            <a:r>
              <a:rPr lang="it-IT" sz="1800" dirty="0"/>
              <a:t>(tubo di volo). La velocità di ogni singolo ione dipende dalla sua massa.</a:t>
            </a:r>
            <a:endParaRPr lang="it-IT" dirty="0"/>
          </a:p>
        </p:txBody>
      </p:sp>
      <p:sp>
        <p:nvSpPr>
          <p:cNvPr id="5" name="Rectangle 4">
            <a:extLst>
              <a:ext uri="{FF2B5EF4-FFF2-40B4-BE49-F238E27FC236}">
                <a16:creationId xmlns:a16="http://schemas.microsoft.com/office/drawing/2014/main" id="{443817E8-50C4-2406-4113-60FF9ACB48F0}"/>
              </a:ext>
            </a:extLst>
          </p:cNvPr>
          <p:cNvSpPr/>
          <p:nvPr/>
        </p:nvSpPr>
        <p:spPr>
          <a:xfrm>
            <a:off x="2522482" y="4466106"/>
            <a:ext cx="3925615" cy="2128575"/>
          </a:xfrm>
          <a:prstGeom prst="rect">
            <a:avLst/>
          </a:prstGeom>
          <a:noFill/>
          <a:ln w="444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706533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A tempo di Volo </a:t>
            </a:r>
            <a:br>
              <a:rPr lang="it-IT" dirty="0"/>
            </a:br>
            <a:r>
              <a:rPr lang="it-IT" dirty="0"/>
              <a:t>(TOF – Time of Flight)</a:t>
            </a:r>
          </a:p>
        </p:txBody>
      </p:sp>
      <p:sp>
        <p:nvSpPr>
          <p:cNvPr id="3" name="Segnaposto contenuto 2"/>
          <p:cNvSpPr>
            <a:spLocks noGrp="1"/>
          </p:cNvSpPr>
          <p:nvPr>
            <p:ph idx="1"/>
          </p:nvPr>
        </p:nvSpPr>
        <p:spPr>
          <a:xfrm>
            <a:off x="628650" y="2163654"/>
            <a:ext cx="7886700" cy="3083442"/>
          </a:xfrm>
        </p:spPr>
        <p:txBody>
          <a:bodyPr>
            <a:normAutofit/>
          </a:bodyPr>
          <a:lstStyle/>
          <a:p>
            <a:pPr marL="0" indent="0" algn="just">
              <a:buNone/>
            </a:pPr>
            <a:endParaRPr lang="it-IT" dirty="0"/>
          </a:p>
          <a:p>
            <a:pPr marL="0" indent="0" algn="just">
              <a:buNone/>
            </a:pPr>
            <a:r>
              <a:rPr lang="it-IT" dirty="0"/>
              <a:t>Poiché E = ½mv</a:t>
            </a:r>
            <a:r>
              <a:rPr lang="it-IT" baseline="30000" dirty="0"/>
              <a:t>2</a:t>
            </a:r>
            <a:r>
              <a:rPr lang="it-IT" dirty="0"/>
              <a:t>, a parità di energia cinetica gli ioni con rapporto m/z maggiore (più pesanti) hanno velocità minore rispetto agli ioni con rapporto m/z minore (più leggeri), e quindi impiegano più tempo ad arrivare al detector. Per questo il tempo di volo dei vari ioni misura il loro rapporto m/z.</a:t>
            </a:r>
          </a:p>
        </p:txBody>
      </p:sp>
      <p:sp>
        <p:nvSpPr>
          <p:cNvPr id="4" name="Rectangle 3">
            <a:extLst>
              <a:ext uri="{FF2B5EF4-FFF2-40B4-BE49-F238E27FC236}">
                <a16:creationId xmlns:a16="http://schemas.microsoft.com/office/drawing/2014/main" id="{52A24464-E815-58A5-1296-55FFB233BF3E}"/>
              </a:ext>
            </a:extLst>
          </p:cNvPr>
          <p:cNvSpPr/>
          <p:nvPr/>
        </p:nvSpPr>
        <p:spPr>
          <a:xfrm>
            <a:off x="628649" y="2566958"/>
            <a:ext cx="8010853" cy="2680138"/>
          </a:xfrm>
          <a:prstGeom prst="rect">
            <a:avLst/>
          </a:prstGeom>
          <a:noFill/>
          <a:ln w="444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248306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12835" y="188936"/>
            <a:ext cx="8749862" cy="6464112"/>
          </a:xfrm>
        </p:spPr>
        <p:txBody>
          <a:bodyPr>
            <a:noAutofit/>
          </a:bodyPr>
          <a:lstStyle/>
          <a:p>
            <a:pPr marL="0" indent="0" algn="just">
              <a:buNone/>
            </a:pPr>
            <a:r>
              <a:rPr lang="it-IT" b="1" dirty="0">
                <a:solidFill>
                  <a:srgbClr val="FF0000"/>
                </a:solidFill>
              </a:rPr>
              <a:t>Uno spettrometro di massa è uno strumento che misura la massa di una molecola dopo che è stata ionizzata</a:t>
            </a:r>
            <a:r>
              <a:rPr lang="it-IT" dirty="0"/>
              <a:t>.</a:t>
            </a:r>
            <a:r>
              <a:rPr lang="it-IT" b="1" dirty="0">
                <a:solidFill>
                  <a:srgbClr val="FF0000"/>
                </a:solidFill>
              </a:rPr>
              <a:t> In spettrometria di massa si misura quindi il rapporto m/z</a:t>
            </a:r>
            <a:r>
              <a:rPr lang="it-IT" dirty="0">
                <a:solidFill>
                  <a:srgbClr val="FF0000"/>
                </a:solidFill>
              </a:rPr>
              <a:t>.</a:t>
            </a:r>
            <a:endParaRPr lang="it-IT" dirty="0"/>
          </a:p>
          <a:p>
            <a:pPr marL="0" indent="0" algn="just">
              <a:buNone/>
            </a:pPr>
            <a:endParaRPr lang="it-IT" sz="800" dirty="0"/>
          </a:p>
          <a:p>
            <a:pPr algn="just"/>
            <a:r>
              <a:rPr lang="it-IT" dirty="0"/>
              <a:t>Unità di misura della massa: </a:t>
            </a:r>
          </a:p>
          <a:p>
            <a:pPr lvl="1" algn="just"/>
            <a:r>
              <a:rPr lang="it-IT" sz="2800" b="1" dirty="0"/>
              <a:t>1 Da (= u) è 1/12 della massa di un atomo di </a:t>
            </a:r>
            <a:r>
              <a:rPr lang="it-IT" sz="2800" b="1" baseline="30000" dirty="0"/>
              <a:t>12</a:t>
            </a:r>
            <a:r>
              <a:rPr lang="it-IT" sz="2800" b="1" dirty="0"/>
              <a:t>C</a:t>
            </a:r>
          </a:p>
          <a:p>
            <a:pPr algn="just"/>
            <a:r>
              <a:rPr lang="it-IT" dirty="0"/>
              <a:t>Unità di misura della carica: </a:t>
            </a:r>
          </a:p>
          <a:p>
            <a:pPr lvl="1" algn="just"/>
            <a:r>
              <a:rPr lang="it-IT" sz="2800" dirty="0"/>
              <a:t>carica elementare = carica posseduta da un e- (o da un protone)</a:t>
            </a:r>
          </a:p>
          <a:p>
            <a:pPr marL="0" indent="0" algn="just">
              <a:buNone/>
            </a:pPr>
            <a:r>
              <a:rPr lang="it-IT" b="1" dirty="0"/>
              <a:t>m/z</a:t>
            </a:r>
          </a:p>
          <a:p>
            <a:pPr algn="just"/>
            <a:r>
              <a:rPr lang="it-IT" dirty="0"/>
              <a:t>z = carica di uno ione, numero di cariche elementari posseduto dallo ione </a:t>
            </a:r>
          </a:p>
          <a:p>
            <a:pPr algn="just"/>
            <a:r>
              <a:rPr lang="it-IT" dirty="0"/>
              <a:t>se z =1 allora m/z è la massa in Dalton</a:t>
            </a:r>
          </a:p>
          <a:p>
            <a:pPr algn="just"/>
            <a:r>
              <a:rPr lang="it-IT" dirty="0"/>
              <a:t>Se  z = 2 e lo ione ha massa 200 Da, vedrò un segnale a m/z = 100</a:t>
            </a:r>
          </a:p>
          <a:p>
            <a:pPr algn="just"/>
            <a:endParaRPr lang="it-IT" dirty="0"/>
          </a:p>
        </p:txBody>
      </p:sp>
    </p:spTree>
    <p:extLst>
      <p:ext uri="{BB962C8B-B14F-4D97-AF65-F5344CB8AC3E}">
        <p14:creationId xmlns:p14="http://schemas.microsoft.com/office/powerpoint/2010/main" val="15817584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77568"/>
            <a:ext cx="7886700" cy="1325563"/>
          </a:xfrm>
        </p:spPr>
        <p:txBody>
          <a:bodyPr/>
          <a:lstStyle/>
          <a:p>
            <a:pPr algn="ctr"/>
            <a:r>
              <a:rPr lang="it-IT" b="1" dirty="0"/>
              <a:t>RIVELATORI</a:t>
            </a:r>
          </a:p>
        </p:txBody>
      </p:sp>
      <p:sp>
        <p:nvSpPr>
          <p:cNvPr id="3" name="Segnaposto contenuto 2"/>
          <p:cNvSpPr>
            <a:spLocks noGrp="1"/>
          </p:cNvSpPr>
          <p:nvPr>
            <p:ph idx="1"/>
          </p:nvPr>
        </p:nvSpPr>
        <p:spPr>
          <a:xfrm>
            <a:off x="628650" y="2444860"/>
            <a:ext cx="7886700" cy="2395154"/>
          </a:xfrm>
        </p:spPr>
        <p:txBody>
          <a:bodyPr>
            <a:normAutofit/>
          </a:bodyPr>
          <a:lstStyle/>
          <a:p>
            <a:pPr algn="just"/>
            <a:r>
              <a:rPr lang="it-IT" sz="3200" dirty="0"/>
              <a:t>Sono dispositivi che all’arrivo di un fascio di ioni, danno un segnale elettrico proporzionale alla quantità degli ioni. </a:t>
            </a:r>
          </a:p>
          <a:p>
            <a:pPr algn="just"/>
            <a:r>
              <a:rPr lang="it-IT" sz="3200" dirty="0"/>
              <a:t>Il segnale viene poi amplificato e registrato.</a:t>
            </a:r>
          </a:p>
        </p:txBody>
      </p:sp>
    </p:spTree>
    <p:extLst>
      <p:ext uri="{BB962C8B-B14F-4D97-AF65-F5344CB8AC3E}">
        <p14:creationId xmlns:p14="http://schemas.microsoft.com/office/powerpoint/2010/main" val="32989532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49" y="18333"/>
            <a:ext cx="7886700" cy="1325563"/>
          </a:xfrm>
        </p:spPr>
        <p:txBody>
          <a:bodyPr/>
          <a:lstStyle/>
          <a:p>
            <a:pPr algn="ctr"/>
            <a:r>
              <a:rPr lang="it-IT" dirty="0" err="1"/>
              <a:t>Elettromoltiplicatore</a:t>
            </a:r>
            <a:r>
              <a:rPr lang="it-IT" dirty="0"/>
              <a:t> di Elettroni Secondari: “</a:t>
            </a:r>
            <a:r>
              <a:rPr lang="it-IT" dirty="0" err="1"/>
              <a:t>Channeltron</a:t>
            </a:r>
            <a:r>
              <a:rPr lang="it-IT" dirty="0"/>
              <a:t>”</a:t>
            </a:r>
          </a:p>
        </p:txBody>
      </p:sp>
      <p:sp>
        <p:nvSpPr>
          <p:cNvPr id="3" name="Segnaposto contenuto 2"/>
          <p:cNvSpPr>
            <a:spLocks noGrp="1"/>
          </p:cNvSpPr>
          <p:nvPr>
            <p:ph idx="1"/>
          </p:nvPr>
        </p:nvSpPr>
        <p:spPr>
          <a:xfrm>
            <a:off x="464547" y="1512117"/>
            <a:ext cx="8214904" cy="4351338"/>
          </a:xfrm>
        </p:spPr>
        <p:txBody>
          <a:bodyPr>
            <a:normAutofit/>
          </a:bodyPr>
          <a:lstStyle/>
          <a:p>
            <a:pPr marL="0" indent="0">
              <a:buNone/>
            </a:pPr>
            <a:r>
              <a:rPr lang="it-IT" dirty="0"/>
              <a:t>E’ costituito da:</a:t>
            </a:r>
          </a:p>
          <a:p>
            <a:r>
              <a:rPr lang="it-IT" dirty="0"/>
              <a:t>un </a:t>
            </a:r>
            <a:r>
              <a:rPr lang="it-IT" dirty="0" err="1"/>
              <a:t>dinodo</a:t>
            </a:r>
            <a:r>
              <a:rPr lang="it-IT" dirty="0"/>
              <a:t> di conversione</a:t>
            </a:r>
          </a:p>
          <a:p>
            <a:r>
              <a:rPr lang="it-IT" dirty="0"/>
              <a:t>un moltiplicatore di elettroni a </a:t>
            </a:r>
            <a:r>
              <a:rPr lang="it-IT" dirty="0" err="1"/>
              <a:t>dinodo</a:t>
            </a:r>
            <a:r>
              <a:rPr lang="it-IT" dirty="0"/>
              <a:t> continuo (“</a:t>
            </a:r>
            <a:r>
              <a:rPr lang="it-IT" dirty="0" err="1"/>
              <a:t>Channeltron</a:t>
            </a:r>
            <a:r>
              <a:rPr lang="it-IT" dirty="0"/>
              <a:t>”)</a:t>
            </a:r>
          </a:p>
        </p:txBody>
      </p:sp>
      <p:pic>
        <p:nvPicPr>
          <p:cNvPr id="6" name="Immagine 5"/>
          <p:cNvPicPr>
            <a:picLocks noChangeAspect="1"/>
          </p:cNvPicPr>
          <p:nvPr/>
        </p:nvPicPr>
        <p:blipFill>
          <a:blip r:embed="rId2"/>
          <a:stretch>
            <a:fillRect/>
          </a:stretch>
        </p:blipFill>
        <p:spPr>
          <a:xfrm>
            <a:off x="1705307" y="3339836"/>
            <a:ext cx="5694193" cy="2646306"/>
          </a:xfrm>
          <a:prstGeom prst="rect">
            <a:avLst/>
          </a:prstGeom>
        </p:spPr>
      </p:pic>
      <p:sp>
        <p:nvSpPr>
          <p:cNvPr id="7" name="Rettangolo 6"/>
          <p:cNvSpPr/>
          <p:nvPr/>
        </p:nvSpPr>
        <p:spPr>
          <a:xfrm>
            <a:off x="1512745" y="6230186"/>
            <a:ext cx="7002604" cy="369332"/>
          </a:xfrm>
          <a:prstGeom prst="rect">
            <a:avLst/>
          </a:prstGeom>
        </p:spPr>
        <p:txBody>
          <a:bodyPr wrap="square">
            <a:spAutoFit/>
          </a:bodyPr>
          <a:lstStyle/>
          <a:p>
            <a:r>
              <a:rPr lang="it-IT" dirty="0"/>
              <a:t>Il primo è un </a:t>
            </a:r>
            <a:r>
              <a:rPr lang="it-IT" dirty="0" err="1"/>
              <a:t>dinodo</a:t>
            </a:r>
            <a:r>
              <a:rPr lang="it-IT" dirty="0"/>
              <a:t> di conversione che converte ioni in elettroni</a:t>
            </a:r>
          </a:p>
        </p:txBody>
      </p:sp>
    </p:spTree>
    <p:extLst>
      <p:ext uri="{BB962C8B-B14F-4D97-AF65-F5344CB8AC3E}">
        <p14:creationId xmlns:p14="http://schemas.microsoft.com/office/powerpoint/2010/main" val="23180119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83778" y="1679968"/>
            <a:ext cx="8576442" cy="3009265"/>
          </a:xfrm>
        </p:spPr>
        <p:txBody>
          <a:bodyPr>
            <a:normAutofit/>
          </a:bodyPr>
          <a:lstStyle/>
          <a:p>
            <a:pPr algn="just"/>
            <a:r>
              <a:rPr lang="it-IT" sz="2400" dirty="0"/>
              <a:t>un </a:t>
            </a:r>
            <a:r>
              <a:rPr lang="it-IT" sz="2400" dirty="0" err="1"/>
              <a:t>dinodo</a:t>
            </a:r>
            <a:r>
              <a:rPr lang="it-IT" sz="2400" dirty="0"/>
              <a:t> di conversione è una superficie metallica concava localizzata ad angolo retto rispetto al fascio di ioni che giungono dall’analizzatore, ed è posta ad un potenziale negativo</a:t>
            </a:r>
          </a:p>
          <a:p>
            <a:pPr algn="just"/>
            <a:r>
              <a:rPr lang="it-IT" sz="2400" dirty="0"/>
              <a:t>Quando uno ione positivo colpisce un </a:t>
            </a:r>
            <a:r>
              <a:rPr lang="it-IT" sz="2400" dirty="0" err="1"/>
              <a:t>dinodo</a:t>
            </a:r>
            <a:r>
              <a:rPr lang="it-IT" sz="2400" dirty="0"/>
              <a:t> di conversione si osserva l’emissione di particelle secondarie (ioni negativi ed elettroni) che vengono focalizzati dalla superficie curva del </a:t>
            </a:r>
            <a:r>
              <a:rPr lang="it-IT" sz="2400" dirty="0" err="1"/>
              <a:t>dinodo</a:t>
            </a:r>
            <a:r>
              <a:rPr lang="it-IT" sz="2400" dirty="0"/>
              <a:t> e accelerati verso il moltiplicatore di elettroni.</a:t>
            </a:r>
          </a:p>
        </p:txBody>
      </p:sp>
      <p:pic>
        <p:nvPicPr>
          <p:cNvPr id="4" name="Immagine 3">
            <a:extLst>
              <a:ext uri="{FF2B5EF4-FFF2-40B4-BE49-F238E27FC236}">
                <a16:creationId xmlns:a16="http://schemas.microsoft.com/office/drawing/2014/main" id="{7381D676-5DCB-452A-AF04-86BF346B5B2A}"/>
              </a:ext>
            </a:extLst>
          </p:cNvPr>
          <p:cNvPicPr>
            <a:picLocks noChangeAspect="1"/>
          </p:cNvPicPr>
          <p:nvPr/>
        </p:nvPicPr>
        <p:blipFill>
          <a:blip r:embed="rId2"/>
          <a:stretch>
            <a:fillRect/>
          </a:stretch>
        </p:blipFill>
        <p:spPr>
          <a:xfrm>
            <a:off x="2354075" y="4689233"/>
            <a:ext cx="4435849" cy="2061197"/>
          </a:xfrm>
          <a:prstGeom prst="rect">
            <a:avLst/>
          </a:prstGeom>
        </p:spPr>
      </p:pic>
      <p:sp>
        <p:nvSpPr>
          <p:cNvPr id="7" name="Titolo 1">
            <a:extLst>
              <a:ext uri="{FF2B5EF4-FFF2-40B4-BE49-F238E27FC236}">
                <a16:creationId xmlns:a16="http://schemas.microsoft.com/office/drawing/2014/main" id="{673CF102-D3FD-2E95-5ABD-694ECA10EB42}"/>
              </a:ext>
            </a:extLst>
          </p:cNvPr>
          <p:cNvSpPr>
            <a:spLocks noGrp="1"/>
          </p:cNvSpPr>
          <p:nvPr>
            <p:ph type="title"/>
          </p:nvPr>
        </p:nvSpPr>
        <p:spPr>
          <a:xfrm>
            <a:off x="628649" y="18333"/>
            <a:ext cx="7886700" cy="1325563"/>
          </a:xfrm>
        </p:spPr>
        <p:txBody>
          <a:bodyPr/>
          <a:lstStyle/>
          <a:p>
            <a:pPr algn="ctr"/>
            <a:r>
              <a:rPr lang="it-IT" dirty="0" err="1"/>
              <a:t>Elettromoltiplicatore</a:t>
            </a:r>
            <a:r>
              <a:rPr lang="it-IT" dirty="0"/>
              <a:t> di Elettroni Secondari: “</a:t>
            </a:r>
            <a:r>
              <a:rPr lang="it-IT" dirty="0" err="1"/>
              <a:t>Channeltron</a:t>
            </a:r>
            <a:r>
              <a:rPr lang="it-IT" dirty="0"/>
              <a:t>”</a:t>
            </a:r>
          </a:p>
        </p:txBody>
      </p:sp>
    </p:spTree>
    <p:extLst>
      <p:ext uri="{BB962C8B-B14F-4D97-AF65-F5344CB8AC3E}">
        <p14:creationId xmlns:p14="http://schemas.microsoft.com/office/powerpoint/2010/main" val="3462342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44364" y="1683735"/>
            <a:ext cx="8655269" cy="4351338"/>
          </a:xfrm>
        </p:spPr>
        <p:txBody>
          <a:bodyPr>
            <a:normAutofit/>
          </a:bodyPr>
          <a:lstStyle/>
          <a:p>
            <a:pPr algn="just"/>
            <a:r>
              <a:rPr lang="it-IT" sz="2400" dirty="0"/>
              <a:t>Gli ioni positivi (o negativi) trasformati in elettroni dal </a:t>
            </a:r>
            <a:r>
              <a:rPr lang="it-IT" sz="2400" dirty="0" err="1"/>
              <a:t>dinodo</a:t>
            </a:r>
            <a:r>
              <a:rPr lang="it-IT" sz="2400" dirty="0"/>
              <a:t> di conversione vengono amplificati attraverso un effetto a cascata in un moltiplicatore di elettroni a forma di corno ricurvo per produrre un segnale elettrico</a:t>
            </a:r>
          </a:p>
          <a:p>
            <a:pPr algn="just"/>
            <a:r>
              <a:rPr lang="it-IT" sz="2400" dirty="0"/>
              <a:t>Questo dispositivo, chiamato anche </a:t>
            </a:r>
            <a:r>
              <a:rPr lang="it-IT" sz="2400" dirty="0" err="1"/>
              <a:t>Channeltron</a:t>
            </a:r>
            <a:r>
              <a:rPr lang="it-IT" sz="2400" dirty="0"/>
              <a:t>, è largamente impiegato in strumenti a quadrupolo e a </a:t>
            </a:r>
            <a:r>
              <a:rPr lang="it-IT" sz="2400" dirty="0" err="1"/>
              <a:t>ion</a:t>
            </a:r>
            <a:r>
              <a:rPr lang="it-IT" sz="2400" dirty="0"/>
              <a:t> trap.</a:t>
            </a:r>
          </a:p>
        </p:txBody>
      </p:sp>
      <p:pic>
        <p:nvPicPr>
          <p:cNvPr id="5" name="Immagine 4">
            <a:extLst>
              <a:ext uri="{FF2B5EF4-FFF2-40B4-BE49-F238E27FC236}">
                <a16:creationId xmlns:a16="http://schemas.microsoft.com/office/drawing/2014/main" id="{146CD0FB-32AB-4412-84B2-42B93415B511}"/>
              </a:ext>
            </a:extLst>
          </p:cNvPr>
          <p:cNvPicPr>
            <a:picLocks noChangeAspect="1"/>
          </p:cNvPicPr>
          <p:nvPr/>
        </p:nvPicPr>
        <p:blipFill>
          <a:blip r:embed="rId2"/>
          <a:stretch>
            <a:fillRect/>
          </a:stretch>
        </p:blipFill>
        <p:spPr>
          <a:xfrm>
            <a:off x="2103965" y="4076083"/>
            <a:ext cx="4136815" cy="2416791"/>
          </a:xfrm>
          <a:prstGeom prst="rect">
            <a:avLst/>
          </a:prstGeom>
        </p:spPr>
      </p:pic>
      <p:sp>
        <p:nvSpPr>
          <p:cNvPr id="7" name="Titolo 1">
            <a:extLst>
              <a:ext uri="{FF2B5EF4-FFF2-40B4-BE49-F238E27FC236}">
                <a16:creationId xmlns:a16="http://schemas.microsoft.com/office/drawing/2014/main" id="{E5550451-7ECC-BF95-8CE6-4C873AAE915A}"/>
              </a:ext>
            </a:extLst>
          </p:cNvPr>
          <p:cNvSpPr>
            <a:spLocks noGrp="1"/>
          </p:cNvSpPr>
          <p:nvPr>
            <p:ph type="title"/>
          </p:nvPr>
        </p:nvSpPr>
        <p:spPr>
          <a:xfrm>
            <a:off x="628649" y="18333"/>
            <a:ext cx="7886700" cy="1325563"/>
          </a:xfrm>
        </p:spPr>
        <p:txBody>
          <a:bodyPr/>
          <a:lstStyle/>
          <a:p>
            <a:pPr algn="ctr"/>
            <a:r>
              <a:rPr lang="it-IT" dirty="0" err="1"/>
              <a:t>Elettromoltiplicatore</a:t>
            </a:r>
            <a:r>
              <a:rPr lang="it-IT" dirty="0"/>
              <a:t> di Elettroni Secondari: “</a:t>
            </a:r>
            <a:r>
              <a:rPr lang="it-IT" dirty="0" err="1"/>
              <a:t>Channeltron</a:t>
            </a:r>
            <a:r>
              <a:rPr lang="it-IT" dirty="0"/>
              <a:t>”</a:t>
            </a:r>
          </a:p>
        </p:txBody>
      </p:sp>
    </p:spTree>
    <p:extLst>
      <p:ext uri="{BB962C8B-B14F-4D97-AF65-F5344CB8AC3E}">
        <p14:creationId xmlns:p14="http://schemas.microsoft.com/office/powerpoint/2010/main" val="37762217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18291" y="412423"/>
            <a:ext cx="7886700" cy="1325563"/>
          </a:xfrm>
        </p:spPr>
        <p:txBody>
          <a:bodyPr/>
          <a:lstStyle/>
          <a:p>
            <a:pPr algn="ctr"/>
            <a:r>
              <a:rPr lang="it-IT" dirty="0"/>
              <a:t>Interpretazione degli Spettri di Massa</a:t>
            </a:r>
          </a:p>
        </p:txBody>
      </p:sp>
      <p:sp>
        <p:nvSpPr>
          <p:cNvPr id="3" name="Segnaposto contenuto 2"/>
          <p:cNvSpPr>
            <a:spLocks noGrp="1"/>
          </p:cNvSpPr>
          <p:nvPr>
            <p:ph idx="1"/>
          </p:nvPr>
        </p:nvSpPr>
        <p:spPr>
          <a:xfrm>
            <a:off x="967563" y="2127856"/>
            <a:ext cx="7208874" cy="3967532"/>
          </a:xfrm>
        </p:spPr>
        <p:txBody>
          <a:bodyPr>
            <a:noAutofit/>
          </a:bodyPr>
          <a:lstStyle/>
          <a:p>
            <a:pPr marL="457200" indent="-457200" algn="just">
              <a:buAutoNum type="arabicParenR"/>
            </a:pPr>
            <a:r>
              <a:rPr lang="it-IT" dirty="0"/>
              <a:t>Identificazione dello ione molecolare (non necessariamente osservabile).</a:t>
            </a:r>
          </a:p>
          <a:p>
            <a:pPr marL="457200" indent="-457200" algn="just">
              <a:buAutoNum type="arabicParenR"/>
            </a:pPr>
            <a:r>
              <a:rPr lang="it-IT" dirty="0"/>
              <a:t>Identificazione degli ioni caratteristici.</a:t>
            </a:r>
          </a:p>
          <a:p>
            <a:pPr marL="457200" indent="-457200" algn="just">
              <a:buAutoNum type="arabicParenR"/>
            </a:pPr>
            <a:r>
              <a:rPr lang="it-IT" dirty="0"/>
              <a:t>Identificazione dei processi di frammentazione caratteristici.</a:t>
            </a:r>
          </a:p>
          <a:p>
            <a:pPr marL="457200" indent="-457200" algn="just">
              <a:buAutoNum type="arabicParenR"/>
            </a:pPr>
            <a:r>
              <a:rPr lang="it-IT" dirty="0"/>
              <a:t>Ricostruzione della struttura della molecola sulla base della conoscenza di meccanismi di frammentazione standard.</a:t>
            </a:r>
          </a:p>
        </p:txBody>
      </p:sp>
      <p:sp>
        <p:nvSpPr>
          <p:cNvPr id="4" name="Rectangle 3">
            <a:extLst>
              <a:ext uri="{FF2B5EF4-FFF2-40B4-BE49-F238E27FC236}">
                <a16:creationId xmlns:a16="http://schemas.microsoft.com/office/drawing/2014/main" id="{115BDA91-4308-EB0B-80A3-757D44E91611}"/>
              </a:ext>
            </a:extLst>
          </p:cNvPr>
          <p:cNvSpPr/>
          <p:nvPr/>
        </p:nvSpPr>
        <p:spPr>
          <a:xfrm>
            <a:off x="967564" y="2127856"/>
            <a:ext cx="7437428" cy="3658088"/>
          </a:xfrm>
          <a:prstGeom prst="rect">
            <a:avLst/>
          </a:prstGeom>
          <a:noFill/>
          <a:ln w="444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060650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3701" y="168629"/>
            <a:ext cx="7886700" cy="1325563"/>
          </a:xfrm>
        </p:spPr>
        <p:txBody>
          <a:bodyPr>
            <a:normAutofit/>
          </a:bodyPr>
          <a:lstStyle/>
          <a:p>
            <a:pPr algn="ctr"/>
            <a:r>
              <a:rPr lang="it-IT" dirty="0"/>
              <a:t>Interpretazione degli Spettri di Massa </a:t>
            </a:r>
            <a:r>
              <a:rPr lang="it-IT" b="1" dirty="0"/>
              <a:t>EI (Ionizzazione Elettronica)</a:t>
            </a:r>
          </a:p>
        </p:txBody>
      </p:sp>
      <p:sp>
        <p:nvSpPr>
          <p:cNvPr id="4" name="Text Box 6"/>
          <p:cNvSpPr txBox="1">
            <a:spLocks noChangeArrowheads="1"/>
          </p:cNvSpPr>
          <p:nvPr/>
        </p:nvSpPr>
        <p:spPr bwMode="auto">
          <a:xfrm>
            <a:off x="2012633" y="1710092"/>
            <a:ext cx="1165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800" dirty="0"/>
              <a:t>M + e</a:t>
            </a:r>
            <a:r>
              <a:rPr lang="it-IT" altLang="it-IT" sz="2800" baseline="30000" dirty="0"/>
              <a:t>-</a:t>
            </a:r>
          </a:p>
        </p:txBody>
      </p:sp>
      <p:sp>
        <p:nvSpPr>
          <p:cNvPr id="5" name="Line 7"/>
          <p:cNvSpPr>
            <a:spLocks noChangeShapeType="1"/>
          </p:cNvSpPr>
          <p:nvPr/>
        </p:nvSpPr>
        <p:spPr bwMode="auto">
          <a:xfrm>
            <a:off x="3381058" y="1999017"/>
            <a:ext cx="6477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 name="Text Box 8"/>
          <p:cNvSpPr txBox="1">
            <a:spLocks noChangeArrowheads="1"/>
          </p:cNvSpPr>
          <p:nvPr/>
        </p:nvSpPr>
        <p:spPr bwMode="auto">
          <a:xfrm>
            <a:off x="4173220" y="1494192"/>
            <a:ext cx="15795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800"/>
              <a:t>M</a:t>
            </a:r>
            <a:r>
              <a:rPr lang="it-IT" altLang="it-IT" sz="3200" baseline="42000"/>
              <a:t>+</a:t>
            </a:r>
            <a:r>
              <a:rPr lang="it-IT" altLang="it-IT" sz="4400" baseline="36000"/>
              <a:t>.</a:t>
            </a:r>
            <a:r>
              <a:rPr lang="it-IT" altLang="it-IT" sz="2800"/>
              <a:t>+</a:t>
            </a:r>
            <a:r>
              <a:rPr lang="it-IT" altLang="it-IT" sz="4400"/>
              <a:t> </a:t>
            </a:r>
            <a:r>
              <a:rPr lang="it-IT" altLang="it-IT" sz="2800"/>
              <a:t>2e</a:t>
            </a:r>
            <a:r>
              <a:rPr lang="it-IT" altLang="it-IT" sz="2800" baseline="30000"/>
              <a:t>-</a:t>
            </a:r>
          </a:p>
        </p:txBody>
      </p:sp>
      <p:sp>
        <p:nvSpPr>
          <p:cNvPr id="7" name="Text Box 9"/>
          <p:cNvSpPr txBox="1">
            <a:spLocks noChangeArrowheads="1"/>
          </p:cNvSpPr>
          <p:nvPr/>
        </p:nvSpPr>
        <p:spPr bwMode="auto">
          <a:xfrm>
            <a:off x="5752783" y="1494192"/>
            <a:ext cx="317182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dirty="0"/>
              <a:t>Radical catione</a:t>
            </a:r>
          </a:p>
          <a:p>
            <a:r>
              <a:rPr lang="it-IT" altLang="it-IT" dirty="0"/>
              <a:t>specie a n° di elettroni dispari</a:t>
            </a:r>
          </a:p>
          <a:p>
            <a:r>
              <a:rPr lang="it-IT" altLang="it-IT" dirty="0"/>
              <a:t>IONE MOLECOLARE</a:t>
            </a:r>
          </a:p>
        </p:txBody>
      </p:sp>
      <p:sp>
        <p:nvSpPr>
          <p:cNvPr id="9" name="Rettangolo 8"/>
          <p:cNvSpPr/>
          <p:nvPr/>
        </p:nvSpPr>
        <p:spPr>
          <a:xfrm>
            <a:off x="223700" y="2734030"/>
            <a:ext cx="8700907" cy="3683060"/>
          </a:xfrm>
          <a:prstGeom prst="rect">
            <a:avLst/>
          </a:prstGeom>
        </p:spPr>
        <p:txBody>
          <a:bodyPr wrap="square">
            <a:spAutoFit/>
          </a:bodyPr>
          <a:lstStyle/>
          <a:p>
            <a:r>
              <a:rPr lang="it-IT" sz="2800" dirty="0"/>
              <a:t>Il radical catione M</a:t>
            </a:r>
            <a:r>
              <a:rPr lang="it-IT" sz="2800" baseline="30000" dirty="0"/>
              <a:t>+. </a:t>
            </a:r>
            <a:r>
              <a:rPr lang="it-IT" sz="2800" dirty="0"/>
              <a:t>(ione molecolare) </a:t>
            </a:r>
            <a:endParaRPr lang="it-IT" sz="2800" baseline="30000" dirty="0"/>
          </a:p>
          <a:p>
            <a:pPr marL="914400" lvl="1" indent="-457200">
              <a:buFont typeface="Arial" panose="020B0604020202020204" pitchFamily="34" charset="0"/>
              <a:buChar char="•"/>
            </a:pPr>
            <a:r>
              <a:rPr lang="it-IT" sz="2800" dirty="0"/>
              <a:t>può perdere un radicale e trasformarsi in un catione A</a:t>
            </a:r>
            <a:r>
              <a:rPr lang="it-IT" sz="2800" baseline="30000" dirty="0"/>
              <a:t>+</a:t>
            </a:r>
            <a:r>
              <a:rPr lang="it-IT" sz="2800" dirty="0"/>
              <a:t> </a:t>
            </a:r>
          </a:p>
          <a:p>
            <a:pPr marL="914400" lvl="1" indent="-457200">
              <a:buFont typeface="Arial" panose="020B0604020202020204" pitchFamily="34" charset="0"/>
              <a:buChar char="•"/>
            </a:pPr>
            <a:r>
              <a:rPr lang="it-IT" sz="2800" dirty="0"/>
              <a:t>può </a:t>
            </a:r>
            <a:r>
              <a:rPr lang="it-IT" sz="2800" dirty="0" err="1"/>
              <a:t>riarrangiarsi</a:t>
            </a:r>
            <a:r>
              <a:rPr lang="it-IT" sz="2800" dirty="0"/>
              <a:t> perdendo una molecola neutra e originando un altro radical catione B</a:t>
            </a:r>
            <a:r>
              <a:rPr lang="it-IT" sz="2800" baseline="30000" dirty="0"/>
              <a:t>.+</a:t>
            </a:r>
          </a:p>
          <a:p>
            <a:pPr marL="914400" lvl="1" indent="-457200">
              <a:buFont typeface="Arial" panose="020B0604020202020204" pitchFamily="34" charset="0"/>
              <a:buChar char="•"/>
            </a:pPr>
            <a:r>
              <a:rPr lang="it-IT" sz="2800" dirty="0"/>
              <a:t>Un catione A</a:t>
            </a:r>
            <a:r>
              <a:rPr lang="it-IT" sz="2800" baseline="30000" dirty="0"/>
              <a:t>+</a:t>
            </a:r>
            <a:r>
              <a:rPr lang="it-IT" sz="2800" dirty="0"/>
              <a:t> può perdere una molecola neutra e originare un altro catione C</a:t>
            </a:r>
            <a:r>
              <a:rPr lang="it-IT" sz="2800" baseline="30000" dirty="0"/>
              <a:t>+</a:t>
            </a:r>
          </a:p>
          <a:p>
            <a:endParaRPr lang="it-IT" sz="2800" baseline="30000" dirty="0"/>
          </a:p>
          <a:p>
            <a:endParaRPr lang="it-IT" sz="2800" baseline="30000" dirty="0"/>
          </a:p>
        </p:txBody>
      </p:sp>
    </p:spTree>
    <p:extLst>
      <p:ext uri="{BB962C8B-B14F-4D97-AF65-F5344CB8AC3E}">
        <p14:creationId xmlns:p14="http://schemas.microsoft.com/office/powerpoint/2010/main" val="30541628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03672" y="0"/>
            <a:ext cx="7886700" cy="738206"/>
          </a:xfrm>
        </p:spPr>
        <p:txBody>
          <a:bodyPr>
            <a:normAutofit/>
          </a:bodyPr>
          <a:lstStyle/>
          <a:p>
            <a:r>
              <a:rPr lang="it-IT" dirty="0"/>
              <a:t>Spettro di Massa della Dopamina</a:t>
            </a:r>
          </a:p>
        </p:txBody>
      </p:sp>
      <p:pic>
        <p:nvPicPr>
          <p:cNvPr id="4" name="Segnaposto contenuto 3"/>
          <p:cNvPicPr>
            <a:picLocks noGrp="1" noChangeAspect="1"/>
          </p:cNvPicPr>
          <p:nvPr>
            <p:ph idx="1"/>
          </p:nvPr>
        </p:nvPicPr>
        <p:blipFill>
          <a:blip r:embed="rId3"/>
          <a:stretch>
            <a:fillRect/>
          </a:stretch>
        </p:blipFill>
        <p:spPr>
          <a:xfrm>
            <a:off x="199880" y="2285234"/>
            <a:ext cx="8637863" cy="3169636"/>
          </a:xfrm>
          <a:prstGeom prst="rect">
            <a:avLst/>
          </a:prstGeom>
        </p:spPr>
      </p:pic>
      <p:sp>
        <p:nvSpPr>
          <p:cNvPr id="5" name="Rettangolo 4"/>
          <p:cNvSpPr/>
          <p:nvPr/>
        </p:nvSpPr>
        <p:spPr>
          <a:xfrm>
            <a:off x="703672" y="5631322"/>
            <a:ext cx="7566513" cy="1015663"/>
          </a:xfrm>
          <a:prstGeom prst="rect">
            <a:avLst/>
          </a:prstGeom>
        </p:spPr>
        <p:txBody>
          <a:bodyPr wrap="square">
            <a:spAutoFit/>
          </a:bodyPr>
          <a:lstStyle/>
          <a:p>
            <a:pPr algn="ctr"/>
            <a:r>
              <a:rPr lang="it-IT" sz="2000" dirty="0"/>
              <a:t>Spettro di massa della dopamina</a:t>
            </a:r>
          </a:p>
          <a:p>
            <a:pPr algn="ctr"/>
            <a:r>
              <a:rPr lang="it-IT" sz="2000" b="1" dirty="0"/>
              <a:t>Picco base</a:t>
            </a:r>
            <a:r>
              <a:rPr lang="it-IT" sz="2000" dirty="0"/>
              <a:t>: il picco a maggior intensità a cui si assegna intensità 100</a:t>
            </a:r>
          </a:p>
          <a:p>
            <a:pPr algn="ctr"/>
            <a:r>
              <a:rPr lang="it-IT" sz="2000" b="1" dirty="0"/>
              <a:t>Ione molecolare</a:t>
            </a:r>
            <a:r>
              <a:rPr lang="it-IT" sz="2000" dirty="0"/>
              <a:t>: picco a m/z = massa nominale</a:t>
            </a:r>
          </a:p>
        </p:txBody>
      </p:sp>
      <p:sp>
        <p:nvSpPr>
          <p:cNvPr id="6" name="CasellaDiTesto 5"/>
          <p:cNvSpPr txBox="1"/>
          <p:nvPr/>
        </p:nvSpPr>
        <p:spPr>
          <a:xfrm>
            <a:off x="175061" y="874004"/>
            <a:ext cx="8793877" cy="1107996"/>
          </a:xfrm>
          <a:prstGeom prst="rect">
            <a:avLst/>
          </a:prstGeom>
          <a:noFill/>
        </p:spPr>
        <p:txBody>
          <a:bodyPr wrap="square" rtlCol="0">
            <a:spAutoFit/>
          </a:bodyPr>
          <a:lstStyle/>
          <a:p>
            <a:pPr algn="just"/>
            <a:r>
              <a:rPr lang="it-IT" sz="2200" dirty="0"/>
              <a:t>Formula bruta: C</a:t>
            </a:r>
            <a:r>
              <a:rPr lang="it-IT" sz="2200" baseline="-25000" dirty="0"/>
              <a:t>8</a:t>
            </a:r>
            <a:r>
              <a:rPr lang="it-IT" sz="2200" dirty="0"/>
              <a:t>H</a:t>
            </a:r>
            <a:r>
              <a:rPr lang="it-IT" sz="2200" baseline="-25000" dirty="0"/>
              <a:t>11</a:t>
            </a:r>
            <a:r>
              <a:rPr lang="it-IT" sz="2200" dirty="0"/>
              <a:t>NO</a:t>
            </a:r>
            <a:r>
              <a:rPr lang="it-IT" sz="2200" baseline="-25000" dirty="0"/>
              <a:t>2</a:t>
            </a:r>
          </a:p>
          <a:p>
            <a:pPr algn="just"/>
            <a:r>
              <a:rPr lang="it-IT" sz="2200" baseline="-25000" dirty="0"/>
              <a:t> </a:t>
            </a:r>
            <a:r>
              <a:rPr lang="it-IT" sz="2200" dirty="0"/>
              <a:t>Massa Nominale, calcolata sulla massa atomica intera dell’isotopo più abbondante: 8x12+1x11+1x14+2x16 = 153 </a:t>
            </a:r>
            <a:endParaRPr lang="it-IT" sz="2200" baseline="-25000" dirty="0"/>
          </a:p>
        </p:txBody>
      </p:sp>
    </p:spTree>
    <p:extLst>
      <p:ext uri="{BB962C8B-B14F-4D97-AF65-F5344CB8AC3E}">
        <p14:creationId xmlns:p14="http://schemas.microsoft.com/office/powerpoint/2010/main" val="32234299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49" y="108374"/>
            <a:ext cx="7886700" cy="548594"/>
          </a:xfrm>
        </p:spPr>
        <p:txBody>
          <a:bodyPr>
            <a:normAutofit fontScale="90000"/>
          </a:bodyPr>
          <a:lstStyle/>
          <a:p>
            <a:pPr algn="ctr"/>
            <a:r>
              <a:rPr lang="it-IT" dirty="0"/>
              <a:t>Picchi Isotopici</a:t>
            </a:r>
          </a:p>
        </p:txBody>
      </p:sp>
      <p:sp>
        <p:nvSpPr>
          <p:cNvPr id="3" name="Segnaposto contenuto 2"/>
          <p:cNvSpPr>
            <a:spLocks noGrp="1"/>
          </p:cNvSpPr>
          <p:nvPr>
            <p:ph idx="1"/>
          </p:nvPr>
        </p:nvSpPr>
        <p:spPr>
          <a:xfrm>
            <a:off x="91040" y="964853"/>
            <a:ext cx="8961917" cy="1810710"/>
          </a:xfrm>
        </p:spPr>
        <p:txBody>
          <a:bodyPr>
            <a:normAutofit fontScale="77500" lnSpcReduction="20000"/>
          </a:bodyPr>
          <a:lstStyle/>
          <a:p>
            <a:pPr algn="just"/>
            <a:r>
              <a:rPr lang="it-IT" dirty="0"/>
              <a:t>Specie molecolari che contengono gli isotopi meno abbondanti a M+1, M+2 </a:t>
            </a:r>
          </a:p>
          <a:p>
            <a:pPr algn="just"/>
            <a:r>
              <a:rPr lang="it-IT" dirty="0"/>
              <a:t>Per la </a:t>
            </a:r>
            <a:r>
              <a:rPr lang="it-IT" dirty="0" err="1"/>
              <a:t>benzammide</a:t>
            </a:r>
            <a:r>
              <a:rPr lang="it-IT" dirty="0"/>
              <a:t> (C</a:t>
            </a:r>
            <a:r>
              <a:rPr lang="it-IT" baseline="-25000" dirty="0"/>
              <a:t>7</a:t>
            </a:r>
            <a:r>
              <a:rPr lang="it-IT" dirty="0"/>
              <a:t>H</a:t>
            </a:r>
            <a:r>
              <a:rPr lang="it-IT" baseline="-25000" dirty="0"/>
              <a:t>7</a:t>
            </a:r>
            <a:r>
              <a:rPr lang="it-IT" dirty="0"/>
              <a:t>NO) il picco M+1 è circa l’8% dell’intensità del picco molecolare. </a:t>
            </a:r>
          </a:p>
          <a:p>
            <a:pPr algn="just"/>
            <a:r>
              <a:rPr lang="it-IT" dirty="0"/>
              <a:t>Contribuiscono all’intensità di questo picco gli isotopi </a:t>
            </a:r>
            <a:r>
              <a:rPr lang="it-IT" baseline="30000" dirty="0"/>
              <a:t>13</a:t>
            </a:r>
            <a:r>
              <a:rPr lang="it-IT" dirty="0"/>
              <a:t>C, </a:t>
            </a:r>
            <a:r>
              <a:rPr lang="it-IT" baseline="30000" dirty="0"/>
              <a:t>2</a:t>
            </a:r>
            <a:r>
              <a:rPr lang="it-IT" dirty="0"/>
              <a:t>H, </a:t>
            </a:r>
            <a:r>
              <a:rPr lang="it-IT" baseline="30000" dirty="0"/>
              <a:t>15</a:t>
            </a:r>
            <a:r>
              <a:rPr lang="it-IT" dirty="0"/>
              <a:t>N e </a:t>
            </a:r>
            <a:r>
              <a:rPr lang="it-IT" baseline="30000" dirty="0"/>
              <a:t>17</a:t>
            </a:r>
            <a:r>
              <a:rPr lang="it-IT" dirty="0"/>
              <a:t>O.</a:t>
            </a:r>
          </a:p>
          <a:p>
            <a:pPr algn="just"/>
            <a:r>
              <a:rPr lang="it-IT" dirty="0"/>
              <a:t>Picco base dello spettro derivante dalla </a:t>
            </a:r>
            <a:r>
              <a:rPr lang="it-IT" dirty="0" err="1"/>
              <a:t>carbocatione</a:t>
            </a:r>
            <a:r>
              <a:rPr lang="it-IT" dirty="0"/>
              <a:t> a m/z=77.</a:t>
            </a:r>
          </a:p>
          <a:p>
            <a:pPr algn="just"/>
            <a:endParaRPr lang="it-IT" dirty="0"/>
          </a:p>
        </p:txBody>
      </p:sp>
      <p:pic>
        <p:nvPicPr>
          <p:cNvPr id="4" name="Immagine 1">
            <a:extLst>
              <a:ext uri="{FF2B5EF4-FFF2-40B4-BE49-F238E27FC236}">
                <a16:creationId xmlns:a16="http://schemas.microsoft.com/office/drawing/2014/main" id="{B32D964E-4952-2E25-AFF4-CB88A0D9AA7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0039" y="2674397"/>
            <a:ext cx="6614771" cy="3849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a:extLst>
              <a:ext uri="{FF2B5EF4-FFF2-40B4-BE49-F238E27FC236}">
                <a16:creationId xmlns:a16="http://schemas.microsoft.com/office/drawing/2014/main" id="{D156E924-B25A-4CE8-5593-30904230E85D}"/>
              </a:ext>
            </a:extLst>
          </p:cNvPr>
          <p:cNvCxnSpPr>
            <a:cxnSpLocks/>
          </p:cNvCxnSpPr>
          <p:nvPr/>
        </p:nvCxnSpPr>
        <p:spPr>
          <a:xfrm flipH="1">
            <a:off x="7538484" y="5413645"/>
            <a:ext cx="446567" cy="6698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1CD9FA1-75C3-29CC-A35D-23C9FAACA128}"/>
              </a:ext>
            </a:extLst>
          </p:cNvPr>
          <p:cNvSpPr txBox="1"/>
          <p:nvPr/>
        </p:nvSpPr>
        <p:spPr>
          <a:xfrm>
            <a:off x="7731189" y="5014446"/>
            <a:ext cx="765544" cy="369332"/>
          </a:xfrm>
          <a:prstGeom prst="rect">
            <a:avLst/>
          </a:prstGeom>
          <a:noFill/>
        </p:spPr>
        <p:txBody>
          <a:bodyPr wrap="square">
            <a:spAutoFit/>
          </a:bodyPr>
          <a:lstStyle/>
          <a:p>
            <a:r>
              <a:rPr lang="it-IT" dirty="0"/>
              <a:t>M+1</a:t>
            </a:r>
          </a:p>
        </p:txBody>
      </p:sp>
    </p:spTree>
    <p:extLst>
      <p:ext uri="{BB962C8B-B14F-4D97-AF65-F5344CB8AC3E}">
        <p14:creationId xmlns:p14="http://schemas.microsoft.com/office/powerpoint/2010/main" val="23777134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968" y="556432"/>
            <a:ext cx="9017000" cy="27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p:cNvSpPr txBox="1"/>
          <p:nvPr/>
        </p:nvSpPr>
        <p:spPr>
          <a:xfrm>
            <a:off x="3131891" y="3565361"/>
            <a:ext cx="2204450" cy="707886"/>
          </a:xfrm>
          <a:prstGeom prst="rect">
            <a:avLst/>
          </a:prstGeom>
          <a:noFill/>
        </p:spPr>
        <p:txBody>
          <a:bodyPr wrap="none" rtlCol="0">
            <a:spAutoFit/>
          </a:bodyPr>
          <a:lstStyle/>
          <a:p>
            <a:r>
              <a:rPr lang="it-IT" sz="4000" dirty="0" err="1"/>
              <a:t>C</a:t>
            </a:r>
            <a:r>
              <a:rPr lang="it-IT" sz="4000" baseline="-25000" dirty="0" err="1"/>
              <a:t>n</a:t>
            </a:r>
            <a:r>
              <a:rPr lang="it-IT" sz="4000" dirty="0" err="1"/>
              <a:t>H</a:t>
            </a:r>
            <a:r>
              <a:rPr lang="it-IT" sz="4000" baseline="-25000" dirty="0" err="1"/>
              <a:t>m</a:t>
            </a:r>
            <a:r>
              <a:rPr lang="it-IT" sz="4000" dirty="0" err="1"/>
              <a:t>N</a:t>
            </a:r>
            <a:r>
              <a:rPr lang="it-IT" sz="4000" baseline="-25000" dirty="0" err="1"/>
              <a:t>x</a:t>
            </a:r>
            <a:r>
              <a:rPr lang="it-IT" sz="4000" dirty="0" err="1"/>
              <a:t>O</a:t>
            </a:r>
            <a:r>
              <a:rPr lang="it-IT" sz="4000" baseline="-25000" dirty="0" err="1"/>
              <a:t>y</a:t>
            </a:r>
            <a:endParaRPr lang="it-IT" sz="4000" baseline="-25000" dirty="0"/>
          </a:p>
        </p:txBody>
      </p:sp>
      <p:sp>
        <p:nvSpPr>
          <p:cNvPr id="4" name="CasellaDiTesto 3"/>
          <p:cNvSpPr txBox="1"/>
          <p:nvPr/>
        </p:nvSpPr>
        <p:spPr>
          <a:xfrm>
            <a:off x="1825546" y="4371050"/>
            <a:ext cx="4894232" cy="584775"/>
          </a:xfrm>
          <a:prstGeom prst="rect">
            <a:avLst/>
          </a:prstGeom>
          <a:noFill/>
        </p:spPr>
        <p:txBody>
          <a:bodyPr wrap="square" rtlCol="0">
            <a:spAutoFit/>
          </a:bodyPr>
          <a:lstStyle/>
          <a:p>
            <a:r>
              <a:rPr lang="it-IT" sz="3200" dirty="0"/>
              <a:t>%(M+1) = (1.1</a:t>
            </a:r>
            <a:r>
              <a:rPr lang="it-IT" sz="3200" baseline="30000" dirty="0"/>
              <a:t> . </a:t>
            </a:r>
            <a:r>
              <a:rPr lang="it-IT" sz="3200" dirty="0"/>
              <a:t>n) + (0.38 </a:t>
            </a:r>
            <a:r>
              <a:rPr lang="it-IT" sz="3200" baseline="30000" dirty="0"/>
              <a:t>.</a:t>
            </a:r>
            <a:r>
              <a:rPr lang="it-IT" sz="3200" dirty="0"/>
              <a:t> x)</a:t>
            </a:r>
          </a:p>
        </p:txBody>
      </p:sp>
      <p:sp>
        <p:nvSpPr>
          <p:cNvPr id="5" name="Rettangolo 4"/>
          <p:cNvSpPr/>
          <p:nvPr/>
        </p:nvSpPr>
        <p:spPr>
          <a:xfrm>
            <a:off x="114968" y="5402989"/>
            <a:ext cx="8920748" cy="954107"/>
          </a:xfrm>
          <a:prstGeom prst="rect">
            <a:avLst/>
          </a:prstGeom>
        </p:spPr>
        <p:txBody>
          <a:bodyPr wrap="square">
            <a:spAutoFit/>
          </a:bodyPr>
          <a:lstStyle/>
          <a:p>
            <a:pPr algn="just"/>
            <a:r>
              <a:rPr lang="it-IT" sz="2800" dirty="0"/>
              <a:t>Se sono presenti atomi come zolfo o silicio o cloro o bromo anche il picco isotopico M+2 sarà visibile</a:t>
            </a:r>
          </a:p>
        </p:txBody>
      </p:sp>
      <p:sp>
        <p:nvSpPr>
          <p:cNvPr id="6" name="Rectangle 5">
            <a:extLst>
              <a:ext uri="{FF2B5EF4-FFF2-40B4-BE49-F238E27FC236}">
                <a16:creationId xmlns:a16="http://schemas.microsoft.com/office/drawing/2014/main" id="{EB2BDAA7-43BA-3FC3-0DE3-EAE38D0FF222}"/>
              </a:ext>
            </a:extLst>
          </p:cNvPr>
          <p:cNvSpPr/>
          <p:nvPr/>
        </p:nvSpPr>
        <p:spPr>
          <a:xfrm>
            <a:off x="1825544" y="3565361"/>
            <a:ext cx="4894233" cy="1602062"/>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5178667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0"/>
            <a:ext cx="7886700" cy="1325563"/>
          </a:xfrm>
        </p:spPr>
        <p:txBody>
          <a:bodyPr/>
          <a:lstStyle/>
          <a:p>
            <a:pPr algn="ctr"/>
            <a:r>
              <a:rPr lang="it-IT" dirty="0"/>
              <a:t>Ione molecolare </a:t>
            </a:r>
            <a:r>
              <a:rPr lang="it-IT" altLang="it-IT" b="1" dirty="0"/>
              <a:t>M</a:t>
            </a:r>
            <a:r>
              <a:rPr lang="it-IT" altLang="it-IT" b="1" baseline="30000" dirty="0"/>
              <a:t>+</a:t>
            </a:r>
            <a:r>
              <a:rPr lang="it-IT" altLang="it-IT" b="1" baseline="38000" dirty="0"/>
              <a:t>.</a:t>
            </a:r>
            <a:r>
              <a:rPr lang="it-IT" altLang="it-IT" b="1" dirty="0"/>
              <a:t> </a:t>
            </a:r>
            <a:r>
              <a:rPr lang="it-IT" altLang="it-IT" dirty="0"/>
              <a:t>ad Alta Risoluzione</a:t>
            </a:r>
            <a:endParaRPr lang="it-IT" dirty="0"/>
          </a:p>
        </p:txBody>
      </p:sp>
      <p:pic>
        <p:nvPicPr>
          <p:cNvPr id="8"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7338" y="1325563"/>
            <a:ext cx="4409843" cy="499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sellaDiTesto 3"/>
          <p:cNvSpPr txBox="1"/>
          <p:nvPr/>
        </p:nvSpPr>
        <p:spPr>
          <a:xfrm>
            <a:off x="5005137" y="2906326"/>
            <a:ext cx="3992246" cy="2308324"/>
          </a:xfrm>
          <a:prstGeom prst="rect">
            <a:avLst/>
          </a:prstGeom>
          <a:noFill/>
        </p:spPr>
        <p:txBody>
          <a:bodyPr wrap="square" rtlCol="0">
            <a:spAutoFit/>
          </a:bodyPr>
          <a:lstStyle/>
          <a:p>
            <a:r>
              <a:rPr lang="it-IT" dirty="0"/>
              <a:t>Massa accurata calcolata sommando la massa esatta degli isotopi più abbondanti</a:t>
            </a:r>
          </a:p>
          <a:p>
            <a:endParaRPr lang="it-IT" dirty="0"/>
          </a:p>
          <a:p>
            <a:r>
              <a:rPr lang="it-IT" dirty="0"/>
              <a:t>Ad es. C</a:t>
            </a:r>
            <a:r>
              <a:rPr lang="it-IT" baseline="-25000" dirty="0"/>
              <a:t>2</a:t>
            </a:r>
            <a:r>
              <a:rPr lang="it-IT" dirty="0"/>
              <a:t>H</a:t>
            </a:r>
            <a:r>
              <a:rPr lang="it-IT" baseline="-25000" dirty="0"/>
              <a:t>4</a:t>
            </a:r>
            <a:r>
              <a:rPr lang="it-IT" dirty="0"/>
              <a:t>, N</a:t>
            </a:r>
            <a:r>
              <a:rPr lang="it-IT" baseline="-25000" dirty="0"/>
              <a:t>2</a:t>
            </a:r>
            <a:r>
              <a:rPr lang="it-IT" dirty="0"/>
              <a:t> e CO hanno massa nominale m/z 28</a:t>
            </a:r>
          </a:p>
          <a:p>
            <a:r>
              <a:rPr lang="it-IT" dirty="0"/>
              <a:t>La massa esatta di queste molecole è: 28,0313, 28,0061 e 27,9949 </a:t>
            </a:r>
          </a:p>
        </p:txBody>
      </p:sp>
    </p:spTree>
    <p:extLst>
      <p:ext uri="{BB962C8B-B14F-4D97-AF65-F5344CB8AC3E}">
        <p14:creationId xmlns:p14="http://schemas.microsoft.com/office/powerpoint/2010/main" val="3666143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srcRect l="27303"/>
          <a:stretch/>
        </p:blipFill>
        <p:spPr>
          <a:xfrm>
            <a:off x="219907" y="2134358"/>
            <a:ext cx="8777886" cy="3219923"/>
          </a:xfrm>
          <a:prstGeom prst="rect">
            <a:avLst/>
          </a:prstGeom>
        </p:spPr>
      </p:pic>
      <p:sp>
        <p:nvSpPr>
          <p:cNvPr id="5" name="Rettangolo 4"/>
          <p:cNvSpPr/>
          <p:nvPr/>
        </p:nvSpPr>
        <p:spPr>
          <a:xfrm>
            <a:off x="36850" y="195366"/>
            <a:ext cx="9144000" cy="1938992"/>
          </a:xfrm>
          <a:prstGeom prst="rect">
            <a:avLst/>
          </a:prstGeom>
        </p:spPr>
        <p:txBody>
          <a:bodyPr wrap="square">
            <a:spAutoFit/>
          </a:bodyPr>
          <a:lstStyle/>
          <a:p>
            <a:pPr algn="just"/>
            <a:r>
              <a:rPr lang="it-IT" sz="2400" dirty="0"/>
              <a:t>Nella spettrometria di massa si utilizzano svariati modi per </a:t>
            </a:r>
            <a:r>
              <a:rPr lang="it-IT" sz="2400" b="1" dirty="0">
                <a:solidFill>
                  <a:srgbClr val="FF0000"/>
                </a:solidFill>
              </a:rPr>
              <a:t>generare ioni a partire dalla molecola</a:t>
            </a:r>
            <a:r>
              <a:rPr lang="it-IT" sz="2400" dirty="0"/>
              <a:t>, che poi vengono analizzati sulla base del loro rapporto </a:t>
            </a:r>
            <a:r>
              <a:rPr lang="it-IT" sz="2400" b="1" dirty="0"/>
              <a:t>massa/carica </a:t>
            </a:r>
            <a:r>
              <a:rPr lang="it-IT" sz="2400" dirty="0"/>
              <a:t>(m/z). Uno spettro di massa è la rappresentazione grafica dell’</a:t>
            </a:r>
            <a:r>
              <a:rPr lang="it-IT" sz="2400" b="1" dirty="0"/>
              <a:t>abbondanza relativa </a:t>
            </a:r>
            <a:r>
              <a:rPr lang="it-IT" sz="2400" dirty="0"/>
              <a:t>di ciascun ione in funzione del rapporto </a:t>
            </a:r>
            <a:r>
              <a:rPr lang="it-IT" sz="2400" b="1" dirty="0"/>
              <a:t>m/z</a:t>
            </a:r>
          </a:p>
        </p:txBody>
      </p:sp>
      <p:sp>
        <p:nvSpPr>
          <p:cNvPr id="6" name="CasellaDiTesto 5"/>
          <p:cNvSpPr txBox="1"/>
          <p:nvPr/>
        </p:nvSpPr>
        <p:spPr>
          <a:xfrm>
            <a:off x="1528295" y="5533881"/>
            <a:ext cx="6161110" cy="1200329"/>
          </a:xfrm>
          <a:prstGeom prst="rect">
            <a:avLst/>
          </a:prstGeom>
          <a:noFill/>
        </p:spPr>
        <p:txBody>
          <a:bodyPr wrap="none" rtlCol="0">
            <a:spAutoFit/>
          </a:bodyPr>
          <a:lstStyle/>
          <a:p>
            <a:pPr algn="ctr"/>
            <a:r>
              <a:rPr lang="it-IT" sz="2400" dirty="0"/>
              <a:t>Spettro di massa della dopamina</a:t>
            </a:r>
          </a:p>
          <a:p>
            <a:pPr algn="ctr"/>
            <a:r>
              <a:rPr lang="it-IT" sz="2400" b="1" dirty="0"/>
              <a:t>Picco base </a:t>
            </a:r>
            <a:r>
              <a:rPr lang="it-IT" sz="2400" dirty="0"/>
              <a:t>: il picco a maggior intensità (100)</a:t>
            </a:r>
          </a:p>
          <a:p>
            <a:pPr algn="ctr"/>
            <a:r>
              <a:rPr lang="it-IT" sz="2400" b="1" dirty="0"/>
              <a:t>Ione molecolare</a:t>
            </a:r>
            <a:r>
              <a:rPr lang="it-IT" sz="2400" dirty="0"/>
              <a:t>: picco a m/z = massa nominale </a:t>
            </a:r>
          </a:p>
        </p:txBody>
      </p:sp>
    </p:spTree>
    <p:extLst>
      <p:ext uri="{BB962C8B-B14F-4D97-AF65-F5344CB8AC3E}">
        <p14:creationId xmlns:p14="http://schemas.microsoft.com/office/powerpoint/2010/main" val="27491199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88994" y="12373"/>
            <a:ext cx="7886700" cy="952134"/>
          </a:xfrm>
        </p:spPr>
        <p:txBody>
          <a:bodyPr/>
          <a:lstStyle/>
          <a:p>
            <a:pPr algn="ctr"/>
            <a:r>
              <a:rPr lang="it-IT" altLang="it-IT" b="1" dirty="0"/>
              <a:t>Risoluzione Spettrometro di Massa</a:t>
            </a:r>
            <a:endParaRPr lang="it-IT" dirty="0"/>
          </a:p>
        </p:txBody>
      </p:sp>
      <p:sp>
        <p:nvSpPr>
          <p:cNvPr id="3" name="Segnaposto contenuto 2"/>
          <p:cNvSpPr>
            <a:spLocks noGrp="1"/>
          </p:cNvSpPr>
          <p:nvPr>
            <p:ph idx="1"/>
          </p:nvPr>
        </p:nvSpPr>
        <p:spPr>
          <a:xfrm>
            <a:off x="1521791" y="5736067"/>
            <a:ext cx="2454526" cy="431799"/>
          </a:xfrm>
        </p:spPr>
        <p:txBody>
          <a:bodyPr>
            <a:normAutofit/>
          </a:bodyPr>
          <a:lstStyle/>
          <a:p>
            <a:pPr marL="0" indent="0">
              <a:buNone/>
            </a:pPr>
            <a:r>
              <a:rPr lang="it-IT" altLang="it-IT" sz="2000" dirty="0"/>
              <a:t>R = risoluzione</a:t>
            </a:r>
            <a:endParaRPr lang="it-IT" sz="2000" dirty="0"/>
          </a:p>
        </p:txBody>
      </p:sp>
      <p:sp>
        <p:nvSpPr>
          <p:cNvPr id="5" name="Line 9"/>
          <p:cNvSpPr>
            <a:spLocks noChangeShapeType="1"/>
          </p:cNvSpPr>
          <p:nvPr/>
        </p:nvSpPr>
        <p:spPr bwMode="auto">
          <a:xfrm>
            <a:off x="3179895" y="4821476"/>
            <a:ext cx="504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 name="Text Box 10"/>
          <p:cNvSpPr txBox="1">
            <a:spLocks noChangeArrowheads="1"/>
          </p:cNvSpPr>
          <p:nvPr/>
        </p:nvSpPr>
        <p:spPr bwMode="auto">
          <a:xfrm>
            <a:off x="3225933" y="4445075"/>
            <a:ext cx="4587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dirty="0"/>
              <a:t>M</a:t>
            </a:r>
            <a:r>
              <a:rPr lang="it-IT" altLang="it-IT" baseline="-25000" dirty="0"/>
              <a:t>2</a:t>
            </a:r>
          </a:p>
        </p:txBody>
      </p:sp>
      <p:sp>
        <p:nvSpPr>
          <p:cNvPr id="7" name="Text Box 11"/>
          <p:cNvSpPr txBox="1">
            <a:spLocks noChangeArrowheads="1"/>
          </p:cNvSpPr>
          <p:nvPr/>
        </p:nvSpPr>
        <p:spPr bwMode="auto">
          <a:xfrm>
            <a:off x="3027494" y="4845667"/>
            <a:ext cx="809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dirty="0"/>
              <a:t>M</a:t>
            </a:r>
            <a:r>
              <a:rPr lang="it-IT" altLang="it-IT" baseline="-25000" dirty="0"/>
              <a:t>2</a:t>
            </a:r>
            <a:r>
              <a:rPr lang="it-IT" altLang="it-IT" dirty="0"/>
              <a:t>-M</a:t>
            </a:r>
            <a:r>
              <a:rPr lang="it-IT" altLang="it-IT" baseline="-25000" dirty="0"/>
              <a:t>1</a:t>
            </a:r>
          </a:p>
        </p:txBody>
      </p:sp>
      <p:sp>
        <p:nvSpPr>
          <p:cNvPr id="8" name="Text Box 12"/>
          <p:cNvSpPr txBox="1">
            <a:spLocks noChangeArrowheads="1"/>
          </p:cNvSpPr>
          <p:nvPr/>
        </p:nvSpPr>
        <p:spPr bwMode="auto">
          <a:xfrm>
            <a:off x="2562358" y="4605576"/>
            <a:ext cx="546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a:t>R =</a:t>
            </a:r>
          </a:p>
        </p:txBody>
      </p:sp>
      <p:sp>
        <p:nvSpPr>
          <p:cNvPr id="9" name="Line 17"/>
          <p:cNvSpPr>
            <a:spLocks noChangeShapeType="1"/>
          </p:cNvSpPr>
          <p:nvPr/>
        </p:nvSpPr>
        <p:spPr bwMode="auto">
          <a:xfrm>
            <a:off x="4003808" y="4850051"/>
            <a:ext cx="12239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 name="Text Box 18"/>
          <p:cNvSpPr txBox="1">
            <a:spLocks noChangeArrowheads="1"/>
          </p:cNvSpPr>
          <p:nvPr/>
        </p:nvSpPr>
        <p:spPr bwMode="auto">
          <a:xfrm>
            <a:off x="4414970" y="4483338"/>
            <a:ext cx="43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a:t>28</a:t>
            </a:r>
          </a:p>
        </p:txBody>
      </p:sp>
      <p:sp>
        <p:nvSpPr>
          <p:cNvPr id="11" name="Text Box 19"/>
          <p:cNvSpPr txBox="1">
            <a:spLocks noChangeArrowheads="1"/>
          </p:cNvSpPr>
          <p:nvPr/>
        </p:nvSpPr>
        <p:spPr bwMode="auto">
          <a:xfrm>
            <a:off x="3787908" y="4915138"/>
            <a:ext cx="1911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dirty="0"/>
              <a:t>28.0061-27.9949</a:t>
            </a:r>
          </a:p>
        </p:txBody>
      </p:sp>
      <p:sp>
        <p:nvSpPr>
          <p:cNvPr id="12" name="Text Box 20"/>
          <p:cNvSpPr txBox="1">
            <a:spLocks noChangeArrowheads="1"/>
          </p:cNvSpPr>
          <p:nvPr/>
        </p:nvSpPr>
        <p:spPr bwMode="auto">
          <a:xfrm>
            <a:off x="5496058" y="4653201"/>
            <a:ext cx="889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a:t>= 2500</a:t>
            </a:r>
          </a:p>
        </p:txBody>
      </p:sp>
      <p:sp>
        <p:nvSpPr>
          <p:cNvPr id="13" name="Text Box 21"/>
          <p:cNvSpPr txBox="1">
            <a:spLocks noChangeArrowheads="1"/>
          </p:cNvSpPr>
          <p:nvPr/>
        </p:nvSpPr>
        <p:spPr bwMode="auto">
          <a:xfrm>
            <a:off x="3643445" y="4632563"/>
            <a:ext cx="317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dirty="0"/>
              <a:t>=</a:t>
            </a:r>
          </a:p>
        </p:txBody>
      </p:sp>
      <p:sp>
        <p:nvSpPr>
          <p:cNvPr id="14" name="Rettangolo 13"/>
          <p:cNvSpPr/>
          <p:nvPr/>
        </p:nvSpPr>
        <p:spPr>
          <a:xfrm>
            <a:off x="144577" y="1576613"/>
            <a:ext cx="8942424" cy="2745367"/>
          </a:xfrm>
          <a:prstGeom prst="rect">
            <a:avLst/>
          </a:prstGeom>
        </p:spPr>
        <p:txBody>
          <a:bodyPr wrap="square">
            <a:spAutoFit/>
          </a:bodyPr>
          <a:lstStyle/>
          <a:p>
            <a:pPr algn="just">
              <a:lnSpc>
                <a:spcPct val="120000"/>
              </a:lnSpc>
              <a:spcBef>
                <a:spcPct val="50000"/>
              </a:spcBef>
            </a:pPr>
            <a:r>
              <a:rPr lang="it-IT" altLang="it-IT" sz="2000" dirty="0"/>
              <a:t>Ad es. vogliamo distinguere N</a:t>
            </a:r>
            <a:r>
              <a:rPr lang="it-IT" altLang="it-IT" sz="2000" baseline="-25000" dirty="0"/>
              <a:t>2</a:t>
            </a:r>
            <a:r>
              <a:rPr lang="it-IT" altLang="it-IT" sz="2000" dirty="0"/>
              <a:t> da CO aventi massa nominale m/z 28</a:t>
            </a:r>
          </a:p>
          <a:p>
            <a:pPr lvl="1" algn="just">
              <a:lnSpc>
                <a:spcPct val="120000"/>
              </a:lnSpc>
              <a:spcBef>
                <a:spcPct val="50000"/>
              </a:spcBef>
            </a:pPr>
            <a:r>
              <a:rPr lang="it-IT" altLang="it-IT" sz="2000" dirty="0"/>
              <a:t>N</a:t>
            </a:r>
            <a:r>
              <a:rPr lang="it-IT" altLang="it-IT" sz="2000" baseline="-25000" dirty="0"/>
              <a:t>2</a:t>
            </a:r>
            <a:r>
              <a:rPr lang="it-IT" altLang="it-IT" sz="2000" dirty="0"/>
              <a:t> ha massa esatta: 28,0061  </a:t>
            </a:r>
          </a:p>
          <a:p>
            <a:pPr lvl="1" algn="just">
              <a:lnSpc>
                <a:spcPct val="120000"/>
              </a:lnSpc>
              <a:spcBef>
                <a:spcPct val="50000"/>
              </a:spcBef>
            </a:pPr>
            <a:r>
              <a:rPr lang="it-IT" altLang="it-IT" sz="2000" dirty="0"/>
              <a:t>CO ha massa esatta:27,9949</a:t>
            </a:r>
          </a:p>
          <a:p>
            <a:pPr algn="just">
              <a:lnSpc>
                <a:spcPct val="120000"/>
              </a:lnSpc>
              <a:spcBef>
                <a:spcPct val="50000"/>
              </a:spcBef>
            </a:pPr>
            <a:r>
              <a:rPr lang="it-IT" altLang="it-IT" sz="2000" dirty="0"/>
              <a:t>La risoluzione dello strumento deve essere di almeno 2500. Significa che per capire se sto analizzando N</a:t>
            </a:r>
            <a:r>
              <a:rPr lang="it-IT" altLang="it-IT" sz="2000" baseline="-25000" dirty="0"/>
              <a:t>2</a:t>
            </a:r>
            <a:r>
              <a:rPr lang="it-IT" altLang="it-IT" sz="2000" dirty="0"/>
              <a:t> o CO lo strumento deve essere in grado di discriminare tra quantità pari a 1/2500 di 28 dalton.</a:t>
            </a:r>
          </a:p>
        </p:txBody>
      </p:sp>
      <p:sp>
        <p:nvSpPr>
          <p:cNvPr id="15" name="TextBox 14">
            <a:extLst>
              <a:ext uri="{FF2B5EF4-FFF2-40B4-BE49-F238E27FC236}">
                <a16:creationId xmlns:a16="http://schemas.microsoft.com/office/drawing/2014/main" id="{EFD1AF76-B4C2-F5B2-13BD-28DA3932658E}"/>
              </a:ext>
            </a:extLst>
          </p:cNvPr>
          <p:cNvSpPr txBox="1"/>
          <p:nvPr/>
        </p:nvSpPr>
        <p:spPr>
          <a:xfrm>
            <a:off x="0" y="903278"/>
            <a:ext cx="9037674" cy="707886"/>
          </a:xfrm>
          <a:prstGeom prst="rect">
            <a:avLst/>
          </a:prstGeom>
          <a:noFill/>
        </p:spPr>
        <p:txBody>
          <a:bodyPr wrap="square">
            <a:spAutoFit/>
          </a:bodyPr>
          <a:lstStyle/>
          <a:p>
            <a:pPr algn="just"/>
            <a:r>
              <a:rPr lang="it-IT" sz="2000" dirty="0"/>
              <a:t>La</a:t>
            </a:r>
            <a:r>
              <a:rPr lang="it-IT" sz="2000" b="1" dirty="0"/>
              <a:t> risoluzione</a:t>
            </a:r>
            <a:r>
              <a:rPr lang="it-IT" sz="2000" dirty="0"/>
              <a:t> è la capacità, nell'esecuzione di una misura, di rilevare piccole variazioni della grandezza fisica in esame (misurando).</a:t>
            </a:r>
          </a:p>
        </p:txBody>
      </p:sp>
    </p:spTree>
    <p:extLst>
      <p:ext uri="{BB962C8B-B14F-4D97-AF65-F5344CB8AC3E}">
        <p14:creationId xmlns:p14="http://schemas.microsoft.com/office/powerpoint/2010/main" val="30248947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2659137"/>
            <a:ext cx="9045339" cy="388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magine 1"/>
          <p:cNvPicPr>
            <a:picLocks noChangeAspect="1"/>
          </p:cNvPicPr>
          <p:nvPr/>
        </p:nvPicPr>
        <p:blipFill>
          <a:blip r:embed="rId3"/>
          <a:stretch>
            <a:fillRect/>
          </a:stretch>
        </p:blipFill>
        <p:spPr>
          <a:xfrm>
            <a:off x="562805" y="893192"/>
            <a:ext cx="1932745" cy="1275963"/>
          </a:xfrm>
          <a:prstGeom prst="rect">
            <a:avLst/>
          </a:prstGeom>
        </p:spPr>
      </p:pic>
      <p:sp>
        <p:nvSpPr>
          <p:cNvPr id="3" name="TextBox 2">
            <a:extLst>
              <a:ext uri="{FF2B5EF4-FFF2-40B4-BE49-F238E27FC236}">
                <a16:creationId xmlns:a16="http://schemas.microsoft.com/office/drawing/2014/main" id="{90A298CE-D1E5-F99D-A9B2-4C7A86034330}"/>
              </a:ext>
            </a:extLst>
          </p:cNvPr>
          <p:cNvSpPr txBox="1"/>
          <p:nvPr/>
        </p:nvSpPr>
        <p:spPr>
          <a:xfrm>
            <a:off x="2946379" y="879277"/>
            <a:ext cx="5943600" cy="1754326"/>
          </a:xfrm>
          <a:prstGeom prst="rect">
            <a:avLst/>
          </a:prstGeom>
          <a:noFill/>
        </p:spPr>
        <p:txBody>
          <a:bodyPr wrap="square">
            <a:spAutoFit/>
          </a:bodyPr>
          <a:lstStyle/>
          <a:p>
            <a:pPr algn="just"/>
            <a:r>
              <a:rPr lang="it-IT" dirty="0"/>
              <a:t>In figura è rappresentato uno spettro a </a:t>
            </a:r>
            <a:r>
              <a:rPr lang="it-IT" b="1" dirty="0"/>
              <a:t>bassa</a:t>
            </a:r>
            <a:r>
              <a:rPr lang="it-IT" dirty="0"/>
              <a:t> </a:t>
            </a:r>
            <a:r>
              <a:rPr lang="it-IT" b="1" dirty="0"/>
              <a:t>risoluzione</a:t>
            </a:r>
            <a:r>
              <a:rPr lang="it-IT" dirty="0"/>
              <a:t> della molecola. Nello specifico non si osserva la massa nominale dello ione molecolare. Tuttavia, si osserva la massa nominale dell’addotto [</a:t>
            </a:r>
            <a:r>
              <a:rPr lang="it-IT" b="1" dirty="0" err="1"/>
              <a:t>M+Na</a:t>
            </a:r>
            <a:r>
              <a:rPr lang="it-IT" dirty="0"/>
              <a:t>]</a:t>
            </a:r>
            <a:r>
              <a:rPr lang="it-IT" altLang="it-IT" sz="1800" b="1" baseline="30000" dirty="0"/>
              <a:t>+</a:t>
            </a:r>
            <a:r>
              <a:rPr lang="it-IT" dirty="0"/>
              <a:t> a m/z 295. Questo è classico per il sistema a ionizzazione di tipo ESI (electron spray </a:t>
            </a:r>
            <a:r>
              <a:rPr lang="it-IT" dirty="0" err="1"/>
              <a:t>ionization</a:t>
            </a:r>
            <a:r>
              <a:rPr lang="it-IT" dirty="0"/>
              <a:t>).</a:t>
            </a:r>
          </a:p>
        </p:txBody>
      </p:sp>
      <p:sp>
        <p:nvSpPr>
          <p:cNvPr id="4" name="Titolo 1">
            <a:extLst>
              <a:ext uri="{FF2B5EF4-FFF2-40B4-BE49-F238E27FC236}">
                <a16:creationId xmlns:a16="http://schemas.microsoft.com/office/drawing/2014/main" id="{C25B039B-7F3B-3D99-BB8B-0A6546451C56}"/>
              </a:ext>
            </a:extLst>
          </p:cNvPr>
          <p:cNvSpPr txBox="1">
            <a:spLocks/>
          </p:cNvSpPr>
          <p:nvPr/>
        </p:nvSpPr>
        <p:spPr>
          <a:xfrm>
            <a:off x="254021" y="-72857"/>
            <a:ext cx="8575396" cy="9521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altLang="it-IT" dirty="0"/>
              <a:t>Esempio: Spettro a Bassa Risoluzione</a:t>
            </a:r>
            <a:endParaRPr lang="it-IT" dirty="0"/>
          </a:p>
        </p:txBody>
      </p:sp>
    </p:spTree>
    <p:extLst>
      <p:ext uri="{BB962C8B-B14F-4D97-AF65-F5344CB8AC3E}">
        <p14:creationId xmlns:p14="http://schemas.microsoft.com/office/powerpoint/2010/main" val="38786914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3328862" y="912337"/>
            <a:ext cx="5643688" cy="5033326"/>
          </a:xfrm>
          <a:prstGeom prst="rect">
            <a:avLst/>
          </a:prstGeom>
        </p:spPr>
      </p:pic>
      <p:pic>
        <p:nvPicPr>
          <p:cNvPr id="3" name="Immagine 2"/>
          <p:cNvPicPr>
            <a:picLocks noChangeAspect="1"/>
          </p:cNvPicPr>
          <p:nvPr/>
        </p:nvPicPr>
        <p:blipFill>
          <a:blip r:embed="rId3"/>
          <a:stretch>
            <a:fillRect/>
          </a:stretch>
        </p:blipFill>
        <p:spPr>
          <a:xfrm>
            <a:off x="794744" y="964507"/>
            <a:ext cx="2086768" cy="1377646"/>
          </a:xfrm>
          <a:prstGeom prst="rect">
            <a:avLst/>
          </a:prstGeom>
        </p:spPr>
      </p:pic>
      <p:sp>
        <p:nvSpPr>
          <p:cNvPr id="4" name="Titolo 1">
            <a:extLst>
              <a:ext uri="{FF2B5EF4-FFF2-40B4-BE49-F238E27FC236}">
                <a16:creationId xmlns:a16="http://schemas.microsoft.com/office/drawing/2014/main" id="{D10E306E-05A2-69AC-2A6E-063CABEC9F71}"/>
              </a:ext>
            </a:extLst>
          </p:cNvPr>
          <p:cNvSpPr txBox="1">
            <a:spLocks/>
          </p:cNvSpPr>
          <p:nvPr/>
        </p:nvSpPr>
        <p:spPr>
          <a:xfrm>
            <a:off x="133351" y="12373"/>
            <a:ext cx="8733923" cy="9521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altLang="it-IT" dirty="0"/>
              <a:t>Esempio: Spettro ad Alta Risoluzione</a:t>
            </a:r>
            <a:endParaRPr lang="it-IT" dirty="0"/>
          </a:p>
        </p:txBody>
      </p:sp>
      <p:sp>
        <p:nvSpPr>
          <p:cNvPr id="5" name="TextBox 4">
            <a:extLst>
              <a:ext uri="{FF2B5EF4-FFF2-40B4-BE49-F238E27FC236}">
                <a16:creationId xmlns:a16="http://schemas.microsoft.com/office/drawing/2014/main" id="{E2EACDF9-E748-FED5-CD01-672104206BEC}"/>
              </a:ext>
            </a:extLst>
          </p:cNvPr>
          <p:cNvSpPr txBox="1"/>
          <p:nvPr/>
        </p:nvSpPr>
        <p:spPr>
          <a:xfrm>
            <a:off x="133351" y="2551282"/>
            <a:ext cx="3667521" cy="3139321"/>
          </a:xfrm>
          <a:prstGeom prst="rect">
            <a:avLst/>
          </a:prstGeom>
          <a:noFill/>
        </p:spPr>
        <p:txBody>
          <a:bodyPr wrap="square">
            <a:spAutoFit/>
          </a:bodyPr>
          <a:lstStyle/>
          <a:p>
            <a:pPr algn="just"/>
            <a:r>
              <a:rPr lang="it-IT" dirty="0"/>
              <a:t>Con un rilevatore ad altra risoluzione è possibile valutare la massa esatta degli ioni alla quarta cifra dopo la virgola. Nello specifico si osserva la massa esatta dell’addotto [</a:t>
            </a:r>
            <a:r>
              <a:rPr lang="it-IT" b="1" dirty="0" err="1"/>
              <a:t>M+Na</a:t>
            </a:r>
            <a:r>
              <a:rPr lang="it-IT" dirty="0"/>
              <a:t>]</a:t>
            </a:r>
            <a:r>
              <a:rPr lang="it-IT" altLang="it-IT" sz="1800" b="1" baseline="30000" dirty="0"/>
              <a:t>+</a:t>
            </a:r>
            <a:r>
              <a:rPr lang="it-IT" dirty="0"/>
              <a:t> a m/z = 295,1514. Zoomando nella regione a m/z pari 295, è possibile valutare la presenza di due picchi isotopici a 296,1550 (una unità di massa in più) e a 297,1571 (due unità di massa in più).</a:t>
            </a:r>
          </a:p>
        </p:txBody>
      </p:sp>
    </p:spTree>
    <p:extLst>
      <p:ext uri="{BB962C8B-B14F-4D97-AF65-F5344CB8AC3E}">
        <p14:creationId xmlns:p14="http://schemas.microsoft.com/office/powerpoint/2010/main" val="37754477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47427" y="95635"/>
            <a:ext cx="7886700" cy="745483"/>
          </a:xfrm>
        </p:spPr>
        <p:txBody>
          <a:bodyPr/>
          <a:lstStyle/>
          <a:p>
            <a:pPr algn="ctr"/>
            <a:r>
              <a:rPr lang="it-IT" dirty="0"/>
              <a:t>Ione Molecolare </a:t>
            </a:r>
            <a:r>
              <a:rPr lang="it-IT" altLang="it-IT" b="1" dirty="0"/>
              <a:t>M</a:t>
            </a:r>
            <a:r>
              <a:rPr lang="it-IT" altLang="it-IT" b="1" baseline="30000" dirty="0"/>
              <a:t>+</a:t>
            </a:r>
            <a:r>
              <a:rPr lang="it-IT" altLang="it-IT" b="1" baseline="38000" dirty="0"/>
              <a:t>.</a:t>
            </a:r>
            <a:r>
              <a:rPr lang="it-IT" altLang="it-IT" b="1" dirty="0"/>
              <a:t> </a:t>
            </a:r>
            <a:endParaRPr lang="it-IT" dirty="0"/>
          </a:p>
        </p:txBody>
      </p:sp>
      <p:sp>
        <p:nvSpPr>
          <p:cNvPr id="3" name="Segnaposto contenuto 2"/>
          <p:cNvSpPr>
            <a:spLocks noGrp="1"/>
          </p:cNvSpPr>
          <p:nvPr>
            <p:ph idx="1"/>
          </p:nvPr>
        </p:nvSpPr>
        <p:spPr>
          <a:xfrm>
            <a:off x="133895" y="1825625"/>
            <a:ext cx="8876210" cy="4351338"/>
          </a:xfrm>
        </p:spPr>
        <p:txBody>
          <a:bodyPr/>
          <a:lstStyle/>
          <a:p>
            <a:pPr marL="0" indent="0" algn="just">
              <a:buNone/>
            </a:pPr>
            <a:r>
              <a:rPr lang="it-IT" sz="1800" dirty="0"/>
              <a:t>1) Se viene ionizzato il </a:t>
            </a:r>
            <a:r>
              <a:rPr lang="it-IT" sz="1800" b="1" dirty="0">
                <a:solidFill>
                  <a:srgbClr val="FF0000"/>
                </a:solidFill>
              </a:rPr>
              <a:t>metanolo</a:t>
            </a:r>
            <a:r>
              <a:rPr lang="it-IT" sz="1800" dirty="0"/>
              <a:t>, il relativo ione molecolare presenta il radical catione localizzato su un singolo atomo: ossigeno. Non esistono effetti di risonanza che possono delocalizzare la carica positiva o il radicale.</a:t>
            </a:r>
          </a:p>
          <a:p>
            <a:pPr marL="0" indent="0" algn="just">
              <a:buNone/>
            </a:pPr>
            <a:endParaRPr lang="it-IT" sz="1800" dirty="0"/>
          </a:p>
          <a:p>
            <a:pPr marL="0" indent="0" algn="just">
              <a:buNone/>
            </a:pPr>
            <a:r>
              <a:rPr lang="it-IT" sz="1800" dirty="0"/>
              <a:t>                                           </a:t>
            </a:r>
            <a:r>
              <a:rPr lang="it-IT" dirty="0"/>
              <a:t>  CH</a:t>
            </a:r>
            <a:r>
              <a:rPr lang="it-IT" baseline="-25000" dirty="0"/>
              <a:t>3</a:t>
            </a:r>
            <a:r>
              <a:rPr lang="it-IT" dirty="0"/>
              <a:t>OH + e</a:t>
            </a:r>
            <a:r>
              <a:rPr lang="it-IT" baseline="30000" dirty="0"/>
              <a:t>-                    </a:t>
            </a:r>
            <a:r>
              <a:rPr lang="it-IT" dirty="0"/>
              <a:t>CH</a:t>
            </a:r>
            <a:r>
              <a:rPr lang="it-IT" baseline="-25000" dirty="0"/>
              <a:t>3</a:t>
            </a:r>
            <a:r>
              <a:rPr lang="it-IT" dirty="0"/>
              <a:t>OH + 2e</a:t>
            </a:r>
            <a:r>
              <a:rPr lang="it-IT" baseline="30000" dirty="0"/>
              <a:t>-</a:t>
            </a:r>
          </a:p>
          <a:p>
            <a:pPr marL="0" indent="0" algn="just">
              <a:buNone/>
            </a:pPr>
            <a:endParaRPr lang="it-IT" sz="1800" dirty="0"/>
          </a:p>
          <a:p>
            <a:pPr marL="0" indent="0" algn="just">
              <a:buNone/>
            </a:pPr>
            <a:r>
              <a:rPr lang="it-IT" sz="1800" dirty="0"/>
              <a:t>2) Se viene ionizzato il </a:t>
            </a:r>
            <a:r>
              <a:rPr lang="it-IT" sz="1800" b="1" dirty="0" err="1">
                <a:solidFill>
                  <a:srgbClr val="FF0000"/>
                </a:solidFill>
              </a:rPr>
              <a:t>cicloesandiene</a:t>
            </a:r>
            <a:r>
              <a:rPr lang="it-IT" sz="1800" dirty="0"/>
              <a:t>, il relativo ione molecolare presenta il radicale e il catione delocalizzati su più atomi per effetto della risonanza. Posso scrivere più strutture limite in cui disporre radicale e catione. In questo caso si parla di </a:t>
            </a:r>
            <a:r>
              <a:rPr lang="it-IT" sz="1800" b="1" dirty="0"/>
              <a:t>ioni distonici</a:t>
            </a:r>
            <a:r>
              <a:rPr lang="it-IT" sz="1800" dirty="0"/>
              <a:t>, ovvero che mostrano il radicale e il catione su atomi diversi della stessa molecola.</a:t>
            </a:r>
          </a:p>
          <a:p>
            <a:pPr marL="0" indent="0" algn="just">
              <a:buNone/>
            </a:pPr>
            <a:endParaRPr lang="it-IT" b="1" baseline="30000" dirty="0"/>
          </a:p>
          <a:p>
            <a:pPr marL="0" indent="0" algn="just">
              <a:buNone/>
            </a:pPr>
            <a:endParaRPr lang="it-IT" baseline="30000" dirty="0"/>
          </a:p>
        </p:txBody>
      </p:sp>
      <p:cxnSp>
        <p:nvCxnSpPr>
          <p:cNvPr id="5" name="Connettore 2 4"/>
          <p:cNvCxnSpPr/>
          <p:nvPr/>
        </p:nvCxnSpPr>
        <p:spPr>
          <a:xfrm flipV="1">
            <a:off x="4400822" y="3314179"/>
            <a:ext cx="796834" cy="1306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3127194" y="2755651"/>
            <a:ext cx="424542" cy="923330"/>
          </a:xfrm>
          <a:prstGeom prst="rect">
            <a:avLst/>
          </a:prstGeom>
          <a:noFill/>
        </p:spPr>
        <p:txBody>
          <a:bodyPr wrap="square" rtlCol="0">
            <a:spAutoFit/>
          </a:bodyPr>
          <a:lstStyle/>
          <a:p>
            <a:pPr>
              <a:lnSpc>
                <a:spcPct val="150000"/>
              </a:lnSpc>
            </a:pPr>
            <a:r>
              <a:rPr lang="it-IT" b="1" dirty="0"/>
              <a:t>..</a:t>
            </a:r>
            <a:endParaRPr lang="it-IT" b="1" baseline="30000" dirty="0"/>
          </a:p>
          <a:p>
            <a:pPr>
              <a:lnSpc>
                <a:spcPct val="150000"/>
              </a:lnSpc>
            </a:pPr>
            <a:r>
              <a:rPr lang="it-IT" b="1" dirty="0"/>
              <a:t>..</a:t>
            </a:r>
          </a:p>
        </p:txBody>
      </p:sp>
      <p:sp>
        <p:nvSpPr>
          <p:cNvPr id="7" name="CasellaDiTesto 6"/>
          <p:cNvSpPr txBox="1"/>
          <p:nvPr/>
        </p:nvSpPr>
        <p:spPr>
          <a:xfrm>
            <a:off x="5759359" y="2813325"/>
            <a:ext cx="698862" cy="923330"/>
          </a:xfrm>
          <a:prstGeom prst="rect">
            <a:avLst/>
          </a:prstGeom>
          <a:noFill/>
        </p:spPr>
        <p:txBody>
          <a:bodyPr wrap="square" rtlCol="0">
            <a:spAutoFit/>
          </a:bodyPr>
          <a:lstStyle/>
          <a:p>
            <a:pPr>
              <a:lnSpc>
                <a:spcPct val="150000"/>
              </a:lnSpc>
            </a:pPr>
            <a:r>
              <a:rPr lang="it-IT" b="1" dirty="0"/>
              <a:t>+ </a:t>
            </a:r>
            <a:r>
              <a:rPr lang="it-IT" b="1" baseline="30000" dirty="0"/>
              <a:t>.</a:t>
            </a:r>
          </a:p>
          <a:p>
            <a:pPr>
              <a:lnSpc>
                <a:spcPct val="150000"/>
              </a:lnSpc>
            </a:pPr>
            <a:r>
              <a:rPr lang="it-IT" b="1" dirty="0"/>
              <a:t>..</a:t>
            </a:r>
          </a:p>
        </p:txBody>
      </p:sp>
      <p:pic>
        <p:nvPicPr>
          <p:cNvPr id="8" name="Immagin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1626" y="5357042"/>
            <a:ext cx="2981597" cy="108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C21494E2-2714-C1AC-0BB3-2B146CFA957C}"/>
              </a:ext>
            </a:extLst>
          </p:cNvPr>
          <p:cNvSpPr txBox="1"/>
          <p:nvPr/>
        </p:nvSpPr>
        <p:spPr>
          <a:xfrm>
            <a:off x="0" y="681037"/>
            <a:ext cx="8876210" cy="1200329"/>
          </a:xfrm>
          <a:prstGeom prst="rect">
            <a:avLst/>
          </a:prstGeom>
          <a:noFill/>
        </p:spPr>
        <p:txBody>
          <a:bodyPr wrap="square">
            <a:spAutoFit/>
          </a:bodyPr>
          <a:lstStyle/>
          <a:p>
            <a:pPr algn="just"/>
            <a:r>
              <a:rPr lang="it-IT" dirty="0"/>
              <a:t>A seconda della molecola di partenza possono formarsi differenti tipologie di ioni molecolari. Nel processo di ionizzazione per impatto elettronico (EI) il composto viene colpito con elettroni ad alta energia a formare i relativi ioni molecolari derivanti dalla perdita di un elettrone.</a:t>
            </a:r>
          </a:p>
        </p:txBody>
      </p:sp>
    </p:spTree>
    <p:extLst>
      <p:ext uri="{BB962C8B-B14F-4D97-AF65-F5344CB8AC3E}">
        <p14:creationId xmlns:p14="http://schemas.microsoft.com/office/powerpoint/2010/main" val="30827567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62500" y="31318"/>
            <a:ext cx="7886700" cy="1325563"/>
          </a:xfrm>
        </p:spPr>
        <p:txBody>
          <a:bodyPr/>
          <a:lstStyle/>
          <a:p>
            <a:pPr algn="ctr"/>
            <a:r>
              <a:rPr lang="it-IT" dirty="0"/>
              <a:t>Frammentazione dello Ione Molecolare</a:t>
            </a:r>
          </a:p>
        </p:txBody>
      </p:sp>
      <p:sp>
        <p:nvSpPr>
          <p:cNvPr id="3" name="Segnaposto contenuto 2"/>
          <p:cNvSpPr>
            <a:spLocks noGrp="1"/>
          </p:cNvSpPr>
          <p:nvPr>
            <p:ph idx="1"/>
          </p:nvPr>
        </p:nvSpPr>
        <p:spPr>
          <a:xfrm>
            <a:off x="228599" y="1526812"/>
            <a:ext cx="8772525" cy="4351338"/>
          </a:xfrm>
        </p:spPr>
        <p:txBody>
          <a:bodyPr>
            <a:normAutofit/>
          </a:bodyPr>
          <a:lstStyle/>
          <a:p>
            <a:pPr marL="0" indent="0" algn="just">
              <a:buNone/>
            </a:pPr>
            <a:r>
              <a:rPr lang="it-IT" sz="2400" dirty="0"/>
              <a:t>Può avvenire per </a:t>
            </a:r>
            <a:r>
              <a:rPr lang="it-IT" sz="2400" b="1" dirty="0"/>
              <a:t>rottura omolitica </a:t>
            </a:r>
            <a:r>
              <a:rPr lang="it-IT" sz="2400" dirty="0"/>
              <a:t>o </a:t>
            </a:r>
            <a:r>
              <a:rPr lang="it-IT" sz="2400" b="1" dirty="0"/>
              <a:t>eterolitica</a:t>
            </a:r>
            <a:r>
              <a:rPr lang="it-IT" sz="2400" dirty="0"/>
              <a:t> di un singolo legame. Dalla </a:t>
            </a:r>
            <a:r>
              <a:rPr lang="it-IT" sz="2400" b="1" dirty="0"/>
              <a:t>rottura omolitica</a:t>
            </a:r>
            <a:r>
              <a:rPr lang="it-IT" sz="2400" dirty="0"/>
              <a:t> si forma un </a:t>
            </a:r>
            <a:r>
              <a:rPr lang="it-IT" sz="2400" b="1" dirty="0">
                <a:solidFill>
                  <a:srgbClr val="FF0000"/>
                </a:solidFill>
              </a:rPr>
              <a:t>catione</a:t>
            </a:r>
            <a:r>
              <a:rPr lang="it-IT" sz="2400" dirty="0"/>
              <a:t> (a numero pari di elettroni) e un </a:t>
            </a:r>
            <a:r>
              <a:rPr lang="it-IT" sz="2400" b="1" dirty="0">
                <a:solidFill>
                  <a:srgbClr val="FF0000"/>
                </a:solidFill>
              </a:rPr>
              <a:t>radicale</a:t>
            </a:r>
            <a:r>
              <a:rPr lang="it-IT" sz="2400" dirty="0"/>
              <a:t> (a numero dispari di elettroni). Si usano le frecce con una punta (spostamenti di un elettrone). Immaginiamo di aver formato lo ione molecolare di un etere alchilico. La carica e il radicale sono localizzati sull’atomo di ossigeno. A questo punto può succedere che lo ione molecolare frammenti omoliticamente portando alla formazione di un radicale metilico e di uno ione </a:t>
            </a:r>
            <a:r>
              <a:rPr lang="it-IT" sz="2400" dirty="0" err="1"/>
              <a:t>ossonio</a:t>
            </a:r>
            <a:r>
              <a:rPr lang="it-IT" sz="2400" dirty="0"/>
              <a:t>. </a:t>
            </a:r>
          </a:p>
        </p:txBody>
      </p:sp>
      <p:pic>
        <p:nvPicPr>
          <p:cNvPr id="6" name="Picture 5">
            <a:extLst>
              <a:ext uri="{FF2B5EF4-FFF2-40B4-BE49-F238E27FC236}">
                <a16:creationId xmlns:a16="http://schemas.microsoft.com/office/drawing/2014/main" id="{A6ACCDA2-B477-D281-192E-849BEC16E930}"/>
              </a:ext>
            </a:extLst>
          </p:cNvPr>
          <p:cNvPicPr>
            <a:picLocks noChangeAspect="1"/>
          </p:cNvPicPr>
          <p:nvPr/>
        </p:nvPicPr>
        <p:blipFill>
          <a:blip r:embed="rId2"/>
          <a:stretch>
            <a:fillRect/>
          </a:stretch>
        </p:blipFill>
        <p:spPr>
          <a:xfrm>
            <a:off x="1971338" y="4683398"/>
            <a:ext cx="4820323" cy="647790"/>
          </a:xfrm>
          <a:prstGeom prst="rect">
            <a:avLst/>
          </a:prstGeom>
        </p:spPr>
      </p:pic>
      <p:sp>
        <p:nvSpPr>
          <p:cNvPr id="8" name="TextBox 7">
            <a:extLst>
              <a:ext uri="{FF2B5EF4-FFF2-40B4-BE49-F238E27FC236}">
                <a16:creationId xmlns:a16="http://schemas.microsoft.com/office/drawing/2014/main" id="{B7B34DB9-2616-5347-A055-E7444E682D2D}"/>
              </a:ext>
            </a:extLst>
          </p:cNvPr>
          <p:cNvSpPr txBox="1"/>
          <p:nvPr/>
        </p:nvSpPr>
        <p:spPr>
          <a:xfrm>
            <a:off x="3495675" y="5331188"/>
            <a:ext cx="4572000" cy="369332"/>
          </a:xfrm>
          <a:prstGeom prst="rect">
            <a:avLst/>
          </a:prstGeom>
          <a:noFill/>
        </p:spPr>
        <p:txBody>
          <a:bodyPr wrap="square">
            <a:spAutoFit/>
          </a:bodyPr>
          <a:lstStyle/>
          <a:p>
            <a:r>
              <a:rPr lang="it-IT" sz="1800" b="1" dirty="0"/>
              <a:t>rottura omolitica</a:t>
            </a:r>
            <a:r>
              <a:rPr lang="it-IT" sz="1800" dirty="0"/>
              <a:t> </a:t>
            </a:r>
            <a:endParaRPr lang="it-IT" dirty="0"/>
          </a:p>
        </p:txBody>
      </p:sp>
    </p:spTree>
    <p:extLst>
      <p:ext uri="{BB962C8B-B14F-4D97-AF65-F5344CB8AC3E}">
        <p14:creationId xmlns:p14="http://schemas.microsoft.com/office/powerpoint/2010/main" val="39859043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49" y="163028"/>
            <a:ext cx="7886700" cy="1325563"/>
          </a:xfrm>
        </p:spPr>
        <p:txBody>
          <a:bodyPr/>
          <a:lstStyle/>
          <a:p>
            <a:pPr algn="ctr"/>
            <a:r>
              <a:rPr lang="it-IT" dirty="0"/>
              <a:t>Frammentazione dello Ione Molecolare</a:t>
            </a:r>
          </a:p>
        </p:txBody>
      </p:sp>
      <p:pic>
        <p:nvPicPr>
          <p:cNvPr id="4" name="Immagine 1"/>
          <p:cNvPicPr>
            <a:picLocks noChangeAspect="1"/>
          </p:cNvPicPr>
          <p:nvPr/>
        </p:nvPicPr>
        <p:blipFill rotWithShape="1">
          <a:blip r:embed="rId2" cstate="print">
            <a:extLst>
              <a:ext uri="{28A0092B-C50C-407E-A947-70E740481C1C}">
                <a14:useLocalDpi xmlns:a14="http://schemas.microsoft.com/office/drawing/2010/main" val="0"/>
              </a:ext>
            </a:extLst>
          </a:blip>
          <a:srcRect l="6476" t="46583" b="23033"/>
          <a:stretch/>
        </p:blipFill>
        <p:spPr bwMode="auto">
          <a:xfrm>
            <a:off x="944216" y="4592269"/>
            <a:ext cx="7255566" cy="92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egnaposto contenuto 2">
            <a:extLst>
              <a:ext uri="{FF2B5EF4-FFF2-40B4-BE49-F238E27FC236}">
                <a16:creationId xmlns:a16="http://schemas.microsoft.com/office/drawing/2014/main" id="{A89083DC-94DA-30FF-25D8-86D4E776D500}"/>
              </a:ext>
            </a:extLst>
          </p:cNvPr>
          <p:cNvSpPr txBox="1">
            <a:spLocks/>
          </p:cNvSpPr>
          <p:nvPr/>
        </p:nvSpPr>
        <p:spPr>
          <a:xfrm>
            <a:off x="185737" y="1810591"/>
            <a:ext cx="877252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it-IT" sz="2400" dirty="0"/>
              <a:t>Nella </a:t>
            </a:r>
            <a:r>
              <a:rPr lang="it-IT" sz="2400" b="1" dirty="0"/>
              <a:t>rottura eterolitica </a:t>
            </a:r>
            <a:r>
              <a:rPr lang="it-IT" sz="2400" dirty="0"/>
              <a:t>si forma di nuovo un </a:t>
            </a:r>
            <a:r>
              <a:rPr lang="it-IT" sz="2400" b="1" dirty="0">
                <a:solidFill>
                  <a:srgbClr val="FF0000"/>
                </a:solidFill>
              </a:rPr>
              <a:t>catione</a:t>
            </a:r>
            <a:r>
              <a:rPr lang="it-IT" sz="2400" dirty="0"/>
              <a:t> (a numero pari di elettroni) e un </a:t>
            </a:r>
            <a:r>
              <a:rPr lang="it-IT" sz="2400" b="1" dirty="0">
                <a:solidFill>
                  <a:srgbClr val="FF0000"/>
                </a:solidFill>
              </a:rPr>
              <a:t>radicale</a:t>
            </a:r>
            <a:r>
              <a:rPr lang="it-IT" sz="2400" dirty="0"/>
              <a:t> (a numero dispari di elettroni) Si usano le frecce a doppia punta. Immaginiamo di aver formato lo ione molecolare del 1-bromo propano. La carica e il radicale sono localizzati sull’atomo di bromo. A questo punto può succedere che lo ione molecolare frammenti </a:t>
            </a:r>
            <a:r>
              <a:rPr lang="it-IT" sz="2400" dirty="0" err="1"/>
              <a:t>eteroliticamente</a:t>
            </a:r>
            <a:r>
              <a:rPr lang="it-IT" sz="2400" dirty="0"/>
              <a:t> portando alla formazione di un radicale Br e di un catione alchilico. </a:t>
            </a:r>
          </a:p>
        </p:txBody>
      </p:sp>
      <p:sp>
        <p:nvSpPr>
          <p:cNvPr id="9" name="TextBox 8">
            <a:extLst>
              <a:ext uri="{FF2B5EF4-FFF2-40B4-BE49-F238E27FC236}">
                <a16:creationId xmlns:a16="http://schemas.microsoft.com/office/drawing/2014/main" id="{08E363DF-ADB1-6516-5619-5A9D9C480AB2}"/>
              </a:ext>
            </a:extLst>
          </p:cNvPr>
          <p:cNvSpPr txBox="1"/>
          <p:nvPr/>
        </p:nvSpPr>
        <p:spPr>
          <a:xfrm>
            <a:off x="4840014" y="5912499"/>
            <a:ext cx="4572000" cy="369332"/>
          </a:xfrm>
          <a:prstGeom prst="rect">
            <a:avLst/>
          </a:prstGeom>
          <a:noFill/>
        </p:spPr>
        <p:txBody>
          <a:bodyPr wrap="square">
            <a:spAutoFit/>
          </a:bodyPr>
          <a:lstStyle/>
          <a:p>
            <a:r>
              <a:rPr lang="it-IT" sz="1800" dirty="0"/>
              <a:t> </a:t>
            </a:r>
            <a:endParaRPr lang="it-IT" dirty="0"/>
          </a:p>
        </p:txBody>
      </p:sp>
      <p:sp>
        <p:nvSpPr>
          <p:cNvPr id="10" name="TextBox 9">
            <a:extLst>
              <a:ext uri="{FF2B5EF4-FFF2-40B4-BE49-F238E27FC236}">
                <a16:creationId xmlns:a16="http://schemas.microsoft.com/office/drawing/2014/main" id="{9F7D0763-2D3A-BE5B-C70A-02A2BAD31BB5}"/>
              </a:ext>
            </a:extLst>
          </p:cNvPr>
          <p:cNvSpPr txBox="1"/>
          <p:nvPr/>
        </p:nvSpPr>
        <p:spPr>
          <a:xfrm>
            <a:off x="3479910" y="5423265"/>
            <a:ext cx="4572000" cy="369332"/>
          </a:xfrm>
          <a:prstGeom prst="rect">
            <a:avLst/>
          </a:prstGeom>
          <a:noFill/>
        </p:spPr>
        <p:txBody>
          <a:bodyPr wrap="square">
            <a:spAutoFit/>
          </a:bodyPr>
          <a:lstStyle/>
          <a:p>
            <a:r>
              <a:rPr lang="it-IT" sz="1800" b="1" dirty="0"/>
              <a:t>rottura eterolitica</a:t>
            </a:r>
            <a:r>
              <a:rPr lang="it-IT" sz="1800" dirty="0"/>
              <a:t> </a:t>
            </a:r>
            <a:endParaRPr lang="it-IT" dirty="0"/>
          </a:p>
        </p:txBody>
      </p:sp>
      <p:sp>
        <p:nvSpPr>
          <p:cNvPr id="11" name="TextBox 10">
            <a:extLst>
              <a:ext uri="{FF2B5EF4-FFF2-40B4-BE49-F238E27FC236}">
                <a16:creationId xmlns:a16="http://schemas.microsoft.com/office/drawing/2014/main" id="{F5910847-2781-44EB-4126-BEF9A5957604}"/>
              </a:ext>
            </a:extLst>
          </p:cNvPr>
          <p:cNvSpPr txBox="1"/>
          <p:nvPr/>
        </p:nvSpPr>
        <p:spPr>
          <a:xfrm>
            <a:off x="3140786" y="6161929"/>
            <a:ext cx="5817476" cy="369332"/>
          </a:xfrm>
          <a:prstGeom prst="rect">
            <a:avLst/>
          </a:prstGeom>
          <a:noFill/>
        </p:spPr>
        <p:txBody>
          <a:bodyPr wrap="square">
            <a:spAutoFit/>
          </a:bodyPr>
          <a:lstStyle/>
          <a:p>
            <a:r>
              <a:rPr lang="it-IT" sz="1800" dirty="0"/>
              <a:t>Il catione alchilico può continuare la frammentazione……</a:t>
            </a:r>
            <a:endParaRPr lang="it-IT" dirty="0"/>
          </a:p>
        </p:txBody>
      </p:sp>
    </p:spTree>
    <p:extLst>
      <p:ext uri="{BB962C8B-B14F-4D97-AF65-F5344CB8AC3E}">
        <p14:creationId xmlns:p14="http://schemas.microsoft.com/office/powerpoint/2010/main" val="41933729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18255"/>
            <a:ext cx="7886700" cy="1325563"/>
          </a:xfrm>
        </p:spPr>
        <p:txBody>
          <a:bodyPr/>
          <a:lstStyle/>
          <a:p>
            <a:pPr algn="ctr"/>
            <a:r>
              <a:rPr lang="it-IT" dirty="0"/>
              <a:t>Frammentazione di un Catione</a:t>
            </a:r>
          </a:p>
        </p:txBody>
      </p:sp>
      <p:sp>
        <p:nvSpPr>
          <p:cNvPr id="3" name="Segnaposto contenuto 2"/>
          <p:cNvSpPr>
            <a:spLocks noGrp="1"/>
          </p:cNvSpPr>
          <p:nvPr>
            <p:ph idx="1"/>
          </p:nvPr>
        </p:nvSpPr>
        <p:spPr>
          <a:xfrm>
            <a:off x="204951" y="1677873"/>
            <a:ext cx="8718332" cy="4351338"/>
          </a:xfrm>
        </p:spPr>
        <p:txBody>
          <a:bodyPr/>
          <a:lstStyle/>
          <a:p>
            <a:pPr marL="0" indent="0" algn="just">
              <a:buNone/>
            </a:pPr>
            <a:r>
              <a:rPr lang="it-IT" dirty="0"/>
              <a:t>La frammentazione di un catione alchilico primario (a numero pari di elettroni) produce un altro catione (a più corta catena) e una molecola di etilene neutra entrambe a numero pari di elettroni.</a:t>
            </a:r>
          </a:p>
        </p:txBody>
      </p:sp>
      <p:pic>
        <p:nvPicPr>
          <p:cNvPr id="4" name="Immagine 1"/>
          <p:cNvPicPr>
            <a:picLocks noChangeAspect="1"/>
          </p:cNvPicPr>
          <p:nvPr/>
        </p:nvPicPr>
        <p:blipFill rotWithShape="1">
          <a:blip r:embed="rId2" cstate="print">
            <a:extLst>
              <a:ext uri="{28A0092B-C50C-407E-A947-70E740481C1C}">
                <a14:useLocalDpi xmlns:a14="http://schemas.microsoft.com/office/drawing/2010/main" val="0"/>
              </a:ext>
            </a:extLst>
          </a:blip>
          <a:srcRect l="5849" t="74951" r="15629"/>
          <a:stretch/>
        </p:blipFill>
        <p:spPr bwMode="auto">
          <a:xfrm>
            <a:off x="1389842" y="4190426"/>
            <a:ext cx="6348549" cy="79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91906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1638" y="1133917"/>
            <a:ext cx="8920717" cy="1414326"/>
          </a:xfrm>
        </p:spPr>
        <p:txBody>
          <a:bodyPr>
            <a:normAutofit/>
          </a:bodyPr>
          <a:lstStyle/>
          <a:p>
            <a:pPr marL="0" indent="0" algn="just">
              <a:buNone/>
            </a:pPr>
            <a:r>
              <a:rPr lang="it-IT" sz="2000" dirty="0"/>
              <a:t>Immaginando di avere un </a:t>
            </a:r>
            <a:r>
              <a:rPr lang="it-IT" sz="2000" b="1" dirty="0">
                <a:solidFill>
                  <a:srgbClr val="FF0000"/>
                </a:solidFill>
              </a:rPr>
              <a:t>cicloesano monosostituito</a:t>
            </a:r>
            <a:r>
              <a:rPr lang="it-IT" sz="2000" dirty="0"/>
              <a:t> (gruppo R, ad esempio metile). Una volta formato lo ione molecolare è favorita una frammentazione che porta alla formazione di cationi e specie più stabili. Ad esempio: se R = metile si formerà radicale metilico e </a:t>
            </a:r>
            <a:r>
              <a:rPr lang="it-IT" sz="2000" dirty="0" err="1"/>
              <a:t>carbocatione</a:t>
            </a:r>
            <a:r>
              <a:rPr lang="it-IT" sz="2000" dirty="0"/>
              <a:t> secondario più stabile. </a:t>
            </a:r>
          </a:p>
        </p:txBody>
      </p:sp>
      <p:pic>
        <p:nvPicPr>
          <p:cNvPr id="4" name="Immagin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8315" y="2642610"/>
            <a:ext cx="2891642" cy="993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5997" y="5613962"/>
            <a:ext cx="3243960" cy="993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p:cNvSpPr txBox="1"/>
          <p:nvPr/>
        </p:nvSpPr>
        <p:spPr>
          <a:xfrm>
            <a:off x="6164453" y="5926170"/>
            <a:ext cx="1775486" cy="369332"/>
          </a:xfrm>
          <a:prstGeom prst="rect">
            <a:avLst/>
          </a:prstGeom>
          <a:noFill/>
        </p:spPr>
        <p:txBody>
          <a:bodyPr wrap="none" rtlCol="0">
            <a:spAutoFit/>
          </a:bodyPr>
          <a:lstStyle/>
          <a:p>
            <a:r>
              <a:rPr lang="it-IT" dirty="0"/>
              <a:t>Retro </a:t>
            </a:r>
            <a:r>
              <a:rPr lang="it-IT" dirty="0" err="1"/>
              <a:t>Diels-Alder</a:t>
            </a:r>
            <a:endParaRPr lang="it-IT" dirty="0"/>
          </a:p>
        </p:txBody>
      </p:sp>
      <p:sp>
        <p:nvSpPr>
          <p:cNvPr id="8" name="Titolo 1">
            <a:extLst>
              <a:ext uri="{FF2B5EF4-FFF2-40B4-BE49-F238E27FC236}">
                <a16:creationId xmlns:a16="http://schemas.microsoft.com/office/drawing/2014/main" id="{0A8C6120-70B2-5B7E-6270-5F6E9DF71D59}"/>
              </a:ext>
            </a:extLst>
          </p:cNvPr>
          <p:cNvSpPr txBox="1">
            <a:spLocks/>
          </p:cNvSpPr>
          <p:nvPr/>
        </p:nvSpPr>
        <p:spPr>
          <a:xfrm>
            <a:off x="-307682" y="140868"/>
            <a:ext cx="9759359" cy="824254"/>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dirty="0"/>
              <a:t>Frammentazione dello Ione Molecolare</a:t>
            </a:r>
          </a:p>
          <a:p>
            <a:pPr algn="ctr"/>
            <a:r>
              <a:rPr lang="it-IT" dirty="0"/>
              <a:t>Idrocarburi</a:t>
            </a:r>
          </a:p>
        </p:txBody>
      </p:sp>
      <p:sp>
        <p:nvSpPr>
          <p:cNvPr id="12" name="Segnaposto contenuto 2">
            <a:extLst>
              <a:ext uri="{FF2B5EF4-FFF2-40B4-BE49-F238E27FC236}">
                <a16:creationId xmlns:a16="http://schemas.microsoft.com/office/drawing/2014/main" id="{9983E86E-2993-27EB-B6E4-FD2E6771D7D2}"/>
              </a:ext>
            </a:extLst>
          </p:cNvPr>
          <p:cNvSpPr txBox="1">
            <a:spLocks/>
          </p:cNvSpPr>
          <p:nvPr/>
        </p:nvSpPr>
        <p:spPr>
          <a:xfrm>
            <a:off x="111638" y="3893844"/>
            <a:ext cx="8920717" cy="15370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it-IT" sz="2000" dirty="0"/>
              <a:t>Immaginando di avere il </a:t>
            </a:r>
            <a:r>
              <a:rPr lang="it-IT" sz="2000" b="1" dirty="0" err="1">
                <a:solidFill>
                  <a:srgbClr val="FF0000"/>
                </a:solidFill>
              </a:rPr>
              <a:t>cicloesene</a:t>
            </a:r>
            <a:r>
              <a:rPr lang="it-IT" sz="2000" dirty="0"/>
              <a:t> Una volta formato lo ione molecolare è favorita una frammentazione che porta alla formazione di una molecola di etilene e un radical catione </a:t>
            </a:r>
            <a:r>
              <a:rPr lang="it-IT" sz="2000" dirty="0" err="1"/>
              <a:t>butadienico</a:t>
            </a:r>
            <a:r>
              <a:rPr lang="it-IT" sz="2000" dirty="0"/>
              <a:t>. Quest’ultimo è uno ione distonico dove il radicale e carica positiva sono localizzati su atomi diversi. Questo intermedio è stabilizzato per risonanza. Questo genere di reattività si indica come retro </a:t>
            </a:r>
            <a:r>
              <a:rPr lang="it-IT" sz="2000" dirty="0" err="1"/>
              <a:t>Diels-Alder</a:t>
            </a:r>
            <a:r>
              <a:rPr lang="it-IT" sz="2000" dirty="0"/>
              <a:t>.</a:t>
            </a:r>
          </a:p>
        </p:txBody>
      </p:sp>
    </p:spTree>
    <p:extLst>
      <p:ext uri="{BB962C8B-B14F-4D97-AF65-F5344CB8AC3E}">
        <p14:creationId xmlns:p14="http://schemas.microsoft.com/office/powerpoint/2010/main" val="33460748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47" y="631262"/>
            <a:ext cx="7886700" cy="1325563"/>
          </a:xfrm>
        </p:spPr>
        <p:txBody>
          <a:bodyPr/>
          <a:lstStyle/>
          <a:p>
            <a:pPr algn="ctr"/>
            <a:r>
              <a:rPr lang="it-IT" dirty="0"/>
              <a:t>Formazione dello Ione </a:t>
            </a:r>
            <a:r>
              <a:rPr lang="it-IT" dirty="0" err="1"/>
              <a:t>Tropilio</a:t>
            </a:r>
            <a:endParaRPr lang="it-IT" dirty="0"/>
          </a:p>
        </p:txBody>
      </p:sp>
      <p:pic>
        <p:nvPicPr>
          <p:cNvPr id="6" name="Immagin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2855" y="2064965"/>
            <a:ext cx="3657192" cy="2957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p:cNvSpPr txBox="1"/>
          <p:nvPr/>
        </p:nvSpPr>
        <p:spPr>
          <a:xfrm>
            <a:off x="6533251" y="3915843"/>
            <a:ext cx="2291012" cy="461665"/>
          </a:xfrm>
          <a:prstGeom prst="rect">
            <a:avLst/>
          </a:prstGeom>
          <a:noFill/>
        </p:spPr>
        <p:txBody>
          <a:bodyPr wrap="none" rtlCol="0">
            <a:spAutoFit/>
          </a:bodyPr>
          <a:lstStyle/>
          <a:p>
            <a:r>
              <a:rPr lang="it-IT" sz="2400" dirty="0"/>
              <a:t>[C</a:t>
            </a:r>
            <a:r>
              <a:rPr lang="it-IT" sz="2400" baseline="-25000" dirty="0"/>
              <a:t>7</a:t>
            </a:r>
            <a:r>
              <a:rPr lang="it-IT" sz="2400" dirty="0"/>
              <a:t>H</a:t>
            </a:r>
            <a:r>
              <a:rPr lang="it-IT" sz="2400" baseline="-25000" dirty="0"/>
              <a:t>7</a:t>
            </a:r>
            <a:r>
              <a:rPr lang="it-IT" sz="2400" dirty="0"/>
              <a:t>]</a:t>
            </a:r>
            <a:r>
              <a:rPr lang="it-IT" sz="2400" baseline="30000" dirty="0"/>
              <a:t>+  </a:t>
            </a:r>
            <a:r>
              <a:rPr lang="it-IT" sz="2400" dirty="0"/>
              <a:t>m/z =  91</a:t>
            </a:r>
          </a:p>
        </p:txBody>
      </p:sp>
      <p:sp>
        <p:nvSpPr>
          <p:cNvPr id="3" name="Titolo 1">
            <a:extLst>
              <a:ext uri="{FF2B5EF4-FFF2-40B4-BE49-F238E27FC236}">
                <a16:creationId xmlns:a16="http://schemas.microsoft.com/office/drawing/2014/main" id="{52768EF5-9552-92F3-05A6-27E2ABC6A83F}"/>
              </a:ext>
            </a:extLst>
          </p:cNvPr>
          <p:cNvSpPr txBox="1">
            <a:spLocks/>
          </p:cNvSpPr>
          <p:nvPr/>
        </p:nvSpPr>
        <p:spPr>
          <a:xfrm>
            <a:off x="-307682" y="140868"/>
            <a:ext cx="9759359" cy="824254"/>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dirty="0"/>
              <a:t>Frammentazione dello Ione Molecolare</a:t>
            </a:r>
          </a:p>
          <a:p>
            <a:pPr algn="ctr"/>
            <a:r>
              <a:rPr lang="it-IT" dirty="0"/>
              <a:t>Idrocarburi</a:t>
            </a:r>
          </a:p>
        </p:txBody>
      </p:sp>
      <p:sp>
        <p:nvSpPr>
          <p:cNvPr id="4" name="Segnaposto contenuto 2">
            <a:extLst>
              <a:ext uri="{FF2B5EF4-FFF2-40B4-BE49-F238E27FC236}">
                <a16:creationId xmlns:a16="http://schemas.microsoft.com/office/drawing/2014/main" id="{C4E473B1-965C-507B-2C5A-3EBFE09E1177}"/>
              </a:ext>
            </a:extLst>
          </p:cNvPr>
          <p:cNvSpPr txBox="1">
            <a:spLocks/>
          </p:cNvSpPr>
          <p:nvPr/>
        </p:nvSpPr>
        <p:spPr>
          <a:xfrm>
            <a:off x="143073" y="5254067"/>
            <a:ext cx="8920717" cy="153706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it-IT" sz="2000" dirty="0"/>
              <a:t>Quando si ha a che fare con </a:t>
            </a:r>
            <a:r>
              <a:rPr lang="it-IT" sz="2000" b="1" dirty="0">
                <a:solidFill>
                  <a:srgbClr val="FF0000"/>
                </a:solidFill>
              </a:rPr>
              <a:t>composti benzilici </a:t>
            </a:r>
            <a:r>
              <a:rPr lang="it-IT" sz="2000" dirty="0"/>
              <a:t>(esempio R = alchilico) si può osservare questo genere di frammentazione. Il relativo ione molecolare (distonico) può frammentare perdendo il gruppo R sotto forma di radicale (esempio radicale alchilico) formando un catione stabilizzato per risonanza. Il </a:t>
            </a:r>
            <a:r>
              <a:rPr lang="it-IT" sz="2000" dirty="0" err="1"/>
              <a:t>carbocatione</a:t>
            </a:r>
            <a:r>
              <a:rPr lang="it-IT" sz="2000" dirty="0"/>
              <a:t> può riarrangiare portando alla formazione dello </a:t>
            </a:r>
            <a:r>
              <a:rPr lang="it-IT" sz="2000" b="1" dirty="0"/>
              <a:t>ione </a:t>
            </a:r>
            <a:r>
              <a:rPr lang="it-IT" sz="2000" b="1" dirty="0" err="1"/>
              <a:t>tropilio</a:t>
            </a:r>
            <a:r>
              <a:rPr lang="it-IT" sz="2000" b="1" dirty="0"/>
              <a:t> </a:t>
            </a:r>
            <a:r>
              <a:rPr lang="it-IT" sz="2000" dirty="0"/>
              <a:t>che mostra un intenso segnale a m/z = 91</a:t>
            </a:r>
          </a:p>
        </p:txBody>
      </p:sp>
    </p:spTree>
    <p:extLst>
      <p:ext uri="{BB962C8B-B14F-4D97-AF65-F5344CB8AC3E}">
        <p14:creationId xmlns:p14="http://schemas.microsoft.com/office/powerpoint/2010/main" val="1597103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47" y="648392"/>
            <a:ext cx="7886700" cy="1325563"/>
          </a:xfrm>
        </p:spPr>
        <p:txBody>
          <a:bodyPr/>
          <a:lstStyle/>
          <a:p>
            <a:pPr algn="ctr"/>
            <a:r>
              <a:rPr lang="it-IT" dirty="0"/>
              <a:t>Rottura Allilica</a:t>
            </a:r>
          </a:p>
        </p:txBody>
      </p:sp>
      <p:pic>
        <p:nvPicPr>
          <p:cNvPr id="4" name="Immagine 3"/>
          <p:cNvPicPr>
            <a:picLocks noChangeAspect="1"/>
          </p:cNvPicPr>
          <p:nvPr/>
        </p:nvPicPr>
        <p:blipFill>
          <a:blip r:embed="rId3"/>
          <a:stretch>
            <a:fillRect/>
          </a:stretch>
        </p:blipFill>
        <p:spPr>
          <a:xfrm>
            <a:off x="628647" y="2462767"/>
            <a:ext cx="7624536" cy="2045903"/>
          </a:xfrm>
          <a:prstGeom prst="rect">
            <a:avLst/>
          </a:prstGeom>
        </p:spPr>
      </p:pic>
      <p:sp>
        <p:nvSpPr>
          <p:cNvPr id="3" name="Titolo 1">
            <a:extLst>
              <a:ext uri="{FF2B5EF4-FFF2-40B4-BE49-F238E27FC236}">
                <a16:creationId xmlns:a16="http://schemas.microsoft.com/office/drawing/2014/main" id="{AEE45E13-43DD-3F03-A8A3-2548B4049958}"/>
              </a:ext>
            </a:extLst>
          </p:cNvPr>
          <p:cNvSpPr txBox="1">
            <a:spLocks/>
          </p:cNvSpPr>
          <p:nvPr/>
        </p:nvSpPr>
        <p:spPr>
          <a:xfrm>
            <a:off x="-307682" y="140868"/>
            <a:ext cx="9759359" cy="824254"/>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dirty="0"/>
              <a:t>Frammentazione dello Ione Molecolare</a:t>
            </a:r>
          </a:p>
          <a:p>
            <a:pPr algn="ctr"/>
            <a:r>
              <a:rPr lang="it-IT" dirty="0"/>
              <a:t>Idrocarburi</a:t>
            </a:r>
          </a:p>
        </p:txBody>
      </p:sp>
      <p:sp>
        <p:nvSpPr>
          <p:cNvPr id="5" name="Segnaposto contenuto 2">
            <a:extLst>
              <a:ext uri="{FF2B5EF4-FFF2-40B4-BE49-F238E27FC236}">
                <a16:creationId xmlns:a16="http://schemas.microsoft.com/office/drawing/2014/main" id="{AB64F715-EC1D-052D-B8C4-6DA828BE3408}"/>
              </a:ext>
            </a:extLst>
          </p:cNvPr>
          <p:cNvSpPr txBox="1">
            <a:spLocks/>
          </p:cNvSpPr>
          <p:nvPr/>
        </p:nvSpPr>
        <p:spPr>
          <a:xfrm>
            <a:off x="111641" y="4977993"/>
            <a:ext cx="8920717" cy="18800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it-IT" sz="2400" dirty="0"/>
              <a:t>Quando si ha a che fare con </a:t>
            </a:r>
            <a:r>
              <a:rPr lang="it-IT" sz="2400" b="1" dirty="0">
                <a:solidFill>
                  <a:srgbClr val="FF0000"/>
                </a:solidFill>
              </a:rPr>
              <a:t>olefine terminali </a:t>
            </a:r>
            <a:r>
              <a:rPr lang="it-IT" sz="2400" dirty="0"/>
              <a:t>(esempio R = alchilico) si può osservare questo genere di frammentazione. Il relativo ione molecolare (distonico) può frammentare perdendo il gruppo R sotto forma di radicale (esempio radicale alchilico) formando un </a:t>
            </a:r>
            <a:r>
              <a:rPr lang="it-IT" sz="2400" b="1" dirty="0"/>
              <a:t>catione allilico </a:t>
            </a:r>
            <a:r>
              <a:rPr lang="it-IT" sz="2400" dirty="0"/>
              <a:t>stabilizzato per risonanza. </a:t>
            </a:r>
          </a:p>
        </p:txBody>
      </p:sp>
    </p:spTree>
    <p:extLst>
      <p:ext uri="{BB962C8B-B14F-4D97-AF65-F5344CB8AC3E}">
        <p14:creationId xmlns:p14="http://schemas.microsoft.com/office/powerpoint/2010/main" val="1575722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0"/>
            <a:ext cx="7886700" cy="1325563"/>
          </a:xfrm>
        </p:spPr>
        <p:txBody>
          <a:bodyPr/>
          <a:lstStyle/>
          <a:p>
            <a:pPr algn="ctr"/>
            <a:r>
              <a:rPr lang="it-IT" dirty="0"/>
              <a:t>Spettrometria di Massa</a:t>
            </a:r>
          </a:p>
        </p:txBody>
      </p:sp>
      <p:sp>
        <p:nvSpPr>
          <p:cNvPr id="3" name="Segnaposto contenuto 2"/>
          <p:cNvSpPr>
            <a:spLocks noGrp="1"/>
          </p:cNvSpPr>
          <p:nvPr>
            <p:ph idx="1"/>
          </p:nvPr>
        </p:nvSpPr>
        <p:spPr>
          <a:xfrm>
            <a:off x="252247" y="1325563"/>
            <a:ext cx="8702567" cy="4881016"/>
          </a:xfrm>
        </p:spPr>
        <p:txBody>
          <a:bodyPr>
            <a:noAutofit/>
          </a:bodyPr>
          <a:lstStyle/>
          <a:p>
            <a:pPr marL="0" indent="0" algn="just">
              <a:buNone/>
            </a:pPr>
            <a:r>
              <a:rPr lang="it-IT" dirty="0"/>
              <a:t>A differenza degli altri strumenti analitici, è in grado di discriminare le masse degli </a:t>
            </a:r>
            <a:r>
              <a:rPr lang="it-IT" b="1" dirty="0">
                <a:solidFill>
                  <a:srgbClr val="FF0000"/>
                </a:solidFill>
              </a:rPr>
              <a:t>isotopi</a:t>
            </a:r>
            <a:r>
              <a:rPr lang="it-IT" dirty="0"/>
              <a:t>. Gli isotopi di uno stesso atomo differiscono per il numero di </a:t>
            </a:r>
            <a:r>
              <a:rPr lang="it-IT" b="1" dirty="0"/>
              <a:t>neutroni</a:t>
            </a:r>
            <a:r>
              <a:rPr lang="it-IT" dirty="0"/>
              <a:t> nel nucleo. Il neutrone e il protone hanno una massa paragonabile, l’elettrone ha una massa molto più piccola (circa 2000 volte più piccola).</a:t>
            </a:r>
          </a:p>
          <a:p>
            <a:pPr marL="0" indent="0" algn="just">
              <a:buNone/>
            </a:pPr>
            <a:endParaRPr lang="it-IT" sz="1000" dirty="0"/>
          </a:p>
          <a:p>
            <a:pPr algn="just"/>
            <a:r>
              <a:rPr lang="it-IT" u="sng" dirty="0"/>
              <a:t>Esempio</a:t>
            </a:r>
            <a:r>
              <a:rPr lang="it-IT" dirty="0"/>
              <a:t>: </a:t>
            </a:r>
            <a:r>
              <a:rPr lang="it-IT" b="1" dirty="0"/>
              <a:t>Cloro</a:t>
            </a:r>
            <a:r>
              <a:rPr lang="it-IT" dirty="0"/>
              <a:t> ha </a:t>
            </a:r>
            <a:r>
              <a:rPr lang="it-IT" b="1" dirty="0"/>
              <a:t>numero atomico </a:t>
            </a:r>
            <a:r>
              <a:rPr lang="it-IT" dirty="0"/>
              <a:t>17 (17 protoni), in natura sono presenti due isotopi </a:t>
            </a:r>
            <a:r>
              <a:rPr lang="it-IT" baseline="30000" dirty="0"/>
              <a:t>35</a:t>
            </a:r>
            <a:r>
              <a:rPr lang="it-IT" dirty="0"/>
              <a:t>Cl e </a:t>
            </a:r>
            <a:r>
              <a:rPr lang="it-IT" baseline="30000" dirty="0"/>
              <a:t>37</a:t>
            </a:r>
            <a:r>
              <a:rPr lang="it-IT" dirty="0"/>
              <a:t>Cl che hanno rispettivamente 18 e 20 neutroni e quindi </a:t>
            </a:r>
            <a:r>
              <a:rPr lang="it-IT" b="1" dirty="0"/>
              <a:t>numero di massa </a:t>
            </a:r>
            <a:r>
              <a:rPr lang="it-IT" dirty="0"/>
              <a:t>35 e 37 rispettivamente. L’abbondanza dei due isotopi è </a:t>
            </a:r>
            <a:r>
              <a:rPr lang="it-IT" baseline="30000" dirty="0"/>
              <a:t>35</a:t>
            </a:r>
            <a:r>
              <a:rPr lang="it-IT" dirty="0"/>
              <a:t>Cl (75,77%) e </a:t>
            </a:r>
            <a:r>
              <a:rPr lang="it-IT" baseline="30000" dirty="0"/>
              <a:t>37</a:t>
            </a:r>
            <a:r>
              <a:rPr lang="it-IT" dirty="0"/>
              <a:t>Cl (24,23%).</a:t>
            </a:r>
          </a:p>
        </p:txBody>
      </p:sp>
    </p:spTree>
    <p:extLst>
      <p:ext uri="{BB962C8B-B14F-4D97-AF65-F5344CB8AC3E}">
        <p14:creationId xmlns:p14="http://schemas.microsoft.com/office/powerpoint/2010/main" val="33929532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176211"/>
            <a:ext cx="7886700" cy="1009652"/>
          </a:xfrm>
        </p:spPr>
        <p:txBody>
          <a:bodyPr/>
          <a:lstStyle/>
          <a:p>
            <a:pPr algn="ctr"/>
            <a:r>
              <a:rPr lang="it-IT" dirty="0" err="1"/>
              <a:t>Riarrangiamenti</a:t>
            </a:r>
            <a:r>
              <a:rPr lang="it-IT" dirty="0"/>
              <a:t> </a:t>
            </a:r>
          </a:p>
        </p:txBody>
      </p:sp>
      <p:sp>
        <p:nvSpPr>
          <p:cNvPr id="3" name="Segnaposto contenuto 2"/>
          <p:cNvSpPr>
            <a:spLocks noGrp="1"/>
          </p:cNvSpPr>
          <p:nvPr>
            <p:ph idx="1"/>
          </p:nvPr>
        </p:nvSpPr>
        <p:spPr>
          <a:xfrm>
            <a:off x="340242" y="1519145"/>
            <a:ext cx="8302699" cy="4351338"/>
          </a:xfrm>
        </p:spPr>
        <p:txBody>
          <a:bodyPr/>
          <a:lstStyle/>
          <a:p>
            <a:pPr algn="just"/>
            <a:r>
              <a:rPr lang="it-IT" dirty="0"/>
              <a:t>Alcuni  ioni che si vengono a formare nei processi di ionizzazione derivano da </a:t>
            </a:r>
            <a:r>
              <a:rPr lang="it-IT" b="1" dirty="0"/>
              <a:t>riarrangiamenti intramolecolari</a:t>
            </a:r>
            <a:r>
              <a:rPr lang="it-IT" dirty="0"/>
              <a:t> non attribuibili a semplici rotture di legame.</a:t>
            </a:r>
          </a:p>
          <a:p>
            <a:pPr algn="just"/>
            <a:r>
              <a:rPr lang="it-IT" dirty="0"/>
              <a:t>Portano in genere all’eliminazione di molecole neutre stabili.</a:t>
            </a:r>
          </a:p>
          <a:p>
            <a:pPr algn="just"/>
            <a:r>
              <a:rPr lang="it-IT" dirty="0"/>
              <a:t>Spesso coinvolgono migrazioni di atomi di H all’interno di molecole contenenti eteroatomi</a:t>
            </a:r>
          </a:p>
          <a:p>
            <a:pPr algn="just"/>
            <a:r>
              <a:rPr lang="it-IT" dirty="0"/>
              <a:t>Il più famoso </a:t>
            </a:r>
            <a:r>
              <a:rPr lang="it-IT" dirty="0" err="1"/>
              <a:t>riarrangiamento</a:t>
            </a:r>
            <a:r>
              <a:rPr lang="it-IT" dirty="0"/>
              <a:t> è quello di </a:t>
            </a:r>
            <a:r>
              <a:rPr lang="it-IT" b="1" dirty="0" err="1"/>
              <a:t>McLafferty</a:t>
            </a:r>
            <a:endParaRPr lang="it-IT" b="1" dirty="0"/>
          </a:p>
        </p:txBody>
      </p:sp>
    </p:spTree>
    <p:extLst>
      <p:ext uri="{BB962C8B-B14F-4D97-AF65-F5344CB8AC3E}">
        <p14:creationId xmlns:p14="http://schemas.microsoft.com/office/powerpoint/2010/main" val="36651678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171757"/>
            <a:ext cx="7886700" cy="1012621"/>
          </a:xfrm>
        </p:spPr>
        <p:txBody>
          <a:bodyPr/>
          <a:lstStyle/>
          <a:p>
            <a:r>
              <a:rPr lang="it-IT" dirty="0" err="1"/>
              <a:t>Riarrangiamento</a:t>
            </a:r>
            <a:r>
              <a:rPr lang="it-IT" dirty="0"/>
              <a:t> di </a:t>
            </a:r>
            <a:r>
              <a:rPr lang="it-IT" dirty="0" err="1"/>
              <a:t>McLafferty</a:t>
            </a:r>
            <a:endParaRPr lang="it-IT" dirty="0"/>
          </a:p>
        </p:txBody>
      </p:sp>
      <p:sp>
        <p:nvSpPr>
          <p:cNvPr id="3" name="Segnaposto contenuto 2"/>
          <p:cNvSpPr>
            <a:spLocks noGrp="1"/>
          </p:cNvSpPr>
          <p:nvPr>
            <p:ph idx="1"/>
          </p:nvPr>
        </p:nvSpPr>
        <p:spPr>
          <a:xfrm>
            <a:off x="628650" y="1517281"/>
            <a:ext cx="7886700" cy="4351338"/>
          </a:xfrm>
        </p:spPr>
        <p:txBody>
          <a:bodyPr/>
          <a:lstStyle/>
          <a:p>
            <a:r>
              <a:rPr lang="it-IT" dirty="0"/>
              <a:t>La molecola deve possedere:</a:t>
            </a:r>
          </a:p>
          <a:p>
            <a:pPr lvl="1"/>
            <a:r>
              <a:rPr lang="it-IT" dirty="0"/>
              <a:t>Un eteroatomo (per es. ossigeno) in una posizione appropriata</a:t>
            </a:r>
          </a:p>
          <a:p>
            <a:pPr lvl="1"/>
            <a:r>
              <a:rPr lang="it-IT" dirty="0"/>
              <a:t>Un sistema </a:t>
            </a:r>
            <a:r>
              <a:rPr lang="it-IT" dirty="0">
                <a:latin typeface="Symbol" panose="05050102010706020507" pitchFamily="18" charset="2"/>
              </a:rPr>
              <a:t>p </a:t>
            </a:r>
            <a:r>
              <a:rPr lang="it-IT" dirty="0"/>
              <a:t>(in genere un doppio legame)</a:t>
            </a:r>
          </a:p>
          <a:p>
            <a:pPr lvl="1"/>
            <a:r>
              <a:rPr lang="it-IT" dirty="0"/>
              <a:t>Un atomo di idrogeno in posizione </a:t>
            </a:r>
            <a:r>
              <a:rPr lang="it-IT" dirty="0">
                <a:latin typeface="Symbol" panose="05050102010706020507" pitchFamily="18" charset="2"/>
              </a:rPr>
              <a:t>g</a:t>
            </a:r>
          </a:p>
        </p:txBody>
      </p:sp>
      <p:graphicFrame>
        <p:nvGraphicFramePr>
          <p:cNvPr id="7" name="Oggetto 6"/>
          <p:cNvGraphicFramePr>
            <a:graphicFrameLocks noChangeAspect="1"/>
          </p:cNvGraphicFramePr>
          <p:nvPr>
            <p:extLst>
              <p:ext uri="{D42A27DB-BD31-4B8C-83A1-F6EECF244321}">
                <p14:modId xmlns:p14="http://schemas.microsoft.com/office/powerpoint/2010/main" val="2668711044"/>
              </p:ext>
            </p:extLst>
          </p:nvPr>
        </p:nvGraphicFramePr>
        <p:xfrm>
          <a:off x="2935378" y="3922747"/>
          <a:ext cx="2472644" cy="2257185"/>
        </p:xfrm>
        <a:graphic>
          <a:graphicData uri="http://schemas.openxmlformats.org/presentationml/2006/ole">
            <mc:AlternateContent xmlns:mc="http://schemas.openxmlformats.org/markup-compatibility/2006">
              <mc:Choice xmlns:v="urn:schemas-microsoft-com:vml" Requires="v">
                <p:oleObj name="CS ChemDraw Drawing" r:id="rId2" imgW="764783" imgH="697787" progId="ChemDraw.Document.6.0">
                  <p:embed/>
                </p:oleObj>
              </mc:Choice>
              <mc:Fallback>
                <p:oleObj name="CS ChemDraw Drawing" r:id="rId2" imgW="764783" imgH="697787" progId="ChemDraw.Document.6.0">
                  <p:embed/>
                  <p:pic>
                    <p:nvPicPr>
                      <p:cNvPr id="0" name=""/>
                      <p:cNvPicPr/>
                      <p:nvPr/>
                    </p:nvPicPr>
                    <p:blipFill>
                      <a:blip r:embed="rId3"/>
                      <a:stretch>
                        <a:fillRect/>
                      </a:stretch>
                    </p:blipFill>
                    <p:spPr>
                      <a:xfrm>
                        <a:off x="2935378" y="3922747"/>
                        <a:ext cx="2472644" cy="2257185"/>
                      </a:xfrm>
                      <a:prstGeom prst="rect">
                        <a:avLst/>
                      </a:prstGeom>
                    </p:spPr>
                  </p:pic>
                </p:oleObj>
              </mc:Fallback>
            </mc:AlternateContent>
          </a:graphicData>
        </a:graphic>
      </p:graphicFrame>
      <p:sp>
        <p:nvSpPr>
          <p:cNvPr id="4" name="CasellaDiTesto 3"/>
          <p:cNvSpPr txBox="1"/>
          <p:nvPr/>
        </p:nvSpPr>
        <p:spPr>
          <a:xfrm>
            <a:off x="4006430" y="4910078"/>
            <a:ext cx="330540" cy="369332"/>
          </a:xfrm>
          <a:prstGeom prst="rect">
            <a:avLst/>
          </a:prstGeom>
          <a:noFill/>
        </p:spPr>
        <p:txBody>
          <a:bodyPr wrap="none" rtlCol="0">
            <a:spAutoFit/>
          </a:bodyPr>
          <a:lstStyle/>
          <a:p>
            <a:r>
              <a:rPr lang="it-IT" dirty="0">
                <a:latin typeface="Symbol" panose="05050102010706020507" pitchFamily="18" charset="2"/>
              </a:rPr>
              <a:t>a</a:t>
            </a:r>
          </a:p>
        </p:txBody>
      </p:sp>
      <p:sp>
        <p:nvSpPr>
          <p:cNvPr id="5" name="Rettangolo 4"/>
          <p:cNvSpPr/>
          <p:nvPr/>
        </p:nvSpPr>
        <p:spPr>
          <a:xfrm>
            <a:off x="4690670" y="4910078"/>
            <a:ext cx="311304" cy="369332"/>
          </a:xfrm>
          <a:prstGeom prst="rect">
            <a:avLst/>
          </a:prstGeom>
        </p:spPr>
        <p:txBody>
          <a:bodyPr wrap="none">
            <a:spAutoFit/>
          </a:bodyPr>
          <a:lstStyle/>
          <a:p>
            <a:r>
              <a:rPr lang="it-IT" dirty="0">
                <a:latin typeface="Symbol" panose="05050102010706020507" pitchFamily="18" charset="2"/>
              </a:rPr>
              <a:t>b</a:t>
            </a:r>
          </a:p>
        </p:txBody>
      </p:sp>
      <p:sp>
        <p:nvSpPr>
          <p:cNvPr id="6" name="Rettangolo 5"/>
          <p:cNvSpPr/>
          <p:nvPr/>
        </p:nvSpPr>
        <p:spPr>
          <a:xfrm>
            <a:off x="4551048" y="3933046"/>
            <a:ext cx="279244" cy="369332"/>
          </a:xfrm>
          <a:prstGeom prst="rect">
            <a:avLst/>
          </a:prstGeom>
        </p:spPr>
        <p:txBody>
          <a:bodyPr wrap="none">
            <a:spAutoFit/>
          </a:bodyPr>
          <a:lstStyle/>
          <a:p>
            <a:r>
              <a:rPr lang="it-IT" dirty="0">
                <a:latin typeface="Symbol" panose="05050102010706020507" pitchFamily="18" charset="2"/>
              </a:rPr>
              <a:t>g</a:t>
            </a:r>
          </a:p>
        </p:txBody>
      </p:sp>
    </p:spTree>
    <p:extLst>
      <p:ext uri="{BB962C8B-B14F-4D97-AF65-F5344CB8AC3E}">
        <p14:creationId xmlns:p14="http://schemas.microsoft.com/office/powerpoint/2010/main" val="34753761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244548"/>
            <a:ext cx="7886700" cy="828659"/>
          </a:xfrm>
        </p:spPr>
        <p:txBody>
          <a:bodyPr/>
          <a:lstStyle/>
          <a:p>
            <a:pPr algn="ctr"/>
            <a:r>
              <a:rPr lang="it-IT" dirty="0" err="1"/>
              <a:t>Riarrangiamento</a:t>
            </a:r>
            <a:r>
              <a:rPr lang="it-IT" dirty="0"/>
              <a:t> di </a:t>
            </a:r>
            <a:r>
              <a:rPr lang="it-IT" dirty="0" err="1"/>
              <a:t>McLafferty</a:t>
            </a:r>
            <a:endParaRPr lang="it-IT" dirty="0"/>
          </a:p>
        </p:txBody>
      </p:sp>
      <p:pic>
        <p:nvPicPr>
          <p:cNvPr id="4" name="Immagin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4227" y="1354318"/>
            <a:ext cx="6640354" cy="3678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contenuto 2">
            <a:extLst>
              <a:ext uri="{FF2B5EF4-FFF2-40B4-BE49-F238E27FC236}">
                <a16:creationId xmlns:a16="http://schemas.microsoft.com/office/drawing/2014/main" id="{D248AC72-6B28-7F0A-6657-9F2834B7AC22}"/>
              </a:ext>
            </a:extLst>
          </p:cNvPr>
          <p:cNvSpPr txBox="1">
            <a:spLocks/>
          </p:cNvSpPr>
          <p:nvPr/>
        </p:nvSpPr>
        <p:spPr>
          <a:xfrm>
            <a:off x="95693" y="5314294"/>
            <a:ext cx="8952613" cy="15437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it-IT" sz="2000" dirty="0"/>
              <a:t>Quando si ha a che fare con </a:t>
            </a:r>
            <a:r>
              <a:rPr lang="it-IT" sz="2000" b="1" dirty="0">
                <a:solidFill>
                  <a:srgbClr val="FF0000"/>
                </a:solidFill>
              </a:rPr>
              <a:t>aldeidi, chetoni, acidi carbossilici, esteri, ammidi </a:t>
            </a:r>
            <a:r>
              <a:rPr lang="it-IT" sz="2000" dirty="0"/>
              <a:t>che mostrano atomo di idrogeno in posizione </a:t>
            </a:r>
            <a:r>
              <a:rPr lang="it-IT" sz="2000" dirty="0">
                <a:latin typeface="Symbol" panose="05050102010706020507" pitchFamily="18" charset="2"/>
              </a:rPr>
              <a:t>g </a:t>
            </a:r>
            <a:r>
              <a:rPr lang="it-IT" sz="2000" dirty="0"/>
              <a:t>si può osservare questo genere di frammentazione (Riarrangiamento di </a:t>
            </a:r>
            <a:r>
              <a:rPr lang="it-IT" sz="2000" dirty="0" err="1"/>
              <a:t>McLafferty</a:t>
            </a:r>
            <a:r>
              <a:rPr lang="it-IT" sz="2000" dirty="0"/>
              <a:t>). Il relativo ione molecolare può frammentare perdendo un olefina terminale come molecola neutra e un </a:t>
            </a:r>
            <a:r>
              <a:rPr lang="it-IT" sz="2000" b="1" dirty="0"/>
              <a:t>radical</a:t>
            </a:r>
            <a:r>
              <a:rPr lang="it-IT" sz="2000" dirty="0"/>
              <a:t> </a:t>
            </a:r>
            <a:r>
              <a:rPr lang="it-IT" sz="2000" b="1" dirty="0"/>
              <a:t>catione </a:t>
            </a:r>
            <a:r>
              <a:rPr lang="it-IT" sz="2000" dirty="0"/>
              <a:t>stabilizzato per risonanza. </a:t>
            </a:r>
          </a:p>
        </p:txBody>
      </p:sp>
    </p:spTree>
    <p:extLst>
      <p:ext uri="{BB962C8B-B14F-4D97-AF65-F5344CB8AC3E}">
        <p14:creationId xmlns:p14="http://schemas.microsoft.com/office/powerpoint/2010/main" val="3501488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47" y="552995"/>
            <a:ext cx="7886700" cy="1325563"/>
          </a:xfrm>
        </p:spPr>
        <p:txBody>
          <a:bodyPr/>
          <a:lstStyle/>
          <a:p>
            <a:pPr algn="ctr"/>
            <a:r>
              <a:rPr lang="it-IT" dirty="0"/>
              <a:t>Dissociazione di un legame </a:t>
            </a:r>
            <a:r>
              <a:rPr lang="it-IT" dirty="0">
                <a:latin typeface="Symbol" panose="05050102010706020507" pitchFamily="18" charset="2"/>
              </a:rPr>
              <a:t>s</a:t>
            </a:r>
          </a:p>
        </p:txBody>
      </p:sp>
      <p:pic>
        <p:nvPicPr>
          <p:cNvPr id="4" name="Immagine 3"/>
          <p:cNvPicPr>
            <a:picLocks noChangeAspect="1"/>
          </p:cNvPicPr>
          <p:nvPr/>
        </p:nvPicPr>
        <p:blipFill>
          <a:blip r:embed="rId2"/>
          <a:stretch>
            <a:fillRect/>
          </a:stretch>
        </p:blipFill>
        <p:spPr>
          <a:xfrm>
            <a:off x="500041" y="1629932"/>
            <a:ext cx="8143911" cy="3870534"/>
          </a:xfrm>
          <a:prstGeom prst="rect">
            <a:avLst/>
          </a:prstGeom>
        </p:spPr>
      </p:pic>
      <p:sp>
        <p:nvSpPr>
          <p:cNvPr id="5" name="CasellaDiTesto 4"/>
          <p:cNvSpPr txBox="1"/>
          <p:nvPr/>
        </p:nvSpPr>
        <p:spPr>
          <a:xfrm>
            <a:off x="175433" y="5886135"/>
            <a:ext cx="8793126" cy="830997"/>
          </a:xfrm>
          <a:prstGeom prst="rect">
            <a:avLst/>
          </a:prstGeom>
          <a:noFill/>
        </p:spPr>
        <p:txBody>
          <a:bodyPr wrap="square" rtlCol="0">
            <a:spAutoFit/>
          </a:bodyPr>
          <a:lstStyle/>
          <a:p>
            <a:r>
              <a:rPr lang="it-IT" sz="2400" dirty="0"/>
              <a:t>Lo ione molecolare di un alcano lineare evolve formando un catione e un radicale. La carica resterà sul frammento che la stabilizza di più.</a:t>
            </a:r>
          </a:p>
        </p:txBody>
      </p:sp>
      <p:sp>
        <p:nvSpPr>
          <p:cNvPr id="3" name="Titolo 1">
            <a:extLst>
              <a:ext uri="{FF2B5EF4-FFF2-40B4-BE49-F238E27FC236}">
                <a16:creationId xmlns:a16="http://schemas.microsoft.com/office/drawing/2014/main" id="{31555383-91A0-8C27-FC87-B40108C76881}"/>
              </a:ext>
            </a:extLst>
          </p:cNvPr>
          <p:cNvSpPr txBox="1">
            <a:spLocks/>
          </p:cNvSpPr>
          <p:nvPr/>
        </p:nvSpPr>
        <p:spPr>
          <a:xfrm>
            <a:off x="-307682" y="140868"/>
            <a:ext cx="9759359" cy="824254"/>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dirty="0"/>
              <a:t>Frammentazione dello ione Molecolare</a:t>
            </a:r>
          </a:p>
          <a:p>
            <a:pPr algn="ctr"/>
            <a:r>
              <a:rPr lang="it-IT" dirty="0"/>
              <a:t>Idrocarburi</a:t>
            </a:r>
          </a:p>
        </p:txBody>
      </p:sp>
    </p:spTree>
    <p:extLst>
      <p:ext uri="{BB962C8B-B14F-4D97-AF65-F5344CB8AC3E}">
        <p14:creationId xmlns:p14="http://schemas.microsoft.com/office/powerpoint/2010/main" val="109876299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7210" y="0"/>
            <a:ext cx="7886700" cy="660410"/>
          </a:xfrm>
        </p:spPr>
        <p:txBody>
          <a:bodyPr>
            <a:normAutofit fontScale="90000"/>
          </a:bodyPr>
          <a:lstStyle/>
          <a:p>
            <a:pPr algn="ctr"/>
            <a:r>
              <a:rPr lang="it-IT" dirty="0"/>
              <a:t>Idrocarburi </a:t>
            </a:r>
          </a:p>
        </p:txBody>
      </p:sp>
      <p:sp>
        <p:nvSpPr>
          <p:cNvPr id="3" name="Segnaposto contenuto 2"/>
          <p:cNvSpPr>
            <a:spLocks noGrp="1"/>
          </p:cNvSpPr>
          <p:nvPr>
            <p:ph idx="1"/>
          </p:nvPr>
        </p:nvSpPr>
        <p:spPr>
          <a:xfrm>
            <a:off x="233915" y="797442"/>
            <a:ext cx="8654904" cy="4638113"/>
          </a:xfrm>
        </p:spPr>
        <p:txBody>
          <a:bodyPr/>
          <a:lstStyle/>
          <a:p>
            <a:pPr algn="just"/>
            <a:r>
              <a:rPr lang="it-IT" dirty="0"/>
              <a:t>Picco molecolare di bassa intensità. In generale, nelle molecole organiche si osservano frammentazioni che portano alla perdita di almeno 14 unità di massa.</a:t>
            </a:r>
          </a:p>
          <a:p>
            <a:pPr algn="just"/>
            <a:r>
              <a:rPr lang="it-IT" dirty="0"/>
              <a:t>Gruppi di picchi che distano tra loro 14 unità di massa [CH</a:t>
            </a:r>
            <a:r>
              <a:rPr lang="it-IT" baseline="-25000" dirty="0"/>
              <a:t>2</a:t>
            </a:r>
            <a:r>
              <a:rPr lang="it-IT" dirty="0"/>
              <a:t>]</a:t>
            </a:r>
          </a:p>
        </p:txBody>
      </p:sp>
      <p:pic>
        <p:nvPicPr>
          <p:cNvPr id="4" name="Immagine 3"/>
          <p:cNvPicPr>
            <a:picLocks noChangeAspect="1"/>
          </p:cNvPicPr>
          <p:nvPr/>
        </p:nvPicPr>
        <p:blipFill rotWithShape="1">
          <a:blip r:embed="rId3"/>
          <a:srcRect b="29761"/>
          <a:stretch/>
        </p:blipFill>
        <p:spPr>
          <a:xfrm>
            <a:off x="127591" y="3163181"/>
            <a:ext cx="5847907" cy="2966538"/>
          </a:xfrm>
          <a:prstGeom prst="rect">
            <a:avLst/>
          </a:prstGeom>
        </p:spPr>
      </p:pic>
      <p:sp>
        <p:nvSpPr>
          <p:cNvPr id="6" name="TextBox 5">
            <a:extLst>
              <a:ext uri="{FF2B5EF4-FFF2-40B4-BE49-F238E27FC236}">
                <a16:creationId xmlns:a16="http://schemas.microsoft.com/office/drawing/2014/main" id="{5E6B3F8B-8245-BB13-31EC-F289C93CCE19}"/>
              </a:ext>
            </a:extLst>
          </p:cNvPr>
          <p:cNvSpPr txBox="1"/>
          <p:nvPr/>
        </p:nvSpPr>
        <p:spPr>
          <a:xfrm>
            <a:off x="5645888" y="4150894"/>
            <a:ext cx="3370521" cy="1754326"/>
          </a:xfrm>
          <a:prstGeom prst="rect">
            <a:avLst/>
          </a:prstGeom>
          <a:noFill/>
        </p:spPr>
        <p:txBody>
          <a:bodyPr wrap="square">
            <a:spAutoFit/>
          </a:bodyPr>
          <a:lstStyle/>
          <a:p>
            <a:pPr algn="just"/>
            <a:r>
              <a:rPr lang="it-IT" sz="1800" dirty="0"/>
              <a:t>Nel caso dell’ottano si osserva il segnale relativo allo ione molecolare a 114. Si osserva un segnale a 85 dovuto a un catione a 6 atomi di carbonio che ha perso un radicale etilico. </a:t>
            </a:r>
            <a:r>
              <a:rPr lang="it-IT" dirty="0"/>
              <a:t>E così via</a:t>
            </a:r>
          </a:p>
        </p:txBody>
      </p:sp>
    </p:spTree>
    <p:extLst>
      <p:ext uri="{BB962C8B-B14F-4D97-AF65-F5344CB8AC3E}">
        <p14:creationId xmlns:p14="http://schemas.microsoft.com/office/powerpoint/2010/main" val="28125819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75263" y="38043"/>
            <a:ext cx="7886700" cy="794734"/>
          </a:xfrm>
        </p:spPr>
        <p:txBody>
          <a:bodyPr/>
          <a:lstStyle/>
          <a:p>
            <a:r>
              <a:rPr lang="it-IT" altLang="it-IT" dirty="0">
                <a:solidFill>
                  <a:srgbClr val="000000"/>
                </a:solidFill>
                <a:ea typeface="Calibri" panose="020F0502020204030204" pitchFamily="34" charset="0"/>
                <a:cs typeface="Minion Pro" pitchFamily="18" charset="0"/>
              </a:rPr>
              <a:t>Spettro di Massa EI del Cicloesano</a:t>
            </a:r>
            <a:endParaRPr lang="it-IT" dirty="0"/>
          </a:p>
        </p:txBody>
      </p:sp>
      <p:pic>
        <p:nvPicPr>
          <p:cNvPr id="4" name="Immagin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99" y="1182250"/>
            <a:ext cx="9017000" cy="276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p:cNvSpPr txBox="1"/>
          <p:nvPr/>
        </p:nvSpPr>
        <p:spPr>
          <a:xfrm>
            <a:off x="0" y="3879353"/>
            <a:ext cx="9017000" cy="1200329"/>
          </a:xfrm>
          <a:prstGeom prst="rect">
            <a:avLst/>
          </a:prstGeom>
          <a:noFill/>
        </p:spPr>
        <p:txBody>
          <a:bodyPr wrap="square" rtlCol="0">
            <a:spAutoFit/>
          </a:bodyPr>
          <a:lstStyle/>
          <a:p>
            <a:pPr algn="just"/>
            <a:r>
              <a:rPr lang="it-IT" dirty="0"/>
              <a:t>Si osserva la presenza dello ione molecolare del </a:t>
            </a:r>
            <a:r>
              <a:rPr lang="it-IT" b="1" dirty="0">
                <a:solidFill>
                  <a:srgbClr val="FF0000"/>
                </a:solidFill>
              </a:rPr>
              <a:t>cicloesano</a:t>
            </a:r>
            <a:r>
              <a:rPr lang="it-IT" dirty="0"/>
              <a:t> a m/z = 84. Il picco base dello spettro si presenta a m/z = 56 (C</a:t>
            </a:r>
            <a:r>
              <a:rPr lang="it-IT" baseline="-25000" dirty="0"/>
              <a:t>4</a:t>
            </a:r>
            <a:r>
              <a:rPr lang="it-IT" dirty="0"/>
              <a:t>H</a:t>
            </a:r>
            <a:r>
              <a:rPr lang="it-IT" baseline="-25000" dirty="0"/>
              <a:t>8</a:t>
            </a:r>
            <a:r>
              <a:rPr lang="it-IT" dirty="0"/>
              <a:t>)</a:t>
            </a:r>
            <a:r>
              <a:rPr lang="it-IT" baseline="30000" dirty="0"/>
              <a:t>+.</a:t>
            </a:r>
            <a:r>
              <a:rPr lang="it-IT" dirty="0"/>
              <a:t> massa pari è un radical catione, dovuto alla perdita di etilene (massa = 28). Un altro segnale intenso è derivante dalla formazione di un catione allilico stabile a m/z = 41.</a:t>
            </a:r>
          </a:p>
        </p:txBody>
      </p:sp>
      <p:sp>
        <p:nvSpPr>
          <p:cNvPr id="8" name="Ovale 7"/>
          <p:cNvSpPr/>
          <p:nvPr/>
        </p:nvSpPr>
        <p:spPr>
          <a:xfrm>
            <a:off x="8410089" y="1385263"/>
            <a:ext cx="378823" cy="2743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p:cNvSpPr/>
          <p:nvPr/>
        </p:nvSpPr>
        <p:spPr>
          <a:xfrm>
            <a:off x="5152539" y="1295460"/>
            <a:ext cx="653143" cy="3641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10" name="Oggetto 9"/>
          <p:cNvGraphicFramePr>
            <a:graphicFrameLocks noChangeAspect="1"/>
          </p:cNvGraphicFramePr>
          <p:nvPr>
            <p:extLst>
              <p:ext uri="{D42A27DB-BD31-4B8C-83A1-F6EECF244321}">
                <p14:modId xmlns:p14="http://schemas.microsoft.com/office/powerpoint/2010/main" val="534937279"/>
              </p:ext>
            </p:extLst>
          </p:nvPr>
        </p:nvGraphicFramePr>
        <p:xfrm>
          <a:off x="5400735" y="1227762"/>
          <a:ext cx="404947" cy="315002"/>
        </p:xfrm>
        <a:graphic>
          <a:graphicData uri="http://schemas.openxmlformats.org/presentationml/2006/ole">
            <mc:AlternateContent xmlns:mc="http://schemas.openxmlformats.org/markup-compatibility/2006">
              <mc:Choice xmlns:v="urn:schemas-microsoft-com:vml" Requires="v">
                <p:oleObj name="CS ChemDraw Drawing" r:id="rId4" imgW="125951" imgH="90966" progId="ChemDraw.Document.6.0">
                  <p:embed/>
                </p:oleObj>
              </mc:Choice>
              <mc:Fallback>
                <p:oleObj name="CS ChemDraw Drawing" r:id="rId4" imgW="125951" imgH="90966" progId="ChemDraw.Document.6.0">
                  <p:embed/>
                  <p:pic>
                    <p:nvPicPr>
                      <p:cNvPr id="0" name=""/>
                      <p:cNvPicPr/>
                      <p:nvPr/>
                    </p:nvPicPr>
                    <p:blipFill>
                      <a:blip r:embed="rId5"/>
                      <a:stretch>
                        <a:fillRect/>
                      </a:stretch>
                    </p:blipFill>
                    <p:spPr>
                      <a:xfrm>
                        <a:off x="5400735" y="1227762"/>
                        <a:ext cx="404947" cy="315002"/>
                      </a:xfrm>
                      <a:prstGeom prst="rect">
                        <a:avLst/>
                      </a:prstGeom>
                    </p:spPr>
                  </p:pic>
                </p:oleObj>
              </mc:Fallback>
            </mc:AlternateContent>
          </a:graphicData>
        </a:graphic>
      </p:graphicFrame>
      <p:graphicFrame>
        <p:nvGraphicFramePr>
          <p:cNvPr id="12" name="Oggetto 11"/>
          <p:cNvGraphicFramePr>
            <a:graphicFrameLocks noChangeAspect="1"/>
          </p:cNvGraphicFramePr>
          <p:nvPr>
            <p:extLst>
              <p:ext uri="{D42A27DB-BD31-4B8C-83A1-F6EECF244321}">
                <p14:modId xmlns:p14="http://schemas.microsoft.com/office/powerpoint/2010/main" val="4069491985"/>
              </p:ext>
            </p:extLst>
          </p:nvPr>
        </p:nvGraphicFramePr>
        <p:xfrm>
          <a:off x="8532284" y="1320020"/>
          <a:ext cx="404947" cy="315002"/>
        </p:xfrm>
        <a:graphic>
          <a:graphicData uri="http://schemas.openxmlformats.org/presentationml/2006/ole">
            <mc:AlternateContent xmlns:mc="http://schemas.openxmlformats.org/markup-compatibility/2006">
              <mc:Choice xmlns:v="urn:schemas-microsoft-com:vml" Requires="v">
                <p:oleObj name="CS ChemDraw Drawing" r:id="rId6" imgW="125951" imgH="90966" progId="ChemDraw.Document.6.0">
                  <p:embed/>
                </p:oleObj>
              </mc:Choice>
              <mc:Fallback>
                <p:oleObj name="CS ChemDraw Drawing" r:id="rId6" imgW="125951" imgH="90966" progId="ChemDraw.Document.6.0">
                  <p:embed/>
                  <p:pic>
                    <p:nvPicPr>
                      <p:cNvPr id="10" name="Oggetto 9"/>
                      <p:cNvPicPr/>
                      <p:nvPr/>
                    </p:nvPicPr>
                    <p:blipFill>
                      <a:blip r:embed="rId5"/>
                      <a:stretch>
                        <a:fillRect/>
                      </a:stretch>
                    </p:blipFill>
                    <p:spPr>
                      <a:xfrm>
                        <a:off x="8532284" y="1320020"/>
                        <a:ext cx="404947" cy="315002"/>
                      </a:xfrm>
                      <a:prstGeom prst="rect">
                        <a:avLst/>
                      </a:prstGeom>
                    </p:spPr>
                  </p:pic>
                </p:oleObj>
              </mc:Fallback>
            </mc:AlternateContent>
          </a:graphicData>
        </a:graphic>
      </p:graphicFrame>
      <p:graphicFrame>
        <p:nvGraphicFramePr>
          <p:cNvPr id="14" name="Oggetto 5">
            <a:extLst>
              <a:ext uri="{FF2B5EF4-FFF2-40B4-BE49-F238E27FC236}">
                <a16:creationId xmlns:a16="http://schemas.microsoft.com/office/drawing/2014/main" id="{829E3A36-4C5D-CEC8-72FB-73CEC0E9E5EB}"/>
              </a:ext>
            </a:extLst>
          </p:cNvPr>
          <p:cNvGraphicFramePr>
            <a:graphicFrameLocks noChangeAspect="1"/>
          </p:cNvGraphicFramePr>
          <p:nvPr>
            <p:extLst>
              <p:ext uri="{D42A27DB-BD31-4B8C-83A1-F6EECF244321}">
                <p14:modId xmlns:p14="http://schemas.microsoft.com/office/powerpoint/2010/main" val="800404526"/>
              </p:ext>
            </p:extLst>
          </p:nvPr>
        </p:nvGraphicFramePr>
        <p:xfrm>
          <a:off x="1081505" y="5053032"/>
          <a:ext cx="6683903" cy="1596528"/>
        </p:xfrm>
        <a:graphic>
          <a:graphicData uri="http://schemas.openxmlformats.org/presentationml/2006/ole">
            <mc:AlternateContent xmlns:mc="http://schemas.openxmlformats.org/markup-compatibility/2006">
              <mc:Choice xmlns:v="urn:schemas-microsoft-com:vml" Requires="v">
                <p:oleObj name="CS ChemDraw Drawing" r:id="rId7" imgW="4876155" imgH="1162513" progId="ChemDraw.Document.6.0">
                  <p:embed/>
                </p:oleObj>
              </mc:Choice>
              <mc:Fallback>
                <p:oleObj name="CS ChemDraw Drawing" r:id="rId7" imgW="4876155" imgH="1162513" progId="ChemDraw.Document.6.0">
                  <p:embed/>
                  <p:pic>
                    <p:nvPicPr>
                      <p:cNvPr id="6" name="Oggetto 5"/>
                      <p:cNvPicPr/>
                      <p:nvPr/>
                    </p:nvPicPr>
                    <p:blipFill>
                      <a:blip r:embed="rId8"/>
                      <a:stretch>
                        <a:fillRect/>
                      </a:stretch>
                    </p:blipFill>
                    <p:spPr>
                      <a:xfrm>
                        <a:off x="1081505" y="5053032"/>
                        <a:ext cx="6683903" cy="1596528"/>
                      </a:xfrm>
                      <a:prstGeom prst="rect">
                        <a:avLst/>
                      </a:prstGeom>
                    </p:spPr>
                  </p:pic>
                </p:oleObj>
              </mc:Fallback>
            </mc:AlternateContent>
          </a:graphicData>
        </a:graphic>
      </p:graphicFrame>
    </p:spTree>
    <p:extLst>
      <p:ext uri="{BB962C8B-B14F-4D97-AF65-F5344CB8AC3E}">
        <p14:creationId xmlns:p14="http://schemas.microsoft.com/office/powerpoint/2010/main" val="2066697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Alcheni </a:t>
            </a:r>
          </a:p>
        </p:txBody>
      </p:sp>
      <p:sp>
        <p:nvSpPr>
          <p:cNvPr id="3" name="Segnaposto contenuto 2"/>
          <p:cNvSpPr>
            <a:spLocks noGrp="1"/>
          </p:cNvSpPr>
          <p:nvPr>
            <p:ph idx="1"/>
          </p:nvPr>
        </p:nvSpPr>
        <p:spPr>
          <a:xfrm>
            <a:off x="628650" y="1953216"/>
            <a:ext cx="8270801" cy="4351338"/>
          </a:xfrm>
        </p:spPr>
        <p:txBody>
          <a:bodyPr/>
          <a:lstStyle/>
          <a:p>
            <a:pPr algn="just"/>
            <a:r>
              <a:rPr lang="it-IT" dirty="0"/>
              <a:t>In genere è presente il picco molecolare.</a:t>
            </a:r>
          </a:p>
          <a:p>
            <a:pPr algn="just"/>
            <a:r>
              <a:rPr lang="it-IT" dirty="0"/>
              <a:t>La migrazione del doppio legame è facile.</a:t>
            </a:r>
          </a:p>
          <a:p>
            <a:pPr algn="just"/>
            <a:r>
              <a:rPr lang="it-IT" dirty="0"/>
              <a:t>Favorita la </a:t>
            </a:r>
            <a:r>
              <a:rPr lang="it-IT" b="1" dirty="0"/>
              <a:t>scissione allilica </a:t>
            </a:r>
            <a:r>
              <a:rPr lang="it-IT" dirty="0"/>
              <a:t>che porta alla formazione di cationi allilici stabilizzati per risonanza.</a:t>
            </a:r>
          </a:p>
          <a:p>
            <a:pPr algn="just"/>
            <a:endParaRPr lang="it-IT" dirty="0"/>
          </a:p>
          <a:p>
            <a:pPr algn="just"/>
            <a:endParaRPr lang="it-IT" dirty="0"/>
          </a:p>
          <a:p>
            <a:pPr algn="just"/>
            <a:endParaRPr lang="it-IT" dirty="0"/>
          </a:p>
        </p:txBody>
      </p:sp>
      <p:graphicFrame>
        <p:nvGraphicFramePr>
          <p:cNvPr id="5" name="Oggetto 4"/>
          <p:cNvGraphicFramePr>
            <a:graphicFrameLocks noChangeAspect="1"/>
          </p:cNvGraphicFramePr>
          <p:nvPr>
            <p:extLst>
              <p:ext uri="{D42A27DB-BD31-4B8C-83A1-F6EECF244321}">
                <p14:modId xmlns:p14="http://schemas.microsoft.com/office/powerpoint/2010/main" val="3868310989"/>
              </p:ext>
            </p:extLst>
          </p:nvPr>
        </p:nvGraphicFramePr>
        <p:xfrm>
          <a:off x="1297514" y="4438042"/>
          <a:ext cx="6336319" cy="828249"/>
        </p:xfrm>
        <a:graphic>
          <a:graphicData uri="http://schemas.openxmlformats.org/presentationml/2006/ole">
            <mc:AlternateContent xmlns:mc="http://schemas.openxmlformats.org/markup-compatibility/2006">
              <mc:Choice xmlns:v="urn:schemas-microsoft-com:vml" Requires="v">
                <p:oleObj name="CS ChemDraw Drawing" r:id="rId2" imgW="2223242" imgH="290713" progId="ChemDraw.Document.6.0">
                  <p:embed/>
                </p:oleObj>
              </mc:Choice>
              <mc:Fallback>
                <p:oleObj name="CS ChemDraw Drawing" r:id="rId2" imgW="2223242" imgH="290713" progId="ChemDraw.Document.6.0">
                  <p:embed/>
                  <p:pic>
                    <p:nvPicPr>
                      <p:cNvPr id="7" name="Oggetto 6"/>
                      <p:cNvPicPr/>
                      <p:nvPr/>
                    </p:nvPicPr>
                    <p:blipFill>
                      <a:blip r:embed="rId3"/>
                      <a:stretch>
                        <a:fillRect/>
                      </a:stretch>
                    </p:blipFill>
                    <p:spPr>
                      <a:xfrm>
                        <a:off x="1297514" y="4438042"/>
                        <a:ext cx="6336319" cy="828249"/>
                      </a:xfrm>
                      <a:prstGeom prst="rect">
                        <a:avLst/>
                      </a:prstGeom>
                    </p:spPr>
                  </p:pic>
                </p:oleObj>
              </mc:Fallback>
            </mc:AlternateContent>
          </a:graphicData>
        </a:graphic>
      </p:graphicFrame>
    </p:spTree>
    <p:extLst>
      <p:ext uri="{BB962C8B-B14F-4D97-AF65-F5344CB8AC3E}">
        <p14:creationId xmlns:p14="http://schemas.microsoft.com/office/powerpoint/2010/main" val="40654237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20186" y="0"/>
            <a:ext cx="5635257" cy="776289"/>
          </a:xfrm>
        </p:spPr>
        <p:txBody>
          <a:bodyPr>
            <a:normAutofit fontScale="90000"/>
          </a:bodyPr>
          <a:lstStyle/>
          <a:p>
            <a:r>
              <a:rPr lang="it-IT" altLang="it-IT" sz="3200" dirty="0">
                <a:solidFill>
                  <a:srgbClr val="000000"/>
                </a:solidFill>
                <a:ea typeface="Calibri" panose="020F0502020204030204" pitchFamily="34" charset="0"/>
                <a:cs typeface="Minion Pro" pitchFamily="18" charset="0"/>
              </a:rPr>
              <a:t>Spettro di massa EI del </a:t>
            </a:r>
            <a:r>
              <a:rPr lang="it-IT" altLang="it-IT" sz="3200" dirty="0">
                <a:solidFill>
                  <a:srgbClr val="000000"/>
                </a:solidFill>
                <a:latin typeface="Symbol" panose="05050102010706020507" pitchFamily="18" charset="2"/>
                <a:ea typeface="Calibri" panose="020F0502020204030204" pitchFamily="34" charset="0"/>
                <a:cs typeface="Minion Pro" pitchFamily="18" charset="0"/>
              </a:rPr>
              <a:t>b</a:t>
            </a:r>
            <a:r>
              <a:rPr lang="it-IT" altLang="it-IT" sz="3200" dirty="0">
                <a:solidFill>
                  <a:srgbClr val="000000"/>
                </a:solidFill>
                <a:ea typeface="Calibri" panose="020F0502020204030204" pitchFamily="34" charset="0"/>
                <a:cs typeface="Minion Pro" pitchFamily="18" charset="0"/>
              </a:rPr>
              <a:t>-</a:t>
            </a:r>
            <a:r>
              <a:rPr lang="it-IT" altLang="it-IT" sz="3200" dirty="0" err="1">
                <a:solidFill>
                  <a:srgbClr val="000000"/>
                </a:solidFill>
                <a:ea typeface="Calibri" panose="020F0502020204030204" pitchFamily="34" charset="0"/>
                <a:cs typeface="Minion Pro" pitchFamily="18" charset="0"/>
              </a:rPr>
              <a:t>mircene</a:t>
            </a:r>
            <a:endParaRPr lang="it-IT" sz="3200" dirty="0"/>
          </a:p>
        </p:txBody>
      </p:sp>
      <p:pic>
        <p:nvPicPr>
          <p:cNvPr id="4" name="Immagin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33" y="1509936"/>
            <a:ext cx="9017000"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ggetto 4"/>
          <p:cNvGraphicFramePr>
            <a:graphicFrameLocks noChangeAspect="1"/>
          </p:cNvGraphicFramePr>
          <p:nvPr>
            <p:extLst>
              <p:ext uri="{D42A27DB-BD31-4B8C-83A1-F6EECF244321}">
                <p14:modId xmlns:p14="http://schemas.microsoft.com/office/powerpoint/2010/main" val="2751594773"/>
              </p:ext>
            </p:extLst>
          </p:nvPr>
        </p:nvGraphicFramePr>
        <p:xfrm>
          <a:off x="8759215" y="2729625"/>
          <a:ext cx="290917" cy="195872"/>
        </p:xfrm>
        <a:graphic>
          <a:graphicData uri="http://schemas.openxmlformats.org/presentationml/2006/ole">
            <mc:AlternateContent xmlns:mc="http://schemas.openxmlformats.org/markup-compatibility/2006">
              <mc:Choice xmlns:v="urn:schemas-microsoft-com:vml" Requires="v">
                <p:oleObj name="CS ChemDraw Drawing" r:id="rId3" imgW="125951" imgH="90966" progId="ChemDraw.Document.6.0">
                  <p:embed/>
                </p:oleObj>
              </mc:Choice>
              <mc:Fallback>
                <p:oleObj name="CS ChemDraw Drawing" r:id="rId3" imgW="125951" imgH="90966" progId="ChemDraw.Document.6.0">
                  <p:embed/>
                  <p:pic>
                    <p:nvPicPr>
                      <p:cNvPr id="12" name="Oggetto 11"/>
                      <p:cNvPicPr/>
                      <p:nvPr/>
                    </p:nvPicPr>
                    <p:blipFill>
                      <a:blip r:embed="rId4"/>
                      <a:stretch>
                        <a:fillRect/>
                      </a:stretch>
                    </p:blipFill>
                    <p:spPr>
                      <a:xfrm>
                        <a:off x="8759215" y="2729625"/>
                        <a:ext cx="290917" cy="195872"/>
                      </a:xfrm>
                      <a:prstGeom prst="rect">
                        <a:avLst/>
                      </a:prstGeom>
                    </p:spPr>
                  </p:pic>
                </p:oleObj>
              </mc:Fallback>
            </mc:AlternateContent>
          </a:graphicData>
        </a:graphic>
      </p:graphicFrame>
      <p:sp>
        <p:nvSpPr>
          <p:cNvPr id="3" name="CasellaDiTesto 4">
            <a:extLst>
              <a:ext uri="{FF2B5EF4-FFF2-40B4-BE49-F238E27FC236}">
                <a16:creationId xmlns:a16="http://schemas.microsoft.com/office/drawing/2014/main" id="{D7852F91-2FE1-4F1D-1BA0-91C432C01A7B}"/>
              </a:ext>
            </a:extLst>
          </p:cNvPr>
          <p:cNvSpPr txBox="1"/>
          <p:nvPr/>
        </p:nvSpPr>
        <p:spPr>
          <a:xfrm>
            <a:off x="33132" y="4357437"/>
            <a:ext cx="9017000" cy="1477328"/>
          </a:xfrm>
          <a:prstGeom prst="rect">
            <a:avLst/>
          </a:prstGeom>
          <a:noFill/>
        </p:spPr>
        <p:txBody>
          <a:bodyPr wrap="square" rtlCol="0">
            <a:spAutoFit/>
          </a:bodyPr>
          <a:lstStyle/>
          <a:p>
            <a:pPr algn="just"/>
            <a:r>
              <a:rPr lang="it-IT" dirty="0"/>
              <a:t>Nello spettro dello </a:t>
            </a:r>
            <a:r>
              <a:rPr lang="it-IT" b="1" dirty="0">
                <a:solidFill>
                  <a:srgbClr val="FF0000"/>
                </a:solidFill>
                <a:latin typeface="Symbol" panose="05050102010706020507" pitchFamily="18" charset="2"/>
              </a:rPr>
              <a:t>b</a:t>
            </a:r>
            <a:r>
              <a:rPr lang="it-IT" b="1" dirty="0">
                <a:solidFill>
                  <a:srgbClr val="FF0000"/>
                </a:solidFill>
              </a:rPr>
              <a:t>-</a:t>
            </a:r>
            <a:r>
              <a:rPr lang="it-IT" b="1" dirty="0" err="1">
                <a:solidFill>
                  <a:srgbClr val="FF0000"/>
                </a:solidFill>
              </a:rPr>
              <a:t>mircene</a:t>
            </a:r>
            <a:r>
              <a:rPr lang="it-IT" dirty="0"/>
              <a:t> (PM = 136 u) si identifica il segnale dello ione molecolare a  m/z = 136 (C</a:t>
            </a:r>
            <a:r>
              <a:rPr lang="it-IT" baseline="-25000" dirty="0"/>
              <a:t>10</a:t>
            </a:r>
            <a:r>
              <a:rPr lang="it-IT" dirty="0"/>
              <a:t>H</a:t>
            </a:r>
            <a:r>
              <a:rPr lang="it-IT" baseline="-25000" dirty="0"/>
              <a:t>16</a:t>
            </a:r>
            <a:r>
              <a:rPr lang="it-IT" dirty="0"/>
              <a:t>)</a:t>
            </a:r>
            <a:r>
              <a:rPr lang="it-IT" baseline="30000" dirty="0"/>
              <a:t>+.</a:t>
            </a:r>
            <a:r>
              <a:rPr lang="it-IT" dirty="0"/>
              <a:t>. In aggiunta i segnali più intensi dello spettro si identificano a m/z = 93 e m/z = 69. Questi segnali sono relativi a due </a:t>
            </a:r>
            <a:r>
              <a:rPr lang="it-IT" b="1" dirty="0"/>
              <a:t>frammentazioni alliliche </a:t>
            </a:r>
            <a:r>
              <a:rPr lang="it-IT" dirty="0"/>
              <a:t>dello ione molecolare. Nelle frammentazioni alliliche il radical catione si frammenta formando un radicale e un catione allilico stabilizzato per risonanza. </a:t>
            </a:r>
          </a:p>
        </p:txBody>
      </p:sp>
      <p:pic>
        <p:nvPicPr>
          <p:cNvPr id="6" name="Immagine 6">
            <a:extLst>
              <a:ext uri="{FF2B5EF4-FFF2-40B4-BE49-F238E27FC236}">
                <a16:creationId xmlns:a16="http://schemas.microsoft.com/office/drawing/2014/main" id="{DCE12B41-A4A0-DA99-C57E-624E7930F794}"/>
              </a:ext>
            </a:extLst>
          </p:cNvPr>
          <p:cNvPicPr>
            <a:picLocks noChangeAspect="1"/>
          </p:cNvPicPr>
          <p:nvPr/>
        </p:nvPicPr>
        <p:blipFill>
          <a:blip r:embed="rId5"/>
          <a:stretch>
            <a:fillRect/>
          </a:stretch>
        </p:blipFill>
        <p:spPr>
          <a:xfrm>
            <a:off x="3503971" y="5490925"/>
            <a:ext cx="4151768" cy="1112181"/>
          </a:xfrm>
          <a:prstGeom prst="rect">
            <a:avLst/>
          </a:prstGeom>
        </p:spPr>
      </p:pic>
    </p:spTree>
    <p:extLst>
      <p:ext uri="{BB962C8B-B14F-4D97-AF65-F5344CB8AC3E}">
        <p14:creationId xmlns:p14="http://schemas.microsoft.com/office/powerpoint/2010/main" val="155585856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301" y="1528871"/>
            <a:ext cx="3816526" cy="171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magine 4"/>
          <p:cNvPicPr>
            <a:picLocks noChangeAspect="1"/>
          </p:cNvPicPr>
          <p:nvPr/>
        </p:nvPicPr>
        <p:blipFill>
          <a:blip r:embed="rId3"/>
          <a:stretch>
            <a:fillRect/>
          </a:stretch>
        </p:blipFill>
        <p:spPr>
          <a:xfrm>
            <a:off x="450882" y="3963239"/>
            <a:ext cx="4163967" cy="1651010"/>
          </a:xfrm>
          <a:prstGeom prst="rect">
            <a:avLst/>
          </a:prstGeom>
        </p:spPr>
      </p:pic>
      <p:sp>
        <p:nvSpPr>
          <p:cNvPr id="6" name="CasellaDiTesto 5"/>
          <p:cNvSpPr txBox="1"/>
          <p:nvPr/>
        </p:nvSpPr>
        <p:spPr>
          <a:xfrm flipH="1">
            <a:off x="354633" y="875603"/>
            <a:ext cx="4356464" cy="369332"/>
          </a:xfrm>
          <a:prstGeom prst="rect">
            <a:avLst/>
          </a:prstGeom>
          <a:noFill/>
        </p:spPr>
        <p:txBody>
          <a:bodyPr wrap="square" rtlCol="0">
            <a:spAutoFit/>
          </a:bodyPr>
          <a:lstStyle/>
          <a:p>
            <a:r>
              <a:rPr lang="it-IT" dirty="0"/>
              <a:t>Rotture Alliliche:</a:t>
            </a:r>
          </a:p>
        </p:txBody>
      </p:sp>
      <p:graphicFrame>
        <p:nvGraphicFramePr>
          <p:cNvPr id="3" name="Oggetto 2"/>
          <p:cNvGraphicFramePr>
            <a:graphicFrameLocks noChangeAspect="1"/>
          </p:cNvGraphicFramePr>
          <p:nvPr>
            <p:extLst>
              <p:ext uri="{D42A27DB-BD31-4B8C-83A1-F6EECF244321}">
                <p14:modId xmlns:p14="http://schemas.microsoft.com/office/powerpoint/2010/main" val="2204625230"/>
              </p:ext>
            </p:extLst>
          </p:nvPr>
        </p:nvGraphicFramePr>
        <p:xfrm>
          <a:off x="2384564" y="5203253"/>
          <a:ext cx="681037" cy="50800"/>
        </p:xfrm>
        <a:graphic>
          <a:graphicData uri="http://schemas.openxmlformats.org/presentationml/2006/ole">
            <mc:AlternateContent xmlns:mc="http://schemas.openxmlformats.org/markup-compatibility/2006">
              <mc:Choice xmlns:v="urn:schemas-microsoft-com:vml" Requires="v">
                <p:oleObj name="CS ChemDraw Drawing" r:id="rId4" imgW="680816" imgH="51548" progId="ChemDraw.Document.6.0">
                  <p:embed/>
                </p:oleObj>
              </mc:Choice>
              <mc:Fallback>
                <p:oleObj name="CS ChemDraw Drawing" r:id="rId4" imgW="680816" imgH="51548" progId="ChemDraw.Document.6.0">
                  <p:embed/>
                  <p:pic>
                    <p:nvPicPr>
                      <p:cNvPr id="0" name=""/>
                      <p:cNvPicPr/>
                      <p:nvPr/>
                    </p:nvPicPr>
                    <p:blipFill>
                      <a:blip r:embed="rId5"/>
                      <a:stretch>
                        <a:fillRect/>
                      </a:stretch>
                    </p:blipFill>
                    <p:spPr>
                      <a:xfrm>
                        <a:off x="2384564" y="5203253"/>
                        <a:ext cx="681037" cy="50800"/>
                      </a:xfrm>
                      <a:prstGeom prst="rect">
                        <a:avLst/>
                      </a:prstGeom>
                    </p:spPr>
                  </p:pic>
                </p:oleObj>
              </mc:Fallback>
            </mc:AlternateContent>
          </a:graphicData>
        </a:graphic>
      </p:graphicFrame>
      <p:sp>
        <p:nvSpPr>
          <p:cNvPr id="11" name="Titolo 1">
            <a:extLst>
              <a:ext uri="{FF2B5EF4-FFF2-40B4-BE49-F238E27FC236}">
                <a16:creationId xmlns:a16="http://schemas.microsoft.com/office/drawing/2014/main" id="{7D603B2B-391D-6549-23CF-B7339E203F33}"/>
              </a:ext>
            </a:extLst>
          </p:cNvPr>
          <p:cNvSpPr>
            <a:spLocks noGrp="1"/>
          </p:cNvSpPr>
          <p:nvPr>
            <p:ph type="title"/>
          </p:nvPr>
        </p:nvSpPr>
        <p:spPr>
          <a:xfrm>
            <a:off x="2020186" y="0"/>
            <a:ext cx="5635257" cy="776289"/>
          </a:xfrm>
        </p:spPr>
        <p:txBody>
          <a:bodyPr>
            <a:normAutofit fontScale="90000"/>
          </a:bodyPr>
          <a:lstStyle/>
          <a:p>
            <a:r>
              <a:rPr lang="it-IT" altLang="it-IT" sz="3200" dirty="0">
                <a:solidFill>
                  <a:srgbClr val="000000"/>
                </a:solidFill>
                <a:ea typeface="Calibri" panose="020F0502020204030204" pitchFamily="34" charset="0"/>
                <a:cs typeface="Minion Pro" pitchFamily="18" charset="0"/>
              </a:rPr>
              <a:t>Spettro di massa EI del </a:t>
            </a:r>
            <a:r>
              <a:rPr lang="it-IT" altLang="it-IT" sz="3200" dirty="0">
                <a:solidFill>
                  <a:srgbClr val="000000"/>
                </a:solidFill>
                <a:latin typeface="Symbol" panose="05050102010706020507" pitchFamily="18" charset="2"/>
                <a:ea typeface="Calibri" panose="020F0502020204030204" pitchFamily="34" charset="0"/>
                <a:cs typeface="Minion Pro" pitchFamily="18" charset="0"/>
              </a:rPr>
              <a:t>b</a:t>
            </a:r>
            <a:r>
              <a:rPr lang="it-IT" altLang="it-IT" sz="3200" dirty="0">
                <a:solidFill>
                  <a:srgbClr val="000000"/>
                </a:solidFill>
                <a:ea typeface="Calibri" panose="020F0502020204030204" pitchFamily="34" charset="0"/>
                <a:cs typeface="Minion Pro" pitchFamily="18" charset="0"/>
              </a:rPr>
              <a:t>-</a:t>
            </a:r>
            <a:r>
              <a:rPr lang="it-IT" altLang="it-IT" sz="3200" dirty="0" err="1">
                <a:solidFill>
                  <a:srgbClr val="000000"/>
                </a:solidFill>
                <a:ea typeface="Calibri" panose="020F0502020204030204" pitchFamily="34" charset="0"/>
                <a:cs typeface="Minion Pro" pitchFamily="18" charset="0"/>
              </a:rPr>
              <a:t>mircene</a:t>
            </a:r>
            <a:endParaRPr lang="it-IT" sz="3200" dirty="0"/>
          </a:p>
        </p:txBody>
      </p:sp>
      <p:sp>
        <p:nvSpPr>
          <p:cNvPr id="13" name="TextBox 12">
            <a:extLst>
              <a:ext uri="{FF2B5EF4-FFF2-40B4-BE49-F238E27FC236}">
                <a16:creationId xmlns:a16="http://schemas.microsoft.com/office/drawing/2014/main" id="{5923F0F1-E459-AF4B-D00D-C26E2301D651}"/>
              </a:ext>
            </a:extLst>
          </p:cNvPr>
          <p:cNvSpPr txBox="1"/>
          <p:nvPr/>
        </p:nvSpPr>
        <p:spPr>
          <a:xfrm>
            <a:off x="4837814" y="1339750"/>
            <a:ext cx="4163967" cy="2031325"/>
          </a:xfrm>
          <a:prstGeom prst="rect">
            <a:avLst/>
          </a:prstGeom>
          <a:noFill/>
        </p:spPr>
        <p:txBody>
          <a:bodyPr wrap="square">
            <a:spAutoFit/>
          </a:bodyPr>
          <a:lstStyle/>
          <a:p>
            <a:pPr algn="just"/>
            <a:r>
              <a:rPr lang="it-IT" dirty="0"/>
              <a:t>Ione molecolare frammenta nella posizione indicata dalla linea producendo un catione e un radicale. Possono avvenire due possibilità che formano due cationi allilici stabilizzati per risonanza. Questo spiega i segnali osservati a m/z = 69 e m/z = 67  </a:t>
            </a:r>
          </a:p>
        </p:txBody>
      </p:sp>
      <p:sp>
        <p:nvSpPr>
          <p:cNvPr id="14" name="TextBox 13">
            <a:extLst>
              <a:ext uri="{FF2B5EF4-FFF2-40B4-BE49-F238E27FC236}">
                <a16:creationId xmlns:a16="http://schemas.microsoft.com/office/drawing/2014/main" id="{BCC8BC60-3381-566B-E70B-1080571548EC}"/>
              </a:ext>
            </a:extLst>
          </p:cNvPr>
          <p:cNvSpPr txBox="1"/>
          <p:nvPr/>
        </p:nvSpPr>
        <p:spPr>
          <a:xfrm>
            <a:off x="4837813" y="3773082"/>
            <a:ext cx="4163967" cy="2308324"/>
          </a:xfrm>
          <a:prstGeom prst="rect">
            <a:avLst/>
          </a:prstGeom>
          <a:noFill/>
        </p:spPr>
        <p:txBody>
          <a:bodyPr wrap="square">
            <a:spAutoFit/>
          </a:bodyPr>
          <a:lstStyle/>
          <a:p>
            <a:pPr algn="just"/>
            <a:r>
              <a:rPr lang="it-IT" dirty="0"/>
              <a:t>Ione molecolare può riarrangiare producendo uno ione molecolare intermedio che aumenta la coniugazione quindi la stabilità del sistema. A questo punto lo ione molecolare frammenta  nella posizione indicata dalla linea producendo un catione allilico e un radicale. Questo spiega il segnale osservato a m/z = 93</a:t>
            </a:r>
          </a:p>
        </p:txBody>
      </p:sp>
    </p:spTree>
    <p:extLst>
      <p:ext uri="{BB962C8B-B14F-4D97-AF65-F5344CB8AC3E}">
        <p14:creationId xmlns:p14="http://schemas.microsoft.com/office/powerpoint/2010/main" val="42218244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CB82ABAE-4DC8-4324-9C34-94112E8DC2C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484" y="3448128"/>
            <a:ext cx="7687930" cy="233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1">
            <a:extLst>
              <a:ext uri="{FF2B5EF4-FFF2-40B4-BE49-F238E27FC236}">
                <a16:creationId xmlns:a16="http://schemas.microsoft.com/office/drawing/2014/main" id="{1F857E7E-9978-4E37-97B8-42C1A59DEE9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484" y="1073716"/>
            <a:ext cx="7549707" cy="2206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olo 1">
            <a:extLst>
              <a:ext uri="{FF2B5EF4-FFF2-40B4-BE49-F238E27FC236}">
                <a16:creationId xmlns:a16="http://schemas.microsoft.com/office/drawing/2014/main" id="{2ED4D6A0-EE75-5E65-1B96-CE50F3F5FD29}"/>
              </a:ext>
            </a:extLst>
          </p:cNvPr>
          <p:cNvSpPr txBox="1">
            <a:spLocks/>
          </p:cNvSpPr>
          <p:nvPr/>
        </p:nvSpPr>
        <p:spPr>
          <a:xfrm>
            <a:off x="1180215" y="85060"/>
            <a:ext cx="7176976" cy="776289"/>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altLang="it-IT" sz="3200" dirty="0">
                <a:solidFill>
                  <a:srgbClr val="000000"/>
                </a:solidFill>
                <a:ea typeface="Calibri" panose="020F0502020204030204" pitchFamily="34" charset="0"/>
                <a:cs typeface="Minion Pro" pitchFamily="18" charset="0"/>
              </a:rPr>
              <a:t>Spettro di massa </a:t>
            </a:r>
            <a:r>
              <a:rPr lang="it-IT" altLang="it-IT" sz="3200" dirty="0">
                <a:solidFill>
                  <a:srgbClr val="000000"/>
                </a:solidFill>
                <a:latin typeface="Symbol" panose="05050102010706020507" pitchFamily="18" charset="2"/>
                <a:ea typeface="Calibri" panose="020F0502020204030204" pitchFamily="34" charset="0"/>
                <a:cs typeface="Minion Pro" pitchFamily="18" charset="0"/>
              </a:rPr>
              <a:t>b</a:t>
            </a:r>
            <a:r>
              <a:rPr lang="it-IT" altLang="it-IT" sz="3200" dirty="0">
                <a:solidFill>
                  <a:srgbClr val="000000"/>
                </a:solidFill>
                <a:ea typeface="Calibri" panose="020F0502020204030204" pitchFamily="34" charset="0"/>
                <a:cs typeface="Minion Pro" pitchFamily="18" charset="0"/>
              </a:rPr>
              <a:t>-</a:t>
            </a:r>
            <a:r>
              <a:rPr lang="it-IT" altLang="it-IT" sz="3200" dirty="0" err="1">
                <a:solidFill>
                  <a:srgbClr val="000000"/>
                </a:solidFill>
                <a:ea typeface="Calibri" panose="020F0502020204030204" pitchFamily="34" charset="0"/>
                <a:cs typeface="Minion Pro" pitchFamily="18" charset="0"/>
              </a:rPr>
              <a:t>mircene</a:t>
            </a:r>
            <a:r>
              <a:rPr lang="it-IT" altLang="it-IT" sz="3200" dirty="0">
                <a:solidFill>
                  <a:srgbClr val="000000"/>
                </a:solidFill>
                <a:ea typeface="Calibri" panose="020F0502020204030204" pitchFamily="34" charset="0"/>
                <a:cs typeface="Minion Pro" pitchFamily="18" charset="0"/>
              </a:rPr>
              <a:t> vs limonene</a:t>
            </a:r>
            <a:endParaRPr lang="it-IT" sz="3200" dirty="0"/>
          </a:p>
        </p:txBody>
      </p:sp>
      <p:sp>
        <p:nvSpPr>
          <p:cNvPr id="6" name="TextBox 5">
            <a:extLst>
              <a:ext uri="{FF2B5EF4-FFF2-40B4-BE49-F238E27FC236}">
                <a16:creationId xmlns:a16="http://schemas.microsoft.com/office/drawing/2014/main" id="{0EB1D07E-73A3-A1D0-9F22-4F2D55B3F6BD}"/>
              </a:ext>
            </a:extLst>
          </p:cNvPr>
          <p:cNvSpPr txBox="1"/>
          <p:nvPr/>
        </p:nvSpPr>
        <p:spPr>
          <a:xfrm>
            <a:off x="0" y="5911156"/>
            <a:ext cx="9144000" cy="923330"/>
          </a:xfrm>
          <a:prstGeom prst="rect">
            <a:avLst/>
          </a:prstGeom>
          <a:noFill/>
        </p:spPr>
        <p:txBody>
          <a:bodyPr wrap="square">
            <a:spAutoFit/>
          </a:bodyPr>
          <a:lstStyle/>
          <a:p>
            <a:pPr algn="just"/>
            <a:r>
              <a:rPr lang="it-IT" dirty="0"/>
              <a:t>Il </a:t>
            </a:r>
            <a:r>
              <a:rPr lang="it-IT" dirty="0">
                <a:latin typeface="Symbol" panose="05050102010706020507" pitchFamily="18" charset="2"/>
              </a:rPr>
              <a:t>b</a:t>
            </a:r>
            <a:r>
              <a:rPr lang="it-IT" dirty="0"/>
              <a:t>-</a:t>
            </a:r>
            <a:r>
              <a:rPr lang="it-IT" dirty="0" err="1"/>
              <a:t>mircenee</a:t>
            </a:r>
            <a:r>
              <a:rPr lang="it-IT" dirty="0"/>
              <a:t> il limonene sono isomeri aventi la stessa formula bruta e lo stesso peso molecolare. La loro struttura è molto simile e di conseguenza anche i loro spettri di massa sono estremamente simili….</a:t>
            </a:r>
          </a:p>
        </p:txBody>
      </p:sp>
    </p:spTree>
    <p:extLst>
      <p:ext uri="{BB962C8B-B14F-4D97-AF65-F5344CB8AC3E}">
        <p14:creationId xmlns:p14="http://schemas.microsoft.com/office/powerpoint/2010/main" val="4103952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2248" y="1652209"/>
            <a:ext cx="8630495" cy="4351338"/>
          </a:xfrm>
        </p:spPr>
        <p:txBody>
          <a:bodyPr>
            <a:normAutofit/>
          </a:bodyPr>
          <a:lstStyle/>
          <a:p>
            <a:pPr algn="just"/>
            <a:r>
              <a:rPr lang="it-IT" dirty="0"/>
              <a:t>La massa atomica di un dato isotopo ad esempio </a:t>
            </a:r>
            <a:r>
              <a:rPr lang="it-IT" baseline="30000" dirty="0"/>
              <a:t>35</a:t>
            </a:r>
            <a:r>
              <a:rPr lang="it-IT" baseline="-25000" dirty="0"/>
              <a:t>17</a:t>
            </a:r>
            <a:r>
              <a:rPr lang="it-IT" dirty="0"/>
              <a:t>Cl   viene correlata a quella dell’atomo di riferimento </a:t>
            </a:r>
            <a:r>
              <a:rPr lang="it-IT" baseline="30000" dirty="0"/>
              <a:t>12</a:t>
            </a:r>
            <a:r>
              <a:rPr lang="it-IT" baseline="-25000" dirty="0"/>
              <a:t>6</a:t>
            </a:r>
            <a:r>
              <a:rPr lang="it-IT" dirty="0"/>
              <a:t>C</a:t>
            </a:r>
          </a:p>
          <a:p>
            <a:pPr algn="just"/>
            <a:r>
              <a:rPr lang="it-IT" dirty="0"/>
              <a:t>Confrontando le due masse risulta che l’isotopo cloro-35 ha una massa 2.914071 volte maggiore di quella dell’isotopo del carbonio-12</a:t>
            </a:r>
          </a:p>
          <a:p>
            <a:pPr algn="just"/>
            <a:r>
              <a:rPr lang="it-IT" dirty="0"/>
              <a:t>La massa atomica di </a:t>
            </a:r>
            <a:r>
              <a:rPr lang="it-IT" baseline="30000" dirty="0"/>
              <a:t>35</a:t>
            </a:r>
            <a:r>
              <a:rPr lang="it-IT" baseline="-25000" dirty="0"/>
              <a:t>17</a:t>
            </a:r>
            <a:r>
              <a:rPr lang="it-IT" dirty="0"/>
              <a:t>Cl = 2.914071 x 12,000000 Da = 34,968853 Da</a:t>
            </a:r>
          </a:p>
          <a:p>
            <a:pPr algn="just"/>
            <a:r>
              <a:rPr lang="it-IT" dirty="0"/>
              <a:t>La spettrometria di massa ad alta risoluzione è in grado di misurare il valore esatto della massa </a:t>
            </a:r>
            <a:r>
              <a:rPr lang="it-IT" i="1" dirty="0"/>
              <a:t>m</a:t>
            </a:r>
            <a:r>
              <a:rPr lang="it-IT" dirty="0"/>
              <a:t> di un particolare isotopo.</a:t>
            </a:r>
          </a:p>
        </p:txBody>
      </p:sp>
      <p:sp>
        <p:nvSpPr>
          <p:cNvPr id="6" name="Titolo 1">
            <a:extLst>
              <a:ext uri="{FF2B5EF4-FFF2-40B4-BE49-F238E27FC236}">
                <a16:creationId xmlns:a16="http://schemas.microsoft.com/office/drawing/2014/main" id="{591DBE4A-D317-FEF3-AE03-91C4BBE99044}"/>
              </a:ext>
            </a:extLst>
          </p:cNvPr>
          <p:cNvSpPr>
            <a:spLocks noGrp="1"/>
          </p:cNvSpPr>
          <p:nvPr>
            <p:ph type="title"/>
          </p:nvPr>
        </p:nvSpPr>
        <p:spPr>
          <a:xfrm>
            <a:off x="628650" y="0"/>
            <a:ext cx="7886700" cy="1325563"/>
          </a:xfrm>
        </p:spPr>
        <p:txBody>
          <a:bodyPr/>
          <a:lstStyle/>
          <a:p>
            <a:pPr algn="ctr"/>
            <a:r>
              <a:rPr lang="it-IT" dirty="0"/>
              <a:t>Spettrometria di Massa</a:t>
            </a:r>
          </a:p>
        </p:txBody>
      </p:sp>
    </p:spTree>
    <p:extLst>
      <p:ext uri="{BB962C8B-B14F-4D97-AF65-F5344CB8AC3E}">
        <p14:creationId xmlns:p14="http://schemas.microsoft.com/office/powerpoint/2010/main" val="120901089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54073"/>
            <a:ext cx="7886700" cy="1325563"/>
          </a:xfrm>
        </p:spPr>
        <p:txBody>
          <a:bodyPr/>
          <a:lstStyle/>
          <a:p>
            <a:pPr algn="ctr"/>
            <a:r>
              <a:rPr lang="it-IT" altLang="it-IT" dirty="0">
                <a:solidFill>
                  <a:srgbClr val="000000"/>
                </a:solidFill>
                <a:ea typeface="Calibri" panose="020F0502020204030204" pitchFamily="34" charset="0"/>
                <a:cs typeface="Minion Pro" pitchFamily="18" charset="0"/>
              </a:rPr>
              <a:t>Spettro di massa EI del Limonene</a:t>
            </a:r>
            <a:endParaRPr lang="it-IT" dirty="0"/>
          </a:p>
        </p:txBody>
      </p:sp>
      <p:pic>
        <p:nvPicPr>
          <p:cNvPr id="8" name="Immagin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00" y="1603432"/>
            <a:ext cx="9017000"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e 8"/>
          <p:cNvSpPr/>
          <p:nvPr/>
        </p:nvSpPr>
        <p:spPr>
          <a:xfrm>
            <a:off x="2823393" y="1442686"/>
            <a:ext cx="796834" cy="5747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5126473" y="1730069"/>
            <a:ext cx="1223890" cy="400110"/>
          </a:xfrm>
          <a:prstGeom prst="rect">
            <a:avLst/>
          </a:prstGeom>
          <a:noFill/>
        </p:spPr>
        <p:txBody>
          <a:bodyPr wrap="square" rtlCol="0">
            <a:spAutoFit/>
          </a:bodyPr>
          <a:lstStyle/>
          <a:p>
            <a:r>
              <a:rPr lang="it-IT" sz="2000" dirty="0"/>
              <a:t>C</a:t>
            </a:r>
            <a:r>
              <a:rPr lang="it-IT" sz="2000" baseline="-25000" dirty="0"/>
              <a:t>10</a:t>
            </a:r>
            <a:r>
              <a:rPr lang="it-IT" sz="2000" dirty="0"/>
              <a:t>H</a:t>
            </a:r>
            <a:r>
              <a:rPr lang="it-IT" sz="2000" baseline="-25000" dirty="0"/>
              <a:t>16</a:t>
            </a:r>
          </a:p>
        </p:txBody>
      </p:sp>
      <p:pic>
        <p:nvPicPr>
          <p:cNvPr id="5" name="Immagine 1">
            <a:extLst>
              <a:ext uri="{FF2B5EF4-FFF2-40B4-BE49-F238E27FC236}">
                <a16:creationId xmlns:a16="http://schemas.microsoft.com/office/drawing/2014/main" id="{64B4386A-2330-9EA7-6F27-4B63044DC49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431" y="4502933"/>
            <a:ext cx="2838379" cy="1739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2">
            <a:extLst>
              <a:ext uri="{FF2B5EF4-FFF2-40B4-BE49-F238E27FC236}">
                <a16:creationId xmlns:a16="http://schemas.microsoft.com/office/drawing/2014/main" id="{E55E7761-5E33-4372-E012-572D0560FE48}"/>
              </a:ext>
            </a:extLst>
          </p:cNvPr>
          <p:cNvSpPr txBox="1"/>
          <p:nvPr/>
        </p:nvSpPr>
        <p:spPr>
          <a:xfrm>
            <a:off x="3108959" y="5735808"/>
            <a:ext cx="1005596" cy="369332"/>
          </a:xfrm>
          <a:prstGeom prst="rect">
            <a:avLst/>
          </a:prstGeom>
          <a:noFill/>
        </p:spPr>
        <p:txBody>
          <a:bodyPr wrap="none" rtlCol="0">
            <a:spAutoFit/>
          </a:bodyPr>
          <a:lstStyle/>
          <a:p>
            <a:r>
              <a:rPr lang="it-IT" dirty="0"/>
              <a:t>Isoprene</a:t>
            </a:r>
          </a:p>
        </p:txBody>
      </p:sp>
      <p:sp>
        <p:nvSpPr>
          <p:cNvPr id="7" name="CasellaDiTesto 3">
            <a:extLst>
              <a:ext uri="{FF2B5EF4-FFF2-40B4-BE49-F238E27FC236}">
                <a16:creationId xmlns:a16="http://schemas.microsoft.com/office/drawing/2014/main" id="{11DCC0B5-3437-19A8-DF64-F5BF4AAE32B3}"/>
              </a:ext>
            </a:extLst>
          </p:cNvPr>
          <p:cNvSpPr txBox="1"/>
          <p:nvPr/>
        </p:nvSpPr>
        <p:spPr>
          <a:xfrm>
            <a:off x="3108959" y="4675399"/>
            <a:ext cx="1463041" cy="369332"/>
          </a:xfrm>
          <a:prstGeom prst="rect">
            <a:avLst/>
          </a:prstGeom>
          <a:noFill/>
        </p:spPr>
        <p:txBody>
          <a:bodyPr wrap="square" rtlCol="0">
            <a:spAutoFit/>
          </a:bodyPr>
          <a:lstStyle/>
          <a:p>
            <a:r>
              <a:rPr lang="it-IT" dirty="0"/>
              <a:t>m/z = 68</a:t>
            </a:r>
            <a:endParaRPr lang="it-IT" baseline="-25000" dirty="0"/>
          </a:p>
        </p:txBody>
      </p:sp>
      <p:sp>
        <p:nvSpPr>
          <p:cNvPr id="10" name="TextBox 9">
            <a:extLst>
              <a:ext uri="{FF2B5EF4-FFF2-40B4-BE49-F238E27FC236}">
                <a16:creationId xmlns:a16="http://schemas.microsoft.com/office/drawing/2014/main" id="{A450554A-EF2F-EA68-42BA-C6FE06D5818A}"/>
              </a:ext>
            </a:extLst>
          </p:cNvPr>
          <p:cNvSpPr txBox="1"/>
          <p:nvPr/>
        </p:nvSpPr>
        <p:spPr>
          <a:xfrm>
            <a:off x="4338379" y="4675399"/>
            <a:ext cx="4667693" cy="1477328"/>
          </a:xfrm>
          <a:prstGeom prst="rect">
            <a:avLst/>
          </a:prstGeom>
          <a:noFill/>
        </p:spPr>
        <p:txBody>
          <a:bodyPr wrap="square">
            <a:spAutoFit/>
          </a:bodyPr>
          <a:lstStyle/>
          <a:p>
            <a:pPr algn="just"/>
            <a:r>
              <a:rPr lang="it-IT" dirty="0"/>
              <a:t>Gi alcheni ciclici, in genere, presentano una modalità di frammentazione particolare dovuta a una reazione di </a:t>
            </a:r>
            <a:r>
              <a:rPr lang="it-IT" b="1" dirty="0"/>
              <a:t>retro-</a:t>
            </a:r>
            <a:r>
              <a:rPr lang="it-IT" b="1" dirty="0" err="1"/>
              <a:t>Diels</a:t>
            </a:r>
            <a:r>
              <a:rPr lang="it-IT" b="1" dirty="0"/>
              <a:t>-</a:t>
            </a:r>
            <a:r>
              <a:rPr lang="it-IT" b="1" dirty="0" err="1"/>
              <a:t>Alder</a:t>
            </a:r>
            <a:r>
              <a:rPr lang="it-IT" dirty="0"/>
              <a:t>. Questa frammentazione spiega il segnale che si osserva a m/z = 68.</a:t>
            </a:r>
          </a:p>
        </p:txBody>
      </p:sp>
    </p:spTree>
    <p:extLst>
      <p:ext uri="{BB962C8B-B14F-4D97-AF65-F5344CB8AC3E}">
        <p14:creationId xmlns:p14="http://schemas.microsoft.com/office/powerpoint/2010/main" val="346497801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34975" y="40190"/>
            <a:ext cx="7886700" cy="893247"/>
          </a:xfrm>
        </p:spPr>
        <p:txBody>
          <a:bodyPr/>
          <a:lstStyle/>
          <a:p>
            <a:pPr algn="ctr"/>
            <a:r>
              <a:rPr lang="it-IT" dirty="0"/>
              <a:t>Idrocarburi Aromatici</a:t>
            </a:r>
          </a:p>
        </p:txBody>
      </p:sp>
      <p:sp>
        <p:nvSpPr>
          <p:cNvPr id="3" name="Segnaposto contenuto 2"/>
          <p:cNvSpPr>
            <a:spLocks noGrp="1"/>
          </p:cNvSpPr>
          <p:nvPr>
            <p:ph idx="1"/>
          </p:nvPr>
        </p:nvSpPr>
        <p:spPr>
          <a:xfrm>
            <a:off x="110693" y="858061"/>
            <a:ext cx="8922614" cy="1661855"/>
          </a:xfrm>
        </p:spPr>
        <p:txBody>
          <a:bodyPr>
            <a:noAutofit/>
          </a:bodyPr>
          <a:lstStyle/>
          <a:p>
            <a:pPr marL="0" indent="0" algn="just">
              <a:buNone/>
            </a:pPr>
            <a:r>
              <a:rPr lang="it-IT" sz="2400" dirty="0"/>
              <a:t>Un anello aromatico in una molecola stabilizza il picco dello ione molecolare, che in genere è molto intenso. Nella figura si vede lo spettro di massa del naftalene. Il picco dello ione molecolare è anche il picco base. In questo sistema le frammentazioni sono poco probabili e originano segnali poco intensi</a:t>
            </a:r>
          </a:p>
        </p:txBody>
      </p:sp>
      <p:pic>
        <p:nvPicPr>
          <p:cNvPr id="5" name="Immagine 4"/>
          <p:cNvPicPr>
            <a:picLocks noChangeAspect="1"/>
          </p:cNvPicPr>
          <p:nvPr/>
        </p:nvPicPr>
        <p:blipFill>
          <a:blip r:embed="rId3"/>
          <a:stretch>
            <a:fillRect/>
          </a:stretch>
        </p:blipFill>
        <p:spPr>
          <a:xfrm>
            <a:off x="60569" y="3101870"/>
            <a:ext cx="9022862" cy="2822693"/>
          </a:xfrm>
          <a:prstGeom prst="rect">
            <a:avLst/>
          </a:prstGeom>
        </p:spPr>
      </p:pic>
    </p:spTree>
    <p:extLst>
      <p:ext uri="{BB962C8B-B14F-4D97-AF65-F5344CB8AC3E}">
        <p14:creationId xmlns:p14="http://schemas.microsoft.com/office/powerpoint/2010/main" val="26140160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14271"/>
            <a:ext cx="7886700" cy="957549"/>
          </a:xfrm>
        </p:spPr>
        <p:txBody>
          <a:bodyPr/>
          <a:lstStyle/>
          <a:p>
            <a:pPr algn="ctr"/>
            <a:r>
              <a:rPr lang="it-IT" dirty="0"/>
              <a:t>Idrocarburi Aromatici</a:t>
            </a:r>
          </a:p>
        </p:txBody>
      </p:sp>
      <p:sp>
        <p:nvSpPr>
          <p:cNvPr id="3" name="Segnaposto contenuto 2"/>
          <p:cNvSpPr>
            <a:spLocks noGrp="1"/>
          </p:cNvSpPr>
          <p:nvPr>
            <p:ph idx="1"/>
          </p:nvPr>
        </p:nvSpPr>
        <p:spPr>
          <a:xfrm>
            <a:off x="132907" y="910623"/>
            <a:ext cx="8878186" cy="4351338"/>
          </a:xfrm>
        </p:spPr>
        <p:txBody>
          <a:bodyPr/>
          <a:lstStyle/>
          <a:p>
            <a:pPr marL="0" indent="0" algn="just">
              <a:buNone/>
            </a:pPr>
            <a:r>
              <a:rPr lang="it-IT" dirty="0"/>
              <a:t>Nei composti aromatici </a:t>
            </a:r>
            <a:r>
              <a:rPr lang="it-IT" dirty="0" err="1"/>
              <a:t>alchil</a:t>
            </a:r>
            <a:r>
              <a:rPr lang="it-IT" dirty="0"/>
              <a:t> sostituiti (</a:t>
            </a:r>
            <a:r>
              <a:rPr lang="it-IT" b="1" dirty="0"/>
              <a:t>composti benzilici</a:t>
            </a:r>
            <a:r>
              <a:rPr lang="it-IT" dirty="0"/>
              <a:t>) è molto probabile la scissione del gruppo legato al carbonio in </a:t>
            </a:r>
            <a:r>
              <a:rPr lang="it-IT" dirty="0">
                <a:latin typeface="Symbol" panose="05050102010706020507" pitchFamily="18" charset="2"/>
              </a:rPr>
              <a:t>a</a:t>
            </a:r>
            <a:r>
              <a:rPr lang="it-IT" dirty="0"/>
              <a:t> rispetto all’anello che porta alla formazione dello ione </a:t>
            </a:r>
            <a:r>
              <a:rPr lang="it-IT" b="1" dirty="0" err="1"/>
              <a:t>tropilio</a:t>
            </a:r>
            <a:r>
              <a:rPr lang="it-IT" dirty="0"/>
              <a:t>.</a:t>
            </a:r>
          </a:p>
        </p:txBody>
      </p:sp>
      <p:pic>
        <p:nvPicPr>
          <p:cNvPr id="4" name="Immagin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0152" y="2428894"/>
            <a:ext cx="4709371" cy="380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p:cNvSpPr txBox="1"/>
          <p:nvPr/>
        </p:nvSpPr>
        <p:spPr>
          <a:xfrm>
            <a:off x="6090076" y="2716960"/>
            <a:ext cx="1785232" cy="369332"/>
          </a:xfrm>
          <a:prstGeom prst="rect">
            <a:avLst/>
          </a:prstGeom>
          <a:noFill/>
        </p:spPr>
        <p:txBody>
          <a:bodyPr wrap="none" rtlCol="0">
            <a:spAutoFit/>
          </a:bodyPr>
          <a:lstStyle/>
          <a:p>
            <a:r>
              <a:rPr lang="it-IT" dirty="0"/>
              <a:t>Catione benzilico</a:t>
            </a:r>
          </a:p>
        </p:txBody>
      </p:sp>
      <p:sp>
        <p:nvSpPr>
          <p:cNvPr id="6" name="CasellaDiTesto 5"/>
          <p:cNvSpPr txBox="1"/>
          <p:nvPr/>
        </p:nvSpPr>
        <p:spPr>
          <a:xfrm>
            <a:off x="6982692" y="4964800"/>
            <a:ext cx="1448345" cy="923330"/>
          </a:xfrm>
          <a:prstGeom prst="rect">
            <a:avLst/>
          </a:prstGeom>
          <a:noFill/>
        </p:spPr>
        <p:txBody>
          <a:bodyPr wrap="square" rtlCol="0">
            <a:spAutoFit/>
          </a:bodyPr>
          <a:lstStyle/>
          <a:p>
            <a:pPr algn="ctr"/>
            <a:r>
              <a:rPr lang="it-IT" dirty="0"/>
              <a:t>ione </a:t>
            </a:r>
            <a:r>
              <a:rPr lang="it-IT" dirty="0" err="1"/>
              <a:t>tropilio</a:t>
            </a:r>
            <a:endParaRPr lang="it-IT" dirty="0"/>
          </a:p>
          <a:p>
            <a:pPr algn="ctr"/>
            <a:r>
              <a:rPr lang="it-IT" dirty="0"/>
              <a:t>m/z = 91</a:t>
            </a:r>
          </a:p>
          <a:p>
            <a:pPr algn="ctr"/>
            <a:endParaRPr lang="it-IT" dirty="0"/>
          </a:p>
        </p:txBody>
      </p:sp>
    </p:spTree>
    <p:extLst>
      <p:ext uri="{BB962C8B-B14F-4D97-AF65-F5344CB8AC3E}">
        <p14:creationId xmlns:p14="http://schemas.microsoft.com/office/powerpoint/2010/main" val="26815712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221479"/>
            <a:ext cx="7886700" cy="712041"/>
          </a:xfrm>
        </p:spPr>
        <p:txBody>
          <a:bodyPr>
            <a:normAutofit fontScale="90000"/>
          </a:bodyPr>
          <a:lstStyle/>
          <a:p>
            <a:pPr algn="ctr"/>
            <a:r>
              <a:rPr lang="it-IT" dirty="0"/>
              <a:t>Idrocarburi aromatici</a:t>
            </a:r>
            <a:br>
              <a:rPr lang="it-IT" dirty="0"/>
            </a:br>
            <a:r>
              <a:rPr lang="it-IT" dirty="0"/>
              <a:t>Spettro di Massa del Toluene</a:t>
            </a:r>
          </a:p>
        </p:txBody>
      </p:sp>
      <p:sp>
        <p:nvSpPr>
          <p:cNvPr id="3" name="Segnaposto contenuto 2"/>
          <p:cNvSpPr>
            <a:spLocks noGrp="1"/>
          </p:cNvSpPr>
          <p:nvPr>
            <p:ph idx="1"/>
          </p:nvPr>
        </p:nvSpPr>
        <p:spPr>
          <a:xfrm>
            <a:off x="628650" y="1285087"/>
            <a:ext cx="7875270" cy="4351338"/>
          </a:xfrm>
        </p:spPr>
        <p:txBody>
          <a:bodyPr>
            <a:normAutofit/>
          </a:bodyPr>
          <a:lstStyle/>
          <a:p>
            <a:r>
              <a:rPr lang="it-IT" sz="2400" dirty="0"/>
              <a:t>Il toluene (PM = 92) forma facilmente lo ione </a:t>
            </a:r>
            <a:r>
              <a:rPr lang="it-IT" sz="2400" dirty="0" err="1"/>
              <a:t>tropilio</a:t>
            </a:r>
            <a:r>
              <a:rPr lang="it-IT" sz="2400" dirty="0"/>
              <a:t> per perdita di un atomo di idrogeno.</a:t>
            </a:r>
          </a:p>
          <a:p>
            <a:pPr algn="just"/>
            <a:r>
              <a:rPr lang="it-IT" sz="2400" dirty="0"/>
              <a:t>Lo ione </a:t>
            </a:r>
            <a:r>
              <a:rPr lang="it-IT" sz="2400" dirty="0" err="1"/>
              <a:t>tropilio</a:t>
            </a:r>
            <a:r>
              <a:rPr lang="it-IT" sz="2400" dirty="0"/>
              <a:t> ([C</a:t>
            </a:r>
            <a:r>
              <a:rPr lang="it-IT" sz="2400" baseline="-25000" dirty="0"/>
              <a:t>7</a:t>
            </a:r>
            <a:r>
              <a:rPr lang="it-IT" sz="2400" dirty="0"/>
              <a:t>H</a:t>
            </a:r>
            <a:r>
              <a:rPr lang="it-IT" sz="2400" baseline="-25000" dirty="0"/>
              <a:t>7</a:t>
            </a:r>
            <a:r>
              <a:rPr lang="it-IT" sz="2400" dirty="0"/>
              <a:t>]</a:t>
            </a:r>
            <a:r>
              <a:rPr lang="it-IT" sz="2400" baseline="30000" dirty="0"/>
              <a:t>+</a:t>
            </a:r>
            <a:r>
              <a:rPr lang="it-IT" sz="2400" dirty="0"/>
              <a:t> può perdere acetilene (C</a:t>
            </a:r>
            <a:r>
              <a:rPr lang="it-IT" sz="2400" baseline="-25000" dirty="0"/>
              <a:t>2</a:t>
            </a:r>
            <a:r>
              <a:rPr lang="it-IT" sz="2400" dirty="0"/>
              <a:t>H</a:t>
            </a:r>
            <a:r>
              <a:rPr lang="it-IT" sz="2400" baseline="-25000" dirty="0"/>
              <a:t>2</a:t>
            </a:r>
            <a:r>
              <a:rPr lang="it-IT" sz="2400" dirty="0"/>
              <a:t>, PM = 26) e dare il catione [C</a:t>
            </a:r>
            <a:r>
              <a:rPr lang="it-IT" sz="2400" baseline="-25000" dirty="0"/>
              <a:t>5</a:t>
            </a:r>
            <a:r>
              <a:rPr lang="it-IT" sz="2400" dirty="0"/>
              <a:t>H</a:t>
            </a:r>
            <a:r>
              <a:rPr lang="it-IT" sz="2400" baseline="-25000" dirty="0"/>
              <a:t>5</a:t>
            </a:r>
            <a:r>
              <a:rPr lang="it-IT" sz="2400" dirty="0"/>
              <a:t>]</a:t>
            </a:r>
            <a:r>
              <a:rPr lang="it-IT" sz="2400" baseline="30000" dirty="0"/>
              <a:t>+</a:t>
            </a:r>
            <a:r>
              <a:rPr lang="it-IT" sz="2400" dirty="0"/>
              <a:t> a m/z 65  (91-26 = 65)</a:t>
            </a:r>
          </a:p>
        </p:txBody>
      </p:sp>
      <p:pic>
        <p:nvPicPr>
          <p:cNvPr id="5" name="Segnaposto contenuto 4">
            <a:extLst>
              <a:ext uri="{FF2B5EF4-FFF2-40B4-BE49-F238E27FC236}">
                <a16:creationId xmlns:a16="http://schemas.microsoft.com/office/drawing/2014/main" id="{312ADBFA-90C0-4B71-84F9-B302232402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343" y="2864007"/>
            <a:ext cx="7444792" cy="3628867"/>
          </a:xfrm>
          <a:prstGeom prst="rect">
            <a:avLst/>
          </a:prstGeom>
        </p:spPr>
      </p:pic>
      <p:pic>
        <p:nvPicPr>
          <p:cNvPr id="6" name="Picture 5">
            <a:extLst>
              <a:ext uri="{FF2B5EF4-FFF2-40B4-BE49-F238E27FC236}">
                <a16:creationId xmlns:a16="http://schemas.microsoft.com/office/drawing/2014/main" id="{C5F861B8-795F-97BF-632C-F7ABEB9BC9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4209" y="3273498"/>
            <a:ext cx="1704975" cy="1714500"/>
          </a:xfrm>
          <a:prstGeom prst="rect">
            <a:avLst/>
          </a:prstGeom>
        </p:spPr>
      </p:pic>
    </p:spTree>
    <p:extLst>
      <p:ext uri="{BB962C8B-B14F-4D97-AF65-F5344CB8AC3E}">
        <p14:creationId xmlns:p14="http://schemas.microsoft.com/office/powerpoint/2010/main" val="238462607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Idrocarburi Aromatici</a:t>
            </a:r>
          </a:p>
        </p:txBody>
      </p:sp>
      <p:sp>
        <p:nvSpPr>
          <p:cNvPr id="3" name="Segnaposto contenuto 2"/>
          <p:cNvSpPr>
            <a:spLocks noGrp="1"/>
          </p:cNvSpPr>
          <p:nvPr>
            <p:ph idx="1"/>
          </p:nvPr>
        </p:nvSpPr>
        <p:spPr>
          <a:xfrm>
            <a:off x="617220" y="1937750"/>
            <a:ext cx="7886700" cy="4351338"/>
          </a:xfrm>
        </p:spPr>
        <p:txBody>
          <a:bodyPr>
            <a:normAutofit lnSpcReduction="10000"/>
          </a:bodyPr>
          <a:lstStyle/>
          <a:p>
            <a:pPr algn="just"/>
            <a:r>
              <a:rPr lang="it-IT" dirty="0"/>
              <a:t>Lo xilene invece perde il radicale metilico dopo essersi riarrangiato:</a:t>
            </a:r>
          </a:p>
          <a:p>
            <a:pPr algn="just"/>
            <a:endParaRPr lang="it-IT" dirty="0"/>
          </a:p>
          <a:p>
            <a:pPr algn="just"/>
            <a:endParaRPr lang="it-IT" dirty="0"/>
          </a:p>
          <a:p>
            <a:pPr algn="just"/>
            <a:endParaRPr lang="it-IT" dirty="0"/>
          </a:p>
          <a:p>
            <a:pPr algn="just"/>
            <a:endParaRPr lang="it-IT" dirty="0"/>
          </a:p>
          <a:p>
            <a:pPr algn="just"/>
            <a:endParaRPr lang="it-IT" dirty="0"/>
          </a:p>
          <a:p>
            <a:pPr algn="just"/>
            <a:r>
              <a:rPr lang="it-IT" dirty="0"/>
              <a:t>Lo ione </a:t>
            </a:r>
            <a:r>
              <a:rPr lang="it-IT" dirty="0" err="1"/>
              <a:t>tropilio</a:t>
            </a:r>
            <a:r>
              <a:rPr lang="it-IT" dirty="0"/>
              <a:t> ([C</a:t>
            </a:r>
            <a:r>
              <a:rPr lang="it-IT" baseline="-25000" dirty="0"/>
              <a:t>7</a:t>
            </a:r>
            <a:r>
              <a:rPr lang="it-IT" dirty="0"/>
              <a:t>H</a:t>
            </a:r>
            <a:r>
              <a:rPr lang="it-IT" baseline="-25000" dirty="0"/>
              <a:t>7</a:t>
            </a:r>
            <a:r>
              <a:rPr lang="it-IT" dirty="0"/>
              <a:t>]</a:t>
            </a:r>
            <a:r>
              <a:rPr lang="it-IT" baseline="30000" dirty="0"/>
              <a:t>+</a:t>
            </a:r>
            <a:r>
              <a:rPr lang="it-IT" dirty="0"/>
              <a:t> può perdere acetilene (C</a:t>
            </a:r>
            <a:r>
              <a:rPr lang="it-IT" baseline="-25000" dirty="0"/>
              <a:t>2</a:t>
            </a:r>
            <a:r>
              <a:rPr lang="it-IT" dirty="0"/>
              <a:t>H</a:t>
            </a:r>
            <a:r>
              <a:rPr lang="it-IT" baseline="-25000" dirty="0"/>
              <a:t>2</a:t>
            </a:r>
            <a:r>
              <a:rPr lang="it-IT" dirty="0"/>
              <a:t>, PM =26) e dare il catione [C</a:t>
            </a:r>
            <a:r>
              <a:rPr lang="it-IT" baseline="-25000" dirty="0"/>
              <a:t>5</a:t>
            </a:r>
            <a:r>
              <a:rPr lang="it-IT" dirty="0"/>
              <a:t>H</a:t>
            </a:r>
            <a:r>
              <a:rPr lang="it-IT" baseline="-25000" dirty="0"/>
              <a:t>5</a:t>
            </a:r>
            <a:r>
              <a:rPr lang="it-IT" dirty="0"/>
              <a:t>]</a:t>
            </a:r>
            <a:r>
              <a:rPr lang="it-IT" baseline="30000" dirty="0"/>
              <a:t>+</a:t>
            </a:r>
            <a:r>
              <a:rPr lang="it-IT" dirty="0"/>
              <a:t> a m/z = 65  (91-26 = 65)</a:t>
            </a:r>
          </a:p>
        </p:txBody>
      </p:sp>
      <p:pic>
        <p:nvPicPr>
          <p:cNvPr id="7" name="Immagin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8303" y="2852920"/>
            <a:ext cx="5327330" cy="1938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46464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Idrocarburi Aromatici</a:t>
            </a:r>
          </a:p>
        </p:txBody>
      </p:sp>
      <p:sp>
        <p:nvSpPr>
          <p:cNvPr id="3" name="Segnaposto contenuto 2"/>
          <p:cNvSpPr>
            <a:spLocks noGrp="1"/>
          </p:cNvSpPr>
          <p:nvPr>
            <p:ph idx="1"/>
          </p:nvPr>
        </p:nvSpPr>
        <p:spPr>
          <a:xfrm>
            <a:off x="244549" y="1544343"/>
            <a:ext cx="8686800" cy="4351338"/>
          </a:xfrm>
        </p:spPr>
        <p:txBody>
          <a:bodyPr>
            <a:normAutofit/>
          </a:bodyPr>
          <a:lstStyle/>
          <a:p>
            <a:pPr marL="0" indent="0" algn="just">
              <a:buNone/>
            </a:pPr>
            <a:r>
              <a:rPr lang="it-IT" dirty="0"/>
              <a:t>Se il gruppo alchilico legato all’anello benzenico è più lungo di due atomi di carbonio</a:t>
            </a:r>
            <a:r>
              <a:rPr lang="it-IT" baseline="-25000" dirty="0"/>
              <a:t> </a:t>
            </a:r>
            <a:r>
              <a:rPr lang="it-IT" dirty="0"/>
              <a:t>si notare nello spettro di massa il radical catione a m/z = 92. Questo radical catione è dovuto a un riarrangiamento intramolecolare con perdita di una olefina neutra.</a:t>
            </a:r>
            <a:endParaRPr lang="it-IT" baseline="-25000" dirty="0"/>
          </a:p>
        </p:txBody>
      </p:sp>
      <p:pic>
        <p:nvPicPr>
          <p:cNvPr id="5" name="Immagin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3892" y="3880073"/>
            <a:ext cx="7887723" cy="222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977351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Idrocarburi Aromatici</a:t>
            </a:r>
          </a:p>
        </p:txBody>
      </p:sp>
      <p:sp>
        <p:nvSpPr>
          <p:cNvPr id="3" name="Segnaposto contenuto 2"/>
          <p:cNvSpPr>
            <a:spLocks noGrp="1"/>
          </p:cNvSpPr>
          <p:nvPr>
            <p:ph idx="1"/>
          </p:nvPr>
        </p:nvSpPr>
        <p:spPr>
          <a:xfrm>
            <a:off x="318977" y="1825625"/>
            <a:ext cx="8196373" cy="4351338"/>
          </a:xfrm>
        </p:spPr>
        <p:txBody>
          <a:bodyPr/>
          <a:lstStyle/>
          <a:p>
            <a:pPr marL="0" indent="0">
              <a:buNone/>
            </a:pPr>
            <a:r>
              <a:rPr lang="it-IT" dirty="0"/>
              <a:t>Nei </a:t>
            </a:r>
            <a:r>
              <a:rPr lang="it-IT" dirty="0" err="1"/>
              <a:t>monoalchil</a:t>
            </a:r>
            <a:r>
              <a:rPr lang="it-IT" dirty="0"/>
              <a:t> benzeni appaiono spesso i picchi a:</a:t>
            </a:r>
          </a:p>
          <a:p>
            <a:endParaRPr lang="it-IT" dirty="0"/>
          </a:p>
          <a:p>
            <a:pPr algn="ctr"/>
            <a:r>
              <a:rPr lang="it-IT" dirty="0"/>
              <a:t>m/z 77 [C</a:t>
            </a:r>
            <a:r>
              <a:rPr lang="it-IT" baseline="-25000" dirty="0"/>
              <a:t>6</a:t>
            </a:r>
            <a:r>
              <a:rPr lang="it-IT" dirty="0"/>
              <a:t>H</a:t>
            </a:r>
            <a:r>
              <a:rPr lang="it-IT" baseline="-25000" dirty="0"/>
              <a:t>5</a:t>
            </a:r>
            <a:r>
              <a:rPr lang="it-IT" dirty="0"/>
              <a:t>]</a:t>
            </a:r>
            <a:r>
              <a:rPr lang="it-IT" baseline="30000" dirty="0"/>
              <a:t>+</a:t>
            </a:r>
          </a:p>
          <a:p>
            <a:pPr algn="ctr"/>
            <a:r>
              <a:rPr lang="it-IT" dirty="0"/>
              <a:t>m/z 78 [C</a:t>
            </a:r>
            <a:r>
              <a:rPr lang="it-IT" baseline="-25000" dirty="0"/>
              <a:t>6</a:t>
            </a:r>
            <a:r>
              <a:rPr lang="it-IT" dirty="0"/>
              <a:t>H</a:t>
            </a:r>
            <a:r>
              <a:rPr lang="it-IT" baseline="-25000" dirty="0"/>
              <a:t>6</a:t>
            </a:r>
            <a:r>
              <a:rPr lang="it-IT" dirty="0"/>
              <a:t>]</a:t>
            </a:r>
            <a:r>
              <a:rPr lang="it-IT" baseline="30000" dirty="0"/>
              <a:t>+.</a:t>
            </a:r>
          </a:p>
          <a:p>
            <a:pPr algn="ctr"/>
            <a:r>
              <a:rPr lang="it-IT" dirty="0"/>
              <a:t>m/z 79 [C</a:t>
            </a:r>
            <a:r>
              <a:rPr lang="it-IT" baseline="-25000" dirty="0"/>
              <a:t>6</a:t>
            </a:r>
            <a:r>
              <a:rPr lang="it-IT" dirty="0"/>
              <a:t>H</a:t>
            </a:r>
            <a:r>
              <a:rPr lang="it-IT" baseline="-25000" dirty="0"/>
              <a:t>7</a:t>
            </a:r>
            <a:r>
              <a:rPr lang="it-IT" dirty="0"/>
              <a:t>]</a:t>
            </a:r>
            <a:r>
              <a:rPr lang="it-IT" baseline="30000" dirty="0"/>
              <a:t>+</a:t>
            </a:r>
          </a:p>
          <a:p>
            <a:endParaRPr lang="it-IT" baseline="30000" dirty="0"/>
          </a:p>
        </p:txBody>
      </p:sp>
      <p:sp>
        <p:nvSpPr>
          <p:cNvPr id="4" name="Rectangle 3">
            <a:extLst>
              <a:ext uri="{FF2B5EF4-FFF2-40B4-BE49-F238E27FC236}">
                <a16:creationId xmlns:a16="http://schemas.microsoft.com/office/drawing/2014/main" id="{9DA1B834-95A0-05A2-2864-DD8B2CE33BDF}"/>
              </a:ext>
            </a:extLst>
          </p:cNvPr>
          <p:cNvSpPr/>
          <p:nvPr/>
        </p:nvSpPr>
        <p:spPr>
          <a:xfrm>
            <a:off x="3094069" y="2817627"/>
            <a:ext cx="2690037" cy="1679945"/>
          </a:xfrm>
          <a:prstGeom prst="rect">
            <a:avLst/>
          </a:prstGeom>
          <a:noFill/>
          <a:ln w="317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8159921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Composti Ossidrilati</a:t>
            </a:r>
          </a:p>
        </p:txBody>
      </p:sp>
      <p:sp>
        <p:nvSpPr>
          <p:cNvPr id="3" name="Segnaposto contenuto 2"/>
          <p:cNvSpPr>
            <a:spLocks noGrp="1"/>
          </p:cNvSpPr>
          <p:nvPr>
            <p:ph idx="1"/>
          </p:nvPr>
        </p:nvSpPr>
        <p:spPr>
          <a:xfrm>
            <a:off x="628650" y="1953221"/>
            <a:ext cx="7886700" cy="4309362"/>
          </a:xfrm>
        </p:spPr>
        <p:txBody>
          <a:bodyPr>
            <a:normAutofit fontScale="92500" lnSpcReduction="20000"/>
          </a:bodyPr>
          <a:lstStyle/>
          <a:p>
            <a:pPr algn="just"/>
            <a:r>
              <a:rPr lang="it-IT" dirty="0"/>
              <a:t>Alcoli </a:t>
            </a:r>
          </a:p>
          <a:p>
            <a:pPr lvl="1" algn="just"/>
            <a:r>
              <a:rPr lang="it-IT" dirty="0"/>
              <a:t>Ione molecolare poco intenso spesso assente.</a:t>
            </a:r>
          </a:p>
          <a:p>
            <a:pPr lvl="1" algn="just"/>
            <a:r>
              <a:rPr lang="it-IT" b="1" dirty="0"/>
              <a:t>Alcoli primari </a:t>
            </a:r>
            <a:r>
              <a:rPr lang="it-IT" dirty="0"/>
              <a:t>presentano un picco intenso a </a:t>
            </a:r>
            <a:r>
              <a:rPr lang="it-IT" b="1" dirty="0"/>
              <a:t>m/z 31 </a:t>
            </a:r>
            <a:r>
              <a:rPr lang="it-IT" dirty="0"/>
              <a:t>dovuto alla rottura del legame C-C vicino all’atomo di ossigeno (rottura </a:t>
            </a:r>
            <a:r>
              <a:rPr lang="it-IT" dirty="0">
                <a:latin typeface="Symbol" panose="05050102010706020507" pitchFamily="18" charset="2"/>
              </a:rPr>
              <a:t>a</a:t>
            </a:r>
            <a:r>
              <a:rPr lang="it-IT" dirty="0"/>
              <a:t>).</a:t>
            </a:r>
          </a:p>
          <a:p>
            <a:pPr lvl="1" algn="just"/>
            <a:endParaRPr lang="it-IT" dirty="0"/>
          </a:p>
          <a:p>
            <a:pPr lvl="1" algn="just"/>
            <a:endParaRPr lang="it-IT" dirty="0"/>
          </a:p>
          <a:p>
            <a:pPr lvl="1" algn="just"/>
            <a:endParaRPr lang="it-IT" dirty="0"/>
          </a:p>
          <a:p>
            <a:pPr lvl="1" algn="just"/>
            <a:endParaRPr lang="it-IT" dirty="0"/>
          </a:p>
          <a:p>
            <a:pPr lvl="1" algn="just"/>
            <a:r>
              <a:rPr lang="it-IT" dirty="0"/>
              <a:t>Analoga rottura avviene anche per alcoli secondari e terziari, il sostituente maggiore viene espulso più facilmente. In questo caso il  frammento risultante può avere m/z diverso da 31.</a:t>
            </a:r>
          </a:p>
          <a:p>
            <a:pPr lvl="1" algn="just"/>
            <a:r>
              <a:rPr lang="it-IT" dirty="0"/>
              <a:t>Si può osservare picco a </a:t>
            </a:r>
            <a:r>
              <a:rPr lang="it-IT" sz="2400" dirty="0"/>
              <a:t>[M-1]</a:t>
            </a:r>
            <a:r>
              <a:rPr lang="it-IT" baseline="30000" dirty="0"/>
              <a:t>+ </a:t>
            </a:r>
            <a:r>
              <a:rPr lang="it-IT" dirty="0"/>
              <a:t>dovuto alla perdita di un protone.</a:t>
            </a:r>
            <a:endParaRPr lang="it-IT" baseline="30000" dirty="0"/>
          </a:p>
          <a:p>
            <a:pPr lvl="1" algn="just"/>
            <a:endParaRPr lang="it-IT" dirty="0"/>
          </a:p>
        </p:txBody>
      </p:sp>
      <p:graphicFrame>
        <p:nvGraphicFramePr>
          <p:cNvPr id="4" name="Oggetto 3"/>
          <p:cNvGraphicFramePr>
            <a:graphicFrameLocks noChangeAspect="1"/>
          </p:cNvGraphicFramePr>
          <p:nvPr>
            <p:extLst>
              <p:ext uri="{D42A27DB-BD31-4B8C-83A1-F6EECF244321}">
                <p14:modId xmlns:p14="http://schemas.microsoft.com/office/powerpoint/2010/main" val="1353449227"/>
              </p:ext>
            </p:extLst>
          </p:nvPr>
        </p:nvGraphicFramePr>
        <p:xfrm>
          <a:off x="2024970" y="3649514"/>
          <a:ext cx="4835483" cy="641169"/>
        </p:xfrm>
        <a:graphic>
          <a:graphicData uri="http://schemas.openxmlformats.org/presentationml/2006/ole">
            <mc:AlternateContent xmlns:mc="http://schemas.openxmlformats.org/markup-compatibility/2006">
              <mc:Choice xmlns:v="urn:schemas-microsoft-com:vml" Requires="v">
                <p:oleObj name="CS ChemDraw Drawing" r:id="rId2" imgW="2872665" imgH="380542" progId="ChemDraw.Document.6.0">
                  <p:embed/>
                </p:oleObj>
              </mc:Choice>
              <mc:Fallback>
                <p:oleObj name="CS ChemDraw Drawing" r:id="rId2" imgW="2872665" imgH="380542" progId="ChemDraw.Document.6.0">
                  <p:embed/>
                  <p:pic>
                    <p:nvPicPr>
                      <p:cNvPr id="0" name=""/>
                      <p:cNvPicPr/>
                      <p:nvPr/>
                    </p:nvPicPr>
                    <p:blipFill>
                      <a:blip r:embed="rId3"/>
                      <a:stretch>
                        <a:fillRect/>
                      </a:stretch>
                    </p:blipFill>
                    <p:spPr>
                      <a:xfrm>
                        <a:off x="2024970" y="3649514"/>
                        <a:ext cx="4835483" cy="641169"/>
                      </a:xfrm>
                      <a:prstGeom prst="rect">
                        <a:avLst/>
                      </a:prstGeom>
                    </p:spPr>
                  </p:pic>
                </p:oleObj>
              </mc:Fallback>
            </mc:AlternateContent>
          </a:graphicData>
        </a:graphic>
      </p:graphicFrame>
      <p:sp>
        <p:nvSpPr>
          <p:cNvPr id="5" name="CasellaDiTesto 4"/>
          <p:cNvSpPr txBox="1"/>
          <p:nvPr/>
        </p:nvSpPr>
        <p:spPr>
          <a:xfrm>
            <a:off x="6023364" y="4290683"/>
            <a:ext cx="837089" cy="369332"/>
          </a:xfrm>
          <a:prstGeom prst="rect">
            <a:avLst/>
          </a:prstGeom>
          <a:noFill/>
        </p:spPr>
        <p:txBody>
          <a:bodyPr wrap="none" rtlCol="0">
            <a:spAutoFit/>
          </a:bodyPr>
          <a:lstStyle/>
          <a:p>
            <a:r>
              <a:rPr lang="it-IT" dirty="0"/>
              <a:t>m/z 31</a:t>
            </a:r>
          </a:p>
        </p:txBody>
      </p:sp>
    </p:spTree>
    <p:extLst>
      <p:ext uri="{BB962C8B-B14F-4D97-AF65-F5344CB8AC3E}">
        <p14:creationId xmlns:p14="http://schemas.microsoft.com/office/powerpoint/2010/main" val="210543880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Composti ossidrilati</a:t>
            </a:r>
          </a:p>
        </p:txBody>
      </p:sp>
      <p:sp>
        <p:nvSpPr>
          <p:cNvPr id="3" name="Segnaposto contenuto 2"/>
          <p:cNvSpPr>
            <a:spLocks noGrp="1"/>
          </p:cNvSpPr>
          <p:nvPr>
            <p:ph idx="1"/>
          </p:nvPr>
        </p:nvSpPr>
        <p:spPr/>
        <p:txBody>
          <a:bodyPr>
            <a:normAutofit/>
          </a:bodyPr>
          <a:lstStyle/>
          <a:p>
            <a:r>
              <a:rPr lang="it-IT" dirty="0"/>
              <a:t>Alcoli </a:t>
            </a:r>
          </a:p>
          <a:p>
            <a:pPr marL="0" indent="0" algn="just">
              <a:buNone/>
            </a:pPr>
            <a:r>
              <a:rPr lang="it-IT" sz="2400" dirty="0"/>
              <a:t>Negli </a:t>
            </a:r>
            <a:r>
              <a:rPr lang="it-IT" sz="2400" b="1" dirty="0"/>
              <a:t>alcoli primari </a:t>
            </a:r>
            <a:r>
              <a:rPr lang="it-IT" sz="2400" dirty="0"/>
              <a:t>si nota spesso il picco [M-18]     dovuto alla perdita di acqua. Questo succede se c’è un protone  disponibile legato a quattro atomi di carbonio dall’ossigeno. In questo caso il protone viene astratto dal radical catione sull’ossigeno formando uno stabile intermedio a 6 atomi.</a:t>
            </a:r>
          </a:p>
          <a:p>
            <a:pPr lvl="1"/>
            <a:endParaRPr lang="it-IT" dirty="0"/>
          </a:p>
          <a:p>
            <a:pPr marL="457200" lvl="1" indent="0">
              <a:buNone/>
            </a:pPr>
            <a:endParaRPr lang="it-IT" dirty="0"/>
          </a:p>
          <a:p>
            <a:pPr marL="457200" lvl="1" indent="0">
              <a:buNone/>
            </a:pPr>
            <a:endParaRPr lang="it-IT" dirty="0"/>
          </a:p>
          <a:p>
            <a:pPr lvl="1"/>
            <a:endParaRPr lang="it-IT" dirty="0"/>
          </a:p>
          <a:p>
            <a:pPr lvl="1"/>
            <a:endParaRPr lang="it-IT" dirty="0"/>
          </a:p>
        </p:txBody>
      </p:sp>
      <p:graphicFrame>
        <p:nvGraphicFramePr>
          <p:cNvPr id="6" name="Oggetto 5"/>
          <p:cNvGraphicFramePr>
            <a:graphicFrameLocks noChangeAspect="1"/>
          </p:cNvGraphicFramePr>
          <p:nvPr>
            <p:extLst>
              <p:ext uri="{D42A27DB-BD31-4B8C-83A1-F6EECF244321}">
                <p14:modId xmlns:p14="http://schemas.microsoft.com/office/powerpoint/2010/main" val="3351680067"/>
              </p:ext>
            </p:extLst>
          </p:nvPr>
        </p:nvGraphicFramePr>
        <p:xfrm>
          <a:off x="7011273" y="2268556"/>
          <a:ext cx="350883" cy="222382"/>
        </p:xfrm>
        <a:graphic>
          <a:graphicData uri="http://schemas.openxmlformats.org/presentationml/2006/ole">
            <mc:AlternateContent xmlns:mc="http://schemas.openxmlformats.org/markup-compatibility/2006">
              <mc:Choice xmlns:v="urn:schemas-microsoft-com:vml" Requires="v">
                <p:oleObj name="CS ChemDraw Drawing" r:id="rId2" imgW="127464" imgH="90966" progId="ChemDraw.Document.6.0">
                  <p:embed/>
                </p:oleObj>
              </mc:Choice>
              <mc:Fallback>
                <p:oleObj name="CS ChemDraw Drawing" r:id="rId2" imgW="127464" imgH="90966" progId="ChemDraw.Document.6.0">
                  <p:embed/>
                  <p:pic>
                    <p:nvPicPr>
                      <p:cNvPr id="0" name=""/>
                      <p:cNvPicPr/>
                      <p:nvPr/>
                    </p:nvPicPr>
                    <p:blipFill>
                      <a:blip r:embed="rId3"/>
                      <a:stretch>
                        <a:fillRect/>
                      </a:stretch>
                    </p:blipFill>
                    <p:spPr>
                      <a:xfrm>
                        <a:off x="7011273" y="2268556"/>
                        <a:ext cx="350883" cy="222382"/>
                      </a:xfrm>
                      <a:prstGeom prst="rect">
                        <a:avLst/>
                      </a:prstGeom>
                    </p:spPr>
                  </p:pic>
                </p:oleObj>
              </mc:Fallback>
            </mc:AlternateContent>
          </a:graphicData>
        </a:graphic>
      </p:graphicFrame>
      <p:pic>
        <p:nvPicPr>
          <p:cNvPr id="7" name="Immagine 1"/>
          <p:cNvPicPr>
            <a:picLocks noChangeAspect="1"/>
          </p:cNvPicPr>
          <p:nvPr/>
        </p:nvPicPr>
        <p:blipFill rotWithShape="1">
          <a:blip r:embed="rId4" cstate="print">
            <a:extLst>
              <a:ext uri="{28A0092B-C50C-407E-A947-70E740481C1C}">
                <a14:useLocalDpi xmlns:a14="http://schemas.microsoft.com/office/drawing/2010/main" val="0"/>
              </a:ext>
            </a:extLst>
          </a:blip>
          <a:srcRect l="3646" b="49328"/>
          <a:stretch/>
        </p:blipFill>
        <p:spPr bwMode="auto">
          <a:xfrm>
            <a:off x="700667" y="4589444"/>
            <a:ext cx="7742666" cy="148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6F210009-3981-AB94-8F3C-050787E54B9D}"/>
              </a:ext>
            </a:extLst>
          </p:cNvPr>
          <p:cNvSpPr txBox="1"/>
          <p:nvPr/>
        </p:nvSpPr>
        <p:spPr>
          <a:xfrm>
            <a:off x="7528934" y="6123542"/>
            <a:ext cx="914399" cy="369332"/>
          </a:xfrm>
          <a:prstGeom prst="rect">
            <a:avLst/>
          </a:prstGeom>
          <a:noFill/>
        </p:spPr>
        <p:txBody>
          <a:bodyPr wrap="square">
            <a:spAutoFit/>
          </a:bodyPr>
          <a:lstStyle/>
          <a:p>
            <a:r>
              <a:rPr lang="it-IT" sz="1800" dirty="0"/>
              <a:t>[M-18] </a:t>
            </a:r>
            <a:endParaRPr lang="it-IT" dirty="0"/>
          </a:p>
        </p:txBody>
      </p:sp>
      <p:graphicFrame>
        <p:nvGraphicFramePr>
          <p:cNvPr id="8" name="Oggetto 5">
            <a:extLst>
              <a:ext uri="{FF2B5EF4-FFF2-40B4-BE49-F238E27FC236}">
                <a16:creationId xmlns:a16="http://schemas.microsoft.com/office/drawing/2014/main" id="{18BECA75-9AB0-B5E9-A7C8-96EBDD28B9A4}"/>
              </a:ext>
            </a:extLst>
          </p:cNvPr>
          <p:cNvGraphicFramePr>
            <a:graphicFrameLocks noChangeAspect="1"/>
          </p:cNvGraphicFramePr>
          <p:nvPr>
            <p:extLst>
              <p:ext uri="{D42A27DB-BD31-4B8C-83A1-F6EECF244321}">
                <p14:modId xmlns:p14="http://schemas.microsoft.com/office/powerpoint/2010/main" val="3789560406"/>
              </p:ext>
            </p:extLst>
          </p:nvPr>
        </p:nvGraphicFramePr>
        <p:xfrm>
          <a:off x="8236484" y="6073277"/>
          <a:ext cx="350883" cy="222382"/>
        </p:xfrm>
        <a:graphic>
          <a:graphicData uri="http://schemas.openxmlformats.org/presentationml/2006/ole">
            <mc:AlternateContent xmlns:mc="http://schemas.openxmlformats.org/markup-compatibility/2006">
              <mc:Choice xmlns:v="urn:schemas-microsoft-com:vml" Requires="v">
                <p:oleObj name="CS ChemDraw Drawing" r:id="rId2" imgW="127464" imgH="90966" progId="ChemDraw.Document.6.0">
                  <p:embed/>
                </p:oleObj>
              </mc:Choice>
              <mc:Fallback>
                <p:oleObj name="CS ChemDraw Drawing" r:id="rId2" imgW="127464" imgH="90966" progId="ChemDraw.Document.6.0">
                  <p:embed/>
                  <p:pic>
                    <p:nvPicPr>
                      <p:cNvPr id="6" name="Oggetto 5"/>
                      <p:cNvPicPr/>
                      <p:nvPr/>
                    </p:nvPicPr>
                    <p:blipFill>
                      <a:blip r:embed="rId3"/>
                      <a:stretch>
                        <a:fillRect/>
                      </a:stretch>
                    </p:blipFill>
                    <p:spPr>
                      <a:xfrm>
                        <a:off x="8236484" y="6073277"/>
                        <a:ext cx="350883" cy="222382"/>
                      </a:xfrm>
                      <a:prstGeom prst="rect">
                        <a:avLst/>
                      </a:prstGeom>
                    </p:spPr>
                  </p:pic>
                </p:oleObj>
              </mc:Fallback>
            </mc:AlternateContent>
          </a:graphicData>
        </a:graphic>
      </p:graphicFrame>
    </p:spTree>
    <p:extLst>
      <p:ext uri="{BB962C8B-B14F-4D97-AF65-F5344CB8AC3E}">
        <p14:creationId xmlns:p14="http://schemas.microsoft.com/office/powerpoint/2010/main" val="393760850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Composti ossidrilati</a:t>
            </a:r>
          </a:p>
        </p:txBody>
      </p:sp>
      <p:sp>
        <p:nvSpPr>
          <p:cNvPr id="3" name="Segnaposto contenuto 2"/>
          <p:cNvSpPr>
            <a:spLocks noGrp="1"/>
          </p:cNvSpPr>
          <p:nvPr>
            <p:ph idx="1"/>
          </p:nvPr>
        </p:nvSpPr>
        <p:spPr/>
        <p:txBody>
          <a:bodyPr>
            <a:normAutofit/>
          </a:bodyPr>
          <a:lstStyle/>
          <a:p>
            <a:pPr algn="just"/>
            <a:r>
              <a:rPr lang="it-IT" dirty="0"/>
              <a:t>Alcoli </a:t>
            </a:r>
          </a:p>
          <a:p>
            <a:pPr marL="0" indent="0" algn="just">
              <a:buNone/>
            </a:pPr>
            <a:r>
              <a:rPr lang="it-IT" dirty="0"/>
              <a:t>Negli alcoli primari si nota spesso la perdita sia di acqua  che di etilene. Anche in questo caso succede se c’è un protone  disponibile legato a quattro atomi di carbonio dall’ossigeno. Il frammento che si osserva a un m/z che dipende dalla massa di R.</a:t>
            </a:r>
          </a:p>
          <a:p>
            <a:pPr lvl="1" algn="just"/>
            <a:endParaRPr lang="it-IT" dirty="0"/>
          </a:p>
          <a:p>
            <a:pPr lvl="1" algn="just"/>
            <a:endParaRPr lang="it-IT" dirty="0"/>
          </a:p>
          <a:p>
            <a:pPr lvl="1" algn="just"/>
            <a:endParaRPr lang="it-IT" dirty="0"/>
          </a:p>
          <a:p>
            <a:pPr lvl="1" algn="just"/>
            <a:endParaRPr lang="it-IT" dirty="0"/>
          </a:p>
          <a:p>
            <a:pPr lvl="1" algn="just"/>
            <a:endParaRPr lang="it-IT" dirty="0"/>
          </a:p>
        </p:txBody>
      </p:sp>
      <p:pic>
        <p:nvPicPr>
          <p:cNvPr id="8" name="Immagine 1"/>
          <p:cNvPicPr>
            <a:picLocks noChangeAspect="1"/>
          </p:cNvPicPr>
          <p:nvPr/>
        </p:nvPicPr>
        <p:blipFill rotWithShape="1">
          <a:blip r:embed="rId3" cstate="print">
            <a:extLst>
              <a:ext uri="{28A0092B-C50C-407E-A947-70E740481C1C}">
                <a14:useLocalDpi xmlns:a14="http://schemas.microsoft.com/office/drawing/2010/main" val="0"/>
              </a:ext>
            </a:extLst>
          </a:blip>
          <a:srcRect l="3622" t="46276"/>
          <a:stretch/>
        </p:blipFill>
        <p:spPr bwMode="auto">
          <a:xfrm>
            <a:off x="1648045" y="4807131"/>
            <a:ext cx="6759092" cy="136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6833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53146" y="237845"/>
            <a:ext cx="5630067" cy="6382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87308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4324" y="50820"/>
            <a:ext cx="8515351" cy="788968"/>
          </a:xfrm>
        </p:spPr>
        <p:txBody>
          <a:bodyPr>
            <a:normAutofit/>
          </a:bodyPr>
          <a:lstStyle/>
          <a:p>
            <a:pPr algn="ctr"/>
            <a:r>
              <a:rPr lang="it-IT" altLang="it-IT" sz="4000" dirty="0">
                <a:solidFill>
                  <a:srgbClr val="000000"/>
                </a:solidFill>
                <a:ea typeface="Calibri" panose="020F0502020204030204" pitchFamily="34" charset="0"/>
                <a:cs typeface="Minion Pro" pitchFamily="18" charset="0"/>
              </a:rPr>
              <a:t>Spettri di massa EI di </a:t>
            </a:r>
            <a:r>
              <a:rPr lang="it-IT" altLang="it-IT" sz="4000" dirty="0" err="1">
                <a:solidFill>
                  <a:srgbClr val="000000"/>
                </a:solidFill>
                <a:ea typeface="Calibri" panose="020F0502020204030204" pitchFamily="34" charset="0"/>
                <a:cs typeface="Minion Pro" pitchFamily="18" charset="0"/>
              </a:rPr>
              <a:t>pentanoli</a:t>
            </a:r>
            <a:r>
              <a:rPr lang="it-IT" altLang="it-IT" sz="4000" dirty="0">
                <a:solidFill>
                  <a:srgbClr val="000000"/>
                </a:solidFill>
                <a:ea typeface="Calibri" panose="020F0502020204030204" pitchFamily="34" charset="0"/>
                <a:cs typeface="Minion Pro" pitchFamily="18" charset="0"/>
              </a:rPr>
              <a:t> isomeri</a:t>
            </a:r>
            <a:endParaRPr lang="it-IT" sz="4000" dirty="0"/>
          </a:p>
        </p:txBody>
      </p:sp>
      <p:pic>
        <p:nvPicPr>
          <p:cNvPr id="4" name="Immagin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310" y="1522393"/>
            <a:ext cx="5191239" cy="479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405FEB86-80A0-64BD-BD81-F92333C149DA}"/>
              </a:ext>
            </a:extLst>
          </p:cNvPr>
          <p:cNvSpPr txBox="1"/>
          <p:nvPr/>
        </p:nvSpPr>
        <p:spPr>
          <a:xfrm>
            <a:off x="5600701" y="1182688"/>
            <a:ext cx="3438524" cy="5478423"/>
          </a:xfrm>
          <a:prstGeom prst="rect">
            <a:avLst/>
          </a:prstGeom>
          <a:noFill/>
        </p:spPr>
        <p:txBody>
          <a:bodyPr wrap="square">
            <a:spAutoFit/>
          </a:bodyPr>
          <a:lstStyle/>
          <a:p>
            <a:pPr algn="just"/>
            <a:r>
              <a:rPr lang="it-IT" sz="1400" dirty="0"/>
              <a:t>Lo ione molecolare è assente nei tre casi. Nel caso del </a:t>
            </a:r>
            <a:r>
              <a:rPr lang="it-IT" sz="1400" b="1" dirty="0"/>
              <a:t>1-pentanolo</a:t>
            </a:r>
            <a:r>
              <a:rPr lang="it-IT" sz="1400" dirty="0"/>
              <a:t> si osserva il picco a m/z = 70 dovuto alla perdita di acqua. Il picco a m/z = 55 è dato dalla perdita di acqua e di un radicale metilico. Il picco a m/z = 42 è il risultato della perdita di acqua e etilene. Si osserva il picco a m/z = 31 dello ione </a:t>
            </a:r>
            <a:r>
              <a:rPr lang="it-IT" sz="1400" dirty="0" err="1"/>
              <a:t>ossonio</a:t>
            </a:r>
            <a:r>
              <a:rPr lang="it-IT" sz="1400" dirty="0"/>
              <a:t>. Nel caso del </a:t>
            </a:r>
            <a:r>
              <a:rPr lang="it-IT" sz="1400" b="1" dirty="0"/>
              <a:t>2-pentanolo</a:t>
            </a:r>
            <a:r>
              <a:rPr lang="it-IT" sz="1400" dirty="0"/>
              <a:t> si osservano molto debolmente i picchi a m/z = 73 dovuti a perdita di un radicale metile (per rottura in alfa) e m/z pari a 70 dovuti alla perdita di acqua. A m/z = 55 si osserva la perdita di una molecola di acqua e radicale metilico. Il segnale a m/z = 45 è dovuto alla rottura in alfa. A m/z = 42 si osserva picco perdita acqua e etilene.  Nel caso del </a:t>
            </a:r>
            <a:r>
              <a:rPr lang="it-IT" sz="1400" b="1" dirty="0"/>
              <a:t>2-metil-2-butanolo</a:t>
            </a:r>
            <a:r>
              <a:rPr lang="it-IT" sz="1400" dirty="0"/>
              <a:t> si osserva picco a m/z = 73 dovuto alla perdita di un metile per rottura in alfa. Un debole picco a m/z = 70 per perdita di acqua. Un picco intenso a m/z =59 dovuto a rottura in alfa. Il picco a m/z = 55 è relativo alla perdita di una molecola di acqua e di un radicale metilico. Il picco debole a m/z = 42 è dovuto alla perdita dell’acqua e di etilene.</a:t>
            </a:r>
          </a:p>
        </p:txBody>
      </p:sp>
      <p:sp>
        <p:nvSpPr>
          <p:cNvPr id="9" name="TextBox 8">
            <a:extLst>
              <a:ext uri="{FF2B5EF4-FFF2-40B4-BE49-F238E27FC236}">
                <a16:creationId xmlns:a16="http://schemas.microsoft.com/office/drawing/2014/main" id="{FB5760AB-B3DC-08E7-371D-7DFBA3EA558D}"/>
              </a:ext>
            </a:extLst>
          </p:cNvPr>
          <p:cNvSpPr txBox="1"/>
          <p:nvPr/>
        </p:nvSpPr>
        <p:spPr>
          <a:xfrm>
            <a:off x="1217786" y="627092"/>
            <a:ext cx="8391526" cy="369332"/>
          </a:xfrm>
          <a:prstGeom prst="rect">
            <a:avLst/>
          </a:prstGeom>
          <a:noFill/>
        </p:spPr>
        <p:txBody>
          <a:bodyPr wrap="square">
            <a:spAutoFit/>
          </a:bodyPr>
          <a:lstStyle/>
          <a:p>
            <a:r>
              <a:rPr lang="it-IT" sz="1800" dirty="0"/>
              <a:t>Dalle frammentazioni è possibile distinguere gli isomeri del </a:t>
            </a:r>
            <a:r>
              <a:rPr lang="it-IT" sz="1800" dirty="0" err="1"/>
              <a:t>pentanolo</a:t>
            </a:r>
            <a:r>
              <a:rPr lang="it-IT" sz="1800" dirty="0"/>
              <a:t>!</a:t>
            </a:r>
            <a:endParaRPr lang="it-IT" dirty="0"/>
          </a:p>
        </p:txBody>
      </p:sp>
    </p:spTree>
    <p:extLst>
      <p:ext uri="{BB962C8B-B14F-4D97-AF65-F5344CB8AC3E}">
        <p14:creationId xmlns:p14="http://schemas.microsoft.com/office/powerpoint/2010/main" val="17695385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14375" y="0"/>
            <a:ext cx="7886700" cy="833439"/>
          </a:xfrm>
        </p:spPr>
        <p:txBody>
          <a:bodyPr/>
          <a:lstStyle/>
          <a:p>
            <a:pPr algn="ctr"/>
            <a:r>
              <a:rPr lang="it-IT" dirty="0"/>
              <a:t>Alcol Benzilico</a:t>
            </a:r>
          </a:p>
        </p:txBody>
      </p:sp>
      <p:pic>
        <p:nvPicPr>
          <p:cNvPr id="4" name="Immagin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8360" y="875465"/>
            <a:ext cx="6943090" cy="206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magine 4"/>
          <p:cNvPicPr>
            <a:picLocks noChangeAspect="1"/>
          </p:cNvPicPr>
          <p:nvPr/>
        </p:nvPicPr>
        <p:blipFill rotWithShape="1">
          <a:blip r:embed="rId3"/>
          <a:srcRect b="50426"/>
          <a:stretch/>
        </p:blipFill>
        <p:spPr>
          <a:xfrm>
            <a:off x="1581154" y="5083811"/>
            <a:ext cx="2990846" cy="1369629"/>
          </a:xfrm>
          <a:prstGeom prst="rect">
            <a:avLst/>
          </a:prstGeom>
        </p:spPr>
      </p:pic>
      <p:pic>
        <p:nvPicPr>
          <p:cNvPr id="6" name="Immagine 5">
            <a:extLst>
              <a:ext uri="{FF2B5EF4-FFF2-40B4-BE49-F238E27FC236}">
                <a16:creationId xmlns:a16="http://schemas.microsoft.com/office/drawing/2014/main" id="{00EE0E44-84B4-4802-A07F-8D7B730AFB5A}"/>
              </a:ext>
            </a:extLst>
          </p:cNvPr>
          <p:cNvPicPr>
            <a:picLocks noChangeAspect="1"/>
          </p:cNvPicPr>
          <p:nvPr/>
        </p:nvPicPr>
        <p:blipFill rotWithShape="1">
          <a:blip r:embed="rId3"/>
          <a:srcRect t="49574"/>
          <a:stretch/>
        </p:blipFill>
        <p:spPr>
          <a:xfrm>
            <a:off x="4800604" y="5083811"/>
            <a:ext cx="2990846" cy="1393189"/>
          </a:xfrm>
          <a:prstGeom prst="rect">
            <a:avLst/>
          </a:prstGeom>
        </p:spPr>
      </p:pic>
      <p:sp>
        <p:nvSpPr>
          <p:cNvPr id="7" name="TextBox 6">
            <a:extLst>
              <a:ext uri="{FF2B5EF4-FFF2-40B4-BE49-F238E27FC236}">
                <a16:creationId xmlns:a16="http://schemas.microsoft.com/office/drawing/2014/main" id="{9FB7B2D7-13DB-7FE7-F398-F6C205FFB9AB}"/>
              </a:ext>
            </a:extLst>
          </p:cNvPr>
          <p:cNvSpPr txBox="1"/>
          <p:nvPr/>
        </p:nvSpPr>
        <p:spPr>
          <a:xfrm>
            <a:off x="133676" y="2979638"/>
            <a:ext cx="8905875" cy="1754326"/>
          </a:xfrm>
          <a:prstGeom prst="rect">
            <a:avLst/>
          </a:prstGeom>
          <a:noFill/>
        </p:spPr>
        <p:txBody>
          <a:bodyPr wrap="square">
            <a:spAutoFit/>
          </a:bodyPr>
          <a:lstStyle/>
          <a:p>
            <a:pPr algn="just"/>
            <a:r>
              <a:rPr lang="it-IT" sz="1800" dirty="0"/>
              <a:t>Nel </a:t>
            </a:r>
            <a:r>
              <a:rPr lang="it-IT" sz="1800" b="1" dirty="0"/>
              <a:t>alcol benzilico</a:t>
            </a:r>
            <a:r>
              <a:rPr lang="it-IT" sz="1800" dirty="0"/>
              <a:t>, a differenza degli alcoli alchilici, è visibile il segnale dello ione molecolare a m/z=108. Lo ione molecolare può perdere un radicale OH formando ione </a:t>
            </a:r>
            <a:r>
              <a:rPr lang="it-IT" sz="1800" dirty="0" err="1"/>
              <a:t>tropilio</a:t>
            </a:r>
            <a:r>
              <a:rPr lang="it-IT" sz="1800" dirty="0"/>
              <a:t> a m/z=91. Si osserva anche il picco a m/z=107 di un anello a 7 termini cationico derivante dalla perdita di un atomo di H. Questo intermedio può perdere un CO formando catione stabilizzato (doppiament</a:t>
            </a:r>
            <a:r>
              <a:rPr lang="it-IT" dirty="0"/>
              <a:t>e allilico)</a:t>
            </a:r>
            <a:r>
              <a:rPr lang="it-IT" sz="1800" dirty="0"/>
              <a:t> con m/z = 79. </a:t>
            </a:r>
            <a:r>
              <a:rPr lang="it-IT" dirty="0"/>
              <a:t>Questo intermedio può perdere una molecola di idrogeno formando il catione osservabile a m/z = 77</a:t>
            </a:r>
            <a:r>
              <a:rPr lang="it-IT" sz="1800" dirty="0"/>
              <a:t>    </a:t>
            </a:r>
            <a:endParaRPr lang="it-IT" dirty="0"/>
          </a:p>
        </p:txBody>
      </p:sp>
      <p:sp>
        <p:nvSpPr>
          <p:cNvPr id="9" name="TextBox 8">
            <a:extLst>
              <a:ext uri="{FF2B5EF4-FFF2-40B4-BE49-F238E27FC236}">
                <a16:creationId xmlns:a16="http://schemas.microsoft.com/office/drawing/2014/main" id="{7BEC8373-AC71-51D7-5507-82C443A500E1}"/>
              </a:ext>
            </a:extLst>
          </p:cNvPr>
          <p:cNvSpPr txBox="1"/>
          <p:nvPr/>
        </p:nvSpPr>
        <p:spPr>
          <a:xfrm>
            <a:off x="3005455" y="1598761"/>
            <a:ext cx="1058657" cy="307777"/>
          </a:xfrm>
          <a:prstGeom prst="rect">
            <a:avLst/>
          </a:prstGeom>
          <a:noFill/>
        </p:spPr>
        <p:txBody>
          <a:bodyPr wrap="square">
            <a:spAutoFit/>
          </a:bodyPr>
          <a:lstStyle/>
          <a:p>
            <a:r>
              <a:rPr lang="it-IT" sz="1400" dirty="0"/>
              <a:t>PM =108</a:t>
            </a:r>
          </a:p>
        </p:txBody>
      </p:sp>
    </p:spTree>
    <p:extLst>
      <p:ext uri="{BB962C8B-B14F-4D97-AF65-F5344CB8AC3E}">
        <p14:creationId xmlns:p14="http://schemas.microsoft.com/office/powerpoint/2010/main" val="335392113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87375" y="0"/>
            <a:ext cx="8096250" cy="1023939"/>
          </a:xfrm>
        </p:spPr>
        <p:txBody>
          <a:bodyPr/>
          <a:lstStyle/>
          <a:p>
            <a:r>
              <a:rPr lang="it-IT" altLang="it-IT" dirty="0">
                <a:solidFill>
                  <a:srgbClr val="000000"/>
                </a:solidFill>
                <a:ea typeface="Calibri" panose="020F0502020204030204" pitchFamily="34" charset="0"/>
                <a:cs typeface="Minion Pro" pitchFamily="18" charset="0"/>
              </a:rPr>
              <a:t>Spettro di Massa EI di </a:t>
            </a:r>
            <a:r>
              <a:rPr lang="it-IT" altLang="it-IT" i="1" dirty="0">
                <a:solidFill>
                  <a:srgbClr val="000000"/>
                </a:solidFill>
                <a:ea typeface="Calibri" panose="020F0502020204030204" pitchFamily="34" charset="0"/>
                <a:cs typeface="Minion Pro" pitchFamily="18" charset="0"/>
              </a:rPr>
              <a:t>o</a:t>
            </a:r>
            <a:r>
              <a:rPr lang="it-IT" altLang="it-IT" dirty="0">
                <a:solidFill>
                  <a:srgbClr val="000000"/>
                </a:solidFill>
                <a:ea typeface="Calibri" panose="020F0502020204030204" pitchFamily="34" charset="0"/>
                <a:cs typeface="Minion Pro" pitchFamily="18" charset="0"/>
              </a:rPr>
              <a:t>-</a:t>
            </a:r>
            <a:r>
              <a:rPr lang="it-IT" altLang="it-IT" dirty="0" err="1">
                <a:solidFill>
                  <a:srgbClr val="000000"/>
                </a:solidFill>
                <a:ea typeface="Calibri" panose="020F0502020204030204" pitchFamily="34" charset="0"/>
                <a:cs typeface="Minion Pro" pitchFamily="18" charset="0"/>
              </a:rPr>
              <a:t>Etilfenolo</a:t>
            </a:r>
            <a:endParaRPr lang="it-IT" dirty="0"/>
          </a:p>
        </p:txBody>
      </p:sp>
      <p:pic>
        <p:nvPicPr>
          <p:cNvPr id="4" name="Immagin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50" y="1738314"/>
            <a:ext cx="901700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D5A2E3EA-3195-91E2-8822-CC2DEC161704}"/>
              </a:ext>
            </a:extLst>
          </p:cNvPr>
          <p:cNvSpPr txBox="1"/>
          <p:nvPr/>
        </p:nvSpPr>
        <p:spPr>
          <a:xfrm>
            <a:off x="31750" y="4864565"/>
            <a:ext cx="9080500" cy="1938992"/>
          </a:xfrm>
          <a:prstGeom prst="rect">
            <a:avLst/>
          </a:prstGeom>
          <a:noFill/>
        </p:spPr>
        <p:txBody>
          <a:bodyPr wrap="square">
            <a:spAutoFit/>
          </a:bodyPr>
          <a:lstStyle/>
          <a:p>
            <a:pPr algn="just"/>
            <a:r>
              <a:rPr lang="it-IT" sz="2000" dirty="0"/>
              <a:t>Nel </a:t>
            </a:r>
            <a:r>
              <a:rPr lang="it-IT" sz="2000" b="1" dirty="0"/>
              <a:t>o-</a:t>
            </a:r>
            <a:r>
              <a:rPr lang="it-IT" sz="2000" b="1" dirty="0" err="1"/>
              <a:t>etilfenolo</a:t>
            </a:r>
            <a:r>
              <a:rPr lang="it-IT" sz="2000" dirty="0"/>
              <a:t>, a differenza degli alcoli alchilici, è possibile osservare il segnale dello ione molecolare a m/z=122. La frammentazione a m/z = 107 identifica un catione derivante la perdita di un radicale metilico. A m/z = 103 si identifica un radical catione derivante dalla perdita di acqua. A m/z=91 lo ione </a:t>
            </a:r>
            <a:r>
              <a:rPr lang="it-IT" sz="2000" dirty="0" err="1"/>
              <a:t>tropilio</a:t>
            </a:r>
            <a:r>
              <a:rPr lang="it-IT" sz="2000" dirty="0"/>
              <a:t>. Il segnale a m/z=77 è imputabile alla specie [C</a:t>
            </a:r>
            <a:r>
              <a:rPr lang="it-IT" sz="2000" baseline="-25000" dirty="0"/>
              <a:t>6</a:t>
            </a:r>
            <a:r>
              <a:rPr lang="it-IT" sz="2000" dirty="0"/>
              <a:t>H</a:t>
            </a:r>
            <a:r>
              <a:rPr lang="it-IT" sz="2000" baseline="-25000" dirty="0"/>
              <a:t>5</a:t>
            </a:r>
            <a:r>
              <a:rPr lang="it-IT" sz="2000" dirty="0"/>
              <a:t>]</a:t>
            </a:r>
            <a:r>
              <a:rPr lang="it-IT" sz="2000" baseline="30000" dirty="0"/>
              <a:t>+</a:t>
            </a:r>
          </a:p>
          <a:p>
            <a:pPr algn="just"/>
            <a:endParaRPr lang="it-IT" sz="2000" dirty="0"/>
          </a:p>
        </p:txBody>
      </p:sp>
    </p:spTree>
    <p:extLst>
      <p:ext uri="{BB962C8B-B14F-4D97-AF65-F5344CB8AC3E}">
        <p14:creationId xmlns:p14="http://schemas.microsoft.com/office/powerpoint/2010/main" val="17720547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120648"/>
            <a:ext cx="7886700" cy="874716"/>
          </a:xfrm>
        </p:spPr>
        <p:txBody>
          <a:bodyPr/>
          <a:lstStyle/>
          <a:p>
            <a:pPr algn="ctr"/>
            <a:r>
              <a:rPr lang="it-IT" dirty="0"/>
              <a:t>Eteri </a:t>
            </a:r>
          </a:p>
        </p:txBody>
      </p:sp>
      <p:sp>
        <p:nvSpPr>
          <p:cNvPr id="3" name="Segnaposto contenuto 2"/>
          <p:cNvSpPr>
            <a:spLocks noGrp="1"/>
          </p:cNvSpPr>
          <p:nvPr>
            <p:ph idx="1"/>
          </p:nvPr>
        </p:nvSpPr>
        <p:spPr>
          <a:xfrm>
            <a:off x="628650" y="1081089"/>
            <a:ext cx="7886700" cy="4351338"/>
          </a:xfrm>
        </p:spPr>
        <p:txBody>
          <a:bodyPr/>
          <a:lstStyle/>
          <a:p>
            <a:pPr algn="just"/>
            <a:r>
              <a:rPr lang="it-IT" dirty="0"/>
              <a:t>Ione molecolare poco intenso</a:t>
            </a:r>
          </a:p>
          <a:p>
            <a:pPr algn="just"/>
            <a:r>
              <a:rPr lang="it-IT" dirty="0"/>
              <a:t>Rottura del legame C-C vicino all’atomo di ossigeno (rottura </a:t>
            </a:r>
            <a:r>
              <a:rPr lang="it-IT" dirty="0">
                <a:latin typeface="Symbol" panose="05050102010706020507" pitchFamily="18" charset="2"/>
              </a:rPr>
              <a:t>a</a:t>
            </a:r>
            <a:r>
              <a:rPr lang="it-IT" dirty="0"/>
              <a:t>). Esce gruppo alchilico come radicale (simile agli alcoli).</a:t>
            </a:r>
          </a:p>
          <a:p>
            <a:pPr algn="just"/>
            <a:r>
              <a:rPr lang="it-IT" dirty="0"/>
              <a:t>Rottura del legame C-O con ritenzione della carica sul frammento alchilico.</a:t>
            </a:r>
          </a:p>
        </p:txBody>
      </p:sp>
      <p:graphicFrame>
        <p:nvGraphicFramePr>
          <p:cNvPr id="4" name="Oggetto 3">
            <a:extLst>
              <a:ext uri="{FF2B5EF4-FFF2-40B4-BE49-F238E27FC236}">
                <a16:creationId xmlns:a16="http://schemas.microsoft.com/office/drawing/2014/main" id="{BA0A794F-68E1-4FAD-AF8B-7D8E8C6A25F8}"/>
              </a:ext>
            </a:extLst>
          </p:cNvPr>
          <p:cNvGraphicFramePr>
            <a:graphicFrameLocks noChangeAspect="1"/>
          </p:cNvGraphicFramePr>
          <p:nvPr>
            <p:extLst>
              <p:ext uri="{D42A27DB-BD31-4B8C-83A1-F6EECF244321}">
                <p14:modId xmlns:p14="http://schemas.microsoft.com/office/powerpoint/2010/main" val="2289274997"/>
              </p:ext>
            </p:extLst>
          </p:nvPr>
        </p:nvGraphicFramePr>
        <p:xfrm>
          <a:off x="2219803" y="3774157"/>
          <a:ext cx="1827756" cy="2002754"/>
        </p:xfrm>
        <a:graphic>
          <a:graphicData uri="http://schemas.openxmlformats.org/presentationml/2006/ole">
            <mc:AlternateContent xmlns:mc="http://schemas.openxmlformats.org/markup-compatibility/2006">
              <mc:Choice xmlns:v="urn:schemas-microsoft-com:vml" Requires="v">
                <p:oleObj name="CS ChemDraw Drawing" r:id="rId2" imgW="597049" imgH="654837" progId="ChemDraw.Document.6.0">
                  <p:embed/>
                </p:oleObj>
              </mc:Choice>
              <mc:Fallback>
                <p:oleObj name="CS ChemDraw Drawing" r:id="rId2" imgW="597049" imgH="654837" progId="ChemDraw.Document.6.0">
                  <p:embed/>
                  <p:pic>
                    <p:nvPicPr>
                      <p:cNvPr id="0" name=""/>
                      <p:cNvPicPr/>
                      <p:nvPr/>
                    </p:nvPicPr>
                    <p:blipFill>
                      <a:blip r:embed="rId3"/>
                      <a:stretch>
                        <a:fillRect/>
                      </a:stretch>
                    </p:blipFill>
                    <p:spPr>
                      <a:xfrm>
                        <a:off x="2219803" y="3774157"/>
                        <a:ext cx="1827756" cy="2002754"/>
                      </a:xfrm>
                      <a:prstGeom prst="rect">
                        <a:avLst/>
                      </a:prstGeom>
                    </p:spPr>
                  </p:pic>
                </p:oleObj>
              </mc:Fallback>
            </mc:AlternateContent>
          </a:graphicData>
        </a:graphic>
      </p:graphicFrame>
      <p:graphicFrame>
        <p:nvGraphicFramePr>
          <p:cNvPr id="5" name="Oggetto 4">
            <a:extLst>
              <a:ext uri="{FF2B5EF4-FFF2-40B4-BE49-F238E27FC236}">
                <a16:creationId xmlns:a16="http://schemas.microsoft.com/office/drawing/2014/main" id="{22EC1125-C289-4362-B268-A6084273712C}"/>
              </a:ext>
            </a:extLst>
          </p:cNvPr>
          <p:cNvGraphicFramePr>
            <a:graphicFrameLocks noChangeAspect="1"/>
          </p:cNvGraphicFramePr>
          <p:nvPr>
            <p:extLst>
              <p:ext uri="{D42A27DB-BD31-4B8C-83A1-F6EECF244321}">
                <p14:modId xmlns:p14="http://schemas.microsoft.com/office/powerpoint/2010/main" val="3376949562"/>
              </p:ext>
            </p:extLst>
          </p:nvPr>
        </p:nvGraphicFramePr>
        <p:xfrm>
          <a:off x="4828697" y="3669382"/>
          <a:ext cx="2486025" cy="2433897"/>
        </p:xfrm>
        <a:graphic>
          <a:graphicData uri="http://schemas.openxmlformats.org/presentationml/2006/ole">
            <mc:AlternateContent xmlns:mc="http://schemas.openxmlformats.org/markup-compatibility/2006">
              <mc:Choice xmlns:v="urn:schemas-microsoft-com:vml" Requires="v">
                <p:oleObj name="CS ChemDraw Drawing" r:id="rId4" imgW="862149" imgH="844071" progId="ChemDraw.Document.6.0">
                  <p:embed/>
                </p:oleObj>
              </mc:Choice>
              <mc:Fallback>
                <p:oleObj name="CS ChemDraw Drawing" r:id="rId4" imgW="862149" imgH="844071" progId="ChemDraw.Document.6.0">
                  <p:embed/>
                  <p:pic>
                    <p:nvPicPr>
                      <p:cNvPr id="0" name=""/>
                      <p:cNvPicPr/>
                      <p:nvPr/>
                    </p:nvPicPr>
                    <p:blipFill>
                      <a:blip r:embed="rId5"/>
                      <a:stretch>
                        <a:fillRect/>
                      </a:stretch>
                    </p:blipFill>
                    <p:spPr>
                      <a:xfrm>
                        <a:off x="4828697" y="3669382"/>
                        <a:ext cx="2486025" cy="2433897"/>
                      </a:xfrm>
                      <a:prstGeom prst="rect">
                        <a:avLst/>
                      </a:prstGeom>
                    </p:spPr>
                  </p:pic>
                </p:oleObj>
              </mc:Fallback>
            </mc:AlternateContent>
          </a:graphicData>
        </a:graphic>
      </p:graphicFrame>
    </p:spTree>
    <p:extLst>
      <p:ext uri="{BB962C8B-B14F-4D97-AF65-F5344CB8AC3E}">
        <p14:creationId xmlns:p14="http://schemas.microsoft.com/office/powerpoint/2010/main" val="388513187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95274" y="85725"/>
            <a:ext cx="8372476" cy="839788"/>
          </a:xfrm>
        </p:spPr>
        <p:txBody>
          <a:bodyPr>
            <a:normAutofit/>
          </a:bodyPr>
          <a:lstStyle/>
          <a:p>
            <a:pPr algn="ctr"/>
            <a:r>
              <a:rPr lang="it-IT" altLang="it-IT" sz="4000" dirty="0">
                <a:solidFill>
                  <a:srgbClr val="000000"/>
                </a:solidFill>
                <a:ea typeface="Calibri" panose="020F0502020204030204" pitchFamily="34" charset="0"/>
                <a:cs typeface="Minion Pro" pitchFamily="18" charset="0"/>
              </a:rPr>
              <a:t>Spettro di Massa EI di </a:t>
            </a:r>
            <a:r>
              <a:rPr lang="it-IT" altLang="it-IT" sz="4000" dirty="0" err="1">
                <a:solidFill>
                  <a:srgbClr val="000000"/>
                </a:solidFill>
                <a:ea typeface="Calibri" panose="020F0502020204030204" pitchFamily="34" charset="0"/>
                <a:cs typeface="Minion Pro" pitchFamily="18" charset="0"/>
              </a:rPr>
              <a:t>etil</a:t>
            </a:r>
            <a:r>
              <a:rPr lang="it-IT" altLang="it-IT" sz="4000" dirty="0">
                <a:solidFill>
                  <a:srgbClr val="000000"/>
                </a:solidFill>
                <a:ea typeface="Calibri" panose="020F0502020204030204" pitchFamily="34" charset="0"/>
                <a:cs typeface="Minion Pro" pitchFamily="18" charset="0"/>
              </a:rPr>
              <a:t> </a:t>
            </a:r>
            <a:r>
              <a:rPr lang="it-IT" altLang="it-IT" sz="4000" i="1" dirty="0">
                <a:solidFill>
                  <a:srgbClr val="000000"/>
                </a:solidFill>
                <a:ea typeface="Calibri" panose="020F0502020204030204" pitchFamily="34" charset="0"/>
                <a:cs typeface="Minion Pro" pitchFamily="18" charset="0"/>
              </a:rPr>
              <a:t>sec</a:t>
            </a:r>
            <a:r>
              <a:rPr lang="it-IT" altLang="it-IT" sz="4000" dirty="0">
                <a:solidFill>
                  <a:srgbClr val="000000"/>
                </a:solidFill>
                <a:ea typeface="Calibri" panose="020F0502020204030204" pitchFamily="34" charset="0"/>
                <a:cs typeface="Minion Pro" pitchFamily="18" charset="0"/>
              </a:rPr>
              <a:t>-</a:t>
            </a:r>
            <a:r>
              <a:rPr lang="it-IT" altLang="it-IT" sz="4000" dirty="0" err="1">
                <a:solidFill>
                  <a:srgbClr val="000000"/>
                </a:solidFill>
                <a:ea typeface="Calibri" panose="020F0502020204030204" pitchFamily="34" charset="0"/>
                <a:cs typeface="Minion Pro" pitchFamily="18" charset="0"/>
              </a:rPr>
              <a:t>butil</a:t>
            </a:r>
            <a:r>
              <a:rPr lang="it-IT" altLang="it-IT" sz="4000" dirty="0">
                <a:solidFill>
                  <a:srgbClr val="000000"/>
                </a:solidFill>
                <a:ea typeface="Calibri" panose="020F0502020204030204" pitchFamily="34" charset="0"/>
                <a:cs typeface="Minion Pro" pitchFamily="18" charset="0"/>
              </a:rPr>
              <a:t> etere</a:t>
            </a:r>
            <a:endParaRPr lang="it-IT" sz="4000" dirty="0"/>
          </a:p>
        </p:txBody>
      </p:sp>
      <p:pic>
        <p:nvPicPr>
          <p:cNvPr id="4" name="Immagin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0813" y="1021443"/>
            <a:ext cx="6662374" cy="332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A9686318-F2E1-D028-ADBF-4A2CCAE966F2}"/>
              </a:ext>
            </a:extLst>
          </p:cNvPr>
          <p:cNvSpPr txBox="1"/>
          <p:nvPr/>
        </p:nvSpPr>
        <p:spPr>
          <a:xfrm>
            <a:off x="119062" y="4524321"/>
            <a:ext cx="8905875" cy="2308324"/>
          </a:xfrm>
          <a:prstGeom prst="rect">
            <a:avLst/>
          </a:prstGeom>
          <a:noFill/>
        </p:spPr>
        <p:txBody>
          <a:bodyPr wrap="square">
            <a:spAutoFit/>
          </a:bodyPr>
          <a:lstStyle/>
          <a:p>
            <a:pPr algn="just"/>
            <a:r>
              <a:rPr lang="it-IT" sz="1800" dirty="0"/>
              <a:t>Nello spettro di massa dell’</a:t>
            </a:r>
            <a:r>
              <a:rPr lang="it-IT" sz="1800" b="1" dirty="0" err="1"/>
              <a:t>etil</a:t>
            </a:r>
            <a:r>
              <a:rPr lang="it-IT" sz="1800" b="1" dirty="0"/>
              <a:t> </a:t>
            </a:r>
            <a:r>
              <a:rPr lang="it-IT" sz="1800" b="1" i="1" dirty="0"/>
              <a:t>sec</a:t>
            </a:r>
            <a:r>
              <a:rPr lang="it-IT" sz="1800" b="1" dirty="0"/>
              <a:t>-</a:t>
            </a:r>
            <a:r>
              <a:rPr lang="it-IT" sz="1800" b="1" dirty="0" err="1"/>
              <a:t>butil</a:t>
            </a:r>
            <a:r>
              <a:rPr lang="it-IT" sz="1800" b="1" dirty="0"/>
              <a:t> etere </a:t>
            </a:r>
            <a:r>
              <a:rPr lang="it-IT" sz="1800" dirty="0"/>
              <a:t>il segnale dello ione molecolare a m/z=102 è debolissimo. Si osserva segnale a m/z=87 derivante dalla perdita di un radicale metilico per rottura in alfa (può avvenire dai due lati). La seconda possibile rottura in alfa origina uno ione a m/z= 73 e un radicale etilico. Questo intermedio può frammentare ulteriormente originando una molecola di etilene e  un catione a m/z = 45. </a:t>
            </a:r>
            <a:r>
              <a:rPr lang="it-IT" dirty="0"/>
              <a:t>Nel caso degli eteri sono osservabili anche le rotture del legame C-O con ritenzione carica su alchile. Il segnale a m/z=29 è originato da questa rottura e deriva da un catione etilico. Questa rottura può avvenire anche da altro lato, formando catione butilico a m/z=57 (segnale debole).</a:t>
            </a:r>
          </a:p>
        </p:txBody>
      </p:sp>
    </p:spTree>
    <p:extLst>
      <p:ext uri="{BB962C8B-B14F-4D97-AF65-F5344CB8AC3E}">
        <p14:creationId xmlns:p14="http://schemas.microsoft.com/office/powerpoint/2010/main" val="129081551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6463" y="1069083"/>
            <a:ext cx="8758990" cy="4351338"/>
          </a:xfrm>
        </p:spPr>
        <p:txBody>
          <a:bodyPr/>
          <a:lstStyle/>
          <a:p>
            <a:pPr algn="just"/>
            <a:r>
              <a:rPr lang="it-IT" dirty="0"/>
              <a:t>Picco molecolare abbastanza intenso</a:t>
            </a:r>
          </a:p>
          <a:p>
            <a:pPr algn="just"/>
            <a:r>
              <a:rPr lang="it-IT" dirty="0"/>
              <a:t>Rottura di uno dei legami C-C adiacenti all’atomo di ossigeno con la carica che rimane sullo ione </a:t>
            </a:r>
            <a:r>
              <a:rPr lang="it-IT" dirty="0" err="1"/>
              <a:t>acilio</a:t>
            </a:r>
            <a:r>
              <a:rPr lang="it-IT" dirty="0"/>
              <a:t> stabilizzato per risonanza. Gruppo R esce come radicale.</a:t>
            </a:r>
          </a:p>
          <a:p>
            <a:pPr algn="just"/>
            <a:r>
              <a:rPr lang="it-IT" dirty="0"/>
              <a:t>Perdita in genere del gruppo alchilico maggiore.</a:t>
            </a:r>
          </a:p>
        </p:txBody>
      </p:sp>
      <p:pic>
        <p:nvPicPr>
          <p:cNvPr id="4"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8650" y="4347411"/>
            <a:ext cx="8228868" cy="186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olo 1">
            <a:extLst>
              <a:ext uri="{FF2B5EF4-FFF2-40B4-BE49-F238E27FC236}">
                <a16:creationId xmlns:a16="http://schemas.microsoft.com/office/drawing/2014/main" id="{E9D9DDD2-49C1-BDB2-EC71-3EC659E29149}"/>
              </a:ext>
            </a:extLst>
          </p:cNvPr>
          <p:cNvSpPr>
            <a:spLocks noGrp="1"/>
          </p:cNvSpPr>
          <p:nvPr>
            <p:ph type="title"/>
          </p:nvPr>
        </p:nvSpPr>
        <p:spPr>
          <a:xfrm>
            <a:off x="628650" y="95001"/>
            <a:ext cx="7886700" cy="809625"/>
          </a:xfrm>
        </p:spPr>
        <p:txBody>
          <a:bodyPr/>
          <a:lstStyle/>
          <a:p>
            <a:pPr algn="ctr"/>
            <a:r>
              <a:rPr lang="it-IT" dirty="0"/>
              <a:t>Chetoni </a:t>
            </a:r>
          </a:p>
        </p:txBody>
      </p:sp>
    </p:spTree>
    <p:extLst>
      <p:ext uri="{BB962C8B-B14F-4D97-AF65-F5344CB8AC3E}">
        <p14:creationId xmlns:p14="http://schemas.microsoft.com/office/powerpoint/2010/main" val="253267322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95001"/>
            <a:ext cx="7886700" cy="809625"/>
          </a:xfrm>
        </p:spPr>
        <p:txBody>
          <a:bodyPr/>
          <a:lstStyle/>
          <a:p>
            <a:pPr algn="ctr"/>
            <a:r>
              <a:rPr lang="it-IT" dirty="0"/>
              <a:t>Chetoni </a:t>
            </a:r>
          </a:p>
        </p:txBody>
      </p:sp>
      <p:sp>
        <p:nvSpPr>
          <p:cNvPr id="3" name="Segnaposto contenuto 2"/>
          <p:cNvSpPr>
            <a:spLocks noGrp="1"/>
          </p:cNvSpPr>
          <p:nvPr>
            <p:ph idx="1"/>
          </p:nvPr>
        </p:nvSpPr>
        <p:spPr>
          <a:xfrm>
            <a:off x="390238" y="1130174"/>
            <a:ext cx="8614610" cy="4351338"/>
          </a:xfrm>
        </p:spPr>
        <p:txBody>
          <a:bodyPr/>
          <a:lstStyle/>
          <a:p>
            <a:pPr marL="0" indent="0" algn="just">
              <a:buNone/>
            </a:pPr>
            <a:r>
              <a:rPr lang="it-IT" dirty="0"/>
              <a:t>Se presenti H in posizione </a:t>
            </a:r>
            <a:r>
              <a:rPr lang="it-IT" dirty="0">
                <a:latin typeface="Symbol" panose="05050102010706020507" pitchFamily="18" charset="2"/>
              </a:rPr>
              <a:t>g</a:t>
            </a:r>
            <a:r>
              <a:rPr lang="it-IT" dirty="0"/>
              <a:t> si ha il riarrangiamento di </a:t>
            </a:r>
            <a:r>
              <a:rPr lang="it-IT" dirty="0" err="1"/>
              <a:t>McLafferty</a:t>
            </a:r>
            <a:r>
              <a:rPr lang="it-IT" dirty="0"/>
              <a:t>. Si perde un’olefina terminale la cui massa dipende dalla natura del gruppo R.</a:t>
            </a:r>
          </a:p>
        </p:txBody>
      </p:sp>
      <p:pic>
        <p:nvPicPr>
          <p:cNvPr id="5" name="Immagin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8271" y="2711116"/>
            <a:ext cx="6498545" cy="3605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898685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4324" y="0"/>
            <a:ext cx="8515350" cy="1325563"/>
          </a:xfrm>
        </p:spPr>
        <p:txBody>
          <a:bodyPr/>
          <a:lstStyle/>
          <a:p>
            <a:pPr algn="ctr"/>
            <a:r>
              <a:rPr lang="it-IT" altLang="it-IT" dirty="0">
                <a:solidFill>
                  <a:srgbClr val="000000"/>
                </a:solidFill>
                <a:ea typeface="Calibri" panose="020F0502020204030204" pitchFamily="34" charset="0"/>
                <a:cs typeface="Minion Pro" pitchFamily="18" charset="0"/>
              </a:rPr>
              <a:t>Spettro di massa EI del cicloesanone</a:t>
            </a:r>
            <a:endParaRPr lang="it-IT" dirty="0"/>
          </a:p>
        </p:txBody>
      </p:sp>
      <p:pic>
        <p:nvPicPr>
          <p:cNvPr id="4" name="Immagin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2986" y="1597678"/>
            <a:ext cx="5580054" cy="344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p:cNvSpPr txBox="1"/>
          <p:nvPr/>
        </p:nvSpPr>
        <p:spPr>
          <a:xfrm>
            <a:off x="2371060" y="1074458"/>
            <a:ext cx="3361610" cy="523220"/>
          </a:xfrm>
          <a:prstGeom prst="rect">
            <a:avLst/>
          </a:prstGeom>
          <a:noFill/>
        </p:spPr>
        <p:txBody>
          <a:bodyPr wrap="square" rtlCol="0">
            <a:spAutoFit/>
          </a:bodyPr>
          <a:lstStyle/>
          <a:p>
            <a:pPr algn="ctr"/>
            <a:r>
              <a:rPr lang="it-IT" sz="1400" dirty="0"/>
              <a:t>Spostamento di un idrogeno per formare un radicale primario in uno secondario</a:t>
            </a:r>
          </a:p>
        </p:txBody>
      </p:sp>
      <p:sp>
        <p:nvSpPr>
          <p:cNvPr id="5" name="CasellaDiTesto 4"/>
          <p:cNvSpPr txBox="1"/>
          <p:nvPr/>
        </p:nvSpPr>
        <p:spPr>
          <a:xfrm>
            <a:off x="7143040" y="1952686"/>
            <a:ext cx="1398844" cy="523220"/>
          </a:xfrm>
          <a:prstGeom prst="rect">
            <a:avLst/>
          </a:prstGeom>
          <a:noFill/>
        </p:spPr>
        <p:txBody>
          <a:bodyPr wrap="none" rtlCol="0">
            <a:spAutoFit/>
          </a:bodyPr>
          <a:lstStyle/>
          <a:p>
            <a:pPr algn="ctr"/>
            <a:r>
              <a:rPr lang="it-IT" sz="1400" dirty="0"/>
              <a:t>Ione stabilizzato </a:t>
            </a:r>
          </a:p>
          <a:p>
            <a:pPr algn="ctr"/>
            <a:r>
              <a:rPr lang="it-IT" sz="1400" dirty="0"/>
              <a:t>per risonanza</a:t>
            </a:r>
          </a:p>
        </p:txBody>
      </p:sp>
      <p:sp>
        <p:nvSpPr>
          <p:cNvPr id="7" name="TextBox 6">
            <a:extLst>
              <a:ext uri="{FF2B5EF4-FFF2-40B4-BE49-F238E27FC236}">
                <a16:creationId xmlns:a16="http://schemas.microsoft.com/office/drawing/2014/main" id="{3410269B-8613-D194-6703-0F76F037076E}"/>
              </a:ext>
            </a:extLst>
          </p:cNvPr>
          <p:cNvSpPr txBox="1"/>
          <p:nvPr/>
        </p:nvSpPr>
        <p:spPr>
          <a:xfrm>
            <a:off x="85059" y="5186978"/>
            <a:ext cx="8973880" cy="1569660"/>
          </a:xfrm>
          <a:prstGeom prst="rect">
            <a:avLst/>
          </a:prstGeom>
          <a:noFill/>
        </p:spPr>
        <p:txBody>
          <a:bodyPr wrap="square">
            <a:spAutoFit/>
          </a:bodyPr>
          <a:lstStyle/>
          <a:p>
            <a:pPr algn="just"/>
            <a:r>
              <a:rPr lang="it-IT" sz="1600" dirty="0"/>
              <a:t>Nello spettro di massa del </a:t>
            </a:r>
            <a:r>
              <a:rPr lang="it-IT" sz="1600" b="1" dirty="0"/>
              <a:t>cicloesanone </a:t>
            </a:r>
            <a:r>
              <a:rPr lang="it-IT" sz="1600" dirty="0"/>
              <a:t>si osserva il segnale dello ione molecolare a m/z=98. Si può avere una iniziale rottura in alfa formando un radicale primario. Questo può astrarre un atomo di idrogeno andando a fare un radicale secondario stabilizzato per risonanza. Questo può perdere un radicale propilico formando un catione stabilizzato per risonanza a m/z=55. Inoltre intermedio iniziale può frammentare perdendo una molecola di CO e una di etilene producendo radical catione a m/z=42. Altri segnali osservabili sono la perdita di un radicale metilico a m/z = 83 e di acqua a m/z = 80.</a:t>
            </a:r>
          </a:p>
        </p:txBody>
      </p:sp>
    </p:spTree>
    <p:extLst>
      <p:ext uri="{BB962C8B-B14F-4D97-AF65-F5344CB8AC3E}">
        <p14:creationId xmlns:p14="http://schemas.microsoft.com/office/powerpoint/2010/main" val="177718756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2957" y="148855"/>
            <a:ext cx="7886700" cy="829452"/>
          </a:xfrm>
        </p:spPr>
        <p:txBody>
          <a:bodyPr/>
          <a:lstStyle/>
          <a:p>
            <a:pPr algn="ctr"/>
            <a:r>
              <a:rPr lang="it-IT" dirty="0"/>
              <a:t>Chetoni Aromatici</a:t>
            </a:r>
          </a:p>
        </p:txBody>
      </p:sp>
      <p:sp>
        <p:nvSpPr>
          <p:cNvPr id="3" name="Segnaposto contenuto 2"/>
          <p:cNvSpPr>
            <a:spLocks noGrp="1"/>
          </p:cNvSpPr>
          <p:nvPr>
            <p:ph idx="1"/>
          </p:nvPr>
        </p:nvSpPr>
        <p:spPr>
          <a:xfrm>
            <a:off x="628650" y="1582100"/>
            <a:ext cx="7886700" cy="2787041"/>
          </a:xfrm>
        </p:spPr>
        <p:txBody>
          <a:bodyPr/>
          <a:lstStyle/>
          <a:p>
            <a:r>
              <a:rPr lang="it-IT" dirty="0"/>
              <a:t>Ione molecolare piuttosto intenso.</a:t>
            </a:r>
          </a:p>
          <a:p>
            <a:pPr algn="just"/>
            <a:r>
              <a:rPr lang="it-IT" dirty="0"/>
              <a:t>Scissione </a:t>
            </a:r>
            <a:r>
              <a:rPr lang="it-IT" dirty="0">
                <a:latin typeface="Symbol" panose="05050102010706020507" pitchFamily="18" charset="2"/>
              </a:rPr>
              <a:t>b</a:t>
            </a:r>
            <a:r>
              <a:rPr lang="it-IT" dirty="0"/>
              <a:t> rispetto l’anello aromatico producendo un catione </a:t>
            </a:r>
            <a:r>
              <a:rPr lang="it-IT" dirty="0" err="1"/>
              <a:t>ArC≡O</a:t>
            </a:r>
            <a:r>
              <a:rPr lang="it-IT" baseline="30000" dirty="0"/>
              <a:t>+ </a:t>
            </a:r>
            <a:r>
              <a:rPr lang="it-IT" dirty="0"/>
              <a:t>(m/z = 105 quando Ar = </a:t>
            </a:r>
            <a:r>
              <a:rPr lang="it-IT" dirty="0" err="1"/>
              <a:t>Ph</a:t>
            </a:r>
            <a:r>
              <a:rPr lang="it-IT" dirty="0"/>
              <a:t>) e un radicale alchilico.</a:t>
            </a:r>
          </a:p>
          <a:p>
            <a:r>
              <a:rPr lang="it-IT" dirty="0"/>
              <a:t>Perdita di CO da questo frammento con formazione dello ione arile (m/z = 77 se Ar = </a:t>
            </a:r>
            <a:r>
              <a:rPr lang="it-IT" dirty="0" err="1"/>
              <a:t>Ph</a:t>
            </a:r>
            <a:r>
              <a:rPr lang="it-IT" dirty="0"/>
              <a:t>)</a:t>
            </a:r>
          </a:p>
        </p:txBody>
      </p:sp>
    </p:spTree>
    <p:extLst>
      <p:ext uri="{BB962C8B-B14F-4D97-AF65-F5344CB8AC3E}">
        <p14:creationId xmlns:p14="http://schemas.microsoft.com/office/powerpoint/2010/main" val="10632211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3B699E-D870-25D9-5EF3-69B5E5B424BE}"/>
              </a:ext>
            </a:extLst>
          </p:cNvPr>
          <p:cNvSpPr/>
          <p:nvPr/>
        </p:nvSpPr>
        <p:spPr>
          <a:xfrm>
            <a:off x="7006856" y="3115340"/>
            <a:ext cx="1478293" cy="935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827291" y="12538"/>
            <a:ext cx="7762486" cy="708392"/>
          </a:xfrm>
        </p:spPr>
        <p:txBody>
          <a:bodyPr>
            <a:normAutofit/>
          </a:bodyPr>
          <a:lstStyle/>
          <a:p>
            <a:pPr algn="ctr"/>
            <a:r>
              <a:rPr lang="it-IT" altLang="it-IT" sz="3200" dirty="0">
                <a:solidFill>
                  <a:srgbClr val="000000"/>
                </a:solidFill>
                <a:ea typeface="Calibri" panose="020F0502020204030204" pitchFamily="34" charset="0"/>
                <a:cs typeface="Minion Pro" pitchFamily="18" charset="0"/>
              </a:rPr>
              <a:t>Spettro di massa EI del </a:t>
            </a:r>
            <a:r>
              <a:rPr lang="it-IT" altLang="it-IT" sz="3200" i="1" dirty="0">
                <a:solidFill>
                  <a:srgbClr val="000000"/>
                </a:solidFill>
                <a:ea typeface="Calibri" panose="020F0502020204030204" pitchFamily="34" charset="0"/>
                <a:cs typeface="Minion Pro" pitchFamily="18" charset="0"/>
              </a:rPr>
              <a:t>p</a:t>
            </a:r>
            <a:r>
              <a:rPr lang="it-IT" altLang="it-IT" sz="3200" dirty="0">
                <a:solidFill>
                  <a:srgbClr val="000000"/>
                </a:solidFill>
                <a:ea typeface="Calibri" panose="020F0502020204030204" pitchFamily="34" charset="0"/>
                <a:cs typeface="Minion Pro" pitchFamily="18" charset="0"/>
              </a:rPr>
              <a:t>-</a:t>
            </a:r>
            <a:r>
              <a:rPr lang="it-IT" altLang="it-IT" sz="3200" dirty="0" err="1">
                <a:solidFill>
                  <a:srgbClr val="000000"/>
                </a:solidFill>
                <a:ea typeface="Calibri" panose="020F0502020204030204" pitchFamily="34" charset="0"/>
                <a:cs typeface="Minion Pro" pitchFamily="18" charset="0"/>
              </a:rPr>
              <a:t>Clorobenzofenone</a:t>
            </a:r>
            <a:endParaRPr lang="it-IT" sz="3200" dirty="0"/>
          </a:p>
        </p:txBody>
      </p:sp>
      <p:pic>
        <p:nvPicPr>
          <p:cNvPr id="5" name="Immagin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774" y="1068300"/>
            <a:ext cx="8117375" cy="4309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ccia a destra 5"/>
          <p:cNvSpPr/>
          <p:nvPr/>
        </p:nvSpPr>
        <p:spPr>
          <a:xfrm rot="10800000">
            <a:off x="8254473" y="4799725"/>
            <a:ext cx="628079" cy="977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a destra 6"/>
          <p:cNvSpPr/>
          <p:nvPr/>
        </p:nvSpPr>
        <p:spPr>
          <a:xfrm rot="10800000">
            <a:off x="5063903" y="4559706"/>
            <a:ext cx="628079" cy="977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a destra 7"/>
          <p:cNvSpPr/>
          <p:nvPr/>
        </p:nvSpPr>
        <p:spPr>
          <a:xfrm rot="10800000">
            <a:off x="3895523" y="4559707"/>
            <a:ext cx="628079" cy="977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a:xfrm>
            <a:off x="2243715" y="576772"/>
            <a:ext cx="4559774" cy="369332"/>
          </a:xfrm>
          <a:prstGeom prst="rect">
            <a:avLst/>
          </a:prstGeom>
        </p:spPr>
        <p:txBody>
          <a:bodyPr wrap="none">
            <a:spAutoFit/>
          </a:bodyPr>
          <a:lstStyle/>
          <a:p>
            <a:r>
              <a:rPr lang="it-IT" baseline="30000" dirty="0"/>
              <a:t>35</a:t>
            </a:r>
            <a:r>
              <a:rPr lang="it-IT" dirty="0"/>
              <a:t>Cl (75,77%) e </a:t>
            </a:r>
            <a:r>
              <a:rPr lang="it-IT" baseline="30000" dirty="0"/>
              <a:t>37</a:t>
            </a:r>
            <a:r>
              <a:rPr lang="it-IT" dirty="0"/>
              <a:t>Cl (24,23%) rapporto circa 3:1</a:t>
            </a:r>
          </a:p>
        </p:txBody>
      </p:sp>
      <p:sp>
        <p:nvSpPr>
          <p:cNvPr id="4" name="TextBox 3">
            <a:extLst>
              <a:ext uri="{FF2B5EF4-FFF2-40B4-BE49-F238E27FC236}">
                <a16:creationId xmlns:a16="http://schemas.microsoft.com/office/drawing/2014/main" id="{89F6201C-D47C-4BA1-FFBF-D4F154AC7C8E}"/>
              </a:ext>
            </a:extLst>
          </p:cNvPr>
          <p:cNvSpPr txBox="1"/>
          <p:nvPr/>
        </p:nvSpPr>
        <p:spPr>
          <a:xfrm>
            <a:off x="41256" y="5271174"/>
            <a:ext cx="9102744" cy="1600438"/>
          </a:xfrm>
          <a:prstGeom prst="rect">
            <a:avLst/>
          </a:prstGeom>
          <a:noFill/>
        </p:spPr>
        <p:txBody>
          <a:bodyPr wrap="square">
            <a:spAutoFit/>
          </a:bodyPr>
          <a:lstStyle/>
          <a:p>
            <a:pPr algn="just"/>
            <a:r>
              <a:rPr lang="it-IT" sz="1400" dirty="0"/>
              <a:t>Nello spettro di massa del </a:t>
            </a:r>
            <a:r>
              <a:rPr lang="it-IT" sz="1400" b="1" i="1" dirty="0"/>
              <a:t>p</a:t>
            </a:r>
            <a:r>
              <a:rPr lang="it-IT" sz="1400" b="1" dirty="0"/>
              <a:t>-</a:t>
            </a:r>
            <a:r>
              <a:rPr lang="it-IT" sz="1400" b="1" dirty="0" err="1"/>
              <a:t>clorobenzofenone</a:t>
            </a:r>
            <a:r>
              <a:rPr lang="it-IT" sz="1400" b="1" dirty="0"/>
              <a:t> </a:t>
            </a:r>
            <a:r>
              <a:rPr lang="it-IT" sz="1400" dirty="0"/>
              <a:t>si osserva il segnale dello ione molecolare a m/z=216. In questo caso è importante ricordare che il </a:t>
            </a:r>
            <a:r>
              <a:rPr lang="it-IT" sz="1400" b="1" dirty="0">
                <a:solidFill>
                  <a:srgbClr val="FF0000"/>
                </a:solidFill>
              </a:rPr>
              <a:t>cloro</a:t>
            </a:r>
            <a:r>
              <a:rPr lang="it-IT" sz="1400" dirty="0"/>
              <a:t> presenta due isotopi: cloro-35 (abbondanza 75%) e cloro-37 (abbondanza 25%). Questa distribuzione modifica intensità e numero dei </a:t>
            </a:r>
            <a:r>
              <a:rPr lang="it-IT" sz="1400" b="1" dirty="0"/>
              <a:t>picchi isotopici </a:t>
            </a:r>
            <a:r>
              <a:rPr lang="it-IT" sz="1400" dirty="0"/>
              <a:t>(vedi percentuali nel riquadro). Lo  ione molecolare può frammentare in </a:t>
            </a:r>
            <a:r>
              <a:rPr lang="it-IT" sz="1400" dirty="0">
                <a:latin typeface="Symbol" panose="05050102010706020507" pitchFamily="18" charset="2"/>
              </a:rPr>
              <a:t>b</a:t>
            </a:r>
            <a:r>
              <a:rPr lang="it-IT" sz="1400" dirty="0"/>
              <a:t> rispetto l’anello aromatico producendo in un caso un catione </a:t>
            </a:r>
            <a:r>
              <a:rPr lang="it-IT" sz="1400" dirty="0" err="1"/>
              <a:t>ArC≡O</a:t>
            </a:r>
            <a:r>
              <a:rPr lang="it-IT" sz="1400" dirty="0"/>
              <a:t>+ di m/z=139 che contiene atomo di cloro e quindi mostra segnali isotopici. Questo intermedio può frammentare perdendo CO e formando catione a m/z=111 (anche qui c’è segnale isotopico). L’altra tipologia di rottura in </a:t>
            </a:r>
            <a:r>
              <a:rPr lang="it-IT" sz="1400" dirty="0">
                <a:latin typeface="Symbol" panose="05050102010706020507" pitchFamily="18" charset="2"/>
              </a:rPr>
              <a:t>b</a:t>
            </a:r>
            <a:r>
              <a:rPr lang="it-IT" sz="1400" dirty="0"/>
              <a:t> rispetto l’anello aromatico produce un catione </a:t>
            </a:r>
            <a:r>
              <a:rPr lang="it-IT" sz="1400" dirty="0" err="1"/>
              <a:t>PhC≡O</a:t>
            </a:r>
            <a:r>
              <a:rPr lang="it-IT" sz="1400" dirty="0"/>
              <a:t>+ di m/z=105 che </a:t>
            </a:r>
            <a:r>
              <a:rPr lang="it-IT" sz="1400" dirty="0" err="1"/>
              <a:t>puo’</a:t>
            </a:r>
            <a:r>
              <a:rPr lang="it-IT" sz="1400" dirty="0"/>
              <a:t> perdere CO formando catione di massa m/z=77. Questi picchi non mostrano segnali isotopici</a:t>
            </a:r>
          </a:p>
        </p:txBody>
      </p:sp>
    </p:spTree>
    <p:extLst>
      <p:ext uri="{BB962C8B-B14F-4D97-AF65-F5344CB8AC3E}">
        <p14:creationId xmlns:p14="http://schemas.microsoft.com/office/powerpoint/2010/main" val="3775473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9323</Words>
  <Application>Microsoft Office PowerPoint</Application>
  <PresentationFormat>On-screen Show (4:3)</PresentationFormat>
  <Paragraphs>646</Paragraphs>
  <Slides>130</Slides>
  <Notes>17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130</vt:i4>
      </vt:variant>
    </vt:vector>
  </HeadingPairs>
  <TitlesOfParts>
    <vt:vector size="137" baseType="lpstr">
      <vt:lpstr>Arial</vt:lpstr>
      <vt:lpstr>Calibri</vt:lpstr>
      <vt:lpstr>Calibri Light</vt:lpstr>
      <vt:lpstr>Symbol</vt:lpstr>
      <vt:lpstr>Tema di Office</vt:lpstr>
      <vt:lpstr>Fotografia di Photo Editor </vt:lpstr>
      <vt:lpstr>CS ChemDraw Drawing</vt:lpstr>
      <vt:lpstr>Spettrometria di massa</vt:lpstr>
      <vt:lpstr>Introduzione </vt:lpstr>
      <vt:lpstr>Introduzione </vt:lpstr>
      <vt:lpstr>Introduzione </vt:lpstr>
      <vt:lpstr>PowerPoint Presentation</vt:lpstr>
      <vt:lpstr>PowerPoint Presentation</vt:lpstr>
      <vt:lpstr>Spettrometria di Massa</vt:lpstr>
      <vt:lpstr>Spettrometria di Massa</vt:lpstr>
      <vt:lpstr>PowerPoint Presentation</vt:lpstr>
      <vt:lpstr>PowerPoint Presentation</vt:lpstr>
      <vt:lpstr>Spettrometria di Massa</vt:lpstr>
      <vt:lpstr>Spettrometria di Massa</vt:lpstr>
      <vt:lpstr>Spettro di Massa del Metano a Bassa Risoluzione</vt:lpstr>
      <vt:lpstr>Strumentazione </vt:lpstr>
      <vt:lpstr>PowerPoint Presentation</vt:lpstr>
      <vt:lpstr>Metodi di Ionizzazione</vt:lpstr>
      <vt:lpstr>Ionizzazione Elettronica (EI)</vt:lpstr>
      <vt:lpstr>Ionizzazione Elettronica (EI)</vt:lpstr>
      <vt:lpstr>Ionizzazione Elettronica (EI)</vt:lpstr>
      <vt:lpstr>Sorgente Ionizzazione Elettronica (EI)</vt:lpstr>
      <vt:lpstr>EI ionizzazione a Impatto Elettronico</vt:lpstr>
      <vt:lpstr>Frammentazione </vt:lpstr>
      <vt:lpstr>Frammentazione </vt:lpstr>
      <vt:lpstr>Spettrometria di Massa con Ionizzazione per Impatto Elettronico</vt:lpstr>
      <vt:lpstr>Modalità di ionizzazione Soft Ionization</vt:lpstr>
      <vt:lpstr>Ionizzazione chimica: Chemical Ionization  (CI)</vt:lpstr>
      <vt:lpstr>Ionizzazione chimica: Chemical Ionization  (CI)</vt:lpstr>
      <vt:lpstr>PowerPoint Presentation</vt:lpstr>
      <vt:lpstr>PowerPoint Presentation</vt:lpstr>
      <vt:lpstr>Metodi di Ionizzazione per Desorbimento</vt:lpstr>
      <vt:lpstr>Bombardamento con Atomi Veloci: Fast Atom Bombardment (FAB)</vt:lpstr>
      <vt:lpstr>Bombardamento con atomi veloci: Fast Atom Bombardment (FAB)</vt:lpstr>
      <vt:lpstr>Bombardamento con Atomi Veloci: Fast Atom Bombardment (FAB)</vt:lpstr>
      <vt:lpstr>Bombardamento con atomi veloci: Fast Atom Bombardment (FAB)</vt:lpstr>
      <vt:lpstr>Desorbimento Laser Assistito da Matrice: Matrix Assisted Laser Desorption (MALDI)</vt:lpstr>
      <vt:lpstr>Desorbimento Laser Assistito da Matrice: Matrix Assisted Laser Desorption (MALDI)</vt:lpstr>
      <vt:lpstr>Desorbimento Laser Assistito da Matrice: Matrix Assisted Laser Desorption (MALDI)</vt:lpstr>
      <vt:lpstr>Ionizzazione Elettrospray: Electrospray Ionization (ESI)</vt:lpstr>
      <vt:lpstr>Ionizzazione Elettrospray: Electrospray Ionization (ESI)</vt:lpstr>
      <vt:lpstr>Ionizzazione Elettrospray: Electrospray Ionization (ESI)</vt:lpstr>
      <vt:lpstr>Ionizzazione Elettrospray: Electrospray Ionization (ESI)</vt:lpstr>
      <vt:lpstr>Spettro di Massa Elettrospray (ESI) del Tetrapeptide VGSE</vt:lpstr>
      <vt:lpstr>PowerPoint Presentation</vt:lpstr>
      <vt:lpstr>ANALIZZATORI DI MASSA</vt:lpstr>
      <vt:lpstr>Analizzatore a Settore Elettrostatico e Magnetico</vt:lpstr>
      <vt:lpstr>Analizzatore a Quadrupolo</vt:lpstr>
      <vt:lpstr>Analizzatore a trappola ionica  (Ion trap)</vt:lpstr>
      <vt:lpstr>A Tempo di Volo  (TOF – Time of Flight)</vt:lpstr>
      <vt:lpstr>A tempo di Volo  (TOF – Time of Flight)</vt:lpstr>
      <vt:lpstr>RIVELATORI</vt:lpstr>
      <vt:lpstr>Elettromoltiplicatore di Elettroni Secondari: “Channeltron”</vt:lpstr>
      <vt:lpstr>Elettromoltiplicatore di Elettroni Secondari: “Channeltron”</vt:lpstr>
      <vt:lpstr>Elettromoltiplicatore di Elettroni Secondari: “Channeltron”</vt:lpstr>
      <vt:lpstr>Interpretazione degli Spettri di Massa</vt:lpstr>
      <vt:lpstr>Interpretazione degli Spettri di Massa EI (Ionizzazione Elettronica)</vt:lpstr>
      <vt:lpstr>Spettro di Massa della Dopamina</vt:lpstr>
      <vt:lpstr>Picchi Isotopici</vt:lpstr>
      <vt:lpstr>PowerPoint Presentation</vt:lpstr>
      <vt:lpstr>Ione molecolare M+. ad Alta Risoluzione</vt:lpstr>
      <vt:lpstr>Risoluzione Spettrometro di Massa</vt:lpstr>
      <vt:lpstr>PowerPoint Presentation</vt:lpstr>
      <vt:lpstr>PowerPoint Presentation</vt:lpstr>
      <vt:lpstr>Ione Molecolare M+. </vt:lpstr>
      <vt:lpstr>Frammentazione dello Ione Molecolare</vt:lpstr>
      <vt:lpstr>Frammentazione dello Ione Molecolare</vt:lpstr>
      <vt:lpstr>Frammentazione di un Catione</vt:lpstr>
      <vt:lpstr>PowerPoint Presentation</vt:lpstr>
      <vt:lpstr>Formazione dello Ione Tropilio</vt:lpstr>
      <vt:lpstr>Rottura Allilica</vt:lpstr>
      <vt:lpstr>Riarrangiamenti </vt:lpstr>
      <vt:lpstr>Riarrangiamento di McLafferty</vt:lpstr>
      <vt:lpstr>Riarrangiamento di McLafferty</vt:lpstr>
      <vt:lpstr>Dissociazione di un legame s</vt:lpstr>
      <vt:lpstr>Idrocarburi </vt:lpstr>
      <vt:lpstr>Spettro di Massa EI del Cicloesano</vt:lpstr>
      <vt:lpstr>Alcheni </vt:lpstr>
      <vt:lpstr>Spettro di massa EI del b-mircene</vt:lpstr>
      <vt:lpstr>Spettro di massa EI del b-mircene</vt:lpstr>
      <vt:lpstr>PowerPoint Presentation</vt:lpstr>
      <vt:lpstr>Spettro di massa EI del Limonene</vt:lpstr>
      <vt:lpstr>Idrocarburi Aromatici</vt:lpstr>
      <vt:lpstr>Idrocarburi Aromatici</vt:lpstr>
      <vt:lpstr>Idrocarburi aromatici Spettro di Massa del Toluene</vt:lpstr>
      <vt:lpstr>Idrocarburi Aromatici</vt:lpstr>
      <vt:lpstr>Idrocarburi Aromatici</vt:lpstr>
      <vt:lpstr>Idrocarburi Aromatici</vt:lpstr>
      <vt:lpstr>Composti Ossidrilati</vt:lpstr>
      <vt:lpstr>Composti ossidrilati</vt:lpstr>
      <vt:lpstr>Composti ossidrilati</vt:lpstr>
      <vt:lpstr>Spettri di massa EI di pentanoli isomeri</vt:lpstr>
      <vt:lpstr>Alcol Benzilico</vt:lpstr>
      <vt:lpstr>Spettro di Massa EI di o-Etilfenolo</vt:lpstr>
      <vt:lpstr>Eteri </vt:lpstr>
      <vt:lpstr>Spettro di Massa EI di etil sec-butil etere</vt:lpstr>
      <vt:lpstr>Chetoni </vt:lpstr>
      <vt:lpstr>Chetoni </vt:lpstr>
      <vt:lpstr>Spettro di massa EI del cicloesanone</vt:lpstr>
      <vt:lpstr>Chetoni Aromatici</vt:lpstr>
      <vt:lpstr>Spettro di massa EI del p-Clorobenzofenone</vt:lpstr>
      <vt:lpstr>Aldeidi</vt:lpstr>
      <vt:lpstr>Spettro di massa EI del nonanale</vt:lpstr>
      <vt:lpstr>Acidi Carbossilici</vt:lpstr>
      <vt:lpstr>Riarrangiamento di McLafferty: Acidi Carbossilici Alifatici</vt:lpstr>
      <vt:lpstr>Effetto Orto: Acidi Carbossilici Aromatici</vt:lpstr>
      <vt:lpstr>Spettro di Massa EI dell’acido decanoico</vt:lpstr>
      <vt:lpstr>Esteri di Acidi Carbossilici (RCOOR’)</vt:lpstr>
      <vt:lpstr>Spettro di massa EI dell’ottanoato di metile</vt:lpstr>
      <vt:lpstr>Esteri benzilici e Fenilici</vt:lpstr>
      <vt:lpstr>Esteri di Acidi Aromatici ArCOOR</vt:lpstr>
      <vt:lpstr>PowerPoint Presentation</vt:lpstr>
      <vt:lpstr>PowerPoint Presentation</vt:lpstr>
      <vt:lpstr>Effetto Orto I benzoati orto-sostituiti eliminano ROH (effetto orto) </vt:lpstr>
      <vt:lpstr>Salicilato di metile</vt:lpstr>
      <vt:lpstr>Ammine </vt:lpstr>
      <vt:lpstr>Ammine alifatiche</vt:lpstr>
      <vt:lpstr>Ammine Aromatiche</vt:lpstr>
      <vt:lpstr>Ammidi Alifatiche </vt:lpstr>
      <vt:lpstr>Ammidi alifatiche </vt:lpstr>
      <vt:lpstr>Ammidi Aromatiche</vt:lpstr>
      <vt:lpstr>Nitro Composti Alifatici</vt:lpstr>
      <vt:lpstr>Nitro Composti Aromatici</vt:lpstr>
      <vt:lpstr>Composti Alogenati</vt:lpstr>
      <vt:lpstr>Composti Alogenati</vt:lpstr>
      <vt:lpstr>Composti Clorurati</vt:lpstr>
      <vt:lpstr>PowerPoint Presentation</vt:lpstr>
      <vt:lpstr>Spettro di Massa EI del tetracloruro di carbonio (CCl4 PM = 152)</vt:lpstr>
      <vt:lpstr>Appendici</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Spettrometria di massa</dc:title>
  <dc:creator>nitti</dc:creator>
  <cp:lastModifiedBy>FILIPPINI GIACOMO</cp:lastModifiedBy>
  <cp:revision>255</cp:revision>
  <dcterms:created xsi:type="dcterms:W3CDTF">2020-07-30T15:20:06Z</dcterms:created>
  <dcterms:modified xsi:type="dcterms:W3CDTF">2023-10-30T14:23:00Z</dcterms:modified>
</cp:coreProperties>
</file>