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77" r:id="rId3"/>
    <p:sldId id="279" r:id="rId4"/>
    <p:sldId id="257" r:id="rId5"/>
    <p:sldId id="258" r:id="rId6"/>
    <p:sldId id="259" r:id="rId7"/>
    <p:sldId id="308" r:id="rId8"/>
    <p:sldId id="261" r:id="rId9"/>
    <p:sldId id="262" r:id="rId10"/>
    <p:sldId id="263" r:id="rId11"/>
    <p:sldId id="310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Popolazione</c:v>
                </c:pt>
              </c:strCache>
            </c:strRef>
          </c:tx>
          <c:cat>
            <c:strRef>
              <c:f>Foglio1!$A$2:$A$10</c:f>
              <c:strCache>
                <c:ptCount val="9"/>
                <c:pt idx="0">
                  <c:v>romeni 72%</c:v>
                </c:pt>
                <c:pt idx="1">
                  <c:v>ungheresi 7,9%</c:v>
                </c:pt>
                <c:pt idx="2">
                  <c:v>tedeschi 4,1%</c:v>
                </c:pt>
                <c:pt idx="3">
                  <c:v>ebrei 4%</c:v>
                </c:pt>
                <c:pt idx="4">
                  <c:v>ruteni e ucraini 3,2%</c:v>
                </c:pt>
                <c:pt idx="5">
                  <c:v>russi 2,3%</c:v>
                </c:pt>
                <c:pt idx="6">
                  <c:v>bulgari 2%</c:v>
                </c:pt>
                <c:pt idx="7">
                  <c:v>zingari 1,5%</c:v>
                </c:pt>
                <c:pt idx="8">
                  <c:v>turchi 0,9%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72</c:v>
                </c:pt>
                <c:pt idx="1">
                  <c:v>7.9</c:v>
                </c:pt>
                <c:pt idx="2">
                  <c:v>4.0999999999999996</c:v>
                </c:pt>
                <c:pt idx="3">
                  <c:v>4</c:v>
                </c:pt>
                <c:pt idx="4">
                  <c:v>3.2</c:v>
                </c:pt>
                <c:pt idx="5">
                  <c:v>2.2999999999999998</c:v>
                </c:pt>
                <c:pt idx="6">
                  <c:v>2</c:v>
                </c:pt>
                <c:pt idx="7">
                  <c:v>1.5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8-42F9-B321-09476C1E0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Popolazione</c:v>
                </c:pt>
              </c:strCache>
            </c:strRef>
          </c:tx>
          <c:cat>
            <c:strRef>
              <c:f>Foglio1!$A$2:$A$6</c:f>
              <c:strCache>
                <c:ptCount val="5"/>
                <c:pt idx="0">
                  <c:v>romeni 57,12%</c:v>
                </c:pt>
                <c:pt idx="1">
                  <c:v>ungheresi 26,46%</c:v>
                </c:pt>
                <c:pt idx="2">
                  <c:v>tedeschi 9,87%</c:v>
                </c:pt>
                <c:pt idx="3">
                  <c:v>ebrei 3,28%</c:v>
                </c:pt>
                <c:pt idx="4">
                  <c:v>altre nazionalità 3,27%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57.12</c:v>
                </c:pt>
                <c:pt idx="1">
                  <c:v>26.46</c:v>
                </c:pt>
                <c:pt idx="2">
                  <c:v>9.8699999999999992</c:v>
                </c:pt>
                <c:pt idx="3">
                  <c:v>3.28</c:v>
                </c:pt>
                <c:pt idx="4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3-4606-931C-6F358843A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65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24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43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5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2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22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6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44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24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3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3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76BA-5BDB-429B-98C8-A19F0AD279E9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6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2455" y="679508"/>
            <a:ext cx="10385571" cy="544665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Dibattito sull’occidentalizzazione della Romania</a:t>
            </a:r>
          </a:p>
          <a:p>
            <a:pPr algn="just"/>
            <a:r>
              <a:rPr lang="it-IT" sz="2800" dirty="0"/>
              <a:t>Nella costituzione romena del 1866 l’art. 7 discriminava gli ebrei</a:t>
            </a:r>
          </a:p>
          <a:p>
            <a:pPr algn="just"/>
            <a:r>
              <a:rPr lang="it-IT" sz="2800" dirty="0"/>
              <a:t>Tentativo delle grandi potenze di imporre una revisione alla costituzione romena con il trattato di Berlino del 1878</a:t>
            </a:r>
          </a:p>
          <a:p>
            <a:pPr algn="just"/>
            <a:r>
              <a:rPr lang="it-IT" sz="2800" dirty="0"/>
              <a:t>Nel 1878 </a:t>
            </a:r>
            <a:r>
              <a:rPr lang="it-IT" sz="2800" dirty="0" err="1"/>
              <a:t>Ioan</a:t>
            </a:r>
            <a:r>
              <a:rPr lang="it-IT" sz="2800" dirty="0"/>
              <a:t> </a:t>
            </a:r>
            <a:r>
              <a:rPr lang="it-IT" sz="2800" dirty="0" err="1"/>
              <a:t>Slavici</a:t>
            </a:r>
            <a:r>
              <a:rPr lang="it-IT" sz="2800" dirty="0"/>
              <a:t> pubblica </a:t>
            </a:r>
            <a:r>
              <a:rPr lang="it-IT" sz="2800" i="1" dirty="0" err="1"/>
              <a:t>Soll</a:t>
            </a:r>
            <a:r>
              <a:rPr lang="it-IT" sz="2800" i="1" dirty="0"/>
              <a:t> </a:t>
            </a:r>
            <a:r>
              <a:rPr lang="it-IT" sz="2800" i="1" dirty="0" err="1"/>
              <a:t>şi</a:t>
            </a:r>
            <a:r>
              <a:rPr lang="it-IT" sz="2800" i="1" dirty="0"/>
              <a:t> </a:t>
            </a:r>
            <a:r>
              <a:rPr lang="it-IT" sz="2800" i="1" dirty="0" err="1"/>
              <a:t>Haben</a:t>
            </a:r>
            <a:r>
              <a:rPr lang="it-IT" sz="2800" i="1" dirty="0"/>
              <a:t>. </a:t>
            </a:r>
            <a:r>
              <a:rPr lang="it-IT" sz="2800" i="1" dirty="0" err="1"/>
              <a:t>Chestiunea</a:t>
            </a:r>
            <a:r>
              <a:rPr lang="it-IT" sz="2800" i="1" dirty="0"/>
              <a:t> </a:t>
            </a:r>
            <a:r>
              <a:rPr lang="it-IT" sz="2800" i="1" dirty="0" err="1"/>
              <a:t>evreilor</a:t>
            </a:r>
            <a:r>
              <a:rPr lang="it-IT" sz="2800" i="1" dirty="0"/>
              <a:t> </a:t>
            </a:r>
            <a:r>
              <a:rPr lang="it-IT" sz="2800" i="1" dirty="0" err="1"/>
              <a:t>din</a:t>
            </a:r>
            <a:r>
              <a:rPr lang="it-IT" sz="2800" i="1" dirty="0"/>
              <a:t> </a:t>
            </a:r>
            <a:r>
              <a:rPr lang="it-IT" sz="2800" i="1" dirty="0" err="1"/>
              <a:t>România</a:t>
            </a:r>
            <a:r>
              <a:rPr lang="it-IT" sz="2800" i="1" dirty="0"/>
              <a:t> </a:t>
            </a:r>
            <a:r>
              <a:rPr lang="it-IT" sz="2800" dirty="0"/>
              <a:t>(</a:t>
            </a:r>
            <a:r>
              <a:rPr lang="it-IT" sz="2800" i="1" dirty="0"/>
              <a:t>Dare e Avere. La questione degli ebrei in Romania</a:t>
            </a:r>
            <a:r>
              <a:rPr lang="it-IT" sz="2800" dirty="0"/>
              <a:t>, ripubblicato come </a:t>
            </a:r>
            <a:r>
              <a:rPr lang="it-IT" sz="2800" i="1" dirty="0" err="1"/>
              <a:t>Primele</a:t>
            </a:r>
            <a:r>
              <a:rPr lang="it-IT" sz="2800" i="1" dirty="0"/>
              <a:t> </a:t>
            </a:r>
            <a:r>
              <a:rPr lang="it-IT" sz="2800" i="1" dirty="0" err="1"/>
              <a:t>şi</a:t>
            </a:r>
            <a:r>
              <a:rPr lang="it-IT" sz="2800" i="1" dirty="0"/>
              <a:t> </a:t>
            </a:r>
            <a:r>
              <a:rPr lang="it-IT" sz="2800" i="1" dirty="0" err="1"/>
              <a:t>ultimele</a:t>
            </a:r>
            <a:r>
              <a:rPr lang="it-IT" sz="2800" dirty="0"/>
              <a:t> nel 2000)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questo volume, antisemitismo di tipo economico-sociale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ebrei erano considerati parassiti: una «malattia sociale»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soluzione: gettarli nel Danubio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234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2" y="548681"/>
            <a:ext cx="10343626" cy="557748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Congresso dei popoli oppressi di Roma nell’aprile del 1918</a:t>
            </a:r>
          </a:p>
          <a:p>
            <a:pPr algn="just"/>
            <a:r>
              <a:rPr lang="it-IT" sz="2400" dirty="0"/>
              <a:t>Organizzato da settori del governo italiano e dell’interventismo nazionalista e democratico</a:t>
            </a:r>
          </a:p>
          <a:p>
            <a:pPr algn="just"/>
            <a:r>
              <a:rPr lang="it-IT" sz="2400" dirty="0"/>
              <a:t>Partecipazione degli esponenti dei movimenti nazionali polacco, ceco, slovacco, jugoslavo e romeno</a:t>
            </a:r>
          </a:p>
          <a:p>
            <a:pPr algn="just"/>
            <a:r>
              <a:rPr lang="it-IT" sz="2400" dirty="0"/>
              <a:t>Patto di Roma: distruzione dell’Impero asburgico e autodeterminazione dei popoli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Formazione di una Legione romena, che combatté al fianco dell’esercito italiano nell’ultima parte della guerra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Ideologia di riferimento: mazzinianesimo, fratellanza dei popoli oppressi,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panlatinismo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989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Immagini relative alla Legione romena d’Italia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18" y="1772816"/>
            <a:ext cx="2734809" cy="33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56" y="1772816"/>
            <a:ext cx="2734810" cy="33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4" y="1772816"/>
            <a:ext cx="3150858" cy="331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3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8565" y="855677"/>
            <a:ext cx="10368793" cy="5025006"/>
          </a:xfrm>
        </p:spPr>
        <p:txBody>
          <a:bodyPr>
            <a:noAutofit/>
          </a:bodyPr>
          <a:lstStyle/>
          <a:p>
            <a:pPr algn="just"/>
            <a:r>
              <a:rPr lang="it-IT" sz="2800" dirty="0" err="1"/>
              <a:t>Miroslav</a:t>
            </a:r>
            <a:r>
              <a:rPr lang="it-IT" sz="2800" dirty="0"/>
              <a:t> </a:t>
            </a:r>
            <a:r>
              <a:rPr lang="it-IT" sz="2800" dirty="0" err="1"/>
              <a:t>Hroch</a:t>
            </a:r>
            <a:r>
              <a:rPr lang="it-IT" sz="2800" dirty="0"/>
              <a:t>, </a:t>
            </a:r>
            <a:r>
              <a:rPr lang="it-IT" sz="2800" i="1" dirty="0"/>
              <a:t>Social </a:t>
            </a:r>
            <a:r>
              <a:rPr lang="it-IT" sz="2800" i="1" dirty="0" err="1"/>
              <a:t>Preconditions</a:t>
            </a:r>
            <a:r>
              <a:rPr lang="it-IT" sz="2800" i="1" dirty="0"/>
              <a:t> of National Revival in Europe. A Comparative Analysis of the Social </a:t>
            </a:r>
            <a:r>
              <a:rPr lang="it-IT" sz="2800" i="1" dirty="0" err="1"/>
              <a:t>Composition</a:t>
            </a:r>
            <a:r>
              <a:rPr lang="it-IT" sz="2800" i="1" dirty="0"/>
              <a:t> of </a:t>
            </a:r>
            <a:r>
              <a:rPr lang="it-IT" sz="2800" i="1" dirty="0" err="1"/>
              <a:t>Patriotic</a:t>
            </a:r>
            <a:r>
              <a:rPr lang="it-IT" sz="2800" i="1" dirty="0"/>
              <a:t> Groups </a:t>
            </a:r>
            <a:r>
              <a:rPr lang="it-IT" sz="2800" i="1" dirty="0" err="1"/>
              <a:t>among</a:t>
            </a:r>
            <a:r>
              <a:rPr lang="it-IT" sz="2800" i="1" dirty="0"/>
              <a:t> the </a:t>
            </a:r>
            <a:r>
              <a:rPr lang="it-IT" sz="2800" i="1" dirty="0" err="1"/>
              <a:t>Smaller</a:t>
            </a:r>
            <a:r>
              <a:rPr lang="it-IT" sz="2800" i="1" dirty="0"/>
              <a:t> </a:t>
            </a:r>
            <a:r>
              <a:rPr lang="it-IT" sz="2800" i="1" dirty="0" err="1"/>
              <a:t>European</a:t>
            </a:r>
            <a:r>
              <a:rPr lang="it-IT" sz="2800" i="1" dirty="0"/>
              <a:t> Nations</a:t>
            </a:r>
            <a:r>
              <a:rPr lang="it-IT" sz="2800" dirty="0"/>
              <a:t>, Columbia University Press, New York 2000 (I ed. inglese 1985, ed. or. 1968)</a:t>
            </a:r>
          </a:p>
        </p:txBody>
      </p:sp>
    </p:spTree>
    <p:extLst>
      <p:ext uri="{BB962C8B-B14F-4D97-AF65-F5344CB8AC3E}">
        <p14:creationId xmlns:p14="http://schemas.microsoft.com/office/powerpoint/2010/main" val="29453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1" y="692697"/>
            <a:ext cx="10201013" cy="5433467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/>
              <a:t>Hroch</a:t>
            </a:r>
            <a:r>
              <a:rPr lang="it-IT" sz="2800" dirty="0"/>
              <a:t> analizza le circostanze storiche più favorevoli alla diffusione di sentimenti patriottici fra più larghe masse della popolazione</a:t>
            </a:r>
          </a:p>
          <a:p>
            <a:pPr algn="just"/>
            <a:r>
              <a:rPr lang="it-IT" sz="2800" dirty="0"/>
              <a:t>Importanza del metodo comparativo</a:t>
            </a:r>
          </a:p>
          <a:p>
            <a:pPr algn="just"/>
            <a:r>
              <a:rPr lang="it-IT" sz="2800" dirty="0"/>
              <a:t>Studio dei gruppi etnici non dominanti</a:t>
            </a:r>
          </a:p>
          <a:p>
            <a:pPr algn="just"/>
            <a:r>
              <a:rPr lang="it-IT" sz="2800" dirty="0"/>
              <a:t>Due momenti del movimento nazionale: periodo della lotta contro l’assolutismo, della rivoluzione borghese e dello sviluppo del capitalismo; periodo successivo alla vittoria del capitalismo, con lo sviluppo del movimento operaio.</a:t>
            </a:r>
          </a:p>
          <a:p>
            <a:pPr algn="just"/>
            <a:r>
              <a:rPr lang="it-IT" sz="2800" dirty="0"/>
              <a:t>Tre fasi del processo di formazione di un movimento nazionale: fase A (interesse intellettuale e letterario), fase B (agitazione patriottica), fase C (movimento nazionale di massa)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475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955" y="880844"/>
            <a:ext cx="10150679" cy="5245321"/>
          </a:xfrm>
        </p:spPr>
        <p:txBody>
          <a:bodyPr/>
          <a:lstStyle/>
          <a:p>
            <a:pPr algn="just"/>
            <a:r>
              <a:rPr lang="it-IT" dirty="0" err="1"/>
              <a:t>Hroch</a:t>
            </a:r>
            <a:r>
              <a:rPr lang="it-IT" dirty="0"/>
              <a:t> si concentra sulla fase B</a:t>
            </a:r>
          </a:p>
          <a:p>
            <a:pPr algn="just"/>
            <a:r>
              <a:rPr lang="it-IT" dirty="0"/>
              <a:t>Per il passaggio dalla fase B alla fase C è necessario introdurre all’interno dell’ideologia e dell’azione del movimento nazionale anche degli elementi di tipo sociale</a:t>
            </a:r>
          </a:p>
          <a:p>
            <a:pPr algn="just"/>
            <a:r>
              <a:rPr lang="it-IT" dirty="0"/>
              <a:t>Coinvolgimento dei contadini e degli operai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634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8958" y="696286"/>
            <a:ext cx="10125512" cy="5486400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John </a:t>
            </a:r>
            <a:r>
              <a:rPr lang="it-IT" sz="2800" dirty="0" err="1"/>
              <a:t>Breuilly</a:t>
            </a:r>
            <a:r>
              <a:rPr lang="it-IT" sz="2800" dirty="0"/>
              <a:t>, </a:t>
            </a:r>
            <a:r>
              <a:rPr lang="it-IT" sz="2800" i="1" dirty="0"/>
              <a:t>Il nazionalismo e lo stato</a:t>
            </a:r>
            <a:r>
              <a:rPr lang="it-IT" sz="2800" dirty="0"/>
              <a:t>, il Mulino, Bologna 1995 (</a:t>
            </a:r>
            <a:r>
              <a:rPr lang="it-IT" sz="2800" i="1" dirty="0" err="1"/>
              <a:t>Nationalism</a:t>
            </a:r>
            <a:r>
              <a:rPr lang="it-IT" sz="2800" i="1" dirty="0"/>
              <a:t> and the State</a:t>
            </a:r>
            <a:r>
              <a:rPr lang="it-IT" sz="2800" dirty="0"/>
              <a:t>, Manchester – New York 1993)</a:t>
            </a:r>
          </a:p>
        </p:txBody>
      </p:sp>
    </p:spTree>
    <p:extLst>
      <p:ext uri="{BB962C8B-B14F-4D97-AF65-F5344CB8AC3E}">
        <p14:creationId xmlns:p14="http://schemas.microsoft.com/office/powerpoint/2010/main" val="321767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3732" y="914401"/>
            <a:ext cx="10528183" cy="5211764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La tesi di </a:t>
            </a:r>
            <a:r>
              <a:rPr lang="it-IT" sz="2400" dirty="0" err="1"/>
              <a:t>Breuilly</a:t>
            </a:r>
            <a:r>
              <a:rPr lang="it-IT" sz="2400" dirty="0"/>
              <a:t> è che il nazionalismo sia una forma di comportamento politico nel contesto dello stato moderno e del moderno sistema degli stati</a:t>
            </a:r>
          </a:p>
          <a:p>
            <a:pPr algn="just"/>
            <a:r>
              <a:rPr lang="it-IT" sz="2400" dirty="0"/>
              <a:t>A questo scopo identifica vari tipi di nazionalismo, servendosi anche del metodo storico comparativo</a:t>
            </a:r>
          </a:p>
          <a:p>
            <a:pPr algn="just"/>
            <a:r>
              <a:rPr lang="it-IT" sz="2400" dirty="0"/>
              <a:t>Il nazionalismo si fonda su tre asserzioni fondamentali:</a:t>
            </a:r>
          </a:p>
          <a:p>
            <a:pPr marL="0" indent="0" algn="just">
              <a:buNone/>
            </a:pPr>
            <a:r>
              <a:rPr lang="it-IT" sz="2400" dirty="0"/>
              <a:t>	1) Esiste una nazione con un suo chiaro e peculiare carattere</a:t>
            </a:r>
          </a:p>
          <a:p>
            <a:pPr marL="0" indent="0" algn="just">
              <a:buNone/>
            </a:pPr>
            <a:r>
              <a:rPr lang="it-IT" sz="2400" dirty="0"/>
              <a:t>	2) Gli interessi e i valori di questa nazione sono prioritari rispetto a tutti gli altri interessi e valori</a:t>
            </a:r>
          </a:p>
          <a:p>
            <a:pPr marL="0" indent="0" algn="just">
              <a:buNone/>
            </a:pPr>
            <a:r>
              <a:rPr lang="it-IT" sz="2400" dirty="0"/>
              <a:t>	3) La nazione deve essere quanto più possibile indipendente. E ciò di solito richiede almeno il conseguimento della sovranità politica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06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2" y="764705"/>
            <a:ext cx="10343625" cy="536145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Il nazionalismo nasce generalmente come forma politica di opposizione</a:t>
            </a:r>
          </a:p>
          <a:p>
            <a:pPr algn="just"/>
            <a:r>
              <a:rPr lang="it-IT" sz="2400" dirty="0"/>
              <a:t>Per classificare i nazionalismi bisogna basarsi sul rapporto esistente fra un nazionalismo e lo Stato a cui si oppone o che vuole riformare</a:t>
            </a:r>
          </a:p>
          <a:p>
            <a:pPr algn="just"/>
            <a:r>
              <a:rPr lang="it-IT" sz="2400" dirty="0"/>
              <a:t>Una opposizione nazionalista può puntare a:</a:t>
            </a:r>
          </a:p>
          <a:p>
            <a:pPr marL="0" indent="0" algn="just">
              <a:buNone/>
            </a:pPr>
            <a:r>
              <a:rPr lang="it-IT" sz="2400" dirty="0"/>
              <a:t>	1) Separarsi da uno Stato esistente (separazione)</a:t>
            </a:r>
          </a:p>
          <a:p>
            <a:pPr marL="0" indent="0" algn="just">
              <a:buNone/>
            </a:pPr>
            <a:r>
              <a:rPr lang="it-IT" sz="2400" dirty="0"/>
              <a:t>	2) Riformarlo in senso nazionalista (riforma)</a:t>
            </a:r>
          </a:p>
          <a:p>
            <a:pPr marL="0" indent="0" algn="just">
              <a:buNone/>
            </a:pPr>
            <a:r>
              <a:rPr lang="it-IT" sz="2400" dirty="0"/>
              <a:t>	3) Unirlo ad altri Stati (unificazione)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Lo Stato nei cui confronti si esercita l’opposizione può essere uno Stato non nazionale o uno Stato-nazione</a:t>
            </a:r>
          </a:p>
        </p:txBody>
      </p:sp>
    </p:spTree>
    <p:extLst>
      <p:ext uri="{BB962C8B-B14F-4D97-AF65-F5344CB8AC3E}">
        <p14:creationId xmlns:p14="http://schemas.microsoft.com/office/powerpoint/2010/main" val="308188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6679" y="838899"/>
            <a:ext cx="10259736" cy="528726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In base a queste coordinate, secondo </a:t>
            </a:r>
            <a:r>
              <a:rPr lang="it-IT" dirty="0" err="1"/>
              <a:t>Breuilly</a:t>
            </a:r>
            <a:r>
              <a:rPr lang="it-IT" dirty="0"/>
              <a:t>, il nazionalismo romeno di Transilvania è quindi definibile come un nazionalismo separatista da uno stato non nazionale (la </a:t>
            </a:r>
            <a:r>
              <a:rPr lang="it-IT" dirty="0" err="1"/>
              <a:t>Transleitania</a:t>
            </a:r>
            <a:r>
              <a:rPr lang="it-IT" dirty="0"/>
              <a:t>) fra XIX e XX secolo e poi come un nazionalismo riformatore di uno stato nazione (la Grande Romania) nel XX secolo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26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La questione nazionale in Transilvania nel primo dopoguerra</a:t>
            </a:r>
          </a:p>
        </p:txBody>
      </p:sp>
    </p:spTree>
    <p:extLst>
      <p:ext uri="{BB962C8B-B14F-4D97-AF65-F5344CB8AC3E}">
        <p14:creationId xmlns:p14="http://schemas.microsoft.com/office/powerpoint/2010/main" val="18264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956" y="692697"/>
            <a:ext cx="10310070" cy="5433467"/>
          </a:xfrm>
        </p:spPr>
        <p:txBody>
          <a:bodyPr>
            <a:normAutofit/>
          </a:bodyPr>
          <a:lstStyle/>
          <a:p>
            <a:pPr algn="just"/>
            <a:r>
              <a:rPr lang="it-IT" sz="2400" dirty="0">
                <a:cs typeface="Times New Roman" panose="02020603050405020304" pitchFamily="18" charset="0"/>
              </a:rPr>
              <a:t>All’inizio del Novecento si sviluppa in Transilvania una corrente nazionalista più radicale</a:t>
            </a:r>
          </a:p>
          <a:p>
            <a:pPr algn="just"/>
            <a:r>
              <a:rPr lang="it-IT" sz="2400" dirty="0">
                <a:cs typeface="Times New Roman" panose="02020603050405020304" pitchFamily="18" charset="0"/>
              </a:rPr>
              <a:t>La rivista «S</a:t>
            </a:r>
            <a:r>
              <a:rPr lang="vi-VN" sz="2400" dirty="0">
                <a:cs typeface="Times New Roman" panose="02020603050405020304" pitchFamily="18" charset="0"/>
              </a:rPr>
              <a:t>ă</a:t>
            </a:r>
            <a:r>
              <a:rPr lang="it-IT" sz="2400" dirty="0">
                <a:cs typeface="Times New Roman" panose="02020603050405020304" pitchFamily="18" charset="0"/>
              </a:rPr>
              <a:t>m</a:t>
            </a:r>
            <a:r>
              <a:rPr lang="vi-VN" sz="2400" dirty="0">
                <a:cs typeface="Times New Roman" panose="02020603050405020304" pitchFamily="18" charset="0"/>
              </a:rPr>
              <a:t>ă</a:t>
            </a:r>
            <a:r>
              <a:rPr lang="it-IT" sz="2400" dirty="0">
                <a:cs typeface="Times New Roman" panose="02020603050405020304" pitchFamily="18" charset="0"/>
              </a:rPr>
              <a:t>n</a:t>
            </a:r>
            <a:r>
              <a:rPr lang="vi-VN" sz="2400" dirty="0">
                <a:cs typeface="Times New Roman" panose="02020603050405020304" pitchFamily="18" charset="0"/>
              </a:rPr>
              <a:t>ă</a:t>
            </a:r>
            <a:r>
              <a:rPr lang="it-IT" sz="2400" dirty="0" err="1">
                <a:cs typeface="Times New Roman" panose="02020603050405020304" pitchFamily="18" charset="0"/>
              </a:rPr>
              <a:t>torul</a:t>
            </a:r>
            <a:r>
              <a:rPr lang="it-IT" sz="2400" dirty="0">
                <a:cs typeface="Times New Roman" panose="02020603050405020304" pitchFamily="18" charset="0"/>
              </a:rPr>
              <a:t>», pubblicata a Bucarest fra il 1901 e il 1910, è un vettore di propagazione delle idee </a:t>
            </a:r>
            <a:r>
              <a:rPr lang="it-IT" sz="2400" dirty="0" err="1">
                <a:cs typeface="Times New Roman" panose="02020603050405020304" pitchFamily="18" charset="0"/>
              </a:rPr>
              <a:t>junimiste</a:t>
            </a:r>
            <a:r>
              <a:rPr lang="it-IT" sz="2400" dirty="0">
                <a:cs typeface="Times New Roman" panose="02020603050405020304" pitchFamily="18" charset="0"/>
              </a:rPr>
              <a:t> in Transilvania</a:t>
            </a:r>
          </a:p>
          <a:p>
            <a:pPr algn="just"/>
            <a:r>
              <a:rPr lang="it-IT" sz="2400" dirty="0">
                <a:cs typeface="Times New Roman" panose="02020603050405020304" pitchFamily="18" charset="0"/>
              </a:rPr>
              <a:t>Lo storico Nicolae </a:t>
            </a:r>
            <a:r>
              <a:rPr lang="it-IT" sz="2400" dirty="0" err="1">
                <a:cs typeface="Times New Roman" panose="02020603050405020304" pitchFamily="18" charset="0"/>
              </a:rPr>
              <a:t>Iorga</a:t>
            </a:r>
            <a:r>
              <a:rPr lang="it-IT" sz="2400" dirty="0">
                <a:cs typeface="Times New Roman" panose="02020603050405020304" pitchFamily="18" charset="0"/>
              </a:rPr>
              <a:t> è direttore di </a:t>
            </a:r>
            <a:r>
              <a:rPr 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«S</a:t>
            </a:r>
            <a:r>
              <a:rPr 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ă</a:t>
            </a:r>
            <a:r>
              <a:rPr 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ă</a:t>
            </a:r>
            <a:r>
              <a:rPr 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ă</a:t>
            </a:r>
            <a:r>
              <a:rPr lang="it-IT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torul</a:t>
            </a:r>
            <a:r>
              <a:rPr 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» dal 1905 al 1906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Iorga fonda nel 1910 il Partito nazionalista democratico insieme al giurista Alexandru C.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Cuza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Ideologia: nazionalismo e antisemitismo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Molti giovani transilvani entrano in contatto con Iorga a Bucarest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Per Iorga il nazionalismo è un’ideologia totalizzante incompatibile con democrazia e liberalismo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La nazione è un’entità organica</a:t>
            </a:r>
            <a:endParaRPr lang="it-IT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9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Annessioni della Romania alla fine della</a:t>
            </a:r>
            <a:br>
              <a:rPr lang="it-IT" sz="2800" dirty="0"/>
            </a:br>
            <a:r>
              <a:rPr lang="it-IT" sz="2800" dirty="0"/>
              <a:t>Prima guerra mondiale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10" y="1600201"/>
            <a:ext cx="62151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3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3123" y="692697"/>
            <a:ext cx="10201013" cy="5433467"/>
          </a:xfrm>
        </p:spPr>
        <p:txBody>
          <a:bodyPr/>
          <a:lstStyle/>
          <a:p>
            <a:pPr algn="just"/>
            <a:r>
              <a:rPr lang="it-IT" dirty="0"/>
              <a:t>Alla fine della guerra la Romania raddoppiò il proprio territorio con l’annessione delle regioni di Transilvania (con le regioni contigue di Banato, </a:t>
            </a:r>
            <a:r>
              <a:rPr lang="it-IT" dirty="0" err="1"/>
              <a:t>Crişana</a:t>
            </a:r>
            <a:r>
              <a:rPr lang="it-IT" dirty="0"/>
              <a:t> e </a:t>
            </a:r>
            <a:r>
              <a:rPr lang="it-IT" dirty="0" err="1"/>
              <a:t>Maramureş</a:t>
            </a:r>
            <a:r>
              <a:rPr lang="it-IT" dirty="0"/>
              <a:t>), </a:t>
            </a:r>
            <a:r>
              <a:rPr lang="it-IT" dirty="0" err="1"/>
              <a:t>Bucovina</a:t>
            </a:r>
            <a:r>
              <a:rPr lang="it-IT" dirty="0"/>
              <a:t> e </a:t>
            </a:r>
            <a:r>
              <a:rPr lang="it-IT" dirty="0" err="1"/>
              <a:t>Bessarabia</a:t>
            </a:r>
            <a:endParaRPr lang="it-IT" dirty="0"/>
          </a:p>
          <a:p>
            <a:pPr algn="just"/>
            <a:r>
              <a:rPr lang="it-IT" dirty="0"/>
              <a:t>Nella Grande Romania le minoranze etniche principali erano: ungheresi, tedeschi, ebrei, ruteni e ucraini, russi e bulgari</a:t>
            </a:r>
          </a:p>
        </p:txBody>
      </p:sp>
    </p:spTree>
    <p:extLst>
      <p:ext uri="{BB962C8B-B14F-4D97-AF65-F5344CB8AC3E}">
        <p14:creationId xmlns:p14="http://schemas.microsoft.com/office/powerpoint/2010/main" val="324873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Popolazione della Grande Romania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4733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Popolazione della Transilvania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88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1" y="755009"/>
            <a:ext cx="10318459" cy="5371155"/>
          </a:xfrm>
        </p:spPr>
        <p:txBody>
          <a:bodyPr/>
          <a:lstStyle/>
          <a:p>
            <a:pPr algn="just"/>
            <a:r>
              <a:rPr lang="it-IT" dirty="0"/>
              <a:t>Aurel </a:t>
            </a:r>
            <a:r>
              <a:rPr lang="it-IT" dirty="0" err="1"/>
              <a:t>Popovici</a:t>
            </a:r>
            <a:r>
              <a:rPr lang="it-IT" dirty="0"/>
              <a:t> diventa direttore di </a:t>
            </a:r>
            <a:r>
              <a:rPr lang="it-IT" dirty="0">
                <a:solidFill>
                  <a:prstClr val="black"/>
                </a:solidFill>
              </a:rPr>
              <a:t>«S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ă</a:t>
            </a:r>
            <a:r>
              <a:rPr lang="it-IT" dirty="0">
                <a:solidFill>
                  <a:prstClr val="black"/>
                </a:solidFill>
              </a:rPr>
              <a:t>m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ă</a:t>
            </a:r>
            <a:r>
              <a:rPr lang="it-IT" dirty="0">
                <a:solidFill>
                  <a:prstClr val="black"/>
                </a:solidFill>
              </a:rPr>
              <a:t>n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ă</a:t>
            </a:r>
            <a:r>
              <a:rPr lang="it-IT" dirty="0" err="1">
                <a:solidFill>
                  <a:prstClr val="black"/>
                </a:solidFill>
              </a:rPr>
              <a:t>torul</a:t>
            </a:r>
            <a:r>
              <a:rPr lang="it-IT" dirty="0">
                <a:solidFill>
                  <a:prstClr val="black"/>
                </a:solidFill>
              </a:rPr>
              <a:t>» fra il 1908 e il 1909</a:t>
            </a:r>
          </a:p>
          <a:p>
            <a:pPr algn="just"/>
            <a:r>
              <a:rPr lang="it-IT" dirty="0" err="1">
                <a:solidFill>
                  <a:prstClr val="black"/>
                </a:solidFill>
              </a:rPr>
              <a:t>Popovici</a:t>
            </a:r>
            <a:r>
              <a:rPr lang="it-IT" dirty="0">
                <a:solidFill>
                  <a:prstClr val="black"/>
                </a:solidFill>
              </a:rPr>
              <a:t> partecipa al dibattito fra </a:t>
            </a:r>
            <a:r>
              <a:rPr lang="it-IT" dirty="0" err="1">
                <a:solidFill>
                  <a:prstClr val="black"/>
                </a:solidFill>
              </a:rPr>
              <a:t>Kultur</a:t>
            </a:r>
            <a:r>
              <a:rPr lang="it-IT" dirty="0">
                <a:solidFill>
                  <a:prstClr val="black"/>
                </a:solidFill>
              </a:rPr>
              <a:t> e </a:t>
            </a:r>
            <a:r>
              <a:rPr lang="it-IT" dirty="0" err="1">
                <a:solidFill>
                  <a:prstClr val="black"/>
                </a:solidFill>
              </a:rPr>
              <a:t>Zivilisation</a:t>
            </a:r>
            <a:endParaRPr lang="it-IT" dirty="0">
              <a:solidFill>
                <a:prstClr val="black"/>
              </a:solidFill>
            </a:endParaRPr>
          </a:p>
          <a:p>
            <a:pPr algn="just"/>
            <a:r>
              <a:rPr lang="it-IT" dirty="0">
                <a:solidFill>
                  <a:prstClr val="black"/>
                </a:solidFill>
              </a:rPr>
              <a:t>La nazione è un’entità organica e la democrazia costituisce una fonte di disgregazione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09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Dall’inizio del Novecento alla</a:t>
            </a:r>
            <a:br>
              <a:rPr lang="it-IT" dirty="0"/>
            </a:br>
            <a:r>
              <a:rPr lang="it-IT" dirty="0"/>
              <a:t>Prima guerra mondiale</a:t>
            </a:r>
          </a:p>
        </p:txBody>
      </p:sp>
    </p:spTree>
    <p:extLst>
      <p:ext uri="{BB962C8B-B14F-4D97-AF65-F5344CB8AC3E}">
        <p14:creationId xmlns:p14="http://schemas.microsoft.com/office/powerpoint/2010/main" val="60569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899" y="620689"/>
            <a:ext cx="10435905" cy="5505475"/>
          </a:xfrm>
        </p:spPr>
        <p:txBody>
          <a:bodyPr/>
          <a:lstStyle/>
          <a:p>
            <a:pPr algn="just"/>
            <a:r>
              <a:rPr lang="it-IT" dirty="0"/>
              <a:t>In Romania si forma fra fine Ottocento e inizio Novecento un nucleo di fuorusciti transilvani</a:t>
            </a:r>
          </a:p>
          <a:p>
            <a:pPr algn="just"/>
            <a:r>
              <a:rPr lang="it-IT" dirty="0"/>
              <a:t>Fondazione della Lega per l’unità culturale di tutti i romeni a Bucarest nel 1890</a:t>
            </a:r>
          </a:p>
          <a:p>
            <a:pPr algn="just"/>
            <a:r>
              <a:rPr lang="it-IT" dirty="0"/>
              <a:t>Solo una piccola parte dei romeni di Transilvania era su posizioni irredentiste</a:t>
            </a:r>
          </a:p>
          <a:p>
            <a:pPr algn="just"/>
            <a:r>
              <a:rPr lang="it-IT" dirty="0"/>
              <a:t>A Bucarest lo storico Nicolae </a:t>
            </a:r>
            <a:r>
              <a:rPr lang="it-IT" dirty="0" err="1"/>
              <a:t>Iorga</a:t>
            </a:r>
            <a:r>
              <a:rPr lang="it-IT" dirty="0"/>
              <a:t> era il punto di riferimento per il movimento nazionale romeno di Transilvania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147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2" y="692697"/>
            <a:ext cx="10343626" cy="5433467"/>
          </a:xfrm>
        </p:spPr>
        <p:txBody>
          <a:bodyPr/>
          <a:lstStyle/>
          <a:p>
            <a:pPr algn="just"/>
            <a:r>
              <a:rPr lang="it-IT" dirty="0"/>
              <a:t>Tentativi di accordo fra PNR e partito liberale ungherese di </a:t>
            </a:r>
            <a:r>
              <a:rPr lang="it-IT" dirty="0" err="1"/>
              <a:t>Tisza</a:t>
            </a:r>
            <a:r>
              <a:rPr lang="it-IT" dirty="0"/>
              <a:t> sulla base del comune pericolo panslavo</a:t>
            </a:r>
          </a:p>
          <a:p>
            <a:pPr algn="just"/>
            <a:r>
              <a:rPr lang="it-IT" dirty="0"/>
              <a:t>Tali tentativi erano appoggiati da Francesco Ferdinando e da Guglielmo II, anche se con prospettive diverse</a:t>
            </a:r>
          </a:p>
          <a:p>
            <a:pPr algn="just"/>
            <a:r>
              <a:rPr lang="it-IT" dirty="0"/>
              <a:t>Nel 1911 si intensificano le trattative al Belvedere di Vienna per una federalizzazione dell’impero alla presenza dei leader del PNR </a:t>
            </a:r>
            <a:r>
              <a:rPr lang="it-IT" dirty="0" err="1"/>
              <a:t>Iuliu</a:t>
            </a:r>
            <a:r>
              <a:rPr lang="it-IT" dirty="0"/>
              <a:t> </a:t>
            </a:r>
            <a:r>
              <a:rPr lang="it-IT" dirty="0" err="1"/>
              <a:t>Maniu</a:t>
            </a:r>
            <a:r>
              <a:rPr lang="it-IT" dirty="0"/>
              <a:t> e Alexandru </a:t>
            </a:r>
            <a:r>
              <a:rPr lang="it-IT" dirty="0" err="1"/>
              <a:t>Vaida-Voevod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96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899" y="548681"/>
            <a:ext cx="10402349" cy="557748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Per Francesco Ferdinando il suffragio universale avrebbe avuto la funzione di mettere in minoranza l’aristocrazia magiara nel parlamento di Budapest a vantaggio dei movimenti nazionali, rafforzando la compagine dell’Impero</a:t>
            </a:r>
          </a:p>
          <a:p>
            <a:pPr algn="just"/>
            <a:r>
              <a:rPr lang="it-IT" dirty="0"/>
              <a:t>All’interno del PNR si rafforza una corrente radicale che contesta la posizione filo-asburgica e moderata della dirigenza</a:t>
            </a:r>
          </a:p>
          <a:p>
            <a:pPr algn="just"/>
            <a:r>
              <a:rPr lang="it-IT" dirty="0"/>
              <a:t>Sono i «</a:t>
            </a:r>
            <a:r>
              <a:rPr lang="it-IT" dirty="0" err="1"/>
              <a:t>tineri</a:t>
            </a:r>
            <a:r>
              <a:rPr lang="it-IT" dirty="0"/>
              <a:t> </a:t>
            </a:r>
            <a:r>
              <a:rPr lang="it-IT" dirty="0" err="1"/>
              <a:t>oţeliţi</a:t>
            </a:r>
            <a:r>
              <a:rPr lang="it-IT" dirty="0"/>
              <a:t>» (giovani di acciaio) guidati dal poeta </a:t>
            </a:r>
            <a:r>
              <a:rPr lang="it-IT" dirty="0" err="1"/>
              <a:t>Octavian</a:t>
            </a:r>
            <a:r>
              <a:rPr lang="it-IT" dirty="0"/>
              <a:t> </a:t>
            </a:r>
            <a:r>
              <a:rPr lang="it-IT" dirty="0" err="1"/>
              <a:t>Goga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07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3732" y="548681"/>
            <a:ext cx="10578518" cy="557748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 «</a:t>
            </a:r>
            <a:r>
              <a:rPr lang="it-IT" dirty="0" err="1"/>
              <a:t>goghisti</a:t>
            </a:r>
            <a:r>
              <a:rPr lang="it-IT" dirty="0"/>
              <a:t>» sono appoggiati nel </a:t>
            </a:r>
            <a:r>
              <a:rPr lang="it-IT" dirty="0" err="1"/>
              <a:t>Regat</a:t>
            </a:r>
            <a:r>
              <a:rPr lang="it-IT" dirty="0"/>
              <a:t> da Nicolae </a:t>
            </a:r>
            <a:r>
              <a:rPr lang="it-IT" dirty="0" err="1"/>
              <a:t>Iorga</a:t>
            </a:r>
            <a:endParaRPr lang="it-IT" dirty="0"/>
          </a:p>
          <a:p>
            <a:pPr algn="just"/>
            <a:r>
              <a:rPr lang="it-IT" dirty="0"/>
              <a:t>Lo studioso britannico Robert William </a:t>
            </a:r>
            <a:r>
              <a:rPr lang="it-IT" dirty="0" err="1"/>
              <a:t>Seton</a:t>
            </a:r>
            <a:r>
              <a:rPr lang="it-IT" dirty="0"/>
              <a:t>-Watson è un sostenitore dei diritti delle nazionalità oppresse e durante la guerra sostiene lo smembramento dell’Impero asburgico</a:t>
            </a:r>
          </a:p>
          <a:p>
            <a:pPr algn="just"/>
            <a:r>
              <a:rPr lang="it-IT" dirty="0"/>
              <a:t>Dopo l’ingresso in guerra della Romania al fianco dell’Intesa, </a:t>
            </a:r>
            <a:r>
              <a:rPr lang="it-IT" dirty="0" err="1"/>
              <a:t>Vaida</a:t>
            </a:r>
            <a:r>
              <a:rPr lang="it-IT" dirty="0"/>
              <a:t>, </a:t>
            </a:r>
            <a:r>
              <a:rPr lang="it-IT" dirty="0" err="1"/>
              <a:t>Maniu</a:t>
            </a:r>
            <a:r>
              <a:rPr lang="it-IT" dirty="0"/>
              <a:t>, </a:t>
            </a:r>
            <a:r>
              <a:rPr lang="it-IT" dirty="0" err="1"/>
              <a:t>Popovici</a:t>
            </a:r>
            <a:r>
              <a:rPr lang="it-IT" dirty="0"/>
              <a:t> e </a:t>
            </a:r>
            <a:r>
              <a:rPr lang="it-IT" dirty="0" err="1"/>
              <a:t>Slavici</a:t>
            </a:r>
            <a:r>
              <a:rPr lang="it-IT" dirty="0"/>
              <a:t> sono lealisti asburgici, mentre </a:t>
            </a:r>
            <a:r>
              <a:rPr lang="it-IT" dirty="0" err="1"/>
              <a:t>Goga</a:t>
            </a:r>
            <a:r>
              <a:rPr lang="it-IT" dirty="0"/>
              <a:t> e il pedagogista nazionalista </a:t>
            </a:r>
            <a:r>
              <a:rPr lang="it-IT" dirty="0" err="1"/>
              <a:t>Onisifor</a:t>
            </a:r>
            <a:r>
              <a:rPr lang="it-IT" dirty="0"/>
              <a:t> </a:t>
            </a:r>
            <a:r>
              <a:rPr lang="it-IT" dirty="0" err="1"/>
              <a:t>Ghibu</a:t>
            </a:r>
            <a:r>
              <a:rPr lang="it-IT" dirty="0"/>
              <a:t> si trasferiscono in Moldavia dove alimentano il locale movimento nazionale romeno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36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1177" y="620689"/>
            <a:ext cx="10352015" cy="5505475"/>
          </a:xfrm>
        </p:spPr>
        <p:txBody>
          <a:bodyPr/>
          <a:lstStyle/>
          <a:p>
            <a:pPr algn="just"/>
            <a:r>
              <a:rPr lang="it-IT" dirty="0"/>
              <a:t>Nel maggio del 1918 la Romania aveva firmato il trattato di Bucarest con gli Imperi centrali, ma nel novembre del 1918 rientra in guerra</a:t>
            </a:r>
          </a:p>
          <a:p>
            <a:pPr algn="just"/>
            <a:r>
              <a:rPr lang="it-IT" dirty="0"/>
              <a:t>Il 12 ottobre il PNR aveva proclamato l’autodeterminazione dei romeni di Ungheria e Transilvania</a:t>
            </a:r>
          </a:p>
          <a:p>
            <a:pPr algn="just"/>
            <a:r>
              <a:rPr lang="it-IT" dirty="0"/>
              <a:t>Il 1° dicembre 1918 l’assemblea di Alba Iulia proclama l’unione della Transilvania alla Romania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6533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Dall’inizio del Novecento alla Prima guerra mondiale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Immagini relative alla Legione romena d’Italia</vt:lpstr>
      <vt:lpstr>Miroslav Hroch, Social Preconditions of National Revival in Europe. A Comparative Analysis of the Social Composition of Patriotic Groups among the Smaller European Nations, Columbia University Press, New York 2000 (I ed. inglese 1985, ed. or. 1968)</vt:lpstr>
      <vt:lpstr>Presentazione standard di PowerPoint</vt:lpstr>
      <vt:lpstr>Presentazione standard di PowerPoint</vt:lpstr>
      <vt:lpstr>John Breuilly, Il nazionalismo e lo stato, il Mulino, Bologna 1995 (Nationalism and the State, Manchester – New York 1993)</vt:lpstr>
      <vt:lpstr>Presentazione standard di PowerPoint</vt:lpstr>
      <vt:lpstr>Presentazione standard di PowerPoint</vt:lpstr>
      <vt:lpstr>Presentazione standard di PowerPoint</vt:lpstr>
      <vt:lpstr>La questione nazionale in Transilvania nel primo dopoguerra</vt:lpstr>
      <vt:lpstr>Annessioni della Romania alla fine della Prima guerra mondiale</vt:lpstr>
      <vt:lpstr>Presentazione standard di PowerPoint</vt:lpstr>
      <vt:lpstr>Popolazione della Grande Romania</vt:lpstr>
      <vt:lpstr>Popolazione della Transilvania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SANTORO STEFANO</dc:creator>
  <cp:lastModifiedBy>SANTORO STEFANO</cp:lastModifiedBy>
  <cp:revision>1</cp:revision>
  <dcterms:created xsi:type="dcterms:W3CDTF">2023-10-31T08:06:12Z</dcterms:created>
  <dcterms:modified xsi:type="dcterms:W3CDTF">2023-10-31T08:06:49Z</dcterms:modified>
</cp:coreProperties>
</file>