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4" r:id="rId3"/>
    <p:sldId id="258" r:id="rId4"/>
    <p:sldId id="259" r:id="rId5"/>
    <p:sldId id="311" r:id="rId6"/>
    <p:sldId id="312" r:id="rId7"/>
    <p:sldId id="286" r:id="rId8"/>
    <p:sldId id="313" r:id="rId9"/>
    <p:sldId id="314" r:id="rId10"/>
    <p:sldId id="260" r:id="rId11"/>
    <p:sldId id="287" r:id="rId12"/>
    <p:sldId id="315" r:id="rId13"/>
    <p:sldId id="288" r:id="rId14"/>
    <p:sldId id="289" r:id="rId15"/>
    <p:sldId id="316" r:id="rId16"/>
    <p:sldId id="280" r:id="rId17"/>
    <p:sldId id="291" r:id="rId18"/>
    <p:sldId id="261" r:id="rId19"/>
    <p:sldId id="317" r:id="rId20"/>
    <p:sldId id="292" r:id="rId21"/>
    <p:sldId id="318" r:id="rId22"/>
    <p:sldId id="293" r:id="rId23"/>
    <p:sldId id="264" r:id="rId24"/>
    <p:sldId id="265" r:id="rId25"/>
    <p:sldId id="319" r:id="rId26"/>
    <p:sldId id="320" r:id="rId27"/>
    <p:sldId id="321" r:id="rId28"/>
    <p:sldId id="295" r:id="rId29"/>
    <p:sldId id="266" r:id="rId30"/>
    <p:sldId id="322" r:id="rId31"/>
    <p:sldId id="323" r:id="rId32"/>
    <p:sldId id="324" r:id="rId33"/>
    <p:sldId id="269" r:id="rId34"/>
    <p:sldId id="325" r:id="rId35"/>
    <p:sldId id="326" r:id="rId36"/>
    <p:sldId id="327" r:id="rId37"/>
    <p:sldId id="328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92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60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50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5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42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34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48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83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35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60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17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1E03D5-DCB8-41EE-8DA4-5FAA1E0603F5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A11F7F-CF47-4BE0-BCBD-E01C5A0C21F1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89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dati.istat.it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tat.it/it/benessere-e-sostenibilit&#224;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61345-E445-8FE6-05E0-E523DD515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Lezione 5</a:t>
            </a:r>
            <a:br>
              <a:rPr lang="it-IT" dirty="0"/>
            </a:br>
            <a:r>
              <a:rPr lang="it-IT" dirty="0"/>
              <a:t>Le misure di disuguaglianza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DB2D0F0-268B-BC82-DBDD-4EC552C25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Roberto Costa</a:t>
            </a:r>
          </a:p>
          <a:p>
            <a:r>
              <a:rPr lang="it-IT" dirty="0"/>
              <a:t>Scienze dell’educazione - Statistica sociale (305sf)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6930" y="758952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2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7C0C11-5DFD-D317-8BA3-C43F1433F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forma di una distribuzione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05A900-7ED1-39B0-21AB-CAC7BEC32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Due variabili possono avere la stessa variabilità e lo stesso centro, ma essere molto diverse per il comportamento della distribuzione.</a:t>
            </a:r>
          </a:p>
          <a:p>
            <a:r>
              <a:rPr lang="it-IT" dirty="0"/>
              <a:t>Si fa riferimento a due misure che analizzano la forma di una distribuzione:</a:t>
            </a:r>
          </a:p>
          <a:p>
            <a:r>
              <a:rPr lang="it-IT" b="1" dirty="0">
                <a:solidFill>
                  <a:srgbClr val="FF0000"/>
                </a:solidFill>
              </a:rPr>
              <a:t>L’asimmetria, </a:t>
            </a:r>
            <a:r>
              <a:rPr lang="it-IT" dirty="0"/>
              <a:t>che si verifica quando  non è possibile individuare un asse verticale che divida la distribuzione in due parti specularmente uguali.</a:t>
            </a:r>
          </a:p>
          <a:p>
            <a:r>
              <a:rPr lang="it-IT" b="1" dirty="0">
                <a:solidFill>
                  <a:srgbClr val="FF0000"/>
                </a:solidFill>
              </a:rPr>
              <a:t>La curtosi,</a:t>
            </a:r>
            <a:r>
              <a:rPr lang="it-IT" dirty="0"/>
              <a:t> ovvero l’appiattimento di una distribuzione, che coincide con un peso più o meno accentuato delle sue code.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705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Asimmetria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nozione di asimmetria ha senso se un carattere è almeno ordinabile.</a:t>
            </a:r>
          </a:p>
          <a:p>
            <a:r>
              <a:rPr lang="it-IT" dirty="0"/>
              <a:t>Si misura confrontando  3 indici di posizione: media, moda e mediana.</a:t>
            </a:r>
          </a:p>
          <a:p>
            <a:r>
              <a:rPr lang="it-IT" dirty="0"/>
              <a:t>Simmetria 		-&gt; Moda = Mediana = Media</a:t>
            </a:r>
          </a:p>
          <a:p>
            <a:r>
              <a:rPr lang="it-IT" dirty="0"/>
              <a:t>Asimmetria positiva 	-&gt; Moda &lt; Mediana &lt; Media</a:t>
            </a:r>
          </a:p>
          <a:p>
            <a:r>
              <a:rPr lang="it-IT" dirty="0"/>
              <a:t>Asimmetria negativa 	-&gt; Media &lt; Mediana &lt; Moda </a:t>
            </a:r>
          </a:p>
        </p:txBody>
      </p:sp>
    </p:spTree>
    <p:extLst>
      <p:ext uri="{BB962C8B-B14F-4D97-AF65-F5344CB8AC3E}">
        <p14:creationId xmlns:p14="http://schemas.microsoft.com/office/powerpoint/2010/main" val="1034936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Asimmetria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Vediamo due distribuzioni asimmetriche:</a:t>
            </a:r>
          </a:p>
          <a:p>
            <a:r>
              <a:rPr lang="it-IT" sz="1800" dirty="0"/>
              <a:t>Media		22,4				Media		25,6</a:t>
            </a:r>
          </a:p>
          <a:p>
            <a:r>
              <a:rPr lang="it-IT" sz="1800" dirty="0"/>
              <a:t>Mediana		22				Mediana		26</a:t>
            </a:r>
          </a:p>
          <a:p>
            <a:r>
              <a:rPr lang="it-IT" sz="1800" dirty="0"/>
              <a:t>Moda		21				Moda		27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0ABA2E9-BF1B-973E-3183-493C3CFCA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429000"/>
            <a:ext cx="4584589" cy="274953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EBAA0CD-AD38-EC8C-949B-E8F16DB66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1091" y="3422903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80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Indice di asimmetria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it-IT" dirty="0"/>
                  <a:t>Si basa sul momento centrato della media aritmetica.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  <m:e>
                            <m:d>
                              <m:dPr>
                                <m:ctrlP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2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it-IT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it-IT" sz="2400" b="0" i="1" baseline="3000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nary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it-IT" sz="2400" dirty="0"/>
                  <a:t> </a:t>
                </a:r>
              </a:p>
              <a:p>
                <a:pPr marL="0" indent="0">
                  <a:buNone/>
                </a:pPr>
                <a:r>
                  <a:rPr lang="it-IT" dirty="0"/>
                  <a:t>Elevando al cubo gli scarti dalla media, l’indice di asimmetria M</a:t>
                </a:r>
                <a:r>
                  <a:rPr lang="it-IT" baseline="-25000" dirty="0"/>
                  <a:t>3</a:t>
                </a:r>
                <a:r>
                  <a:rPr lang="it-IT" dirty="0"/>
                  <a:t>  può assumere valori sia negativi che positivi.</a:t>
                </a:r>
              </a:p>
              <a:p>
                <a:pPr marL="0" indent="0">
                  <a:buNone/>
                </a:pPr>
                <a:r>
                  <a:rPr lang="it-IT" dirty="0"/>
                  <a:t>Se M</a:t>
                </a:r>
                <a:r>
                  <a:rPr lang="it-IT" baseline="-25000" dirty="0"/>
                  <a:t>3</a:t>
                </a:r>
                <a:r>
                  <a:rPr lang="it-IT" dirty="0"/>
                  <a:t> &gt; 0 si ha asimmetria positiva.</a:t>
                </a:r>
              </a:p>
              <a:p>
                <a:pPr marL="0" indent="0">
                  <a:buNone/>
                </a:pPr>
                <a:r>
                  <a:rPr lang="it-IT" dirty="0"/>
                  <a:t>Se M</a:t>
                </a:r>
                <a:r>
                  <a:rPr lang="it-IT" baseline="-25000" dirty="0"/>
                  <a:t>3</a:t>
                </a:r>
                <a:r>
                  <a:rPr lang="it-IT" dirty="0"/>
                  <a:t> &lt; 0 si ha asimmetria negativa.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515" r="-42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199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Appiattimento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Con il termine </a:t>
            </a:r>
            <a:r>
              <a:rPr lang="it-IT" b="1" dirty="0">
                <a:solidFill>
                  <a:srgbClr val="FF0000"/>
                </a:solidFill>
              </a:rPr>
              <a:t>appiattimento</a:t>
            </a:r>
            <a:r>
              <a:rPr lang="it-IT" dirty="0"/>
              <a:t> si intende la forma più o meno appuntita di una distribuzione di dati, rispetto alla distribuzione normale. Di conseguenza esso indica il maggiore o minore peso dei valori posti agli estremi della distribuzione (code), rispetto a quelli della parte centrale.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028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Indice di curtosi di Pearson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26993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it-IT" dirty="0"/>
                  <a:t>Il rapporto tra la parte centrale della distribuzione e le code si definisce curtosi. Si può calcolare un indice con la media delle potenze quarte della variabile standardizzata.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d>
                              <m:d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m:rPr>
                                <m:nor/>
                              </m:rPr>
                              <a:rPr lang="it-I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it-IT" sz="2400" dirty="0"/>
                              <m:t> </m:t>
                            </m:r>
                            <m:r>
                              <a:rPr lang="it-IT" sz="2400" b="0" i="1" baseline="3000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nary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it-IT" sz="2400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r>
                  <a:rPr lang="it-IT" dirty="0"/>
                  <a:t>Questo indice vale 3 quando la distribuzione ha due flessi equidistanti dal valore centrale, è maggiore di 3 per distribuzioni più appuntite e minore di 3 per distribuzioni piuttosto piatte.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269931"/>
              </a:xfrm>
              <a:blipFill>
                <a:blip r:embed="rId2"/>
                <a:stretch>
                  <a:fillRect l="-1515" t="-21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>
            <a:extLst>
              <a:ext uri="{FF2B5EF4-FFF2-40B4-BE49-F238E27FC236}">
                <a16:creationId xmlns:a16="http://schemas.microsoft.com/office/drawing/2014/main" id="{DBDA086B-058A-EF8B-905B-562AD0780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2616917"/>
            <a:ext cx="43719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28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Concentrazione di una variabile trasferibile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Esiste una misura di disuguaglianza costruita per </a:t>
            </a:r>
            <a:r>
              <a:rPr lang="it-IT" b="1" dirty="0">
                <a:solidFill>
                  <a:srgbClr val="FF0000"/>
                </a:solidFill>
              </a:rPr>
              <a:t>variabili quantitative con proprietà trasferibili</a:t>
            </a:r>
            <a:r>
              <a:rPr lang="it-IT" dirty="0"/>
              <a:t>.</a:t>
            </a:r>
          </a:p>
          <a:p>
            <a:r>
              <a:rPr lang="it-IT" dirty="0"/>
              <a:t>Cosa significa proprietà trasferibili? Significa che sono cedibili ad altre unità.</a:t>
            </a:r>
          </a:p>
          <a:p>
            <a:r>
              <a:rPr lang="it-IT" dirty="0"/>
              <a:t>Ad esempio sono proprietà trasferibili il reddito, i consumi, il numero di beni posseduti, il Pil, ecc. che possono essere trasferiti da una persona all’altra.</a:t>
            </a:r>
          </a:p>
          <a:p>
            <a:r>
              <a:rPr lang="it-IT" dirty="0"/>
              <a:t>Non sono proprietà trasferibili, invece, l’età, l’altezza, ecc.</a:t>
            </a:r>
          </a:p>
          <a:p>
            <a:r>
              <a:rPr lang="it-IT" dirty="0"/>
              <a:t>Poter valutare come queste proprietà siano concentrate  in poche unità dà una misura del livello di disuguaglianza.</a:t>
            </a:r>
          </a:p>
          <a:p>
            <a:r>
              <a:rPr lang="it-IT" dirty="0"/>
              <a:t>Un caso classico riguarda la distribuzione del reddito.</a:t>
            </a:r>
          </a:p>
        </p:txBody>
      </p:sp>
    </p:spTree>
    <p:extLst>
      <p:ext uri="{BB962C8B-B14F-4D97-AF65-F5344CB8AC3E}">
        <p14:creationId xmlns:p14="http://schemas.microsoft.com/office/powerpoint/2010/main" val="2516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rapporto di concentrazione di </a:t>
            </a:r>
            <a:r>
              <a:rPr lang="it-IT" dirty="0" err="1"/>
              <a:t>Gini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il valore che misura tipicamente la disuguaglianza di proprietà trasferibili.</a:t>
            </a:r>
          </a:p>
          <a:p>
            <a:r>
              <a:rPr lang="it-IT" dirty="0"/>
              <a:t>L’indice di concentrazione non valuta la ricchezza nel suo complesso, ma come questa si distribuisce all’interno di una popolazione, di un paese, ...</a:t>
            </a:r>
          </a:p>
          <a:p>
            <a:r>
              <a:rPr lang="it-IT" dirty="0"/>
              <a:t>Il ragionamento che sta alla base di questo indice è molto semplice e parte dalla differenza tra come sarebbe distribuito il reddito in caso di </a:t>
            </a:r>
            <a:r>
              <a:rPr lang="it-IT" dirty="0" err="1"/>
              <a:t>equidistribuzione</a:t>
            </a:r>
            <a:r>
              <a:rPr lang="it-IT" dirty="0"/>
              <a:t> e la situazione concreta.</a:t>
            </a:r>
          </a:p>
          <a:p>
            <a:r>
              <a:rPr lang="it-IT" dirty="0"/>
              <a:t>Ad esempio in caso di </a:t>
            </a:r>
            <a:r>
              <a:rPr lang="it-IT" dirty="0" err="1"/>
              <a:t>equidistribuzione</a:t>
            </a:r>
            <a:r>
              <a:rPr lang="it-IT" dirty="0"/>
              <a:t> il 5% di una popolazione dovrebbe detenere il 5% delle ricchezze, ma sappiamo bene che non è così.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70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C8408-057B-DF29-28E3-5EEB09A2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rapporto di concentrazione di </a:t>
            </a:r>
            <a:r>
              <a:rPr lang="it-IT" dirty="0" err="1"/>
              <a:t>Gini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F32E3C9-867C-B574-0D22-E21079F455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13176"/>
              </a:xfrm>
            </p:spPr>
            <p:txBody>
              <a:bodyPr>
                <a:noAutofit/>
              </a:bodyPr>
              <a:lstStyle/>
              <a:p>
                <a:r>
                  <a:rPr lang="it-IT" dirty="0"/>
                  <a:t>L’indice di </a:t>
                </a:r>
                <a:r>
                  <a:rPr lang="it-IT" dirty="0" err="1"/>
                  <a:t>Gini</a:t>
                </a:r>
                <a:r>
                  <a:rPr lang="it-IT" dirty="0"/>
                  <a:t> mette a confronto la proporzione dei casi sul numero di frequenze totale (p) e la proporzione della quantità posseduta sul totale (q).</a:t>
                </a:r>
              </a:p>
              <a:p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pt-BR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1 − </m:t>
                    </m:r>
                    <m:f>
                      <m:fPr>
                        <m:ctrlPr>
                          <a:rPr lang="it-IT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it-IT" sz="24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it-IT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2400" i="0" dirty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it-IT" sz="24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it-IT" sz="2400" b="0" i="1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sSub>
                              <m:sSubPr>
                                <m:ctrlPr>
                                  <a:rPr lang="it-IT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 dirty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it-IT" sz="24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it-IT" sz="24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it-IT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2400" i="0" dirty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it-IT" sz="24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it-IT" sz="2400" b="0" i="1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sSub>
                              <m:sSubPr>
                                <m:ctrlPr>
                                  <a:rPr lang="it-IT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 dirty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sz="24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it-IT" sz="2400" dirty="0"/>
              </a:p>
              <a:p>
                <a:r>
                  <a:rPr lang="it-IT" dirty="0"/>
                  <a:t>è pari a </a:t>
                </a:r>
                <a:r>
                  <a:rPr lang="it-IT" b="1" dirty="0">
                    <a:solidFill>
                      <a:srgbClr val="FF0000"/>
                    </a:solidFill>
                  </a:rPr>
                  <a:t>0</a:t>
                </a:r>
                <a:r>
                  <a:rPr lang="it-IT" dirty="0"/>
                  <a:t> in presenza di </a:t>
                </a:r>
                <a:r>
                  <a:rPr lang="it-IT" b="1" dirty="0" err="1">
                    <a:solidFill>
                      <a:srgbClr val="FF0000"/>
                    </a:solidFill>
                  </a:rPr>
                  <a:t>equidistribuzione</a:t>
                </a:r>
                <a:r>
                  <a:rPr lang="it-IT" dirty="0"/>
                  <a:t> del reddito, cioè tutte le persone hanno la stessa ricchezza.</a:t>
                </a:r>
              </a:p>
              <a:p>
                <a:r>
                  <a:rPr lang="it-IT" dirty="0"/>
                  <a:t>è pari a </a:t>
                </a:r>
                <a:r>
                  <a:rPr lang="it-IT" b="1" dirty="0">
                    <a:solidFill>
                      <a:srgbClr val="FF0000"/>
                    </a:solidFill>
                  </a:rPr>
                  <a:t>1</a:t>
                </a:r>
                <a:r>
                  <a:rPr lang="it-IT" dirty="0"/>
                  <a:t> in presenza di </a:t>
                </a:r>
                <a:r>
                  <a:rPr lang="it-IT" b="1" dirty="0">
                    <a:solidFill>
                      <a:srgbClr val="FF0000"/>
                    </a:solidFill>
                  </a:rPr>
                  <a:t>massima concentrazione </a:t>
                </a:r>
                <a:r>
                  <a:rPr lang="it-IT" dirty="0"/>
                  <a:t>del reddito, cioè solo una persona detiene tutto la ricchezza.</a:t>
                </a:r>
              </a:p>
              <a:p>
                <a:r>
                  <a:rPr lang="it-IT" dirty="0"/>
                  <a:t>Cerchiamo di spiegare questa formula attraverso una rappresentazione grafica.</a:t>
                </a:r>
              </a:p>
              <a:p>
                <a:r>
                  <a:rPr lang="it-IT" dirty="0"/>
                  <a:t>Ricordiamoci che dobbiamo iniziare dall’ordinare i dati dal valore più basso a quello più alto.</a:t>
                </a:r>
              </a:p>
              <a:p>
                <a:r>
                  <a:rPr lang="it-IT" dirty="0"/>
                  <a:t>Nel caso del reddito, ordineremo dal reddito più basso a quello più elevato.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F32E3C9-867C-B574-0D22-E21079F455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13176"/>
              </a:xfrm>
              <a:blipFill>
                <a:blip r:embed="rId2"/>
                <a:stretch>
                  <a:fillRect l="-606" t="-1519" r="-364" b="-151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8014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C8408-057B-DF29-28E3-5EEB09A2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curva di Lorenz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F32E3C9-867C-B574-0D22-E21079F45510}"/>
              </a:ext>
            </a:extLst>
          </p:cNvPr>
          <p:cNvSpPr txBox="1">
            <a:spLocks/>
          </p:cNvSpPr>
          <p:nvPr/>
        </p:nvSpPr>
        <p:spPr>
          <a:xfrm>
            <a:off x="1097280" y="1845734"/>
            <a:ext cx="7093252" cy="402336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In caso di </a:t>
            </a:r>
            <a:r>
              <a:rPr lang="it-IT" dirty="0" err="1"/>
              <a:t>equidistribuzione</a:t>
            </a:r>
            <a:r>
              <a:rPr lang="it-IT" dirty="0"/>
              <a:t> le coppie di punti (</a:t>
            </a:r>
            <a:r>
              <a:rPr lang="it-IT" dirty="0" err="1"/>
              <a:t>p</a:t>
            </a:r>
            <a:r>
              <a:rPr lang="it-IT" baseline="-25000" dirty="0" err="1"/>
              <a:t>i</a:t>
            </a:r>
            <a:r>
              <a:rPr lang="it-IT" dirty="0"/>
              <a:t>, </a:t>
            </a:r>
            <a:r>
              <a:rPr lang="it-IT" dirty="0" err="1"/>
              <a:t>q</a:t>
            </a:r>
            <a:r>
              <a:rPr lang="it-IT" baseline="-25000" dirty="0" err="1"/>
              <a:t>i</a:t>
            </a:r>
            <a:r>
              <a:rPr lang="it-IT" dirty="0"/>
              <a:t>) si andrebbero ad allineare lungo la bisettrice OA (retta di </a:t>
            </a:r>
            <a:r>
              <a:rPr lang="it-IT" dirty="0" err="1"/>
              <a:t>equidistribuzione</a:t>
            </a:r>
            <a:r>
              <a:rPr lang="it-IT" dirty="0"/>
              <a:t>).</a:t>
            </a:r>
          </a:p>
          <a:p>
            <a:r>
              <a:rPr lang="it-IT" dirty="0"/>
              <a:t>Se tutta la ricchezza fosse concentrata in una sola unità , la distribuzione sarebbe sempre pari a 0, ad eccezione dell’ultimo caso pari ad A (linea OBA).</a:t>
            </a:r>
          </a:p>
          <a:p>
            <a:r>
              <a:rPr lang="it-IT" dirty="0"/>
              <a:t>Nei casi intermedi si darà luogo ad una spezzata sotto al segmento di </a:t>
            </a:r>
            <a:r>
              <a:rPr lang="it-IT" dirty="0" err="1"/>
              <a:t>equidistribuzione</a:t>
            </a:r>
            <a:r>
              <a:rPr lang="it-IT" dirty="0"/>
              <a:t>.</a:t>
            </a:r>
          </a:p>
          <a:p>
            <a:r>
              <a:rPr lang="it-IT" dirty="0"/>
              <a:t>L’area compresa tra la spezzata di concentrazione e il segmento di </a:t>
            </a:r>
            <a:r>
              <a:rPr lang="it-IT" dirty="0" err="1"/>
              <a:t>equidistribuzione</a:t>
            </a:r>
            <a:r>
              <a:rPr lang="it-IT" dirty="0"/>
              <a:t> si chiama area di concentrazione. </a:t>
            </a:r>
          </a:p>
          <a:p>
            <a:endParaRPr lang="it-IT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8660" y="2469093"/>
            <a:ext cx="3349314" cy="297601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292662" y="5445109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1004837" y="32169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1088274" y="51954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87737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Dove eravamo rimasti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Nella scorsa lezione abbiamo finito la parte sulle misure centrali e abbiamo iniziato a parlare delle misure di disuguaglianza.</a:t>
            </a:r>
          </a:p>
          <a:p>
            <a:r>
              <a:rPr lang="it-IT" dirty="0"/>
              <a:t>Abbiamo visto assieme come, da sole, le misure centrali ci aiutano a sintetizzare una distribuzione, ma da sole non ci consentono di spiegare tutte le caratteristiche di una distribuzione.</a:t>
            </a:r>
          </a:p>
        </p:txBody>
      </p:sp>
    </p:spTree>
    <p:extLst>
      <p:ext uri="{BB962C8B-B14F-4D97-AF65-F5344CB8AC3E}">
        <p14:creationId xmlns:p14="http://schemas.microsoft.com/office/powerpoint/2010/main" val="3990105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C8408-057B-DF29-28E3-5EEB09A2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Facciamo un esempio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405270"/>
              </p:ext>
            </p:extLst>
          </p:nvPr>
        </p:nvGraphicFramePr>
        <p:xfrm>
          <a:off x="1160027" y="1775316"/>
          <a:ext cx="542208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520">
                  <a:extLst>
                    <a:ext uri="{9D8B030D-6E8A-4147-A177-3AD203B41FA5}">
                      <a16:colId xmlns:a16="http://schemas.microsoft.com/office/drawing/2014/main" val="2088533146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4220138258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3528038852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3129990869"/>
                    </a:ext>
                  </a:extLst>
                </a:gridCol>
              </a:tblGrid>
              <a:tr h="48170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Unità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Equidistribuzione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Caso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Caso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92875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38815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51798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850391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523906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30173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945142"/>
                  </a:ext>
                </a:extLst>
              </a:tr>
            </a:tbl>
          </a:graphicData>
        </a:graphic>
      </p:graphicFrame>
      <p:pic>
        <p:nvPicPr>
          <p:cNvPr id="5" name="Segnaposto contenuto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066" y="2011801"/>
            <a:ext cx="4435614" cy="4022725"/>
          </a:xfrm>
          <a:prstGeom prst="rect">
            <a:avLst/>
          </a:prstGeom>
        </p:spPr>
      </p:pic>
      <p:graphicFrame>
        <p:nvGraphicFramePr>
          <p:cNvPr id="6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26556"/>
              </p:ext>
            </p:extLst>
          </p:nvPr>
        </p:nvGraphicFramePr>
        <p:xfrm>
          <a:off x="1160027" y="4221598"/>
          <a:ext cx="542208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520">
                  <a:extLst>
                    <a:ext uri="{9D8B030D-6E8A-4147-A177-3AD203B41FA5}">
                      <a16:colId xmlns:a16="http://schemas.microsoft.com/office/drawing/2014/main" val="2088533146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4220138258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3528038852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3129990869"/>
                    </a:ext>
                  </a:extLst>
                </a:gridCol>
              </a:tblGrid>
              <a:tr h="48170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Unità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Equidistribuzione</a:t>
                      </a:r>
                      <a:r>
                        <a:rPr lang="it-IT" sz="1400" dirty="0"/>
                        <a:t> p cumulata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Caso 1 - q cumulata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Caso 2 - q cumulata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92875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38815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51798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850391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523906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30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022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C8408-057B-DF29-28E3-5EEB09A2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Facciamo un esempio</a:t>
            </a:r>
          </a:p>
        </p:txBody>
      </p:sp>
      <p:pic>
        <p:nvPicPr>
          <p:cNvPr id="5" name="Segnaposto contenuto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876" y="3059115"/>
            <a:ext cx="3280804" cy="2975411"/>
          </a:xfrm>
          <a:prstGeom prst="rect">
            <a:avLst/>
          </a:prstGeom>
        </p:spPr>
      </p:pic>
      <p:graphicFrame>
        <p:nvGraphicFramePr>
          <p:cNvPr id="6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26556"/>
              </p:ext>
            </p:extLst>
          </p:nvPr>
        </p:nvGraphicFramePr>
        <p:xfrm>
          <a:off x="1160027" y="4221598"/>
          <a:ext cx="542208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520">
                  <a:extLst>
                    <a:ext uri="{9D8B030D-6E8A-4147-A177-3AD203B41FA5}">
                      <a16:colId xmlns:a16="http://schemas.microsoft.com/office/drawing/2014/main" val="2088533146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4220138258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3528038852"/>
                    </a:ext>
                  </a:extLst>
                </a:gridCol>
                <a:gridCol w="1355520">
                  <a:extLst>
                    <a:ext uri="{9D8B030D-6E8A-4147-A177-3AD203B41FA5}">
                      <a16:colId xmlns:a16="http://schemas.microsoft.com/office/drawing/2014/main" val="3129990869"/>
                    </a:ext>
                  </a:extLst>
                </a:gridCol>
              </a:tblGrid>
              <a:tr h="48170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Unità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Equidistribuzione</a:t>
                      </a:r>
                      <a:r>
                        <a:rPr lang="it-IT" sz="1400" dirty="0"/>
                        <a:t> p cumulata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Caso 1 - q cumulata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Caso 2 - q cumulata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92875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38815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51798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850391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523906"/>
                  </a:ext>
                </a:extLst>
              </a:tr>
              <a:tr h="283354">
                <a:tc>
                  <a:txBody>
                    <a:bodyPr/>
                    <a:lstStyle/>
                    <a:p>
                      <a:r>
                        <a:rPr lang="it-IT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30173"/>
                  </a:ext>
                </a:extLst>
              </a:tr>
            </a:tbl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0567" y="1845734"/>
            <a:ext cx="10058400" cy="4023360"/>
          </a:xfrm>
        </p:spPr>
        <p:txBody>
          <a:bodyPr/>
          <a:lstStyle/>
          <a:p>
            <a:r>
              <a:rPr lang="it-IT" dirty="0"/>
              <a:t>R1 = 1 - (0,05+0,15+0,35+0,60)/(0,2+0,4+0,6+0,8)</a:t>
            </a:r>
          </a:p>
          <a:p>
            <a:r>
              <a:rPr lang="it-IT" dirty="0"/>
              <a:t>R1 = 1 – (1,15/2) = 1-0,575 = 0,425 (minore concentrazione)</a:t>
            </a:r>
          </a:p>
          <a:p>
            <a:r>
              <a:rPr lang="it-IT" dirty="0"/>
              <a:t>R2 = 1 – (0,05+0,10+0,20+0,40)/(0,2+0,4+0,6+0,8)</a:t>
            </a:r>
          </a:p>
          <a:p>
            <a:r>
              <a:rPr lang="it-IT" dirty="0"/>
              <a:t>R2 = 1 – (0,75/2) = 1-0,375 = 0,625 (maggiore concentrazione)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2260" y="2029828"/>
            <a:ext cx="2182557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609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C8408-057B-DF29-28E3-5EEB09A2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standardizzazione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F32E3C9-867C-B574-0D22-E21079F455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it-IT" dirty="0"/>
                  <a:t>Nell’ambito della ricerca sociale spesso si necessita di confrontare i valori di due distribuzioni che non hanno la stessa unità di misura (pensiamo ad esempio al voto dell’esame di maturità che una volta era in sessantesimi e ora in centesimi)</a:t>
                </a:r>
              </a:p>
              <a:p>
                <a:r>
                  <a:rPr lang="it-IT" dirty="0"/>
                  <a:t>È necessario riportare i differenti voti sulle stesse unità di misura.</a:t>
                </a:r>
              </a:p>
              <a:p>
                <a:r>
                  <a:rPr lang="it-IT" dirty="0"/>
                  <a:t>Si applica la cosiddetta standardizzazione, ovvero trasformiamo i valori sottraendo da ogni valore la media e dividendo il risultato per la deviazione standard.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it-IT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t-IT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it-IT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i="1" dirty="0" smtClean="0">
                            <a:latin typeface="Cambria Math" panose="02040503050406030204" pitchFamily="18" charset="0"/>
                          </a:rPr>
                          <m:t>σ</m:t>
                        </m:r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La nuova variabile Z avrà media 0 e varianza 1, media, moda e mediana saranno coincidenti.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F32E3C9-867C-B574-0D22-E21079F455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8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Confronti basati sui rapporti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modo semplice per confrontare i dati di una distribuzione consiste nei cosiddetti </a:t>
            </a:r>
            <a:r>
              <a:rPr lang="it-IT" b="1" dirty="0">
                <a:solidFill>
                  <a:srgbClr val="FF0000"/>
                </a:solidFill>
              </a:rPr>
              <a:t>rapporti statistici</a:t>
            </a:r>
            <a:r>
              <a:rPr lang="it-IT" dirty="0"/>
              <a:t>.</a:t>
            </a:r>
          </a:p>
          <a:p>
            <a:r>
              <a:rPr lang="it-IT" dirty="0"/>
              <a:t>Ad esempio per calcolare la frequenza relativa abbiamo messo a rapporto la frequenza di una modalità al totale della distribuzione.</a:t>
            </a:r>
          </a:p>
          <a:p>
            <a:r>
              <a:rPr lang="it-IT" dirty="0"/>
              <a:t>Distinguiamo 4 tipologie di rapporti: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composizione</a:t>
            </a:r>
            <a:r>
              <a:rPr lang="it-IT" dirty="0"/>
              <a:t>,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coesistenza</a:t>
            </a:r>
            <a:r>
              <a:rPr lang="it-IT" dirty="0"/>
              <a:t>,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derivazione</a:t>
            </a:r>
            <a:r>
              <a:rPr lang="it-IT" dirty="0"/>
              <a:t>,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densità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2995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Rapporto di composizione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 parla di </a:t>
            </a:r>
            <a:r>
              <a:rPr lang="it-IT" b="1" dirty="0">
                <a:solidFill>
                  <a:srgbClr val="FF0000"/>
                </a:solidFill>
              </a:rPr>
              <a:t>rapporto di composizione </a:t>
            </a:r>
            <a:r>
              <a:rPr lang="it-IT" dirty="0"/>
              <a:t>o di  </a:t>
            </a:r>
            <a:r>
              <a:rPr lang="it-IT" b="1" dirty="0">
                <a:solidFill>
                  <a:srgbClr val="FF0000"/>
                </a:solidFill>
              </a:rPr>
              <a:t>rapporto parte al tutto</a:t>
            </a:r>
            <a:r>
              <a:rPr lang="it-IT" dirty="0"/>
              <a:t> quando dividiamo il valore di una frequenza di una modalità con il totale.</a:t>
            </a:r>
          </a:p>
          <a:p>
            <a:pPr marL="0" indent="0">
              <a:buNone/>
            </a:pPr>
            <a:r>
              <a:rPr lang="it-IT" dirty="0"/>
              <a:t>Ad esempio l’indice di vecchiaia si calcola dividendo il numero delle persone con 65 anni e oltre per il totale della popolazione residente.</a:t>
            </a:r>
          </a:p>
        </p:txBody>
      </p:sp>
    </p:spTree>
    <p:extLst>
      <p:ext uri="{BB962C8B-B14F-4D97-AF65-F5344CB8AC3E}">
        <p14:creationId xmlns:p14="http://schemas.microsoft.com/office/powerpoint/2010/main" val="3086831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Rapporto di coesistenza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 parla di </a:t>
            </a:r>
            <a:r>
              <a:rPr lang="it-IT" b="1" dirty="0">
                <a:solidFill>
                  <a:srgbClr val="FF0000"/>
                </a:solidFill>
              </a:rPr>
              <a:t>rapporto di coesistenza </a:t>
            </a:r>
            <a:r>
              <a:rPr lang="it-IT" dirty="0"/>
              <a:t>quando dividiamo il valore di una frequenza (o di una quantità) di una modalità per quello di un’altra modalità.</a:t>
            </a:r>
          </a:p>
          <a:p>
            <a:pPr marL="0" indent="0">
              <a:buNone/>
            </a:pPr>
            <a:r>
              <a:rPr lang="it-IT" dirty="0"/>
              <a:t>Ad esempio l’indice di dipendenza si calcola dividendo il numero delle persone con 65 anni e oltre e di persone con meno di 15 anni per il totale della popolazione attiva (tra 15 e 64 anni).</a:t>
            </a:r>
          </a:p>
        </p:txBody>
      </p:sp>
    </p:spTree>
    <p:extLst>
      <p:ext uri="{BB962C8B-B14F-4D97-AF65-F5344CB8AC3E}">
        <p14:creationId xmlns:p14="http://schemas.microsoft.com/office/powerpoint/2010/main" val="3789438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Rapporto di derivazione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 parla di </a:t>
            </a:r>
            <a:r>
              <a:rPr lang="it-IT" b="1" dirty="0">
                <a:solidFill>
                  <a:srgbClr val="FF0000"/>
                </a:solidFill>
              </a:rPr>
              <a:t>rapporto di derivazione </a:t>
            </a:r>
            <a:r>
              <a:rPr lang="it-IT" dirty="0"/>
              <a:t>quando dividiamo il valore di una frequenza (o di una quantità) di un fenomeno e quella di un altro che può essere considerato il suo presupposto logico.</a:t>
            </a:r>
          </a:p>
          <a:p>
            <a:pPr marL="0" indent="0">
              <a:buNone/>
            </a:pPr>
            <a:r>
              <a:rPr lang="it-IT" dirty="0"/>
              <a:t>Ad esempio posso mettere a rapporto il numero dei laureati e il numero degli iscritti di una facoltà.</a:t>
            </a:r>
          </a:p>
          <a:p>
            <a:pPr marL="0" indent="0">
              <a:buNone/>
            </a:pPr>
            <a:r>
              <a:rPr lang="it-IT" dirty="0"/>
              <a:t>Un altro rapporto di derivazione è il tasso di fecondità di una data popolazione in un determinato periodo (di solito, un anno). È il valore relativo di nati in quel periodo rispetto al numero delle donne in età feconda (fra i 15 e i 49 anni, secondo il parere di alcuni demografi, 15-44 anni secondo quello di altri).</a:t>
            </a:r>
          </a:p>
        </p:txBody>
      </p:sp>
    </p:spTree>
    <p:extLst>
      <p:ext uri="{BB962C8B-B14F-4D97-AF65-F5344CB8AC3E}">
        <p14:creationId xmlns:p14="http://schemas.microsoft.com/office/powerpoint/2010/main" val="3089081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Rapporto di densità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 parla di </a:t>
            </a:r>
            <a:r>
              <a:rPr lang="it-IT" b="1" dirty="0">
                <a:solidFill>
                  <a:srgbClr val="FF0000"/>
                </a:solidFill>
              </a:rPr>
              <a:t>rapporto di densità </a:t>
            </a:r>
            <a:r>
              <a:rPr lang="it-IT" dirty="0"/>
              <a:t>quando rapportiamo la dimensione globale di un fenomeno alla dimensione spaziale, temporale o caratterizzante cui esso fa riferimento.</a:t>
            </a:r>
          </a:p>
          <a:p>
            <a:pPr marL="0" indent="0">
              <a:buNone/>
            </a:pPr>
            <a:r>
              <a:rPr lang="it-IT" dirty="0"/>
              <a:t>Ad esempio la densità abitativa, ovvero il numero di abitanti e l’estensione del territorio in kmq, l’indice di affollamento di un’abitazione, ovvero il rapporto tra il numero di abitanti e il numero di stanze.</a:t>
            </a:r>
          </a:p>
        </p:txBody>
      </p:sp>
    </p:spTree>
    <p:extLst>
      <p:ext uri="{BB962C8B-B14F-4D97-AF65-F5344CB8AC3E}">
        <p14:creationId xmlns:p14="http://schemas.microsoft.com/office/powerpoint/2010/main" val="3205074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Coefficienti basati sulle differenze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Nella ricerca sociale ci troviamo frequentemente a mettere a confronto dei fenomeni in spazi o tempi differenti.</a:t>
            </a:r>
          </a:p>
          <a:p>
            <a:pPr marL="0" indent="0">
              <a:buNone/>
            </a:pPr>
            <a:r>
              <a:rPr lang="it-IT" dirty="0"/>
              <a:t>Pensiamo ad esempio quando confrontiamo la percentuale di laureati all’interno di una popolazione in tempi differenti, o quando analizziamo lo stesso fenomeno nello stesso tempo, ma su territori differenti.</a:t>
            </a:r>
          </a:p>
          <a:p>
            <a:pPr marL="0" indent="0">
              <a:buNone/>
            </a:pPr>
            <a:r>
              <a:rPr lang="it-IT" dirty="0"/>
              <a:t>Si parla in questo caso di: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Serie temporali</a:t>
            </a:r>
            <a:r>
              <a:rPr lang="it-IT" dirty="0"/>
              <a:t>, la sequenza di valori che assume un determinato fenomeno nella stessa popolazione di riferimento in tempi diversi (ad es. % di disoccupati in Italia dal 2010 al 2021)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Serie territoriali</a:t>
            </a:r>
            <a:r>
              <a:rPr lang="it-IT" dirty="0"/>
              <a:t>, la sequenza dei valori assunti da un determinato fenomeno nello stesso tempo, ma in aggregati territoriali diversi (ad es. % di disoccupati in Italia nel 2021 per regione o provincia)</a:t>
            </a:r>
          </a:p>
        </p:txBody>
      </p:sp>
    </p:spTree>
    <p:extLst>
      <p:ext uri="{BB962C8B-B14F-4D97-AF65-F5344CB8AC3E}">
        <p14:creationId xmlns:p14="http://schemas.microsoft.com/office/powerpoint/2010/main" val="1460546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Coefficienti basati sulle differenze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 vogliamo studiare le variazioni di un fenomeno rilevato in situazioni temporali e/o territoriali differenti possiamo utilizzare le </a:t>
            </a:r>
            <a:r>
              <a:rPr lang="it-IT" b="1" dirty="0">
                <a:solidFill>
                  <a:srgbClr val="FF0000"/>
                </a:solidFill>
              </a:rPr>
              <a:t>variazioni assolute </a:t>
            </a:r>
            <a:r>
              <a:rPr lang="it-IT" dirty="0"/>
              <a:t>o le </a:t>
            </a:r>
            <a:r>
              <a:rPr lang="it-IT" b="1" dirty="0">
                <a:solidFill>
                  <a:srgbClr val="FF0000"/>
                </a:solidFill>
              </a:rPr>
              <a:t>variazioni relative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Variazione assoluta = b – a</a:t>
            </a:r>
          </a:p>
          <a:p>
            <a:pPr marL="0" indent="0">
              <a:buNone/>
            </a:pPr>
            <a:r>
              <a:rPr lang="it-IT" dirty="0"/>
              <a:t>Variazione relativa = (b – a)/a</a:t>
            </a:r>
          </a:p>
          <a:p>
            <a:pPr marL="0" indent="0">
              <a:buNone/>
            </a:pPr>
            <a:r>
              <a:rPr lang="it-IT" dirty="0"/>
              <a:t>Variazione relativa percentuale = (b – a)/a * 100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301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BD7439-BFAB-3649-4F52-99D8711C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Omogeneità e eterogeneità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660EE6-C965-455E-63CC-99A735C1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8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Parlando di una distribuzione possiamo valutare come i valori rilevati si distribuiscano tra le modalità.</a:t>
            </a:r>
          </a:p>
          <a:p>
            <a:pPr marL="0" indent="0">
              <a:buNone/>
            </a:pPr>
            <a:r>
              <a:rPr lang="it-IT" dirty="0"/>
              <a:t>Distinguiamo quindi tra: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Massima omogeneità</a:t>
            </a:r>
            <a:r>
              <a:rPr lang="it-IT" dirty="0"/>
              <a:t>: quando tutte le osservazioni confluiscono in un’unica modalità.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Massima eterogeneità</a:t>
            </a:r>
            <a:r>
              <a:rPr lang="it-IT" dirty="0"/>
              <a:t>: quando le osservazioni si distribuiscono equamente tra tutte le modalità.</a:t>
            </a:r>
          </a:p>
          <a:p>
            <a:pPr marL="0" indent="0">
              <a:buNone/>
            </a:pPr>
            <a:r>
              <a:rPr lang="it-IT" dirty="0"/>
              <a:t>Ad es. intervisto gli studenti di un corso di studio e chiedo il genere.</a:t>
            </a:r>
          </a:p>
          <a:p>
            <a:pPr marL="0" indent="0">
              <a:buNone/>
            </a:pPr>
            <a:r>
              <a:rPr lang="it-IT" dirty="0"/>
              <a:t>Massima omogeneità: 10 interviste, 10 di genere femminile e 0 di genere maschile.</a:t>
            </a:r>
          </a:p>
          <a:p>
            <a:pPr marL="0" indent="0">
              <a:buNone/>
            </a:pPr>
            <a:r>
              <a:rPr lang="it-IT" dirty="0"/>
              <a:t>Massima eterogeneità: 5 di genere femminile e 5 di genere maschile.</a:t>
            </a:r>
          </a:p>
        </p:txBody>
      </p:sp>
    </p:spTree>
    <p:extLst>
      <p:ext uri="{BB962C8B-B14F-4D97-AF65-F5344CB8AC3E}">
        <p14:creationId xmlns:p14="http://schemas.microsoft.com/office/powerpoint/2010/main" val="97859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Coefficienti basati sulle differenze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dirty="0"/>
              <a:t>Dipendenti a tempo determinato/indeterminato  (in migliaia)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1600" dirty="0"/>
              <a:t>Fonte: Istat, Rilevazione continua sulle forze di lavoro</a:t>
            </a:r>
          </a:p>
          <a:p>
            <a:pPr marL="0" indent="0">
              <a:buNone/>
            </a:pPr>
            <a:r>
              <a:rPr lang="it-IT" dirty="0"/>
              <a:t>Variazione assoluta = b – a</a:t>
            </a:r>
          </a:p>
          <a:p>
            <a:pPr marL="0" indent="0">
              <a:buNone/>
            </a:pPr>
            <a:r>
              <a:rPr lang="it-IT" dirty="0"/>
              <a:t>Tempo indeterminato = 637 – 535 = 102</a:t>
            </a:r>
          </a:p>
          <a:p>
            <a:pPr marL="0" indent="0">
              <a:buNone/>
            </a:pPr>
            <a:r>
              <a:rPr lang="it-IT" dirty="0"/>
              <a:t>Tempo determinato = 412 – 346 = 66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20835"/>
              </p:ext>
            </p:extLst>
          </p:nvPr>
        </p:nvGraphicFramePr>
        <p:xfrm>
          <a:off x="1097280" y="2129514"/>
          <a:ext cx="6123327" cy="107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109">
                  <a:extLst>
                    <a:ext uri="{9D8B030D-6E8A-4147-A177-3AD203B41FA5}">
                      <a16:colId xmlns:a16="http://schemas.microsoft.com/office/drawing/2014/main" val="2510579416"/>
                    </a:ext>
                  </a:extLst>
                </a:gridCol>
                <a:gridCol w="2041109">
                  <a:extLst>
                    <a:ext uri="{9D8B030D-6E8A-4147-A177-3AD203B41FA5}">
                      <a16:colId xmlns:a16="http://schemas.microsoft.com/office/drawing/2014/main" val="1447185024"/>
                    </a:ext>
                  </a:extLst>
                </a:gridCol>
                <a:gridCol w="2041109">
                  <a:extLst>
                    <a:ext uri="{9D8B030D-6E8A-4147-A177-3AD203B41FA5}">
                      <a16:colId xmlns:a16="http://schemas.microsoft.com/office/drawing/2014/main" val="2123882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2° trim.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2° trim.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51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Tempo indeterminato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637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9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Tempo determinato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412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94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83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Coefficienti basati sulle differenze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dirty="0"/>
              <a:t>Dipendenti a tempo determinato/indeterminato  (in migliaia)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1600" dirty="0"/>
              <a:t>Fonte: Istat, Rilevazione continua sulle forze di lavoro</a:t>
            </a:r>
          </a:p>
          <a:p>
            <a:pPr marL="0" indent="0">
              <a:buNone/>
            </a:pPr>
            <a:r>
              <a:rPr lang="it-IT" dirty="0"/>
              <a:t>Variazione relativa = (b – a)/a</a:t>
            </a:r>
          </a:p>
          <a:p>
            <a:pPr marL="0" indent="0">
              <a:buNone/>
            </a:pPr>
            <a:r>
              <a:rPr lang="it-IT" dirty="0"/>
              <a:t>Tempo indeterminato = 102/535 =0,19</a:t>
            </a:r>
          </a:p>
          <a:p>
            <a:pPr marL="0" indent="0">
              <a:buNone/>
            </a:pPr>
            <a:r>
              <a:rPr lang="it-IT" dirty="0"/>
              <a:t>Tempo determinato = 66/346 = 0,19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20835"/>
              </p:ext>
            </p:extLst>
          </p:nvPr>
        </p:nvGraphicFramePr>
        <p:xfrm>
          <a:off x="1097280" y="2129514"/>
          <a:ext cx="6123327" cy="107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109">
                  <a:extLst>
                    <a:ext uri="{9D8B030D-6E8A-4147-A177-3AD203B41FA5}">
                      <a16:colId xmlns:a16="http://schemas.microsoft.com/office/drawing/2014/main" val="2510579416"/>
                    </a:ext>
                  </a:extLst>
                </a:gridCol>
                <a:gridCol w="2041109">
                  <a:extLst>
                    <a:ext uri="{9D8B030D-6E8A-4147-A177-3AD203B41FA5}">
                      <a16:colId xmlns:a16="http://schemas.microsoft.com/office/drawing/2014/main" val="1447185024"/>
                    </a:ext>
                  </a:extLst>
                </a:gridCol>
                <a:gridCol w="2041109">
                  <a:extLst>
                    <a:ext uri="{9D8B030D-6E8A-4147-A177-3AD203B41FA5}">
                      <a16:colId xmlns:a16="http://schemas.microsoft.com/office/drawing/2014/main" val="2123882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2° trim.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2° trim.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51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Tempo indeterminato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637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9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Tempo determinato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412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94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64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BC930-01B7-8C1B-B986-28DC650E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Coefficienti basati sulle differenze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B2ECB-1DF0-0253-F391-3B6C1D5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dirty="0"/>
              <a:t>Dipendenti a tempo determinato/indeterminato  (in migliaia)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1600" dirty="0"/>
              <a:t>Fonte: Istat, Rilevazione continua sulle forze di lavoro</a:t>
            </a:r>
          </a:p>
          <a:p>
            <a:pPr marL="0" indent="0">
              <a:buNone/>
            </a:pPr>
            <a:r>
              <a:rPr lang="it-IT" dirty="0"/>
              <a:t>Variazione relativa percentuale = (b – a)/a * 100</a:t>
            </a:r>
          </a:p>
          <a:p>
            <a:pPr marL="0" indent="0">
              <a:buNone/>
            </a:pPr>
            <a:r>
              <a:rPr lang="it-IT" dirty="0"/>
              <a:t>Tempo indeterminato = 102/535 * 100 = 19,1%</a:t>
            </a:r>
          </a:p>
          <a:p>
            <a:pPr marL="0" indent="0">
              <a:buNone/>
            </a:pPr>
            <a:r>
              <a:rPr lang="it-IT" dirty="0"/>
              <a:t>Tempo determinato = 66/346 * 100 = 19,1%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20835"/>
              </p:ext>
            </p:extLst>
          </p:nvPr>
        </p:nvGraphicFramePr>
        <p:xfrm>
          <a:off x="1097280" y="2129514"/>
          <a:ext cx="6123327" cy="107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109">
                  <a:extLst>
                    <a:ext uri="{9D8B030D-6E8A-4147-A177-3AD203B41FA5}">
                      <a16:colId xmlns:a16="http://schemas.microsoft.com/office/drawing/2014/main" val="2510579416"/>
                    </a:ext>
                  </a:extLst>
                </a:gridCol>
                <a:gridCol w="2041109">
                  <a:extLst>
                    <a:ext uri="{9D8B030D-6E8A-4147-A177-3AD203B41FA5}">
                      <a16:colId xmlns:a16="http://schemas.microsoft.com/office/drawing/2014/main" val="1447185024"/>
                    </a:ext>
                  </a:extLst>
                </a:gridCol>
                <a:gridCol w="2041109">
                  <a:extLst>
                    <a:ext uri="{9D8B030D-6E8A-4147-A177-3AD203B41FA5}">
                      <a16:colId xmlns:a16="http://schemas.microsoft.com/office/drawing/2014/main" val="2123882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2° trim.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2° trim.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51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Tempo indeterminato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637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9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Tempo determinato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412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94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510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numeri indice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mettere a confronto l’andamento complessivo di una serie territoriale o temporale si ricorre ai numeri indice.</a:t>
            </a:r>
          </a:p>
          <a:p>
            <a:r>
              <a:rPr lang="it-IT" dirty="0"/>
              <a:t>I numeri indice permettono di studiare l’intensità di un cambiamento di un fenomeno, nel tempo o nello spazio, facendo riferimento a un contesto chiamato base del numero indice, che solitamente assume valore 100. </a:t>
            </a:r>
          </a:p>
          <a:p>
            <a:r>
              <a:rPr lang="it-IT" dirty="0"/>
              <a:t>In questo caso si parla di </a:t>
            </a:r>
            <a:r>
              <a:rPr lang="it-IT" b="1" dirty="0">
                <a:solidFill>
                  <a:srgbClr val="FF0000"/>
                </a:solidFill>
              </a:rPr>
              <a:t>numero indice a base fissa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7933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numeri indice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Guardiamo questa tabella, in particolare prendiamo i dati degli occupati dal 2° trim. 2019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007398"/>
              </p:ext>
            </p:extLst>
          </p:nvPr>
        </p:nvGraphicFramePr>
        <p:xfrm>
          <a:off x="1096960" y="2216849"/>
          <a:ext cx="10058406" cy="3281553"/>
        </p:xfrm>
        <a:graphic>
          <a:graphicData uri="http://schemas.openxmlformats.org/drawingml/2006/table">
            <a:tbl>
              <a:tblPr/>
              <a:tblGrid>
                <a:gridCol w="1611982">
                  <a:extLst>
                    <a:ext uri="{9D8B030D-6E8A-4147-A177-3AD203B41FA5}">
                      <a16:colId xmlns:a16="http://schemas.microsoft.com/office/drawing/2014/main" val="3376140645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18906197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3364510184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3214553790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3792893088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325265647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871776462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2697991273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2035657614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677448048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2825637774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586169987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3675974759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1736308259"/>
                    </a:ext>
                  </a:extLst>
                </a:gridCol>
                <a:gridCol w="603316">
                  <a:extLst>
                    <a:ext uri="{9D8B030D-6E8A-4147-A177-3AD203B41FA5}">
                      <a16:colId xmlns:a16="http://schemas.microsoft.com/office/drawing/2014/main" val="4188698618"/>
                    </a:ext>
                  </a:extLst>
                </a:gridCol>
              </a:tblGrid>
              <a:tr h="188595">
                <a:tc rowSpan="2" gridSpan="2">
                  <a:txBody>
                    <a:bodyPr/>
                    <a:lstStyle/>
                    <a:p>
                      <a:pPr algn="r" fontAlgn="ctr"/>
                      <a:endParaRPr lang="it-IT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656276"/>
                  </a:ext>
                </a:extLst>
              </a:tr>
              <a:tr h="18859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419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392146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Condizione professionale europea</a:t>
                      </a:r>
                      <a:endParaRPr lang="it-IT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DA0D1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8770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forze lavoro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25 807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25 535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25 657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25 134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23 967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24 881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24 762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24 421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24 963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25 095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25 204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24 911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25 258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57729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occupati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23 307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23 225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23 129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22 759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22 093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22 336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22 353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21 832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22 576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22 884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22 924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22 737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23 253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267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disoccupati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2 500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2 309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2 528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2 375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1 874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2 545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2 410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2 589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2 388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2 211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2 280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2 174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2 006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73439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totale inattivi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25 755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25 975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25 846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26 376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27 549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26 585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26 641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26 961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26 357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26 216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26 006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26 305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25 917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33022"/>
                  </a:ext>
                </a:extLst>
              </a:tr>
              <a:tr h="452628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forze lavoro potenziali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2 814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3 070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2 782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3 025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3 849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3 209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3 185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3 819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3 134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2 978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2 710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2 665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2 381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20555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non cercano e non disponibili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22 941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22 904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23 063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23 350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23 701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23 376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23 456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23 142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23 223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23 238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23 296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23 640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23 537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70817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51 562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51 509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51 503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51 510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51 517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51 465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51 403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51 382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51 320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51 311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51 210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51 216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51 176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84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277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numeri indice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Costruiamo i nostri numeri indice a base fissa dividendo i valori per il dato di riferimento, ovvero il 2° trimestre 2019.</a:t>
            </a:r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350965" y="3476625"/>
          <a:ext cx="9550395" cy="762000"/>
        </p:xfrm>
        <a:graphic>
          <a:graphicData uri="http://schemas.openxmlformats.org/drawingml/2006/table">
            <a:tbl>
              <a:tblPr/>
              <a:tblGrid>
                <a:gridCol w="1628234">
                  <a:extLst>
                    <a:ext uri="{9D8B030D-6E8A-4147-A177-3AD203B41FA5}">
                      <a16:colId xmlns:a16="http://schemas.microsoft.com/office/drawing/2014/main" val="3418884532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119925849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2257741027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4019830149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919851027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4143031918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294609621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2597661935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3871507377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3840297700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52504439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3241283449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1094196571"/>
                    </a:ext>
                  </a:extLst>
                </a:gridCol>
                <a:gridCol w="609397">
                  <a:extLst>
                    <a:ext uri="{9D8B030D-6E8A-4147-A177-3AD203B41FA5}">
                      <a16:colId xmlns:a16="http://schemas.microsoft.com/office/drawing/2014/main" val="19994998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04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3057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858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indice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103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48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numeri indice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invece rapportiamo ogni intensità alla precedente otteniamo un insieme di </a:t>
            </a:r>
            <a:r>
              <a:rPr lang="it-IT" b="1" dirty="0">
                <a:solidFill>
                  <a:srgbClr val="FF0000"/>
                </a:solidFill>
              </a:rPr>
              <a:t>numeri indice a base mobile</a:t>
            </a:r>
            <a:r>
              <a:rPr lang="it-IT" dirty="0"/>
              <a:t>.</a:t>
            </a:r>
          </a:p>
          <a:p>
            <a:r>
              <a:rPr lang="it-IT" dirty="0"/>
              <a:t>Il numero indice a base mobile informa sulle variazioni di un fenomeno da un periodo a quello successivo.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274760" y="3381375"/>
          <a:ext cx="9702805" cy="952500"/>
        </p:xfrm>
        <a:graphic>
          <a:graphicData uri="http://schemas.openxmlformats.org/drawingml/2006/table">
            <a:tbl>
              <a:tblPr/>
              <a:tblGrid>
                <a:gridCol w="1780592">
                  <a:extLst>
                    <a:ext uri="{9D8B030D-6E8A-4147-A177-3AD203B41FA5}">
                      <a16:colId xmlns:a16="http://schemas.microsoft.com/office/drawing/2014/main" val="417186478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2514745776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432700966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1036774633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2357991570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2457756646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2616526575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1213001271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2006568117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94487561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3281950037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2572799337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795188456"/>
                    </a:ext>
                  </a:extLst>
                </a:gridCol>
                <a:gridCol w="609401">
                  <a:extLst>
                    <a:ext uri="{9D8B030D-6E8A-4147-A177-3AD203B41FA5}">
                      <a16:colId xmlns:a16="http://schemas.microsoft.com/office/drawing/2014/main" val="17450528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T3-2021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T4-2021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T1-2022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T2-2022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148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6721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6902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indice a base fissa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920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indice a base mobile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61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431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chi è curioso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https://www.istat.it/it/benessere-e-sostenibilità</a:t>
            </a:r>
            <a:endParaRPr lang="it-IT" dirty="0"/>
          </a:p>
          <a:p>
            <a:r>
              <a:rPr lang="it-IT" dirty="0"/>
              <a:t>Sia per il Benessere equo e sostenibile che per i </a:t>
            </a:r>
            <a:r>
              <a:rPr lang="it-IT" dirty="0" err="1"/>
              <a:t>Sustainable</a:t>
            </a:r>
            <a:r>
              <a:rPr lang="it-IT" dirty="0"/>
              <a:t> Development Goals, potete trovare diversi indicatori.</a:t>
            </a:r>
          </a:p>
          <a:p>
            <a:r>
              <a:rPr lang="it-IT" dirty="0"/>
              <a:t>Riuscite a trovare un esempio per le 4 tipologie di rapporti di cui abbiamo parlato nel corso </a:t>
            </a:r>
            <a:r>
              <a:rPr lang="it-IT"/>
              <a:t>della lezione?</a:t>
            </a:r>
            <a:endParaRPr lang="it-IT" dirty="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composizione</a:t>
            </a:r>
            <a:r>
              <a:rPr lang="it-IT" dirty="0"/>
              <a:t>,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coesistenza</a:t>
            </a:r>
            <a:r>
              <a:rPr lang="it-IT" dirty="0"/>
              <a:t>,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derivazione</a:t>
            </a:r>
            <a:r>
              <a:rPr lang="it-IT" dirty="0"/>
              <a:t>,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rapporto di densità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000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95A0C-D6A8-1D17-5841-F6C4670B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Omogeneità e eterogeneità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DF690ED-08E5-FEF3-7759-9D77BF4E94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it-IT" dirty="0"/>
                  <a:t>Nell’ambito delle scienze sociali, queste due condizioni estreme sono difficilmente riscontrabili, per cui uno strumento che ci aiuti a misurare questo concetto può essere molto utile.</a:t>
                </a:r>
              </a:p>
              <a:p>
                <a:r>
                  <a:rPr lang="it-IT" dirty="0"/>
                  <a:t>Corrado </a:t>
                </a:r>
                <a:r>
                  <a:rPr lang="it-IT" dirty="0" err="1"/>
                  <a:t>Gini</a:t>
                </a:r>
                <a:r>
                  <a:rPr lang="it-IT" dirty="0"/>
                  <a:t> formulò l’indice di eterogeneità:</a:t>
                </a:r>
              </a:p>
              <a:p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=1 − </m:t>
                    </m:r>
                    <m:nary>
                      <m:naryPr>
                        <m:chr m:val="∑"/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Sup>
                          <m:sSubSup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it-IT" dirty="0"/>
              </a:p>
              <a:p>
                <a:r>
                  <a:rPr lang="it-IT" dirty="0"/>
                  <a:t>Dove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Il valore minimo sarà 0 quando una modalità ha frequenza relativa pari a 1 e tutte le altre modalità hanno frequenza relativa pari a 0.</a:t>
                </a:r>
              </a:p>
              <a:p>
                <a:r>
                  <a:rPr lang="it-IT" dirty="0"/>
                  <a:t>Il valore massimo sarà pari a (k-1)/k dove k è il numero di modalità.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DF690ED-08E5-FEF3-7759-9D77BF4E94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15" t="-1667" r="-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311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95A0C-D6A8-1D17-5841-F6C4670B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Omogeneità e eterogeneità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DF690ED-08E5-FEF3-7759-9D77BF4E94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it-IT" dirty="0"/>
                  <a:t>Riprendiamo l’esempio precedente, 10 interviste rileviamo la variabile genere che ha 2 modalità di risposta (k = 2). Nel primo caso 10 femmine (f =1) e 0 maschi (f = 0), nel secondo 5 femmine (f = 0,5) e 5 maschi (f = 0,5).</a:t>
                </a:r>
              </a:p>
              <a:p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=1 − </m:t>
                    </m:r>
                    <m:nary>
                      <m:naryPr>
                        <m:chr m:val="∑"/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Sup>
                          <m:sSubSup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it-IT" dirty="0"/>
              </a:p>
              <a:p>
                <a:r>
                  <a:rPr lang="it-IT" dirty="0"/>
                  <a:t>Dove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Nel primo caso avremo: E = 1 – (1</a:t>
                </a:r>
                <a:r>
                  <a:rPr lang="it-IT" baseline="30000" dirty="0"/>
                  <a:t>2</a:t>
                </a:r>
                <a:r>
                  <a:rPr lang="it-IT" dirty="0"/>
                  <a:t> + 0</a:t>
                </a:r>
                <a:r>
                  <a:rPr lang="it-IT" baseline="30000" dirty="0"/>
                  <a:t>2</a:t>
                </a:r>
                <a:r>
                  <a:rPr lang="it-IT" dirty="0"/>
                  <a:t>), ovvero E = 1 – 1 E = 0</a:t>
                </a:r>
              </a:p>
              <a:p>
                <a:r>
                  <a:rPr lang="it-IT" dirty="0"/>
                  <a:t>Nel secondo caso:</a:t>
                </a:r>
              </a:p>
              <a:p>
                <a:r>
                  <a:rPr lang="it-IT" dirty="0"/>
                  <a:t>E = 1 – (0,5</a:t>
                </a:r>
                <a:r>
                  <a:rPr lang="it-IT" baseline="30000" dirty="0"/>
                  <a:t>2</a:t>
                </a:r>
                <a:r>
                  <a:rPr lang="it-IT" dirty="0"/>
                  <a:t> + 0,5</a:t>
                </a:r>
                <a:r>
                  <a:rPr lang="it-IT" baseline="30000" dirty="0"/>
                  <a:t>2</a:t>
                </a:r>
                <a:r>
                  <a:rPr lang="it-IT" dirty="0"/>
                  <a:t>), ovvero E = 1 – 0,25 – 0,25 E = 0,5 che corrisponde al valore massimo</a:t>
                </a:r>
              </a:p>
              <a:p>
                <a:r>
                  <a:rPr lang="it-IT" dirty="0"/>
                  <a:t>(2 – 1)/2 = 0,5</a:t>
                </a: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DF690ED-08E5-FEF3-7759-9D77BF4E94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15" t="-1667" r="-12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97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rappresentazione grafica della variabilità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Utilizziamo il </a:t>
            </a:r>
            <a:r>
              <a:rPr lang="it-IT" b="1" dirty="0">
                <a:solidFill>
                  <a:srgbClr val="FF0000"/>
                </a:solidFill>
              </a:rPr>
              <a:t>grafico a scatola</a:t>
            </a:r>
            <a:r>
              <a:rPr lang="it-IT" dirty="0"/>
              <a:t> (più comunemente chiamato box-plot) per rappresentare in un solo grafico diversi valori caratteristici di una variabile.</a:t>
            </a:r>
          </a:p>
          <a:p>
            <a:r>
              <a:rPr lang="it-IT" dirty="0"/>
              <a:t>Proposto inizialmente da J. </a:t>
            </a:r>
            <a:r>
              <a:rPr lang="it-IT" dirty="0" err="1"/>
              <a:t>Tukey</a:t>
            </a:r>
            <a:r>
              <a:rPr lang="it-IT" dirty="0"/>
              <a:t>, viene utilizzato per farsi velocemente un’idea della distribuzione di una variabile.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475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95A0C-D6A8-1D17-5841-F6C4670B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box-plot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F690ED-08E5-FEF3-7759-9D77BF4E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È composto dai seguenti elementi:</a:t>
            </a:r>
          </a:p>
          <a:p>
            <a:r>
              <a:rPr lang="it-IT" dirty="0"/>
              <a:t>Una </a:t>
            </a:r>
            <a:r>
              <a:rPr lang="it-IT" b="1" dirty="0">
                <a:solidFill>
                  <a:srgbClr val="FF0000"/>
                </a:solidFill>
              </a:rPr>
              <a:t>linea continua </a:t>
            </a:r>
            <a:r>
              <a:rPr lang="it-IT" dirty="0"/>
              <a:t>che rappresenta il valore della </a:t>
            </a:r>
            <a:r>
              <a:rPr lang="it-IT" b="1" dirty="0">
                <a:solidFill>
                  <a:srgbClr val="FF0000"/>
                </a:solidFill>
              </a:rPr>
              <a:t>mediana</a:t>
            </a:r>
            <a:r>
              <a:rPr lang="it-IT" dirty="0"/>
              <a:t>.</a:t>
            </a:r>
          </a:p>
          <a:p>
            <a:r>
              <a:rPr lang="it-IT" dirty="0"/>
              <a:t>Un </a:t>
            </a:r>
            <a:r>
              <a:rPr lang="it-IT" b="1" dirty="0">
                <a:solidFill>
                  <a:srgbClr val="FF0000"/>
                </a:solidFill>
              </a:rPr>
              <a:t>box</a:t>
            </a:r>
            <a:r>
              <a:rPr lang="it-IT" dirty="0"/>
              <a:t> che congiunge i valori che occupano il 1° e il 3° quartile, dove si colloca il 50% dei dati.</a:t>
            </a:r>
          </a:p>
          <a:p>
            <a:r>
              <a:rPr lang="it-IT" dirty="0"/>
              <a:t>Due </a:t>
            </a:r>
            <a:r>
              <a:rPr lang="it-IT" b="1" dirty="0">
                <a:solidFill>
                  <a:srgbClr val="FF0000"/>
                </a:solidFill>
              </a:rPr>
              <a:t>whiskers</a:t>
            </a:r>
            <a:r>
              <a:rPr lang="it-IT" dirty="0"/>
              <a:t> (baffetti) che congiungono i valori che non superano 1,5 volte l’estensione del box.</a:t>
            </a:r>
          </a:p>
          <a:p>
            <a:r>
              <a:rPr lang="it-IT" dirty="0"/>
              <a:t>Eventuali </a:t>
            </a:r>
            <a:r>
              <a:rPr lang="it-IT" b="1" dirty="0" err="1">
                <a:solidFill>
                  <a:srgbClr val="FF0000"/>
                </a:solidFill>
              </a:rPr>
              <a:t>outliers</a:t>
            </a:r>
            <a:r>
              <a:rPr lang="it-IT" dirty="0"/>
              <a:t> (valori estremi) che sforano i whiskers.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768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95A0C-D6A8-1D17-5841-F6C4670B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box-plot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30906D1-A60E-F171-A7FC-A2164F650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0028" y="2056443"/>
            <a:ext cx="6175652" cy="3708680"/>
          </a:xfrm>
          <a:prstGeom prst="rect">
            <a:avLst/>
          </a:prstGeom>
        </p:spPr>
      </p:pic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769DAB7D-B4D8-8E11-A93F-5D5AED59F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075198"/>
              </p:ext>
            </p:extLst>
          </p:nvPr>
        </p:nvGraphicFramePr>
        <p:xfrm>
          <a:off x="1632640" y="1904320"/>
          <a:ext cx="1166008" cy="4023344"/>
        </p:xfrm>
        <a:graphic>
          <a:graphicData uri="http://schemas.openxmlformats.org/drawingml/2006/table">
            <a:tbl>
              <a:tblPr/>
              <a:tblGrid>
                <a:gridCol w="583004">
                  <a:extLst>
                    <a:ext uri="{9D8B030D-6E8A-4147-A177-3AD203B41FA5}">
                      <a16:colId xmlns:a16="http://schemas.microsoft.com/office/drawing/2014/main" val="4268279845"/>
                    </a:ext>
                  </a:extLst>
                </a:gridCol>
                <a:gridCol w="583004">
                  <a:extLst>
                    <a:ext uri="{9D8B030D-6E8A-4147-A177-3AD203B41FA5}">
                      <a16:colId xmlns:a16="http://schemas.microsoft.com/office/drawing/2014/main" val="1287140360"/>
                    </a:ext>
                  </a:extLst>
                </a:gridCol>
              </a:tblGrid>
              <a:tr h="174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Reddito medio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360809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maschi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femmine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79935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71518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04832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596367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616065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9992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44507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275624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34110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14344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338345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061811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837822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209181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945831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839973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427460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380862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039197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861919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203038"/>
                  </a:ext>
                </a:extLst>
              </a:tr>
              <a:tr h="174901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</a:t>
                      </a:r>
                    </a:p>
                  </a:txBody>
                  <a:tcPr marL="7288" marR="7288" marT="72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823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54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95A0C-D6A8-1D17-5841-F6C4670B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box-plot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2CFDED11-AA4C-862A-D624-6904EEB166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7067" y="2054232"/>
            <a:ext cx="6698613" cy="4022735"/>
          </a:xfrm>
          <a:prstGeom prst="rect">
            <a:avLst/>
          </a:prstGeom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06D44B0C-44EF-1094-8860-5CF3B75C3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70329"/>
              </p:ext>
            </p:extLst>
          </p:nvPr>
        </p:nvGraphicFramePr>
        <p:xfrm>
          <a:off x="1452651" y="1885168"/>
          <a:ext cx="1117424" cy="4022736"/>
        </p:xfrm>
        <a:graphic>
          <a:graphicData uri="http://schemas.openxmlformats.org/drawingml/2006/table">
            <a:tbl>
              <a:tblPr/>
              <a:tblGrid>
                <a:gridCol w="558712">
                  <a:extLst>
                    <a:ext uri="{9D8B030D-6E8A-4147-A177-3AD203B41FA5}">
                      <a16:colId xmlns:a16="http://schemas.microsoft.com/office/drawing/2014/main" val="2614265615"/>
                    </a:ext>
                  </a:extLst>
                </a:gridCol>
                <a:gridCol w="558712">
                  <a:extLst>
                    <a:ext uri="{9D8B030D-6E8A-4147-A177-3AD203B41FA5}">
                      <a16:colId xmlns:a16="http://schemas.microsoft.com/office/drawing/2014/main" val="3225733142"/>
                    </a:ext>
                  </a:extLst>
                </a:gridCol>
              </a:tblGrid>
              <a:tr h="1676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Reddito medio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914252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maschi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femmine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917569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34478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875561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376650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260885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71052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152480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28317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634046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332046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998266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190425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973345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880744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298791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725527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661261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181030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288655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439275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174478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596771"/>
                  </a:ext>
                </a:extLst>
              </a:tr>
              <a:tr h="167614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</a:t>
                      </a:r>
                    </a:p>
                  </a:txBody>
                  <a:tcPr marL="6984" marR="6984" marT="6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300364"/>
                  </a:ext>
                </a:extLst>
              </a:tr>
            </a:tbl>
          </a:graphicData>
        </a:graphic>
      </p:graphicFrame>
      <p:sp>
        <p:nvSpPr>
          <p:cNvPr id="3" name="Ovale 2">
            <a:extLst>
              <a:ext uri="{FF2B5EF4-FFF2-40B4-BE49-F238E27FC236}">
                <a16:creationId xmlns:a16="http://schemas.microsoft.com/office/drawing/2014/main" id="{A67B1D16-664E-0E81-1D3F-DD847F5C1BA5}"/>
              </a:ext>
            </a:extLst>
          </p:cNvPr>
          <p:cNvSpPr/>
          <p:nvPr/>
        </p:nvSpPr>
        <p:spPr>
          <a:xfrm>
            <a:off x="1575881" y="5710136"/>
            <a:ext cx="573932" cy="2723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780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1942</TotalTime>
  <Words>2973</Words>
  <Application>Microsoft Office PowerPoint</Application>
  <PresentationFormat>Widescreen</PresentationFormat>
  <Paragraphs>608</Paragraphs>
  <Slides>37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Retrospettivo</vt:lpstr>
      <vt:lpstr>Lezione 5 Le misure di disuguaglianza</vt:lpstr>
      <vt:lpstr>Dove eravamo rimasti</vt:lpstr>
      <vt:lpstr>Omogeneità e eterogeneità</vt:lpstr>
      <vt:lpstr>Omogeneità e eterogeneità</vt:lpstr>
      <vt:lpstr>Omogeneità e eterogeneità</vt:lpstr>
      <vt:lpstr>La rappresentazione grafica della variabilità</vt:lpstr>
      <vt:lpstr>Il box-plot</vt:lpstr>
      <vt:lpstr>Il box-plot</vt:lpstr>
      <vt:lpstr>Il box-plot</vt:lpstr>
      <vt:lpstr>La forma di una distribuzione</vt:lpstr>
      <vt:lpstr>Asimmetria</vt:lpstr>
      <vt:lpstr>Asimmetria</vt:lpstr>
      <vt:lpstr>Indice di asimmetria</vt:lpstr>
      <vt:lpstr>Appiattimento</vt:lpstr>
      <vt:lpstr>Indice di curtosi di Pearson</vt:lpstr>
      <vt:lpstr>Concentrazione di una variabile trasferibile</vt:lpstr>
      <vt:lpstr>Il rapporto di concentrazione di Gini</vt:lpstr>
      <vt:lpstr>Il rapporto di concentrazione di Gini</vt:lpstr>
      <vt:lpstr>La curva di Lorenz</vt:lpstr>
      <vt:lpstr>Facciamo un esempio</vt:lpstr>
      <vt:lpstr>Facciamo un esempio</vt:lpstr>
      <vt:lpstr>La standardizzazione</vt:lpstr>
      <vt:lpstr>Confronti basati sui rapporti</vt:lpstr>
      <vt:lpstr>Rapporto di composizione</vt:lpstr>
      <vt:lpstr>Rapporto di coesistenza</vt:lpstr>
      <vt:lpstr>Rapporto di derivazione</vt:lpstr>
      <vt:lpstr>Rapporto di densità</vt:lpstr>
      <vt:lpstr>Coefficienti basati sulle differenze</vt:lpstr>
      <vt:lpstr>Coefficienti basati sulle differenze</vt:lpstr>
      <vt:lpstr>Coefficienti basati sulle differenze</vt:lpstr>
      <vt:lpstr>Coefficienti basati sulle differenze</vt:lpstr>
      <vt:lpstr>Coefficienti basati sulle differenze</vt:lpstr>
      <vt:lpstr>I numeri indice</vt:lpstr>
      <vt:lpstr>I numeri indice</vt:lpstr>
      <vt:lpstr>I numeri indice</vt:lpstr>
      <vt:lpstr>I numeri indice</vt:lpstr>
      <vt:lpstr>Per chi è curioso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 La statistica e le fonti</dc:title>
  <dc:creator>Roberto Costa</dc:creator>
  <cp:lastModifiedBy>Roberto Costa</cp:lastModifiedBy>
  <cp:revision>145</cp:revision>
  <dcterms:created xsi:type="dcterms:W3CDTF">2022-09-08T15:10:04Z</dcterms:created>
  <dcterms:modified xsi:type="dcterms:W3CDTF">2023-11-01T10:16:54Z</dcterms:modified>
</cp:coreProperties>
</file>