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5"/>
  </p:notesMasterIdLst>
  <p:sldIdLst>
    <p:sldId id="296" r:id="rId3"/>
    <p:sldId id="258" r:id="rId4"/>
    <p:sldId id="297" r:id="rId5"/>
    <p:sldId id="257" r:id="rId6"/>
    <p:sldId id="301" r:id="rId7"/>
    <p:sldId id="299" r:id="rId8"/>
    <p:sldId id="260" r:id="rId9"/>
    <p:sldId id="298" r:id="rId10"/>
    <p:sldId id="300" r:id="rId11"/>
    <p:sldId id="339" r:id="rId12"/>
    <p:sldId id="324" r:id="rId13"/>
    <p:sldId id="328" r:id="rId14"/>
    <p:sldId id="329" r:id="rId15"/>
    <p:sldId id="333" r:id="rId16"/>
    <p:sldId id="340" r:id="rId17"/>
    <p:sldId id="262" r:id="rId18"/>
    <p:sldId id="263" r:id="rId19"/>
    <p:sldId id="302" r:id="rId20"/>
    <p:sldId id="266" r:id="rId21"/>
    <p:sldId id="264" r:id="rId22"/>
    <p:sldId id="306" r:id="rId23"/>
    <p:sldId id="305" r:id="rId24"/>
    <p:sldId id="278" r:id="rId25"/>
    <p:sldId id="308" r:id="rId26"/>
    <p:sldId id="303" r:id="rId27"/>
    <p:sldId id="272" r:id="rId28"/>
    <p:sldId id="273" r:id="rId29"/>
    <p:sldId id="274" r:id="rId30"/>
    <p:sldId id="309" r:id="rId31"/>
    <p:sldId id="280" r:id="rId32"/>
    <p:sldId id="310" r:id="rId33"/>
    <p:sldId id="279" r:id="rId34"/>
    <p:sldId id="282" r:id="rId35"/>
    <p:sldId id="311" r:id="rId36"/>
    <p:sldId id="312" r:id="rId37"/>
    <p:sldId id="313" r:id="rId38"/>
    <p:sldId id="284" r:id="rId39"/>
    <p:sldId id="315" r:id="rId40"/>
    <p:sldId id="316" r:id="rId41"/>
    <p:sldId id="317" r:id="rId42"/>
    <p:sldId id="286" r:id="rId43"/>
    <p:sldId id="288" r:id="rId44"/>
    <p:sldId id="319" r:id="rId45"/>
    <p:sldId id="289" r:id="rId46"/>
    <p:sldId id="290" r:id="rId47"/>
    <p:sldId id="291" r:id="rId48"/>
    <p:sldId id="336" r:id="rId49"/>
    <p:sldId id="337" r:id="rId50"/>
    <p:sldId id="338" r:id="rId51"/>
    <p:sldId id="294" r:id="rId52"/>
    <p:sldId id="322" r:id="rId53"/>
    <p:sldId id="321" r:id="rId5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5"/>
    <p:restoredTop sz="94930"/>
  </p:normalViewPr>
  <p:slideViewPr>
    <p:cSldViewPr>
      <p:cViewPr varScale="1">
        <p:scale>
          <a:sx n="117" d="100"/>
          <a:sy n="117" d="100"/>
        </p:scale>
        <p:origin x="1672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47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9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05"/>
            <a:ext cx="4608512" cy="68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72425" imgH="12553950" progId="">
                  <p:embed/>
                </p:oleObj>
              </mc:Choice>
              <mc:Fallback>
                <p:oleObj r:id="rId3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9D5A-E60F-1445-9175-1A85AC89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48880"/>
            <a:ext cx="7805737" cy="11414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MIDOLLO. SPINALE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- Conformazione  Interna -</a:t>
            </a:r>
          </a:p>
        </p:txBody>
      </p:sp>
    </p:spTree>
    <p:extLst>
      <p:ext uri="{BB962C8B-B14F-4D97-AF65-F5344CB8AC3E}">
        <p14:creationId xmlns:p14="http://schemas.microsoft.com/office/powerpoint/2010/main" val="22758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34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090389"/>
            <a:ext cx="7560840" cy="5661248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0D53E-2C37-4746-BE94-B29F0DBDB48F}"/>
              </a:ext>
            </a:extLst>
          </p:cNvPr>
          <p:cNvSpPr txBox="1"/>
          <p:nvPr/>
        </p:nvSpPr>
        <p:spPr>
          <a:xfrm>
            <a:off x="4175856" y="670639"/>
            <a:ext cx="417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LAMINE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di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REXED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68" y="332656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988840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 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89037"/>
            <a:ext cx="8352928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«compressione» (ad es. con le mani) attuata sulla parte interessata dallo stimolo dolorifico fa sì che la sensibilità TATTILE GROSSOLANA possa attuare una INIBIZIONE PRESINAPTICA sui Neuroni che danno origine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 responsabile della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tramissione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della SENSIBILITA’ DOLORIFICA. 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nell’ inibizione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32404" y="2479998"/>
            <a:ext cx="9036496" cy="540060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0DB5FE12-837C-094B-96D3-E3848A371138}"/>
              </a:ext>
            </a:extLst>
          </p:cNvPr>
          <p:cNvSpPr/>
          <p:nvPr/>
        </p:nvSpPr>
        <p:spPr bwMode="auto">
          <a:xfrm>
            <a:off x="32404" y="3020057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C148840A-8330-E44A-827E-C23E4696CFDA}"/>
              </a:ext>
            </a:extLst>
          </p:cNvPr>
          <p:cNvSpPr/>
          <p:nvPr/>
        </p:nvSpPr>
        <p:spPr bwMode="auto">
          <a:xfrm>
            <a:off x="53752" y="3661884"/>
            <a:ext cx="9036496" cy="1888229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E380E9F-0793-694C-B083-C9C21B498CC0}"/>
              </a:ext>
            </a:extLst>
          </p:cNvPr>
          <p:cNvSpPr/>
          <p:nvPr/>
        </p:nvSpPr>
        <p:spPr bwMode="auto">
          <a:xfrm>
            <a:off x="46225" y="5550112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DAA91472-D38F-B043-B103-6C9C642C4928}"/>
              </a:ext>
            </a:extLst>
          </p:cNvPr>
          <p:cNvSpPr/>
          <p:nvPr/>
        </p:nvSpPr>
        <p:spPr bwMode="auto">
          <a:xfrm>
            <a:off x="32404" y="6191939"/>
            <a:ext cx="9057844" cy="704341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1577767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0" y="1916831"/>
            <a:ext cx="9036496" cy="76237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778544"/>
            <a:ext cx="8856984" cy="167479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66FC39A-EE81-6447-BA1E-CF50F2BB2CDF}"/>
              </a:ext>
            </a:extLst>
          </p:cNvPr>
          <p:cNvSpPr/>
          <p:nvPr/>
        </p:nvSpPr>
        <p:spPr bwMode="auto">
          <a:xfrm>
            <a:off x="0" y="2679204"/>
            <a:ext cx="9036496" cy="270594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C8B3BE71-DC33-D648-8C6A-A1D302121189}"/>
              </a:ext>
            </a:extLst>
          </p:cNvPr>
          <p:cNvSpPr/>
          <p:nvPr/>
        </p:nvSpPr>
        <p:spPr bwMode="auto">
          <a:xfrm>
            <a:off x="107504" y="3712170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0A45029-980D-FC46-AA4B-5A01E9C5ED54}"/>
              </a:ext>
            </a:extLst>
          </p:cNvPr>
          <p:cNvSpPr/>
          <p:nvPr/>
        </p:nvSpPr>
        <p:spPr bwMode="auto">
          <a:xfrm>
            <a:off x="0" y="6544774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5841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6ADB40-A243-784F-8C60-E91FEC29F159}"/>
              </a:ext>
            </a:extLst>
          </p:cNvPr>
          <p:cNvSpPr/>
          <p:nvPr/>
        </p:nvSpPr>
        <p:spPr bwMode="auto">
          <a:xfrm>
            <a:off x="0" y="3789040"/>
            <a:ext cx="9178073" cy="2297887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D5BA1-100D-1A43-ADA4-4199DAB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8884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32240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0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TRONCO ENCEFALICO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52925"/>
            <a:ext cx="3384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4888"/>
            <a:ext cx="4105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836613"/>
            <a:ext cx="33623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484438" y="2997200"/>
            <a:ext cx="1800225" cy="259238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284663" y="2405063"/>
            <a:ext cx="3311525" cy="3200400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555875" y="3429000"/>
            <a:ext cx="1728788" cy="2305050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284663" y="2692400"/>
            <a:ext cx="3240087" cy="3057525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132138" y="3789363"/>
            <a:ext cx="1152525" cy="223202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284663" y="3125788"/>
            <a:ext cx="3311525" cy="291147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F7FF-2136-FB40-B5EF-BE96CD39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1" y="22039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4C53-4447-974B-8223-D6AAD73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41" y="1196752"/>
            <a:ext cx="8334232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la porzione più caudale dell’ Encefalo, localizzato nella Fossa </a:t>
            </a:r>
            <a:r>
              <a:rPr lang="it-IT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Neurocranica</a:t>
            </a: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Posteriore, anteriormente al cervelletto.</a:t>
            </a:r>
          </a:p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 di TRE porzioni che, in senso CAUDO-ROSTRALE, sono: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BULBO o MIDOLLO ALLUNGATO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PONTE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MESENCEFALO</a:t>
            </a:r>
          </a:p>
          <a:p>
            <a:pPr marL="0" indent="0"/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Limite Inferiore può essere localizzato a livello del Grande Foro Occipitale, quello superiore non è ben definibile in relazione al soprastante Diencefalo. </a:t>
            </a:r>
          </a:p>
        </p:txBody>
      </p:sp>
    </p:spTree>
    <p:extLst>
      <p:ext uri="{BB962C8B-B14F-4D97-AF65-F5344CB8AC3E}">
        <p14:creationId xmlns:p14="http://schemas.microsoft.com/office/powerpoint/2010/main" val="106107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ESTERNA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0956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00563" y="5013325"/>
            <a:ext cx="863600" cy="1368425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4663" y="2997200"/>
            <a:ext cx="647700" cy="1079500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ventrale del tronco encefalico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123" b="-362"/>
          <a:stretch>
            <a:fillRect/>
          </a:stretch>
        </p:blipFill>
        <p:spPr bwMode="auto">
          <a:xfrm>
            <a:off x="452066" y="1040285"/>
            <a:ext cx="8568952" cy="57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240" t="51123" b="-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59764-C66D-F043-B539-C3F153C3728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ANTERIORE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4" y="188640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BULBO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14215"/>
            <a:ext cx="741682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BULBO si notano i rilievi delle PIRAMIDI con la Decussazione (ossia l’ Incrocio) delle fibre del Fascio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Cortico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-Spinale Laterale (o Crociato). 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osservano le Emergenze dei Nervi Cranici dal XII al VI paio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5" y="17346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PONTE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09" y="1450938"/>
            <a:ext cx="806489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Il PONTE si presenta come una struttura distesa superiormente al Bulbo, che ricorda, appunto, una morfologia di un «Ponte a Schiena d’Asino».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Presenta le emergenze dei Nervi Encefalici IV e V paio</a:t>
            </a:r>
          </a:p>
        </p:txBody>
      </p:sp>
    </p:spTree>
    <p:extLst>
      <p:ext uri="{BB962C8B-B14F-4D97-AF65-F5344CB8AC3E}">
        <p14:creationId xmlns:p14="http://schemas.microsoft.com/office/powerpoint/2010/main" val="394535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46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MESENCEFALO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MESENCEFALO si osservano i 2 PEDUNCOLI CEREBRALI, attraverso i quali transitano Fasci ASCENDENTI e DISCENDENTI.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 l’emergenza del III paio di nervi cranici.</a:t>
            </a:r>
          </a:p>
        </p:txBody>
      </p:sp>
    </p:spTree>
    <p:extLst>
      <p:ext uri="{BB962C8B-B14F-4D97-AF65-F5344CB8AC3E}">
        <p14:creationId xmlns:p14="http://schemas.microsoft.com/office/powerpoint/2010/main" val="74337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dorsale del tronco encefalico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" y="1556793"/>
            <a:ext cx="90791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7D47A-595A-8F40-8158-4710BD69DB7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POSTERIORE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– IV VENTRICOLO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BULBO-PONTINA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3690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necessario asportare il Cervelletto e si può così osservare il cosiddetto PAVIMENTO del IV VENTRICOLO encefalico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 pure (sezionati) i PEDUNCOLI CEREBELLARI, per il collegamento con il Cervelletto.</a:t>
            </a:r>
          </a:p>
        </p:txBody>
      </p:sp>
    </p:spTree>
    <p:extLst>
      <p:ext uri="{BB962C8B-B14F-4D97-AF65-F5344CB8AC3E}">
        <p14:creationId xmlns:p14="http://schemas.microsoft.com/office/powerpoint/2010/main" val="331909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425575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</a:t>
            </a:r>
            <a:b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 MESENCEFALICA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12660"/>
            <a:ext cx="7560841" cy="5415078"/>
          </a:xfrm>
        </p:spPr>
        <p:txBody>
          <a:bodyPr/>
          <a:lstStyle/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Nella Porzione MESENCEFALICA si apprezza la LAMINA QUADRIGEMINA (TETTO MESENCEFALICO)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Essa consta dei 4 TUBERCOLI (o COLLICOLI) QUADRIGEMELLI (o QUADRIGEMINI): di essi, i SUPERIORI contengono NUCLEI intercalati su vie visive; gli INFERIORI sono invece intercalati su vie uditive.</a:t>
            </a:r>
          </a:p>
        </p:txBody>
      </p:sp>
    </p:spTree>
    <p:extLst>
      <p:ext uri="{BB962C8B-B14F-4D97-AF65-F5344CB8AC3E}">
        <p14:creationId xmlns:p14="http://schemas.microsoft.com/office/powerpoint/2010/main" val="33124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 INTERNA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62138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ENCEFALICO</a:t>
            </a:r>
            <a:endParaRPr lang="it-IT" altLang="it-IT" sz="3200" i="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" y="1043608"/>
            <a:ext cx="8915400" cy="5214938"/>
          </a:xfrm>
          <a:ln/>
        </p:spPr>
        <p:txBody>
          <a:bodyPr lIns="90000" tIns="46800" rIns="90000" bIns="46800"/>
          <a:lstStyle/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dirty="0"/>
              <a:t>	</a:t>
            </a: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strutture interne del Tronco Encefalico sono deputate a:</a:t>
            </a:r>
          </a:p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consentire il passaggio (e l'elaborazione) degli impulsi convogliati dalle vie ascendenti e discendenti; 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prendere parte ad una serie di attività neurologiche, quali il mantenimento dello stato di coscienza, il ciclo sonno-veglia, il controllo respiratorio e cardiovascolare, tramite la Formazione Reticolare;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coinvolgimento nei NUCLEI di molti NERVI CRANICI (o ENCEFALICI), con fibre sensitive che terminano nei nuclei del tronco encefalico e fibre motrici (somatiche e viscerali) che da esso originano.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91440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98775" y="2160588"/>
            <a:ext cx="1030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TETTO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618AC-F9C7-5C4A-9BB3-2A720E0F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8640"/>
            <a:ext cx="7992888" cy="5349874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ritrovano sia NUCLEI di NERVI ENCEFALICI, sia altri NUCLEI intercalati su altre VIE, tra le quali quelle dirette al Cervelletto.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nel MESENCEFALO si ricordino: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SUBSTANTIA NIGRA (Sostanza Nera): così denominata per la presenza del pigmento </a:t>
            </a:r>
            <a:r>
              <a:rPr lang="it-IT" sz="26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Neuromelanina</a:t>
            </a: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È coinvolta nei circuiti nervosi dei Nuclei della Base del Telencefalo ;</a:t>
            </a: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/>
                </a:solidFill>
                <a:latin typeface="Comic Sans MS" panose="030F0902030302020204" pitchFamily="66" charset="0"/>
              </a:rPr>
              <a:t>NUCLEO ROSSO: così denominato per la presenza di catione Ferrico. Coinvolto su VIE provenienti dal Cervelletto</a:t>
            </a:r>
            <a:r>
              <a:rPr lang="it-IT" sz="26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038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NUCLEI FORMAZIONE RETICOLARE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13350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179512" y="0"/>
            <a:ext cx="8612188" cy="6637338"/>
          </a:xfrm>
          <a:ln/>
        </p:spPr>
        <p:txBody>
          <a:bodyPr lIns="90000" tIns="46800" rIns="90000" bIns="46800" anchor="t"/>
          <a:lstStyle/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FUNZIONI DELLA 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FORMAZIONE RETICOLARE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b="0" i="0" dirty="0"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0" i="0" dirty="0">
                <a:latin typeface="Comic Sans MS" panose="030F0902030302020204" pitchFamily="66" charset="0"/>
              </a:rPr>
              <a:t>	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-controllo dell'alternarsi degli stati di veglia e sonno;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degli stati di coscienza e dell’attenzione; 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 dolore;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motrice somatica 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viscerale, coordinando risposte riflesse, in particolare, in risposta alle variazioni di pressione e della tensione di ossigeno e CO</a:t>
            </a:r>
            <a:r>
              <a:rPr lang="it-IT" altLang="it-IT" sz="2400" i="0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2 </a:t>
            </a:r>
            <a:r>
              <a:rPr lang="it-IT" altLang="it-IT" sz="2400" i="0" dirty="0">
                <a:solidFill>
                  <a:schemeClr val="tx1"/>
                </a:solidFill>
                <a:latin typeface="Comic Sans MS" panose="030F0902030302020204" pitchFamily="66" charset="0"/>
              </a:rPr>
              <a:t> (NUCLEO DEL TRATTO SOLITARIO) </a:t>
            </a:r>
          </a:p>
          <a:p>
            <a:pPr marL="342900" indent="-330200" algn="l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b="0" i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7" y="1772816"/>
            <a:ext cx="8569325" cy="18288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NERVI  CRANICI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(Encefalici)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endParaRPr lang="it-IT" altLang="it-IT" sz="4800" i="0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Times New Roman" panose="02020603050405020304" pitchFamily="18" charset="0"/>
              </a:rPr>
              <a:t>Tronco 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[1]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39" y="980728"/>
            <a:ext cx="8280921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 Paio NERVO OLFATTIVO: Fibre Sensoriali Specifiche (OLFATTO)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 Paio NERVO OTTICO: Fibre Sensoriali Specifiche (VISTA)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III Paio (OCULOMOTORE COMUNE), IV (TROCLEARE) e VI (ABDUCENTE): Fibre Motrici Somatiche Generali per MUSCOLI ESTRINSECI dell’ OCCHIO. Il III Paio anche Fibre del SN Autonomo Parasimpatico per la Costrizione della Pupilla e l’ Accomodazione del Cristallino per la Visione da Vicino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V Paio (TRIGEMINO), con 3 Branche (1-Oftalmica, 2-Mascellare, 3-Mandibolare) a partire dal Ganglio Trigeminale di </a:t>
            </a:r>
            <a:r>
              <a:rPr lang="it-IT" sz="22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Gasser</a:t>
            </a:r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Motrici per i cosiddetti Muscoli Masticatori</a:t>
            </a:r>
          </a:p>
        </p:txBody>
      </p:sp>
    </p:spTree>
    <p:extLst>
      <p:ext uri="{BB962C8B-B14F-4D97-AF65-F5344CB8AC3E}">
        <p14:creationId xmlns:p14="http://schemas.microsoft.com/office/powerpoint/2010/main" val="394187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" y="-387424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[2]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 Paio NERVO FACIALE e NERVO INTERMEDIO;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MOTRICI per i Muscoli MIMICI)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del SN Autonomo PARASIMPATICO per Ghiandole SALIVARI e LACRIMALI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 (GUSTO)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VIII Paio NERVO ACUSTICO con Branca Cocleare (UDITO) e Branca Vestibolare (EQUILIBRIO):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SPECICIFICHE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IX Paio NERVO GLOSSOFARINGEO: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VISCERALI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SENSORIALI SPECIFICHE (GUSTO)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MOTRICI VISCERALI del SNA PARASIMPATICO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 MOTRICI per i Muscoli FARINGEI</a:t>
            </a:r>
          </a:p>
          <a:p>
            <a:endParaRPr lang="it-IT" sz="25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8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68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[3]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9036495" cy="5610225"/>
          </a:xfrm>
        </p:spPr>
        <p:txBody>
          <a:bodyPr/>
          <a:lstStyle/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 Paio NERVO VAGO: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Generali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Viscerali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SENSORIALI SPECIFICHE (GUSTO)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VISCERALI PARASIMPATICHE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Muscoli LARINGEI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e Faringei</a:t>
            </a:r>
          </a:p>
          <a:p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 Paio NERVO ACCESSORIO: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MUSCOLI LATERALI del COLLO e per MUSCOLI FARINGEI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XII Paio NERVO IPOGLOSSO: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</a:t>
            </a:r>
            <a:r>
              <a:rPr lang="it-IT" sz="2500" b="1">
                <a:solidFill>
                  <a:schemeClr val="tx1"/>
                </a:solidFill>
                <a:latin typeface="Copperplate Gothic Bold" panose="020E0705020206020404" pitchFamily="34" charset="77"/>
              </a:rPr>
              <a:t>MUSCOLI della LINGUA</a:t>
            </a:r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9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2447503" cy="1998662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500" dirty="0">
                <a:solidFill>
                  <a:schemeClr val="tx1"/>
                </a:solidFill>
              </a:rPr>
              <a:t>SPECIFICHE DEFINIZIONI FUNZIONALI RELATIVE AI NERVI ENCEFALICI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6633"/>
            <a:ext cx="615617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AA2ED-6E19-BB4D-967C-E242898AE286}"/>
              </a:ext>
            </a:extLst>
          </p:cNvPr>
          <p:cNvSpPr txBox="1"/>
          <p:nvPr/>
        </p:nvSpPr>
        <p:spPr>
          <a:xfrm>
            <a:off x="5864576" y="42930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IX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96404FA-141D-8F44-900E-6A8F5A17F9F6}"/>
              </a:ext>
            </a:extLst>
          </p:cNvPr>
          <p:cNvCxnSpPr>
            <a:cxnSpLocks/>
          </p:cNvCxnSpPr>
          <p:nvPr/>
        </p:nvCxnSpPr>
        <p:spPr bwMode="auto">
          <a:xfrm>
            <a:off x="6142767" y="4468868"/>
            <a:ext cx="24896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643AA-2682-0047-9387-FA3E62F5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2989A3-0186-A04B-8ACB-317CE841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4276" b="9831"/>
          <a:stretch>
            <a:fillRect/>
          </a:stretch>
        </p:blipFill>
        <p:spPr bwMode="auto">
          <a:xfrm>
            <a:off x="-47875" y="476672"/>
            <a:ext cx="9191875" cy="5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36" r="4276" b="9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8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52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44824"/>
            <a:ext cx="4824536" cy="5445224"/>
          </a:xfrm>
        </p:spPr>
        <p:txBody>
          <a:bodyPr/>
          <a:lstStyle/>
          <a:p>
            <a:pPr algn="ctr"/>
            <a:r>
              <a:rPr lang="it-IT" sz="27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7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685300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TORACICI (T1-T12)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A livello TORACICO e SACRALE (S2, S3 ed S4) la radice anteriore contiene anche una componente del SNA.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7" y="908720"/>
            <a:ext cx="8136904" cy="5688632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6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6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15577</TotalTime>
  <Words>1710</Words>
  <Application>Microsoft Macintosh PowerPoint</Application>
  <PresentationFormat>Presentazione su schermo (4:3)</PresentationFormat>
  <Paragraphs>191</Paragraphs>
  <Slides>52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52</vt:i4>
      </vt:variant>
    </vt:vector>
  </HeadingPairs>
  <TitlesOfParts>
    <vt:vector size="63" baseType="lpstr">
      <vt:lpstr>Arial</vt:lpstr>
      <vt:lpstr>Arial Black</vt:lpstr>
      <vt:lpstr>Chalkboard</vt:lpstr>
      <vt:lpstr>Chalkboard SE</vt:lpstr>
      <vt:lpstr>Comic Sans MS</vt:lpstr>
      <vt:lpstr>Copperplate Gothic Bold</vt:lpstr>
      <vt:lpstr>Gurmukhi MN</vt:lpstr>
      <vt:lpstr>New York</vt:lpstr>
      <vt:lpstr>Times New Roman</vt:lpstr>
      <vt:lpstr>Tema di Office</vt:lpstr>
      <vt:lpstr>Tema di Office</vt:lpstr>
      <vt:lpstr>MIDOLLO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MIDOLLO  SPINALE</vt:lpstr>
      <vt:lpstr>Presentazione standard di PowerPoint</vt:lpstr>
      <vt:lpstr>Presentazione standard di PowerPoint</vt:lpstr>
      <vt:lpstr>CONFORMAZIONE ESTERNA  del MIDOLLO  SPINALE</vt:lpstr>
      <vt:lpstr>  Neuromeri midollari e    radici ventrali e dorsali</vt:lpstr>
      <vt:lpstr>NERVI SPINALI</vt:lpstr>
      <vt:lpstr>Concetto di MIELOMERO (o NEUROMERO)</vt:lpstr>
      <vt:lpstr>Presentazione standard di PowerPoint</vt:lpstr>
      <vt:lpstr>SCHEMA DEL PLESSO CERVICALE  (da Moore – Daley)</vt:lpstr>
      <vt:lpstr>PLESSO BRACHIALE (da Moore – Daley)</vt:lpstr>
      <vt:lpstr>Presentazione standard di PowerPoint</vt:lpstr>
      <vt:lpstr>Presentazione standard di PowerPoint</vt:lpstr>
      <vt:lpstr>MIDOLLO. SPINALE - Conformazione  Interna -</vt:lpstr>
      <vt:lpstr>Presentazione standard di PowerPoint</vt:lpstr>
      <vt:lpstr>Sezioni trasverse del midollo spinale: rapporti fra sostanza grigia e sostanza bianca a vari livelli neuromerici</vt:lpstr>
      <vt:lpstr>CONFORMAZIONE INTERNA del  MIDOLLO SPINALE: SOSTANZA GRIGIA</vt:lpstr>
      <vt:lpstr>Presentazione standard di PowerPoint</vt:lpstr>
      <vt:lpstr>CONFORMAZIONE INTERNA del MIDOLLO SPINALE: SOSTANZA BIANCA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  <vt:lpstr>TRONCO  ENCEFALICO</vt:lpstr>
      <vt:lpstr>TRONCO ENCEFALICO</vt:lpstr>
      <vt:lpstr>TRONCO  ENCEFALICO</vt:lpstr>
      <vt:lpstr>CONFIGURAZIONE ESTERNA  del TRONCO  ENCEFALICO</vt:lpstr>
      <vt:lpstr>Superficie ventrale del tronco encefalico</vt:lpstr>
      <vt:lpstr>CONFORMAZIONE ANTERIORE del TRONCO ENCEFALICO - BULBO</vt:lpstr>
      <vt:lpstr>CONFORMAZIONE ANTERIORE del TRONCO ENCEFALICO - PONTE</vt:lpstr>
      <vt:lpstr>CONFORMAZIONE ANTERIORE del TRONCO ENCEFALICO - MESENCEFALO</vt:lpstr>
      <vt:lpstr>Superficie dorsale del tronco encefalico</vt:lpstr>
      <vt:lpstr>CONFORMAZIONE POSTERIORE del TRONCO ENCEFALICO – IV VENTRICOLO PORZIONE BULBO-PONTINA</vt:lpstr>
      <vt:lpstr>CONFORMAZIONE POSTERIORE del TRONCO ENCEFALICO  PORZIONE  MESENCEFALICA</vt:lpstr>
      <vt:lpstr>CONFIGURAZIONE   INTERNA  del TRONCO  ENCEFALICO</vt:lpstr>
      <vt:lpstr>CONFORMAZIONE INTERNA DEL  TRONCO ENCEFALICO</vt:lpstr>
      <vt:lpstr>Presentazione standard di PowerPoint</vt:lpstr>
      <vt:lpstr>Presentazione standard di PowerPoint</vt:lpstr>
      <vt:lpstr>NUCLEI FORMAZIONE RETICOLARE</vt:lpstr>
      <vt:lpstr>Presentazione standard di PowerPoint</vt:lpstr>
      <vt:lpstr>NERVI  CRANICI (Encefalici) </vt:lpstr>
      <vt:lpstr> NERVI CRANICI [1]</vt:lpstr>
      <vt:lpstr> NERVI CRANICI [2]</vt:lpstr>
      <vt:lpstr>NERVI CRANICI [3]</vt:lpstr>
      <vt:lpstr>SPECIFICHE DEFINIZIONI FUNZIONALI RELATIVE AI NERVI ENCEFALICI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429</cp:revision>
  <cp:lastPrinted>2020-02-20T16:20:25Z</cp:lastPrinted>
  <dcterms:created xsi:type="dcterms:W3CDTF">2003-10-27T08:43:16Z</dcterms:created>
  <dcterms:modified xsi:type="dcterms:W3CDTF">2023-11-03T08:08:58Z</dcterms:modified>
</cp:coreProperties>
</file>