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710" r:id="rId2"/>
  </p:sldMasterIdLst>
  <p:notesMasterIdLst>
    <p:notesMasterId r:id="rId28"/>
  </p:notesMasterIdLst>
  <p:sldIdLst>
    <p:sldId id="315" r:id="rId3"/>
    <p:sldId id="316" r:id="rId4"/>
    <p:sldId id="300" r:id="rId5"/>
    <p:sldId id="302" r:id="rId6"/>
    <p:sldId id="267" r:id="rId7"/>
    <p:sldId id="309" r:id="rId8"/>
    <p:sldId id="308" r:id="rId9"/>
    <p:sldId id="310" r:id="rId10"/>
    <p:sldId id="318" r:id="rId11"/>
    <p:sldId id="325" r:id="rId12"/>
    <p:sldId id="320" r:id="rId13"/>
    <p:sldId id="327" r:id="rId14"/>
    <p:sldId id="328" r:id="rId15"/>
    <p:sldId id="329" r:id="rId16"/>
    <p:sldId id="330" r:id="rId17"/>
    <p:sldId id="331" r:id="rId18"/>
    <p:sldId id="276" r:id="rId19"/>
    <p:sldId id="317" r:id="rId20"/>
    <p:sldId id="319" r:id="rId21"/>
    <p:sldId id="278" r:id="rId22"/>
    <p:sldId id="279" r:id="rId23"/>
    <p:sldId id="280" r:id="rId24"/>
    <p:sldId id="322" r:id="rId25"/>
    <p:sldId id="285" r:id="rId26"/>
    <p:sldId id="286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3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47523C2C-D28E-B84E-85D5-1F15E43CF0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F7EB749-C808-074B-B0A9-A4952143EFE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1BF5968D-4DFE-AB4D-B748-5E3662103F3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D8083EE4-25A6-3144-ADFC-90CCDC0736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591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195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69E0053-DC24-3647-8ADB-7AB847D00A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F2A16AD-5120-4647-9279-940EE2F2A9D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15E20FBB-9D80-DE40-9ED4-EF867D469E7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Text Box 2">
            <a:extLst>
              <a:ext uri="{FF2B5EF4-FFF2-40B4-BE49-F238E27FC236}">
                <a16:creationId xmlns:a16="http://schemas.microsoft.com/office/drawing/2014/main" id="{DF080AEA-9AC1-7344-9181-D545E447D5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073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>
            <a:extLst>
              <a:ext uri="{FF2B5EF4-FFF2-40B4-BE49-F238E27FC236}">
                <a16:creationId xmlns:a16="http://schemas.microsoft.com/office/drawing/2014/main" id="{A0FBC6EB-46F0-EF4F-BEC9-C3CAD66BB3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2945F82-2D94-544E-99E4-08F17D448ED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8A7085A1-2579-3D4D-854A-CBFEBE9D6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A2DA28A3-9461-7B43-AC67-4C7D4D24DE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83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>
            <a:extLst>
              <a:ext uri="{FF2B5EF4-FFF2-40B4-BE49-F238E27FC236}">
                <a16:creationId xmlns:a16="http://schemas.microsoft.com/office/drawing/2014/main" id="{5F8BFC5C-E834-BF43-90CE-316DB21F89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5ACA7CC-6D16-6F46-B18C-AA5EAEA7029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192B6A8E-9461-B045-9DE0-86AE2F5F10B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Text Box 2">
            <a:extLst>
              <a:ext uri="{FF2B5EF4-FFF2-40B4-BE49-F238E27FC236}">
                <a16:creationId xmlns:a16="http://schemas.microsoft.com/office/drawing/2014/main" id="{80020C7F-2F5F-3445-ABE7-759CC737FF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983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>
            <a:extLst>
              <a:ext uri="{FF2B5EF4-FFF2-40B4-BE49-F238E27FC236}">
                <a16:creationId xmlns:a16="http://schemas.microsoft.com/office/drawing/2014/main" id="{4CEC6608-03BF-1140-B103-383B2A70C6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A6E8F60-7614-D14B-960E-BC2F32390669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658CF673-6D15-D64F-AA12-1C389B8045C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Text Box 2">
            <a:extLst>
              <a:ext uri="{FF2B5EF4-FFF2-40B4-BE49-F238E27FC236}">
                <a16:creationId xmlns:a16="http://schemas.microsoft.com/office/drawing/2014/main" id="{1E6A8D83-F4BE-1140-93F9-B34B5121B2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714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0446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5992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55588"/>
            <a:ext cx="1989138" cy="60023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5012" cy="60023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0315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382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4916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78FD1-7116-9648-BDD5-7881F1889F0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43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FBED6-EC34-C741-8D24-508AC4BC274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413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D52AD-F44A-2949-B101-EEB493A4B73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45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17D53-A168-0547-B792-CD982CAEED0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118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8D000-B20C-3042-B926-3ADDF501BD5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0637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9478B-5683-2443-8EF5-5CA0F7F8EF0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459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6443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8B70C-2E30-684B-A754-86F2CC1472A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082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9A5A-6403-FC45-B82D-7434A34828F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1844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D5B31-7645-EB4B-AAAE-C82D13F1B51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2087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2952-509E-7D4F-A4B1-AC9201AAE7E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8444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7D088-CF56-054F-8314-84EBE07FFF8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181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766888"/>
            <a:ext cx="7769225" cy="17335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398A0B-FB65-8C43-8A2C-AF631746A79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1" y="6278569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7569F6-C6FD-6F45-BF45-71895AEC924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2" y="6278569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FEF205-828E-3048-8201-6D6CADB33A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2" y="6278569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E793-262F-6049-8E7C-317481F199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297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8682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106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492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9044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04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132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16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01DFDF-DBF8-0440-B41D-2C22834F508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08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CDFB9-3EAE-164A-AD8B-792A5B55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48880"/>
            <a:ext cx="8155310" cy="1143000"/>
          </a:xfrm>
        </p:spPr>
        <p:txBody>
          <a:bodyPr/>
          <a:lstStyle/>
          <a:p>
            <a:pPr algn="ctr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CERVELLETTO</a:t>
            </a:r>
          </a:p>
        </p:txBody>
      </p:sp>
    </p:spTree>
    <p:extLst>
      <p:ext uri="{BB962C8B-B14F-4D97-AF65-F5344CB8AC3E}">
        <p14:creationId xmlns:p14="http://schemas.microsoft.com/office/powerpoint/2010/main" val="352535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>
            <a:extLst>
              <a:ext uri="{FF2B5EF4-FFF2-40B4-BE49-F238E27FC236}">
                <a16:creationId xmlns:a16="http://schemas.microsoft.com/office/drawing/2014/main" id="{3C656353-C7D9-4942-9FBD-A281381D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24" y="623455"/>
            <a:ext cx="8803240" cy="565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94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CE8C0-1B6C-8142-80AD-9E17342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610" y="271572"/>
            <a:ext cx="6858000" cy="690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 INTERNO</a:t>
            </a:r>
            <a:br>
              <a:rPr lang="it-IT" sz="3600" dirty="0">
                <a:latin typeface="Cooper Black" panose="0208090404030B020404" pitchFamily="18" charset="77"/>
              </a:rPr>
            </a:br>
            <a:r>
              <a:rPr lang="it-IT" sz="3600" dirty="0">
                <a:latin typeface="Cooper Black" panose="0208090404030B020404" pitchFamily="18" charset="77"/>
              </a:rPr>
              <a:t>VESTIBOLO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08C0B-5C42-254C-AB1C-05490A6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7" y="1184564"/>
            <a:ext cx="8624455" cy="5465618"/>
          </a:xfrm>
        </p:spPr>
        <p:txBody>
          <a:bodyPr/>
          <a:lstStyle/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È la porzione del LABIRINTO che è costituita dalle strutture coinvolte nella sensibilità specifica dell’ EQUILIBRIO.</a:t>
            </a:r>
          </a:p>
          <a:p>
            <a:pPr marL="0" indent="0" eaLnBrk="1" hangingPunct="1">
              <a:buNone/>
              <a:defRPr/>
            </a:pPr>
            <a:endParaRPr lang="it-IT" sz="2600" dirty="0">
              <a:latin typeface="Copperplate" panose="02000504000000020004" pitchFamily="2" charset="77"/>
            </a:endParaRP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E’ costituito da :</a:t>
            </a: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- CANALI SEMICIRCOLARI con relative AMPOLLE, DISPOSTI SECONDO I 3 ASSI DELLO SPAZIO, DEPUTATI ALLA RICEZIONE DEI MOVIMENTI ROTATORI;</a:t>
            </a: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- UTRICOLO e SACCULO con relative MACULE, per la ricezione dei Movimenti GRAVITARI e ACCELERAZIONI LINEARI</a:t>
            </a:r>
          </a:p>
          <a:p>
            <a:pPr eaLnBrk="1" hangingPunct="1">
              <a:defRPr/>
            </a:pPr>
            <a:endParaRPr lang="it-IT" sz="2100" b="1" dirty="0"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87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D58F7-8D10-094C-9C02-06F551E8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5251"/>
            <a:ext cx="6858000" cy="798911"/>
          </a:xfrm>
        </p:spPr>
        <p:txBody>
          <a:bodyPr/>
          <a:lstStyle/>
          <a:p>
            <a:pPr eaLnBrk="1" hangingPunct="1">
              <a:defRPr/>
            </a:pPr>
            <a:r>
              <a:rPr lang="it-IT" sz="3000" dirty="0">
                <a:latin typeface="Cooper Black" panose="0208090404030B020404" pitchFamily="18" charset="77"/>
              </a:rPr>
              <a:t>AMPOLLE e CRESTE AMPOLLARI</a:t>
            </a:r>
          </a:p>
        </p:txBody>
      </p:sp>
      <p:pic>
        <p:nvPicPr>
          <p:cNvPr id="94210" name="Picture 1" descr="1813">
            <a:extLst>
              <a:ext uri="{FF2B5EF4-FFF2-40B4-BE49-F238E27FC236}">
                <a16:creationId xmlns:a16="http://schemas.microsoft.com/office/drawing/2014/main" id="{9DF3CCEC-D575-1443-A328-FEEF231FE0A9}"/>
              </a:ext>
            </a:extLst>
          </p:cNvPr>
          <p:cNvPicPr>
            <a:picLocks noGrp="1" noChangeAspect="1" noChangeArrowheads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954296"/>
            <a:ext cx="3708079" cy="4148725"/>
          </a:xfrm>
        </p:spPr>
      </p:pic>
      <p:pic>
        <p:nvPicPr>
          <p:cNvPr id="94211" name="Picture 1" descr="1813">
            <a:extLst>
              <a:ext uri="{FF2B5EF4-FFF2-40B4-BE49-F238E27FC236}">
                <a16:creationId xmlns:a16="http://schemas.microsoft.com/office/drawing/2014/main" id="{3AC1F8B3-BC72-B84E-9A73-337C34E6492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273" y="1016197"/>
            <a:ext cx="3708079" cy="512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1814">
            <a:extLst>
              <a:ext uri="{FF2B5EF4-FFF2-40B4-BE49-F238E27FC236}">
                <a16:creationId xmlns:a16="http://schemas.microsoft.com/office/drawing/2014/main" id="{B62134C7-29D8-154F-8F6F-CD5FDA90A1C9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251" y="0"/>
            <a:ext cx="5040131" cy="68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1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1815">
            <a:extLst>
              <a:ext uri="{FF2B5EF4-FFF2-40B4-BE49-F238E27FC236}">
                <a16:creationId xmlns:a16="http://schemas.microsoft.com/office/drawing/2014/main" id="{37BE3951-DC38-6340-B06A-7313365F13B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51" y="0"/>
            <a:ext cx="8603995" cy="67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5BBAD8-0C1D-8DA9-25E8-FF003CADAC88}"/>
              </a:ext>
            </a:extLst>
          </p:cNvPr>
          <p:cNvSpPr txBox="1">
            <a:spLocks/>
          </p:cNvSpPr>
          <p:nvPr/>
        </p:nvSpPr>
        <p:spPr>
          <a:xfrm>
            <a:off x="4572000" y="145251"/>
            <a:ext cx="3429000" cy="798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77"/>
                <a:ea typeface="+mj-ea"/>
                <a:cs typeface="+mj-cs"/>
              </a:rPr>
              <a:t>MACULE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77"/>
                <a:ea typeface="+mj-ea"/>
                <a:cs typeface="+mj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77"/>
                <a:ea typeface="+mj-ea"/>
                <a:cs typeface="+mj-cs"/>
              </a:rPr>
              <a:t>OTOLITI</a:t>
            </a:r>
          </a:p>
        </p:txBody>
      </p:sp>
    </p:spTree>
    <p:extLst>
      <p:ext uri="{BB962C8B-B14F-4D97-AF65-F5344CB8AC3E}">
        <p14:creationId xmlns:p14="http://schemas.microsoft.com/office/powerpoint/2010/main" val="322402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 descr="1815">
            <a:extLst>
              <a:ext uri="{FF2B5EF4-FFF2-40B4-BE49-F238E27FC236}">
                <a16:creationId xmlns:a16="http://schemas.microsoft.com/office/drawing/2014/main" id="{81E4239C-463C-0F40-9E60-E2FB26A119A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91" y="0"/>
            <a:ext cx="8188036" cy="68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3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1816">
            <a:extLst>
              <a:ext uri="{FF2B5EF4-FFF2-40B4-BE49-F238E27FC236}">
                <a16:creationId xmlns:a16="http://schemas.microsoft.com/office/drawing/2014/main" id="{B0D8E5ED-0080-6F4F-9D37-EB937F935D26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74" y="477982"/>
            <a:ext cx="8894362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5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3068960"/>
            <a:ext cx="2843808" cy="3789040"/>
          </a:xfrm>
          <a:ln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br>
              <a:rPr lang="it-IT" altLang="it-IT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it-IT" altLang="it-IT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it-IT" altLang="it-IT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it-IT" altLang="it-IT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Sostanza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Grigia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è rappresentata da: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NUCLEI 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PROFONDI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CORTECCIA 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CEREBELLARE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Sostanza Bianca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dall’</a:t>
            </a:r>
            <a:b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1800" dirty="0">
                <a:solidFill>
                  <a:schemeClr val="tx1"/>
                </a:solidFill>
                <a:latin typeface="Arial Black" panose="020B0A04020102020204" pitchFamily="34" charset="0"/>
              </a:rPr>
              <a:t>ARBOR  VITAE</a:t>
            </a:r>
            <a:br>
              <a:rPr lang="it-IT" altLang="it-IT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it-IT" altLang="it-IT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it-IT" altLang="it-IT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br>
              <a:rPr lang="it-IT" altLang="it-IT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it-IT" altLang="it-IT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486525" y="354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"/>
          <a:stretch>
            <a:fillRect/>
          </a:stretch>
        </p:blipFill>
        <p:spPr bwMode="auto">
          <a:xfrm>
            <a:off x="3792538" y="0"/>
            <a:ext cx="5349875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7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C020D0-8BDB-1E46-805A-E70B186794A1}"/>
              </a:ext>
            </a:extLst>
          </p:cNvPr>
          <p:cNvSpPr txBox="1"/>
          <p:nvPr/>
        </p:nvSpPr>
        <p:spPr>
          <a:xfrm>
            <a:off x="2260305" y="296987"/>
            <a:ext cx="1843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tx1"/>
                </a:solidFill>
              </a:rPr>
              <a:t>FACCIA</a:t>
            </a:r>
          </a:p>
          <a:p>
            <a:pPr algn="ctr"/>
            <a:r>
              <a:rPr lang="it-IT" sz="2200" b="1" dirty="0">
                <a:solidFill>
                  <a:schemeClr val="tx1"/>
                </a:solidFill>
              </a:rPr>
              <a:t>SUPERIORE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FBCDC3-B972-FA4E-B39B-6E2BEFBA0BFF}"/>
              </a:ext>
            </a:extLst>
          </p:cNvPr>
          <p:cNvSpPr txBox="1"/>
          <p:nvPr/>
        </p:nvSpPr>
        <p:spPr>
          <a:xfrm>
            <a:off x="2383735" y="1988840"/>
            <a:ext cx="1720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tx1"/>
                </a:solidFill>
              </a:rPr>
              <a:t>FACCIA</a:t>
            </a:r>
          </a:p>
          <a:p>
            <a:pPr algn="ctr"/>
            <a:r>
              <a:rPr lang="it-IT" sz="2200" b="1" dirty="0">
                <a:solidFill>
                  <a:schemeClr val="tx1"/>
                </a:solidFill>
              </a:rPr>
              <a:t>INFERIORE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D08357-4DC6-394E-91DF-6192364F65E4}"/>
              </a:ext>
            </a:extLst>
          </p:cNvPr>
          <p:cNvSpPr txBox="1"/>
          <p:nvPr/>
        </p:nvSpPr>
        <p:spPr>
          <a:xfrm>
            <a:off x="409322" y="1187601"/>
            <a:ext cx="3178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tx1"/>
                </a:solidFill>
              </a:rPr>
              <a:t>CERVELLETTO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21BF6-DD63-C345-842F-3AEF1097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23572"/>
            <a:ext cx="7807325" cy="936104"/>
          </a:xfrm>
        </p:spPr>
        <p:txBody>
          <a:bodyPr/>
          <a:lstStyle/>
          <a:p>
            <a:pPr algn="ctr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MORFOLOGIA MACROSCOPICA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DA68C3-7477-3E42-AAEF-241276281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5949280"/>
          </a:xfrm>
        </p:spPr>
        <p:txBody>
          <a:bodyPr/>
          <a:lstStyle/>
          <a:p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Di forma grossolanamente ovoidale, risulta suddiviso in DUE EMISFERI (Destro e Sinistro, definiti anche Lobi) separati da una struttura mediana detta VERME.</a:t>
            </a:r>
          </a:p>
          <a:p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VERME presenta anche il LOBO FLOCCULO-NODULARE</a:t>
            </a:r>
          </a:p>
          <a:p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La CORTECCIA CEREBELLARE è la SOSTANZA GRIGIA che riveste l’ Organo. Altra Sostanza Grigia di trova nei 3 NUCLEI PROFONDI, nell’ambito della Sostanza Bianca.</a:t>
            </a:r>
          </a:p>
          <a:p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La SOSTANZA BIANCA assume una morfologia caratteristica denominata </a:t>
            </a:r>
            <a:r>
              <a:rPr lang="it-IT" sz="2200" i="1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Arbor</a:t>
            </a:r>
            <a:r>
              <a:rPr lang="it-IT" sz="2200" i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Vitae</a:t>
            </a:r>
            <a:endParaRPr lang="it-IT" sz="22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392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0F511-798D-6642-A0C5-9DE75543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92896"/>
            <a:ext cx="7807325" cy="1143000"/>
          </a:xfrm>
        </p:spPr>
        <p:txBody>
          <a:bodyPr/>
          <a:lstStyle/>
          <a:p>
            <a:pPr algn="ctr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CORTECCIA  CEREBELLARE</a:t>
            </a:r>
          </a:p>
        </p:txBody>
      </p:sp>
    </p:spTree>
    <p:extLst>
      <p:ext uri="{BB962C8B-B14F-4D97-AF65-F5344CB8AC3E}">
        <p14:creationId xmlns:p14="http://schemas.microsoft.com/office/powerpoint/2010/main" val="85039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A33CA-E471-854B-8FE9-1965036A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908720"/>
          </a:xfrm>
        </p:spPr>
        <p:txBody>
          <a:bodyPr/>
          <a:lstStyle/>
          <a:p>
            <a:pPr algn="ctr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CERVELLETTO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DFCB01-3587-2044-B4ED-A388314E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5" y="876445"/>
            <a:ext cx="7644903" cy="5688632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Struttura dell’ Encefalo localizzata nella Fossa </a:t>
            </a:r>
            <a:r>
              <a:rPr lang="it-IT" sz="26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Neurocranica</a:t>
            </a:r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 Posteriore, inferiormente ai Lobi Occipitali del Telencefalo.</a:t>
            </a:r>
          </a:p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Il suo primitivo sviluppo filogenetico è in relazione al Sistema Vestibolare (Equilibrio)</a:t>
            </a:r>
          </a:p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Contiene più della metà del numero totale di cellule dell’ Encefalo.</a:t>
            </a:r>
          </a:p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Esso riceve moltissime informazioni sensitive (Propriocettive e Vestibolari), tuttavia viene considerato un organo a prevalente funzione motoria del SNC, soprattutto per quanto riguarda il coordinamento dei movimenti.</a:t>
            </a:r>
          </a:p>
          <a:p>
            <a:endParaRPr 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7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716016" y="549275"/>
            <a:ext cx="4104456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Stencil" panose="040409050D0802020404" pitchFamily="82" charset="0"/>
              </a:rPr>
              <a:t>Corteccia cerebellare</a:t>
            </a:r>
            <a:r>
              <a:rPr lang="it-IT" altLang="it-IT" sz="2000" dirty="0">
                <a:solidFill>
                  <a:schemeClr val="tx1"/>
                </a:solidFill>
                <a:latin typeface="Stencil" panose="040409050D0802020404" pitchFamily="82" charset="0"/>
              </a:rPr>
              <a:t>, </a:t>
            </a:r>
          </a:p>
          <a:p>
            <a:pPr algn="ctr">
              <a:buClrTx/>
              <a:buFontTx/>
              <a:buNone/>
            </a:pPr>
            <a:r>
              <a:rPr lang="it-IT" altLang="it-IT" sz="2000" dirty="0">
                <a:solidFill>
                  <a:schemeClr val="tx1"/>
                </a:solidFill>
                <a:latin typeface="Stencil" panose="040409050D0802020404" pitchFamily="82" charset="0"/>
              </a:rPr>
              <a:t>dotata dei caratteristici </a:t>
            </a:r>
          </a:p>
          <a:p>
            <a:pPr algn="ctr">
              <a:buClrTx/>
              <a:buFontTx/>
              <a:buNone/>
            </a:pPr>
            <a:r>
              <a:rPr lang="it-IT" altLang="it-IT" sz="2000" dirty="0">
                <a:solidFill>
                  <a:schemeClr val="tx1"/>
                </a:solidFill>
                <a:latin typeface="Stencil" panose="040409050D0802020404" pitchFamily="82" charset="0"/>
              </a:rPr>
              <a:t>3 strati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8663"/>
            <a:ext cx="4572000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1520" y="3860800"/>
            <a:ext cx="4249043" cy="24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strato molecolare</a:t>
            </a:r>
            <a:r>
              <a:rPr lang="it-IT" altLang="it-IT" sz="2000" dirty="0">
                <a:solidFill>
                  <a:schemeClr val="tx1"/>
                </a:solidFill>
                <a:latin typeface="Stencil" panose="040409050D0802020404" pitchFamily="82" charset="0"/>
              </a:rPr>
              <a:t> esterno, </a:t>
            </a:r>
          </a:p>
          <a:p>
            <a:pPr>
              <a:buClrTx/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strato delle cellule di </a:t>
            </a:r>
            <a:r>
              <a:rPr lang="it-IT" altLang="it-IT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Purkinje</a:t>
            </a:r>
            <a:r>
              <a:rPr lang="it-IT" altLang="it-IT" sz="2000" dirty="0">
                <a:solidFill>
                  <a:schemeClr val="tx1"/>
                </a:solidFill>
                <a:latin typeface="Stencil" panose="040409050D0802020404" pitchFamily="82" charset="0"/>
              </a:rPr>
              <a:t> intermedio,</a:t>
            </a:r>
          </a:p>
          <a:p>
            <a:pPr>
              <a:buClrTx/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strato dei granuli</a:t>
            </a:r>
            <a:r>
              <a:rPr lang="it-IT" altLang="it-IT" sz="2000" dirty="0">
                <a:solidFill>
                  <a:schemeClr val="tx1"/>
                </a:solidFill>
                <a:latin typeface="Stencil" panose="040409050D0802020404" pitchFamily="82" charset="0"/>
              </a:rPr>
              <a:t> interno.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63600"/>
            <a:ext cx="80645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84696" y="260350"/>
            <a:ext cx="642064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“CITOARCHITETTONICA” CEREBELLARE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989513" y="835025"/>
            <a:ext cx="9858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400" b="1">
                <a:solidFill>
                  <a:srgbClr val="000000"/>
                </a:solidFill>
              </a:rPr>
              <a:t>GRANULI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361113" y="1077913"/>
            <a:ext cx="838200" cy="117475"/>
          </a:xfrm>
          <a:prstGeom prst="roundRect">
            <a:avLst>
              <a:gd name="adj" fmla="val 1347"/>
            </a:avLst>
          </a:prstGeom>
          <a:solidFill>
            <a:srgbClr val="FFFFCC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24832"/>
              </p:ext>
            </p:extLst>
          </p:nvPr>
        </p:nvGraphicFramePr>
        <p:xfrm>
          <a:off x="755577" y="1052737"/>
          <a:ext cx="7128792" cy="5441022"/>
        </p:xfrm>
        <a:graphic>
          <a:graphicData uri="http://schemas.openxmlformats.org/drawingml/2006/table">
            <a:tbl>
              <a:tblPr/>
              <a:tblGrid>
                <a:gridCol w="1269546">
                  <a:extLst>
                    <a:ext uri="{9D8B030D-6E8A-4147-A177-3AD203B41FA5}">
                      <a16:colId xmlns:a16="http://schemas.microsoft.com/office/drawing/2014/main" val="1233580809"/>
                    </a:ext>
                  </a:extLst>
                </a:gridCol>
                <a:gridCol w="1072110">
                  <a:extLst>
                    <a:ext uri="{9D8B030D-6E8A-4147-A177-3AD203B41FA5}">
                      <a16:colId xmlns:a16="http://schemas.microsoft.com/office/drawing/2014/main" val="2453809800"/>
                    </a:ext>
                  </a:extLst>
                </a:gridCol>
                <a:gridCol w="1583985">
                  <a:extLst>
                    <a:ext uri="{9D8B030D-6E8A-4147-A177-3AD203B41FA5}">
                      <a16:colId xmlns:a16="http://schemas.microsoft.com/office/drawing/2014/main" val="592821129"/>
                    </a:ext>
                  </a:extLst>
                </a:gridCol>
                <a:gridCol w="1311979">
                  <a:extLst>
                    <a:ext uri="{9D8B030D-6E8A-4147-A177-3AD203B41FA5}">
                      <a16:colId xmlns:a16="http://schemas.microsoft.com/office/drawing/2014/main" val="721572522"/>
                    </a:ext>
                  </a:extLst>
                </a:gridCol>
                <a:gridCol w="1891172">
                  <a:extLst>
                    <a:ext uri="{9D8B030D-6E8A-4147-A177-3AD203B41FA5}">
                      <a16:colId xmlns:a16="http://schemas.microsoft.com/office/drawing/2014/main" val="186141357"/>
                    </a:ext>
                  </a:extLst>
                </a:gridCol>
              </a:tblGrid>
              <a:tr h="692624">
                <a:tc gridSpan="2"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TIPO CELLULARE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AZIONE SINAPTICA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CORTICALE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DESTINAZIONE POSTSINAPTICA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033623"/>
                  </a:ext>
                </a:extLst>
              </a:tr>
              <a:tr h="606301"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Neurone proiettivo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Purkinje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Inibitoria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delle cellule del Purkinje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Nuclei profondi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Nuclei vestibolari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1098"/>
                  </a:ext>
                </a:extLst>
              </a:tr>
              <a:tr h="858222">
                <a:tc rowSpan="4"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D32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Interneuroni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dei Granuli (strato granulare)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Eccitatoria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granulare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Purkinje,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stellate, a canestro e del Golgi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815246"/>
                  </a:ext>
                </a:extLst>
              </a:tr>
              <a:tr h="9515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a canestro (strato molecolare)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Inibitoria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molecolare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Purkinje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330971"/>
                  </a:ext>
                </a:extLst>
              </a:tr>
              <a:tr h="11242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stellate (esterne, strato molecolare)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Inibitoria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molecolare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Purkinje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063243"/>
                  </a:ext>
                </a:extLst>
              </a:tr>
              <a:tr h="9515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Golgi (strato granulare)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 Black" panose="020B0A04020102020204" pitchFamily="34" charset="0"/>
                        <a:ea typeface="SimSun" panose="02010600030101010101" pitchFamily="2" charset="-122"/>
                        <a:cs typeface="Arial Unicode MS" pitchFamily="32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Inibitoria</a:t>
                      </a:r>
                    </a:p>
                  </a:txBody>
                  <a:tcPr marL="90000" marR="90000" marT="46800" marB="46800" anchor="ctr" horzOverflow="overflow">
                    <a:lnL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granulare</a:t>
                      </a:r>
                    </a:p>
                  </a:txBody>
                  <a:tcPr marL="90000" marR="90000" marT="46800" marB="46800" anchor="ctr" horzOverflow="overflow">
                    <a:lnL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dei Granuli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 Black" panose="020B0A04020102020204" pitchFamily="34" charset="0"/>
                        <a:ea typeface="SimSun" panose="02010600030101010101" pitchFamily="2" charset="-122"/>
                        <a:cs typeface="Arial Unicode MS" pitchFamily="32" charset="0"/>
                      </a:endParaRPr>
                    </a:p>
                  </a:txBody>
                  <a:tcPr marL="90000" marR="90000" marT="46800" marB="46800" anchor="ctr" horzOverflow="overflow">
                    <a:lnL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964218"/>
                  </a:ext>
                </a:extLst>
              </a:tr>
            </a:tbl>
          </a:graphicData>
        </a:graphic>
      </p:graphicFrame>
      <p:graphicFrame>
        <p:nvGraphicFramePr>
          <p:cNvPr id="3" name="Group 1">
            <a:extLst>
              <a:ext uri="{FF2B5EF4-FFF2-40B4-BE49-F238E27FC236}">
                <a16:creationId xmlns:a16="http://schemas.microsoft.com/office/drawing/2014/main" id="{0AAD7959-0125-4973-9069-E64E7A68E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71939"/>
              </p:ext>
            </p:extLst>
          </p:nvPr>
        </p:nvGraphicFramePr>
        <p:xfrm>
          <a:off x="107504" y="116632"/>
          <a:ext cx="8928991" cy="6624737"/>
        </p:xfrm>
        <a:graphic>
          <a:graphicData uri="http://schemas.openxmlformats.org/drawingml/2006/table">
            <a:tbl>
              <a:tblPr/>
              <a:tblGrid>
                <a:gridCol w="1590139">
                  <a:extLst>
                    <a:ext uri="{9D8B030D-6E8A-4147-A177-3AD203B41FA5}">
                      <a16:colId xmlns:a16="http://schemas.microsoft.com/office/drawing/2014/main" val="1233580809"/>
                    </a:ext>
                  </a:extLst>
                </a:gridCol>
                <a:gridCol w="1342845">
                  <a:extLst>
                    <a:ext uri="{9D8B030D-6E8A-4147-A177-3AD203B41FA5}">
                      <a16:colId xmlns:a16="http://schemas.microsoft.com/office/drawing/2014/main" val="2453809800"/>
                    </a:ext>
                  </a:extLst>
                </a:gridCol>
                <a:gridCol w="1983980">
                  <a:extLst>
                    <a:ext uri="{9D8B030D-6E8A-4147-A177-3AD203B41FA5}">
                      <a16:colId xmlns:a16="http://schemas.microsoft.com/office/drawing/2014/main" val="592821129"/>
                    </a:ext>
                  </a:extLst>
                </a:gridCol>
                <a:gridCol w="1643287">
                  <a:extLst>
                    <a:ext uri="{9D8B030D-6E8A-4147-A177-3AD203B41FA5}">
                      <a16:colId xmlns:a16="http://schemas.microsoft.com/office/drawing/2014/main" val="721572522"/>
                    </a:ext>
                  </a:extLst>
                </a:gridCol>
                <a:gridCol w="2368740">
                  <a:extLst>
                    <a:ext uri="{9D8B030D-6E8A-4147-A177-3AD203B41FA5}">
                      <a16:colId xmlns:a16="http://schemas.microsoft.com/office/drawing/2014/main" val="186141357"/>
                    </a:ext>
                  </a:extLst>
                </a:gridCol>
              </a:tblGrid>
              <a:tr h="893295">
                <a:tc gridSpan="2"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TIPO CELLULARE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AZIONE SINAPTICA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CORTICALE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DESTINAZIONE POSTSINAPTICA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33623"/>
                  </a:ext>
                </a:extLst>
              </a:tr>
              <a:tr h="781961"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Neurone proiettivo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Purkinje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Inibitoria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delle cellule del Purkinje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Nuclei profondi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Nuclei vestibolari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1098"/>
                  </a:ext>
                </a:extLst>
              </a:tr>
              <a:tr h="1044931">
                <a:tc rowSpan="4"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Interneuroni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dei Granuli (strato granulare)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Eccitatoria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granulare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Purkinje,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stellate, a canestro e del Golgi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15246"/>
                  </a:ext>
                </a:extLst>
              </a:tr>
              <a:tr h="12272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dei Canestri (strato molecolare)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Inibitoria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molecolare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Purkinje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330971"/>
                  </a:ext>
                </a:extLst>
              </a:tr>
              <a:tr h="14499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Stellate (esterne, strato molecolare)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Inibitoria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molecolare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Purkinje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63243"/>
                  </a:ext>
                </a:extLst>
              </a:tr>
              <a:tr h="12272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del Golgi (strato granulare)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SimSun" panose="02010600030101010101" pitchFamily="2" charset="-122"/>
                        <a:cs typeface="Arial Unicode MS" pitchFamily="3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Inibitoria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Strato granulare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lnSpc>
                          <a:spcPct val="95000"/>
                        </a:lnSpc>
                        <a:spcAft>
                          <a:spcPts val="17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1pPr>
                      <a:lvl2pPr hangingPunct="0">
                        <a:lnSpc>
                          <a:spcPct val="95000"/>
                        </a:lnSpc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2pPr>
                      <a:lvl3pPr hangingPunct="0">
                        <a:lnSpc>
                          <a:spcPct val="95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3pPr>
                      <a:lvl4pPr hangingPunct="0">
                        <a:lnSpc>
                          <a:spcPct val="95000"/>
                        </a:lnSpc>
                        <a:spcAft>
                          <a:spcPts val="5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4pPr>
                      <a:lvl5pPr hangingPunct="0">
                        <a:lnSpc>
                          <a:spcPct val="95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SimSun" panose="02010600030101010101" pitchFamily="2" charset="-122"/>
                          <a:cs typeface="Arial Unicode MS" pitchFamily="32" charset="0"/>
                        </a:rPr>
                        <a:t>Cellule dei Granuli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SimSun" panose="02010600030101010101" pitchFamily="2" charset="-122"/>
                        <a:cs typeface="Arial Unicode MS" pitchFamily="32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642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CC6D6EB-50DF-644F-A0FF-2BA1D50C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260648"/>
            <a:ext cx="9036495" cy="941164"/>
          </a:xfrm>
        </p:spPr>
        <p:txBody>
          <a:bodyPr/>
          <a:lstStyle/>
          <a:p>
            <a:pPr algn="ctr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 MORFO-FUNZIONALE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CERVELLETTO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5E8D018-5D17-2545-81D4-C49BC15C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7992889" cy="5760640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VESTIBOLOCEREBELLO: risposte motorie incoscienti relative all’ equilibrio ed ai movimenti oculari</a:t>
            </a:r>
          </a:p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SPINOCEREBELLO: risposte motorie incoscienti relative al mantenimento della postura sulla base di informazioni sulla posizione del corpo nello spazio </a:t>
            </a:r>
          </a:p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CEREBROCEREBELLO: coinvolto nella esecuzione di movimenti complessi, il cosiddetto «automatismo» dei movimenti</a:t>
            </a:r>
          </a:p>
          <a:p>
            <a:endParaRPr lang="it-IT" sz="24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endParaRPr lang="it-IT" sz="24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0366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 MORFO-FUNZIONALE  DEL CERVELLETTO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4806950"/>
          </a:xfrm>
          <a:ln/>
        </p:spPr>
        <p:txBody>
          <a:bodyPr tIns="25560"/>
          <a:lstStyle/>
          <a:p>
            <a:endParaRPr lang="it-IT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425"/>
            <a:ext cx="9144000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84288" y="3024188"/>
            <a:ext cx="15081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000">
                <a:solidFill>
                  <a:srgbClr val="F8084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Cerebro-</a:t>
            </a:r>
          </a:p>
          <a:p>
            <a:pPr algn="ctr">
              <a:buClrTx/>
              <a:buFontTx/>
              <a:buNone/>
            </a:pPr>
            <a:r>
              <a:rPr lang="it-IT" altLang="it-IT" sz="2000">
                <a:solidFill>
                  <a:srgbClr val="F8084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Cerebello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29063" y="3573463"/>
            <a:ext cx="15081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000">
                <a:solidFill>
                  <a:srgbClr val="F8084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Cerebro-</a:t>
            </a:r>
          </a:p>
          <a:p>
            <a:pPr algn="ctr">
              <a:buClrTx/>
              <a:buFontTx/>
              <a:buNone/>
            </a:pPr>
            <a:r>
              <a:rPr lang="it-IT" altLang="it-IT" sz="2000">
                <a:solidFill>
                  <a:srgbClr val="F8084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Cerebello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150"/>
            <a:ext cx="856932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038" y="3711856"/>
            <a:ext cx="3124200" cy="27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FFFF00"/>
                </a:solidFill>
              </a:rPr>
              <a:t> </a:t>
            </a:r>
            <a:r>
              <a:rPr lang="it-IT" altLang="it-IT" sz="1600" dirty="0">
                <a:solidFill>
                  <a:srgbClr val="FFFF00"/>
                </a:solidFill>
                <a:latin typeface="Arial Black" panose="020B0A04020102020204" pitchFamily="34" charset="0"/>
              </a:rPr>
              <a:t>VESTIBOLOCEREBELLO</a:t>
            </a:r>
            <a:r>
              <a:rPr lang="it-IT" altLang="it-IT" b="1" dirty="0">
                <a:solidFill>
                  <a:srgbClr val="F8F8F8"/>
                </a:solidFill>
              </a:rPr>
              <a:t>   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endParaRPr lang="it-IT" altLang="it-IT" b="1" dirty="0">
              <a:solidFill>
                <a:srgbClr val="F8F8F8"/>
              </a:solidFill>
            </a:endParaRP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it-IT" altLang="it-IT" b="1" dirty="0">
                <a:solidFill>
                  <a:srgbClr val="F8F8F8"/>
                </a:solidFill>
              </a:rPr>
              <a:t> </a:t>
            </a:r>
          </a:p>
          <a:p>
            <a:pPr>
              <a:lnSpc>
                <a:spcPct val="93000"/>
              </a:lnSpc>
              <a:spcBef>
                <a:spcPts val="1000"/>
              </a:spcBef>
              <a:buClrTx/>
              <a:buFontTx/>
              <a:buNone/>
            </a:pPr>
            <a:r>
              <a:rPr lang="it-IT" altLang="it-IT" dirty="0">
                <a:solidFill>
                  <a:srgbClr val="F8F8F8"/>
                </a:solidFill>
                <a:latin typeface="Arial Black" panose="020B0A04020102020204" pitchFamily="34" charset="0"/>
              </a:rPr>
              <a:t>SPINOCEREBELLO</a:t>
            </a:r>
          </a:p>
          <a:p>
            <a:pPr>
              <a:lnSpc>
                <a:spcPct val="93000"/>
              </a:lnSpc>
              <a:spcBef>
                <a:spcPts val="1000"/>
              </a:spcBef>
              <a:buClrTx/>
              <a:buFontTx/>
              <a:buNone/>
            </a:pPr>
            <a:endParaRPr lang="it-IT" altLang="it-IT" b="1" dirty="0">
              <a:solidFill>
                <a:srgbClr val="F8F8F8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Tx/>
              <a:buFontTx/>
              <a:buNone/>
            </a:pPr>
            <a:endParaRPr lang="it-IT" altLang="it-IT" b="1" dirty="0">
              <a:solidFill>
                <a:srgbClr val="66FF33"/>
              </a:solidFill>
            </a:endParaRPr>
          </a:p>
          <a:p>
            <a:pPr>
              <a:lnSpc>
                <a:spcPct val="93000"/>
              </a:lnSpc>
              <a:spcBef>
                <a:spcPts val="1000"/>
              </a:spcBef>
              <a:buClrTx/>
              <a:buFontTx/>
              <a:buNone/>
            </a:pPr>
            <a:r>
              <a:rPr lang="it-IT" altLang="it-IT" b="1" dirty="0">
                <a:solidFill>
                  <a:srgbClr val="66FF33"/>
                </a:solidFill>
              </a:rPr>
              <a:t> </a:t>
            </a:r>
            <a:r>
              <a:rPr lang="it-IT" altLang="it-IT" dirty="0">
                <a:solidFill>
                  <a:srgbClr val="66FF33"/>
                </a:solidFill>
                <a:latin typeface="Arial Black" panose="020B0A04020102020204" pitchFamily="34" charset="0"/>
              </a:rPr>
              <a:t>CEREBROCEREBELLO</a:t>
            </a:r>
            <a:endParaRPr lang="it-IT" altLang="it-IT" sz="1600" b="1" dirty="0">
              <a:solidFill>
                <a:srgbClr val="66FF33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878138" y="3419475"/>
            <a:ext cx="2667000" cy="856261"/>
          </a:xfrm>
          <a:prstGeom prst="rect">
            <a:avLst/>
          </a:prstGeom>
          <a:noFill/>
          <a:ln w="254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FFFF00"/>
                </a:solidFill>
              </a:rPr>
              <a:t>LOBULO FLOCCULO-NODULARE</a:t>
            </a:r>
          </a:p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FFFF00"/>
                </a:solidFill>
              </a:rPr>
              <a:t>NUCLEI VESTIBOLARI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78138" y="4319588"/>
            <a:ext cx="2633662" cy="1270000"/>
          </a:xfrm>
          <a:prstGeom prst="rect">
            <a:avLst/>
          </a:prstGeom>
          <a:noFill/>
          <a:ln w="254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F8F8F8"/>
                </a:solidFill>
              </a:rPr>
              <a:t>VERME E PORZIONI PARA-VERMIANE DEGLI EMISFERI</a:t>
            </a:r>
          </a:p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F8F8F8"/>
                </a:solidFill>
              </a:rPr>
              <a:t>NUCLEO DEL FASTIGIO E NUCLEI GLOBOSO ED EMBOLIFORME.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302000" y="5626418"/>
            <a:ext cx="1905000" cy="955675"/>
          </a:xfrm>
          <a:prstGeom prst="rect">
            <a:avLst/>
          </a:prstGeom>
          <a:noFill/>
          <a:ln w="254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66FF33"/>
                </a:solidFill>
              </a:rPr>
              <a:t>EMISFERI </a:t>
            </a:r>
          </a:p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66FF33"/>
                </a:solidFill>
              </a:rPr>
              <a:t>(PARTE LATERALE)</a:t>
            </a:r>
          </a:p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66FF33"/>
                </a:solidFill>
              </a:rPr>
              <a:t>NUCLEO DENTATO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740401" y="3963671"/>
            <a:ext cx="609600" cy="1588"/>
          </a:xfrm>
          <a:prstGeom prst="line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288088" y="3419475"/>
            <a:ext cx="1990725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063"/>
              </a:spcBef>
              <a:buClrTx/>
              <a:buFontTx/>
              <a:buNone/>
            </a:pPr>
            <a:r>
              <a:rPr lang="it-IT" altLang="it-IT" sz="1700" dirty="0">
                <a:solidFill>
                  <a:srgbClr val="FFFF00"/>
                </a:solidFill>
                <a:latin typeface="Arial Black" panose="020B0A04020102020204" pitchFamily="34" charset="0"/>
              </a:rPr>
              <a:t>Movimenti della testa e degli occhi Equilibrio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216650" y="4706938"/>
            <a:ext cx="24225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063"/>
              </a:spcBef>
              <a:buClrTx/>
              <a:buFontTx/>
              <a:buNone/>
            </a:pPr>
            <a:r>
              <a:rPr lang="it-IT" altLang="it-IT" sz="1700" dirty="0">
                <a:solidFill>
                  <a:srgbClr val="F8F8F8"/>
                </a:solidFill>
                <a:latin typeface="Arial Black" panose="020B0A04020102020204" pitchFamily="34" charset="0"/>
              </a:rPr>
              <a:t>Postura e movimenti degli arti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818826" y="5513387"/>
            <a:ext cx="311626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063"/>
              </a:spcBef>
              <a:buClrTx/>
              <a:buFontTx/>
              <a:buNone/>
            </a:pPr>
            <a:r>
              <a:rPr lang="it-IT" altLang="it-IT" sz="1700" dirty="0">
                <a:solidFill>
                  <a:srgbClr val="66FF33"/>
                </a:solidFill>
                <a:latin typeface="Arial Black" panose="020B0A04020102020204" pitchFamily="34" charset="0"/>
              </a:rPr>
              <a:t>Coordinazione muscolare, pianificazione dei movimenti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5740401" y="5074602"/>
            <a:ext cx="609600" cy="1588"/>
          </a:xfrm>
          <a:prstGeom prst="line">
            <a:avLst/>
          </a:prstGeom>
          <a:noFill/>
          <a:ln w="127000" cap="sq">
            <a:solidFill>
              <a:schemeClr val="accent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740401" y="6015674"/>
            <a:ext cx="609600" cy="1588"/>
          </a:xfrm>
          <a:prstGeom prst="line">
            <a:avLst/>
          </a:prstGeom>
          <a:noFill/>
          <a:ln w="127000" cap="sq" cmpd="sng">
            <a:solidFill>
              <a:schemeClr val="accent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419475"/>
            <a:ext cx="8926513" cy="3357563"/>
          </a:xfrm>
          <a:prstGeom prst="rect">
            <a:avLst/>
          </a:prstGeom>
          <a:noFill/>
          <a:ln w="57240" cap="sq">
            <a:solidFill>
              <a:srgbClr val="F8F8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450138" y="1268413"/>
            <a:ext cx="1092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400">
                <a:latin typeface="Arial Black" panose="020B0A04020102020204" pitchFamily="34" charset="0"/>
                <a:cs typeface="Arial" panose="020B0604020202020204" pitchFamily="34" charset="0"/>
              </a:rPr>
              <a:t>o fastigio</a:t>
            </a:r>
          </a:p>
        </p:txBody>
      </p:sp>
    </p:spTree>
    <p:extLst>
      <p:ext uri="{BB962C8B-B14F-4D97-AF65-F5344CB8AC3E}">
        <p14:creationId xmlns:p14="http://schemas.microsoft.com/office/powerpoint/2010/main" val="278892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8FE721B-9CD9-2146-82F5-59E31E477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1" y="2182418"/>
            <a:ext cx="5829301" cy="1302544"/>
          </a:xfrm>
        </p:spPr>
        <p:txBody>
          <a:bodyPr/>
          <a:lstStyle/>
          <a:p>
            <a:pPr algn="ctr">
              <a:tabLst>
                <a:tab pos="0" algn="l"/>
                <a:tab pos="335782" algn="l"/>
                <a:tab pos="672757" algn="l"/>
                <a:tab pos="1009730" algn="l"/>
                <a:tab pos="1346704" algn="l"/>
                <a:tab pos="1683677" algn="l"/>
                <a:tab pos="2020651" algn="l"/>
                <a:tab pos="2357624" algn="l"/>
                <a:tab pos="2694598" algn="l"/>
                <a:tab pos="3031571" algn="l"/>
                <a:tab pos="3368544" algn="l"/>
                <a:tab pos="3705519" algn="l"/>
                <a:tab pos="4042492" algn="l"/>
                <a:tab pos="4379465" algn="l"/>
                <a:tab pos="4716439" algn="l"/>
                <a:tab pos="5053413" algn="l"/>
                <a:tab pos="5390386" algn="l"/>
                <a:tab pos="5727358" algn="l"/>
                <a:tab pos="6064334" algn="l"/>
                <a:tab pos="6401305" algn="l"/>
                <a:tab pos="6738279" algn="l"/>
              </a:tabLst>
              <a:defRPr/>
            </a:pPr>
            <a:r>
              <a:rPr lang="it-IT" altLang="it-IT" sz="4050" dirty="0">
                <a:latin typeface="Arial Rounded MT Bold" panose="020F0704030504030204" pitchFamily="34" charset="77"/>
              </a:rPr>
              <a:t>SISTEMA  ACUSTICO</a:t>
            </a:r>
            <a:br>
              <a:rPr lang="it-IT" altLang="it-IT" sz="4050" dirty="0">
                <a:latin typeface="Arial Rounded MT Bold" panose="020F0704030504030204" pitchFamily="34" charset="77"/>
              </a:rPr>
            </a:br>
            <a:r>
              <a:rPr lang="it-IT" altLang="it-IT" sz="4050" dirty="0">
                <a:latin typeface="Arial Rounded MT Bold" panose="020F0704030504030204" pitchFamily="34" charset="77"/>
              </a:rPr>
              <a:t>(Vestibolo – Cocleare)</a:t>
            </a:r>
          </a:p>
        </p:txBody>
      </p:sp>
    </p:spTree>
    <p:extLst>
      <p:ext uri="{BB962C8B-B14F-4D97-AF65-F5344CB8AC3E}">
        <p14:creationId xmlns:p14="http://schemas.microsoft.com/office/powerpoint/2010/main" val="2714244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8A6DE-4A9A-C843-A323-90E30FF1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29" y="365090"/>
            <a:ext cx="5826919" cy="864394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701" dirty="0">
                <a:latin typeface="Cooper Black" panose="0208090404030B020404" pitchFamily="18" charset="77"/>
              </a:rPr>
              <a:t>SISTEMA </a:t>
            </a:r>
            <a:br>
              <a:rPr lang="it-IT" sz="2701" dirty="0">
                <a:latin typeface="Cooper Black" panose="0208090404030B020404" pitchFamily="18" charset="77"/>
              </a:rPr>
            </a:br>
            <a:r>
              <a:rPr lang="it-IT" sz="2701" dirty="0">
                <a:latin typeface="Cooper Black" panose="0208090404030B020404" pitchFamily="18" charset="77"/>
              </a:rPr>
              <a:t>VESTIBOLO-COCLEARE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098DBB-F0C6-644D-824D-7147FCB2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1631373"/>
            <a:ext cx="8042564" cy="5143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Si localizza nel LABIRINTO nell’ ambito dell’ ORECCHIO INTERNO nella RUPE dell’ OSSO TEMPORALE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Consta di: 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PORZIONE VESTIBOLARE, deputata a recepire la SENSIBILITA’ SPECIFICA dell’ EQUILIBRIO ;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PORZIONE COCLEARE, deputata a recepire la SENSIBILITA’ SPECIFICA dell’ UDITO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Globalmente, nell’ ambito del LABIRINTO se ne descrive un LABIRINTO OSSEO, che racchiude un LABIRINTO MEMBRANOSO</a:t>
            </a:r>
          </a:p>
        </p:txBody>
      </p:sp>
    </p:spTree>
    <p:extLst>
      <p:ext uri="{BB962C8B-B14F-4D97-AF65-F5344CB8AC3E}">
        <p14:creationId xmlns:p14="http://schemas.microsoft.com/office/powerpoint/2010/main" val="8821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AF5DAC1-354C-784E-9995-FF989AE9E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451575"/>
            <a:ext cx="3537347" cy="1166812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685854" algn="l"/>
                <a:tab pos="1371709" algn="l"/>
                <a:tab pos="2057563" algn="l"/>
                <a:tab pos="2743417" algn="l"/>
                <a:tab pos="3429271" algn="l"/>
                <a:tab pos="4115126" algn="l"/>
                <a:tab pos="4800980" algn="l"/>
                <a:tab pos="5486833" algn="l"/>
                <a:tab pos="6172688" algn="l"/>
                <a:tab pos="6858542" algn="l"/>
                <a:tab pos="7544396" algn="l"/>
              </a:tabLst>
              <a:defRPr/>
            </a:pPr>
            <a:r>
              <a:rPr lang="it-IT" altLang="it-IT" sz="2800" dirty="0">
                <a:latin typeface="Arial Black" panose="020B0604020202020204" pitchFamily="34" charset="0"/>
              </a:rPr>
              <a:t>OSSO TEMPORALE </a:t>
            </a:r>
          </a:p>
        </p:txBody>
      </p:sp>
      <p:pic>
        <p:nvPicPr>
          <p:cNvPr id="74754" name="Picture 3">
            <a:extLst>
              <a:ext uri="{FF2B5EF4-FFF2-40B4-BE49-F238E27FC236}">
                <a16:creationId xmlns:a16="http://schemas.microsoft.com/office/drawing/2014/main" id="{DEB2DE14-B16A-E64D-8239-AABE2AC2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20" y="1837136"/>
            <a:ext cx="8703047" cy="442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5" name="Text Box 5">
            <a:extLst>
              <a:ext uri="{FF2B5EF4-FFF2-40B4-BE49-F238E27FC236}">
                <a16:creationId xmlns:a16="http://schemas.microsoft.com/office/drawing/2014/main" id="{49663649-D248-D54F-9705-EA0348E05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6" y="2153841"/>
            <a:ext cx="1150304" cy="2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1" rIns="67500" bIns="35101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Microsoft YaHei" panose="020B0503020204020204" pitchFamily="34" charset="-122"/>
                <a:cs typeface="Arial"/>
              </a:rPr>
              <a:t>LATERALE</a:t>
            </a:r>
          </a:p>
        </p:txBody>
      </p:sp>
      <p:sp>
        <p:nvSpPr>
          <p:cNvPr id="74756" name="Text Box 6">
            <a:extLst>
              <a:ext uri="{FF2B5EF4-FFF2-40B4-BE49-F238E27FC236}">
                <a16:creationId xmlns:a16="http://schemas.microsoft.com/office/drawing/2014/main" id="{24579FA1-36D2-2A44-896A-CFBA36BC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65" y="2228929"/>
            <a:ext cx="1211284" cy="2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1" rIns="67500" bIns="35101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336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panose="020B0604020202020204" pitchFamily="34" charset="0"/>
                <a:ea typeface="Microsoft YaHei" panose="020B0503020204020204" pitchFamily="34" charset="-122"/>
                <a:cs typeface="Arial"/>
              </a:rPr>
              <a:t>INFERIORE</a:t>
            </a:r>
          </a:p>
        </p:txBody>
      </p:sp>
      <p:sp>
        <p:nvSpPr>
          <p:cNvPr id="74757" name="Line 7">
            <a:extLst>
              <a:ext uri="{FF2B5EF4-FFF2-40B4-BE49-F238E27FC236}">
                <a16:creationId xmlns:a16="http://schemas.microsoft.com/office/drawing/2014/main" id="{5B115CC9-1FEC-7D44-BFB2-6F38013EA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348" y="2511030"/>
            <a:ext cx="53578" cy="3489722"/>
          </a:xfrm>
          <a:prstGeom prst="line">
            <a:avLst/>
          </a:prstGeom>
          <a:noFill/>
          <a:ln w="5724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3369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60776DE8-BC4C-7048-986F-74670FA1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546" y="67867"/>
            <a:ext cx="2322910" cy="17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96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F0E18-E8FC-B441-AA5A-A681BAAE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7" y="167555"/>
            <a:ext cx="6169819" cy="107513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>
                <a:solidFill>
                  <a:schemeClr val="tx1"/>
                </a:solidFill>
                <a:latin typeface="Cooper Black" panose="0208090404030B020404" pitchFamily="18" charset="77"/>
              </a:rPr>
              <a:t>ORECCHIO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16121-AC9F-6C46-A2B9-C55BB502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242689"/>
            <a:ext cx="8759536" cy="54906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In direzione LATERO-MEDIALE e POSTERO-ANTERIORE, nella Rupe del Temporale si descrivono:</a:t>
            </a: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- ORECCHIO ESTERNO con PADIGLIONE AURICOLARE, CONDOTTO UDITIVO con il MEATO UDITIVO (ACUSTICO) ESTERNO con limite mediale alla MEMBRANA del TIMPANO ;</a:t>
            </a:r>
          </a:p>
          <a:p>
            <a:pPr marL="342927" indent="-342927">
              <a:buFontTx/>
              <a:buChar char="-"/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ORECCHIO MEDIO:CASSA DEL TIMPANO con OSSICINI dell’ UDITO ;</a:t>
            </a: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ORECCHIO INTERNO con </a:t>
            </a:r>
            <a:r>
              <a:rPr lang="it-IT" sz="2600" dirty="0">
                <a:latin typeface="Chalkboard SE" panose="03050602040202020205" pitchFamily="66" charset="77"/>
              </a:rPr>
              <a:t>PORZIONE VESTIBOLARE, deputata a recepire la SENSIBILITA’ SPECIFICA dell’ EQUILIBRIO, e PORZIONE COCLEARE, deputata a recepire la SENSIBILITA’ SPECIFICA dell’ UDITO</a:t>
            </a:r>
          </a:p>
          <a:p>
            <a:pPr marL="342927" indent="-342927">
              <a:buFontTx/>
              <a:buChar char="-"/>
              <a:defRPr/>
            </a:pPr>
            <a:endParaRPr lang="it-IT" sz="2100" b="1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235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>
            <a:extLst>
              <a:ext uri="{FF2B5EF4-FFF2-40B4-BE49-F238E27FC236}">
                <a16:creationId xmlns:a16="http://schemas.microsoft.com/office/drawing/2014/main" id="{87F1F776-8843-664D-8D7E-0342FDE9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27" y="205760"/>
            <a:ext cx="8647508" cy="651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26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>
            <a:extLst>
              <a:ext uri="{FF2B5EF4-FFF2-40B4-BE49-F238E27FC236}">
                <a16:creationId xmlns:a16="http://schemas.microsoft.com/office/drawing/2014/main" id="{B44F6976-1D67-8D44-9E7C-114D95D5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965" y="181531"/>
            <a:ext cx="7606144" cy="669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90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CE8C0-1B6C-8142-80AD-9E17342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2" y="123393"/>
            <a:ext cx="6169819" cy="690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 INTERNO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08C0B-5C42-254C-AB1C-05490A6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5" y="1018309"/>
            <a:ext cx="8375071" cy="56110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Vi è contenuto il cosiddetto LABIRINTO.</a:t>
            </a:r>
          </a:p>
          <a:p>
            <a:pPr marL="0" indent="0" eaLnBrk="1" hangingPunct="1">
              <a:buNone/>
              <a:defRPr/>
            </a:pPr>
            <a:endParaRPr lang="it-IT" sz="2600" b="1" dirty="0">
              <a:latin typeface="Chalkboard SE" panose="03050602040202020205" pitchFamily="66" charset="77"/>
            </a:endParaRP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Esso consta di un RIVESTIMENTO SCHELETRICO (LABIRINTO OSSEO) all’ interno del quale si localizza il LABIRINTO MEMBRANOSO. Tra le due suddette strutture si interpone il fluido della PERILINFA.</a:t>
            </a:r>
          </a:p>
          <a:p>
            <a:pPr marL="0" indent="0" eaLnBrk="1" hangingPunct="1">
              <a:buNone/>
              <a:defRPr/>
            </a:pPr>
            <a:endParaRPr lang="it-IT" sz="2600" b="1" dirty="0">
              <a:latin typeface="Chalkboard SE" panose="03050602040202020205" pitchFamily="66" charset="77"/>
            </a:endParaRP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All’ interno del Labirinto Membranoso scorre il fluido dell’ ENDOLINFA, coinvolto nei meccanismi di stimolazione degli specifici RECETTORI per l’ Equilibrio e per l’ Udito.</a:t>
            </a:r>
          </a:p>
        </p:txBody>
      </p:sp>
    </p:spTree>
    <p:extLst>
      <p:ext uri="{BB962C8B-B14F-4D97-AF65-F5344CB8AC3E}">
        <p14:creationId xmlns:p14="http://schemas.microsoft.com/office/powerpoint/2010/main" val="1733730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10074</TotalTime>
  <Words>822</Words>
  <Application>Microsoft Macintosh PowerPoint</Application>
  <PresentationFormat>Presentazione su schermo (4:3)</PresentationFormat>
  <Paragraphs>145</Paragraphs>
  <Slides>25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Arial Rounded MT Bold</vt:lpstr>
      <vt:lpstr>Calibri</vt:lpstr>
      <vt:lpstr>Calibri Light</vt:lpstr>
      <vt:lpstr>Chalkboard SE</vt:lpstr>
      <vt:lpstr>Comic Sans MS</vt:lpstr>
      <vt:lpstr>Cooper Black</vt:lpstr>
      <vt:lpstr>Copperplate</vt:lpstr>
      <vt:lpstr>Copperplate Gothic Bold</vt:lpstr>
      <vt:lpstr>Gurmukhi MN</vt:lpstr>
      <vt:lpstr>Stencil</vt:lpstr>
      <vt:lpstr>Times New Roman</vt:lpstr>
      <vt:lpstr>Tema di Office</vt:lpstr>
      <vt:lpstr>1_Tema di Office</vt:lpstr>
      <vt:lpstr>CERVELLETTO</vt:lpstr>
      <vt:lpstr>CERVELLETTO</vt:lpstr>
      <vt:lpstr>SISTEMA  ACUSTICO (Vestibolo – Cocleare)</vt:lpstr>
      <vt:lpstr>SISTEMA  VESTIBOLO-COCLEARE</vt:lpstr>
      <vt:lpstr>OSSO TEMPORALE </vt:lpstr>
      <vt:lpstr>ORECCHIO</vt:lpstr>
      <vt:lpstr>Presentazione standard di PowerPoint</vt:lpstr>
      <vt:lpstr>Presentazione standard di PowerPoint</vt:lpstr>
      <vt:lpstr>ORECCHIO  INTERNO</vt:lpstr>
      <vt:lpstr>Presentazione standard di PowerPoint</vt:lpstr>
      <vt:lpstr>ORECCHIO  INTERNO VESTIBOLO</vt:lpstr>
      <vt:lpstr>AMPOLLE e CRESTE AMPOLLARI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Sostanza Grigia  è rappresentata da:   NUCLEI  PROFONDI CORTECCIA  CEREBELLARE  Sostanza Bianca dall’ ARBOR  VITAE    </vt:lpstr>
      <vt:lpstr>MORFOLOGIA MACROSCOPICA</vt:lpstr>
      <vt:lpstr>CORTECCIA  CEREBELLARE</vt:lpstr>
      <vt:lpstr>Presentazione standard di PowerPoint</vt:lpstr>
      <vt:lpstr>Presentazione standard di PowerPoint</vt:lpstr>
      <vt:lpstr>Presentazione standard di PowerPoint</vt:lpstr>
      <vt:lpstr>SUDDIVISIONE  MORFO-FUNZIONALE  del CERVELLETTO</vt:lpstr>
      <vt:lpstr>SUDDIVISIONE  MORFO-FUNZIONALE  DEL CERVELLETTO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Utente di Microsoft Office</cp:lastModifiedBy>
  <cp:revision>331</cp:revision>
  <cp:lastPrinted>1601-01-01T00:00:00Z</cp:lastPrinted>
  <dcterms:created xsi:type="dcterms:W3CDTF">2003-10-27T08:43:16Z</dcterms:created>
  <dcterms:modified xsi:type="dcterms:W3CDTF">2023-11-03T08:17:54Z</dcterms:modified>
</cp:coreProperties>
</file>