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30"/>
  </p:notesMasterIdLst>
  <p:sldIdLst>
    <p:sldId id="331" r:id="rId2"/>
    <p:sldId id="332" r:id="rId3"/>
    <p:sldId id="257" r:id="rId4"/>
    <p:sldId id="325" r:id="rId5"/>
    <p:sldId id="334" r:id="rId6"/>
    <p:sldId id="259" r:id="rId7"/>
    <p:sldId id="352" r:id="rId8"/>
    <p:sldId id="326" r:id="rId9"/>
    <p:sldId id="261" r:id="rId10"/>
    <p:sldId id="263" r:id="rId11"/>
    <p:sldId id="335" r:id="rId12"/>
    <p:sldId id="264" r:id="rId13"/>
    <p:sldId id="344" r:id="rId14"/>
    <p:sldId id="262" r:id="rId15"/>
    <p:sldId id="288" r:id="rId16"/>
    <p:sldId id="345" r:id="rId17"/>
    <p:sldId id="336" r:id="rId18"/>
    <p:sldId id="310" r:id="rId19"/>
    <p:sldId id="353" r:id="rId20"/>
    <p:sldId id="339" r:id="rId21"/>
    <p:sldId id="312" r:id="rId22"/>
    <p:sldId id="346" r:id="rId23"/>
    <p:sldId id="343" r:id="rId24"/>
    <p:sldId id="342" r:id="rId25"/>
    <p:sldId id="273" r:id="rId26"/>
    <p:sldId id="350" r:id="rId27"/>
    <p:sldId id="286" r:id="rId28"/>
    <p:sldId id="351" r:id="rId29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5FC79"/>
    <a:srgbClr val="E2E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43"/>
    <p:restoredTop sz="94648"/>
  </p:normalViewPr>
  <p:slideViewPr>
    <p:cSldViewPr>
      <p:cViewPr varScale="1">
        <p:scale>
          <a:sx n="106" d="100"/>
          <a:sy n="106" d="100"/>
        </p:scale>
        <p:origin x="472" y="1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8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69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287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01688"/>
            <a:ext cx="5345113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1704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4664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0326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58063" y="117475"/>
            <a:ext cx="2205037" cy="68659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117475"/>
            <a:ext cx="6464300" cy="68659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9209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117475"/>
            <a:ext cx="8604250" cy="125888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207213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A0C9E4FE-2F02-254E-B5C7-2A9A0AA312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528" y="7300687"/>
            <a:ext cx="1582098" cy="27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27C00DE1-A7D7-AD4D-AA2D-5C43F7C0234B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6337144" y="7304186"/>
            <a:ext cx="2248889" cy="16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FB4CACCF-CC7C-AF4E-A81E-B7CE25497212}" type="slidenum">
              <a:rPr lang="it-IT" altLang="it-IT" sz="882"/>
              <a:pPr algn="ctr"/>
              <a:t>‹N›</a:t>
            </a:fld>
            <a:endParaRPr lang="it-IT" altLang="it-IT" sz="1543"/>
          </a:p>
        </p:txBody>
      </p:sp>
    </p:spTree>
    <p:extLst>
      <p:ext uri="{BB962C8B-B14F-4D97-AF65-F5344CB8AC3E}">
        <p14:creationId xmlns:p14="http://schemas.microsoft.com/office/powerpoint/2010/main" val="220864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77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6057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89025" y="2224088"/>
            <a:ext cx="4160838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02263" y="2224088"/>
            <a:ext cx="4160837" cy="47593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3712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7703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005295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47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5154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9945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117475"/>
            <a:ext cx="860425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9025" y="2224088"/>
            <a:ext cx="8474075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6251575"/>
            <a:ext cx="19685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 kern="1200">
          <a:solidFill>
            <a:srgbClr val="E6E6E6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E6E6E6"/>
          </a:solidFill>
          <a:latin typeface="Arial" panose="020B0604020202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E6E6E6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E6E6E6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99CC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D22DDC-1D1C-7242-A0B6-EC895989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40" y="2339677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 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V E L L O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40131E9-05CD-434D-AC28-5B17CF13C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b="33696"/>
          <a:stretch>
            <a:fillRect/>
          </a:stretch>
        </p:blipFill>
        <p:spPr bwMode="auto">
          <a:xfrm>
            <a:off x="2808064" y="3598565"/>
            <a:ext cx="4825760" cy="296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609" b="3369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1EAC0438-4CD3-D647-AC74-390337C1E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192" y="3995861"/>
            <a:ext cx="2736304" cy="1224136"/>
          </a:xfrm>
          <a:prstGeom prst="rect">
            <a:avLst/>
          </a:prstGeom>
          <a:noFill/>
          <a:ln w="79375" cap="flat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92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43768" y="179437"/>
            <a:ext cx="9936857" cy="1258888"/>
          </a:xfrm>
          <a:ln/>
        </p:spPr>
        <p:txBody>
          <a:bodyPr lIns="90000" tIns="46800" rIns="90000" bIns="46800" anchor="b" anchorCtr="1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COINVOLGIMENTO DELL’IPOTALAMO </a:t>
            </a:r>
            <a:b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NELLE  ATTIVITA’ DEL SISTEMA NERVOSO</a:t>
            </a:r>
            <a:r>
              <a:rPr lang="it-IT" altLang="it-IT" dirty="0">
                <a:solidFill>
                  <a:srgbClr val="FFFFFF"/>
                </a:solidFill>
                <a:latin typeface="Arial Black" panose="020B0A04020102020204" pitchFamily="34" charset="0"/>
              </a:rPr>
              <a:t> FUNZIONALE DELL’IPOTALAMO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467680" y="1187549"/>
            <a:ext cx="9289032" cy="60139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7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delle funzioni del sistema circolatorio e   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700" b="1" dirty="0">
                <a:solidFill>
                  <a:schemeClr val="tx1"/>
                </a:solidFill>
                <a:latin typeface="Chalkboard" panose="03050602040202020205" pitchFamily="66" charset="77"/>
              </a:rPr>
              <a:t> della composizione dei fluidi corporei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700" b="1" dirty="0">
                <a:solidFill>
                  <a:schemeClr val="tx1"/>
                </a:solidFill>
                <a:latin typeface="Chalkboard" panose="03050602040202020205" pitchFamily="66" charset="77"/>
              </a:rPr>
              <a:t>Termoregolazione (CENTRO TERMOREGOLATORE)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700" b="1" dirty="0">
                <a:solidFill>
                  <a:schemeClr val="tx1"/>
                </a:solidFill>
                <a:latin typeface="Chalkboard" panose="03050602040202020205" pitchFamily="66" charset="77"/>
              </a:rPr>
              <a:t>Regolazione del metabolismo energetico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700" b="1" dirty="0">
                <a:solidFill>
                  <a:schemeClr val="tx1"/>
                </a:solidFill>
                <a:latin typeface="Chalkboard" panose="03050602040202020205" pitchFamily="66" charset="77"/>
              </a:rPr>
              <a:t>Funzione riproduttiva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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700" b="1" dirty="0">
                <a:solidFill>
                  <a:schemeClr val="tx1"/>
                </a:solidFill>
                <a:latin typeface="Chalkboard" panose="03050602040202020205" pitchFamily="66" charset="77"/>
              </a:rPr>
              <a:t>Risposta alle condizioni di stress</a:t>
            </a:r>
          </a:p>
          <a:p>
            <a:pPr marL="0" indent="0" hangingPunct="1">
              <a:lnSpc>
                <a:spcPct val="90000"/>
              </a:lnSpc>
              <a:spcBef>
                <a:spcPts val="50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27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700" b="1" dirty="0">
                <a:solidFill>
                  <a:schemeClr val="tx1"/>
                </a:solidFill>
                <a:latin typeface="Chalkboard" panose="03050602040202020205" pitchFamily="66" charset="77"/>
              </a:rPr>
              <a:t>È il Centro Superiore di controllo delle funzioni viscerali (coordinatore del Sistema Nervoso Autonomo)</a:t>
            </a: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it-IT" altLang="it-IT" sz="27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 hangingPunct="1">
              <a:lnSpc>
                <a:spcPct val="90000"/>
              </a:lnSpc>
              <a:spcBef>
                <a:spcPts val="450"/>
              </a:spcBef>
              <a:buClrTx/>
              <a:buSzPct val="65000"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it-IT" altLang="it-IT" sz="2700" b="1" dirty="0">
                <a:solidFill>
                  <a:schemeClr val="tx1"/>
                </a:solidFill>
                <a:latin typeface="Chalkboard" panose="03050602040202020205" pitchFamily="66" charset="77"/>
              </a:rPr>
              <a:t>È pure un Centro di Correlazione tra Corteccia Telencefalica (sede della Coscienza) e Centri Inferiori del Sistema Nervoso Autonomo</a:t>
            </a:r>
            <a:endParaRPr lang="it-IT" altLang="it-IT" sz="36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3"/>
          <a:stretch/>
        </p:blipFill>
        <p:spPr>
          <a:xfrm>
            <a:off x="0" y="539477"/>
            <a:ext cx="10148643" cy="565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EAF0271-B608-8F4C-B83B-94771FD7A28C}"/>
              </a:ext>
            </a:extLst>
          </p:cNvPr>
          <p:cNvSpPr/>
          <p:nvPr/>
        </p:nvSpPr>
        <p:spPr bwMode="auto">
          <a:xfrm>
            <a:off x="5256336" y="3635821"/>
            <a:ext cx="1728192" cy="50405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892427E-1574-DB4C-9FDF-5C8CBEC7F3DC}"/>
              </a:ext>
            </a:extLst>
          </p:cNvPr>
          <p:cNvSpPr/>
          <p:nvPr/>
        </p:nvSpPr>
        <p:spPr bwMode="auto">
          <a:xfrm>
            <a:off x="5256336" y="4139877"/>
            <a:ext cx="1728192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DB2144A-5ECE-CA42-8FEB-3C710B60A918}"/>
              </a:ext>
            </a:extLst>
          </p:cNvPr>
          <p:cNvSpPr/>
          <p:nvPr/>
        </p:nvSpPr>
        <p:spPr bwMode="auto">
          <a:xfrm>
            <a:off x="5256336" y="4499917"/>
            <a:ext cx="172819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BD413DE-9930-254E-8F1D-94A656B65461}"/>
              </a:ext>
            </a:extLst>
          </p:cNvPr>
          <p:cNvSpPr/>
          <p:nvPr/>
        </p:nvSpPr>
        <p:spPr bwMode="auto">
          <a:xfrm>
            <a:off x="5256336" y="2592287"/>
            <a:ext cx="1728192" cy="3234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0602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71760" y="0"/>
            <a:ext cx="10008865" cy="10445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PRINCIPALI MODALITÀ DI AZIONE DELL’IPOTALAMO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808" y="1475581"/>
            <a:ext cx="8928992" cy="6372126"/>
          </a:xfrm>
          <a:ln/>
        </p:spPr>
        <p:txBody>
          <a:bodyPr lIns="90000" tIns="46800" rIns="90000" bIns="46800"/>
          <a:lstStyle/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ENDOCRINO (NEUROSECREZIONE e la cosiddetta VIA UMORALE)</a:t>
            </a:r>
          </a:p>
          <a:p>
            <a:pPr marL="606425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Tx/>
              <a:buNone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endParaRPr lang="it-IT" altLang="it-IT" sz="3200" b="1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596900" indent="-596900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SzPct val="65000"/>
              <a:buFont typeface="Times New Roman" panose="02020603050405020304" pitchFamily="18" charset="0"/>
              <a:buChar char="•"/>
              <a:tabLst>
                <a:tab pos="596900" algn="l"/>
                <a:tab pos="701675" algn="l"/>
                <a:tab pos="1150938" algn="l"/>
                <a:tab pos="1600200" algn="l"/>
                <a:tab pos="2049463" algn="l"/>
                <a:tab pos="2498725" algn="l"/>
                <a:tab pos="2947988" algn="l"/>
                <a:tab pos="3397250" algn="l"/>
                <a:tab pos="3846513" algn="l"/>
                <a:tab pos="4295775" algn="l"/>
                <a:tab pos="4745038" algn="l"/>
                <a:tab pos="5194300" algn="l"/>
                <a:tab pos="5643563" algn="l"/>
                <a:tab pos="6092825" algn="l"/>
                <a:tab pos="6542088" algn="l"/>
                <a:tab pos="6991350" algn="l"/>
                <a:tab pos="7440613" algn="l"/>
                <a:tab pos="7889875" algn="l"/>
                <a:tab pos="8339138" algn="l"/>
                <a:tab pos="8788400" algn="l"/>
                <a:tab pos="9237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pperplate" panose="02000504000000020004" pitchFamily="2" charset="77"/>
              </a:rPr>
              <a:t>Attraverso il SISTEMA NERVOSO AUTONOMO (innervazione ORTOSIMPATICA e PARASIMPATICA nella cosiddetta VIA NERVOSA)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476F8C-7065-E94F-940D-0C9693099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69" y="117475"/>
            <a:ext cx="9936856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UMORALE 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EE17A4-C325-3446-AF90-AB2BEBB1D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943" y="1259557"/>
            <a:ext cx="8808507" cy="5868069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L’ influenza dell’ Ipotalamo sulle GHIANDOLE ENDOCRINE avviene tramite specifici FATTORI DI RILASCIO (</a:t>
            </a:r>
            <a:r>
              <a:rPr lang="it-IT" sz="26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Releasing</a:t>
            </a:r>
            <a:r>
              <a:rPr 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it-IT" sz="26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Factors</a:t>
            </a:r>
            <a:r>
              <a:rPr 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) che, tramite un CIRCOLO VENOSO INTRINSECO all’ Ipotalamo stesso (CIRCOLO PORTALE IPOTALAMO-IPOFISARIO), vengono veicolati alla Porzione Anteriore dell’ Ipofisi, stimolandone la produzione dei relativi ORMONI, che, a loro volta, influenzano l’attività di altre Ghiandole ENDOCRINE (Tiroide, Surrene, Gonadi ed altre).</a:t>
            </a:r>
          </a:p>
          <a:p>
            <a:endParaRPr lang="it-IT" sz="26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r>
              <a:rPr 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A propria volta, l’ IPOTALAMO secerne ORMONI «PROPRI» che sono la OSSITOCINA (dal Nucleo PARAVENTRICOLARE) e l’ ADIURETINA (Ormone Antidiuretico, dal Nucleo SOPRAOTTICO)</a:t>
            </a:r>
          </a:p>
        </p:txBody>
      </p:sp>
    </p:spTree>
    <p:extLst>
      <p:ext uri="{BB962C8B-B14F-4D97-AF65-F5344CB8AC3E}">
        <p14:creationId xmlns:p14="http://schemas.microsoft.com/office/powerpoint/2010/main" val="3460282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7659688" y="0"/>
            <a:ext cx="317500" cy="7559675"/>
          </a:xfrm>
          <a:prstGeom prst="rect">
            <a:avLst/>
          </a:prstGeom>
          <a:solidFill>
            <a:srgbClr val="996600"/>
          </a:solidFill>
          <a:ln w="9360" cap="sq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01675" y="2357438"/>
            <a:ext cx="289401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IPOTALAMO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ED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it-IT" altLang="it-IT" sz="3200">
                <a:solidFill>
                  <a:srgbClr val="FFFF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IPOFISI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"/>
          <a:stretch>
            <a:fillRect/>
          </a:stretch>
        </p:blipFill>
        <p:spPr bwMode="auto">
          <a:xfrm>
            <a:off x="3924300" y="0"/>
            <a:ext cx="6154738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t="80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D524A6-476C-0848-AB6E-EFE8EBAAC6F0}"/>
              </a:ext>
            </a:extLst>
          </p:cNvPr>
          <p:cNvSpPr txBox="1"/>
          <p:nvPr/>
        </p:nvSpPr>
        <p:spPr>
          <a:xfrm>
            <a:off x="143768" y="1835620"/>
            <a:ext cx="3528391" cy="1469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IPOTALAMO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</a:p>
          <a:p>
            <a:pPr algn="ctr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IPOFISI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>
            <a:extLst>
              <a:ext uri="{FF2B5EF4-FFF2-40B4-BE49-F238E27FC236}">
                <a16:creationId xmlns:a16="http://schemas.microsoft.com/office/drawing/2014/main" id="{AF74BD5A-545E-7C44-8880-3E26C3E45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307986"/>
            <a:ext cx="9841577" cy="652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787A1B4-34B8-7C05-E9DC-16B3EF1A2541}"/>
              </a:ext>
            </a:extLst>
          </p:cNvPr>
          <p:cNvSpPr/>
          <p:nvPr/>
        </p:nvSpPr>
        <p:spPr bwMode="auto">
          <a:xfrm>
            <a:off x="5256336" y="4643933"/>
            <a:ext cx="144016" cy="144016"/>
          </a:xfrm>
          <a:prstGeom prst="rect">
            <a:avLst/>
          </a:prstGeom>
          <a:solidFill>
            <a:srgbClr val="D5FC7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2963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2D3060-D1F6-B04C-B856-876C570A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24" y="2555701"/>
            <a:ext cx="8604250" cy="1258888"/>
          </a:xfrm>
        </p:spPr>
        <p:txBody>
          <a:bodyPr/>
          <a:lstStyle/>
          <a:p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MODALITA’ DI AZIONE NERVOSA </a:t>
            </a:r>
            <a:b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0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DELL’ IPOTALAMO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571929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691221"/>
            <a:ext cx="10079567" cy="61754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C835BB-C591-D845-AFC5-8D8F89330081}"/>
              </a:ext>
            </a:extLst>
          </p:cNvPr>
          <p:cNvSpPr txBox="1"/>
          <p:nvPr/>
        </p:nvSpPr>
        <p:spPr>
          <a:xfrm>
            <a:off x="926750" y="107429"/>
            <a:ext cx="8227124" cy="66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tx1"/>
                </a:solidFill>
              </a:rPr>
              <a:t>SISTEMA NERVOSO AUTONOMO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598FA8A-5669-5247-AE7F-8147836ADEDF}"/>
              </a:ext>
            </a:extLst>
          </p:cNvPr>
          <p:cNvSpPr txBox="1"/>
          <p:nvPr/>
        </p:nvSpPr>
        <p:spPr>
          <a:xfrm>
            <a:off x="1295896" y="6625191"/>
            <a:ext cx="3156120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tx1"/>
                </a:solidFill>
              </a:rPr>
              <a:t>ORTOSIMPATICO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313542B-0053-DB44-A7D5-CA7732B0D9B3}"/>
              </a:ext>
            </a:extLst>
          </p:cNvPr>
          <p:cNvSpPr txBox="1"/>
          <p:nvPr/>
        </p:nvSpPr>
        <p:spPr>
          <a:xfrm>
            <a:off x="6264448" y="6620163"/>
            <a:ext cx="3116687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tx1"/>
                </a:solidFill>
              </a:rPr>
              <a:t>PARASIMPATICO</a:t>
            </a:r>
          </a:p>
        </p:txBody>
      </p:sp>
    </p:spTree>
    <p:extLst>
      <p:ext uri="{BB962C8B-B14F-4D97-AF65-F5344CB8AC3E}">
        <p14:creationId xmlns:p14="http://schemas.microsoft.com/office/powerpoint/2010/main" val="567736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1">
            <a:extLst>
              <a:ext uri="{FF2B5EF4-FFF2-40B4-BE49-F238E27FC236}">
                <a16:creationId xmlns:a16="http://schemas.microsoft.com/office/drawing/2014/main" id="{3EDB6797-AC37-254D-9A5D-1E26AB619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4" y="299238"/>
            <a:ext cx="9841577" cy="654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1A1D22-ACD1-4943-BC66-E64F79C5EB72}"/>
              </a:ext>
            </a:extLst>
          </p:cNvPr>
          <p:cNvSpPr txBox="1"/>
          <p:nvPr/>
        </p:nvSpPr>
        <p:spPr>
          <a:xfrm>
            <a:off x="287784" y="3779837"/>
            <a:ext cx="1152128" cy="321306"/>
          </a:xfrm>
          <a:prstGeom prst="rect">
            <a:avLst/>
          </a:prstGeom>
          <a:solidFill>
            <a:srgbClr val="E2E002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autonomo</a:t>
            </a:r>
          </a:p>
        </p:txBody>
      </p:sp>
    </p:spTree>
    <p:extLst>
      <p:ext uri="{BB962C8B-B14F-4D97-AF65-F5344CB8AC3E}">
        <p14:creationId xmlns:p14="http://schemas.microsoft.com/office/powerpoint/2010/main" val="986629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98FAE1-F930-5B43-9E70-B8F998A36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40" y="755501"/>
            <a:ext cx="9505056" cy="854050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ORGANIZZAZIONE MORFO-FUNZIONALE GENERALE DEL SISTEMA NERVOSO AUTONOMO (o VEGETATIVO)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(SNA)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46CD6E-C5FD-2B40-AF7A-6FF412C03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24" y="2411685"/>
            <a:ext cx="9073008" cy="5724053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Le due SEZIONI MORFO-FUNZIONALI, ORTOSIMPATICA e PARASIMPATICA, si organizzano secondo il seguente SCHEMA MORFO-FUNZIONALE COMUNE :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PIRENOFORO di origine nel SNC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PREGANGLIARI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GANGLIO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SINAPSI con CELLULE GANGLIARI del SNA</a:t>
            </a:r>
          </a:p>
          <a:p>
            <a:pPr marL="457200" indent="-4572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FIBRE POSTGANGLIARI che raggiungono gli ORGANI EFFETTORI</a:t>
            </a:r>
          </a:p>
          <a:p>
            <a:pPr marL="457200" indent="-457200">
              <a:buFontTx/>
              <a:buChar char="-"/>
            </a:pPr>
            <a:endParaRPr lang="it-IT" sz="26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3043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200EC7-CF4B-D345-A313-4DF68B2A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32" y="3257"/>
            <a:ext cx="8604250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CERVELLO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60C874-5925-B940-9BAF-66C05FEF5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904" y="683493"/>
            <a:ext cx="7812163" cy="6588149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quella struttura del SNC costituita, in senso </a:t>
            </a:r>
            <a:r>
              <a:rPr lang="it-IT" sz="26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Caudo</a:t>
            </a: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-Rostrale da :</a:t>
            </a:r>
          </a:p>
          <a:p>
            <a:endParaRPr lang="it-IT" sz="2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DIENCEFALO con le sue componenti:</a:t>
            </a: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Talamo</a:t>
            </a: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Ipotalamo con Ipofisi (o Ghiandola Pituitaria)</a:t>
            </a: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</a:t>
            </a:r>
            <a:r>
              <a:rPr lang="it-IT" sz="26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Subtalamo</a:t>
            </a:r>
            <a:endParaRPr lang="it-IT" sz="2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      Epitalamo con Epifisi (o Ghiandola Pineale)</a:t>
            </a:r>
          </a:p>
          <a:p>
            <a:pPr marL="0" indent="0"/>
            <a:endParaRPr lang="it-IT" sz="26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0" indent="0"/>
            <a:r>
              <a:rPr lang="it-IT" sz="2600" b="1" dirty="0">
                <a:solidFill>
                  <a:schemeClr val="tx1"/>
                </a:solidFill>
                <a:latin typeface="Comic Sans MS" panose="030F0902030302020204" pitchFamily="66" charset="0"/>
              </a:rPr>
              <a:t>- TELENCEFALO con la sua suddivisione in EMISFERI, LOBI e CIRCONVOLUZIONI per la presenza di Scissure e Solchi; la presenza della SOSTANZA GRIGIA (CORTECCIA TELENCEFALICA e NUCLEI PROFONDI) e della SOSTANZA BIANCA (Sistemi COMMESSURALI e Sistemi PROIETTIVI).</a:t>
            </a:r>
          </a:p>
        </p:txBody>
      </p:sp>
    </p:spTree>
    <p:extLst>
      <p:ext uri="{BB962C8B-B14F-4D97-AF65-F5344CB8AC3E}">
        <p14:creationId xmlns:p14="http://schemas.microsoft.com/office/powerpoint/2010/main" val="3947919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957" y="-1"/>
            <a:ext cx="6712711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524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1">
            <a:extLst>
              <a:ext uri="{FF2B5EF4-FFF2-40B4-BE49-F238E27FC236}">
                <a16:creationId xmlns:a16="http://schemas.microsoft.com/office/drawing/2014/main" id="{E77467E5-FA4F-0C40-81C7-36D486B95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06" y="265988"/>
            <a:ext cx="9029612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564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88025" y="179437"/>
            <a:ext cx="9902825" cy="7380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141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55" y="-1"/>
            <a:ext cx="6649714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781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1"/>
          <a:stretch/>
        </p:blipFill>
        <p:spPr>
          <a:xfrm>
            <a:off x="0" y="-29174"/>
            <a:ext cx="9965468" cy="7588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230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17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296695"/>
            <a:ext cx="10079567" cy="49662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BF2B942-3685-ED4D-8823-76E2740FB629}"/>
              </a:ext>
            </a:extLst>
          </p:cNvPr>
          <p:cNvSpPr/>
          <p:nvPr/>
        </p:nvSpPr>
        <p:spPr bwMode="auto">
          <a:xfrm>
            <a:off x="215776" y="4139877"/>
            <a:ext cx="9649072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1875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8D109-6440-0441-B946-F01DBFF5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16" y="2843733"/>
            <a:ext cx="8604250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 </a:t>
            </a:r>
            <a:r>
              <a:rPr lang="it-IT" sz="3200" i="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I</a:t>
            </a:r>
            <a:b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(Ghiandola Pineale)</a:t>
            </a:r>
          </a:p>
        </p:txBody>
      </p:sp>
    </p:spTree>
    <p:extLst>
      <p:ext uri="{BB962C8B-B14F-4D97-AF65-F5344CB8AC3E}">
        <p14:creationId xmlns:p14="http://schemas.microsoft.com/office/powerpoint/2010/main" val="696765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>
            <a:extLst>
              <a:ext uri="{FF2B5EF4-FFF2-40B4-BE49-F238E27FC236}">
                <a16:creationId xmlns:a16="http://schemas.microsoft.com/office/drawing/2014/main" id="{ACD49FB1-7086-4042-A511-AF11CDCE4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0" y="611485"/>
            <a:ext cx="4066825" cy="6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8C33FED1-1852-5044-9FB3-876E9C156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9" r="21559" b="80064"/>
          <a:stretch/>
        </p:blipFill>
        <p:spPr bwMode="auto">
          <a:xfrm>
            <a:off x="5472113" y="1187549"/>
            <a:ext cx="4608512" cy="456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9E6D20-EADD-8747-8DF3-3C1513AAA977}"/>
              </a:ext>
            </a:extLst>
          </p:cNvPr>
          <p:cNvSpPr txBox="1"/>
          <p:nvPr/>
        </p:nvSpPr>
        <p:spPr>
          <a:xfrm>
            <a:off x="4464248" y="1907629"/>
            <a:ext cx="140294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EPIFISI</a:t>
            </a:r>
          </a:p>
        </p:txBody>
      </p:sp>
    </p:spTree>
    <p:extLst>
      <p:ext uri="{BB962C8B-B14F-4D97-AF65-F5344CB8AC3E}">
        <p14:creationId xmlns:p14="http://schemas.microsoft.com/office/powerpoint/2010/main" val="1238165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3759F30-02FB-5C48-8396-7077781FD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8280" y="107429"/>
            <a:ext cx="10080625" cy="1258888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EPIFISI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EB7633-1C72-FA4E-96BF-475079695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811" y="1043533"/>
            <a:ext cx="9001001" cy="6183311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Rappresenta l’espansione posteriore dell’ Epitalamo.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una struttura neuroendocrina.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responsabile della produzione della MELATONINA, la cui secrezione si incrementa durante l’ ASSENZA di LUCE e diminuisce quando la LUCE è PRESENTE.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È pertanto coinvolta nella regolazione dei RITMI CIRCADIANI LUCE-BUIO, e, agendo sull’ ipotalamo, di conseguenza l’ alternanza SONNO-VEGLIA.</a:t>
            </a:r>
          </a:p>
        </p:txBody>
      </p:sp>
    </p:spTree>
    <p:extLst>
      <p:ext uri="{BB962C8B-B14F-4D97-AF65-F5344CB8AC3E}">
        <p14:creationId xmlns:p14="http://schemas.microsoft.com/office/powerpoint/2010/main" val="4042591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808" y="114921"/>
            <a:ext cx="9072562" cy="647700"/>
          </a:xfrm>
          <a:ln/>
        </p:spPr>
        <p:txBody>
          <a:bodyPr lIns="90000" tIns="46800" rIns="90000" bIns="46800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DIENCEFALO E TELENCEFALO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(SUPERFICIE INFERIORE)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842963"/>
            <a:ext cx="5040313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936625"/>
            <a:ext cx="4938713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616575" y="3416300"/>
            <a:ext cx="715963" cy="1192213"/>
          </a:xfrm>
          <a:prstGeom prst="ellipse">
            <a:avLst/>
          </a:prstGeom>
          <a:noFill/>
          <a:ln w="5724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5746750" y="2303463"/>
            <a:ext cx="2605088" cy="1223962"/>
          </a:xfrm>
          <a:prstGeom prst="ellipse">
            <a:avLst/>
          </a:prstGeom>
          <a:noFill/>
          <a:ln w="38160" cap="flat">
            <a:solidFill>
              <a:srgbClr val="46341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629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1020207"/>
            <a:ext cx="10079567" cy="5519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12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54063" y="207963"/>
            <a:ext cx="8567737" cy="1260475"/>
          </a:xfrm>
          <a:ln/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Suddivisione topografica dei </a:t>
            </a:r>
            <a:b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nuclei talamici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3925" y="2100263"/>
            <a:ext cx="8826500" cy="4938712"/>
          </a:xfrm>
          <a:ln/>
        </p:spPr>
        <p:txBody>
          <a:bodyPr/>
          <a:lstStyle/>
          <a:p>
            <a:endParaRPr lang="it-IT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55154" r="2606"/>
          <a:stretch>
            <a:fillRect/>
          </a:stretch>
        </p:blipFill>
        <p:spPr bwMode="auto">
          <a:xfrm>
            <a:off x="515938" y="1477963"/>
            <a:ext cx="9366250" cy="591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026" t="55154" r="26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15938" y="1477963"/>
            <a:ext cx="5713412" cy="395287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15938" y="1954213"/>
            <a:ext cx="395287" cy="873125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25375-51DF-BC49-A42E-5F852603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7475"/>
            <a:ext cx="10080625" cy="782042"/>
          </a:xfrm>
        </p:spPr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TALAMO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F7103C-6C5A-044B-89B3-86B7807D5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848" y="971525"/>
            <a:ext cx="8352928" cy="6660157"/>
          </a:xfrm>
        </p:spPr>
        <p:txBody>
          <a:bodyPr/>
          <a:lstStyle/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Cospicuo agglomerato di Sostanza Grigia, PARI,  del Diencefalo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È coinvolto nei meccanismi di RITRASMISSIONE di IMPULSI di tipo SENSITIVO e SENSORIALE verso le specifiche AREE della CORTECCIA TELENCEFALICA</a:t>
            </a:r>
          </a:p>
          <a:p>
            <a:endParaRPr lang="it-IT" sz="30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r>
              <a:rPr lang="it-IT" sz="3000" dirty="0">
                <a:solidFill>
                  <a:schemeClr val="tx1"/>
                </a:solidFill>
                <a:latin typeface="Copperplate" panose="02000504000000020004" pitchFamily="2" charset="77"/>
              </a:rPr>
              <a:t>Tra i 2 TALAMI CONTROLATERALI si localizza il Terzo Ventricolo Encefalico</a:t>
            </a:r>
          </a:p>
        </p:txBody>
      </p:sp>
    </p:spTree>
    <p:extLst>
      <p:ext uri="{BB962C8B-B14F-4D97-AF65-F5344CB8AC3E}">
        <p14:creationId xmlns:p14="http://schemas.microsoft.com/office/powerpoint/2010/main" val="888855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78883FC-3DE4-444A-B254-771ADD14B9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3200" i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 P O T A L A M O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DAD32511-63B9-4A1D-8C45-ACBAE74C3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920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207963"/>
            <a:ext cx="6445250" cy="735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36774</TotalTime>
  <Words>541</Words>
  <Application>Microsoft Macintosh PowerPoint</Application>
  <PresentationFormat>Personalizzato</PresentationFormat>
  <Paragraphs>69</Paragraphs>
  <Slides>28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8" baseType="lpstr">
      <vt:lpstr>Arial</vt:lpstr>
      <vt:lpstr>Arial Black</vt:lpstr>
      <vt:lpstr>Chalkboard</vt:lpstr>
      <vt:lpstr>Comic Sans MS</vt:lpstr>
      <vt:lpstr>Copperplate</vt:lpstr>
      <vt:lpstr>Copperplate Gothic Bold</vt:lpstr>
      <vt:lpstr>Gurmukhi MN</vt:lpstr>
      <vt:lpstr>Times New Roman</vt:lpstr>
      <vt:lpstr>Wingdings</vt:lpstr>
      <vt:lpstr>Tema di Office</vt:lpstr>
      <vt:lpstr>C E R V E L L O DIENCEFALO</vt:lpstr>
      <vt:lpstr>CERVELLO</vt:lpstr>
      <vt:lpstr>DIENCEFALO E TELENCEFALO  (SUPERFICIE INFERIORE)</vt:lpstr>
      <vt:lpstr>T A L A M O</vt:lpstr>
      <vt:lpstr>Presentazione standard di PowerPoint</vt:lpstr>
      <vt:lpstr>Suddivisione topografica dei  nuclei talamici</vt:lpstr>
      <vt:lpstr>TALAMO</vt:lpstr>
      <vt:lpstr>I P O T A L A M O</vt:lpstr>
      <vt:lpstr>Presentazione standard di PowerPoint</vt:lpstr>
      <vt:lpstr>COINVOLGIMENTO DELL’IPOTALAMO  NELLE  ATTIVITA’ DEL SISTEMA NERVOSO FUNZIONALE DELL’IPOTALAMO</vt:lpstr>
      <vt:lpstr>Presentazione standard di PowerPoint</vt:lpstr>
      <vt:lpstr>PRINCIPALI MODALITÀ DI AZIONE DELL’IPOTALAMO</vt:lpstr>
      <vt:lpstr>MODALITA’ DI AZIONE UMORALE  DELL’ IPOTALAMO</vt:lpstr>
      <vt:lpstr>Presentazione standard di PowerPoint</vt:lpstr>
      <vt:lpstr>Presentazione standard di PowerPoint</vt:lpstr>
      <vt:lpstr>MODALITA’ DI AZIONE NERVOSA  DELL’ IPOTALAMO</vt:lpstr>
      <vt:lpstr>Presentazione standard di PowerPoint</vt:lpstr>
      <vt:lpstr>Presentazione standard di PowerPoint</vt:lpstr>
      <vt:lpstr>ORGANIZZAZIONE MORFO-FUNZIONALE GENERALE DEL SISTEMA NERVOSO AUTONOMO (o VEGETATIVO) (SNA)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 P I F I S I (Ghiandola Pineale)</vt:lpstr>
      <vt:lpstr>Presentazione standard di PowerPoint</vt:lpstr>
      <vt:lpstr>EPIFISI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E R V E L L O                     (Telencefalo + Diencefalo,                     nel  “TRATTEGGIO ROSSO” )</dc:title>
  <dc:creator>VITTORIO GRILL</dc:creator>
  <cp:lastModifiedBy>Utente di Microsoft Office</cp:lastModifiedBy>
  <cp:revision>175</cp:revision>
  <cp:lastPrinted>1601-01-01T00:00:00Z</cp:lastPrinted>
  <dcterms:created xsi:type="dcterms:W3CDTF">2014-12-18T06:36:09Z</dcterms:created>
  <dcterms:modified xsi:type="dcterms:W3CDTF">2023-11-03T08:33:34Z</dcterms:modified>
</cp:coreProperties>
</file>