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07" r:id="rId3"/>
    <p:sldId id="265" r:id="rId4"/>
    <p:sldId id="266" r:id="rId5"/>
    <p:sldId id="347" r:id="rId6"/>
    <p:sldId id="346" r:id="rId7"/>
    <p:sldId id="268" r:id="rId8"/>
    <p:sldId id="339" r:id="rId9"/>
    <p:sldId id="260" r:id="rId10"/>
    <p:sldId id="261" r:id="rId11"/>
    <p:sldId id="262" r:id="rId12"/>
    <p:sldId id="335" r:id="rId13"/>
    <p:sldId id="263" r:id="rId14"/>
    <p:sldId id="336" r:id="rId15"/>
    <p:sldId id="349" r:id="rId16"/>
    <p:sldId id="341" r:id="rId17"/>
    <p:sldId id="340" r:id="rId18"/>
    <p:sldId id="348" r:id="rId1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519"/>
    <p:restoredTop sz="94705"/>
  </p:normalViewPr>
  <p:slideViewPr>
    <p:cSldViewPr snapToGrid="0" snapToObjects="1">
      <p:cViewPr varScale="1">
        <p:scale>
          <a:sx n="106" d="100"/>
          <a:sy n="106" d="100"/>
        </p:scale>
        <p:origin x="81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A0971C-80D9-B542-9063-9D40E41BAE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2C5CD35-7601-A642-9478-5246FB09F2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0EDF1CA-DAB7-C04A-9180-104374254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57229-34EC-E44F-9A53-269229BEB487}" type="datetimeFigureOut">
              <a:rPr lang="it-IT" smtClean="0"/>
              <a:t>25/10/23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39452C0-99B6-1947-9DE5-5B16DB6AA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2B9EC21-7F17-264F-A195-BA87AEE78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07C8-3C79-E44B-A92C-6664A04839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6947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E96842-3EE3-0449-B75D-043AE859D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DDA368A-E12A-024F-9577-8C9C5D36EB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9CC90B8-1283-A244-82BE-DC9D58F64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57229-34EC-E44F-9A53-269229BEB487}" type="datetimeFigureOut">
              <a:rPr lang="it-IT" smtClean="0"/>
              <a:t>25/10/23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7ABC758-8A97-3A46-B017-1CC4D7C98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909C7A6-7BB6-964A-AD6A-5FB8DA67D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07C8-3C79-E44B-A92C-6664A04839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8800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1B6FF84D-AFD5-AF47-A9D5-9249DC2D50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3BAF307-8A6D-8A48-829E-63409855BA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FDB7117-EB64-924F-8537-8987DAE7F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57229-34EC-E44F-9A53-269229BEB487}" type="datetimeFigureOut">
              <a:rPr lang="it-IT" smtClean="0"/>
              <a:t>25/10/23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AA6468D-748A-7646-825C-94887778A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1E041E3-C077-3B48-A169-8A27B255D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07C8-3C79-E44B-A92C-6664A04839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2557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DA200A-EF23-5D49-B671-C98FB0814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581513B-184D-E043-81E0-33969E77DA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E036BEF-885A-1E40-959C-BB93A9C22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57229-34EC-E44F-9A53-269229BEB487}" type="datetimeFigureOut">
              <a:rPr lang="it-IT" smtClean="0"/>
              <a:t>25/10/23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02DC252-D153-C046-A885-1DA368CF5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33A0F8A-6F00-C448-8E96-E4414FBC8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07C8-3C79-E44B-A92C-6664A04839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3030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1C84A1-BAA3-054B-B30A-00F50D0C9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C1F26A5-3107-6D42-9082-6B57AB6F3C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9C38F72-D9CC-2645-AE6C-E6C934C24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57229-34EC-E44F-9A53-269229BEB487}" type="datetimeFigureOut">
              <a:rPr lang="it-IT" smtClean="0"/>
              <a:t>25/10/23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54FFE8-4257-FE4E-8C37-2B5FEFEC0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DC5466D-A6A2-5344-9BB7-6C71CE61A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07C8-3C79-E44B-A92C-6664A04839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5810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2C113E-FEA1-FC4A-BE33-DF762E9A2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31CD442-21C6-F340-9F04-683F4DC389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2ED4AAE-836F-0E46-B0A8-9864D5A93F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67034E8-46AB-6847-986B-B751DEAFA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57229-34EC-E44F-9A53-269229BEB487}" type="datetimeFigureOut">
              <a:rPr lang="it-IT" smtClean="0"/>
              <a:t>25/10/23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3743D28-36F6-3E46-BAFE-0C372B5DA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C23AD0A-0016-F046-9766-40D8E68BE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07C8-3C79-E44B-A92C-6664A04839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1560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179E34-4C1A-574C-B992-E23BC8111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C4BB716-11D0-4E41-9CD2-C0F6AAB8E6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2C98885-790D-7544-AC81-D2F4AC249F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2A1AC97-8814-A045-A4EF-F13BE277BC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1DFFD850-ABEB-CF4A-9EEE-6C225273FE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69E1586-AEF1-4449-AAEB-897F012F0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57229-34EC-E44F-9A53-269229BEB487}" type="datetimeFigureOut">
              <a:rPr lang="it-IT" smtClean="0"/>
              <a:t>25/10/23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AD35E26E-B0CF-634C-9C96-206C59C0D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BB61E3D6-0800-814A-8D60-8BF89CC50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07C8-3C79-E44B-A92C-6664A04839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2163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30CB64C-24C8-5741-96A6-CF460C63A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4CE5442-D1FC-9E42-A4F4-3F03A4CA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57229-34EC-E44F-9A53-269229BEB487}" type="datetimeFigureOut">
              <a:rPr lang="it-IT" smtClean="0"/>
              <a:t>25/10/23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531B906-1F89-9B48-B5AF-CCFAB9CEB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29AC4D6-2E11-264B-89DB-E193D4D1F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07C8-3C79-E44B-A92C-6664A04839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7279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656AC65-769A-8040-A449-02CE46949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57229-34EC-E44F-9A53-269229BEB487}" type="datetimeFigureOut">
              <a:rPr lang="it-IT" smtClean="0"/>
              <a:t>25/10/23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2912633-13C5-EE4E-810D-9B9F3D0C8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7259FC6-397C-FE43-8E29-6FC6BC583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07C8-3C79-E44B-A92C-6664A04839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920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D2EF5E-9A94-FD43-BFF4-31E9C18C1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56C7A0C-89E5-2549-94BF-0EC4AADAC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4977A70-4809-824A-BAAB-26A619671C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0E0BC9B-4054-D94F-AF28-4A4081865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57229-34EC-E44F-9A53-269229BEB487}" type="datetimeFigureOut">
              <a:rPr lang="it-IT" smtClean="0"/>
              <a:t>25/10/23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C3DBEB5-389D-1F4B-987A-C19ED4E4B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C676085-9C8A-C340-A076-F84A72373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07C8-3C79-E44B-A92C-6664A04839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501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E9B8B8-9824-E24E-AFF7-3343B06F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BEA49E4-D683-2543-A91F-DFB444B41F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DD83EA8-1374-6A4C-8D7A-772B57495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623A957-43CC-A14E-901E-0D70EB729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57229-34EC-E44F-9A53-269229BEB487}" type="datetimeFigureOut">
              <a:rPr lang="it-IT" smtClean="0"/>
              <a:t>25/10/23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547D6C5-3A9D-B345-9CB1-FF372B389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0C4D9D9-0045-9848-8AFD-4791ED008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07C8-3C79-E44B-A92C-6664A04839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9094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97275C0-C190-C24B-9F8B-C6D2620C1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6BDB6EF-623A-524C-9AB1-AEDB15D159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1C09090-EE10-1D48-8886-84E2ED307A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57229-34EC-E44F-9A53-269229BEB487}" type="datetimeFigureOut">
              <a:rPr lang="it-IT" smtClean="0"/>
              <a:t>25/10/23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E3177F9-E405-3948-8AAF-2AD53CD1CB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3653DB2-8F29-3A4A-9284-DB0808E4E8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0B07C8-3C79-E44B-A92C-6664A048390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1647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tiff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E5585F-0A1D-9241-B740-39949B910C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/>
              <a:t>Geografia storica dell’odierno Friuli Venezia Giulia</a:t>
            </a:r>
            <a:br>
              <a:rPr lang="it-IT" dirty="0"/>
            </a:br>
            <a:r>
              <a:rPr lang="it-IT" sz="4900" dirty="0"/>
              <a:t>641LM</a:t>
            </a:r>
            <a:r>
              <a:rPr lang="it-IT" dirty="0"/>
              <a:t> 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82CE514-46D1-3544-8779-F18C2BF8B5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it-IT" dirty="0"/>
          </a:p>
          <a:p>
            <a:r>
              <a:rPr lang="it-IT" dirty="0"/>
              <a:t>M-GGR/01 GEOGRAFIA</a:t>
            </a:r>
          </a:p>
          <a:p>
            <a:r>
              <a:rPr lang="it-IT" b="1" dirty="0"/>
              <a:t>LE65 - STUDI STORICI. DALL'ANTICO AL CONTEMPORANEO </a:t>
            </a:r>
            <a:endParaRPr lang="it-IT" dirty="0"/>
          </a:p>
          <a:p>
            <a:r>
              <a:rPr lang="it-IT" dirty="0"/>
              <a:t>A.A. 2023-2024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6ABF38B-071B-294F-A1E5-7BC0BBE4FCC1}"/>
              </a:ext>
            </a:extLst>
          </p:cNvPr>
          <p:cNvSpPr txBox="1"/>
          <p:nvPr/>
        </p:nvSpPr>
        <p:spPr>
          <a:xfrm>
            <a:off x="4689565" y="5603966"/>
            <a:ext cx="32787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dirty="0"/>
              <a:t>SERGIO ZILLI</a:t>
            </a:r>
          </a:p>
        </p:txBody>
      </p:sp>
    </p:spTree>
    <p:extLst>
      <p:ext uri="{BB962C8B-B14F-4D97-AF65-F5344CB8AC3E}">
        <p14:creationId xmlns:p14="http://schemas.microsoft.com/office/powerpoint/2010/main" val="1229580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olo 1">
            <a:extLst>
              <a:ext uri="{FF2B5EF4-FFF2-40B4-BE49-F238E27FC236}">
                <a16:creationId xmlns:a16="http://schemas.microsoft.com/office/drawing/2014/main" id="{A104126B-FDF1-2549-9F62-3008F0B459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/>
              <a:t>Le conseguenze sulla provincia </a:t>
            </a:r>
            <a:br>
              <a:rPr lang="it-IT" altLang="it-IT"/>
            </a:br>
            <a:r>
              <a:rPr lang="it-IT" altLang="it-IT"/>
              <a:t>(luglio 1919)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E756034-9E0D-3E41-8D4A-AE890FFCA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350" y="2093913"/>
            <a:ext cx="6035675" cy="4051300"/>
          </a:xfrm>
        </p:spPr>
        <p:txBody>
          <a:bodyPr rtlCol="0">
            <a:normAutofit lnSpcReduction="10000"/>
          </a:bodyPr>
          <a:lstStyle/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Char char=""/>
              <a:defRPr/>
            </a:pPr>
            <a:r>
              <a:rPr 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Il conteggio dei danni:</a:t>
            </a:r>
          </a:p>
          <a:p>
            <a:pPr marL="982663" indent="-1714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Char char=""/>
              <a:defRPr/>
            </a:pPr>
            <a:r>
              <a:rPr 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Agricoltura:          921.000.000</a:t>
            </a:r>
          </a:p>
          <a:p>
            <a:pPr marL="982663" indent="-1714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Char char=""/>
              <a:defRPr/>
            </a:pPr>
            <a:r>
              <a:rPr 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Commercio:          950.000.000</a:t>
            </a:r>
          </a:p>
          <a:p>
            <a:pPr marL="982663" indent="-1714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Char char=""/>
              <a:defRPr/>
            </a:pPr>
            <a:r>
              <a:rPr 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Industria:           1.200.000.000</a:t>
            </a:r>
          </a:p>
          <a:p>
            <a:pPr marL="982663" indent="-1714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Char char=""/>
              <a:defRPr/>
            </a:pPr>
            <a:r>
              <a:rPr 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Beni nelle case:    260.000.000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Char char=""/>
              <a:defRPr/>
            </a:pPr>
            <a:endParaRPr lang="it-IT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Char char=""/>
              <a:defRPr/>
            </a:pPr>
            <a:r>
              <a:rPr 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Assieme:     lire 3.331.000.000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Char char=""/>
              <a:defRPr/>
            </a:pPr>
            <a:endParaRPr lang="it-IT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None/>
              <a:defRPr/>
            </a:pPr>
            <a:r>
              <a:rPr lang="it-IT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Deputazione provinciale di Udine, </a:t>
            </a:r>
            <a:r>
              <a:rPr lang="it-IT" sz="16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La provincia di Udine e l’invasione nemica</a:t>
            </a:r>
            <a:r>
              <a:rPr lang="it-IT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Udine 1919</a:t>
            </a:r>
          </a:p>
        </p:txBody>
      </p:sp>
      <p:pic>
        <p:nvPicPr>
          <p:cNvPr id="26627" name="Immagine 4">
            <a:extLst>
              <a:ext uri="{FF2B5EF4-FFF2-40B4-BE49-F238E27FC236}">
                <a16:creationId xmlns:a16="http://schemas.microsoft.com/office/drawing/2014/main" id="{A72FFF26-7DA8-1F4E-9DA2-1E6E18C97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150">
            <a:off x="6216288" y="1539014"/>
            <a:ext cx="5334000" cy="446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89339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olo 1">
            <a:extLst>
              <a:ext uri="{FF2B5EF4-FFF2-40B4-BE49-F238E27FC236}">
                <a16:creationId xmlns:a16="http://schemas.microsoft.com/office/drawing/2014/main" id="{2A8A3717-1D1A-E14E-AE6A-FCD8AD9022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/>
              <a:t>L’intervento dell’Istituto federale di credito per il risorgimento delle Venezie</a:t>
            </a:r>
          </a:p>
        </p:txBody>
      </p:sp>
      <p:pic>
        <p:nvPicPr>
          <p:cNvPr id="27650" name="Segnaposto contenuto 4">
            <a:extLst>
              <a:ext uri="{FF2B5EF4-FFF2-40B4-BE49-F238E27FC236}">
                <a16:creationId xmlns:a16="http://schemas.microsoft.com/office/drawing/2014/main" id="{15A25DA3-9713-574A-B8EA-CEA336020FF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3996531" y="-1139031"/>
            <a:ext cx="3952875" cy="11018838"/>
          </a:xfrm>
        </p:spPr>
      </p:pic>
    </p:spTree>
    <p:extLst>
      <p:ext uri="{BB962C8B-B14F-4D97-AF65-F5344CB8AC3E}">
        <p14:creationId xmlns:p14="http://schemas.microsoft.com/office/powerpoint/2010/main" val="17325845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olo 1">
            <a:extLst>
              <a:ext uri="{FF2B5EF4-FFF2-40B4-BE49-F238E27FC236}">
                <a16:creationId xmlns:a16="http://schemas.microsoft.com/office/drawing/2014/main" id="{85607E53-57B1-CD40-950B-16873B456F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/>
              <a:t>Le anticipazioni dell’istituto federale di credito nella provincia di Udine</a:t>
            </a:r>
          </a:p>
        </p:txBody>
      </p:sp>
      <p:sp>
        <p:nvSpPr>
          <p:cNvPr id="28674" name="Segnaposto contenuto 2">
            <a:extLst>
              <a:ext uri="{FF2B5EF4-FFF2-40B4-BE49-F238E27FC236}">
                <a16:creationId xmlns:a16="http://schemas.microsoft.com/office/drawing/2014/main" id="{60726DA6-130B-604B-A36B-1F364EE7C93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77863" y="2500313"/>
            <a:ext cx="8596312" cy="3541712"/>
          </a:xfrm>
        </p:spPr>
        <p:txBody>
          <a:bodyPr/>
          <a:lstStyle/>
          <a:p>
            <a:pPr eaLnBrk="1" hangingPunct="1"/>
            <a:r>
              <a:rPr lang="it-IT" altLang="it-IT" sz="2400">
                <a:solidFill>
                  <a:schemeClr val="tx1"/>
                </a:solidFill>
              </a:rPr>
              <a:t>Al 30 giugno 1921:lire 296.307.321,30</a:t>
            </a:r>
          </a:p>
          <a:p>
            <a:pPr eaLnBrk="1" hangingPunct="1"/>
            <a:endParaRPr lang="it-IT" altLang="it-IT" sz="2400">
              <a:solidFill>
                <a:schemeClr val="tx1"/>
              </a:solidFill>
            </a:endParaRPr>
          </a:p>
          <a:p>
            <a:pPr eaLnBrk="1" hangingPunct="1"/>
            <a:r>
              <a:rPr lang="it-IT" altLang="it-IT" sz="2400">
                <a:solidFill>
                  <a:schemeClr val="tx1"/>
                </a:solidFill>
              </a:rPr>
              <a:t>Al 31 agosto 1924. lire 390.503.524,08</a:t>
            </a:r>
          </a:p>
          <a:p>
            <a:pPr eaLnBrk="1" hangingPunct="1"/>
            <a:endParaRPr lang="it-IT" altLang="it-IT" sz="2400">
              <a:solidFill>
                <a:schemeClr val="tx1"/>
              </a:solidFill>
            </a:endParaRPr>
          </a:p>
          <a:p>
            <a:pPr eaLnBrk="1" hangingPunct="1"/>
            <a:r>
              <a:rPr lang="it-IT" altLang="it-IT" sz="3200">
                <a:solidFill>
                  <a:schemeClr val="tx1"/>
                </a:solidFill>
              </a:rPr>
              <a:t>Percentuale dei fondi erogati sui danni quantificati nel 1919 : </a:t>
            </a:r>
            <a:r>
              <a:rPr lang="it-IT" altLang="it-IT" sz="3200" b="1">
                <a:solidFill>
                  <a:schemeClr val="tx1"/>
                </a:solidFill>
              </a:rPr>
              <a:t>11,7</a:t>
            </a:r>
            <a:r>
              <a:rPr lang="it-IT" altLang="it-IT" sz="3200">
                <a:solidFill>
                  <a:schemeClr val="tx1"/>
                </a:solidFill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33606171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olo 1">
            <a:extLst>
              <a:ext uri="{FF2B5EF4-FFF2-40B4-BE49-F238E27FC236}">
                <a16:creationId xmlns:a16="http://schemas.microsoft.com/office/drawing/2014/main" id="{7E4D5243-8F4A-1D4E-9ADE-3D924E811B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7334" y="609600"/>
            <a:ext cx="9820904" cy="1320800"/>
          </a:xfrm>
        </p:spPr>
        <p:txBody>
          <a:bodyPr/>
          <a:lstStyle/>
          <a:p>
            <a:pPr eaLnBrk="1" hangingPunct="1"/>
            <a:r>
              <a:rPr lang="it-IT" altLang="it-IT" dirty="0"/>
              <a:t>Le richieste di riconoscimento danni di guerra </a:t>
            </a:r>
          </a:p>
        </p:txBody>
      </p:sp>
      <p:sp>
        <p:nvSpPr>
          <p:cNvPr id="14338" name="Segnaposto contenuto 2">
            <a:extLst>
              <a:ext uri="{FF2B5EF4-FFF2-40B4-BE49-F238E27FC236}">
                <a16:creationId xmlns:a16="http://schemas.microsoft.com/office/drawing/2014/main" id="{286CA958-EB6B-8940-8BEE-D7E48D12C9C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92163" y="2641600"/>
            <a:ext cx="3143250" cy="40513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it-IT" alt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Le manifatture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it-IT" alt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Le case private </a:t>
            </a:r>
          </a:p>
          <a:p>
            <a:pPr lvl="1"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it-IT" alt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 profughi</a:t>
            </a:r>
          </a:p>
          <a:p>
            <a:pPr lvl="1"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it-IT" alt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 rimanenti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it-IT" alt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 negozi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it-IT" alt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 professionisti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it-IT" alt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 sodalizi </a:t>
            </a:r>
          </a:p>
        </p:txBody>
      </p:sp>
      <p:pic>
        <p:nvPicPr>
          <p:cNvPr id="29699" name="Immagine 3">
            <a:extLst>
              <a:ext uri="{FF2B5EF4-FFF2-40B4-BE49-F238E27FC236}">
                <a16:creationId xmlns:a16="http://schemas.microsoft.com/office/drawing/2014/main" id="{D92A0728-CA4F-534B-AC45-89D286F76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588" y="1608138"/>
            <a:ext cx="6508750" cy="476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80141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olo 1">
            <a:extLst>
              <a:ext uri="{FF2B5EF4-FFF2-40B4-BE49-F238E27FC236}">
                <a16:creationId xmlns:a16="http://schemas.microsoft.com/office/drawing/2014/main" id="{B54A8117-B1F9-9649-BFAE-B79B47B69A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79217" y="702198"/>
            <a:ext cx="8596668" cy="1320800"/>
          </a:xfrm>
        </p:spPr>
        <p:txBody>
          <a:bodyPr/>
          <a:lstStyle/>
          <a:p>
            <a:pPr eaLnBrk="1" hangingPunct="1"/>
            <a:r>
              <a:rPr lang="it-IT" altLang="it-IT" dirty="0"/>
              <a:t>La declinazione della crisi in Friuli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872E418-F13B-EF47-BD56-F573E911FD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3708" y="2352160"/>
            <a:ext cx="4485503" cy="3201988"/>
          </a:xfrm>
        </p:spPr>
        <p:txBody>
          <a:bodyPr rtlCol="0">
            <a:normAutofit/>
          </a:bodyPr>
          <a:lstStyle/>
          <a:p>
            <a:pPr marL="182880" indent="-182880">
              <a:defRPr/>
            </a:pPr>
            <a:r>
              <a:rPr lang="it-IT" sz="2800" dirty="0">
                <a:solidFill>
                  <a:schemeClr val="tx1"/>
                </a:solidFill>
              </a:rPr>
              <a:t>Gli argini dei fiumi</a:t>
            </a:r>
          </a:p>
          <a:p>
            <a:pPr marL="182880" indent="-182880">
              <a:defRPr/>
            </a:pPr>
            <a:r>
              <a:rPr lang="it-IT" sz="2800" dirty="0">
                <a:solidFill>
                  <a:schemeClr val="tx1"/>
                </a:solidFill>
              </a:rPr>
              <a:t>Le strade</a:t>
            </a:r>
          </a:p>
          <a:p>
            <a:pPr marL="182880" indent="-182880">
              <a:defRPr/>
            </a:pPr>
            <a:r>
              <a:rPr lang="it-IT" sz="2800" dirty="0">
                <a:solidFill>
                  <a:schemeClr val="tx1"/>
                </a:solidFill>
              </a:rPr>
              <a:t>I ponti</a:t>
            </a:r>
          </a:p>
          <a:p>
            <a:pPr>
              <a:defRPr/>
            </a:pPr>
            <a:r>
              <a:rPr lang="it-IT" sz="2800" dirty="0">
                <a:solidFill>
                  <a:schemeClr val="tx1"/>
                </a:solidFill>
              </a:rPr>
              <a:t>Le bonifiche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Char char=""/>
              <a:defRPr/>
            </a:pPr>
            <a:r>
              <a:rPr lang="it-IT" sz="2800" dirty="0">
                <a:solidFill>
                  <a:schemeClr val="tx1"/>
                </a:solidFill>
              </a:rPr>
              <a:t>Le latterie sociali</a:t>
            </a:r>
          </a:p>
          <a:p>
            <a:pPr marL="182880" indent="-18288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Char char=""/>
              <a:defRPr/>
            </a:pPr>
            <a:r>
              <a:rPr lang="it-IT" sz="2800" dirty="0">
                <a:solidFill>
                  <a:schemeClr val="tx1"/>
                </a:solidFill>
              </a:rPr>
              <a:t>Le malghe</a:t>
            </a:r>
          </a:p>
        </p:txBody>
      </p:sp>
    </p:spTree>
    <p:extLst>
      <p:ext uri="{BB962C8B-B14F-4D97-AF65-F5344CB8AC3E}">
        <p14:creationId xmlns:p14="http://schemas.microsoft.com/office/powerpoint/2010/main" val="374960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B5C993-1042-F94D-9547-2535242B5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Immagine 4">
            <a:extLst>
              <a:ext uri="{FF2B5EF4-FFF2-40B4-BE49-F238E27FC236}">
                <a16:creationId xmlns:a16="http://schemas.microsoft.com/office/drawing/2014/main" id="{735649F0-7729-8A4B-A2B3-CD8D1BE64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299033" y="2163516"/>
            <a:ext cx="2371119" cy="701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7E4D8357-19D8-F242-BB3B-C251D7C412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1175" y="260056"/>
            <a:ext cx="4704494" cy="3323720"/>
          </a:xfr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11CFD004-1EA4-1943-8FDC-40E4602459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1822" y="260055"/>
            <a:ext cx="5057012" cy="3893264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D721D0AB-98E5-7049-8B21-25F56A2013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174" y="3718673"/>
            <a:ext cx="4266102" cy="309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0903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A444E2-8C93-EB42-A8C1-3BC3EEEC1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 ponti ricostruiti nel 1919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35B19E10-80B1-7244-8820-D1B402A831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7816" y="1204141"/>
            <a:ext cx="8013344" cy="5653859"/>
          </a:xfrm>
        </p:spPr>
      </p:pic>
    </p:spTree>
    <p:extLst>
      <p:ext uri="{BB962C8B-B14F-4D97-AF65-F5344CB8AC3E}">
        <p14:creationId xmlns:p14="http://schemas.microsoft.com/office/powerpoint/2010/main" val="15166347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olo 1">
            <a:extLst>
              <a:ext uri="{FF2B5EF4-FFF2-40B4-BE49-F238E27FC236}">
                <a16:creationId xmlns:a16="http://schemas.microsoft.com/office/drawing/2014/main" id="{AA8AABC8-EBBF-1A45-888D-94C8129A9A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/>
              <a:t>Gli effetti e le conseguenze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9AA9406-4B9B-F243-BCD7-6569250F64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171450" lvl="2" indent="-1714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Char char=""/>
              <a:defRPr/>
            </a:pPr>
            <a:endParaRPr lang="it-IT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lvl="2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Char char=""/>
              <a:defRPr/>
            </a:pPr>
            <a:r>
              <a:rPr 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Dal 1919: la mancata ricostruzione</a:t>
            </a:r>
          </a:p>
          <a:p>
            <a:pPr marL="4049713" lvl="2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 soldi alla Venezia Giulia</a:t>
            </a:r>
          </a:p>
          <a:p>
            <a:pPr marL="4049713" lvl="2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Tx/>
              <a:buChar char="-"/>
              <a:defRPr/>
            </a:pPr>
            <a:r>
              <a:rPr 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La contrapposizione fra Friuli e e Trieste </a:t>
            </a:r>
          </a:p>
          <a:p>
            <a:pPr marL="434975" lvl="2" indent="-434975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Char char=""/>
              <a:defRPr/>
            </a:pPr>
            <a:r>
              <a:rPr 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L’avvio della introduzione dei segni sul paesaggio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"/>
              <a:defRPr/>
            </a:pPr>
            <a:endParaRPr lang="it-IT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4066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8E09EA-063F-504F-B202-00D0B29F4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51CA056-24B2-774B-8713-BE4F1EF38B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it-IT" dirty="0"/>
              <a:t>Suggerimenti bibliografici</a:t>
            </a:r>
          </a:p>
          <a:p>
            <a:r>
              <a:rPr lang="it-IT" dirty="0"/>
              <a:t>AA.VV., </a:t>
            </a:r>
            <a:r>
              <a:rPr lang="it-IT" i="1" dirty="0"/>
              <a:t>Storia economica e sociale di Trieste</a:t>
            </a:r>
            <a:r>
              <a:rPr lang="it-IT" dirty="0"/>
              <a:t>, Trieste, </a:t>
            </a:r>
            <a:r>
              <a:rPr lang="it-IT" dirty="0" err="1"/>
              <a:t>Lint</a:t>
            </a:r>
            <a:r>
              <a:rPr lang="it-IT" dirty="0"/>
              <a:t>, 2001</a:t>
            </a:r>
          </a:p>
          <a:p>
            <a:r>
              <a:rPr lang="it-IT" dirty="0"/>
              <a:t>Elio </a:t>
            </a:r>
            <a:r>
              <a:rPr lang="it-IT" dirty="0" err="1"/>
              <a:t>Apih</a:t>
            </a:r>
            <a:r>
              <a:rPr lang="it-IT" dirty="0"/>
              <a:t>, </a:t>
            </a:r>
            <a:r>
              <a:rPr lang="it-IT" i="1" dirty="0"/>
              <a:t>Trieste</a:t>
            </a:r>
            <a:r>
              <a:rPr lang="it-IT" dirty="0"/>
              <a:t>, Roma-Bari, Laterza, 1988.</a:t>
            </a:r>
          </a:p>
          <a:p>
            <a:r>
              <a:rPr lang="it-IT" dirty="0"/>
              <a:t>Lucio </a:t>
            </a:r>
            <a:r>
              <a:rPr lang="it-IT" dirty="0" err="1"/>
              <a:t>Fabi</a:t>
            </a:r>
            <a:r>
              <a:rPr lang="it-IT" dirty="0"/>
              <a:t>, </a:t>
            </a:r>
            <a:r>
              <a:rPr lang="it-IT" i="1" dirty="0"/>
              <a:t>Gente di Trincea. La Grande Guerra sul Carso e sull’Isonzo</a:t>
            </a:r>
            <a:r>
              <a:rPr lang="it-IT" dirty="0"/>
              <a:t>, Milano, Mursia, 2014 (II ed.) </a:t>
            </a:r>
          </a:p>
          <a:p>
            <a:r>
              <a:rPr lang="it-IT" dirty="0"/>
              <a:t>Roberto </a:t>
            </a:r>
            <a:r>
              <a:rPr lang="it-IT" dirty="0" err="1"/>
              <a:t>Finzi</a:t>
            </a:r>
            <a:r>
              <a:rPr lang="it-IT" dirty="0"/>
              <a:t>, Claudio Magris, Giovanni Miccoli (a cura di), </a:t>
            </a:r>
            <a:r>
              <a:rPr lang="it-IT" i="1" dirty="0"/>
              <a:t>Storia d’Italia. Le regioni dall’Unità a oggi. Il Friuli-Venezia Giulia</a:t>
            </a:r>
            <a:r>
              <a:rPr lang="it-IT" dirty="0"/>
              <a:t>, Torino, Einaudi, 2002, </a:t>
            </a:r>
          </a:p>
          <a:p>
            <a:r>
              <a:rPr lang="it-IT" dirty="0"/>
              <a:t>Istituto regionale per la storia del movimento di liberazione in Friuli Venezia Giulia</a:t>
            </a:r>
            <a:r>
              <a:rPr lang="it-IT" i="1" dirty="0"/>
              <a:t>, Friuli e Venezia Giulia. Storia del ‘900</a:t>
            </a:r>
            <a:r>
              <a:rPr lang="it-IT" dirty="0"/>
              <a:t>, Gorizia, LEG, 1997</a:t>
            </a:r>
          </a:p>
          <a:p>
            <a:r>
              <a:rPr lang="it-IT" dirty="0"/>
              <a:t>Giulio </a:t>
            </a:r>
            <a:r>
              <a:rPr lang="it-IT" dirty="0" err="1"/>
              <a:t>Sapelli</a:t>
            </a:r>
            <a:r>
              <a:rPr lang="it-IT" dirty="0"/>
              <a:t>, </a:t>
            </a:r>
            <a:r>
              <a:rPr lang="it-IT" i="1" dirty="0"/>
              <a:t>Trieste italiana. Mito e destino economico</a:t>
            </a:r>
            <a:r>
              <a:rPr lang="it-IT" dirty="0"/>
              <a:t>, Milano, Angeli, 1990</a:t>
            </a:r>
          </a:p>
          <a:p>
            <a:r>
              <a:rPr lang="it-IT" dirty="0"/>
              <a:t>Antonio Sema, </a:t>
            </a:r>
            <a:r>
              <a:rPr lang="it-IT" i="1" dirty="0"/>
              <a:t>La Grande Guerra sul fronte dell’Isonzo</a:t>
            </a:r>
            <a:r>
              <a:rPr lang="it-IT" dirty="0"/>
              <a:t>, Gorizia, LEG, 2014 (II ed.) </a:t>
            </a:r>
          </a:p>
          <a:p>
            <a:r>
              <a:rPr lang="it-IT" i="1" dirty="0"/>
              <a:t>Ti ho spedito lire cento. Le stagioni di Luigi Piccoli, emigrante friulano. Lettere famigliari (1905-1915</a:t>
            </a:r>
            <a:r>
              <a:rPr lang="it-IT" dirty="0"/>
              <a:t>), a cura di A. D’</a:t>
            </a:r>
            <a:r>
              <a:rPr lang="it-IT" dirty="0" err="1"/>
              <a:t>Agostin</a:t>
            </a:r>
            <a:r>
              <a:rPr lang="it-IT" dirty="0"/>
              <a:t>, </a:t>
            </a:r>
            <a:r>
              <a:rPr lang="it-IT" dirty="0" err="1"/>
              <a:t>J</a:t>
            </a:r>
            <a:r>
              <a:rPr lang="it-IT" dirty="0"/>
              <a:t>. </a:t>
            </a:r>
            <a:r>
              <a:rPr lang="it-IT" dirty="0" err="1"/>
              <a:t>Grossutti</a:t>
            </a:r>
            <a:r>
              <a:rPr lang="it-IT" dirty="0"/>
              <a:t>, Pordenone, Ed. Biblioteca dell’Immagine, 1997 </a:t>
            </a:r>
          </a:p>
          <a:p>
            <a:r>
              <a:rPr lang="it-IT" dirty="0"/>
              <a:t>Angelo Vivante, </a:t>
            </a:r>
            <a:r>
              <a:rPr lang="it-IT" i="1" dirty="0"/>
              <a:t>Irredentismo adriatico. Contributo alla discussione sui rapporti Austro-Italiani</a:t>
            </a:r>
            <a:r>
              <a:rPr lang="it-IT" dirty="0"/>
              <a:t>, Firenze, Libreria «La Voce», 1912. </a:t>
            </a:r>
          </a:p>
          <a:p>
            <a:r>
              <a:rPr lang="it-IT" dirty="0"/>
              <a:t>Domenico </a:t>
            </a:r>
            <a:r>
              <a:rPr lang="it-IT" dirty="0" err="1"/>
              <a:t>Pecile</a:t>
            </a:r>
            <a:r>
              <a:rPr lang="it-IT" i="1" dirty="0"/>
              <a:t>, Le condizioni di Udine e del Friuli dopo la liberazione, </a:t>
            </a:r>
            <a:r>
              <a:rPr lang="it-IT" dirty="0"/>
              <a:t>s.d., s.l., 1918</a:t>
            </a:r>
          </a:p>
          <a:p>
            <a:pPr marL="0" indent="0">
              <a:buNone/>
            </a:pP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09202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0F2241-DCE7-9D40-AA2C-43CCFF5F1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E0CF116-201B-9545-AA25-6A5CB1F947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sz="2800" b="1" dirty="0"/>
              <a:t>Presentazione n. 7</a:t>
            </a:r>
          </a:p>
          <a:p>
            <a:pPr marL="0" indent="0" algn="ctr">
              <a:buNone/>
            </a:pPr>
            <a:endParaRPr lang="it-IT" b="1" dirty="0"/>
          </a:p>
          <a:p>
            <a:pPr marL="0" indent="0" algn="ctr">
              <a:buNone/>
            </a:pPr>
            <a:endParaRPr lang="it-IT" sz="2800" b="1" dirty="0"/>
          </a:p>
          <a:p>
            <a:pPr marL="0" indent="0" algn="ctr">
              <a:buNone/>
            </a:pPr>
            <a:r>
              <a:rPr lang="it-IT" sz="4400" b="1" dirty="0"/>
              <a:t>Una (sola) Caporetto?</a:t>
            </a:r>
          </a:p>
          <a:p>
            <a:pPr marL="0" indent="0">
              <a:buNone/>
            </a:pPr>
            <a:endParaRPr lang="it-IT" sz="2800" b="1" dirty="0"/>
          </a:p>
        </p:txBody>
      </p:sp>
    </p:spTree>
    <p:extLst>
      <p:ext uri="{BB962C8B-B14F-4D97-AF65-F5344CB8AC3E}">
        <p14:creationId xmlns:p14="http://schemas.microsoft.com/office/powerpoint/2010/main" val="3041703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olo 1">
            <a:extLst>
              <a:ext uri="{FF2B5EF4-FFF2-40B4-BE49-F238E27FC236}">
                <a16:creationId xmlns:a16="http://schemas.microsoft.com/office/drawing/2014/main" id="{C03886A7-27AC-A64E-9E51-E84FEDE46D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8907" y="1374399"/>
            <a:ext cx="4038922" cy="3718462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it-IT" sz="2400" b="1" dirty="0">
                <a:ea typeface="ＭＳ Ｐゴシック" panose="020B0600070205080204" pitchFamily="34" charset="-128"/>
              </a:rPr>
              <a:t>La </a:t>
            </a:r>
            <a:r>
              <a:rPr lang="en-US" altLang="it-IT" sz="2400" b="1" dirty="0" err="1">
                <a:ea typeface="ＭＳ Ｐゴシック" panose="020B0600070205080204" pitchFamily="34" charset="-128"/>
              </a:rPr>
              <a:t>fase</a:t>
            </a:r>
            <a:r>
              <a:rPr lang="en-US" altLang="it-IT" sz="2400" b="1" dirty="0">
                <a:ea typeface="ＭＳ Ｐゴシック" panose="020B0600070205080204" pitchFamily="34" charset="-128"/>
              </a:rPr>
              <a:t> finale </a:t>
            </a:r>
            <a:r>
              <a:rPr lang="en-US" altLang="it-IT" sz="2400" b="1" dirty="0" err="1">
                <a:ea typeface="ＭＳ Ｐゴシック" panose="020B0600070205080204" pitchFamily="34" charset="-128"/>
              </a:rPr>
              <a:t>della</a:t>
            </a:r>
            <a:r>
              <a:rPr lang="en-US" altLang="it-IT" sz="2400" b="1" dirty="0">
                <a:ea typeface="ＭＳ Ｐゴシック" panose="020B0600070205080204" pitchFamily="34" charset="-128"/>
              </a:rPr>
              <a:t> Guerra (</a:t>
            </a:r>
            <a:r>
              <a:rPr lang="en-US" altLang="it-IT" sz="2400" b="1" dirty="0" err="1">
                <a:ea typeface="ＭＳ Ｐゴシック" panose="020B0600070205080204" pitchFamily="34" charset="-128"/>
              </a:rPr>
              <a:t>inizio</a:t>
            </a:r>
            <a:r>
              <a:rPr lang="en-US" altLang="it-IT" sz="2400" b="1" dirty="0">
                <a:ea typeface="ＭＳ Ｐゴシック" panose="020B0600070205080204" pitchFamily="34" charset="-128"/>
              </a:rPr>
              <a:t> </a:t>
            </a:r>
            <a:r>
              <a:rPr lang="en-US" altLang="it-IT" sz="2400" b="1" dirty="0" err="1">
                <a:ea typeface="ＭＳ Ｐゴシック" panose="020B0600070205080204" pitchFamily="34" charset="-128"/>
              </a:rPr>
              <a:t>novembre</a:t>
            </a:r>
            <a:r>
              <a:rPr lang="en-US" altLang="it-IT" sz="2400" b="1" dirty="0">
                <a:ea typeface="ＭＳ Ｐゴシック" panose="020B0600070205080204" pitchFamily="34" charset="-128"/>
              </a:rPr>
              <a:t> 2018)</a:t>
            </a:r>
            <a:br>
              <a:rPr lang="en-US" altLang="it-IT" sz="2400" b="1" dirty="0">
                <a:ea typeface="ＭＳ Ｐゴシック" panose="020B0600070205080204" pitchFamily="34" charset="-128"/>
              </a:rPr>
            </a:br>
            <a:r>
              <a:rPr lang="en-US" altLang="it-IT" sz="2400" b="1" dirty="0" err="1">
                <a:ea typeface="ＭＳ Ｐゴシック" panose="020B0600070205080204" pitchFamily="34" charset="-128"/>
              </a:rPr>
              <a:t>che</a:t>
            </a:r>
            <a:r>
              <a:rPr lang="en-US" altLang="it-IT" sz="2400" b="1" dirty="0">
                <a:ea typeface="ＭＳ Ｐゴシック" panose="020B0600070205080204" pitchFamily="34" charset="-128"/>
              </a:rPr>
              <a:t> </a:t>
            </a:r>
            <a:r>
              <a:rPr lang="en-US" altLang="it-IT" sz="2400" b="1" dirty="0" err="1">
                <a:ea typeface="ＭＳ Ｐゴシック" panose="020B0600070205080204" pitchFamily="34" charset="-128"/>
              </a:rPr>
              <a:t>si</a:t>
            </a:r>
            <a:r>
              <a:rPr lang="en-US" altLang="it-IT" sz="2400" b="1" dirty="0">
                <a:ea typeface="ＭＳ Ｐゴシック" panose="020B0600070205080204" pitchFamily="34" charset="-128"/>
              </a:rPr>
              <a:t> </a:t>
            </a:r>
            <a:r>
              <a:rPr lang="en-US" altLang="it-IT" sz="2400" b="1" dirty="0" err="1">
                <a:ea typeface="ＭＳ Ｐゴシック" panose="020B0600070205080204" pitchFamily="34" charset="-128"/>
              </a:rPr>
              <a:t>svolge</a:t>
            </a:r>
            <a:r>
              <a:rPr lang="en-US" altLang="it-IT" sz="2400" b="1" dirty="0">
                <a:ea typeface="ＭＳ Ｐゴシック" panose="020B0600070205080204" pitchFamily="34" charset="-128"/>
              </a:rPr>
              <a:t> </a:t>
            </a:r>
            <a:r>
              <a:rPr lang="en-US" altLang="it-IT" sz="2400" b="1" dirty="0" err="1">
                <a:ea typeface="ＭＳ Ｐゴシック" panose="020B0600070205080204" pitchFamily="34" charset="-128"/>
              </a:rPr>
              <a:t>nell’odierno</a:t>
            </a:r>
            <a:r>
              <a:rPr lang="en-US" altLang="it-IT" sz="2400" b="1" dirty="0">
                <a:ea typeface="ＭＳ Ｐゴシック" panose="020B0600070205080204" pitchFamily="34" charset="-128"/>
              </a:rPr>
              <a:t> Veneto</a:t>
            </a:r>
            <a:endParaRPr lang="it-IT" altLang="it-IT" sz="2400" b="1" dirty="0">
              <a:ea typeface="ＭＳ Ｐゴシック" panose="020B0600070205080204" pitchFamily="34" charset="-128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0BE158C-74BF-8748-9A0F-C40B63EA7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1950" y="6356352"/>
            <a:ext cx="2057400" cy="365125"/>
          </a:xfrm>
        </p:spPr>
        <p:txBody>
          <a:bodyPr/>
          <a:lstStyle/>
          <a:p>
            <a:pPr>
              <a:defRPr/>
            </a:pPr>
            <a:fld id="{8A640948-E254-3146-AD7B-BCD91684EC0B}" type="slidenum">
              <a:rPr lang="en-US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ea typeface="+mn-ea"/>
              </a:rPr>
              <a:pPr>
                <a:defRPr/>
              </a:pPr>
              <a:t>3</a:t>
            </a:fld>
            <a:endParaRPr lang="en-US">
              <a:gradFill>
                <a:gsLst>
                  <a:gs pos="0">
                    <a:schemeClr val="tx1">
                      <a:alpha val="10000"/>
                    </a:schemeClr>
                  </a:gs>
                  <a:gs pos="100000">
                    <a:schemeClr val="tx1">
                      <a:alpha val="10000"/>
                    </a:schemeClr>
                  </a:gs>
                </a:gsLst>
                <a:lin ang="5400000" scaled="0"/>
              </a:gradFill>
              <a:ea typeface="+mn-ea"/>
            </a:endParaRPr>
          </a:p>
        </p:txBody>
      </p:sp>
      <p:pic>
        <p:nvPicPr>
          <p:cNvPr id="7" name="Segnaposto contenuto 5" descr="Battaglia_di_Vittorio_Veneto.jpg">
            <a:extLst>
              <a:ext uri="{FF2B5EF4-FFF2-40B4-BE49-F238E27FC236}">
                <a16:creationId xmlns:a16="http://schemas.microsoft.com/office/drawing/2014/main" id="{4A97694D-7097-B84E-A39B-26282C6CA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5858" y="641782"/>
            <a:ext cx="7616142" cy="589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319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olo 1">
            <a:extLst>
              <a:ext uri="{FF2B5EF4-FFF2-40B4-BE49-F238E27FC236}">
                <a16:creationId xmlns:a16="http://schemas.microsoft.com/office/drawing/2014/main" id="{5BE2858A-B6B7-2A44-BFFD-83C363155D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84350" y="514896"/>
            <a:ext cx="10067660" cy="97259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it-IT" sz="2400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1918, </a:t>
            </a:r>
            <a:r>
              <a:rPr lang="en-US" altLang="it-IT" sz="2400" dirty="0" err="1">
                <a:solidFill>
                  <a:schemeClr val="accent1"/>
                </a:solidFill>
                <a:ea typeface="ＭＳ Ｐゴシック" panose="020B0600070205080204" pitchFamily="34" charset="-128"/>
              </a:rPr>
              <a:t>l’occupazione</a:t>
            </a:r>
            <a:r>
              <a:rPr lang="en-US" altLang="it-IT" sz="2400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 del Friuli </a:t>
            </a:r>
            <a:br>
              <a:rPr lang="en-US" altLang="it-IT" sz="2400" dirty="0">
                <a:solidFill>
                  <a:schemeClr val="accent1"/>
                </a:solidFill>
                <a:ea typeface="ＭＳ Ｐゴシック" panose="020B0600070205080204" pitchFamily="34" charset="-128"/>
              </a:rPr>
            </a:br>
            <a:endParaRPr lang="it-IT" altLang="it-IT" sz="2400" dirty="0">
              <a:solidFill>
                <a:schemeClr val="accent1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33794" name="Segnaposto contenuto 5" descr="fuga post cap.jpg">
            <a:extLst>
              <a:ext uri="{FF2B5EF4-FFF2-40B4-BE49-F238E27FC236}">
                <a16:creationId xmlns:a16="http://schemas.microsoft.com/office/drawing/2014/main" id="{3A723D74-7E5F-C747-A913-F9DF230A633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20" b="11620"/>
          <a:stretch>
            <a:fillRect/>
          </a:stretch>
        </p:blipFill>
        <p:spPr>
          <a:xfrm>
            <a:off x="1833563" y="1552576"/>
            <a:ext cx="4051300" cy="2246313"/>
          </a:xfr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C62654F-C7CD-2F4D-B00D-991F27E8D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1950" y="6356352"/>
            <a:ext cx="2057400" cy="365125"/>
          </a:xfrm>
        </p:spPr>
        <p:txBody>
          <a:bodyPr/>
          <a:lstStyle/>
          <a:p>
            <a:pPr>
              <a:defRPr/>
            </a:pPr>
            <a:fld id="{0E1AAFA3-98EC-5348-80F8-A990E4E852A1}" type="slidenum">
              <a:rPr lang="en-US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ea typeface="+mn-ea"/>
              </a:rPr>
              <a:pPr>
                <a:defRPr/>
              </a:pPr>
              <a:t>4</a:t>
            </a:fld>
            <a:endParaRPr lang="en-US">
              <a:gradFill>
                <a:gsLst>
                  <a:gs pos="0">
                    <a:schemeClr val="tx1">
                      <a:alpha val="10000"/>
                    </a:schemeClr>
                  </a:gs>
                  <a:gs pos="100000">
                    <a:schemeClr val="tx1">
                      <a:alpha val="10000"/>
                    </a:schemeClr>
                  </a:gs>
                </a:gsLst>
                <a:lin ang="5400000" scaled="0"/>
              </a:gradFill>
              <a:ea typeface="+mn-ea"/>
            </a:endParaRPr>
          </a:p>
        </p:txBody>
      </p:sp>
      <p:pic>
        <p:nvPicPr>
          <p:cNvPr id="33797" name="Immagine 6" descr="gorz.jpg">
            <a:extLst>
              <a:ext uri="{FF2B5EF4-FFF2-40B4-BE49-F238E27FC236}">
                <a16:creationId xmlns:a16="http://schemas.microsoft.com/office/drawing/2014/main" id="{3B669BDE-4435-5C40-B7AE-62C97DD4EE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514" y="1509713"/>
            <a:ext cx="3354387" cy="249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Immagine 7" descr="ponte.jpg">
            <a:extLst>
              <a:ext uri="{FF2B5EF4-FFF2-40B4-BE49-F238E27FC236}">
                <a16:creationId xmlns:a16="http://schemas.microsoft.com/office/drawing/2014/main" id="{C8DCB61B-E4E3-194D-8A2A-D287FA9301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350" y="4037013"/>
            <a:ext cx="3683000" cy="229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Immagine 8" descr="cividale.jpg">
            <a:extLst>
              <a:ext uri="{FF2B5EF4-FFF2-40B4-BE49-F238E27FC236}">
                <a16:creationId xmlns:a16="http://schemas.microsoft.com/office/drawing/2014/main" id="{59AD239D-04DF-B044-A124-DEC116180A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003675"/>
            <a:ext cx="3898900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69375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8BE8F1-7B29-D145-BBBF-BB9A555A5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E6DF7524-8296-DF42-ACA9-663BB197B9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4" y="992049"/>
            <a:ext cx="3651970" cy="5105399"/>
          </a:xfr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3E1D6DDA-DD24-914E-B055-0086329026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9069" y="992048"/>
            <a:ext cx="69850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491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500159-CF0B-8E42-BECB-7FAC24555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5CE25CAF-4463-664E-B3F6-B0E84C5DE3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4" y="1724025"/>
            <a:ext cx="5123049" cy="3881437"/>
          </a:xfr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34F1A307-45E6-B745-ACBB-290BD42C99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9224" y="1724025"/>
            <a:ext cx="5536477" cy="378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588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olo 1">
            <a:extLst>
              <a:ext uri="{FF2B5EF4-FFF2-40B4-BE49-F238E27FC236}">
                <a16:creationId xmlns:a16="http://schemas.microsoft.com/office/drawing/2014/main" id="{EC0C44A2-1621-9444-9811-E0A7A2A7B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9646" y="347241"/>
            <a:ext cx="7789761" cy="1296364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it-IT" altLang="it-IT" sz="2800" dirty="0">
                <a:ea typeface="ＭＳ Ｐゴシック" panose="020B0600070205080204" pitchFamily="34" charset="-128"/>
              </a:rPr>
              <a:t>La fine della guerra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0D53758-E2A0-164D-995B-40DCD461D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1950" y="6356352"/>
            <a:ext cx="2057400" cy="365125"/>
          </a:xfrm>
        </p:spPr>
        <p:txBody>
          <a:bodyPr/>
          <a:lstStyle/>
          <a:p>
            <a:pPr>
              <a:defRPr/>
            </a:pPr>
            <a:fld id="{B58FD25C-5037-B449-940A-C47FBB9E94E1}" type="slidenum">
              <a:rPr lang="en-US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ea typeface="+mn-ea"/>
              </a:rPr>
              <a:pPr>
                <a:defRPr/>
              </a:pPr>
              <a:t>7</a:t>
            </a:fld>
            <a:endParaRPr lang="en-US">
              <a:gradFill>
                <a:gsLst>
                  <a:gs pos="0">
                    <a:schemeClr val="tx1">
                      <a:alpha val="10000"/>
                    </a:schemeClr>
                  </a:gs>
                  <a:gs pos="100000">
                    <a:schemeClr val="tx1">
                      <a:alpha val="10000"/>
                    </a:schemeClr>
                  </a:gs>
                </a:gsLst>
                <a:lin ang="5400000" scaled="0"/>
              </a:gradFill>
              <a:ea typeface="+mn-ea"/>
            </a:endParaRPr>
          </a:p>
        </p:txBody>
      </p:sp>
      <p:pic>
        <p:nvPicPr>
          <p:cNvPr id="6" name="Segnaposto contenuto 6">
            <a:extLst>
              <a:ext uri="{FF2B5EF4-FFF2-40B4-BE49-F238E27FC236}">
                <a16:creationId xmlns:a16="http://schemas.microsoft.com/office/drawing/2014/main" id="{EC8D7D37-C37F-4D4C-B62E-FAF855D98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3717" y="1806985"/>
            <a:ext cx="6124478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284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olo 1">
            <a:extLst>
              <a:ext uri="{FF2B5EF4-FFF2-40B4-BE49-F238E27FC236}">
                <a16:creationId xmlns:a16="http://schemas.microsoft.com/office/drawing/2014/main" id="{74B94233-11AE-C446-9594-1FB3036BB2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/>
              <a:t>Gli effetti e le conseguenze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FF01A41-0DCC-DA4F-8DCF-E533379AA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758" y="1585732"/>
            <a:ext cx="10343206" cy="399326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Char char=""/>
              <a:defRPr/>
            </a:pPr>
            <a:r>
              <a:rPr 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1914: l’interruzione della prassi </a:t>
            </a:r>
          </a:p>
          <a:p>
            <a:pPr marL="3832225" lvl="2" indent="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None/>
              <a:defRPr/>
            </a:pPr>
            <a:r>
              <a:rPr 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di vita quotidiana</a:t>
            </a:r>
          </a:p>
          <a:p>
            <a:pPr marL="3786188" lvl="2" indent="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None/>
              <a:defRPr/>
            </a:pPr>
            <a:r>
              <a:rPr 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di sopravvivenza economica</a:t>
            </a:r>
          </a:p>
          <a:p>
            <a:pPr marL="3786188" lvl="2" indent="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None/>
              <a:defRPr/>
            </a:pPr>
            <a:r>
              <a:rPr 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di relazioni territoriali</a:t>
            </a:r>
          </a:p>
          <a:p>
            <a:pPr marL="285750" lvl="2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Char char=""/>
              <a:defRPr/>
            </a:pPr>
            <a:endParaRPr lang="it-IT" sz="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lvl="2" indent="-285750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Char char=""/>
              <a:defRPr/>
            </a:pPr>
            <a:r>
              <a:rPr 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1915-1917: la quiete prima della tempesta nella retrovia del Friuli e a Trieste; </a:t>
            </a:r>
          </a:p>
          <a:p>
            <a:pPr marL="1874838" lvl="2" indent="-261938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Char char=""/>
              <a:defRPr/>
            </a:pPr>
            <a:r>
              <a:rPr 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la guerra guerreggiata nella Contea di Gorizia</a:t>
            </a:r>
          </a:p>
          <a:p>
            <a:pPr marL="285750" lvl="2" indent="-285750">
              <a:defRPr/>
            </a:pPr>
            <a:r>
              <a:rPr 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Ottobre novembre 1917:  Caporetto, la fuga e l’occupazione</a:t>
            </a:r>
          </a:p>
          <a:p>
            <a:pPr marL="171450" lvl="2" indent="-171450">
              <a:defRPr/>
            </a:pPr>
            <a:endParaRPr lang="it-IT" sz="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lvl="2" indent="-285750">
              <a:defRPr/>
            </a:pPr>
            <a:r>
              <a:rPr lang="it-IT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1918: l’anno orribile</a:t>
            </a:r>
          </a:p>
          <a:p>
            <a:pPr marL="1874838" lvl="2" indent="-261938"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3" charset="2"/>
              <a:buChar char=""/>
              <a:defRPr/>
            </a:pPr>
            <a:endParaRPr lang="it-IT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9364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olo 1">
            <a:extLst>
              <a:ext uri="{FF2B5EF4-FFF2-40B4-BE49-F238E27FC236}">
                <a16:creationId xmlns:a16="http://schemas.microsoft.com/office/drawing/2014/main" id="{5473F12C-586D-4340-873A-FB2C3BDF94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/>
              <a:t>I danni alla città di Udine (18 novembre 1918)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13CFC3A-C609-9740-8228-4D312AF20A61}"/>
              </a:ext>
            </a:extLst>
          </p:cNvPr>
          <p:cNvSpPr txBox="1"/>
          <p:nvPr/>
        </p:nvSpPr>
        <p:spPr>
          <a:xfrm>
            <a:off x="677863" y="1930400"/>
            <a:ext cx="10115550" cy="443198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2400" i="1" dirty="0">
                <a:latin typeface="+mn-lt"/>
              </a:rPr>
              <a:t>«Le condizioni edilizie di Udine, se non sono disastrose – come in alcuni paesi della zona di combattimento – sono tuttavia assai gravi. Numerosi palazzi e case e gruppo di case, edifici pubblici e stabilimenti industriali sono stati distrutti o gravemente lesi dagli incendi; una intera borgata di cinquemila abitanti rasa al suolo dallo scoppio di due grandi depositi di munizioni, e molti fabbricati della città per la medesima causa fortemente danneggiati; </a:t>
            </a:r>
            <a:r>
              <a:rPr lang="it-IT" sz="2400" i="1">
                <a:latin typeface="+mn-lt"/>
              </a:rPr>
              <a:t>quasi tutte </a:t>
            </a:r>
            <a:r>
              <a:rPr lang="it-IT" sz="2400" i="1" dirty="0">
                <a:latin typeface="+mn-lt"/>
              </a:rPr>
              <a:t>le abitazioni interamente saccheggiate e turpemente insozzate dalla soldataglia austriaca e tedesca; in molte case, specialmente del suburbio e delle frazioni, strappati e bruciati infissi di porte e finestre, sfondati i pavimenti, divelte le scale e persino levate le travature» </a:t>
            </a:r>
          </a:p>
          <a:p>
            <a:pPr>
              <a:defRPr/>
            </a:pPr>
            <a:endParaRPr lang="it-IT" sz="2400" i="1" dirty="0">
              <a:latin typeface="+mn-lt"/>
            </a:endParaRPr>
          </a:p>
          <a:p>
            <a:pPr>
              <a:defRPr/>
            </a:pPr>
            <a:r>
              <a:rPr lang="it-IT" dirty="0">
                <a:latin typeface="+mn-lt"/>
              </a:rPr>
              <a:t>Domenico </a:t>
            </a:r>
            <a:r>
              <a:rPr lang="it-IT" dirty="0" err="1">
                <a:latin typeface="+mn-lt"/>
              </a:rPr>
              <a:t>Pecile</a:t>
            </a:r>
            <a:r>
              <a:rPr lang="it-IT" i="1" dirty="0">
                <a:latin typeface="+mn-lt"/>
              </a:rPr>
              <a:t>, Le condizioni di Udine e del Friuli dopo la liberazione, </a:t>
            </a:r>
            <a:r>
              <a:rPr lang="it-IT" dirty="0">
                <a:latin typeface="+mn-lt"/>
              </a:rPr>
              <a:t>s.d., s.l., 1918</a:t>
            </a:r>
          </a:p>
        </p:txBody>
      </p:sp>
    </p:spTree>
    <p:extLst>
      <p:ext uri="{BB962C8B-B14F-4D97-AF65-F5344CB8AC3E}">
        <p14:creationId xmlns:p14="http://schemas.microsoft.com/office/powerpoint/2010/main" val="22591850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690</Words>
  <Application>Microsoft Macintosh PowerPoint</Application>
  <PresentationFormat>Widescreen</PresentationFormat>
  <Paragraphs>81</Paragraphs>
  <Slides>18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Wingdings 3</vt:lpstr>
      <vt:lpstr>Tema di Office</vt:lpstr>
      <vt:lpstr>Geografia storica dell’odierno Friuli Venezia Giulia 641LM </vt:lpstr>
      <vt:lpstr>Presentazione standard di PowerPoint</vt:lpstr>
      <vt:lpstr>La fase finale della Guerra (inizio novembre 2018) che si svolge nell’odierno Veneto</vt:lpstr>
      <vt:lpstr>1918, l’occupazione del Friuli  </vt:lpstr>
      <vt:lpstr>Presentazione standard di PowerPoint</vt:lpstr>
      <vt:lpstr>Presentazione standard di PowerPoint</vt:lpstr>
      <vt:lpstr>La fine della guerra</vt:lpstr>
      <vt:lpstr>Gli effetti e le conseguenze</vt:lpstr>
      <vt:lpstr>I danni alla città di Udine (18 novembre 1918)</vt:lpstr>
      <vt:lpstr>Le conseguenze sulla provincia  (luglio 1919)</vt:lpstr>
      <vt:lpstr>L’intervento dell’Istituto federale di credito per il risorgimento delle Venezie</vt:lpstr>
      <vt:lpstr>Le anticipazioni dell’istituto federale di credito nella provincia di Udine</vt:lpstr>
      <vt:lpstr>Le richieste di riconoscimento danni di guerra </vt:lpstr>
      <vt:lpstr>La declinazione della crisi in Friuli</vt:lpstr>
      <vt:lpstr>Presentazione standard di PowerPoint</vt:lpstr>
      <vt:lpstr>I ponti ricostruiti nel 1919</vt:lpstr>
      <vt:lpstr>Gli effetti e le conseguenze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Geografia storica dell’odierno Friuli Venezia Giulia 641LM </dc:title>
  <dc:creator>sergio zilli</dc:creator>
  <cp:lastModifiedBy>ZILLI SERGIO</cp:lastModifiedBy>
  <cp:revision>25</cp:revision>
  <dcterms:created xsi:type="dcterms:W3CDTF">2022-10-27T06:22:31Z</dcterms:created>
  <dcterms:modified xsi:type="dcterms:W3CDTF">2023-10-25T09:38:42Z</dcterms:modified>
</cp:coreProperties>
</file>