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49" r:id="rId3"/>
    <p:sldId id="297" r:id="rId4"/>
    <p:sldId id="296" r:id="rId5"/>
    <p:sldId id="337" r:id="rId6"/>
    <p:sldId id="304" r:id="rId7"/>
    <p:sldId id="338" r:id="rId8"/>
    <p:sldId id="361" r:id="rId9"/>
    <p:sldId id="360" r:id="rId10"/>
    <p:sldId id="331" r:id="rId11"/>
    <p:sldId id="320" r:id="rId12"/>
    <p:sldId id="257" r:id="rId13"/>
    <p:sldId id="321" r:id="rId14"/>
    <p:sldId id="355" r:id="rId15"/>
    <p:sldId id="318" r:id="rId16"/>
    <p:sldId id="353" r:id="rId17"/>
    <p:sldId id="354" r:id="rId18"/>
    <p:sldId id="259" r:id="rId19"/>
    <p:sldId id="358" r:id="rId20"/>
    <p:sldId id="356" r:id="rId21"/>
    <p:sldId id="357" r:id="rId22"/>
    <p:sldId id="359" r:id="rId23"/>
    <p:sldId id="285" r:id="rId24"/>
    <p:sldId id="362" r:id="rId25"/>
    <p:sldId id="345" r:id="rId26"/>
    <p:sldId id="351" r:id="rId27"/>
    <p:sldId id="352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/>
    <p:restoredTop sz="94705"/>
  </p:normalViewPr>
  <p:slideViewPr>
    <p:cSldViewPr snapToGrid="0" snapToObjects="1">
      <p:cViewPr varScale="1">
        <p:scale>
          <a:sx n="107" d="100"/>
          <a:sy n="107" d="100"/>
        </p:scale>
        <p:origin x="7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Litorale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16-5748-993F-3740D487CD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16-5748-993F-3740D487CD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16-5748-993F-3740D487CD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16-5748-993F-3740D487CD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16-5748-993F-3740D487CD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16-5748-993F-3740D487CD17}"/>
              </c:ext>
            </c:extLst>
          </c:dPt>
          <c:cat>
            <c:strRef>
              <c:f>Foglio5!$C$14:$H$14</c:f>
              <c:strCache>
                <c:ptCount val="6"/>
                <c:pt idx="0">
                  <c:v>tedeschi</c:v>
                </c:pt>
                <c:pt idx="1">
                  <c:v>italiani</c:v>
                </c:pt>
                <c:pt idx="2">
                  <c:v>sloveni</c:v>
                </c:pt>
                <c:pt idx="3">
                  <c:v>serbo-croati</c:v>
                </c:pt>
                <c:pt idx="4">
                  <c:v>altri</c:v>
                </c:pt>
                <c:pt idx="5">
                  <c:v>stranieri</c:v>
                </c:pt>
              </c:strCache>
            </c:strRef>
          </c:cat>
          <c:val>
            <c:numRef>
              <c:f>Foglio5!$C$15:$H$15</c:f>
              <c:numCache>
                <c:formatCode>General</c:formatCode>
                <c:ptCount val="6"/>
                <c:pt idx="0">
                  <c:v>29621</c:v>
                </c:pt>
                <c:pt idx="1">
                  <c:v>356494</c:v>
                </c:pt>
                <c:pt idx="2">
                  <c:v>266845</c:v>
                </c:pt>
                <c:pt idx="3">
                  <c:v>170705</c:v>
                </c:pt>
                <c:pt idx="4">
                  <c:v>4315</c:v>
                </c:pt>
                <c:pt idx="5">
                  <c:v>66560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16-5748-993F-3740D487C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Sesana (Carso)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A9-1842-8334-307A6527BF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9-1842-8334-307A6527BF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A9-1842-8334-307A6527BF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A9-1842-8334-307A6527BF7C}"/>
              </c:ext>
            </c:extLst>
          </c:dPt>
          <c:val>
            <c:numRef>
              <c:f>Foglio3!$D$18:$G$18</c:f>
              <c:numCache>
                <c:formatCode>General</c:formatCode>
                <c:ptCount val="4"/>
                <c:pt idx="0">
                  <c:v>880</c:v>
                </c:pt>
                <c:pt idx="1">
                  <c:v>27977</c:v>
                </c:pt>
                <c:pt idx="3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A9-1842-8334-307A6527B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dirty="0"/>
              <a:t>Monfalcone (e Cervignano</a:t>
            </a:r>
            <a:r>
              <a:rPr lang="it-IT" dirty="0"/>
              <a:t>)</a:t>
            </a:r>
          </a:p>
        </c:rich>
      </c:tx>
      <c:layout>
        <c:manualLayout>
          <c:xMode val="edge"/>
          <c:yMode val="edge"/>
          <c:x val="9.937401824924865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9-8147-9D96-464BDA44B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9-8147-9D96-464BDA44B9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9-8147-9D96-464BDA44B9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9-8147-9D96-464BDA44B9D8}"/>
              </c:ext>
            </c:extLst>
          </c:dPt>
          <c:val>
            <c:numRef>
              <c:f>Foglio3!$D$17:$G$17</c:f>
              <c:numCache>
                <c:formatCode>General</c:formatCode>
                <c:ptCount val="4"/>
                <c:pt idx="0">
                  <c:v>43554</c:v>
                </c:pt>
                <c:pt idx="1">
                  <c:v>2786</c:v>
                </c:pt>
                <c:pt idx="3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D9-8147-9D96-464BDA44B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Gradisca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A-2245-B4C9-FD61237922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A-2245-B4C9-FD61237922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AA-2245-B4C9-FD61237922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AA-2245-B4C9-FD6123792233}"/>
              </c:ext>
            </c:extLst>
          </c:dPt>
          <c:val>
            <c:numRef>
              <c:f>Foglio3!$D$16:$G$16</c:f>
              <c:numCache>
                <c:formatCode>General</c:formatCode>
                <c:ptCount val="4"/>
                <c:pt idx="0">
                  <c:v>29592</c:v>
                </c:pt>
                <c:pt idx="1">
                  <c:v>4741</c:v>
                </c:pt>
                <c:pt idx="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AA-2245-B4C9-FD6123792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Gorizia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0B-D04C-A3A3-77F7632D2D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0B-D04C-A3A3-77F7632D2D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0B-D04C-A3A3-77F7632D2D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0B-D04C-A3A3-77F7632D2D28}"/>
              </c:ext>
            </c:extLst>
          </c:dPt>
          <c:val>
            <c:numRef>
              <c:f>Foglio3!$D$15:$G$15</c:f>
              <c:numCache>
                <c:formatCode>General</c:formatCode>
                <c:ptCount val="4"/>
                <c:pt idx="0">
                  <c:v>24991</c:v>
                </c:pt>
                <c:pt idx="1">
                  <c:v>72223</c:v>
                </c:pt>
                <c:pt idx="3">
                  <c:v>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0B-D04C-A3A3-77F7632D2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Idria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A-C047-923F-C51280B485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A-C047-923F-C51280B485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AA-C047-923F-C51280B485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AA-C047-923F-C51280B485F4}"/>
              </c:ext>
            </c:extLst>
          </c:dPt>
          <c:val>
            <c:numRef>
              <c:f>Foglio3!$D$21:$G$21</c:f>
              <c:numCache>
                <c:formatCode>General</c:formatCode>
                <c:ptCount val="4"/>
                <c:pt idx="0">
                  <c:v>404</c:v>
                </c:pt>
                <c:pt idx="1">
                  <c:v>13168</c:v>
                </c:pt>
                <c:pt idx="3">
                  <c:v>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AA-C047-923F-C51280B48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Postumia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25-2C41-91BA-CF48D01127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25-2C41-91BA-CF48D01127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25-2C41-91BA-CF48D01127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25-2C41-91BA-CF48D0112726}"/>
              </c:ext>
            </c:extLst>
          </c:dPt>
          <c:val>
            <c:numRef>
              <c:f>Foglio3!$D$22:$G$22</c:f>
              <c:numCache>
                <c:formatCode>General</c:formatCode>
                <c:ptCount val="4"/>
                <c:pt idx="0">
                  <c:v>1143</c:v>
                </c:pt>
                <c:pt idx="1">
                  <c:v>41917</c:v>
                </c:pt>
                <c:pt idx="3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25-2C41-91BA-CF48D0112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Tarvisio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FC-D548-9805-58C3FA651F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FC-D548-9805-58C3FA651F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FC-D548-9805-58C3FA651F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FC-D548-9805-58C3FA651FD0}"/>
              </c:ext>
            </c:extLst>
          </c:dPt>
          <c:val>
            <c:numRef>
              <c:f>Foglio3!$D$23:$G$23</c:f>
              <c:numCache>
                <c:formatCode>General</c:formatCode>
                <c:ptCount val="4"/>
                <c:pt idx="0">
                  <c:v>1207</c:v>
                </c:pt>
                <c:pt idx="1">
                  <c:v>1156</c:v>
                </c:pt>
                <c:pt idx="2">
                  <c:v>4455</c:v>
                </c:pt>
                <c:pt idx="3">
                  <c:v>1726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FC-D548-9805-58C3FA651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Trieste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3B-B74A-9F66-6FB1BE8CA4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3B-B74A-9F66-6FB1BE8CA4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3B-B74A-9F66-6FB1BE8CA4CF}"/>
              </c:ext>
            </c:extLst>
          </c:dPt>
          <c:val>
            <c:numRef>
              <c:f>Foglio4!$B$17:$D$17</c:f>
              <c:numCache>
                <c:formatCode>General</c:formatCode>
                <c:ptCount val="3"/>
                <c:pt idx="0">
                  <c:v>202382</c:v>
                </c:pt>
                <c:pt idx="1">
                  <c:v>34633</c:v>
                </c:pt>
                <c:pt idx="2">
                  <c:v>18123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3B-B74A-9F66-6FB1BE8CA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Istria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A0-1B46-8FC8-7A066E3555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A0-1B46-8FC8-7A066E3555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A0-1B46-8FC8-7A066E3555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A0-1B46-8FC8-7A066E3555C6}"/>
              </c:ext>
            </c:extLst>
          </c:dPt>
          <c:val>
            <c:numRef>
              <c:f>Foglio4!$B$19:$E$19</c:f>
              <c:numCache>
                <c:formatCode>General</c:formatCode>
                <c:ptCount val="4"/>
                <c:pt idx="0">
                  <c:v>200298</c:v>
                </c:pt>
                <c:pt idx="1">
                  <c:v>155522</c:v>
                </c:pt>
                <c:pt idx="2">
                  <c:v>66206</c:v>
                </c:pt>
                <c:pt idx="3">
                  <c:v>5708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A0-1B46-8FC8-7A066E355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Zara-Isole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B6-AD42-9C0A-C929642E4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6-AD42-9C0A-C929642E4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B6-AD42-9C0A-C929642E4AE0}"/>
              </c:ext>
            </c:extLst>
          </c:dPt>
          <c:val>
            <c:numRef>
              <c:f>Foglio4!$B$27:$D$27</c:f>
              <c:numCache>
                <c:formatCode>General</c:formatCode>
                <c:ptCount val="3"/>
                <c:pt idx="0">
                  <c:v>12283</c:v>
                </c:pt>
                <c:pt idx="1">
                  <c:v>4538</c:v>
                </c:pt>
                <c:pt idx="2">
                  <c:v>3802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B6-AD42-9C0A-C929642E4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Trieste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9C-6644-A7B8-BFFDB9FBDB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9C-6644-A7B8-BFFDB9FBDB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9C-6644-A7B8-BFFDB9FBDB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9C-6644-A7B8-BFFDB9FBDB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9C-6644-A7B8-BFFDB9FBDB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9C-6644-A7B8-BFFDB9FBDBB6}"/>
              </c:ext>
            </c:extLst>
          </c:dPt>
          <c:cat>
            <c:strRef>
              <c:f>Foglio5!$C$11:$H$11</c:f>
              <c:strCache>
                <c:ptCount val="6"/>
                <c:pt idx="0">
                  <c:v>tedeschi</c:v>
                </c:pt>
                <c:pt idx="1">
                  <c:v>italiani</c:v>
                </c:pt>
                <c:pt idx="2">
                  <c:v>sloveni</c:v>
                </c:pt>
                <c:pt idx="3">
                  <c:v>serbo-croati</c:v>
                </c:pt>
                <c:pt idx="4">
                  <c:v>altri</c:v>
                </c:pt>
                <c:pt idx="5">
                  <c:v>stranieri</c:v>
                </c:pt>
              </c:strCache>
            </c:strRef>
          </c:cat>
          <c:val>
            <c:numRef>
              <c:f>Foglio5!$C$12:$H$12</c:f>
              <c:numCache>
                <c:formatCode>General</c:formatCode>
                <c:ptCount val="6"/>
                <c:pt idx="0">
                  <c:v>11856</c:v>
                </c:pt>
                <c:pt idx="1">
                  <c:v>118959</c:v>
                </c:pt>
                <c:pt idx="2">
                  <c:v>56916</c:v>
                </c:pt>
                <c:pt idx="3">
                  <c:v>2403</c:v>
                </c:pt>
                <c:pt idx="4">
                  <c:v>779</c:v>
                </c:pt>
                <c:pt idx="5">
                  <c:v>39597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9C-6644-A7B8-BFFDB9FBD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Istria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6F-DB49-BDF6-9E847B5A38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6F-DB49-BDF6-9E847B5A38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6F-DB49-BDF6-9E847B5A38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6F-DB49-BDF6-9E847B5A38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6F-DB49-BDF6-9E847B5A38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6F-DB49-BDF6-9E847B5A38CF}"/>
              </c:ext>
            </c:extLst>
          </c:dPt>
          <c:cat>
            <c:strRef>
              <c:f>Foglio5!$C$8:$H$8</c:f>
              <c:strCache>
                <c:ptCount val="6"/>
                <c:pt idx="0">
                  <c:v>tedeschi</c:v>
                </c:pt>
                <c:pt idx="1">
                  <c:v>italiani</c:v>
                </c:pt>
                <c:pt idx="2">
                  <c:v>sloveni</c:v>
                </c:pt>
                <c:pt idx="3">
                  <c:v>serbo-croati</c:v>
                </c:pt>
                <c:pt idx="4">
                  <c:v>altri</c:v>
                </c:pt>
                <c:pt idx="5">
                  <c:v>stranieri</c:v>
                </c:pt>
              </c:strCache>
            </c:strRef>
          </c:cat>
          <c:val>
            <c:numRef>
              <c:f>Foglio5!$C$9:$H$9</c:f>
              <c:numCache>
                <c:formatCode>General</c:formatCode>
                <c:ptCount val="6"/>
                <c:pt idx="0">
                  <c:v>13279</c:v>
                </c:pt>
                <c:pt idx="1">
                  <c:v>147416</c:v>
                </c:pt>
                <c:pt idx="2">
                  <c:v>55365</c:v>
                </c:pt>
                <c:pt idx="3">
                  <c:v>168116</c:v>
                </c:pt>
                <c:pt idx="4">
                  <c:v>2998</c:v>
                </c:pt>
                <c:pt idx="5">
                  <c:v>17135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6F-DB49-BDF6-9E847B5A3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Gorizia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69-4B4C-B590-4F09F1AF9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69-4B4C-B590-4F09F1AF9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69-4B4C-B590-4F09F1AF9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69-4B4C-B590-4F09F1AF9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69-4B4C-B590-4F09F1AF9B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269-4B4C-B590-4F09F1AF9B48}"/>
              </c:ext>
            </c:extLst>
          </c:dPt>
          <c:cat>
            <c:strRef>
              <c:f>Foglio5!$B$1:$G$1</c:f>
              <c:strCache>
                <c:ptCount val="6"/>
                <c:pt idx="0">
                  <c:v>tedeschi</c:v>
                </c:pt>
                <c:pt idx="1">
                  <c:v>italiani</c:v>
                </c:pt>
                <c:pt idx="2">
                  <c:v>sloveni</c:v>
                </c:pt>
                <c:pt idx="3">
                  <c:v>serbo-croati</c:v>
                </c:pt>
                <c:pt idx="4">
                  <c:v>altri</c:v>
                </c:pt>
                <c:pt idx="5">
                  <c:v>stranieri</c:v>
                </c:pt>
              </c:strCache>
            </c:strRef>
          </c:cat>
          <c:val>
            <c:numRef>
              <c:f>Foglio5!$B$2:$G$2</c:f>
              <c:numCache>
                <c:formatCode>General</c:formatCode>
                <c:ptCount val="6"/>
                <c:pt idx="0">
                  <c:v>4486</c:v>
                </c:pt>
                <c:pt idx="1">
                  <c:v>90119</c:v>
                </c:pt>
                <c:pt idx="2">
                  <c:v>154564</c:v>
                </c:pt>
                <c:pt idx="3">
                  <c:v>186</c:v>
                </c:pt>
                <c:pt idx="4">
                  <c:v>538</c:v>
                </c:pt>
                <c:pt idx="5">
                  <c:v>9828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69-4B4C-B590-4F09F1AF9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Ripartizione della superficie del</a:t>
            </a:r>
            <a:r>
              <a:rPr lang="it-IT" sz="2400" baseline="0" dirty="0"/>
              <a:t> territorio annesso fra le tre aree (Totale 9226 kmq)</a:t>
            </a:r>
            <a:endParaRPr lang="it-IT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42-1D43-B6E4-2C2C7E042B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42-1D43-B6E4-2C2C7E042B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42-1D43-B6E4-2C2C7E042B6F}"/>
              </c:ext>
            </c:extLst>
          </c:dPt>
          <c:val>
            <c:numRef>
              <c:f>Foglio1!$D$13:$D$15</c:f>
              <c:numCache>
                <c:formatCode>General</c:formatCode>
                <c:ptCount val="3"/>
                <c:pt idx="0">
                  <c:v>1769</c:v>
                </c:pt>
                <c:pt idx="1">
                  <c:v>96</c:v>
                </c:pt>
                <c:pt idx="2">
                  <c:v>7361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42-1D43-B6E4-2C2C7E042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Popolazione annessa </a:t>
            </a:r>
          </a:p>
          <a:p>
            <a:pPr>
              <a:defRPr/>
            </a:pPr>
            <a:r>
              <a:rPr lang="it-IT" sz="2400" dirty="0"/>
              <a:t>(tot. 939.608) </a:t>
            </a:r>
          </a:p>
        </c:rich>
      </c:tx>
      <c:layout>
        <c:manualLayout>
          <c:xMode val="edge"/>
          <c:yMode val="edge"/>
          <c:x val="0.142748060900514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BC-B44E-8BE5-7C81207A04CF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BC-B44E-8BE5-7C81207A04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BC-B44E-8BE5-7C81207A04CF}"/>
              </c:ext>
            </c:extLst>
          </c:dPt>
          <c:val>
            <c:numRef>
              <c:f>Foglio1!$C$13:$C$15</c:f>
              <c:numCache>
                <c:formatCode>General</c:formatCode>
                <c:ptCount val="3"/>
                <c:pt idx="0">
                  <c:v>200858</c:v>
                </c:pt>
                <c:pt idx="1">
                  <c:v>239627</c:v>
                </c:pt>
                <c:pt idx="2">
                  <c:v>499123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BC-B44E-8BE5-7C81207A0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A3-CC4A-8431-B1129D949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A3-CC4A-8431-B1129D949E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A3-CC4A-8431-B1129D949E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A3-CC4A-8431-B1129D949E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A3-CC4A-8431-B1129D949E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A3-CC4A-8431-B1129D949E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EA3-CC4A-8431-B1129D949E0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EA3-CC4A-8431-B1129D949E0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EA3-CC4A-8431-B1129D949E0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EA3-CC4A-8431-B1129D949E06}"/>
              </c:ext>
            </c:extLst>
          </c:dPt>
          <c:cat>
            <c:strRef>
              <c:f>Foglio2!$B$25:$K$25</c:f>
              <c:strCache>
                <c:ptCount val="10"/>
                <c:pt idx="0">
                  <c:v>italiani</c:v>
                </c:pt>
                <c:pt idx="1">
                  <c:v>ladini</c:v>
                </c:pt>
                <c:pt idx="2">
                  <c:v>serbo-croati</c:v>
                </c:pt>
                <c:pt idx="3">
                  <c:v>bilingui</c:v>
                </c:pt>
                <c:pt idx="4">
                  <c:v>sloveni</c:v>
                </c:pt>
                <c:pt idx="5">
                  <c:v>bilingui</c:v>
                </c:pt>
                <c:pt idx="6">
                  <c:v>tedeschi</c:v>
                </c:pt>
                <c:pt idx="7">
                  <c:v>bilingui</c:v>
                </c:pt>
                <c:pt idx="8">
                  <c:v>rumeni</c:v>
                </c:pt>
                <c:pt idx="9">
                  <c:v>stranieri</c:v>
                </c:pt>
              </c:strCache>
            </c:strRef>
          </c:cat>
          <c:val>
            <c:numRef>
              <c:f>Foglio2!$B$26:$K$26</c:f>
              <c:numCache>
                <c:formatCode>General</c:formatCode>
                <c:ptCount val="10"/>
                <c:pt idx="0">
                  <c:v>479591</c:v>
                </c:pt>
                <c:pt idx="1">
                  <c:v>50589</c:v>
                </c:pt>
                <c:pt idx="2">
                  <c:v>92800</c:v>
                </c:pt>
                <c:pt idx="3">
                  <c:v>63450</c:v>
                </c:pt>
                <c:pt idx="4">
                  <c:v>258944</c:v>
                </c:pt>
                <c:pt idx="5">
                  <c:v>42285</c:v>
                </c:pt>
                <c:pt idx="6">
                  <c:v>4185</c:v>
                </c:pt>
                <c:pt idx="7">
                  <c:v>270</c:v>
                </c:pt>
                <c:pt idx="8">
                  <c:v>1644</c:v>
                </c:pt>
                <c:pt idx="9">
                  <c:v>32234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EA3-CC4A-8431-B1129D949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07-0E4E-8416-DE27565363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07-0E4E-8416-DE27565363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07-0E4E-8416-DE27565363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07-0E4E-8416-DE27565363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07-0E4E-8416-DE27565363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07-0E4E-8416-DE2756536393}"/>
              </c:ext>
            </c:extLst>
          </c:dPt>
          <c:cat>
            <c:strRef>
              <c:f>Foglio2!$D$29:$I$29</c:f>
              <c:strCache>
                <c:ptCount val="6"/>
                <c:pt idx="0">
                  <c:v>italiani ladini</c:v>
                </c:pt>
                <c:pt idx="1">
                  <c:v>croati + bilingui</c:v>
                </c:pt>
                <c:pt idx="2">
                  <c:v>sloveni + bilingui</c:v>
                </c:pt>
                <c:pt idx="3">
                  <c:v>tedeschi + bilingui</c:v>
                </c:pt>
                <c:pt idx="4">
                  <c:v>rumeni</c:v>
                </c:pt>
                <c:pt idx="5">
                  <c:v>stranieri</c:v>
                </c:pt>
              </c:strCache>
            </c:strRef>
          </c:cat>
          <c:val>
            <c:numRef>
              <c:f>Foglio2!$D$30:$I$30</c:f>
              <c:numCache>
                <c:formatCode>General</c:formatCode>
                <c:ptCount val="6"/>
                <c:pt idx="0">
                  <c:v>530180</c:v>
                </c:pt>
                <c:pt idx="1">
                  <c:v>156250</c:v>
                </c:pt>
                <c:pt idx="2">
                  <c:v>301229</c:v>
                </c:pt>
                <c:pt idx="3">
                  <c:v>4455</c:v>
                </c:pt>
                <c:pt idx="4">
                  <c:v>1644</c:v>
                </c:pt>
                <c:pt idx="5">
                  <c:v>32234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07-0E4E-8416-DE2756536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Tolmino (alto Isonzo)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3B-B448-8C05-288D76843A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3B-B448-8C05-288D76843A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3B-B448-8C05-288D76843A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3B-B448-8C05-288D76843A81}"/>
              </c:ext>
            </c:extLst>
          </c:dPt>
          <c:val>
            <c:numRef>
              <c:f>Foglio3!$D$19:$G$19</c:f>
              <c:numCache>
                <c:formatCode>General</c:formatCode>
                <c:ptCount val="4"/>
                <c:pt idx="0">
                  <c:v>1296</c:v>
                </c:pt>
                <c:pt idx="1">
                  <c:v>36547</c:v>
                </c:pt>
                <c:pt idx="3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3B-B448-8C05-288D76843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1C639-15BD-A041-B75F-ED439F7AD561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71523-1C4C-4D41-9218-ACC015927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02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9C6E-938C-AA4D-A141-12F776381F0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65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9C6E-938C-AA4D-A141-12F776381F0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40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9C6E-938C-AA4D-A141-12F776381F0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23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9C6E-938C-AA4D-A141-12F776381F0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48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0971C-80D9-B542-9063-9D40E41BA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C5CD35-7601-A642-9478-5246FB09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EDF1CA-DAB7-C04A-9180-10437425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452C0-99B6-1947-9DE5-5B16DB6A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B9EC21-7F17-264F-A195-BA87AEE7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94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96842-3EE3-0449-B75D-043AE859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DA368A-E12A-024F-9577-8C9C5D36E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C90B8-1283-A244-82BE-DC9D58F6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ABC758-8A97-3A46-B017-1CC4D7C9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09C7A6-7BB6-964A-AD6A-5FB8DA67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80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B6FF84D-AFD5-AF47-A9D5-9249DC2D5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BAF307-8A6D-8A48-829E-63409855B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DB7117-EB64-924F-8537-8987DAE7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A6468D-748A-7646-825C-94887778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E041E3-C077-3B48-A169-8A27B255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55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CDB2FB-2BF1-F249-83EB-6D19D71C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FD85714-1360-7E41-A4B3-EFF49ADDDFEC}" type="datetime1">
              <a:rPr lang="it-IT"/>
              <a:pPr>
                <a:defRPr/>
              </a:pPr>
              <a:t>27/10/23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A2FB903-8CCA-B942-B6D8-76ABEF3354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DA200A-EF23-5D49-B671-C98FB081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81513B-184D-E043-81E0-33969E77D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036BEF-885A-1E40-959C-BB93A9C2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2DC252-D153-C046-A885-1DA368CF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A0F8A-6F00-C448-8E96-E4414FBC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03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C84A1-BAA3-054B-B30A-00F50D0C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1F26A5-3107-6D42-9082-6B57AB6F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C38F72-D9CC-2645-AE6C-E6C934C2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54FFE8-4257-FE4E-8C37-2B5FEFEC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C5466D-A6A2-5344-9BB7-6C71CE61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8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C113E-FEA1-FC4A-BE33-DF762E9A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1CD442-21C6-F340-9F04-683F4DC38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ED4AAE-836F-0E46-B0A8-9864D5A93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7034E8-46AB-6847-986B-B751DEAF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743D28-36F6-3E46-BAFE-0C372B5D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23AD0A-0016-F046-9766-40D8E68B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56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79E34-4C1A-574C-B992-E23BC811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4BB716-11D0-4E41-9CD2-C0F6AAB8E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C98885-790D-7544-AC81-D2F4AC249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A1AC97-8814-A045-A4EF-F13BE277B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FFD850-ABEB-CF4A-9EEE-6C225273F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9E1586-AEF1-4449-AAEB-897F012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35E26E-B0CF-634C-9C96-206C59C0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61E3D6-0800-814A-8D60-8BF89CC5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16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0CB64C-24C8-5741-96A6-CF460C63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CE5442-D1FC-9E42-A4F4-3F03A4CA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31B906-1F89-9B48-B5AF-CCFAB9CE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9AC4D6-2E11-264B-89DB-E193D4D1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27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656AC65-769A-8040-A449-02CE4694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912633-13C5-EE4E-810D-9B9F3D0C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259FC6-397C-FE43-8E29-6FC6BC58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2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2EF5E-9A94-FD43-BFF4-31E9C18C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6C7A0C-89E5-2549-94BF-0EC4AADAC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977A70-4809-824A-BAAB-26A61967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E0BC9B-4054-D94F-AF28-4A408186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3DBEB5-389D-1F4B-987A-C19ED4E4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676085-9C8A-C340-A076-F84A7237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0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E9B8B8-9824-E24E-AFF7-3343B06F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BEA49E4-D683-2543-A91F-DFB444B41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D83EA8-1374-6A4C-8D7A-772B5749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23A957-43CC-A14E-901E-0D70EB72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47D6C5-3A9D-B345-9CB1-FF372B38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C4D9D9-0045-9848-8AFD-4791ED00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09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7275C0-C190-C24B-9F8B-C6D2620C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BDB6EF-623A-524C-9AB1-AEDB15D15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C09090-EE10-1D48-8886-84E2ED307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7229-34EC-E44F-9A53-269229BEB487}" type="datetimeFigureOut">
              <a:rPr lang="it-IT" smtClean="0"/>
              <a:t>27/10/23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3177F9-E405-3948-8AAF-2AD53CD1C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653DB2-8F29-3A4A-9284-DB0808E4E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6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grec.it/confine_orientale_2018/materiali/relazione%20commissione%20mista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pi.it/articoli/1682/il-confine-italo-sloveno-analisi-e-riflessioni" TargetMode="External"/><Relationship Id="rId4" Type="http://schemas.openxmlformats.org/officeDocument/2006/relationships/hyperlink" Target="http://www.irsrecfvg.eu/didattica/168/Vademecum-per-il-Giorno-del-Ricord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file/3881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2023-2024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122958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3BD1C-1A8F-064A-8F0A-7F62C78E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85" y="2646744"/>
            <a:ext cx="3233484" cy="1320800"/>
          </a:xfrm>
        </p:spPr>
        <p:txBody>
          <a:bodyPr/>
          <a:lstStyle/>
          <a:p>
            <a:r>
              <a:rPr lang="it-IT" dirty="0"/>
              <a:t>Il bottino di guerra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A8B7E385-86EF-B84B-A87A-B787A2B2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721" y="119567"/>
            <a:ext cx="5629577" cy="67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11A47-B32B-6E44-94E6-681D3C38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86" y="3413211"/>
            <a:ext cx="4626186" cy="1320800"/>
          </a:xfrm>
        </p:spPr>
        <p:txBody>
          <a:bodyPr>
            <a:normAutofit/>
          </a:bodyPr>
          <a:lstStyle/>
          <a:p>
            <a:r>
              <a:rPr lang="it-IT" dirty="0"/>
              <a:t>Trattato di Rapallo</a:t>
            </a:r>
            <a:br>
              <a:rPr lang="it-IT" dirty="0"/>
            </a:br>
            <a:r>
              <a:rPr lang="it-IT" dirty="0"/>
              <a:t>Novembre 1920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07920F1-3A53-B94E-B6A3-A6FDB7845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67" y="-1"/>
            <a:ext cx="4757196" cy="6826425"/>
          </a:xfrm>
        </p:spPr>
      </p:pic>
    </p:spTree>
    <p:extLst>
      <p:ext uri="{BB962C8B-B14F-4D97-AF65-F5344CB8AC3E}">
        <p14:creationId xmlns:p14="http://schemas.microsoft.com/office/powerpoint/2010/main" val="31635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E7428E5-2F9C-0B47-B189-FAB653650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1" y="670162"/>
            <a:ext cx="7498080" cy="5600756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272ACE22-F7D8-E84D-A165-628E62E6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162"/>
            <a:ext cx="2657354" cy="931240"/>
          </a:xfrm>
        </p:spPr>
        <p:txBody>
          <a:bodyPr/>
          <a:lstStyle/>
          <a:p>
            <a:r>
              <a:rPr lang="it-IT" dirty="0"/>
              <a:t>1919-1922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EC77C2CE-72BA-6140-A550-3C904002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17262"/>
            <a:ext cx="1512295" cy="13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10AC57D-4996-F446-A95A-7ADA8B3EE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289" y="1825625"/>
            <a:ext cx="4961422" cy="4351338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10D6C32D-FB18-FF41-9D10-ECDC61C4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Comuni annessi oggi FVG</a:t>
            </a:r>
          </a:p>
        </p:txBody>
      </p:sp>
    </p:spTree>
    <p:extLst>
      <p:ext uri="{BB962C8B-B14F-4D97-AF65-F5344CB8AC3E}">
        <p14:creationId xmlns:p14="http://schemas.microsoft.com/office/powerpoint/2010/main" val="222865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061DB8D-D73E-2749-AFB4-92270193A84F}"/>
              </a:ext>
            </a:extLst>
          </p:cNvPr>
          <p:cNvGraphicFramePr>
            <a:graphicFrameLocks/>
          </p:cNvGraphicFramePr>
          <p:nvPr/>
        </p:nvGraphicFramePr>
        <p:xfrm>
          <a:off x="0" y="950569"/>
          <a:ext cx="5556250" cy="42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0DEE92-E69C-AA48-ADEF-B9CE68168380}"/>
              </a:ext>
            </a:extLst>
          </p:cNvPr>
          <p:cNvSpPr txBox="1"/>
          <p:nvPr/>
        </p:nvSpPr>
        <p:spPr>
          <a:xfrm>
            <a:off x="1551008" y="527280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Blu: Gorizia</a:t>
            </a:r>
          </a:p>
          <a:p>
            <a:r>
              <a:rPr lang="it-IT" sz="2400" dirty="0">
                <a:solidFill>
                  <a:srgbClr val="FF0000"/>
                </a:solidFill>
              </a:rPr>
              <a:t>Arancione: Trieste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Grigio: Istria etc</a:t>
            </a:r>
            <a:r>
              <a:rPr lang="it-IT" sz="2400" dirty="0"/>
              <a:t>.</a:t>
            </a:r>
            <a:endParaRPr lang="it-IT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A3D588F-1569-BA43-817F-A4F0A248391F}"/>
              </a:ext>
            </a:extLst>
          </p:cNvPr>
          <p:cNvGraphicFramePr>
            <a:graphicFrameLocks/>
          </p:cNvGraphicFramePr>
          <p:nvPr/>
        </p:nvGraphicFramePr>
        <p:xfrm>
          <a:off x="5937813" y="1088021"/>
          <a:ext cx="5254906" cy="415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F8F6E3-C2A3-C249-BC23-D496FBF5F0C4}"/>
              </a:ext>
            </a:extLst>
          </p:cNvPr>
          <p:cNvSpPr txBox="1"/>
          <p:nvPr/>
        </p:nvSpPr>
        <p:spPr>
          <a:xfrm>
            <a:off x="7211028" y="5272803"/>
            <a:ext cx="3530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Grigio: Istria etc.</a:t>
            </a:r>
            <a:r>
              <a:rPr lang="it-IT" sz="2400" dirty="0"/>
              <a:t> 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499.123</a:t>
            </a:r>
          </a:p>
          <a:p>
            <a:r>
              <a:rPr lang="it-IT" sz="2400" dirty="0">
                <a:solidFill>
                  <a:srgbClr val="FF0000"/>
                </a:solidFill>
              </a:rPr>
              <a:t>Arancione: Trieste 239.627</a:t>
            </a:r>
          </a:p>
          <a:p>
            <a:r>
              <a:rPr lang="it-IT" sz="2400" dirty="0">
                <a:solidFill>
                  <a:srgbClr val="0070C0"/>
                </a:solidFill>
              </a:rPr>
              <a:t>Blu: Gorizia 200.858</a:t>
            </a:r>
          </a:p>
        </p:txBody>
      </p:sp>
    </p:spTree>
    <p:extLst>
      <p:ext uri="{BB962C8B-B14F-4D97-AF65-F5344CB8AC3E}">
        <p14:creationId xmlns:p14="http://schemas.microsoft.com/office/powerpoint/2010/main" val="2202770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98E785B-BB3C-1549-88F9-58E302C271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7169" y="1434905"/>
          <a:ext cx="10216653" cy="478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750">
                  <a:extLst>
                    <a:ext uri="{9D8B030D-6E8A-4147-A177-3AD203B41FA5}">
                      <a16:colId xmlns:a16="http://schemas.microsoft.com/office/drawing/2014/main" val="2145813636"/>
                    </a:ext>
                  </a:extLst>
                </a:gridCol>
                <a:gridCol w="1688961">
                  <a:extLst>
                    <a:ext uri="{9D8B030D-6E8A-4147-A177-3AD203B41FA5}">
                      <a16:colId xmlns:a16="http://schemas.microsoft.com/office/drawing/2014/main" val="3798666833"/>
                    </a:ext>
                  </a:extLst>
                </a:gridCol>
                <a:gridCol w="2782608">
                  <a:extLst>
                    <a:ext uri="{9D8B030D-6E8A-4147-A177-3AD203B41FA5}">
                      <a16:colId xmlns:a16="http://schemas.microsoft.com/office/drawing/2014/main" val="2818603529"/>
                    </a:ext>
                  </a:extLst>
                </a:gridCol>
                <a:gridCol w="3019334">
                  <a:extLst>
                    <a:ext uri="{9D8B030D-6E8A-4147-A177-3AD203B41FA5}">
                      <a16:colId xmlns:a16="http://schemas.microsoft.com/office/drawing/2014/main" val="400807477"/>
                    </a:ext>
                  </a:extLst>
                </a:gridCol>
              </a:tblGrid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distretto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Comuni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popolazione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kmq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550198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Gorizia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99348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784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03551"/>
                  </a:ext>
                </a:extLst>
              </a:tr>
              <a:tr h="446309">
                <a:tc>
                  <a:txBody>
                    <a:bodyPr/>
                    <a:lstStyle/>
                    <a:p>
                      <a:r>
                        <a:rPr lang="it-IT" sz="2400" dirty="0"/>
                        <a:t>Gradisca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34041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251722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Monfalcone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59050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639960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Tarvisio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8419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164938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b="1" i="1" dirty="0" err="1"/>
                        <a:t>Prov</a:t>
                      </a:r>
                      <a:r>
                        <a:rPr lang="it-IT" sz="2400" b="1" i="1" dirty="0"/>
                        <a:t>. Gorizia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200858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1769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58444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Trieste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239627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091387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b="1" i="1" dirty="0"/>
                        <a:t>assieme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440485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1865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919391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Istria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499123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7361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14278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000" i="1" dirty="0"/>
                        <a:t>Province annesse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i="1" dirty="0"/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i="1" dirty="0"/>
                        <a:t>939608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i="1" dirty="0"/>
                        <a:t>9226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29577"/>
                  </a:ext>
                </a:extLst>
              </a:tr>
            </a:tbl>
          </a:graphicData>
        </a:graphic>
      </p:graphicFrame>
      <p:sp>
        <p:nvSpPr>
          <p:cNvPr id="6" name="Titolo 5">
            <a:extLst>
              <a:ext uri="{FF2B5EF4-FFF2-40B4-BE49-F238E27FC236}">
                <a16:creationId xmlns:a16="http://schemas.microsoft.com/office/drawing/2014/main" id="{F6541D7B-4BB1-F540-8240-26191350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30" y="609600"/>
            <a:ext cx="10382492" cy="825305"/>
          </a:xfrm>
        </p:spPr>
        <p:txBody>
          <a:bodyPr>
            <a:normAutofit fontScale="90000"/>
          </a:bodyPr>
          <a:lstStyle/>
          <a:p>
            <a:r>
              <a:rPr lang="it-IT" dirty="0"/>
              <a:t>Popolazione «Venezia Giulia» al censimento 1921</a:t>
            </a:r>
          </a:p>
        </p:txBody>
      </p:sp>
    </p:spTree>
    <p:extLst>
      <p:ext uri="{BB962C8B-B14F-4D97-AF65-F5344CB8AC3E}">
        <p14:creationId xmlns:p14="http://schemas.microsoft.com/office/powerpoint/2010/main" val="349897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01FEF-8D8A-324C-968D-3C7B0FFC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680" y="365125"/>
            <a:ext cx="3344119" cy="2667442"/>
          </a:xfrm>
        </p:spPr>
        <p:txBody>
          <a:bodyPr>
            <a:normAutofit/>
          </a:bodyPr>
          <a:lstStyle/>
          <a:p>
            <a:pPr algn="r"/>
            <a:r>
              <a:rPr lang="it-IT" dirty="0"/>
              <a:t>Popolazione delle province annesse 1910-1921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E4F1DC4-FEA3-C644-9C6A-48CB39983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167" y="365125"/>
            <a:ext cx="7240596" cy="3490745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3800D7-9F25-8A41-8EE6-987C014D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2" y="3840168"/>
            <a:ext cx="7218267" cy="263008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01EC70-3029-E343-AAE0-395148D0D0EE}"/>
              </a:ext>
            </a:extLst>
          </p:cNvPr>
          <p:cNvSpPr txBox="1"/>
          <p:nvPr/>
        </p:nvSpPr>
        <p:spPr>
          <a:xfrm>
            <a:off x="8506427" y="5546918"/>
            <a:ext cx="2847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Francesco </a:t>
            </a:r>
            <a:r>
              <a:rPr lang="it-IT" sz="1200" dirty="0" err="1"/>
              <a:t>Scabar</a:t>
            </a:r>
            <a:r>
              <a:rPr lang="it-IT" sz="1200" i="1" dirty="0"/>
              <a:t>, Il censimento italiano del 1° dicembre 1921, </a:t>
            </a:r>
            <a:r>
              <a:rPr lang="it-IT" sz="1200" i="1" dirty="0" err="1"/>
              <a:t>https</a:t>
            </a:r>
            <a:r>
              <a:rPr lang="it-IT" sz="1200" i="1" dirty="0"/>
              <a:t>://</a:t>
            </a:r>
            <a:r>
              <a:rPr lang="it-IT" sz="1200" i="1" dirty="0" err="1"/>
              <a:t>hrcak.srce.hr</a:t>
            </a:r>
            <a:r>
              <a:rPr lang="it-IT" sz="1200" i="1" dirty="0"/>
              <a:t>/file/388112</a:t>
            </a:r>
            <a:endParaRPr lang="it-IT" sz="1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4162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3B42359-10C9-024A-B30A-CE0C84432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305" y="6023143"/>
            <a:ext cx="7373234" cy="733974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E8C3E-DF12-7246-9BCC-2A3242CE2F10}"/>
              </a:ext>
            </a:extLst>
          </p:cNvPr>
          <p:cNvSpPr txBox="1"/>
          <p:nvPr/>
        </p:nvSpPr>
        <p:spPr>
          <a:xfrm>
            <a:off x="439838" y="1690687"/>
            <a:ext cx="171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1921</a:t>
            </a:r>
          </a:p>
          <a:p>
            <a:r>
              <a:rPr lang="it-IT" dirty="0"/>
              <a:t>secondo </a:t>
            </a:r>
            <a:r>
              <a:rPr lang="it-IT" dirty="0" err="1"/>
              <a:t>Scabar</a:t>
            </a:r>
            <a:r>
              <a:rPr lang="it-IT" dirty="0"/>
              <a:t>: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E4FB628-0DCF-504C-B9F2-0693F172F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05" y="100883"/>
            <a:ext cx="7373234" cy="57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0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01557-C932-5F45-B7A6-3582A9A8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4EA54EE-F591-0549-B2A1-FA3F2EE38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" y="130311"/>
            <a:ext cx="10515600" cy="1467780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46EB56-14E1-3442-8108-3E2A1203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02" y="1893652"/>
            <a:ext cx="10645815" cy="48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0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D9ACA-F90B-8E4D-A9B4-23F6A5C4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" y="155996"/>
            <a:ext cx="10952545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Composizione per gruppi nazionali della popolazione della «Venezia Giulia» annessa (censimento 1921)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787EA15A-39DB-E441-B746-091832D97342}"/>
              </a:ext>
            </a:extLst>
          </p:cNvPr>
          <p:cNvGraphicFramePr>
            <a:graphicFrameLocks/>
          </p:cNvGraphicFramePr>
          <p:nvPr/>
        </p:nvGraphicFramePr>
        <p:xfrm>
          <a:off x="497712" y="1481559"/>
          <a:ext cx="5590572" cy="524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1231E7D-2BB1-2146-B890-0CE079C4E2F5}"/>
              </a:ext>
            </a:extLst>
          </p:cNvPr>
          <p:cNvGraphicFramePr>
            <a:graphicFrameLocks/>
          </p:cNvGraphicFramePr>
          <p:nvPr/>
        </p:nvGraphicFramePr>
        <p:xfrm>
          <a:off x="6481823" y="1354238"/>
          <a:ext cx="5451676" cy="517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496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533304-C800-17C5-1E03-D1A74722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939877-4E68-8D2A-58F0-78436FE0F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Presentazione n. 8</a:t>
            </a:r>
          </a:p>
          <a:p>
            <a:endParaRPr lang="it-IT" dirty="0"/>
          </a:p>
          <a:p>
            <a:endParaRPr lang="it-IT"/>
          </a:p>
          <a:p>
            <a:endParaRPr lang="it-IT" dirty="0"/>
          </a:p>
          <a:p>
            <a:pPr marL="0" indent="0" algn="ctr">
              <a:buNone/>
            </a:pPr>
            <a:r>
              <a:rPr lang="it-IT" sz="4800" dirty="0"/>
              <a:t>I segni sul territorio</a:t>
            </a:r>
          </a:p>
        </p:txBody>
      </p:sp>
    </p:spTree>
    <p:extLst>
      <p:ext uri="{BB962C8B-B14F-4D97-AF65-F5344CB8AC3E}">
        <p14:creationId xmlns:p14="http://schemas.microsoft.com/office/powerpoint/2010/main" val="2968081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E546C-A63D-0342-95DA-FE7A7B8A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54" y="98651"/>
            <a:ext cx="10515600" cy="1325563"/>
          </a:xfrm>
        </p:spPr>
        <p:txBody>
          <a:bodyPr/>
          <a:lstStyle/>
          <a:p>
            <a:r>
              <a:rPr lang="it-IT" dirty="0"/>
              <a:t>Gruppi nazionali nei distretti della ex contea di Gorizia (1921)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0CD58AA-27DE-9C4A-959D-23E5509162B1}"/>
              </a:ext>
            </a:extLst>
          </p:cNvPr>
          <p:cNvGraphicFramePr>
            <a:graphicFrameLocks/>
          </p:cNvGraphicFramePr>
          <p:nvPr/>
        </p:nvGraphicFramePr>
        <p:xfrm>
          <a:off x="8031865" y="1205888"/>
          <a:ext cx="3426107" cy="276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F55F979B-A805-2A4F-B52E-051FE891659C}"/>
              </a:ext>
            </a:extLst>
          </p:cNvPr>
          <p:cNvGraphicFramePr>
            <a:graphicFrameLocks/>
          </p:cNvGraphicFramePr>
          <p:nvPr/>
        </p:nvGraphicFramePr>
        <p:xfrm>
          <a:off x="4168815" y="1299547"/>
          <a:ext cx="3863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124B0B5-7423-0949-B417-A9D7FB36CC97}"/>
              </a:ext>
            </a:extLst>
          </p:cNvPr>
          <p:cNvGraphicFramePr>
            <a:graphicFrameLocks/>
          </p:cNvGraphicFramePr>
          <p:nvPr/>
        </p:nvGraphicFramePr>
        <p:xfrm>
          <a:off x="8124460" y="4067178"/>
          <a:ext cx="36344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E3D4CEA-3D2C-AD46-89C2-99A5353D1CD9}"/>
              </a:ext>
            </a:extLst>
          </p:cNvPr>
          <p:cNvGraphicFramePr>
            <a:graphicFrameLocks/>
          </p:cNvGraphicFramePr>
          <p:nvPr/>
        </p:nvGraphicFramePr>
        <p:xfrm>
          <a:off x="259948" y="4018316"/>
          <a:ext cx="4425387" cy="276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4682160-BBD5-A340-8E1E-BB002D31D556}"/>
              </a:ext>
            </a:extLst>
          </p:cNvPr>
          <p:cNvGraphicFramePr>
            <a:graphicFrameLocks/>
          </p:cNvGraphicFramePr>
          <p:nvPr/>
        </p:nvGraphicFramePr>
        <p:xfrm>
          <a:off x="373284" y="1323978"/>
          <a:ext cx="41987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C1F400F-59EB-1245-A1DF-E00579251CAE}"/>
              </a:ext>
            </a:extLst>
          </p:cNvPr>
          <p:cNvSpPr txBox="1"/>
          <p:nvPr/>
        </p:nvSpPr>
        <p:spPr>
          <a:xfrm>
            <a:off x="4386805" y="4692340"/>
            <a:ext cx="3900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Rosso: sloveni + bilingui</a:t>
            </a:r>
          </a:p>
          <a:p>
            <a:r>
              <a:rPr lang="it-IT" sz="2400" dirty="0">
                <a:solidFill>
                  <a:srgbClr val="0070C0"/>
                </a:solidFill>
              </a:rPr>
              <a:t>Blu: italiani + ladini (friulani)</a:t>
            </a:r>
          </a:p>
          <a:p>
            <a:r>
              <a:rPr lang="it-IT" sz="2400" dirty="0">
                <a:solidFill>
                  <a:srgbClr val="FFC000"/>
                </a:solidFill>
              </a:rPr>
              <a:t>Arancione: stranieri</a:t>
            </a:r>
          </a:p>
        </p:txBody>
      </p:sp>
    </p:spTree>
    <p:extLst>
      <p:ext uri="{BB962C8B-B14F-4D97-AF65-F5344CB8AC3E}">
        <p14:creationId xmlns:p14="http://schemas.microsoft.com/office/powerpoint/2010/main" val="283970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BD4D8-8BCF-0C47-A68D-0E6ADFC7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 nazionali nei nuovi distretti annessi alla provincia di Gorizia (1921)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956DDF3-2570-084B-A7FB-157CE1C05081}"/>
              </a:ext>
            </a:extLst>
          </p:cNvPr>
          <p:cNvGraphicFramePr>
            <a:graphicFrameLocks/>
          </p:cNvGraphicFramePr>
          <p:nvPr/>
        </p:nvGraphicFramePr>
        <p:xfrm>
          <a:off x="838200" y="1976378"/>
          <a:ext cx="3710651" cy="30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7B3A96BC-8A8B-C94D-A0FA-04C64E15FC2D}"/>
              </a:ext>
            </a:extLst>
          </p:cNvPr>
          <p:cNvGraphicFramePr>
            <a:graphicFrameLocks/>
          </p:cNvGraphicFramePr>
          <p:nvPr/>
        </p:nvGraphicFramePr>
        <p:xfrm>
          <a:off x="4548851" y="2021235"/>
          <a:ext cx="3750198" cy="30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1B1D51E-9CD0-BA4A-B6CF-7EA5DC662DA0}"/>
              </a:ext>
            </a:extLst>
          </p:cNvPr>
          <p:cNvGraphicFramePr>
            <a:graphicFrameLocks/>
          </p:cNvGraphicFramePr>
          <p:nvPr/>
        </p:nvGraphicFramePr>
        <p:xfrm>
          <a:off x="8090705" y="1976378"/>
          <a:ext cx="3426106" cy="30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F2FC6B-1B9C-3A4B-82E2-23F5ECF157F5}"/>
              </a:ext>
            </a:extLst>
          </p:cNvPr>
          <p:cNvSpPr txBox="1"/>
          <p:nvPr/>
        </p:nvSpPr>
        <p:spPr>
          <a:xfrm>
            <a:off x="4838218" y="5380672"/>
            <a:ext cx="28203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Blu: italiani + ladini (friulani)</a:t>
            </a:r>
          </a:p>
          <a:p>
            <a:r>
              <a:rPr lang="it-IT" dirty="0">
                <a:solidFill>
                  <a:srgbClr val="FF0000"/>
                </a:solidFill>
              </a:rPr>
              <a:t>Rosso: sloveni + bilingui</a:t>
            </a:r>
          </a:p>
          <a:p>
            <a:r>
              <a:rPr lang="it-IT" dirty="0">
                <a:solidFill>
                  <a:srgbClr val="FFC000"/>
                </a:solidFill>
              </a:rPr>
              <a:t>Arancione: stranieri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Grigio: tedeschi + bilingui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30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C92F8-A379-414C-B3F2-C7E788D6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654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Gruppi nazionali a Trieste, in Istria e nel resto della «Venezia Giulia» (1921)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17960E7-B9E2-2F46-B440-E878CE9D5EC5}"/>
              </a:ext>
            </a:extLst>
          </p:cNvPr>
          <p:cNvGraphicFramePr>
            <a:graphicFrameLocks/>
          </p:cNvGraphicFramePr>
          <p:nvPr/>
        </p:nvGraphicFramePr>
        <p:xfrm>
          <a:off x="405113" y="1420792"/>
          <a:ext cx="4051141" cy="34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55FDC11F-ADD1-7D43-ACAD-97602D4BA075}"/>
              </a:ext>
            </a:extLst>
          </p:cNvPr>
          <p:cNvGraphicFramePr>
            <a:graphicFrameLocks/>
          </p:cNvGraphicFramePr>
          <p:nvPr/>
        </p:nvGraphicFramePr>
        <p:xfrm>
          <a:off x="4016415" y="1420793"/>
          <a:ext cx="4463006" cy="34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A9BDBF-999C-814B-93BA-FC3A88B388FA}"/>
              </a:ext>
            </a:extLst>
          </p:cNvPr>
          <p:cNvSpPr txBox="1"/>
          <p:nvPr/>
        </p:nvSpPr>
        <p:spPr>
          <a:xfrm>
            <a:off x="1365812" y="5139159"/>
            <a:ext cx="2129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Blu: italiani </a:t>
            </a:r>
            <a:r>
              <a:rPr lang="it-IT" dirty="0">
                <a:solidFill>
                  <a:srgbClr val="FF0000"/>
                </a:solidFill>
              </a:rPr>
              <a:t>Rosso: sloveni + bilingui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Grigio: tedeschi + bilingui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DDFCF2-830B-E44F-9CF6-88BF1BF9D455}"/>
              </a:ext>
            </a:extLst>
          </p:cNvPr>
          <p:cNvSpPr txBox="1"/>
          <p:nvPr/>
        </p:nvSpPr>
        <p:spPr>
          <a:xfrm>
            <a:off x="4793848" y="5139159"/>
            <a:ext cx="2604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Blu: italiani </a:t>
            </a:r>
          </a:p>
          <a:p>
            <a:r>
              <a:rPr lang="it-IT" dirty="0">
                <a:solidFill>
                  <a:srgbClr val="FF0000"/>
                </a:solidFill>
              </a:rPr>
              <a:t>Rosso: croati + bilingui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Grigio: sloveni + bilingui</a:t>
            </a:r>
          </a:p>
          <a:p>
            <a:r>
              <a:rPr lang="it-IT" dirty="0">
                <a:solidFill>
                  <a:srgbClr val="FFC000"/>
                </a:solidFill>
              </a:rPr>
              <a:t>Arancione: stranieri</a:t>
            </a:r>
          </a:p>
          <a:p>
            <a:endParaRPr lang="it-IT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ACEBAD6A-15A5-EC4F-B4AC-D46AE18E0B22}"/>
              </a:ext>
            </a:extLst>
          </p:cNvPr>
          <p:cNvGraphicFramePr>
            <a:graphicFrameLocks/>
          </p:cNvGraphicFramePr>
          <p:nvPr/>
        </p:nvGraphicFramePr>
        <p:xfrm>
          <a:off x="7634469" y="1420792"/>
          <a:ext cx="4018345" cy="34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0A3ADA-B2BF-8E4D-9F63-11FEB25419AB}"/>
              </a:ext>
            </a:extLst>
          </p:cNvPr>
          <p:cNvSpPr txBox="1"/>
          <p:nvPr/>
        </p:nvSpPr>
        <p:spPr>
          <a:xfrm>
            <a:off x="8599990" y="5231757"/>
            <a:ext cx="2753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Blu: italiani </a:t>
            </a:r>
          </a:p>
          <a:p>
            <a:r>
              <a:rPr lang="it-IT" dirty="0">
                <a:solidFill>
                  <a:srgbClr val="FF0000"/>
                </a:solidFill>
              </a:rPr>
              <a:t>Rosso: croati + bilingui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Grigio: stranieri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8806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24DCC-BC2C-B24D-A5EF-F677F99C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Politiche 1919</a:t>
            </a:r>
          </a:p>
        </p:txBody>
      </p:sp>
      <p:pic>
        <p:nvPicPr>
          <p:cNvPr id="4" name="Segnaposto contenuto 12">
            <a:extLst>
              <a:ext uri="{FF2B5EF4-FFF2-40B4-BE49-F238E27FC236}">
                <a16:creationId xmlns:a16="http://schemas.microsoft.com/office/drawing/2014/main" id="{3234C720-832C-E447-9A14-34769F4D4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81" y="1890583"/>
            <a:ext cx="4040956" cy="3544974"/>
          </a:xfrm>
        </p:spPr>
      </p:pic>
      <p:pic>
        <p:nvPicPr>
          <p:cNvPr id="5" name="Segnaposto contenuto 8">
            <a:extLst>
              <a:ext uri="{FF2B5EF4-FFF2-40B4-BE49-F238E27FC236}">
                <a16:creationId xmlns:a16="http://schemas.microsoft.com/office/drawing/2014/main" id="{198D235C-BA16-6142-A413-471A867D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419" y="1858104"/>
            <a:ext cx="4115003" cy="3609932"/>
          </a:xfrm>
          <a:prstGeom prst="rect">
            <a:avLst/>
          </a:prstGeo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7D78D204-28B0-8646-8B67-10A2B058E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604" y="1825625"/>
            <a:ext cx="3933504" cy="34507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B3751B-14B5-C647-9DFC-0892EBFD4AC7}"/>
              </a:ext>
            </a:extLst>
          </p:cNvPr>
          <p:cNvSpPr txBox="1"/>
          <p:nvPr/>
        </p:nvSpPr>
        <p:spPr>
          <a:xfrm>
            <a:off x="1628812" y="5613008"/>
            <a:ext cx="989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Liberali				</a:t>
            </a:r>
            <a:r>
              <a:rPr lang="it-IT"/>
              <a:t>           Popolari			 Socialisti </a:t>
            </a:r>
            <a:r>
              <a:rPr lang="it-IT" dirty="0"/>
              <a:t>					</a:t>
            </a:r>
            <a:r>
              <a:rPr lang="it-IT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073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1CA056-24B2-774B-8713-BE4F1EF38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5" y="347241"/>
            <a:ext cx="10775066" cy="6308202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Suggerimenti bibliografici</a:t>
            </a:r>
          </a:p>
          <a:p>
            <a:r>
              <a:rPr lang="it-IT" dirty="0"/>
              <a:t>AA.VV., </a:t>
            </a:r>
            <a:r>
              <a:rPr lang="it-IT" i="1" dirty="0"/>
              <a:t>Storia economica e sociale di Trieste</a:t>
            </a:r>
            <a:r>
              <a:rPr lang="it-IT" dirty="0"/>
              <a:t>, Trieste, </a:t>
            </a:r>
            <a:r>
              <a:rPr lang="it-IT" dirty="0" err="1"/>
              <a:t>Lint</a:t>
            </a:r>
            <a:r>
              <a:rPr lang="it-IT" dirty="0"/>
              <a:t>, 2001</a:t>
            </a:r>
          </a:p>
          <a:p>
            <a:r>
              <a:rPr lang="it-IT" dirty="0"/>
              <a:t>Elio </a:t>
            </a:r>
            <a:r>
              <a:rPr lang="it-IT" dirty="0" err="1"/>
              <a:t>Apih</a:t>
            </a:r>
            <a:r>
              <a:rPr lang="it-IT" dirty="0"/>
              <a:t>, </a:t>
            </a:r>
            <a:r>
              <a:rPr lang="it-IT" i="1" dirty="0"/>
              <a:t>Trieste</a:t>
            </a:r>
            <a:r>
              <a:rPr lang="it-IT" dirty="0"/>
              <a:t>, Roma-Bari, Laterza, 1988.</a:t>
            </a:r>
          </a:p>
          <a:p>
            <a:r>
              <a:rPr lang="it-IT" dirty="0"/>
              <a:t>Lucio </a:t>
            </a:r>
            <a:r>
              <a:rPr lang="it-IT" dirty="0" err="1"/>
              <a:t>Fabi</a:t>
            </a:r>
            <a:r>
              <a:rPr lang="it-IT" dirty="0"/>
              <a:t>, </a:t>
            </a:r>
            <a:r>
              <a:rPr lang="it-IT" i="1" dirty="0"/>
              <a:t>Gente di Trincea. La Grande Guerra sul Carso e sull’Isonzo</a:t>
            </a:r>
            <a:r>
              <a:rPr lang="it-IT" dirty="0"/>
              <a:t>, Milano, Mursia, 2014 (II ed.) </a:t>
            </a:r>
          </a:p>
          <a:p>
            <a:r>
              <a:rPr lang="it-IT" dirty="0"/>
              <a:t>Roberto </a:t>
            </a:r>
            <a:r>
              <a:rPr lang="it-IT" dirty="0" err="1"/>
              <a:t>Finzi</a:t>
            </a:r>
            <a:r>
              <a:rPr lang="it-IT" dirty="0"/>
              <a:t>, Claudio Magris, Giovanni Miccoli (a cura di), </a:t>
            </a:r>
            <a:r>
              <a:rPr lang="it-IT" i="1" dirty="0"/>
              <a:t>Storia d’Italia. Le regioni dall’Unità a oggi. Il Friuli-Venezia Giulia</a:t>
            </a:r>
            <a:r>
              <a:rPr lang="it-IT" dirty="0"/>
              <a:t>, Torino, Einaudi, 2002, </a:t>
            </a:r>
          </a:p>
          <a:p>
            <a:r>
              <a:rPr lang="it-IT" dirty="0"/>
              <a:t>Istituto regionale per la storia del movimento di liberazione in Friuli Venezia Giulia</a:t>
            </a:r>
            <a:r>
              <a:rPr lang="it-IT" i="1" dirty="0"/>
              <a:t>, Friuli e Venezia Giulia. Storia del ‘900</a:t>
            </a:r>
            <a:r>
              <a:rPr lang="it-IT" dirty="0"/>
              <a:t>, Gorizia, LEG, 1997</a:t>
            </a:r>
          </a:p>
          <a:p>
            <a:r>
              <a:rPr lang="it-IT" dirty="0"/>
              <a:t>Giulio </a:t>
            </a:r>
            <a:r>
              <a:rPr lang="it-IT" dirty="0" err="1"/>
              <a:t>Sapelli</a:t>
            </a:r>
            <a:r>
              <a:rPr lang="it-IT" dirty="0"/>
              <a:t>, </a:t>
            </a:r>
            <a:r>
              <a:rPr lang="it-IT" i="1" dirty="0"/>
              <a:t>Trieste italiana. Mito e destino economico</a:t>
            </a:r>
            <a:r>
              <a:rPr lang="it-IT" dirty="0"/>
              <a:t>, Milano, Angeli, 1990</a:t>
            </a:r>
          </a:p>
          <a:p>
            <a:r>
              <a:rPr lang="it-IT" dirty="0"/>
              <a:t>Antonio Sema, </a:t>
            </a:r>
            <a:r>
              <a:rPr lang="it-IT" i="1" dirty="0"/>
              <a:t>La Grande Guerra sul fronte dell’Isonzo</a:t>
            </a:r>
            <a:r>
              <a:rPr lang="it-IT" dirty="0"/>
              <a:t>, Gorizia, LEG, 2014 (II ed.) </a:t>
            </a:r>
          </a:p>
          <a:p>
            <a:r>
              <a:rPr lang="it-IT" i="1" dirty="0"/>
              <a:t>Ti ho spedito lire cento. Le stagioni di Luigi Piccoli, emigrante friulano. Lettere famigliari (1905-1915</a:t>
            </a:r>
            <a:r>
              <a:rPr lang="it-IT" dirty="0"/>
              <a:t>), a cura di A. D’</a:t>
            </a:r>
            <a:r>
              <a:rPr lang="it-IT" dirty="0" err="1"/>
              <a:t>Agostin</a:t>
            </a:r>
            <a:r>
              <a:rPr lang="it-IT" dirty="0"/>
              <a:t>,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Grossutti</a:t>
            </a:r>
            <a:r>
              <a:rPr lang="it-IT" dirty="0"/>
              <a:t>, Pordenone, Ed. Biblioteca dell’Immagine, 1997 </a:t>
            </a:r>
          </a:p>
          <a:p>
            <a:r>
              <a:rPr lang="it-IT" dirty="0"/>
              <a:t>Angelo Vivante, </a:t>
            </a:r>
            <a:r>
              <a:rPr lang="it-IT" i="1" dirty="0"/>
              <a:t>Irredentismo adriatico. Contributo alla discussione sui rapporti Austro-Italiani</a:t>
            </a:r>
            <a:r>
              <a:rPr lang="it-IT" dirty="0"/>
              <a:t>, Firenze, Libreria «La Voce», 1912. </a:t>
            </a:r>
          </a:p>
          <a:p>
            <a:r>
              <a:rPr lang="it-IT" dirty="0"/>
              <a:t>Domenico </a:t>
            </a:r>
            <a:r>
              <a:rPr lang="it-IT" dirty="0" err="1"/>
              <a:t>Pecile</a:t>
            </a:r>
            <a:r>
              <a:rPr lang="it-IT" i="1" dirty="0"/>
              <a:t>, Le condizioni di Udine e del Friuli dopo la liberazione, </a:t>
            </a:r>
            <a:r>
              <a:rPr lang="it-IT" dirty="0"/>
              <a:t>s.d., s.l., 1918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1219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>
            <a:extLst>
              <a:ext uri="{FF2B5EF4-FFF2-40B4-BE49-F238E27FC236}">
                <a16:creationId xmlns:a16="http://schemas.microsoft.com/office/drawing/2014/main" id="{9280616E-7B9B-9E42-BA69-AAB3D4CC3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27639"/>
            <a:ext cx="8058150" cy="1311275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/>
              <a:t>Per scaricare liberamente:</a:t>
            </a:r>
            <a:br>
              <a:rPr lang="it-IT" altLang="it-IT"/>
            </a:br>
            <a:r>
              <a:rPr lang="it-IT" altLang="it-IT" sz="800"/>
              <a:t> </a:t>
            </a:r>
            <a:br>
              <a:rPr lang="it-IT" altLang="it-IT"/>
            </a:br>
            <a:r>
              <a:rPr lang="it-IT" altLang="it-IT" sz="2000" i="1"/>
              <a:t>https://eut.units.it/CAT?query=ANY%253Dermacora&amp;orderby=DTE&amp;page=0</a:t>
            </a:r>
          </a:p>
        </p:txBody>
      </p:sp>
      <p:pic>
        <p:nvPicPr>
          <p:cNvPr id="37890" name="Segnaposto contenuto 6">
            <a:extLst>
              <a:ext uri="{FF2B5EF4-FFF2-40B4-BE49-F238E27FC236}">
                <a16:creationId xmlns:a16="http://schemas.microsoft.com/office/drawing/2014/main" id="{0B5D023F-9D99-4B43-8831-8C60C8DC58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2650" y="715964"/>
            <a:ext cx="7526338" cy="4065587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7F2842-71FF-B848-8557-C2C55132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732BD-B286-CE47-B7E0-3C37C9E4F671}" type="slidenum">
              <a:rPr lang="en-US" altLang="it-IT" smtClean="0"/>
              <a:pPr>
                <a:defRPr/>
              </a:pPr>
              <a:t>25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404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5092E-8660-264A-99A0-0B602A1F3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29" y="173620"/>
            <a:ext cx="10589871" cy="60033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dirty="0"/>
              <a:t>Relazione della Commissione mista storico-culturale italo-slovena </a:t>
            </a:r>
            <a:r>
              <a:rPr lang="it-IT" dirty="0"/>
              <a:t>(1993 – 2001)</a:t>
            </a:r>
          </a:p>
          <a:p>
            <a:r>
              <a:rPr lang="it-IT" dirty="0">
                <a:hlinkClick r:id="rId3"/>
              </a:rPr>
              <a:t>https://www.isgrec.it/confine_orientale_2018/materiali/relazione%20commissione%20mista.pdf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Istituto regionale per la storia della Resistenza e dell’età contemporanea nel </a:t>
            </a:r>
            <a:r>
              <a:rPr lang="it-IT" dirty="0" err="1"/>
              <a:t>friuli</a:t>
            </a:r>
            <a:r>
              <a:rPr lang="it-IT" dirty="0"/>
              <a:t> Venezia Giulia</a:t>
            </a:r>
            <a:r>
              <a:rPr lang="it-IT" b="1" dirty="0"/>
              <a:t>, </a:t>
            </a:r>
            <a:r>
              <a:rPr lang="it-IT" b="1" i="1" dirty="0"/>
              <a:t>Vademecum per il giorno del ricordo </a:t>
            </a:r>
            <a:r>
              <a:rPr lang="it-IT" dirty="0"/>
              <a:t>(versione gennaio 2019)</a:t>
            </a:r>
          </a:p>
          <a:p>
            <a:r>
              <a:rPr lang="it-IT" dirty="0">
                <a:hlinkClick r:id="rId4"/>
              </a:rPr>
              <a:t>http://www.irsrecfvg.eu/didattica/168/Vademecum-per-il-Giorno-del-Ricordo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Il confine italo-sloveno: analisi e riflessioni - </a:t>
            </a:r>
            <a:r>
              <a:rPr lang="it-IT" dirty="0"/>
              <a:t>documento approvato dal Comitato nazionale ANPI il 9 dicembre 2016</a:t>
            </a:r>
          </a:p>
          <a:p>
            <a:r>
              <a:rPr lang="it-IT" dirty="0">
                <a:hlinkClick r:id="rId5"/>
              </a:rPr>
              <a:t>https://www.anpi.it/articoli/1682/il-confine-italo-sloveno-analisi-e-riflessioni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Ministero dell’Istruzione, </a:t>
            </a:r>
            <a:r>
              <a:rPr lang="it-IT" b="1" i="1" dirty="0"/>
              <a:t>Linee guida per la didattica della frontiera adriatica</a:t>
            </a:r>
            <a:r>
              <a:rPr lang="it-IT" dirty="0"/>
              <a:t>, 20 ottobre 2022</a:t>
            </a:r>
          </a:p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www.miur.gov.it</a:t>
            </a:r>
            <a:r>
              <a:rPr lang="it-IT" dirty="0"/>
              <a:t>/-/linee-guida-per-la-didattica-della-frontiera-adriatica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051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8516E-B2FE-254C-9E34-21589922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80" y="578734"/>
            <a:ext cx="10613020" cy="5598229"/>
          </a:xfrm>
        </p:spPr>
        <p:txBody>
          <a:bodyPr>
            <a:normAutofit fontScale="92500"/>
          </a:bodyPr>
          <a:lstStyle/>
          <a:p>
            <a:r>
              <a:rPr lang="it-IT" i="1" dirty="0"/>
              <a:t>Alessio FORNASIN , Marco BRESCHI , La popolazione di Venezia Giulia, </a:t>
            </a:r>
            <a:r>
              <a:rPr lang="it-IT" i="1" dirty="0" err="1"/>
              <a:t>Quarnaro</a:t>
            </a:r>
            <a:r>
              <a:rPr lang="it-IT" i="1" dirty="0"/>
              <a:t> e Dalmazia secondo le fonti statistiche ufficiali italiane (1931-1943)</a:t>
            </a:r>
            <a:r>
              <a:rPr lang="it-IT" dirty="0"/>
              <a:t>, in «ACTA HISTRIAE», 2013, n.4, pp.707-728 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zdjp.si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/uploads/2014/02/</a:t>
            </a:r>
            <a:r>
              <a:rPr lang="it-IT" dirty="0" err="1"/>
              <a:t>fornasin-breschi.pdf</a:t>
            </a:r>
            <a:endParaRPr lang="it-IT" dirty="0"/>
          </a:p>
          <a:p>
            <a:r>
              <a:rPr lang="it-IT" dirty="0"/>
              <a:t> Francesco </a:t>
            </a:r>
            <a:r>
              <a:rPr lang="it-IT" dirty="0" err="1"/>
              <a:t>Scabar</a:t>
            </a:r>
            <a:r>
              <a:rPr lang="it-IT" dirty="0"/>
              <a:t>, </a:t>
            </a:r>
            <a:r>
              <a:rPr lang="it-IT" i="1" dirty="0"/>
              <a:t>Una lettura del censimento asburgico del 1910</a:t>
            </a:r>
            <a:r>
              <a:rPr lang="it-IT" dirty="0"/>
              <a:t>, in «Quaderni CRS», 2019, pp. 307-378</a:t>
            </a:r>
          </a:p>
          <a:p>
            <a:r>
              <a:rPr lang="it-IT" dirty="0"/>
              <a:t>Francesco </a:t>
            </a:r>
            <a:r>
              <a:rPr lang="it-IT" dirty="0" err="1"/>
              <a:t>Scabar</a:t>
            </a:r>
            <a:r>
              <a:rPr lang="it-IT" i="1" dirty="0"/>
              <a:t>, Il censimento italiano del 1° dicembre 1921, </a:t>
            </a:r>
            <a:r>
              <a:rPr lang="it-IT" i="1" dirty="0">
                <a:hlinkClick r:id="rId3"/>
              </a:rPr>
              <a:t>https://hrcak.srce.hr/file/388112</a:t>
            </a:r>
            <a:endParaRPr lang="it-IT" i="1" dirty="0"/>
          </a:p>
          <a:p>
            <a:pPr lvl="0"/>
            <a:r>
              <a:rPr lang="it-IT" dirty="0"/>
              <a:t>Sergio Zilli </a:t>
            </a:r>
            <a:r>
              <a:rPr lang="it-IT" i="1" dirty="0"/>
              <a:t>Geografia elettorale del Friuli - Venezia Giulia (1919-1996). Consenso, territorio e società</a:t>
            </a:r>
            <a:r>
              <a:rPr lang="it-IT" dirty="0"/>
              <a:t>, Udine, I.F.S.M.L., 2000. </a:t>
            </a:r>
            <a:r>
              <a:rPr lang="en-US" dirty="0"/>
              <a:t>ISBN 88-87388-04-0</a:t>
            </a:r>
            <a:endParaRPr lang="it-IT" dirty="0"/>
          </a:p>
          <a:p>
            <a:pPr lvl="0"/>
            <a:r>
              <a:rPr lang="it-IT" dirty="0"/>
              <a:t>Sergio Zilli, </a:t>
            </a:r>
            <a:r>
              <a:rPr lang="it-IT" i="1" dirty="0"/>
              <a:t>Geografia del consenso elettorale nel Friuli del primo dopoguerra (1919-1924)</a:t>
            </a:r>
            <a:r>
              <a:rPr lang="it-IT" dirty="0"/>
              <a:t>, in G. Corni (a cura di),</a:t>
            </a:r>
            <a:r>
              <a:rPr lang="it-IT" i="1" dirty="0"/>
              <a:t> Il Friuli. Storia e Società. Vol. III. La crisi dello stato liberale</a:t>
            </a:r>
            <a:r>
              <a:rPr lang="it-IT" dirty="0"/>
              <a:t>, Udine, I.F.S.M.L., 2000, pp.237-271.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321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2" descr="lucioa4.JPG">
            <a:extLst>
              <a:ext uri="{FF2B5EF4-FFF2-40B4-BE49-F238E27FC236}">
                <a16:creationId xmlns:a16="http://schemas.microsoft.com/office/drawing/2014/main" id="{511A04EE-BCBA-3845-82DD-1761B3CFF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52663"/>
            <a:ext cx="677545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CasellaDiTesto 3">
            <a:extLst>
              <a:ext uri="{FF2B5EF4-FFF2-40B4-BE49-F238E27FC236}">
                <a16:creationId xmlns:a16="http://schemas.microsoft.com/office/drawing/2014/main" id="{879A8191-E3A9-DA45-A6BF-8BED71C6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50958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3600" dirty="0">
                <a:solidFill>
                  <a:schemeClr val="accent1"/>
                </a:solidFill>
              </a:rPr>
              <a:t>I “</a:t>
            </a:r>
            <a:r>
              <a:rPr lang="it-IT" sz="3600" dirty="0">
                <a:solidFill>
                  <a:schemeClr val="accent1"/>
                </a:solidFill>
                <a:latin typeface="+mj-lt"/>
              </a:rPr>
              <a:t>segni</a:t>
            </a:r>
            <a:r>
              <a:rPr lang="it-IT" sz="3600" dirty="0">
                <a:solidFill>
                  <a:schemeClr val="accent1"/>
                </a:solidFill>
              </a:rPr>
              <a:t>” sul territorio</a:t>
            </a:r>
          </a:p>
        </p:txBody>
      </p:sp>
    </p:spTree>
    <p:extLst>
      <p:ext uri="{BB962C8B-B14F-4D97-AF65-F5344CB8AC3E}">
        <p14:creationId xmlns:p14="http://schemas.microsoft.com/office/powerpoint/2010/main" val="110911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magine 7" descr="cippo corridoni2.JPG">
            <a:extLst>
              <a:ext uri="{FF2B5EF4-FFF2-40B4-BE49-F238E27FC236}">
                <a16:creationId xmlns:a16="http://schemas.microsoft.com/office/drawing/2014/main" id="{047E3075-03E1-2548-A655-B50A9744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701925"/>
            <a:ext cx="2017712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Immagine 6" descr="faro ts.jpg">
            <a:extLst>
              <a:ext uri="{FF2B5EF4-FFF2-40B4-BE49-F238E27FC236}">
                <a16:creationId xmlns:a16="http://schemas.microsoft.com/office/drawing/2014/main" id="{853600EB-7091-9A47-8875-B53EB8FD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990850"/>
            <a:ext cx="2239962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4177BC-360E-8448-A260-81D1A99EA15C}"/>
              </a:ext>
            </a:extLst>
          </p:cNvPr>
          <p:cNvSpPr txBox="1"/>
          <p:nvPr/>
        </p:nvSpPr>
        <p:spPr>
          <a:xfrm>
            <a:off x="798513" y="590550"/>
            <a:ext cx="89249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chemeClr val="accent1"/>
                </a:solidFill>
                <a:latin typeface="+mj-lt"/>
                <a:cs typeface="Franklin Gothic Medium"/>
              </a:rPr>
              <a:t>Faro della Vittoria, Trieste; </a:t>
            </a:r>
          </a:p>
          <a:p>
            <a:pPr>
              <a:defRPr/>
            </a:pPr>
            <a:r>
              <a:rPr lang="it-IT" sz="2800" dirty="0">
                <a:solidFill>
                  <a:schemeClr val="accent1"/>
                </a:solidFill>
                <a:latin typeface="+mj-lt"/>
                <a:cs typeface="Franklin Gothic Medium"/>
              </a:rPr>
              <a:t>Cippo in memoria di Filippo </a:t>
            </a:r>
            <a:r>
              <a:rPr lang="it-IT" sz="2800" dirty="0" err="1">
                <a:solidFill>
                  <a:schemeClr val="accent1"/>
                </a:solidFill>
                <a:latin typeface="+mj-lt"/>
                <a:cs typeface="Franklin Gothic Medium"/>
              </a:rPr>
              <a:t>Corridoni</a:t>
            </a:r>
            <a:r>
              <a:rPr lang="it-IT" sz="2800" dirty="0">
                <a:solidFill>
                  <a:schemeClr val="accent1"/>
                </a:solidFill>
                <a:latin typeface="+mj-lt"/>
                <a:cs typeface="Franklin Gothic Medium"/>
              </a:rPr>
              <a:t>, Sagrado</a:t>
            </a:r>
          </a:p>
          <a:p>
            <a:pPr>
              <a:defRPr/>
            </a:pPr>
            <a:r>
              <a:rPr lang="it-IT" sz="2800" dirty="0">
                <a:solidFill>
                  <a:schemeClr val="accent1"/>
                </a:solidFill>
                <a:latin typeface="+mj-lt"/>
                <a:cs typeface="Franklin Gothic Medium"/>
              </a:rPr>
              <a:t>Rifugio sul Monte Nero</a:t>
            </a:r>
          </a:p>
        </p:txBody>
      </p:sp>
      <p:pic>
        <p:nvPicPr>
          <p:cNvPr id="32772" name="Immagine 2" descr="Schermata 2016-08-22 alle 22.20.46.png">
            <a:extLst>
              <a:ext uri="{FF2B5EF4-FFF2-40B4-BE49-F238E27FC236}">
                <a16:creationId xmlns:a16="http://schemas.microsoft.com/office/drawing/2014/main" id="{0E827D98-7D69-9246-AC29-025A300C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797300"/>
            <a:ext cx="323215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1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magine 1">
            <a:extLst>
              <a:ext uri="{FF2B5EF4-FFF2-40B4-BE49-F238E27FC236}">
                <a16:creationId xmlns:a16="http://schemas.microsoft.com/office/drawing/2014/main" id="{976977CD-9A87-154C-95B5-C3B42DDA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2593975"/>
            <a:ext cx="328295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AF92E0-556F-E34A-9DB5-7DC6CAA2B519}"/>
              </a:ext>
            </a:extLst>
          </p:cNvPr>
          <p:cNvSpPr txBox="1"/>
          <p:nvPr/>
        </p:nvSpPr>
        <p:spPr>
          <a:xfrm>
            <a:off x="776288" y="717550"/>
            <a:ext cx="85296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+mj-lt"/>
                <a:cs typeface="Franklin Gothic Medium"/>
              </a:rPr>
              <a:t>Il cimitero monumentale e il sacrario di Redipuglia </a:t>
            </a:r>
          </a:p>
        </p:txBody>
      </p:sp>
      <p:pic>
        <p:nvPicPr>
          <p:cNvPr id="34819" name="Immagine 2">
            <a:extLst>
              <a:ext uri="{FF2B5EF4-FFF2-40B4-BE49-F238E27FC236}">
                <a16:creationId xmlns:a16="http://schemas.microsoft.com/office/drawing/2014/main" id="{AC6416D8-4C12-1E46-9D26-9D68B002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998663"/>
            <a:ext cx="2433638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2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magine 1" descr="costiera.jpg">
            <a:extLst>
              <a:ext uri="{FF2B5EF4-FFF2-40B4-BE49-F238E27FC236}">
                <a16:creationId xmlns:a16="http://schemas.microsoft.com/office/drawing/2014/main" id="{C72A85B5-7598-1D42-B24D-73F8D99E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942648"/>
            <a:ext cx="39497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CasellaDiTesto 3">
            <a:extLst>
              <a:ext uri="{FF2B5EF4-FFF2-40B4-BE49-F238E27FC236}">
                <a16:creationId xmlns:a16="http://schemas.microsoft.com/office/drawing/2014/main" id="{9B3DA49B-ECB1-1845-8041-7F4E23E8C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89" y="301027"/>
            <a:ext cx="1617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dirty="0">
                <a:latin typeface="+mj-lt"/>
              </a:rPr>
              <a:t>Altri segni</a:t>
            </a:r>
          </a:p>
        </p:txBody>
      </p:sp>
      <p:pic>
        <p:nvPicPr>
          <p:cNvPr id="35843" name="Immagine 2" descr="992novagorica1947.jpg">
            <a:extLst>
              <a:ext uri="{FF2B5EF4-FFF2-40B4-BE49-F238E27FC236}">
                <a16:creationId xmlns:a16="http://schemas.microsoft.com/office/drawing/2014/main" id="{A4C42B18-993F-5945-8AFB-25EF781A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942648"/>
            <a:ext cx="304323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magine 4" descr="Copia di nas-tito-sabotino.jpg">
            <a:extLst>
              <a:ext uri="{FF2B5EF4-FFF2-40B4-BE49-F238E27FC236}">
                <a16:creationId xmlns:a16="http://schemas.microsoft.com/office/drawing/2014/main" id="{2D6DD160-5D2B-5C47-94F6-3AC79919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071669"/>
            <a:ext cx="3192462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Segnaposto contenuto 3" descr="monte grisa.jpg">
            <a:extLst>
              <a:ext uri="{FF2B5EF4-FFF2-40B4-BE49-F238E27FC236}">
                <a16:creationId xmlns:a16="http://schemas.microsoft.com/office/drawing/2014/main" id="{CEE5D06F-45CF-5243-BEA7-4034CF496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5" r="-10605"/>
          <a:stretch>
            <a:fillRect/>
          </a:stretch>
        </p:blipFill>
        <p:spPr bwMode="auto">
          <a:xfrm>
            <a:off x="1514475" y="4071669"/>
            <a:ext cx="46482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90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magine 5" descr="cerje.jpg">
            <a:extLst>
              <a:ext uri="{FF2B5EF4-FFF2-40B4-BE49-F238E27FC236}">
                <a16:creationId xmlns:a16="http://schemas.microsoft.com/office/drawing/2014/main" id="{CB00EE73-4C32-DF4D-977A-29E0721F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989013"/>
            <a:ext cx="3430587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CasellaDiTesto 2">
            <a:extLst>
              <a:ext uri="{FF2B5EF4-FFF2-40B4-BE49-F238E27FC236}">
                <a16:creationId xmlns:a16="http://schemas.microsoft.com/office/drawing/2014/main" id="{378A5D17-F32E-3445-841D-25E331031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727075"/>
            <a:ext cx="198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dirty="0">
                <a:latin typeface="+mj-lt"/>
              </a:rPr>
              <a:t>I nuovi segni</a:t>
            </a:r>
          </a:p>
        </p:txBody>
      </p:sp>
    </p:spTree>
    <p:extLst>
      <p:ext uri="{BB962C8B-B14F-4D97-AF65-F5344CB8AC3E}">
        <p14:creationId xmlns:p14="http://schemas.microsoft.com/office/powerpoint/2010/main" val="245066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76366C-0F41-B149-9D3D-4A7DBFFF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Popolazione del Litorale per gruppi nazionali (censimento 1910)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666A670-F6C1-3C4D-B4B4-FC49641ECF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1088" y="1597306"/>
          <a:ext cx="9815328" cy="3578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916">
                  <a:extLst>
                    <a:ext uri="{9D8B030D-6E8A-4147-A177-3AD203B41FA5}">
                      <a16:colId xmlns:a16="http://schemas.microsoft.com/office/drawing/2014/main" val="1001199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1864564006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2083427007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131736505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3506827496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2292675740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2793896131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3264100796"/>
                    </a:ext>
                  </a:extLst>
                </a:gridCol>
              </a:tblGrid>
              <a:tr h="567160">
                <a:tc>
                  <a:txBody>
                    <a:bodyPr/>
                    <a:lstStyle/>
                    <a:p>
                      <a:pPr algn="l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tedeschi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italiani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sloveni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serbo-croati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altri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stranieri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totale</a:t>
                      </a:r>
                      <a:endParaRPr lang="it-IT" sz="2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009415"/>
                  </a:ext>
                </a:extLst>
              </a:tr>
              <a:tr h="647917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u="none" strike="noStrike" dirty="0">
                          <a:effectLst/>
                        </a:rPr>
                        <a:t>Gorizia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4486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90119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154564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186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538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9828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249893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7691352"/>
                  </a:ext>
                </a:extLst>
              </a:tr>
              <a:tr h="671332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u="none" strike="noStrike" dirty="0">
                          <a:effectLst/>
                        </a:rPr>
                        <a:t>Istria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13279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147416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55365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168116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2998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17135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404309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2823144"/>
                  </a:ext>
                </a:extLst>
              </a:tr>
              <a:tr h="62503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u="none" strike="noStrike" dirty="0">
                          <a:effectLst/>
                        </a:rPr>
                        <a:t>Trieste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11856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118959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56916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2403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779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39597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229510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5944983"/>
                  </a:ext>
                </a:extLst>
              </a:tr>
              <a:tr h="893566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Litorale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29621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356494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266845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170705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4315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66560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883712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592553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89B7FE-616E-624D-8A85-E3BEF3F02775}"/>
              </a:ext>
            </a:extLst>
          </p:cNvPr>
          <p:cNvSpPr txBox="1"/>
          <p:nvPr/>
        </p:nvSpPr>
        <p:spPr>
          <a:xfrm>
            <a:off x="838200" y="629662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Francesco </a:t>
            </a:r>
            <a:r>
              <a:rPr lang="it-IT" sz="1200" dirty="0" err="1"/>
              <a:t>Scabar</a:t>
            </a:r>
            <a:r>
              <a:rPr lang="it-IT" sz="1200" dirty="0"/>
              <a:t>, </a:t>
            </a:r>
            <a:r>
              <a:rPr lang="it-IT" sz="1200" i="1" dirty="0"/>
              <a:t>Una lettura del censimento asburgico del 1910</a:t>
            </a:r>
            <a:r>
              <a:rPr lang="it-IT" sz="1200" dirty="0"/>
              <a:t>, in «Quaderni CRS», 2019, pp. 307-378</a:t>
            </a:r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7375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58F46C-0F54-5840-BD63-F4FCBCD9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7" y="388275"/>
            <a:ext cx="3291391" cy="3581579"/>
          </a:xfrm>
        </p:spPr>
        <p:txBody>
          <a:bodyPr>
            <a:normAutofit fontScale="90000"/>
          </a:bodyPr>
          <a:lstStyle/>
          <a:p>
            <a:r>
              <a:rPr lang="it-IT" dirty="0"/>
              <a:t>Ripartizione </a:t>
            </a:r>
            <a:br>
              <a:rPr lang="it-IT" dirty="0"/>
            </a:br>
            <a:r>
              <a:rPr lang="it-IT" dirty="0"/>
              <a:t>popolazione Litorale per gruppi nazionali</a:t>
            </a:r>
            <a:br>
              <a:rPr lang="it-IT" dirty="0"/>
            </a:br>
            <a:r>
              <a:rPr lang="it-IT" dirty="0"/>
              <a:t>1910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8828851-167C-8149-9C80-2CBE4DA59D4E}"/>
              </a:ext>
            </a:extLst>
          </p:cNvPr>
          <p:cNvGraphicFramePr>
            <a:graphicFrameLocks/>
          </p:cNvGraphicFramePr>
          <p:nvPr/>
        </p:nvGraphicFramePr>
        <p:xfrm>
          <a:off x="3125166" y="40511"/>
          <a:ext cx="4259483" cy="379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9BA8838-A4DF-1140-B854-F239A83EEEC9}"/>
              </a:ext>
            </a:extLst>
          </p:cNvPr>
          <p:cNvGraphicFramePr>
            <a:graphicFrameLocks/>
          </p:cNvGraphicFramePr>
          <p:nvPr/>
        </p:nvGraphicFramePr>
        <p:xfrm>
          <a:off x="7766612" y="40511"/>
          <a:ext cx="4201530" cy="368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010EF78-147F-2942-A5F7-099328175AE7}"/>
              </a:ext>
            </a:extLst>
          </p:cNvPr>
          <p:cNvGraphicFramePr>
            <a:graphicFrameLocks/>
          </p:cNvGraphicFramePr>
          <p:nvPr/>
        </p:nvGraphicFramePr>
        <p:xfrm>
          <a:off x="7511970" y="3634451"/>
          <a:ext cx="4548850" cy="331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E92DA1C8-A377-504A-81A1-144773C91043}"/>
              </a:ext>
            </a:extLst>
          </p:cNvPr>
          <p:cNvGraphicFramePr>
            <a:graphicFrameLocks/>
          </p:cNvGraphicFramePr>
          <p:nvPr/>
        </p:nvGraphicFramePr>
        <p:xfrm>
          <a:off x="2974774" y="3645763"/>
          <a:ext cx="4537196" cy="328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B8E927-BC23-6642-BF44-CD12A0628CBD}"/>
              </a:ext>
            </a:extLst>
          </p:cNvPr>
          <p:cNvSpPr txBox="1"/>
          <p:nvPr/>
        </p:nvSpPr>
        <p:spPr>
          <a:xfrm>
            <a:off x="104171" y="5822067"/>
            <a:ext cx="238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Francesco </a:t>
            </a:r>
            <a:r>
              <a:rPr lang="it-IT" sz="1200" dirty="0" err="1"/>
              <a:t>Scabar</a:t>
            </a:r>
            <a:r>
              <a:rPr lang="it-IT" sz="1200" dirty="0"/>
              <a:t>, </a:t>
            </a:r>
            <a:r>
              <a:rPr lang="it-IT" sz="1200" i="1" dirty="0"/>
              <a:t>Una lettura del censimento asburgico del 1910</a:t>
            </a:r>
            <a:r>
              <a:rPr lang="it-IT" sz="1200" dirty="0"/>
              <a:t>, in «Quaderni CRS», 2019, pp. 307-378</a:t>
            </a:r>
          </a:p>
        </p:txBody>
      </p:sp>
    </p:spTree>
    <p:extLst>
      <p:ext uri="{BB962C8B-B14F-4D97-AF65-F5344CB8AC3E}">
        <p14:creationId xmlns:p14="http://schemas.microsoft.com/office/powerpoint/2010/main" val="1524571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1096</Words>
  <Application>Microsoft Macintosh PowerPoint</Application>
  <PresentationFormat>Widescreen</PresentationFormat>
  <Paragraphs>192</Paragraphs>
  <Slides>27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Franklin Gothic Medium</vt:lpstr>
      <vt:lpstr>Tema di Office</vt:lpstr>
      <vt:lpstr>Geografia storica dell’odierno Friuli Venezia Giulia 641LM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Popolazione del Litorale per gruppi nazionali (censimento 1910)</vt:lpstr>
      <vt:lpstr>Ripartizione  popolazione Litorale per gruppi nazionali 1910</vt:lpstr>
      <vt:lpstr>Il bottino di guerra</vt:lpstr>
      <vt:lpstr>Trattato di Rapallo Novembre 1920</vt:lpstr>
      <vt:lpstr>1919-1922</vt:lpstr>
      <vt:lpstr>Comuni annessi oggi FVG</vt:lpstr>
      <vt:lpstr>Presentazione standard di PowerPoint</vt:lpstr>
      <vt:lpstr>Popolazione «Venezia Giulia» al censimento 1921</vt:lpstr>
      <vt:lpstr>Popolazione delle province annesse 1910-1921</vt:lpstr>
      <vt:lpstr>Presentazione standard di PowerPoint</vt:lpstr>
      <vt:lpstr>Presentazione standard di PowerPoint</vt:lpstr>
      <vt:lpstr>Composizione per gruppi nazionali della popolazione della «Venezia Giulia» annessa (censimento 1921)</vt:lpstr>
      <vt:lpstr>Gruppi nazionali nei distretti della ex contea di Gorizia (1921)</vt:lpstr>
      <vt:lpstr>Gruppi nazionali nei nuovi distretti annessi alla provincia di Gorizia (1921)</vt:lpstr>
      <vt:lpstr>Gruppi nazionali a Trieste, in Istria e nel resto della «Venezia Giulia» (1921)</vt:lpstr>
      <vt:lpstr>Politiche 1919</vt:lpstr>
      <vt:lpstr>Presentazione standard di PowerPoint</vt:lpstr>
      <vt:lpstr>Per scaricare liberamente:   https://eut.units.it/CAT?query=ANY%253Dermacora&amp;orderby=DTE&amp;page=0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ZILLI SERGIO</cp:lastModifiedBy>
  <cp:revision>27</cp:revision>
  <dcterms:created xsi:type="dcterms:W3CDTF">2022-10-27T06:22:31Z</dcterms:created>
  <dcterms:modified xsi:type="dcterms:W3CDTF">2023-10-27T09:42:49Z</dcterms:modified>
</cp:coreProperties>
</file>