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349" r:id="rId3"/>
    <p:sldId id="285" r:id="rId4"/>
    <p:sldId id="367" r:id="rId5"/>
    <p:sldId id="330" r:id="rId6"/>
    <p:sldId id="368" r:id="rId7"/>
    <p:sldId id="329" r:id="rId8"/>
    <p:sldId id="350" r:id="rId9"/>
    <p:sldId id="363" r:id="rId10"/>
    <p:sldId id="364" r:id="rId11"/>
    <p:sldId id="365" r:id="rId12"/>
    <p:sldId id="366" r:id="rId13"/>
    <p:sldId id="369" r:id="rId14"/>
    <p:sldId id="362" r:id="rId15"/>
    <p:sldId id="345" r:id="rId16"/>
    <p:sldId id="351" r:id="rId17"/>
    <p:sldId id="352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29"/>
    <p:restoredTop sz="94705"/>
  </p:normalViewPr>
  <p:slideViewPr>
    <p:cSldViewPr snapToGrid="0" snapToObjects="1">
      <p:cViewPr varScale="1">
        <p:scale>
          <a:sx n="107" d="100"/>
          <a:sy n="107" d="100"/>
        </p:scale>
        <p:origin x="760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31C639-15BD-A041-B75F-ED439F7AD561}" type="datetimeFigureOut">
              <a:rPr lang="it-IT" smtClean="0"/>
              <a:t>30/10/23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971523-1C4C-4D41-9218-ACC0159272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902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59C6E-938C-AA4D-A141-12F776381F0C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1092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59C6E-938C-AA4D-A141-12F776381F0C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5652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59C6E-938C-AA4D-A141-12F776381F0C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0407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59C6E-938C-AA4D-A141-12F776381F0C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7238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59C6E-938C-AA4D-A141-12F776381F0C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4489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A0971C-80D9-B542-9063-9D40E41BAE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2C5CD35-7601-A642-9478-5246FB09F2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0EDF1CA-DAB7-C04A-9180-104374254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57229-34EC-E44F-9A53-269229BEB487}" type="datetimeFigureOut">
              <a:rPr lang="it-IT" smtClean="0"/>
              <a:t>30/10/23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39452C0-99B6-1947-9DE5-5B16DB6AA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2B9EC21-7F17-264F-A195-BA87AEE78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07C8-3C79-E44B-A92C-6664A04839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6947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E96842-3EE3-0449-B75D-043AE859D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DDA368A-E12A-024F-9577-8C9C5D36EB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9CC90B8-1283-A244-82BE-DC9D58F64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57229-34EC-E44F-9A53-269229BEB487}" type="datetimeFigureOut">
              <a:rPr lang="it-IT" smtClean="0"/>
              <a:t>30/10/23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7ABC758-8A97-3A46-B017-1CC4D7C98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909C7A6-7BB6-964A-AD6A-5FB8DA67D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07C8-3C79-E44B-A92C-6664A04839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8800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B6FF84D-AFD5-AF47-A9D5-9249DC2D50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3BAF307-8A6D-8A48-829E-63409855BA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FDB7117-EB64-924F-8537-8987DAE7F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57229-34EC-E44F-9A53-269229BEB487}" type="datetimeFigureOut">
              <a:rPr lang="it-IT" smtClean="0"/>
              <a:t>30/10/23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AA6468D-748A-7646-825C-94887778A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1E041E3-C077-3B48-A169-8A27B255D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07C8-3C79-E44B-A92C-6664A04839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2557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DA200A-EF23-5D49-B671-C98FB0814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81513B-184D-E043-81E0-33969E77DA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E036BEF-885A-1E40-959C-BB93A9C22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57229-34EC-E44F-9A53-269229BEB487}" type="datetimeFigureOut">
              <a:rPr lang="it-IT" smtClean="0"/>
              <a:t>30/10/23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02DC252-D153-C046-A885-1DA368CF5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33A0F8A-6F00-C448-8E96-E4414FBC8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07C8-3C79-E44B-A92C-6664A04839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3030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1C84A1-BAA3-054B-B30A-00F50D0C9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C1F26A5-3107-6D42-9082-6B57AB6F3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9C38F72-D9CC-2645-AE6C-E6C934C24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57229-34EC-E44F-9A53-269229BEB487}" type="datetimeFigureOut">
              <a:rPr lang="it-IT" smtClean="0"/>
              <a:t>30/10/23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54FFE8-4257-FE4E-8C37-2B5FEFEC0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DC5466D-A6A2-5344-9BB7-6C71CE61A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07C8-3C79-E44B-A92C-6664A04839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5810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2C113E-FEA1-FC4A-BE33-DF762E9A2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31CD442-21C6-F340-9F04-683F4DC389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2ED4AAE-836F-0E46-B0A8-9864D5A93F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67034E8-46AB-6847-986B-B751DEAFA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57229-34EC-E44F-9A53-269229BEB487}" type="datetimeFigureOut">
              <a:rPr lang="it-IT" smtClean="0"/>
              <a:t>30/10/23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3743D28-36F6-3E46-BAFE-0C372B5DA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C23AD0A-0016-F046-9766-40D8E68BE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07C8-3C79-E44B-A92C-6664A04839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1560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179E34-4C1A-574C-B992-E23BC8111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C4BB716-11D0-4E41-9CD2-C0F6AAB8E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2C98885-790D-7544-AC81-D2F4AC249F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2A1AC97-8814-A045-A4EF-F13BE277BC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DFFD850-ABEB-CF4A-9EEE-6C225273FE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69E1586-AEF1-4449-AAEB-897F012F0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57229-34EC-E44F-9A53-269229BEB487}" type="datetimeFigureOut">
              <a:rPr lang="it-IT" smtClean="0"/>
              <a:t>30/10/23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D35E26E-B0CF-634C-9C96-206C59C0D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B61E3D6-0800-814A-8D60-8BF89CC5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07C8-3C79-E44B-A92C-6664A04839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2163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0CB64C-24C8-5741-96A6-CF460C63A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4CE5442-D1FC-9E42-A4F4-3F03A4CA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57229-34EC-E44F-9A53-269229BEB487}" type="datetimeFigureOut">
              <a:rPr lang="it-IT" smtClean="0"/>
              <a:t>30/10/23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531B906-1F89-9B48-B5AF-CCFAB9CEB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29AC4D6-2E11-264B-89DB-E193D4D1F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07C8-3C79-E44B-A92C-6664A04839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7279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656AC65-769A-8040-A449-02CE46949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57229-34EC-E44F-9A53-269229BEB487}" type="datetimeFigureOut">
              <a:rPr lang="it-IT" smtClean="0"/>
              <a:t>30/10/23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2912633-13C5-EE4E-810D-9B9F3D0C8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7259FC6-397C-FE43-8E29-6FC6BC583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07C8-3C79-E44B-A92C-6664A04839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920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D2EF5E-9A94-FD43-BFF4-31E9C18C1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6C7A0C-89E5-2549-94BF-0EC4AADAC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4977A70-4809-824A-BAAB-26A619671C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0E0BC9B-4054-D94F-AF28-4A4081865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57229-34EC-E44F-9A53-269229BEB487}" type="datetimeFigureOut">
              <a:rPr lang="it-IT" smtClean="0"/>
              <a:t>30/10/23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C3DBEB5-389D-1F4B-987A-C19ED4E4B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C676085-9C8A-C340-A076-F84A72373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07C8-3C79-E44B-A92C-6664A04839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501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E9B8B8-9824-E24E-AFF7-3343B06F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BEA49E4-D683-2543-A91F-DFB444B41F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DD83EA8-1374-6A4C-8D7A-772B57495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623A957-43CC-A14E-901E-0D70EB729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57229-34EC-E44F-9A53-269229BEB487}" type="datetimeFigureOut">
              <a:rPr lang="it-IT" smtClean="0"/>
              <a:t>30/10/23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547D6C5-3A9D-B345-9CB1-FF372B389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0C4D9D9-0045-9848-8AFD-4791ED00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07C8-3C79-E44B-A92C-6664A04839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9094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97275C0-C190-C24B-9F8B-C6D2620C1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6BDB6EF-623A-524C-9AB1-AEDB15D159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1C09090-EE10-1D48-8886-84E2ED307A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57229-34EC-E44F-9A53-269229BEB487}" type="datetimeFigureOut">
              <a:rPr lang="it-IT" smtClean="0"/>
              <a:t>30/10/23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E3177F9-E405-3948-8AAF-2AD53CD1CB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3653DB2-8F29-3A4A-9284-DB0808E4E8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B07C8-3C79-E44B-A92C-6664A04839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1647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grec.it/confine_orientale_2018/materiali/relazione%20commissione%20mista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anpi.it/articoli/1682/il-confine-italo-sloveno-analisi-e-riflessioni" TargetMode="External"/><Relationship Id="rId4" Type="http://schemas.openxmlformats.org/officeDocument/2006/relationships/hyperlink" Target="http://www.irsrecfvg.eu/didattica/168/Vademecum-per-il-Giorno-del-Ricordo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hrcak.srce.hr/file/388112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E5585F-0A1D-9241-B740-39949B910C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/>
              <a:t>Geografia storica dell’odierno Friuli Venezia Giulia</a:t>
            </a:r>
            <a:br>
              <a:rPr lang="it-IT" dirty="0"/>
            </a:br>
            <a:r>
              <a:rPr lang="it-IT" sz="4900" dirty="0"/>
              <a:t>641LM</a:t>
            </a:r>
            <a:r>
              <a:rPr lang="it-IT" dirty="0"/>
              <a:t>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82CE514-46D1-3544-8779-F18C2BF8B5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it-IT" dirty="0"/>
          </a:p>
          <a:p>
            <a:r>
              <a:rPr lang="it-IT" dirty="0"/>
              <a:t>M-GGR/01 GEOGRAFIA</a:t>
            </a:r>
          </a:p>
          <a:p>
            <a:r>
              <a:rPr lang="it-IT" b="1" dirty="0"/>
              <a:t>LE65 - STUDI STORICI. DALL'ANTICO AL CONTEMPORANEO </a:t>
            </a:r>
            <a:endParaRPr lang="it-IT" dirty="0"/>
          </a:p>
          <a:p>
            <a:r>
              <a:rPr lang="it-IT" dirty="0"/>
              <a:t>A.A. 2023-2024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6ABF38B-071B-294F-A1E5-7BC0BBE4FCC1}"/>
              </a:ext>
            </a:extLst>
          </p:cNvPr>
          <p:cNvSpPr txBox="1"/>
          <p:nvPr/>
        </p:nvSpPr>
        <p:spPr>
          <a:xfrm>
            <a:off x="4689565" y="5603966"/>
            <a:ext cx="32787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/>
              <a:t>SERGIO ZILLI</a:t>
            </a:r>
          </a:p>
        </p:txBody>
      </p:sp>
    </p:spTree>
    <p:extLst>
      <p:ext uri="{BB962C8B-B14F-4D97-AF65-F5344CB8AC3E}">
        <p14:creationId xmlns:p14="http://schemas.microsoft.com/office/powerpoint/2010/main" val="1229580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5A6908-414F-754F-940D-C969678EE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8">
            <a:extLst>
              <a:ext uri="{FF2B5EF4-FFF2-40B4-BE49-F238E27FC236}">
                <a16:creationId xmlns:a16="http://schemas.microsoft.com/office/drawing/2014/main" id="{C33D38F6-E3A3-184E-99F0-AEDA040EB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8339" y="175554"/>
            <a:ext cx="2878871" cy="6000288"/>
          </a:xfrm>
          <a:prstGeom prst="rect">
            <a:avLst/>
          </a:prstGeom>
        </p:spPr>
      </p:pic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97365D7-5699-5341-94A0-D307C7FD81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03652" y="175554"/>
            <a:ext cx="2645833" cy="600706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8366425-B8D3-6547-A23F-EDD0A2C57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652" y="175554"/>
            <a:ext cx="2842459" cy="600028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B2DDB6D-689B-E348-851B-56FA4F867CF0}"/>
              </a:ext>
            </a:extLst>
          </p:cNvPr>
          <p:cNvSpPr txBox="1"/>
          <p:nvPr/>
        </p:nvSpPr>
        <p:spPr>
          <a:xfrm>
            <a:off x="78059" y="6292199"/>
            <a:ext cx="113733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Blocco Nazionale e Lista Unione (Gorizia)             Comunisti                                    Dati non disponibili</a:t>
            </a:r>
          </a:p>
        </p:txBody>
      </p:sp>
    </p:spTree>
    <p:extLst>
      <p:ext uri="{BB962C8B-B14F-4D97-AF65-F5344CB8AC3E}">
        <p14:creationId xmlns:p14="http://schemas.microsoft.com/office/powerpoint/2010/main" val="631178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E436C1-B059-DC44-850D-E904CB64F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961" y="663677"/>
            <a:ext cx="3038168" cy="1977102"/>
          </a:xfrm>
        </p:spPr>
        <p:txBody>
          <a:bodyPr>
            <a:normAutofit fontScale="90000"/>
          </a:bodyPr>
          <a:lstStyle/>
          <a:p>
            <a:r>
              <a:rPr lang="it-IT" dirty="0"/>
              <a:t>1923-1927: </a:t>
            </a:r>
            <a:br>
              <a:rPr lang="it-IT" dirty="0"/>
            </a:br>
            <a:r>
              <a:rPr lang="it-IT" dirty="0"/>
              <a:t>il Grande Friuli e la  Provincia di  Trieste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3EB4AD8C-8B80-B24C-833B-EFEBE4E774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1189" y="1652228"/>
            <a:ext cx="4699076" cy="3881437"/>
          </a:xfrm>
        </p:spPr>
      </p:pic>
    </p:spTree>
    <p:extLst>
      <p:ext uri="{BB962C8B-B14F-4D97-AF65-F5344CB8AC3E}">
        <p14:creationId xmlns:p14="http://schemas.microsoft.com/office/powerpoint/2010/main" val="3988091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93C956-6B56-6341-BF0D-DD6468DDC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Ernesto Massi, </a:t>
            </a:r>
            <a:r>
              <a:rPr lang="it-IT" i="1" dirty="0"/>
              <a:t>L’ambiente geografico e lo sviluppo economico nel Goriziano,</a:t>
            </a:r>
            <a:r>
              <a:rPr lang="it-IT" dirty="0"/>
              <a:t> Gorizia 1933, p.54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F2202F-4BCC-6547-ACD7-900D34D95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5638"/>
            <a:ext cx="10324171" cy="37914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3600" dirty="0"/>
              <a:t>«la soppressione della provincia nel 1923 e la ripartizione del suo territorio tra le province limitrofe fu determinata dalla preoccupazione di un’eventuale preminenza dell’elemento allogeno ostile all’Italia negli organi provinciali, data la composizione numerica e etnica della provincia d’allora e dato il sistema democratico di elezione vigente a quei tempi»</a:t>
            </a:r>
          </a:p>
        </p:txBody>
      </p:sp>
    </p:spTree>
    <p:extLst>
      <p:ext uri="{BB962C8B-B14F-4D97-AF65-F5344CB8AC3E}">
        <p14:creationId xmlns:p14="http://schemas.microsoft.com/office/powerpoint/2010/main" val="3824439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6AFBBB-CBEA-F50D-7BCC-1A76D6F84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7517"/>
            <a:ext cx="1358735" cy="1073171"/>
          </a:xfrm>
        </p:spPr>
        <p:txBody>
          <a:bodyPr/>
          <a:lstStyle/>
          <a:p>
            <a:r>
              <a:rPr lang="it-IT" dirty="0"/>
              <a:t>1924</a:t>
            </a:r>
          </a:p>
        </p:txBody>
      </p:sp>
      <p:pic>
        <p:nvPicPr>
          <p:cNvPr id="5" name="Segnaposto contenuto 4" descr="Immagine che contiene testo, schermata, Carattere, documento&#10;&#10;Descrizione generata automaticamente">
            <a:extLst>
              <a:ext uri="{FF2B5EF4-FFF2-40B4-BE49-F238E27FC236}">
                <a16:creationId xmlns:a16="http://schemas.microsoft.com/office/drawing/2014/main" id="{6361FB3B-1239-D366-902B-189C61EC6E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3447" y="196500"/>
            <a:ext cx="7351601" cy="3432965"/>
          </a:xfrm>
        </p:spPr>
      </p:pic>
      <p:pic>
        <p:nvPicPr>
          <p:cNvPr id="7" name="Immagine 6" descr="Immagine che contiene testo, ricevuta, Carattere, algebra&#10;&#10;Descrizione generata automaticamente">
            <a:extLst>
              <a:ext uri="{FF2B5EF4-FFF2-40B4-BE49-F238E27FC236}">
                <a16:creationId xmlns:a16="http://schemas.microsoft.com/office/drawing/2014/main" id="{4A852B89-F22C-4184-1677-E563CF664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3048" y="3629465"/>
            <a:ext cx="7772400" cy="322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060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51CA056-24B2-774B-8713-BE4F1EF38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735" y="347241"/>
            <a:ext cx="10775066" cy="6308202"/>
          </a:xfrm>
        </p:spPr>
        <p:txBody>
          <a:bodyPr>
            <a:normAutofit fontScale="85000" lnSpcReduction="20000"/>
          </a:bodyPr>
          <a:lstStyle/>
          <a:p>
            <a:r>
              <a:rPr lang="it-IT" dirty="0"/>
              <a:t>Suggerimenti bibliografici</a:t>
            </a:r>
          </a:p>
          <a:p>
            <a:r>
              <a:rPr lang="it-IT" dirty="0"/>
              <a:t>AA.VV., </a:t>
            </a:r>
            <a:r>
              <a:rPr lang="it-IT" i="1" dirty="0"/>
              <a:t>Storia economica e sociale di Trieste</a:t>
            </a:r>
            <a:r>
              <a:rPr lang="it-IT" dirty="0"/>
              <a:t>, Trieste, </a:t>
            </a:r>
            <a:r>
              <a:rPr lang="it-IT" dirty="0" err="1"/>
              <a:t>Lint</a:t>
            </a:r>
            <a:r>
              <a:rPr lang="it-IT" dirty="0"/>
              <a:t>, 2001</a:t>
            </a:r>
          </a:p>
          <a:p>
            <a:r>
              <a:rPr lang="it-IT" dirty="0"/>
              <a:t>Elio </a:t>
            </a:r>
            <a:r>
              <a:rPr lang="it-IT" dirty="0" err="1"/>
              <a:t>Apih</a:t>
            </a:r>
            <a:r>
              <a:rPr lang="it-IT" dirty="0"/>
              <a:t>, </a:t>
            </a:r>
            <a:r>
              <a:rPr lang="it-IT" i="1" dirty="0"/>
              <a:t>Trieste</a:t>
            </a:r>
            <a:r>
              <a:rPr lang="it-IT" dirty="0"/>
              <a:t>, Roma-Bari, Laterza, 1988.</a:t>
            </a:r>
          </a:p>
          <a:p>
            <a:r>
              <a:rPr lang="it-IT" dirty="0"/>
              <a:t>Lucio </a:t>
            </a:r>
            <a:r>
              <a:rPr lang="it-IT" dirty="0" err="1"/>
              <a:t>Fabi</a:t>
            </a:r>
            <a:r>
              <a:rPr lang="it-IT" dirty="0"/>
              <a:t>, </a:t>
            </a:r>
            <a:r>
              <a:rPr lang="it-IT" i="1" dirty="0"/>
              <a:t>Gente di Trincea. La Grande Guerra sul Carso e sull’Isonzo</a:t>
            </a:r>
            <a:r>
              <a:rPr lang="it-IT" dirty="0"/>
              <a:t>, Milano, Mursia, 2014 (II ed.) </a:t>
            </a:r>
          </a:p>
          <a:p>
            <a:r>
              <a:rPr lang="it-IT" dirty="0"/>
              <a:t>Roberto </a:t>
            </a:r>
            <a:r>
              <a:rPr lang="it-IT" dirty="0" err="1"/>
              <a:t>Finzi</a:t>
            </a:r>
            <a:r>
              <a:rPr lang="it-IT" dirty="0"/>
              <a:t>, Claudio Magris, Giovanni Miccoli (a cura di), </a:t>
            </a:r>
            <a:r>
              <a:rPr lang="it-IT" i="1" dirty="0"/>
              <a:t>Storia d’Italia. Le regioni dall’Unità a oggi. Il Friuli-Venezia Giulia</a:t>
            </a:r>
            <a:r>
              <a:rPr lang="it-IT" dirty="0"/>
              <a:t>, Torino, Einaudi, 2002, </a:t>
            </a:r>
          </a:p>
          <a:p>
            <a:r>
              <a:rPr lang="it-IT" dirty="0"/>
              <a:t>Istituto regionale per la storia del movimento di liberazione in Friuli Venezia Giulia</a:t>
            </a:r>
            <a:r>
              <a:rPr lang="it-IT" i="1" dirty="0"/>
              <a:t>, Friuli e Venezia Giulia. Storia del ‘900</a:t>
            </a:r>
            <a:r>
              <a:rPr lang="it-IT" dirty="0"/>
              <a:t>, Gorizia, LEG, 1997</a:t>
            </a:r>
          </a:p>
          <a:p>
            <a:r>
              <a:rPr lang="it-IT" dirty="0"/>
              <a:t>Giulio </a:t>
            </a:r>
            <a:r>
              <a:rPr lang="it-IT" dirty="0" err="1"/>
              <a:t>Sapelli</a:t>
            </a:r>
            <a:r>
              <a:rPr lang="it-IT" dirty="0"/>
              <a:t>, </a:t>
            </a:r>
            <a:r>
              <a:rPr lang="it-IT" i="1" dirty="0"/>
              <a:t>Trieste italiana. Mito e destino economico</a:t>
            </a:r>
            <a:r>
              <a:rPr lang="it-IT" dirty="0"/>
              <a:t>, Milano, Angeli, 1990</a:t>
            </a:r>
          </a:p>
          <a:p>
            <a:r>
              <a:rPr lang="it-IT" dirty="0"/>
              <a:t>Antonio Sema, </a:t>
            </a:r>
            <a:r>
              <a:rPr lang="it-IT" i="1" dirty="0"/>
              <a:t>La Grande Guerra sul fronte dell’Isonzo</a:t>
            </a:r>
            <a:r>
              <a:rPr lang="it-IT" dirty="0"/>
              <a:t>, Gorizia, LEG, 2014 (II ed.) </a:t>
            </a:r>
          </a:p>
          <a:p>
            <a:r>
              <a:rPr lang="it-IT" i="1" dirty="0"/>
              <a:t>Ti ho spedito lire cento. Le stagioni di Luigi Piccoli, emigrante friulano. Lettere famigliari (1905-1915</a:t>
            </a:r>
            <a:r>
              <a:rPr lang="it-IT" dirty="0"/>
              <a:t>), a cura di A. D’</a:t>
            </a:r>
            <a:r>
              <a:rPr lang="it-IT" dirty="0" err="1"/>
              <a:t>Agostin</a:t>
            </a:r>
            <a:r>
              <a:rPr lang="it-IT" dirty="0"/>
              <a:t>, </a:t>
            </a:r>
            <a:r>
              <a:rPr lang="it-IT" dirty="0" err="1"/>
              <a:t>J</a:t>
            </a:r>
            <a:r>
              <a:rPr lang="it-IT" dirty="0"/>
              <a:t>. </a:t>
            </a:r>
            <a:r>
              <a:rPr lang="it-IT" dirty="0" err="1"/>
              <a:t>Grossutti</a:t>
            </a:r>
            <a:r>
              <a:rPr lang="it-IT" dirty="0"/>
              <a:t>, Pordenone, Ed. Biblioteca dell’Immagine, 1997 </a:t>
            </a:r>
          </a:p>
          <a:p>
            <a:r>
              <a:rPr lang="it-IT" dirty="0"/>
              <a:t>Angelo Vivante, </a:t>
            </a:r>
            <a:r>
              <a:rPr lang="it-IT" i="1" dirty="0"/>
              <a:t>Irredentismo adriatico. Contributo alla discussione sui rapporti Austro-Italiani</a:t>
            </a:r>
            <a:r>
              <a:rPr lang="it-IT" dirty="0"/>
              <a:t>, Firenze, Libreria «La Voce», 1912. </a:t>
            </a:r>
          </a:p>
          <a:p>
            <a:r>
              <a:rPr lang="it-IT" dirty="0"/>
              <a:t>Domenico </a:t>
            </a:r>
            <a:r>
              <a:rPr lang="it-IT" dirty="0" err="1"/>
              <a:t>Pecile</a:t>
            </a:r>
            <a:r>
              <a:rPr lang="it-IT" i="1" dirty="0"/>
              <a:t>, Le condizioni di Udine e del Friuli dopo la liberazione, </a:t>
            </a:r>
            <a:r>
              <a:rPr lang="it-IT" dirty="0"/>
              <a:t>s.d., s.l., 1918</a:t>
            </a:r>
          </a:p>
          <a:p>
            <a:pPr marL="0" indent="0">
              <a:buNone/>
            </a:pP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21219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olo 1">
            <a:extLst>
              <a:ext uri="{FF2B5EF4-FFF2-40B4-BE49-F238E27FC236}">
                <a16:creationId xmlns:a16="http://schemas.microsoft.com/office/drawing/2014/main" id="{9280616E-7B9B-9E42-BA69-AAB3D4CC3B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5227639"/>
            <a:ext cx="8058150" cy="1311275"/>
          </a:xfrm>
        </p:spPr>
        <p:txBody>
          <a:bodyPr>
            <a:normAutofit/>
          </a:bodyPr>
          <a:lstStyle/>
          <a:p>
            <a:pPr eaLnBrk="1" hangingPunct="1"/>
            <a:r>
              <a:rPr lang="it-IT" altLang="it-IT"/>
              <a:t>Per scaricare liberamente:</a:t>
            </a:r>
            <a:br>
              <a:rPr lang="it-IT" altLang="it-IT"/>
            </a:br>
            <a:r>
              <a:rPr lang="it-IT" altLang="it-IT" sz="800"/>
              <a:t> </a:t>
            </a:r>
            <a:br>
              <a:rPr lang="it-IT" altLang="it-IT"/>
            </a:br>
            <a:r>
              <a:rPr lang="it-IT" altLang="it-IT" sz="2000" i="1"/>
              <a:t>https://eut.units.it/CAT?query=ANY%253Dermacora&amp;orderby=DTE&amp;page=0</a:t>
            </a:r>
          </a:p>
        </p:txBody>
      </p:sp>
      <p:pic>
        <p:nvPicPr>
          <p:cNvPr id="37890" name="Segnaposto contenuto 6">
            <a:extLst>
              <a:ext uri="{FF2B5EF4-FFF2-40B4-BE49-F238E27FC236}">
                <a16:creationId xmlns:a16="http://schemas.microsoft.com/office/drawing/2014/main" id="{0B5D023F-9D99-4B43-8831-8C60C8DC58F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2650" y="715964"/>
            <a:ext cx="7526338" cy="4065587"/>
          </a:xfr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27F2842-71FF-B848-8557-C2C551329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D732BD-B286-CE47-B7E0-3C37C9E4F671}" type="slidenum">
              <a:rPr lang="en-US" altLang="it-IT" smtClean="0"/>
              <a:pPr>
                <a:defRPr/>
              </a:pPr>
              <a:t>15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14041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565092E-8660-264A-99A0-0B602A1F3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929" y="173620"/>
            <a:ext cx="10589871" cy="600334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it-IT" b="1" dirty="0"/>
              <a:t>Relazione della Commissione mista storico-culturale italo-slovena </a:t>
            </a:r>
            <a:r>
              <a:rPr lang="it-IT" dirty="0"/>
              <a:t>(1993 – 2001)</a:t>
            </a:r>
          </a:p>
          <a:p>
            <a:r>
              <a:rPr lang="it-IT" dirty="0">
                <a:hlinkClick r:id="rId3"/>
              </a:rPr>
              <a:t>https://www.isgrec.it/confine_orientale_2018/materiali/relazione%20commissione%20mista.pdf</a:t>
            </a:r>
            <a:endParaRPr lang="it-IT" dirty="0"/>
          </a:p>
          <a:p>
            <a:endParaRPr lang="it-IT" dirty="0"/>
          </a:p>
          <a:p>
            <a:pPr marL="0" indent="0">
              <a:buNone/>
            </a:pPr>
            <a:r>
              <a:rPr lang="it-IT" dirty="0"/>
              <a:t>Istituto regionale per la storia della Resistenza e dell’età contemporanea nel </a:t>
            </a:r>
            <a:r>
              <a:rPr lang="it-IT" dirty="0" err="1"/>
              <a:t>friuli</a:t>
            </a:r>
            <a:r>
              <a:rPr lang="it-IT" dirty="0"/>
              <a:t> Venezia Giulia</a:t>
            </a:r>
            <a:r>
              <a:rPr lang="it-IT" b="1" dirty="0"/>
              <a:t>, </a:t>
            </a:r>
            <a:r>
              <a:rPr lang="it-IT" b="1" i="1" dirty="0"/>
              <a:t>Vademecum per il giorno del ricordo </a:t>
            </a:r>
            <a:r>
              <a:rPr lang="it-IT" dirty="0"/>
              <a:t>(versione gennaio 2019)</a:t>
            </a:r>
          </a:p>
          <a:p>
            <a:r>
              <a:rPr lang="it-IT" dirty="0">
                <a:hlinkClick r:id="rId4"/>
              </a:rPr>
              <a:t>http://www.irsrecfvg.eu/didattica/168/Vademecum-per-il-Giorno-del-Ricordo</a:t>
            </a: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b="1" dirty="0"/>
              <a:t>Il confine italo-sloveno: analisi e riflessioni - </a:t>
            </a:r>
            <a:r>
              <a:rPr lang="it-IT" dirty="0"/>
              <a:t>documento approvato dal Comitato nazionale ANPI il 9 dicembre 2016</a:t>
            </a:r>
          </a:p>
          <a:p>
            <a:r>
              <a:rPr lang="it-IT" dirty="0">
                <a:hlinkClick r:id="rId5"/>
              </a:rPr>
              <a:t>https://www.anpi.it/articoli/1682/il-confine-italo-sloveno-analisi-e-riflessioni</a:t>
            </a:r>
            <a:endParaRPr lang="it-IT" dirty="0"/>
          </a:p>
          <a:p>
            <a:endParaRPr lang="it-IT" dirty="0"/>
          </a:p>
          <a:p>
            <a:pPr marL="0" indent="0">
              <a:buNone/>
            </a:pPr>
            <a:r>
              <a:rPr lang="it-IT" dirty="0"/>
              <a:t>Ministero dell’Istruzione, </a:t>
            </a:r>
            <a:r>
              <a:rPr lang="it-IT" b="1" i="1" dirty="0"/>
              <a:t>Linee guida per la didattica della frontiera adriatica</a:t>
            </a:r>
            <a:r>
              <a:rPr lang="it-IT" dirty="0"/>
              <a:t>, 20 ottobre 2022</a:t>
            </a:r>
          </a:p>
          <a:p>
            <a:r>
              <a:rPr lang="it-IT" dirty="0" err="1"/>
              <a:t>https</a:t>
            </a:r>
            <a:r>
              <a:rPr lang="it-IT" dirty="0"/>
              <a:t>://</a:t>
            </a:r>
            <a:r>
              <a:rPr lang="it-IT" dirty="0" err="1"/>
              <a:t>www.miur.gov.it</a:t>
            </a:r>
            <a:r>
              <a:rPr lang="it-IT" dirty="0"/>
              <a:t>/-/linee-guida-per-la-didattica-della-frontiera-adriatica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30510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1E8516E-B2FE-254C-9E34-21589922F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780" y="578734"/>
            <a:ext cx="10613020" cy="5598229"/>
          </a:xfrm>
        </p:spPr>
        <p:txBody>
          <a:bodyPr>
            <a:normAutofit fontScale="92500"/>
          </a:bodyPr>
          <a:lstStyle/>
          <a:p>
            <a:r>
              <a:rPr lang="it-IT" i="1" dirty="0"/>
              <a:t>Alessio FORNASIN , Marco BRESCHI , La popolazione di Venezia Giulia, </a:t>
            </a:r>
            <a:r>
              <a:rPr lang="it-IT" i="1" dirty="0" err="1"/>
              <a:t>Quarnaro</a:t>
            </a:r>
            <a:r>
              <a:rPr lang="it-IT" i="1" dirty="0"/>
              <a:t> e Dalmazia secondo le fonti statistiche ufficiali italiane (1931-1943)</a:t>
            </a:r>
            <a:r>
              <a:rPr lang="it-IT" dirty="0"/>
              <a:t>, in «ACTA HISTRIAE», 2013, n.4, pp.707-728 </a:t>
            </a:r>
            <a:r>
              <a:rPr lang="it-IT" dirty="0" err="1"/>
              <a:t>https</a:t>
            </a:r>
            <a:r>
              <a:rPr lang="it-IT" dirty="0"/>
              <a:t>://</a:t>
            </a:r>
            <a:r>
              <a:rPr lang="it-IT" dirty="0" err="1"/>
              <a:t>zdjp.si</a:t>
            </a:r>
            <a:r>
              <a:rPr lang="it-IT" dirty="0"/>
              <a:t>/</a:t>
            </a:r>
            <a:r>
              <a:rPr lang="it-IT" dirty="0" err="1"/>
              <a:t>wp-content</a:t>
            </a:r>
            <a:r>
              <a:rPr lang="it-IT" dirty="0"/>
              <a:t>/uploads/2014/02/</a:t>
            </a:r>
            <a:r>
              <a:rPr lang="it-IT" dirty="0" err="1"/>
              <a:t>fornasin-breschi.pdf</a:t>
            </a:r>
            <a:endParaRPr lang="it-IT" dirty="0"/>
          </a:p>
          <a:p>
            <a:r>
              <a:rPr lang="it-IT" dirty="0"/>
              <a:t> Francesco </a:t>
            </a:r>
            <a:r>
              <a:rPr lang="it-IT" dirty="0" err="1"/>
              <a:t>Scabar</a:t>
            </a:r>
            <a:r>
              <a:rPr lang="it-IT" dirty="0"/>
              <a:t>, </a:t>
            </a:r>
            <a:r>
              <a:rPr lang="it-IT" i="1" dirty="0"/>
              <a:t>Una lettura del censimento asburgico del 1910</a:t>
            </a:r>
            <a:r>
              <a:rPr lang="it-IT" dirty="0"/>
              <a:t>, in «Quaderni CRS», 2019, pp. 307-378</a:t>
            </a:r>
          </a:p>
          <a:p>
            <a:r>
              <a:rPr lang="it-IT" dirty="0"/>
              <a:t>Francesco </a:t>
            </a:r>
            <a:r>
              <a:rPr lang="it-IT" dirty="0" err="1"/>
              <a:t>Scabar</a:t>
            </a:r>
            <a:r>
              <a:rPr lang="it-IT" i="1" dirty="0"/>
              <a:t>, Il censimento italiano del 1° dicembre 1921, </a:t>
            </a:r>
            <a:r>
              <a:rPr lang="it-IT" i="1" dirty="0">
                <a:hlinkClick r:id="rId3"/>
              </a:rPr>
              <a:t>https://hrcak.srce.hr/file/388112</a:t>
            </a:r>
            <a:endParaRPr lang="it-IT" i="1" dirty="0"/>
          </a:p>
          <a:p>
            <a:pPr lvl="0"/>
            <a:r>
              <a:rPr lang="it-IT" dirty="0"/>
              <a:t>Sergio Zilli </a:t>
            </a:r>
            <a:r>
              <a:rPr lang="it-IT" i="1" dirty="0"/>
              <a:t>Geografia elettorale del Friuli - Venezia Giulia (1919-1996). Consenso, territorio e società</a:t>
            </a:r>
            <a:r>
              <a:rPr lang="it-IT" dirty="0"/>
              <a:t>, Udine, I.F.S.M.L., 2000. </a:t>
            </a:r>
            <a:r>
              <a:rPr lang="en-US" dirty="0"/>
              <a:t>ISBN 88-87388-04-0</a:t>
            </a:r>
            <a:endParaRPr lang="it-IT" dirty="0"/>
          </a:p>
          <a:p>
            <a:pPr lvl="0"/>
            <a:r>
              <a:rPr lang="it-IT" dirty="0"/>
              <a:t>Sergio Zilli, </a:t>
            </a:r>
            <a:r>
              <a:rPr lang="it-IT" i="1" dirty="0"/>
              <a:t>Geografia del consenso elettorale nel Friuli del primo dopoguerra (1919-1924)</a:t>
            </a:r>
            <a:r>
              <a:rPr lang="it-IT" dirty="0"/>
              <a:t>, in G. Corni (a cura di),</a:t>
            </a:r>
            <a:r>
              <a:rPr lang="it-IT" i="1" dirty="0"/>
              <a:t> Il Friuli. Storia e Società. Vol. III. La crisi dello stato liberale</a:t>
            </a:r>
            <a:r>
              <a:rPr lang="it-IT" dirty="0"/>
              <a:t>, Udine, I.F.S.M.L., 2000, pp.237-271.</a:t>
            </a:r>
          </a:p>
          <a:p>
            <a:pPr marL="0" indent="0">
              <a:buNone/>
            </a:pPr>
            <a:endParaRPr lang="it-IT" dirty="0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13212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533304-C800-17C5-1E03-D1A747223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5939877-4E68-8D2A-58F0-78436FE0F0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Presentazione n. 9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 marL="0" indent="0" algn="ctr">
              <a:buNone/>
            </a:pPr>
            <a:r>
              <a:rPr lang="it-IT" sz="4800" dirty="0"/>
              <a:t>Il primo dopoguerra e e il voto</a:t>
            </a:r>
          </a:p>
        </p:txBody>
      </p:sp>
    </p:spTree>
    <p:extLst>
      <p:ext uri="{BB962C8B-B14F-4D97-AF65-F5344CB8AC3E}">
        <p14:creationId xmlns:p14="http://schemas.microsoft.com/office/powerpoint/2010/main" val="2968081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824DCC-BC2C-B24D-A5EF-F677F99CC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Politiche 1919</a:t>
            </a:r>
          </a:p>
        </p:txBody>
      </p:sp>
      <p:pic>
        <p:nvPicPr>
          <p:cNvPr id="4" name="Segnaposto contenuto 12">
            <a:extLst>
              <a:ext uri="{FF2B5EF4-FFF2-40B4-BE49-F238E27FC236}">
                <a16:creationId xmlns:a16="http://schemas.microsoft.com/office/drawing/2014/main" id="{3234C720-832C-E447-9A14-34769F4D49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9281" y="1890583"/>
            <a:ext cx="4040956" cy="3544974"/>
          </a:xfrm>
        </p:spPr>
      </p:pic>
      <p:pic>
        <p:nvPicPr>
          <p:cNvPr id="5" name="Segnaposto contenuto 8">
            <a:extLst>
              <a:ext uri="{FF2B5EF4-FFF2-40B4-BE49-F238E27FC236}">
                <a16:creationId xmlns:a16="http://schemas.microsoft.com/office/drawing/2014/main" id="{198D235C-BA16-6142-A413-471A867DD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419" y="1858104"/>
            <a:ext cx="4115003" cy="3609932"/>
          </a:xfrm>
          <a:prstGeom prst="rect">
            <a:avLst/>
          </a:prstGeom>
        </p:spPr>
      </p:pic>
      <p:pic>
        <p:nvPicPr>
          <p:cNvPr id="6" name="Segnaposto contenuto 4">
            <a:extLst>
              <a:ext uri="{FF2B5EF4-FFF2-40B4-BE49-F238E27FC236}">
                <a16:creationId xmlns:a16="http://schemas.microsoft.com/office/drawing/2014/main" id="{7D78D204-28B0-8646-8B67-10A2B058E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3604" y="1825625"/>
            <a:ext cx="3933504" cy="345071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4B3751B-14B5-C647-9DFC-0892EBFD4AC7}"/>
              </a:ext>
            </a:extLst>
          </p:cNvPr>
          <p:cNvSpPr txBox="1"/>
          <p:nvPr/>
        </p:nvSpPr>
        <p:spPr>
          <a:xfrm>
            <a:off x="1628812" y="5613008"/>
            <a:ext cx="9892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Liberali				</a:t>
            </a:r>
            <a:r>
              <a:rPr lang="it-IT"/>
              <a:t>           Popolari			 Socialisti </a:t>
            </a:r>
            <a:r>
              <a:rPr lang="it-IT" dirty="0"/>
              <a:t>					</a:t>
            </a:r>
            <a:r>
              <a:rPr lang="it-IT"/>
              <a:t>	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40731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6D52BB-0728-7D9F-F22F-AE49D98E4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89" y="365125"/>
            <a:ext cx="1560616" cy="1325563"/>
          </a:xfrm>
        </p:spPr>
        <p:txBody>
          <a:bodyPr/>
          <a:lstStyle/>
          <a:p>
            <a:r>
              <a:rPr lang="it-IT" dirty="0"/>
              <a:t>1919</a:t>
            </a:r>
          </a:p>
        </p:txBody>
      </p:sp>
      <p:pic>
        <p:nvPicPr>
          <p:cNvPr id="5" name="Segnaposto contenuto 4" descr="Immagine che contiene testo, schermata, Carattere, menu&#10;&#10;Descrizione generata automaticamente">
            <a:extLst>
              <a:ext uri="{FF2B5EF4-FFF2-40B4-BE49-F238E27FC236}">
                <a16:creationId xmlns:a16="http://schemas.microsoft.com/office/drawing/2014/main" id="{1878D5BA-323E-C7AD-C2E3-4D4B5952B1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7725" y="689303"/>
            <a:ext cx="9059593" cy="5803572"/>
          </a:xfrm>
        </p:spPr>
      </p:pic>
    </p:spTree>
    <p:extLst>
      <p:ext uri="{BB962C8B-B14F-4D97-AF65-F5344CB8AC3E}">
        <p14:creationId xmlns:p14="http://schemas.microsoft.com/office/powerpoint/2010/main" val="2760410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C92A1C-A60C-2E4F-A56D-4A51125CA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059" y="365125"/>
            <a:ext cx="10970741" cy="1325563"/>
          </a:xfrm>
        </p:spPr>
        <p:txBody>
          <a:bodyPr/>
          <a:lstStyle/>
          <a:p>
            <a:r>
              <a:rPr lang="it-IT" dirty="0"/>
              <a:t>Amministrative (provinciali) Friuli ottobre 1920</a:t>
            </a:r>
          </a:p>
        </p:txBody>
      </p:sp>
      <p:pic>
        <p:nvPicPr>
          <p:cNvPr id="4" name="Segnaposto contenuto 4">
            <a:extLst>
              <a:ext uri="{FF2B5EF4-FFF2-40B4-BE49-F238E27FC236}">
                <a16:creationId xmlns:a16="http://schemas.microsoft.com/office/drawing/2014/main" id="{6D8298A0-B88A-DB4C-84DA-DC57F64C4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059" y="1825625"/>
            <a:ext cx="3942927" cy="3458083"/>
          </a:xfrm>
          <a:prstGeom prst="rect">
            <a:avLst/>
          </a:prstGeom>
        </p:spPr>
      </p:pic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C2FEDA9-8216-FA46-80F0-D3C76E80FC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25986" y="1825625"/>
            <a:ext cx="3942927" cy="3458083"/>
          </a:xfrm>
        </p:spPr>
      </p:pic>
      <p:pic>
        <p:nvPicPr>
          <p:cNvPr id="6" name="Segnaposto contenuto 8">
            <a:extLst>
              <a:ext uri="{FF2B5EF4-FFF2-40B4-BE49-F238E27FC236}">
                <a16:creationId xmlns:a16="http://schemas.microsoft.com/office/drawing/2014/main" id="{4E037EF4-6F6D-7B46-87F2-EDC7954D5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896" y="1825624"/>
            <a:ext cx="3942928" cy="345808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CF20DAB-3FD1-4B4D-A9C1-F6FE92146AC9}"/>
              </a:ext>
            </a:extLst>
          </p:cNvPr>
          <p:cNvSpPr txBox="1"/>
          <p:nvPr/>
        </p:nvSpPr>
        <p:spPr>
          <a:xfrm>
            <a:off x="1252025" y="5684108"/>
            <a:ext cx="10462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Blocco liberale			           Popolari				Socialisti  </a:t>
            </a:r>
          </a:p>
        </p:txBody>
      </p:sp>
    </p:spTree>
    <p:extLst>
      <p:ext uri="{BB962C8B-B14F-4D97-AF65-F5344CB8AC3E}">
        <p14:creationId xmlns:p14="http://schemas.microsoft.com/office/powerpoint/2010/main" val="2292389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95E8AE-9A03-AE44-F0E7-D3234D284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492348" cy="1325563"/>
          </a:xfrm>
        </p:spPr>
        <p:txBody>
          <a:bodyPr/>
          <a:lstStyle/>
          <a:p>
            <a:r>
              <a:rPr lang="it-IT" dirty="0"/>
              <a:t>1921</a:t>
            </a:r>
          </a:p>
        </p:txBody>
      </p:sp>
      <p:pic>
        <p:nvPicPr>
          <p:cNvPr id="5" name="Segnaposto contenuto 4" descr="Immagine che contiene testo, schermata, documento, Carattere&#10;&#10;Descrizione generata automaticamente">
            <a:extLst>
              <a:ext uri="{FF2B5EF4-FFF2-40B4-BE49-F238E27FC236}">
                <a16:creationId xmlns:a16="http://schemas.microsoft.com/office/drawing/2014/main" id="{D413AAD8-D387-8A1D-7AC5-427F0668D3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5742" y="6922"/>
            <a:ext cx="7005710" cy="6851078"/>
          </a:xfrm>
        </p:spPr>
      </p:pic>
    </p:spTree>
    <p:extLst>
      <p:ext uri="{BB962C8B-B14F-4D97-AF65-F5344CB8AC3E}">
        <p14:creationId xmlns:p14="http://schemas.microsoft.com/office/powerpoint/2010/main" val="1910947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D5685E-28C7-654A-BFA3-3A94B790B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Politiche maggio 1921</a:t>
            </a:r>
          </a:p>
        </p:txBody>
      </p:sp>
      <p:pic>
        <p:nvPicPr>
          <p:cNvPr id="4" name="Segnaposto contenuto 8">
            <a:extLst>
              <a:ext uri="{FF2B5EF4-FFF2-40B4-BE49-F238E27FC236}">
                <a16:creationId xmlns:a16="http://schemas.microsoft.com/office/drawing/2014/main" id="{7E33B11A-F18B-A749-AD09-A65F03CB9B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903" y="2460628"/>
            <a:ext cx="3075076" cy="2696947"/>
          </a:xfrm>
        </p:spPr>
      </p:pic>
      <p:pic>
        <p:nvPicPr>
          <p:cNvPr id="5" name="Segnaposto contenuto 8">
            <a:extLst>
              <a:ext uri="{FF2B5EF4-FFF2-40B4-BE49-F238E27FC236}">
                <a16:creationId xmlns:a16="http://schemas.microsoft.com/office/drawing/2014/main" id="{35719F4B-A4EE-B248-A90E-A9AE3E25A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0028" y="2455820"/>
            <a:ext cx="3187790" cy="2795802"/>
          </a:xfrm>
          <a:prstGeom prst="rect">
            <a:avLst/>
          </a:prstGeom>
        </p:spPr>
      </p:pic>
      <p:pic>
        <p:nvPicPr>
          <p:cNvPr id="6" name="Segnaposto contenuto 4">
            <a:extLst>
              <a:ext uri="{FF2B5EF4-FFF2-40B4-BE49-F238E27FC236}">
                <a16:creationId xmlns:a16="http://schemas.microsoft.com/office/drawing/2014/main" id="{2B0B8B0F-9D59-6F4A-96DB-0FCA232A5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0233" y="2585565"/>
            <a:ext cx="2932621" cy="2572010"/>
          </a:xfrm>
          <a:prstGeom prst="rect">
            <a:avLst/>
          </a:prstGeom>
        </p:spPr>
      </p:pic>
      <p:pic>
        <p:nvPicPr>
          <p:cNvPr id="7" name="Segnaposto contenuto 4">
            <a:extLst>
              <a:ext uri="{FF2B5EF4-FFF2-40B4-BE49-F238E27FC236}">
                <a16:creationId xmlns:a16="http://schemas.microsoft.com/office/drawing/2014/main" id="{86839CE9-9AC5-F74C-A97B-6F0A8D44DF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8746" y="2529961"/>
            <a:ext cx="3103254" cy="272166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39205CF-CF7A-4148-A251-0A6D0B70F767}"/>
              </a:ext>
            </a:extLst>
          </p:cNvPr>
          <p:cNvSpPr txBox="1"/>
          <p:nvPr/>
        </p:nvSpPr>
        <p:spPr>
          <a:xfrm>
            <a:off x="1025912" y="5569281"/>
            <a:ext cx="10947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Popolari			  Socialisti		                  	Blocco nazionale		  Comunisti</a:t>
            </a:r>
          </a:p>
        </p:txBody>
      </p:sp>
    </p:spTree>
    <p:extLst>
      <p:ext uri="{BB962C8B-B14F-4D97-AF65-F5344CB8AC3E}">
        <p14:creationId xmlns:p14="http://schemas.microsoft.com/office/powerpoint/2010/main" val="2955679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37F4EC-4F6A-5646-B566-C8B2672F0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2271"/>
          </a:xfrm>
        </p:spPr>
        <p:txBody>
          <a:bodyPr>
            <a:normAutofit fontScale="90000"/>
          </a:bodyPr>
          <a:lstStyle/>
          <a:p>
            <a:r>
              <a:rPr lang="it-IT" dirty="0"/>
              <a:t>Politiche 1921 (comuni annessi)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717DBAE-C778-B54B-B5DD-41554D512625}"/>
              </a:ext>
            </a:extLst>
          </p:cNvPr>
          <p:cNvSpPr txBox="1"/>
          <p:nvPr/>
        </p:nvSpPr>
        <p:spPr>
          <a:xfrm>
            <a:off x="823376" y="6071733"/>
            <a:ext cx="937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blocco</a:t>
            </a:r>
          </a:p>
        </p:txBody>
      </p:sp>
      <p:pic>
        <p:nvPicPr>
          <p:cNvPr id="21" name="Segnaposto contenuto 20">
            <a:extLst>
              <a:ext uri="{FF2B5EF4-FFF2-40B4-BE49-F238E27FC236}">
                <a16:creationId xmlns:a16="http://schemas.microsoft.com/office/drawing/2014/main" id="{0510E416-34C0-134C-AFD5-8D1AA4E718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23376" y="1600872"/>
            <a:ext cx="2114669" cy="4325045"/>
          </a:xfr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A0DDF159-2152-124D-B612-475EF8FA3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7496" y="1600872"/>
            <a:ext cx="2282631" cy="4551025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828A8A66-625B-EF4B-9060-44A99C6184ED}"/>
              </a:ext>
            </a:extLst>
          </p:cNvPr>
          <p:cNvSpPr txBox="1"/>
          <p:nvPr/>
        </p:nvSpPr>
        <p:spPr>
          <a:xfrm>
            <a:off x="3272604" y="6071733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socialisti</a:t>
            </a: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A43066DD-8837-B148-BE50-32A88AA0EB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0738" y="1688704"/>
            <a:ext cx="2195251" cy="4463193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7B68B4CE-BC29-7144-B1DC-5B5BD9BC92A3}"/>
              </a:ext>
            </a:extLst>
          </p:cNvPr>
          <p:cNvSpPr txBox="1"/>
          <p:nvPr/>
        </p:nvSpPr>
        <p:spPr>
          <a:xfrm>
            <a:off x="6445019" y="6066228"/>
            <a:ext cx="1435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comunisti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38CFACE6-5427-E848-890D-3C1D446E6D6C}"/>
              </a:ext>
            </a:extLst>
          </p:cNvPr>
          <p:cNvSpPr txBox="1"/>
          <p:nvPr/>
        </p:nvSpPr>
        <p:spPr>
          <a:xfrm>
            <a:off x="9503585" y="6066228"/>
            <a:ext cx="1666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popolari</a:t>
            </a:r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B226F3AB-7325-E24B-AB60-9A73F20281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5265" y="1721399"/>
            <a:ext cx="2152598" cy="430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997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B90727-DB14-A548-A896-30B30C218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751" y="133815"/>
            <a:ext cx="9852102" cy="299708"/>
          </a:xfrm>
        </p:spPr>
        <p:txBody>
          <a:bodyPr>
            <a:normAutofit fontScale="90000"/>
          </a:bodyPr>
          <a:lstStyle/>
          <a:p>
            <a:r>
              <a:rPr lang="it-IT" dirty="0"/>
              <a:t>Amministrative gennaio 1922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A891DEB5-00A0-024F-AFFD-C01860057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7493" y="543542"/>
            <a:ext cx="3007609" cy="586990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E78D3019-CABF-D443-BD72-C30B3AA62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211" y="543542"/>
            <a:ext cx="2892955" cy="5859616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2AEFD579-6A8D-D142-AFC5-0EB0FDC410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543542"/>
            <a:ext cx="2966457" cy="5869901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90DC0B7-507F-AA4E-99B9-65ADD4E0242D}"/>
              </a:ext>
            </a:extLst>
          </p:cNvPr>
          <p:cNvSpPr txBox="1"/>
          <p:nvPr/>
        </p:nvSpPr>
        <p:spPr>
          <a:xfrm>
            <a:off x="780585" y="6513177"/>
            <a:ext cx="102145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Socialisti	                                        Popolari	                                       Liste slovene</a:t>
            </a:r>
          </a:p>
        </p:txBody>
      </p:sp>
    </p:spTree>
    <p:extLst>
      <p:ext uri="{BB962C8B-B14F-4D97-AF65-F5344CB8AC3E}">
        <p14:creationId xmlns:p14="http://schemas.microsoft.com/office/powerpoint/2010/main" val="48541139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1168</TotalTime>
  <Words>804</Words>
  <Application>Microsoft Macintosh PowerPoint</Application>
  <PresentationFormat>Widescreen</PresentationFormat>
  <Paragraphs>68</Paragraphs>
  <Slides>17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Tema di Office</vt:lpstr>
      <vt:lpstr>Geografia storica dell’odierno Friuli Venezia Giulia 641LM </vt:lpstr>
      <vt:lpstr>Presentazione standard di PowerPoint</vt:lpstr>
      <vt:lpstr>Politiche 1919</vt:lpstr>
      <vt:lpstr>1919</vt:lpstr>
      <vt:lpstr>Amministrative (provinciali) Friuli ottobre 1920</vt:lpstr>
      <vt:lpstr>1921</vt:lpstr>
      <vt:lpstr>Politiche maggio 1921</vt:lpstr>
      <vt:lpstr>Politiche 1921 (comuni annessi)</vt:lpstr>
      <vt:lpstr>Amministrative gennaio 1922</vt:lpstr>
      <vt:lpstr>Presentazione standard di PowerPoint</vt:lpstr>
      <vt:lpstr>1923-1927:  il Grande Friuli e la  Provincia di  Trieste</vt:lpstr>
      <vt:lpstr>Ernesto Massi, L’ambiente geografico e lo sviluppo economico nel Goriziano, Gorizia 1933, p.54</vt:lpstr>
      <vt:lpstr>1924</vt:lpstr>
      <vt:lpstr>Presentazione standard di PowerPoint</vt:lpstr>
      <vt:lpstr>Per scaricare liberamente:   https://eut.units.it/CAT?query=ANY%253Dermacora&amp;orderby=DTE&amp;page=0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Geografia storica dell’odierno Friuli Venezia Giulia 641LM </dc:title>
  <dc:creator>sergio zilli</dc:creator>
  <cp:lastModifiedBy>ZILLI SERGIO</cp:lastModifiedBy>
  <cp:revision>29</cp:revision>
  <dcterms:created xsi:type="dcterms:W3CDTF">2022-10-27T06:22:31Z</dcterms:created>
  <dcterms:modified xsi:type="dcterms:W3CDTF">2023-10-30T16:54:49Z</dcterms:modified>
</cp:coreProperties>
</file>