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2"/>
  </p:notesMasterIdLst>
  <p:sldIdLst>
    <p:sldId id="340" r:id="rId2"/>
    <p:sldId id="342" r:id="rId3"/>
    <p:sldId id="293" r:id="rId4"/>
    <p:sldId id="294" r:id="rId5"/>
    <p:sldId id="260" r:id="rId6"/>
    <p:sldId id="259" r:id="rId7"/>
    <p:sldId id="345" r:id="rId8"/>
    <p:sldId id="344" r:id="rId9"/>
    <p:sldId id="280" r:id="rId10"/>
    <p:sldId id="346" r:id="rId11"/>
    <p:sldId id="288" r:id="rId12"/>
    <p:sldId id="261" r:id="rId13"/>
    <p:sldId id="263" r:id="rId14"/>
    <p:sldId id="262" r:id="rId15"/>
    <p:sldId id="298" r:id="rId16"/>
    <p:sldId id="313" r:id="rId17"/>
    <p:sldId id="317" r:id="rId18"/>
    <p:sldId id="314" r:id="rId19"/>
    <p:sldId id="264" r:id="rId20"/>
    <p:sldId id="488" r:id="rId21"/>
    <p:sldId id="558" r:id="rId22"/>
    <p:sldId id="278" r:id="rId23"/>
    <p:sldId id="559" r:id="rId24"/>
    <p:sldId id="306" r:id="rId25"/>
    <p:sldId id="266" r:id="rId26"/>
    <p:sldId id="302" r:id="rId27"/>
    <p:sldId id="352" r:id="rId28"/>
    <p:sldId id="316" r:id="rId29"/>
    <p:sldId id="321" r:id="rId30"/>
    <p:sldId id="355" r:id="rId31"/>
    <p:sldId id="322" r:id="rId32"/>
    <p:sldId id="323" r:id="rId33"/>
    <p:sldId id="324" r:id="rId34"/>
    <p:sldId id="325" r:id="rId35"/>
    <p:sldId id="326" r:id="rId36"/>
    <p:sldId id="356" r:id="rId37"/>
    <p:sldId id="562" r:id="rId38"/>
    <p:sldId id="436" r:id="rId39"/>
    <p:sldId id="347" r:id="rId40"/>
    <p:sldId id="489" r:id="rId41"/>
    <p:sldId id="269" r:id="rId42"/>
    <p:sldId id="289" r:id="rId43"/>
    <p:sldId id="268" r:id="rId44"/>
    <p:sldId id="300" r:id="rId45"/>
    <p:sldId id="301" r:id="rId46"/>
    <p:sldId id="290" r:id="rId47"/>
    <p:sldId id="318" r:id="rId48"/>
    <p:sldId id="437" r:id="rId49"/>
    <p:sldId id="435" r:id="rId50"/>
    <p:sldId id="560" r:id="rId51"/>
    <p:sldId id="462" r:id="rId52"/>
    <p:sldId id="304" r:id="rId53"/>
    <p:sldId id="315" r:id="rId54"/>
    <p:sldId id="350" r:id="rId55"/>
    <p:sldId id="338" r:id="rId56"/>
    <p:sldId id="349" r:id="rId57"/>
    <p:sldId id="308" r:id="rId58"/>
    <p:sldId id="334" r:id="rId59"/>
    <p:sldId id="561" r:id="rId60"/>
    <p:sldId id="434" r:id="rId61"/>
  </p:sldIdLst>
  <p:sldSz cx="9144000" cy="6858000" type="screen4x3"/>
  <p:notesSz cx="9144000" cy="6858000"/>
  <p:defaultTextStyle>
    <a:defPPr>
      <a:defRPr lang="he-IL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Comic Sans MS" panose="030F0702030302020204" pitchFamily="66" charset="0"/>
        <a:ea typeface="+mn-ea"/>
        <a:cs typeface="Times New Roman" panose="02020603050405020304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Comic Sans MS" panose="030F0702030302020204" pitchFamily="66" charset="0"/>
        <a:ea typeface="+mn-ea"/>
        <a:cs typeface="Times New Roman" panose="02020603050405020304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Comic Sans MS" panose="030F0702030302020204" pitchFamily="66" charset="0"/>
        <a:ea typeface="+mn-ea"/>
        <a:cs typeface="Times New Roman" panose="02020603050405020304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Comic Sans MS" panose="030F0702030302020204" pitchFamily="66" charset="0"/>
        <a:ea typeface="+mn-ea"/>
        <a:cs typeface="Times New Roman" panose="02020603050405020304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Comic Sans MS" panose="030F0702030302020204" pitchFamily="66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Comic Sans MS" panose="030F0702030302020204" pitchFamily="66" charset="0"/>
        <a:ea typeface="+mn-ea"/>
        <a:cs typeface="Times New Roman" panose="02020603050405020304" pitchFamily="18" charset="0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Comic Sans MS" panose="030F0702030302020204" pitchFamily="66" charset="0"/>
        <a:ea typeface="+mn-ea"/>
        <a:cs typeface="Times New Roman" panose="02020603050405020304" pitchFamily="18" charset="0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Comic Sans MS" panose="030F0702030302020204" pitchFamily="66" charset="0"/>
        <a:ea typeface="+mn-ea"/>
        <a:cs typeface="Times New Roman" panose="02020603050405020304" pitchFamily="18" charset="0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Comic Sans MS" panose="030F0702030302020204" pitchFamily="66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FF0000"/>
    <a:srgbClr val="009900"/>
    <a:srgbClr val="FFFF00"/>
    <a:srgbClr val="FF9900"/>
    <a:srgbClr val="FF66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47" autoAdjust="0"/>
    <p:restoredTop sz="94584" autoAdjust="0"/>
  </p:normalViewPr>
  <p:slideViewPr>
    <p:cSldViewPr>
      <p:cViewPr varScale="1">
        <p:scale>
          <a:sx n="107" d="100"/>
          <a:sy n="107" d="100"/>
        </p:scale>
        <p:origin x="197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13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rtl="1" eaLnBrk="1" hangingPunct="1">
              <a:defRPr sz="12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3962400" cy="342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rtl="1" eaLnBrk="1" hangingPunct="1">
              <a:defRPr sz="12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18160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rtl="1" eaLnBrk="1" hangingPunct="1">
              <a:defRPr sz="12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rtl="1" eaLnBrk="1" hangingPunct="1">
              <a:defRPr sz="12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3205DF2-816B-4EE4-883F-EDC96CFDE3AB}" type="slidenum">
              <a:rPr lang="en-US" altLang="it-IT"/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410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ACCB9855-EE03-43E3-AB35-63E2767530D2}" type="slidenum">
              <a:rPr lang="it-IT" altLang="it-IT" smtClean="0">
                <a:cs typeface="Times New Roman" panose="02020603050405020304" pitchFamily="18" charset="0"/>
              </a:rPr>
              <a:t>1</a:t>
            </a:fld>
            <a:endParaRPr lang="it-IT" altLang="it-IT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4608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762DDCE6-5F0D-468B-84A9-51D5ADD5D6D8}" type="slidenum">
              <a:rPr lang="en-US" altLang="it-IT" smtClean="0">
                <a:cs typeface="Times New Roman" panose="02020603050405020304" pitchFamily="18" charset="0"/>
              </a:rPr>
              <a:t>16</a:t>
            </a:fld>
            <a:endParaRPr lang="en-US" altLang="it-IT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DCEE9BCB-101F-40C9-970D-003DF0598AEB}" type="slidenum">
              <a:rPr lang="en-US" altLang="it-IT" smtClean="0">
                <a:cs typeface="Times New Roman" panose="02020603050405020304" pitchFamily="18" charset="0"/>
              </a:rPr>
              <a:t>17</a:t>
            </a:fld>
            <a:endParaRPr lang="en-US" altLang="it-IT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848F9F85-4B89-4FE9-9823-07405CCC7BD5}" type="slidenum">
              <a:rPr lang="en-US" altLang="it-IT" smtClean="0">
                <a:cs typeface="Times New Roman" panose="02020603050405020304" pitchFamily="18" charset="0"/>
              </a:rPr>
              <a:t>19</a:t>
            </a:fld>
            <a:endParaRPr lang="en-US" altLang="it-IT">
              <a:cs typeface="Times New Roman" panose="02020603050405020304" pitchFamily="18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cs typeface="Arial" panose="020B0604020202020204" pitchFamily="34" charset="0"/>
              </a:rPr>
              <a:t>06_05_replic.origin.jpg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6323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5632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F93CD0CC-C41E-4E58-8BD1-9BA2033FDE9C}" type="slidenum">
              <a:rPr lang="en-US" altLang="it-IT" smtClean="0">
                <a:cs typeface="Times New Roman" panose="02020603050405020304" pitchFamily="18" charset="0"/>
              </a:rPr>
              <a:t>22</a:t>
            </a:fld>
            <a:endParaRPr lang="en-US" altLang="it-IT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6042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0CA54E0E-99A7-4958-9178-85A781CFCC00}" type="slidenum">
              <a:rPr lang="en-US" altLang="it-IT" smtClean="0">
                <a:cs typeface="Times New Roman" panose="02020603050405020304" pitchFamily="18" charset="0"/>
              </a:rPr>
              <a:t>24</a:t>
            </a:fld>
            <a:endParaRPr lang="en-US" altLang="it-IT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4515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6451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CF50E324-66C9-4CA9-813B-516695C26CA2}" type="slidenum">
              <a:rPr lang="en-US" altLang="it-IT" smtClean="0">
                <a:cs typeface="Times New Roman" panose="02020603050405020304" pitchFamily="18" charset="0"/>
              </a:rPr>
              <a:t>26</a:t>
            </a:fld>
            <a:endParaRPr lang="en-US" altLang="it-IT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1139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9114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345B9C80-4A69-466F-B064-EECCADD7AE8F}" type="slidenum">
              <a:rPr lang="en-US" altLang="it-IT" smtClean="0">
                <a:cs typeface="Times New Roman" panose="02020603050405020304" pitchFamily="18" charset="0"/>
              </a:rPr>
              <a:t>41</a:t>
            </a:fld>
            <a:endParaRPr lang="en-US" altLang="it-IT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9091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8909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0CA8438A-F9C8-41D8-8FFB-89FE0F5DF883}" type="slidenum">
              <a:rPr lang="en-US" altLang="it-IT" smtClean="0">
                <a:cs typeface="Times New Roman" panose="02020603050405020304" pitchFamily="18" charset="0"/>
              </a:rPr>
              <a:t>42</a:t>
            </a:fld>
            <a:endParaRPr lang="en-US" altLang="it-IT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57DDA7A0-D314-4345-A5A9-F1F98AA76A37}" type="slidenum">
              <a:rPr lang="en-US" altLang="it-IT" smtClean="0">
                <a:cs typeface="Times New Roman" panose="02020603050405020304" pitchFamily="18" charset="0"/>
              </a:rPr>
              <a:t>43</a:t>
            </a:fld>
            <a:endParaRPr lang="en-US" altLang="it-IT">
              <a:cs typeface="Times New Roman" panose="02020603050405020304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cs typeface="Arial" panose="020B0604020202020204" pitchFamily="34" charset="0"/>
              </a:rPr>
              <a:t>06_12_asymmetrical.jpg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4995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8499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FB2DF5D5-ADBE-4392-B406-E4E63F5B5DE4}" type="slidenum">
              <a:rPr lang="en-US" altLang="it-IT" smtClean="0">
                <a:cs typeface="Times New Roman" panose="02020603050405020304" pitchFamily="18" charset="0"/>
              </a:rPr>
              <a:t>44</a:t>
            </a:fld>
            <a:endParaRPr lang="en-US" altLang="it-IT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195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819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22DB1AC4-2499-4026-9E74-31ABF8A52580}" type="slidenum">
              <a:rPr lang="it-IT" altLang="it-IT" smtClean="0">
                <a:cs typeface="Times New Roman" panose="02020603050405020304" pitchFamily="18" charset="0"/>
              </a:rPr>
              <a:t>2</a:t>
            </a:fld>
            <a:endParaRPr lang="it-IT" altLang="it-IT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9331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993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5C0DCB42-D175-42BF-9337-99A256A35284}" type="slidenum">
              <a:rPr lang="en-US" altLang="it-IT" smtClean="0">
                <a:cs typeface="Times New Roman" panose="02020603050405020304" pitchFamily="18" charset="0"/>
              </a:rPr>
              <a:t>45</a:t>
            </a:fld>
            <a:endParaRPr lang="en-US" altLang="it-IT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9571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10957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4BBF6812-C19A-47F3-8A22-DED0A30181AE}" type="slidenum">
              <a:rPr lang="en-US" altLang="it-IT" smtClean="0">
                <a:cs typeface="Times New Roman" panose="02020603050405020304" pitchFamily="18" charset="0"/>
              </a:rPr>
              <a:t>46</a:t>
            </a:fld>
            <a:endParaRPr lang="en-US" altLang="it-IT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1619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11162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21797998-EADE-4587-85D8-72C0B8C7BE66}" type="slidenum">
              <a:rPr lang="en-US" altLang="it-IT" smtClean="0">
                <a:cs typeface="Times New Roman" panose="02020603050405020304" pitchFamily="18" charset="0"/>
              </a:rPr>
              <a:t>47</a:t>
            </a:fld>
            <a:endParaRPr lang="en-US" altLang="it-IT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1859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12186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BCC4812F-6D20-4EBE-86A9-A14ACCC0A9CD}" type="slidenum">
              <a:rPr lang="en-US" altLang="it-IT" smtClean="0">
                <a:cs typeface="Times New Roman" panose="02020603050405020304" pitchFamily="18" charset="0"/>
              </a:rPr>
              <a:t>52</a:t>
            </a:fld>
            <a:endParaRPr lang="en-US" altLang="it-IT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8A48201D-1F83-495E-B665-7F3FD5F24F46}" type="slidenum">
              <a:rPr lang="en-US" altLang="it-IT" smtClean="0">
                <a:cs typeface="Times New Roman" panose="02020603050405020304" pitchFamily="18" charset="0"/>
              </a:rPr>
              <a:t>53</a:t>
            </a:fld>
            <a:endParaRPr lang="en-US" altLang="it-IT">
              <a:cs typeface="Times New Roman" panose="02020603050405020304" pitchFamily="18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cs typeface="Arial" panose="020B0604020202020204" pitchFamily="34" charset="0"/>
              </a:rPr>
              <a:t>06_12_asymmetrical.jpg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ED183F5B-1785-4FB5-BB66-29857A32DBE7}" type="slidenum">
              <a:rPr lang="en-US" altLang="it-IT" smtClean="0">
                <a:cs typeface="Times New Roman" panose="02020603050405020304" pitchFamily="18" charset="0"/>
              </a:rPr>
              <a:t>56</a:t>
            </a:fld>
            <a:endParaRPr lang="en-US" altLang="it-IT">
              <a:cs typeface="Times New Roman" panose="02020603050405020304" pitchFamily="18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cs typeface="Arial" panose="020B0604020202020204" pitchFamily="34" charset="0"/>
              </a:rPr>
              <a:t>06_12_asymmetrical.jpg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31075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13107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CA67CE93-AA95-4A14-9F5D-30087DCCEB21}" type="slidenum">
              <a:rPr lang="en-US" altLang="it-IT" smtClean="0">
                <a:cs typeface="Times New Roman" panose="02020603050405020304" pitchFamily="18" charset="0"/>
              </a:rPr>
              <a:t>57</a:t>
            </a:fld>
            <a:endParaRPr lang="en-US" altLang="it-IT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243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1024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FB45902D-0856-4669-A564-A8DFDFB12118}" type="slidenum">
              <a:rPr lang="en-US" altLang="it-IT" smtClean="0">
                <a:cs typeface="Times New Roman" panose="02020603050405020304" pitchFamily="18" charset="0"/>
              </a:rPr>
              <a:t>3</a:t>
            </a:fld>
            <a:endParaRPr lang="en-US" altLang="it-IT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5603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2560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DEEB18EA-0699-4BA8-87BD-44863985EFC8}" type="slidenum">
              <a:rPr lang="en-US" altLang="it-IT" smtClean="0">
                <a:cs typeface="Times New Roman" panose="02020603050405020304" pitchFamily="18" charset="0"/>
              </a:rPr>
              <a:t>4</a:t>
            </a:fld>
            <a:endParaRPr lang="en-US" altLang="it-IT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9699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2970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5FFBA50F-5D2B-41CD-8932-12A95993584D}" type="slidenum">
              <a:rPr lang="en-US" altLang="it-IT" smtClean="0">
                <a:cs typeface="Times New Roman" panose="02020603050405020304" pitchFamily="18" charset="0"/>
              </a:rPr>
              <a:t>9</a:t>
            </a:fld>
            <a:endParaRPr lang="en-US" altLang="it-IT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9939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3994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F382FA84-5F43-4092-A2DB-6DBA71C80504}" type="slidenum">
              <a:rPr lang="en-US" altLang="it-IT" smtClean="0">
                <a:cs typeface="Times New Roman" panose="02020603050405020304" pitchFamily="18" charset="0"/>
              </a:rPr>
              <a:t>11</a:t>
            </a:fld>
            <a:endParaRPr lang="en-US" altLang="it-IT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1747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3174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91C31D09-A2DA-41A4-A9C4-9D984B19502E}" type="slidenum">
              <a:rPr lang="en-US" altLang="it-IT" smtClean="0">
                <a:cs typeface="Times New Roman" panose="02020603050405020304" pitchFamily="18" charset="0"/>
              </a:rPr>
              <a:t>12</a:t>
            </a:fld>
            <a:endParaRPr lang="en-US" altLang="it-IT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1987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4198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01AF0277-C4A9-49A8-BFDE-DDC5C3EFF60B}" type="slidenum">
              <a:rPr lang="en-US" altLang="it-IT" smtClean="0">
                <a:cs typeface="Times New Roman" panose="02020603050405020304" pitchFamily="18" charset="0"/>
              </a:rPr>
              <a:t>14</a:t>
            </a:fld>
            <a:endParaRPr lang="en-US" altLang="it-IT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4035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4403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77B7379A-96D5-4406-89C2-AEC00659EF51}" type="slidenum">
              <a:rPr lang="en-US" altLang="it-IT" smtClean="0">
                <a:cs typeface="Times New Roman" panose="02020603050405020304" pitchFamily="18" charset="0"/>
              </a:rPr>
              <a:t>15</a:t>
            </a:fld>
            <a:endParaRPr lang="en-US" altLang="it-IT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06620-EA25-4F32-AAFB-1CE3A1AF6E2C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1D5D9-DE11-4D65-8B13-9239EDF1DE3C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 hasCustomPrompt="1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56B7D-6E93-4B4D-BC55-C387002E9AB8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5E571-437A-4742-9ACA-37079F47B0DA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77B27-ADD6-491C-8CFA-EB7483C9DE01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64631-A8E0-4A57-9614-2EAC9773CE59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6B514-95B3-4DA0-8AA0-A04EC0D32E08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B5CC8-2C6C-41DE-8426-0C336B9D4377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C319B-A6A8-4156-8423-A4870FEAC655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65446-AA89-4D87-BF8F-939FF8645242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704CE-52C3-4A57-A04A-0FADA3CA377D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it-IT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it-IT"/>
              <a:t>Click to edit Master text styles</a:t>
            </a:r>
          </a:p>
          <a:p>
            <a:pPr lvl="1"/>
            <a:r>
              <a:rPr lang="en-US" altLang="it-IT"/>
              <a:t>Second level</a:t>
            </a:r>
          </a:p>
          <a:p>
            <a:pPr lvl="2"/>
            <a:r>
              <a:rPr lang="en-US" altLang="it-IT"/>
              <a:t>Third level</a:t>
            </a:r>
          </a:p>
          <a:p>
            <a:pPr lvl="3"/>
            <a:r>
              <a:rPr lang="en-US" altLang="it-IT"/>
              <a:t>Fourth level</a:t>
            </a:r>
          </a:p>
          <a:p>
            <a:pPr lvl="4"/>
            <a:r>
              <a:rPr lang="en-US" altLang="it-IT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rtl="1"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rtl="1"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rtl="1" eaLnBrk="1" hangingPunct="1">
              <a:defRPr sz="14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FB70C0C-5205-4D59-88EF-9B771B328535}" type="slidenum">
              <a:rPr lang="en-US" altLang="it-IT"/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oleObject" Target="../embeddings/oleObject5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hyperlink" Target="file:///C:\LAVORO_DAN\CORSI_ESAMI\MEDICINA\lezioni-medicina\lezioni-medicina\ANIMAZIONI_MEDICINA\06.2-DNA_helicase.mov" TargetMode="Externa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oleObject" Target="../embeddings/oleObject7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file:///C:\LAVORO_DAN\CORSI_ESAMI\MEDICINA\lezioni-medicina\lezioni-medicina\ANIMAZIONI_MEDICINA\sintesi%20dna%201.MOV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hyperlink" Target="file:///C:\LAVORO_DAN\CORSI_ESAMI\MEDICINA\lezioni-medicina\lezioni-medicina\ANIMAZIONI_MEDICINA\16906_replication_advanced.mp4" TargetMode="External"/><Relationship Id="rId4" Type="http://schemas.openxmlformats.org/officeDocument/2006/relationships/hyperlink" Target="file:///C:\LAVORO_DAN\CORSI_ESAMI\MEDICINA\lezioni-medicina\lezioni-medicina\ANIMAZIONI_MEDICINA\05.5-DNA_replication_fork.mov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hyperlink" Target="file:///C:\LAVORO_DAN\CORSI_ESAMI\MEDICINA\lezioni-medicina\lezioni-medicina\ANIMAZIONI_MEDICINA\05.6-telomere_replication.mov" TargetMode="External"/><Relationship Id="rId4" Type="http://schemas.openxmlformats.org/officeDocument/2006/relationships/image" Target="../media/image6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OHTL110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76250"/>
            <a:ext cx="8742362" cy="579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NA polymerases and human disea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22"/>
          <a:stretch>
            <a:fillRect/>
          </a:stretch>
        </p:blipFill>
        <p:spPr bwMode="auto">
          <a:xfrm>
            <a:off x="255588" y="3357563"/>
            <a:ext cx="8832850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38113" y="188913"/>
            <a:ext cx="9144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Le DNA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polimerasi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</a:t>
            </a:r>
            <a:endParaRPr lang="en-US" sz="3600" b="1" i="1" dirty="0"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79388" y="923925"/>
            <a:ext cx="8755062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b="0" dirty="0">
                <a:solidFill>
                  <a:srgbClr val="000000"/>
                </a:solidFill>
                <a:latin typeface="Arial Narrow" panose="020B0606020202030204" pitchFamily="34" charset="0"/>
              </a:rPr>
              <a:t>The human genome encodes at least </a:t>
            </a:r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</a:rPr>
              <a:t>14 DNA-dependent DNA polymerases</a:t>
            </a:r>
            <a:r>
              <a:rPr lang="en-US" b="0" dirty="0">
                <a:solidFill>
                  <a:srgbClr val="000000"/>
                </a:solidFill>
                <a:latin typeface="Arial Narrow" panose="020B0606020202030204" pitchFamily="34" charset="0"/>
              </a:rPr>
              <a:t>--a surprisingly large number. </a:t>
            </a:r>
          </a:p>
          <a:p>
            <a:pPr>
              <a:defRPr/>
            </a:pPr>
            <a:endParaRPr lang="en-US" b="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>
              <a:defRPr/>
            </a:pPr>
            <a:r>
              <a:rPr lang="en-US" b="0" dirty="0">
                <a:solidFill>
                  <a:srgbClr val="000000"/>
                </a:solidFill>
                <a:latin typeface="Arial Narrow" panose="020B0606020202030204" pitchFamily="34" charset="0"/>
              </a:rPr>
              <a:t>These include the more abundant, high-fidelity enzymes that replicate the bulk of genomic DNA, together with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eight or more specialized DNA polymerases</a:t>
            </a: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b="0" dirty="0">
                <a:solidFill>
                  <a:srgbClr val="000000"/>
                </a:solidFill>
                <a:latin typeface="Arial Narrow" panose="020B0606020202030204" pitchFamily="34" charset="0"/>
              </a:rPr>
              <a:t>that have been discovered in the past decade</a:t>
            </a:r>
            <a:endParaRPr lang="it-IT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Le DNA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polimerasi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 </a:t>
            </a:r>
            <a:endParaRPr lang="en-US" sz="3600" b="1" i="1" dirty="0">
              <a:effectLst>
                <a:outerShdw blurRad="38100" dist="38100" dir="2700000" algn="tl">
                  <a:srgbClr val="C0C0C0"/>
                </a:outerShdw>
              </a:effectLst>
              <a:latin typeface="Helvetica" pitchFamily="34" charset="0"/>
            </a:endParaRPr>
          </a:p>
        </p:txBody>
      </p:sp>
      <p:grpSp>
        <p:nvGrpSpPr>
          <p:cNvPr id="38915" name="Group 3"/>
          <p:cNvGrpSpPr/>
          <p:nvPr/>
        </p:nvGrpSpPr>
        <p:grpSpPr bwMode="auto">
          <a:xfrm>
            <a:off x="468313" y="3138488"/>
            <a:ext cx="8056562" cy="3719512"/>
            <a:chOff x="399" y="1807"/>
            <a:chExt cx="5057" cy="2241"/>
          </a:xfrm>
        </p:grpSpPr>
        <p:pic>
          <p:nvPicPr>
            <p:cNvPr id="38920" name="Picture 4" descr="T12-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930"/>
            <a:stretch>
              <a:fillRect/>
            </a:stretch>
          </p:blipFill>
          <p:spPr bwMode="auto">
            <a:xfrm>
              <a:off x="399" y="1968"/>
              <a:ext cx="5057" cy="2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1" name="Picture 5" descr="T12-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4467"/>
            <a:stretch>
              <a:fillRect/>
            </a:stretch>
          </p:blipFill>
          <p:spPr bwMode="auto">
            <a:xfrm>
              <a:off x="399" y="1807"/>
              <a:ext cx="5057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8916" name="Picture 6" descr="T12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99"/>
          <a:stretch>
            <a:fillRect/>
          </a:stretch>
        </p:blipFill>
        <p:spPr bwMode="auto">
          <a:xfrm>
            <a:off x="468313" y="666750"/>
            <a:ext cx="8343900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7"/>
          <p:cNvSpPr>
            <a:spLocks noChangeArrowheads="1"/>
          </p:cNvSpPr>
          <p:nvPr/>
        </p:nvSpPr>
        <p:spPr bwMode="auto">
          <a:xfrm>
            <a:off x="1979613" y="1052513"/>
            <a:ext cx="1008062" cy="2873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</p:txBody>
      </p:sp>
      <p:sp>
        <p:nvSpPr>
          <p:cNvPr id="38918" name="Rectangle 8"/>
          <p:cNvSpPr>
            <a:spLocks noChangeArrowheads="1"/>
          </p:cNvSpPr>
          <p:nvPr/>
        </p:nvSpPr>
        <p:spPr bwMode="auto">
          <a:xfrm>
            <a:off x="1620838" y="3500438"/>
            <a:ext cx="1511300" cy="2889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</p:txBody>
      </p:sp>
      <p:sp>
        <p:nvSpPr>
          <p:cNvPr id="38919" name="Rectangle 9"/>
          <p:cNvSpPr>
            <a:spLocks noChangeArrowheads="1"/>
          </p:cNvSpPr>
          <p:nvPr/>
        </p:nvSpPr>
        <p:spPr bwMode="auto">
          <a:xfrm>
            <a:off x="4787900" y="3500438"/>
            <a:ext cx="3816350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4159820" y="2324655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en-US" altLang="it-IT" sz="2400">
              <a:latin typeface="Arial Narrow" panose="020B0606020202030204" pitchFamily="34" charset="0"/>
            </a:endParaRPr>
          </a:p>
        </p:txBody>
      </p:sp>
      <p:sp>
        <p:nvSpPr>
          <p:cNvPr id="81929" name="Text Box 9"/>
          <p:cNvSpPr txBox="1">
            <a:spLocks noChangeArrowheads="1"/>
          </p:cNvSpPr>
          <p:nvPr/>
        </p:nvSpPr>
        <p:spPr bwMode="auto">
          <a:xfrm>
            <a:off x="555674" y="2892425"/>
            <a:ext cx="32704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>
                <a:solidFill>
                  <a:srgbClr val="CC6600"/>
                </a:solidFill>
                <a:latin typeface="Arial Narrow" panose="020B0606020202030204" pitchFamily="34" charset="0"/>
              </a:rPr>
              <a:t>DNA replication 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>
                <a:solidFill>
                  <a:srgbClr val="CC6600"/>
                </a:solidFill>
                <a:latin typeface="Arial Narrow" panose="020B0606020202030204" pitchFamily="34" charset="0"/>
              </a:rPr>
              <a:t>(without mismatch repair)</a:t>
            </a:r>
          </a:p>
        </p:txBody>
      </p:sp>
      <p:sp>
        <p:nvSpPr>
          <p:cNvPr id="81930" name="Text Box 10"/>
          <p:cNvSpPr txBox="1">
            <a:spLocks noChangeArrowheads="1"/>
          </p:cNvSpPr>
          <p:nvPr/>
        </p:nvSpPr>
        <p:spPr bwMode="auto">
          <a:xfrm>
            <a:off x="751254" y="5277168"/>
            <a:ext cx="287931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>
                <a:solidFill>
                  <a:srgbClr val="6600CC"/>
                </a:solidFill>
                <a:latin typeface="Arial Narrow" panose="020B0606020202030204" pitchFamily="34" charset="0"/>
              </a:rPr>
              <a:t>DNA replication 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>
                <a:solidFill>
                  <a:srgbClr val="6600CC"/>
                </a:solidFill>
                <a:latin typeface="Arial Narrow" panose="020B0606020202030204" pitchFamily="34" charset="0"/>
              </a:rPr>
              <a:t>(with mismatch repair)</a:t>
            </a:r>
          </a:p>
        </p:txBody>
      </p:sp>
      <p:sp>
        <p:nvSpPr>
          <p:cNvPr id="81931" name="Text Box 11"/>
          <p:cNvSpPr txBox="1">
            <a:spLocks noChangeArrowheads="1"/>
          </p:cNvSpPr>
          <p:nvPr/>
        </p:nvSpPr>
        <p:spPr bwMode="auto">
          <a:xfrm>
            <a:off x="5147677" y="3056255"/>
            <a:ext cx="285750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>
                <a:solidFill>
                  <a:srgbClr val="CC6600"/>
                </a:solidFill>
                <a:latin typeface="Arial Narrow" panose="020B0606020202030204" pitchFamily="34" charset="0"/>
              </a:rPr>
              <a:t>1 per </a:t>
            </a:r>
            <a:r>
              <a:rPr lang="en-US" altLang="it-IT" sz="3600">
                <a:solidFill>
                  <a:srgbClr val="CC6600"/>
                </a:solidFill>
                <a:latin typeface="Arial Narrow" panose="020B0606020202030204" pitchFamily="34" charset="0"/>
              </a:rPr>
              <a:t>10</a:t>
            </a:r>
            <a:r>
              <a:rPr lang="en-US" altLang="it-IT" sz="3600" baseline="30000">
                <a:solidFill>
                  <a:srgbClr val="CC6600"/>
                </a:solidFill>
                <a:latin typeface="Arial Narrow" panose="020B0606020202030204" pitchFamily="34" charset="0"/>
              </a:rPr>
              <a:t>7</a:t>
            </a:r>
            <a:r>
              <a:rPr lang="en-US" altLang="it-IT" sz="2400">
                <a:solidFill>
                  <a:srgbClr val="CC6600"/>
                </a:solidFill>
                <a:latin typeface="Arial Narrow" panose="020B0606020202030204" pitchFamily="34" charset="0"/>
              </a:rPr>
              <a:t> nucleotides</a:t>
            </a:r>
          </a:p>
        </p:txBody>
      </p:sp>
      <p:sp>
        <p:nvSpPr>
          <p:cNvPr id="81932" name="Text Box 12"/>
          <p:cNvSpPr txBox="1">
            <a:spLocks noChangeArrowheads="1"/>
          </p:cNvSpPr>
          <p:nvPr/>
        </p:nvSpPr>
        <p:spPr bwMode="auto">
          <a:xfrm>
            <a:off x="5436284" y="5445125"/>
            <a:ext cx="279717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>
                <a:solidFill>
                  <a:srgbClr val="6600CC"/>
                </a:solidFill>
                <a:latin typeface="Arial Narrow" panose="020B0606020202030204" pitchFamily="34" charset="0"/>
              </a:rPr>
              <a:t>1 per </a:t>
            </a:r>
            <a:r>
              <a:rPr lang="en-US" altLang="it-IT">
                <a:solidFill>
                  <a:srgbClr val="6600CC"/>
                </a:solidFill>
                <a:latin typeface="Arial Narrow" panose="020B0606020202030204" pitchFamily="34" charset="0"/>
              </a:rPr>
              <a:t>10</a:t>
            </a:r>
            <a:r>
              <a:rPr lang="en-US" altLang="it-IT" baseline="30000">
                <a:solidFill>
                  <a:srgbClr val="6600CC"/>
                </a:solidFill>
                <a:latin typeface="Arial Narrow" panose="020B0606020202030204" pitchFamily="34" charset="0"/>
              </a:rPr>
              <a:t>9</a:t>
            </a:r>
            <a:r>
              <a:rPr lang="en-US" altLang="it-IT" sz="2400">
                <a:solidFill>
                  <a:srgbClr val="6600CC"/>
                </a:solidFill>
                <a:latin typeface="Arial Narrow" panose="020B0606020202030204" pitchFamily="34" charset="0"/>
              </a:rPr>
              <a:t> nucleotides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480FB4E1-96CB-A466-EF9B-2C5AFA539DA2}"/>
              </a:ext>
            </a:extLst>
          </p:cNvPr>
          <p:cNvSpPr/>
          <p:nvPr/>
        </p:nvSpPr>
        <p:spPr bwMode="auto">
          <a:xfrm>
            <a:off x="4414939" y="326060"/>
            <a:ext cx="3191584" cy="10081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4860032" y="598477"/>
            <a:ext cx="23013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u="sng" dirty="0">
                <a:latin typeface="Arial Narrow" panose="020B0606020202030204" pitchFamily="34" charset="0"/>
              </a:rPr>
              <a:t>1- ERROR RATES</a:t>
            </a:r>
          </a:p>
        </p:txBody>
      </p:sp>
      <p:sp>
        <p:nvSpPr>
          <p:cNvPr id="81934" name="Text Box 14"/>
          <p:cNvSpPr txBox="1">
            <a:spLocks noChangeArrowheads="1"/>
          </p:cNvSpPr>
          <p:nvPr/>
        </p:nvSpPr>
        <p:spPr bwMode="auto">
          <a:xfrm>
            <a:off x="1835975" y="4212453"/>
            <a:ext cx="5569602" cy="461665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>
                <a:latin typeface="Arial Narrow" panose="020B0606020202030204" pitchFamily="34" charset="0"/>
              </a:rPr>
              <a:t>DNA polymerase has a proof-reading activity</a:t>
            </a:r>
          </a:p>
        </p:txBody>
      </p:sp>
      <p:pic>
        <p:nvPicPr>
          <p:cNvPr id="66562" name="Picture 2" descr="Risultati immagini per error rate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80744"/>
            <a:ext cx="2879314" cy="192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1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1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1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9" grpId="0" autoUpdateAnimBg="0"/>
      <p:bldP spid="81930" grpId="0" autoUpdateAnimBg="0"/>
      <p:bldP spid="81931" grpId="0" autoUpdateAnimBg="0"/>
      <p:bldP spid="81932" grpId="0" autoUpdateAnimBg="0"/>
      <p:bldP spid="81934" grpId="0" bldLvl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762000" y="152400"/>
            <a:ext cx="3290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u="sng">
                <a:latin typeface="Comic Sans MS" panose="030F0702030302020204" pitchFamily="66" charset="0"/>
              </a:rPr>
              <a:t>Single point mutation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6019800" y="2900363"/>
            <a:ext cx="2862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>
                <a:latin typeface="Comic Sans MS" panose="030F0702030302020204" pitchFamily="66" charset="0"/>
              </a:rPr>
              <a:t>Sickle-cell anemia</a:t>
            </a:r>
          </a:p>
        </p:txBody>
      </p:sp>
      <p:graphicFrame>
        <p:nvGraphicFramePr>
          <p:cNvPr id="33796" name="Object 5"/>
          <p:cNvGraphicFramePr>
            <a:graphicFrameLocks noChangeAspect="1"/>
          </p:cNvGraphicFramePr>
          <p:nvPr/>
        </p:nvGraphicFramePr>
        <p:xfrm>
          <a:off x="457200" y="2471738"/>
          <a:ext cx="4941888" cy="3694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822700" imgH="2857500" progId="Photoshop.Image.5">
                  <p:embed/>
                </p:oleObj>
              </mc:Choice>
              <mc:Fallback>
                <p:oleObj name="Image" r:id="rId2" imgW="3822700" imgH="2857500" progId="Photoshop.Image.5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471738"/>
                        <a:ext cx="4941888" cy="3694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3797" name="Group 6"/>
          <p:cNvGrpSpPr/>
          <p:nvPr/>
        </p:nvGrpSpPr>
        <p:grpSpPr bwMode="auto">
          <a:xfrm>
            <a:off x="441325" y="547688"/>
            <a:ext cx="5559425" cy="950912"/>
            <a:chOff x="278" y="345"/>
            <a:chExt cx="3502" cy="599"/>
          </a:xfrm>
        </p:grpSpPr>
        <p:sp>
          <p:nvSpPr>
            <p:cNvPr id="33805" name="Text Box 7"/>
            <p:cNvSpPr txBox="1">
              <a:spLocks noChangeArrowheads="1"/>
            </p:cNvSpPr>
            <p:nvPr/>
          </p:nvSpPr>
          <p:spPr bwMode="auto">
            <a:xfrm>
              <a:off x="278" y="617"/>
              <a:ext cx="350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800">
                  <a:latin typeface="Arial" panose="020B0604020202020204" pitchFamily="34" charset="0"/>
                  <a:cs typeface="Arial" panose="020B0604020202020204" pitchFamily="34" charset="0"/>
                </a:rPr>
                <a:t>GTGCACCTGACTCCTG</a:t>
              </a:r>
              <a:r>
                <a:rPr lang="en-US" altLang="it-IT" sz="28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altLang="it-IT" sz="2800">
                  <a:latin typeface="Arial" panose="020B0604020202020204" pitchFamily="34" charset="0"/>
                  <a:cs typeface="Arial" panose="020B0604020202020204" pitchFamily="34" charset="0"/>
                </a:rPr>
                <a:t>GGAG</a:t>
              </a:r>
            </a:p>
          </p:txBody>
        </p:sp>
        <p:sp>
          <p:nvSpPr>
            <p:cNvPr id="33806" name="Text Box 8"/>
            <p:cNvSpPr txBox="1">
              <a:spLocks noChangeArrowheads="1"/>
            </p:cNvSpPr>
            <p:nvPr/>
          </p:nvSpPr>
          <p:spPr bwMode="auto">
            <a:xfrm>
              <a:off x="2723" y="345"/>
              <a:ext cx="44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800">
                  <a:latin typeface="Comic Sans MS" panose="030F0702030302020204" pitchFamily="66" charset="0"/>
                </a:rPr>
                <a:t>Glu</a:t>
              </a:r>
            </a:p>
          </p:txBody>
        </p:sp>
        <p:sp>
          <p:nvSpPr>
            <p:cNvPr id="33807" name="Line 9"/>
            <p:cNvSpPr>
              <a:spLocks noChangeShapeType="1"/>
            </p:cNvSpPr>
            <p:nvPr/>
          </p:nvSpPr>
          <p:spPr bwMode="auto">
            <a:xfrm>
              <a:off x="2736" y="642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3798" name="Group 10"/>
          <p:cNvGrpSpPr/>
          <p:nvPr/>
        </p:nvGrpSpPr>
        <p:grpSpPr bwMode="auto">
          <a:xfrm>
            <a:off x="457200" y="1527175"/>
            <a:ext cx="5519738" cy="911225"/>
            <a:chOff x="288" y="825"/>
            <a:chExt cx="3477" cy="574"/>
          </a:xfrm>
        </p:grpSpPr>
        <p:sp>
          <p:nvSpPr>
            <p:cNvPr id="33802" name="Text Box 11"/>
            <p:cNvSpPr txBox="1">
              <a:spLocks noChangeArrowheads="1"/>
            </p:cNvSpPr>
            <p:nvPr/>
          </p:nvSpPr>
          <p:spPr bwMode="auto">
            <a:xfrm>
              <a:off x="288" y="1072"/>
              <a:ext cx="347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800">
                  <a:latin typeface="Arial" panose="020B0604020202020204" pitchFamily="34" charset="0"/>
                  <a:cs typeface="Arial" panose="020B0604020202020204" pitchFamily="34" charset="0"/>
                </a:rPr>
                <a:t>GTGCACCTGACTCCTG</a:t>
              </a:r>
              <a:r>
                <a:rPr lang="en-US" altLang="it-IT" sz="28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altLang="it-IT" sz="2800">
                  <a:latin typeface="Arial" panose="020B0604020202020204" pitchFamily="34" charset="0"/>
                  <a:cs typeface="Arial" panose="020B0604020202020204" pitchFamily="34" charset="0"/>
                </a:rPr>
                <a:t>GGAG</a:t>
              </a:r>
            </a:p>
          </p:txBody>
        </p:sp>
        <p:sp>
          <p:nvSpPr>
            <p:cNvPr id="33803" name="Line 12"/>
            <p:cNvSpPr>
              <a:spLocks noChangeShapeType="1"/>
            </p:cNvSpPr>
            <p:nvPr/>
          </p:nvSpPr>
          <p:spPr bwMode="auto">
            <a:xfrm>
              <a:off x="2736" y="1104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804" name="Text Box 13"/>
            <p:cNvSpPr txBox="1">
              <a:spLocks noChangeArrowheads="1"/>
            </p:cNvSpPr>
            <p:nvPr/>
          </p:nvSpPr>
          <p:spPr bwMode="auto">
            <a:xfrm>
              <a:off x="2723" y="825"/>
              <a:ext cx="45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800">
                  <a:latin typeface="Comic Sans MS" panose="030F0702030302020204" pitchFamily="66" charset="0"/>
                </a:rPr>
                <a:t>Val</a:t>
              </a:r>
            </a:p>
          </p:txBody>
        </p:sp>
      </p:grpSp>
      <p:sp>
        <p:nvSpPr>
          <p:cNvPr id="83982" name="Rectangle 14"/>
          <p:cNvSpPr>
            <a:spLocks noChangeArrowheads="1"/>
          </p:cNvSpPr>
          <p:nvPr/>
        </p:nvSpPr>
        <p:spPr bwMode="auto">
          <a:xfrm>
            <a:off x="2916238" y="2420938"/>
            <a:ext cx="2808287" cy="417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</p:txBody>
      </p:sp>
      <p:sp>
        <p:nvSpPr>
          <p:cNvPr id="83983" name="Rectangle 15"/>
          <p:cNvSpPr>
            <a:spLocks noChangeArrowheads="1"/>
          </p:cNvSpPr>
          <p:nvPr/>
        </p:nvSpPr>
        <p:spPr bwMode="auto">
          <a:xfrm>
            <a:off x="6011863" y="2492375"/>
            <a:ext cx="3097212" cy="1008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</p:txBody>
      </p:sp>
      <p:sp>
        <p:nvSpPr>
          <p:cNvPr id="83984" name="Rectangle 16"/>
          <p:cNvSpPr>
            <a:spLocks noChangeArrowheads="1"/>
          </p:cNvSpPr>
          <p:nvPr/>
        </p:nvSpPr>
        <p:spPr bwMode="auto">
          <a:xfrm>
            <a:off x="250825" y="115888"/>
            <a:ext cx="6408738" cy="23764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839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839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839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82" grpId="0" animBg="1"/>
      <p:bldP spid="83983" grpId="0" animBg="1"/>
      <p:bldP spid="8398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igure 5-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78"/>
          <a:stretch>
            <a:fillRect/>
          </a:stretch>
        </p:blipFill>
        <p:spPr bwMode="auto">
          <a:xfrm>
            <a:off x="1500188" y="0"/>
            <a:ext cx="5500687" cy="659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1331913" y="4005263"/>
            <a:ext cx="5976937" cy="26638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</p:txBody>
      </p:sp>
      <p:sp>
        <p:nvSpPr>
          <p:cNvPr id="4" name="Rettangolo 3"/>
          <p:cNvSpPr>
            <a:spLocks noChangeArrowheads="1"/>
          </p:cNvSpPr>
          <p:nvPr/>
        </p:nvSpPr>
        <p:spPr bwMode="auto">
          <a:xfrm>
            <a:off x="1403350" y="1844675"/>
            <a:ext cx="5976938" cy="26638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igure 5-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22"/>
          <a:stretch>
            <a:fillRect/>
          </a:stretch>
        </p:blipFill>
        <p:spPr bwMode="auto">
          <a:xfrm>
            <a:off x="582624" y="908720"/>
            <a:ext cx="4656126" cy="4768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Ovale 2"/>
          <p:cNvSpPr>
            <a:spLocks noChangeArrowheads="1"/>
          </p:cNvSpPr>
          <p:nvPr/>
        </p:nvSpPr>
        <p:spPr bwMode="auto">
          <a:xfrm>
            <a:off x="251520" y="2016760"/>
            <a:ext cx="1403648" cy="76454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</p:txBody>
      </p:sp>
      <p:sp>
        <p:nvSpPr>
          <p:cNvPr id="43012" name="Ovale 3"/>
          <p:cNvSpPr>
            <a:spLocks noChangeArrowheads="1"/>
          </p:cNvSpPr>
          <p:nvPr/>
        </p:nvSpPr>
        <p:spPr bwMode="auto">
          <a:xfrm>
            <a:off x="1907704" y="851654"/>
            <a:ext cx="744220" cy="65786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</p:txBody>
      </p:sp>
      <p:pic>
        <p:nvPicPr>
          <p:cNvPr id="36866" name="Picture 2" descr="DNA polymerases and human disea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28"/>
          <a:stretch>
            <a:fillRect/>
          </a:stretch>
        </p:blipFill>
        <p:spPr bwMode="auto">
          <a:xfrm>
            <a:off x="5963285" y="2656205"/>
            <a:ext cx="3180715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Arrow 1"/>
          <p:cNvSpPr/>
          <p:nvPr/>
        </p:nvSpPr>
        <p:spPr>
          <a:xfrm>
            <a:off x="7412355" y="1602105"/>
            <a:ext cx="648335" cy="115189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he-IL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F12-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31800"/>
            <a:ext cx="8353425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 rot="2345612">
            <a:off x="1643063" y="893763"/>
            <a:ext cx="4400550" cy="35179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</p:txBody>
      </p:sp>
      <p:sp>
        <p:nvSpPr>
          <p:cNvPr id="4" name="Rettangolo 3"/>
          <p:cNvSpPr>
            <a:spLocks noChangeArrowheads="1"/>
          </p:cNvSpPr>
          <p:nvPr/>
        </p:nvSpPr>
        <p:spPr bwMode="auto">
          <a:xfrm rot="2345612">
            <a:off x="5305425" y="430213"/>
            <a:ext cx="3273425" cy="517683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</p:txBody>
      </p:sp>
      <p:sp>
        <p:nvSpPr>
          <p:cNvPr id="5" name="Rettangolo 4"/>
          <p:cNvSpPr>
            <a:spLocks noChangeArrowheads="1"/>
          </p:cNvSpPr>
          <p:nvPr/>
        </p:nvSpPr>
        <p:spPr bwMode="auto">
          <a:xfrm rot="2345612">
            <a:off x="650875" y="2216150"/>
            <a:ext cx="1898650" cy="35115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figure 5-19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2681288"/>
            <a:ext cx="614362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2" descr="figure 5-19b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71438"/>
            <a:ext cx="4910137" cy="28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1897063" y="5432425"/>
            <a:ext cx="9525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7832725" y="6156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en-US" altLang="it-IT" sz="2400" b="0">
              <a:latin typeface="Times" panose="02020603060405020304" pitchFamily="18" charset="0"/>
            </a:endParaRP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8213725" y="60801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en-US" altLang="it-IT" sz="2400" b="0">
              <a:latin typeface="Times" panose="02020603060405020304" pitchFamily="18" charset="0"/>
            </a:endParaRP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7337425" y="63928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endParaRPr lang="en-US" altLang="it-IT" sz="2400" b="0">
              <a:latin typeface="Times" panose="02020603060405020304" pitchFamily="18" charset="0"/>
            </a:endParaRPr>
          </a:p>
        </p:txBody>
      </p:sp>
      <p:grpSp>
        <p:nvGrpSpPr>
          <p:cNvPr id="49158" name="Group 6"/>
          <p:cNvGrpSpPr/>
          <p:nvPr/>
        </p:nvGrpSpPr>
        <p:grpSpPr bwMode="auto">
          <a:xfrm>
            <a:off x="7067550" y="0"/>
            <a:ext cx="2076450" cy="6459538"/>
            <a:chOff x="3931" y="102"/>
            <a:chExt cx="1308" cy="4069"/>
          </a:xfrm>
        </p:grpSpPr>
        <p:sp>
          <p:nvSpPr>
            <p:cNvPr id="49185" name="Line 7"/>
            <p:cNvSpPr>
              <a:spLocks noChangeShapeType="1"/>
            </p:cNvSpPr>
            <p:nvPr/>
          </p:nvSpPr>
          <p:spPr bwMode="auto">
            <a:xfrm flipH="1" flipV="1">
              <a:off x="4320" y="480"/>
              <a:ext cx="480" cy="32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9186" name="Text Box 8"/>
            <p:cNvSpPr txBox="1">
              <a:spLocks noChangeArrowheads="1"/>
            </p:cNvSpPr>
            <p:nvPr/>
          </p:nvSpPr>
          <p:spPr bwMode="auto">
            <a:xfrm>
              <a:off x="3931" y="102"/>
              <a:ext cx="60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400" b="0">
                  <a:latin typeface="Times" panose="02020603060405020304" pitchFamily="18" charset="0"/>
                </a:rPr>
                <a:t>3’ end</a:t>
              </a:r>
            </a:p>
          </p:txBody>
        </p:sp>
        <p:sp>
          <p:nvSpPr>
            <p:cNvPr id="49187" name="Text Box 9"/>
            <p:cNvSpPr txBox="1">
              <a:spLocks noChangeArrowheads="1"/>
            </p:cNvSpPr>
            <p:nvPr/>
          </p:nvSpPr>
          <p:spPr bwMode="auto">
            <a:xfrm>
              <a:off x="4684" y="3883"/>
              <a:ext cx="5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400" b="0">
                  <a:latin typeface="Times" panose="02020603060405020304" pitchFamily="18" charset="0"/>
                </a:rPr>
                <a:t>5’end</a:t>
              </a:r>
            </a:p>
          </p:txBody>
        </p:sp>
      </p:grpSp>
      <p:sp>
        <p:nvSpPr>
          <p:cNvPr id="49159" name="Rectangle 11"/>
          <p:cNvSpPr>
            <a:spLocks noChangeArrowheads="1"/>
          </p:cNvSpPr>
          <p:nvPr/>
        </p:nvSpPr>
        <p:spPr bwMode="auto">
          <a:xfrm>
            <a:off x="3995738" y="4724400"/>
            <a:ext cx="504825" cy="576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</p:txBody>
      </p:sp>
      <p:grpSp>
        <p:nvGrpSpPr>
          <p:cNvPr id="49160" name="Group 12"/>
          <p:cNvGrpSpPr/>
          <p:nvPr/>
        </p:nvGrpSpPr>
        <p:grpSpPr bwMode="auto">
          <a:xfrm>
            <a:off x="1008063" y="220663"/>
            <a:ext cx="3627437" cy="3436937"/>
            <a:chOff x="635" y="139"/>
            <a:chExt cx="2285" cy="2165"/>
          </a:xfrm>
        </p:grpSpPr>
        <p:pic>
          <p:nvPicPr>
            <p:cNvPr id="49181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" y="283"/>
              <a:ext cx="1631" cy="1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82" name="Text Box 14"/>
            <p:cNvSpPr txBox="1">
              <a:spLocks noChangeArrowheads="1"/>
            </p:cNvSpPr>
            <p:nvPr/>
          </p:nvSpPr>
          <p:spPr bwMode="auto">
            <a:xfrm>
              <a:off x="635" y="139"/>
              <a:ext cx="60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400" b="0">
                  <a:latin typeface="Times" panose="02020603060405020304" pitchFamily="18" charset="0"/>
                </a:rPr>
                <a:t>5’ end</a:t>
              </a:r>
            </a:p>
          </p:txBody>
        </p:sp>
        <p:sp>
          <p:nvSpPr>
            <p:cNvPr id="49183" name="Text Box 15"/>
            <p:cNvSpPr txBox="1">
              <a:spLocks noChangeArrowheads="1"/>
            </p:cNvSpPr>
            <p:nvPr/>
          </p:nvSpPr>
          <p:spPr bwMode="auto">
            <a:xfrm>
              <a:off x="816" y="2016"/>
              <a:ext cx="60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400" b="0">
                  <a:latin typeface="Times" panose="02020603060405020304" pitchFamily="18" charset="0"/>
                </a:rPr>
                <a:t>3’ end</a:t>
              </a:r>
            </a:p>
          </p:txBody>
        </p:sp>
        <p:sp>
          <p:nvSpPr>
            <p:cNvPr id="49184" name="Line 16"/>
            <p:cNvSpPr>
              <a:spLocks noChangeShapeType="1"/>
            </p:cNvSpPr>
            <p:nvPr/>
          </p:nvSpPr>
          <p:spPr bwMode="auto">
            <a:xfrm>
              <a:off x="960" y="528"/>
              <a:ext cx="240" cy="13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49161" name="Group 17"/>
          <p:cNvGrpSpPr/>
          <p:nvPr/>
        </p:nvGrpSpPr>
        <p:grpSpPr bwMode="auto">
          <a:xfrm>
            <a:off x="3635375" y="4763"/>
            <a:ext cx="3549650" cy="6875462"/>
            <a:chOff x="2290" y="3"/>
            <a:chExt cx="2236" cy="4331"/>
          </a:xfrm>
        </p:grpSpPr>
        <p:pic>
          <p:nvPicPr>
            <p:cNvPr id="49178" name="Picture 1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2" y="3"/>
              <a:ext cx="1964" cy="4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79" name="Rectangle 19"/>
            <p:cNvSpPr>
              <a:spLocks noChangeArrowheads="1"/>
            </p:cNvSpPr>
            <p:nvPr/>
          </p:nvSpPr>
          <p:spPr bwMode="auto">
            <a:xfrm>
              <a:off x="2290" y="2160"/>
              <a:ext cx="454" cy="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latin typeface="Comic Sans MS" panose="030F0702030302020204" pitchFamily="66" charset="0"/>
              </a:endParaRPr>
            </a:p>
          </p:txBody>
        </p:sp>
        <p:sp>
          <p:nvSpPr>
            <p:cNvPr id="49180" name="Rectangle 20"/>
            <p:cNvSpPr>
              <a:spLocks noChangeArrowheads="1"/>
            </p:cNvSpPr>
            <p:nvPr/>
          </p:nvSpPr>
          <p:spPr bwMode="auto">
            <a:xfrm>
              <a:off x="2517" y="3022"/>
              <a:ext cx="318" cy="3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latin typeface="Comic Sans MS" panose="030F0702030302020204" pitchFamily="66" charset="0"/>
              </a:endParaRPr>
            </a:p>
          </p:txBody>
        </p:sp>
      </p:grpSp>
      <p:pic>
        <p:nvPicPr>
          <p:cNvPr id="49162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436938"/>
            <a:ext cx="3128962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3" name="Arc 22"/>
          <p:cNvSpPr/>
          <p:nvPr/>
        </p:nvSpPr>
        <p:spPr bwMode="auto">
          <a:xfrm flipH="1">
            <a:off x="2411413" y="3284538"/>
            <a:ext cx="381000" cy="6096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49164" name="Group 23"/>
          <p:cNvGrpSpPr/>
          <p:nvPr/>
        </p:nvGrpSpPr>
        <p:grpSpPr bwMode="auto">
          <a:xfrm>
            <a:off x="436563" y="3097213"/>
            <a:ext cx="4003675" cy="1771650"/>
            <a:chOff x="267" y="1933"/>
            <a:chExt cx="2522" cy="1116"/>
          </a:xfrm>
        </p:grpSpPr>
        <p:grpSp>
          <p:nvGrpSpPr>
            <p:cNvPr id="49166" name="Group 24"/>
            <p:cNvGrpSpPr/>
            <p:nvPr/>
          </p:nvGrpSpPr>
          <p:grpSpPr bwMode="auto">
            <a:xfrm>
              <a:off x="267" y="1933"/>
              <a:ext cx="2522" cy="1116"/>
              <a:chOff x="113" y="3022"/>
              <a:chExt cx="2522" cy="1116"/>
            </a:xfrm>
          </p:grpSpPr>
          <p:grpSp>
            <p:nvGrpSpPr>
              <p:cNvPr id="49170" name="Group 25"/>
              <p:cNvGrpSpPr/>
              <p:nvPr/>
            </p:nvGrpSpPr>
            <p:grpSpPr bwMode="auto">
              <a:xfrm>
                <a:off x="1247" y="3022"/>
                <a:ext cx="1388" cy="1067"/>
                <a:chOff x="1413" y="1949"/>
                <a:chExt cx="1388" cy="1067"/>
              </a:xfrm>
            </p:grpSpPr>
            <p:sp>
              <p:nvSpPr>
                <p:cNvPr id="49172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1605" y="2305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grpSp>
              <p:nvGrpSpPr>
                <p:cNvPr id="49173" name="Group 27"/>
                <p:cNvGrpSpPr/>
                <p:nvPr/>
              </p:nvGrpSpPr>
              <p:grpSpPr bwMode="auto">
                <a:xfrm>
                  <a:off x="1413" y="1949"/>
                  <a:ext cx="1388" cy="1067"/>
                  <a:chOff x="2665" y="1938"/>
                  <a:chExt cx="1388" cy="1067"/>
                </a:xfrm>
              </p:grpSpPr>
              <p:pic>
                <p:nvPicPr>
                  <p:cNvPr id="49174" name="Picture 28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665" y="2154"/>
                    <a:ext cx="1388" cy="85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9175" name="Picture 29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097" y="1946"/>
                    <a:ext cx="264" cy="19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9176" name="Text Box 3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97" y="2094"/>
                    <a:ext cx="203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algn="r" rtl="1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algn="r" rtl="1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algn="r" rtl="1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algn="r" rtl="1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algn="r" rtl="1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algn="r" rtl="1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algn="r" rtl="1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algn="r" rtl="1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algn="r" rtl="1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l" rtl="0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it-IT" sz="1400" b="0">
                        <a:latin typeface="Antique Olive" panose="020B0603020204030204" pitchFamily="34" charset="0"/>
                      </a:rPr>
                      <a:t>O</a:t>
                    </a:r>
                    <a:endParaRPr lang="en-US" altLang="it-IT" sz="2400" b="0">
                      <a:latin typeface="Times" panose="02020603060405020304" pitchFamily="18" charset="0"/>
                    </a:endParaRPr>
                  </a:p>
                </p:txBody>
              </p:sp>
              <p:sp>
                <p:nvSpPr>
                  <p:cNvPr id="49177" name="Line 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945" y="1938"/>
                    <a:ext cx="200" cy="1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</p:grpSp>
          <p:sp>
            <p:nvSpPr>
              <p:cNvPr id="49171" name="Rectangle 32"/>
              <p:cNvSpPr>
                <a:spLocks noChangeArrowheads="1"/>
              </p:cNvSpPr>
              <p:nvPr/>
            </p:nvSpPr>
            <p:spPr bwMode="auto">
              <a:xfrm>
                <a:off x="113" y="3067"/>
                <a:ext cx="1156" cy="10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49167" name="Rectangle 33"/>
            <p:cNvSpPr>
              <a:spLocks noChangeArrowheads="1"/>
            </p:cNvSpPr>
            <p:nvPr/>
          </p:nvSpPr>
          <p:spPr bwMode="auto">
            <a:xfrm>
              <a:off x="1474" y="2115"/>
              <a:ext cx="771" cy="3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latin typeface="Comic Sans MS" panose="030F0702030302020204" pitchFamily="66" charset="0"/>
              </a:endParaRPr>
            </a:p>
          </p:txBody>
        </p:sp>
        <p:sp>
          <p:nvSpPr>
            <p:cNvPr id="49168" name="Text Box 34"/>
            <p:cNvSpPr txBox="1">
              <a:spLocks noChangeArrowheads="1"/>
            </p:cNvSpPr>
            <p:nvPr/>
          </p:nvSpPr>
          <p:spPr bwMode="auto">
            <a:xfrm>
              <a:off x="1565" y="2069"/>
              <a:ext cx="203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140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49169" name="Line 35"/>
            <p:cNvSpPr>
              <a:spLocks noChangeShapeType="1"/>
            </p:cNvSpPr>
            <p:nvPr/>
          </p:nvSpPr>
          <p:spPr bwMode="auto">
            <a:xfrm flipH="1">
              <a:off x="1610" y="2250"/>
              <a:ext cx="45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49165" name="Text Box 36"/>
          <p:cNvSpPr txBox="1">
            <a:spLocks noChangeArrowheads="1"/>
          </p:cNvSpPr>
          <p:nvPr/>
        </p:nvSpPr>
        <p:spPr bwMode="auto">
          <a:xfrm>
            <a:off x="2268538" y="5106988"/>
            <a:ext cx="881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b="0">
                <a:latin typeface="Times" panose="02020603060405020304" pitchFamily="18" charset="0"/>
              </a:rPr>
              <a:t>3’end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>
                <a:latin typeface="Arial" panose="020B0604020202020204" pitchFamily="34" charset="0"/>
                <a:cs typeface="Arial" panose="020B0604020202020204" pitchFamily="34" charset="0"/>
              </a:rPr>
              <a:t>06_05_replic.origin.jpg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8"/>
            <a:ext cx="9144000" cy="679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8"/>
            <a:ext cx="9144000" cy="679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2449513" y="5661025"/>
            <a:ext cx="40078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>
                <a:latin typeface="Arial" panose="020B0604020202020204" pitchFamily="34" charset="0"/>
                <a:cs typeface="Arial" panose="020B0604020202020204" pitchFamily="34" charset="0"/>
              </a:rPr>
              <a:t>Replication  Bubble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73C93CE2-403B-FF3C-5996-8E221EAE7C02}"/>
              </a:ext>
            </a:extLst>
          </p:cNvPr>
          <p:cNvSpPr/>
          <p:nvPr/>
        </p:nvSpPr>
        <p:spPr bwMode="auto">
          <a:xfrm>
            <a:off x="2051720" y="168469"/>
            <a:ext cx="5976664" cy="10081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2339924" y="404812"/>
            <a:ext cx="5192447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dirty="0">
                <a:latin typeface="Arial" panose="020B0604020202020204" pitchFamily="34" charset="0"/>
                <a:cs typeface="Arial" panose="020B0604020202020204" pitchFamily="34" charset="0"/>
              </a:rPr>
              <a:t>2- </a:t>
            </a:r>
            <a:r>
              <a:rPr lang="en-US" altLang="it-IT" dirty="0" err="1">
                <a:latin typeface="Arial" panose="020B0604020202020204" pitchFamily="34" charset="0"/>
                <a:cs typeface="Arial" panose="020B0604020202020204" pitchFamily="34" charset="0"/>
              </a:rPr>
              <a:t>Origine</a:t>
            </a:r>
            <a:r>
              <a:rPr lang="en-US" altLang="it-IT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altLang="it-IT" dirty="0" err="1">
                <a:latin typeface="Arial" panose="020B0604020202020204" pitchFamily="34" charset="0"/>
                <a:cs typeface="Arial" panose="020B0604020202020204" pitchFamily="34" charset="0"/>
              </a:rPr>
              <a:t>Replicazione</a:t>
            </a:r>
            <a:endParaRPr lang="en-US" alt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7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257175"/>
            <a:ext cx="88868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800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3600"/>
              <a:t>Cromatina e Nucleosoma</a:t>
            </a:r>
          </a:p>
        </p:txBody>
      </p:sp>
      <p:graphicFrame>
        <p:nvGraphicFramePr>
          <p:cNvPr id="7172" name="Object 4"/>
          <p:cNvGraphicFramePr>
            <a:graphicFrameLocks noChangeAspect="1"/>
          </p:cNvGraphicFramePr>
          <p:nvPr/>
        </p:nvGraphicFramePr>
        <p:xfrm>
          <a:off x="431800" y="692150"/>
          <a:ext cx="3265488" cy="5957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3" imgW="5486400" imgH="10001885" progId="Canvas.Drawing.7">
                  <p:embed/>
                </p:oleObj>
              </mc:Choice>
              <mc:Fallback>
                <p:oleObj name="Drawing" r:id="rId3" imgW="5486400" imgH="10001885" progId="Canvas.Drawing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" y="692150"/>
                        <a:ext cx="3265488" cy="5957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73" name="Group 5"/>
          <p:cNvGrpSpPr/>
          <p:nvPr/>
        </p:nvGrpSpPr>
        <p:grpSpPr bwMode="auto">
          <a:xfrm>
            <a:off x="4859338" y="1484313"/>
            <a:ext cx="3436937" cy="5018087"/>
            <a:chOff x="3216" y="1159"/>
            <a:chExt cx="2165" cy="3161"/>
          </a:xfrm>
        </p:grpSpPr>
        <p:pic>
          <p:nvPicPr>
            <p:cNvPr id="7174" name="Picture 6" descr="F09-30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0" y="1159"/>
              <a:ext cx="2160" cy="1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5" name="Picture 7" descr="F09-30B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2595"/>
              <a:ext cx="2165" cy="1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Content Placeholder 101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b="64815"/>
          <a:stretch/>
        </p:blipFill>
        <p:spPr>
          <a:xfrm>
            <a:off x="1547664" y="1565047"/>
            <a:ext cx="5726714" cy="27363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884AAA1E-1D80-BDEA-B037-FB668EA0E0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6936" y="171848"/>
            <a:ext cx="9144000" cy="1209675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replicazione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del DNA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inizia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siti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cromosomici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specifici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Origini</a:t>
            </a:r>
            <a:r>
              <a:rPr 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4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Replicazione</a:t>
            </a:r>
            <a:endParaRPr lang="en-US" sz="2400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AE683850-586F-76B7-7391-6451173AE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4668399"/>
            <a:ext cx="8915400" cy="181588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600" b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genere</a:t>
            </a:r>
            <a:r>
              <a:rPr lang="en-US" sz="16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in </a:t>
            </a:r>
            <a:r>
              <a:rPr lang="en-US" sz="1600" b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tutti</a:t>
            </a:r>
            <a:r>
              <a:rPr lang="en-US" sz="16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gli</a:t>
            </a:r>
            <a:r>
              <a:rPr lang="en-US" sz="16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organismi</a:t>
            </a:r>
            <a:r>
              <a:rPr lang="en-US" sz="16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le Ori </a:t>
            </a:r>
            <a:r>
              <a:rPr lang="en-US" sz="1600" b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sono</a:t>
            </a:r>
            <a:r>
              <a:rPr lang="en-US" sz="16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defRPr/>
            </a:pPr>
            <a:endParaRPr lang="en-US" sz="1600" b="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6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(1) </a:t>
            </a:r>
            <a:r>
              <a:rPr lang="en-US" sz="1600" b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segmenti</a:t>
            </a:r>
            <a:r>
              <a:rPr lang="en-US" sz="16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di DNA </a:t>
            </a:r>
            <a:r>
              <a:rPr lang="en-US" sz="1600" b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unici</a:t>
            </a:r>
            <a:r>
              <a:rPr lang="en-US" sz="16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costituiti</a:t>
            </a:r>
            <a:r>
              <a:rPr lang="en-US" sz="16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da multiple </a:t>
            </a:r>
            <a:r>
              <a:rPr lang="en-US" sz="1600" b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corte</a:t>
            </a:r>
            <a:r>
              <a:rPr lang="en-US" sz="16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sequenze</a:t>
            </a:r>
            <a:r>
              <a:rPr lang="en-US" sz="16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ripetute</a:t>
            </a:r>
            <a:r>
              <a:rPr lang="en-US" sz="16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defRPr/>
            </a:pPr>
            <a:endParaRPr lang="en-US" sz="1600" b="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6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(2) </a:t>
            </a:r>
            <a:r>
              <a:rPr lang="en-US" sz="1600" b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riconosciute</a:t>
            </a:r>
            <a:r>
              <a:rPr lang="en-US" sz="16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en-US" sz="1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proteine</a:t>
            </a:r>
            <a:r>
              <a:rPr lang="en-US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multimeriche</a:t>
            </a:r>
            <a:r>
              <a:rPr lang="en-US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(multimeric origin-binding proteins)</a:t>
            </a:r>
          </a:p>
          <a:p>
            <a:pPr>
              <a:defRPr/>
            </a:pPr>
            <a:endParaRPr lang="en-US" sz="1600" b="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6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(3) </a:t>
            </a:r>
            <a:r>
              <a:rPr lang="en-US" sz="1600" b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sono</a:t>
            </a:r>
            <a:r>
              <a:rPr lang="en-US" sz="16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ricche</a:t>
            </a:r>
            <a:r>
              <a:rPr lang="en-US" sz="1600" b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di A-T.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5004048" y="836712"/>
            <a:ext cx="4039870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At each cell division in humans, DNA replication starts from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50,000 DNA replication origins,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 which are at specific locations along the chromosomes and from which DNA synthesis proceeds bidirectionally. </a:t>
            </a:r>
          </a:p>
        </p:txBody>
      </p:sp>
      <p:pic>
        <p:nvPicPr>
          <p:cNvPr id="102" name="Content Placeholder 101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32716" b="9259"/>
          <a:stretch/>
        </p:blipFill>
        <p:spPr>
          <a:xfrm>
            <a:off x="179512" y="260648"/>
            <a:ext cx="4295084" cy="33843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3933056"/>
            <a:ext cx="2798730" cy="279873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8D8623A-3D66-4939-105F-8822BCABA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3869949"/>
            <a:ext cx="2572421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8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38E57E26-6400-7780-4BD5-9BEFFD4F70C3}"/>
              </a:ext>
            </a:extLst>
          </p:cNvPr>
          <p:cNvSpPr/>
          <p:nvPr/>
        </p:nvSpPr>
        <p:spPr bwMode="auto">
          <a:xfrm>
            <a:off x="1008112" y="191246"/>
            <a:ext cx="7146540" cy="10081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191246"/>
            <a:ext cx="6804248" cy="104016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più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frequente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replicazione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del DNA 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umano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è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bidirezionale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876" y="1700808"/>
            <a:ext cx="6804248" cy="466189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D2FC51-8A2D-2C52-EE56-2BA130090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2CC9308-AD41-5586-ACFE-665329D3A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69" y="980728"/>
            <a:ext cx="7431668" cy="47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616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f0531_ISBN88-08-07891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7812"/>
            <a:ext cx="4757737" cy="630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825C06AC-ED12-ECF7-7D35-130575AAAC60}"/>
              </a:ext>
            </a:extLst>
          </p:cNvPr>
          <p:cNvSpPr/>
          <p:nvPr/>
        </p:nvSpPr>
        <p:spPr bwMode="auto">
          <a:xfrm>
            <a:off x="2471382" y="167643"/>
            <a:ext cx="4548889" cy="10081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aphicFrame>
        <p:nvGraphicFramePr>
          <p:cNvPr id="89090" name="Object 2"/>
          <p:cNvGraphicFramePr>
            <a:graphicFrameLocks noChangeAspect="1"/>
          </p:cNvGraphicFramePr>
          <p:nvPr/>
        </p:nvGraphicFramePr>
        <p:xfrm>
          <a:off x="5148263" y="4581525"/>
          <a:ext cx="2692400" cy="142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2692400" imgH="1422400" progId="Photoshop.Image.6">
                  <p:embed/>
                </p:oleObj>
              </mc:Choice>
              <mc:Fallback>
                <p:oleObj name="Image" r:id="rId2" imgW="2692400" imgH="1422400" progId="Photoshop.Image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581525"/>
                        <a:ext cx="2692400" cy="142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27" name="Object 3"/>
          <p:cNvGraphicFramePr>
            <a:graphicFrameLocks noChangeAspect="1"/>
          </p:cNvGraphicFramePr>
          <p:nvPr/>
        </p:nvGraphicFramePr>
        <p:xfrm>
          <a:off x="1547813" y="1773238"/>
          <a:ext cx="6704012" cy="222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6705600" imgH="2222500" progId="Photoshop.Image.6">
                  <p:embed/>
                </p:oleObj>
              </mc:Choice>
              <mc:Fallback>
                <p:oleObj name="Image" r:id="rId4" imgW="6705600" imgH="2222500" progId="Photoshop.Image.6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1773238"/>
                        <a:ext cx="6704012" cy="222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4"/>
          <p:cNvGrpSpPr/>
          <p:nvPr/>
        </p:nvGrpSpPr>
        <p:grpSpPr bwMode="auto">
          <a:xfrm>
            <a:off x="1671638" y="2133600"/>
            <a:ext cx="3151187" cy="396875"/>
            <a:chOff x="1053" y="1344"/>
            <a:chExt cx="1985" cy="250"/>
          </a:xfrm>
        </p:grpSpPr>
        <p:sp>
          <p:nvSpPr>
            <p:cNvPr id="52240" name="Line 5"/>
            <p:cNvSpPr>
              <a:spLocks noChangeShapeType="1"/>
            </p:cNvSpPr>
            <p:nvPr/>
          </p:nvSpPr>
          <p:spPr bwMode="auto">
            <a:xfrm rot="10800000" flipV="1">
              <a:off x="1247" y="1480"/>
              <a:ext cx="1542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241" name="Text Box 6"/>
            <p:cNvSpPr txBox="1">
              <a:spLocks noChangeArrowheads="1"/>
            </p:cNvSpPr>
            <p:nvPr/>
          </p:nvSpPr>
          <p:spPr bwMode="auto">
            <a:xfrm>
              <a:off x="1053" y="1344"/>
              <a:ext cx="24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000">
                  <a:latin typeface="Arial" panose="020B0604020202020204" pitchFamily="34" charset="0"/>
                  <a:cs typeface="Arial" panose="020B0604020202020204" pitchFamily="34" charset="0"/>
                </a:rPr>
                <a:t>3’</a:t>
              </a:r>
            </a:p>
          </p:txBody>
        </p:sp>
        <p:sp>
          <p:nvSpPr>
            <p:cNvPr id="52242" name="Text Box 7"/>
            <p:cNvSpPr txBox="1">
              <a:spLocks noChangeArrowheads="1"/>
            </p:cNvSpPr>
            <p:nvPr/>
          </p:nvSpPr>
          <p:spPr bwMode="auto">
            <a:xfrm>
              <a:off x="2789" y="1344"/>
              <a:ext cx="24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000">
                  <a:latin typeface="Arial" panose="020B0604020202020204" pitchFamily="34" charset="0"/>
                  <a:cs typeface="Arial" panose="020B0604020202020204" pitchFamily="34" charset="0"/>
                </a:rPr>
                <a:t>5’</a:t>
              </a:r>
            </a:p>
          </p:txBody>
        </p:sp>
      </p:grpSp>
      <p:grpSp>
        <p:nvGrpSpPr>
          <p:cNvPr id="5" name="Group 8"/>
          <p:cNvGrpSpPr/>
          <p:nvPr/>
        </p:nvGrpSpPr>
        <p:grpSpPr bwMode="auto">
          <a:xfrm>
            <a:off x="1619250" y="3141663"/>
            <a:ext cx="3203575" cy="396875"/>
            <a:chOff x="1020" y="1979"/>
            <a:chExt cx="2018" cy="250"/>
          </a:xfrm>
        </p:grpSpPr>
        <p:sp>
          <p:nvSpPr>
            <p:cNvPr id="52237" name="Line 9"/>
            <p:cNvSpPr>
              <a:spLocks noChangeShapeType="1"/>
            </p:cNvSpPr>
            <p:nvPr/>
          </p:nvSpPr>
          <p:spPr bwMode="auto">
            <a:xfrm>
              <a:off x="1246" y="2115"/>
              <a:ext cx="1542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238" name="Text Box 10"/>
            <p:cNvSpPr txBox="1">
              <a:spLocks noChangeArrowheads="1"/>
            </p:cNvSpPr>
            <p:nvPr/>
          </p:nvSpPr>
          <p:spPr bwMode="auto">
            <a:xfrm>
              <a:off x="1020" y="1979"/>
              <a:ext cx="24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000">
                  <a:latin typeface="Arial" panose="020B0604020202020204" pitchFamily="34" charset="0"/>
                  <a:cs typeface="Arial" panose="020B0604020202020204" pitchFamily="34" charset="0"/>
                </a:rPr>
                <a:t>5’</a:t>
              </a:r>
            </a:p>
          </p:txBody>
        </p:sp>
        <p:sp>
          <p:nvSpPr>
            <p:cNvPr id="52239" name="Text Box 11"/>
            <p:cNvSpPr txBox="1">
              <a:spLocks noChangeArrowheads="1"/>
            </p:cNvSpPr>
            <p:nvPr/>
          </p:nvSpPr>
          <p:spPr bwMode="auto">
            <a:xfrm>
              <a:off x="2789" y="1979"/>
              <a:ext cx="24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000">
                  <a:latin typeface="Arial" panose="020B0604020202020204" pitchFamily="34" charset="0"/>
                  <a:cs typeface="Arial" panose="020B0604020202020204" pitchFamily="34" charset="0"/>
                </a:rPr>
                <a:t>3’</a:t>
              </a:r>
            </a:p>
          </p:txBody>
        </p:sp>
      </p:grpSp>
      <p:sp>
        <p:nvSpPr>
          <p:cNvPr id="52230" name="Text Box 12"/>
          <p:cNvSpPr txBox="1">
            <a:spLocks noChangeArrowheads="1"/>
          </p:cNvSpPr>
          <p:nvPr/>
        </p:nvSpPr>
        <p:spPr bwMode="auto">
          <a:xfrm>
            <a:off x="3201987" y="355789"/>
            <a:ext cx="31005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Replication  Fork</a:t>
            </a:r>
          </a:p>
        </p:txBody>
      </p:sp>
      <p:grpSp>
        <p:nvGrpSpPr>
          <p:cNvPr id="6" name="Group 19"/>
          <p:cNvGrpSpPr/>
          <p:nvPr/>
        </p:nvGrpSpPr>
        <p:grpSpPr bwMode="auto">
          <a:xfrm>
            <a:off x="1209675" y="1603376"/>
            <a:ext cx="3867150" cy="3938588"/>
            <a:chOff x="762" y="1010"/>
            <a:chExt cx="2436" cy="2481"/>
          </a:xfrm>
        </p:grpSpPr>
        <p:sp>
          <p:nvSpPr>
            <p:cNvPr id="52232" name="Oval 14"/>
            <p:cNvSpPr>
              <a:spLocks noChangeArrowheads="1"/>
            </p:cNvSpPr>
            <p:nvPr/>
          </p:nvSpPr>
          <p:spPr bwMode="auto">
            <a:xfrm>
              <a:off x="2562" y="1842"/>
              <a:ext cx="636" cy="681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latin typeface="Comic Sans MS" panose="030F0702030302020204" pitchFamily="66" charset="0"/>
              </a:endParaRPr>
            </a:p>
          </p:txBody>
        </p:sp>
        <p:sp>
          <p:nvSpPr>
            <p:cNvPr id="52233" name="Oval 15"/>
            <p:cNvSpPr>
              <a:spLocks noChangeArrowheads="1"/>
            </p:cNvSpPr>
            <p:nvPr/>
          </p:nvSpPr>
          <p:spPr bwMode="auto">
            <a:xfrm>
              <a:off x="876" y="1010"/>
              <a:ext cx="636" cy="681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latin typeface="Comic Sans MS" panose="030F0702030302020204" pitchFamily="66" charset="0"/>
              </a:endParaRPr>
            </a:p>
          </p:txBody>
        </p:sp>
        <p:sp>
          <p:nvSpPr>
            <p:cNvPr id="52234" name="Line 16"/>
            <p:cNvSpPr>
              <a:spLocks noChangeShapeType="1"/>
            </p:cNvSpPr>
            <p:nvPr/>
          </p:nvSpPr>
          <p:spPr bwMode="auto">
            <a:xfrm>
              <a:off x="1297" y="1746"/>
              <a:ext cx="358" cy="1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235" name="Line 17"/>
            <p:cNvSpPr>
              <a:spLocks noChangeShapeType="1"/>
            </p:cNvSpPr>
            <p:nvPr/>
          </p:nvSpPr>
          <p:spPr bwMode="auto">
            <a:xfrm flipH="1">
              <a:off x="2109" y="2478"/>
              <a:ext cx="544" cy="6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236" name="Text Box 18"/>
            <p:cNvSpPr txBox="1">
              <a:spLocks noChangeArrowheads="1"/>
            </p:cNvSpPr>
            <p:nvPr/>
          </p:nvSpPr>
          <p:spPr bwMode="auto">
            <a:xfrm>
              <a:off x="762" y="3203"/>
              <a:ext cx="189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>
                  <a:latin typeface="Comic Sans MS" panose="030F0702030302020204" pitchFamily="66" charset="0"/>
                </a:rPr>
                <a:t>DNA POLIMERASI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f0516_ISBN88-08-07891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16832"/>
            <a:ext cx="4530536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5" descr="f0515_ISBN88-08-07891-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12" y="583605"/>
            <a:ext cx="3097213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6"/>
          <p:cNvSpPr txBox="1">
            <a:spLocks noChangeArrowheads="1"/>
          </p:cNvSpPr>
          <p:nvPr/>
        </p:nvSpPr>
        <p:spPr bwMode="auto">
          <a:xfrm>
            <a:off x="4689475" y="150813"/>
            <a:ext cx="2790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Comic Sans MS" panose="030F0702030302020204" pitchFamily="66" charset="0"/>
              </a:rPr>
              <a:t>La DNA ELICASI</a:t>
            </a:r>
          </a:p>
        </p:txBody>
      </p:sp>
      <p:sp>
        <p:nvSpPr>
          <p:cNvPr id="63493" name="AutoShape 7">
            <a:hlinkClick r:id="rId5" action="ppaction://program" highlightClick="1"/>
          </p:cNvPr>
          <p:cNvSpPr>
            <a:spLocks noChangeArrowheads="1"/>
          </p:cNvSpPr>
          <p:nvPr/>
        </p:nvSpPr>
        <p:spPr bwMode="auto">
          <a:xfrm>
            <a:off x="7765521" y="6198496"/>
            <a:ext cx="1368425" cy="649287"/>
          </a:xfrm>
          <a:prstGeom prst="actionButtonMovi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31" y="1412776"/>
            <a:ext cx="8210974" cy="4896544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51520" y="290240"/>
            <a:ext cx="8210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 of the eukaryotic replisome around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11-subunit DNA helicase </a:t>
            </a:r>
            <a:r>
              <a:rPr lang="en-US" sz="1600" b="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is known as Cdc45-MCM-GINS.</a:t>
            </a:r>
          </a:p>
        </p:txBody>
      </p:sp>
      <p:sp>
        <p:nvSpPr>
          <p:cNvPr id="5" name="Freccia in giù 4">
            <a:extLst>
              <a:ext uri="{FF2B5EF4-FFF2-40B4-BE49-F238E27FC236}">
                <a16:creationId xmlns:a16="http://schemas.microsoft.com/office/drawing/2014/main" id="{6C4C13A0-023B-8A3B-1214-B32FAAAB7C26}"/>
              </a:ext>
            </a:extLst>
          </p:cNvPr>
          <p:cNvSpPr/>
          <p:nvPr/>
        </p:nvSpPr>
        <p:spPr bwMode="auto">
          <a:xfrm rot="20867810">
            <a:off x="6770322" y="872716"/>
            <a:ext cx="360040" cy="108012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19A2237-E873-51D2-8704-9D81FDED00EB}"/>
              </a:ext>
            </a:extLst>
          </p:cNvPr>
          <p:cNvSpPr/>
          <p:nvPr/>
        </p:nvSpPr>
        <p:spPr bwMode="auto">
          <a:xfrm>
            <a:off x="107504" y="2967360"/>
            <a:ext cx="2592288" cy="3600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6434" name="Object 2"/>
          <p:cNvGraphicFramePr>
            <a:graphicFrameLocks noChangeAspect="1"/>
          </p:cNvGraphicFramePr>
          <p:nvPr/>
        </p:nvGraphicFramePr>
        <p:xfrm>
          <a:off x="5148263" y="4581525"/>
          <a:ext cx="2692400" cy="142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2692400" imgH="1422400" progId="Photoshop.Image.6">
                  <p:embed/>
                </p:oleObj>
              </mc:Choice>
              <mc:Fallback>
                <p:oleObj name="Image" r:id="rId2" imgW="2692400" imgH="1422400" progId="Photoshop.Image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581525"/>
                        <a:ext cx="2692400" cy="142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39" name="Object 3"/>
          <p:cNvGraphicFramePr>
            <a:graphicFrameLocks noChangeAspect="1"/>
          </p:cNvGraphicFramePr>
          <p:nvPr/>
        </p:nvGraphicFramePr>
        <p:xfrm>
          <a:off x="1547813" y="1773238"/>
          <a:ext cx="6704012" cy="222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6705600" imgH="2222500" progId="Photoshop.Image.6">
                  <p:embed/>
                </p:oleObj>
              </mc:Choice>
              <mc:Fallback>
                <p:oleObj name="Image" r:id="rId4" imgW="6705600" imgH="2222500" progId="Photoshop.Image.6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1773238"/>
                        <a:ext cx="6704012" cy="222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4"/>
          <p:cNvGrpSpPr/>
          <p:nvPr/>
        </p:nvGrpSpPr>
        <p:grpSpPr bwMode="auto">
          <a:xfrm>
            <a:off x="1671638" y="2133600"/>
            <a:ext cx="3151187" cy="396875"/>
            <a:chOff x="1053" y="1344"/>
            <a:chExt cx="1985" cy="250"/>
          </a:xfrm>
        </p:grpSpPr>
        <p:sp>
          <p:nvSpPr>
            <p:cNvPr id="65552" name="Line 5"/>
            <p:cNvSpPr>
              <a:spLocks noChangeShapeType="1"/>
            </p:cNvSpPr>
            <p:nvPr/>
          </p:nvSpPr>
          <p:spPr bwMode="auto">
            <a:xfrm rot="10800000" flipV="1">
              <a:off x="1247" y="1480"/>
              <a:ext cx="1542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5553" name="Text Box 6"/>
            <p:cNvSpPr txBox="1">
              <a:spLocks noChangeArrowheads="1"/>
            </p:cNvSpPr>
            <p:nvPr/>
          </p:nvSpPr>
          <p:spPr bwMode="auto">
            <a:xfrm>
              <a:off x="1053" y="1344"/>
              <a:ext cx="24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000">
                  <a:latin typeface="Arial" panose="020B0604020202020204" pitchFamily="34" charset="0"/>
                  <a:cs typeface="Arial" panose="020B0604020202020204" pitchFamily="34" charset="0"/>
                </a:rPr>
                <a:t>3’</a:t>
              </a:r>
            </a:p>
          </p:txBody>
        </p:sp>
        <p:sp>
          <p:nvSpPr>
            <p:cNvPr id="65554" name="Text Box 7"/>
            <p:cNvSpPr txBox="1">
              <a:spLocks noChangeArrowheads="1"/>
            </p:cNvSpPr>
            <p:nvPr/>
          </p:nvSpPr>
          <p:spPr bwMode="auto">
            <a:xfrm>
              <a:off x="2789" y="1344"/>
              <a:ext cx="24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000">
                  <a:latin typeface="Arial" panose="020B0604020202020204" pitchFamily="34" charset="0"/>
                  <a:cs typeface="Arial" panose="020B0604020202020204" pitchFamily="34" charset="0"/>
                </a:rPr>
                <a:t>5’</a:t>
              </a:r>
            </a:p>
          </p:txBody>
        </p:sp>
      </p:grpSp>
      <p:grpSp>
        <p:nvGrpSpPr>
          <p:cNvPr id="5" name="Group 8"/>
          <p:cNvGrpSpPr/>
          <p:nvPr/>
        </p:nvGrpSpPr>
        <p:grpSpPr bwMode="auto">
          <a:xfrm>
            <a:off x="1619250" y="3141663"/>
            <a:ext cx="3203575" cy="396875"/>
            <a:chOff x="1020" y="1979"/>
            <a:chExt cx="2018" cy="250"/>
          </a:xfrm>
        </p:grpSpPr>
        <p:sp>
          <p:nvSpPr>
            <p:cNvPr id="65549" name="Line 9"/>
            <p:cNvSpPr>
              <a:spLocks noChangeShapeType="1"/>
            </p:cNvSpPr>
            <p:nvPr/>
          </p:nvSpPr>
          <p:spPr bwMode="auto">
            <a:xfrm>
              <a:off x="1246" y="2115"/>
              <a:ext cx="1542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5550" name="Text Box 10"/>
            <p:cNvSpPr txBox="1">
              <a:spLocks noChangeArrowheads="1"/>
            </p:cNvSpPr>
            <p:nvPr/>
          </p:nvSpPr>
          <p:spPr bwMode="auto">
            <a:xfrm>
              <a:off x="1020" y="1979"/>
              <a:ext cx="24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000">
                  <a:latin typeface="Arial" panose="020B0604020202020204" pitchFamily="34" charset="0"/>
                  <a:cs typeface="Arial" panose="020B0604020202020204" pitchFamily="34" charset="0"/>
                </a:rPr>
                <a:t>5’</a:t>
              </a:r>
            </a:p>
          </p:txBody>
        </p:sp>
        <p:sp>
          <p:nvSpPr>
            <p:cNvPr id="65551" name="Text Box 11"/>
            <p:cNvSpPr txBox="1">
              <a:spLocks noChangeArrowheads="1"/>
            </p:cNvSpPr>
            <p:nvPr/>
          </p:nvSpPr>
          <p:spPr bwMode="auto">
            <a:xfrm>
              <a:off x="2789" y="1979"/>
              <a:ext cx="24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000">
                  <a:latin typeface="Arial" panose="020B0604020202020204" pitchFamily="34" charset="0"/>
                  <a:cs typeface="Arial" panose="020B0604020202020204" pitchFamily="34" charset="0"/>
                </a:rPr>
                <a:t>3’</a:t>
              </a:r>
            </a:p>
          </p:txBody>
        </p:sp>
      </p:grpSp>
      <p:sp>
        <p:nvSpPr>
          <p:cNvPr id="65542" name="Text Box 12"/>
          <p:cNvSpPr txBox="1">
            <a:spLocks noChangeArrowheads="1"/>
          </p:cNvSpPr>
          <p:nvPr/>
        </p:nvSpPr>
        <p:spPr bwMode="auto">
          <a:xfrm>
            <a:off x="2268538" y="765175"/>
            <a:ext cx="35099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>
                <a:latin typeface="Comic Sans MS" panose="030F0702030302020204" pitchFamily="66" charset="0"/>
              </a:rPr>
              <a:t>Replication  Fork</a:t>
            </a:r>
          </a:p>
        </p:txBody>
      </p:sp>
      <p:grpSp>
        <p:nvGrpSpPr>
          <p:cNvPr id="6" name="Group 13"/>
          <p:cNvGrpSpPr/>
          <p:nvPr/>
        </p:nvGrpSpPr>
        <p:grpSpPr bwMode="auto">
          <a:xfrm>
            <a:off x="1032669" y="1617663"/>
            <a:ext cx="3867150" cy="3841750"/>
            <a:chOff x="762" y="1071"/>
            <a:chExt cx="2436" cy="2420"/>
          </a:xfrm>
        </p:grpSpPr>
        <p:sp>
          <p:nvSpPr>
            <p:cNvPr id="65544" name="Oval 14"/>
            <p:cNvSpPr>
              <a:spLocks noChangeArrowheads="1"/>
            </p:cNvSpPr>
            <p:nvPr/>
          </p:nvSpPr>
          <p:spPr bwMode="auto">
            <a:xfrm>
              <a:off x="2562" y="1842"/>
              <a:ext cx="636" cy="681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latin typeface="Comic Sans MS" panose="030F0702030302020204" pitchFamily="66" charset="0"/>
              </a:endParaRPr>
            </a:p>
          </p:txBody>
        </p:sp>
        <p:sp>
          <p:nvSpPr>
            <p:cNvPr id="65545" name="Oval 15"/>
            <p:cNvSpPr>
              <a:spLocks noChangeArrowheads="1"/>
            </p:cNvSpPr>
            <p:nvPr/>
          </p:nvSpPr>
          <p:spPr bwMode="auto">
            <a:xfrm>
              <a:off x="1019" y="1071"/>
              <a:ext cx="636" cy="681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latin typeface="Comic Sans MS" panose="030F0702030302020204" pitchFamily="66" charset="0"/>
              </a:endParaRPr>
            </a:p>
          </p:txBody>
        </p:sp>
        <p:sp>
          <p:nvSpPr>
            <p:cNvPr id="65546" name="Line 16"/>
            <p:cNvSpPr>
              <a:spLocks noChangeShapeType="1"/>
            </p:cNvSpPr>
            <p:nvPr/>
          </p:nvSpPr>
          <p:spPr bwMode="auto">
            <a:xfrm>
              <a:off x="1383" y="1888"/>
              <a:ext cx="272" cy="113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5547" name="Line 17"/>
            <p:cNvSpPr>
              <a:spLocks noChangeShapeType="1"/>
            </p:cNvSpPr>
            <p:nvPr/>
          </p:nvSpPr>
          <p:spPr bwMode="auto">
            <a:xfrm flipH="1">
              <a:off x="2108" y="2478"/>
              <a:ext cx="545" cy="63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5548" name="Text Box 18"/>
            <p:cNvSpPr txBox="1">
              <a:spLocks noChangeArrowheads="1"/>
            </p:cNvSpPr>
            <p:nvPr/>
          </p:nvSpPr>
          <p:spPr bwMode="auto">
            <a:xfrm>
              <a:off x="762" y="3203"/>
              <a:ext cx="189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>
                  <a:latin typeface="Comic Sans MS" panose="030F0702030302020204" pitchFamily="66" charset="0"/>
                </a:rPr>
                <a:t>DNA POLIMERASI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6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ttangolo 36"/>
          <p:cNvSpPr>
            <a:spLocks noChangeArrowheads="1"/>
          </p:cNvSpPr>
          <p:nvPr/>
        </p:nvSpPr>
        <p:spPr bwMode="auto">
          <a:xfrm>
            <a:off x="1386681" y="48505"/>
            <a:ext cx="6072188" cy="7143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563" name="Line 4"/>
          <p:cNvSpPr>
            <a:spLocks noChangeShapeType="1"/>
          </p:cNvSpPr>
          <p:nvPr/>
        </p:nvSpPr>
        <p:spPr bwMode="auto">
          <a:xfrm>
            <a:off x="1036638" y="1386235"/>
            <a:ext cx="0" cy="47529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564" name="Line 6"/>
          <p:cNvSpPr>
            <a:spLocks noChangeShapeType="1"/>
          </p:cNvSpPr>
          <p:nvPr/>
        </p:nvSpPr>
        <p:spPr bwMode="auto">
          <a:xfrm>
            <a:off x="1397000" y="1386235"/>
            <a:ext cx="0" cy="47529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565" name="Text Box 7"/>
          <p:cNvSpPr txBox="1">
            <a:spLocks noChangeArrowheads="1"/>
          </p:cNvSpPr>
          <p:nvPr/>
        </p:nvSpPr>
        <p:spPr bwMode="auto">
          <a:xfrm>
            <a:off x="592138" y="1006128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66566" name="Text Box 9"/>
          <p:cNvSpPr txBox="1">
            <a:spLocks noChangeArrowheads="1"/>
          </p:cNvSpPr>
          <p:nvPr/>
        </p:nvSpPr>
        <p:spPr bwMode="auto">
          <a:xfrm>
            <a:off x="1612900" y="5923310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66567" name="Text Box 10"/>
          <p:cNvSpPr txBox="1">
            <a:spLocks noChangeArrowheads="1"/>
          </p:cNvSpPr>
          <p:nvPr/>
        </p:nvSpPr>
        <p:spPr bwMode="auto">
          <a:xfrm>
            <a:off x="1547813" y="980728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66568" name="Text Box 11"/>
          <p:cNvSpPr txBox="1">
            <a:spLocks noChangeArrowheads="1"/>
          </p:cNvSpPr>
          <p:nvPr/>
        </p:nvSpPr>
        <p:spPr bwMode="auto">
          <a:xfrm>
            <a:off x="461963" y="5923310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66569" name="Line 12"/>
          <p:cNvSpPr>
            <a:spLocks noChangeShapeType="1"/>
          </p:cNvSpPr>
          <p:nvPr/>
        </p:nvSpPr>
        <p:spPr bwMode="auto">
          <a:xfrm>
            <a:off x="1828800" y="3907185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570" name="Line 13"/>
          <p:cNvSpPr>
            <a:spLocks noChangeShapeType="1"/>
          </p:cNvSpPr>
          <p:nvPr/>
        </p:nvSpPr>
        <p:spPr bwMode="auto">
          <a:xfrm>
            <a:off x="3414713" y="1457672"/>
            <a:ext cx="0" cy="30972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571" name="Line 14"/>
          <p:cNvSpPr>
            <a:spLocks noChangeShapeType="1"/>
          </p:cNvSpPr>
          <p:nvPr/>
        </p:nvSpPr>
        <p:spPr bwMode="auto">
          <a:xfrm flipH="1">
            <a:off x="2982913" y="4554885"/>
            <a:ext cx="431800" cy="18002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572" name="Line 15"/>
          <p:cNvSpPr>
            <a:spLocks noChangeShapeType="1"/>
          </p:cNvSpPr>
          <p:nvPr/>
        </p:nvSpPr>
        <p:spPr bwMode="auto">
          <a:xfrm>
            <a:off x="4062413" y="1457672"/>
            <a:ext cx="0" cy="30972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573" name="Line 16"/>
          <p:cNvSpPr>
            <a:spLocks noChangeShapeType="1"/>
          </p:cNvSpPr>
          <p:nvPr/>
        </p:nvSpPr>
        <p:spPr bwMode="auto">
          <a:xfrm>
            <a:off x="4062413" y="4554885"/>
            <a:ext cx="720725" cy="172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574" name="Text Box 19"/>
          <p:cNvSpPr txBox="1">
            <a:spLocks noChangeArrowheads="1"/>
          </p:cNvSpPr>
          <p:nvPr/>
        </p:nvSpPr>
        <p:spPr bwMode="auto">
          <a:xfrm>
            <a:off x="3106738" y="1006128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66575" name="Text Box 20"/>
          <p:cNvSpPr txBox="1">
            <a:spLocks noChangeArrowheads="1"/>
          </p:cNvSpPr>
          <p:nvPr/>
        </p:nvSpPr>
        <p:spPr bwMode="auto">
          <a:xfrm>
            <a:off x="4062413" y="980728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66576" name="Text Box 21"/>
          <p:cNvSpPr txBox="1">
            <a:spLocks noChangeArrowheads="1"/>
          </p:cNvSpPr>
          <p:nvPr/>
        </p:nvSpPr>
        <p:spPr bwMode="auto">
          <a:xfrm>
            <a:off x="4927600" y="5994747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66577" name="Text Box 22"/>
          <p:cNvSpPr txBox="1">
            <a:spLocks noChangeArrowheads="1"/>
          </p:cNvSpPr>
          <p:nvPr/>
        </p:nvSpPr>
        <p:spPr bwMode="auto">
          <a:xfrm>
            <a:off x="2478088" y="6066185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66578" name="CasellaDiTesto 35"/>
          <p:cNvSpPr txBox="1">
            <a:spLocks noChangeArrowheads="1"/>
          </p:cNvSpPr>
          <p:nvPr/>
        </p:nvSpPr>
        <p:spPr bwMode="auto">
          <a:xfrm>
            <a:off x="1695497" y="137369"/>
            <a:ext cx="53335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SINTESI DEL FILAMENTO “GUIDA”</a:t>
            </a:r>
          </a:p>
        </p:txBody>
      </p:sp>
      <p:sp>
        <p:nvSpPr>
          <p:cNvPr id="66579" name="Ovale 37"/>
          <p:cNvSpPr>
            <a:spLocks noChangeArrowheads="1"/>
          </p:cNvSpPr>
          <p:nvPr/>
        </p:nvSpPr>
        <p:spPr bwMode="auto">
          <a:xfrm>
            <a:off x="2922588" y="4383435"/>
            <a:ext cx="1714500" cy="428625"/>
          </a:xfrm>
          <a:prstGeom prst="ellipse">
            <a:avLst/>
          </a:prstGeom>
          <a:noFill/>
          <a:ln w="9525" algn="ctr">
            <a:solidFill>
              <a:srgbClr val="00B05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580" name="CasellaDiTesto 38"/>
          <p:cNvSpPr txBox="1">
            <a:spLocks noChangeArrowheads="1"/>
          </p:cNvSpPr>
          <p:nvPr/>
        </p:nvSpPr>
        <p:spPr bwMode="auto">
          <a:xfrm>
            <a:off x="5351463" y="4097685"/>
            <a:ext cx="1398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ELICASI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066800"/>
            <a:ext cx="33909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657600"/>
            <a:ext cx="33020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257800"/>
            <a:ext cx="34036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9" name="Line 5"/>
          <p:cNvSpPr>
            <a:spLocks noChangeShapeType="1"/>
          </p:cNvSpPr>
          <p:nvPr/>
        </p:nvSpPr>
        <p:spPr bwMode="auto">
          <a:xfrm>
            <a:off x="4267200" y="2590800"/>
            <a:ext cx="0" cy="1143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8790" name="Line 6"/>
          <p:cNvSpPr>
            <a:spLocks noChangeShapeType="1"/>
          </p:cNvSpPr>
          <p:nvPr/>
        </p:nvSpPr>
        <p:spPr bwMode="auto">
          <a:xfrm>
            <a:off x="4267200" y="4343400"/>
            <a:ext cx="0" cy="1143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8791" name="Text Box 7"/>
          <p:cNvSpPr txBox="1">
            <a:spLocks noChangeArrowheads="1"/>
          </p:cNvSpPr>
          <p:nvPr/>
        </p:nvSpPr>
        <p:spPr bwMode="auto">
          <a:xfrm>
            <a:off x="4495800" y="2743200"/>
            <a:ext cx="2468880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Sintesi RNA 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TRASCRIZIONE</a:t>
            </a:r>
          </a:p>
        </p:txBody>
      </p:sp>
      <p:sp>
        <p:nvSpPr>
          <p:cNvPr id="118792" name="Text Box 8"/>
          <p:cNvSpPr txBox="1">
            <a:spLocks noChangeArrowheads="1"/>
          </p:cNvSpPr>
          <p:nvPr/>
        </p:nvSpPr>
        <p:spPr bwMode="auto">
          <a:xfrm>
            <a:off x="4495800" y="4419600"/>
            <a:ext cx="32464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Sintesi delle proteine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TRADUZIONE</a:t>
            </a: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3429000" y="1066800"/>
            <a:ext cx="1473200" cy="4508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794" name="Text Box 10"/>
          <p:cNvSpPr txBox="1">
            <a:spLocks noChangeArrowheads="1"/>
          </p:cNvSpPr>
          <p:nvPr/>
        </p:nvSpPr>
        <p:spPr bwMode="auto">
          <a:xfrm>
            <a:off x="3200400" y="304800"/>
            <a:ext cx="2536825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Sintesi del DNA 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REPLICAZIONE</a:t>
            </a:r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3924300" y="3573463"/>
            <a:ext cx="241300" cy="3984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8" name="Rectangle 12"/>
          <p:cNvSpPr>
            <a:spLocks noChangeArrowheads="1"/>
          </p:cNvSpPr>
          <p:nvPr/>
        </p:nvSpPr>
        <p:spPr bwMode="auto">
          <a:xfrm>
            <a:off x="3924300" y="5157788"/>
            <a:ext cx="241300" cy="3984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8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8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8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8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9" grpId="0" animBg="1"/>
      <p:bldP spid="118790" grpId="0" animBg="1"/>
      <p:bldP spid="118791" grpId="0" autoUpdateAnimBg="0"/>
      <p:bldP spid="118792" grpId="0" autoUpdateAnimBg="0"/>
      <p:bldP spid="118794" grpId="0" animBg="1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ttangolo 36"/>
          <p:cNvSpPr>
            <a:spLocks noChangeArrowheads="1"/>
          </p:cNvSpPr>
          <p:nvPr/>
        </p:nvSpPr>
        <p:spPr bwMode="auto">
          <a:xfrm>
            <a:off x="1547813" y="116632"/>
            <a:ext cx="6072188" cy="7143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87" name="Line 4"/>
          <p:cNvSpPr>
            <a:spLocks noChangeShapeType="1"/>
          </p:cNvSpPr>
          <p:nvPr/>
        </p:nvSpPr>
        <p:spPr bwMode="auto">
          <a:xfrm>
            <a:off x="1042988" y="1197075"/>
            <a:ext cx="0" cy="47529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88" name="Line 6"/>
          <p:cNvSpPr>
            <a:spLocks noChangeShapeType="1"/>
          </p:cNvSpPr>
          <p:nvPr/>
        </p:nvSpPr>
        <p:spPr bwMode="auto">
          <a:xfrm>
            <a:off x="1403350" y="1197075"/>
            <a:ext cx="0" cy="47529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89" name="Text Box 7"/>
          <p:cNvSpPr txBox="1">
            <a:spLocks noChangeArrowheads="1"/>
          </p:cNvSpPr>
          <p:nvPr/>
        </p:nvSpPr>
        <p:spPr bwMode="auto">
          <a:xfrm>
            <a:off x="592138" y="862112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67590" name="Text Box 9"/>
          <p:cNvSpPr txBox="1">
            <a:spLocks noChangeArrowheads="1"/>
          </p:cNvSpPr>
          <p:nvPr/>
        </p:nvSpPr>
        <p:spPr bwMode="auto">
          <a:xfrm>
            <a:off x="1619250" y="5734150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67591" name="Text Box 10"/>
          <p:cNvSpPr txBox="1">
            <a:spLocks noChangeArrowheads="1"/>
          </p:cNvSpPr>
          <p:nvPr/>
        </p:nvSpPr>
        <p:spPr bwMode="auto">
          <a:xfrm>
            <a:off x="1547813" y="836712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67592" name="Text Box 11"/>
          <p:cNvSpPr txBox="1">
            <a:spLocks noChangeArrowheads="1"/>
          </p:cNvSpPr>
          <p:nvPr/>
        </p:nvSpPr>
        <p:spPr bwMode="auto">
          <a:xfrm>
            <a:off x="468313" y="5734150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67593" name="Line 12"/>
          <p:cNvSpPr>
            <a:spLocks noChangeShapeType="1"/>
          </p:cNvSpPr>
          <p:nvPr/>
        </p:nvSpPr>
        <p:spPr bwMode="auto">
          <a:xfrm>
            <a:off x="1835150" y="3718025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94" name="Line 13"/>
          <p:cNvSpPr>
            <a:spLocks noChangeShapeType="1"/>
          </p:cNvSpPr>
          <p:nvPr/>
        </p:nvSpPr>
        <p:spPr bwMode="auto">
          <a:xfrm>
            <a:off x="3421063" y="1268512"/>
            <a:ext cx="0" cy="30972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95" name="Line 14"/>
          <p:cNvSpPr>
            <a:spLocks noChangeShapeType="1"/>
          </p:cNvSpPr>
          <p:nvPr/>
        </p:nvSpPr>
        <p:spPr bwMode="auto">
          <a:xfrm flipH="1">
            <a:off x="2989263" y="4365725"/>
            <a:ext cx="431800" cy="18002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96" name="Line 15"/>
          <p:cNvSpPr>
            <a:spLocks noChangeShapeType="1"/>
          </p:cNvSpPr>
          <p:nvPr/>
        </p:nvSpPr>
        <p:spPr bwMode="auto">
          <a:xfrm>
            <a:off x="4068763" y="1268512"/>
            <a:ext cx="0" cy="30972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97" name="Line 16"/>
          <p:cNvSpPr>
            <a:spLocks noChangeShapeType="1"/>
          </p:cNvSpPr>
          <p:nvPr/>
        </p:nvSpPr>
        <p:spPr bwMode="auto">
          <a:xfrm>
            <a:off x="4068763" y="4365725"/>
            <a:ext cx="720725" cy="172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98" name="Text Box 19"/>
          <p:cNvSpPr txBox="1">
            <a:spLocks noChangeArrowheads="1"/>
          </p:cNvSpPr>
          <p:nvPr/>
        </p:nvSpPr>
        <p:spPr bwMode="auto">
          <a:xfrm>
            <a:off x="3106738" y="862112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67599" name="Text Box 20"/>
          <p:cNvSpPr txBox="1">
            <a:spLocks noChangeArrowheads="1"/>
          </p:cNvSpPr>
          <p:nvPr/>
        </p:nvSpPr>
        <p:spPr bwMode="auto">
          <a:xfrm>
            <a:off x="4062413" y="836712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67600" name="Text Box 21"/>
          <p:cNvSpPr txBox="1">
            <a:spLocks noChangeArrowheads="1"/>
          </p:cNvSpPr>
          <p:nvPr/>
        </p:nvSpPr>
        <p:spPr bwMode="auto">
          <a:xfrm>
            <a:off x="4933950" y="5805587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67601" name="Text Box 22"/>
          <p:cNvSpPr txBox="1">
            <a:spLocks noChangeArrowheads="1"/>
          </p:cNvSpPr>
          <p:nvPr/>
        </p:nvSpPr>
        <p:spPr bwMode="auto">
          <a:xfrm>
            <a:off x="2427795" y="5879220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67602" name="Line 23"/>
          <p:cNvSpPr>
            <a:spLocks noChangeShapeType="1"/>
          </p:cNvSpPr>
          <p:nvPr/>
        </p:nvSpPr>
        <p:spPr bwMode="auto">
          <a:xfrm flipV="1">
            <a:off x="3289709" y="5880200"/>
            <a:ext cx="71264" cy="360362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603" name="Text Box 24"/>
          <p:cNvSpPr txBox="1">
            <a:spLocks noChangeArrowheads="1"/>
          </p:cNvSpPr>
          <p:nvPr/>
        </p:nvSpPr>
        <p:spPr bwMode="auto">
          <a:xfrm>
            <a:off x="3201989" y="6168805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67604" name="Text Box 25"/>
          <p:cNvSpPr txBox="1">
            <a:spLocks noChangeArrowheads="1"/>
          </p:cNvSpPr>
          <p:nvPr/>
        </p:nvSpPr>
        <p:spPr bwMode="auto">
          <a:xfrm>
            <a:off x="3305175" y="5595743"/>
            <a:ext cx="3762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67605" name="Oval 38"/>
          <p:cNvSpPr>
            <a:spLocks noChangeArrowheads="1"/>
          </p:cNvSpPr>
          <p:nvPr/>
        </p:nvSpPr>
        <p:spPr bwMode="auto">
          <a:xfrm>
            <a:off x="2901198" y="5394388"/>
            <a:ext cx="919550" cy="692597"/>
          </a:xfrm>
          <a:prstGeom prst="ellipse">
            <a:avLst/>
          </a:prstGeom>
          <a:noFill/>
          <a:ln w="57150">
            <a:solidFill>
              <a:srgbClr val="3366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606" name="Text Box 39"/>
          <p:cNvSpPr txBox="1">
            <a:spLocks noChangeArrowheads="1"/>
          </p:cNvSpPr>
          <p:nvPr/>
        </p:nvSpPr>
        <p:spPr bwMode="auto">
          <a:xfrm>
            <a:off x="1543847" y="4908004"/>
            <a:ext cx="14398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POLIMERASI</a:t>
            </a:r>
          </a:p>
        </p:txBody>
      </p:sp>
      <p:sp>
        <p:nvSpPr>
          <p:cNvPr id="67607" name="CasellaDiTesto 35"/>
          <p:cNvSpPr txBox="1">
            <a:spLocks noChangeArrowheads="1"/>
          </p:cNvSpPr>
          <p:nvPr/>
        </p:nvSpPr>
        <p:spPr bwMode="auto">
          <a:xfrm>
            <a:off x="1768476" y="188640"/>
            <a:ext cx="53335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SINTESI DEL FILAMENTO “GUIDA”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99D9087-CC9B-8FF4-2B7E-D1D824DEADBB}"/>
              </a:ext>
            </a:extLst>
          </p:cNvPr>
          <p:cNvSpPr txBox="1"/>
          <p:nvPr/>
        </p:nvSpPr>
        <p:spPr>
          <a:xfrm>
            <a:off x="1145489" y="6276113"/>
            <a:ext cx="1843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RNA PRIMER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ttangolo 36"/>
          <p:cNvSpPr>
            <a:spLocks noChangeArrowheads="1"/>
          </p:cNvSpPr>
          <p:nvPr/>
        </p:nvSpPr>
        <p:spPr bwMode="auto">
          <a:xfrm>
            <a:off x="1464469" y="116632"/>
            <a:ext cx="6072188" cy="7143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87" name="Line 4"/>
          <p:cNvSpPr>
            <a:spLocks noChangeShapeType="1"/>
          </p:cNvSpPr>
          <p:nvPr/>
        </p:nvSpPr>
        <p:spPr bwMode="auto">
          <a:xfrm>
            <a:off x="1042988" y="1341091"/>
            <a:ext cx="0" cy="47529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88" name="Line 6"/>
          <p:cNvSpPr>
            <a:spLocks noChangeShapeType="1"/>
          </p:cNvSpPr>
          <p:nvPr/>
        </p:nvSpPr>
        <p:spPr bwMode="auto">
          <a:xfrm>
            <a:off x="1403350" y="1341091"/>
            <a:ext cx="0" cy="47529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89" name="Text Box 7"/>
          <p:cNvSpPr txBox="1">
            <a:spLocks noChangeArrowheads="1"/>
          </p:cNvSpPr>
          <p:nvPr/>
        </p:nvSpPr>
        <p:spPr bwMode="auto">
          <a:xfrm>
            <a:off x="592138" y="1006128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67590" name="Text Box 9"/>
          <p:cNvSpPr txBox="1">
            <a:spLocks noChangeArrowheads="1"/>
          </p:cNvSpPr>
          <p:nvPr/>
        </p:nvSpPr>
        <p:spPr bwMode="auto">
          <a:xfrm>
            <a:off x="1619250" y="5878166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67591" name="Text Box 10"/>
          <p:cNvSpPr txBox="1">
            <a:spLocks noChangeArrowheads="1"/>
          </p:cNvSpPr>
          <p:nvPr/>
        </p:nvSpPr>
        <p:spPr bwMode="auto">
          <a:xfrm>
            <a:off x="1547813" y="980728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67592" name="Text Box 11"/>
          <p:cNvSpPr txBox="1">
            <a:spLocks noChangeArrowheads="1"/>
          </p:cNvSpPr>
          <p:nvPr/>
        </p:nvSpPr>
        <p:spPr bwMode="auto">
          <a:xfrm>
            <a:off x="468313" y="5878166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67593" name="Line 12"/>
          <p:cNvSpPr>
            <a:spLocks noChangeShapeType="1"/>
          </p:cNvSpPr>
          <p:nvPr/>
        </p:nvSpPr>
        <p:spPr bwMode="auto">
          <a:xfrm>
            <a:off x="1835150" y="3862041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94" name="Line 13"/>
          <p:cNvSpPr>
            <a:spLocks noChangeShapeType="1"/>
          </p:cNvSpPr>
          <p:nvPr/>
        </p:nvSpPr>
        <p:spPr bwMode="auto">
          <a:xfrm>
            <a:off x="3421063" y="1412528"/>
            <a:ext cx="0" cy="30972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95" name="Line 14"/>
          <p:cNvSpPr>
            <a:spLocks noChangeShapeType="1"/>
          </p:cNvSpPr>
          <p:nvPr/>
        </p:nvSpPr>
        <p:spPr bwMode="auto">
          <a:xfrm flipH="1">
            <a:off x="2989263" y="4509741"/>
            <a:ext cx="431800" cy="18002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96" name="Line 15"/>
          <p:cNvSpPr>
            <a:spLocks noChangeShapeType="1"/>
          </p:cNvSpPr>
          <p:nvPr/>
        </p:nvSpPr>
        <p:spPr bwMode="auto">
          <a:xfrm>
            <a:off x="4068763" y="1412528"/>
            <a:ext cx="0" cy="30972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97" name="Line 16"/>
          <p:cNvSpPr>
            <a:spLocks noChangeShapeType="1"/>
          </p:cNvSpPr>
          <p:nvPr/>
        </p:nvSpPr>
        <p:spPr bwMode="auto">
          <a:xfrm>
            <a:off x="4068763" y="4509741"/>
            <a:ext cx="720725" cy="172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98" name="Text Box 19"/>
          <p:cNvSpPr txBox="1">
            <a:spLocks noChangeArrowheads="1"/>
          </p:cNvSpPr>
          <p:nvPr/>
        </p:nvSpPr>
        <p:spPr bwMode="auto">
          <a:xfrm>
            <a:off x="3106738" y="1006128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67599" name="Text Box 20"/>
          <p:cNvSpPr txBox="1">
            <a:spLocks noChangeArrowheads="1"/>
          </p:cNvSpPr>
          <p:nvPr/>
        </p:nvSpPr>
        <p:spPr bwMode="auto">
          <a:xfrm>
            <a:off x="4062413" y="980728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67600" name="Text Box 21"/>
          <p:cNvSpPr txBox="1">
            <a:spLocks noChangeArrowheads="1"/>
          </p:cNvSpPr>
          <p:nvPr/>
        </p:nvSpPr>
        <p:spPr bwMode="auto">
          <a:xfrm>
            <a:off x="4933950" y="5949603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67601" name="Text Box 22"/>
          <p:cNvSpPr txBox="1">
            <a:spLocks noChangeArrowheads="1"/>
          </p:cNvSpPr>
          <p:nvPr/>
        </p:nvSpPr>
        <p:spPr bwMode="auto">
          <a:xfrm>
            <a:off x="2484438" y="6021041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67602" name="Line 23"/>
          <p:cNvSpPr>
            <a:spLocks noChangeShapeType="1"/>
          </p:cNvSpPr>
          <p:nvPr/>
        </p:nvSpPr>
        <p:spPr bwMode="auto">
          <a:xfrm flipV="1">
            <a:off x="3276600" y="5012978"/>
            <a:ext cx="288925" cy="13684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603" name="Text Box 24"/>
          <p:cNvSpPr txBox="1">
            <a:spLocks noChangeArrowheads="1"/>
          </p:cNvSpPr>
          <p:nvPr/>
        </p:nvSpPr>
        <p:spPr bwMode="auto">
          <a:xfrm>
            <a:off x="3286125" y="6195666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67604" name="Text Box 25"/>
          <p:cNvSpPr txBox="1">
            <a:spLocks noChangeArrowheads="1"/>
          </p:cNvSpPr>
          <p:nvPr/>
        </p:nvSpPr>
        <p:spPr bwMode="auto">
          <a:xfrm>
            <a:off x="3276600" y="4725641"/>
            <a:ext cx="3762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67605" name="Oval 38"/>
          <p:cNvSpPr>
            <a:spLocks noChangeArrowheads="1"/>
          </p:cNvSpPr>
          <p:nvPr/>
        </p:nvSpPr>
        <p:spPr bwMode="auto">
          <a:xfrm>
            <a:off x="2916238" y="4654203"/>
            <a:ext cx="936625" cy="720725"/>
          </a:xfrm>
          <a:prstGeom prst="ellipse">
            <a:avLst/>
          </a:prstGeom>
          <a:noFill/>
          <a:ln w="57150">
            <a:solidFill>
              <a:srgbClr val="3366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606" name="Text Box 39"/>
          <p:cNvSpPr txBox="1">
            <a:spLocks noChangeArrowheads="1"/>
          </p:cNvSpPr>
          <p:nvPr/>
        </p:nvSpPr>
        <p:spPr bwMode="auto">
          <a:xfrm>
            <a:off x="1619250" y="4220816"/>
            <a:ext cx="14398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POLIMERASI</a:t>
            </a:r>
          </a:p>
        </p:txBody>
      </p:sp>
      <p:sp>
        <p:nvSpPr>
          <p:cNvPr id="67607" name="CasellaDiTesto 35"/>
          <p:cNvSpPr txBox="1">
            <a:spLocks noChangeArrowheads="1"/>
          </p:cNvSpPr>
          <p:nvPr/>
        </p:nvSpPr>
        <p:spPr bwMode="auto">
          <a:xfrm>
            <a:off x="1851097" y="188640"/>
            <a:ext cx="53335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SINTESI DEL FILAMENTO “GUIDA”</a:t>
            </a:r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 flipV="1">
            <a:off x="3276061" y="6024216"/>
            <a:ext cx="71264" cy="360362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ttangolo 36"/>
          <p:cNvSpPr>
            <a:spLocks noChangeArrowheads="1"/>
          </p:cNvSpPr>
          <p:nvPr/>
        </p:nvSpPr>
        <p:spPr bwMode="auto">
          <a:xfrm>
            <a:off x="1638840" y="59530"/>
            <a:ext cx="6072188" cy="7143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1" name="Line 4"/>
          <p:cNvSpPr>
            <a:spLocks noChangeShapeType="1"/>
          </p:cNvSpPr>
          <p:nvPr/>
        </p:nvSpPr>
        <p:spPr bwMode="auto">
          <a:xfrm>
            <a:off x="1042988" y="1294085"/>
            <a:ext cx="0" cy="47529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2" name="Line 6"/>
          <p:cNvSpPr>
            <a:spLocks noChangeShapeType="1"/>
          </p:cNvSpPr>
          <p:nvPr/>
        </p:nvSpPr>
        <p:spPr bwMode="auto">
          <a:xfrm>
            <a:off x="1403350" y="1294085"/>
            <a:ext cx="0" cy="47529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3" name="Text Box 7"/>
          <p:cNvSpPr txBox="1">
            <a:spLocks noChangeArrowheads="1"/>
          </p:cNvSpPr>
          <p:nvPr/>
        </p:nvSpPr>
        <p:spPr bwMode="auto">
          <a:xfrm>
            <a:off x="592138" y="959122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68614" name="Text Box 9"/>
          <p:cNvSpPr txBox="1">
            <a:spLocks noChangeArrowheads="1"/>
          </p:cNvSpPr>
          <p:nvPr/>
        </p:nvSpPr>
        <p:spPr bwMode="auto">
          <a:xfrm>
            <a:off x="1619250" y="5831160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68615" name="Text Box 10"/>
          <p:cNvSpPr txBox="1">
            <a:spLocks noChangeArrowheads="1"/>
          </p:cNvSpPr>
          <p:nvPr/>
        </p:nvSpPr>
        <p:spPr bwMode="auto">
          <a:xfrm>
            <a:off x="1547813" y="933722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68616" name="Text Box 11"/>
          <p:cNvSpPr txBox="1">
            <a:spLocks noChangeArrowheads="1"/>
          </p:cNvSpPr>
          <p:nvPr/>
        </p:nvSpPr>
        <p:spPr bwMode="auto">
          <a:xfrm>
            <a:off x="468313" y="5831160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68617" name="Line 12"/>
          <p:cNvSpPr>
            <a:spLocks noChangeShapeType="1"/>
          </p:cNvSpPr>
          <p:nvPr/>
        </p:nvSpPr>
        <p:spPr bwMode="auto">
          <a:xfrm>
            <a:off x="1835150" y="3815035"/>
            <a:ext cx="10795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8" name="Line 13"/>
          <p:cNvSpPr>
            <a:spLocks noChangeShapeType="1"/>
          </p:cNvSpPr>
          <p:nvPr/>
        </p:nvSpPr>
        <p:spPr bwMode="auto">
          <a:xfrm>
            <a:off x="3421063" y="1365522"/>
            <a:ext cx="0" cy="30972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9" name="Line 14"/>
          <p:cNvSpPr>
            <a:spLocks noChangeShapeType="1"/>
          </p:cNvSpPr>
          <p:nvPr/>
        </p:nvSpPr>
        <p:spPr bwMode="auto">
          <a:xfrm flipH="1">
            <a:off x="2989263" y="4462735"/>
            <a:ext cx="431800" cy="18002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20" name="Line 15"/>
          <p:cNvSpPr>
            <a:spLocks noChangeShapeType="1"/>
          </p:cNvSpPr>
          <p:nvPr/>
        </p:nvSpPr>
        <p:spPr bwMode="auto">
          <a:xfrm>
            <a:off x="4068763" y="1365522"/>
            <a:ext cx="0" cy="30972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21" name="Line 16"/>
          <p:cNvSpPr>
            <a:spLocks noChangeShapeType="1"/>
          </p:cNvSpPr>
          <p:nvPr/>
        </p:nvSpPr>
        <p:spPr bwMode="auto">
          <a:xfrm>
            <a:off x="4068763" y="4462735"/>
            <a:ext cx="720725" cy="172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22" name="Text Box 19"/>
          <p:cNvSpPr txBox="1">
            <a:spLocks noChangeArrowheads="1"/>
          </p:cNvSpPr>
          <p:nvPr/>
        </p:nvSpPr>
        <p:spPr bwMode="auto">
          <a:xfrm>
            <a:off x="3106738" y="959122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68623" name="Text Box 20"/>
          <p:cNvSpPr txBox="1">
            <a:spLocks noChangeArrowheads="1"/>
          </p:cNvSpPr>
          <p:nvPr/>
        </p:nvSpPr>
        <p:spPr bwMode="auto">
          <a:xfrm>
            <a:off x="4062413" y="933722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68624" name="Text Box 21"/>
          <p:cNvSpPr txBox="1">
            <a:spLocks noChangeArrowheads="1"/>
          </p:cNvSpPr>
          <p:nvPr/>
        </p:nvSpPr>
        <p:spPr bwMode="auto">
          <a:xfrm>
            <a:off x="4933950" y="5902597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68625" name="Text Box 22"/>
          <p:cNvSpPr txBox="1">
            <a:spLocks noChangeArrowheads="1"/>
          </p:cNvSpPr>
          <p:nvPr/>
        </p:nvSpPr>
        <p:spPr bwMode="auto">
          <a:xfrm>
            <a:off x="2484438" y="5974035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68626" name="Line 23"/>
          <p:cNvSpPr>
            <a:spLocks noChangeShapeType="1"/>
          </p:cNvSpPr>
          <p:nvPr/>
        </p:nvSpPr>
        <p:spPr bwMode="auto">
          <a:xfrm flipV="1">
            <a:off x="3276600" y="4965972"/>
            <a:ext cx="288925" cy="13684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27" name="Text Box 24"/>
          <p:cNvSpPr txBox="1">
            <a:spLocks noChangeArrowheads="1"/>
          </p:cNvSpPr>
          <p:nvPr/>
        </p:nvSpPr>
        <p:spPr bwMode="auto">
          <a:xfrm>
            <a:off x="3286125" y="6148660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68628" name="Text Box 25"/>
          <p:cNvSpPr txBox="1">
            <a:spLocks noChangeArrowheads="1"/>
          </p:cNvSpPr>
          <p:nvPr/>
        </p:nvSpPr>
        <p:spPr bwMode="auto">
          <a:xfrm>
            <a:off x="3276600" y="4678635"/>
            <a:ext cx="3762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68629" name="Line 26"/>
          <p:cNvSpPr>
            <a:spLocks noChangeShapeType="1"/>
          </p:cNvSpPr>
          <p:nvPr/>
        </p:nvSpPr>
        <p:spPr bwMode="auto">
          <a:xfrm>
            <a:off x="6942138" y="1314722"/>
            <a:ext cx="6350" cy="1152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30" name="Line 27"/>
          <p:cNvSpPr>
            <a:spLocks noChangeShapeType="1"/>
          </p:cNvSpPr>
          <p:nvPr/>
        </p:nvSpPr>
        <p:spPr bwMode="auto">
          <a:xfrm flipH="1">
            <a:off x="6227763" y="2467247"/>
            <a:ext cx="720725" cy="37449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31" name="Line 28"/>
          <p:cNvSpPr>
            <a:spLocks noChangeShapeType="1"/>
          </p:cNvSpPr>
          <p:nvPr/>
        </p:nvSpPr>
        <p:spPr bwMode="auto">
          <a:xfrm>
            <a:off x="7589838" y="1314722"/>
            <a:ext cx="6350" cy="1225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32" name="Line 29"/>
          <p:cNvSpPr>
            <a:spLocks noChangeShapeType="1"/>
          </p:cNvSpPr>
          <p:nvPr/>
        </p:nvSpPr>
        <p:spPr bwMode="auto">
          <a:xfrm>
            <a:off x="7596188" y="2540272"/>
            <a:ext cx="1152525" cy="34559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33" name="Text Box 30"/>
          <p:cNvSpPr txBox="1">
            <a:spLocks noChangeArrowheads="1"/>
          </p:cNvSpPr>
          <p:nvPr/>
        </p:nvSpPr>
        <p:spPr bwMode="auto">
          <a:xfrm>
            <a:off x="6500813" y="1100410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68634" name="Text Box 31"/>
          <p:cNvSpPr txBox="1">
            <a:spLocks noChangeArrowheads="1"/>
          </p:cNvSpPr>
          <p:nvPr/>
        </p:nvSpPr>
        <p:spPr bwMode="auto">
          <a:xfrm>
            <a:off x="7583488" y="957535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68635" name="Text Box 32"/>
          <p:cNvSpPr txBox="1">
            <a:spLocks noChangeArrowheads="1"/>
          </p:cNvSpPr>
          <p:nvPr/>
        </p:nvSpPr>
        <p:spPr bwMode="auto">
          <a:xfrm>
            <a:off x="8459788" y="6067697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68636" name="Text Box 33"/>
          <p:cNvSpPr txBox="1">
            <a:spLocks noChangeArrowheads="1"/>
          </p:cNvSpPr>
          <p:nvPr/>
        </p:nvSpPr>
        <p:spPr bwMode="auto">
          <a:xfrm>
            <a:off x="5795963" y="5924822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33821" name="Line 34"/>
          <p:cNvSpPr>
            <a:spLocks noChangeShapeType="1"/>
          </p:cNvSpPr>
          <p:nvPr/>
        </p:nvSpPr>
        <p:spPr bwMode="auto">
          <a:xfrm flipV="1">
            <a:off x="6443663" y="2683147"/>
            <a:ext cx="649287" cy="352901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38" name="Text Box 35"/>
          <p:cNvSpPr txBox="1">
            <a:spLocks noChangeArrowheads="1"/>
          </p:cNvSpPr>
          <p:nvPr/>
        </p:nvSpPr>
        <p:spPr bwMode="auto">
          <a:xfrm>
            <a:off x="6227763" y="6212160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33823" name="Text Box 36"/>
          <p:cNvSpPr txBox="1">
            <a:spLocks noChangeArrowheads="1"/>
          </p:cNvSpPr>
          <p:nvPr/>
        </p:nvSpPr>
        <p:spPr bwMode="auto">
          <a:xfrm>
            <a:off x="7075488" y="2611710"/>
            <a:ext cx="3762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68640" name="Line 37"/>
          <p:cNvSpPr>
            <a:spLocks noChangeShapeType="1"/>
          </p:cNvSpPr>
          <p:nvPr/>
        </p:nvSpPr>
        <p:spPr bwMode="auto">
          <a:xfrm>
            <a:off x="4787900" y="3886472"/>
            <a:ext cx="10795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41" name="Oval 38"/>
          <p:cNvSpPr>
            <a:spLocks noChangeArrowheads="1"/>
          </p:cNvSpPr>
          <p:nvPr/>
        </p:nvSpPr>
        <p:spPr bwMode="auto">
          <a:xfrm>
            <a:off x="2916238" y="4607197"/>
            <a:ext cx="936625" cy="720725"/>
          </a:xfrm>
          <a:prstGeom prst="ellipse">
            <a:avLst/>
          </a:prstGeom>
          <a:noFill/>
          <a:ln w="57150">
            <a:solidFill>
              <a:srgbClr val="3366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42" name="Text Box 39"/>
          <p:cNvSpPr txBox="1">
            <a:spLocks noChangeArrowheads="1"/>
          </p:cNvSpPr>
          <p:nvPr/>
        </p:nvSpPr>
        <p:spPr bwMode="auto">
          <a:xfrm>
            <a:off x="1619250" y="4173810"/>
            <a:ext cx="14398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POLIMERASI</a:t>
            </a:r>
          </a:p>
        </p:txBody>
      </p:sp>
      <p:sp>
        <p:nvSpPr>
          <p:cNvPr id="33827" name="Oval 40"/>
          <p:cNvSpPr>
            <a:spLocks noChangeArrowheads="1"/>
          </p:cNvSpPr>
          <p:nvPr/>
        </p:nvSpPr>
        <p:spPr bwMode="auto">
          <a:xfrm>
            <a:off x="6588125" y="2538685"/>
            <a:ext cx="936625" cy="720725"/>
          </a:xfrm>
          <a:prstGeom prst="ellipse">
            <a:avLst/>
          </a:prstGeom>
          <a:noFill/>
          <a:ln w="57150">
            <a:solidFill>
              <a:srgbClr val="3366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44" name="Text Box 41"/>
          <p:cNvSpPr txBox="1">
            <a:spLocks noChangeArrowheads="1"/>
          </p:cNvSpPr>
          <p:nvPr/>
        </p:nvSpPr>
        <p:spPr bwMode="auto">
          <a:xfrm>
            <a:off x="5291138" y="2371997"/>
            <a:ext cx="14398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POLIMERASI</a:t>
            </a:r>
          </a:p>
        </p:txBody>
      </p:sp>
      <p:sp>
        <p:nvSpPr>
          <p:cNvPr id="68645" name="CasellaDiTesto 35"/>
          <p:cNvSpPr txBox="1">
            <a:spLocks noChangeArrowheads="1"/>
          </p:cNvSpPr>
          <p:nvPr/>
        </p:nvSpPr>
        <p:spPr bwMode="auto">
          <a:xfrm>
            <a:off x="1859503" y="202405"/>
            <a:ext cx="53335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SINTESI DEL FILAMENTO “GUIDA”</a:t>
            </a:r>
          </a:p>
        </p:txBody>
      </p:sp>
      <p:sp>
        <p:nvSpPr>
          <p:cNvPr id="38" name="Line 23"/>
          <p:cNvSpPr>
            <a:spLocks noChangeShapeType="1"/>
          </p:cNvSpPr>
          <p:nvPr/>
        </p:nvSpPr>
        <p:spPr bwMode="auto">
          <a:xfrm flipV="1">
            <a:off x="6443664" y="4797151"/>
            <a:ext cx="267914" cy="136738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Line 23"/>
          <p:cNvSpPr>
            <a:spLocks noChangeShapeType="1"/>
          </p:cNvSpPr>
          <p:nvPr/>
        </p:nvSpPr>
        <p:spPr bwMode="auto">
          <a:xfrm flipV="1">
            <a:off x="3279473" y="5977210"/>
            <a:ext cx="71264" cy="360362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Line 23"/>
          <p:cNvSpPr>
            <a:spLocks noChangeShapeType="1"/>
          </p:cNvSpPr>
          <p:nvPr/>
        </p:nvSpPr>
        <p:spPr bwMode="auto">
          <a:xfrm flipV="1">
            <a:off x="6434038" y="5856453"/>
            <a:ext cx="71264" cy="360362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3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3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21" grpId="0" animBg="1"/>
      <p:bldP spid="33823" grpId="0"/>
      <p:bldP spid="33827" grpId="0" animBg="1"/>
      <p:bldP spid="68644" grpId="0"/>
      <p:bldP spid="3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Line 2"/>
          <p:cNvSpPr>
            <a:spLocks noChangeShapeType="1"/>
          </p:cNvSpPr>
          <p:nvPr/>
        </p:nvSpPr>
        <p:spPr bwMode="auto">
          <a:xfrm>
            <a:off x="754187" y="836613"/>
            <a:ext cx="0" cy="47529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69636" name="Line 3"/>
          <p:cNvSpPr>
            <a:spLocks noChangeShapeType="1"/>
          </p:cNvSpPr>
          <p:nvPr/>
        </p:nvSpPr>
        <p:spPr bwMode="auto">
          <a:xfrm>
            <a:off x="1114549" y="836613"/>
            <a:ext cx="0" cy="47529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69637" name="Text Box 4"/>
          <p:cNvSpPr txBox="1">
            <a:spLocks noChangeArrowheads="1"/>
          </p:cNvSpPr>
          <p:nvPr/>
        </p:nvSpPr>
        <p:spPr bwMode="auto">
          <a:xfrm>
            <a:off x="303337" y="501650"/>
            <a:ext cx="3962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 Narrow" panose="020B0606020202030204" pitchFamily="34" charset="0"/>
              </a:rPr>
              <a:t>5’</a:t>
            </a:r>
          </a:p>
        </p:txBody>
      </p:sp>
      <p:sp>
        <p:nvSpPr>
          <p:cNvPr id="69638" name="Text Box 5"/>
          <p:cNvSpPr txBox="1">
            <a:spLocks noChangeArrowheads="1"/>
          </p:cNvSpPr>
          <p:nvPr/>
        </p:nvSpPr>
        <p:spPr bwMode="auto">
          <a:xfrm>
            <a:off x="1330449" y="5373688"/>
            <a:ext cx="3962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 Narrow" panose="020B0606020202030204" pitchFamily="34" charset="0"/>
              </a:rPr>
              <a:t>5’</a:t>
            </a:r>
          </a:p>
        </p:txBody>
      </p:sp>
      <p:sp>
        <p:nvSpPr>
          <p:cNvPr id="69639" name="Text Box 6"/>
          <p:cNvSpPr txBox="1">
            <a:spLocks noChangeArrowheads="1"/>
          </p:cNvSpPr>
          <p:nvPr/>
        </p:nvSpPr>
        <p:spPr bwMode="auto">
          <a:xfrm>
            <a:off x="1259012" y="476250"/>
            <a:ext cx="3962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 Narrow" panose="020B0606020202030204" pitchFamily="34" charset="0"/>
              </a:rPr>
              <a:t>3’</a:t>
            </a:r>
          </a:p>
        </p:txBody>
      </p:sp>
      <p:sp>
        <p:nvSpPr>
          <p:cNvPr id="69640" name="Text Box 7"/>
          <p:cNvSpPr txBox="1">
            <a:spLocks noChangeArrowheads="1"/>
          </p:cNvSpPr>
          <p:nvPr/>
        </p:nvSpPr>
        <p:spPr bwMode="auto">
          <a:xfrm>
            <a:off x="179512" y="5373688"/>
            <a:ext cx="3962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 Narrow" panose="020B0606020202030204" pitchFamily="34" charset="0"/>
              </a:rPr>
              <a:t>3’</a:t>
            </a:r>
          </a:p>
        </p:txBody>
      </p:sp>
      <p:sp>
        <p:nvSpPr>
          <p:cNvPr id="69641" name="Line 8"/>
          <p:cNvSpPr>
            <a:spLocks noChangeShapeType="1"/>
          </p:cNvSpPr>
          <p:nvPr/>
        </p:nvSpPr>
        <p:spPr bwMode="auto">
          <a:xfrm>
            <a:off x="1404938" y="3068960"/>
            <a:ext cx="10795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69642" name="Line 9"/>
          <p:cNvSpPr>
            <a:spLocks noChangeShapeType="1"/>
          </p:cNvSpPr>
          <p:nvPr/>
        </p:nvSpPr>
        <p:spPr bwMode="auto">
          <a:xfrm>
            <a:off x="2916337" y="908050"/>
            <a:ext cx="0" cy="30972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69643" name="Line 10"/>
          <p:cNvSpPr>
            <a:spLocks noChangeShapeType="1"/>
          </p:cNvSpPr>
          <p:nvPr/>
        </p:nvSpPr>
        <p:spPr bwMode="auto">
          <a:xfrm flipH="1">
            <a:off x="2484537" y="4005263"/>
            <a:ext cx="431800" cy="18002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69644" name="Line 11"/>
          <p:cNvSpPr>
            <a:spLocks noChangeShapeType="1"/>
          </p:cNvSpPr>
          <p:nvPr/>
        </p:nvSpPr>
        <p:spPr bwMode="auto">
          <a:xfrm>
            <a:off x="3564037" y="908050"/>
            <a:ext cx="0" cy="30972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69645" name="Line 12"/>
          <p:cNvSpPr>
            <a:spLocks noChangeShapeType="1"/>
          </p:cNvSpPr>
          <p:nvPr/>
        </p:nvSpPr>
        <p:spPr bwMode="auto">
          <a:xfrm>
            <a:off x="3564037" y="4005263"/>
            <a:ext cx="720725" cy="172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69646" name="Text Box 13"/>
          <p:cNvSpPr txBox="1">
            <a:spLocks noChangeArrowheads="1"/>
          </p:cNvSpPr>
          <p:nvPr/>
        </p:nvSpPr>
        <p:spPr bwMode="auto">
          <a:xfrm>
            <a:off x="2602012" y="501650"/>
            <a:ext cx="3962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 Narrow" panose="020B0606020202030204" pitchFamily="34" charset="0"/>
              </a:rPr>
              <a:t>5’</a:t>
            </a:r>
          </a:p>
        </p:txBody>
      </p:sp>
      <p:sp>
        <p:nvSpPr>
          <p:cNvPr id="69647" name="Text Box 14"/>
          <p:cNvSpPr txBox="1">
            <a:spLocks noChangeArrowheads="1"/>
          </p:cNvSpPr>
          <p:nvPr/>
        </p:nvSpPr>
        <p:spPr bwMode="auto">
          <a:xfrm>
            <a:off x="3557687" y="476250"/>
            <a:ext cx="3962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 Narrow" panose="020B0606020202030204" pitchFamily="34" charset="0"/>
              </a:rPr>
              <a:t>3’</a:t>
            </a:r>
          </a:p>
        </p:txBody>
      </p:sp>
      <p:sp>
        <p:nvSpPr>
          <p:cNvPr id="69648" name="Text Box 15"/>
          <p:cNvSpPr txBox="1">
            <a:spLocks noChangeArrowheads="1"/>
          </p:cNvSpPr>
          <p:nvPr/>
        </p:nvSpPr>
        <p:spPr bwMode="auto">
          <a:xfrm>
            <a:off x="4283174" y="5373688"/>
            <a:ext cx="3962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 Narrow" panose="020B0606020202030204" pitchFamily="34" charset="0"/>
              </a:rPr>
              <a:t>5’</a:t>
            </a:r>
          </a:p>
        </p:txBody>
      </p:sp>
      <p:sp>
        <p:nvSpPr>
          <p:cNvPr id="69649" name="Text Box 16"/>
          <p:cNvSpPr txBox="1">
            <a:spLocks noChangeArrowheads="1"/>
          </p:cNvSpPr>
          <p:nvPr/>
        </p:nvSpPr>
        <p:spPr bwMode="auto">
          <a:xfrm>
            <a:off x="1979712" y="5445125"/>
            <a:ext cx="3962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 Narrow" panose="020B0606020202030204" pitchFamily="34" charset="0"/>
              </a:rPr>
              <a:t>3’</a:t>
            </a:r>
          </a:p>
        </p:txBody>
      </p:sp>
      <p:sp>
        <p:nvSpPr>
          <p:cNvPr id="69651" name="Text Box 18"/>
          <p:cNvSpPr txBox="1">
            <a:spLocks noChangeArrowheads="1"/>
          </p:cNvSpPr>
          <p:nvPr/>
        </p:nvSpPr>
        <p:spPr bwMode="auto">
          <a:xfrm>
            <a:off x="2771874" y="5708650"/>
            <a:ext cx="3962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 Narrow" panose="020B0606020202030204" pitchFamily="34" charset="0"/>
              </a:rPr>
              <a:t>5’</a:t>
            </a:r>
          </a:p>
        </p:txBody>
      </p:sp>
      <p:sp>
        <p:nvSpPr>
          <p:cNvPr id="69652" name="Text Box 19"/>
          <p:cNvSpPr txBox="1">
            <a:spLocks noChangeArrowheads="1"/>
          </p:cNvSpPr>
          <p:nvPr/>
        </p:nvSpPr>
        <p:spPr bwMode="auto">
          <a:xfrm>
            <a:off x="2771874" y="4221163"/>
            <a:ext cx="3433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Arial Narrow" panose="020B0606020202030204" pitchFamily="34" charset="0"/>
              </a:rPr>
              <a:t>3’</a:t>
            </a:r>
          </a:p>
        </p:txBody>
      </p:sp>
      <p:sp>
        <p:nvSpPr>
          <p:cNvPr id="18457" name="Text Box 46"/>
          <p:cNvSpPr txBox="1">
            <a:spLocks noChangeArrowheads="1"/>
          </p:cNvSpPr>
          <p:nvPr/>
        </p:nvSpPr>
        <p:spPr bwMode="auto">
          <a:xfrm>
            <a:off x="3346549" y="4502150"/>
            <a:ext cx="3433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Arial Narrow" panose="020B0606020202030204" pitchFamily="34" charset="0"/>
              </a:rPr>
              <a:t>5’</a:t>
            </a:r>
          </a:p>
        </p:txBody>
      </p:sp>
      <p:sp>
        <p:nvSpPr>
          <p:cNvPr id="18458" name="Text Box 47"/>
          <p:cNvSpPr txBox="1">
            <a:spLocks noChangeArrowheads="1"/>
          </p:cNvSpPr>
          <p:nvPr/>
        </p:nvSpPr>
        <p:spPr bwMode="auto">
          <a:xfrm>
            <a:off x="3922812" y="5734050"/>
            <a:ext cx="3433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Arial Narrow" panose="020B0606020202030204" pitchFamily="34" charset="0"/>
              </a:rPr>
              <a:t>3’</a:t>
            </a:r>
          </a:p>
        </p:txBody>
      </p:sp>
      <p:sp>
        <p:nvSpPr>
          <p:cNvPr id="69661" name="Rettangolo 28"/>
          <p:cNvSpPr>
            <a:spLocks noChangeArrowheads="1"/>
          </p:cNvSpPr>
          <p:nvPr/>
        </p:nvSpPr>
        <p:spPr bwMode="auto">
          <a:xfrm>
            <a:off x="3275766" y="333057"/>
            <a:ext cx="1728788" cy="5905500"/>
          </a:xfrm>
          <a:prstGeom prst="rect">
            <a:avLst/>
          </a:prstGeom>
          <a:solidFill>
            <a:schemeClr val="bg2">
              <a:lumMod val="40000"/>
              <a:lumOff val="60000"/>
              <a:alpha val="16862"/>
            </a:schemeClr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endParaRPr lang="it-IT" altLang="it-IT" sz="2400" dirty="0">
              <a:latin typeface="Arial Narrow" panose="020B0606020202030204" pitchFamily="34" charset="0"/>
            </a:endParaRPr>
          </a:p>
        </p:txBody>
      </p:sp>
      <p:sp>
        <p:nvSpPr>
          <p:cNvPr id="31" name="Text Box 21"/>
          <p:cNvSpPr txBox="1">
            <a:spLocks noChangeArrowheads="1"/>
          </p:cNvSpPr>
          <p:nvPr/>
        </p:nvSpPr>
        <p:spPr bwMode="auto">
          <a:xfrm>
            <a:off x="4531075" y="5309787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5413133" y="734715"/>
            <a:ext cx="3668709" cy="5351118"/>
            <a:chOff x="5413133" y="734715"/>
            <a:chExt cx="3668709" cy="5351118"/>
          </a:xfrm>
        </p:grpSpPr>
        <p:sp>
          <p:nvSpPr>
            <p:cNvPr id="35" name="Line 29"/>
            <p:cNvSpPr>
              <a:spLocks noChangeShapeType="1"/>
            </p:cNvSpPr>
            <p:nvPr/>
          </p:nvSpPr>
          <p:spPr bwMode="auto">
            <a:xfrm>
              <a:off x="7483447" y="2241301"/>
              <a:ext cx="1126037" cy="367467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Line 26"/>
            <p:cNvSpPr>
              <a:spLocks noChangeShapeType="1"/>
            </p:cNvSpPr>
            <p:nvPr/>
          </p:nvSpPr>
          <p:spPr bwMode="auto">
            <a:xfrm>
              <a:off x="6559308" y="1018533"/>
              <a:ext cx="6350" cy="11525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Line 27"/>
            <p:cNvSpPr>
              <a:spLocks noChangeShapeType="1"/>
            </p:cNvSpPr>
            <p:nvPr/>
          </p:nvSpPr>
          <p:spPr bwMode="auto">
            <a:xfrm flipH="1">
              <a:off x="5844933" y="2171058"/>
              <a:ext cx="720725" cy="374491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Line 28"/>
            <p:cNvSpPr>
              <a:spLocks noChangeShapeType="1"/>
            </p:cNvSpPr>
            <p:nvPr/>
          </p:nvSpPr>
          <p:spPr bwMode="auto">
            <a:xfrm>
              <a:off x="7478544" y="1027416"/>
              <a:ext cx="6350" cy="122555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 Box 30"/>
            <p:cNvSpPr txBox="1">
              <a:spLocks noChangeArrowheads="1"/>
            </p:cNvSpPr>
            <p:nvPr/>
          </p:nvSpPr>
          <p:spPr bwMode="auto">
            <a:xfrm>
              <a:off x="6117983" y="804221"/>
              <a:ext cx="4381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>
                  <a:latin typeface="Arial" panose="020B0604020202020204" pitchFamily="34" charset="0"/>
                  <a:cs typeface="Arial" panose="020B0604020202020204" pitchFamily="34" charset="0"/>
                </a:rPr>
                <a:t>5’</a:t>
              </a:r>
            </a:p>
          </p:txBody>
        </p:sp>
        <p:sp>
          <p:nvSpPr>
            <p:cNvPr id="37" name="Text Box 31"/>
            <p:cNvSpPr txBox="1">
              <a:spLocks noChangeArrowheads="1"/>
            </p:cNvSpPr>
            <p:nvPr/>
          </p:nvSpPr>
          <p:spPr bwMode="auto">
            <a:xfrm>
              <a:off x="7547772" y="734715"/>
              <a:ext cx="4381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dirty="0">
                  <a:latin typeface="Arial" panose="020B0604020202020204" pitchFamily="34" charset="0"/>
                  <a:cs typeface="Arial" panose="020B0604020202020204" pitchFamily="34" charset="0"/>
                </a:rPr>
                <a:t>3’</a:t>
              </a:r>
            </a:p>
          </p:txBody>
        </p:sp>
        <p:sp>
          <p:nvSpPr>
            <p:cNvPr id="38" name="Text Box 32"/>
            <p:cNvSpPr txBox="1">
              <a:spLocks noChangeArrowheads="1"/>
            </p:cNvSpPr>
            <p:nvPr/>
          </p:nvSpPr>
          <p:spPr bwMode="auto">
            <a:xfrm>
              <a:off x="8643692" y="5381397"/>
              <a:ext cx="4381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dirty="0">
                  <a:latin typeface="Arial" panose="020B0604020202020204" pitchFamily="34" charset="0"/>
                  <a:cs typeface="Arial" panose="020B0604020202020204" pitchFamily="34" charset="0"/>
                </a:rPr>
                <a:t>5’</a:t>
              </a:r>
            </a:p>
          </p:txBody>
        </p:sp>
        <p:sp>
          <p:nvSpPr>
            <p:cNvPr id="39" name="Text Box 33"/>
            <p:cNvSpPr txBox="1">
              <a:spLocks noChangeArrowheads="1"/>
            </p:cNvSpPr>
            <p:nvPr/>
          </p:nvSpPr>
          <p:spPr bwMode="auto">
            <a:xfrm>
              <a:off x="5413133" y="5628633"/>
              <a:ext cx="4381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>
                  <a:latin typeface="Arial" panose="020B0604020202020204" pitchFamily="34" charset="0"/>
                  <a:cs typeface="Arial" panose="020B0604020202020204" pitchFamily="34" charset="0"/>
                </a:rPr>
                <a:t>3’</a:t>
              </a:r>
            </a:p>
          </p:txBody>
        </p:sp>
      </p:grpSp>
      <p:sp>
        <p:nvSpPr>
          <p:cNvPr id="41" name="Text Box 35"/>
          <p:cNvSpPr txBox="1">
            <a:spLocks noChangeArrowheads="1"/>
          </p:cNvSpPr>
          <p:nvPr/>
        </p:nvSpPr>
        <p:spPr bwMode="auto">
          <a:xfrm>
            <a:off x="5840127" y="5970577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42" name="Text Box 36"/>
          <p:cNvSpPr txBox="1">
            <a:spLocks noChangeArrowheads="1"/>
          </p:cNvSpPr>
          <p:nvPr/>
        </p:nvSpPr>
        <p:spPr bwMode="auto">
          <a:xfrm>
            <a:off x="7946162" y="5811056"/>
            <a:ext cx="4844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43" name="Oval 40"/>
          <p:cNvSpPr>
            <a:spLocks noChangeArrowheads="1"/>
          </p:cNvSpPr>
          <p:nvPr/>
        </p:nvSpPr>
        <p:spPr bwMode="auto">
          <a:xfrm>
            <a:off x="6977516" y="2059533"/>
            <a:ext cx="936625" cy="720725"/>
          </a:xfrm>
          <a:prstGeom prst="ellipse">
            <a:avLst/>
          </a:prstGeom>
          <a:noFill/>
          <a:ln w="57150">
            <a:solidFill>
              <a:srgbClr val="3366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41"/>
          <p:cNvSpPr txBox="1">
            <a:spLocks noChangeArrowheads="1"/>
          </p:cNvSpPr>
          <p:nvPr/>
        </p:nvSpPr>
        <p:spPr bwMode="auto">
          <a:xfrm>
            <a:off x="7839129" y="2621457"/>
            <a:ext cx="1332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POLIMERASI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6032529" y="2454329"/>
            <a:ext cx="658912" cy="3533668"/>
            <a:chOff x="6362972" y="2275433"/>
            <a:chExt cx="658912" cy="3533668"/>
          </a:xfrm>
        </p:grpSpPr>
        <p:sp>
          <p:nvSpPr>
            <p:cNvPr id="40" name="Line 34"/>
            <p:cNvSpPr>
              <a:spLocks noChangeShapeType="1"/>
            </p:cNvSpPr>
            <p:nvPr/>
          </p:nvSpPr>
          <p:spPr bwMode="auto">
            <a:xfrm flipV="1">
              <a:off x="6372597" y="2275433"/>
              <a:ext cx="649287" cy="352901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Line 23"/>
            <p:cNvSpPr>
              <a:spLocks noChangeShapeType="1"/>
            </p:cNvSpPr>
            <p:nvPr/>
          </p:nvSpPr>
          <p:spPr bwMode="auto">
            <a:xfrm flipV="1">
              <a:off x="6362972" y="5448739"/>
              <a:ext cx="71264" cy="360362"/>
            </a:xfrm>
            <a:prstGeom prst="line">
              <a:avLst/>
            </a:prstGeom>
            <a:noFill/>
            <a:ln w="57150">
              <a:solidFill>
                <a:srgbClr val="92D05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7" name="Line 41"/>
          <p:cNvSpPr>
            <a:spLocks noChangeShapeType="1"/>
          </p:cNvSpPr>
          <p:nvPr/>
        </p:nvSpPr>
        <p:spPr bwMode="auto">
          <a:xfrm flipH="1" flipV="1">
            <a:off x="7355721" y="2497186"/>
            <a:ext cx="1045302" cy="3378793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dirty="0">
              <a:latin typeface="Arial Narrow" panose="020B0606020202030204" pitchFamily="34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2771874" y="4508500"/>
            <a:ext cx="288925" cy="1368970"/>
            <a:chOff x="2987898" y="4508500"/>
            <a:chExt cx="288925" cy="1368970"/>
          </a:xfrm>
        </p:grpSpPr>
        <p:sp>
          <p:nvSpPr>
            <p:cNvPr id="69650" name="Line 17"/>
            <p:cNvSpPr>
              <a:spLocks noChangeShapeType="1"/>
            </p:cNvSpPr>
            <p:nvPr/>
          </p:nvSpPr>
          <p:spPr bwMode="auto">
            <a:xfrm flipV="1">
              <a:off x="2987898" y="4508500"/>
              <a:ext cx="288925" cy="136842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Arial Narrow" panose="020B0606020202030204" pitchFamily="34" charset="0"/>
              </a:endParaRPr>
            </a:p>
          </p:txBody>
        </p:sp>
        <p:sp>
          <p:nvSpPr>
            <p:cNvPr id="48" name="Line 23"/>
            <p:cNvSpPr>
              <a:spLocks noChangeShapeType="1"/>
            </p:cNvSpPr>
            <p:nvPr/>
          </p:nvSpPr>
          <p:spPr bwMode="auto">
            <a:xfrm flipV="1">
              <a:off x="2988166" y="5517108"/>
              <a:ext cx="71264" cy="360362"/>
            </a:xfrm>
            <a:prstGeom prst="line">
              <a:avLst/>
            </a:prstGeom>
            <a:noFill/>
            <a:ln w="57150">
              <a:solidFill>
                <a:srgbClr val="92D05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Text Box 36"/>
          <p:cNvSpPr txBox="1">
            <a:spLocks noChangeArrowheads="1"/>
          </p:cNvSpPr>
          <p:nvPr/>
        </p:nvSpPr>
        <p:spPr bwMode="auto">
          <a:xfrm>
            <a:off x="7009023" y="2109912"/>
            <a:ext cx="4844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pic>
        <p:nvPicPr>
          <p:cNvPr id="66562" name="Picture 2" descr="Risultati immagini per error atten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922" y="890345"/>
            <a:ext cx="1077513" cy="107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 Box 35"/>
          <p:cNvSpPr txBox="1">
            <a:spLocks noChangeArrowheads="1"/>
          </p:cNvSpPr>
          <p:nvPr/>
        </p:nvSpPr>
        <p:spPr bwMode="auto">
          <a:xfrm>
            <a:off x="6534435" y="2151857"/>
            <a:ext cx="3770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2484438" y="275583"/>
            <a:ext cx="3530600" cy="1692275"/>
            <a:chOff x="1648589" y="363737"/>
            <a:chExt cx="3530600" cy="1692275"/>
          </a:xfrm>
        </p:grpSpPr>
        <p:sp>
          <p:nvSpPr>
            <p:cNvPr id="18434" name="Rectangle 43"/>
            <p:cNvSpPr>
              <a:spLocks noChangeArrowheads="1"/>
            </p:cNvSpPr>
            <p:nvPr/>
          </p:nvSpPr>
          <p:spPr bwMode="auto">
            <a:xfrm>
              <a:off x="1648589" y="363737"/>
              <a:ext cx="3530600" cy="169227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  <a:defRPr/>
              </a:pPr>
              <a:endParaRPr lang="it-IT" altLang="it-IT" sz="2400">
                <a:latin typeface="Arial Narrow" panose="020B0606020202030204" pitchFamily="34" charset="0"/>
              </a:endParaRPr>
            </a:p>
          </p:txBody>
        </p:sp>
        <p:sp>
          <p:nvSpPr>
            <p:cNvPr id="147498" name="Text Box 42"/>
            <p:cNvSpPr txBox="1">
              <a:spLocks noChangeArrowheads="1"/>
            </p:cNvSpPr>
            <p:nvPr/>
          </p:nvSpPr>
          <p:spPr bwMode="auto">
            <a:xfrm>
              <a:off x="1888399" y="873565"/>
              <a:ext cx="3240087" cy="830997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rtl="1" eaLnBrk="1" hangingPunct="1">
                <a:defRPr/>
              </a:pPr>
              <a:r>
                <a:rPr lang="it-IT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anose="020B0606020202030204" pitchFamily="34" charset="0"/>
                </a:rPr>
                <a:t>NON E’ POSSIBILE</a:t>
              </a:r>
            </a:p>
            <a:p>
              <a:pPr rtl="1" eaLnBrk="1" hangingPunct="1">
                <a:defRPr/>
              </a:pPr>
              <a:r>
                <a:rPr lang="it-IT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anose="020B0606020202030204" pitchFamily="34" charset="0"/>
                </a:rPr>
                <a:t>La sintesi all’estremità 5’</a:t>
              </a:r>
            </a:p>
          </p:txBody>
        </p:sp>
      </p:grpSp>
      <p:sp>
        <p:nvSpPr>
          <p:cNvPr id="50" name="Line 23"/>
          <p:cNvSpPr>
            <a:spLocks noChangeShapeType="1"/>
          </p:cNvSpPr>
          <p:nvPr/>
        </p:nvSpPr>
        <p:spPr bwMode="auto">
          <a:xfrm flipH="1" flipV="1">
            <a:off x="3937370" y="5445124"/>
            <a:ext cx="146901" cy="282823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Line 23"/>
          <p:cNvSpPr>
            <a:spLocks noChangeShapeType="1"/>
          </p:cNvSpPr>
          <p:nvPr/>
        </p:nvSpPr>
        <p:spPr bwMode="auto">
          <a:xfrm flipH="1" flipV="1">
            <a:off x="8301747" y="5570609"/>
            <a:ext cx="97298" cy="305370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 animBg="1"/>
      <p:bldP spid="44" grpId="0"/>
      <p:bldP spid="47" grpId="0" animBg="1"/>
      <p:bldP spid="51" grpId="0"/>
      <p:bldP spid="54" grpId="0"/>
      <p:bldP spid="50" grpId="0" animBg="1"/>
      <p:bldP spid="5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ttangolo 36"/>
          <p:cNvSpPr>
            <a:spLocks noChangeArrowheads="1"/>
          </p:cNvSpPr>
          <p:nvPr/>
        </p:nvSpPr>
        <p:spPr bwMode="auto">
          <a:xfrm>
            <a:off x="1547813" y="122337"/>
            <a:ext cx="6072188" cy="7143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659" name="Line 4"/>
          <p:cNvSpPr>
            <a:spLocks noChangeShapeType="1"/>
          </p:cNvSpPr>
          <p:nvPr/>
        </p:nvSpPr>
        <p:spPr bwMode="auto">
          <a:xfrm>
            <a:off x="1185862" y="1484486"/>
            <a:ext cx="0" cy="47529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660" name="Line 6"/>
          <p:cNvSpPr>
            <a:spLocks noChangeShapeType="1"/>
          </p:cNvSpPr>
          <p:nvPr/>
        </p:nvSpPr>
        <p:spPr bwMode="auto">
          <a:xfrm>
            <a:off x="1546224" y="1484486"/>
            <a:ext cx="0" cy="47529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661" name="Text Box 7"/>
          <p:cNvSpPr txBox="1">
            <a:spLocks noChangeArrowheads="1"/>
          </p:cNvSpPr>
          <p:nvPr/>
        </p:nvSpPr>
        <p:spPr bwMode="auto">
          <a:xfrm>
            <a:off x="735012" y="1149523"/>
            <a:ext cx="4411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70662" name="Text Box 9"/>
          <p:cNvSpPr txBox="1">
            <a:spLocks noChangeArrowheads="1"/>
          </p:cNvSpPr>
          <p:nvPr/>
        </p:nvSpPr>
        <p:spPr bwMode="auto">
          <a:xfrm>
            <a:off x="1762124" y="6021561"/>
            <a:ext cx="4411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70663" name="Text Box 10"/>
          <p:cNvSpPr txBox="1">
            <a:spLocks noChangeArrowheads="1"/>
          </p:cNvSpPr>
          <p:nvPr/>
        </p:nvSpPr>
        <p:spPr bwMode="auto">
          <a:xfrm>
            <a:off x="1690687" y="1124123"/>
            <a:ext cx="4411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70664" name="Text Box 11"/>
          <p:cNvSpPr txBox="1">
            <a:spLocks noChangeArrowheads="1"/>
          </p:cNvSpPr>
          <p:nvPr/>
        </p:nvSpPr>
        <p:spPr bwMode="auto">
          <a:xfrm>
            <a:off x="611187" y="6021561"/>
            <a:ext cx="4411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70665" name="Line 12"/>
          <p:cNvSpPr>
            <a:spLocks noChangeShapeType="1"/>
          </p:cNvSpPr>
          <p:nvPr/>
        </p:nvSpPr>
        <p:spPr bwMode="auto">
          <a:xfrm>
            <a:off x="1978024" y="4005436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666" name="Line 13"/>
          <p:cNvSpPr>
            <a:spLocks noChangeShapeType="1"/>
          </p:cNvSpPr>
          <p:nvPr/>
        </p:nvSpPr>
        <p:spPr bwMode="auto">
          <a:xfrm>
            <a:off x="3563937" y="1555923"/>
            <a:ext cx="0" cy="30972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667" name="Line 14"/>
          <p:cNvSpPr>
            <a:spLocks noChangeShapeType="1"/>
          </p:cNvSpPr>
          <p:nvPr/>
        </p:nvSpPr>
        <p:spPr bwMode="auto">
          <a:xfrm flipH="1">
            <a:off x="3132137" y="4653136"/>
            <a:ext cx="431800" cy="18002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668" name="Line 15"/>
          <p:cNvSpPr>
            <a:spLocks noChangeShapeType="1"/>
          </p:cNvSpPr>
          <p:nvPr/>
        </p:nvSpPr>
        <p:spPr bwMode="auto">
          <a:xfrm>
            <a:off x="4211637" y="1555923"/>
            <a:ext cx="0" cy="30972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669" name="Line 16"/>
          <p:cNvSpPr>
            <a:spLocks noChangeShapeType="1"/>
          </p:cNvSpPr>
          <p:nvPr/>
        </p:nvSpPr>
        <p:spPr bwMode="auto">
          <a:xfrm>
            <a:off x="4211637" y="4653136"/>
            <a:ext cx="720725" cy="172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670" name="Text Box 19"/>
          <p:cNvSpPr txBox="1">
            <a:spLocks noChangeArrowheads="1"/>
          </p:cNvSpPr>
          <p:nvPr/>
        </p:nvSpPr>
        <p:spPr bwMode="auto">
          <a:xfrm>
            <a:off x="3249612" y="1149523"/>
            <a:ext cx="4411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70671" name="Text Box 20"/>
          <p:cNvSpPr txBox="1">
            <a:spLocks noChangeArrowheads="1"/>
          </p:cNvSpPr>
          <p:nvPr/>
        </p:nvSpPr>
        <p:spPr bwMode="auto">
          <a:xfrm>
            <a:off x="4205287" y="1124123"/>
            <a:ext cx="4411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70672" name="Text Box 21"/>
          <p:cNvSpPr txBox="1">
            <a:spLocks noChangeArrowheads="1"/>
          </p:cNvSpPr>
          <p:nvPr/>
        </p:nvSpPr>
        <p:spPr bwMode="auto">
          <a:xfrm>
            <a:off x="5076824" y="6092998"/>
            <a:ext cx="4411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70673" name="Text Box 22"/>
          <p:cNvSpPr txBox="1">
            <a:spLocks noChangeArrowheads="1"/>
          </p:cNvSpPr>
          <p:nvPr/>
        </p:nvSpPr>
        <p:spPr bwMode="auto">
          <a:xfrm>
            <a:off x="2627312" y="6164436"/>
            <a:ext cx="4411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70674" name="CasellaDiTesto 35"/>
          <p:cNvSpPr txBox="1">
            <a:spLocks noChangeArrowheads="1"/>
          </p:cNvSpPr>
          <p:nvPr/>
        </p:nvSpPr>
        <p:spPr bwMode="auto">
          <a:xfrm>
            <a:off x="1768476" y="265212"/>
            <a:ext cx="53776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SINTESI DEL FILAMENTO “LENTO”</a:t>
            </a:r>
          </a:p>
        </p:txBody>
      </p:sp>
      <p:sp>
        <p:nvSpPr>
          <p:cNvPr id="70675" name="Ovale 37"/>
          <p:cNvSpPr>
            <a:spLocks noChangeArrowheads="1"/>
          </p:cNvSpPr>
          <p:nvPr/>
        </p:nvSpPr>
        <p:spPr bwMode="auto">
          <a:xfrm>
            <a:off x="3071812" y="4481686"/>
            <a:ext cx="1714500" cy="428625"/>
          </a:xfrm>
          <a:prstGeom prst="ellipse">
            <a:avLst/>
          </a:prstGeom>
          <a:noFill/>
          <a:ln w="9525" algn="ctr">
            <a:solidFill>
              <a:srgbClr val="00B05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676" name="CasellaDiTesto 38"/>
          <p:cNvSpPr txBox="1">
            <a:spLocks noChangeArrowheads="1"/>
          </p:cNvSpPr>
          <p:nvPr/>
        </p:nvSpPr>
        <p:spPr bwMode="auto">
          <a:xfrm>
            <a:off x="5500687" y="4195936"/>
            <a:ext cx="1398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ELICASI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4643438" y="285750"/>
            <a:ext cx="4429125" cy="17287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  <a:defRPr/>
            </a:pPr>
            <a:endParaRPr lang="it-IT" altLang="it-IT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83" name="Line 3"/>
          <p:cNvSpPr>
            <a:spLocks noChangeShapeType="1"/>
          </p:cNvSpPr>
          <p:nvPr/>
        </p:nvSpPr>
        <p:spPr bwMode="auto">
          <a:xfrm>
            <a:off x="832210" y="647700"/>
            <a:ext cx="0" cy="47529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84" name="Line 4"/>
          <p:cNvSpPr>
            <a:spLocks noChangeShapeType="1"/>
          </p:cNvSpPr>
          <p:nvPr/>
        </p:nvSpPr>
        <p:spPr bwMode="auto">
          <a:xfrm>
            <a:off x="1192572" y="647700"/>
            <a:ext cx="0" cy="47529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249778" y="281632"/>
            <a:ext cx="4411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1408472" y="5184775"/>
            <a:ext cx="4411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1205453" y="256232"/>
            <a:ext cx="4411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71688" name="Text Box 8"/>
          <p:cNvSpPr txBox="1">
            <a:spLocks noChangeArrowheads="1"/>
          </p:cNvSpPr>
          <p:nvPr/>
        </p:nvSpPr>
        <p:spPr bwMode="auto">
          <a:xfrm>
            <a:off x="257535" y="5184775"/>
            <a:ext cx="4411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71689" name="Line 9"/>
          <p:cNvSpPr>
            <a:spLocks noChangeShapeType="1"/>
          </p:cNvSpPr>
          <p:nvPr/>
        </p:nvSpPr>
        <p:spPr bwMode="auto">
          <a:xfrm>
            <a:off x="1835150" y="2881313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90" name="Line 10"/>
          <p:cNvSpPr>
            <a:spLocks noChangeShapeType="1"/>
          </p:cNvSpPr>
          <p:nvPr/>
        </p:nvSpPr>
        <p:spPr bwMode="auto">
          <a:xfrm>
            <a:off x="3421063" y="431800"/>
            <a:ext cx="0" cy="30972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91" name="Line 11"/>
          <p:cNvSpPr>
            <a:spLocks noChangeShapeType="1"/>
          </p:cNvSpPr>
          <p:nvPr/>
        </p:nvSpPr>
        <p:spPr bwMode="auto">
          <a:xfrm flipH="1">
            <a:off x="2989263" y="3529013"/>
            <a:ext cx="431800" cy="18002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92" name="Line 12"/>
          <p:cNvSpPr>
            <a:spLocks noChangeShapeType="1"/>
          </p:cNvSpPr>
          <p:nvPr/>
        </p:nvSpPr>
        <p:spPr bwMode="auto">
          <a:xfrm>
            <a:off x="4068763" y="431800"/>
            <a:ext cx="0" cy="30972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93" name="Line 13"/>
          <p:cNvSpPr>
            <a:spLocks noChangeShapeType="1"/>
          </p:cNvSpPr>
          <p:nvPr/>
        </p:nvSpPr>
        <p:spPr bwMode="auto">
          <a:xfrm>
            <a:off x="4068763" y="3529013"/>
            <a:ext cx="720725" cy="172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94" name="Text Box 14"/>
          <p:cNvSpPr txBox="1">
            <a:spLocks noChangeArrowheads="1"/>
          </p:cNvSpPr>
          <p:nvPr/>
        </p:nvSpPr>
        <p:spPr bwMode="auto">
          <a:xfrm>
            <a:off x="3106738" y="25400"/>
            <a:ext cx="4411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71695" name="Text Box 15"/>
          <p:cNvSpPr txBox="1">
            <a:spLocks noChangeArrowheads="1"/>
          </p:cNvSpPr>
          <p:nvPr/>
        </p:nvSpPr>
        <p:spPr bwMode="auto">
          <a:xfrm>
            <a:off x="4062413" y="0"/>
            <a:ext cx="4411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71696" name="Text Box 16"/>
          <p:cNvSpPr txBox="1">
            <a:spLocks noChangeArrowheads="1"/>
          </p:cNvSpPr>
          <p:nvPr/>
        </p:nvSpPr>
        <p:spPr bwMode="auto">
          <a:xfrm>
            <a:off x="4859338" y="5059363"/>
            <a:ext cx="4411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71697" name="Text Box 17"/>
          <p:cNvSpPr txBox="1">
            <a:spLocks noChangeArrowheads="1"/>
          </p:cNvSpPr>
          <p:nvPr/>
        </p:nvSpPr>
        <p:spPr bwMode="auto">
          <a:xfrm>
            <a:off x="2484438" y="5040313"/>
            <a:ext cx="4411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71698" name="Line 18"/>
          <p:cNvSpPr>
            <a:spLocks noChangeShapeType="1"/>
          </p:cNvSpPr>
          <p:nvPr/>
        </p:nvSpPr>
        <p:spPr bwMode="auto">
          <a:xfrm flipV="1">
            <a:off x="3276600" y="4221163"/>
            <a:ext cx="215900" cy="117951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99" name="Text Box 19"/>
          <p:cNvSpPr txBox="1">
            <a:spLocks noChangeArrowheads="1"/>
          </p:cNvSpPr>
          <p:nvPr/>
        </p:nvSpPr>
        <p:spPr bwMode="auto">
          <a:xfrm flipH="1">
            <a:off x="2928938" y="5357813"/>
            <a:ext cx="463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71700" name="Text Box 20"/>
          <p:cNvSpPr txBox="1">
            <a:spLocks noChangeArrowheads="1"/>
          </p:cNvSpPr>
          <p:nvPr/>
        </p:nvSpPr>
        <p:spPr bwMode="auto">
          <a:xfrm>
            <a:off x="3286125" y="3830638"/>
            <a:ext cx="438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71701" name="Oval 33"/>
          <p:cNvSpPr>
            <a:spLocks noChangeArrowheads="1"/>
          </p:cNvSpPr>
          <p:nvPr/>
        </p:nvSpPr>
        <p:spPr bwMode="auto">
          <a:xfrm>
            <a:off x="2916238" y="3860800"/>
            <a:ext cx="936625" cy="720725"/>
          </a:xfrm>
          <a:prstGeom prst="ellipse">
            <a:avLst/>
          </a:prstGeom>
          <a:noFill/>
          <a:ln w="57150">
            <a:solidFill>
              <a:srgbClr val="3366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02" name="Text Box 34"/>
          <p:cNvSpPr txBox="1">
            <a:spLocks noChangeArrowheads="1"/>
          </p:cNvSpPr>
          <p:nvPr/>
        </p:nvSpPr>
        <p:spPr bwMode="auto">
          <a:xfrm>
            <a:off x="1880134" y="3336925"/>
            <a:ext cx="1439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POLIMERASI</a:t>
            </a:r>
          </a:p>
        </p:txBody>
      </p:sp>
      <p:sp>
        <p:nvSpPr>
          <p:cNvPr id="20503" name="Line 42"/>
          <p:cNvSpPr>
            <a:spLocks noChangeShapeType="1"/>
          </p:cNvSpPr>
          <p:nvPr/>
        </p:nvSpPr>
        <p:spPr bwMode="auto">
          <a:xfrm>
            <a:off x="4143375" y="4310063"/>
            <a:ext cx="354013" cy="100965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32" name="Text Box 43"/>
          <p:cNvSpPr txBox="1">
            <a:spLocks noChangeArrowheads="1"/>
          </p:cNvSpPr>
          <p:nvPr/>
        </p:nvSpPr>
        <p:spPr bwMode="auto">
          <a:xfrm>
            <a:off x="4954372" y="338871"/>
            <a:ext cx="414337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La sintesi del secondo filamento avviene in modo </a:t>
            </a:r>
          </a:p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DISCONTINUO</a:t>
            </a:r>
          </a:p>
          <a:p>
            <a:pPr algn="l" eaLnBrk="1" hangingPunct="1">
              <a:spcBef>
                <a:spcPct val="0"/>
              </a:spcBef>
              <a:buFontTx/>
              <a:buNone/>
              <a:defRPr/>
            </a:pPr>
            <a:endParaRPr lang="it-IT" alt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Filamento “</a:t>
            </a:r>
            <a:r>
              <a:rPr lang="it-IT" altLang="it-IT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LENTO”</a:t>
            </a:r>
          </a:p>
        </p:txBody>
      </p:sp>
      <p:sp>
        <p:nvSpPr>
          <p:cNvPr id="20505" name="Text Box 39"/>
          <p:cNvSpPr txBox="1">
            <a:spLocks noChangeArrowheads="1"/>
          </p:cNvSpPr>
          <p:nvPr/>
        </p:nvSpPr>
        <p:spPr bwMode="auto">
          <a:xfrm>
            <a:off x="4410075" y="5143500"/>
            <a:ext cx="3770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20506" name="Text Box 40"/>
          <p:cNvSpPr txBox="1">
            <a:spLocks noChangeArrowheads="1"/>
          </p:cNvSpPr>
          <p:nvPr/>
        </p:nvSpPr>
        <p:spPr bwMode="auto">
          <a:xfrm>
            <a:off x="3849867" y="4074319"/>
            <a:ext cx="500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20507" name="Oval 41"/>
          <p:cNvSpPr>
            <a:spLocks noChangeArrowheads="1"/>
          </p:cNvSpPr>
          <p:nvPr/>
        </p:nvSpPr>
        <p:spPr bwMode="auto">
          <a:xfrm>
            <a:off x="4214813" y="5072063"/>
            <a:ext cx="720725" cy="433387"/>
          </a:xfrm>
          <a:prstGeom prst="ellipse">
            <a:avLst/>
          </a:prstGeom>
          <a:noFill/>
          <a:ln w="57150">
            <a:solidFill>
              <a:srgbClr val="3366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08" name="Text Box 34"/>
          <p:cNvSpPr txBox="1">
            <a:spLocks noChangeArrowheads="1"/>
          </p:cNvSpPr>
          <p:nvPr/>
        </p:nvSpPr>
        <p:spPr bwMode="auto">
          <a:xfrm>
            <a:off x="5026820" y="5604298"/>
            <a:ext cx="1439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POLIMERASI</a:t>
            </a:r>
          </a:p>
        </p:txBody>
      </p:sp>
      <p:sp>
        <p:nvSpPr>
          <p:cNvPr id="71709" name="Parentesi graffa chiusa 28"/>
          <p:cNvSpPr/>
          <p:nvPr/>
        </p:nvSpPr>
        <p:spPr bwMode="auto">
          <a:xfrm rot="-1370791">
            <a:off x="5129956" y="4136397"/>
            <a:ext cx="522350" cy="1002557"/>
          </a:xfrm>
          <a:prstGeom prst="rightBrace">
            <a:avLst>
              <a:gd name="adj1" fmla="val 8341"/>
              <a:gd name="adj2" fmla="val 50173"/>
            </a:avLst>
          </a:prstGeom>
          <a:noFill/>
          <a:ln w="38100" algn="ctr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10" name="CasellaDiTesto 29"/>
          <p:cNvSpPr txBox="1">
            <a:spLocks noChangeArrowheads="1"/>
          </p:cNvSpPr>
          <p:nvPr/>
        </p:nvSpPr>
        <p:spPr bwMode="auto">
          <a:xfrm>
            <a:off x="5992774" y="3736995"/>
            <a:ext cx="13997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200 basi</a:t>
            </a:r>
          </a:p>
        </p:txBody>
      </p:sp>
      <p:sp>
        <p:nvSpPr>
          <p:cNvPr id="31" name="Text Box 34"/>
          <p:cNvSpPr txBox="1">
            <a:spLocks noChangeArrowheads="1"/>
          </p:cNvSpPr>
          <p:nvPr/>
        </p:nvSpPr>
        <p:spPr bwMode="auto">
          <a:xfrm>
            <a:off x="5889254" y="4156115"/>
            <a:ext cx="2713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FRAMMENTO DI OKAZAKI </a:t>
            </a:r>
          </a:p>
        </p:txBody>
      </p:sp>
      <p:sp>
        <p:nvSpPr>
          <p:cNvPr id="32" name="Line 23"/>
          <p:cNvSpPr>
            <a:spLocks noChangeShapeType="1"/>
          </p:cNvSpPr>
          <p:nvPr/>
        </p:nvSpPr>
        <p:spPr bwMode="auto">
          <a:xfrm>
            <a:off x="4132109" y="4322494"/>
            <a:ext cx="142334" cy="335232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1" name="Content Placeholder 100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55083" y="5040313"/>
            <a:ext cx="2131381" cy="13879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11CB36E-C15F-EF03-693E-0C990AF2EBCD}"/>
              </a:ext>
            </a:extLst>
          </p:cNvPr>
          <p:cNvSpPr txBox="1"/>
          <p:nvPr/>
        </p:nvSpPr>
        <p:spPr>
          <a:xfrm>
            <a:off x="6731463" y="6428289"/>
            <a:ext cx="45932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Reiji</a:t>
            </a:r>
            <a:r>
              <a:rPr lang="it-IT" sz="20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Okazaki</a:t>
            </a:r>
            <a:endParaRPr lang="it-IT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0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3" grpId="0" animBg="1"/>
      <p:bldP spid="20505" grpId="0"/>
      <p:bldP spid="20506" grpId="0"/>
      <p:bldP spid="20507" grpId="0" animBg="1"/>
      <p:bldP spid="71710" grpId="0"/>
      <p:bldP spid="31" grpId="0"/>
      <p:bldP spid="3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3">
            <a:extLst>
              <a:ext uri="{FF2B5EF4-FFF2-40B4-BE49-F238E27FC236}">
                <a16:creationId xmlns:a16="http://schemas.microsoft.com/office/drawing/2014/main" id="{9C3FE616-4319-2289-52E5-4BC733A5E816}"/>
              </a:ext>
            </a:extLst>
          </p:cNvPr>
          <p:cNvSpPr>
            <a:spLocks noChangeShapeType="1"/>
          </p:cNvSpPr>
          <p:nvPr/>
        </p:nvSpPr>
        <p:spPr bwMode="auto">
          <a:xfrm>
            <a:off x="7676554" y="3287407"/>
            <a:ext cx="142727" cy="321212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52" name="Line 42"/>
          <p:cNvSpPr>
            <a:spLocks noChangeShapeType="1"/>
          </p:cNvSpPr>
          <p:nvPr/>
        </p:nvSpPr>
        <p:spPr bwMode="auto">
          <a:xfrm>
            <a:off x="8191500" y="4403725"/>
            <a:ext cx="354013" cy="100965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Line 23">
            <a:extLst>
              <a:ext uri="{FF2B5EF4-FFF2-40B4-BE49-F238E27FC236}">
                <a16:creationId xmlns:a16="http://schemas.microsoft.com/office/drawing/2014/main" id="{4773009D-C539-1A52-C96E-E348642D4CE2}"/>
              </a:ext>
            </a:extLst>
          </p:cNvPr>
          <p:cNvSpPr>
            <a:spLocks noChangeShapeType="1"/>
          </p:cNvSpPr>
          <p:nvPr/>
        </p:nvSpPr>
        <p:spPr bwMode="auto">
          <a:xfrm>
            <a:off x="8179433" y="4414240"/>
            <a:ext cx="142727" cy="321212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1428750" y="6072188"/>
            <a:ext cx="6445250" cy="57626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07" name="Line 3"/>
          <p:cNvSpPr>
            <a:spLocks noChangeShapeType="1"/>
          </p:cNvSpPr>
          <p:nvPr/>
        </p:nvSpPr>
        <p:spPr bwMode="auto">
          <a:xfrm>
            <a:off x="1042988" y="360363"/>
            <a:ext cx="0" cy="47529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08" name="Line 4"/>
          <p:cNvSpPr>
            <a:spLocks noChangeShapeType="1"/>
          </p:cNvSpPr>
          <p:nvPr/>
        </p:nvSpPr>
        <p:spPr bwMode="auto">
          <a:xfrm>
            <a:off x="1403350" y="360363"/>
            <a:ext cx="0" cy="47529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592138" y="25400"/>
            <a:ext cx="4411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1619250" y="4897438"/>
            <a:ext cx="4411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1547813" y="0"/>
            <a:ext cx="4411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468313" y="4897438"/>
            <a:ext cx="4411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72713" name="Line 9"/>
          <p:cNvSpPr>
            <a:spLocks noChangeShapeType="1"/>
          </p:cNvSpPr>
          <p:nvPr/>
        </p:nvSpPr>
        <p:spPr bwMode="auto">
          <a:xfrm>
            <a:off x="1835150" y="2881313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14" name="Line 10"/>
          <p:cNvSpPr>
            <a:spLocks noChangeShapeType="1"/>
          </p:cNvSpPr>
          <p:nvPr/>
        </p:nvSpPr>
        <p:spPr bwMode="auto">
          <a:xfrm>
            <a:off x="3421063" y="431800"/>
            <a:ext cx="0" cy="30972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15" name="Line 11"/>
          <p:cNvSpPr>
            <a:spLocks noChangeShapeType="1"/>
          </p:cNvSpPr>
          <p:nvPr/>
        </p:nvSpPr>
        <p:spPr bwMode="auto">
          <a:xfrm flipH="1">
            <a:off x="2989263" y="3529013"/>
            <a:ext cx="431800" cy="18002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16" name="Line 12"/>
          <p:cNvSpPr>
            <a:spLocks noChangeShapeType="1"/>
          </p:cNvSpPr>
          <p:nvPr/>
        </p:nvSpPr>
        <p:spPr bwMode="auto">
          <a:xfrm>
            <a:off x="4068763" y="431800"/>
            <a:ext cx="0" cy="30972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17" name="Line 13"/>
          <p:cNvSpPr>
            <a:spLocks noChangeShapeType="1"/>
          </p:cNvSpPr>
          <p:nvPr/>
        </p:nvSpPr>
        <p:spPr bwMode="auto">
          <a:xfrm>
            <a:off x="4068763" y="3529013"/>
            <a:ext cx="720725" cy="172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18" name="Text Box 14"/>
          <p:cNvSpPr txBox="1">
            <a:spLocks noChangeArrowheads="1"/>
          </p:cNvSpPr>
          <p:nvPr/>
        </p:nvSpPr>
        <p:spPr bwMode="auto">
          <a:xfrm>
            <a:off x="3106738" y="25400"/>
            <a:ext cx="4411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72719" name="Text Box 15"/>
          <p:cNvSpPr txBox="1">
            <a:spLocks noChangeArrowheads="1"/>
          </p:cNvSpPr>
          <p:nvPr/>
        </p:nvSpPr>
        <p:spPr bwMode="auto">
          <a:xfrm>
            <a:off x="4062413" y="0"/>
            <a:ext cx="4411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72720" name="Text Box 16"/>
          <p:cNvSpPr txBox="1">
            <a:spLocks noChangeArrowheads="1"/>
          </p:cNvSpPr>
          <p:nvPr/>
        </p:nvSpPr>
        <p:spPr bwMode="auto">
          <a:xfrm>
            <a:off x="4847281" y="5002362"/>
            <a:ext cx="4411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72721" name="Text Box 17"/>
          <p:cNvSpPr txBox="1">
            <a:spLocks noChangeArrowheads="1"/>
          </p:cNvSpPr>
          <p:nvPr/>
        </p:nvSpPr>
        <p:spPr bwMode="auto">
          <a:xfrm>
            <a:off x="2484438" y="5040313"/>
            <a:ext cx="4411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72722" name="Line 18"/>
          <p:cNvSpPr>
            <a:spLocks noChangeShapeType="1"/>
          </p:cNvSpPr>
          <p:nvPr/>
        </p:nvSpPr>
        <p:spPr bwMode="auto">
          <a:xfrm flipV="1">
            <a:off x="3276600" y="4032250"/>
            <a:ext cx="288925" cy="13684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23" name="Text Box 19"/>
          <p:cNvSpPr txBox="1">
            <a:spLocks noChangeArrowheads="1"/>
          </p:cNvSpPr>
          <p:nvPr/>
        </p:nvSpPr>
        <p:spPr bwMode="auto">
          <a:xfrm>
            <a:off x="3276600" y="5232400"/>
            <a:ext cx="4411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72724" name="Text Box 20"/>
          <p:cNvSpPr txBox="1">
            <a:spLocks noChangeArrowheads="1"/>
          </p:cNvSpPr>
          <p:nvPr/>
        </p:nvSpPr>
        <p:spPr bwMode="auto">
          <a:xfrm>
            <a:off x="3500438" y="3844925"/>
            <a:ext cx="3770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72725" name="Line 21"/>
          <p:cNvSpPr>
            <a:spLocks noChangeShapeType="1"/>
          </p:cNvSpPr>
          <p:nvPr/>
        </p:nvSpPr>
        <p:spPr bwMode="auto">
          <a:xfrm>
            <a:off x="6787522" y="765175"/>
            <a:ext cx="6350" cy="2016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26" name="Line 22"/>
          <p:cNvSpPr>
            <a:spLocks noChangeShapeType="1"/>
          </p:cNvSpPr>
          <p:nvPr/>
        </p:nvSpPr>
        <p:spPr bwMode="auto">
          <a:xfrm flipH="1">
            <a:off x="6227763" y="2708275"/>
            <a:ext cx="576262" cy="28368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27" name="Line 23"/>
          <p:cNvSpPr>
            <a:spLocks noChangeShapeType="1"/>
          </p:cNvSpPr>
          <p:nvPr/>
        </p:nvSpPr>
        <p:spPr bwMode="auto">
          <a:xfrm>
            <a:off x="7651750" y="765175"/>
            <a:ext cx="6350" cy="20605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28" name="Line 24"/>
          <p:cNvSpPr>
            <a:spLocks noChangeShapeType="1"/>
          </p:cNvSpPr>
          <p:nvPr/>
        </p:nvSpPr>
        <p:spPr bwMode="auto">
          <a:xfrm>
            <a:off x="7658100" y="2825750"/>
            <a:ext cx="1090613" cy="25034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29" name="Text Box 25"/>
          <p:cNvSpPr txBox="1">
            <a:spLocks noChangeArrowheads="1"/>
          </p:cNvSpPr>
          <p:nvPr/>
        </p:nvSpPr>
        <p:spPr bwMode="auto">
          <a:xfrm>
            <a:off x="6627813" y="241300"/>
            <a:ext cx="4411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72730" name="Text Box 26"/>
          <p:cNvSpPr txBox="1">
            <a:spLocks noChangeArrowheads="1"/>
          </p:cNvSpPr>
          <p:nvPr/>
        </p:nvSpPr>
        <p:spPr bwMode="auto">
          <a:xfrm>
            <a:off x="7583488" y="215900"/>
            <a:ext cx="4411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72731" name="Text Box 27"/>
          <p:cNvSpPr txBox="1">
            <a:spLocks noChangeArrowheads="1"/>
          </p:cNvSpPr>
          <p:nvPr/>
        </p:nvSpPr>
        <p:spPr bwMode="auto">
          <a:xfrm>
            <a:off x="8723492" y="5046797"/>
            <a:ext cx="4411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72732" name="Text Box 28"/>
          <p:cNvSpPr txBox="1">
            <a:spLocks noChangeArrowheads="1"/>
          </p:cNvSpPr>
          <p:nvPr/>
        </p:nvSpPr>
        <p:spPr bwMode="auto">
          <a:xfrm>
            <a:off x="5795963" y="5257800"/>
            <a:ext cx="4411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72733" name="Line 29"/>
          <p:cNvSpPr>
            <a:spLocks noChangeShapeType="1"/>
          </p:cNvSpPr>
          <p:nvPr/>
        </p:nvSpPr>
        <p:spPr bwMode="auto">
          <a:xfrm flipV="1">
            <a:off x="6443663" y="3141663"/>
            <a:ext cx="431800" cy="24034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34" name="Text Box 30"/>
          <p:cNvSpPr txBox="1">
            <a:spLocks noChangeArrowheads="1"/>
          </p:cNvSpPr>
          <p:nvPr/>
        </p:nvSpPr>
        <p:spPr bwMode="auto">
          <a:xfrm>
            <a:off x="6487495" y="5352059"/>
            <a:ext cx="4411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72735" name="Text Box 31"/>
          <p:cNvSpPr txBox="1">
            <a:spLocks noChangeArrowheads="1"/>
          </p:cNvSpPr>
          <p:nvPr/>
        </p:nvSpPr>
        <p:spPr bwMode="auto">
          <a:xfrm>
            <a:off x="6948488" y="2636838"/>
            <a:ext cx="4411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72736" name="Line 32"/>
          <p:cNvSpPr>
            <a:spLocks noChangeShapeType="1"/>
          </p:cNvSpPr>
          <p:nvPr/>
        </p:nvSpPr>
        <p:spPr bwMode="auto">
          <a:xfrm>
            <a:off x="4787900" y="2952750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37" name="Oval 33"/>
          <p:cNvSpPr>
            <a:spLocks noChangeArrowheads="1"/>
          </p:cNvSpPr>
          <p:nvPr/>
        </p:nvSpPr>
        <p:spPr bwMode="auto">
          <a:xfrm>
            <a:off x="2916238" y="3673475"/>
            <a:ext cx="936625" cy="720725"/>
          </a:xfrm>
          <a:prstGeom prst="ellipse">
            <a:avLst/>
          </a:prstGeom>
          <a:noFill/>
          <a:ln w="57150">
            <a:solidFill>
              <a:srgbClr val="3366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38" name="Text Box 34"/>
          <p:cNvSpPr txBox="1">
            <a:spLocks noChangeArrowheads="1"/>
          </p:cNvSpPr>
          <p:nvPr/>
        </p:nvSpPr>
        <p:spPr bwMode="auto">
          <a:xfrm>
            <a:off x="1619250" y="3240088"/>
            <a:ext cx="1439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POLIMERASI</a:t>
            </a:r>
          </a:p>
        </p:txBody>
      </p:sp>
      <p:sp>
        <p:nvSpPr>
          <p:cNvPr id="72739" name="Oval 35"/>
          <p:cNvSpPr>
            <a:spLocks noChangeArrowheads="1"/>
          </p:cNvSpPr>
          <p:nvPr/>
        </p:nvSpPr>
        <p:spPr bwMode="auto">
          <a:xfrm>
            <a:off x="6372225" y="2997200"/>
            <a:ext cx="792163" cy="504825"/>
          </a:xfrm>
          <a:prstGeom prst="ellipse">
            <a:avLst/>
          </a:prstGeom>
          <a:noFill/>
          <a:ln w="57150">
            <a:solidFill>
              <a:srgbClr val="3366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40" name="Text Box 36"/>
          <p:cNvSpPr txBox="1">
            <a:spLocks noChangeArrowheads="1"/>
          </p:cNvSpPr>
          <p:nvPr/>
        </p:nvSpPr>
        <p:spPr bwMode="auto">
          <a:xfrm>
            <a:off x="5306118" y="2148681"/>
            <a:ext cx="14398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140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POLIMERASI</a:t>
            </a:r>
          </a:p>
        </p:txBody>
      </p:sp>
      <p:sp>
        <p:nvSpPr>
          <p:cNvPr id="72741" name="Text Box 39"/>
          <p:cNvSpPr txBox="1">
            <a:spLocks noChangeArrowheads="1"/>
          </p:cNvSpPr>
          <p:nvPr/>
        </p:nvSpPr>
        <p:spPr bwMode="auto">
          <a:xfrm>
            <a:off x="8083550" y="5257800"/>
            <a:ext cx="3770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72742" name="Text Box 40"/>
          <p:cNvSpPr txBox="1">
            <a:spLocks noChangeArrowheads="1"/>
          </p:cNvSpPr>
          <p:nvPr/>
        </p:nvSpPr>
        <p:spPr bwMode="auto">
          <a:xfrm>
            <a:off x="7868334" y="4393406"/>
            <a:ext cx="3770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21545" name="Oval 41"/>
          <p:cNvSpPr>
            <a:spLocks noChangeArrowheads="1"/>
          </p:cNvSpPr>
          <p:nvPr/>
        </p:nvSpPr>
        <p:spPr bwMode="auto">
          <a:xfrm>
            <a:off x="7812088" y="3933825"/>
            <a:ext cx="720725" cy="433388"/>
          </a:xfrm>
          <a:prstGeom prst="ellipse">
            <a:avLst/>
          </a:prstGeom>
          <a:noFill/>
          <a:ln w="57150">
            <a:solidFill>
              <a:srgbClr val="3366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45" name="Text Box 43"/>
          <p:cNvSpPr txBox="1">
            <a:spLocks noChangeArrowheads="1"/>
          </p:cNvSpPr>
          <p:nvPr/>
        </p:nvSpPr>
        <p:spPr bwMode="auto">
          <a:xfrm>
            <a:off x="1428750" y="6143625"/>
            <a:ext cx="63369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La sintesi avviene in modo DISCONTINUO</a:t>
            </a:r>
          </a:p>
        </p:txBody>
      </p:sp>
      <p:sp>
        <p:nvSpPr>
          <p:cNvPr id="21548" name="Text Box 44"/>
          <p:cNvSpPr txBox="1">
            <a:spLocks noChangeArrowheads="1"/>
          </p:cNvSpPr>
          <p:nvPr/>
        </p:nvSpPr>
        <p:spPr bwMode="auto">
          <a:xfrm>
            <a:off x="7651750" y="4141788"/>
            <a:ext cx="3770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21549" name="Text Box 45"/>
          <p:cNvSpPr txBox="1">
            <a:spLocks noChangeArrowheads="1"/>
          </p:cNvSpPr>
          <p:nvPr/>
        </p:nvSpPr>
        <p:spPr bwMode="auto">
          <a:xfrm>
            <a:off x="7364413" y="3206750"/>
            <a:ext cx="3770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72748" name="Text Box 39"/>
          <p:cNvSpPr txBox="1">
            <a:spLocks noChangeArrowheads="1"/>
          </p:cNvSpPr>
          <p:nvPr/>
        </p:nvSpPr>
        <p:spPr bwMode="auto">
          <a:xfrm>
            <a:off x="4226890" y="5266382"/>
            <a:ext cx="3770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72749" name="Text Box 40"/>
          <p:cNvSpPr txBox="1">
            <a:spLocks noChangeArrowheads="1"/>
          </p:cNvSpPr>
          <p:nvPr/>
        </p:nvSpPr>
        <p:spPr bwMode="auto">
          <a:xfrm>
            <a:off x="3809196" y="4170363"/>
            <a:ext cx="428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51" name="Line 42"/>
          <p:cNvSpPr>
            <a:spLocks noChangeShapeType="1"/>
          </p:cNvSpPr>
          <p:nvPr/>
        </p:nvSpPr>
        <p:spPr bwMode="auto">
          <a:xfrm>
            <a:off x="7667625" y="3271838"/>
            <a:ext cx="423863" cy="976312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54" name="Parentesi graffa chiusa 49"/>
          <p:cNvSpPr/>
          <p:nvPr/>
        </p:nvSpPr>
        <p:spPr bwMode="auto">
          <a:xfrm rot="-1370791">
            <a:off x="8086725" y="2820988"/>
            <a:ext cx="649288" cy="1176337"/>
          </a:xfrm>
          <a:prstGeom prst="rightBrace">
            <a:avLst>
              <a:gd name="adj1" fmla="val 8321"/>
              <a:gd name="adj2" fmla="val 50000"/>
            </a:avLst>
          </a:prstGeom>
          <a:noFill/>
          <a:ln w="38100" algn="ctr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55" name="CasellaDiTesto 51"/>
          <p:cNvSpPr txBox="1">
            <a:spLocks noChangeArrowheads="1"/>
          </p:cNvSpPr>
          <p:nvPr/>
        </p:nvSpPr>
        <p:spPr bwMode="auto">
          <a:xfrm>
            <a:off x="7812088" y="2492375"/>
            <a:ext cx="10951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Arial" panose="020B0604020202020204" pitchFamily="34" charset="0"/>
                <a:cs typeface="Arial" panose="020B0604020202020204" pitchFamily="34" charset="0"/>
              </a:rPr>
              <a:t>200 basi</a:t>
            </a:r>
          </a:p>
        </p:txBody>
      </p:sp>
      <p:sp>
        <p:nvSpPr>
          <p:cNvPr id="53" name="Rettangolo 52"/>
          <p:cNvSpPr>
            <a:spLocks noChangeArrowheads="1"/>
          </p:cNvSpPr>
          <p:nvPr/>
        </p:nvSpPr>
        <p:spPr bwMode="auto">
          <a:xfrm>
            <a:off x="5219700" y="0"/>
            <a:ext cx="3889375" cy="59055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Line 23"/>
          <p:cNvSpPr>
            <a:spLocks noChangeShapeType="1"/>
          </p:cNvSpPr>
          <p:nvPr/>
        </p:nvSpPr>
        <p:spPr bwMode="auto">
          <a:xfrm>
            <a:off x="4102704" y="4322493"/>
            <a:ext cx="475646" cy="1078181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Line 23">
            <a:extLst>
              <a:ext uri="{FF2B5EF4-FFF2-40B4-BE49-F238E27FC236}">
                <a16:creationId xmlns:a16="http://schemas.microsoft.com/office/drawing/2014/main" id="{6EDE0FD2-705D-210B-5BBA-C696EACCCDD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1797" y="4313911"/>
            <a:ext cx="142727" cy="321212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1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1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1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45" grpId="0" animBg="1"/>
      <p:bldP spid="21548" grpId="0"/>
      <p:bldP spid="21549" grpId="0"/>
      <p:bldP spid="51" grpId="0" animBg="1"/>
      <p:bldP spid="5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Line 3"/>
          <p:cNvSpPr>
            <a:spLocks noChangeShapeType="1"/>
          </p:cNvSpPr>
          <p:nvPr/>
        </p:nvSpPr>
        <p:spPr bwMode="auto">
          <a:xfrm>
            <a:off x="1042988" y="360363"/>
            <a:ext cx="0" cy="47529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32" name="Line 4"/>
          <p:cNvSpPr>
            <a:spLocks noChangeShapeType="1"/>
          </p:cNvSpPr>
          <p:nvPr/>
        </p:nvSpPr>
        <p:spPr bwMode="auto">
          <a:xfrm>
            <a:off x="1403350" y="360363"/>
            <a:ext cx="0" cy="47529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592138" y="25400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1619250" y="4897438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1547813" y="0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73736" name="Text Box 8"/>
          <p:cNvSpPr txBox="1">
            <a:spLocks noChangeArrowheads="1"/>
          </p:cNvSpPr>
          <p:nvPr/>
        </p:nvSpPr>
        <p:spPr bwMode="auto">
          <a:xfrm>
            <a:off x="468313" y="4897438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73737" name="Line 9"/>
          <p:cNvSpPr>
            <a:spLocks noChangeShapeType="1"/>
          </p:cNvSpPr>
          <p:nvPr/>
        </p:nvSpPr>
        <p:spPr bwMode="auto">
          <a:xfrm>
            <a:off x="1702167" y="2814603"/>
            <a:ext cx="10795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49" name="Line 21"/>
          <p:cNvSpPr>
            <a:spLocks noChangeShapeType="1"/>
          </p:cNvSpPr>
          <p:nvPr/>
        </p:nvSpPr>
        <p:spPr bwMode="auto">
          <a:xfrm>
            <a:off x="6942138" y="647700"/>
            <a:ext cx="6350" cy="1152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50" name="Line 22"/>
          <p:cNvSpPr>
            <a:spLocks noChangeShapeType="1"/>
          </p:cNvSpPr>
          <p:nvPr/>
        </p:nvSpPr>
        <p:spPr bwMode="auto">
          <a:xfrm flipH="1">
            <a:off x="6227763" y="1800225"/>
            <a:ext cx="720725" cy="37449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51" name="Line 23"/>
          <p:cNvSpPr>
            <a:spLocks noChangeShapeType="1"/>
          </p:cNvSpPr>
          <p:nvPr/>
        </p:nvSpPr>
        <p:spPr bwMode="auto">
          <a:xfrm>
            <a:off x="7589838" y="647700"/>
            <a:ext cx="6350" cy="1225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52" name="Line 24"/>
          <p:cNvSpPr>
            <a:spLocks noChangeShapeType="1"/>
          </p:cNvSpPr>
          <p:nvPr/>
        </p:nvSpPr>
        <p:spPr bwMode="auto">
          <a:xfrm>
            <a:off x="7596188" y="1873250"/>
            <a:ext cx="1152525" cy="34559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53" name="Text Box 25"/>
          <p:cNvSpPr txBox="1">
            <a:spLocks noChangeArrowheads="1"/>
          </p:cNvSpPr>
          <p:nvPr/>
        </p:nvSpPr>
        <p:spPr bwMode="auto">
          <a:xfrm>
            <a:off x="6627813" y="241300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73754" name="Text Box 26"/>
          <p:cNvSpPr txBox="1">
            <a:spLocks noChangeArrowheads="1"/>
          </p:cNvSpPr>
          <p:nvPr/>
        </p:nvSpPr>
        <p:spPr bwMode="auto">
          <a:xfrm>
            <a:off x="7583488" y="215900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73755" name="Text Box 27"/>
          <p:cNvSpPr txBox="1">
            <a:spLocks noChangeArrowheads="1"/>
          </p:cNvSpPr>
          <p:nvPr/>
        </p:nvSpPr>
        <p:spPr bwMode="auto">
          <a:xfrm>
            <a:off x="8772660" y="5083473"/>
            <a:ext cx="5261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5 ’</a:t>
            </a:r>
          </a:p>
        </p:txBody>
      </p:sp>
      <p:sp>
        <p:nvSpPr>
          <p:cNvPr id="73756" name="Text Box 28"/>
          <p:cNvSpPr txBox="1">
            <a:spLocks noChangeArrowheads="1"/>
          </p:cNvSpPr>
          <p:nvPr/>
        </p:nvSpPr>
        <p:spPr bwMode="auto">
          <a:xfrm>
            <a:off x="5795963" y="5101852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73757" name="Line 29"/>
          <p:cNvSpPr>
            <a:spLocks noChangeShapeType="1"/>
          </p:cNvSpPr>
          <p:nvPr/>
        </p:nvSpPr>
        <p:spPr bwMode="auto">
          <a:xfrm flipV="1">
            <a:off x="6443663" y="2016125"/>
            <a:ext cx="649287" cy="352901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58" name="Text Box 30"/>
          <p:cNvSpPr txBox="1">
            <a:spLocks noChangeArrowheads="1"/>
          </p:cNvSpPr>
          <p:nvPr/>
        </p:nvSpPr>
        <p:spPr bwMode="auto">
          <a:xfrm>
            <a:off x="6471444" y="5291932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73759" name="Text Box 31"/>
          <p:cNvSpPr txBox="1">
            <a:spLocks noChangeArrowheads="1"/>
          </p:cNvSpPr>
          <p:nvPr/>
        </p:nvSpPr>
        <p:spPr bwMode="auto">
          <a:xfrm>
            <a:off x="7019925" y="1584325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73760" name="Line 32"/>
          <p:cNvSpPr>
            <a:spLocks noChangeShapeType="1"/>
          </p:cNvSpPr>
          <p:nvPr/>
        </p:nvSpPr>
        <p:spPr bwMode="auto">
          <a:xfrm>
            <a:off x="5148263" y="2826615"/>
            <a:ext cx="10795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62" name="Text Box 34"/>
          <p:cNvSpPr txBox="1">
            <a:spLocks noChangeArrowheads="1"/>
          </p:cNvSpPr>
          <p:nvPr/>
        </p:nvSpPr>
        <p:spPr bwMode="auto">
          <a:xfrm>
            <a:off x="1619250" y="3240088"/>
            <a:ext cx="1439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140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POLIMERASI</a:t>
            </a:r>
          </a:p>
        </p:txBody>
      </p:sp>
      <p:sp>
        <p:nvSpPr>
          <p:cNvPr id="73763" name="Oval 35"/>
          <p:cNvSpPr>
            <a:spLocks noChangeArrowheads="1"/>
          </p:cNvSpPr>
          <p:nvPr/>
        </p:nvSpPr>
        <p:spPr bwMode="auto">
          <a:xfrm>
            <a:off x="6588125" y="1871663"/>
            <a:ext cx="792163" cy="504825"/>
          </a:xfrm>
          <a:prstGeom prst="ellipse">
            <a:avLst/>
          </a:prstGeom>
          <a:noFill/>
          <a:ln w="57150">
            <a:solidFill>
              <a:srgbClr val="3366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64" name="Text Box 36"/>
          <p:cNvSpPr txBox="1">
            <a:spLocks noChangeArrowheads="1"/>
          </p:cNvSpPr>
          <p:nvPr/>
        </p:nvSpPr>
        <p:spPr bwMode="auto">
          <a:xfrm>
            <a:off x="5154613" y="1706623"/>
            <a:ext cx="14398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POLIMERASI</a:t>
            </a:r>
          </a:p>
        </p:txBody>
      </p:sp>
      <p:sp>
        <p:nvSpPr>
          <p:cNvPr id="73765" name="Line 37"/>
          <p:cNvSpPr>
            <a:spLocks noChangeShapeType="1"/>
          </p:cNvSpPr>
          <p:nvPr/>
        </p:nvSpPr>
        <p:spPr bwMode="auto">
          <a:xfrm>
            <a:off x="7896225" y="3538538"/>
            <a:ext cx="293688" cy="83820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66" name="Line 38"/>
          <p:cNvSpPr>
            <a:spLocks noChangeShapeType="1"/>
          </p:cNvSpPr>
          <p:nvPr/>
        </p:nvSpPr>
        <p:spPr bwMode="auto">
          <a:xfrm>
            <a:off x="8215313" y="4429125"/>
            <a:ext cx="244475" cy="828675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67" name="Text Box 39"/>
          <p:cNvSpPr txBox="1">
            <a:spLocks noChangeArrowheads="1"/>
          </p:cNvSpPr>
          <p:nvPr/>
        </p:nvSpPr>
        <p:spPr bwMode="auto">
          <a:xfrm>
            <a:off x="8222794" y="5236367"/>
            <a:ext cx="3762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73768" name="Text Box 40"/>
          <p:cNvSpPr txBox="1">
            <a:spLocks noChangeArrowheads="1"/>
          </p:cNvSpPr>
          <p:nvPr/>
        </p:nvSpPr>
        <p:spPr bwMode="auto">
          <a:xfrm>
            <a:off x="7858125" y="4500563"/>
            <a:ext cx="3762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73770" name="Text Box 43"/>
          <p:cNvSpPr txBox="1">
            <a:spLocks noChangeArrowheads="1"/>
          </p:cNvSpPr>
          <p:nvPr/>
        </p:nvSpPr>
        <p:spPr bwMode="auto">
          <a:xfrm>
            <a:off x="1428750" y="6143625"/>
            <a:ext cx="6336991" cy="46166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La sintesi avviene in modo DISCONTINUO</a:t>
            </a:r>
          </a:p>
        </p:txBody>
      </p:sp>
      <p:sp>
        <p:nvSpPr>
          <p:cNvPr id="73774" name="Text Box 39"/>
          <p:cNvSpPr txBox="1">
            <a:spLocks noChangeArrowheads="1"/>
          </p:cNvSpPr>
          <p:nvPr/>
        </p:nvSpPr>
        <p:spPr bwMode="auto">
          <a:xfrm>
            <a:off x="7643813" y="4143375"/>
            <a:ext cx="3762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73775" name="Text Box 40"/>
          <p:cNvSpPr txBox="1">
            <a:spLocks noChangeArrowheads="1"/>
          </p:cNvSpPr>
          <p:nvPr/>
        </p:nvSpPr>
        <p:spPr bwMode="auto">
          <a:xfrm>
            <a:off x="7429500" y="3500438"/>
            <a:ext cx="3762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52" name="Line 37"/>
          <p:cNvSpPr>
            <a:spLocks noChangeShapeType="1"/>
          </p:cNvSpPr>
          <p:nvPr/>
        </p:nvSpPr>
        <p:spPr bwMode="auto">
          <a:xfrm>
            <a:off x="7610475" y="2609850"/>
            <a:ext cx="293688" cy="83820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 Box 39"/>
          <p:cNvSpPr txBox="1">
            <a:spLocks noChangeArrowheads="1"/>
          </p:cNvSpPr>
          <p:nvPr/>
        </p:nvSpPr>
        <p:spPr bwMode="auto">
          <a:xfrm>
            <a:off x="7358063" y="3214688"/>
            <a:ext cx="3762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54" name="Text Box 40"/>
          <p:cNvSpPr txBox="1">
            <a:spLocks noChangeArrowheads="1"/>
          </p:cNvSpPr>
          <p:nvPr/>
        </p:nvSpPr>
        <p:spPr bwMode="auto">
          <a:xfrm>
            <a:off x="7143750" y="2571750"/>
            <a:ext cx="3762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55" name="Oval 35"/>
          <p:cNvSpPr>
            <a:spLocks noChangeArrowheads="1"/>
          </p:cNvSpPr>
          <p:nvPr/>
        </p:nvSpPr>
        <p:spPr bwMode="auto">
          <a:xfrm>
            <a:off x="7358063" y="3143250"/>
            <a:ext cx="714375" cy="428625"/>
          </a:xfrm>
          <a:prstGeom prst="ellipse">
            <a:avLst/>
          </a:prstGeom>
          <a:noFill/>
          <a:ln w="57150">
            <a:solidFill>
              <a:srgbClr val="3366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Line 23"/>
          <p:cNvSpPr>
            <a:spLocks noChangeShapeType="1"/>
          </p:cNvSpPr>
          <p:nvPr/>
        </p:nvSpPr>
        <p:spPr bwMode="auto">
          <a:xfrm>
            <a:off x="7901089" y="3558907"/>
            <a:ext cx="142727" cy="321212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Line 23"/>
          <p:cNvSpPr>
            <a:spLocks noChangeShapeType="1"/>
          </p:cNvSpPr>
          <p:nvPr/>
        </p:nvSpPr>
        <p:spPr bwMode="auto">
          <a:xfrm>
            <a:off x="7599079" y="2612640"/>
            <a:ext cx="142727" cy="321212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Line 23"/>
          <p:cNvSpPr>
            <a:spLocks noChangeShapeType="1"/>
          </p:cNvSpPr>
          <p:nvPr/>
        </p:nvSpPr>
        <p:spPr bwMode="auto">
          <a:xfrm>
            <a:off x="8209572" y="4424865"/>
            <a:ext cx="115740" cy="320965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Line 21"/>
          <p:cNvSpPr>
            <a:spLocks noChangeShapeType="1"/>
          </p:cNvSpPr>
          <p:nvPr/>
        </p:nvSpPr>
        <p:spPr bwMode="auto">
          <a:xfrm>
            <a:off x="3326050" y="609227"/>
            <a:ext cx="6350" cy="2016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Line 22"/>
          <p:cNvSpPr>
            <a:spLocks noChangeShapeType="1"/>
          </p:cNvSpPr>
          <p:nvPr/>
        </p:nvSpPr>
        <p:spPr bwMode="auto">
          <a:xfrm flipH="1">
            <a:off x="2772321" y="2552327"/>
            <a:ext cx="576262" cy="28368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Line 23"/>
          <p:cNvSpPr>
            <a:spLocks noChangeShapeType="1"/>
          </p:cNvSpPr>
          <p:nvPr/>
        </p:nvSpPr>
        <p:spPr bwMode="auto">
          <a:xfrm>
            <a:off x="4196308" y="636523"/>
            <a:ext cx="6350" cy="20605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ine 24"/>
          <p:cNvSpPr>
            <a:spLocks noChangeShapeType="1"/>
          </p:cNvSpPr>
          <p:nvPr/>
        </p:nvSpPr>
        <p:spPr bwMode="auto">
          <a:xfrm>
            <a:off x="4212183" y="2696790"/>
            <a:ext cx="1081088" cy="247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3172371" y="85352"/>
            <a:ext cx="4411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4128046" y="59952"/>
            <a:ext cx="4411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5276928" y="4923292"/>
            <a:ext cx="4411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9" name="Text Box 28"/>
          <p:cNvSpPr txBox="1">
            <a:spLocks noChangeArrowheads="1"/>
          </p:cNvSpPr>
          <p:nvPr/>
        </p:nvSpPr>
        <p:spPr bwMode="auto">
          <a:xfrm>
            <a:off x="2340521" y="5101852"/>
            <a:ext cx="4411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10" name="Line 29"/>
          <p:cNvSpPr>
            <a:spLocks noChangeShapeType="1"/>
          </p:cNvSpPr>
          <p:nvPr/>
        </p:nvSpPr>
        <p:spPr bwMode="auto">
          <a:xfrm flipV="1">
            <a:off x="2988221" y="2985715"/>
            <a:ext cx="431800" cy="24034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30"/>
          <p:cNvSpPr txBox="1">
            <a:spLocks noChangeArrowheads="1"/>
          </p:cNvSpPr>
          <p:nvPr/>
        </p:nvSpPr>
        <p:spPr bwMode="auto">
          <a:xfrm>
            <a:off x="2989898" y="5188892"/>
            <a:ext cx="4411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3493046" y="2480890"/>
            <a:ext cx="4411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13" name="Oval 35"/>
          <p:cNvSpPr>
            <a:spLocks noChangeArrowheads="1"/>
          </p:cNvSpPr>
          <p:nvPr/>
        </p:nvSpPr>
        <p:spPr bwMode="auto">
          <a:xfrm>
            <a:off x="2916783" y="2841252"/>
            <a:ext cx="792163" cy="504825"/>
          </a:xfrm>
          <a:prstGeom prst="ellipse">
            <a:avLst/>
          </a:prstGeom>
          <a:noFill/>
          <a:ln w="57150">
            <a:solidFill>
              <a:srgbClr val="3366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36"/>
          <p:cNvSpPr txBox="1">
            <a:spLocks noChangeArrowheads="1"/>
          </p:cNvSpPr>
          <p:nvPr/>
        </p:nvSpPr>
        <p:spPr bwMode="auto">
          <a:xfrm>
            <a:off x="1835696" y="1438275"/>
            <a:ext cx="14398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POLIMERASI</a:t>
            </a:r>
          </a:p>
        </p:txBody>
      </p:sp>
      <p:sp>
        <p:nvSpPr>
          <p:cNvPr id="15" name="Text Box 39"/>
          <p:cNvSpPr txBox="1">
            <a:spLocks noChangeArrowheads="1"/>
          </p:cNvSpPr>
          <p:nvPr/>
        </p:nvSpPr>
        <p:spPr bwMode="auto">
          <a:xfrm>
            <a:off x="4628108" y="5101852"/>
            <a:ext cx="3770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16" name="Text Box 40"/>
          <p:cNvSpPr txBox="1">
            <a:spLocks noChangeArrowheads="1"/>
          </p:cNvSpPr>
          <p:nvPr/>
        </p:nvSpPr>
        <p:spPr bwMode="auto">
          <a:xfrm>
            <a:off x="4412208" y="4274765"/>
            <a:ext cx="3770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18" name="Text Box 44"/>
          <p:cNvSpPr txBox="1">
            <a:spLocks noChangeArrowheads="1"/>
          </p:cNvSpPr>
          <p:nvPr/>
        </p:nvSpPr>
        <p:spPr bwMode="auto">
          <a:xfrm>
            <a:off x="4302969" y="3968038"/>
            <a:ext cx="3770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3’</a:t>
            </a:r>
          </a:p>
        </p:txBody>
      </p:sp>
      <p:sp>
        <p:nvSpPr>
          <p:cNvPr id="19" name="Text Box 45"/>
          <p:cNvSpPr txBox="1">
            <a:spLocks noChangeArrowheads="1"/>
          </p:cNvSpPr>
          <p:nvPr/>
        </p:nvSpPr>
        <p:spPr bwMode="auto">
          <a:xfrm>
            <a:off x="3908971" y="3050802"/>
            <a:ext cx="3770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21" name="Line 42"/>
          <p:cNvSpPr>
            <a:spLocks noChangeShapeType="1"/>
          </p:cNvSpPr>
          <p:nvPr/>
        </p:nvSpPr>
        <p:spPr bwMode="auto">
          <a:xfrm>
            <a:off x="4685236" y="4161198"/>
            <a:ext cx="469002" cy="1094343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e 42"/>
          <p:cNvSpPr>
            <a:spLocks noChangeShapeType="1"/>
          </p:cNvSpPr>
          <p:nvPr/>
        </p:nvSpPr>
        <p:spPr bwMode="auto">
          <a:xfrm>
            <a:off x="4212183" y="3115890"/>
            <a:ext cx="423863" cy="976312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Parentesi graffa chiusa 49"/>
          <p:cNvSpPr/>
          <p:nvPr/>
        </p:nvSpPr>
        <p:spPr bwMode="auto">
          <a:xfrm rot="-1370791">
            <a:off x="8181260" y="2379744"/>
            <a:ext cx="499953" cy="961334"/>
          </a:xfrm>
          <a:prstGeom prst="rightBrace">
            <a:avLst>
              <a:gd name="adj1" fmla="val 8321"/>
              <a:gd name="adj2" fmla="val 50000"/>
            </a:avLst>
          </a:prstGeom>
          <a:noFill/>
          <a:ln w="38100" algn="ctr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sellaDiTesto 51"/>
          <p:cNvSpPr txBox="1">
            <a:spLocks noChangeArrowheads="1"/>
          </p:cNvSpPr>
          <p:nvPr/>
        </p:nvSpPr>
        <p:spPr bwMode="auto">
          <a:xfrm>
            <a:off x="7984709" y="1997618"/>
            <a:ext cx="10951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200 basi</a:t>
            </a:r>
          </a:p>
        </p:txBody>
      </p:sp>
      <p:sp>
        <p:nvSpPr>
          <p:cNvPr id="17" name="Line 23">
            <a:extLst>
              <a:ext uri="{FF2B5EF4-FFF2-40B4-BE49-F238E27FC236}">
                <a16:creationId xmlns:a16="http://schemas.microsoft.com/office/drawing/2014/main" id="{9D16157B-F598-7297-53BC-9E122508B0A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4166" y="4173699"/>
            <a:ext cx="115740" cy="320965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ine 23">
            <a:extLst>
              <a:ext uri="{FF2B5EF4-FFF2-40B4-BE49-F238E27FC236}">
                <a16:creationId xmlns:a16="http://schemas.microsoft.com/office/drawing/2014/main" id="{C8C02AE3-389C-6BEB-C7C7-1A1FFE65070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1438" y="3126085"/>
            <a:ext cx="115740" cy="320965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68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/>
      <p:bldP spid="54" grpId="0"/>
      <p:bldP spid="5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F12-09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36912"/>
            <a:ext cx="6272708" cy="3334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891580" y="332656"/>
            <a:ext cx="806489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2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replicazione</a:t>
            </a:r>
            <a:r>
              <a:rPr lang="en-US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avviene</a:t>
            </a:r>
            <a:r>
              <a:rPr lang="en-US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 modo </a:t>
            </a:r>
          </a:p>
          <a:p>
            <a:br>
              <a:rPr lang="en-US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continuo</a:t>
            </a:r>
            <a:r>
              <a:rPr lang="en-US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per un </a:t>
            </a:r>
            <a:r>
              <a:rPr lang="en-US" sz="2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filamento</a:t>
            </a:r>
            <a:r>
              <a:rPr lang="en-US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(GUIDA-</a:t>
            </a: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LEADING</a:t>
            </a:r>
            <a:r>
              <a:rPr lang="en-US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br>
              <a:rPr lang="en-US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discontinuo</a:t>
            </a:r>
            <a:r>
              <a:rPr lang="en-US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en-US" sz="2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l’altro</a:t>
            </a:r>
            <a:r>
              <a:rPr lang="en-US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(LENTO-</a:t>
            </a: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LAGGING</a:t>
            </a:r>
            <a:r>
              <a:rPr lang="en-US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it-IT" sz="22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cmapspublic2.ihmc.us/rid=1L89QFDQX-1Q5HDHJ-1TDC/DNA%20Replic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240686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>
            <a:hlinkClick r:id="rId3" action="ppaction://program" highlightClick="1"/>
          </p:cNvPr>
          <p:cNvSpPr>
            <a:spLocks noChangeArrowheads="1"/>
          </p:cNvSpPr>
          <p:nvPr/>
        </p:nvSpPr>
        <p:spPr bwMode="auto">
          <a:xfrm>
            <a:off x="7164288" y="180966"/>
            <a:ext cx="1224136" cy="1023460"/>
          </a:xfrm>
          <a:prstGeom prst="actionButtonMovi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endParaRPr lang="it-IT" altLang="it-IT" sz="2400" dirty="0">
              <a:latin typeface="Comic Sans MS" panose="030F0702030302020204" pitchFamily="66" charset="0"/>
            </a:endParaRPr>
          </a:p>
        </p:txBody>
      </p:sp>
      <p:sp>
        <p:nvSpPr>
          <p:cNvPr id="3" name="Parentesi graffa aperta 2"/>
          <p:cNvSpPr/>
          <p:nvPr/>
        </p:nvSpPr>
        <p:spPr bwMode="auto">
          <a:xfrm rot="16200000">
            <a:off x="6867302" y="5245614"/>
            <a:ext cx="352366" cy="1772816"/>
          </a:xfrm>
          <a:prstGeom prst="leftBrac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7" name="Parentesi graffa aperta 6"/>
          <p:cNvSpPr/>
          <p:nvPr/>
        </p:nvSpPr>
        <p:spPr bwMode="auto">
          <a:xfrm rot="17101130">
            <a:off x="3727316" y="5200456"/>
            <a:ext cx="482545" cy="1378973"/>
          </a:xfrm>
          <a:prstGeom prst="leftBrac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8" name="Parentesi graffa aperta 7"/>
          <p:cNvSpPr/>
          <p:nvPr/>
        </p:nvSpPr>
        <p:spPr bwMode="auto">
          <a:xfrm rot="17515002">
            <a:off x="2507644" y="4833804"/>
            <a:ext cx="353363" cy="1106548"/>
          </a:xfrm>
          <a:prstGeom prst="leftBrac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9" name="Parentesi graffa aperta 8"/>
          <p:cNvSpPr/>
          <p:nvPr/>
        </p:nvSpPr>
        <p:spPr bwMode="auto">
          <a:xfrm rot="16438808">
            <a:off x="5193600" y="5475817"/>
            <a:ext cx="482545" cy="1378973"/>
          </a:xfrm>
          <a:prstGeom prst="leftBrac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 bwMode="auto">
          <a:xfrm>
            <a:off x="1684421" y="4198800"/>
            <a:ext cx="6696744" cy="247823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228184" y="109499"/>
            <a:ext cx="9973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/>
              <a:t>Sintesi DNA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47455" y="2341257"/>
            <a:ext cx="4536504" cy="3391999"/>
          </a:xfrm>
          <a:solidFill>
            <a:schemeClr val="accent3">
              <a:lumMod val="95000"/>
            </a:schemeClr>
          </a:solidFill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“It has not escaped our notice that the specific pairing we have postulated immediately suggests a </a:t>
            </a:r>
            <a:r>
              <a:rPr lang="en-US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possible copying mechanism for the genetic material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pPr algn="l" eaLnBrk="1" hangingPunct="1">
              <a:lnSpc>
                <a:spcPct val="90000"/>
              </a:lnSpc>
            </a:pPr>
            <a:endParaRPr lang="en-US" alt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lnSpc>
                <a:spcPct val="90000"/>
              </a:lnSpc>
            </a:pPr>
            <a:endParaRPr lang="en-US" alt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J.D. Watson</a:t>
            </a:r>
          </a:p>
          <a:p>
            <a:pPr algn="l" eaLnBrk="1" hangingPunct="1">
              <a:lnSpc>
                <a:spcPct val="90000"/>
              </a:lnSpc>
            </a:pP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F.H.C. Crick</a:t>
            </a:r>
          </a:p>
          <a:p>
            <a:pPr algn="l" eaLnBrk="1" hangingPunct="1">
              <a:lnSpc>
                <a:spcPct val="90000"/>
              </a:lnSpc>
            </a:pP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Nature (1953) p 737.</a:t>
            </a: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148064" y="5423954"/>
            <a:ext cx="410445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DNA replication is 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“semi-conservative”</a:t>
            </a:r>
          </a:p>
          <a:p>
            <a:pPr algn="l" rtl="0">
              <a:spcBef>
                <a:spcPct val="0"/>
              </a:spcBef>
              <a:buFontTx/>
              <a:buNone/>
            </a:pPr>
            <a:endParaRPr lang="en-US" alt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(Meselson &amp; Stahl, 1958)</a:t>
            </a:r>
          </a:p>
        </p:txBody>
      </p:sp>
      <p:pic>
        <p:nvPicPr>
          <p:cNvPr id="3" name="Picture 18" descr="f0505_ISBN88-08-07891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60648"/>
            <a:ext cx="2664296" cy="469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3C7E463B-1BDE-4B08-D724-AAFB0BB92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455" y="137344"/>
            <a:ext cx="58367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Perché</a:t>
            </a:r>
            <a:r>
              <a:rPr lang="en-US" altLang="it-IT" sz="2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l’informazione</a:t>
            </a:r>
            <a:r>
              <a:rPr lang="en-US" altLang="it-IT" sz="2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genetica</a:t>
            </a:r>
            <a:r>
              <a:rPr lang="en-US" altLang="it-IT" sz="2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possa</a:t>
            </a:r>
            <a:r>
              <a:rPr lang="en-US" altLang="it-IT" sz="2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essere</a:t>
            </a:r>
            <a:r>
              <a:rPr lang="en-US" altLang="it-IT" sz="2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trasferita</a:t>
            </a:r>
            <a:r>
              <a:rPr lang="en-US" altLang="it-IT" sz="2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alle</a:t>
            </a:r>
            <a:r>
              <a:rPr lang="en-US" altLang="it-IT" sz="2400" b="0" dirty="0">
                <a:latin typeface="Arial" panose="020B0604020202020204" pitchFamily="34" charset="0"/>
                <a:cs typeface="Arial" panose="020B0604020202020204" pitchFamily="34" charset="0"/>
              </a:rPr>
              <a:t> cellule </a:t>
            </a:r>
            <a:r>
              <a:rPr lang="en-US" altLang="it-IT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figlie</a:t>
            </a:r>
            <a:r>
              <a:rPr lang="en-US" altLang="it-IT" sz="2400" b="0" dirty="0">
                <a:latin typeface="Arial" panose="020B0604020202020204" pitchFamily="34" charset="0"/>
                <a:cs typeface="Arial" panose="020B0604020202020204" pitchFamily="34" charset="0"/>
              </a:rPr>
              <a:t> e/o </a:t>
            </a:r>
            <a:r>
              <a:rPr lang="en-US" altLang="it-IT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alle</a:t>
            </a:r>
            <a:r>
              <a:rPr lang="en-US" altLang="it-IT" sz="2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generazioni</a:t>
            </a:r>
            <a:r>
              <a:rPr lang="en-US" altLang="it-IT" sz="2400" b="0" dirty="0">
                <a:latin typeface="Arial" panose="020B0604020202020204" pitchFamily="34" charset="0"/>
                <a:cs typeface="Arial" panose="020B0604020202020204" pitchFamily="34" charset="0"/>
              </a:rPr>
              <a:t> successive </a:t>
            </a:r>
            <a:r>
              <a:rPr lang="en-US" altLang="it-IT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occorre</a:t>
            </a:r>
            <a:r>
              <a:rPr lang="en-US" altLang="it-IT" sz="2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US" altLang="it-IT" sz="2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US" altLang="it-IT" sz="2400" b="0" dirty="0">
                <a:latin typeface="Arial" panose="020B0604020202020204" pitchFamily="34" charset="0"/>
                <a:cs typeface="Arial" panose="020B0604020202020204" pitchFamily="34" charset="0"/>
              </a:rPr>
              <a:t> DNA </a:t>
            </a:r>
            <a:r>
              <a:rPr lang="en-US" altLang="it-IT" sz="2400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sia</a:t>
            </a:r>
            <a:r>
              <a:rPr lang="en-US" altLang="it-IT" sz="24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400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replicato</a:t>
            </a:r>
            <a:r>
              <a:rPr lang="en-US" altLang="it-IT" sz="24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_sintesi dna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5656" y="548680"/>
            <a:ext cx="6432715" cy="4824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989206" y="174487"/>
            <a:ext cx="68964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Which enzyme synthesizes the primer?</a:t>
            </a:r>
          </a:p>
        </p:txBody>
      </p:sp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500957" y="1051650"/>
            <a:ext cx="16802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8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PRIMASI</a:t>
            </a:r>
          </a:p>
        </p:txBody>
      </p:sp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3491880" y="1027407"/>
            <a:ext cx="44657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Synthesizes</a:t>
            </a:r>
            <a:r>
              <a:rPr lang="en-US" altLang="it-IT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RNA</a:t>
            </a:r>
            <a:r>
              <a:rPr lang="en-US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primer!</a:t>
            </a:r>
          </a:p>
        </p:txBody>
      </p:sp>
      <p:pic>
        <p:nvPicPr>
          <p:cNvPr id="90117" name="Picture 4" descr="figure 5-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067160"/>
            <a:ext cx="3364979" cy="461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autoUpdateAnimBg="0"/>
      <p:bldP spid="93188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590" y="269776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processività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della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DNA </a:t>
            </a:r>
            <a:r>
              <a:rPr lang="en-US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polimerasi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è </a:t>
            </a:r>
            <a:r>
              <a:rPr lang="en-US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incrementata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dal </a:t>
            </a:r>
            <a:r>
              <a:rPr lang="en-US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dimero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della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subunità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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“clamp”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8068" name="Picture 4" descr="F12-10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639" y="2228130"/>
            <a:ext cx="4543551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6113463" y="5780088"/>
            <a:ext cx="641350" cy="3317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17" y="1412776"/>
            <a:ext cx="3896615" cy="369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/>
              <a:t>06_12_asymmetrical.jpg</a:t>
            </a: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8"/>
            <a:ext cx="9144000" cy="679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8"/>
            <a:ext cx="9144000" cy="679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>
            <a:spLocks noChangeArrowheads="1"/>
          </p:cNvSpPr>
          <p:nvPr/>
        </p:nvSpPr>
        <p:spPr bwMode="auto">
          <a:xfrm>
            <a:off x="642938" y="142875"/>
            <a:ext cx="3929062" cy="264318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5" descr="f0513_ISBN88-08-07891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60350"/>
            <a:ext cx="3260725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 bwMode="auto">
          <a:xfrm>
            <a:off x="2123728" y="4005064"/>
            <a:ext cx="4032448" cy="12961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Rettangolo 3"/>
          <p:cNvSpPr/>
          <p:nvPr/>
        </p:nvSpPr>
        <p:spPr bwMode="auto">
          <a:xfrm>
            <a:off x="2098576" y="5316810"/>
            <a:ext cx="4032448" cy="12961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4" descr="f0514_ISBN88-08-07891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61" y="1196752"/>
            <a:ext cx="8633878" cy="165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CasellaDiTesto 2"/>
          <p:cNvSpPr txBox="1">
            <a:spLocks noChangeArrowheads="1"/>
          </p:cNvSpPr>
          <p:nvPr/>
        </p:nvSpPr>
        <p:spPr bwMode="auto">
          <a:xfrm>
            <a:off x="971600" y="3440038"/>
            <a:ext cx="75723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I frammenti di Okazaki sono “chiusi” mediante l’azione di una LIGASI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105009"/>
            <a:ext cx="9144000" cy="696835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leading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lagging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strands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sono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sintetizzate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contestualmente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980728"/>
            <a:ext cx="6985186" cy="5495853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25" y="650305"/>
            <a:ext cx="6013549" cy="515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39552" y="188640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cap="all" dirty="0">
                <a:solidFill>
                  <a:srgbClr val="000000"/>
                </a:solidFill>
                <a:latin typeface="Montserrat"/>
              </a:rPr>
              <a:t>CRYO-EM STRUCTURE OF THE REPLISOME</a:t>
            </a:r>
          </a:p>
        </p:txBody>
      </p:sp>
      <p:sp>
        <p:nvSpPr>
          <p:cNvPr id="3" name="AutoShape 6">
            <a:hlinkClick r:id="rId4" action="ppaction://program" highlightClick="1"/>
          </p:cNvPr>
          <p:cNvSpPr>
            <a:spLocks noChangeArrowheads="1"/>
          </p:cNvSpPr>
          <p:nvPr/>
        </p:nvSpPr>
        <p:spPr bwMode="auto">
          <a:xfrm>
            <a:off x="482701" y="5809807"/>
            <a:ext cx="1079847" cy="795775"/>
          </a:xfrm>
          <a:prstGeom prst="actionButtonMovi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</p:txBody>
      </p:sp>
      <p:sp>
        <p:nvSpPr>
          <p:cNvPr id="4" name="AutoShape 7">
            <a:hlinkClick r:id="rId5" action="ppaction://program" highlightClick="1"/>
          </p:cNvPr>
          <p:cNvSpPr>
            <a:spLocks noChangeArrowheads="1"/>
          </p:cNvSpPr>
          <p:nvPr/>
        </p:nvSpPr>
        <p:spPr bwMode="auto">
          <a:xfrm>
            <a:off x="7308304" y="5920090"/>
            <a:ext cx="1296144" cy="608941"/>
          </a:xfrm>
          <a:prstGeom prst="actionButtonMovi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isultato immagini per model of replication of chromati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33"/>
          <a:stretch>
            <a:fillRect/>
          </a:stretch>
        </p:blipFill>
        <p:spPr bwMode="auto">
          <a:xfrm>
            <a:off x="971600" y="1196752"/>
            <a:ext cx="743171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isultato immagini per model of replication of chromati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539552" y="1052736"/>
            <a:ext cx="7886127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898" name="Object 2"/>
          <p:cNvGraphicFramePr>
            <a:graphicFrameLocks noChangeAspect="1"/>
          </p:cNvGraphicFramePr>
          <p:nvPr/>
        </p:nvGraphicFramePr>
        <p:xfrm>
          <a:off x="2846070" y="3571369"/>
          <a:ext cx="4397375" cy="222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390900" imgH="1714500" progId="Photoshop.Image.5">
                  <p:embed/>
                </p:oleObj>
              </mc:Choice>
              <mc:Fallback>
                <p:oleObj name="Image" r:id="rId2" imgW="3390900" imgH="1714500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contras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6070" y="3571369"/>
                        <a:ext cx="4397375" cy="2224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53085" y="155865"/>
            <a:ext cx="66407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u="sng" dirty="0" err="1">
                <a:latin typeface="Arial" panose="020B0604020202020204" pitchFamily="34" charset="0"/>
                <a:cs typeface="Arial" panose="020B0604020202020204" pitchFamily="34" charset="0"/>
              </a:rPr>
              <a:t>Sintesi</a:t>
            </a:r>
            <a:r>
              <a:rPr lang="en-US" altLang="it-IT" u="sng" dirty="0">
                <a:latin typeface="Arial" panose="020B0604020202020204" pitchFamily="34" charset="0"/>
                <a:cs typeface="Arial" panose="020B0604020202020204" pitchFamily="34" charset="0"/>
              </a:rPr>
              <a:t> del DNA - REPLICAZIONE</a:t>
            </a: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111053" y="729193"/>
            <a:ext cx="46714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dirty="0">
                <a:latin typeface="Arial" panose="020B0604020202020204" pitchFamily="34" charset="0"/>
                <a:cs typeface="Arial" panose="020B0604020202020204" pitchFamily="34" charset="0"/>
              </a:rPr>
              <a:t>Arthur Kornberg - 1959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842645" y="3292450"/>
            <a:ext cx="36300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Polimerasi</a:t>
            </a:r>
          </a:p>
        </p:txBody>
      </p:sp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2012633" y="5741482"/>
            <a:ext cx="27874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800">
                <a:latin typeface="Arial" panose="020B0604020202020204" pitchFamily="34" charset="0"/>
                <a:cs typeface="Arial" panose="020B0604020202020204" pitchFamily="34" charset="0"/>
              </a:rPr>
              <a:t>1- DNA Stampo</a:t>
            </a:r>
          </a:p>
        </p:txBody>
      </p:sp>
      <p:pic>
        <p:nvPicPr>
          <p:cNvPr id="809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457" y="254228"/>
            <a:ext cx="1536737" cy="2172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2"/>
          <p:cNvGrpSpPr/>
          <p:nvPr/>
        </p:nvGrpSpPr>
        <p:grpSpPr bwMode="auto">
          <a:xfrm>
            <a:off x="2074545" y="4131757"/>
            <a:ext cx="3146425" cy="904875"/>
            <a:chOff x="1352" y="2225"/>
            <a:chExt cx="1982" cy="570"/>
          </a:xfrm>
        </p:grpSpPr>
        <p:sp>
          <p:nvSpPr>
            <p:cNvPr id="26636" name="Text Box 6"/>
            <p:cNvSpPr txBox="1">
              <a:spLocks noChangeArrowheads="1"/>
            </p:cNvSpPr>
            <p:nvPr/>
          </p:nvSpPr>
          <p:spPr bwMode="auto">
            <a:xfrm>
              <a:off x="1352" y="2225"/>
              <a:ext cx="167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800">
                  <a:latin typeface="Arial" panose="020B0604020202020204" pitchFamily="34" charset="0"/>
                  <a:cs typeface="Arial" panose="020B0604020202020204" pitchFamily="34" charset="0"/>
                </a:rPr>
                <a:t>2- Primer 3’OH</a:t>
              </a:r>
            </a:p>
          </p:txBody>
        </p:sp>
        <p:sp>
          <p:nvSpPr>
            <p:cNvPr id="26637" name="Oval 11"/>
            <p:cNvSpPr>
              <a:spLocks noChangeArrowheads="1"/>
            </p:cNvSpPr>
            <p:nvPr/>
          </p:nvSpPr>
          <p:spPr bwMode="auto">
            <a:xfrm>
              <a:off x="3061" y="2432"/>
              <a:ext cx="273" cy="3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14"/>
          <p:cNvGrpSpPr/>
          <p:nvPr/>
        </p:nvGrpSpPr>
        <p:grpSpPr bwMode="auto">
          <a:xfrm>
            <a:off x="5076508" y="3428494"/>
            <a:ext cx="3659187" cy="1536700"/>
            <a:chOff x="3243" y="1782"/>
            <a:chExt cx="2305" cy="968"/>
          </a:xfrm>
        </p:grpSpPr>
        <p:sp>
          <p:nvSpPr>
            <p:cNvPr id="26634" name="Text Box 9"/>
            <p:cNvSpPr txBox="1">
              <a:spLocks noChangeArrowheads="1"/>
            </p:cNvSpPr>
            <p:nvPr/>
          </p:nvSpPr>
          <p:spPr bwMode="auto">
            <a:xfrm>
              <a:off x="4513" y="1782"/>
              <a:ext cx="1035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>
                  <a:latin typeface="Arial" panose="020B0604020202020204" pitchFamily="34" charset="0"/>
                  <a:cs typeface="Arial" panose="020B0604020202020204" pitchFamily="34" charset="0"/>
                </a:rPr>
                <a:t>3-dNTPs</a:t>
              </a:r>
            </a:p>
          </p:txBody>
        </p:sp>
        <p:sp>
          <p:nvSpPr>
            <p:cNvPr id="26635" name="Oval 13"/>
            <p:cNvSpPr>
              <a:spLocks noChangeArrowheads="1"/>
            </p:cNvSpPr>
            <p:nvPr/>
          </p:nvSpPr>
          <p:spPr bwMode="auto">
            <a:xfrm>
              <a:off x="3243" y="1888"/>
              <a:ext cx="1587" cy="86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Immagine 3"/>
          <p:cNvPicPr>
            <a:picLocks noChangeAspect="1"/>
          </p:cNvPicPr>
          <p:nvPr/>
        </p:nvPicPr>
        <p:blipFill rotWithShape="1">
          <a:blip r:embed="rId5"/>
          <a:srcRect l="6688" t="14523" r="3682" b="45668"/>
          <a:stretch>
            <a:fillRect/>
          </a:stretch>
        </p:blipFill>
        <p:spPr>
          <a:xfrm>
            <a:off x="111053" y="1268459"/>
            <a:ext cx="6491286" cy="1621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0" grpId="0" autoUpdateAnimBg="0"/>
      <p:bldP spid="80901" grpId="0" autoUpdateAnimBg="0"/>
      <p:bldP spid="80903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many lives of type IA topoisomerases - ScienceDirect">
            <a:extLst>
              <a:ext uri="{FF2B5EF4-FFF2-40B4-BE49-F238E27FC236}">
                <a16:creationId xmlns:a16="http://schemas.microsoft.com/office/drawing/2014/main" id="{DB6CDF30-2982-9842-FE5B-1025873CB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62668"/>
            <a:ext cx="4458689" cy="416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E4024126-22E2-4E36-F45F-0EBEE6F0DF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9480"/>
          <a:stretch>
            <a:fillRect/>
          </a:stretch>
        </p:blipFill>
        <p:spPr>
          <a:xfrm>
            <a:off x="107504" y="332656"/>
            <a:ext cx="6481975" cy="18002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2622F17-8F03-0844-1376-0BFBA8398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659" y="3356992"/>
            <a:ext cx="2771800" cy="252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19497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t="21491" b="23925"/>
          <a:stretch>
            <a:fillRect/>
          </a:stretch>
        </p:blipFill>
        <p:spPr>
          <a:xfrm>
            <a:off x="832485" y="313055"/>
            <a:ext cx="7958455" cy="587946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 bwMode="auto">
          <a:xfrm>
            <a:off x="3995936" y="313055"/>
            <a:ext cx="1440160" cy="33319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Rettangolo 3"/>
          <p:cNvSpPr/>
          <p:nvPr/>
        </p:nvSpPr>
        <p:spPr bwMode="auto">
          <a:xfrm>
            <a:off x="819908" y="3645024"/>
            <a:ext cx="8072571" cy="289992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4" descr="f0527_ISBN88-08-07891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224790"/>
            <a:ext cx="1949450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Text Box 6"/>
          <p:cNvSpPr txBox="1">
            <a:spLocks noChangeArrowheads="1"/>
          </p:cNvSpPr>
          <p:nvPr/>
        </p:nvSpPr>
        <p:spPr bwMode="auto">
          <a:xfrm>
            <a:off x="3347864" y="836712"/>
            <a:ext cx="373761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DNA TOPOISOMERASI II</a:t>
            </a:r>
          </a:p>
        </p:txBody>
      </p:sp>
      <p:pic>
        <p:nvPicPr>
          <p:cNvPr id="120836" name="Picture 2" descr="figure 5-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826" y="1628800"/>
            <a:ext cx="6611937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/>
              <a:t>06_12_asymmetrical.jpg</a:t>
            </a:r>
          </a:p>
        </p:txBody>
      </p:sp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8"/>
            <a:ext cx="9144000" cy="679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8"/>
            <a:ext cx="9144000" cy="679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8610" name="Picture 2" descr="Risultati immagini per telomere problem replic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5"/>
          <a:stretch>
            <a:fillRect/>
          </a:stretch>
        </p:blipFill>
        <p:spPr bwMode="auto">
          <a:xfrm>
            <a:off x="1259632" y="188639"/>
            <a:ext cx="6624736" cy="65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/>
          <p:cNvSpPr/>
          <p:nvPr/>
        </p:nvSpPr>
        <p:spPr bwMode="auto">
          <a:xfrm>
            <a:off x="755576" y="1844824"/>
            <a:ext cx="7272808" cy="244827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9" name="Rettangolo 8"/>
          <p:cNvSpPr/>
          <p:nvPr/>
        </p:nvSpPr>
        <p:spPr bwMode="auto">
          <a:xfrm>
            <a:off x="779755" y="4221088"/>
            <a:ext cx="7272808" cy="252028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7" t="14391" r="30548" b="13751"/>
          <a:stretch>
            <a:fillRect/>
          </a:stretch>
        </p:blipFill>
        <p:spPr bwMode="auto">
          <a:xfrm>
            <a:off x="1403350" y="260350"/>
            <a:ext cx="6697663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/>
              <a:t>06_12_asymmetrical.jpg</a:t>
            </a:r>
          </a:p>
        </p:txBody>
      </p:sp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8"/>
            <a:ext cx="9144000" cy="679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8"/>
            <a:ext cx="9144000" cy="679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4" descr="f0543_ISBN88-08-07891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278"/>
            <a:ext cx="5815013" cy="402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1" name="Picture 5" descr="f0542_ISBN88-08-07891-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430588"/>
            <a:ext cx="37973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2" name="Text Box 7"/>
          <p:cNvSpPr txBox="1">
            <a:spLocks noChangeArrowheads="1"/>
          </p:cNvSpPr>
          <p:nvPr/>
        </p:nvSpPr>
        <p:spPr bwMode="auto">
          <a:xfrm>
            <a:off x="684213" y="4868863"/>
            <a:ext cx="26844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Comic Sans MS" panose="030F0702030302020204" pitchFamily="66" charset="0"/>
              </a:rPr>
              <a:t>Video-telomerasi</a:t>
            </a:r>
          </a:p>
        </p:txBody>
      </p:sp>
      <p:sp>
        <p:nvSpPr>
          <p:cNvPr id="130053" name="AutoShape 8">
            <a:hlinkClick r:id="rId5" action="ppaction://program" highlightClick="1"/>
          </p:cNvPr>
          <p:cNvSpPr>
            <a:spLocks noChangeArrowheads="1"/>
          </p:cNvSpPr>
          <p:nvPr/>
        </p:nvSpPr>
        <p:spPr bwMode="auto">
          <a:xfrm>
            <a:off x="539750" y="5589588"/>
            <a:ext cx="1368425" cy="574675"/>
          </a:xfrm>
          <a:prstGeom prst="actionButtonMovi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428625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0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3068638"/>
            <a:ext cx="4467225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32E1050-93E2-12D0-A125-7280F804D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382" y="332656"/>
            <a:ext cx="7937434" cy="403244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4856C2C-7B89-5EB2-B634-C743309F1CC9}"/>
              </a:ext>
            </a:extLst>
          </p:cNvPr>
          <p:cNvSpPr txBox="1"/>
          <p:nvPr/>
        </p:nvSpPr>
        <p:spPr>
          <a:xfrm>
            <a:off x="489647" y="4955684"/>
            <a:ext cx="81369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T-loop formation is regulated by </a:t>
            </a:r>
            <a:r>
              <a:rPr lang="en-US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shelterin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 complexes and can restrict telomerase access to the 3′ tail. </a:t>
            </a:r>
          </a:p>
          <a:p>
            <a:endParaRPr lang="en-US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Once the telomere is opened up — presumably during the S phase of the cell cycle — telomerase can bind to the 3′ tail through its RNA template (orange) and add telomeric repeats</a:t>
            </a:r>
            <a:endParaRPr lang="it-IT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018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897063" y="5432425"/>
            <a:ext cx="9525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7832725" y="6156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en-US" altLang="it-IT" sz="2400" b="0">
              <a:latin typeface="Times" panose="02020603060405020304" pitchFamily="18" charset="0"/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8213725" y="60801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en-US" altLang="it-IT" sz="2400" b="0">
              <a:latin typeface="Times" panose="02020603060405020304" pitchFamily="18" charset="0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7337425" y="63928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endParaRPr lang="en-US" altLang="it-IT" sz="2400" b="0">
              <a:latin typeface="Times" panose="02020603060405020304" pitchFamily="18" charset="0"/>
            </a:endParaRPr>
          </a:p>
        </p:txBody>
      </p:sp>
      <p:grpSp>
        <p:nvGrpSpPr>
          <p:cNvPr id="2" name="Group 6"/>
          <p:cNvGrpSpPr/>
          <p:nvPr/>
        </p:nvGrpSpPr>
        <p:grpSpPr bwMode="auto">
          <a:xfrm>
            <a:off x="7067550" y="0"/>
            <a:ext cx="2076450" cy="6459538"/>
            <a:chOff x="3931" y="102"/>
            <a:chExt cx="1308" cy="4069"/>
          </a:xfrm>
        </p:grpSpPr>
        <p:sp>
          <p:nvSpPr>
            <p:cNvPr id="27683" name="Line 7"/>
            <p:cNvSpPr>
              <a:spLocks noChangeShapeType="1"/>
            </p:cNvSpPr>
            <p:nvPr/>
          </p:nvSpPr>
          <p:spPr bwMode="auto">
            <a:xfrm flipH="1" flipV="1">
              <a:off x="4320" y="480"/>
              <a:ext cx="480" cy="32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684" name="Text Box 8"/>
            <p:cNvSpPr txBox="1">
              <a:spLocks noChangeArrowheads="1"/>
            </p:cNvSpPr>
            <p:nvPr/>
          </p:nvSpPr>
          <p:spPr bwMode="auto">
            <a:xfrm>
              <a:off x="3931" y="102"/>
              <a:ext cx="60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400" b="0">
                  <a:latin typeface="Times" panose="02020603060405020304" pitchFamily="18" charset="0"/>
                </a:rPr>
                <a:t>3’ end</a:t>
              </a:r>
            </a:p>
          </p:txBody>
        </p:sp>
        <p:sp>
          <p:nvSpPr>
            <p:cNvPr id="27685" name="Text Box 9"/>
            <p:cNvSpPr txBox="1">
              <a:spLocks noChangeArrowheads="1"/>
            </p:cNvSpPr>
            <p:nvPr/>
          </p:nvSpPr>
          <p:spPr bwMode="auto">
            <a:xfrm>
              <a:off x="4684" y="3883"/>
              <a:ext cx="5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400" b="0">
                  <a:latin typeface="Times" panose="02020603060405020304" pitchFamily="18" charset="0"/>
                </a:rPr>
                <a:t>5’end</a:t>
              </a:r>
            </a:p>
          </p:txBody>
        </p:sp>
      </p:grpSp>
      <p:sp>
        <p:nvSpPr>
          <p:cNvPr id="27655" name="Rectangle 11"/>
          <p:cNvSpPr>
            <a:spLocks noChangeArrowheads="1"/>
          </p:cNvSpPr>
          <p:nvPr/>
        </p:nvSpPr>
        <p:spPr bwMode="auto">
          <a:xfrm>
            <a:off x="3995738" y="4724400"/>
            <a:ext cx="504825" cy="576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</p:txBody>
      </p:sp>
      <p:grpSp>
        <p:nvGrpSpPr>
          <p:cNvPr id="3" name="Group 12"/>
          <p:cNvGrpSpPr/>
          <p:nvPr/>
        </p:nvGrpSpPr>
        <p:grpSpPr bwMode="auto">
          <a:xfrm>
            <a:off x="1008063" y="220663"/>
            <a:ext cx="3627437" cy="3436937"/>
            <a:chOff x="635" y="139"/>
            <a:chExt cx="2285" cy="2165"/>
          </a:xfrm>
        </p:grpSpPr>
        <p:pic>
          <p:nvPicPr>
            <p:cNvPr id="27679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" y="283"/>
              <a:ext cx="1631" cy="1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80" name="Text Box 14"/>
            <p:cNvSpPr txBox="1">
              <a:spLocks noChangeArrowheads="1"/>
            </p:cNvSpPr>
            <p:nvPr/>
          </p:nvSpPr>
          <p:spPr bwMode="auto">
            <a:xfrm>
              <a:off x="635" y="139"/>
              <a:ext cx="60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400" b="0">
                  <a:latin typeface="Times" panose="02020603060405020304" pitchFamily="18" charset="0"/>
                </a:rPr>
                <a:t>5’ end</a:t>
              </a:r>
            </a:p>
          </p:txBody>
        </p:sp>
        <p:sp>
          <p:nvSpPr>
            <p:cNvPr id="27681" name="Text Box 15"/>
            <p:cNvSpPr txBox="1">
              <a:spLocks noChangeArrowheads="1"/>
            </p:cNvSpPr>
            <p:nvPr/>
          </p:nvSpPr>
          <p:spPr bwMode="auto">
            <a:xfrm>
              <a:off x="816" y="2016"/>
              <a:ext cx="60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2400" b="0">
                  <a:latin typeface="Times" panose="02020603060405020304" pitchFamily="18" charset="0"/>
                </a:rPr>
                <a:t>3’ end</a:t>
              </a:r>
            </a:p>
          </p:txBody>
        </p:sp>
        <p:sp>
          <p:nvSpPr>
            <p:cNvPr id="27682" name="Line 16"/>
            <p:cNvSpPr>
              <a:spLocks noChangeShapeType="1"/>
            </p:cNvSpPr>
            <p:nvPr/>
          </p:nvSpPr>
          <p:spPr bwMode="auto">
            <a:xfrm>
              <a:off x="960" y="528"/>
              <a:ext cx="240" cy="13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27657" name="Group 17"/>
          <p:cNvGrpSpPr/>
          <p:nvPr/>
        </p:nvGrpSpPr>
        <p:grpSpPr bwMode="auto">
          <a:xfrm>
            <a:off x="3635375" y="4763"/>
            <a:ext cx="3549650" cy="6875462"/>
            <a:chOff x="2290" y="3"/>
            <a:chExt cx="2236" cy="4331"/>
          </a:xfrm>
        </p:grpSpPr>
        <p:pic>
          <p:nvPicPr>
            <p:cNvPr id="27676" name="Picture 1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2" y="3"/>
              <a:ext cx="1964" cy="4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77" name="Rectangle 19"/>
            <p:cNvSpPr>
              <a:spLocks noChangeArrowheads="1"/>
            </p:cNvSpPr>
            <p:nvPr/>
          </p:nvSpPr>
          <p:spPr bwMode="auto">
            <a:xfrm>
              <a:off x="2290" y="2160"/>
              <a:ext cx="454" cy="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latin typeface="Comic Sans MS" panose="030F0702030302020204" pitchFamily="66" charset="0"/>
              </a:endParaRPr>
            </a:p>
          </p:txBody>
        </p:sp>
        <p:sp>
          <p:nvSpPr>
            <p:cNvPr id="27678" name="Rectangle 20"/>
            <p:cNvSpPr>
              <a:spLocks noChangeArrowheads="1"/>
            </p:cNvSpPr>
            <p:nvPr/>
          </p:nvSpPr>
          <p:spPr bwMode="auto">
            <a:xfrm>
              <a:off x="2517" y="3022"/>
              <a:ext cx="318" cy="3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latin typeface="Comic Sans MS" panose="030F0702030302020204" pitchFamily="66" charset="0"/>
              </a:endParaRPr>
            </a:p>
          </p:txBody>
        </p:sp>
      </p:grpSp>
      <p:pic>
        <p:nvPicPr>
          <p:cNvPr id="79893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436938"/>
            <a:ext cx="3128962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94" name="Arc 22"/>
          <p:cNvSpPr/>
          <p:nvPr/>
        </p:nvSpPr>
        <p:spPr bwMode="auto">
          <a:xfrm flipH="1">
            <a:off x="2411413" y="3284538"/>
            <a:ext cx="381000" cy="6096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5" name="Group 23"/>
          <p:cNvGrpSpPr/>
          <p:nvPr/>
        </p:nvGrpSpPr>
        <p:grpSpPr bwMode="auto">
          <a:xfrm>
            <a:off x="305582" y="3097510"/>
            <a:ext cx="4404043" cy="1771650"/>
            <a:chOff x="267" y="1933"/>
            <a:chExt cx="2522" cy="1116"/>
          </a:xfrm>
        </p:grpSpPr>
        <p:grpSp>
          <p:nvGrpSpPr>
            <p:cNvPr id="27664" name="Group 24"/>
            <p:cNvGrpSpPr/>
            <p:nvPr/>
          </p:nvGrpSpPr>
          <p:grpSpPr bwMode="auto">
            <a:xfrm>
              <a:off x="267" y="1933"/>
              <a:ext cx="2522" cy="1116"/>
              <a:chOff x="113" y="3022"/>
              <a:chExt cx="2522" cy="1116"/>
            </a:xfrm>
          </p:grpSpPr>
          <p:grpSp>
            <p:nvGrpSpPr>
              <p:cNvPr id="27668" name="Group 25"/>
              <p:cNvGrpSpPr/>
              <p:nvPr/>
            </p:nvGrpSpPr>
            <p:grpSpPr bwMode="auto">
              <a:xfrm>
                <a:off x="1247" y="3022"/>
                <a:ext cx="1388" cy="1078"/>
                <a:chOff x="1413" y="1949"/>
                <a:chExt cx="1388" cy="1078"/>
              </a:xfrm>
            </p:grpSpPr>
            <p:sp>
              <p:nvSpPr>
                <p:cNvPr id="27670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1605" y="2305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grpSp>
              <p:nvGrpSpPr>
                <p:cNvPr id="27671" name="Group 27"/>
                <p:cNvGrpSpPr/>
                <p:nvPr/>
              </p:nvGrpSpPr>
              <p:grpSpPr bwMode="auto">
                <a:xfrm>
                  <a:off x="1413" y="1949"/>
                  <a:ext cx="1388" cy="1078"/>
                  <a:chOff x="2665" y="1938"/>
                  <a:chExt cx="1388" cy="1078"/>
                </a:xfrm>
              </p:grpSpPr>
              <p:pic>
                <p:nvPicPr>
                  <p:cNvPr id="27672" name="Picture 28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665" y="2165"/>
                    <a:ext cx="1388" cy="85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7673" name="Picture 29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097" y="1946"/>
                    <a:ext cx="264" cy="19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7674" name="Text Box 3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97" y="2094"/>
                    <a:ext cx="203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algn="r" rtl="1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algn="r" rtl="1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algn="r" rtl="1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algn="r" rtl="1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algn="r" rtl="1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algn="r" rtl="1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algn="r" rtl="1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algn="r" rtl="1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algn="r" rtl="1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l" rtl="0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it-IT" sz="1400" b="0">
                        <a:latin typeface="Antique Olive" panose="020B0603020204030204" pitchFamily="34" charset="0"/>
                      </a:rPr>
                      <a:t>O</a:t>
                    </a:r>
                    <a:endParaRPr lang="en-US" altLang="it-IT" sz="2400" b="0">
                      <a:latin typeface="Times" panose="02020603060405020304" pitchFamily="18" charset="0"/>
                    </a:endParaRPr>
                  </a:p>
                </p:txBody>
              </p:sp>
              <p:sp>
                <p:nvSpPr>
                  <p:cNvPr id="27675" name="Line 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945" y="1938"/>
                    <a:ext cx="200" cy="1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</p:grpSp>
          <p:sp>
            <p:nvSpPr>
              <p:cNvPr id="27669" name="Rectangle 32"/>
              <p:cNvSpPr>
                <a:spLocks noChangeArrowheads="1"/>
              </p:cNvSpPr>
              <p:nvPr/>
            </p:nvSpPr>
            <p:spPr bwMode="auto">
              <a:xfrm>
                <a:off x="113" y="3067"/>
                <a:ext cx="1156" cy="10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27665" name="Rectangle 33"/>
            <p:cNvSpPr>
              <a:spLocks noChangeArrowheads="1"/>
            </p:cNvSpPr>
            <p:nvPr/>
          </p:nvSpPr>
          <p:spPr bwMode="auto">
            <a:xfrm>
              <a:off x="1474" y="2115"/>
              <a:ext cx="771" cy="3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latin typeface="Comic Sans MS" panose="030F0702030302020204" pitchFamily="66" charset="0"/>
              </a:endParaRPr>
            </a:p>
          </p:txBody>
        </p:sp>
        <p:sp>
          <p:nvSpPr>
            <p:cNvPr id="27666" name="Text Box 34"/>
            <p:cNvSpPr txBox="1">
              <a:spLocks noChangeArrowheads="1"/>
            </p:cNvSpPr>
            <p:nvPr/>
          </p:nvSpPr>
          <p:spPr bwMode="auto">
            <a:xfrm>
              <a:off x="1565" y="2069"/>
              <a:ext cx="203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rtl="0">
                <a:spcBef>
                  <a:spcPct val="0"/>
                </a:spcBef>
                <a:buFontTx/>
                <a:buNone/>
              </a:pPr>
              <a:r>
                <a:rPr lang="en-US" altLang="it-IT" sz="140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27667" name="Line 35"/>
            <p:cNvSpPr>
              <a:spLocks noChangeShapeType="1"/>
            </p:cNvSpPr>
            <p:nvPr/>
          </p:nvSpPr>
          <p:spPr bwMode="auto">
            <a:xfrm flipH="1">
              <a:off x="1610" y="2250"/>
              <a:ext cx="45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79908" name="Text Box 36"/>
          <p:cNvSpPr txBox="1">
            <a:spLocks noChangeArrowheads="1"/>
          </p:cNvSpPr>
          <p:nvPr/>
        </p:nvSpPr>
        <p:spPr bwMode="auto">
          <a:xfrm>
            <a:off x="2268538" y="5106988"/>
            <a:ext cx="881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it-IT" sz="2400" b="0">
                <a:latin typeface="Times" panose="02020603060405020304" pitchFamily="18" charset="0"/>
              </a:rPr>
              <a:t>3’end</a:t>
            </a:r>
          </a:p>
        </p:txBody>
      </p:sp>
      <p:sp>
        <p:nvSpPr>
          <p:cNvPr id="36" name="Ovale 35"/>
          <p:cNvSpPr>
            <a:spLocks noChangeArrowheads="1"/>
          </p:cNvSpPr>
          <p:nvPr/>
        </p:nvSpPr>
        <p:spPr bwMode="auto">
          <a:xfrm>
            <a:off x="2700338" y="3141663"/>
            <a:ext cx="647700" cy="358775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</p:txBody>
      </p:sp>
      <p:pic>
        <p:nvPicPr>
          <p:cNvPr id="37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229225"/>
            <a:ext cx="3128962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9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9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94" grpId="0" animBg="1"/>
      <p:bldP spid="79908" grpId="0"/>
      <p:bldP spid="36" grpId="0" animBg="1"/>
      <p:bldP spid="36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398565-61E7-4094-84D0-48233393D526}" type="slidenum">
              <a:rPr lang="en-US" altLang="en-US" smtClean="0"/>
              <a:t>60</a:t>
            </a:fld>
            <a:endParaRPr lang="en-US" altLang="en-US"/>
          </a:p>
        </p:txBody>
      </p:sp>
      <p:pic>
        <p:nvPicPr>
          <p:cNvPr id="5122" name="Picture 2" descr="I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802482"/>
            <a:ext cx="7139372" cy="453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NA polymerases and human disea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28"/>
          <a:stretch>
            <a:fillRect/>
          </a:stretch>
        </p:blipFill>
        <p:spPr bwMode="auto">
          <a:xfrm>
            <a:off x="444170" y="1844824"/>
            <a:ext cx="3816424" cy="3493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 descr="DNA polymerases and human disea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4" b="32850"/>
          <a:stretch>
            <a:fillRect/>
          </a:stretch>
        </p:blipFill>
        <p:spPr bwMode="auto">
          <a:xfrm>
            <a:off x="5004048" y="2022865"/>
            <a:ext cx="3977576" cy="270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CasellaDiTesto 1"/>
          <p:cNvSpPr txBox="1">
            <a:spLocks noChangeArrowheads="1"/>
          </p:cNvSpPr>
          <p:nvPr/>
        </p:nvSpPr>
        <p:spPr bwMode="auto">
          <a:xfrm>
            <a:off x="1116013" y="476250"/>
            <a:ext cx="31734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it-IT" altLang="it-IT">
                <a:latin typeface="Calibri" panose="020F0502020204030204" pitchFamily="34" charset="0"/>
              </a:rPr>
              <a:t>DNA POLIMERASI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upload.wikimedia.org/wikipedia/commons/3/34/The_basic_unit_of_chromatin_organization_is_the_nucleosome%2C_which_comprises_147_bp_of_DNA_wrapped_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827088"/>
            <a:ext cx="6840537" cy="603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25648" y="116632"/>
            <a:ext cx="8967787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replicazione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del DNA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412776"/>
            <a:ext cx="8424936" cy="4752528"/>
          </a:xfrm>
        </p:spPr>
        <p:txBody>
          <a:bodyPr/>
          <a:lstStyle/>
          <a:p>
            <a:pPr marL="609600" indent="-609600" algn="l" eaLnBrk="1" hangingPunct="1">
              <a:spcBef>
                <a:spcPct val="10000"/>
              </a:spcBef>
              <a:buFontTx/>
              <a:buNone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polimerasi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(DNA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è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complesso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enzimatico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responsabile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della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sintesi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DNA</a:t>
            </a:r>
          </a:p>
          <a:p>
            <a:pPr marL="609600" indent="-609600" algn="l" eaLnBrk="1" hangingPunct="1">
              <a:spcBef>
                <a:spcPct val="10000"/>
              </a:spcBef>
              <a:buFontTx/>
              <a:buNone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 algn="l" eaLnBrk="1" hangingPunct="1">
              <a:spcBef>
                <a:spcPct val="10000"/>
              </a:spcBef>
              <a:buFontTx/>
              <a:buNone/>
              <a:defRPr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Tutte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polimerasi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note: </a:t>
            </a:r>
          </a:p>
          <a:p>
            <a:pPr marL="609600" indent="-609600" algn="l" eaLnBrk="1" hangingPunct="1">
              <a:spcBef>
                <a:spcPct val="10000"/>
              </a:spcBef>
              <a:buFontTx/>
              <a:buNone/>
              <a:defRPr/>
            </a:pP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 algn="l" eaLnBrk="1" hangingPunct="1">
              <a:spcBef>
                <a:spcPct val="10000"/>
              </a:spcBef>
              <a:buFontTx/>
              <a:buNone/>
              <a:defRPr/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sono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grado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sintetizzare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DNA  </a:t>
            </a: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novo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estendono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eliche pre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esistenti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(primers)</a:t>
            </a:r>
          </a:p>
          <a:p>
            <a:pPr marL="609600" indent="-609600" algn="l" eaLnBrk="1" hangingPunct="1">
              <a:spcBef>
                <a:spcPct val="10000"/>
              </a:spcBef>
              <a:buFontTx/>
              <a:buNone/>
              <a:defRPr/>
            </a:pP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 algn="l" eaLnBrk="1" hangingPunct="1">
              <a:spcBef>
                <a:spcPct val="10000"/>
              </a:spcBef>
              <a:buFontTx/>
              <a:buNone/>
              <a:defRPr/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sono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grado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denaturare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dsDNA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nelle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due eliche da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copiare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 algn="l" eaLnBrk="1" hangingPunct="1">
              <a:spcBef>
                <a:spcPct val="10000"/>
              </a:spcBef>
              <a:buFontTx/>
              <a:buNone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 algn="l" eaLnBrk="1" hangingPunct="1">
              <a:spcBef>
                <a:spcPct val="10000"/>
              </a:spcBef>
              <a:buFontTx/>
              <a:buNone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 due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eliche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molecola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DNA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hanno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polarità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chimiche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opposte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antiparallele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he-IL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anose="030F0702030302020204" pitchFamily="66" charset="0"/>
            <a:cs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he-IL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anose="030F0702030302020204" pitchFamily="66" charset="0"/>
            <a:cs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1027</Words>
  <Application>Microsoft Office PowerPoint</Application>
  <PresentationFormat>Presentazione su schermo (4:3)</PresentationFormat>
  <Paragraphs>311</Paragraphs>
  <Slides>60</Slides>
  <Notes>26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60</vt:i4>
      </vt:variant>
    </vt:vector>
  </HeadingPairs>
  <TitlesOfParts>
    <vt:vector size="72" baseType="lpstr">
      <vt:lpstr>Antique Olive</vt:lpstr>
      <vt:lpstr>Arial</vt:lpstr>
      <vt:lpstr>Arial Narrow</vt:lpstr>
      <vt:lpstr>Calibri</vt:lpstr>
      <vt:lpstr>Comic Sans MS</vt:lpstr>
      <vt:lpstr>Helvetica</vt:lpstr>
      <vt:lpstr>Montserrat</vt:lpstr>
      <vt:lpstr>Times</vt:lpstr>
      <vt:lpstr>Times New Roman</vt:lpstr>
      <vt:lpstr>Default Design</vt:lpstr>
      <vt:lpstr>Drawing</vt:lpstr>
      <vt:lpstr>Image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replicazione del DNA</vt:lpstr>
      <vt:lpstr>Le DNA polimerasi </vt:lpstr>
      <vt:lpstr>Le DNA polimerasi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06_05_replic.origin.jpg</vt:lpstr>
      <vt:lpstr>La replicazione del DNA inizia in siti cromosomici specifici: Origini di Replicazione</vt:lpstr>
      <vt:lpstr>Presentazione standard di PowerPoint</vt:lpstr>
      <vt:lpstr>La più frequente replicazione del DNA  umano è bidirezionale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processività della  DNA polimerasi è incrementata dal dimero della subunità  “clamp”</vt:lpstr>
      <vt:lpstr>06_12_asymmetrical.jpg</vt:lpstr>
      <vt:lpstr>Presentazione standard di PowerPoint</vt:lpstr>
      <vt:lpstr>Presentazione standard di PowerPoint</vt:lpstr>
      <vt:lpstr>leading e lagging strands sono sintetizzate contestualmente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06_12_asymmetrical.jpg</vt:lpstr>
      <vt:lpstr>Presentazione standard di PowerPoint</vt:lpstr>
      <vt:lpstr>Presentazione standard di PowerPoint</vt:lpstr>
      <vt:lpstr>06_12_asymmetrical.jpg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TAU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OrnaeS</dc:creator>
  <cp:lastModifiedBy>daniele sblattero</cp:lastModifiedBy>
  <cp:revision>286</cp:revision>
  <dcterms:created xsi:type="dcterms:W3CDTF">2002-04-25T07:43:00Z</dcterms:created>
  <dcterms:modified xsi:type="dcterms:W3CDTF">2023-11-07T20:25:59Z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1033-11.2.0.11380</vt:lpwstr>
  </property>
  <property fmtid="{D5CDD505-2E9C-101B-9397-08002B2CF9AE}" pid="3" name="ICV">
    <vt:lpwstr>76FC6CD2D3C54E8496584D06A77FEF7F</vt:lpwstr>
  </property>
</Properties>
</file>