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6" r:id="rId4"/>
    <p:sldId id="280" r:id="rId5"/>
    <p:sldId id="281" r:id="rId6"/>
    <p:sldId id="282" r:id="rId7"/>
    <p:sldId id="283" r:id="rId8"/>
    <p:sldId id="266" r:id="rId9"/>
    <p:sldId id="287" r:id="rId10"/>
    <p:sldId id="290" r:id="rId11"/>
    <p:sldId id="288" r:id="rId12"/>
    <p:sldId id="310" r:id="rId13"/>
    <p:sldId id="311" r:id="rId14"/>
    <p:sldId id="312" r:id="rId15"/>
    <p:sldId id="296" r:id="rId16"/>
    <p:sldId id="272" r:id="rId17"/>
    <p:sldId id="291" r:id="rId18"/>
    <p:sldId id="269" r:id="rId19"/>
    <p:sldId id="292" r:id="rId20"/>
    <p:sldId id="29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F63B63-E1B9-BB71-810D-2D5D6753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49CAD1-C489-8AC1-7167-1B433E6E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D33722-5607-5C81-3C19-A1639E1F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9CC277-43C9-8617-4D82-F7D11477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B8E07-65B4-C286-28C5-BF32C6BD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35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FC545C-8263-4D47-6205-4C9D2016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E7E414-4CB5-BCC3-B363-20F9F47F2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6D9E4-56C4-8E18-B0E3-E32C2D97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3C7250-43E0-1AF6-3A83-FC096965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FEC7FE-1062-87DC-1064-533D44C7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64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F28458-C24C-74FC-4F41-1DEB29E62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13356D-934F-F8FC-D21D-073C8922E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B73809-2CD9-0589-C001-546E49A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A3398B-7742-FE90-FF64-BBE34D35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1CEA8-50D0-1B14-9882-2CED47C0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2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38FB7-C389-9384-B24C-1479E826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76D2F9-5430-EF17-4DDC-A6350AC5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BB1817-CDCC-6CB8-125B-174C5C8C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EC07E4-DF5A-8A42-9718-C159F192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A7F851-BA60-DC87-105F-A65BA52D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20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E0A56-9630-905C-BC2E-5B56CCF7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E2B565-91A4-ADFE-C021-419C6DAB3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53CBB2-5CF2-E74C-2E6E-4FEB4485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6F4A03-D6DB-9F86-B33C-2433F6E0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B87F6A-A415-0FE0-2D30-28CDF977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9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4BD40-1823-2666-C3D5-AD134D00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274C2-9538-FC49-0C31-AABD8C7FF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98D092-ED61-4D92-EFE7-4DA13DEE4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E6E2F3-063F-89F9-5A26-5C4126FC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D10C8B-9777-A578-5BC0-048BC31D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14AFD9-3FB3-FEDA-D683-C3B75EF3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41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EAE18-889A-1F83-B777-97F242EB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5B54E7-62A5-9C4A-7A5C-7FEACFD56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8CFFF0-4F42-0EDF-8588-27AAA3D6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3A8798-4661-71F7-05F2-A2D594773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AAEC90-9E27-F17E-ADA2-151316E6F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8285F3A-4F29-E3D5-4257-1F34E5E7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1E1E16-9754-6161-FFBC-927A868A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D01106-94D8-0BB2-173A-CCE7F271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0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3BFA3A-D1C6-E573-E186-0192E7E0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2983D6-A807-B4FF-2F40-B7F1B639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850C31-4CB8-5F5E-DF0D-5076F39D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BD5943-249F-0AFA-E7DD-6D89D038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9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443EBF-5C94-6D39-E3D3-A828DB25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C31B84-2F58-E393-B103-A87C5B3D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AEB7D8-1FF5-FA86-1439-932C27C0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76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1A157-885D-2E05-7EE5-92D9C471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74F40C-E2B0-A1EF-57A6-E305E5DA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73382E-D375-A484-1288-29554CBA8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CCA662-1DF7-3980-6785-2C3F3A5C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D02123-E5A6-3F85-6FDE-12895A01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CDA788-7EAE-249D-7196-B5FFE448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6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66F5B-08EC-4EE2-E2BE-B871EBFF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B6F68C-0C26-9C2B-3700-9AED92A15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99762C-1AD0-0258-BFC3-EA49FEEE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094821-9767-8FE4-F6B0-36C330E6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6F3424-0854-DE01-B7DD-799B9DE0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85F5B5-251C-FBD7-0276-AFCEABEB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37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44870E-96EA-B911-DB99-ED00282E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54BE80-928C-5DCF-3353-1C9D0D98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70C89C-8F51-024C-F603-AAF4A44AB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679E-3840-4155-9D3A-D5013CEDDB8A}" type="datetimeFigureOut">
              <a:rPr lang="it-IT" smtClean="0"/>
              <a:t>07/11/2023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2A376A-E666-6CD4-339D-D8CB55ED3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33836D-984F-C57F-7560-59942775A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470C-6231-4B85-9639-DA08AF90D0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9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DA387-2672-411A-B4DF-FC28BDF5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>
            <a:normAutofit/>
          </a:bodyPr>
          <a:lstStyle/>
          <a:p>
            <a:r>
              <a:rPr lang="it-IT" sz="3200" dirty="0"/>
              <a:t>Guerra civile in Russia e in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9F79B-EC8A-4FC1-90EC-C4795624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Tramite l’Armata rossa i bolscevichi puntano a riconquistare gran parte dei territori appartenuti all’Impero russo</a:t>
            </a:r>
          </a:p>
          <a:p>
            <a:pPr algn="just"/>
            <a:r>
              <a:rPr lang="it-IT" dirty="0"/>
              <a:t>Guerra civile in Russia (1918-21) fra bolscevichi e antibolscevichi (zaristi, liberali, menscevichi, socialisti-rivoluzionari), appoggiati dall’Intesa, che agiva insieme alla Legione cecoslovacca</a:t>
            </a:r>
          </a:p>
          <a:p>
            <a:pPr algn="just"/>
            <a:r>
              <a:rPr lang="it-IT" dirty="0"/>
              <a:t>Guerra civile europea: tentativi rivoluzionari di tipo bolscevico in Europa centro-orientale (1918-19)</a:t>
            </a:r>
          </a:p>
          <a:p>
            <a:pPr algn="just"/>
            <a:r>
              <a:rPr lang="it-IT" dirty="0"/>
              <a:t>Il caso ungherese: la repubblica dei Consigli (marzo-agosto 1919)</a:t>
            </a:r>
          </a:p>
          <a:p>
            <a:pPr algn="just"/>
            <a:r>
              <a:rPr lang="it-IT" dirty="0"/>
              <a:t>Per iniziativa francese, l’Intesa istituisce un «cordone sanitario» per arginare il «contagio bolscevico» in Europa centro-orientale</a:t>
            </a:r>
          </a:p>
          <a:p>
            <a:pPr algn="just"/>
            <a:r>
              <a:rPr lang="it-IT" dirty="0"/>
              <a:t>La Russia sovietica riconquista Ucraina e </a:t>
            </a:r>
            <a:r>
              <a:rPr lang="it-IT" dirty="0" err="1"/>
              <a:t>Transcaucasia</a:t>
            </a:r>
            <a:endParaRPr lang="it-IT" dirty="0"/>
          </a:p>
          <a:p>
            <a:pPr algn="just"/>
            <a:r>
              <a:rPr lang="it-IT" dirty="0"/>
              <a:t>Pace di Riga (marzo 1921): fissazione del confine polacco-sovietico</a:t>
            </a:r>
          </a:p>
        </p:txBody>
      </p:sp>
    </p:spTree>
    <p:extLst>
      <p:ext uri="{BB962C8B-B14F-4D97-AF65-F5344CB8AC3E}">
        <p14:creationId xmlns:p14="http://schemas.microsoft.com/office/powerpoint/2010/main" val="275411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F56852-6209-4BA0-8D8C-E30208672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30"/>
            <a:ext cx="10515600" cy="55142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Tensioni crescenti fra Italia e Regno SHS: D’Annunzio occupa Fiume alla testa dei legionari, fondando la Reggenza del Carnaro (settembre 1919)</a:t>
            </a:r>
          </a:p>
          <a:p>
            <a:pPr algn="just"/>
            <a:r>
              <a:rPr lang="it-IT" dirty="0"/>
              <a:t>Italia e Regno SHS firmano il trattato di Rapallo (novembre 1920): l’Italia otteneva sostanzialmente quanto previsto dal trattato di Londra ma in Dalmazia soltanto la città di Zara e le isole di Cherso, Lussino, Lagosta e </a:t>
            </a:r>
            <a:r>
              <a:rPr lang="it-IT" dirty="0" err="1"/>
              <a:t>Pelagosa</a:t>
            </a:r>
            <a:endParaRPr lang="it-IT" dirty="0"/>
          </a:p>
          <a:p>
            <a:pPr algn="just"/>
            <a:r>
              <a:rPr lang="it-IT" dirty="0"/>
              <a:t>Fiume diventa Stato libero e D’Annunzio e i legionari sono costretti con la forza ad abbandonare la città (dicembre 1920)</a:t>
            </a:r>
          </a:p>
          <a:p>
            <a:pPr algn="just"/>
            <a:r>
              <a:rPr lang="it-IT" dirty="0"/>
              <a:t>Trattato di Roma (gennaio 1924): lo Stato libero di Fiume viene suddiviso fra Italia e Regno SHS (la città all’Italia e Porto </a:t>
            </a:r>
            <a:r>
              <a:rPr lang="it-IT" dirty="0" err="1"/>
              <a:t>Baros</a:t>
            </a:r>
            <a:r>
              <a:rPr lang="it-IT" dirty="0"/>
              <a:t> al Regno SHS)</a:t>
            </a:r>
          </a:p>
          <a:p>
            <a:pPr algn="just"/>
            <a:r>
              <a:rPr lang="it-IT" dirty="0"/>
              <a:t>Per quanto riguarda le vertenze territoriali con la Grecia, l’accordo Tittoni-Venizelos del 1919 aveva previsto concessioni all’Italia su territori anatolici non ancora occupati dalle truppe greche e l’appoggio delle rivendicazioni italiane sull’Albania, in cambio della rinuncia italiana al Dodecaneso. Nel 1920 l’Italia denunciò l’accordo, ormai superato (guerra greco-turca)</a:t>
            </a:r>
          </a:p>
          <a:p>
            <a:pPr algn="just"/>
            <a:r>
              <a:rPr lang="it-IT" dirty="0"/>
              <a:t>L’Italia rinuncia al protettorato sull’Albania e abbandona Valona (agosto 1920): ricostituzione di un’Albania indipendente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30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7EDFD1-D2E6-4202-920A-0CBDAD9C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Neuilly</a:t>
            </a:r>
          </a:p>
        </p:txBody>
      </p:sp>
      <p:sp>
        <p:nvSpPr>
          <p:cNvPr id="4" name="AutoShape 2" descr="Treaty of Neuilly-sur-Seine - Wikipedia">
            <a:extLst>
              <a:ext uri="{FF2B5EF4-FFF2-40B4-BE49-F238E27FC236}">
                <a16:creationId xmlns:a16="http://schemas.microsoft.com/office/drawing/2014/main" id="{27411E07-54BE-405C-9F5C-1AE1DE83D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Treaty of Neuilly-sur-Seine - Wikipedia">
            <a:extLst>
              <a:ext uri="{FF2B5EF4-FFF2-40B4-BE49-F238E27FC236}">
                <a16:creationId xmlns:a16="http://schemas.microsoft.com/office/drawing/2014/main" id="{9DE0098D-736C-468D-8760-FE5B63286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6" descr="Treaty of Neuilly-sur-Seine - Wikipedia">
            <a:extLst>
              <a:ext uri="{FF2B5EF4-FFF2-40B4-BE49-F238E27FC236}">
                <a16:creationId xmlns:a16="http://schemas.microsoft.com/office/drawing/2014/main" id="{CED969E6-32EC-4D17-AF87-9DF2FEB8A2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CEC0CE04-A76A-46C0-9C2E-F585BB2D7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087" y="1524699"/>
            <a:ext cx="5937025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505BA-EE04-4B1E-BD29-7AEBE726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Trattato del Trianon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530A6-83BD-4198-B6A4-7641F5B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4" y="1510019"/>
            <a:ext cx="6878972" cy="47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</a:t>
            </a:r>
            <a:r>
              <a:rPr lang="it-IT" sz="3200" dirty="0" err="1"/>
              <a:t>Sèvres</a:t>
            </a:r>
            <a:r>
              <a:rPr lang="it-IT" sz="3200" dirty="0"/>
              <a:t> (1920)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577130"/>
            <a:ext cx="7920880" cy="45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Trattato di Losanna (1923)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36" y="1690688"/>
            <a:ext cx="6761527" cy="442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24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Confine orientale italiano dopo la guerra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29" y="1568740"/>
            <a:ext cx="6140741" cy="46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1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>
            <a:normAutofit/>
          </a:bodyPr>
          <a:lstStyle/>
          <a:p>
            <a:r>
              <a:rPr lang="it-IT" sz="3200" dirty="0"/>
              <a:t>La questione delle minoranze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4851"/>
            <a:ext cx="10515600" cy="4692112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Dopo la guerra in Europa orientale si pone il problema delle minoranze etniche</a:t>
            </a:r>
          </a:p>
          <a:p>
            <a:pPr algn="just"/>
            <a:r>
              <a:rPr lang="it-IT" sz="2400" dirty="0"/>
              <a:t>Primo tipo: minoranza delle zone di confine, come quella tedesca dei </a:t>
            </a:r>
            <a:r>
              <a:rPr lang="it-IT" sz="2400" dirty="0" err="1"/>
              <a:t>Sudeti</a:t>
            </a:r>
            <a:r>
              <a:rPr lang="it-IT" sz="2400" dirty="0"/>
              <a:t>, ungherese in Transilvania e albanese nel Kosovo</a:t>
            </a:r>
          </a:p>
          <a:p>
            <a:pPr algn="just"/>
            <a:r>
              <a:rPr lang="it-IT" sz="2400" dirty="0"/>
              <a:t>Secondo tipo: minoranze isolate territorialmente dalla propria patria: tedeschi ed ebrei</a:t>
            </a:r>
          </a:p>
          <a:p>
            <a:pPr algn="just"/>
            <a:r>
              <a:rPr lang="it-IT" sz="2400" dirty="0"/>
              <a:t>Terzo tipo: regioni con popolazioni miste: Banato (romeni, serbi, ungheresi, tedeschi), </a:t>
            </a:r>
            <a:r>
              <a:rPr lang="it-IT" sz="2400" dirty="0" err="1"/>
              <a:t>Dobrugia</a:t>
            </a:r>
            <a:r>
              <a:rPr lang="it-IT" sz="2400" dirty="0"/>
              <a:t> (turchi, bulgari, romeni, greci), </a:t>
            </a:r>
            <a:r>
              <a:rPr lang="it-IT" sz="2400" dirty="0" err="1"/>
              <a:t>Bessarabia</a:t>
            </a:r>
            <a:r>
              <a:rPr lang="it-IT" sz="2400" dirty="0"/>
              <a:t> (romeni, russi, ucraini, tedeschi, ebrei), Transilvania (romeni, ungheresi, tedeschi, ebrei), Macedonia (serbi, greci, bulgari, albanesi, turchi, valacchi, ebrei)</a:t>
            </a:r>
          </a:p>
          <a:p>
            <a:pPr algn="just"/>
            <a:r>
              <a:rPr lang="it-IT" sz="2400" dirty="0"/>
              <a:t>L’identificazione di un’etnia con uno Stato ha portato ad una radicalizzazione dei nazionalismi</a:t>
            </a:r>
          </a:p>
        </p:txBody>
      </p:sp>
    </p:spTree>
    <p:extLst>
      <p:ext uri="{BB962C8B-B14F-4D97-AF65-F5344CB8AC3E}">
        <p14:creationId xmlns:p14="http://schemas.microsoft.com/office/powerpoint/2010/main" val="80497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398" y="595617"/>
            <a:ext cx="10276514" cy="612397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 tedeschi dei </a:t>
            </a:r>
            <a:r>
              <a:rPr lang="it-IT" sz="3200" dirty="0" err="1"/>
              <a:t>Sudeti</a:t>
            </a:r>
            <a:endParaRPr lang="it-I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68" y="1560353"/>
            <a:ext cx="5154773" cy="43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4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 tedeschi della Transilvania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27" y="1417739"/>
            <a:ext cx="5536346" cy="47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5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r>
              <a:rPr lang="it-IT" sz="2800" dirty="0"/>
              <a:t>L’Italia e l’Europa orientale fra anni Venti e Trenta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99626"/>
            <a:ext cx="10515600" cy="499144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4400" dirty="0"/>
              <a:t>La firma del trattato di Rapallo (1920) avvia una fase di maggiore cooperazione dell’Italia con i paesi eredi dell’Impero austro-ungarico, in particolare, oltre a Regno SHS, Cecoslovacchia e Romania</a:t>
            </a:r>
          </a:p>
          <a:p>
            <a:pPr algn="just"/>
            <a:r>
              <a:rPr lang="it-IT" sz="4400" dirty="0"/>
              <a:t>Nel 1920-21 creazione della Piccola Intesa (Cecoslovacchia, Jugoslavia e Romania) in funzione anti-revisionista e in particolare anti-ungherese, appoggiata dalla Francia</a:t>
            </a:r>
          </a:p>
          <a:p>
            <a:pPr algn="just"/>
            <a:r>
              <a:rPr lang="it-IT" sz="4400" dirty="0"/>
              <a:t>Anche dopo la presa del potere del fascismo, fino alla metà degli anni Venti prevale nella diplomazia italiana una politica di continuità verso l’Europa orientale (un’eccezione è rappresentata dalla crisi di Corfù nel 1923)</a:t>
            </a:r>
          </a:p>
          <a:p>
            <a:pPr algn="just"/>
            <a:r>
              <a:rPr lang="it-IT" sz="4400" dirty="0"/>
              <a:t>La politica di «cooperazione antiasburgica» fu poi riconfermata con il trattato di Roma con il Regno SHS (1924) e con un successivo trattato di amicizia con la Romania (1926)</a:t>
            </a:r>
          </a:p>
          <a:p>
            <a:pPr algn="just"/>
            <a:r>
              <a:rPr lang="it-IT" sz="4400" dirty="0"/>
              <a:t>La stipulazione dei due trattati italo-albanesi di Tirana (1926 e 1927) provocarono un aumento della tensione fra Italia e Jugoslavia</a:t>
            </a:r>
          </a:p>
          <a:p>
            <a:pPr algn="just"/>
            <a:r>
              <a:rPr lang="it-IT" sz="4400" dirty="0"/>
              <a:t>Dalla fine della guerra, l’Italia, prima liberale poi fascista, sviluppa una strategia di diplomazia culturale e di propaganda verso l’Europa orientale</a:t>
            </a:r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sz="4400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30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D307C-02A7-47E3-B853-0239E14D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guerra civile in Russia</a:t>
            </a:r>
          </a:p>
        </p:txBody>
      </p:sp>
      <p:pic>
        <p:nvPicPr>
          <p:cNvPr id="1026" name="Picture 2" descr="1918-1921) Russian Civil War Map | Mapas históricos, Mapa, Historicos">
            <a:extLst>
              <a:ext uri="{FF2B5EF4-FFF2-40B4-BE49-F238E27FC236}">
                <a16:creationId xmlns:a16="http://schemas.microsoft.com/office/drawing/2014/main" id="{32ED45A4-0785-448A-8672-5BC04449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45" y="1403928"/>
            <a:ext cx="6326909" cy="48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9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A27DE5-3D55-4892-B83F-C0580316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734"/>
            <a:ext cx="10515600" cy="52122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Con il trattato di amicizia italo-ungherese del 1927 l’Italia fascista inizia una politica di appoggio alle istanze del revisionismo ungherese e, più in generale, danubiano-balcanico</a:t>
            </a:r>
          </a:p>
          <a:p>
            <a:pPr algn="just"/>
            <a:r>
              <a:rPr lang="it-IT" sz="2800" dirty="0"/>
              <a:t>In questo quadro si colloca il supporto finanziario e logistico italiano ai gruppi terroristici anti-jugoslavi di estrema destra, gli Ustascia croati e l’</a:t>
            </a:r>
            <a:r>
              <a:rPr lang="it-IT" sz="2800" dirty="0" err="1"/>
              <a:t>Orim</a:t>
            </a:r>
            <a:r>
              <a:rPr lang="it-IT" sz="2800" dirty="0"/>
              <a:t> macedone </a:t>
            </a:r>
          </a:p>
          <a:p>
            <a:pPr algn="just"/>
            <a:r>
              <a:rPr lang="it-IT" sz="2800" dirty="0"/>
              <a:t>Nel 1933 si rafforzano le strutture della Piccola Intesa, con la creazione di un Consiglio permanente con sede a Ginevra</a:t>
            </a:r>
          </a:p>
          <a:p>
            <a:pPr algn="just"/>
            <a:r>
              <a:rPr lang="it-IT" sz="2800" dirty="0"/>
              <a:t>Nel 1934 è stipulata l’Intesa Balcanica fra Grecia, Turchia, Jugoslavia e Romania, diretta in particolare contro la Bulgaria</a:t>
            </a:r>
          </a:p>
          <a:p>
            <a:pPr algn="just"/>
            <a:r>
              <a:rPr lang="it-IT" sz="2800" dirty="0"/>
              <a:t>Nel 1934 Italia, Austria e Ungheria stipulano i Protocolli di Roma: intesa economica e militare con cui l’Italia fascista tentava di arginare i progetti di espansione politica della Germania in Europa centro-orientale e in particolare una possibile annessione dell’Austria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FD94A-3738-4F95-831E-481328A0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844"/>
            <a:ext cx="10515600" cy="5296119"/>
          </a:xfrm>
        </p:spPr>
        <p:txBody>
          <a:bodyPr/>
          <a:lstStyle/>
          <a:p>
            <a:pPr algn="just"/>
            <a:r>
              <a:rPr lang="it-IT" dirty="0"/>
              <a:t>Dal 1918 al 1921 comunismo di guerra: requisizione delle terre ai contadini e nazionalizzazione</a:t>
            </a:r>
          </a:p>
          <a:p>
            <a:pPr algn="just"/>
            <a:r>
              <a:rPr lang="it-IT" dirty="0"/>
              <a:t>Carestia (1921-22)</a:t>
            </a:r>
          </a:p>
          <a:p>
            <a:pPr algn="just"/>
            <a:r>
              <a:rPr lang="it-IT" dirty="0"/>
              <a:t>Nel 1921 Lenin vara la NEP (nuova politica economica), reintroducendo elementi «capitalistici»</a:t>
            </a:r>
          </a:p>
          <a:p>
            <a:pPr algn="just"/>
            <a:r>
              <a:rPr lang="it-IT" dirty="0"/>
              <a:t>«</a:t>
            </a:r>
            <a:r>
              <a:rPr lang="it-IT" dirty="0" err="1"/>
              <a:t>Indigenizzazione</a:t>
            </a:r>
            <a:r>
              <a:rPr lang="it-IT" dirty="0"/>
              <a:t>»: promozione di classi dirigenti nazionali, anche non russe, nel contesto di una realtà politica socialista con un’estensione multinazionale</a:t>
            </a:r>
          </a:p>
          <a:p>
            <a:pPr algn="just"/>
            <a:r>
              <a:rPr lang="it-IT" dirty="0"/>
              <a:t>Il Partito comunista è l’unico detentore del potere politico</a:t>
            </a:r>
          </a:p>
          <a:p>
            <a:pPr algn="just"/>
            <a:r>
              <a:rPr lang="it-IT" dirty="0"/>
              <a:t>Nascita dell’Unione delle Repubbliche Socialiste Sovietiche (Urss) nel dicembre 1922</a:t>
            </a:r>
          </a:p>
        </p:txBody>
      </p:sp>
    </p:spTree>
    <p:extLst>
      <p:ext uri="{BB962C8B-B14F-4D97-AF65-F5344CB8AC3E}">
        <p14:creationId xmlns:p14="http://schemas.microsoft.com/office/powerpoint/2010/main" val="373101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45055-C80D-4D16-86CC-11A7D815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3311"/>
          </a:xfrm>
        </p:spPr>
        <p:txBody>
          <a:bodyPr>
            <a:normAutofit/>
          </a:bodyPr>
          <a:lstStyle/>
          <a:p>
            <a:r>
              <a:rPr lang="it-IT" sz="3200" dirty="0"/>
              <a:t>La Conferenza di pace di Parigi (1919-20)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C422A-C6E4-4E17-8962-146D3FAE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Obiettivo della Conferenza: ridisegnare la carta d’Europa (in modo particolare dell’Europa centro-orientale) dopo la scomparsa degli imperi multinazionali, per sancire la creazione di nuove entità statuali «nazionali»</a:t>
            </a:r>
          </a:p>
          <a:p>
            <a:pPr algn="just"/>
            <a:r>
              <a:rPr lang="it-IT" dirty="0"/>
              <a:t>Atteggiamento punitivo nei confronti della Germania</a:t>
            </a:r>
          </a:p>
          <a:p>
            <a:pPr algn="just"/>
            <a:r>
              <a:rPr lang="it-IT" dirty="0"/>
              <a:t>Wilson vuole attuare i 14 punti enunciati nel gennaio 1918</a:t>
            </a:r>
          </a:p>
          <a:p>
            <a:pPr algn="just"/>
            <a:r>
              <a:rPr lang="it-IT" dirty="0"/>
              <a:t>Organo principale: Consiglio dei quattro, cui poi avrebbe fatto seguito la Conferenza degli ambasciatori</a:t>
            </a:r>
          </a:p>
          <a:p>
            <a:pPr algn="just"/>
            <a:r>
              <a:rPr lang="it-IT" dirty="0"/>
              <a:t>Con il trattato di Versailles (giugno 1919) la Germania (ormai una repubblica) è penalizzata dal punto di vista territoriale, economico e militare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145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L’Europa dopo la Prima guerra mondiale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14" y="1431637"/>
            <a:ext cx="5849371" cy="46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6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Conseguenze territoriali del trattato di Versailles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8" y="1339273"/>
            <a:ext cx="6797964" cy="48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F690-72B4-4FAC-AEB1-F8E27CA0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505"/>
            <a:ext cx="10515600" cy="746621"/>
          </a:xfrm>
        </p:spPr>
        <p:txBody>
          <a:bodyPr>
            <a:normAutofit/>
          </a:bodyPr>
          <a:lstStyle/>
          <a:p>
            <a:r>
              <a:rPr lang="it-IT" sz="3200" dirty="0"/>
              <a:t>La fine dell’Impero austro-ungarico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61AED8-DD8B-4977-A9EF-CB6F3063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191"/>
            <a:ext cx="10515600" cy="4188771"/>
          </a:xfrm>
        </p:spPr>
        <p:txBody>
          <a:bodyPr/>
          <a:lstStyle/>
          <a:p>
            <a:pPr algn="just"/>
            <a:r>
              <a:rPr lang="it-IT" dirty="0"/>
              <a:t>Il trattato di Saint-Germain (settembre 1919) sancisce la dissoluzione dell’Impero austro-ungarico e la nascita di nuovi stati, generalmente ispirati al principio nazionale e di autodeterminazione</a:t>
            </a:r>
          </a:p>
          <a:p>
            <a:pPr algn="just"/>
            <a:r>
              <a:rPr lang="it-IT" dirty="0"/>
              <a:t>Impossibilità di applicare quanto previsto dal Patto di Londra per la delimitazione della frontiera orientale italiana</a:t>
            </a:r>
          </a:p>
          <a:p>
            <a:pPr algn="just"/>
            <a:r>
              <a:rPr lang="it-IT" dirty="0"/>
              <a:t>La fissazione del confine italo-jugoslavo viene rimandata ad un successivo trattato fra i due paesi</a:t>
            </a:r>
          </a:p>
        </p:txBody>
      </p:sp>
    </p:spTree>
    <p:extLst>
      <p:ext uri="{BB962C8B-B14F-4D97-AF65-F5344CB8AC3E}">
        <p14:creationId xmlns:p14="http://schemas.microsoft.com/office/powerpoint/2010/main" val="319937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scomparsa dell’Impero austro-ungarico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17" y="1577130"/>
            <a:ext cx="5360565" cy="44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3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D5E9E-1BF7-4149-A8B4-53DD05FA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671120"/>
            <a:ext cx="10402349" cy="520118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/>
              <a:t>I trattati di pace postbellici (1919-20)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A8689B-12DD-4339-9324-E947192D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11" y="1468073"/>
            <a:ext cx="10402349" cy="458877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Nel contesto della Conferenza di Parigi, vengono firmati i trattati di pace che riguardavano i paesi sconfitti: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Versailles con la Germania (giugno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Saint-Germain con l’Austria (settembre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del Trianon con l’Ungheria (giugno 1920)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Neuilly con la Bulgaria (novembre 1919)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Trattato di Sèvres (agosto 1920) con l’Impero ottomano, poi modificato con il trattato di Losanna con la Turchia (luglio 1923) in seguito alla guerra greco-turca (1919-22) che sancì l’espulsione della Grecia dall’Anatolia (scambio di popolazioni fra i due paesi)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Abolizione del sultanato ottomano (1922) e fondazione della Repubblica turca (1923), presieduta da Mustafa Kemal </a:t>
            </a:r>
            <a:r>
              <a:rPr lang="it-IT" dirty="0" err="1"/>
              <a:t>Atatürk</a:t>
            </a:r>
            <a:r>
              <a:rPr lang="it-IT" dirty="0"/>
              <a:t>: laicizzazione, occidentalizzazione e nazionalismo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Al posto degli imperi multinazionali, nascono in Europa orientale nuovi stati, basati, almeno teoricamente, sul principio di nazionalità</a:t>
            </a:r>
          </a:p>
        </p:txBody>
      </p:sp>
    </p:spTree>
    <p:extLst>
      <p:ext uri="{BB962C8B-B14F-4D97-AF65-F5344CB8AC3E}">
        <p14:creationId xmlns:p14="http://schemas.microsoft.com/office/powerpoint/2010/main" val="1050668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Guerra civile in Russia e in Europa</vt:lpstr>
      <vt:lpstr>La guerra civile in Russia</vt:lpstr>
      <vt:lpstr>Presentazione standard di PowerPoint</vt:lpstr>
      <vt:lpstr>La Conferenza di pace di Parigi (1919-20)</vt:lpstr>
      <vt:lpstr>L’Europa dopo la Prima guerra mondiale</vt:lpstr>
      <vt:lpstr>Conseguenze territoriali del trattato di Versailles</vt:lpstr>
      <vt:lpstr>La fine dell’Impero austro-ungarico</vt:lpstr>
      <vt:lpstr>La scomparsa dell’Impero austro-ungarico</vt:lpstr>
      <vt:lpstr>I trattati di pace postbellici (1919-20)</vt:lpstr>
      <vt:lpstr>Presentazione standard di PowerPoint</vt:lpstr>
      <vt:lpstr>Trattato di Neuilly</vt:lpstr>
      <vt:lpstr>Trattato del Trianon</vt:lpstr>
      <vt:lpstr>Trattato di Sèvres (1920)</vt:lpstr>
      <vt:lpstr>Trattato di Losanna (1923)</vt:lpstr>
      <vt:lpstr>Confine orientale italiano dopo la guerra</vt:lpstr>
      <vt:lpstr>La questione delle minoranze</vt:lpstr>
      <vt:lpstr>I tedeschi dei Sudeti</vt:lpstr>
      <vt:lpstr>I tedeschi della Transilvania</vt:lpstr>
      <vt:lpstr>L’Italia e l’Europa orientale fra anni Venti e Trenta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civile in Russia e in Europa</dc:title>
  <dc:creator>SANTORO STEFANO</dc:creator>
  <cp:lastModifiedBy>SANTORO STEFANO</cp:lastModifiedBy>
  <cp:revision>1</cp:revision>
  <dcterms:created xsi:type="dcterms:W3CDTF">2023-11-07T09:03:28Z</dcterms:created>
  <dcterms:modified xsi:type="dcterms:W3CDTF">2023-11-07T09:04:16Z</dcterms:modified>
</cp:coreProperties>
</file>