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5" r:id="rId3"/>
    <p:sldId id="293" r:id="rId4"/>
    <p:sldId id="294" r:id="rId5"/>
    <p:sldId id="263" r:id="rId6"/>
    <p:sldId id="265" r:id="rId7"/>
    <p:sldId id="314" r:id="rId8"/>
    <p:sldId id="267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21B61-7D1D-D59C-BC5D-AC2503755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2C8B3D8-5A12-885B-16A8-9E86627AA2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1C638C-EF10-EBD4-8EB9-5721609EB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D89-6B81-4347-8E84-415ED82EDE3A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A72C3D-E9B3-8E9D-9BD8-9E3A02B89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8534C0-9D90-B99F-442A-3CEF078FB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5562A-68C4-4BAE-B178-CB3D99A147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493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605193-9DC5-1047-AE5A-5F56031D1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67EE767-8BAE-D54B-A830-B33F3A739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3ADDD32-D76D-ADFC-E563-2A322FB1E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D89-6B81-4347-8E84-415ED82EDE3A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A927-B452-4C73-43E5-735D2D169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8B3BCE-E678-1292-30CB-88229CB8A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5562A-68C4-4BAE-B178-CB3D99A147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716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557290C-A7B0-7F74-DF16-A16B358757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9F32FDF-C71E-6AD2-3E2C-B9B3DB1FC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E036AB-FDFC-054C-9681-F4F9DABD7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D89-6B81-4347-8E84-415ED82EDE3A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82DF1C-238E-8389-0F68-03CC82714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062B71-6F8D-EC64-5B40-CA3B4BC80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5562A-68C4-4BAE-B178-CB3D99A147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355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4283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6815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229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103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3403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446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148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396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CCA9F7-3D98-0FC6-7AA8-DC36AEA1E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1111C2-DA75-CBAF-27B1-D58AB8663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707B80-6505-E3D0-C4AB-B9936B5AB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D89-6B81-4347-8E84-415ED82EDE3A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BAF36C-DC62-B77A-286E-9F56ECB8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F88EE2-CF58-02FE-BF30-FD1707AEA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5562A-68C4-4BAE-B178-CB3D99A147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69308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9903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03839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842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DF1E00-AEAC-6C65-3AEA-B1D008FB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BBE608-2A0F-2275-66CA-040207C2F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F2DC03-7ABB-788B-7CAC-8C70C797C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D89-6B81-4347-8E84-415ED82EDE3A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DF0A23-E3BA-8D4C-E92F-AE8B0301D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956447A-4665-9706-A604-B6F8C5F5D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5562A-68C4-4BAE-B178-CB3D99A147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7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EBEC1D-9BA7-BBA9-3277-0B430F611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6259E3-C52E-89F3-AAE0-52CE3B484D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369A21F-8ADF-283E-6BC2-EAA13542F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FAE6B9E-AA13-D2BC-83C4-C7B40942E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D89-6B81-4347-8E84-415ED82EDE3A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6B764E0-4D12-BD13-F654-D449851CF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0111586-1970-154E-A765-EFBCBBAEF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5562A-68C4-4BAE-B178-CB3D99A147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767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848724-B9B1-213C-3A11-3FF5F4258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A4B0B9-A409-5A54-D318-041881A28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861F879-66D9-948E-3E79-9C80E0E64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2F506E9-6018-81B9-0FF6-CD9553556B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A388AAD-14E7-80F3-1227-8243528C9C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4E0DB0E-2A66-CB04-9E92-9E5B5DC9E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D89-6B81-4347-8E84-415ED82EDE3A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55B2152-F7A5-7D8B-08BC-7A7FBD460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2DE4322-E7AA-6F8F-7192-103B08B4B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5562A-68C4-4BAE-B178-CB3D99A147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924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CBA9E0-B523-4FFE-F875-59BA1B99E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913928C-2786-869C-2838-7B3CE9DEE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D89-6B81-4347-8E84-415ED82EDE3A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B3E9B81-3BFB-FF8F-6187-0D9ECC79A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1C2BB4F-FF8A-CB07-B7D1-669E73673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5562A-68C4-4BAE-B178-CB3D99A147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402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1FAEFE2-1BDC-C70E-6825-9AD755D43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D89-6B81-4347-8E84-415ED82EDE3A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A796630-FC2F-60CF-7DCE-9ADF5323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D7BE73E-48B8-50AC-1191-A6D03A1A7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5562A-68C4-4BAE-B178-CB3D99A147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823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D1F842-587C-A2E9-DC5E-EA752B81C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B99EB2-8C0B-C6BE-5478-24B12906C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01D0B7E-B93B-E496-5628-B352BD88F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2896308-B904-B089-AF76-92BDDF65E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D89-6B81-4347-8E84-415ED82EDE3A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999FCD8-419E-A35A-D03C-9DD19E16C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77C8C14-7B0C-7679-E227-7E785CCFB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5562A-68C4-4BAE-B178-CB3D99A147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9224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4CAA9A-2EA2-38FC-2CF4-3FE9C603E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E4C3A04-DDFE-464C-DE68-35FF48ECC1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FF8B6F3-9B31-20D3-8B2D-A54564CB2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6E39F52-89E0-0A95-E84F-B85A85F78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D89-6B81-4347-8E84-415ED82EDE3A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4A1F82D-59B3-401E-E99A-E6B521832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85EA484-9CBB-EF53-AA6D-923B51D81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5562A-68C4-4BAE-B178-CB3D99A147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64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70893EC-2148-7DE5-CC24-1355B35FA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F44B353-F40E-D6A1-27CC-7DD41B15A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ED6F51-EB3D-5823-C52D-DF67C87781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4CD89-6B81-4347-8E84-415ED82EDE3A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CD8FC1-393F-B279-E255-949175CA04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BC2DF1-5248-F1EA-80EF-E62A116945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5562A-68C4-4BAE-B178-CB3D99A147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544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AE953-A89F-4EBA-A36C-C44561FE991C}" type="datetimeFigureOut">
              <a:rPr lang="it-IT" smtClean="0"/>
              <a:t>08/11/2023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19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A27DE5-3D55-4892-B83F-C05803163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4734"/>
            <a:ext cx="10515600" cy="521222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800" dirty="0"/>
              <a:t>Con il trattato di amicizia italo-ungherese del 1927 l’Italia fascista inizia una politica di appoggio alle istanze del revisionismo ungherese e, più in generale, danubiano-balcanico</a:t>
            </a:r>
          </a:p>
          <a:p>
            <a:pPr algn="just"/>
            <a:r>
              <a:rPr lang="it-IT" sz="2800" dirty="0"/>
              <a:t>In questo quadro si colloca il supporto finanziario e logistico italiano ai gruppi terroristici anti-jugoslavi di estrema destra, gli Ustascia croati e l’</a:t>
            </a:r>
            <a:r>
              <a:rPr lang="it-IT" sz="2800" dirty="0" err="1"/>
              <a:t>Orim</a:t>
            </a:r>
            <a:r>
              <a:rPr lang="it-IT" sz="2800" dirty="0"/>
              <a:t> macedone </a:t>
            </a:r>
          </a:p>
          <a:p>
            <a:pPr algn="just"/>
            <a:r>
              <a:rPr lang="it-IT" sz="2800" dirty="0"/>
              <a:t>Nel 1933 si rafforzano le strutture della Piccola Intesa, con la creazione di un Consiglio permanente con sede a Ginevra</a:t>
            </a:r>
          </a:p>
          <a:p>
            <a:pPr algn="just"/>
            <a:r>
              <a:rPr lang="it-IT" sz="2800" dirty="0"/>
              <a:t>Nel 1934 è stipulata l’Intesa Balcanica fra Grecia, Turchia, Jugoslavia e Romania, diretta in particolare contro la Bulgaria</a:t>
            </a:r>
          </a:p>
          <a:p>
            <a:pPr algn="just"/>
            <a:r>
              <a:rPr lang="it-IT" sz="2800" dirty="0"/>
              <a:t>Nel 1934 Italia, Austria e Ungheria stipulano i Protocolli di Roma: intesa economica e militare con cui l’Italia fascista tentava di arginare i progetti di espansione politica della Germania in Europa centro-orientale e in particolare una possibile annessione dell’Austria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6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9843" y="365125"/>
            <a:ext cx="10623957" cy="700277"/>
          </a:xfrm>
        </p:spPr>
        <p:txBody>
          <a:bodyPr>
            <a:noAutofit/>
          </a:bodyPr>
          <a:lstStyle/>
          <a:p>
            <a:pPr algn="just"/>
            <a:r>
              <a:rPr lang="it-IT" sz="3200" dirty="0"/>
              <a:t>Situazione del mondo agricolo in Europa orientale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9843" y="1196753"/>
            <a:ext cx="10623956" cy="5027878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I paesi dell’Europa orientale erano prevalentemente agricoli</a:t>
            </a:r>
          </a:p>
          <a:p>
            <a:pPr algn="just"/>
            <a:r>
              <a:rPr lang="it-IT" dirty="0"/>
              <a:t>Fondazione di un’«internazionale verde» a Praga nel 1921: terza via tra capitalismo e bolscevismo</a:t>
            </a:r>
          </a:p>
          <a:p>
            <a:pPr algn="just"/>
            <a:r>
              <a:rPr lang="it-IT" dirty="0"/>
              <a:t>I principali partiti contadini sono attivi in Romania, Bulgaria, Jugoslavia, Cecoslovacchia e Polonia</a:t>
            </a:r>
          </a:p>
          <a:p>
            <a:pPr algn="just"/>
            <a:r>
              <a:rPr lang="it-IT" dirty="0"/>
              <a:t>Riforme agrarie radicali realizzate in Romania, Cecoslovacchia e Jugoslavia</a:t>
            </a:r>
          </a:p>
          <a:p>
            <a:pPr algn="just"/>
            <a:r>
              <a:rPr lang="it-IT" dirty="0"/>
              <a:t>Obiettivo: nazionalizzare le proprietà agricole, colpendo soprattutto la grande proprietà fondiaria straniera</a:t>
            </a:r>
          </a:p>
          <a:p>
            <a:pPr algn="just"/>
            <a:r>
              <a:rPr lang="it-IT" dirty="0"/>
              <a:t>In Ungheria e Polonia le riforme agrarie furono minime anche perché nel XIX secolo vi era stata una potente aristocrazia locale che aveva dominato il movimento nazionale</a:t>
            </a:r>
          </a:p>
        </p:txBody>
      </p:sp>
    </p:spTree>
    <p:extLst>
      <p:ext uri="{BB962C8B-B14F-4D97-AF65-F5344CB8AC3E}">
        <p14:creationId xmlns:p14="http://schemas.microsoft.com/office/powerpoint/2010/main" val="4054451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009" y="822121"/>
            <a:ext cx="10578518" cy="5352176"/>
          </a:xfrm>
        </p:spPr>
        <p:txBody>
          <a:bodyPr/>
          <a:lstStyle/>
          <a:p>
            <a:pPr algn="just"/>
            <a:r>
              <a:rPr lang="it-IT" dirty="0"/>
              <a:t>Dove fu realizzata una riforma agraria radicale l’aristocrazia locale o non era presente o aveva perso importanza politica</a:t>
            </a:r>
          </a:p>
          <a:p>
            <a:pPr algn="just"/>
            <a:r>
              <a:rPr lang="it-IT" dirty="0"/>
              <a:t>Un altro obiettivo della riforma agraria era limitare la penetrazione delle idee bolsceviche</a:t>
            </a:r>
          </a:p>
          <a:p>
            <a:pPr algn="just"/>
            <a:r>
              <a:rPr lang="it-IT" dirty="0"/>
              <a:t>Problemi: spesso i contadini non avevano le risorse necessarie e i lotti di terra erano troppo piccoli</a:t>
            </a:r>
          </a:p>
          <a:p>
            <a:pPr algn="just"/>
            <a:r>
              <a:rPr lang="it-IT" dirty="0"/>
              <a:t>Concorrenza del grano americano, abbassamento dei prezzi</a:t>
            </a:r>
          </a:p>
          <a:p>
            <a:pPr algn="just"/>
            <a:r>
              <a:rPr lang="it-IT" dirty="0"/>
              <a:t>La crisi economica dei primi anni Trenta colpì ulteriormente i contadini dell’Europa orientale: «forbice dei prezzi» fra i prodotti dell’industria e dell’agricoltura</a:t>
            </a:r>
          </a:p>
        </p:txBody>
      </p:sp>
    </p:spTree>
    <p:extLst>
      <p:ext uri="{BB962C8B-B14F-4D97-AF65-F5344CB8AC3E}">
        <p14:creationId xmlns:p14="http://schemas.microsoft.com/office/powerpoint/2010/main" val="3414604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1453" y="274638"/>
            <a:ext cx="10679185" cy="562074"/>
          </a:xfrm>
        </p:spPr>
        <p:txBody>
          <a:bodyPr>
            <a:noAutofit/>
          </a:bodyPr>
          <a:lstStyle/>
          <a:p>
            <a:pPr algn="just"/>
            <a:r>
              <a:rPr lang="it-IT" sz="3200" dirty="0"/>
              <a:t>La borghesia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1453" y="1048624"/>
            <a:ext cx="10679185" cy="514245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800" dirty="0"/>
              <a:t>Problema della formazione di una nuova classe dirigente</a:t>
            </a:r>
          </a:p>
          <a:p>
            <a:pPr algn="just"/>
            <a:r>
              <a:rPr lang="it-IT" sz="2800" dirty="0"/>
              <a:t>Il sistema dell’istruzione serve a forgiare una generazione devota alla nazione: insegnamento basato su miti di derivazione risorgimentale-romantica</a:t>
            </a:r>
          </a:p>
          <a:p>
            <a:pPr algn="just"/>
            <a:r>
              <a:rPr lang="it-IT" sz="2800" dirty="0"/>
              <a:t>Meta principale degli studenti universitari di origine umile: amministrazione pubblica</a:t>
            </a:r>
          </a:p>
          <a:p>
            <a:pPr algn="just"/>
            <a:r>
              <a:rPr lang="it-IT" sz="2800" dirty="0"/>
              <a:t>Studenti borghesi: professionisti, avvocati, medici, ingegneri</a:t>
            </a:r>
          </a:p>
          <a:p>
            <a:pPr algn="just"/>
            <a:r>
              <a:rPr lang="it-IT" sz="2800" dirty="0"/>
              <a:t>Protezionismo industriale e penetrazione del capitale straniero</a:t>
            </a:r>
          </a:p>
          <a:p>
            <a:pPr algn="just"/>
            <a:r>
              <a:rPr lang="it-IT" sz="2800" dirty="0"/>
              <a:t>Crescita dell’antisemitismo: accuse agli ebrei di controllare l’economia nazionale</a:t>
            </a:r>
          </a:p>
          <a:p>
            <a:pPr algn="just"/>
            <a:r>
              <a:rPr lang="it-IT" sz="2800" dirty="0"/>
              <a:t>I sistemi politici passano fra anni Venti e Trenta dalla pseudo-democrazia all’autoritarismo</a:t>
            </a:r>
          </a:p>
        </p:txBody>
      </p:sp>
    </p:spTree>
    <p:extLst>
      <p:ext uri="{BB962C8B-B14F-4D97-AF65-F5344CB8AC3E}">
        <p14:creationId xmlns:p14="http://schemas.microsoft.com/office/powerpoint/2010/main" val="2676866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dirty="0"/>
              <a:t>Polonia e Paesi baltici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 err="1"/>
              <a:t>Józef</a:t>
            </a:r>
            <a:r>
              <a:rPr lang="it-IT" sz="2800" dirty="0"/>
              <a:t> </a:t>
            </a:r>
            <a:r>
              <a:rPr lang="it-IT" sz="2800" dirty="0" err="1"/>
              <a:t>Piłsudski</a:t>
            </a:r>
            <a:r>
              <a:rPr lang="it-IT" sz="2800" dirty="0"/>
              <a:t> realizza un colpo di stato in Polonia nel 1926</a:t>
            </a:r>
          </a:p>
          <a:p>
            <a:pPr algn="just"/>
            <a:r>
              <a:rPr lang="it-IT" sz="2800" dirty="0"/>
              <a:t>Nel 1935 vara una costituzione autoritaria</a:t>
            </a:r>
          </a:p>
          <a:p>
            <a:pPr algn="just"/>
            <a:r>
              <a:rPr lang="it-IT" sz="2800" dirty="0"/>
              <a:t>Rafforzamento di correnti di destra radicale</a:t>
            </a:r>
          </a:p>
          <a:p>
            <a:pPr algn="just"/>
            <a:r>
              <a:rPr lang="it-IT" sz="2800" dirty="0"/>
              <a:t>Difficoltà per la Polonia nel destreggiarsi fra Urss e Germania nazista</a:t>
            </a:r>
          </a:p>
          <a:p>
            <a:pPr algn="just"/>
            <a:r>
              <a:rPr lang="it-IT" sz="2800" dirty="0"/>
              <a:t>Patto decennale di non aggressione (1934) fra Polonia e Germania</a:t>
            </a:r>
          </a:p>
          <a:p>
            <a:pPr algn="just"/>
            <a:r>
              <a:rPr lang="it-IT" sz="2800" dirty="0"/>
              <a:t>Tensioni della Lituania con Polonia (Vilnius) e Germania (</a:t>
            </a:r>
            <a:r>
              <a:rPr lang="it-IT" sz="2800" dirty="0" err="1"/>
              <a:t>Memel</a:t>
            </a:r>
            <a:r>
              <a:rPr lang="it-IT" sz="2800" dirty="0"/>
              <a:t>)</a:t>
            </a:r>
          </a:p>
          <a:p>
            <a:pPr algn="just"/>
            <a:r>
              <a:rPr lang="it-IT" sz="2800" dirty="0"/>
              <a:t>Svolta autoritaria di destra nei Paesi baltici fra anni Venti e Trenta</a:t>
            </a:r>
          </a:p>
        </p:txBody>
      </p:sp>
    </p:spTree>
    <p:extLst>
      <p:ext uri="{BB962C8B-B14F-4D97-AF65-F5344CB8AC3E}">
        <p14:creationId xmlns:p14="http://schemas.microsoft.com/office/powerpoint/2010/main" val="4325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48819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Cecoslovacchia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/>
              <a:t>Masaryk, di convinzioni democratiche, presidente della repubblica cecoslovacca</a:t>
            </a:r>
          </a:p>
          <a:p>
            <a:pPr algn="just"/>
            <a:r>
              <a:rPr lang="it-IT" sz="2800" dirty="0"/>
              <a:t>Sinistra molto forte, ma si spacca fra socialisti e comunisti</a:t>
            </a:r>
          </a:p>
          <a:p>
            <a:pPr algn="just"/>
            <a:r>
              <a:rPr lang="it-IT" sz="2800" dirty="0"/>
              <a:t>Differenza fra cechi e slovacchi: la Slovacchia è tradizionalista e arretrata</a:t>
            </a:r>
          </a:p>
          <a:p>
            <a:pPr algn="just"/>
            <a:r>
              <a:rPr lang="it-IT" sz="2800" dirty="0"/>
              <a:t>Gli slovacchi si sentono «colonizzati» dai cechi</a:t>
            </a:r>
          </a:p>
          <a:p>
            <a:pPr algn="just"/>
            <a:r>
              <a:rPr lang="it-IT" sz="2800" dirty="0"/>
              <a:t>Partito popolare slovacco di padre Andrej </a:t>
            </a:r>
            <a:r>
              <a:rPr lang="it-IT" sz="2800" dirty="0" err="1"/>
              <a:t>Hlinka</a:t>
            </a:r>
            <a:r>
              <a:rPr lang="it-IT" sz="2800" dirty="0"/>
              <a:t>: anti-ceco, antidemocratico, antisocialista, antisemita</a:t>
            </a:r>
          </a:p>
          <a:p>
            <a:pPr algn="just"/>
            <a:r>
              <a:rPr lang="it-IT" sz="2800" dirty="0"/>
              <a:t>Nel 1935 nasce il Partito tedesco dei </a:t>
            </a:r>
            <a:r>
              <a:rPr lang="it-IT" sz="2800" dirty="0" err="1"/>
              <a:t>Sudeti</a:t>
            </a:r>
            <a:r>
              <a:rPr lang="it-IT" sz="2800" dirty="0"/>
              <a:t>, guidato da Konrad </a:t>
            </a:r>
            <a:r>
              <a:rPr lang="it-IT" sz="2800" dirty="0" err="1"/>
              <a:t>Henlein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361565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75322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Ungheria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124125"/>
            <a:ext cx="10972800" cy="5002039"/>
          </a:xfrm>
        </p:spPr>
        <p:txBody>
          <a:bodyPr>
            <a:noAutofit/>
          </a:bodyPr>
          <a:lstStyle/>
          <a:p>
            <a:pPr algn="just"/>
            <a:r>
              <a:rPr lang="it-IT" sz="2200" dirty="0"/>
              <a:t>Nel novembre 1918 l’Ungheria diventa una repubblica</a:t>
            </a:r>
          </a:p>
          <a:p>
            <a:pPr algn="just"/>
            <a:r>
              <a:rPr lang="it-IT" sz="2200" dirty="0"/>
              <a:t>Il conte </a:t>
            </a:r>
            <a:r>
              <a:rPr lang="it-IT" sz="2200" dirty="0" err="1"/>
              <a:t>Mihály</a:t>
            </a:r>
            <a:r>
              <a:rPr lang="it-IT" sz="2200" dirty="0"/>
              <a:t> </a:t>
            </a:r>
            <a:r>
              <a:rPr lang="it-IT" sz="2200" dirty="0" err="1"/>
              <a:t>Károlyi</a:t>
            </a:r>
            <a:r>
              <a:rPr lang="it-IT" sz="2200" dirty="0"/>
              <a:t>, aristocratico progressista, diventa primo ministro</a:t>
            </a:r>
          </a:p>
          <a:p>
            <a:pPr algn="just"/>
            <a:r>
              <a:rPr lang="it-IT" sz="2200" dirty="0"/>
              <a:t>Il democratico </a:t>
            </a:r>
            <a:r>
              <a:rPr lang="it-IT" sz="2200" dirty="0" err="1"/>
              <a:t>Oszkár</a:t>
            </a:r>
            <a:r>
              <a:rPr lang="it-IT" sz="2200" dirty="0"/>
              <a:t> </a:t>
            </a:r>
            <a:r>
              <a:rPr lang="it-IT" sz="2200" dirty="0" err="1"/>
              <a:t>Jászi</a:t>
            </a:r>
            <a:r>
              <a:rPr lang="it-IT" sz="2200" dirty="0"/>
              <a:t> è il ministro per le Nazionalità</a:t>
            </a:r>
          </a:p>
          <a:p>
            <a:pPr algn="just"/>
            <a:r>
              <a:rPr lang="it-IT" sz="2200" dirty="0"/>
              <a:t>Nel marzo del 1919 è proclamata la Repubblica dei Consigli, guidata dal comunista </a:t>
            </a:r>
            <a:r>
              <a:rPr lang="it-IT" sz="2200" dirty="0" err="1"/>
              <a:t>Béla</a:t>
            </a:r>
            <a:r>
              <a:rPr lang="it-IT" sz="2200" dirty="0"/>
              <a:t> </a:t>
            </a:r>
            <a:r>
              <a:rPr lang="it-IT" sz="2200" dirty="0" err="1"/>
              <a:t>Kun</a:t>
            </a:r>
            <a:endParaRPr lang="it-IT" sz="2200" dirty="0"/>
          </a:p>
          <a:p>
            <a:pPr algn="just"/>
            <a:r>
              <a:rPr lang="it-IT" sz="2200" dirty="0"/>
              <a:t>Nell’agosto 1919 i romeni occupano Budapest</a:t>
            </a:r>
          </a:p>
          <a:p>
            <a:pPr algn="just"/>
            <a:r>
              <a:rPr lang="it-IT" sz="2200" dirty="0"/>
              <a:t>Iniziano la reazione e il «terrore bianco» di </a:t>
            </a:r>
            <a:r>
              <a:rPr lang="it-IT" sz="2200" dirty="0" err="1"/>
              <a:t>Miklós</a:t>
            </a:r>
            <a:r>
              <a:rPr lang="it-IT" sz="2200" dirty="0"/>
              <a:t> </a:t>
            </a:r>
            <a:r>
              <a:rPr lang="it-IT" sz="2200" dirty="0" err="1"/>
              <a:t>Horthy</a:t>
            </a:r>
            <a:r>
              <a:rPr lang="it-IT" sz="2200" dirty="0"/>
              <a:t>, proclamato reggente d’Ungheria</a:t>
            </a:r>
          </a:p>
          <a:p>
            <a:pPr algn="just"/>
            <a:r>
              <a:rPr lang="it-IT" sz="2200" dirty="0"/>
              <a:t>Fra il 1932 e il 1936 il primo ministro </a:t>
            </a:r>
            <a:r>
              <a:rPr lang="it-IT" sz="2200" dirty="0" err="1"/>
              <a:t>Gyula</a:t>
            </a:r>
            <a:r>
              <a:rPr lang="it-IT" sz="2200" dirty="0"/>
              <a:t> </a:t>
            </a:r>
            <a:r>
              <a:rPr lang="it-IT" sz="2200" dirty="0" err="1"/>
              <a:t>Gömbös</a:t>
            </a:r>
            <a:r>
              <a:rPr lang="it-IT" sz="2200" dirty="0"/>
              <a:t> assume posizioni filofasciste e filonaziste</a:t>
            </a:r>
          </a:p>
          <a:p>
            <a:pPr algn="just"/>
            <a:r>
              <a:rPr lang="it-IT" sz="2200" dirty="0"/>
              <a:t>Crescente diffusione dell’antisemitismo</a:t>
            </a:r>
          </a:p>
          <a:p>
            <a:pPr algn="just"/>
            <a:r>
              <a:rPr lang="it-IT" sz="2200" dirty="0"/>
              <a:t>Nel 1938 si forma il partito filonazista delle Croci Frecciate guidato da </a:t>
            </a:r>
            <a:r>
              <a:rPr lang="it-IT" sz="2200" dirty="0" err="1"/>
              <a:t>Ferenc</a:t>
            </a:r>
            <a:r>
              <a:rPr lang="it-IT" sz="2200" dirty="0"/>
              <a:t> </a:t>
            </a:r>
            <a:r>
              <a:rPr lang="it-IT" sz="2200" dirty="0" err="1"/>
              <a:t>Szálasi</a:t>
            </a:r>
            <a:r>
              <a:rPr lang="it-IT" sz="2200" dirty="0"/>
              <a:t>, antisemita e favorevole ad una riforma agraria</a:t>
            </a:r>
          </a:p>
          <a:p>
            <a:pPr algn="just"/>
            <a:r>
              <a:rPr lang="it-IT" sz="2200" dirty="0"/>
              <a:t>L’Ungheria beneficia dell’appoggio di Italia e Germania nei due arbitrati di Vienna (1938 e 1940) con cui recupera prima la Slovacchia e poi parte della Transilvania</a:t>
            </a:r>
          </a:p>
        </p:txBody>
      </p:sp>
    </p:spTree>
    <p:extLst>
      <p:ext uri="{BB962C8B-B14F-4D97-AF65-F5344CB8AC3E}">
        <p14:creationId xmlns:p14="http://schemas.microsoft.com/office/powerpoint/2010/main" val="18858170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677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1_Tema di Office</vt:lpstr>
      <vt:lpstr>Presentazione standard di PowerPoint</vt:lpstr>
      <vt:lpstr>Situazione del mondo agricolo in Europa orientale</vt:lpstr>
      <vt:lpstr>Presentazione standard di PowerPoint</vt:lpstr>
      <vt:lpstr>La borghesia</vt:lpstr>
      <vt:lpstr>Polonia e Paesi baltici</vt:lpstr>
      <vt:lpstr>Cecoslovacchia</vt:lpstr>
      <vt:lpstr>Ungheria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SANTORO STEFANO</dc:creator>
  <cp:lastModifiedBy>SANTORO STEFANO</cp:lastModifiedBy>
  <cp:revision>1</cp:revision>
  <dcterms:created xsi:type="dcterms:W3CDTF">2023-11-08T08:55:24Z</dcterms:created>
  <dcterms:modified xsi:type="dcterms:W3CDTF">2023-11-08T08:56:26Z</dcterms:modified>
</cp:coreProperties>
</file>