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</p:sldMasterIdLst>
  <p:sldIdLst>
    <p:sldId id="271" r:id="rId5"/>
    <p:sldId id="257" r:id="rId6"/>
    <p:sldId id="259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62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77" autoAdjust="0"/>
  </p:normalViewPr>
  <p:slideViewPr>
    <p:cSldViewPr snapToGrid="0" snapToObjects="1">
      <p:cViewPr varScale="1">
        <p:scale>
          <a:sx n="92" d="100"/>
          <a:sy n="92" d="100"/>
        </p:scale>
        <p:origin x="-756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109B-9E52-474A-829D-4AFEA4A0DEA9}" type="datetimeFigureOut">
              <a:rPr lang="en-US" smtClean="0"/>
              <a:pPr/>
              <a:t>11/8/2023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CE54A-9DD2-9243-813E-D36D06754636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35037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312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Master </a:t>
            </a:r>
            <a:r>
              <a:rPr lang="it-IT" dirty="0" err="1"/>
              <a:t>title</a:t>
            </a:r>
            <a:r>
              <a:rPr lang="it-IT" dirty="0"/>
              <a:t>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3088"/>
            <a:ext cx="8229600" cy="2807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Master text </a:t>
            </a:r>
            <a:r>
              <a:rPr lang="it-IT" dirty="0" err="1"/>
              <a:t>styles</a:t>
            </a:r>
            <a:endParaRPr lang="it-IT" dirty="0"/>
          </a:p>
          <a:p>
            <a:pPr lvl="1"/>
            <a:r>
              <a:rPr lang="it-IT" dirty="0"/>
              <a:t>Second </a:t>
            </a:r>
            <a:r>
              <a:rPr lang="it-IT" dirty="0" err="1"/>
              <a:t>level</a:t>
            </a:r>
            <a:endParaRPr lang="it-IT" dirty="0"/>
          </a:p>
          <a:p>
            <a:pPr lvl="2"/>
            <a:r>
              <a:rPr lang="it-IT" dirty="0"/>
              <a:t>Third </a:t>
            </a:r>
            <a:r>
              <a:rPr lang="it-IT" dirty="0" err="1"/>
              <a:t>level</a:t>
            </a:r>
            <a:endParaRPr lang="it-IT" dirty="0"/>
          </a:p>
          <a:p>
            <a:pPr lvl="3"/>
            <a:r>
              <a:rPr lang="it-IT" dirty="0" err="1"/>
              <a:t>Fourth</a:t>
            </a:r>
            <a:r>
              <a:rPr lang="it-IT" dirty="0"/>
              <a:t> </a:t>
            </a:r>
            <a:r>
              <a:rPr lang="it-IT" dirty="0" err="1"/>
              <a:t>level</a:t>
            </a:r>
            <a:endParaRPr lang="it-IT" dirty="0"/>
          </a:p>
          <a:p>
            <a:pPr lvl="4"/>
            <a:r>
              <a:rPr lang="it-IT" dirty="0" err="1"/>
              <a:t>Fifth</a:t>
            </a:r>
            <a:r>
              <a:rPr lang="it-IT" dirty="0"/>
              <a:t> </a:t>
            </a:r>
            <a:r>
              <a:rPr lang="it-IT" dirty="0" err="1"/>
              <a:t>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D109B-9E52-474A-829D-4AFEA4A0DEA9}" type="datetimeFigureOut">
              <a:rPr lang="en-US" smtClean="0"/>
              <a:pPr/>
              <a:t>11/8/2023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CE54A-9DD2-9243-813E-D36D06754636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93513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727"/>
            <a:ext cx="8229600" cy="31397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1600" b="1" i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it-IT" sz="1600" b="1" i="1" dirty="0">
                <a:solidFill>
                  <a:schemeClr val="accent1"/>
                </a:solidFill>
              </a:rPr>
              <a:t>Fulvio </a:t>
            </a:r>
            <a:r>
              <a:rPr lang="it-IT" sz="1600" b="1" i="1" dirty="0" err="1">
                <a:solidFill>
                  <a:schemeClr val="accent1"/>
                </a:solidFill>
              </a:rPr>
              <a:t>Longato</a:t>
            </a:r>
            <a:endParaRPr lang="en-GB" sz="1600" i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it-IT" sz="4400" b="1" dirty="0">
                <a:solidFill>
                  <a:schemeClr val="accent1"/>
                </a:solidFill>
              </a:rPr>
              <a:t>DIGNITÀ</a:t>
            </a:r>
          </a:p>
        </p:txBody>
      </p:sp>
    </p:spTree>
    <p:extLst>
      <p:ext uri="{BB962C8B-B14F-4D97-AF65-F5344CB8AC3E}">
        <p14:creationId xmlns:p14="http://schemas.microsoft.com/office/powerpoint/2010/main" xmlns="" val="3279682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8982"/>
            <a:ext cx="8229600" cy="424873"/>
          </a:xfrm>
        </p:spPr>
        <p:txBody>
          <a:bodyPr>
            <a:normAutofit/>
          </a:bodyPr>
          <a:lstStyle/>
          <a:p>
            <a:r>
              <a:rPr lang="en-GB" sz="1600" b="1" dirty="0">
                <a:solidFill>
                  <a:srgbClr val="4F81BD"/>
                </a:solidFill>
              </a:rPr>
              <a:t> </a:t>
            </a:r>
            <a:r>
              <a:rPr lang="en-GB" sz="1600" b="1" dirty="0" err="1">
                <a:solidFill>
                  <a:srgbClr val="4F81BD"/>
                </a:solidFill>
              </a:rPr>
              <a:t>Significati</a:t>
            </a:r>
            <a:r>
              <a:rPr lang="en-GB" sz="1600" b="1" dirty="0">
                <a:solidFill>
                  <a:srgbClr val="4F81BD"/>
                </a:solidFill>
              </a:rPr>
              <a:t>/</a:t>
            </a:r>
            <a:r>
              <a:rPr lang="en-GB" sz="1600" b="1" dirty="0" err="1">
                <a:solidFill>
                  <a:srgbClr val="4F81BD"/>
                </a:solidFill>
              </a:rPr>
              <a:t>criteri</a:t>
            </a:r>
            <a:r>
              <a:rPr lang="en-GB" sz="1600" b="1" dirty="0">
                <a:solidFill>
                  <a:srgbClr val="4F81BD"/>
                </a:solidFill>
              </a:rPr>
              <a:t> </a:t>
            </a:r>
            <a:r>
              <a:rPr lang="en-GB" sz="1600" b="1" dirty="0" err="1">
                <a:solidFill>
                  <a:srgbClr val="4F81BD"/>
                </a:solidFill>
              </a:rPr>
              <a:t>della</a:t>
            </a:r>
            <a:r>
              <a:rPr lang="en-GB" sz="1600" b="1" dirty="0">
                <a:solidFill>
                  <a:srgbClr val="4F81BD"/>
                </a:solidFill>
              </a:rPr>
              <a:t> </a:t>
            </a:r>
            <a:r>
              <a:rPr lang="en-GB" sz="1600" b="1" dirty="0" err="1">
                <a:solidFill>
                  <a:srgbClr val="4F81BD"/>
                </a:solidFill>
              </a:rPr>
              <a:t>dignità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0873"/>
            <a:ext cx="8229600" cy="3371271"/>
          </a:xfrm>
        </p:spPr>
        <p:txBody>
          <a:bodyPr>
            <a:noAutofit/>
          </a:bodyPr>
          <a:lstStyle/>
          <a:p>
            <a:pPr>
              <a:buNone/>
            </a:pPr>
            <a:endParaRPr lang="de-DE" sz="14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de-DE" sz="1400" dirty="0" err="1">
                <a:solidFill>
                  <a:srgbClr val="0070C0"/>
                </a:solidFill>
              </a:rPr>
              <a:t>Tutela</a:t>
            </a:r>
            <a:r>
              <a:rPr lang="de-DE" sz="1400" dirty="0">
                <a:solidFill>
                  <a:srgbClr val="0070C0"/>
                </a:solidFill>
              </a:rPr>
              <a:t> e </a:t>
            </a:r>
            <a:r>
              <a:rPr lang="de-DE" sz="1400" dirty="0" err="1">
                <a:solidFill>
                  <a:srgbClr val="0070C0"/>
                </a:solidFill>
              </a:rPr>
              <a:t>promozione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dell‘esigenza</a:t>
            </a:r>
            <a:r>
              <a:rPr lang="de-DE" sz="1400" dirty="0">
                <a:solidFill>
                  <a:srgbClr val="0070C0"/>
                </a:solidFill>
              </a:rPr>
              <a:t> di </a:t>
            </a:r>
            <a:r>
              <a:rPr lang="de-DE" sz="1400" dirty="0" err="1">
                <a:solidFill>
                  <a:srgbClr val="0070C0"/>
                </a:solidFill>
              </a:rPr>
              <a:t>autonomo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sviluppo</a:t>
            </a:r>
            <a:r>
              <a:rPr lang="de-DE" sz="1400" dirty="0">
                <a:solidFill>
                  <a:srgbClr val="0070C0"/>
                </a:solidFill>
              </a:rPr>
              <a:t> („</a:t>
            </a:r>
            <a:r>
              <a:rPr lang="de-DE" sz="1400" dirty="0" err="1">
                <a:solidFill>
                  <a:srgbClr val="0070C0"/>
                </a:solidFill>
              </a:rPr>
              <a:t>fioritura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umana</a:t>
            </a:r>
            <a:r>
              <a:rPr lang="de-DE" sz="1400" dirty="0">
                <a:solidFill>
                  <a:srgbClr val="0070C0"/>
                </a:solidFill>
              </a:rPr>
              <a:t>“) di </a:t>
            </a:r>
            <a:r>
              <a:rPr lang="de-DE" sz="1400" dirty="0" err="1">
                <a:solidFill>
                  <a:srgbClr val="0070C0"/>
                </a:solidFill>
              </a:rPr>
              <a:t>ciascuno</a:t>
            </a:r>
            <a:r>
              <a:rPr lang="de-DE" sz="1400" dirty="0">
                <a:solidFill>
                  <a:srgbClr val="0070C0"/>
                </a:solidFill>
              </a:rPr>
              <a:t>; </a:t>
            </a:r>
            <a:r>
              <a:rPr lang="de-DE" sz="1400" dirty="0" err="1">
                <a:solidFill>
                  <a:srgbClr val="0070C0"/>
                </a:solidFill>
              </a:rPr>
              <a:t>rispetto</a:t>
            </a:r>
            <a:r>
              <a:rPr lang="de-DE" sz="1400" dirty="0">
                <a:solidFill>
                  <a:srgbClr val="0070C0"/>
                </a:solidFill>
              </a:rPr>
              <a:t> da </a:t>
            </a:r>
            <a:r>
              <a:rPr lang="de-DE" sz="1400" dirty="0" err="1">
                <a:solidFill>
                  <a:srgbClr val="0070C0"/>
                </a:solidFill>
              </a:rPr>
              <a:t>parte</a:t>
            </a:r>
            <a:r>
              <a:rPr lang="de-DE" sz="1400" dirty="0">
                <a:solidFill>
                  <a:srgbClr val="0070C0"/>
                </a:solidFill>
              </a:rPr>
              <a:t> di </a:t>
            </a:r>
            <a:r>
              <a:rPr lang="de-DE" sz="1400" dirty="0" err="1">
                <a:solidFill>
                  <a:srgbClr val="0070C0"/>
                </a:solidFill>
              </a:rPr>
              <a:t>ciascuno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dell‘esigenza</a:t>
            </a:r>
            <a:r>
              <a:rPr lang="de-DE" sz="1400" dirty="0">
                <a:solidFill>
                  <a:srgbClr val="0070C0"/>
                </a:solidFill>
              </a:rPr>
              <a:t> di </a:t>
            </a:r>
            <a:r>
              <a:rPr lang="de-DE" sz="1400" dirty="0" err="1">
                <a:solidFill>
                  <a:srgbClr val="0070C0"/>
                </a:solidFill>
              </a:rPr>
              <a:t>fioritura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degli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altri</a:t>
            </a:r>
            <a:r>
              <a:rPr lang="de-DE" sz="1400" dirty="0">
                <a:solidFill>
                  <a:srgbClr val="0070C0"/>
                </a:solidFill>
              </a:rPr>
              <a:t>. – </a:t>
            </a:r>
            <a:r>
              <a:rPr lang="de-DE" sz="1400" dirty="0" err="1">
                <a:solidFill>
                  <a:srgbClr val="0070C0"/>
                </a:solidFill>
              </a:rPr>
              <a:t>Prestazione</a:t>
            </a:r>
            <a:r>
              <a:rPr lang="de-DE" sz="1400" dirty="0">
                <a:solidFill>
                  <a:srgbClr val="0070C0"/>
                </a:solidFill>
              </a:rPr>
              <a:t> del </a:t>
            </a:r>
            <a:r>
              <a:rPr lang="de-DE" sz="1400" dirty="0" err="1">
                <a:solidFill>
                  <a:srgbClr val="0070C0"/>
                </a:solidFill>
              </a:rPr>
              <a:t>singolo</a:t>
            </a:r>
            <a:r>
              <a:rPr lang="de-DE" sz="1400" dirty="0">
                <a:solidFill>
                  <a:srgbClr val="0070C0"/>
                </a:solidFill>
              </a:rPr>
              <a:t> non </a:t>
            </a:r>
            <a:r>
              <a:rPr lang="de-DE" sz="1400" dirty="0" err="1">
                <a:solidFill>
                  <a:srgbClr val="0070C0"/>
                </a:solidFill>
              </a:rPr>
              <a:t>come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condizione</a:t>
            </a:r>
            <a:r>
              <a:rPr lang="de-DE" sz="1400" dirty="0">
                <a:solidFill>
                  <a:srgbClr val="0070C0"/>
                </a:solidFill>
              </a:rPr>
              <a:t> per </a:t>
            </a:r>
            <a:r>
              <a:rPr lang="de-DE" sz="1400" dirty="0" err="1">
                <a:solidFill>
                  <a:srgbClr val="0070C0"/>
                </a:solidFill>
              </a:rPr>
              <a:t>il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riconoscimento</a:t>
            </a:r>
            <a:r>
              <a:rPr lang="de-DE" sz="1400" dirty="0">
                <a:solidFill>
                  <a:srgbClr val="0070C0"/>
                </a:solidFill>
              </a:rPr>
              <a:t> da </a:t>
            </a:r>
            <a:r>
              <a:rPr lang="de-DE" sz="1400" dirty="0" err="1">
                <a:solidFill>
                  <a:srgbClr val="0070C0"/>
                </a:solidFill>
              </a:rPr>
              <a:t>parte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degli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altri</a:t>
            </a:r>
            <a:r>
              <a:rPr lang="de-DE" sz="1400" dirty="0">
                <a:solidFill>
                  <a:srgbClr val="0070C0"/>
                </a:solidFill>
              </a:rPr>
              <a:t> e della </a:t>
            </a:r>
            <a:r>
              <a:rPr lang="de-DE" sz="1400" dirty="0" err="1">
                <a:solidFill>
                  <a:srgbClr val="0070C0"/>
                </a:solidFill>
              </a:rPr>
              <a:t>società</a:t>
            </a:r>
            <a:r>
              <a:rPr lang="de-DE" sz="1400" dirty="0">
                <a:solidFill>
                  <a:srgbClr val="0070C0"/>
                </a:solidFill>
              </a:rPr>
              <a:t> della </a:t>
            </a:r>
            <a:r>
              <a:rPr lang="de-DE" sz="1400" dirty="0" err="1">
                <a:solidFill>
                  <a:srgbClr val="0070C0"/>
                </a:solidFill>
              </a:rPr>
              <a:t>dignità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intrinseca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come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dotazione</a:t>
            </a:r>
            <a:r>
              <a:rPr lang="de-DE" sz="1400" dirty="0">
                <a:solidFill>
                  <a:srgbClr val="0070C0"/>
                </a:solidFill>
              </a:rPr>
              <a:t>, </a:t>
            </a:r>
            <a:r>
              <a:rPr lang="de-DE" sz="1400" dirty="0" err="1">
                <a:solidFill>
                  <a:srgbClr val="0070C0"/>
                </a:solidFill>
              </a:rPr>
              <a:t>ma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come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espressione</a:t>
            </a:r>
            <a:r>
              <a:rPr lang="de-DE" sz="1400" dirty="0">
                <a:solidFill>
                  <a:srgbClr val="0070C0"/>
                </a:solidFill>
              </a:rPr>
              <a:t> personale della </a:t>
            </a:r>
            <a:r>
              <a:rPr lang="de-DE" sz="1400" dirty="0" err="1">
                <a:solidFill>
                  <a:srgbClr val="0070C0"/>
                </a:solidFill>
              </a:rPr>
              <a:t>dignità</a:t>
            </a:r>
            <a:r>
              <a:rPr lang="de-DE" sz="1400" dirty="0">
                <a:solidFill>
                  <a:srgbClr val="0070C0"/>
                </a:solidFill>
              </a:rPr>
              <a:t>. </a:t>
            </a:r>
            <a:r>
              <a:rPr lang="de-DE" sz="1400" dirty="0" err="1">
                <a:solidFill>
                  <a:srgbClr val="0070C0"/>
                </a:solidFill>
              </a:rPr>
              <a:t>Cfr</a:t>
            </a:r>
            <a:r>
              <a:rPr lang="de-DE" sz="1400" dirty="0">
                <a:solidFill>
                  <a:srgbClr val="0070C0"/>
                </a:solidFill>
              </a:rPr>
              <a:t>. </a:t>
            </a:r>
            <a:r>
              <a:rPr lang="de-DE" sz="1400" b="1" i="1" dirty="0" err="1">
                <a:solidFill>
                  <a:srgbClr val="0070C0"/>
                </a:solidFill>
              </a:rPr>
              <a:t>Dichiarazione</a:t>
            </a:r>
            <a:r>
              <a:rPr lang="de-DE" sz="1400" b="1" i="1" dirty="0">
                <a:solidFill>
                  <a:srgbClr val="0070C0"/>
                </a:solidFill>
              </a:rPr>
              <a:t> universale </a:t>
            </a:r>
            <a:r>
              <a:rPr lang="de-DE" sz="1400" b="1" i="1" dirty="0" err="1">
                <a:solidFill>
                  <a:srgbClr val="0070C0"/>
                </a:solidFill>
              </a:rPr>
              <a:t>dei</a:t>
            </a:r>
            <a:r>
              <a:rPr lang="de-DE" sz="1400" b="1" i="1" dirty="0">
                <a:solidFill>
                  <a:srgbClr val="0070C0"/>
                </a:solidFill>
              </a:rPr>
              <a:t> </a:t>
            </a:r>
            <a:r>
              <a:rPr lang="de-DE" sz="1400" b="1" i="1" dirty="0" err="1">
                <a:solidFill>
                  <a:srgbClr val="0070C0"/>
                </a:solidFill>
              </a:rPr>
              <a:t>diritti</a:t>
            </a:r>
            <a:r>
              <a:rPr lang="de-DE" sz="1400" b="1" i="1" dirty="0">
                <a:solidFill>
                  <a:srgbClr val="0070C0"/>
                </a:solidFill>
              </a:rPr>
              <a:t> </a:t>
            </a:r>
            <a:r>
              <a:rPr lang="de-DE" sz="1400" b="1" i="1" dirty="0" err="1">
                <a:solidFill>
                  <a:srgbClr val="0070C0"/>
                </a:solidFill>
              </a:rPr>
              <a:t>umani</a:t>
            </a:r>
            <a:r>
              <a:rPr lang="de-DE" sz="1400" dirty="0">
                <a:solidFill>
                  <a:srgbClr val="0070C0"/>
                </a:solidFill>
              </a:rPr>
              <a:t>: „</a:t>
            </a:r>
            <a:r>
              <a:rPr lang="de-DE" sz="1400" dirty="0" err="1">
                <a:solidFill>
                  <a:srgbClr val="0070C0"/>
                </a:solidFill>
              </a:rPr>
              <a:t>Ogni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individuo</a:t>
            </a:r>
            <a:r>
              <a:rPr lang="de-DE" sz="1400" dirty="0">
                <a:solidFill>
                  <a:srgbClr val="0070C0"/>
                </a:solidFill>
              </a:rPr>
              <a:t> ha </a:t>
            </a:r>
            <a:r>
              <a:rPr lang="de-DE" sz="1400" dirty="0" err="1">
                <a:solidFill>
                  <a:srgbClr val="0070C0"/>
                </a:solidFill>
              </a:rPr>
              <a:t>dei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doveri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verso</a:t>
            </a:r>
            <a:r>
              <a:rPr lang="de-DE" sz="1400" dirty="0">
                <a:solidFill>
                  <a:srgbClr val="0070C0"/>
                </a:solidFill>
              </a:rPr>
              <a:t> la </a:t>
            </a:r>
            <a:r>
              <a:rPr lang="de-DE" sz="1400" dirty="0" err="1">
                <a:solidFill>
                  <a:srgbClr val="0070C0"/>
                </a:solidFill>
              </a:rPr>
              <a:t>comunità</a:t>
            </a:r>
            <a:r>
              <a:rPr lang="de-DE" sz="1400" dirty="0">
                <a:solidFill>
                  <a:srgbClr val="0070C0"/>
                </a:solidFill>
              </a:rPr>
              <a:t>, </a:t>
            </a:r>
            <a:r>
              <a:rPr lang="de-DE" sz="1400" dirty="0" err="1">
                <a:solidFill>
                  <a:srgbClr val="0070C0"/>
                </a:solidFill>
              </a:rPr>
              <a:t>nella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quale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soltanto</a:t>
            </a:r>
            <a:r>
              <a:rPr lang="de-DE" sz="1400" dirty="0">
                <a:solidFill>
                  <a:srgbClr val="0070C0"/>
                </a:solidFill>
              </a:rPr>
              <a:t> è </a:t>
            </a:r>
            <a:r>
              <a:rPr lang="de-DE" sz="1400" dirty="0" err="1">
                <a:solidFill>
                  <a:srgbClr val="0070C0"/>
                </a:solidFill>
              </a:rPr>
              <a:t>possibile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il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libero</a:t>
            </a:r>
            <a:r>
              <a:rPr lang="de-DE" sz="1400" dirty="0">
                <a:solidFill>
                  <a:srgbClr val="0070C0"/>
                </a:solidFill>
              </a:rPr>
              <a:t> e pieno </a:t>
            </a:r>
            <a:r>
              <a:rPr lang="de-DE" sz="1400" dirty="0" err="1">
                <a:solidFill>
                  <a:srgbClr val="0070C0"/>
                </a:solidFill>
              </a:rPr>
              <a:t>sviluppo</a:t>
            </a:r>
            <a:r>
              <a:rPr lang="de-DE" sz="1400" dirty="0">
                <a:solidFill>
                  <a:srgbClr val="0070C0"/>
                </a:solidFill>
              </a:rPr>
              <a:t> della </a:t>
            </a:r>
            <a:r>
              <a:rPr lang="de-DE" sz="1400" dirty="0" err="1">
                <a:solidFill>
                  <a:srgbClr val="0070C0"/>
                </a:solidFill>
              </a:rPr>
              <a:t>sua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personalità</a:t>
            </a:r>
            <a:r>
              <a:rPr lang="de-DE" sz="1400" dirty="0">
                <a:solidFill>
                  <a:srgbClr val="0070C0"/>
                </a:solidFill>
              </a:rPr>
              <a:t>“ (</a:t>
            </a:r>
            <a:r>
              <a:rPr lang="de-DE" sz="1400" dirty="0" err="1">
                <a:solidFill>
                  <a:srgbClr val="0070C0"/>
                </a:solidFill>
              </a:rPr>
              <a:t>art</a:t>
            </a:r>
            <a:r>
              <a:rPr lang="de-DE" sz="1400" dirty="0">
                <a:solidFill>
                  <a:srgbClr val="0070C0"/>
                </a:solidFill>
              </a:rPr>
              <a:t>. 29);  </a:t>
            </a:r>
            <a:r>
              <a:rPr lang="de-DE" sz="1400" b="1" i="1" dirty="0" err="1">
                <a:solidFill>
                  <a:srgbClr val="0070C0"/>
                </a:solidFill>
              </a:rPr>
              <a:t>Costituzione</a:t>
            </a:r>
            <a:r>
              <a:rPr lang="de-DE" sz="1400" b="1" i="1" dirty="0">
                <a:solidFill>
                  <a:srgbClr val="0070C0"/>
                </a:solidFill>
              </a:rPr>
              <a:t> </a:t>
            </a:r>
            <a:r>
              <a:rPr lang="de-DE" sz="1400" b="1" i="1" dirty="0" err="1">
                <a:solidFill>
                  <a:srgbClr val="0070C0"/>
                </a:solidFill>
              </a:rPr>
              <a:t>italiana</a:t>
            </a:r>
            <a:r>
              <a:rPr lang="de-DE" sz="1400" dirty="0">
                <a:solidFill>
                  <a:srgbClr val="0070C0"/>
                </a:solidFill>
              </a:rPr>
              <a:t>: „La </a:t>
            </a:r>
            <a:r>
              <a:rPr lang="de-DE" sz="1400" dirty="0" err="1">
                <a:solidFill>
                  <a:srgbClr val="0070C0"/>
                </a:solidFill>
              </a:rPr>
              <a:t>Repubblica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riconosce</a:t>
            </a:r>
            <a:r>
              <a:rPr lang="de-DE" sz="1400" dirty="0">
                <a:solidFill>
                  <a:srgbClr val="0070C0"/>
                </a:solidFill>
              </a:rPr>
              <a:t> e </a:t>
            </a:r>
            <a:r>
              <a:rPr lang="de-DE" sz="1400" dirty="0" err="1">
                <a:solidFill>
                  <a:srgbClr val="0070C0"/>
                </a:solidFill>
              </a:rPr>
              <a:t>garantisce</a:t>
            </a:r>
            <a:r>
              <a:rPr lang="de-DE" sz="1400" dirty="0">
                <a:solidFill>
                  <a:srgbClr val="0070C0"/>
                </a:solidFill>
              </a:rPr>
              <a:t> i </a:t>
            </a:r>
            <a:r>
              <a:rPr lang="de-DE" sz="1400" dirty="0" err="1">
                <a:solidFill>
                  <a:srgbClr val="0070C0"/>
                </a:solidFill>
              </a:rPr>
              <a:t>diritti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inviolabili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dell‘uomo</a:t>
            </a:r>
            <a:r>
              <a:rPr lang="de-DE" sz="1400" dirty="0">
                <a:solidFill>
                  <a:srgbClr val="0070C0"/>
                </a:solidFill>
              </a:rPr>
              <a:t>, </a:t>
            </a:r>
            <a:r>
              <a:rPr lang="de-DE" sz="1400" dirty="0" err="1">
                <a:solidFill>
                  <a:srgbClr val="0070C0"/>
                </a:solidFill>
              </a:rPr>
              <a:t>sia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come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singolo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sia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nelle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formazioni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sociali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ove</a:t>
            </a:r>
            <a:r>
              <a:rPr lang="de-DE" sz="1400" dirty="0">
                <a:solidFill>
                  <a:srgbClr val="0070C0"/>
                </a:solidFill>
              </a:rPr>
              <a:t> si </a:t>
            </a:r>
            <a:r>
              <a:rPr lang="de-DE" sz="1400" dirty="0" err="1">
                <a:solidFill>
                  <a:srgbClr val="0070C0"/>
                </a:solidFill>
              </a:rPr>
              <a:t>svolge</a:t>
            </a:r>
            <a:r>
              <a:rPr lang="de-DE" sz="1400" dirty="0">
                <a:solidFill>
                  <a:srgbClr val="0070C0"/>
                </a:solidFill>
              </a:rPr>
              <a:t> la </a:t>
            </a:r>
            <a:r>
              <a:rPr lang="de-DE" sz="1400" dirty="0" err="1">
                <a:solidFill>
                  <a:srgbClr val="0070C0"/>
                </a:solidFill>
              </a:rPr>
              <a:t>sua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personalità</a:t>
            </a:r>
            <a:r>
              <a:rPr lang="de-DE" sz="1400" dirty="0">
                <a:solidFill>
                  <a:srgbClr val="0070C0"/>
                </a:solidFill>
              </a:rPr>
              <a:t> e </a:t>
            </a:r>
            <a:r>
              <a:rPr lang="de-DE" sz="1400" dirty="0" err="1">
                <a:solidFill>
                  <a:srgbClr val="0070C0"/>
                </a:solidFill>
              </a:rPr>
              <a:t>richiede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l‘adempimento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dei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doveri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inderogabili</a:t>
            </a:r>
            <a:r>
              <a:rPr lang="de-DE" sz="1400" dirty="0">
                <a:solidFill>
                  <a:srgbClr val="0070C0"/>
                </a:solidFill>
              </a:rPr>
              <a:t> di </a:t>
            </a:r>
            <a:r>
              <a:rPr lang="de-DE" sz="1400" dirty="0" err="1">
                <a:solidFill>
                  <a:srgbClr val="0070C0"/>
                </a:solidFill>
              </a:rPr>
              <a:t>solidarietà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politica</a:t>
            </a:r>
            <a:r>
              <a:rPr lang="de-DE" sz="1400" dirty="0">
                <a:solidFill>
                  <a:srgbClr val="0070C0"/>
                </a:solidFill>
              </a:rPr>
              <a:t>, </a:t>
            </a:r>
            <a:r>
              <a:rPr lang="de-DE" sz="1400" dirty="0" err="1">
                <a:solidFill>
                  <a:srgbClr val="0070C0"/>
                </a:solidFill>
              </a:rPr>
              <a:t>economica</a:t>
            </a:r>
            <a:r>
              <a:rPr lang="de-DE" sz="1400" dirty="0">
                <a:solidFill>
                  <a:srgbClr val="0070C0"/>
                </a:solidFill>
              </a:rPr>
              <a:t> e </a:t>
            </a:r>
            <a:r>
              <a:rPr lang="de-DE" sz="1400" dirty="0" err="1">
                <a:solidFill>
                  <a:srgbClr val="0070C0"/>
                </a:solidFill>
              </a:rPr>
              <a:t>sociale</a:t>
            </a:r>
            <a:r>
              <a:rPr lang="de-DE" sz="1400" dirty="0">
                <a:solidFill>
                  <a:srgbClr val="0070C0"/>
                </a:solidFill>
              </a:rPr>
              <a:t>“ (</a:t>
            </a:r>
            <a:r>
              <a:rPr lang="de-DE" sz="1400" dirty="0" err="1">
                <a:solidFill>
                  <a:srgbClr val="0070C0"/>
                </a:solidFill>
              </a:rPr>
              <a:t>art</a:t>
            </a:r>
            <a:r>
              <a:rPr lang="de-DE" sz="1400" dirty="0">
                <a:solidFill>
                  <a:srgbClr val="0070C0"/>
                </a:solidFill>
              </a:rPr>
              <a:t>. 2); „E‘ </a:t>
            </a:r>
            <a:r>
              <a:rPr lang="de-DE" sz="1400" dirty="0" err="1">
                <a:solidFill>
                  <a:srgbClr val="0070C0"/>
                </a:solidFill>
              </a:rPr>
              <a:t>compito</a:t>
            </a:r>
            <a:r>
              <a:rPr lang="de-DE" sz="1400" dirty="0">
                <a:solidFill>
                  <a:srgbClr val="0070C0"/>
                </a:solidFill>
              </a:rPr>
              <a:t> della </a:t>
            </a:r>
            <a:r>
              <a:rPr lang="de-DE" sz="1400" dirty="0" err="1">
                <a:solidFill>
                  <a:srgbClr val="0070C0"/>
                </a:solidFill>
              </a:rPr>
              <a:t>Repubblica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rimuovere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gli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ostacoli</a:t>
            </a:r>
            <a:r>
              <a:rPr lang="de-DE" sz="1400" dirty="0">
                <a:solidFill>
                  <a:srgbClr val="0070C0"/>
                </a:solidFill>
              </a:rPr>
              <a:t> di </a:t>
            </a:r>
            <a:r>
              <a:rPr lang="de-DE" sz="1400" dirty="0" err="1">
                <a:solidFill>
                  <a:srgbClr val="0070C0"/>
                </a:solidFill>
              </a:rPr>
              <a:t>ordine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economico</a:t>
            </a:r>
            <a:r>
              <a:rPr lang="de-DE" sz="1400" dirty="0">
                <a:solidFill>
                  <a:srgbClr val="0070C0"/>
                </a:solidFill>
              </a:rPr>
              <a:t> e </a:t>
            </a:r>
            <a:r>
              <a:rPr lang="de-DE" sz="1400" dirty="0" err="1">
                <a:solidFill>
                  <a:srgbClr val="0070C0"/>
                </a:solidFill>
              </a:rPr>
              <a:t>sociale</a:t>
            </a:r>
            <a:r>
              <a:rPr lang="de-DE" sz="1400" dirty="0">
                <a:solidFill>
                  <a:srgbClr val="0070C0"/>
                </a:solidFill>
              </a:rPr>
              <a:t>, </a:t>
            </a:r>
            <a:r>
              <a:rPr lang="de-DE" sz="1400" dirty="0" err="1">
                <a:solidFill>
                  <a:srgbClr val="0070C0"/>
                </a:solidFill>
              </a:rPr>
              <a:t>che</a:t>
            </a:r>
            <a:r>
              <a:rPr lang="de-DE" sz="1400" dirty="0">
                <a:solidFill>
                  <a:srgbClr val="0070C0"/>
                </a:solidFill>
              </a:rPr>
              <a:t>, </a:t>
            </a:r>
            <a:r>
              <a:rPr lang="de-DE" sz="1400" dirty="0" err="1">
                <a:solidFill>
                  <a:srgbClr val="0070C0"/>
                </a:solidFill>
              </a:rPr>
              <a:t>limitando</a:t>
            </a:r>
            <a:r>
              <a:rPr lang="de-DE" sz="1400" dirty="0">
                <a:solidFill>
                  <a:srgbClr val="0070C0"/>
                </a:solidFill>
              </a:rPr>
              <a:t> di </a:t>
            </a:r>
            <a:r>
              <a:rPr lang="de-DE" sz="1400" dirty="0" err="1">
                <a:solidFill>
                  <a:srgbClr val="0070C0"/>
                </a:solidFill>
              </a:rPr>
              <a:t>fatto</a:t>
            </a:r>
            <a:r>
              <a:rPr lang="de-DE" sz="1400" dirty="0">
                <a:solidFill>
                  <a:srgbClr val="0070C0"/>
                </a:solidFill>
              </a:rPr>
              <a:t> la </a:t>
            </a:r>
            <a:r>
              <a:rPr lang="de-DE" sz="1400" dirty="0" err="1">
                <a:solidFill>
                  <a:srgbClr val="0070C0"/>
                </a:solidFill>
              </a:rPr>
              <a:t>libertà</a:t>
            </a:r>
            <a:r>
              <a:rPr lang="de-DE" sz="1400" dirty="0">
                <a:solidFill>
                  <a:srgbClr val="0070C0"/>
                </a:solidFill>
              </a:rPr>
              <a:t> e </a:t>
            </a:r>
            <a:r>
              <a:rPr lang="de-DE" sz="1400" dirty="0" err="1">
                <a:solidFill>
                  <a:srgbClr val="0070C0"/>
                </a:solidFill>
              </a:rPr>
              <a:t>l‘eguaglianza</a:t>
            </a:r>
            <a:r>
              <a:rPr lang="de-DE" sz="1400" dirty="0">
                <a:solidFill>
                  <a:srgbClr val="0070C0"/>
                </a:solidFill>
              </a:rPr>
              <a:t> die </a:t>
            </a:r>
            <a:r>
              <a:rPr lang="de-DE" sz="1400" dirty="0" err="1">
                <a:solidFill>
                  <a:srgbClr val="0070C0"/>
                </a:solidFill>
              </a:rPr>
              <a:t>cittadini</a:t>
            </a:r>
            <a:r>
              <a:rPr lang="de-DE" sz="1400" dirty="0">
                <a:solidFill>
                  <a:srgbClr val="0070C0"/>
                </a:solidFill>
              </a:rPr>
              <a:t>, </a:t>
            </a:r>
            <a:r>
              <a:rPr lang="de-DE" sz="1400" dirty="0" err="1">
                <a:solidFill>
                  <a:srgbClr val="0070C0"/>
                </a:solidFill>
              </a:rPr>
              <a:t>impediscono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il</a:t>
            </a:r>
            <a:r>
              <a:rPr lang="de-DE" sz="1400" dirty="0">
                <a:solidFill>
                  <a:srgbClr val="0070C0"/>
                </a:solidFill>
              </a:rPr>
              <a:t> pieno </a:t>
            </a:r>
            <a:r>
              <a:rPr lang="de-DE" sz="1400" dirty="0" err="1">
                <a:solidFill>
                  <a:srgbClr val="0070C0"/>
                </a:solidFill>
              </a:rPr>
              <a:t>sviluppo</a:t>
            </a:r>
            <a:r>
              <a:rPr lang="de-DE" sz="1400" dirty="0">
                <a:solidFill>
                  <a:srgbClr val="0070C0"/>
                </a:solidFill>
              </a:rPr>
              <a:t> della </a:t>
            </a:r>
            <a:r>
              <a:rPr lang="de-DE" sz="1400" dirty="0" err="1">
                <a:solidFill>
                  <a:srgbClr val="0070C0"/>
                </a:solidFill>
              </a:rPr>
              <a:t>persona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umana</a:t>
            </a:r>
            <a:r>
              <a:rPr lang="de-DE" sz="1400" dirty="0">
                <a:solidFill>
                  <a:srgbClr val="0070C0"/>
                </a:solidFill>
              </a:rPr>
              <a:t>“ (</a:t>
            </a:r>
            <a:r>
              <a:rPr lang="de-DE" sz="1400" dirty="0" err="1">
                <a:solidFill>
                  <a:srgbClr val="0070C0"/>
                </a:solidFill>
              </a:rPr>
              <a:t>art</a:t>
            </a:r>
            <a:r>
              <a:rPr lang="de-DE" sz="1400" dirty="0">
                <a:solidFill>
                  <a:srgbClr val="0070C0"/>
                </a:solidFill>
              </a:rPr>
              <a:t>. 3.1.).</a:t>
            </a:r>
          </a:p>
          <a:p>
            <a:pPr>
              <a:buFont typeface="Wingdings" pitchFamily="2" charset="2"/>
              <a:buChar char="Ø"/>
            </a:pPr>
            <a:r>
              <a:rPr lang="de-DE" sz="1400" dirty="0" err="1">
                <a:solidFill>
                  <a:srgbClr val="0070C0"/>
                </a:solidFill>
              </a:rPr>
              <a:t>Rispetto</a:t>
            </a:r>
            <a:r>
              <a:rPr lang="de-DE" sz="1400" dirty="0">
                <a:solidFill>
                  <a:srgbClr val="0070C0"/>
                </a:solidFill>
              </a:rPr>
              <a:t> del </a:t>
            </a:r>
            <a:r>
              <a:rPr lang="de-DE" sz="1400" dirty="0" err="1">
                <a:solidFill>
                  <a:srgbClr val="0070C0"/>
                </a:solidFill>
              </a:rPr>
              <a:t>consenso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libero</a:t>
            </a:r>
            <a:r>
              <a:rPr lang="de-DE" sz="1400" dirty="0">
                <a:solidFill>
                  <a:srgbClr val="0070C0"/>
                </a:solidFill>
              </a:rPr>
              <a:t> e </a:t>
            </a:r>
            <a:r>
              <a:rPr lang="de-DE" sz="1400" dirty="0" err="1">
                <a:solidFill>
                  <a:srgbClr val="0070C0"/>
                </a:solidFill>
              </a:rPr>
              <a:t>informato</a:t>
            </a:r>
            <a:r>
              <a:rPr lang="de-DE" sz="1400" dirty="0">
                <a:solidFill>
                  <a:srgbClr val="0070C0"/>
                </a:solidFill>
              </a:rPr>
              <a:t>; </a:t>
            </a:r>
            <a:r>
              <a:rPr lang="de-DE" sz="1400" dirty="0" err="1">
                <a:solidFill>
                  <a:srgbClr val="0070C0"/>
                </a:solidFill>
              </a:rPr>
              <a:t>diritto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dell‘anziano</a:t>
            </a:r>
            <a:r>
              <a:rPr lang="de-DE" sz="1400" dirty="0">
                <a:solidFill>
                  <a:srgbClr val="0070C0"/>
                </a:solidFill>
              </a:rPr>
              <a:t> a </a:t>
            </a:r>
            <a:r>
              <a:rPr lang="de-DE" sz="1400" dirty="0" err="1">
                <a:solidFill>
                  <a:srgbClr val="0070C0"/>
                </a:solidFill>
              </a:rPr>
              <a:t>condurre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una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vita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dignitosa</a:t>
            </a:r>
            <a:r>
              <a:rPr lang="de-DE" sz="1400" dirty="0">
                <a:solidFill>
                  <a:srgbClr val="0070C0"/>
                </a:solidFill>
              </a:rPr>
              <a:t> e </a:t>
            </a:r>
            <a:r>
              <a:rPr lang="de-DE" sz="1400" dirty="0" err="1">
                <a:solidFill>
                  <a:srgbClr val="0070C0"/>
                </a:solidFill>
              </a:rPr>
              <a:t>indipendente</a:t>
            </a:r>
            <a:r>
              <a:rPr lang="de-DE" sz="1400" dirty="0">
                <a:solidFill>
                  <a:srgbClr val="0070C0"/>
                </a:solidFill>
              </a:rPr>
              <a:t>; </a:t>
            </a:r>
            <a:r>
              <a:rPr lang="de-DE" sz="1400" dirty="0" err="1">
                <a:solidFill>
                  <a:srgbClr val="0070C0"/>
                </a:solidFill>
              </a:rPr>
              <a:t>diritto</a:t>
            </a:r>
            <a:r>
              <a:rPr lang="de-DE" sz="1400" dirty="0">
                <a:solidFill>
                  <a:srgbClr val="0070C0"/>
                </a:solidFill>
              </a:rPr>
              <a:t> a </a:t>
            </a:r>
            <a:r>
              <a:rPr lang="de-DE" sz="1400" dirty="0" err="1">
                <a:solidFill>
                  <a:srgbClr val="0070C0"/>
                </a:solidFill>
              </a:rPr>
              <a:t>condizioni</a:t>
            </a:r>
            <a:r>
              <a:rPr lang="de-DE" sz="1400" dirty="0">
                <a:solidFill>
                  <a:srgbClr val="0070C0"/>
                </a:solidFill>
              </a:rPr>
              <a:t> di </a:t>
            </a:r>
            <a:r>
              <a:rPr lang="de-DE" sz="1400" dirty="0" err="1">
                <a:solidFill>
                  <a:srgbClr val="0070C0"/>
                </a:solidFill>
              </a:rPr>
              <a:t>lavoro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sane</a:t>
            </a:r>
            <a:r>
              <a:rPr lang="de-DE" sz="1400" dirty="0">
                <a:solidFill>
                  <a:srgbClr val="0070C0"/>
                </a:solidFill>
              </a:rPr>
              <a:t>, </a:t>
            </a:r>
            <a:r>
              <a:rPr lang="de-DE" sz="1400" dirty="0" err="1">
                <a:solidFill>
                  <a:srgbClr val="0070C0"/>
                </a:solidFill>
              </a:rPr>
              <a:t>sicure</a:t>
            </a:r>
            <a:r>
              <a:rPr lang="de-DE" sz="1400" dirty="0">
                <a:solidFill>
                  <a:srgbClr val="0070C0"/>
                </a:solidFill>
              </a:rPr>
              <a:t> e </a:t>
            </a:r>
            <a:r>
              <a:rPr lang="de-DE" sz="1400" dirty="0" err="1">
                <a:solidFill>
                  <a:srgbClr val="0070C0"/>
                </a:solidFill>
              </a:rPr>
              <a:t>dignitose</a:t>
            </a:r>
            <a:r>
              <a:rPr lang="de-DE" sz="1400" dirty="0">
                <a:solidFill>
                  <a:srgbClr val="0070C0"/>
                </a:solidFill>
              </a:rPr>
              <a:t>; </a:t>
            </a:r>
            <a:r>
              <a:rPr lang="de-DE" sz="1400" dirty="0" err="1">
                <a:solidFill>
                  <a:srgbClr val="0070C0"/>
                </a:solidFill>
              </a:rPr>
              <a:t>diritto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dell‘indigente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all‘assistenza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sociale</a:t>
            </a:r>
            <a:r>
              <a:rPr lang="de-DE" sz="1400" dirty="0">
                <a:solidFill>
                  <a:srgbClr val="0070C0"/>
                </a:solidFill>
              </a:rPr>
              <a:t> e </a:t>
            </a:r>
            <a:r>
              <a:rPr lang="de-DE" sz="1400" dirty="0" err="1">
                <a:solidFill>
                  <a:srgbClr val="0070C0"/>
                </a:solidFill>
              </a:rPr>
              <a:t>abitativa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allo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scopo</a:t>
            </a:r>
            <a:r>
              <a:rPr lang="de-DE" sz="1400" dirty="0">
                <a:solidFill>
                  <a:srgbClr val="0070C0"/>
                </a:solidFill>
              </a:rPr>
              <a:t> di </a:t>
            </a:r>
            <a:r>
              <a:rPr lang="de-DE" sz="1400" dirty="0" err="1">
                <a:solidFill>
                  <a:srgbClr val="0070C0"/>
                </a:solidFill>
              </a:rPr>
              <a:t>garantire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un‘esistenza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dignitosa</a:t>
            </a:r>
            <a:r>
              <a:rPr lang="de-DE" sz="1400" dirty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47569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8982"/>
            <a:ext cx="8229600" cy="424873"/>
          </a:xfrm>
        </p:spPr>
        <p:txBody>
          <a:bodyPr>
            <a:normAutofit/>
          </a:bodyPr>
          <a:lstStyle/>
          <a:p>
            <a:r>
              <a:rPr lang="en-GB" sz="1600" b="1" dirty="0">
                <a:solidFill>
                  <a:srgbClr val="4F81BD"/>
                </a:solidFill>
              </a:rPr>
              <a:t> </a:t>
            </a:r>
            <a:r>
              <a:rPr lang="en-GB" sz="1600" b="1" dirty="0" err="1">
                <a:solidFill>
                  <a:srgbClr val="4F81BD"/>
                </a:solidFill>
              </a:rPr>
              <a:t>Dignità</a:t>
            </a:r>
            <a:r>
              <a:rPr lang="en-GB" sz="1600" b="1" dirty="0">
                <a:solidFill>
                  <a:srgbClr val="4F81BD"/>
                </a:solidFill>
              </a:rPr>
              <a:t> come </a:t>
            </a:r>
            <a:r>
              <a:rPr lang="en-GB" sz="1600" b="1" dirty="0" err="1">
                <a:solidFill>
                  <a:srgbClr val="4F81BD"/>
                </a:solidFill>
              </a:rPr>
              <a:t>canone</a:t>
            </a:r>
            <a:r>
              <a:rPr lang="en-GB" sz="1600" b="1" dirty="0">
                <a:solidFill>
                  <a:srgbClr val="4F81BD"/>
                </a:solidFill>
              </a:rPr>
              <a:t> </a:t>
            </a:r>
            <a:r>
              <a:rPr lang="en-GB" sz="1600" b="1" dirty="0" err="1">
                <a:solidFill>
                  <a:srgbClr val="4F81BD"/>
                </a:solidFill>
              </a:rPr>
              <a:t>di</a:t>
            </a:r>
            <a:r>
              <a:rPr lang="en-GB" sz="1600" b="1" dirty="0">
                <a:solidFill>
                  <a:srgbClr val="4F81BD"/>
                </a:solidFill>
              </a:rPr>
              <a:t> </a:t>
            </a:r>
            <a:r>
              <a:rPr lang="en-GB" sz="1600" b="1" dirty="0" err="1">
                <a:solidFill>
                  <a:srgbClr val="4F81BD"/>
                </a:solidFill>
              </a:rPr>
              <a:t>bilanciamento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0874"/>
            <a:ext cx="8229600" cy="30480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de-DE" sz="1600" dirty="0" err="1">
                <a:solidFill>
                  <a:srgbClr val="0070C0"/>
                </a:solidFill>
              </a:rPr>
              <a:t>Dignità</a:t>
            </a:r>
            <a:r>
              <a:rPr lang="de-DE" sz="1600" dirty="0">
                <a:solidFill>
                  <a:srgbClr val="0070C0"/>
                </a:solidFill>
              </a:rPr>
              <a:t>: non </a:t>
            </a:r>
            <a:r>
              <a:rPr lang="de-DE" sz="1600" dirty="0" err="1">
                <a:solidFill>
                  <a:srgbClr val="0070C0"/>
                </a:solidFill>
              </a:rPr>
              <a:t>bilanciabile</a:t>
            </a:r>
            <a:r>
              <a:rPr lang="de-DE" sz="1600" dirty="0">
                <a:solidFill>
                  <a:srgbClr val="0070C0"/>
                </a:solidFill>
              </a:rPr>
              <a:t>, </a:t>
            </a:r>
            <a:r>
              <a:rPr lang="de-DE" sz="1600" dirty="0" err="1">
                <a:solidFill>
                  <a:srgbClr val="0070C0"/>
                </a:solidFill>
              </a:rPr>
              <a:t>con</a:t>
            </a:r>
            <a:r>
              <a:rPr lang="de-DE" sz="1600" dirty="0">
                <a:solidFill>
                  <a:srgbClr val="0070C0"/>
                </a:solidFill>
              </a:rPr>
              <a:t> </a:t>
            </a:r>
            <a:r>
              <a:rPr lang="de-DE" sz="1600" dirty="0" err="1">
                <a:solidFill>
                  <a:srgbClr val="0070C0"/>
                </a:solidFill>
              </a:rPr>
              <a:t>funzione</a:t>
            </a:r>
            <a:r>
              <a:rPr lang="de-DE" sz="1600" dirty="0">
                <a:solidFill>
                  <a:srgbClr val="0070C0"/>
                </a:solidFill>
              </a:rPr>
              <a:t> di </a:t>
            </a:r>
            <a:r>
              <a:rPr lang="de-DE" sz="1600" dirty="0" err="1">
                <a:solidFill>
                  <a:srgbClr val="0070C0"/>
                </a:solidFill>
              </a:rPr>
              <a:t>canone</a:t>
            </a:r>
            <a:r>
              <a:rPr lang="de-DE" sz="1600" dirty="0">
                <a:solidFill>
                  <a:srgbClr val="0070C0"/>
                </a:solidFill>
              </a:rPr>
              <a:t> („</a:t>
            </a:r>
            <a:r>
              <a:rPr lang="de-DE" sz="1600" dirty="0" err="1">
                <a:solidFill>
                  <a:srgbClr val="0070C0"/>
                </a:solidFill>
              </a:rPr>
              <a:t>sostanza</a:t>
            </a:r>
            <a:r>
              <a:rPr lang="de-DE" sz="1600" dirty="0">
                <a:solidFill>
                  <a:srgbClr val="0070C0"/>
                </a:solidFill>
              </a:rPr>
              <a:t>“) di </a:t>
            </a:r>
            <a:r>
              <a:rPr lang="de-DE" sz="1600" dirty="0" err="1">
                <a:solidFill>
                  <a:srgbClr val="0070C0"/>
                </a:solidFill>
              </a:rPr>
              <a:t>bilanciamento</a:t>
            </a:r>
            <a:r>
              <a:rPr lang="de-DE" sz="1600" dirty="0">
                <a:solidFill>
                  <a:srgbClr val="0070C0"/>
                </a:solidFill>
              </a:rPr>
              <a:t> </a:t>
            </a:r>
            <a:r>
              <a:rPr lang="de-DE" sz="1600" dirty="0" err="1">
                <a:solidFill>
                  <a:srgbClr val="0070C0"/>
                </a:solidFill>
              </a:rPr>
              <a:t>dei</a:t>
            </a:r>
            <a:r>
              <a:rPr lang="de-DE" sz="1600" dirty="0">
                <a:solidFill>
                  <a:srgbClr val="0070C0"/>
                </a:solidFill>
              </a:rPr>
              <a:t> </a:t>
            </a:r>
            <a:r>
              <a:rPr lang="de-DE" sz="1600" dirty="0" err="1">
                <a:solidFill>
                  <a:srgbClr val="0070C0"/>
                </a:solidFill>
              </a:rPr>
              <a:t>valori</a:t>
            </a:r>
            <a:r>
              <a:rPr lang="de-DE" sz="1600" dirty="0">
                <a:solidFill>
                  <a:srgbClr val="0070C0"/>
                </a:solidFill>
              </a:rPr>
              <a:t> di </a:t>
            </a:r>
            <a:r>
              <a:rPr lang="de-DE" sz="1600" dirty="0" err="1">
                <a:solidFill>
                  <a:srgbClr val="0070C0"/>
                </a:solidFill>
              </a:rPr>
              <a:t>libertà</a:t>
            </a:r>
            <a:r>
              <a:rPr lang="de-DE" sz="1600" dirty="0">
                <a:solidFill>
                  <a:srgbClr val="0070C0"/>
                </a:solidFill>
              </a:rPr>
              <a:t>, </a:t>
            </a:r>
            <a:r>
              <a:rPr lang="de-DE" sz="1600" dirty="0" err="1">
                <a:solidFill>
                  <a:srgbClr val="0070C0"/>
                </a:solidFill>
              </a:rPr>
              <a:t>eguaglianza</a:t>
            </a:r>
            <a:r>
              <a:rPr lang="de-DE" sz="1600" dirty="0">
                <a:solidFill>
                  <a:srgbClr val="0070C0"/>
                </a:solidFill>
              </a:rPr>
              <a:t>, </a:t>
            </a:r>
            <a:r>
              <a:rPr lang="de-DE" sz="1600" dirty="0" err="1">
                <a:solidFill>
                  <a:srgbClr val="0070C0"/>
                </a:solidFill>
              </a:rPr>
              <a:t>solidarietà</a:t>
            </a:r>
            <a:r>
              <a:rPr lang="de-DE" sz="1600" dirty="0">
                <a:solidFill>
                  <a:srgbClr val="0070C0"/>
                </a:solidFill>
              </a:rPr>
              <a:t> e </a:t>
            </a:r>
            <a:r>
              <a:rPr lang="de-DE" sz="1600" dirty="0" err="1">
                <a:solidFill>
                  <a:srgbClr val="0070C0"/>
                </a:solidFill>
              </a:rPr>
              <a:t>dei</a:t>
            </a:r>
            <a:r>
              <a:rPr lang="de-DE" sz="1600" dirty="0">
                <a:solidFill>
                  <a:srgbClr val="0070C0"/>
                </a:solidFill>
              </a:rPr>
              <a:t> </a:t>
            </a:r>
            <a:r>
              <a:rPr lang="de-DE" sz="1600" dirty="0" err="1">
                <a:solidFill>
                  <a:srgbClr val="0070C0"/>
                </a:solidFill>
              </a:rPr>
              <a:t>diritti</a:t>
            </a:r>
            <a:r>
              <a:rPr lang="de-DE" sz="1600" dirty="0">
                <a:solidFill>
                  <a:srgbClr val="0070C0"/>
                </a:solidFill>
              </a:rPr>
              <a:t> </a:t>
            </a:r>
            <a:r>
              <a:rPr lang="de-DE" sz="1600" dirty="0" err="1">
                <a:solidFill>
                  <a:srgbClr val="0070C0"/>
                </a:solidFill>
              </a:rPr>
              <a:t>enunciati</a:t>
            </a:r>
            <a:r>
              <a:rPr lang="de-DE" sz="1600" dirty="0">
                <a:solidFill>
                  <a:srgbClr val="0070C0"/>
                </a:solidFill>
              </a:rPr>
              <a:t> </a:t>
            </a:r>
            <a:r>
              <a:rPr lang="de-DE" sz="1600" dirty="0" err="1">
                <a:solidFill>
                  <a:srgbClr val="0070C0"/>
                </a:solidFill>
              </a:rPr>
              <a:t>nella</a:t>
            </a:r>
            <a:r>
              <a:rPr lang="de-DE" sz="1600" dirty="0">
                <a:solidFill>
                  <a:srgbClr val="0070C0"/>
                </a:solidFill>
              </a:rPr>
              <a:t> </a:t>
            </a:r>
            <a:r>
              <a:rPr lang="de-DE" sz="1600" dirty="0" err="1">
                <a:solidFill>
                  <a:srgbClr val="0070C0"/>
                </a:solidFill>
              </a:rPr>
              <a:t>Carta</a:t>
            </a:r>
            <a:r>
              <a:rPr lang="de-DE" sz="1600" dirty="0">
                <a:solidFill>
                  <a:srgbClr val="0070C0"/>
                </a:solidFill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de-DE" sz="1600" dirty="0" err="1">
                <a:solidFill>
                  <a:srgbClr val="0070C0"/>
                </a:solidFill>
              </a:rPr>
              <a:t>Libertà</a:t>
            </a:r>
            <a:r>
              <a:rPr lang="de-DE" sz="1600" dirty="0">
                <a:solidFill>
                  <a:srgbClr val="0070C0"/>
                </a:solidFill>
              </a:rPr>
              <a:t> vs. </a:t>
            </a:r>
            <a:r>
              <a:rPr lang="de-DE" sz="1600" dirty="0" err="1">
                <a:solidFill>
                  <a:srgbClr val="0070C0"/>
                </a:solidFill>
              </a:rPr>
              <a:t>licenza</a:t>
            </a:r>
            <a:r>
              <a:rPr lang="de-DE" sz="1600" dirty="0">
                <a:solidFill>
                  <a:srgbClr val="0070C0"/>
                </a:solidFill>
              </a:rPr>
              <a:t> e </a:t>
            </a:r>
            <a:r>
              <a:rPr lang="de-DE" sz="1600" dirty="0" err="1">
                <a:solidFill>
                  <a:srgbClr val="0070C0"/>
                </a:solidFill>
              </a:rPr>
              <a:t>arbitrio</a:t>
            </a:r>
            <a:r>
              <a:rPr lang="de-DE" sz="1600" dirty="0">
                <a:solidFill>
                  <a:srgbClr val="0070C0"/>
                </a:solidFill>
              </a:rPr>
              <a:t>; </a:t>
            </a:r>
            <a:r>
              <a:rPr lang="de-DE" sz="1600" dirty="0" err="1">
                <a:solidFill>
                  <a:srgbClr val="0070C0"/>
                </a:solidFill>
              </a:rPr>
              <a:t>uguaglianza</a:t>
            </a:r>
            <a:r>
              <a:rPr lang="de-DE" sz="1600" dirty="0">
                <a:solidFill>
                  <a:srgbClr val="0070C0"/>
                </a:solidFill>
              </a:rPr>
              <a:t> vs. </a:t>
            </a:r>
            <a:r>
              <a:rPr lang="de-DE" sz="1600" dirty="0" err="1">
                <a:solidFill>
                  <a:srgbClr val="0070C0"/>
                </a:solidFill>
              </a:rPr>
              <a:t>omologazione</a:t>
            </a:r>
            <a:r>
              <a:rPr lang="de-DE" sz="1600" dirty="0">
                <a:solidFill>
                  <a:srgbClr val="0070C0"/>
                </a:solidFill>
              </a:rPr>
              <a:t>, </a:t>
            </a:r>
            <a:r>
              <a:rPr lang="de-DE" sz="1600" dirty="0" err="1">
                <a:solidFill>
                  <a:srgbClr val="0070C0"/>
                </a:solidFill>
              </a:rPr>
              <a:t>assimilazione</a:t>
            </a:r>
            <a:r>
              <a:rPr lang="de-DE" sz="1600" dirty="0">
                <a:solidFill>
                  <a:srgbClr val="0070C0"/>
                </a:solidFill>
              </a:rPr>
              <a:t>; </a:t>
            </a:r>
            <a:r>
              <a:rPr lang="de-DE" sz="1600" dirty="0" err="1">
                <a:solidFill>
                  <a:srgbClr val="0070C0"/>
                </a:solidFill>
              </a:rPr>
              <a:t>solidarietà</a:t>
            </a:r>
            <a:r>
              <a:rPr lang="de-DE" sz="1600" dirty="0">
                <a:solidFill>
                  <a:srgbClr val="0070C0"/>
                </a:solidFill>
              </a:rPr>
              <a:t> vs. </a:t>
            </a:r>
            <a:r>
              <a:rPr lang="de-DE" sz="1600" dirty="0" err="1">
                <a:solidFill>
                  <a:srgbClr val="0070C0"/>
                </a:solidFill>
              </a:rPr>
              <a:t>aiuto</a:t>
            </a:r>
            <a:r>
              <a:rPr lang="de-DE" sz="1600" dirty="0">
                <a:solidFill>
                  <a:srgbClr val="0070C0"/>
                </a:solidFill>
              </a:rPr>
              <a:t> e </a:t>
            </a:r>
            <a:r>
              <a:rPr lang="de-DE" sz="1600" dirty="0" err="1">
                <a:solidFill>
                  <a:srgbClr val="0070C0"/>
                </a:solidFill>
              </a:rPr>
              <a:t>sostegno</a:t>
            </a:r>
            <a:r>
              <a:rPr lang="de-DE" sz="1600" dirty="0">
                <a:solidFill>
                  <a:srgbClr val="0070C0"/>
                </a:solidFill>
              </a:rPr>
              <a:t> ai </a:t>
            </a:r>
            <a:r>
              <a:rPr lang="de-DE" sz="1600" dirty="0" err="1">
                <a:solidFill>
                  <a:srgbClr val="0070C0"/>
                </a:solidFill>
              </a:rPr>
              <a:t>soli</a:t>
            </a:r>
            <a:r>
              <a:rPr lang="de-DE" sz="1600" dirty="0">
                <a:solidFill>
                  <a:srgbClr val="0070C0"/>
                </a:solidFill>
              </a:rPr>
              <a:t> </a:t>
            </a:r>
            <a:r>
              <a:rPr lang="de-DE" sz="1600" dirty="0" err="1">
                <a:solidFill>
                  <a:srgbClr val="0070C0"/>
                </a:solidFill>
              </a:rPr>
              <a:t>appartementi</a:t>
            </a:r>
            <a:r>
              <a:rPr lang="de-DE" sz="1600" dirty="0">
                <a:solidFill>
                  <a:srgbClr val="0070C0"/>
                </a:solidFill>
              </a:rPr>
              <a:t> </a:t>
            </a:r>
            <a:r>
              <a:rPr lang="de-DE" sz="1600" dirty="0" err="1">
                <a:solidFill>
                  <a:srgbClr val="0070C0"/>
                </a:solidFill>
              </a:rPr>
              <a:t>allo</a:t>
            </a:r>
            <a:r>
              <a:rPr lang="de-DE" sz="1600" dirty="0">
                <a:solidFill>
                  <a:srgbClr val="0070C0"/>
                </a:solidFill>
              </a:rPr>
              <a:t> </a:t>
            </a:r>
            <a:r>
              <a:rPr lang="de-DE" sz="1600" dirty="0" err="1">
                <a:solidFill>
                  <a:srgbClr val="0070C0"/>
                </a:solidFill>
              </a:rPr>
              <a:t>stesso</a:t>
            </a:r>
            <a:r>
              <a:rPr lang="de-DE" sz="1600" dirty="0">
                <a:solidFill>
                  <a:srgbClr val="0070C0"/>
                </a:solidFill>
              </a:rPr>
              <a:t> </a:t>
            </a:r>
            <a:r>
              <a:rPr lang="de-DE" sz="1600" dirty="0" err="1">
                <a:solidFill>
                  <a:srgbClr val="0070C0"/>
                </a:solidFill>
              </a:rPr>
              <a:t>gruppo</a:t>
            </a:r>
            <a:r>
              <a:rPr lang="de-DE" sz="1600" dirty="0">
                <a:solidFill>
                  <a:srgbClr val="0070C0"/>
                </a:solidFill>
              </a:rPr>
              <a:t>, </a:t>
            </a:r>
            <a:r>
              <a:rPr lang="de-DE" sz="1600" dirty="0" err="1">
                <a:solidFill>
                  <a:srgbClr val="0070C0"/>
                </a:solidFill>
              </a:rPr>
              <a:t>associazione</a:t>
            </a:r>
            <a:r>
              <a:rPr lang="de-DE" sz="1600" dirty="0">
                <a:solidFill>
                  <a:srgbClr val="0070C0"/>
                </a:solidFill>
              </a:rPr>
              <a:t>, </a:t>
            </a:r>
            <a:r>
              <a:rPr lang="de-DE" sz="1600" dirty="0" err="1">
                <a:solidFill>
                  <a:srgbClr val="0070C0"/>
                </a:solidFill>
              </a:rPr>
              <a:t>comunità</a:t>
            </a:r>
            <a:endParaRPr lang="de-DE" sz="16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endParaRPr lang="de-DE" sz="14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endParaRPr lang="de-DE" sz="1400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de-DE" sz="1600" b="1" dirty="0" err="1">
                <a:solidFill>
                  <a:srgbClr val="0070C0"/>
                </a:solidFill>
              </a:rPr>
              <a:t>Destinatari</a:t>
            </a:r>
            <a:r>
              <a:rPr lang="de-DE" sz="1600" b="1" dirty="0">
                <a:solidFill>
                  <a:srgbClr val="0070C0"/>
                </a:solidFill>
              </a:rPr>
              <a:t> della </a:t>
            </a:r>
            <a:r>
              <a:rPr lang="de-DE" sz="1600" b="1" dirty="0" err="1">
                <a:solidFill>
                  <a:srgbClr val="0070C0"/>
                </a:solidFill>
              </a:rPr>
              <a:t>Carta</a:t>
            </a:r>
            <a:endParaRPr lang="de-DE" sz="1600" b="1" dirty="0">
              <a:solidFill>
                <a:srgbClr val="0070C0"/>
              </a:solidFill>
            </a:endParaRPr>
          </a:p>
          <a:p>
            <a:pPr algn="ctr">
              <a:buNone/>
            </a:pPr>
            <a:endParaRPr lang="de-DE" sz="1600" b="1" dirty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de-DE" sz="1600" dirty="0" err="1">
                <a:solidFill>
                  <a:srgbClr val="0070C0"/>
                </a:solidFill>
              </a:rPr>
              <a:t>Stati</a:t>
            </a:r>
            <a:r>
              <a:rPr lang="de-DE" sz="1600" dirty="0">
                <a:solidFill>
                  <a:srgbClr val="0070C0"/>
                </a:solidFill>
              </a:rPr>
              <a:t> </a:t>
            </a:r>
            <a:r>
              <a:rPr lang="de-DE" sz="1600" dirty="0" err="1">
                <a:solidFill>
                  <a:srgbClr val="0070C0"/>
                </a:solidFill>
              </a:rPr>
              <a:t>dell‘Unione</a:t>
            </a:r>
            <a:r>
              <a:rPr lang="de-DE" sz="1600" dirty="0">
                <a:solidFill>
                  <a:srgbClr val="0070C0"/>
                </a:solidFill>
              </a:rPr>
              <a:t> </a:t>
            </a:r>
            <a:r>
              <a:rPr lang="de-DE" sz="1600" dirty="0" err="1">
                <a:solidFill>
                  <a:srgbClr val="0070C0"/>
                </a:solidFill>
              </a:rPr>
              <a:t>europea</a:t>
            </a:r>
            <a:r>
              <a:rPr lang="de-DE" sz="1600" dirty="0">
                <a:solidFill>
                  <a:srgbClr val="0070C0"/>
                </a:solidFill>
              </a:rPr>
              <a:t> – </a:t>
            </a:r>
            <a:r>
              <a:rPr lang="de-DE" sz="1600" dirty="0" err="1">
                <a:solidFill>
                  <a:srgbClr val="0070C0"/>
                </a:solidFill>
              </a:rPr>
              <a:t>doveri</a:t>
            </a:r>
            <a:r>
              <a:rPr lang="de-DE" sz="1600" dirty="0">
                <a:solidFill>
                  <a:srgbClr val="0070C0"/>
                </a:solidFill>
              </a:rPr>
              <a:t> </a:t>
            </a:r>
            <a:r>
              <a:rPr lang="de-DE" sz="1600" dirty="0" err="1">
                <a:solidFill>
                  <a:srgbClr val="0070C0"/>
                </a:solidFill>
              </a:rPr>
              <a:t>perfetti</a:t>
            </a:r>
            <a:endParaRPr lang="de-DE" sz="1600" dirty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de-DE" sz="1600" dirty="0" err="1">
                <a:solidFill>
                  <a:srgbClr val="0070C0"/>
                </a:solidFill>
              </a:rPr>
              <a:t>Cittadini</a:t>
            </a:r>
            <a:r>
              <a:rPr lang="de-DE" sz="1600" dirty="0">
                <a:solidFill>
                  <a:srgbClr val="0070C0"/>
                </a:solidFill>
              </a:rPr>
              <a:t> </a:t>
            </a:r>
            <a:r>
              <a:rPr lang="de-DE" sz="1600" dirty="0" err="1">
                <a:solidFill>
                  <a:srgbClr val="0070C0"/>
                </a:solidFill>
              </a:rPr>
              <a:t>europei</a:t>
            </a:r>
            <a:r>
              <a:rPr lang="de-DE" sz="1600" dirty="0">
                <a:solidFill>
                  <a:srgbClr val="0070C0"/>
                </a:solidFill>
              </a:rPr>
              <a:t> – </a:t>
            </a:r>
            <a:r>
              <a:rPr lang="de-DE" sz="1600" dirty="0" err="1">
                <a:solidFill>
                  <a:srgbClr val="0070C0"/>
                </a:solidFill>
              </a:rPr>
              <a:t>doveri</a:t>
            </a:r>
            <a:r>
              <a:rPr lang="de-DE" sz="1600" dirty="0">
                <a:solidFill>
                  <a:srgbClr val="0070C0"/>
                </a:solidFill>
              </a:rPr>
              <a:t> </a:t>
            </a:r>
            <a:r>
              <a:rPr lang="de-DE" sz="1600" dirty="0" err="1">
                <a:solidFill>
                  <a:srgbClr val="0070C0"/>
                </a:solidFill>
              </a:rPr>
              <a:t>imperfetti</a:t>
            </a:r>
            <a:endParaRPr lang="de-DE" sz="1600" dirty="0">
              <a:solidFill>
                <a:srgbClr val="0070C0"/>
              </a:solidFill>
            </a:endParaRPr>
          </a:p>
          <a:p>
            <a:pPr>
              <a:buNone/>
            </a:pPr>
            <a:endParaRPr lang="de-DE" sz="14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endParaRPr lang="de-DE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5695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3636"/>
            <a:ext cx="8229600" cy="591128"/>
          </a:xfrm>
        </p:spPr>
        <p:txBody>
          <a:bodyPr>
            <a:normAutofit/>
          </a:bodyPr>
          <a:lstStyle/>
          <a:p>
            <a:r>
              <a:rPr lang="en-GB" sz="1600" b="1" dirty="0" err="1">
                <a:solidFill>
                  <a:srgbClr val="4F81BD"/>
                </a:solidFill>
              </a:rPr>
              <a:t>L’alveo</a:t>
            </a:r>
            <a:r>
              <a:rPr lang="en-GB" sz="1600" b="1" dirty="0">
                <a:solidFill>
                  <a:srgbClr val="4F81BD"/>
                </a:solidFill>
              </a:rPr>
              <a:t> e la </a:t>
            </a:r>
            <a:r>
              <a:rPr lang="en-GB" sz="1600" b="1" dirty="0" err="1">
                <a:solidFill>
                  <a:srgbClr val="4F81BD"/>
                </a:solidFill>
              </a:rPr>
              <a:t>corrente</a:t>
            </a:r>
            <a:r>
              <a:rPr lang="en-GB" sz="1600" b="1" dirty="0">
                <a:solidFill>
                  <a:srgbClr val="4F81BD"/>
                </a:solidFill>
              </a:rPr>
              <a:t> del </a:t>
            </a:r>
            <a:r>
              <a:rPr lang="en-GB" sz="1600" b="1" dirty="0" err="1">
                <a:solidFill>
                  <a:srgbClr val="4F81BD"/>
                </a:solidFill>
              </a:rPr>
              <a:t>fiume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8435"/>
            <a:ext cx="8229600" cy="3112024"/>
          </a:xfrm>
        </p:spPr>
        <p:txBody>
          <a:bodyPr>
            <a:noAutofit/>
          </a:bodyPr>
          <a:lstStyle/>
          <a:p>
            <a:pPr>
              <a:buNone/>
            </a:pPr>
            <a:endParaRPr lang="it-IT" sz="1400" dirty="0"/>
          </a:p>
          <a:p>
            <a:pPr>
              <a:buNone/>
            </a:pPr>
            <a:endParaRPr lang="it-IT" sz="1400" dirty="0"/>
          </a:p>
          <a:p>
            <a:pPr algn="just">
              <a:buNone/>
            </a:pPr>
            <a:r>
              <a:rPr lang="it-IT" sz="1400" dirty="0">
                <a:solidFill>
                  <a:srgbClr val="0070C0"/>
                </a:solidFill>
              </a:rPr>
              <a:t>“La riva del fiume consiste in una parte di roccia dura, che non sottostà a nessun cambiamento, o sottostà</a:t>
            </a:r>
          </a:p>
          <a:p>
            <a:pPr algn="just">
              <a:buNone/>
            </a:pPr>
            <a:r>
              <a:rPr lang="it-IT" sz="1400" dirty="0">
                <a:solidFill>
                  <a:srgbClr val="0070C0"/>
                </a:solidFill>
              </a:rPr>
              <a:t>soltanto a cambiamenti impercettibili, e in parte di sabbia, che ora qui, ora là, l’acqua dilava e accumula […]</a:t>
            </a:r>
          </a:p>
          <a:p>
            <a:pPr algn="just">
              <a:buNone/>
            </a:pPr>
            <a:r>
              <a:rPr lang="it-IT" sz="1400" dirty="0">
                <a:solidFill>
                  <a:srgbClr val="0070C0"/>
                </a:solidFill>
              </a:rPr>
              <a:t>Ci si potrebbe immaginare che certe proposizioni … vengano irrigidite e funzionino come una rotaia per le</a:t>
            </a:r>
          </a:p>
          <a:p>
            <a:pPr algn="just">
              <a:buNone/>
            </a:pPr>
            <a:r>
              <a:rPr lang="it-IT" sz="1400" dirty="0">
                <a:solidFill>
                  <a:srgbClr val="0070C0"/>
                </a:solidFill>
              </a:rPr>
              <a:t>proposizioni … fluide; e che questo rapporto cambi col tempo, in quanto le proposizioni fluide si solidificano e</a:t>
            </a:r>
          </a:p>
          <a:p>
            <a:pPr algn="just">
              <a:buNone/>
            </a:pPr>
            <a:r>
              <a:rPr lang="it-IT" sz="1400" dirty="0">
                <a:solidFill>
                  <a:srgbClr val="0070C0"/>
                </a:solidFill>
              </a:rPr>
              <a:t>le proposizioni rigide diventano fluide […]</a:t>
            </a:r>
          </a:p>
          <a:p>
            <a:pPr algn="just">
              <a:buNone/>
            </a:pPr>
            <a:r>
              <a:rPr lang="it-IT" sz="1400" dirty="0">
                <a:solidFill>
                  <a:srgbClr val="0070C0"/>
                </a:solidFill>
              </a:rPr>
              <a:t>L’alveo del fiume dei pensieri può spostarsi. Ma io faccio una distinzione tra il movimento dell’acqua nell’alveo</a:t>
            </a:r>
          </a:p>
          <a:p>
            <a:pPr algn="just">
              <a:buNone/>
            </a:pPr>
            <a:r>
              <a:rPr lang="it-IT" sz="1400" dirty="0">
                <a:solidFill>
                  <a:srgbClr val="0070C0"/>
                </a:solidFill>
              </a:rPr>
              <a:t>del fiume, e lo spostamento di quest’ultimo; anche se, tra le due cose, una distinzione netta non c’è”.</a:t>
            </a:r>
          </a:p>
          <a:p>
            <a:pPr algn="just">
              <a:buNone/>
            </a:pPr>
            <a:r>
              <a:rPr lang="it-IT" sz="1400" dirty="0">
                <a:solidFill>
                  <a:srgbClr val="0070C0"/>
                </a:solidFill>
              </a:rPr>
              <a:t>(L. Wittgenstein, </a:t>
            </a:r>
            <a:r>
              <a:rPr lang="it-IT" sz="1400" i="1" dirty="0">
                <a:solidFill>
                  <a:srgbClr val="0070C0"/>
                </a:solidFill>
              </a:rPr>
              <a:t>Della certezza</a:t>
            </a:r>
            <a:r>
              <a:rPr lang="it-IT" sz="1400" dirty="0">
                <a:solidFill>
                  <a:srgbClr val="0070C0"/>
                </a:solidFill>
              </a:rPr>
              <a:t>, 1951, </a:t>
            </a:r>
            <a:r>
              <a:rPr lang="it-IT" sz="1400" dirty="0" err="1">
                <a:solidFill>
                  <a:srgbClr val="0070C0"/>
                </a:solidFill>
              </a:rPr>
              <a:t>§§</a:t>
            </a:r>
            <a:r>
              <a:rPr lang="it-IT" sz="1400" dirty="0">
                <a:solidFill>
                  <a:srgbClr val="0070C0"/>
                </a:solidFill>
              </a:rPr>
              <a:t> 99, 96, 97).</a:t>
            </a:r>
          </a:p>
        </p:txBody>
      </p:sp>
    </p:spTree>
    <p:extLst>
      <p:ext uri="{BB962C8B-B14F-4D97-AF65-F5344CB8AC3E}">
        <p14:creationId xmlns:p14="http://schemas.microsoft.com/office/powerpoint/2010/main" xmlns="" val="247569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1200"/>
            <a:ext cx="8229600" cy="489527"/>
          </a:xfrm>
        </p:spPr>
        <p:txBody>
          <a:bodyPr>
            <a:normAutofit/>
          </a:bodyPr>
          <a:lstStyle/>
          <a:p>
            <a:r>
              <a:rPr lang="en-GB" sz="1600" b="1" i="1" dirty="0" err="1">
                <a:solidFill>
                  <a:srgbClr val="4F81BD"/>
                </a:solidFill>
              </a:rPr>
              <a:t>Carta</a:t>
            </a:r>
            <a:r>
              <a:rPr lang="en-GB" sz="1600" b="1" i="1" dirty="0">
                <a:solidFill>
                  <a:srgbClr val="4F81BD"/>
                </a:solidFill>
              </a:rPr>
              <a:t> </a:t>
            </a:r>
            <a:r>
              <a:rPr lang="en-GB" sz="1600" b="1" i="1" dirty="0" err="1">
                <a:solidFill>
                  <a:srgbClr val="4F81BD"/>
                </a:solidFill>
              </a:rPr>
              <a:t>di</a:t>
            </a:r>
            <a:r>
              <a:rPr lang="en-GB" sz="1600" b="1" i="1" dirty="0">
                <a:solidFill>
                  <a:srgbClr val="4F81BD"/>
                </a:solidFill>
              </a:rPr>
              <a:t> </a:t>
            </a:r>
            <a:r>
              <a:rPr lang="en-GB" sz="1600" b="1" i="1" dirty="0" err="1">
                <a:solidFill>
                  <a:srgbClr val="4F81BD"/>
                </a:solidFill>
              </a:rPr>
              <a:t>Nizza</a:t>
            </a:r>
            <a:r>
              <a:rPr lang="en-GB" sz="1600" b="1" dirty="0">
                <a:solidFill>
                  <a:srgbClr val="4F81BD"/>
                </a:solidFill>
              </a:rPr>
              <a:t>: </a:t>
            </a:r>
            <a:r>
              <a:rPr lang="en-GB" sz="1600" b="1" dirty="0" err="1">
                <a:solidFill>
                  <a:srgbClr val="4F81BD"/>
                </a:solidFill>
              </a:rPr>
              <a:t>Dignità</a:t>
            </a:r>
            <a:r>
              <a:rPr lang="en-GB" sz="1600" b="1" dirty="0">
                <a:solidFill>
                  <a:srgbClr val="4F81BD"/>
                </a:solidFill>
              </a:rPr>
              <a:t> come </a:t>
            </a:r>
            <a:r>
              <a:rPr lang="en-GB" sz="1600" b="1" dirty="0" err="1">
                <a:solidFill>
                  <a:srgbClr val="4F81BD"/>
                </a:solidFill>
              </a:rPr>
              <a:t>valore</a:t>
            </a:r>
            <a:r>
              <a:rPr lang="en-GB" sz="1600" b="1" dirty="0">
                <a:solidFill>
                  <a:srgbClr val="4F81BD"/>
                </a:solidFill>
              </a:rPr>
              <a:t>, principio, </a:t>
            </a:r>
            <a:r>
              <a:rPr lang="en-GB" sz="1600" b="1" dirty="0" err="1">
                <a:solidFill>
                  <a:srgbClr val="4F81BD"/>
                </a:solidFill>
              </a:rPr>
              <a:t>diritto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727"/>
            <a:ext cx="8229600" cy="3139733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1400" b="1" dirty="0" err="1">
                <a:solidFill>
                  <a:srgbClr val="0070C0"/>
                </a:solidFill>
              </a:rPr>
              <a:t>Valore</a:t>
            </a:r>
            <a:r>
              <a:rPr lang="en-GB" sz="1400" dirty="0">
                <a:solidFill>
                  <a:srgbClr val="0070C0"/>
                </a:solidFill>
              </a:rPr>
              <a:t> [</a:t>
            </a:r>
            <a:r>
              <a:rPr lang="en-GB" sz="1400" dirty="0" err="1">
                <a:solidFill>
                  <a:srgbClr val="0070C0"/>
                </a:solidFill>
              </a:rPr>
              <a:t>natura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extragiuridica</a:t>
            </a:r>
            <a:r>
              <a:rPr lang="en-GB" sz="1400" dirty="0">
                <a:solidFill>
                  <a:srgbClr val="0070C0"/>
                </a:solidFill>
              </a:rPr>
              <a:t>]: “</a:t>
            </a:r>
            <a:r>
              <a:rPr lang="en-GB" sz="1400" dirty="0" err="1">
                <a:solidFill>
                  <a:srgbClr val="0070C0"/>
                </a:solidFill>
              </a:rPr>
              <a:t>Consapevole</a:t>
            </a:r>
            <a:r>
              <a:rPr lang="en-GB" sz="1400" dirty="0">
                <a:solidFill>
                  <a:srgbClr val="0070C0"/>
                </a:solidFill>
              </a:rPr>
              <a:t> del </a:t>
            </a:r>
            <a:r>
              <a:rPr lang="en-GB" sz="1400" dirty="0" err="1">
                <a:solidFill>
                  <a:srgbClr val="0070C0"/>
                </a:solidFill>
              </a:rPr>
              <a:t>suo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patrimonio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spirituale</a:t>
            </a:r>
            <a:r>
              <a:rPr lang="en-GB" sz="1400" dirty="0">
                <a:solidFill>
                  <a:srgbClr val="0070C0"/>
                </a:solidFill>
              </a:rPr>
              <a:t> e morale, </a:t>
            </a:r>
            <a:r>
              <a:rPr lang="en-GB" sz="1400" dirty="0" err="1">
                <a:solidFill>
                  <a:srgbClr val="0070C0"/>
                </a:solidFill>
              </a:rPr>
              <a:t>l’Unione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si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fonda</a:t>
            </a:r>
            <a:r>
              <a:rPr lang="en-GB" sz="1400" dirty="0">
                <a:solidFill>
                  <a:srgbClr val="0070C0"/>
                </a:solidFill>
              </a:rPr>
              <a:t> sui </a:t>
            </a:r>
            <a:r>
              <a:rPr lang="en-GB" sz="1400" i="1" dirty="0" err="1">
                <a:solidFill>
                  <a:srgbClr val="0070C0"/>
                </a:solidFill>
              </a:rPr>
              <a:t>valori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indivisibili</a:t>
            </a:r>
            <a:r>
              <a:rPr lang="en-GB" sz="1400" dirty="0">
                <a:solidFill>
                  <a:srgbClr val="0070C0"/>
                </a:solidFill>
              </a:rPr>
              <a:t> e </a:t>
            </a:r>
            <a:r>
              <a:rPr lang="en-GB" sz="1400" dirty="0" err="1">
                <a:solidFill>
                  <a:srgbClr val="0070C0"/>
                </a:solidFill>
              </a:rPr>
              <a:t>universali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dignità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umana</a:t>
            </a:r>
            <a:r>
              <a:rPr lang="en-GB" sz="1400" dirty="0">
                <a:solidFill>
                  <a:srgbClr val="0070C0"/>
                </a:solidFill>
              </a:rPr>
              <a:t>, </a:t>
            </a:r>
            <a:r>
              <a:rPr lang="en-GB" sz="1400" dirty="0" err="1">
                <a:solidFill>
                  <a:srgbClr val="0070C0"/>
                </a:solidFill>
              </a:rPr>
              <a:t>di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libertà</a:t>
            </a:r>
            <a:r>
              <a:rPr lang="en-GB" sz="1400" dirty="0">
                <a:solidFill>
                  <a:srgbClr val="0070C0"/>
                </a:solidFill>
              </a:rPr>
              <a:t>, </a:t>
            </a:r>
            <a:r>
              <a:rPr lang="en-GB" sz="1400" dirty="0" err="1">
                <a:solidFill>
                  <a:srgbClr val="0070C0"/>
                </a:solidFill>
              </a:rPr>
              <a:t>di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uguaglianza</a:t>
            </a:r>
            <a:r>
              <a:rPr lang="en-GB" sz="1400" dirty="0">
                <a:solidFill>
                  <a:srgbClr val="0070C0"/>
                </a:solidFill>
              </a:rPr>
              <a:t> e </a:t>
            </a:r>
            <a:r>
              <a:rPr lang="en-GB" sz="1400" dirty="0" err="1">
                <a:solidFill>
                  <a:srgbClr val="0070C0"/>
                </a:solidFill>
              </a:rPr>
              <a:t>di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solidarietà</a:t>
            </a:r>
            <a:r>
              <a:rPr lang="en-GB" sz="1400" dirty="0">
                <a:solidFill>
                  <a:srgbClr val="0070C0"/>
                </a:solidFill>
              </a:rPr>
              <a:t>”; “</a:t>
            </a:r>
            <a:r>
              <a:rPr lang="en-GB" sz="1400" dirty="0" err="1">
                <a:solidFill>
                  <a:srgbClr val="0070C0"/>
                </a:solidFill>
              </a:rPr>
              <a:t>L’Unione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contribuisce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alla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salvaguardia</a:t>
            </a:r>
            <a:r>
              <a:rPr lang="en-GB" sz="1400" dirty="0">
                <a:solidFill>
                  <a:srgbClr val="0070C0"/>
                </a:solidFill>
              </a:rPr>
              <a:t> e </a:t>
            </a:r>
            <a:r>
              <a:rPr lang="en-GB" sz="1400" dirty="0" err="1">
                <a:solidFill>
                  <a:srgbClr val="0070C0"/>
                </a:solidFill>
              </a:rPr>
              <a:t>allo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sviluppo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questi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i="1" dirty="0" err="1">
                <a:solidFill>
                  <a:srgbClr val="0070C0"/>
                </a:solidFill>
              </a:rPr>
              <a:t>valori</a:t>
            </a:r>
            <a:r>
              <a:rPr lang="en-GB" sz="1400" i="1" dirty="0">
                <a:solidFill>
                  <a:srgbClr val="0070C0"/>
                </a:solidFill>
              </a:rPr>
              <a:t> </a:t>
            </a:r>
            <a:r>
              <a:rPr lang="en-GB" sz="1400" i="1" dirty="0" err="1">
                <a:solidFill>
                  <a:srgbClr val="0070C0"/>
                </a:solidFill>
              </a:rPr>
              <a:t>comuni</a:t>
            </a:r>
            <a:r>
              <a:rPr lang="en-GB" sz="1400" i="1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nel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rispetto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della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diversità</a:t>
            </a:r>
            <a:r>
              <a:rPr lang="en-GB" sz="1400" dirty="0">
                <a:solidFill>
                  <a:srgbClr val="0070C0"/>
                </a:solidFill>
              </a:rPr>
              <a:t> e </a:t>
            </a:r>
            <a:r>
              <a:rPr lang="en-GB" sz="1400" dirty="0" err="1">
                <a:solidFill>
                  <a:srgbClr val="0070C0"/>
                </a:solidFill>
              </a:rPr>
              <a:t>delle</a:t>
            </a:r>
            <a:r>
              <a:rPr lang="en-GB" sz="1400" dirty="0">
                <a:solidFill>
                  <a:srgbClr val="0070C0"/>
                </a:solidFill>
              </a:rPr>
              <a:t> culture </a:t>
            </a:r>
            <a:r>
              <a:rPr lang="en-GB" sz="1400" dirty="0" err="1">
                <a:solidFill>
                  <a:srgbClr val="0070C0"/>
                </a:solidFill>
              </a:rPr>
              <a:t>dei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popoli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d’Europa</a:t>
            </a:r>
            <a:r>
              <a:rPr lang="en-GB" sz="1400" dirty="0">
                <a:solidFill>
                  <a:srgbClr val="0070C0"/>
                </a:solidFill>
              </a:rPr>
              <a:t>” (</a:t>
            </a:r>
            <a:r>
              <a:rPr lang="en-GB" sz="1400" dirty="0" err="1">
                <a:solidFill>
                  <a:srgbClr val="0070C0"/>
                </a:solidFill>
              </a:rPr>
              <a:t>preambolo</a:t>
            </a:r>
            <a:r>
              <a:rPr lang="en-GB" sz="1400" dirty="0">
                <a:solidFill>
                  <a:srgbClr val="0070C0"/>
                </a:solidFill>
              </a:rPr>
              <a:t>)</a:t>
            </a:r>
          </a:p>
          <a:p>
            <a:pPr algn="just"/>
            <a:r>
              <a:rPr lang="en-GB" sz="1400" b="1" dirty="0">
                <a:solidFill>
                  <a:srgbClr val="0070C0"/>
                </a:solidFill>
              </a:rPr>
              <a:t>Principio</a:t>
            </a:r>
            <a:r>
              <a:rPr lang="en-GB" sz="1400" dirty="0">
                <a:solidFill>
                  <a:srgbClr val="0070C0"/>
                </a:solidFill>
              </a:rPr>
              <a:t> [</a:t>
            </a:r>
            <a:r>
              <a:rPr lang="en-GB" sz="1400" u="sng" dirty="0" err="1">
                <a:solidFill>
                  <a:srgbClr val="0070C0"/>
                </a:solidFill>
              </a:rPr>
              <a:t>di</a:t>
            </a:r>
            <a:r>
              <a:rPr lang="en-GB" sz="1400" dirty="0">
                <a:solidFill>
                  <a:srgbClr val="0070C0"/>
                </a:solidFill>
              </a:rPr>
              <a:t> un </a:t>
            </a:r>
            <a:r>
              <a:rPr lang="en-GB" sz="1400" dirty="0" err="1">
                <a:solidFill>
                  <a:srgbClr val="0070C0"/>
                </a:solidFill>
              </a:rPr>
              <a:t>ordinamento</a:t>
            </a:r>
            <a:r>
              <a:rPr lang="en-GB" sz="1400" dirty="0">
                <a:solidFill>
                  <a:srgbClr val="0070C0"/>
                </a:solidFill>
              </a:rPr>
              <a:t>]: “</a:t>
            </a:r>
            <a:r>
              <a:rPr lang="en-GB" sz="1400" dirty="0" err="1">
                <a:solidFill>
                  <a:srgbClr val="0070C0"/>
                </a:solidFill>
              </a:rPr>
              <a:t>L’Unione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riconosce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diritti</a:t>
            </a:r>
            <a:r>
              <a:rPr lang="en-GB" sz="1400" dirty="0">
                <a:solidFill>
                  <a:srgbClr val="0070C0"/>
                </a:solidFill>
              </a:rPr>
              <a:t>, le </a:t>
            </a:r>
            <a:r>
              <a:rPr lang="en-GB" sz="1400" dirty="0" err="1">
                <a:solidFill>
                  <a:srgbClr val="0070C0"/>
                </a:solidFill>
              </a:rPr>
              <a:t>libertà</a:t>
            </a:r>
            <a:r>
              <a:rPr lang="en-GB" sz="1400" dirty="0">
                <a:solidFill>
                  <a:srgbClr val="0070C0"/>
                </a:solidFill>
              </a:rPr>
              <a:t> e </a:t>
            </a:r>
            <a:r>
              <a:rPr lang="en-GB" sz="1400" dirty="0" err="1">
                <a:solidFill>
                  <a:srgbClr val="0070C0"/>
                </a:solidFill>
              </a:rPr>
              <a:t>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i="1" dirty="0" err="1">
                <a:solidFill>
                  <a:srgbClr val="0070C0"/>
                </a:solidFill>
              </a:rPr>
              <a:t>principi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enunciati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seguito</a:t>
            </a:r>
            <a:r>
              <a:rPr lang="en-GB" sz="1400" dirty="0">
                <a:solidFill>
                  <a:srgbClr val="0070C0"/>
                </a:solidFill>
              </a:rPr>
              <a:t>”. </a:t>
            </a:r>
            <a:r>
              <a:rPr lang="en-GB" sz="1400" dirty="0" err="1">
                <a:solidFill>
                  <a:srgbClr val="0070C0"/>
                </a:solidFill>
              </a:rPr>
              <a:t>Nell’ordine</a:t>
            </a:r>
            <a:r>
              <a:rPr lang="en-GB" sz="1400" dirty="0">
                <a:solidFill>
                  <a:srgbClr val="0070C0"/>
                </a:solidFill>
              </a:rPr>
              <a:t>: </a:t>
            </a:r>
            <a:r>
              <a:rPr lang="en-GB" sz="1400" dirty="0" err="1">
                <a:solidFill>
                  <a:srgbClr val="0070C0"/>
                </a:solidFill>
              </a:rPr>
              <a:t>dignità</a:t>
            </a:r>
            <a:r>
              <a:rPr lang="en-GB" sz="1400" dirty="0">
                <a:solidFill>
                  <a:srgbClr val="0070C0"/>
                </a:solidFill>
              </a:rPr>
              <a:t>, </a:t>
            </a:r>
            <a:r>
              <a:rPr lang="en-GB" sz="1400" dirty="0" err="1">
                <a:solidFill>
                  <a:srgbClr val="0070C0"/>
                </a:solidFill>
              </a:rPr>
              <a:t>libertà</a:t>
            </a:r>
            <a:r>
              <a:rPr lang="en-GB" sz="1400" dirty="0">
                <a:solidFill>
                  <a:srgbClr val="0070C0"/>
                </a:solidFill>
              </a:rPr>
              <a:t>, </a:t>
            </a:r>
            <a:r>
              <a:rPr lang="en-GB" sz="1400" dirty="0" err="1">
                <a:solidFill>
                  <a:srgbClr val="0070C0"/>
                </a:solidFill>
              </a:rPr>
              <a:t>eguaglianza</a:t>
            </a:r>
            <a:r>
              <a:rPr lang="en-GB" sz="1400" dirty="0">
                <a:solidFill>
                  <a:srgbClr val="0070C0"/>
                </a:solidFill>
              </a:rPr>
              <a:t>, </a:t>
            </a:r>
            <a:r>
              <a:rPr lang="en-GB" sz="1400" dirty="0" err="1">
                <a:solidFill>
                  <a:srgbClr val="0070C0"/>
                </a:solidFill>
              </a:rPr>
              <a:t>solidarietà</a:t>
            </a:r>
            <a:r>
              <a:rPr lang="en-GB" sz="1400" dirty="0">
                <a:solidFill>
                  <a:srgbClr val="0070C0"/>
                </a:solidFill>
              </a:rPr>
              <a:t>, </a:t>
            </a:r>
            <a:r>
              <a:rPr lang="en-GB" sz="1400" dirty="0" err="1">
                <a:solidFill>
                  <a:srgbClr val="0070C0"/>
                </a:solidFill>
              </a:rPr>
              <a:t>cittadinanza</a:t>
            </a:r>
            <a:r>
              <a:rPr lang="en-GB" sz="1400" dirty="0">
                <a:solidFill>
                  <a:srgbClr val="0070C0"/>
                </a:solidFill>
              </a:rPr>
              <a:t>, </a:t>
            </a:r>
            <a:r>
              <a:rPr lang="en-GB" sz="1400" dirty="0" err="1">
                <a:solidFill>
                  <a:srgbClr val="0070C0"/>
                </a:solidFill>
              </a:rPr>
              <a:t>giustizia</a:t>
            </a:r>
            <a:r>
              <a:rPr lang="en-GB" sz="1400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en-GB" sz="1400" b="1" dirty="0" err="1">
                <a:solidFill>
                  <a:srgbClr val="0070C0"/>
                </a:solidFill>
              </a:rPr>
              <a:t>Diritto</a:t>
            </a:r>
            <a:r>
              <a:rPr lang="en-GB" sz="1400" dirty="0">
                <a:solidFill>
                  <a:srgbClr val="0070C0"/>
                </a:solidFill>
              </a:rPr>
              <a:t> [</a:t>
            </a:r>
            <a:r>
              <a:rPr lang="en-GB" sz="1400" u="sng" dirty="0">
                <a:solidFill>
                  <a:srgbClr val="0070C0"/>
                </a:solidFill>
              </a:rPr>
              <a:t>in</a:t>
            </a:r>
            <a:r>
              <a:rPr lang="en-GB" sz="1400" dirty="0">
                <a:solidFill>
                  <a:srgbClr val="0070C0"/>
                </a:solidFill>
              </a:rPr>
              <a:t> un </a:t>
            </a:r>
            <a:r>
              <a:rPr lang="en-GB" sz="1400" dirty="0" err="1">
                <a:solidFill>
                  <a:srgbClr val="0070C0"/>
                </a:solidFill>
              </a:rPr>
              <a:t>ordinamento</a:t>
            </a:r>
            <a:r>
              <a:rPr lang="en-GB" sz="1400" dirty="0">
                <a:solidFill>
                  <a:srgbClr val="0070C0"/>
                </a:solidFill>
              </a:rPr>
              <a:t>]: “</a:t>
            </a:r>
            <a:r>
              <a:rPr lang="en-GB" sz="1400" dirty="0" err="1">
                <a:solidFill>
                  <a:srgbClr val="0070C0"/>
                </a:solidFill>
              </a:rPr>
              <a:t>Dignità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umana</a:t>
            </a:r>
            <a:r>
              <a:rPr lang="en-GB" sz="1400" dirty="0">
                <a:solidFill>
                  <a:srgbClr val="0070C0"/>
                </a:solidFill>
              </a:rPr>
              <a:t> – La </a:t>
            </a:r>
            <a:r>
              <a:rPr lang="en-GB" sz="1400" dirty="0" err="1">
                <a:solidFill>
                  <a:srgbClr val="0070C0"/>
                </a:solidFill>
              </a:rPr>
              <a:t>dignità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umana</a:t>
            </a:r>
            <a:r>
              <a:rPr lang="en-GB" sz="1400" dirty="0">
                <a:solidFill>
                  <a:srgbClr val="0070C0"/>
                </a:solidFill>
              </a:rPr>
              <a:t> è </a:t>
            </a:r>
            <a:r>
              <a:rPr lang="en-GB" sz="1400" dirty="0" err="1">
                <a:solidFill>
                  <a:srgbClr val="0070C0"/>
                </a:solidFill>
              </a:rPr>
              <a:t>inviolabile</a:t>
            </a:r>
            <a:r>
              <a:rPr lang="en-GB" sz="1400" dirty="0">
                <a:solidFill>
                  <a:srgbClr val="0070C0"/>
                </a:solidFill>
              </a:rPr>
              <a:t>. </a:t>
            </a:r>
            <a:r>
              <a:rPr lang="en-GB" sz="1400" dirty="0" err="1">
                <a:solidFill>
                  <a:srgbClr val="0070C0"/>
                </a:solidFill>
              </a:rPr>
              <a:t>Essa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deve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essere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rispettata</a:t>
            </a:r>
            <a:r>
              <a:rPr lang="en-GB" sz="1400" dirty="0">
                <a:solidFill>
                  <a:srgbClr val="0070C0"/>
                </a:solidFill>
              </a:rPr>
              <a:t> e </a:t>
            </a:r>
            <a:r>
              <a:rPr lang="en-GB" sz="1400" dirty="0" err="1">
                <a:solidFill>
                  <a:srgbClr val="0070C0"/>
                </a:solidFill>
              </a:rPr>
              <a:t>tutelata</a:t>
            </a:r>
            <a:r>
              <a:rPr lang="en-GB" sz="1400" dirty="0">
                <a:solidFill>
                  <a:srgbClr val="0070C0"/>
                </a:solidFill>
              </a:rPr>
              <a:t>” (art. 1).</a:t>
            </a:r>
          </a:p>
          <a:p>
            <a:pPr algn="just">
              <a:buNone/>
            </a:pPr>
            <a:endParaRPr lang="en-GB" sz="1400" dirty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1400" dirty="0">
                <a:solidFill>
                  <a:srgbClr val="0070C0"/>
                </a:solidFill>
              </a:rPr>
              <a:t> “La </a:t>
            </a:r>
            <a:r>
              <a:rPr lang="en-GB" sz="1400" dirty="0" err="1">
                <a:solidFill>
                  <a:srgbClr val="0070C0"/>
                </a:solidFill>
              </a:rPr>
              <a:t>dignità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della</a:t>
            </a:r>
            <a:r>
              <a:rPr lang="en-GB" sz="1400" dirty="0">
                <a:solidFill>
                  <a:srgbClr val="0070C0"/>
                </a:solidFill>
              </a:rPr>
              <a:t> persona </a:t>
            </a:r>
            <a:r>
              <a:rPr lang="en-GB" sz="1400" dirty="0" err="1">
                <a:solidFill>
                  <a:srgbClr val="0070C0"/>
                </a:solidFill>
              </a:rPr>
              <a:t>umana</a:t>
            </a:r>
            <a:r>
              <a:rPr lang="en-GB" sz="1400" dirty="0">
                <a:solidFill>
                  <a:srgbClr val="0070C0"/>
                </a:solidFill>
              </a:rPr>
              <a:t> non è </a:t>
            </a:r>
            <a:r>
              <a:rPr lang="en-GB" sz="1400" dirty="0" err="1">
                <a:solidFill>
                  <a:srgbClr val="0070C0"/>
                </a:solidFill>
              </a:rPr>
              <a:t>soltanto</a:t>
            </a:r>
            <a:r>
              <a:rPr lang="en-GB" sz="1400" dirty="0">
                <a:solidFill>
                  <a:srgbClr val="0070C0"/>
                </a:solidFill>
              </a:rPr>
              <a:t> un </a:t>
            </a:r>
            <a:r>
              <a:rPr lang="en-GB" sz="1400" i="1" dirty="0" err="1">
                <a:solidFill>
                  <a:srgbClr val="0070C0"/>
                </a:solidFill>
              </a:rPr>
              <a:t>diritto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fondamentale</a:t>
            </a:r>
            <a:r>
              <a:rPr lang="en-GB" sz="1400" dirty="0">
                <a:solidFill>
                  <a:srgbClr val="0070C0"/>
                </a:solidFill>
              </a:rPr>
              <a:t> in </a:t>
            </a:r>
            <a:r>
              <a:rPr lang="en-GB" sz="1400" dirty="0" err="1">
                <a:solidFill>
                  <a:srgbClr val="0070C0"/>
                </a:solidFill>
              </a:rPr>
              <a:t>sé</a:t>
            </a:r>
            <a:r>
              <a:rPr lang="en-GB" sz="1400" dirty="0">
                <a:solidFill>
                  <a:srgbClr val="0070C0"/>
                </a:solidFill>
              </a:rPr>
              <a:t>, ma </a:t>
            </a:r>
            <a:r>
              <a:rPr lang="en-GB" sz="1400" dirty="0" err="1">
                <a:solidFill>
                  <a:srgbClr val="0070C0"/>
                </a:solidFill>
              </a:rPr>
              <a:t>costituisce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i="1" dirty="0">
                <a:solidFill>
                  <a:srgbClr val="0070C0"/>
                </a:solidFill>
              </a:rPr>
              <a:t>la base </a:t>
            </a:r>
            <a:r>
              <a:rPr lang="en-GB" sz="1400" i="1" dirty="0" err="1">
                <a:solidFill>
                  <a:srgbClr val="0070C0"/>
                </a:solidFill>
              </a:rPr>
              <a:t>stessa</a:t>
            </a:r>
            <a:r>
              <a:rPr lang="en-GB" sz="1400" i="1" dirty="0">
                <a:solidFill>
                  <a:srgbClr val="0070C0"/>
                </a:solidFill>
              </a:rPr>
              <a:t> </a:t>
            </a:r>
            <a:r>
              <a:rPr lang="en-GB" sz="1400" i="1" dirty="0" err="1">
                <a:solidFill>
                  <a:srgbClr val="0070C0"/>
                </a:solidFill>
              </a:rPr>
              <a:t>dei</a:t>
            </a:r>
            <a:r>
              <a:rPr lang="en-GB" sz="1400" i="1" dirty="0">
                <a:solidFill>
                  <a:srgbClr val="0070C0"/>
                </a:solidFill>
              </a:rPr>
              <a:t> </a:t>
            </a:r>
            <a:r>
              <a:rPr lang="en-GB" sz="1400" i="1" dirty="0" err="1">
                <a:solidFill>
                  <a:srgbClr val="0070C0"/>
                </a:solidFill>
              </a:rPr>
              <a:t>diritti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fondamentali</a:t>
            </a:r>
            <a:r>
              <a:rPr lang="en-GB" sz="1400" dirty="0">
                <a:solidFill>
                  <a:srgbClr val="0070C0"/>
                </a:solidFill>
              </a:rPr>
              <a:t>” (</a:t>
            </a:r>
            <a:r>
              <a:rPr lang="en-GB" sz="1400" dirty="0" err="1">
                <a:solidFill>
                  <a:srgbClr val="0070C0"/>
                </a:solidFill>
              </a:rPr>
              <a:t>Spieg</a:t>
            </a:r>
            <a:r>
              <a:rPr lang="en-GB" sz="1400" dirty="0">
                <a:solidFill>
                  <a:srgbClr val="0070C0"/>
                </a:solidFill>
              </a:rPr>
              <a:t>.)</a:t>
            </a:r>
          </a:p>
          <a:p>
            <a:pPr algn="just">
              <a:buFont typeface="Wingdings" pitchFamily="2" charset="2"/>
              <a:buChar char="Ø"/>
            </a:pPr>
            <a:r>
              <a:rPr lang="en-GB" sz="1400" dirty="0">
                <a:solidFill>
                  <a:srgbClr val="0070C0"/>
                </a:solidFill>
              </a:rPr>
              <a:t> “</a:t>
            </a:r>
            <a:r>
              <a:rPr lang="en-GB" sz="1400" dirty="0" err="1">
                <a:solidFill>
                  <a:srgbClr val="0070C0"/>
                </a:solidFill>
              </a:rPr>
              <a:t>Nessuno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dei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diritti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sanciti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nella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presente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Carta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può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essere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usato</a:t>
            </a:r>
            <a:r>
              <a:rPr lang="en-GB" sz="1400" dirty="0">
                <a:solidFill>
                  <a:srgbClr val="0070C0"/>
                </a:solidFill>
              </a:rPr>
              <a:t> per </a:t>
            </a:r>
            <a:r>
              <a:rPr lang="en-GB" sz="1400" dirty="0" err="1">
                <a:solidFill>
                  <a:srgbClr val="0070C0"/>
                </a:solidFill>
              </a:rPr>
              <a:t>recare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pregiudizio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alla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dignità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altrui</a:t>
            </a:r>
            <a:r>
              <a:rPr lang="en-GB" sz="1400" dirty="0">
                <a:solidFill>
                  <a:srgbClr val="0070C0"/>
                </a:solidFill>
              </a:rPr>
              <a:t> [...] la </a:t>
            </a:r>
            <a:r>
              <a:rPr lang="en-GB" sz="1400" dirty="0" err="1">
                <a:solidFill>
                  <a:srgbClr val="0070C0"/>
                </a:solidFill>
              </a:rPr>
              <a:t>dignità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della</a:t>
            </a:r>
            <a:r>
              <a:rPr lang="en-GB" sz="1400" dirty="0">
                <a:solidFill>
                  <a:srgbClr val="0070C0"/>
                </a:solidFill>
              </a:rPr>
              <a:t> persona </a:t>
            </a:r>
            <a:r>
              <a:rPr lang="en-GB" sz="1400" dirty="0" err="1">
                <a:solidFill>
                  <a:srgbClr val="0070C0"/>
                </a:solidFill>
              </a:rPr>
              <a:t>umana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fa</a:t>
            </a:r>
            <a:r>
              <a:rPr lang="en-GB" sz="1400" dirty="0">
                <a:solidFill>
                  <a:srgbClr val="0070C0"/>
                </a:solidFill>
              </a:rPr>
              <a:t> parte </a:t>
            </a:r>
            <a:r>
              <a:rPr lang="en-GB" sz="1400" dirty="0" err="1">
                <a:solidFill>
                  <a:srgbClr val="0070C0"/>
                </a:solidFill>
              </a:rPr>
              <a:t>della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i="1" dirty="0" err="1">
                <a:solidFill>
                  <a:srgbClr val="0070C0"/>
                </a:solidFill>
              </a:rPr>
              <a:t>sostanza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stessa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dei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diritti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sanciti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nella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Carta</a:t>
            </a:r>
            <a:r>
              <a:rPr lang="en-GB" sz="1400" dirty="0">
                <a:solidFill>
                  <a:srgbClr val="0070C0"/>
                </a:solidFill>
              </a:rPr>
              <a:t>. Non </a:t>
            </a:r>
            <a:r>
              <a:rPr lang="en-GB" sz="1400" dirty="0" err="1">
                <a:solidFill>
                  <a:srgbClr val="0070C0"/>
                </a:solidFill>
              </a:rPr>
              <a:t>può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pertanto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subire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pregiudizio</a:t>
            </a:r>
            <a:r>
              <a:rPr lang="en-GB" sz="1400" dirty="0">
                <a:solidFill>
                  <a:srgbClr val="0070C0"/>
                </a:solidFill>
              </a:rPr>
              <a:t>, </a:t>
            </a:r>
            <a:r>
              <a:rPr lang="en-GB" sz="1400" dirty="0" err="1">
                <a:solidFill>
                  <a:srgbClr val="0070C0"/>
                </a:solidFill>
              </a:rPr>
              <a:t>neanche</a:t>
            </a:r>
            <a:r>
              <a:rPr lang="en-GB" sz="1400" dirty="0">
                <a:solidFill>
                  <a:srgbClr val="0070C0"/>
                </a:solidFill>
              </a:rPr>
              <a:t> in </a:t>
            </a:r>
            <a:r>
              <a:rPr lang="en-GB" sz="1400" dirty="0" err="1">
                <a:solidFill>
                  <a:srgbClr val="0070C0"/>
                </a:solidFill>
              </a:rPr>
              <a:t>caso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limitazione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di</a:t>
            </a:r>
            <a:r>
              <a:rPr lang="en-GB" sz="1400" dirty="0">
                <a:solidFill>
                  <a:srgbClr val="0070C0"/>
                </a:solidFill>
              </a:rPr>
              <a:t> un </a:t>
            </a:r>
            <a:r>
              <a:rPr lang="en-GB" sz="1400" dirty="0" err="1">
                <a:solidFill>
                  <a:srgbClr val="0070C0"/>
                </a:solidFill>
              </a:rPr>
              <a:t>diritto</a:t>
            </a:r>
            <a:r>
              <a:rPr lang="en-GB" sz="1400" dirty="0">
                <a:solidFill>
                  <a:srgbClr val="0070C0"/>
                </a:solidFill>
              </a:rPr>
              <a:t>” (</a:t>
            </a:r>
            <a:r>
              <a:rPr lang="en-GB" sz="1400" dirty="0" err="1">
                <a:solidFill>
                  <a:srgbClr val="0070C0"/>
                </a:solidFill>
              </a:rPr>
              <a:t>Spieg</a:t>
            </a:r>
            <a:r>
              <a:rPr lang="en-GB" sz="1400" dirty="0">
                <a:solidFill>
                  <a:srgbClr val="0070C0"/>
                </a:solidFill>
              </a:rPr>
              <a:t>.) – </a:t>
            </a:r>
            <a:r>
              <a:rPr lang="en-GB" sz="1400" b="1" dirty="0">
                <a:solidFill>
                  <a:srgbClr val="0070C0"/>
                </a:solidFill>
              </a:rPr>
              <a:t>Non </a:t>
            </a:r>
            <a:r>
              <a:rPr lang="en-GB" sz="1400" b="1" dirty="0" err="1">
                <a:solidFill>
                  <a:srgbClr val="0070C0"/>
                </a:solidFill>
              </a:rPr>
              <a:t>bilanciabilità</a:t>
            </a:r>
            <a:r>
              <a:rPr lang="en-GB" sz="1400" dirty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803541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4255"/>
            <a:ext cx="8229600" cy="360218"/>
          </a:xfrm>
        </p:spPr>
        <p:txBody>
          <a:bodyPr>
            <a:normAutofit/>
          </a:bodyPr>
          <a:lstStyle/>
          <a:p>
            <a:r>
              <a:rPr lang="en-GB" sz="1600" b="1" dirty="0" err="1">
                <a:solidFill>
                  <a:srgbClr val="4F81BD"/>
                </a:solidFill>
              </a:rPr>
              <a:t>Antecedenti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8435"/>
            <a:ext cx="8229600" cy="3408219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1400" b="1" i="1" dirty="0" err="1">
                <a:solidFill>
                  <a:srgbClr val="0070C0"/>
                </a:solidFill>
              </a:rPr>
              <a:t>Dichiarazione</a:t>
            </a:r>
            <a:r>
              <a:rPr lang="en-GB" sz="1400" b="1" i="1" dirty="0">
                <a:solidFill>
                  <a:srgbClr val="0070C0"/>
                </a:solidFill>
              </a:rPr>
              <a:t> </a:t>
            </a:r>
            <a:r>
              <a:rPr lang="en-GB" sz="1400" b="1" i="1" dirty="0" err="1">
                <a:solidFill>
                  <a:srgbClr val="0070C0"/>
                </a:solidFill>
              </a:rPr>
              <a:t>dei</a:t>
            </a:r>
            <a:r>
              <a:rPr lang="en-GB" sz="1400" b="1" i="1" dirty="0">
                <a:solidFill>
                  <a:srgbClr val="0070C0"/>
                </a:solidFill>
              </a:rPr>
              <a:t> </a:t>
            </a:r>
            <a:r>
              <a:rPr lang="en-GB" sz="1400" b="1" i="1" dirty="0" err="1">
                <a:solidFill>
                  <a:srgbClr val="0070C0"/>
                </a:solidFill>
              </a:rPr>
              <a:t>diritti</a:t>
            </a:r>
            <a:r>
              <a:rPr lang="en-GB" sz="1400" b="1" i="1" dirty="0">
                <a:solidFill>
                  <a:srgbClr val="0070C0"/>
                </a:solidFill>
              </a:rPr>
              <a:t> </a:t>
            </a:r>
            <a:r>
              <a:rPr lang="en-GB" sz="1400" b="1" i="1" dirty="0" err="1">
                <a:solidFill>
                  <a:srgbClr val="0070C0"/>
                </a:solidFill>
              </a:rPr>
              <a:t>dell’uomo</a:t>
            </a:r>
            <a:r>
              <a:rPr lang="en-GB" sz="1400" b="1" i="1" dirty="0">
                <a:solidFill>
                  <a:srgbClr val="0070C0"/>
                </a:solidFill>
              </a:rPr>
              <a:t> e del </a:t>
            </a:r>
            <a:r>
              <a:rPr lang="en-GB" sz="1400" b="1" i="1" dirty="0" err="1">
                <a:solidFill>
                  <a:srgbClr val="0070C0"/>
                </a:solidFill>
              </a:rPr>
              <a:t>cittadino</a:t>
            </a:r>
            <a:r>
              <a:rPr lang="en-GB" sz="1400" b="1" i="1" dirty="0">
                <a:solidFill>
                  <a:srgbClr val="0070C0"/>
                </a:solidFill>
              </a:rPr>
              <a:t> </a:t>
            </a:r>
            <a:r>
              <a:rPr lang="en-GB" sz="1400" dirty="0">
                <a:solidFill>
                  <a:srgbClr val="0070C0"/>
                </a:solidFill>
              </a:rPr>
              <a:t>(1789): “</a:t>
            </a:r>
            <a:r>
              <a:rPr lang="en-GB" sz="1400" dirty="0" err="1">
                <a:solidFill>
                  <a:srgbClr val="0070C0"/>
                </a:solidFill>
              </a:rPr>
              <a:t>Gli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uomini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nascono</a:t>
            </a:r>
            <a:r>
              <a:rPr lang="en-GB" sz="1400" dirty="0">
                <a:solidFill>
                  <a:srgbClr val="0070C0"/>
                </a:solidFill>
              </a:rPr>
              <a:t> e </a:t>
            </a:r>
            <a:r>
              <a:rPr lang="en-GB" sz="1400" dirty="0" err="1">
                <a:solidFill>
                  <a:srgbClr val="0070C0"/>
                </a:solidFill>
              </a:rPr>
              <a:t>rimangono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liberi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ed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eguali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nei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diritti</a:t>
            </a:r>
            <a:r>
              <a:rPr lang="en-GB" sz="1400" dirty="0">
                <a:solidFill>
                  <a:srgbClr val="0070C0"/>
                </a:solidFill>
              </a:rPr>
              <a:t>. Le </a:t>
            </a:r>
            <a:r>
              <a:rPr lang="en-GB" sz="1400" dirty="0" err="1">
                <a:solidFill>
                  <a:srgbClr val="0070C0"/>
                </a:solidFill>
              </a:rPr>
              <a:t>distinzioni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sociali</a:t>
            </a:r>
            <a:r>
              <a:rPr lang="en-GB" sz="1400" dirty="0">
                <a:solidFill>
                  <a:srgbClr val="0070C0"/>
                </a:solidFill>
              </a:rPr>
              <a:t> non </a:t>
            </a:r>
            <a:r>
              <a:rPr lang="en-GB" sz="1400" dirty="0" err="1">
                <a:solidFill>
                  <a:srgbClr val="0070C0"/>
                </a:solidFill>
              </a:rPr>
              <a:t>possono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essere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fondate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che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sull’utilità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comune</a:t>
            </a:r>
            <a:r>
              <a:rPr lang="en-GB" sz="1400" dirty="0">
                <a:solidFill>
                  <a:srgbClr val="0070C0"/>
                </a:solidFill>
              </a:rPr>
              <a:t>” (art. 1).</a:t>
            </a:r>
          </a:p>
          <a:p>
            <a:pPr algn="just"/>
            <a:r>
              <a:rPr lang="en-GB" sz="1400" b="1" i="1" dirty="0" err="1">
                <a:solidFill>
                  <a:srgbClr val="0070C0"/>
                </a:solidFill>
              </a:rPr>
              <a:t>Carta</a:t>
            </a:r>
            <a:r>
              <a:rPr lang="en-GB" sz="1400" b="1" i="1" dirty="0">
                <a:solidFill>
                  <a:srgbClr val="0070C0"/>
                </a:solidFill>
              </a:rPr>
              <a:t> </a:t>
            </a:r>
            <a:r>
              <a:rPr lang="en-GB" sz="1400" b="1" i="1" dirty="0" err="1">
                <a:solidFill>
                  <a:srgbClr val="0070C0"/>
                </a:solidFill>
              </a:rPr>
              <a:t>delle</a:t>
            </a:r>
            <a:r>
              <a:rPr lang="en-GB" sz="1400" b="1" i="1" dirty="0">
                <a:solidFill>
                  <a:srgbClr val="0070C0"/>
                </a:solidFill>
              </a:rPr>
              <a:t> </a:t>
            </a:r>
            <a:r>
              <a:rPr lang="en-GB" sz="1400" b="1" i="1" dirty="0" err="1">
                <a:solidFill>
                  <a:srgbClr val="0070C0"/>
                </a:solidFill>
              </a:rPr>
              <a:t>Nazioni</a:t>
            </a:r>
            <a:r>
              <a:rPr lang="en-GB" sz="1400" b="1" i="1" dirty="0">
                <a:solidFill>
                  <a:srgbClr val="0070C0"/>
                </a:solidFill>
              </a:rPr>
              <a:t> Unite </a:t>
            </a:r>
            <a:r>
              <a:rPr lang="en-GB" sz="1400" dirty="0">
                <a:solidFill>
                  <a:srgbClr val="0070C0"/>
                </a:solidFill>
              </a:rPr>
              <a:t>(1945): “</a:t>
            </a:r>
            <a:r>
              <a:rPr lang="en-GB" sz="1400" dirty="0" err="1">
                <a:solidFill>
                  <a:srgbClr val="0070C0"/>
                </a:solidFill>
              </a:rPr>
              <a:t>riaffermare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it-IT" sz="1400" dirty="0">
                <a:solidFill>
                  <a:srgbClr val="0070C0"/>
                </a:solidFill>
              </a:rPr>
              <a:t>la fede nei diritti fondamentali dell’uomo, nella dignità e nel valore della persona umana, nella eguaglianza dei diritti degli uomini e delle donne e delle nazioni grandi e piccole” (preambolo).</a:t>
            </a:r>
            <a:endParaRPr lang="en-GB" sz="1400" dirty="0">
              <a:solidFill>
                <a:srgbClr val="0070C0"/>
              </a:solidFill>
            </a:endParaRPr>
          </a:p>
          <a:p>
            <a:pPr algn="just"/>
            <a:r>
              <a:rPr lang="en-GB" sz="1400" b="1" i="1" dirty="0" err="1">
                <a:solidFill>
                  <a:srgbClr val="0070C0"/>
                </a:solidFill>
              </a:rPr>
              <a:t>Dichiarazione</a:t>
            </a:r>
            <a:r>
              <a:rPr lang="en-GB" sz="1400" b="1" i="1" dirty="0">
                <a:solidFill>
                  <a:srgbClr val="0070C0"/>
                </a:solidFill>
              </a:rPr>
              <a:t> </a:t>
            </a:r>
            <a:r>
              <a:rPr lang="en-GB" sz="1400" b="1" i="1" dirty="0" err="1">
                <a:solidFill>
                  <a:srgbClr val="0070C0"/>
                </a:solidFill>
              </a:rPr>
              <a:t>americana</a:t>
            </a:r>
            <a:r>
              <a:rPr lang="en-GB" sz="1400" b="1" i="1" dirty="0">
                <a:solidFill>
                  <a:srgbClr val="0070C0"/>
                </a:solidFill>
              </a:rPr>
              <a:t> </a:t>
            </a:r>
            <a:r>
              <a:rPr lang="en-GB" sz="1400" b="1" i="1" dirty="0" err="1">
                <a:solidFill>
                  <a:srgbClr val="0070C0"/>
                </a:solidFill>
              </a:rPr>
              <a:t>dei</a:t>
            </a:r>
            <a:r>
              <a:rPr lang="en-GB" sz="1400" b="1" i="1" dirty="0">
                <a:solidFill>
                  <a:srgbClr val="0070C0"/>
                </a:solidFill>
              </a:rPr>
              <a:t> </a:t>
            </a:r>
            <a:r>
              <a:rPr lang="en-GB" sz="1400" b="1" i="1" dirty="0" err="1">
                <a:solidFill>
                  <a:srgbClr val="0070C0"/>
                </a:solidFill>
              </a:rPr>
              <a:t>diritti</a:t>
            </a:r>
            <a:r>
              <a:rPr lang="en-GB" sz="1400" b="1" i="1" dirty="0">
                <a:solidFill>
                  <a:srgbClr val="0070C0"/>
                </a:solidFill>
              </a:rPr>
              <a:t> e </a:t>
            </a:r>
            <a:r>
              <a:rPr lang="en-GB" sz="1400" b="1" i="1" dirty="0" err="1">
                <a:solidFill>
                  <a:srgbClr val="0070C0"/>
                </a:solidFill>
              </a:rPr>
              <a:t>dei</a:t>
            </a:r>
            <a:r>
              <a:rPr lang="en-GB" sz="1400" b="1" i="1" dirty="0">
                <a:solidFill>
                  <a:srgbClr val="0070C0"/>
                </a:solidFill>
              </a:rPr>
              <a:t> </a:t>
            </a:r>
            <a:r>
              <a:rPr lang="en-GB" sz="1400" b="1" i="1" dirty="0" err="1">
                <a:solidFill>
                  <a:srgbClr val="0070C0"/>
                </a:solidFill>
              </a:rPr>
              <a:t>doveri</a:t>
            </a:r>
            <a:r>
              <a:rPr lang="en-GB" sz="1400" b="1" i="1" dirty="0">
                <a:solidFill>
                  <a:srgbClr val="0070C0"/>
                </a:solidFill>
              </a:rPr>
              <a:t> </a:t>
            </a:r>
            <a:r>
              <a:rPr lang="en-GB" sz="1400" b="1" i="1" dirty="0" err="1">
                <a:solidFill>
                  <a:srgbClr val="0070C0"/>
                </a:solidFill>
              </a:rPr>
              <a:t>dell’uomo</a:t>
            </a:r>
            <a:r>
              <a:rPr lang="en-GB" sz="1400" b="1" i="1" dirty="0">
                <a:solidFill>
                  <a:srgbClr val="0070C0"/>
                </a:solidFill>
              </a:rPr>
              <a:t> </a:t>
            </a:r>
            <a:r>
              <a:rPr lang="en-GB" sz="1400" dirty="0">
                <a:solidFill>
                  <a:srgbClr val="0070C0"/>
                </a:solidFill>
              </a:rPr>
              <a:t>(1948): “</a:t>
            </a:r>
            <a:r>
              <a:rPr lang="it-IT" sz="1400" dirty="0">
                <a:solidFill>
                  <a:srgbClr val="0070C0"/>
                </a:solidFill>
              </a:rPr>
              <a:t>Tutti gli uomini sono nati liberi ed eguali, in dignità e diritti, e, essendo dotati dalla natura di ragione e coscienza, devono comportarsi reciprocamente come fratelli. Mentre i diritti esaltano la libertà individuale, i doveri esprimono la dignità di quella libertà. I doveri di carattere giuridico ne presuppongono altri di natura morale che li sostengono in linea di principio e che costituiscono la loro base” (art. 1).</a:t>
            </a:r>
            <a:endParaRPr lang="en-GB" sz="1400" dirty="0">
              <a:solidFill>
                <a:srgbClr val="0070C0"/>
              </a:solidFill>
            </a:endParaRPr>
          </a:p>
          <a:p>
            <a:pPr algn="just"/>
            <a:r>
              <a:rPr lang="it-IT" sz="1400" b="1" i="1" dirty="0">
                <a:solidFill>
                  <a:srgbClr val="0070C0"/>
                </a:solidFill>
              </a:rPr>
              <a:t>Dichiarazione universale dei diritti umani</a:t>
            </a:r>
            <a:r>
              <a:rPr lang="it-IT" sz="1400" b="1" dirty="0">
                <a:solidFill>
                  <a:srgbClr val="0070C0"/>
                </a:solidFill>
              </a:rPr>
              <a:t> </a:t>
            </a:r>
            <a:r>
              <a:rPr lang="it-IT" sz="1400" dirty="0">
                <a:solidFill>
                  <a:srgbClr val="0070C0"/>
                </a:solidFill>
              </a:rPr>
              <a:t>(1948): Tutti gli esseri umani nascono liberi ed eguali in dignità e diritti. Essi sono dotati di ragione e di coscienza e devono agire gli uni verso gli altri in spirito di fraternità” (art. 1).</a:t>
            </a:r>
          </a:p>
          <a:p>
            <a:pPr algn="just"/>
            <a:r>
              <a:rPr lang="it-IT" sz="1400" b="1" i="1" dirty="0">
                <a:solidFill>
                  <a:srgbClr val="0070C0"/>
                </a:solidFill>
              </a:rPr>
              <a:t>Legge fondamentale della Repubblica federale tedesca </a:t>
            </a:r>
            <a:r>
              <a:rPr lang="it-IT" sz="1400" dirty="0">
                <a:solidFill>
                  <a:srgbClr val="0070C0"/>
                </a:solidFill>
              </a:rPr>
              <a:t>(1949): “La dignità dell'uomo è intangibile. È dovere di ogni potere statale rispettarla e proteggerla” (art. 1)</a:t>
            </a:r>
          </a:p>
          <a:p>
            <a:pPr algn="just"/>
            <a:endParaRPr lang="it-IT" sz="1400" dirty="0">
              <a:solidFill>
                <a:srgbClr val="0070C0"/>
              </a:solidFill>
            </a:endParaRPr>
          </a:p>
          <a:p>
            <a:pPr algn="just"/>
            <a:endParaRPr lang="en-GB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5695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4255"/>
            <a:ext cx="8229600" cy="360218"/>
          </a:xfrm>
        </p:spPr>
        <p:txBody>
          <a:bodyPr>
            <a:normAutofit/>
          </a:bodyPr>
          <a:lstStyle/>
          <a:p>
            <a:r>
              <a:rPr lang="en-GB" sz="1600" b="1" dirty="0" err="1">
                <a:solidFill>
                  <a:srgbClr val="4F81BD"/>
                </a:solidFill>
              </a:rPr>
              <a:t>Dotazione</a:t>
            </a:r>
            <a:r>
              <a:rPr lang="en-GB" sz="1600" b="1" dirty="0">
                <a:solidFill>
                  <a:srgbClr val="4F81BD"/>
                </a:solidFill>
              </a:rPr>
              <a:t>  </a:t>
            </a:r>
            <a:r>
              <a:rPr lang="en-GB" sz="1600" b="1" dirty="0" err="1">
                <a:solidFill>
                  <a:srgbClr val="4F81BD"/>
                </a:solidFill>
              </a:rPr>
              <a:t>vs</a:t>
            </a:r>
            <a:r>
              <a:rPr lang="en-GB" sz="1600" b="1" dirty="0">
                <a:solidFill>
                  <a:srgbClr val="4F81BD"/>
                </a:solidFill>
              </a:rPr>
              <a:t> </a:t>
            </a:r>
            <a:r>
              <a:rPr lang="en-GB" sz="1600" b="1" dirty="0" err="1">
                <a:solidFill>
                  <a:srgbClr val="4F81BD"/>
                </a:solidFill>
              </a:rPr>
              <a:t>Prestazione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8435"/>
            <a:ext cx="8229600" cy="3408219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GB" sz="1400" b="1" dirty="0" err="1">
                <a:solidFill>
                  <a:srgbClr val="0070C0"/>
                </a:solidFill>
              </a:rPr>
              <a:t>Dignità</a:t>
            </a:r>
            <a:r>
              <a:rPr lang="en-GB" sz="1400" b="1" dirty="0">
                <a:solidFill>
                  <a:srgbClr val="0070C0"/>
                </a:solidFill>
              </a:rPr>
              <a:t> come </a:t>
            </a:r>
            <a:r>
              <a:rPr lang="en-GB" sz="1400" b="1" dirty="0" err="1">
                <a:solidFill>
                  <a:srgbClr val="0070C0"/>
                </a:solidFill>
              </a:rPr>
              <a:t>prestazione</a:t>
            </a:r>
            <a:r>
              <a:rPr lang="en-GB" sz="1400" b="1" dirty="0">
                <a:solidFill>
                  <a:srgbClr val="0070C0"/>
                </a:solidFill>
              </a:rPr>
              <a:t>: </a:t>
            </a:r>
            <a:r>
              <a:rPr lang="en-GB" sz="1400" b="1" dirty="0" err="1">
                <a:solidFill>
                  <a:srgbClr val="0070C0"/>
                </a:solidFill>
              </a:rPr>
              <a:t>qualità</a:t>
            </a:r>
            <a:r>
              <a:rPr lang="en-GB" sz="1400" b="1" dirty="0">
                <a:solidFill>
                  <a:srgbClr val="0070C0"/>
                </a:solidFill>
              </a:rPr>
              <a:t> </a:t>
            </a:r>
            <a:r>
              <a:rPr lang="en-GB" sz="1400" b="1" dirty="0" err="1">
                <a:solidFill>
                  <a:srgbClr val="0070C0"/>
                </a:solidFill>
              </a:rPr>
              <a:t>distintiva</a:t>
            </a:r>
            <a:r>
              <a:rPr lang="en-GB" sz="1400" b="1" dirty="0">
                <a:solidFill>
                  <a:srgbClr val="0070C0"/>
                </a:solidFill>
              </a:rPr>
              <a:t> e </a:t>
            </a:r>
            <a:r>
              <a:rPr lang="en-GB" sz="1400" b="1" dirty="0" err="1">
                <a:solidFill>
                  <a:srgbClr val="0070C0"/>
                </a:solidFill>
              </a:rPr>
              <a:t>discriminatoria</a:t>
            </a:r>
            <a:r>
              <a:rPr lang="en-GB" sz="1400" b="1" dirty="0">
                <a:solidFill>
                  <a:srgbClr val="0070C0"/>
                </a:solidFill>
              </a:rPr>
              <a:t> – </a:t>
            </a:r>
            <a:r>
              <a:rPr lang="en-GB" sz="1400" b="1" dirty="0" err="1">
                <a:solidFill>
                  <a:srgbClr val="0070C0"/>
                </a:solidFill>
              </a:rPr>
              <a:t>dignità</a:t>
            </a:r>
            <a:r>
              <a:rPr lang="en-GB" sz="1400" b="1" dirty="0">
                <a:solidFill>
                  <a:srgbClr val="0070C0"/>
                </a:solidFill>
              </a:rPr>
              <a:t> </a:t>
            </a:r>
            <a:r>
              <a:rPr lang="en-GB" sz="1400" b="1" dirty="0" err="1">
                <a:solidFill>
                  <a:srgbClr val="0070C0"/>
                </a:solidFill>
              </a:rPr>
              <a:t>contingente</a:t>
            </a:r>
            <a:r>
              <a:rPr lang="en-GB" sz="1400" b="1" dirty="0">
                <a:solidFill>
                  <a:srgbClr val="0070C0"/>
                </a:solidFill>
              </a:rPr>
              <a:t>/</a:t>
            </a:r>
            <a:r>
              <a:rPr lang="en-GB" sz="1400" b="1" dirty="0" err="1">
                <a:solidFill>
                  <a:srgbClr val="0070C0"/>
                </a:solidFill>
              </a:rPr>
              <a:t>dignità</a:t>
            </a:r>
            <a:r>
              <a:rPr lang="en-GB" sz="1400" b="1" dirty="0">
                <a:solidFill>
                  <a:srgbClr val="0070C0"/>
                </a:solidFill>
              </a:rPr>
              <a:t> </a:t>
            </a:r>
            <a:r>
              <a:rPr lang="en-GB" sz="1400" b="1" dirty="0" err="1">
                <a:solidFill>
                  <a:srgbClr val="0070C0"/>
                </a:solidFill>
              </a:rPr>
              <a:t>relazionale</a:t>
            </a:r>
            <a:endParaRPr lang="en-GB" sz="1400" b="1" dirty="0">
              <a:solidFill>
                <a:srgbClr val="0070C0"/>
              </a:solidFill>
            </a:endParaRPr>
          </a:p>
          <a:p>
            <a:pPr algn="just">
              <a:buFont typeface="Courier New" pitchFamily="49" charset="0"/>
              <a:buChar char="o"/>
            </a:pPr>
            <a:r>
              <a:rPr lang="en-GB" sz="1400" dirty="0">
                <a:solidFill>
                  <a:srgbClr val="0070C0"/>
                </a:solidFill>
              </a:rPr>
              <a:t>Status, </a:t>
            </a:r>
            <a:r>
              <a:rPr lang="en-GB" sz="1400" dirty="0" err="1">
                <a:solidFill>
                  <a:srgbClr val="0070C0"/>
                </a:solidFill>
              </a:rPr>
              <a:t>rango</a:t>
            </a:r>
            <a:r>
              <a:rPr lang="en-GB" sz="1400" dirty="0">
                <a:solidFill>
                  <a:srgbClr val="0070C0"/>
                </a:solidFill>
              </a:rPr>
              <a:t> in </a:t>
            </a:r>
            <a:r>
              <a:rPr lang="en-GB" sz="1400" dirty="0" err="1">
                <a:solidFill>
                  <a:srgbClr val="0070C0"/>
                </a:solidFill>
              </a:rPr>
              <a:t>concezioni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gerarchiche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della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realtà</a:t>
            </a:r>
            <a:r>
              <a:rPr lang="en-GB" sz="1400" dirty="0">
                <a:solidFill>
                  <a:srgbClr val="0070C0"/>
                </a:solidFill>
              </a:rPr>
              <a:t>; la </a:t>
            </a:r>
            <a:r>
              <a:rPr lang="en-GB" sz="1400" dirty="0" err="1">
                <a:solidFill>
                  <a:srgbClr val="0070C0"/>
                </a:solidFill>
              </a:rPr>
              <a:t>dignità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può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essere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acquisita</a:t>
            </a:r>
            <a:r>
              <a:rPr lang="en-GB" sz="1400" dirty="0">
                <a:solidFill>
                  <a:srgbClr val="0070C0"/>
                </a:solidFill>
              </a:rPr>
              <a:t> o </a:t>
            </a:r>
            <a:r>
              <a:rPr lang="en-GB" sz="1400" dirty="0" err="1">
                <a:solidFill>
                  <a:srgbClr val="0070C0"/>
                </a:solidFill>
              </a:rPr>
              <a:t>persa</a:t>
            </a:r>
            <a:r>
              <a:rPr lang="en-GB" sz="1400" dirty="0">
                <a:solidFill>
                  <a:srgbClr val="0070C0"/>
                </a:solidFill>
              </a:rPr>
              <a:t>.</a:t>
            </a:r>
          </a:p>
          <a:p>
            <a:pPr algn="just">
              <a:buFont typeface="Courier New" pitchFamily="49" charset="0"/>
              <a:buChar char="o"/>
            </a:pPr>
            <a:r>
              <a:rPr lang="en-GB" sz="1400" i="1" dirty="0" err="1">
                <a:solidFill>
                  <a:srgbClr val="0070C0"/>
                </a:solidFill>
              </a:rPr>
              <a:t>Dignus</a:t>
            </a:r>
            <a:r>
              <a:rPr lang="en-GB" sz="1400" dirty="0">
                <a:solidFill>
                  <a:srgbClr val="0070C0"/>
                </a:solidFill>
              </a:rPr>
              <a:t> – </a:t>
            </a:r>
            <a:r>
              <a:rPr lang="en-GB" sz="1400" i="1" dirty="0" err="1">
                <a:solidFill>
                  <a:srgbClr val="0070C0"/>
                </a:solidFill>
              </a:rPr>
              <a:t>decet</a:t>
            </a:r>
            <a:r>
              <a:rPr lang="en-GB" sz="1400" dirty="0">
                <a:solidFill>
                  <a:srgbClr val="0070C0"/>
                </a:solidFill>
              </a:rPr>
              <a:t> (</a:t>
            </a:r>
            <a:r>
              <a:rPr lang="en-GB" sz="1400" dirty="0" err="1">
                <a:solidFill>
                  <a:srgbClr val="0070C0"/>
                </a:solidFill>
              </a:rPr>
              <a:t>essere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conveniente</a:t>
            </a:r>
            <a:r>
              <a:rPr lang="en-GB" sz="1400" dirty="0">
                <a:solidFill>
                  <a:srgbClr val="0070C0"/>
                </a:solidFill>
              </a:rPr>
              <a:t>) – </a:t>
            </a:r>
            <a:r>
              <a:rPr lang="en-GB" sz="1400" i="1" dirty="0" err="1">
                <a:solidFill>
                  <a:srgbClr val="0070C0"/>
                </a:solidFill>
              </a:rPr>
              <a:t>decen</a:t>
            </a:r>
            <a:r>
              <a:rPr lang="en-GB" sz="1400" dirty="0" err="1">
                <a:solidFill>
                  <a:srgbClr val="0070C0"/>
                </a:solidFill>
              </a:rPr>
              <a:t>s</a:t>
            </a:r>
            <a:r>
              <a:rPr lang="en-GB" sz="1400" dirty="0">
                <a:solidFill>
                  <a:srgbClr val="0070C0"/>
                </a:solidFill>
              </a:rPr>
              <a:t> (</a:t>
            </a:r>
            <a:r>
              <a:rPr lang="en-GB" sz="1400" dirty="0" err="1">
                <a:solidFill>
                  <a:srgbClr val="0070C0"/>
                </a:solidFill>
              </a:rPr>
              <a:t>decente</a:t>
            </a:r>
            <a:r>
              <a:rPr lang="en-GB" sz="1400" dirty="0">
                <a:solidFill>
                  <a:srgbClr val="0070C0"/>
                </a:solidFill>
              </a:rPr>
              <a:t>) – </a:t>
            </a:r>
            <a:r>
              <a:rPr lang="en-GB" sz="1400" i="1" dirty="0" err="1">
                <a:solidFill>
                  <a:srgbClr val="0070C0"/>
                </a:solidFill>
              </a:rPr>
              <a:t>decorus</a:t>
            </a:r>
            <a:r>
              <a:rPr lang="en-GB" sz="1400" dirty="0">
                <a:solidFill>
                  <a:srgbClr val="0070C0"/>
                </a:solidFill>
              </a:rPr>
              <a:t> (</a:t>
            </a:r>
            <a:r>
              <a:rPr lang="en-GB" sz="1400" dirty="0" err="1">
                <a:solidFill>
                  <a:srgbClr val="0070C0"/>
                </a:solidFill>
              </a:rPr>
              <a:t>decoro</a:t>
            </a:r>
            <a:r>
              <a:rPr lang="en-GB" sz="1400" dirty="0">
                <a:solidFill>
                  <a:srgbClr val="0070C0"/>
                </a:solidFill>
              </a:rPr>
              <a:t>)</a:t>
            </a:r>
          </a:p>
          <a:p>
            <a:pPr algn="just">
              <a:buFont typeface="Courier New" pitchFamily="49" charset="0"/>
              <a:buChar char="o"/>
            </a:pPr>
            <a:r>
              <a:rPr lang="en-GB" sz="1400" dirty="0" err="1">
                <a:solidFill>
                  <a:srgbClr val="0070C0"/>
                </a:solidFill>
              </a:rPr>
              <a:t>Da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qualità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aristocratica</a:t>
            </a:r>
            <a:r>
              <a:rPr lang="en-GB" sz="1400" dirty="0">
                <a:solidFill>
                  <a:srgbClr val="0070C0"/>
                </a:solidFill>
              </a:rPr>
              <a:t> (“</a:t>
            </a:r>
            <a:r>
              <a:rPr lang="en-GB" sz="1400" dirty="0" err="1">
                <a:solidFill>
                  <a:srgbClr val="0070C0"/>
                </a:solidFill>
              </a:rPr>
              <a:t>dignitari</a:t>
            </a:r>
            <a:r>
              <a:rPr lang="en-GB" sz="1400" dirty="0">
                <a:solidFill>
                  <a:srgbClr val="0070C0"/>
                </a:solidFill>
              </a:rPr>
              <a:t>”) a </a:t>
            </a:r>
            <a:r>
              <a:rPr lang="en-GB" sz="1400" dirty="0" err="1">
                <a:solidFill>
                  <a:srgbClr val="0070C0"/>
                </a:solidFill>
              </a:rPr>
              <a:t>qualità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borghese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richiesta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nel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comportamento</a:t>
            </a:r>
            <a:r>
              <a:rPr lang="en-GB" sz="1400" dirty="0">
                <a:solidFill>
                  <a:srgbClr val="0070C0"/>
                </a:solidFill>
              </a:rPr>
              <a:t> (</a:t>
            </a:r>
            <a:r>
              <a:rPr lang="en-GB" sz="1400" dirty="0" err="1">
                <a:solidFill>
                  <a:srgbClr val="0070C0"/>
                </a:solidFill>
              </a:rPr>
              <a:t>contegno</a:t>
            </a:r>
            <a:r>
              <a:rPr lang="en-GB" sz="1400" dirty="0">
                <a:solidFill>
                  <a:srgbClr val="0070C0"/>
                </a:solidFill>
              </a:rPr>
              <a:t>, </a:t>
            </a:r>
            <a:r>
              <a:rPr lang="en-GB" sz="1400" dirty="0" err="1">
                <a:solidFill>
                  <a:srgbClr val="0070C0"/>
                </a:solidFill>
              </a:rPr>
              <a:t>rispettabilità</a:t>
            </a:r>
            <a:r>
              <a:rPr lang="en-GB" sz="1400" dirty="0">
                <a:solidFill>
                  <a:srgbClr val="0070C0"/>
                </a:solidFill>
              </a:rPr>
              <a:t>, </a:t>
            </a:r>
            <a:r>
              <a:rPr lang="en-GB" sz="1400" dirty="0" err="1">
                <a:solidFill>
                  <a:srgbClr val="0070C0"/>
                </a:solidFill>
              </a:rPr>
              <a:t>onorabilità</a:t>
            </a:r>
            <a:r>
              <a:rPr lang="en-GB" sz="1400" dirty="0">
                <a:solidFill>
                  <a:srgbClr val="0070C0"/>
                </a:solidFill>
              </a:rPr>
              <a:t>, </a:t>
            </a:r>
            <a:r>
              <a:rPr lang="en-GB" sz="1400" dirty="0" err="1">
                <a:solidFill>
                  <a:srgbClr val="0070C0"/>
                </a:solidFill>
              </a:rPr>
              <a:t>reputazione</a:t>
            </a:r>
            <a:r>
              <a:rPr lang="en-GB" sz="1400" dirty="0">
                <a:solidFill>
                  <a:srgbClr val="0070C0"/>
                </a:solidFill>
              </a:rPr>
              <a:t>); </a:t>
            </a:r>
            <a:r>
              <a:rPr lang="en-GB" sz="1400" dirty="0" err="1">
                <a:solidFill>
                  <a:srgbClr val="0070C0"/>
                </a:solidFill>
              </a:rPr>
              <a:t>espressione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superiorità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economica</a:t>
            </a:r>
            <a:r>
              <a:rPr lang="en-GB" sz="1400" dirty="0">
                <a:solidFill>
                  <a:srgbClr val="0070C0"/>
                </a:solidFill>
              </a:rPr>
              <a:t> (</a:t>
            </a:r>
            <a:r>
              <a:rPr lang="en-GB" sz="1400" dirty="0" err="1">
                <a:solidFill>
                  <a:srgbClr val="0070C0"/>
                </a:solidFill>
              </a:rPr>
              <a:t>censo</a:t>
            </a:r>
            <a:r>
              <a:rPr lang="en-GB" sz="1400" dirty="0">
                <a:solidFill>
                  <a:srgbClr val="0070C0"/>
                </a:solidFill>
              </a:rPr>
              <a:t>), per </a:t>
            </a:r>
            <a:r>
              <a:rPr lang="en-GB" sz="1400" dirty="0" err="1">
                <a:solidFill>
                  <a:srgbClr val="0070C0"/>
                </a:solidFill>
              </a:rPr>
              <a:t>meriti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acquisiti</a:t>
            </a:r>
            <a:r>
              <a:rPr lang="en-GB" sz="1400" dirty="0">
                <a:solidFill>
                  <a:srgbClr val="0070C0"/>
                </a:solidFill>
              </a:rPr>
              <a:t>, </a:t>
            </a:r>
            <a:r>
              <a:rPr lang="en-GB" sz="1400" dirty="0" err="1">
                <a:solidFill>
                  <a:srgbClr val="0070C0"/>
                </a:solidFill>
              </a:rPr>
              <a:t>virtù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esercitate</a:t>
            </a:r>
            <a:r>
              <a:rPr lang="en-GB" sz="1400" dirty="0">
                <a:solidFill>
                  <a:srgbClr val="0070C0"/>
                </a:solidFill>
              </a:rPr>
              <a:t>. </a:t>
            </a:r>
            <a:r>
              <a:rPr lang="en-GB" sz="1500" dirty="0">
                <a:solidFill>
                  <a:srgbClr val="0070C0"/>
                </a:solidFill>
              </a:rPr>
              <a:t>	</a:t>
            </a:r>
            <a:endParaRPr lang="en-GB" sz="1400" b="1" i="1" dirty="0">
              <a:solidFill>
                <a:srgbClr val="0070C0"/>
              </a:solidFill>
            </a:endParaRPr>
          </a:p>
          <a:p>
            <a:pPr algn="just"/>
            <a:r>
              <a:rPr lang="en-GB" sz="1400" dirty="0">
                <a:solidFill>
                  <a:srgbClr val="0070C0"/>
                </a:solidFill>
              </a:rPr>
              <a:t>“Il </a:t>
            </a:r>
            <a:r>
              <a:rPr lang="en-GB" sz="1400" dirty="0" err="1">
                <a:solidFill>
                  <a:srgbClr val="0070C0"/>
                </a:solidFill>
              </a:rPr>
              <a:t>valore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pubblico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di</a:t>
            </a:r>
            <a:r>
              <a:rPr lang="en-GB" sz="1400" dirty="0">
                <a:solidFill>
                  <a:srgbClr val="0070C0"/>
                </a:solidFill>
              </a:rPr>
              <a:t> un </a:t>
            </a:r>
            <a:r>
              <a:rPr lang="en-GB" sz="1400" dirty="0" err="1">
                <a:solidFill>
                  <a:srgbClr val="0070C0"/>
                </a:solidFill>
              </a:rPr>
              <a:t>uomo</a:t>
            </a:r>
            <a:r>
              <a:rPr lang="en-GB" sz="1400" dirty="0">
                <a:solidFill>
                  <a:srgbClr val="0070C0"/>
                </a:solidFill>
              </a:rPr>
              <a:t>, </a:t>
            </a:r>
            <a:r>
              <a:rPr lang="en-GB" sz="1400" dirty="0" err="1">
                <a:solidFill>
                  <a:srgbClr val="0070C0"/>
                </a:solidFill>
              </a:rPr>
              <a:t>che</a:t>
            </a:r>
            <a:r>
              <a:rPr lang="en-GB" sz="1400" dirty="0">
                <a:solidFill>
                  <a:srgbClr val="0070C0"/>
                </a:solidFill>
              </a:rPr>
              <a:t> è </a:t>
            </a:r>
            <a:r>
              <a:rPr lang="en-GB" sz="1400" dirty="0" err="1">
                <a:solidFill>
                  <a:srgbClr val="0070C0"/>
                </a:solidFill>
              </a:rPr>
              <a:t>il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valore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che</a:t>
            </a:r>
            <a:r>
              <a:rPr lang="en-GB" sz="1400" dirty="0">
                <a:solidFill>
                  <a:srgbClr val="0070C0"/>
                </a:solidFill>
              </a:rPr>
              <a:t> lo </a:t>
            </a:r>
            <a:r>
              <a:rPr lang="en-GB" sz="1400" dirty="0" err="1">
                <a:solidFill>
                  <a:srgbClr val="0070C0"/>
                </a:solidFill>
              </a:rPr>
              <a:t>Stato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stabilisce</a:t>
            </a:r>
            <a:r>
              <a:rPr lang="en-GB" sz="1400" dirty="0">
                <a:solidFill>
                  <a:srgbClr val="0070C0"/>
                </a:solidFill>
              </a:rPr>
              <a:t> per </a:t>
            </a:r>
            <a:r>
              <a:rPr lang="en-GB" sz="1400" dirty="0" err="1">
                <a:solidFill>
                  <a:srgbClr val="0070C0"/>
                </a:solidFill>
              </a:rPr>
              <a:t>lui</a:t>
            </a:r>
            <a:r>
              <a:rPr lang="en-GB" sz="1400" dirty="0">
                <a:solidFill>
                  <a:srgbClr val="0070C0"/>
                </a:solidFill>
              </a:rPr>
              <a:t>, è </a:t>
            </a:r>
            <a:r>
              <a:rPr lang="en-GB" sz="1400" dirty="0" err="1">
                <a:solidFill>
                  <a:srgbClr val="0070C0"/>
                </a:solidFill>
              </a:rPr>
              <a:t>ciò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che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gli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uomini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chiamano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comunemente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dignità</a:t>
            </a:r>
            <a:r>
              <a:rPr lang="en-GB" sz="1400" dirty="0">
                <a:solidFill>
                  <a:srgbClr val="0070C0"/>
                </a:solidFill>
              </a:rPr>
              <a:t>. E </a:t>
            </a:r>
            <a:r>
              <a:rPr lang="en-GB" sz="1400" dirty="0" err="1">
                <a:solidFill>
                  <a:srgbClr val="0070C0"/>
                </a:solidFill>
              </a:rPr>
              <a:t>questa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valore</a:t>
            </a:r>
            <a:r>
              <a:rPr lang="en-GB" sz="1400" dirty="0">
                <a:solidFill>
                  <a:srgbClr val="0070C0"/>
                </a:solidFill>
              </a:rPr>
              <a:t> [...] </a:t>
            </a:r>
            <a:r>
              <a:rPr lang="en-GB" sz="1400" dirty="0" err="1">
                <a:solidFill>
                  <a:srgbClr val="0070C0"/>
                </a:solidFill>
              </a:rPr>
              <a:t>va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inteso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attraverso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gli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uffici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comando</a:t>
            </a:r>
            <a:r>
              <a:rPr lang="en-GB" sz="1400" dirty="0">
                <a:solidFill>
                  <a:srgbClr val="0070C0"/>
                </a:solidFill>
              </a:rPr>
              <a:t>, la </a:t>
            </a:r>
            <a:r>
              <a:rPr lang="en-GB" sz="1400" dirty="0" err="1">
                <a:solidFill>
                  <a:srgbClr val="0070C0"/>
                </a:solidFill>
              </a:rPr>
              <a:t>magistratura</a:t>
            </a:r>
            <a:r>
              <a:rPr lang="en-GB" sz="1400" dirty="0">
                <a:solidFill>
                  <a:srgbClr val="0070C0"/>
                </a:solidFill>
              </a:rPr>
              <a:t>, </a:t>
            </a:r>
            <a:r>
              <a:rPr lang="en-GB" sz="1400" dirty="0" err="1">
                <a:solidFill>
                  <a:srgbClr val="0070C0"/>
                </a:solidFill>
              </a:rPr>
              <a:t>il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pubblico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impiego</a:t>
            </a:r>
            <a:r>
              <a:rPr lang="en-GB" sz="1400" dirty="0">
                <a:solidFill>
                  <a:srgbClr val="0070C0"/>
                </a:solidFill>
              </a:rPr>
              <a:t> o </a:t>
            </a:r>
            <a:r>
              <a:rPr lang="en-GB" sz="1400" dirty="0" err="1">
                <a:solidFill>
                  <a:srgbClr val="0070C0"/>
                </a:solidFill>
              </a:rPr>
              <a:t>attraverso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nomi</a:t>
            </a:r>
            <a:r>
              <a:rPr lang="en-GB" sz="1400" dirty="0">
                <a:solidFill>
                  <a:srgbClr val="0070C0"/>
                </a:solidFill>
              </a:rPr>
              <a:t> e </a:t>
            </a:r>
            <a:r>
              <a:rPr lang="en-GB" sz="1400" dirty="0" err="1">
                <a:solidFill>
                  <a:srgbClr val="0070C0"/>
                </a:solidFill>
              </a:rPr>
              <a:t>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titoli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introdotti</a:t>
            </a:r>
            <a:r>
              <a:rPr lang="en-GB" sz="1400" dirty="0">
                <a:solidFill>
                  <a:srgbClr val="0070C0"/>
                </a:solidFill>
              </a:rPr>
              <a:t> per </a:t>
            </a:r>
            <a:r>
              <a:rPr lang="en-GB" sz="1400" dirty="0" err="1">
                <a:solidFill>
                  <a:srgbClr val="0070C0"/>
                </a:solidFill>
              </a:rPr>
              <a:t>distinguere</a:t>
            </a:r>
            <a:r>
              <a:rPr lang="en-GB" sz="1400" dirty="0">
                <a:solidFill>
                  <a:srgbClr val="0070C0"/>
                </a:solidFill>
              </a:rPr>
              <a:t> tale </a:t>
            </a:r>
            <a:r>
              <a:rPr lang="en-GB" sz="1400" dirty="0" err="1">
                <a:solidFill>
                  <a:srgbClr val="0070C0"/>
                </a:solidFill>
              </a:rPr>
              <a:t>valore</a:t>
            </a:r>
            <a:r>
              <a:rPr lang="en-GB" sz="1400" dirty="0">
                <a:solidFill>
                  <a:srgbClr val="0070C0"/>
                </a:solidFill>
              </a:rPr>
              <a:t>” (Th. Hobbes, </a:t>
            </a:r>
            <a:r>
              <a:rPr lang="en-GB" sz="1400" i="1" dirty="0">
                <a:solidFill>
                  <a:srgbClr val="0070C0"/>
                </a:solidFill>
              </a:rPr>
              <a:t>Il </a:t>
            </a:r>
            <a:r>
              <a:rPr lang="en-GB" sz="1400" i="1" dirty="0" err="1">
                <a:solidFill>
                  <a:srgbClr val="0070C0"/>
                </a:solidFill>
              </a:rPr>
              <a:t>Leviatano</a:t>
            </a:r>
            <a:r>
              <a:rPr lang="en-GB" sz="1400" dirty="0">
                <a:solidFill>
                  <a:srgbClr val="0070C0"/>
                </a:solidFill>
              </a:rPr>
              <a:t> ,1651: X, 18).</a:t>
            </a:r>
          </a:p>
          <a:p>
            <a:pPr algn="just"/>
            <a:r>
              <a:rPr lang="en-GB" sz="1400" b="1" i="1" dirty="0" err="1">
                <a:solidFill>
                  <a:srgbClr val="0070C0"/>
                </a:solidFill>
              </a:rPr>
              <a:t>Dichiarazione</a:t>
            </a:r>
            <a:r>
              <a:rPr lang="en-GB" sz="1400" b="1" i="1" dirty="0">
                <a:solidFill>
                  <a:srgbClr val="0070C0"/>
                </a:solidFill>
              </a:rPr>
              <a:t> </a:t>
            </a:r>
            <a:r>
              <a:rPr lang="en-GB" sz="1400" b="1" i="1" dirty="0" err="1">
                <a:solidFill>
                  <a:srgbClr val="0070C0"/>
                </a:solidFill>
              </a:rPr>
              <a:t>dei</a:t>
            </a:r>
            <a:r>
              <a:rPr lang="en-GB" sz="1400" b="1" i="1" dirty="0">
                <a:solidFill>
                  <a:srgbClr val="0070C0"/>
                </a:solidFill>
              </a:rPr>
              <a:t> </a:t>
            </a:r>
            <a:r>
              <a:rPr lang="en-GB" sz="1400" b="1" i="1" dirty="0" err="1">
                <a:solidFill>
                  <a:srgbClr val="0070C0"/>
                </a:solidFill>
              </a:rPr>
              <a:t>diritti</a:t>
            </a:r>
            <a:r>
              <a:rPr lang="en-GB" sz="1400" b="1" i="1" dirty="0">
                <a:solidFill>
                  <a:srgbClr val="0070C0"/>
                </a:solidFill>
              </a:rPr>
              <a:t> </a:t>
            </a:r>
            <a:r>
              <a:rPr lang="en-GB" sz="1400" b="1" i="1" dirty="0" err="1">
                <a:solidFill>
                  <a:srgbClr val="0070C0"/>
                </a:solidFill>
              </a:rPr>
              <a:t>dell’uomo</a:t>
            </a:r>
            <a:r>
              <a:rPr lang="en-GB" sz="1400" b="1" i="1" dirty="0">
                <a:solidFill>
                  <a:srgbClr val="0070C0"/>
                </a:solidFill>
              </a:rPr>
              <a:t> e del </a:t>
            </a:r>
            <a:r>
              <a:rPr lang="en-GB" sz="1400" b="1" i="1" dirty="0" err="1">
                <a:solidFill>
                  <a:srgbClr val="0070C0"/>
                </a:solidFill>
              </a:rPr>
              <a:t>cittadino</a:t>
            </a:r>
            <a:r>
              <a:rPr lang="en-GB" sz="1400" b="1" i="1" dirty="0">
                <a:solidFill>
                  <a:srgbClr val="0070C0"/>
                </a:solidFill>
              </a:rPr>
              <a:t> </a:t>
            </a:r>
            <a:r>
              <a:rPr lang="en-GB" sz="1400" dirty="0">
                <a:solidFill>
                  <a:srgbClr val="0070C0"/>
                </a:solidFill>
              </a:rPr>
              <a:t>(1789): “</a:t>
            </a:r>
            <a:r>
              <a:rPr lang="it-IT" sz="1400" dirty="0">
                <a:solidFill>
                  <a:srgbClr val="0070C0"/>
                </a:solidFill>
              </a:rPr>
              <a:t>Tutti i cittadini essendo uguali ai suoi occhi [della legge] sono ugualmente ammissibili a tutte le dignità, posti e impieghi pubblici secondo la loro capacità, e senza altra distinzione che quella delle loro virtù e dei loro talenti” (art. 6).</a:t>
            </a:r>
          </a:p>
          <a:p>
            <a:pPr algn="just"/>
            <a:endParaRPr lang="en-GB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5695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8229600" cy="406399"/>
          </a:xfrm>
        </p:spPr>
        <p:txBody>
          <a:bodyPr>
            <a:normAutofit/>
          </a:bodyPr>
          <a:lstStyle/>
          <a:p>
            <a:r>
              <a:rPr lang="en-GB" sz="1600" b="1" dirty="0" err="1">
                <a:solidFill>
                  <a:srgbClr val="4F81BD"/>
                </a:solidFill>
              </a:rPr>
              <a:t>Dotazione</a:t>
            </a:r>
            <a:r>
              <a:rPr lang="en-GB" sz="1600" b="1" dirty="0">
                <a:solidFill>
                  <a:srgbClr val="4F81BD"/>
                </a:solidFill>
              </a:rPr>
              <a:t>  </a:t>
            </a:r>
            <a:r>
              <a:rPr lang="en-GB" sz="1600" b="1" dirty="0" err="1">
                <a:solidFill>
                  <a:srgbClr val="4F81BD"/>
                </a:solidFill>
              </a:rPr>
              <a:t>vs</a:t>
            </a:r>
            <a:r>
              <a:rPr lang="en-GB" sz="1600" b="1" dirty="0">
                <a:solidFill>
                  <a:srgbClr val="4F81BD"/>
                </a:solidFill>
              </a:rPr>
              <a:t> </a:t>
            </a:r>
            <a:r>
              <a:rPr lang="en-GB" sz="1600" b="1" dirty="0" err="1">
                <a:solidFill>
                  <a:srgbClr val="4F81BD"/>
                </a:solidFill>
              </a:rPr>
              <a:t>Prestazione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3164"/>
            <a:ext cx="8229600" cy="322349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GB" sz="1400" b="1" dirty="0" err="1">
                <a:solidFill>
                  <a:srgbClr val="0070C0"/>
                </a:solidFill>
              </a:rPr>
              <a:t>Dignità</a:t>
            </a:r>
            <a:r>
              <a:rPr lang="en-GB" sz="1400" b="1" dirty="0">
                <a:solidFill>
                  <a:srgbClr val="0070C0"/>
                </a:solidFill>
              </a:rPr>
              <a:t> come </a:t>
            </a:r>
            <a:r>
              <a:rPr lang="en-GB" sz="1400" b="1" dirty="0" err="1">
                <a:solidFill>
                  <a:srgbClr val="0070C0"/>
                </a:solidFill>
              </a:rPr>
              <a:t>dotazione</a:t>
            </a:r>
            <a:r>
              <a:rPr lang="en-GB" sz="1400" b="1" dirty="0">
                <a:solidFill>
                  <a:srgbClr val="0070C0"/>
                </a:solidFill>
              </a:rPr>
              <a:t>: </a:t>
            </a:r>
            <a:r>
              <a:rPr lang="en-GB" sz="1400" b="1" dirty="0" err="1">
                <a:solidFill>
                  <a:srgbClr val="0070C0"/>
                </a:solidFill>
              </a:rPr>
              <a:t>qualità</a:t>
            </a:r>
            <a:r>
              <a:rPr lang="en-GB" sz="1400" b="1" dirty="0">
                <a:solidFill>
                  <a:srgbClr val="0070C0"/>
                </a:solidFill>
              </a:rPr>
              <a:t> </a:t>
            </a:r>
            <a:r>
              <a:rPr lang="en-GB" sz="1400" b="1" dirty="0" err="1">
                <a:solidFill>
                  <a:srgbClr val="0070C0"/>
                </a:solidFill>
              </a:rPr>
              <a:t>eguagliante</a:t>
            </a:r>
            <a:r>
              <a:rPr lang="en-GB" sz="1400" b="1" dirty="0">
                <a:solidFill>
                  <a:srgbClr val="0070C0"/>
                </a:solidFill>
              </a:rPr>
              <a:t> (“</a:t>
            </a:r>
            <a:r>
              <a:rPr lang="en-GB" sz="1400" b="1" dirty="0" err="1">
                <a:solidFill>
                  <a:srgbClr val="0070C0"/>
                </a:solidFill>
              </a:rPr>
              <a:t>eguale</a:t>
            </a:r>
            <a:r>
              <a:rPr lang="en-GB" sz="1400" b="1" dirty="0">
                <a:solidFill>
                  <a:srgbClr val="0070C0"/>
                </a:solidFill>
              </a:rPr>
              <a:t> </a:t>
            </a:r>
            <a:r>
              <a:rPr lang="en-GB" sz="1400" b="1" dirty="0" err="1">
                <a:solidFill>
                  <a:srgbClr val="0070C0"/>
                </a:solidFill>
              </a:rPr>
              <a:t>dignità</a:t>
            </a:r>
            <a:r>
              <a:rPr lang="en-GB" sz="1400" b="1" dirty="0">
                <a:solidFill>
                  <a:srgbClr val="0070C0"/>
                </a:solidFill>
              </a:rPr>
              <a:t>”) – </a:t>
            </a:r>
            <a:r>
              <a:rPr lang="en-GB" sz="1400" b="1" dirty="0" err="1">
                <a:solidFill>
                  <a:srgbClr val="0070C0"/>
                </a:solidFill>
              </a:rPr>
              <a:t>dignità</a:t>
            </a:r>
            <a:r>
              <a:rPr lang="en-GB" sz="1400" b="1" dirty="0">
                <a:solidFill>
                  <a:srgbClr val="0070C0"/>
                </a:solidFill>
              </a:rPr>
              <a:t> </a:t>
            </a:r>
            <a:r>
              <a:rPr lang="en-GB" sz="1400" b="1" dirty="0" err="1">
                <a:solidFill>
                  <a:srgbClr val="0070C0"/>
                </a:solidFill>
              </a:rPr>
              <a:t>intrinseca</a:t>
            </a:r>
            <a:r>
              <a:rPr lang="en-GB" sz="1400" b="1" dirty="0">
                <a:solidFill>
                  <a:srgbClr val="0070C0"/>
                </a:solidFill>
              </a:rPr>
              <a:t>/</a:t>
            </a:r>
            <a:r>
              <a:rPr lang="en-GB" sz="1400" b="1" dirty="0" err="1">
                <a:solidFill>
                  <a:srgbClr val="0070C0"/>
                </a:solidFill>
              </a:rPr>
              <a:t>dignità</a:t>
            </a:r>
            <a:r>
              <a:rPr lang="en-GB" sz="1400" b="1" dirty="0">
                <a:solidFill>
                  <a:srgbClr val="0070C0"/>
                </a:solidFill>
              </a:rPr>
              <a:t> non </a:t>
            </a:r>
            <a:r>
              <a:rPr lang="en-GB" sz="1400" b="1" dirty="0" err="1">
                <a:solidFill>
                  <a:srgbClr val="0070C0"/>
                </a:solidFill>
              </a:rPr>
              <a:t>relazionale</a:t>
            </a:r>
            <a:endParaRPr lang="en-GB" sz="1400" b="1" dirty="0">
              <a:solidFill>
                <a:srgbClr val="0070C0"/>
              </a:solidFill>
            </a:endParaRPr>
          </a:p>
          <a:p>
            <a:pPr algn="just">
              <a:buFont typeface="Courier New" pitchFamily="49" charset="0"/>
              <a:buChar char="o"/>
            </a:pPr>
            <a:r>
              <a:rPr lang="en-GB" sz="1400" dirty="0">
                <a:solidFill>
                  <a:srgbClr val="0070C0"/>
                </a:solidFill>
              </a:rPr>
              <a:t>“</a:t>
            </a:r>
            <a:r>
              <a:rPr lang="it-IT" sz="1400" dirty="0">
                <a:solidFill>
                  <a:srgbClr val="0070C0"/>
                </a:solidFill>
              </a:rPr>
              <a:t>Non v’è Giudeo né Greco; non v’è schiavo né libero; non v’è maschio né femmina, perché voi tutti siete uno in Cristo Gesù” (S. Paolo, </a:t>
            </a:r>
            <a:r>
              <a:rPr lang="it-IT" sz="1400" i="1" dirty="0">
                <a:solidFill>
                  <a:srgbClr val="0070C0"/>
                </a:solidFill>
              </a:rPr>
              <a:t>Lettera ai </a:t>
            </a:r>
            <a:r>
              <a:rPr lang="it-IT" sz="1400" i="1" dirty="0" err="1">
                <a:solidFill>
                  <a:srgbClr val="0070C0"/>
                </a:solidFill>
              </a:rPr>
              <a:t>Galati</a:t>
            </a:r>
            <a:r>
              <a:rPr lang="it-IT" sz="1400" dirty="0">
                <a:solidFill>
                  <a:srgbClr val="0070C0"/>
                </a:solidFill>
              </a:rPr>
              <a:t>: 3, 28). Dignità di ogni essere umano, a prescindere dal suo status, in quanto vi è in lui una presenza divina (sacralità).</a:t>
            </a:r>
          </a:p>
          <a:p>
            <a:pPr algn="just">
              <a:buFont typeface="Courier New" pitchFamily="49" charset="0"/>
              <a:buChar char="o"/>
            </a:pPr>
            <a:r>
              <a:rPr lang="it-IT" sz="1400" dirty="0">
                <a:solidFill>
                  <a:srgbClr val="0070C0"/>
                </a:solidFill>
              </a:rPr>
              <a:t>“Non ti ho fatto né celeste né terreno, né mortale né immortale, perché di te stesso quasi libero e sovrano artefice ti plasmassi e ti scolpissi nella forma che avresti prescelto” (G. </a:t>
            </a:r>
            <a:r>
              <a:rPr lang="it-IT" sz="1400" dirty="0" err="1">
                <a:solidFill>
                  <a:srgbClr val="0070C0"/>
                </a:solidFill>
              </a:rPr>
              <a:t>Pico</a:t>
            </a:r>
            <a:r>
              <a:rPr lang="it-IT" sz="1400" dirty="0">
                <a:solidFill>
                  <a:srgbClr val="0070C0"/>
                </a:solidFill>
              </a:rPr>
              <a:t> della Mirandola, </a:t>
            </a:r>
            <a:r>
              <a:rPr lang="it-IT" sz="1400" i="1" dirty="0">
                <a:solidFill>
                  <a:srgbClr val="0070C0"/>
                </a:solidFill>
              </a:rPr>
              <a:t>De </a:t>
            </a:r>
            <a:r>
              <a:rPr lang="it-IT" sz="1400" i="1" dirty="0" err="1">
                <a:solidFill>
                  <a:srgbClr val="0070C0"/>
                </a:solidFill>
              </a:rPr>
              <a:t>hominis</a:t>
            </a:r>
            <a:r>
              <a:rPr lang="it-IT" sz="1400" i="1" dirty="0">
                <a:solidFill>
                  <a:srgbClr val="0070C0"/>
                </a:solidFill>
              </a:rPr>
              <a:t> </a:t>
            </a:r>
            <a:r>
              <a:rPr lang="it-IT" sz="1400" i="1" dirty="0" err="1">
                <a:solidFill>
                  <a:srgbClr val="0070C0"/>
                </a:solidFill>
              </a:rPr>
              <a:t>dignitate</a:t>
            </a:r>
            <a:r>
              <a:rPr lang="it-IT" sz="1400" dirty="0">
                <a:solidFill>
                  <a:srgbClr val="0070C0"/>
                </a:solidFill>
              </a:rPr>
              <a:t>, 1486). Dignità come principio di responsabilità: l’essere artefice di sé.</a:t>
            </a:r>
          </a:p>
          <a:p>
            <a:pPr algn="just">
              <a:buFont typeface="Courier New" pitchFamily="49" charset="0"/>
              <a:buChar char="o"/>
            </a:pPr>
            <a:r>
              <a:rPr lang="it-IT" sz="1400" dirty="0">
                <a:solidFill>
                  <a:srgbClr val="0070C0"/>
                </a:solidFill>
              </a:rPr>
              <a:t>“Nel regno dei fini tutto ha un </a:t>
            </a:r>
            <a:r>
              <a:rPr lang="it-IT" sz="1400" i="1" dirty="0">
                <a:solidFill>
                  <a:srgbClr val="0070C0"/>
                </a:solidFill>
              </a:rPr>
              <a:t>prezzo</a:t>
            </a:r>
            <a:r>
              <a:rPr lang="it-IT" sz="1400" dirty="0">
                <a:solidFill>
                  <a:srgbClr val="0070C0"/>
                </a:solidFill>
              </a:rPr>
              <a:t> o una </a:t>
            </a:r>
            <a:r>
              <a:rPr lang="it-IT" sz="1400" i="1" dirty="0">
                <a:solidFill>
                  <a:srgbClr val="0070C0"/>
                </a:solidFill>
              </a:rPr>
              <a:t>dignità</a:t>
            </a:r>
            <a:r>
              <a:rPr lang="it-IT" sz="1400" dirty="0">
                <a:solidFill>
                  <a:srgbClr val="0070C0"/>
                </a:solidFill>
              </a:rPr>
              <a:t>. Ciò che ha un prezzo può essere sostituito con qualcos’altro come </a:t>
            </a:r>
            <a:r>
              <a:rPr lang="it-IT" sz="1400" i="1" dirty="0">
                <a:solidFill>
                  <a:srgbClr val="0070C0"/>
                </a:solidFill>
              </a:rPr>
              <a:t>equivalente</a:t>
            </a:r>
            <a:r>
              <a:rPr lang="it-IT" sz="1400" dirty="0">
                <a:solidFill>
                  <a:srgbClr val="0070C0"/>
                </a:solidFill>
              </a:rPr>
              <a:t>. Ciò che invece non ha un prezzo, e dunque non ammette alcun equivalente, ha una dignità […] Agisci in modo da trattare l’umanità, così nella tua persona come nella persona di ogni altro, sempre insieme come fine, mai semplicemente come mezzo” (I. </a:t>
            </a:r>
            <a:r>
              <a:rPr lang="it-IT" sz="1400" dirty="0" err="1">
                <a:solidFill>
                  <a:srgbClr val="0070C0"/>
                </a:solidFill>
              </a:rPr>
              <a:t>Kant</a:t>
            </a:r>
            <a:r>
              <a:rPr lang="it-IT" sz="1400" i="1" dirty="0">
                <a:solidFill>
                  <a:srgbClr val="0070C0"/>
                </a:solidFill>
              </a:rPr>
              <a:t>, Fondazione della metafisica dei costumi</a:t>
            </a:r>
            <a:r>
              <a:rPr lang="it-IT" sz="1400" dirty="0">
                <a:solidFill>
                  <a:srgbClr val="0070C0"/>
                </a:solidFill>
              </a:rPr>
              <a:t>, 1785).</a:t>
            </a:r>
          </a:p>
          <a:p>
            <a:pPr algn="just">
              <a:buFont typeface="Courier New" pitchFamily="49" charset="0"/>
              <a:buChar char="o"/>
            </a:pPr>
            <a:endParaRPr lang="en-GB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5695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4255"/>
            <a:ext cx="8229600" cy="554180"/>
          </a:xfrm>
        </p:spPr>
        <p:txBody>
          <a:bodyPr>
            <a:normAutofit/>
          </a:bodyPr>
          <a:lstStyle/>
          <a:p>
            <a:r>
              <a:rPr lang="en-GB" sz="1600" b="1" dirty="0" err="1">
                <a:solidFill>
                  <a:srgbClr val="4F81BD"/>
                </a:solidFill>
              </a:rPr>
              <a:t>Riconoscimento</a:t>
            </a:r>
            <a:r>
              <a:rPr lang="en-GB" sz="1600" b="1" dirty="0">
                <a:solidFill>
                  <a:srgbClr val="4F81BD"/>
                </a:solidFill>
              </a:rPr>
              <a:t>  </a:t>
            </a:r>
            <a:r>
              <a:rPr lang="en-GB" sz="1600" b="1" dirty="0" err="1">
                <a:solidFill>
                  <a:srgbClr val="4F81BD"/>
                </a:solidFill>
              </a:rPr>
              <a:t>vs</a:t>
            </a:r>
            <a:r>
              <a:rPr lang="en-GB" sz="1600" b="1" dirty="0">
                <a:solidFill>
                  <a:srgbClr val="4F81BD"/>
                </a:solidFill>
              </a:rPr>
              <a:t> </a:t>
            </a:r>
            <a:r>
              <a:rPr lang="en-GB" sz="1600" b="1" dirty="0" err="1">
                <a:solidFill>
                  <a:srgbClr val="4F81BD"/>
                </a:solidFill>
              </a:rPr>
              <a:t>Giustificazione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8435"/>
            <a:ext cx="8229600" cy="3408219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GB" sz="1400" b="1" dirty="0" err="1">
                <a:solidFill>
                  <a:srgbClr val="0070C0"/>
                </a:solidFill>
              </a:rPr>
              <a:t>Convergenza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su</a:t>
            </a:r>
            <a:r>
              <a:rPr lang="en-GB" sz="1400" dirty="0">
                <a:solidFill>
                  <a:srgbClr val="0070C0"/>
                </a:solidFill>
              </a:rPr>
              <a:t> un </a:t>
            </a:r>
            <a:r>
              <a:rPr lang="en-GB" sz="1400" dirty="0" err="1">
                <a:solidFill>
                  <a:srgbClr val="0070C0"/>
                </a:solidFill>
              </a:rPr>
              <a:t>insieme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b="1" dirty="0">
                <a:solidFill>
                  <a:srgbClr val="0070C0"/>
                </a:solidFill>
              </a:rPr>
              <a:t>“</a:t>
            </a:r>
            <a:r>
              <a:rPr lang="en-GB" sz="1400" b="1" dirty="0" err="1">
                <a:solidFill>
                  <a:srgbClr val="0070C0"/>
                </a:solidFill>
              </a:rPr>
              <a:t>comuni</a:t>
            </a:r>
            <a:r>
              <a:rPr lang="en-GB" sz="1400" b="1" dirty="0">
                <a:solidFill>
                  <a:srgbClr val="0070C0"/>
                </a:solidFill>
              </a:rPr>
              <a:t> </a:t>
            </a:r>
            <a:r>
              <a:rPr lang="en-GB" sz="1400" b="1" dirty="0" err="1">
                <a:solidFill>
                  <a:srgbClr val="0070C0"/>
                </a:solidFill>
              </a:rPr>
              <a:t>principi</a:t>
            </a:r>
            <a:r>
              <a:rPr lang="en-GB" sz="1400" b="1" dirty="0">
                <a:solidFill>
                  <a:srgbClr val="0070C0"/>
                </a:solidFill>
              </a:rPr>
              <a:t> </a:t>
            </a:r>
            <a:r>
              <a:rPr lang="en-GB" sz="1400" b="1" dirty="0" err="1">
                <a:solidFill>
                  <a:srgbClr val="0070C0"/>
                </a:solidFill>
              </a:rPr>
              <a:t>pratici</a:t>
            </a:r>
            <a:r>
              <a:rPr lang="en-GB" sz="1400" b="1" dirty="0">
                <a:solidFill>
                  <a:srgbClr val="0070C0"/>
                </a:solidFill>
              </a:rPr>
              <a:t>”</a:t>
            </a:r>
            <a:r>
              <a:rPr lang="en-GB" sz="1400" dirty="0">
                <a:solidFill>
                  <a:srgbClr val="0070C0"/>
                </a:solidFill>
              </a:rPr>
              <a:t>, un </a:t>
            </a:r>
            <a:r>
              <a:rPr lang="en-GB" sz="1400" b="1" dirty="0">
                <a:solidFill>
                  <a:srgbClr val="0070C0"/>
                </a:solidFill>
              </a:rPr>
              <a:t>“</a:t>
            </a:r>
            <a:r>
              <a:rPr lang="en-GB" sz="1400" b="1" dirty="0" err="1">
                <a:solidFill>
                  <a:srgbClr val="0070C0"/>
                </a:solidFill>
              </a:rPr>
              <a:t>denominatore</a:t>
            </a:r>
            <a:r>
              <a:rPr lang="en-GB" sz="1400" b="1" dirty="0">
                <a:solidFill>
                  <a:srgbClr val="0070C0"/>
                </a:solidFill>
              </a:rPr>
              <a:t> </a:t>
            </a:r>
            <a:r>
              <a:rPr lang="en-GB" sz="1400" b="1" dirty="0" err="1">
                <a:solidFill>
                  <a:srgbClr val="0070C0"/>
                </a:solidFill>
              </a:rPr>
              <a:t>comune</a:t>
            </a:r>
            <a:r>
              <a:rPr lang="en-GB" sz="1400" b="1" dirty="0">
                <a:solidFill>
                  <a:srgbClr val="0070C0"/>
                </a:solidFill>
              </a:rPr>
              <a:t>”</a:t>
            </a:r>
            <a:r>
              <a:rPr lang="en-GB" sz="1400" dirty="0">
                <a:solidFill>
                  <a:srgbClr val="0070C0"/>
                </a:solidFill>
              </a:rPr>
              <a:t>, </a:t>
            </a:r>
            <a:r>
              <a:rPr lang="en-GB" sz="1400" dirty="0" err="1">
                <a:solidFill>
                  <a:srgbClr val="0070C0"/>
                </a:solidFill>
              </a:rPr>
              <a:t>che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funga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b="1" dirty="0">
                <a:solidFill>
                  <a:srgbClr val="0070C0"/>
                </a:solidFill>
              </a:rPr>
              <a:t>“</a:t>
            </a:r>
            <a:r>
              <a:rPr lang="en-GB" sz="1400" b="1" dirty="0" err="1">
                <a:solidFill>
                  <a:srgbClr val="0070C0"/>
                </a:solidFill>
              </a:rPr>
              <a:t>guida</a:t>
            </a:r>
            <a:r>
              <a:rPr lang="en-GB" sz="1400" b="1" dirty="0">
                <a:solidFill>
                  <a:srgbClr val="0070C0"/>
                </a:solidFill>
              </a:rPr>
              <a:t> per </a:t>
            </a:r>
            <a:r>
              <a:rPr lang="en-GB" sz="1400" b="1" dirty="0" err="1">
                <a:solidFill>
                  <a:srgbClr val="0070C0"/>
                </a:solidFill>
              </a:rPr>
              <a:t>l’azione</a:t>
            </a:r>
            <a:r>
              <a:rPr lang="en-GB" sz="1400" dirty="0">
                <a:solidFill>
                  <a:srgbClr val="0070C0"/>
                </a:solidFill>
              </a:rPr>
              <a:t>”; </a:t>
            </a:r>
            <a:r>
              <a:rPr lang="en-GB" sz="1400" dirty="0" err="1">
                <a:solidFill>
                  <a:srgbClr val="0070C0"/>
                </a:solidFill>
              </a:rPr>
              <a:t>consenso</a:t>
            </a:r>
            <a:r>
              <a:rPr lang="en-GB" sz="1400" dirty="0">
                <a:solidFill>
                  <a:srgbClr val="0070C0"/>
                </a:solidFill>
              </a:rPr>
              <a:t> non </a:t>
            </a:r>
            <a:r>
              <a:rPr lang="en-GB" sz="1400" dirty="0" err="1">
                <a:solidFill>
                  <a:srgbClr val="0070C0"/>
                </a:solidFill>
              </a:rPr>
              <a:t>sulla</a:t>
            </a:r>
            <a:r>
              <a:rPr lang="en-GB" sz="1400" dirty="0">
                <a:solidFill>
                  <a:srgbClr val="0070C0"/>
                </a:solidFill>
              </a:rPr>
              <a:t> base non </a:t>
            </a:r>
            <a:r>
              <a:rPr lang="en-GB" sz="1400" dirty="0" err="1">
                <a:solidFill>
                  <a:srgbClr val="0070C0"/>
                </a:solidFill>
              </a:rPr>
              <a:t>di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un’unica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concezione</a:t>
            </a:r>
            <a:r>
              <a:rPr lang="en-GB" sz="1400" dirty="0">
                <a:solidFill>
                  <a:srgbClr val="0070C0"/>
                </a:solidFill>
              </a:rPr>
              <a:t> del </a:t>
            </a:r>
            <a:r>
              <a:rPr lang="en-GB" sz="1400" dirty="0" err="1">
                <a:solidFill>
                  <a:srgbClr val="0070C0"/>
                </a:solidFill>
              </a:rPr>
              <a:t>mondo</a:t>
            </a:r>
            <a:r>
              <a:rPr lang="en-GB" sz="1400" dirty="0">
                <a:solidFill>
                  <a:srgbClr val="0070C0"/>
                </a:solidFill>
              </a:rPr>
              <a:t> e </a:t>
            </a:r>
            <a:r>
              <a:rPr lang="en-GB" sz="1400" dirty="0" err="1">
                <a:solidFill>
                  <a:srgbClr val="0070C0"/>
                </a:solidFill>
              </a:rPr>
              <a:t>dell’uomo</a:t>
            </a:r>
            <a:r>
              <a:rPr lang="en-GB" sz="1400" dirty="0">
                <a:solidFill>
                  <a:srgbClr val="0070C0"/>
                </a:solidFill>
              </a:rPr>
              <a:t>, ma </a:t>
            </a:r>
            <a:r>
              <a:rPr lang="en-GB" sz="1400" dirty="0" err="1">
                <a:solidFill>
                  <a:srgbClr val="0070C0"/>
                </a:solidFill>
              </a:rPr>
              <a:t>su</a:t>
            </a:r>
            <a:r>
              <a:rPr lang="en-GB" sz="1400" dirty="0">
                <a:solidFill>
                  <a:srgbClr val="0070C0"/>
                </a:solidFill>
              </a:rPr>
              <a:t> un </a:t>
            </a:r>
            <a:r>
              <a:rPr lang="en-GB" sz="1400" b="1" dirty="0">
                <a:solidFill>
                  <a:srgbClr val="0070C0"/>
                </a:solidFill>
              </a:rPr>
              <a:t>“corpus </a:t>
            </a:r>
            <a:r>
              <a:rPr lang="en-GB" sz="1400" b="1" dirty="0" err="1">
                <a:solidFill>
                  <a:srgbClr val="0070C0"/>
                </a:solidFill>
              </a:rPr>
              <a:t>di</a:t>
            </a:r>
            <a:r>
              <a:rPr lang="en-GB" sz="1400" b="1" dirty="0">
                <a:solidFill>
                  <a:srgbClr val="0070C0"/>
                </a:solidFill>
              </a:rPr>
              <a:t> </a:t>
            </a:r>
            <a:r>
              <a:rPr lang="en-GB" sz="1400" b="1" dirty="0" err="1">
                <a:solidFill>
                  <a:srgbClr val="0070C0"/>
                </a:solidFill>
              </a:rPr>
              <a:t>convinzioni</a:t>
            </a:r>
            <a:r>
              <a:rPr lang="en-GB" sz="1400" b="1" dirty="0">
                <a:solidFill>
                  <a:srgbClr val="0070C0"/>
                </a:solidFill>
              </a:rPr>
              <a:t>” </a:t>
            </a:r>
            <a:r>
              <a:rPr lang="en-GB" sz="1400" dirty="0" err="1">
                <a:solidFill>
                  <a:srgbClr val="0070C0"/>
                </a:solidFill>
              </a:rPr>
              <a:t>quale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conclusione</a:t>
            </a:r>
            <a:r>
              <a:rPr lang="en-GB" sz="1400" dirty="0">
                <a:solidFill>
                  <a:srgbClr val="0070C0"/>
                </a:solidFill>
              </a:rPr>
              <a:t> a </a:t>
            </a:r>
            <a:r>
              <a:rPr lang="en-GB" sz="1400" dirty="0" err="1">
                <a:solidFill>
                  <a:srgbClr val="0070C0"/>
                </a:solidFill>
              </a:rPr>
              <a:t>partire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da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giustificazioni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anche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molto</a:t>
            </a:r>
            <a:r>
              <a:rPr lang="en-GB" sz="1400" dirty="0">
                <a:solidFill>
                  <a:srgbClr val="0070C0"/>
                </a:solidFill>
              </a:rPr>
              <a:t> diverse </a:t>
            </a:r>
            <a:r>
              <a:rPr lang="en-GB" sz="1400" dirty="0" err="1">
                <a:solidFill>
                  <a:srgbClr val="0070C0"/>
                </a:solidFill>
              </a:rPr>
              <a:t>tra</a:t>
            </a:r>
            <a:r>
              <a:rPr lang="en-GB" sz="1400" dirty="0">
                <a:solidFill>
                  <a:srgbClr val="0070C0"/>
                </a:solidFill>
              </a:rPr>
              <a:t> </a:t>
            </a:r>
            <a:r>
              <a:rPr lang="en-GB" sz="1400" dirty="0" err="1">
                <a:solidFill>
                  <a:srgbClr val="0070C0"/>
                </a:solidFill>
              </a:rPr>
              <a:t>loro</a:t>
            </a:r>
            <a:r>
              <a:rPr lang="en-GB" sz="1400" dirty="0">
                <a:solidFill>
                  <a:srgbClr val="0070C0"/>
                </a:solidFill>
              </a:rPr>
              <a:t> (</a:t>
            </a:r>
            <a:r>
              <a:rPr lang="en-GB" sz="1400" dirty="0" err="1">
                <a:solidFill>
                  <a:srgbClr val="0070C0"/>
                </a:solidFill>
              </a:rPr>
              <a:t>da</a:t>
            </a:r>
            <a:r>
              <a:rPr lang="en-GB" sz="1400" dirty="0">
                <a:solidFill>
                  <a:srgbClr val="0070C0"/>
                </a:solidFill>
              </a:rPr>
              <a:t> J. Maritain, </a:t>
            </a:r>
            <a:r>
              <a:rPr lang="en-GB" sz="1400" i="1" dirty="0">
                <a:solidFill>
                  <a:srgbClr val="0070C0"/>
                </a:solidFill>
              </a:rPr>
              <a:t>Introduction</a:t>
            </a:r>
            <a:r>
              <a:rPr lang="en-GB" sz="1400" dirty="0">
                <a:solidFill>
                  <a:srgbClr val="0070C0"/>
                </a:solidFill>
              </a:rPr>
              <a:t> in: </a:t>
            </a:r>
            <a:r>
              <a:rPr lang="en-GB" sz="1400" dirty="0" err="1">
                <a:solidFill>
                  <a:srgbClr val="0070C0"/>
                </a:solidFill>
              </a:rPr>
              <a:t>Unesco</a:t>
            </a:r>
            <a:r>
              <a:rPr lang="en-GB" sz="1400" i="1" dirty="0">
                <a:solidFill>
                  <a:srgbClr val="0070C0"/>
                </a:solidFill>
              </a:rPr>
              <a:t>, </a:t>
            </a:r>
            <a:r>
              <a:rPr lang="en-US" sz="1400" i="1" dirty="0">
                <a:solidFill>
                  <a:srgbClr val="0070C0"/>
                </a:solidFill>
              </a:rPr>
              <a:t>Human Rights: Comments and Interpretations</a:t>
            </a:r>
            <a:r>
              <a:rPr lang="en-US" sz="1400" dirty="0">
                <a:solidFill>
                  <a:srgbClr val="0070C0"/>
                </a:solidFill>
              </a:rPr>
              <a:t>, 1949).</a:t>
            </a:r>
          </a:p>
          <a:p>
            <a:pPr algn="just">
              <a:buFont typeface="Arial" pitchFamily="34" charset="0"/>
              <a:buChar char="•"/>
            </a:pPr>
            <a:r>
              <a:rPr lang="en-US" sz="1400" dirty="0">
                <a:solidFill>
                  <a:srgbClr val="0070C0"/>
                </a:solidFill>
              </a:rPr>
              <a:t>“</a:t>
            </a:r>
            <a:r>
              <a:rPr lang="en-US" sz="1400" dirty="0" err="1">
                <a:solidFill>
                  <a:srgbClr val="0070C0"/>
                </a:solidFill>
              </a:rPr>
              <a:t>Consenso</a:t>
            </a:r>
            <a:r>
              <a:rPr lang="en-US" sz="1400" dirty="0">
                <a:solidFill>
                  <a:srgbClr val="0070C0"/>
                </a:solidFill>
              </a:rPr>
              <a:t> per </a:t>
            </a:r>
            <a:r>
              <a:rPr lang="en-US" sz="1400" dirty="0" err="1">
                <a:solidFill>
                  <a:srgbClr val="0070C0"/>
                </a:solidFill>
              </a:rPr>
              <a:t>intersezione</a:t>
            </a:r>
            <a:r>
              <a:rPr lang="en-US" sz="1400" dirty="0">
                <a:solidFill>
                  <a:srgbClr val="0070C0"/>
                </a:solidFill>
              </a:rPr>
              <a:t>” (J. Rawls) </a:t>
            </a:r>
            <a:r>
              <a:rPr lang="en-US" sz="1400" dirty="0" err="1">
                <a:solidFill>
                  <a:srgbClr val="0070C0"/>
                </a:solidFill>
              </a:rPr>
              <a:t>sulla</a:t>
            </a:r>
            <a:r>
              <a:rPr lang="en-US" sz="1400" dirty="0">
                <a:solidFill>
                  <a:srgbClr val="0070C0"/>
                </a:solidFill>
              </a:rPr>
              <a:t> base </a:t>
            </a:r>
            <a:r>
              <a:rPr lang="en-US" sz="1400" dirty="0" err="1">
                <a:solidFill>
                  <a:srgbClr val="0070C0"/>
                </a:solidFill>
              </a:rPr>
              <a:t>di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risorse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concettuali</a:t>
            </a:r>
            <a:r>
              <a:rPr lang="en-US" sz="1400" dirty="0">
                <a:solidFill>
                  <a:srgbClr val="0070C0"/>
                </a:solidFill>
              </a:rPr>
              <a:t> e </a:t>
            </a:r>
            <a:r>
              <a:rPr lang="en-US" sz="1400" dirty="0" err="1">
                <a:solidFill>
                  <a:srgbClr val="0070C0"/>
                </a:solidFill>
              </a:rPr>
              <a:t>convinzioni</a:t>
            </a:r>
            <a:r>
              <a:rPr lang="en-US" sz="1400" dirty="0">
                <a:solidFill>
                  <a:srgbClr val="0070C0"/>
                </a:solidFill>
              </a:rPr>
              <a:t> interne a diverse </a:t>
            </a:r>
            <a:r>
              <a:rPr lang="en-US" sz="1400" dirty="0" err="1">
                <a:solidFill>
                  <a:srgbClr val="0070C0"/>
                </a:solidFill>
              </a:rPr>
              <a:t>concezioni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comprensive</a:t>
            </a:r>
            <a:r>
              <a:rPr lang="en-US" sz="1400" dirty="0">
                <a:solidFill>
                  <a:srgbClr val="0070C0"/>
                </a:solidFill>
              </a:rPr>
              <a:t>. </a:t>
            </a:r>
          </a:p>
          <a:p>
            <a:pPr algn="just">
              <a:buFont typeface="Arial" pitchFamily="34" charset="0"/>
              <a:buChar char="•"/>
            </a:pPr>
            <a:r>
              <a:rPr lang="en-US" sz="1400" dirty="0">
                <a:solidFill>
                  <a:srgbClr val="0070C0"/>
                </a:solidFill>
              </a:rPr>
              <a:t>“</a:t>
            </a:r>
            <a:r>
              <a:rPr lang="it-IT" sz="1400" dirty="0">
                <a:solidFill>
                  <a:srgbClr val="0070C0"/>
                </a:solidFill>
              </a:rPr>
              <a:t>Il </a:t>
            </a:r>
            <a:r>
              <a:rPr lang="it-IT" sz="1400" b="1" dirty="0">
                <a:solidFill>
                  <a:srgbClr val="0070C0"/>
                </a:solidFill>
              </a:rPr>
              <a:t>riconoscimento</a:t>
            </a:r>
            <a:r>
              <a:rPr lang="it-IT" sz="1400" dirty="0">
                <a:solidFill>
                  <a:srgbClr val="0070C0"/>
                </a:solidFill>
              </a:rPr>
              <a:t> della dignità inerente a tutti i membri della famiglia umana e dei loro diritti, eguali e inalienabili, costituisce il fondamento della libertà, della giustizia e della pace nel mondo” (</a:t>
            </a:r>
            <a:r>
              <a:rPr lang="it-IT" sz="1400" i="1" dirty="0">
                <a:solidFill>
                  <a:srgbClr val="0070C0"/>
                </a:solidFill>
              </a:rPr>
              <a:t>Dichiarazione universale dei diritti umani</a:t>
            </a:r>
            <a:r>
              <a:rPr lang="it-IT" sz="1400" dirty="0">
                <a:solidFill>
                  <a:srgbClr val="0070C0"/>
                </a:solidFill>
              </a:rPr>
              <a:t>, 1948, preambolo).</a:t>
            </a:r>
            <a:endParaRPr lang="en-US" sz="1400" dirty="0">
              <a:solidFill>
                <a:srgbClr val="0070C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1400" b="1" dirty="0" err="1">
                <a:solidFill>
                  <a:srgbClr val="0070C0"/>
                </a:solidFill>
              </a:rPr>
              <a:t>Riconoscimento</a:t>
            </a:r>
            <a:r>
              <a:rPr lang="en-US" sz="1400" dirty="0">
                <a:solidFill>
                  <a:srgbClr val="0070C0"/>
                </a:solidFill>
              </a:rPr>
              <a:t>:</a:t>
            </a:r>
          </a:p>
          <a:p>
            <a:pPr algn="just">
              <a:buFont typeface="Courier New" pitchFamily="49" charset="0"/>
              <a:buChar char="o"/>
            </a:pPr>
            <a:r>
              <a:rPr lang="en-US" sz="1400" dirty="0" err="1">
                <a:solidFill>
                  <a:srgbClr val="0070C0"/>
                </a:solidFill>
              </a:rPr>
              <a:t>indice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ed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elemento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costitutivo</a:t>
            </a:r>
            <a:r>
              <a:rPr lang="en-US" sz="1400" dirty="0">
                <a:solidFill>
                  <a:srgbClr val="0070C0"/>
                </a:solidFill>
              </a:rPr>
              <a:t> del </a:t>
            </a:r>
            <a:r>
              <a:rPr lang="en-US" sz="1400" b="1" dirty="0" err="1">
                <a:solidFill>
                  <a:srgbClr val="0070C0"/>
                </a:solidFill>
              </a:rPr>
              <a:t>carattere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relazionale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della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dignità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preesistente</a:t>
            </a:r>
            <a:r>
              <a:rPr lang="en-US" sz="1400" dirty="0">
                <a:solidFill>
                  <a:srgbClr val="0070C0"/>
                </a:solidFill>
              </a:rPr>
              <a:t> in </a:t>
            </a:r>
            <a:r>
              <a:rPr lang="en-US" sz="1400" dirty="0" err="1">
                <a:solidFill>
                  <a:srgbClr val="0070C0"/>
                </a:solidFill>
              </a:rPr>
              <a:t>ciascuno</a:t>
            </a:r>
            <a:endParaRPr lang="en-US" sz="1400" dirty="0">
              <a:solidFill>
                <a:srgbClr val="0070C0"/>
              </a:solidFill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sz="1400" b="1" dirty="0" err="1">
                <a:solidFill>
                  <a:srgbClr val="0070C0"/>
                </a:solidFill>
              </a:rPr>
              <a:t>prestazione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nei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confronti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degli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altri</a:t>
            </a:r>
            <a:r>
              <a:rPr lang="en-US" sz="1400" dirty="0">
                <a:solidFill>
                  <a:srgbClr val="0070C0"/>
                </a:solidFill>
              </a:rPr>
              <a:t> come </a:t>
            </a:r>
            <a:r>
              <a:rPr lang="en-US" sz="1400" dirty="0" err="1">
                <a:solidFill>
                  <a:srgbClr val="0070C0"/>
                </a:solidFill>
              </a:rPr>
              <a:t>riconoscimento</a:t>
            </a:r>
            <a:r>
              <a:rPr lang="en-US" sz="1400" dirty="0">
                <a:solidFill>
                  <a:srgbClr val="0070C0"/>
                </a:solidFill>
              </a:rPr>
              <a:t> (non </a:t>
            </a:r>
            <a:r>
              <a:rPr lang="en-US" sz="1400" dirty="0" err="1">
                <a:solidFill>
                  <a:srgbClr val="0070C0"/>
                </a:solidFill>
              </a:rPr>
              <a:t>attribuzione</a:t>
            </a:r>
            <a:r>
              <a:rPr lang="en-US" sz="1400" dirty="0">
                <a:solidFill>
                  <a:srgbClr val="0070C0"/>
                </a:solidFill>
              </a:rPr>
              <a:t>) </a:t>
            </a:r>
            <a:r>
              <a:rPr lang="en-US" sz="1400" dirty="0" err="1">
                <a:solidFill>
                  <a:srgbClr val="0070C0"/>
                </a:solidFill>
              </a:rPr>
              <a:t>della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dignità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intrinseca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quale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dotazione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di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ciascuno</a:t>
            </a:r>
            <a:r>
              <a:rPr lang="en-US" sz="1400" dirty="0">
                <a:solidFill>
                  <a:srgbClr val="0070C0"/>
                </a:solidFill>
              </a:rPr>
              <a:t>.</a:t>
            </a:r>
          </a:p>
          <a:p>
            <a:pPr algn="just">
              <a:buFont typeface="Courier New" pitchFamily="49" charset="0"/>
              <a:buChar char="o"/>
            </a:pP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onere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di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giustificazione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della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discriminazione</a:t>
            </a:r>
            <a:r>
              <a:rPr lang="en-US" sz="1400" dirty="0">
                <a:solidFill>
                  <a:srgbClr val="0070C0"/>
                </a:solidFill>
              </a:rPr>
              <a:t>.</a:t>
            </a:r>
            <a:endParaRPr lang="en-GB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5695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4945"/>
            <a:ext cx="8229600" cy="489528"/>
          </a:xfrm>
        </p:spPr>
        <p:txBody>
          <a:bodyPr>
            <a:normAutofit/>
          </a:bodyPr>
          <a:lstStyle/>
          <a:p>
            <a:r>
              <a:rPr lang="en-GB" sz="1600" b="1" dirty="0" err="1">
                <a:solidFill>
                  <a:srgbClr val="4F81BD"/>
                </a:solidFill>
              </a:rPr>
              <a:t>Titolo</a:t>
            </a:r>
            <a:r>
              <a:rPr lang="en-GB" sz="1600" b="1" dirty="0">
                <a:solidFill>
                  <a:srgbClr val="4F81BD"/>
                </a:solidFill>
              </a:rPr>
              <a:t> I - </a:t>
            </a:r>
            <a:r>
              <a:rPr lang="en-GB" sz="1600" b="1" dirty="0" err="1">
                <a:solidFill>
                  <a:srgbClr val="4F81BD"/>
                </a:solidFill>
              </a:rPr>
              <a:t>Dignità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4472"/>
            <a:ext cx="8229600" cy="395316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it-IT" sz="1100" i="1" dirty="0">
                <a:solidFill>
                  <a:srgbClr val="0070C0"/>
                </a:solidFill>
              </a:rPr>
              <a:t>Art. 2 - </a:t>
            </a:r>
            <a:r>
              <a:rPr lang="it-IT" sz="1100" b="1" i="1" dirty="0">
                <a:solidFill>
                  <a:srgbClr val="0070C0"/>
                </a:solidFill>
              </a:rPr>
              <a:t>Diritto alla vita</a:t>
            </a:r>
          </a:p>
          <a:p>
            <a:pPr>
              <a:buFont typeface="Courier New" pitchFamily="49" charset="0"/>
              <a:buChar char="o"/>
            </a:pPr>
            <a:r>
              <a:rPr lang="it-IT" sz="1100" dirty="0">
                <a:solidFill>
                  <a:srgbClr val="0070C0"/>
                </a:solidFill>
              </a:rPr>
              <a:t>Ogni individuo ha diritto alla vita</a:t>
            </a:r>
          </a:p>
          <a:p>
            <a:pPr>
              <a:buFont typeface="Courier New" pitchFamily="49" charset="0"/>
              <a:buChar char="o"/>
            </a:pPr>
            <a:r>
              <a:rPr lang="it-IT" sz="1100" dirty="0">
                <a:solidFill>
                  <a:srgbClr val="0070C0"/>
                </a:solidFill>
              </a:rPr>
              <a:t>Nessuno può essere condannato alla pena di morte, né giustiziato</a:t>
            </a:r>
          </a:p>
          <a:p>
            <a:pPr>
              <a:buFont typeface="Courier New" pitchFamily="49" charset="0"/>
              <a:buChar char="o"/>
            </a:pPr>
            <a:endParaRPr lang="it-IT" sz="11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it-IT" sz="1100" i="1" dirty="0">
                <a:solidFill>
                  <a:srgbClr val="0070C0"/>
                </a:solidFill>
              </a:rPr>
              <a:t>Art. 3 - </a:t>
            </a:r>
            <a:r>
              <a:rPr lang="it-IT" sz="1100" b="1" i="1" dirty="0">
                <a:solidFill>
                  <a:srgbClr val="0070C0"/>
                </a:solidFill>
              </a:rPr>
              <a:t>Diritto all'integrità della persona</a:t>
            </a:r>
          </a:p>
          <a:p>
            <a:pPr>
              <a:buFont typeface="Courier New" pitchFamily="49" charset="0"/>
              <a:buChar char="o"/>
            </a:pPr>
            <a:r>
              <a:rPr lang="it-IT" sz="1100" dirty="0">
                <a:solidFill>
                  <a:srgbClr val="0070C0"/>
                </a:solidFill>
              </a:rPr>
              <a:t>Ogni individuo ha diritto alla propria integrità fisica e psichica</a:t>
            </a:r>
          </a:p>
          <a:p>
            <a:pPr>
              <a:buFont typeface="Courier New" pitchFamily="49" charset="0"/>
              <a:buChar char="o"/>
            </a:pPr>
            <a:r>
              <a:rPr lang="it-IT" sz="1100" dirty="0">
                <a:solidFill>
                  <a:srgbClr val="0070C0"/>
                </a:solidFill>
              </a:rPr>
              <a:t>Nell'ambito della medicina e della biologia devono essere in particolare rispettati:</a:t>
            </a:r>
          </a:p>
          <a:p>
            <a:pPr>
              <a:buFont typeface="Arial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</a:rPr>
              <a:t> il consenso libero e informato della persona interessata, secondo le modalità definite dalla legge</a:t>
            </a:r>
          </a:p>
          <a:p>
            <a:pPr>
              <a:buFont typeface="Arial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</a:rPr>
              <a:t> il divieto delle pratiche eugenetiche, in particolare di quelle aventi come scopo la selezione delle persone</a:t>
            </a:r>
          </a:p>
          <a:p>
            <a:pPr>
              <a:buFont typeface="Arial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</a:rPr>
              <a:t>il divieto di fare del corpo umano e delle sue parti in quanto tali una fonte di lucro</a:t>
            </a:r>
          </a:p>
          <a:p>
            <a:pPr>
              <a:buFont typeface="Arial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</a:rPr>
              <a:t> il divieto della clonazione riproduttiva degli esseri umani</a:t>
            </a:r>
          </a:p>
          <a:p>
            <a:pPr>
              <a:buFont typeface="Arial" pitchFamily="34" charset="0"/>
              <a:buChar char="•"/>
            </a:pPr>
            <a:endParaRPr lang="it-IT" sz="11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it-IT" sz="1100" i="1" dirty="0">
                <a:solidFill>
                  <a:srgbClr val="0070C0"/>
                </a:solidFill>
              </a:rPr>
              <a:t>Art. 4 - </a:t>
            </a:r>
            <a:r>
              <a:rPr lang="it-IT" sz="1100" b="1" i="1" dirty="0">
                <a:solidFill>
                  <a:srgbClr val="0070C0"/>
                </a:solidFill>
              </a:rPr>
              <a:t>Proibizione della tortura e delle pene o trattamenti inumani o degradanti</a:t>
            </a:r>
          </a:p>
          <a:p>
            <a:pPr>
              <a:buFont typeface="Courier New" pitchFamily="49" charset="0"/>
              <a:buChar char="o"/>
            </a:pPr>
            <a:r>
              <a:rPr lang="it-IT" sz="1100" dirty="0">
                <a:solidFill>
                  <a:srgbClr val="0070C0"/>
                </a:solidFill>
              </a:rPr>
              <a:t>Nessuno può essere sottoposto a tortura, né a pene o trattamenti inumani o degradanti</a:t>
            </a:r>
          </a:p>
          <a:p>
            <a:pPr>
              <a:buFont typeface="Courier New" pitchFamily="49" charset="0"/>
              <a:buChar char="o"/>
            </a:pPr>
            <a:endParaRPr lang="it-IT" sz="11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it-IT" sz="1100" i="1" dirty="0">
                <a:solidFill>
                  <a:srgbClr val="0070C0"/>
                </a:solidFill>
              </a:rPr>
              <a:t>Art. 5 </a:t>
            </a:r>
            <a:r>
              <a:rPr lang="it-IT" sz="1100" b="1" i="1" dirty="0">
                <a:solidFill>
                  <a:srgbClr val="0070C0"/>
                </a:solidFill>
              </a:rPr>
              <a:t>- Proibizione della schiavitù e del lavoro forzato</a:t>
            </a:r>
          </a:p>
          <a:p>
            <a:pPr>
              <a:buFont typeface="Courier New" pitchFamily="49" charset="0"/>
              <a:buChar char="o"/>
            </a:pPr>
            <a:r>
              <a:rPr lang="it-IT" sz="1100" dirty="0">
                <a:solidFill>
                  <a:srgbClr val="0070C0"/>
                </a:solidFill>
              </a:rPr>
              <a:t>Nessuno può essere tenuto in condizioni di schiavitù o di servitù</a:t>
            </a:r>
          </a:p>
          <a:p>
            <a:pPr>
              <a:buFont typeface="Courier New" pitchFamily="49" charset="0"/>
              <a:buChar char="o"/>
            </a:pPr>
            <a:r>
              <a:rPr lang="it-IT" sz="1100" dirty="0">
                <a:solidFill>
                  <a:srgbClr val="0070C0"/>
                </a:solidFill>
              </a:rPr>
              <a:t>Nessuno può essere costretto a compiere un lavoro forzato o obbligatorio</a:t>
            </a:r>
          </a:p>
          <a:p>
            <a:pPr>
              <a:buFont typeface="Courier New" pitchFamily="49" charset="0"/>
              <a:buChar char="o"/>
            </a:pPr>
            <a:r>
              <a:rPr lang="it-IT" sz="1100" dirty="0">
                <a:solidFill>
                  <a:srgbClr val="0070C0"/>
                </a:solidFill>
              </a:rPr>
              <a:t>È proibita la tratta degli esseri umani</a:t>
            </a:r>
            <a:endParaRPr lang="en-GB" sz="11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5695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9055"/>
            <a:ext cx="8229600" cy="618836"/>
          </a:xfrm>
        </p:spPr>
        <p:txBody>
          <a:bodyPr>
            <a:normAutofit/>
          </a:bodyPr>
          <a:lstStyle/>
          <a:p>
            <a:r>
              <a:rPr lang="en-GB" sz="1600" b="1" dirty="0">
                <a:solidFill>
                  <a:srgbClr val="4F81BD"/>
                </a:solidFill>
              </a:rPr>
              <a:t>“</a:t>
            </a:r>
            <a:r>
              <a:rPr lang="en-GB" sz="1600" b="1" dirty="0" err="1">
                <a:solidFill>
                  <a:srgbClr val="4F81BD"/>
                </a:solidFill>
              </a:rPr>
              <a:t>Dignità</a:t>
            </a:r>
            <a:r>
              <a:rPr lang="en-GB" sz="1600" b="1" dirty="0">
                <a:solidFill>
                  <a:srgbClr val="4F81BD"/>
                </a:solidFill>
              </a:rPr>
              <a:t> </a:t>
            </a:r>
            <a:r>
              <a:rPr lang="en-GB" sz="1600" b="1" dirty="0" err="1">
                <a:solidFill>
                  <a:srgbClr val="4F81BD"/>
                </a:solidFill>
              </a:rPr>
              <a:t>sociale</a:t>
            </a:r>
            <a:r>
              <a:rPr lang="en-GB" sz="1600" b="1" dirty="0">
                <a:solidFill>
                  <a:srgbClr val="4F81BD"/>
                </a:solidFill>
              </a:rPr>
              <a:t>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1926"/>
            <a:ext cx="8229600" cy="2576947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rgbClr val="0070C0"/>
                </a:solidFill>
              </a:rPr>
              <a:t>L'Unione riconosce e rispetta il diritto degli anziani di condurre una vita</a:t>
            </a:r>
            <a:r>
              <a:rPr lang="it-IT" sz="1400" i="1" dirty="0">
                <a:solidFill>
                  <a:srgbClr val="0070C0"/>
                </a:solidFill>
              </a:rPr>
              <a:t> dignitosa </a:t>
            </a:r>
            <a:r>
              <a:rPr lang="it-IT" sz="1400" dirty="0">
                <a:solidFill>
                  <a:srgbClr val="0070C0"/>
                </a:solidFill>
              </a:rPr>
              <a:t>e indipendente e di partecipare alla vita sociale e culturale (Titolo III  - Eguaglianza, art. 25)</a:t>
            </a: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rgbClr val="0070C0"/>
                </a:solidFill>
              </a:rPr>
              <a:t>Ogni lavoratore ha diritto a condizioni di lavoro sane, sicure e </a:t>
            </a:r>
            <a:r>
              <a:rPr lang="it-IT" sz="1400" i="1" dirty="0">
                <a:solidFill>
                  <a:srgbClr val="0070C0"/>
                </a:solidFill>
              </a:rPr>
              <a:t>dignitose</a:t>
            </a:r>
            <a:r>
              <a:rPr lang="it-IT" sz="1400" dirty="0">
                <a:solidFill>
                  <a:srgbClr val="0070C0"/>
                </a:solidFill>
              </a:rPr>
              <a:t> (Titolo IV – Solidarietà, art. 31)</a:t>
            </a: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rgbClr val="0070C0"/>
                </a:solidFill>
              </a:rPr>
              <a:t>Al fine di lottare contro l'esclusione sociale e la povertà, l'Unione riconosce e rispetta il diritto all'assistenza sociale e all'assistenza abitativa volte a garantire un'esistenza </a:t>
            </a:r>
            <a:r>
              <a:rPr lang="it-IT" sz="1400" i="1" dirty="0">
                <a:solidFill>
                  <a:srgbClr val="0070C0"/>
                </a:solidFill>
              </a:rPr>
              <a:t>dignitosa</a:t>
            </a:r>
            <a:r>
              <a:rPr lang="it-IT" sz="1400" dirty="0">
                <a:solidFill>
                  <a:srgbClr val="0070C0"/>
                </a:solidFill>
              </a:rPr>
              <a:t> a tutti coloro che non dispongano di risorse sufficienti, secondo le modalità stabilite dal diritto comunitario e le legislazioni e prassi nazionali (Titolo IV – Solidarietà, art. </a:t>
            </a:r>
            <a:r>
              <a:rPr lang="it-IT" sz="1400">
                <a:solidFill>
                  <a:srgbClr val="0070C0"/>
                </a:solidFill>
              </a:rPr>
              <a:t>34)</a:t>
            </a:r>
            <a:endParaRPr lang="it-IT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5695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8982"/>
            <a:ext cx="8229600" cy="424873"/>
          </a:xfrm>
        </p:spPr>
        <p:txBody>
          <a:bodyPr>
            <a:normAutofit/>
          </a:bodyPr>
          <a:lstStyle/>
          <a:p>
            <a:r>
              <a:rPr lang="en-GB" sz="1600" b="1" dirty="0" err="1">
                <a:solidFill>
                  <a:srgbClr val="4F81BD"/>
                </a:solidFill>
              </a:rPr>
              <a:t>Significati</a:t>
            </a:r>
            <a:r>
              <a:rPr lang="en-GB" sz="1600" b="1" dirty="0">
                <a:solidFill>
                  <a:srgbClr val="4F81BD"/>
                </a:solidFill>
              </a:rPr>
              <a:t>/</a:t>
            </a:r>
            <a:r>
              <a:rPr lang="en-GB" sz="1600" b="1" dirty="0" err="1">
                <a:solidFill>
                  <a:srgbClr val="4F81BD"/>
                </a:solidFill>
              </a:rPr>
              <a:t>criteri</a:t>
            </a:r>
            <a:r>
              <a:rPr lang="en-GB" sz="1600" b="1" dirty="0">
                <a:solidFill>
                  <a:srgbClr val="4F81BD"/>
                </a:solidFill>
              </a:rPr>
              <a:t> </a:t>
            </a:r>
            <a:r>
              <a:rPr lang="en-GB" sz="1600" b="1" dirty="0" err="1">
                <a:solidFill>
                  <a:srgbClr val="4F81BD"/>
                </a:solidFill>
              </a:rPr>
              <a:t>della</a:t>
            </a:r>
            <a:r>
              <a:rPr lang="en-GB" sz="1600" b="1" dirty="0">
                <a:solidFill>
                  <a:srgbClr val="4F81BD"/>
                </a:solidFill>
              </a:rPr>
              <a:t> </a:t>
            </a:r>
            <a:r>
              <a:rPr lang="en-GB" sz="1600" b="1" dirty="0" err="1">
                <a:solidFill>
                  <a:srgbClr val="4F81BD"/>
                </a:solidFill>
              </a:rPr>
              <a:t>dignità</a:t>
            </a:r>
            <a:endParaRPr lang="en-GB" sz="1600" b="1" dirty="0">
              <a:solidFill>
                <a:srgbClr val="4F81B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0874"/>
            <a:ext cx="8229600" cy="30480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it-IT" sz="1400" dirty="0">
                <a:solidFill>
                  <a:srgbClr val="0070C0"/>
                </a:solidFill>
              </a:rPr>
              <a:t>Tutela della persona nella sua interezza, irriducibile a una sua parte, ruolo, status, ai suoi dati di natura, psico-fisici e sociali, agli atti che compie e può compiere. La violazione consiste nel disconoscimento di essere persona. Cfr. la “formula dell’oggetto” (</a:t>
            </a:r>
            <a:r>
              <a:rPr lang="it-IT" sz="1400" i="1" dirty="0" err="1">
                <a:solidFill>
                  <a:srgbClr val="0070C0"/>
                </a:solidFill>
              </a:rPr>
              <a:t>Objektformel</a:t>
            </a:r>
            <a:r>
              <a:rPr lang="it-IT" sz="1400" dirty="0">
                <a:solidFill>
                  <a:srgbClr val="0070C0"/>
                </a:solidFill>
              </a:rPr>
              <a:t>): vi è “lesione della dignità umana se la persona concreta viene degradata a oggetto, mero strumento, grandezza fungibile” (</a:t>
            </a:r>
            <a:r>
              <a:rPr lang="de-DE" sz="1400" dirty="0">
                <a:solidFill>
                  <a:srgbClr val="0070C0"/>
                </a:solidFill>
              </a:rPr>
              <a:t>G. D</a:t>
            </a:r>
            <a:r>
              <a:rPr lang="it-IT" sz="1400" dirty="0">
                <a:solidFill>
                  <a:srgbClr val="0070C0"/>
                </a:solidFill>
              </a:rPr>
              <a:t>ü</a:t>
            </a:r>
            <a:r>
              <a:rPr lang="de-DE" sz="1400" dirty="0" err="1">
                <a:solidFill>
                  <a:srgbClr val="0070C0"/>
                </a:solidFill>
              </a:rPr>
              <a:t>rig</a:t>
            </a:r>
            <a:r>
              <a:rPr lang="de-DE" sz="1400" dirty="0">
                <a:solidFill>
                  <a:srgbClr val="0070C0"/>
                </a:solidFill>
              </a:rPr>
              <a:t>, Sub </a:t>
            </a:r>
            <a:r>
              <a:rPr lang="de-DE" sz="1400" i="1" dirty="0" err="1">
                <a:solidFill>
                  <a:srgbClr val="0070C0"/>
                </a:solidFill>
              </a:rPr>
              <a:t>art</a:t>
            </a:r>
            <a:r>
              <a:rPr lang="de-DE" sz="1400" i="1" dirty="0">
                <a:solidFill>
                  <a:srgbClr val="0070C0"/>
                </a:solidFill>
              </a:rPr>
              <a:t>. 1 n. 28, </a:t>
            </a:r>
            <a:r>
              <a:rPr lang="de-DE" sz="1400" dirty="0">
                <a:solidFill>
                  <a:srgbClr val="0070C0"/>
                </a:solidFill>
              </a:rPr>
              <a:t>in</a:t>
            </a:r>
            <a:r>
              <a:rPr lang="de-DE" sz="1400" i="1" dirty="0">
                <a:solidFill>
                  <a:srgbClr val="0070C0"/>
                </a:solidFill>
              </a:rPr>
              <a:t> Grundgesetz-Kommentar</a:t>
            </a:r>
            <a:r>
              <a:rPr lang="de-DE" sz="1400" dirty="0">
                <a:solidFill>
                  <a:srgbClr val="0070C0"/>
                </a:solidFill>
              </a:rPr>
              <a:t>, 1958) – </a:t>
            </a:r>
            <a:r>
              <a:rPr lang="de-DE" sz="1400" dirty="0" err="1">
                <a:solidFill>
                  <a:srgbClr val="0070C0"/>
                </a:solidFill>
              </a:rPr>
              <a:t>Divieto</a:t>
            </a:r>
            <a:r>
              <a:rPr lang="de-DE" sz="1400" dirty="0">
                <a:solidFill>
                  <a:srgbClr val="0070C0"/>
                </a:solidFill>
              </a:rPr>
              <a:t> di </a:t>
            </a:r>
            <a:r>
              <a:rPr lang="de-DE" sz="1400" dirty="0" err="1">
                <a:solidFill>
                  <a:srgbClr val="0070C0"/>
                </a:solidFill>
              </a:rPr>
              <a:t>mercificazione</a:t>
            </a:r>
            <a:r>
              <a:rPr lang="de-DE" sz="1400" dirty="0">
                <a:solidFill>
                  <a:srgbClr val="0070C0"/>
                </a:solidFill>
              </a:rPr>
              <a:t>, </a:t>
            </a:r>
            <a:r>
              <a:rPr lang="de-DE" sz="1400" dirty="0" err="1">
                <a:solidFill>
                  <a:srgbClr val="0070C0"/>
                </a:solidFill>
              </a:rPr>
              <a:t>reificazione</a:t>
            </a:r>
            <a:r>
              <a:rPr lang="de-DE" sz="1400" dirty="0">
                <a:solidFill>
                  <a:srgbClr val="0070C0"/>
                </a:solidFill>
              </a:rPr>
              <a:t> (A. Honneth); </a:t>
            </a:r>
            <a:r>
              <a:rPr lang="de-DE" sz="1400" dirty="0" err="1">
                <a:solidFill>
                  <a:srgbClr val="0070C0"/>
                </a:solidFill>
              </a:rPr>
              <a:t>dignità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come</a:t>
            </a:r>
            <a:r>
              <a:rPr lang="de-DE" sz="1400" dirty="0">
                <a:solidFill>
                  <a:srgbClr val="0070C0"/>
                </a:solidFill>
              </a:rPr>
              <a:t> non </a:t>
            </a:r>
            <a:r>
              <a:rPr lang="de-DE" sz="1400" dirty="0" err="1">
                <a:solidFill>
                  <a:srgbClr val="0070C0"/>
                </a:solidFill>
              </a:rPr>
              <a:t>umiliazione</a:t>
            </a:r>
            <a:r>
              <a:rPr lang="de-DE" sz="1400" dirty="0">
                <a:solidFill>
                  <a:srgbClr val="0070C0"/>
                </a:solidFill>
              </a:rPr>
              <a:t> (A. </a:t>
            </a:r>
            <a:r>
              <a:rPr lang="de-DE" sz="1400" dirty="0" err="1">
                <a:solidFill>
                  <a:srgbClr val="0070C0"/>
                </a:solidFill>
              </a:rPr>
              <a:t>Margalit</a:t>
            </a:r>
            <a:r>
              <a:rPr lang="de-DE" sz="1400" dirty="0">
                <a:solidFill>
                  <a:srgbClr val="0070C0"/>
                </a:solidFill>
              </a:rPr>
              <a:t>); </a:t>
            </a:r>
            <a:r>
              <a:rPr lang="de-DE" sz="1400" dirty="0" err="1">
                <a:solidFill>
                  <a:srgbClr val="0070C0"/>
                </a:solidFill>
              </a:rPr>
              <a:t>persona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come</a:t>
            </a:r>
            <a:r>
              <a:rPr lang="de-DE" sz="1400" dirty="0">
                <a:solidFill>
                  <a:srgbClr val="0070C0"/>
                </a:solidFill>
              </a:rPr>
              <a:t> „</a:t>
            </a:r>
            <a:r>
              <a:rPr lang="de-DE" sz="1400" dirty="0" err="1">
                <a:solidFill>
                  <a:srgbClr val="0070C0"/>
                </a:solidFill>
              </a:rPr>
              <a:t>qualcuno</a:t>
            </a:r>
            <a:r>
              <a:rPr lang="de-DE" sz="1400" dirty="0">
                <a:solidFill>
                  <a:srgbClr val="0070C0"/>
                </a:solidFill>
              </a:rPr>
              <a:t>“ e non </a:t>
            </a:r>
            <a:r>
              <a:rPr lang="de-DE" sz="1400" dirty="0" err="1">
                <a:solidFill>
                  <a:srgbClr val="0070C0"/>
                </a:solidFill>
              </a:rPr>
              <a:t>come</a:t>
            </a:r>
            <a:r>
              <a:rPr lang="de-DE" sz="1400" dirty="0">
                <a:solidFill>
                  <a:srgbClr val="0070C0"/>
                </a:solidFill>
              </a:rPr>
              <a:t> „</a:t>
            </a:r>
            <a:r>
              <a:rPr lang="de-DE" sz="1400" dirty="0" err="1">
                <a:solidFill>
                  <a:srgbClr val="0070C0"/>
                </a:solidFill>
              </a:rPr>
              <a:t>qualcosa</a:t>
            </a:r>
            <a:r>
              <a:rPr lang="de-DE" sz="1400" dirty="0">
                <a:solidFill>
                  <a:srgbClr val="0070C0"/>
                </a:solidFill>
              </a:rPr>
              <a:t>“ (R. </a:t>
            </a:r>
            <a:r>
              <a:rPr lang="de-DE" sz="1400" dirty="0" err="1">
                <a:solidFill>
                  <a:srgbClr val="0070C0"/>
                </a:solidFill>
              </a:rPr>
              <a:t>Spaemann</a:t>
            </a:r>
            <a:r>
              <a:rPr lang="de-DE" sz="1400" dirty="0">
                <a:solidFill>
                  <a:srgbClr val="0070C0"/>
                </a:solidFill>
              </a:rPr>
              <a:t>).</a:t>
            </a:r>
          </a:p>
          <a:p>
            <a:pPr algn="just">
              <a:buFont typeface="Wingdings" pitchFamily="2" charset="2"/>
              <a:buChar char="Ø"/>
            </a:pPr>
            <a:r>
              <a:rPr lang="de-DE" sz="1400" dirty="0" err="1">
                <a:solidFill>
                  <a:srgbClr val="0070C0"/>
                </a:solidFill>
              </a:rPr>
              <a:t>Diritto</a:t>
            </a:r>
            <a:r>
              <a:rPr lang="de-DE" sz="1400" dirty="0">
                <a:solidFill>
                  <a:srgbClr val="0070C0"/>
                </a:solidFill>
              </a:rPr>
              <a:t> alla </a:t>
            </a:r>
            <a:r>
              <a:rPr lang="de-DE" sz="1400" dirty="0" err="1">
                <a:solidFill>
                  <a:srgbClr val="0070C0"/>
                </a:solidFill>
              </a:rPr>
              <a:t>vita</a:t>
            </a:r>
            <a:r>
              <a:rPr lang="de-DE" sz="1400" dirty="0">
                <a:solidFill>
                  <a:srgbClr val="0070C0"/>
                </a:solidFill>
              </a:rPr>
              <a:t>; </a:t>
            </a:r>
            <a:r>
              <a:rPr lang="de-DE" sz="1400" dirty="0" err="1">
                <a:solidFill>
                  <a:srgbClr val="0070C0"/>
                </a:solidFill>
              </a:rPr>
              <a:t>divieto</a:t>
            </a:r>
            <a:r>
              <a:rPr lang="de-DE" sz="1400" dirty="0">
                <a:solidFill>
                  <a:srgbClr val="0070C0"/>
                </a:solidFill>
              </a:rPr>
              <a:t> della </a:t>
            </a:r>
            <a:r>
              <a:rPr lang="de-DE" sz="1400" dirty="0" err="1">
                <a:solidFill>
                  <a:srgbClr val="0070C0"/>
                </a:solidFill>
              </a:rPr>
              <a:t>pena</a:t>
            </a:r>
            <a:r>
              <a:rPr lang="de-DE" sz="1400" dirty="0">
                <a:solidFill>
                  <a:srgbClr val="0070C0"/>
                </a:solidFill>
              </a:rPr>
              <a:t> di </a:t>
            </a:r>
            <a:r>
              <a:rPr lang="de-DE" sz="1400" dirty="0" err="1">
                <a:solidFill>
                  <a:srgbClr val="0070C0"/>
                </a:solidFill>
              </a:rPr>
              <a:t>morte</a:t>
            </a:r>
            <a:r>
              <a:rPr lang="de-DE" sz="1400" dirty="0">
                <a:solidFill>
                  <a:srgbClr val="0070C0"/>
                </a:solidFill>
              </a:rPr>
              <a:t>; </a:t>
            </a:r>
            <a:r>
              <a:rPr lang="de-DE" sz="1400" dirty="0" err="1">
                <a:solidFill>
                  <a:srgbClr val="0070C0"/>
                </a:solidFill>
              </a:rPr>
              <a:t>diritto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all‘integrità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fisica</a:t>
            </a:r>
            <a:r>
              <a:rPr lang="de-DE" sz="1400" dirty="0">
                <a:solidFill>
                  <a:srgbClr val="0070C0"/>
                </a:solidFill>
              </a:rPr>
              <a:t> e </a:t>
            </a:r>
            <a:r>
              <a:rPr lang="de-DE" sz="1400" dirty="0" err="1">
                <a:solidFill>
                  <a:srgbClr val="0070C0"/>
                </a:solidFill>
              </a:rPr>
              <a:t>psichica</a:t>
            </a:r>
            <a:r>
              <a:rPr lang="de-DE" sz="1400" dirty="0">
                <a:solidFill>
                  <a:srgbClr val="0070C0"/>
                </a:solidFill>
              </a:rPr>
              <a:t>; </a:t>
            </a:r>
            <a:r>
              <a:rPr lang="de-DE" sz="1400" dirty="0" err="1">
                <a:solidFill>
                  <a:srgbClr val="0070C0"/>
                </a:solidFill>
              </a:rPr>
              <a:t>divieto</a:t>
            </a:r>
            <a:r>
              <a:rPr lang="de-DE" sz="1400" dirty="0">
                <a:solidFill>
                  <a:srgbClr val="0070C0"/>
                </a:solidFill>
              </a:rPr>
              <a:t> di </a:t>
            </a:r>
            <a:r>
              <a:rPr lang="de-DE" sz="1400" dirty="0" err="1">
                <a:solidFill>
                  <a:srgbClr val="0070C0"/>
                </a:solidFill>
              </a:rPr>
              <a:t>tortura</a:t>
            </a:r>
            <a:r>
              <a:rPr lang="de-DE" sz="1400" dirty="0">
                <a:solidFill>
                  <a:srgbClr val="0070C0"/>
                </a:solidFill>
              </a:rPr>
              <a:t>, </a:t>
            </a:r>
            <a:r>
              <a:rPr lang="de-DE" sz="1400" dirty="0" err="1">
                <a:solidFill>
                  <a:srgbClr val="0070C0"/>
                </a:solidFill>
              </a:rPr>
              <a:t>pene</a:t>
            </a:r>
            <a:r>
              <a:rPr lang="de-DE" sz="1400" dirty="0">
                <a:solidFill>
                  <a:srgbClr val="0070C0"/>
                </a:solidFill>
              </a:rPr>
              <a:t> e </a:t>
            </a:r>
            <a:r>
              <a:rPr lang="de-DE" sz="1400" dirty="0" err="1">
                <a:solidFill>
                  <a:srgbClr val="0070C0"/>
                </a:solidFill>
              </a:rPr>
              <a:t>trattamenti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inumani</a:t>
            </a:r>
            <a:r>
              <a:rPr lang="de-DE" sz="1400" dirty="0">
                <a:solidFill>
                  <a:srgbClr val="0070C0"/>
                </a:solidFill>
              </a:rPr>
              <a:t> e </a:t>
            </a:r>
            <a:r>
              <a:rPr lang="de-DE" sz="1400" dirty="0" err="1">
                <a:solidFill>
                  <a:srgbClr val="0070C0"/>
                </a:solidFill>
              </a:rPr>
              <a:t>degradanti</a:t>
            </a:r>
            <a:r>
              <a:rPr lang="de-DE" sz="1400" dirty="0">
                <a:solidFill>
                  <a:srgbClr val="0070C0"/>
                </a:solidFill>
              </a:rPr>
              <a:t>; </a:t>
            </a:r>
            <a:r>
              <a:rPr lang="de-DE" sz="1400" dirty="0" err="1">
                <a:solidFill>
                  <a:srgbClr val="0070C0"/>
                </a:solidFill>
              </a:rPr>
              <a:t>divieto</a:t>
            </a:r>
            <a:r>
              <a:rPr lang="de-DE" sz="1400" dirty="0">
                <a:solidFill>
                  <a:srgbClr val="0070C0"/>
                </a:solidFill>
              </a:rPr>
              <a:t> di </a:t>
            </a:r>
            <a:r>
              <a:rPr lang="de-DE" sz="1400" dirty="0" err="1">
                <a:solidFill>
                  <a:srgbClr val="0070C0"/>
                </a:solidFill>
              </a:rPr>
              <a:t>schiavitù</a:t>
            </a:r>
            <a:r>
              <a:rPr lang="de-DE" sz="1400" dirty="0">
                <a:solidFill>
                  <a:srgbClr val="0070C0"/>
                </a:solidFill>
              </a:rPr>
              <a:t> e </a:t>
            </a:r>
            <a:r>
              <a:rPr lang="de-DE" sz="1400" dirty="0" err="1">
                <a:solidFill>
                  <a:srgbClr val="0070C0"/>
                </a:solidFill>
              </a:rPr>
              <a:t>lavoro</a:t>
            </a:r>
            <a:r>
              <a:rPr lang="de-DE" sz="1400" dirty="0">
                <a:solidFill>
                  <a:srgbClr val="0070C0"/>
                </a:solidFill>
              </a:rPr>
              <a:t> forzato.</a:t>
            </a:r>
          </a:p>
          <a:p>
            <a:pPr algn="just">
              <a:buNone/>
            </a:pPr>
            <a:endParaRPr lang="de-DE" sz="1400" dirty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de-DE" sz="1400" dirty="0" err="1">
                <a:solidFill>
                  <a:srgbClr val="0070C0"/>
                </a:solidFill>
              </a:rPr>
              <a:t>Tutela</a:t>
            </a:r>
            <a:r>
              <a:rPr lang="de-DE" sz="1400" dirty="0">
                <a:solidFill>
                  <a:srgbClr val="0070C0"/>
                </a:solidFill>
              </a:rPr>
              <a:t> della “</a:t>
            </a:r>
            <a:r>
              <a:rPr lang="de-DE" sz="1400" dirty="0" err="1">
                <a:solidFill>
                  <a:srgbClr val="0070C0"/>
                </a:solidFill>
              </a:rPr>
              <a:t>umanità</a:t>
            </a:r>
            <a:r>
              <a:rPr lang="de-DE" sz="1400" dirty="0">
                <a:solidFill>
                  <a:srgbClr val="0070C0"/>
                </a:solidFill>
              </a:rPr>
              <a:t>“ </a:t>
            </a:r>
            <a:r>
              <a:rPr lang="de-DE" sz="1400" dirty="0" err="1">
                <a:solidFill>
                  <a:srgbClr val="0070C0"/>
                </a:solidFill>
              </a:rPr>
              <a:t>dalla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libera</a:t>
            </a:r>
            <a:r>
              <a:rPr lang="de-DE" sz="1400" dirty="0">
                <a:solidFill>
                  <a:srgbClr val="0070C0"/>
                </a:solidFill>
              </a:rPr>
              <a:t> </a:t>
            </a:r>
            <a:r>
              <a:rPr lang="de-DE" sz="1400" dirty="0" err="1">
                <a:solidFill>
                  <a:srgbClr val="0070C0"/>
                </a:solidFill>
              </a:rPr>
              <a:t>disposizione</a:t>
            </a:r>
            <a:r>
              <a:rPr lang="de-DE" sz="1400" dirty="0">
                <a:solidFill>
                  <a:srgbClr val="0070C0"/>
                </a:solidFill>
              </a:rPr>
              <a:t> di </a:t>
            </a:r>
            <a:r>
              <a:rPr lang="de-DE" sz="1400" dirty="0" err="1">
                <a:solidFill>
                  <a:srgbClr val="0070C0"/>
                </a:solidFill>
              </a:rPr>
              <a:t>terzi</a:t>
            </a:r>
            <a:r>
              <a:rPr lang="de-DE" sz="1400" dirty="0">
                <a:solidFill>
                  <a:srgbClr val="0070C0"/>
                </a:solidFill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it-IT" sz="1400" dirty="0">
                <a:solidFill>
                  <a:srgbClr val="0070C0"/>
                </a:solidFill>
              </a:rPr>
              <a:t>Divieto di pratiche eugenetiche a scopo selettivo, di utilizzo del corpo e di sue parti a scopo di lucro, di clonazione umana a scopo riproduttivo</a:t>
            </a:r>
            <a:r>
              <a:rPr lang="de-DE" sz="1400" dirty="0">
                <a:solidFill>
                  <a:srgbClr val="0070C0"/>
                </a:solidFill>
              </a:rPr>
              <a:t>.</a:t>
            </a:r>
          </a:p>
          <a:p>
            <a:pPr>
              <a:buFont typeface="Wingdings" pitchFamily="2" charset="2"/>
              <a:buChar char="q"/>
            </a:pPr>
            <a:endParaRPr lang="de-DE" sz="14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q"/>
            </a:pPr>
            <a:endParaRPr lang="de-DE" sz="14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de-DE" sz="1400" dirty="0">
              <a:solidFill>
                <a:srgbClr val="0070C0"/>
              </a:solidFill>
            </a:endParaRPr>
          </a:p>
          <a:p>
            <a:pPr>
              <a:buNone/>
            </a:pPr>
            <a:endParaRPr lang="it-IT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5695306"/>
      </p:ext>
    </p:extLst>
  </p:cSld>
  <p:clrMapOvr>
    <a:masterClrMapping/>
  </p:clrMapOvr>
</p:sld>
</file>

<file path=ppt/theme/theme1.xml><?xml version="1.0" encoding="utf-8"?>
<a:theme xmlns:a="http://schemas.openxmlformats.org/drawingml/2006/main" name="Corp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7AB44B81356A643A34C7FC2C0883986" ma:contentTypeVersion="12" ma:contentTypeDescription="Creare un nuovo documento." ma:contentTypeScope="" ma:versionID="da7945c1b10363c456e4450f1fbbdde9">
  <xsd:schema xmlns:xsd="http://www.w3.org/2001/XMLSchema" xmlns:xs="http://www.w3.org/2001/XMLSchema" xmlns:p="http://schemas.microsoft.com/office/2006/metadata/properties" xmlns:ns3="7a451c22-131c-422c-99b5-5c63c1fd0643" xmlns:ns4="f7035401-262c-4106-b673-f7d9e0516087" targetNamespace="http://schemas.microsoft.com/office/2006/metadata/properties" ma:root="true" ma:fieldsID="c2d324cb18789e4dc1076475c7ef99e7" ns3:_="" ns4:_="">
    <xsd:import namespace="7a451c22-131c-422c-99b5-5c63c1fd0643"/>
    <xsd:import namespace="f7035401-262c-4106-b673-f7d9e051608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51c22-131c-422c-99b5-5c63c1fd064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035401-262c-4106-b673-f7d9e05160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14AF54-30C7-408A-A0C5-C772C02380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D90922-3FBE-4DA4-9F04-D0DBC91206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451c22-131c-422c-99b5-5c63c1fd0643"/>
    <ds:schemaRef ds:uri="f7035401-262c-4106-b673-f7d9e05160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888572-3481-400C-AA3A-354EA0334F1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3548</TotalTime>
  <Words>1945</Words>
  <Application>Microsoft Office PowerPoint</Application>
  <PresentationFormat>Presentazione su schermo (16:9)</PresentationFormat>
  <Paragraphs>92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Corpo</vt:lpstr>
      <vt:lpstr>Diapositiva 1</vt:lpstr>
      <vt:lpstr>Carta di Nizza: Dignità come valore, principio, diritto</vt:lpstr>
      <vt:lpstr>Antecedenti</vt:lpstr>
      <vt:lpstr>Dotazione  vs Prestazione</vt:lpstr>
      <vt:lpstr>Dotazione  vs Prestazione</vt:lpstr>
      <vt:lpstr>Riconoscimento  vs Giustificazione</vt:lpstr>
      <vt:lpstr>Titolo I - Dignità</vt:lpstr>
      <vt:lpstr>“Dignità sociale”</vt:lpstr>
      <vt:lpstr>Significati/criteri della dignità</vt:lpstr>
      <vt:lpstr> Significati/criteri della dignità</vt:lpstr>
      <vt:lpstr> Dignità come canone di bilanciamento</vt:lpstr>
      <vt:lpstr>L’alveo e la corrente del fiume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Enrico Longato</dc:creator>
  <cp:lastModifiedBy>utente</cp:lastModifiedBy>
  <cp:revision>135</cp:revision>
  <dcterms:created xsi:type="dcterms:W3CDTF">2019-05-05T15:13:16Z</dcterms:created>
  <dcterms:modified xsi:type="dcterms:W3CDTF">2023-11-08T15:32:49Z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0x010100C7AB44B81356A643A34C7FC2C0883986</vt:lpwstr>
  </property>
</Properties>
</file>