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handoutMasterIdLst>
    <p:handoutMasterId r:id="rId46"/>
  </p:handoutMasterIdLst>
  <p:sldIdLst>
    <p:sldId id="331" r:id="rId2"/>
    <p:sldId id="347" r:id="rId3"/>
    <p:sldId id="383" r:id="rId4"/>
    <p:sldId id="429" r:id="rId5"/>
    <p:sldId id="329" r:id="rId6"/>
    <p:sldId id="387" r:id="rId7"/>
    <p:sldId id="388" r:id="rId8"/>
    <p:sldId id="389" r:id="rId9"/>
    <p:sldId id="334" r:id="rId10"/>
    <p:sldId id="473" r:id="rId11"/>
    <p:sldId id="370" r:id="rId12"/>
    <p:sldId id="475" r:id="rId13"/>
    <p:sldId id="365" r:id="rId14"/>
    <p:sldId id="430" r:id="rId15"/>
    <p:sldId id="396" r:id="rId16"/>
    <p:sldId id="397" r:id="rId17"/>
    <p:sldId id="420" r:id="rId18"/>
    <p:sldId id="336" r:id="rId19"/>
    <p:sldId id="413" r:id="rId20"/>
    <p:sldId id="432" r:id="rId21"/>
    <p:sldId id="337" r:id="rId22"/>
    <p:sldId id="342" r:id="rId23"/>
    <p:sldId id="431" r:id="rId24"/>
    <p:sldId id="412" r:id="rId25"/>
    <p:sldId id="410" r:id="rId26"/>
    <p:sldId id="428" r:id="rId27"/>
    <p:sldId id="427" r:id="rId28"/>
    <p:sldId id="470" r:id="rId29"/>
    <p:sldId id="471" r:id="rId30"/>
    <p:sldId id="390" r:id="rId31"/>
    <p:sldId id="411" r:id="rId32"/>
    <p:sldId id="409" r:id="rId33"/>
    <p:sldId id="305" r:id="rId34"/>
    <p:sldId id="344" r:id="rId35"/>
    <p:sldId id="308" r:id="rId36"/>
    <p:sldId id="393" r:id="rId37"/>
    <p:sldId id="405" r:id="rId38"/>
    <p:sldId id="404" r:id="rId39"/>
    <p:sldId id="556" r:id="rId40"/>
    <p:sldId id="367" r:id="rId41"/>
    <p:sldId id="403" r:id="rId42"/>
    <p:sldId id="426" r:id="rId43"/>
    <p:sldId id="419" r:id="rId44"/>
  </p:sldIdLst>
  <p:sldSz cx="9144000" cy="6858000" type="screen4x3"/>
  <p:notesSz cx="6997700" cy="9283700"/>
  <p:defaultTextStyle>
    <a:defPPr>
      <a:defRPr lang="en-US"/>
    </a:defPPr>
    <a:lvl1pPr algn="l"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B050"/>
    <a:srgbClr val="FF0000"/>
    <a:srgbClr val="9900CC"/>
    <a:srgbClr val="CACACA"/>
    <a:srgbClr val="000000"/>
    <a:srgbClr val="B4F5FE"/>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84" autoAdjust="0"/>
  </p:normalViewPr>
  <p:slideViewPr>
    <p:cSldViewPr snapToGrid="0">
      <p:cViewPr varScale="1">
        <p:scale>
          <a:sx n="101" d="100"/>
          <a:sy n="101" d="100"/>
        </p:scale>
        <p:origin x="18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2125" cy="465138"/>
          </a:xfrm>
          <a:prstGeom prst="rect">
            <a:avLst/>
          </a:prstGeom>
          <a:noFill/>
          <a:ln w="9525">
            <a:noFill/>
            <a:miter lim="800000"/>
          </a:ln>
          <a:effectLst/>
        </p:spPr>
        <p:txBody>
          <a:bodyPr vert="horz" wrap="square" lIns="93029" tIns="46515" rIns="93029" bIns="46515" numCol="1" anchor="t" anchorCtr="0" compatLnSpc="1"/>
          <a:lstStyle>
            <a:lvl1pPr defTabSz="930275">
              <a:defRPr sz="1200"/>
            </a:lvl1pPr>
          </a:lstStyle>
          <a:p>
            <a:pPr>
              <a:defRPr/>
            </a:pPr>
            <a:endParaRPr lang="en-US" altLang="en-US"/>
          </a:p>
        </p:txBody>
      </p:sp>
      <p:sp>
        <p:nvSpPr>
          <p:cNvPr id="40963" name="Rectangle 3"/>
          <p:cNvSpPr>
            <a:spLocks noGrp="1" noChangeArrowheads="1"/>
          </p:cNvSpPr>
          <p:nvPr>
            <p:ph type="dt" sz="quarter" idx="1"/>
          </p:nvPr>
        </p:nvSpPr>
        <p:spPr bwMode="auto">
          <a:xfrm>
            <a:off x="3965575" y="0"/>
            <a:ext cx="3032125" cy="465138"/>
          </a:xfrm>
          <a:prstGeom prst="rect">
            <a:avLst/>
          </a:prstGeom>
          <a:noFill/>
          <a:ln w="9525">
            <a:noFill/>
            <a:miter lim="800000"/>
          </a:ln>
          <a:effectLst/>
        </p:spPr>
        <p:txBody>
          <a:bodyPr vert="horz" wrap="square" lIns="93029" tIns="46515" rIns="93029" bIns="46515" numCol="1" anchor="t" anchorCtr="0" compatLnSpc="1"/>
          <a:lstStyle>
            <a:lvl1pPr algn="r" defTabSz="930275">
              <a:defRPr sz="1200"/>
            </a:lvl1pPr>
          </a:lstStyle>
          <a:p>
            <a:pPr>
              <a:defRPr/>
            </a:pPr>
            <a:endParaRPr lang="en-US" altLang="en-US"/>
          </a:p>
        </p:txBody>
      </p:sp>
      <p:sp>
        <p:nvSpPr>
          <p:cNvPr id="40964" name="Rectangle 4"/>
          <p:cNvSpPr>
            <a:spLocks noGrp="1" noChangeArrowheads="1"/>
          </p:cNvSpPr>
          <p:nvPr>
            <p:ph type="ftr" sz="quarter" idx="2"/>
          </p:nvPr>
        </p:nvSpPr>
        <p:spPr bwMode="auto">
          <a:xfrm>
            <a:off x="0" y="8818563"/>
            <a:ext cx="3032125" cy="465137"/>
          </a:xfrm>
          <a:prstGeom prst="rect">
            <a:avLst/>
          </a:prstGeom>
          <a:noFill/>
          <a:ln w="9525">
            <a:noFill/>
            <a:miter lim="800000"/>
          </a:ln>
          <a:effectLst/>
        </p:spPr>
        <p:txBody>
          <a:bodyPr vert="horz" wrap="square" lIns="93029" tIns="46515" rIns="93029" bIns="46515" numCol="1" anchor="b" anchorCtr="0" compatLnSpc="1"/>
          <a:lstStyle>
            <a:lvl1pPr defTabSz="930275">
              <a:defRPr sz="1200"/>
            </a:lvl1pPr>
          </a:lstStyle>
          <a:p>
            <a:pPr>
              <a:defRPr/>
            </a:pPr>
            <a:endParaRPr lang="en-US" altLang="en-US"/>
          </a:p>
        </p:txBody>
      </p:sp>
      <p:sp>
        <p:nvSpPr>
          <p:cNvPr id="40965" name="Rectangle 5"/>
          <p:cNvSpPr>
            <a:spLocks noGrp="1" noChangeArrowheads="1"/>
          </p:cNvSpPr>
          <p:nvPr>
            <p:ph type="sldNum" sz="quarter" idx="3"/>
          </p:nvPr>
        </p:nvSpPr>
        <p:spPr bwMode="auto">
          <a:xfrm>
            <a:off x="3965575" y="8818563"/>
            <a:ext cx="3032125" cy="465137"/>
          </a:xfrm>
          <a:prstGeom prst="rect">
            <a:avLst/>
          </a:prstGeom>
          <a:noFill/>
          <a:ln w="9525">
            <a:noFill/>
            <a:miter lim="800000"/>
          </a:ln>
          <a:effectLst/>
        </p:spPr>
        <p:txBody>
          <a:bodyPr vert="horz" wrap="square" lIns="93029" tIns="46515" rIns="93029" bIns="46515" numCol="1" anchor="b" anchorCtr="0" compatLnSpc="1"/>
          <a:lstStyle>
            <a:lvl1pPr algn="r" defTabSz="930275">
              <a:defRPr sz="1200"/>
            </a:lvl1pPr>
          </a:lstStyle>
          <a:p>
            <a:pPr>
              <a:defRPr/>
            </a:pPr>
            <a:fld id="{FB66ADF9-5C17-4B47-BEBA-3E33ECCCE732}" type="slidenum">
              <a:rPr lang="en-US" altLang="en-US"/>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48000" cy="457200"/>
          </a:xfrm>
          <a:prstGeom prst="rect">
            <a:avLst/>
          </a:prstGeom>
          <a:noFill/>
          <a:ln w="9525">
            <a:noFill/>
            <a:miter lim="800000"/>
          </a:ln>
          <a:effectLst/>
        </p:spPr>
        <p:txBody>
          <a:bodyPr vert="horz" wrap="none" lIns="91440" tIns="45720" rIns="91440" bIns="45720" numCol="1" anchor="t" anchorCtr="0" compatLnSpc="1"/>
          <a:lstStyle>
            <a:lvl1pPr>
              <a:defRPr sz="1200">
                <a:latin typeface="Times" charset="0"/>
              </a:defRPr>
            </a:lvl1pPr>
          </a:lstStyle>
          <a:p>
            <a:pPr>
              <a:defRPr/>
            </a:pPr>
            <a:endParaRPr lang="en-US" altLang="en-US"/>
          </a:p>
        </p:txBody>
      </p:sp>
      <p:sp>
        <p:nvSpPr>
          <p:cNvPr id="99331" name="Rectangle 3"/>
          <p:cNvSpPr>
            <a:spLocks noGrp="1" noChangeArrowheads="1"/>
          </p:cNvSpPr>
          <p:nvPr>
            <p:ph type="dt" idx="1"/>
          </p:nvPr>
        </p:nvSpPr>
        <p:spPr bwMode="auto">
          <a:xfrm>
            <a:off x="3962400" y="0"/>
            <a:ext cx="3048000" cy="457200"/>
          </a:xfrm>
          <a:prstGeom prst="rect">
            <a:avLst/>
          </a:prstGeom>
          <a:noFill/>
          <a:ln w="9525">
            <a:noFill/>
            <a:miter lim="800000"/>
          </a:ln>
          <a:effectLst/>
        </p:spPr>
        <p:txBody>
          <a:bodyPr vert="horz" wrap="none" lIns="91440" tIns="45720" rIns="91440" bIns="45720" numCol="1" anchor="t" anchorCtr="0" compatLnSpc="1"/>
          <a:lstStyle>
            <a:lvl1pPr algn="r">
              <a:defRPr sz="1200">
                <a:latin typeface="Times" charset="0"/>
              </a:defRPr>
            </a:lvl1pPr>
          </a:lstStyle>
          <a:p>
            <a:pPr>
              <a:defRPr/>
            </a:pPr>
            <a:endParaRPr lang="en-US" altLang="en-US"/>
          </a:p>
        </p:txBody>
      </p:sp>
      <p:sp>
        <p:nvSpPr>
          <p:cNvPr id="75780"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ln>
        </p:spPr>
      </p:sp>
      <p:sp>
        <p:nvSpPr>
          <p:cNvPr id="99333" name="Rectangle 5"/>
          <p:cNvSpPr>
            <a:spLocks noGrp="1" noChangeArrowheads="1"/>
          </p:cNvSpPr>
          <p:nvPr>
            <p:ph type="body" sz="quarter" idx="3"/>
          </p:nvPr>
        </p:nvSpPr>
        <p:spPr bwMode="auto">
          <a:xfrm>
            <a:off x="914400" y="4419600"/>
            <a:ext cx="5181600" cy="4191000"/>
          </a:xfrm>
          <a:prstGeom prst="rect">
            <a:avLst/>
          </a:prstGeom>
          <a:noFill/>
          <a:ln w="9525">
            <a:noFill/>
            <a:miter lim="800000"/>
          </a:ln>
          <a:effectLst/>
        </p:spPr>
        <p:txBody>
          <a:bodyPr vert="horz" wrap="none" lIns="91440" tIns="45720" rIns="91440" bIns="45720" numCol="1" anchor="t" anchorCtr="0" compatLnSpc="1"/>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9334" name="Rectangle 6"/>
          <p:cNvSpPr>
            <a:spLocks noGrp="1" noChangeArrowheads="1"/>
          </p:cNvSpPr>
          <p:nvPr>
            <p:ph type="ftr" sz="quarter" idx="4"/>
          </p:nvPr>
        </p:nvSpPr>
        <p:spPr bwMode="auto">
          <a:xfrm>
            <a:off x="0" y="8839200"/>
            <a:ext cx="3048000" cy="457200"/>
          </a:xfrm>
          <a:prstGeom prst="rect">
            <a:avLst/>
          </a:prstGeom>
          <a:noFill/>
          <a:ln w="9525">
            <a:noFill/>
            <a:miter lim="800000"/>
          </a:ln>
          <a:effectLst/>
        </p:spPr>
        <p:txBody>
          <a:bodyPr vert="horz" wrap="none" lIns="91440" tIns="45720" rIns="91440" bIns="45720" numCol="1" anchor="b" anchorCtr="0" compatLnSpc="1"/>
          <a:lstStyle>
            <a:lvl1pPr>
              <a:defRPr sz="1200">
                <a:latin typeface="Times" charset="0"/>
              </a:defRPr>
            </a:lvl1pPr>
          </a:lstStyle>
          <a:p>
            <a:pPr>
              <a:defRPr/>
            </a:pPr>
            <a:endParaRPr lang="en-US" altLang="en-US"/>
          </a:p>
        </p:txBody>
      </p:sp>
      <p:sp>
        <p:nvSpPr>
          <p:cNvPr id="99335" name="Rectangle 7"/>
          <p:cNvSpPr>
            <a:spLocks noGrp="1" noChangeArrowheads="1"/>
          </p:cNvSpPr>
          <p:nvPr>
            <p:ph type="sldNum" sz="quarter" idx="5"/>
          </p:nvPr>
        </p:nvSpPr>
        <p:spPr bwMode="auto">
          <a:xfrm>
            <a:off x="3962400" y="8839200"/>
            <a:ext cx="3048000" cy="457200"/>
          </a:xfrm>
          <a:prstGeom prst="rect">
            <a:avLst/>
          </a:prstGeom>
          <a:noFill/>
          <a:ln w="9525">
            <a:noFill/>
            <a:miter lim="800000"/>
          </a:ln>
          <a:effectLst/>
        </p:spPr>
        <p:txBody>
          <a:bodyPr vert="horz" wrap="none" lIns="91440" tIns="45720" rIns="91440" bIns="45720" numCol="1" anchor="b" anchorCtr="0" compatLnSpc="1"/>
          <a:lstStyle>
            <a:lvl1pPr algn="r">
              <a:defRPr sz="1200">
                <a:latin typeface="Times" charset="0"/>
              </a:defRPr>
            </a:lvl1pPr>
          </a:lstStyle>
          <a:p>
            <a:pPr>
              <a:defRPr/>
            </a:pPr>
            <a:fld id="{F90B1089-D7DE-4CC4-AA14-223EB5E77043}" type="slidenum">
              <a:rPr lang="en-US" altLang="en-US"/>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p:sp>
      <p:sp>
        <p:nvSpPr>
          <p:cNvPr id="76803" name="Segnaposto note 2"/>
          <p:cNvSpPr>
            <a:spLocks noGrp="1"/>
          </p:cNvSpPr>
          <p:nvPr>
            <p:ph type="body" idx="1"/>
          </p:nvPr>
        </p:nvSpPr>
        <p:spPr>
          <a:noFill/>
        </p:spPr>
        <p:txBody>
          <a:bodyPr/>
          <a:lstStyle/>
          <a:p>
            <a:endParaRPr lang="it-IT"/>
          </a:p>
        </p:txBody>
      </p:sp>
      <p:sp>
        <p:nvSpPr>
          <p:cNvPr id="76804" name="Segnaposto numero diapositiva 3"/>
          <p:cNvSpPr>
            <a:spLocks noGrp="1"/>
          </p:cNvSpPr>
          <p:nvPr>
            <p:ph type="sldNum" sz="quarter" idx="5"/>
          </p:nvPr>
        </p:nvSpPr>
        <p:spPr>
          <a:noFill/>
        </p:spPr>
        <p:txBody>
          <a:bodyPr/>
          <a:lstStyle/>
          <a:p>
            <a:fld id="{663C3128-704A-4B9F-B03F-CB6AF52CC324}"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p:sp>
      <p:sp>
        <p:nvSpPr>
          <p:cNvPr id="91139" name="Segnaposto note 2"/>
          <p:cNvSpPr>
            <a:spLocks noGrp="1"/>
          </p:cNvSpPr>
          <p:nvPr>
            <p:ph type="body" idx="1"/>
          </p:nvPr>
        </p:nvSpPr>
        <p:spPr>
          <a:noFill/>
        </p:spPr>
        <p:txBody>
          <a:bodyPr/>
          <a:lstStyle/>
          <a:p>
            <a:endParaRPr lang="it-IT"/>
          </a:p>
        </p:txBody>
      </p:sp>
      <p:sp>
        <p:nvSpPr>
          <p:cNvPr id="91140" name="Segnaposto numero diapositiva 3"/>
          <p:cNvSpPr>
            <a:spLocks noGrp="1"/>
          </p:cNvSpPr>
          <p:nvPr>
            <p:ph type="sldNum" sz="quarter" idx="5"/>
          </p:nvPr>
        </p:nvSpPr>
        <p:spPr>
          <a:noFill/>
        </p:spPr>
        <p:txBody>
          <a:bodyPr/>
          <a:lstStyle/>
          <a:p>
            <a:fld id="{2A6BB87A-FBB5-4E08-AFEF-1CF658367662}" type="slidenum">
              <a:rPr lang="en-US" altLang="en-US" smtClean="0"/>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p:sp>
      <p:sp>
        <p:nvSpPr>
          <p:cNvPr id="92163" name="Segnaposto note 2"/>
          <p:cNvSpPr>
            <a:spLocks noGrp="1"/>
          </p:cNvSpPr>
          <p:nvPr>
            <p:ph type="body" idx="1"/>
          </p:nvPr>
        </p:nvSpPr>
        <p:spPr>
          <a:noFill/>
        </p:spPr>
        <p:txBody>
          <a:bodyPr/>
          <a:lstStyle/>
          <a:p>
            <a:endParaRPr lang="it-IT"/>
          </a:p>
        </p:txBody>
      </p:sp>
      <p:sp>
        <p:nvSpPr>
          <p:cNvPr id="92164" name="Segnaposto numero diapositiva 3"/>
          <p:cNvSpPr>
            <a:spLocks noGrp="1"/>
          </p:cNvSpPr>
          <p:nvPr>
            <p:ph type="sldNum" sz="quarter" idx="5"/>
          </p:nvPr>
        </p:nvSpPr>
        <p:spPr>
          <a:noFill/>
        </p:spPr>
        <p:txBody>
          <a:bodyPr/>
          <a:lstStyle/>
          <a:p>
            <a:fld id="{2E713E04-5D01-4F0C-8F16-6C3D70A283F8}" type="slidenum">
              <a:rPr lang="en-US" altLang="en-US" smtClean="0"/>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p:sp>
      <p:sp>
        <p:nvSpPr>
          <p:cNvPr id="93187" name="Segnaposto note 2"/>
          <p:cNvSpPr>
            <a:spLocks noGrp="1"/>
          </p:cNvSpPr>
          <p:nvPr>
            <p:ph type="body" idx="1"/>
          </p:nvPr>
        </p:nvSpPr>
        <p:spPr>
          <a:noFill/>
        </p:spPr>
        <p:txBody>
          <a:bodyPr/>
          <a:lstStyle/>
          <a:p>
            <a:endParaRPr lang="it-IT"/>
          </a:p>
        </p:txBody>
      </p:sp>
      <p:sp>
        <p:nvSpPr>
          <p:cNvPr id="93188" name="Segnaposto numero diapositiva 3"/>
          <p:cNvSpPr>
            <a:spLocks noGrp="1"/>
          </p:cNvSpPr>
          <p:nvPr>
            <p:ph type="sldNum" sz="quarter" idx="5"/>
          </p:nvPr>
        </p:nvSpPr>
        <p:spPr>
          <a:noFill/>
        </p:spPr>
        <p:txBody>
          <a:bodyPr/>
          <a:lstStyle/>
          <a:p>
            <a:fld id="{1492D7EB-484C-4C57-8CC2-7AA628FB8C5F}" type="slidenum">
              <a:rPr lang="en-US" altLang="en-US" smtClean="0"/>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FED0CCE-A33F-4BB8-9269-76E25F609D20}" type="slidenum">
              <a:rPr lang="en-US" altLang="en-US" smtClean="0"/>
              <a:t>18</a:t>
            </a:fld>
            <a:endParaRPr lang="en-US" altLang="en-US"/>
          </a:p>
        </p:txBody>
      </p:sp>
      <p:sp>
        <p:nvSpPr>
          <p:cNvPr id="94211" name="Rectangle 2"/>
          <p:cNvSpPr>
            <a:spLocks noGrp="1" noRot="1" noChangeAspect="1" noChangeArrowheads="1" noTextEdit="1"/>
          </p:cNvSpPr>
          <p:nvPr>
            <p:ph type="sldImg"/>
          </p:nvPr>
        </p:nvSpPr>
        <p:spPr>
          <a:xfrm>
            <a:off x="1177925" y="696913"/>
            <a:ext cx="4641850" cy="3481387"/>
          </a:xfrm>
        </p:spPr>
      </p:sp>
      <p:sp>
        <p:nvSpPr>
          <p:cNvPr id="94212" name="Rectangle 3"/>
          <p:cNvSpPr>
            <a:spLocks noGrp="1" noChangeArrowheads="1"/>
          </p:cNvSpPr>
          <p:nvPr>
            <p:ph type="body" idx="1"/>
          </p:nvPr>
        </p:nvSpPr>
        <p:spPr>
          <a:xfrm>
            <a:off x="933450" y="4410075"/>
            <a:ext cx="5130800" cy="4176713"/>
          </a:xfrm>
          <a:noFill/>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p:sp>
      <p:sp>
        <p:nvSpPr>
          <p:cNvPr id="95235" name="Segnaposto note 2"/>
          <p:cNvSpPr>
            <a:spLocks noGrp="1"/>
          </p:cNvSpPr>
          <p:nvPr>
            <p:ph type="body" idx="1"/>
          </p:nvPr>
        </p:nvSpPr>
        <p:spPr>
          <a:noFill/>
        </p:spPr>
        <p:txBody>
          <a:bodyPr/>
          <a:lstStyle/>
          <a:p>
            <a:endParaRPr lang="it-IT"/>
          </a:p>
        </p:txBody>
      </p:sp>
      <p:sp>
        <p:nvSpPr>
          <p:cNvPr id="95236" name="Segnaposto numero diapositiva 3"/>
          <p:cNvSpPr>
            <a:spLocks noGrp="1"/>
          </p:cNvSpPr>
          <p:nvPr>
            <p:ph type="sldNum" sz="quarter" idx="5"/>
          </p:nvPr>
        </p:nvSpPr>
        <p:spPr>
          <a:noFill/>
        </p:spPr>
        <p:txBody>
          <a:bodyPr/>
          <a:lstStyle/>
          <a:p>
            <a:fld id="{D774F189-2CDD-421C-84BB-04E5CAAA65CF}" type="slidenum">
              <a:rPr lang="en-US" altLang="en-US" smtClean="0"/>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DDFE549-B24B-49DF-B285-CF5785226202}" type="slidenum">
              <a:rPr lang="en-US" altLang="en-US" smtClean="0"/>
              <a:t>21</a:t>
            </a:fld>
            <a:endParaRPr lang="en-US" altLang="en-US"/>
          </a:p>
        </p:txBody>
      </p:sp>
      <p:sp>
        <p:nvSpPr>
          <p:cNvPr id="96259" name="Rectangle 2"/>
          <p:cNvSpPr>
            <a:spLocks noGrp="1" noRot="1" noChangeAspect="1" noChangeArrowheads="1" noTextEdit="1"/>
          </p:cNvSpPr>
          <p:nvPr>
            <p:ph type="sldImg"/>
          </p:nvPr>
        </p:nvSpPr>
        <p:spPr>
          <a:xfrm>
            <a:off x="1177925" y="696913"/>
            <a:ext cx="4641850" cy="3481387"/>
          </a:xfrm>
        </p:spPr>
      </p:sp>
      <p:sp>
        <p:nvSpPr>
          <p:cNvPr id="96260" name="Rectangle 3"/>
          <p:cNvSpPr>
            <a:spLocks noGrp="1" noChangeArrowheads="1"/>
          </p:cNvSpPr>
          <p:nvPr>
            <p:ph type="body" idx="1"/>
          </p:nvPr>
        </p:nvSpPr>
        <p:spPr>
          <a:xfrm>
            <a:off x="933450" y="4410075"/>
            <a:ext cx="5130800" cy="4176713"/>
          </a:xfrm>
          <a:noFill/>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84CDB0C-68F2-40CB-B6CC-B7FAF30BB43C}" type="slidenum">
              <a:rPr lang="en-US" altLang="en-US" smtClean="0"/>
              <a:t>22</a:t>
            </a:fld>
            <a:endParaRPr lang="en-US" altLang="en-US"/>
          </a:p>
        </p:txBody>
      </p:sp>
      <p:sp>
        <p:nvSpPr>
          <p:cNvPr id="98307" name="Rectangle 2"/>
          <p:cNvSpPr>
            <a:spLocks noGrp="1" noRot="1" noChangeAspect="1" noChangeArrowheads="1" noTextEdit="1"/>
          </p:cNvSpPr>
          <p:nvPr>
            <p:ph type="sldImg"/>
          </p:nvPr>
        </p:nvSpPr>
        <p:spPr>
          <a:xfrm>
            <a:off x="1177925" y="696913"/>
            <a:ext cx="4641850" cy="3481387"/>
          </a:xfrm>
        </p:spPr>
      </p:sp>
      <p:sp>
        <p:nvSpPr>
          <p:cNvPr id="98308" name="Rectangle 3"/>
          <p:cNvSpPr>
            <a:spLocks noGrp="1" noChangeArrowheads="1"/>
          </p:cNvSpPr>
          <p:nvPr>
            <p:ph type="body" idx="1"/>
          </p:nvPr>
        </p:nvSpPr>
        <p:spPr>
          <a:xfrm>
            <a:off x="933450" y="4410075"/>
            <a:ext cx="5130800" cy="4176713"/>
          </a:xfrm>
          <a:noFill/>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p:sp>
      <p:sp>
        <p:nvSpPr>
          <p:cNvPr id="106499" name="Segnaposto note 2"/>
          <p:cNvSpPr>
            <a:spLocks noGrp="1"/>
          </p:cNvSpPr>
          <p:nvPr>
            <p:ph type="body" idx="1"/>
          </p:nvPr>
        </p:nvSpPr>
        <p:spPr>
          <a:noFill/>
        </p:spPr>
        <p:txBody>
          <a:bodyPr/>
          <a:lstStyle/>
          <a:p>
            <a:endParaRPr lang="it-IT" dirty="0"/>
          </a:p>
        </p:txBody>
      </p:sp>
      <p:sp>
        <p:nvSpPr>
          <p:cNvPr id="106500" name="Segnaposto numero diapositiva 3"/>
          <p:cNvSpPr>
            <a:spLocks noGrp="1"/>
          </p:cNvSpPr>
          <p:nvPr>
            <p:ph type="sldNum" sz="quarter" idx="5"/>
          </p:nvPr>
        </p:nvSpPr>
        <p:spPr>
          <a:noFill/>
        </p:spPr>
        <p:txBody>
          <a:bodyPr/>
          <a:lstStyle/>
          <a:p>
            <a:fld id="{84EAD4BD-EC7F-477C-846A-E4531DCE1F14}" type="slidenum">
              <a:rPr lang="en-US" altLang="en-US" smtClean="0"/>
              <a:t>24</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p:sp>
      <p:sp>
        <p:nvSpPr>
          <p:cNvPr id="107523" name="Segnaposto note 2"/>
          <p:cNvSpPr>
            <a:spLocks noGrp="1"/>
          </p:cNvSpPr>
          <p:nvPr>
            <p:ph type="body" idx="1"/>
          </p:nvPr>
        </p:nvSpPr>
        <p:spPr>
          <a:noFill/>
        </p:spPr>
        <p:txBody>
          <a:bodyPr/>
          <a:lstStyle/>
          <a:p>
            <a:endParaRPr lang="it-IT"/>
          </a:p>
        </p:txBody>
      </p:sp>
      <p:sp>
        <p:nvSpPr>
          <p:cNvPr id="107524" name="Segnaposto numero diapositiva 3"/>
          <p:cNvSpPr>
            <a:spLocks noGrp="1"/>
          </p:cNvSpPr>
          <p:nvPr>
            <p:ph type="sldNum" sz="quarter" idx="5"/>
          </p:nvPr>
        </p:nvSpPr>
        <p:spPr>
          <a:noFill/>
        </p:spPr>
        <p:txBody>
          <a:bodyPr/>
          <a:lstStyle/>
          <a:p>
            <a:fld id="{9E0E9119-A237-4DA9-A424-CD7802B3505F}" type="slidenum">
              <a:rPr lang="en-US" altLang="en-US" smtClean="0"/>
              <a:t>25</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p:sp>
      <p:sp>
        <p:nvSpPr>
          <p:cNvPr id="108547" name="Segnaposto note 2"/>
          <p:cNvSpPr>
            <a:spLocks noGrp="1"/>
          </p:cNvSpPr>
          <p:nvPr>
            <p:ph type="body" idx="1"/>
          </p:nvPr>
        </p:nvSpPr>
        <p:spPr>
          <a:noFill/>
        </p:spPr>
        <p:txBody>
          <a:bodyPr/>
          <a:lstStyle/>
          <a:p>
            <a:endParaRPr lang="it-IT"/>
          </a:p>
        </p:txBody>
      </p:sp>
      <p:sp>
        <p:nvSpPr>
          <p:cNvPr id="108548" name="Segnaposto numero diapositiva 3"/>
          <p:cNvSpPr>
            <a:spLocks noGrp="1"/>
          </p:cNvSpPr>
          <p:nvPr>
            <p:ph type="sldNum" sz="quarter" idx="5"/>
          </p:nvPr>
        </p:nvSpPr>
        <p:spPr>
          <a:noFill/>
        </p:spPr>
        <p:txBody>
          <a:bodyPr/>
          <a:lstStyle/>
          <a:p>
            <a:fld id="{6EC94CD0-ADC6-4FAC-8DF0-83BA2DC628FD}" type="slidenum">
              <a:rPr lang="en-US" altLang="en-US" smtClean="0"/>
              <a:t>30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855DD3E-8757-49E7-A218-2972E4E2A112}" type="slidenum">
              <a:rPr lang="en-US" altLang="en-US" smtClean="0"/>
              <a:t>2</a:t>
            </a:fld>
            <a:endParaRPr lang="en-US" altLang="en-US"/>
          </a:p>
        </p:txBody>
      </p:sp>
      <p:sp>
        <p:nvSpPr>
          <p:cNvPr id="77827" name="Rectangle 2"/>
          <p:cNvSpPr>
            <a:spLocks noGrp="1" noRot="1" noChangeAspect="1" noChangeArrowheads="1" noTextEdit="1"/>
          </p:cNvSpPr>
          <p:nvPr>
            <p:ph type="sldImg"/>
          </p:nvPr>
        </p:nvSpPr>
        <p:spPr>
          <a:xfrm>
            <a:off x="1177925" y="696913"/>
            <a:ext cx="4641850" cy="3481387"/>
          </a:xfrm>
        </p:spPr>
      </p:sp>
      <p:sp>
        <p:nvSpPr>
          <p:cNvPr id="77828" name="Rectangle 3"/>
          <p:cNvSpPr>
            <a:spLocks noGrp="1" noChangeArrowheads="1"/>
          </p:cNvSpPr>
          <p:nvPr>
            <p:ph type="body" idx="1"/>
          </p:nvPr>
        </p:nvSpPr>
        <p:spPr>
          <a:xfrm>
            <a:off x="933450" y="4410075"/>
            <a:ext cx="5130800" cy="4176713"/>
          </a:xfrm>
          <a:noFill/>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p:sp>
      <p:sp>
        <p:nvSpPr>
          <p:cNvPr id="109571" name="Segnaposto note 2"/>
          <p:cNvSpPr>
            <a:spLocks noGrp="1"/>
          </p:cNvSpPr>
          <p:nvPr>
            <p:ph type="body" idx="1"/>
          </p:nvPr>
        </p:nvSpPr>
        <p:spPr>
          <a:noFill/>
        </p:spPr>
        <p:txBody>
          <a:bodyPr/>
          <a:lstStyle/>
          <a:p>
            <a:endParaRPr lang="it-IT"/>
          </a:p>
        </p:txBody>
      </p:sp>
      <p:sp>
        <p:nvSpPr>
          <p:cNvPr id="109572" name="Segnaposto numero diapositiva 3"/>
          <p:cNvSpPr>
            <a:spLocks noGrp="1"/>
          </p:cNvSpPr>
          <p:nvPr>
            <p:ph type="sldNum" sz="quarter" idx="5"/>
          </p:nvPr>
        </p:nvSpPr>
        <p:spPr>
          <a:noFill/>
        </p:spPr>
        <p:txBody>
          <a:bodyPr/>
          <a:lstStyle/>
          <a:p>
            <a:fld id="{50938DE9-8CFD-477D-A71F-C9A77CBAD590}" type="slidenum">
              <a:rPr lang="en-US" altLang="en-US" smtClean="0"/>
              <a:t>31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p:sp>
      <p:sp>
        <p:nvSpPr>
          <p:cNvPr id="111619" name="Segnaposto note 2"/>
          <p:cNvSpPr>
            <a:spLocks noGrp="1"/>
          </p:cNvSpPr>
          <p:nvPr>
            <p:ph type="body" idx="1"/>
          </p:nvPr>
        </p:nvSpPr>
        <p:spPr>
          <a:noFill/>
        </p:spPr>
        <p:txBody>
          <a:bodyPr/>
          <a:lstStyle/>
          <a:p>
            <a:endParaRPr lang="it-IT"/>
          </a:p>
        </p:txBody>
      </p:sp>
      <p:sp>
        <p:nvSpPr>
          <p:cNvPr id="111620" name="Segnaposto numero diapositiva 3"/>
          <p:cNvSpPr>
            <a:spLocks noGrp="1"/>
          </p:cNvSpPr>
          <p:nvPr>
            <p:ph type="sldNum" sz="quarter" idx="5"/>
          </p:nvPr>
        </p:nvSpPr>
        <p:spPr>
          <a:noFill/>
        </p:spPr>
        <p:txBody>
          <a:bodyPr/>
          <a:lstStyle/>
          <a:p>
            <a:fld id="{39CFDAC8-EEA2-4145-AD2E-271DA4BC3FCB}" type="slidenum">
              <a:rPr lang="en-US" altLang="en-US" smtClean="0"/>
              <a:t>32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p:sp>
      <p:sp>
        <p:nvSpPr>
          <p:cNvPr id="112643" name="Segnaposto note 2"/>
          <p:cNvSpPr>
            <a:spLocks noGrp="1"/>
          </p:cNvSpPr>
          <p:nvPr>
            <p:ph type="body" idx="1"/>
          </p:nvPr>
        </p:nvSpPr>
        <p:spPr>
          <a:noFill/>
        </p:spPr>
        <p:txBody>
          <a:bodyPr/>
          <a:lstStyle/>
          <a:p>
            <a:endParaRPr lang="it-IT"/>
          </a:p>
        </p:txBody>
      </p:sp>
      <p:sp>
        <p:nvSpPr>
          <p:cNvPr id="112644" name="Segnaposto numero diapositiva 3"/>
          <p:cNvSpPr>
            <a:spLocks noGrp="1"/>
          </p:cNvSpPr>
          <p:nvPr>
            <p:ph type="sldNum" sz="quarter" idx="5"/>
          </p:nvPr>
        </p:nvSpPr>
        <p:spPr>
          <a:noFill/>
        </p:spPr>
        <p:txBody>
          <a:bodyPr/>
          <a:lstStyle/>
          <a:p>
            <a:fld id="{0A4EC7A3-C7C9-422D-86CF-ECA1AEE28207}" type="slidenum">
              <a:rPr lang="en-US" altLang="en-US" smtClean="0"/>
              <a:t>33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E77254E-7360-4AC1-B108-D261B18C83CF}" type="slidenum">
              <a:rPr lang="en-US" altLang="en-US" smtClean="0"/>
              <a:t>34</a:t>
            </a:fld>
            <a:endParaRPr lang="en-US" altLang="en-US"/>
          </a:p>
        </p:txBody>
      </p:sp>
      <p:sp>
        <p:nvSpPr>
          <p:cNvPr id="113667" name="Rectangle 2"/>
          <p:cNvSpPr>
            <a:spLocks noGrp="1" noRot="1" noChangeAspect="1" noChangeArrowheads="1" noTextEdit="1"/>
          </p:cNvSpPr>
          <p:nvPr>
            <p:ph type="sldImg"/>
          </p:nvPr>
        </p:nvSpPr>
        <p:spPr>
          <a:xfrm>
            <a:off x="1177925" y="696913"/>
            <a:ext cx="4641850" cy="3481387"/>
          </a:xfrm>
        </p:spPr>
      </p:sp>
      <p:sp>
        <p:nvSpPr>
          <p:cNvPr id="113668" name="Rectangle 3"/>
          <p:cNvSpPr>
            <a:spLocks noGrp="1" noChangeArrowheads="1"/>
          </p:cNvSpPr>
          <p:nvPr>
            <p:ph type="body" idx="1"/>
          </p:nvPr>
        </p:nvSpPr>
        <p:spPr>
          <a:xfrm>
            <a:off x="933450" y="4410075"/>
            <a:ext cx="5130800" cy="4176713"/>
          </a:xfrm>
          <a:noFill/>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p:sp>
      <p:sp>
        <p:nvSpPr>
          <p:cNvPr id="114691" name="Segnaposto note 2"/>
          <p:cNvSpPr>
            <a:spLocks noGrp="1"/>
          </p:cNvSpPr>
          <p:nvPr>
            <p:ph type="body" idx="1"/>
          </p:nvPr>
        </p:nvSpPr>
        <p:spPr>
          <a:noFill/>
        </p:spPr>
        <p:txBody>
          <a:bodyPr/>
          <a:lstStyle/>
          <a:p>
            <a:endParaRPr lang="it-IT"/>
          </a:p>
        </p:txBody>
      </p:sp>
      <p:sp>
        <p:nvSpPr>
          <p:cNvPr id="114692" name="Segnaposto numero diapositiva 3"/>
          <p:cNvSpPr>
            <a:spLocks noGrp="1"/>
          </p:cNvSpPr>
          <p:nvPr>
            <p:ph type="sldNum" sz="quarter" idx="5"/>
          </p:nvPr>
        </p:nvSpPr>
        <p:spPr>
          <a:noFill/>
        </p:spPr>
        <p:txBody>
          <a:bodyPr/>
          <a:lstStyle/>
          <a:p>
            <a:fld id="{285CE7D7-5F27-4B59-8850-48BE9648638C}" type="slidenum">
              <a:rPr lang="en-US" altLang="en-US" smtClean="0"/>
              <a:t>35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immagine diapositiva 1"/>
          <p:cNvSpPr>
            <a:spLocks noGrp="1" noRot="1" noChangeAspect="1" noTextEdit="1"/>
          </p:cNvSpPr>
          <p:nvPr>
            <p:ph type="sldImg"/>
          </p:nvPr>
        </p:nvSpPr>
        <p:spPr/>
      </p:sp>
      <p:sp>
        <p:nvSpPr>
          <p:cNvPr id="115715" name="Segnaposto note 2"/>
          <p:cNvSpPr>
            <a:spLocks noGrp="1"/>
          </p:cNvSpPr>
          <p:nvPr>
            <p:ph type="body" idx="1"/>
          </p:nvPr>
        </p:nvSpPr>
        <p:spPr>
          <a:noFill/>
        </p:spPr>
        <p:txBody>
          <a:bodyPr/>
          <a:lstStyle/>
          <a:p>
            <a:endParaRPr lang="it-IT"/>
          </a:p>
        </p:txBody>
      </p:sp>
      <p:sp>
        <p:nvSpPr>
          <p:cNvPr id="115716" name="Segnaposto numero diapositiva 3"/>
          <p:cNvSpPr>
            <a:spLocks noGrp="1"/>
          </p:cNvSpPr>
          <p:nvPr>
            <p:ph type="sldNum" sz="quarter" idx="5"/>
          </p:nvPr>
        </p:nvSpPr>
        <p:spPr>
          <a:noFill/>
        </p:spPr>
        <p:txBody>
          <a:bodyPr/>
          <a:lstStyle/>
          <a:p>
            <a:fld id="{4013A7F5-4727-4C1B-8C05-1AE76035BB05}" type="slidenum">
              <a:rPr lang="en-US" altLang="en-US" smtClean="0"/>
              <a:t>36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immagine diapositiva 1"/>
          <p:cNvSpPr>
            <a:spLocks noGrp="1" noRot="1" noChangeAspect="1" noTextEdit="1"/>
          </p:cNvSpPr>
          <p:nvPr>
            <p:ph type="sldImg"/>
          </p:nvPr>
        </p:nvSpPr>
        <p:spPr/>
      </p:sp>
      <p:sp>
        <p:nvSpPr>
          <p:cNvPr id="116739" name="Segnaposto note 2"/>
          <p:cNvSpPr>
            <a:spLocks noGrp="1"/>
          </p:cNvSpPr>
          <p:nvPr>
            <p:ph type="body" idx="1"/>
          </p:nvPr>
        </p:nvSpPr>
        <p:spPr>
          <a:noFill/>
        </p:spPr>
        <p:txBody>
          <a:bodyPr/>
          <a:lstStyle/>
          <a:p>
            <a:endParaRPr lang="it-IT"/>
          </a:p>
        </p:txBody>
      </p:sp>
      <p:sp>
        <p:nvSpPr>
          <p:cNvPr id="116740" name="Segnaposto numero diapositiva 3"/>
          <p:cNvSpPr>
            <a:spLocks noGrp="1"/>
          </p:cNvSpPr>
          <p:nvPr>
            <p:ph type="sldNum" sz="quarter" idx="5"/>
          </p:nvPr>
        </p:nvSpPr>
        <p:spPr>
          <a:noFill/>
        </p:spPr>
        <p:txBody>
          <a:bodyPr/>
          <a:lstStyle/>
          <a:p>
            <a:fld id="{B5417290-A3C0-4932-81F6-FB7D53C8DA75}" type="slidenum">
              <a:rPr lang="en-US" altLang="en-US" smtClean="0"/>
              <a:t>37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p:sp>
      <p:sp>
        <p:nvSpPr>
          <p:cNvPr id="121859" name="Segnaposto note 2"/>
          <p:cNvSpPr>
            <a:spLocks noGrp="1"/>
          </p:cNvSpPr>
          <p:nvPr>
            <p:ph type="body" idx="1"/>
          </p:nvPr>
        </p:nvSpPr>
        <p:spPr>
          <a:noFill/>
        </p:spPr>
        <p:txBody>
          <a:bodyPr/>
          <a:lstStyle/>
          <a:p>
            <a:endParaRPr lang="it-IT"/>
          </a:p>
        </p:txBody>
      </p:sp>
      <p:sp>
        <p:nvSpPr>
          <p:cNvPr id="121860" name="Segnaposto numero diapositiva 3"/>
          <p:cNvSpPr>
            <a:spLocks noGrp="1"/>
          </p:cNvSpPr>
          <p:nvPr>
            <p:ph type="sldNum" sz="quarter" idx="5"/>
          </p:nvPr>
        </p:nvSpPr>
        <p:spPr>
          <a:noFill/>
        </p:spPr>
        <p:txBody>
          <a:bodyPr/>
          <a:lstStyle/>
          <a:p>
            <a:fld id="{9C7A0190-17C6-4F00-ACE6-8285318D5BF8}" type="slidenum">
              <a:rPr lang="en-US" altLang="en-US" smtClean="0"/>
              <a:t>38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p:sp>
      <p:sp>
        <p:nvSpPr>
          <p:cNvPr id="124931" name="Segnaposto note 2"/>
          <p:cNvSpPr>
            <a:spLocks noGrp="1"/>
          </p:cNvSpPr>
          <p:nvPr>
            <p:ph type="body" idx="1"/>
          </p:nvPr>
        </p:nvSpPr>
        <p:spPr>
          <a:noFill/>
        </p:spPr>
        <p:txBody>
          <a:bodyPr/>
          <a:lstStyle/>
          <a:p>
            <a:endParaRPr lang="it-IT"/>
          </a:p>
        </p:txBody>
      </p:sp>
      <p:sp>
        <p:nvSpPr>
          <p:cNvPr id="124932" name="Segnaposto numero diapositiva 3"/>
          <p:cNvSpPr>
            <a:spLocks noGrp="1"/>
          </p:cNvSpPr>
          <p:nvPr>
            <p:ph type="sldNum" sz="quarter" idx="5"/>
          </p:nvPr>
        </p:nvSpPr>
        <p:spPr>
          <a:noFill/>
        </p:spPr>
        <p:txBody>
          <a:bodyPr/>
          <a:lstStyle/>
          <a:p>
            <a:fld id="{6CBD916B-DD89-414E-80AD-AFD3E7DE84E9}" type="slidenum">
              <a:rPr lang="en-US" altLang="en-US" smtClean="0"/>
              <a:t>40</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egnaposto immagine diapositiva 1"/>
          <p:cNvSpPr>
            <a:spLocks noGrp="1" noRot="1" noChangeAspect="1" noTextEdit="1"/>
          </p:cNvSpPr>
          <p:nvPr>
            <p:ph type="sldImg"/>
          </p:nvPr>
        </p:nvSpPr>
        <p:spPr/>
      </p:sp>
      <p:sp>
        <p:nvSpPr>
          <p:cNvPr id="128003" name="Segnaposto note 2"/>
          <p:cNvSpPr>
            <a:spLocks noGrp="1"/>
          </p:cNvSpPr>
          <p:nvPr>
            <p:ph type="body" idx="1"/>
          </p:nvPr>
        </p:nvSpPr>
        <p:spPr>
          <a:noFill/>
        </p:spPr>
        <p:txBody>
          <a:bodyPr/>
          <a:lstStyle/>
          <a:p>
            <a:endParaRPr lang="it-IT"/>
          </a:p>
        </p:txBody>
      </p:sp>
      <p:sp>
        <p:nvSpPr>
          <p:cNvPr id="128004" name="Segnaposto numero diapositiva 3"/>
          <p:cNvSpPr>
            <a:spLocks noGrp="1"/>
          </p:cNvSpPr>
          <p:nvPr>
            <p:ph type="sldNum" sz="quarter" idx="5"/>
          </p:nvPr>
        </p:nvSpPr>
        <p:spPr>
          <a:noFill/>
        </p:spPr>
        <p:txBody>
          <a:bodyPr/>
          <a:lstStyle/>
          <a:p>
            <a:fld id="{34DE8A53-9BF3-429D-921D-98F4EF4A4834}" type="slidenum">
              <a:rPr lang="en-US" altLang="en-US" smtClean="0"/>
              <a:t>41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p:sp>
      <p:sp>
        <p:nvSpPr>
          <p:cNvPr id="80899" name="Segnaposto note 2"/>
          <p:cNvSpPr>
            <a:spLocks noGrp="1"/>
          </p:cNvSpPr>
          <p:nvPr>
            <p:ph type="body" idx="1"/>
          </p:nvPr>
        </p:nvSpPr>
        <p:spPr>
          <a:noFill/>
        </p:spPr>
        <p:txBody>
          <a:bodyPr/>
          <a:lstStyle/>
          <a:p>
            <a:endParaRPr lang="it-IT"/>
          </a:p>
        </p:txBody>
      </p:sp>
      <p:sp>
        <p:nvSpPr>
          <p:cNvPr id="80900" name="Segnaposto numero diapositiva 3"/>
          <p:cNvSpPr>
            <a:spLocks noGrp="1"/>
          </p:cNvSpPr>
          <p:nvPr>
            <p:ph type="sldNum" sz="quarter" idx="5"/>
          </p:nvPr>
        </p:nvSpPr>
        <p:spPr>
          <a:noFill/>
        </p:spPr>
        <p:txBody>
          <a:bodyPr/>
          <a:lstStyle/>
          <a:p>
            <a:fld id="{1FDE06CC-5F10-4E85-B270-14ECFC1C63A1}" type="slidenum">
              <a:rPr lang="en-US" altLang="en-US" smtClean="0"/>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egnaposto immagine diapositiva 1"/>
          <p:cNvSpPr>
            <a:spLocks noGrp="1" noRot="1" noChangeAspect="1" noTextEdit="1"/>
          </p:cNvSpPr>
          <p:nvPr>
            <p:ph type="sldImg"/>
          </p:nvPr>
        </p:nvSpPr>
        <p:spPr/>
      </p:sp>
      <p:sp>
        <p:nvSpPr>
          <p:cNvPr id="129027" name="Segnaposto note 2"/>
          <p:cNvSpPr>
            <a:spLocks noGrp="1"/>
          </p:cNvSpPr>
          <p:nvPr>
            <p:ph type="body" idx="1"/>
          </p:nvPr>
        </p:nvSpPr>
        <p:spPr>
          <a:noFill/>
        </p:spPr>
        <p:txBody>
          <a:bodyPr/>
          <a:lstStyle/>
          <a:p>
            <a:endParaRPr lang="it-IT"/>
          </a:p>
        </p:txBody>
      </p:sp>
      <p:sp>
        <p:nvSpPr>
          <p:cNvPr id="129028" name="Segnaposto numero diapositiva 3"/>
          <p:cNvSpPr>
            <a:spLocks noGrp="1"/>
          </p:cNvSpPr>
          <p:nvPr>
            <p:ph type="sldNum" sz="quarter" idx="5"/>
          </p:nvPr>
        </p:nvSpPr>
        <p:spPr>
          <a:noFill/>
        </p:spPr>
        <p:txBody>
          <a:bodyPr/>
          <a:lstStyle/>
          <a:p>
            <a:fld id="{40A3D6B3-4EBE-4D58-B33A-77496ED5C04E}" type="slidenum">
              <a:rPr lang="en-US" altLang="en-US" smtClean="0"/>
              <a:t>43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p:sp>
      <p:sp>
        <p:nvSpPr>
          <p:cNvPr id="84995" name="Segnaposto note 2"/>
          <p:cNvSpPr>
            <a:spLocks noGrp="1"/>
          </p:cNvSpPr>
          <p:nvPr>
            <p:ph type="body" idx="1"/>
          </p:nvPr>
        </p:nvSpPr>
        <p:spPr>
          <a:noFill/>
        </p:spPr>
        <p:txBody>
          <a:bodyPr/>
          <a:lstStyle/>
          <a:p>
            <a:endParaRPr lang="it-IT"/>
          </a:p>
        </p:txBody>
      </p:sp>
      <p:sp>
        <p:nvSpPr>
          <p:cNvPr id="84996" name="Segnaposto numero diapositiva 3"/>
          <p:cNvSpPr>
            <a:spLocks noGrp="1"/>
          </p:cNvSpPr>
          <p:nvPr>
            <p:ph type="sldNum" sz="quarter" idx="5"/>
          </p:nvPr>
        </p:nvSpPr>
        <p:spPr>
          <a:noFill/>
        </p:spPr>
        <p:txBody>
          <a:bodyPr/>
          <a:lstStyle/>
          <a:p>
            <a:fld id="{40BEA3A5-AD71-46E6-AEC7-D116B4ACF0F1}" type="slidenum">
              <a:rPr lang="en-US" altLang="en-US" smtClean="0"/>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p:sp>
      <p:sp>
        <p:nvSpPr>
          <p:cNvPr id="86019" name="Segnaposto note 2"/>
          <p:cNvSpPr>
            <a:spLocks noGrp="1"/>
          </p:cNvSpPr>
          <p:nvPr>
            <p:ph type="body" idx="1"/>
          </p:nvPr>
        </p:nvSpPr>
        <p:spPr>
          <a:noFill/>
        </p:spPr>
        <p:txBody>
          <a:bodyPr/>
          <a:lstStyle/>
          <a:p>
            <a:endParaRPr lang="it-IT"/>
          </a:p>
        </p:txBody>
      </p:sp>
      <p:sp>
        <p:nvSpPr>
          <p:cNvPr id="86020" name="Segnaposto numero diapositiva 3"/>
          <p:cNvSpPr>
            <a:spLocks noGrp="1"/>
          </p:cNvSpPr>
          <p:nvPr>
            <p:ph type="sldNum" sz="quarter" idx="5"/>
          </p:nvPr>
        </p:nvSpPr>
        <p:spPr>
          <a:noFill/>
        </p:spPr>
        <p:txBody>
          <a:bodyPr/>
          <a:lstStyle/>
          <a:p>
            <a:fld id="{4BF7D9F0-5965-4CDD-A4BF-EBF18EB9CE0E}" type="slidenum">
              <a:rPr lang="en-US" altLang="en-US" smtClean="0"/>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494CF49-E30E-4CE5-BAFA-5611EA83CAF3}" type="slidenum">
              <a:rPr lang="en-US" altLang="en-US" smtClean="0"/>
              <a:t>9</a:t>
            </a:fld>
            <a:endParaRPr lang="en-US" altLang="en-US"/>
          </a:p>
        </p:txBody>
      </p:sp>
      <p:sp>
        <p:nvSpPr>
          <p:cNvPr id="87043" name="Rectangle 2"/>
          <p:cNvSpPr>
            <a:spLocks noGrp="1" noRot="1" noChangeAspect="1" noChangeArrowheads="1" noTextEdit="1"/>
          </p:cNvSpPr>
          <p:nvPr>
            <p:ph type="sldImg"/>
          </p:nvPr>
        </p:nvSpPr>
        <p:spPr>
          <a:xfrm>
            <a:off x="1177925" y="696913"/>
            <a:ext cx="4641850" cy="3481387"/>
          </a:xfrm>
        </p:spPr>
      </p:sp>
      <p:sp>
        <p:nvSpPr>
          <p:cNvPr id="87044" name="Rectangle 3"/>
          <p:cNvSpPr>
            <a:spLocks noGrp="1" noChangeArrowheads="1"/>
          </p:cNvSpPr>
          <p:nvPr>
            <p:ph type="body" idx="1"/>
          </p:nvPr>
        </p:nvSpPr>
        <p:spPr>
          <a:xfrm>
            <a:off x="933450" y="4410075"/>
            <a:ext cx="5130800" cy="4176713"/>
          </a:xfrm>
          <a:noFill/>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p:sp>
      <p:sp>
        <p:nvSpPr>
          <p:cNvPr id="88067" name="Segnaposto note 2"/>
          <p:cNvSpPr>
            <a:spLocks noGrp="1"/>
          </p:cNvSpPr>
          <p:nvPr>
            <p:ph type="body" idx="1"/>
          </p:nvPr>
        </p:nvSpPr>
        <p:spPr>
          <a:noFill/>
        </p:spPr>
        <p:txBody>
          <a:bodyPr/>
          <a:lstStyle/>
          <a:p>
            <a:endParaRPr lang="it-IT"/>
          </a:p>
        </p:txBody>
      </p:sp>
      <p:sp>
        <p:nvSpPr>
          <p:cNvPr id="88068" name="Segnaposto numero diapositiva 3"/>
          <p:cNvSpPr>
            <a:spLocks noGrp="1"/>
          </p:cNvSpPr>
          <p:nvPr>
            <p:ph type="sldNum" sz="quarter" idx="5"/>
          </p:nvPr>
        </p:nvSpPr>
        <p:spPr>
          <a:noFill/>
        </p:spPr>
        <p:txBody>
          <a:bodyPr/>
          <a:lstStyle/>
          <a:p>
            <a:fld id="{046631EF-1B83-4433-B900-A0AFC1EAF975}" type="slidenum">
              <a:rPr lang="en-US" altLang="en-US" smtClean="0"/>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p:sp>
      <p:sp>
        <p:nvSpPr>
          <p:cNvPr id="88067" name="Segnaposto note 2"/>
          <p:cNvSpPr>
            <a:spLocks noGrp="1"/>
          </p:cNvSpPr>
          <p:nvPr>
            <p:ph type="body" idx="1"/>
          </p:nvPr>
        </p:nvSpPr>
        <p:spPr>
          <a:noFill/>
        </p:spPr>
        <p:txBody>
          <a:bodyPr/>
          <a:lstStyle/>
          <a:p>
            <a:endParaRPr lang="it-IT"/>
          </a:p>
        </p:txBody>
      </p:sp>
      <p:sp>
        <p:nvSpPr>
          <p:cNvPr id="88068" name="Segnaposto numero diapositiva 3"/>
          <p:cNvSpPr>
            <a:spLocks noGrp="1"/>
          </p:cNvSpPr>
          <p:nvPr>
            <p:ph type="sldNum" sz="quarter" idx="5"/>
          </p:nvPr>
        </p:nvSpPr>
        <p:spPr>
          <a:noFill/>
        </p:spPr>
        <p:txBody>
          <a:bodyPr/>
          <a:lstStyle/>
          <a:p>
            <a:fld id="{046631EF-1B83-4433-B900-A0AFC1EAF975}" type="slidenum">
              <a:rPr lang="en-US" altLang="en-US" smtClean="0"/>
              <a:t>12</a:t>
            </a:fld>
            <a:endParaRPr lang="en-US" altLang="en-US"/>
          </a:p>
        </p:txBody>
      </p:sp>
    </p:spTree>
    <p:extLst>
      <p:ext uri="{BB962C8B-B14F-4D97-AF65-F5344CB8AC3E}">
        <p14:creationId xmlns:p14="http://schemas.microsoft.com/office/powerpoint/2010/main" val="400124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p:sp>
      <p:sp>
        <p:nvSpPr>
          <p:cNvPr id="90115" name="Segnaposto note 2"/>
          <p:cNvSpPr>
            <a:spLocks noGrp="1"/>
          </p:cNvSpPr>
          <p:nvPr>
            <p:ph type="body" idx="1"/>
          </p:nvPr>
        </p:nvSpPr>
        <p:spPr>
          <a:noFill/>
        </p:spPr>
        <p:txBody>
          <a:bodyPr/>
          <a:lstStyle/>
          <a:p>
            <a:endParaRPr lang="it-IT"/>
          </a:p>
        </p:txBody>
      </p:sp>
      <p:sp>
        <p:nvSpPr>
          <p:cNvPr id="90116" name="Segnaposto numero diapositiva 3"/>
          <p:cNvSpPr>
            <a:spLocks noGrp="1"/>
          </p:cNvSpPr>
          <p:nvPr>
            <p:ph type="sldNum" sz="quarter" idx="5"/>
          </p:nvPr>
        </p:nvSpPr>
        <p:spPr>
          <a:noFill/>
        </p:spPr>
        <p:txBody>
          <a:bodyPr/>
          <a:lstStyle/>
          <a:p>
            <a:fld id="{2E4AFE41-4FFF-4D5F-A7C3-E2CCCD6C799D}" type="slidenum">
              <a:rPr lang="en-US" altLang="en-US" smtClean="0"/>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5"/>
          <p:cNvSpPr>
            <a:spLocks noGrp="1" noChangeArrowheads="1"/>
          </p:cNvSpPr>
          <p:nvPr>
            <p:ph type="ftr" sz="quarter" idx="10"/>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p:txBody>
          <a:bodyPr/>
          <a:lstStyle>
            <a:lvl1pPr>
              <a:defRPr/>
            </a:lvl1pPr>
          </a:lstStyle>
          <a:p>
            <a:pPr>
              <a:defRPr/>
            </a:pPr>
            <a:fld id="{99AF28C3-360E-4A88-961A-23CEB1B9A254}" type="slidenum">
              <a:rPr lang="en-US" altLang="en-US"/>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testo verticale 2"/>
          <p:cNvSpPr>
            <a:spLocks noGrp="1"/>
          </p:cNvSpPr>
          <p:nvPr>
            <p:ph type="body" orient="vert" idx="1" hasCustomPrompt="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p:txBody>
          <a:bodyPr/>
          <a:lstStyle>
            <a:lvl1pPr>
              <a:defRPr/>
            </a:lvl1pPr>
          </a:lstStyle>
          <a:p>
            <a:pPr>
              <a:defRPr/>
            </a:pPr>
            <a:fld id="{8CA373A3-6845-495E-B728-15295EFC8CF6}" type="slidenum">
              <a:rPr lang="en-US" altLang="en-US"/>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778625" y="239713"/>
            <a:ext cx="1989138" cy="5856287"/>
          </a:xfrm>
        </p:spPr>
        <p:txBody>
          <a:bodyPr vert="eaVert"/>
          <a:lstStyle/>
          <a:p>
            <a:r>
              <a:rPr lang="it-IT"/>
              <a:t>Fare clic per modificare lo stile del titolo</a:t>
            </a:r>
          </a:p>
        </p:txBody>
      </p:sp>
      <p:sp>
        <p:nvSpPr>
          <p:cNvPr id="3" name="Segnaposto testo verticale 2"/>
          <p:cNvSpPr>
            <a:spLocks noGrp="1"/>
          </p:cNvSpPr>
          <p:nvPr>
            <p:ph type="body" orient="vert" idx="1" hasCustomPrompt="1"/>
          </p:nvPr>
        </p:nvSpPr>
        <p:spPr>
          <a:xfrm>
            <a:off x="809625" y="239713"/>
            <a:ext cx="5816600" cy="58562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p:txBody>
          <a:bodyPr/>
          <a:lstStyle>
            <a:lvl1pPr>
              <a:defRPr/>
            </a:lvl1pPr>
          </a:lstStyle>
          <a:p>
            <a:pPr>
              <a:defRPr/>
            </a:pPr>
            <a:fld id="{C75A9EF5-7418-4550-93EB-B52577E383AB}" type="slidenum">
              <a:rPr lang="en-US" altLang="en-US"/>
              <a:t>‹N›</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hasCustomPrompt="1"/>
          </p:nvPr>
        </p:nvSpPr>
        <p:spPr>
          <a:xfrm>
            <a:off x="809625" y="239713"/>
            <a:ext cx="7958138" cy="5856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5"/>
          <p:cNvSpPr>
            <a:spLocks noGrp="1" noChangeArrowheads="1"/>
          </p:cNvSpPr>
          <p:nvPr>
            <p:ph type="ftr" sz="quarter" idx="10"/>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p:txBody>
          <a:bodyPr/>
          <a:lstStyle>
            <a:lvl1pPr>
              <a:defRPr/>
            </a:lvl1pPr>
          </a:lstStyle>
          <a:p>
            <a:pPr>
              <a:defRPr/>
            </a:pPr>
            <a:fld id="{46EE9F7B-2B23-4010-BAA4-9C0895C46190}" type="slidenum">
              <a:rPr lang="en-US" altLang="en-US"/>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idx="1" hasCustomPrompt="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p:txBody>
          <a:bodyPr/>
          <a:lstStyle>
            <a:lvl1pPr>
              <a:defRPr/>
            </a:lvl1pPr>
          </a:lstStyle>
          <a:p>
            <a:pPr>
              <a:defRPr/>
            </a:pPr>
            <a:fld id="{85398565-61E7-4094-84D0-48233393D526}" type="slidenum">
              <a:rPr lang="en-US" altLang="en-US"/>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p:cNvSpPr>
            <a:spLocks noGrp="1" noChangeArrowheads="1"/>
          </p:cNvSpPr>
          <p:nvPr>
            <p:ph type="ftr" sz="quarter" idx="10"/>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p:txBody>
          <a:bodyPr/>
          <a:lstStyle>
            <a:lvl1pPr>
              <a:defRPr/>
            </a:lvl1pPr>
          </a:lstStyle>
          <a:p>
            <a:pPr>
              <a:defRPr/>
            </a:pPr>
            <a:fld id="{F2A4717E-69CC-4E5F-B3CF-58ABD826432B}" type="slidenum">
              <a:rPr lang="en-US" altLang="en-US"/>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sz="half" idx="1" hasCustomPrompt="1"/>
          </p:nvPr>
        </p:nvSpPr>
        <p:spPr>
          <a:xfrm>
            <a:off x="809625" y="1044575"/>
            <a:ext cx="3902075"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4864100" y="1044575"/>
            <a:ext cx="3903663"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ftr" sz="quarter" idx="10"/>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p:txBody>
          <a:bodyPr/>
          <a:lstStyle>
            <a:lvl1pPr>
              <a:defRPr/>
            </a:lvl1pPr>
          </a:lstStyle>
          <a:p>
            <a:pPr>
              <a:defRPr/>
            </a:pPr>
            <a:fld id="{2D3DBD33-1AD7-4DB5-82F6-1AB95353EA08}" type="slidenum">
              <a:rPr lang="en-US" altLang="en-US"/>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ftr" sz="quarter" idx="10"/>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p:txBody>
          <a:bodyPr/>
          <a:lstStyle>
            <a:lvl1pPr>
              <a:defRPr/>
            </a:lvl1pPr>
          </a:lstStyle>
          <a:p>
            <a:pPr>
              <a:defRPr/>
            </a:pPr>
            <a:fld id="{E7384B8D-3AE9-4A4C-B5F7-059F7E0FB5AD}" type="slidenum">
              <a:rPr lang="en-US" altLang="en-US"/>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Rectangle 5"/>
          <p:cNvSpPr>
            <a:spLocks noGrp="1" noChangeArrowheads="1"/>
          </p:cNvSpPr>
          <p:nvPr>
            <p:ph type="ftr" sz="quarter" idx="10"/>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p:txBody>
          <a:bodyPr/>
          <a:lstStyle>
            <a:lvl1pPr>
              <a:defRPr/>
            </a:lvl1pPr>
          </a:lstStyle>
          <a:p>
            <a:pPr>
              <a:defRPr/>
            </a:pPr>
            <a:fld id="{B91D116E-E737-4EC5-AD87-751C479554E7}" type="slidenum">
              <a:rPr lang="en-US" altLang="en-US"/>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p:txBody>
          <a:bodyPr/>
          <a:lstStyle>
            <a:lvl1pPr>
              <a:defRPr/>
            </a:lvl1pPr>
          </a:lstStyle>
          <a:p>
            <a:pPr>
              <a:defRPr/>
            </a:pPr>
            <a:fld id="{21DBB6CA-B4DF-48FD-8783-43065354D8BC}" type="slidenum">
              <a:rPr lang="en-US" altLang="en-US"/>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ftr" sz="quarter" idx="10"/>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p:txBody>
          <a:bodyPr/>
          <a:lstStyle>
            <a:lvl1pPr>
              <a:defRPr/>
            </a:lvl1pPr>
          </a:lstStyle>
          <a:p>
            <a:pPr>
              <a:defRPr/>
            </a:pPr>
            <a:fld id="{ADE53690-EAAE-47E7-B5B4-48AEC8C157F4}" type="slidenum">
              <a:rPr lang="en-US" altLang="en-US"/>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ftr" sz="quarter" idx="10"/>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p:txBody>
          <a:bodyPr/>
          <a:lstStyle>
            <a:lvl1pPr>
              <a:defRPr/>
            </a:lvl1pPr>
          </a:lstStyle>
          <a:p>
            <a:pPr>
              <a:defRPr/>
            </a:pPr>
            <a:fld id="{8D980DC6-DE0F-4BB6-83F8-1AD4F6103304}" type="slidenum">
              <a:rPr lang="en-US" altLang="en-US"/>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809625" y="1044575"/>
            <a:ext cx="7958138" cy="5051425"/>
          </a:xfrm>
          <a:prstGeom prst="rect">
            <a:avLst/>
          </a:prstGeom>
          <a:noFill/>
          <a:ln w="9525">
            <a:noFill/>
            <a:miter lim="800000"/>
          </a:ln>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32138" y="6597650"/>
            <a:ext cx="3086100" cy="236538"/>
          </a:xfrm>
          <a:prstGeom prst="rect">
            <a:avLst/>
          </a:prstGeom>
          <a:noFill/>
          <a:ln w="9525">
            <a:noFill/>
            <a:miter lim="800000"/>
          </a:ln>
          <a:effectLst/>
        </p:spPr>
        <p:txBody>
          <a:bodyPr vert="horz" wrap="square" lIns="91440" tIns="45720" rIns="91440" bIns="45720" numCol="1" anchor="b" anchorCtr="0" compatLnSpc="1"/>
          <a:lstStyle>
            <a:lvl1pPr algn="ctr">
              <a:defRPr sz="1200">
                <a:latin typeface="Times"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950075" y="6621463"/>
            <a:ext cx="2193925" cy="236537"/>
          </a:xfrm>
          <a:prstGeom prst="rect">
            <a:avLst/>
          </a:prstGeom>
          <a:noFill/>
          <a:ln w="9525">
            <a:noFill/>
            <a:miter lim="800000"/>
          </a:ln>
          <a:effectLst/>
        </p:spPr>
        <p:txBody>
          <a:bodyPr vert="horz" wrap="square" lIns="91440" tIns="45720" rIns="91440" bIns="45720" numCol="1" anchor="b" anchorCtr="0" compatLnSpc="1"/>
          <a:lstStyle>
            <a:lvl1pPr algn="r">
              <a:defRPr sz="1200">
                <a:latin typeface="Times" charset="0"/>
              </a:defRPr>
            </a:lvl1pPr>
          </a:lstStyle>
          <a:p>
            <a:pPr>
              <a:defRPr/>
            </a:pPr>
            <a:fld id="{BB489CBA-3FEE-47A7-BECF-43109B223D1C}" type="slidenum">
              <a:rPr lang="en-US" altLang="en-US"/>
              <a:t>‹N›</a:t>
            </a:fld>
            <a:endParaRPr lang="en-US" altLang="en-US"/>
          </a:p>
        </p:txBody>
      </p:sp>
      <p:sp>
        <p:nvSpPr>
          <p:cNvPr id="5125" name="Rectangle 2"/>
          <p:cNvSpPr>
            <a:spLocks noGrp="1" noChangeArrowheads="1"/>
          </p:cNvSpPr>
          <p:nvPr>
            <p:ph type="title"/>
          </p:nvPr>
        </p:nvSpPr>
        <p:spPr bwMode="auto">
          <a:xfrm>
            <a:off x="1333500" y="239713"/>
            <a:ext cx="7378700" cy="601662"/>
          </a:xfrm>
          <a:prstGeom prst="rect">
            <a:avLst/>
          </a:prstGeom>
          <a:noFill/>
          <a:ln w="9525">
            <a:noFill/>
            <a:miter lim="800000"/>
          </a:ln>
        </p:spPr>
        <p:txBody>
          <a:bodyPr vert="horz" wrap="square" lIns="91440" tIns="45720" rIns="91440" bIns="45720" numCol="1" anchor="ctr" anchorCtr="0" compatLnSpc="1"/>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anose="02020603050405020304" pitchFamily="18" charset="0"/>
        </a:defRPr>
      </a:lvl2pPr>
      <a:lvl3pPr algn="ctr" rtl="0" eaLnBrk="0" fontAlgn="base" hangingPunct="0">
        <a:lnSpc>
          <a:spcPct val="85000"/>
        </a:lnSpc>
        <a:spcBef>
          <a:spcPct val="0"/>
        </a:spcBef>
        <a:spcAft>
          <a:spcPct val="0"/>
        </a:spcAft>
        <a:defRPr sz="4400">
          <a:solidFill>
            <a:schemeClr val="tx2"/>
          </a:solidFill>
          <a:latin typeface="Times New Roman" panose="02020603050405020304" pitchFamily="18" charset="0"/>
        </a:defRPr>
      </a:lvl3pPr>
      <a:lvl4pPr algn="ctr" rtl="0" eaLnBrk="0" fontAlgn="base" hangingPunct="0">
        <a:lnSpc>
          <a:spcPct val="85000"/>
        </a:lnSpc>
        <a:spcBef>
          <a:spcPct val="0"/>
        </a:spcBef>
        <a:spcAft>
          <a:spcPct val="0"/>
        </a:spcAft>
        <a:defRPr sz="4400">
          <a:solidFill>
            <a:schemeClr val="tx2"/>
          </a:solidFill>
          <a:latin typeface="Times New Roman" panose="02020603050405020304" pitchFamily="18" charset="0"/>
        </a:defRPr>
      </a:lvl4pPr>
      <a:lvl5pPr algn="ctr" rtl="0" eaLnBrk="0" fontAlgn="base" hangingPunct="0">
        <a:lnSpc>
          <a:spcPct val="85000"/>
        </a:lnSpc>
        <a:spcBef>
          <a:spcPct val="0"/>
        </a:spcBef>
        <a:spcAft>
          <a:spcPct val="0"/>
        </a:spcAft>
        <a:defRPr sz="4400">
          <a:solidFill>
            <a:schemeClr val="tx2"/>
          </a:solidFill>
          <a:latin typeface="Times New Roman" panose="02020603050405020304" pitchFamily="18" charset="0"/>
        </a:defRPr>
      </a:lvl5pPr>
      <a:lvl6pPr marL="457200" algn="ctr" rtl="0" fontAlgn="base">
        <a:lnSpc>
          <a:spcPct val="85000"/>
        </a:lnSpc>
        <a:spcBef>
          <a:spcPct val="0"/>
        </a:spcBef>
        <a:spcAft>
          <a:spcPct val="0"/>
        </a:spcAft>
        <a:defRPr sz="4400">
          <a:solidFill>
            <a:schemeClr val="tx2"/>
          </a:solidFill>
          <a:latin typeface="Times New Roman" panose="02020603050405020304" pitchFamily="18" charset="0"/>
        </a:defRPr>
      </a:lvl6pPr>
      <a:lvl7pPr marL="914400" algn="ctr" rtl="0" fontAlgn="base">
        <a:lnSpc>
          <a:spcPct val="85000"/>
        </a:lnSpc>
        <a:spcBef>
          <a:spcPct val="0"/>
        </a:spcBef>
        <a:spcAft>
          <a:spcPct val="0"/>
        </a:spcAft>
        <a:defRPr sz="4400">
          <a:solidFill>
            <a:schemeClr val="tx2"/>
          </a:solidFill>
          <a:latin typeface="Times New Roman" panose="02020603050405020304" pitchFamily="18" charset="0"/>
        </a:defRPr>
      </a:lvl7pPr>
      <a:lvl8pPr marL="1371600" algn="ctr" rtl="0" fontAlgn="base">
        <a:lnSpc>
          <a:spcPct val="85000"/>
        </a:lnSpc>
        <a:spcBef>
          <a:spcPct val="0"/>
        </a:spcBef>
        <a:spcAft>
          <a:spcPct val="0"/>
        </a:spcAft>
        <a:defRPr sz="4400">
          <a:solidFill>
            <a:schemeClr val="tx2"/>
          </a:solidFill>
          <a:latin typeface="Times New Roman" panose="02020603050405020304" pitchFamily="18" charset="0"/>
        </a:defRPr>
      </a:lvl8pPr>
      <a:lvl9pPr marL="1828800" algn="ctr" rtl="0" fontAlgn="base">
        <a:lnSpc>
          <a:spcPct val="85000"/>
        </a:lnSpc>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http://it.wikipedia.org/w/index.php?title=Epossido&amp;action=edit"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5613" y="228600"/>
            <a:ext cx="8154987" cy="1143000"/>
          </a:xfrm>
        </p:spPr>
        <p:txBody>
          <a:bodyPr/>
          <a:lstStyle/>
          <a:p>
            <a:pPr eaLnBrk="1" hangingPunct="1">
              <a:defRPr/>
            </a:pPr>
            <a:r>
              <a:rPr lang="en-US" sz="3600" b="1" dirty="0" err="1">
                <a:solidFill>
                  <a:schemeClr val="tx1"/>
                </a:solidFill>
                <a:latin typeface="Arial" panose="020B0604020202020204" pitchFamily="34" charset="0"/>
                <a:cs typeface="Arial" panose="020B0604020202020204" pitchFamily="34" charset="0"/>
              </a:rPr>
              <a:t>Danno</a:t>
            </a:r>
            <a:r>
              <a:rPr lang="en-US" sz="3600" b="1" dirty="0">
                <a:solidFill>
                  <a:schemeClr val="tx1"/>
                </a:solidFill>
                <a:latin typeface="Arial" panose="020B0604020202020204" pitchFamily="34" charset="0"/>
                <a:cs typeface="Arial" panose="020B0604020202020204" pitchFamily="34" charset="0"/>
              </a:rPr>
              <a:t> del DNA</a:t>
            </a:r>
            <a:endParaRPr lang="en-US" sz="3600" dirty="0">
              <a:solidFill>
                <a:schemeClr val="tx1"/>
              </a:solidFill>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05A502AD-C3ED-3502-05A8-0C9060442BD0}"/>
              </a:ext>
            </a:extLst>
          </p:cNvPr>
          <p:cNvSpPr txBox="1"/>
          <p:nvPr/>
        </p:nvSpPr>
        <p:spPr>
          <a:xfrm>
            <a:off x="494506" y="1832937"/>
            <a:ext cx="8154987" cy="4093428"/>
          </a:xfrm>
          <a:prstGeom prst="rect">
            <a:avLst/>
          </a:prstGeom>
          <a:noFill/>
        </p:spPr>
        <p:txBody>
          <a:bodyPr wrap="square">
            <a:spAutoFit/>
          </a:bodyPr>
          <a:lstStyle/>
          <a:p>
            <a:pPr marL="342900" indent="-342900">
              <a:buFont typeface="Arial" panose="020B0604020202020204" pitchFamily="34" charset="0"/>
              <a:buChar char="•"/>
            </a:pPr>
            <a:r>
              <a:rPr lang="it-IT" dirty="0">
                <a:latin typeface="Arial" panose="020B0604020202020204" pitchFamily="34" charset="0"/>
                <a:cs typeface="Arial" panose="020B0604020202020204" pitchFamily="34" charset="0"/>
              </a:rPr>
              <a:t>Una sequenza di DNA può essere cambiata (</a:t>
            </a:r>
            <a:r>
              <a:rPr lang="it-IT" b="1" dirty="0">
                <a:latin typeface="Arial" panose="020B0604020202020204" pitchFamily="34" charset="0"/>
                <a:cs typeface="Arial" panose="020B0604020202020204" pitchFamily="34" charset="0"/>
              </a:rPr>
              <a:t>mutata</a:t>
            </a:r>
            <a:r>
              <a:rPr lang="it-IT"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dirty="0">
                <a:latin typeface="Arial" panose="020B0604020202020204" pitchFamily="34" charset="0"/>
                <a:cs typeface="Arial" panose="020B0604020202020204" pitchFamily="34" charset="0"/>
              </a:rPr>
              <a:t>In assenza di correzione del danno, tali cambiamenti possono influire sul corretto funzionamento cellulare</a:t>
            </a:r>
          </a:p>
          <a:p>
            <a:pPr marL="342900" indent="-34290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dirty="0">
                <a:latin typeface="Arial" panose="020B0604020202020204" pitchFamily="34" charset="0"/>
                <a:cs typeface="Arial" panose="020B0604020202020204" pitchFamily="34" charset="0"/>
              </a:rPr>
              <a:t>Il danno al DNA può essere </a:t>
            </a:r>
            <a:r>
              <a:rPr lang="it-IT" b="1" dirty="0">
                <a:latin typeface="Arial" panose="020B0604020202020204" pitchFamily="34" charset="0"/>
                <a:cs typeface="Arial" panose="020B0604020202020204" pitchFamily="34" charset="0"/>
              </a:rPr>
              <a:t>riparato</a:t>
            </a:r>
            <a:r>
              <a:rPr lang="it-IT" dirty="0">
                <a:latin typeface="Arial" panose="020B0604020202020204" pitchFamily="34" charset="0"/>
                <a:cs typeface="Arial" panose="020B0604020202020204" pitchFamily="34" charset="0"/>
              </a:rPr>
              <a:t> mediante molteplici meccanismi </a:t>
            </a:r>
          </a:p>
          <a:p>
            <a:pPr marL="342900" indent="-34290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dirty="0">
                <a:latin typeface="Arial" panose="020B0604020202020204" pitchFamily="34" charset="0"/>
                <a:cs typeface="Arial" panose="020B0604020202020204" pitchFamily="34" charset="0"/>
              </a:rPr>
              <a:t>Tutti i </a:t>
            </a:r>
            <a:r>
              <a:rPr lang="it-IT" b="1" dirty="0">
                <a:latin typeface="Arial" panose="020B0604020202020204" pitchFamily="34" charset="0"/>
                <a:cs typeface="Arial" panose="020B0604020202020204" pitchFamily="34" charset="0"/>
              </a:rPr>
              <a:t>carcinogeni </a:t>
            </a:r>
            <a:r>
              <a:rPr lang="it-IT" dirty="0">
                <a:latin typeface="Arial" panose="020B0604020202020204" pitchFamily="34" charset="0"/>
                <a:cs typeface="Arial" panose="020B0604020202020204" pitchFamily="34" charset="0"/>
              </a:rPr>
              <a:t>determinano cambiamenti nella sequenza del DNA </a:t>
            </a:r>
          </a:p>
          <a:p>
            <a:pPr marL="342900" indent="-34290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dirty="0">
                <a:latin typeface="Arial" panose="020B0604020202020204" pitchFamily="34" charset="0"/>
                <a:cs typeface="Arial" panose="020B0604020202020204" pitchFamily="34" charset="0"/>
              </a:rPr>
              <a:t>I meccanismi di riparo utilizzati da diversi organismi cellulari (procarioti ed eucarioti) sono molto simili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2A54C93-8186-5946-4509-9FA4093FEA53}"/>
              </a:ext>
            </a:extLst>
          </p:cNvPr>
          <p:cNvSpPr>
            <a:spLocks noGrp="1"/>
          </p:cNvSpPr>
          <p:nvPr>
            <p:ph type="sldNum" sz="quarter" idx="11"/>
          </p:nvPr>
        </p:nvSpPr>
        <p:spPr/>
        <p:txBody>
          <a:bodyPr/>
          <a:lstStyle/>
          <a:p>
            <a:pPr>
              <a:defRPr/>
            </a:pPr>
            <a:fld id="{B91D116E-E737-4EC5-AD87-751C479554E7}" type="slidenum">
              <a:rPr lang="en-US" altLang="en-US" smtClean="0"/>
              <a:t>10</a:t>
            </a:fld>
            <a:endParaRPr lang="en-US" altLang="en-US"/>
          </a:p>
        </p:txBody>
      </p:sp>
      <p:pic>
        <p:nvPicPr>
          <p:cNvPr id="5" name="Immagine 4">
            <a:extLst>
              <a:ext uri="{FF2B5EF4-FFF2-40B4-BE49-F238E27FC236}">
                <a16:creationId xmlns:a16="http://schemas.microsoft.com/office/drawing/2014/main" id="{BABBBE07-BCDB-F1BA-DFF9-E90F6FDB60C6}"/>
              </a:ext>
            </a:extLst>
          </p:cNvPr>
          <p:cNvPicPr>
            <a:picLocks noChangeAspect="1"/>
          </p:cNvPicPr>
          <p:nvPr/>
        </p:nvPicPr>
        <p:blipFill>
          <a:blip r:embed="rId2"/>
          <a:stretch>
            <a:fillRect/>
          </a:stretch>
        </p:blipFill>
        <p:spPr>
          <a:xfrm>
            <a:off x="209550" y="442704"/>
            <a:ext cx="8724900" cy="5972591"/>
          </a:xfrm>
          <a:prstGeom prst="rect">
            <a:avLst/>
          </a:prstGeom>
        </p:spPr>
      </p:pic>
    </p:spTree>
    <p:extLst>
      <p:ext uri="{BB962C8B-B14F-4D97-AF65-F5344CB8AC3E}">
        <p14:creationId xmlns:p14="http://schemas.microsoft.com/office/powerpoint/2010/main" val="107488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2"/>
          <p:cNvSpPr>
            <a:spLocks noGrp="1"/>
          </p:cNvSpPr>
          <p:nvPr>
            <p:ph type="sldNum" sz="quarter" idx="11"/>
          </p:nvPr>
        </p:nvSpPr>
        <p:spPr>
          <a:noFill/>
        </p:spPr>
        <p:txBody>
          <a:bodyPr/>
          <a:lstStyle/>
          <a:p>
            <a:fld id="{66BA15B9-B2E9-4A16-B693-7DBD7CF75998}" type="slidenum">
              <a:rPr lang="en-US" altLang="en-US" smtClean="0"/>
              <a:t>11</a:t>
            </a:fld>
            <a:endParaRPr lang="en-US" altLang="en-US"/>
          </a:p>
        </p:txBody>
      </p:sp>
      <p:sp>
        <p:nvSpPr>
          <p:cNvPr id="201730" name="Text Box 2"/>
          <p:cNvSpPr txBox="1">
            <a:spLocks noChangeArrowheads="1"/>
          </p:cNvSpPr>
          <p:nvPr/>
        </p:nvSpPr>
        <p:spPr bwMode="auto">
          <a:xfrm>
            <a:off x="257968" y="1980331"/>
            <a:ext cx="8628063" cy="707886"/>
          </a:xfrm>
          <a:prstGeom prst="rect">
            <a:avLst/>
          </a:prstGeom>
          <a:noFill/>
          <a:ln w="50800">
            <a:noFill/>
            <a:miter lim="800000"/>
          </a:ln>
        </p:spPr>
        <p:txBody>
          <a:bodyPr>
            <a:spAutoFit/>
          </a:bodyPr>
          <a:lstStyle/>
          <a:p>
            <a:pPr marL="190500" indent="-190500" eaLnBrk="0" hangingPunct="0">
              <a:buFontTx/>
              <a:buChar char="•"/>
            </a:pPr>
            <a:r>
              <a:rPr lang="it-IT" dirty="0">
                <a:solidFill>
                  <a:schemeClr val="accent2">
                    <a:lumMod val="75000"/>
                  </a:schemeClr>
                </a:solidFill>
                <a:latin typeface="Arial" panose="020B0604020202020204" pitchFamily="34" charset="0"/>
                <a:ea typeface="Osaka" charset="-128"/>
                <a:cs typeface="Arial" panose="020B0604020202020204" pitchFamily="34" charset="0"/>
              </a:rPr>
              <a:t>Circa </a:t>
            </a:r>
            <a:r>
              <a:rPr lang="it-IT" b="1" dirty="0">
                <a:solidFill>
                  <a:srgbClr val="00B050"/>
                </a:solidFill>
                <a:latin typeface="Arial" panose="020B0604020202020204" pitchFamily="34" charset="0"/>
                <a:ea typeface="Osaka" charset="-128"/>
                <a:cs typeface="Arial" panose="020B0604020202020204" pitchFamily="34" charset="0"/>
              </a:rPr>
              <a:t>5000 adenine o guanine</a:t>
            </a:r>
            <a:r>
              <a:rPr lang="it-IT" dirty="0">
                <a:solidFill>
                  <a:srgbClr val="00B050"/>
                </a:solidFill>
                <a:latin typeface="Arial" panose="020B0604020202020204" pitchFamily="34" charset="0"/>
                <a:ea typeface="Osaka" charset="-128"/>
                <a:cs typeface="Arial" panose="020B0604020202020204" pitchFamily="34" charset="0"/>
              </a:rPr>
              <a:t> </a:t>
            </a:r>
            <a:r>
              <a:rPr lang="it-IT" dirty="0">
                <a:solidFill>
                  <a:schemeClr val="accent2">
                    <a:lumMod val="75000"/>
                  </a:schemeClr>
                </a:solidFill>
                <a:latin typeface="Arial" panose="020B0604020202020204" pitchFamily="34" charset="0"/>
                <a:ea typeface="Osaka" charset="-128"/>
                <a:cs typeface="Arial" panose="020B0604020202020204" pitchFamily="34" charset="0"/>
              </a:rPr>
              <a:t>vengono perse ogni giorno per </a:t>
            </a:r>
            <a:r>
              <a:rPr lang="it-IT" b="1" dirty="0" err="1">
                <a:solidFill>
                  <a:srgbClr val="00B050"/>
                </a:solidFill>
                <a:latin typeface="Arial" panose="020B0604020202020204" pitchFamily="34" charset="0"/>
                <a:ea typeface="Osaka" charset="-128"/>
                <a:cs typeface="Arial" panose="020B0604020202020204" pitchFamily="34" charset="0"/>
              </a:rPr>
              <a:t>depurinazione</a:t>
            </a:r>
            <a:r>
              <a:rPr lang="it-IT" dirty="0">
                <a:solidFill>
                  <a:srgbClr val="00CC00"/>
                </a:solidFill>
                <a:latin typeface="Arial" panose="020B0604020202020204" pitchFamily="34" charset="0"/>
                <a:ea typeface="Osaka" charset="-128"/>
                <a:cs typeface="Arial" panose="020B0604020202020204" pitchFamily="34" charset="0"/>
              </a:rPr>
              <a:t> </a:t>
            </a:r>
            <a:r>
              <a:rPr lang="it-IT" dirty="0">
                <a:solidFill>
                  <a:schemeClr val="accent2">
                    <a:lumMod val="75000"/>
                  </a:schemeClr>
                </a:solidFill>
                <a:latin typeface="Arial" panose="020B0604020202020204" pitchFamily="34" charset="0"/>
                <a:ea typeface="Osaka" charset="-128"/>
                <a:cs typeface="Arial" panose="020B0604020202020204" pitchFamily="34" charset="0"/>
              </a:rPr>
              <a:t>in ciascuna cellula nucleata</a:t>
            </a:r>
          </a:p>
        </p:txBody>
      </p:sp>
      <p:sp>
        <p:nvSpPr>
          <p:cNvPr id="19462" name="Text Box 8"/>
          <p:cNvSpPr txBox="1">
            <a:spLocks noChangeArrowheads="1"/>
          </p:cNvSpPr>
          <p:nvPr/>
        </p:nvSpPr>
        <p:spPr bwMode="auto">
          <a:xfrm>
            <a:off x="2148051" y="380157"/>
            <a:ext cx="3921266" cy="523220"/>
          </a:xfrm>
          <a:prstGeom prst="rect">
            <a:avLst/>
          </a:prstGeom>
          <a:noFill/>
          <a:ln w="9525">
            <a:noFill/>
            <a:miter lim="800000"/>
          </a:ln>
        </p:spPr>
        <p:txBody>
          <a:bodyPr wrap="none">
            <a:spAutoFit/>
          </a:bodyPr>
          <a:lstStyle/>
          <a:p>
            <a:r>
              <a:rPr lang="it-IT" sz="2800" b="1" dirty="0">
                <a:latin typeface="Arial" panose="020B0604020202020204" pitchFamily="34" charset="0"/>
                <a:cs typeface="Arial" panose="020B0604020202020204" pitchFamily="34" charset="0"/>
              </a:rPr>
              <a:t>Meccanismi endogeni</a:t>
            </a:r>
          </a:p>
        </p:txBody>
      </p:sp>
      <p:sp>
        <p:nvSpPr>
          <p:cNvPr id="3" name="Rettangolo 2"/>
          <p:cNvSpPr/>
          <p:nvPr/>
        </p:nvSpPr>
        <p:spPr>
          <a:xfrm>
            <a:off x="208756" y="1384426"/>
            <a:ext cx="2303836" cy="461665"/>
          </a:xfrm>
          <a:prstGeom prst="rect">
            <a:avLst/>
          </a:prstGeom>
        </p:spPr>
        <p:txBody>
          <a:bodyPr wrap="none">
            <a:spAutoFit/>
          </a:bodyPr>
          <a:lstStyle/>
          <a:p>
            <a:r>
              <a:rPr lang="it-IT" sz="2400" b="1" dirty="0" err="1">
                <a:solidFill>
                  <a:srgbClr val="00B050"/>
                </a:solidFill>
                <a:latin typeface="Arial" panose="020B0604020202020204" pitchFamily="34" charset="0"/>
                <a:cs typeface="Arial" panose="020B0604020202020204" pitchFamily="34" charset="0"/>
              </a:rPr>
              <a:t>Depurinazione</a:t>
            </a:r>
            <a:endParaRPr lang="it-IT" sz="2400" b="1" dirty="0">
              <a:solidFill>
                <a:srgbClr val="00B050"/>
              </a:solidFill>
              <a:latin typeface="Arial" panose="020B0604020202020204" pitchFamily="34" charset="0"/>
              <a:cs typeface="Arial" panose="020B0604020202020204" pitchFamily="34" charset="0"/>
            </a:endParaRPr>
          </a:p>
        </p:txBody>
      </p:sp>
      <p:pic>
        <p:nvPicPr>
          <p:cNvPr id="4" name="Picture 4" descr="f0547_ISBN88-08-07891-4">
            <a:extLst>
              <a:ext uri="{FF2B5EF4-FFF2-40B4-BE49-F238E27FC236}">
                <a16:creationId xmlns:a16="http://schemas.microsoft.com/office/drawing/2014/main" id="{F3F7D5B2-4C55-FAB6-1912-F6ACE4AA1408}"/>
              </a:ext>
            </a:extLst>
          </p:cNvPr>
          <p:cNvPicPr>
            <a:picLocks noChangeAspect="1" noChangeArrowheads="1"/>
          </p:cNvPicPr>
          <p:nvPr/>
        </p:nvPicPr>
        <p:blipFill rotWithShape="1">
          <a:blip r:embed="rId3" cstate="print"/>
          <a:srcRect b="50816"/>
          <a:stretch/>
        </p:blipFill>
        <p:spPr bwMode="auto">
          <a:xfrm>
            <a:off x="253999" y="3424905"/>
            <a:ext cx="8718550" cy="2410327"/>
          </a:xfrm>
          <a:prstGeom prst="rect">
            <a:avLst/>
          </a:prstGeom>
          <a:noFill/>
          <a:ln w="9525">
            <a:noFill/>
            <a:miter lim="800000"/>
            <a:headEnd/>
            <a:tailEnd/>
          </a:ln>
        </p:spPr>
      </p:pic>
      <p:sp>
        <p:nvSpPr>
          <p:cNvPr id="6" name="Rettangolo 5">
            <a:extLst>
              <a:ext uri="{FF2B5EF4-FFF2-40B4-BE49-F238E27FC236}">
                <a16:creationId xmlns:a16="http://schemas.microsoft.com/office/drawing/2014/main" id="{2B9F327E-3C53-0BBD-8E2E-6F9C4530D41C}"/>
              </a:ext>
            </a:extLst>
          </p:cNvPr>
          <p:cNvSpPr/>
          <p:nvPr/>
        </p:nvSpPr>
        <p:spPr bwMode="auto">
          <a:xfrm>
            <a:off x="3176337" y="5614737"/>
            <a:ext cx="1106905" cy="352926"/>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additive="base">
                                        <p:cTn id="7" dur="500" fill="hold"/>
                                        <p:tgtEl>
                                          <p:spTgt spid="201730"/>
                                        </p:tgtEl>
                                        <p:attrNameLst>
                                          <p:attrName>ppt_x</p:attrName>
                                        </p:attrNameLst>
                                      </p:cBhvr>
                                      <p:tavLst>
                                        <p:tav tm="0">
                                          <p:val>
                                            <p:strVal val="0-#ppt_w/2"/>
                                          </p:val>
                                        </p:tav>
                                        <p:tav tm="100000">
                                          <p:val>
                                            <p:strVal val="#ppt_x"/>
                                          </p:val>
                                        </p:tav>
                                      </p:tavLst>
                                    </p:anim>
                                    <p:anim calcmode="lin" valueType="num">
                                      <p:cBhvr additive="base">
                                        <p:cTn id="8" dur="500" fill="hold"/>
                                        <p:tgtEl>
                                          <p:spTgt spid="201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ChangeArrowheads="1"/>
          </p:cNvSpPr>
          <p:nvPr/>
        </p:nvSpPr>
        <p:spPr bwMode="auto">
          <a:xfrm>
            <a:off x="176462" y="5988920"/>
            <a:ext cx="8435181" cy="707886"/>
          </a:xfrm>
          <a:prstGeom prst="rect">
            <a:avLst/>
          </a:prstGeom>
          <a:noFill/>
          <a:ln w="50800">
            <a:noFill/>
            <a:miter lim="800000"/>
          </a:ln>
        </p:spPr>
        <p:txBody>
          <a:bodyPr wrap="square">
            <a:spAutoFit/>
          </a:bodyPr>
          <a:lstStyle/>
          <a:p>
            <a:pPr eaLnBrk="0" hangingPunct="0">
              <a:buFontTx/>
              <a:buChar char="•"/>
            </a:pPr>
            <a:r>
              <a:rPr lang="it-IT" dirty="0">
                <a:solidFill>
                  <a:schemeClr val="accent2">
                    <a:lumMod val="75000"/>
                  </a:schemeClr>
                </a:solidFill>
                <a:latin typeface="Arial" panose="020B0604020202020204" pitchFamily="34" charset="0"/>
                <a:ea typeface="Osaka" charset="-128"/>
                <a:cs typeface="Arial" panose="020B0604020202020204" pitchFamily="34" charset="0"/>
              </a:rPr>
              <a:t>Nell’insieme si hanno </a:t>
            </a:r>
            <a:r>
              <a:rPr lang="it-IT" dirty="0">
                <a:solidFill>
                  <a:srgbClr val="FF0000"/>
                </a:solidFill>
                <a:latin typeface="Arial" panose="020B0604020202020204" pitchFamily="34" charset="0"/>
                <a:ea typeface="Osaka" charset="-128"/>
                <a:cs typeface="Arial" panose="020B0604020202020204" pitchFamily="34" charset="0"/>
              </a:rPr>
              <a:t>ogni giorno </a:t>
            </a:r>
            <a:r>
              <a:rPr lang="it-IT" dirty="0">
                <a:solidFill>
                  <a:schemeClr val="accent2">
                    <a:lumMod val="75000"/>
                  </a:schemeClr>
                </a:solidFill>
                <a:latin typeface="Arial" panose="020B0604020202020204" pitchFamily="34" charset="0"/>
                <a:ea typeface="Osaka" charset="-128"/>
                <a:cs typeface="Arial" panose="020B0604020202020204" pitchFamily="34" charset="0"/>
              </a:rPr>
              <a:t>circa </a:t>
            </a:r>
            <a:r>
              <a:rPr lang="it-IT" b="1" dirty="0">
                <a:solidFill>
                  <a:srgbClr val="FF0000"/>
                </a:solidFill>
                <a:latin typeface="Arial" panose="020B0604020202020204" pitchFamily="34" charset="0"/>
                <a:ea typeface="Osaka" charset="-128"/>
                <a:cs typeface="Arial" panose="020B0604020202020204" pitchFamily="34" charset="0"/>
              </a:rPr>
              <a:t>20,000 basi</a:t>
            </a:r>
            <a:r>
              <a:rPr lang="it-IT" dirty="0">
                <a:solidFill>
                  <a:srgbClr val="FF0000"/>
                </a:solidFill>
                <a:latin typeface="Arial" panose="020B0604020202020204" pitchFamily="34" charset="0"/>
                <a:ea typeface="Osaka" charset="-128"/>
                <a:cs typeface="Arial" panose="020B0604020202020204" pitchFamily="34" charset="0"/>
              </a:rPr>
              <a:t> </a:t>
            </a:r>
            <a:r>
              <a:rPr lang="it-IT" dirty="0">
                <a:solidFill>
                  <a:schemeClr val="accent2">
                    <a:lumMod val="75000"/>
                  </a:schemeClr>
                </a:solidFill>
                <a:latin typeface="Arial" panose="020B0604020202020204" pitchFamily="34" charset="0"/>
                <a:ea typeface="Osaka" charset="-128"/>
                <a:cs typeface="Arial" panose="020B0604020202020204" pitchFamily="34" charset="0"/>
              </a:rPr>
              <a:t>alterate in ciascuna cellula nucleata</a:t>
            </a:r>
          </a:p>
        </p:txBody>
      </p:sp>
      <p:sp>
        <p:nvSpPr>
          <p:cNvPr id="201733" name="Rectangle 5"/>
          <p:cNvSpPr>
            <a:spLocks noChangeArrowheads="1"/>
          </p:cNvSpPr>
          <p:nvPr/>
        </p:nvSpPr>
        <p:spPr bwMode="auto">
          <a:xfrm>
            <a:off x="30809" y="1360866"/>
            <a:ext cx="8726488" cy="1015663"/>
          </a:xfrm>
          <a:prstGeom prst="rect">
            <a:avLst/>
          </a:prstGeom>
          <a:noFill/>
          <a:ln w="50800">
            <a:noFill/>
            <a:miter lim="800000"/>
          </a:ln>
        </p:spPr>
        <p:txBody>
          <a:bodyPr>
            <a:spAutoFit/>
          </a:bodyPr>
          <a:lstStyle/>
          <a:p>
            <a:pPr algn="just" eaLnBrk="0" hangingPunct="0">
              <a:buFontTx/>
              <a:buChar char="•"/>
            </a:pPr>
            <a:r>
              <a:rPr lang="it-IT" dirty="0">
                <a:solidFill>
                  <a:schemeClr val="accent2">
                    <a:lumMod val="75000"/>
                  </a:schemeClr>
                </a:solidFill>
                <a:latin typeface="Arial" panose="020B0604020202020204" pitchFamily="34" charset="0"/>
                <a:ea typeface="Osaka" charset="-128"/>
                <a:cs typeface="Arial" panose="020B0604020202020204" pitchFamily="34" charset="0"/>
              </a:rPr>
              <a:t>Circa </a:t>
            </a:r>
            <a:r>
              <a:rPr lang="it-IT" b="1" dirty="0">
                <a:solidFill>
                  <a:srgbClr val="00B0F0"/>
                </a:solidFill>
                <a:latin typeface="Arial" panose="020B0604020202020204" pitchFamily="34" charset="0"/>
                <a:ea typeface="Osaka" charset="-128"/>
                <a:cs typeface="Arial" panose="020B0604020202020204" pitchFamily="34" charset="0"/>
              </a:rPr>
              <a:t>100 citosine</a:t>
            </a:r>
            <a:r>
              <a:rPr lang="it-IT" dirty="0">
                <a:solidFill>
                  <a:srgbClr val="00B0F0"/>
                </a:solidFill>
                <a:latin typeface="Arial" panose="020B0604020202020204" pitchFamily="34" charset="0"/>
                <a:ea typeface="Osaka" charset="-128"/>
                <a:cs typeface="Arial" panose="020B0604020202020204" pitchFamily="34" charset="0"/>
              </a:rPr>
              <a:t> </a:t>
            </a:r>
            <a:r>
              <a:rPr lang="it-IT" dirty="0">
                <a:solidFill>
                  <a:schemeClr val="accent2">
                    <a:lumMod val="75000"/>
                  </a:schemeClr>
                </a:solidFill>
                <a:latin typeface="Arial" panose="020B0604020202020204" pitchFamily="34" charset="0"/>
                <a:ea typeface="Osaka" charset="-128"/>
                <a:cs typeface="Arial" panose="020B0604020202020204" pitchFamily="34" charset="0"/>
              </a:rPr>
              <a:t>al giorno </a:t>
            </a:r>
            <a:r>
              <a:rPr lang="it-IT" b="1" dirty="0" err="1">
                <a:solidFill>
                  <a:srgbClr val="00B0F0"/>
                </a:solidFill>
                <a:latin typeface="Arial" panose="020B0604020202020204" pitchFamily="34" charset="0"/>
                <a:ea typeface="Osaka" charset="-128"/>
                <a:cs typeface="Arial" panose="020B0604020202020204" pitchFamily="34" charset="0"/>
              </a:rPr>
              <a:t>deaminano</a:t>
            </a:r>
            <a:r>
              <a:rPr lang="it-IT" dirty="0">
                <a:solidFill>
                  <a:schemeClr val="accent2">
                    <a:lumMod val="75000"/>
                  </a:schemeClr>
                </a:solidFill>
                <a:latin typeface="Arial" panose="020B0604020202020204" pitchFamily="34" charset="0"/>
                <a:ea typeface="Osaka" charset="-128"/>
                <a:cs typeface="Arial" panose="020B0604020202020204" pitchFamily="34" charset="0"/>
              </a:rPr>
              <a:t> spontaneamente in ciascuna cellula nucleata per produrre</a:t>
            </a:r>
            <a:r>
              <a:rPr lang="it-IT" b="1" dirty="0">
                <a:solidFill>
                  <a:schemeClr val="accent2">
                    <a:lumMod val="75000"/>
                  </a:schemeClr>
                </a:solidFill>
                <a:latin typeface="Arial" panose="020B0604020202020204" pitchFamily="34" charset="0"/>
                <a:ea typeface="Osaka" charset="-128"/>
                <a:cs typeface="Arial" panose="020B0604020202020204" pitchFamily="34" charset="0"/>
              </a:rPr>
              <a:t> </a:t>
            </a:r>
            <a:r>
              <a:rPr lang="it-IT" b="1" dirty="0">
                <a:solidFill>
                  <a:srgbClr val="00B0F0"/>
                </a:solidFill>
                <a:latin typeface="Arial" panose="020B0604020202020204" pitchFamily="34" charset="0"/>
                <a:ea typeface="Osaka" charset="-128"/>
                <a:cs typeface="Arial" panose="020B0604020202020204" pitchFamily="34" charset="0"/>
              </a:rPr>
              <a:t>uracile</a:t>
            </a:r>
            <a:r>
              <a:rPr lang="it-IT" dirty="0">
                <a:solidFill>
                  <a:schemeClr val="accent2">
                    <a:lumMod val="75000"/>
                  </a:schemeClr>
                </a:solidFill>
                <a:latin typeface="Arial" panose="020B0604020202020204" pitchFamily="34" charset="0"/>
                <a:ea typeface="Osaka" charset="-128"/>
                <a:cs typeface="Arial" panose="020B0604020202020204" pitchFamily="34" charset="0"/>
              </a:rPr>
              <a:t> (con conseguente inserimento di una adenina sull’altra elica)</a:t>
            </a:r>
          </a:p>
        </p:txBody>
      </p:sp>
      <p:sp>
        <p:nvSpPr>
          <p:cNvPr id="19462" name="Text Box 8"/>
          <p:cNvSpPr txBox="1">
            <a:spLocks noChangeArrowheads="1"/>
          </p:cNvSpPr>
          <p:nvPr/>
        </p:nvSpPr>
        <p:spPr bwMode="auto">
          <a:xfrm>
            <a:off x="2741609" y="21061"/>
            <a:ext cx="3921266" cy="523220"/>
          </a:xfrm>
          <a:prstGeom prst="rect">
            <a:avLst/>
          </a:prstGeom>
          <a:noFill/>
          <a:ln w="9525">
            <a:noFill/>
            <a:miter lim="800000"/>
          </a:ln>
        </p:spPr>
        <p:txBody>
          <a:bodyPr wrap="none">
            <a:spAutoFit/>
          </a:bodyPr>
          <a:lstStyle/>
          <a:p>
            <a:r>
              <a:rPr lang="it-IT" sz="2800" b="1" dirty="0">
                <a:latin typeface="Arial" panose="020B0604020202020204" pitchFamily="34" charset="0"/>
                <a:cs typeface="Arial" panose="020B0604020202020204" pitchFamily="34" charset="0"/>
              </a:rPr>
              <a:t>Meccanismi endogeni</a:t>
            </a:r>
          </a:p>
        </p:txBody>
      </p:sp>
      <p:sp>
        <p:nvSpPr>
          <p:cNvPr id="2" name="Rettangolo 1"/>
          <p:cNvSpPr/>
          <p:nvPr/>
        </p:nvSpPr>
        <p:spPr>
          <a:xfrm>
            <a:off x="176463" y="869080"/>
            <a:ext cx="2254143" cy="461665"/>
          </a:xfrm>
          <a:prstGeom prst="rect">
            <a:avLst/>
          </a:prstGeom>
        </p:spPr>
        <p:txBody>
          <a:bodyPr wrap="none">
            <a:spAutoFit/>
          </a:bodyPr>
          <a:lstStyle/>
          <a:p>
            <a:r>
              <a:rPr lang="it-IT" sz="2400" b="1" dirty="0">
                <a:solidFill>
                  <a:schemeClr val="accent2">
                    <a:lumMod val="60000"/>
                    <a:lumOff val="40000"/>
                  </a:schemeClr>
                </a:solidFill>
                <a:latin typeface="Arial" panose="020B0604020202020204" pitchFamily="34" charset="0"/>
                <a:cs typeface="Arial" panose="020B0604020202020204" pitchFamily="34" charset="0"/>
              </a:rPr>
              <a:t>Deaminazione</a:t>
            </a:r>
            <a:endParaRPr lang="it-IT" sz="2400" dirty="0">
              <a:solidFill>
                <a:schemeClr val="accent2">
                  <a:lumMod val="60000"/>
                  <a:lumOff val="40000"/>
                </a:schemeClr>
              </a:solidFill>
              <a:latin typeface="Arial" panose="020B0604020202020204" pitchFamily="34" charset="0"/>
              <a:cs typeface="Arial" panose="020B0604020202020204" pitchFamily="34" charset="0"/>
            </a:endParaRPr>
          </a:p>
        </p:txBody>
      </p:sp>
      <p:pic>
        <p:nvPicPr>
          <p:cNvPr id="4" name="Picture 4" descr="f0547_ISBN88-08-07891-4">
            <a:extLst>
              <a:ext uri="{FF2B5EF4-FFF2-40B4-BE49-F238E27FC236}">
                <a16:creationId xmlns:a16="http://schemas.microsoft.com/office/drawing/2014/main" id="{A7DC43B8-D6BC-932E-F8A3-DF2B2C846D7E}"/>
              </a:ext>
            </a:extLst>
          </p:cNvPr>
          <p:cNvPicPr>
            <a:picLocks noChangeAspect="1" noChangeArrowheads="1"/>
          </p:cNvPicPr>
          <p:nvPr/>
        </p:nvPicPr>
        <p:blipFill rotWithShape="1">
          <a:blip r:embed="rId3" cstate="print"/>
          <a:srcRect t="42881"/>
          <a:stretch/>
        </p:blipFill>
        <p:spPr bwMode="auto">
          <a:xfrm>
            <a:off x="176463" y="2672614"/>
            <a:ext cx="8718550" cy="2799180"/>
          </a:xfrm>
          <a:prstGeom prst="rect">
            <a:avLst/>
          </a:prstGeom>
          <a:noFill/>
          <a:ln w="9525">
            <a:noFill/>
            <a:miter lim="800000"/>
            <a:headEnd/>
            <a:tailEnd/>
          </a:ln>
        </p:spPr>
      </p:pic>
      <p:sp>
        <p:nvSpPr>
          <p:cNvPr id="5" name="Rettangolo 4">
            <a:extLst>
              <a:ext uri="{FF2B5EF4-FFF2-40B4-BE49-F238E27FC236}">
                <a16:creationId xmlns:a16="http://schemas.microsoft.com/office/drawing/2014/main" id="{C42CF248-FAF9-80AF-6908-AE23ED8C0B40}"/>
              </a:ext>
            </a:extLst>
          </p:cNvPr>
          <p:cNvSpPr/>
          <p:nvPr/>
        </p:nvSpPr>
        <p:spPr bwMode="auto">
          <a:xfrm>
            <a:off x="4702242" y="2672614"/>
            <a:ext cx="1008747" cy="359344"/>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3140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3"/>
                                        </p:tgtEl>
                                        <p:attrNameLst>
                                          <p:attrName>style.visibility</p:attrName>
                                        </p:attrNameLst>
                                      </p:cBhvr>
                                      <p:to>
                                        <p:strVal val="visible"/>
                                      </p:to>
                                    </p:set>
                                    <p:anim calcmode="lin" valueType="num">
                                      <p:cBhvr additive="base">
                                        <p:cTn id="7" dur="500" fill="hold"/>
                                        <p:tgtEl>
                                          <p:spTgt spid="201733"/>
                                        </p:tgtEl>
                                        <p:attrNameLst>
                                          <p:attrName>ppt_x</p:attrName>
                                        </p:attrNameLst>
                                      </p:cBhvr>
                                      <p:tavLst>
                                        <p:tav tm="0">
                                          <p:val>
                                            <p:strVal val="0-#ppt_w/2"/>
                                          </p:val>
                                        </p:tav>
                                        <p:tav tm="100000">
                                          <p:val>
                                            <p:strVal val="#ppt_x"/>
                                          </p:val>
                                        </p:tav>
                                      </p:tavLst>
                                    </p:anim>
                                    <p:anim calcmode="lin" valueType="num">
                                      <p:cBhvr additive="base">
                                        <p:cTn id="8" dur="500" fill="hold"/>
                                        <p:tgtEl>
                                          <p:spTgt spid="2017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732"/>
                                        </p:tgtEl>
                                        <p:attrNameLst>
                                          <p:attrName>style.visibility</p:attrName>
                                        </p:attrNameLst>
                                      </p:cBhvr>
                                      <p:to>
                                        <p:strVal val="visible"/>
                                      </p:to>
                                    </p:set>
                                    <p:anim calcmode="lin" valueType="num">
                                      <p:cBhvr additive="base">
                                        <p:cTn id="13" dur="500" fill="hold"/>
                                        <p:tgtEl>
                                          <p:spTgt spid="201732"/>
                                        </p:tgtEl>
                                        <p:attrNameLst>
                                          <p:attrName>ppt_x</p:attrName>
                                        </p:attrNameLst>
                                      </p:cBhvr>
                                      <p:tavLst>
                                        <p:tav tm="0">
                                          <p:val>
                                            <p:strVal val="0-#ppt_w/2"/>
                                          </p:val>
                                        </p:tav>
                                        <p:tav tm="100000">
                                          <p:val>
                                            <p:strVal val="#ppt_x"/>
                                          </p:val>
                                        </p:tav>
                                      </p:tavLst>
                                    </p:anim>
                                    <p:anim calcmode="lin" valueType="num">
                                      <p:cBhvr additive="base">
                                        <p:cTn id="14" dur="500" fill="hold"/>
                                        <p:tgtEl>
                                          <p:spTgt spid="201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autoUpdateAnimBg="0"/>
      <p:bldP spid="20173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2"/>
          <p:cNvSpPr>
            <a:spLocks noGrp="1"/>
          </p:cNvSpPr>
          <p:nvPr>
            <p:ph type="sldNum" sz="quarter" idx="11"/>
          </p:nvPr>
        </p:nvSpPr>
        <p:spPr>
          <a:noFill/>
        </p:spPr>
        <p:txBody>
          <a:bodyPr/>
          <a:lstStyle/>
          <a:p>
            <a:fld id="{34DC6C7F-9F15-491C-ACCF-9A360AE3DD83}" type="slidenum">
              <a:rPr lang="en-US" altLang="en-US" smtClean="0"/>
              <a:t>13</a:t>
            </a:fld>
            <a:endParaRPr lang="en-US" altLang="en-US"/>
          </a:p>
        </p:txBody>
      </p:sp>
      <p:pic>
        <p:nvPicPr>
          <p:cNvPr id="21507" name="Picture 6" descr="f0549_ISBN88-08-07891-4"/>
          <p:cNvPicPr>
            <a:picLocks noChangeAspect="1" noChangeArrowheads="1"/>
          </p:cNvPicPr>
          <p:nvPr/>
        </p:nvPicPr>
        <p:blipFill rotWithShape="1">
          <a:blip r:embed="rId3" cstate="print"/>
          <a:srcRect l="50934" r="-617"/>
          <a:stretch>
            <a:fillRect/>
          </a:stretch>
        </p:blipFill>
        <p:spPr bwMode="auto">
          <a:xfrm>
            <a:off x="1790393" y="2222355"/>
            <a:ext cx="5199960" cy="4399108"/>
          </a:xfrm>
          <a:prstGeom prst="rect">
            <a:avLst/>
          </a:prstGeom>
          <a:noFill/>
          <a:ln w="9525">
            <a:noFill/>
            <a:miter lim="800000"/>
            <a:headEnd/>
            <a:tailEnd/>
          </a:ln>
        </p:spPr>
      </p:pic>
      <p:pic>
        <p:nvPicPr>
          <p:cNvPr id="4" name="Picture 4" descr="f0547_ISBN88-08-07891-4"/>
          <p:cNvPicPr>
            <a:picLocks noChangeAspect="1" noChangeArrowheads="1"/>
          </p:cNvPicPr>
          <p:nvPr/>
        </p:nvPicPr>
        <p:blipFill rotWithShape="1">
          <a:blip r:embed="rId4" cstate="print"/>
          <a:srcRect b="51998"/>
          <a:stretch>
            <a:fillRect/>
          </a:stretch>
        </p:blipFill>
        <p:spPr bwMode="auto">
          <a:xfrm>
            <a:off x="1790393" y="280662"/>
            <a:ext cx="6103078" cy="1646683"/>
          </a:xfrm>
          <a:prstGeom prst="rect">
            <a:avLst/>
          </a:prstGeom>
          <a:noFill/>
          <a:ln w="9525">
            <a:noFill/>
            <a:miter lim="800000"/>
            <a:headEnd/>
            <a:tailEnd/>
          </a:ln>
        </p:spPr>
      </p:pic>
      <p:sp>
        <p:nvSpPr>
          <p:cNvPr id="5" name="Rettangolo 4"/>
          <p:cNvSpPr/>
          <p:nvPr/>
        </p:nvSpPr>
        <p:spPr bwMode="auto">
          <a:xfrm>
            <a:off x="3833870" y="2233372"/>
            <a:ext cx="3316077" cy="43991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21DBB6CA-B4DF-48FD-8783-43065354D8BC}" type="slidenum">
              <a:rPr lang="en-US" altLang="en-US" smtClean="0"/>
              <a:t>14</a:t>
            </a:fld>
            <a:endParaRPr lang="en-US" altLang="en-US"/>
          </a:p>
        </p:txBody>
      </p:sp>
      <p:pic>
        <p:nvPicPr>
          <p:cNvPr id="3" name="Picture 4" descr="f0547_ISBN88-08-07891-4"/>
          <p:cNvPicPr>
            <a:picLocks noChangeAspect="1" noChangeArrowheads="1"/>
          </p:cNvPicPr>
          <p:nvPr/>
        </p:nvPicPr>
        <p:blipFill rotWithShape="1">
          <a:blip r:embed="rId2" cstate="print"/>
          <a:srcRect t="46877"/>
          <a:stretch>
            <a:fillRect/>
          </a:stretch>
        </p:blipFill>
        <p:spPr bwMode="auto">
          <a:xfrm>
            <a:off x="683046" y="319490"/>
            <a:ext cx="7414352" cy="2213899"/>
          </a:xfrm>
          <a:prstGeom prst="rect">
            <a:avLst/>
          </a:prstGeom>
          <a:noFill/>
          <a:ln w="9525">
            <a:noFill/>
            <a:miter lim="800000"/>
            <a:headEnd/>
            <a:tailEnd/>
          </a:ln>
        </p:spPr>
      </p:pic>
      <p:pic>
        <p:nvPicPr>
          <p:cNvPr id="4" name="Picture 6" descr="f0549_ISBN88-08-07891-4"/>
          <p:cNvPicPr>
            <a:picLocks noChangeAspect="1" noChangeArrowheads="1"/>
          </p:cNvPicPr>
          <p:nvPr/>
        </p:nvPicPr>
        <p:blipFill rotWithShape="1">
          <a:blip r:embed="rId3" cstate="print"/>
          <a:srcRect r="51782"/>
          <a:stretch>
            <a:fillRect/>
          </a:stretch>
        </p:blipFill>
        <p:spPr bwMode="auto">
          <a:xfrm>
            <a:off x="2646611" y="2621996"/>
            <a:ext cx="4303464" cy="3751262"/>
          </a:xfrm>
          <a:prstGeom prst="rect">
            <a:avLst/>
          </a:prstGeom>
          <a:noFill/>
          <a:ln w="9525">
            <a:noFill/>
            <a:miter lim="800000"/>
            <a:headEnd/>
            <a:tailEnd/>
          </a:ln>
        </p:spPr>
      </p:pic>
      <p:sp>
        <p:nvSpPr>
          <p:cNvPr id="5" name="Rettangolo 4"/>
          <p:cNvSpPr/>
          <p:nvPr/>
        </p:nvSpPr>
        <p:spPr bwMode="auto">
          <a:xfrm>
            <a:off x="4351663" y="2533389"/>
            <a:ext cx="2963537" cy="38894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50752" y="133460"/>
            <a:ext cx="7833463" cy="1141893"/>
          </a:xfrm>
        </p:spPr>
        <p:txBody>
          <a:bodyPr/>
          <a:lstStyle/>
          <a:p>
            <a:pPr algn="l" eaLnBrk="1" hangingPunct="1"/>
            <a:r>
              <a:rPr lang="it-IT" sz="2800" b="1" dirty="0">
                <a:solidFill>
                  <a:srgbClr val="FF0008"/>
                </a:solidFill>
                <a:latin typeface="Arial" panose="020B0604020202020204" pitchFamily="34" charset="0"/>
                <a:cs typeface="Arial" panose="020B0604020202020204" pitchFamily="34" charset="0"/>
              </a:rPr>
              <a:t>Possiamo incrementare la frequenza di mutazione?</a:t>
            </a:r>
            <a:endParaRPr lang="it-IT" sz="3600" b="1" dirty="0">
              <a:solidFill>
                <a:srgbClr val="FF1482"/>
              </a:solidFill>
              <a:latin typeface="Arial" panose="020B0604020202020204" pitchFamily="34" charset="0"/>
              <a:cs typeface="Arial" panose="020B0604020202020204" pitchFamily="34" charset="0"/>
            </a:endParaRPr>
          </a:p>
        </p:txBody>
      </p:sp>
      <p:sp>
        <p:nvSpPr>
          <p:cNvPr id="232451" name="Text Box 3"/>
          <p:cNvSpPr txBox="1">
            <a:spLocks noChangeArrowheads="1"/>
          </p:cNvSpPr>
          <p:nvPr/>
        </p:nvSpPr>
        <p:spPr bwMode="auto">
          <a:xfrm>
            <a:off x="4753233" y="5394325"/>
            <a:ext cx="2154237" cy="584775"/>
          </a:xfrm>
          <a:prstGeom prst="rect">
            <a:avLst/>
          </a:prstGeom>
          <a:noFill/>
          <a:ln w="9525">
            <a:noFill/>
            <a:miter lim="800000"/>
          </a:ln>
        </p:spPr>
        <p:txBody>
          <a:bodyPr>
            <a:spAutoFit/>
          </a:bodyPr>
          <a:lstStyle/>
          <a:p>
            <a:pPr eaLnBrk="0" hangingPunct="0"/>
            <a:r>
              <a:rPr lang="it-IT" sz="3200" b="1" dirty="0">
                <a:latin typeface="Arial" panose="020B0604020202020204" pitchFamily="34" charset="0"/>
                <a:cs typeface="Arial" panose="020B0604020202020204" pitchFamily="34" charset="0"/>
              </a:rPr>
              <a:t>genetici</a:t>
            </a:r>
          </a:p>
        </p:txBody>
      </p:sp>
      <p:sp>
        <p:nvSpPr>
          <p:cNvPr id="22532" name="Text Box 4"/>
          <p:cNvSpPr txBox="1">
            <a:spLocks noChangeArrowheads="1"/>
          </p:cNvSpPr>
          <p:nvPr/>
        </p:nvSpPr>
        <p:spPr bwMode="auto">
          <a:xfrm>
            <a:off x="436879" y="3489037"/>
            <a:ext cx="2954655" cy="584775"/>
          </a:xfrm>
          <a:prstGeom prst="rect">
            <a:avLst/>
          </a:prstGeom>
          <a:noFill/>
          <a:ln w="9525">
            <a:noFill/>
            <a:miter lim="800000"/>
          </a:ln>
        </p:spPr>
        <p:txBody>
          <a:bodyPr wrap="none">
            <a:spAutoFit/>
          </a:bodyPr>
          <a:lstStyle/>
          <a:p>
            <a:pPr eaLnBrk="0" hangingPunct="0"/>
            <a:r>
              <a:rPr lang="it-IT" sz="3200" b="1" dirty="0">
                <a:latin typeface="Arial" panose="020B0604020202020204" pitchFamily="34" charset="0"/>
                <a:cs typeface="Arial" panose="020B0604020202020204" pitchFamily="34" charset="0"/>
              </a:rPr>
              <a:t>i mutageni	</a:t>
            </a:r>
          </a:p>
        </p:txBody>
      </p:sp>
      <p:sp>
        <p:nvSpPr>
          <p:cNvPr id="22533" name="AutoShape 5"/>
          <p:cNvSpPr/>
          <p:nvPr/>
        </p:nvSpPr>
        <p:spPr bwMode="auto">
          <a:xfrm flipH="1">
            <a:off x="3383913" y="2013248"/>
            <a:ext cx="732791" cy="3886200"/>
          </a:xfrm>
          <a:prstGeom prst="leftBrace">
            <a:avLst>
              <a:gd name="adj1" fmla="val 35417"/>
              <a:gd name="adj2" fmla="val 50735"/>
            </a:avLst>
          </a:prstGeom>
          <a:noFill/>
          <a:ln w="28575">
            <a:solidFill>
              <a:schemeClr val="tx1"/>
            </a:solidFill>
            <a:round/>
          </a:ln>
        </p:spPr>
        <p:txBody>
          <a:bodyPr wrap="none" anchor="ctr"/>
          <a:lstStyle/>
          <a:p>
            <a:endParaRPr lang="it-IT" sz="3200">
              <a:latin typeface="Arial" panose="020B0604020202020204" pitchFamily="34" charset="0"/>
              <a:cs typeface="Arial" panose="020B0604020202020204" pitchFamily="34" charset="0"/>
            </a:endParaRPr>
          </a:p>
        </p:txBody>
      </p:sp>
      <p:sp>
        <p:nvSpPr>
          <p:cNvPr id="232454" name="Text Box 6"/>
          <p:cNvSpPr txBox="1">
            <a:spLocks noChangeArrowheads="1"/>
          </p:cNvSpPr>
          <p:nvPr/>
        </p:nvSpPr>
        <p:spPr bwMode="auto">
          <a:xfrm>
            <a:off x="4753233" y="3581123"/>
            <a:ext cx="2154238" cy="584775"/>
          </a:xfrm>
          <a:prstGeom prst="rect">
            <a:avLst/>
          </a:prstGeom>
          <a:noFill/>
          <a:ln w="9525">
            <a:noFill/>
            <a:miter lim="800000"/>
          </a:ln>
        </p:spPr>
        <p:txBody>
          <a:bodyPr>
            <a:spAutoFit/>
          </a:bodyPr>
          <a:lstStyle/>
          <a:p>
            <a:pPr eaLnBrk="0" hangingPunct="0"/>
            <a:r>
              <a:rPr lang="it-IT" sz="3200" b="1" dirty="0">
                <a:latin typeface="Arial" panose="020B0604020202020204" pitchFamily="34" charset="0"/>
                <a:cs typeface="Arial" panose="020B0604020202020204" pitchFamily="34" charset="0"/>
              </a:rPr>
              <a:t>fisici</a:t>
            </a:r>
          </a:p>
        </p:txBody>
      </p:sp>
      <p:sp>
        <p:nvSpPr>
          <p:cNvPr id="232455" name="Text Box 7"/>
          <p:cNvSpPr txBox="1">
            <a:spLocks noChangeArrowheads="1"/>
          </p:cNvSpPr>
          <p:nvPr/>
        </p:nvSpPr>
        <p:spPr bwMode="auto">
          <a:xfrm>
            <a:off x="4753233" y="1619841"/>
            <a:ext cx="2154238" cy="584775"/>
          </a:xfrm>
          <a:prstGeom prst="rect">
            <a:avLst/>
          </a:prstGeom>
          <a:noFill/>
          <a:ln w="9525">
            <a:noFill/>
            <a:miter lim="800000"/>
          </a:ln>
        </p:spPr>
        <p:txBody>
          <a:bodyPr>
            <a:spAutoFit/>
          </a:bodyPr>
          <a:lstStyle/>
          <a:p>
            <a:pPr eaLnBrk="0" hangingPunct="0"/>
            <a:r>
              <a:rPr lang="it-IT" sz="3200" b="1" dirty="0">
                <a:latin typeface="Arial" panose="020B0604020202020204" pitchFamily="34" charset="0"/>
                <a:cs typeface="Arial" panose="020B0604020202020204" pitchFamily="34" charset="0"/>
              </a:rPr>
              <a:t>chimici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2455"/>
                                        </p:tgtEl>
                                        <p:attrNameLst>
                                          <p:attrName>style.visibility</p:attrName>
                                        </p:attrNameLst>
                                      </p:cBhvr>
                                      <p:to>
                                        <p:strVal val="visible"/>
                                      </p:to>
                                    </p:set>
                                    <p:anim calcmode="lin" valueType="num">
                                      <p:cBhvr additive="base">
                                        <p:cTn id="7" dur="500" fill="hold"/>
                                        <p:tgtEl>
                                          <p:spTgt spid="232455"/>
                                        </p:tgtEl>
                                        <p:attrNameLst>
                                          <p:attrName>ppt_x</p:attrName>
                                        </p:attrNameLst>
                                      </p:cBhvr>
                                      <p:tavLst>
                                        <p:tav tm="0">
                                          <p:val>
                                            <p:strVal val="#ppt_x"/>
                                          </p:val>
                                        </p:tav>
                                        <p:tav tm="100000">
                                          <p:val>
                                            <p:strVal val="#ppt_x"/>
                                          </p:val>
                                        </p:tav>
                                      </p:tavLst>
                                    </p:anim>
                                    <p:anim calcmode="lin" valueType="num">
                                      <p:cBhvr additive="base">
                                        <p:cTn id="8" dur="500" fill="hold"/>
                                        <p:tgtEl>
                                          <p:spTgt spid="2324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32454"/>
                                        </p:tgtEl>
                                        <p:attrNameLst>
                                          <p:attrName>style.visibility</p:attrName>
                                        </p:attrNameLst>
                                      </p:cBhvr>
                                      <p:to>
                                        <p:strVal val="visible"/>
                                      </p:to>
                                    </p:set>
                                    <p:anim calcmode="lin" valueType="num">
                                      <p:cBhvr additive="base">
                                        <p:cTn id="13" dur="500" fill="hold"/>
                                        <p:tgtEl>
                                          <p:spTgt spid="232454"/>
                                        </p:tgtEl>
                                        <p:attrNameLst>
                                          <p:attrName>ppt_x</p:attrName>
                                        </p:attrNameLst>
                                      </p:cBhvr>
                                      <p:tavLst>
                                        <p:tav tm="0">
                                          <p:val>
                                            <p:strVal val="#ppt_x"/>
                                          </p:val>
                                        </p:tav>
                                        <p:tav tm="100000">
                                          <p:val>
                                            <p:strVal val="#ppt_x"/>
                                          </p:val>
                                        </p:tav>
                                      </p:tavLst>
                                    </p:anim>
                                    <p:anim calcmode="lin" valueType="num">
                                      <p:cBhvr additive="base">
                                        <p:cTn id="14" dur="500" fill="hold"/>
                                        <p:tgtEl>
                                          <p:spTgt spid="23245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32451"/>
                                        </p:tgtEl>
                                        <p:attrNameLst>
                                          <p:attrName>style.visibility</p:attrName>
                                        </p:attrNameLst>
                                      </p:cBhvr>
                                      <p:to>
                                        <p:strVal val="visible"/>
                                      </p:to>
                                    </p:set>
                                    <p:anim calcmode="lin" valueType="num">
                                      <p:cBhvr additive="base">
                                        <p:cTn id="19" dur="500" fill="hold"/>
                                        <p:tgtEl>
                                          <p:spTgt spid="232451"/>
                                        </p:tgtEl>
                                        <p:attrNameLst>
                                          <p:attrName>ppt_x</p:attrName>
                                        </p:attrNameLst>
                                      </p:cBhvr>
                                      <p:tavLst>
                                        <p:tav tm="0">
                                          <p:val>
                                            <p:strVal val="#ppt_x"/>
                                          </p:val>
                                        </p:tav>
                                        <p:tav tm="100000">
                                          <p:val>
                                            <p:strVal val="#ppt_x"/>
                                          </p:val>
                                        </p:tav>
                                      </p:tavLst>
                                    </p:anim>
                                    <p:anim calcmode="lin" valueType="num">
                                      <p:cBhvr additive="base">
                                        <p:cTn id="20" dur="500" fill="hold"/>
                                        <p:tgtEl>
                                          <p:spTgt spid="2324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utoUpdateAnimBg="0"/>
      <p:bldP spid="232454" grpId="0" autoUpdateAnimBg="0"/>
      <p:bldP spid="23245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71600" y="107951"/>
            <a:ext cx="7772400" cy="609600"/>
          </a:xfrm>
        </p:spPr>
        <p:txBody>
          <a:bodyPr/>
          <a:lstStyle/>
          <a:p>
            <a:pPr algn="l" eaLnBrk="1" hangingPunct="1"/>
            <a:r>
              <a:rPr lang="it-IT" sz="2800" b="1" dirty="0">
                <a:solidFill>
                  <a:srgbClr val="FF0008"/>
                </a:solidFill>
                <a:latin typeface="Arial Narrow" panose="020B0606020202030204" pitchFamily="34" charset="0"/>
              </a:rPr>
              <a:t>Mutageni chimici e loro azione</a:t>
            </a:r>
          </a:p>
        </p:txBody>
      </p:sp>
      <p:sp>
        <p:nvSpPr>
          <p:cNvPr id="23555" name="Text Box 3"/>
          <p:cNvSpPr txBox="1">
            <a:spLocks noChangeArrowheads="1"/>
          </p:cNvSpPr>
          <p:nvPr/>
        </p:nvSpPr>
        <p:spPr bwMode="auto">
          <a:xfrm>
            <a:off x="288925" y="1143000"/>
            <a:ext cx="6128601" cy="369332"/>
          </a:xfrm>
          <a:prstGeom prst="rect">
            <a:avLst/>
          </a:prstGeom>
          <a:noFill/>
          <a:ln w="9525">
            <a:noFill/>
            <a:miter lim="800000"/>
          </a:ln>
        </p:spPr>
        <p:txBody>
          <a:bodyPr wrap="none">
            <a:spAutoFit/>
          </a:bodyPr>
          <a:lstStyle/>
          <a:p>
            <a:pPr eaLnBrk="0" hangingPunct="0"/>
            <a:r>
              <a:rPr lang="it-IT" sz="1800" b="1">
                <a:latin typeface="Arial Narrow" panose="020B0606020202030204" pitchFamily="34" charset="0"/>
              </a:rPr>
              <a:t>Nome comune		             azione, proprietà particolari</a:t>
            </a:r>
          </a:p>
        </p:txBody>
      </p:sp>
      <p:sp>
        <p:nvSpPr>
          <p:cNvPr id="23556" name="Text Box 4"/>
          <p:cNvSpPr txBox="1">
            <a:spLocks noChangeArrowheads="1"/>
          </p:cNvSpPr>
          <p:nvPr/>
        </p:nvSpPr>
        <p:spPr bwMode="auto">
          <a:xfrm>
            <a:off x="153988" y="1544638"/>
            <a:ext cx="8855075" cy="1754187"/>
          </a:xfrm>
          <a:prstGeom prst="rect">
            <a:avLst/>
          </a:prstGeom>
          <a:noFill/>
          <a:ln w="9525">
            <a:noFill/>
            <a:miter lim="800000"/>
          </a:ln>
        </p:spPr>
        <p:txBody>
          <a:bodyPr>
            <a:spAutoFit/>
          </a:bodyPr>
          <a:lstStyle/>
          <a:p>
            <a:pPr eaLnBrk="0" hangingPunct="0"/>
            <a:r>
              <a:rPr lang="it-IT" sz="1800" b="1">
                <a:solidFill>
                  <a:srgbClr val="FF0008"/>
                </a:solidFill>
                <a:latin typeface="Arial Narrow" panose="020B0606020202030204" pitchFamily="34" charset="0"/>
              </a:rPr>
              <a:t>A. AGENTI ALCHILANTI:       donano gruppi alchilici ad altre molecole</a:t>
            </a:r>
          </a:p>
          <a:p>
            <a:pPr eaLnBrk="0" hangingPunct="0"/>
            <a:r>
              <a:rPr lang="it-IT" sz="1800" b="1">
                <a:latin typeface="Arial Narrow" panose="020B0606020202030204" pitchFamily="34" charset="0"/>
              </a:rPr>
              <a:t>Gas di mostarda	 (iprite)		transizioni</a:t>
            </a:r>
          </a:p>
          <a:p>
            <a:pPr eaLnBrk="0" hangingPunct="0"/>
            <a:r>
              <a:rPr lang="it-IT" sz="1800" b="1">
                <a:latin typeface="Arial Narrow" panose="020B0606020202030204" pitchFamily="34" charset="0"/>
              </a:rPr>
              <a:t>EMS			 	etilazione; transizioni G:C-A:T</a:t>
            </a:r>
          </a:p>
          <a:p>
            <a:pPr eaLnBrk="0" hangingPunct="0"/>
            <a:r>
              <a:rPr lang="it-IT" sz="1800" b="1">
                <a:latin typeface="Arial Narrow" panose="020B0606020202030204" pitchFamily="34" charset="0"/>
              </a:rPr>
              <a:t>EES				etilazione; bifunzionale lega i due filamenti</a:t>
            </a:r>
          </a:p>
          <a:p>
            <a:pPr eaLnBrk="0" hangingPunct="0"/>
            <a:r>
              <a:rPr lang="it-IT" sz="1800" b="1">
                <a:latin typeface="Arial Narrow" panose="020B0606020202030204" pitchFamily="34" charset="0"/>
              </a:rPr>
              <a:t>				del DNA provocando rotture ed aberrazioni.</a:t>
            </a:r>
          </a:p>
          <a:p>
            <a:pPr eaLnBrk="0" hangingPunct="0"/>
            <a:r>
              <a:rPr lang="it-IT" sz="1800" b="1">
                <a:latin typeface="Arial Narrow" panose="020B0606020202030204" pitchFamily="34" charset="0"/>
              </a:rPr>
              <a:t>NTG				deaminazione</a:t>
            </a:r>
          </a:p>
        </p:txBody>
      </p:sp>
      <p:sp>
        <p:nvSpPr>
          <p:cNvPr id="23557" name="Text Box 5"/>
          <p:cNvSpPr txBox="1">
            <a:spLocks noChangeArrowheads="1"/>
          </p:cNvSpPr>
          <p:nvPr/>
        </p:nvSpPr>
        <p:spPr bwMode="auto">
          <a:xfrm>
            <a:off x="185738" y="3679825"/>
            <a:ext cx="7314823" cy="1200329"/>
          </a:xfrm>
          <a:prstGeom prst="rect">
            <a:avLst/>
          </a:prstGeom>
          <a:noFill/>
          <a:ln w="9525">
            <a:noFill/>
            <a:miter lim="800000"/>
          </a:ln>
        </p:spPr>
        <p:txBody>
          <a:bodyPr wrap="none">
            <a:spAutoFit/>
          </a:bodyPr>
          <a:lstStyle/>
          <a:p>
            <a:pPr eaLnBrk="0" hangingPunct="0"/>
            <a:r>
              <a:rPr lang="it-IT" sz="1800" b="1">
                <a:solidFill>
                  <a:srgbClr val="FF0008"/>
                </a:solidFill>
                <a:latin typeface="Arial Narrow" panose="020B0606020202030204" pitchFamily="34" charset="0"/>
              </a:rPr>
              <a:t>B. ANALOGHI DI BASE: incorporati durante la replicazione</a:t>
            </a:r>
          </a:p>
          <a:p>
            <a:pPr eaLnBrk="0" hangingPunct="0"/>
            <a:r>
              <a:rPr lang="it-IT" sz="1800" b="1">
                <a:latin typeface="Arial Narrow" panose="020B0606020202030204" pitchFamily="34" charset="0"/>
              </a:rPr>
              <a:t>5-BU			analogo della timina; transizioni per tautomeria</a:t>
            </a:r>
          </a:p>
          <a:p>
            <a:pPr eaLnBrk="0" hangingPunct="0"/>
            <a:r>
              <a:rPr lang="it-IT" sz="1800" b="1">
                <a:latin typeface="Arial Narrow" panose="020B0606020202030204" pitchFamily="34" charset="0"/>
              </a:rPr>
              <a:t>5-BrDU			analogo della adenina;transizioni per tautomeria</a:t>
            </a:r>
          </a:p>
          <a:p>
            <a:pPr eaLnBrk="0" hangingPunct="0"/>
            <a:r>
              <a:rPr lang="it-IT" sz="1800" b="1">
                <a:latin typeface="Arial Narrow" panose="020B0606020202030204" pitchFamily="34" charset="0"/>
              </a:rPr>
              <a:t>2-AP			transizioni per tautomeria</a:t>
            </a:r>
          </a:p>
        </p:txBody>
      </p:sp>
      <p:sp>
        <p:nvSpPr>
          <p:cNvPr id="23558" name="Line 6"/>
          <p:cNvSpPr>
            <a:spLocks noChangeShapeType="1"/>
          </p:cNvSpPr>
          <p:nvPr/>
        </p:nvSpPr>
        <p:spPr bwMode="auto">
          <a:xfrm>
            <a:off x="0" y="1517650"/>
            <a:ext cx="9144000" cy="0"/>
          </a:xfrm>
          <a:prstGeom prst="line">
            <a:avLst/>
          </a:prstGeom>
          <a:noFill/>
          <a:ln w="28575">
            <a:solidFill>
              <a:schemeClr val="tx1"/>
            </a:solidFill>
            <a:round/>
          </a:ln>
        </p:spPr>
        <p:txBody>
          <a:bodyPr wrap="none" anchor="ctr"/>
          <a:lstStyle/>
          <a:p>
            <a:endParaRPr lang="it-IT">
              <a:latin typeface="Arial Narrow" panose="020B0606020202030204" pitchFamily="34" charset="0"/>
            </a:endParaRPr>
          </a:p>
        </p:txBody>
      </p:sp>
      <p:sp>
        <p:nvSpPr>
          <p:cNvPr id="23559" name="Line 7"/>
          <p:cNvSpPr>
            <a:spLocks noChangeShapeType="1"/>
          </p:cNvSpPr>
          <p:nvPr/>
        </p:nvSpPr>
        <p:spPr bwMode="auto">
          <a:xfrm>
            <a:off x="0" y="3575050"/>
            <a:ext cx="9144000" cy="0"/>
          </a:xfrm>
          <a:prstGeom prst="line">
            <a:avLst/>
          </a:prstGeom>
          <a:noFill/>
          <a:ln w="28575">
            <a:solidFill>
              <a:schemeClr val="tx1"/>
            </a:solidFill>
            <a:round/>
          </a:ln>
        </p:spPr>
        <p:txBody>
          <a:bodyPr wrap="none" anchor="ctr"/>
          <a:lstStyle/>
          <a:p>
            <a:endParaRPr lang="it-IT">
              <a:latin typeface="Arial Narrow" panose="020B0606020202030204" pitchFamily="34" charset="0"/>
            </a:endParaRPr>
          </a:p>
        </p:txBody>
      </p:sp>
      <p:sp>
        <p:nvSpPr>
          <p:cNvPr id="23560" name="Text Box 8"/>
          <p:cNvSpPr txBox="1">
            <a:spLocks noChangeArrowheads="1"/>
          </p:cNvSpPr>
          <p:nvPr/>
        </p:nvSpPr>
        <p:spPr bwMode="auto">
          <a:xfrm>
            <a:off x="136525" y="5181600"/>
            <a:ext cx="9007475" cy="1477963"/>
          </a:xfrm>
          <a:prstGeom prst="rect">
            <a:avLst/>
          </a:prstGeom>
          <a:noFill/>
          <a:ln w="9525">
            <a:noFill/>
            <a:miter lim="800000"/>
          </a:ln>
        </p:spPr>
        <p:txBody>
          <a:bodyPr>
            <a:spAutoFit/>
          </a:bodyPr>
          <a:lstStyle/>
          <a:p>
            <a:pPr eaLnBrk="0" hangingPunct="0"/>
            <a:r>
              <a:rPr lang="it-IT" sz="1800" b="1">
                <a:solidFill>
                  <a:srgbClr val="FF0008"/>
                </a:solidFill>
                <a:latin typeface="Arial Narrow" panose="020B0606020202030204" pitchFamily="34" charset="0"/>
              </a:rPr>
              <a:t>C. COLORANTI ACRIDINICI: intercalanti, distorcono la struttura del DNA; alla replicazione si ha l’inserzione o la delezione di una o più basi</a:t>
            </a:r>
          </a:p>
          <a:p>
            <a:pPr eaLnBrk="0" hangingPunct="0"/>
            <a:endParaRPr lang="it-IT" sz="1800" b="1">
              <a:latin typeface="Arial Narrow" panose="020B0606020202030204" pitchFamily="34" charset="0"/>
            </a:endParaRPr>
          </a:p>
          <a:p>
            <a:pPr eaLnBrk="0" hangingPunct="0"/>
            <a:r>
              <a:rPr lang="it-IT" sz="1800" b="1">
                <a:latin typeface="Arial Narrow" panose="020B0606020202030204" pitchFamily="34" charset="0"/>
              </a:rPr>
              <a:t>Proflavina			sfasamento del modulo di lettura</a:t>
            </a:r>
          </a:p>
          <a:p>
            <a:pPr eaLnBrk="0" hangingPunct="0"/>
            <a:r>
              <a:rPr lang="it-IT" sz="1800" b="1">
                <a:latin typeface="Arial Narrow" panose="020B0606020202030204" pitchFamily="34" charset="0"/>
              </a:rPr>
              <a:t>Arancio di acridina		sfasamento del modulo di lettura</a:t>
            </a:r>
          </a:p>
        </p:txBody>
      </p:sp>
      <p:sp>
        <p:nvSpPr>
          <p:cNvPr id="23561" name="Line 9"/>
          <p:cNvSpPr>
            <a:spLocks noChangeShapeType="1"/>
          </p:cNvSpPr>
          <p:nvPr/>
        </p:nvSpPr>
        <p:spPr bwMode="auto">
          <a:xfrm>
            <a:off x="0" y="5175250"/>
            <a:ext cx="9144000" cy="0"/>
          </a:xfrm>
          <a:prstGeom prst="line">
            <a:avLst/>
          </a:prstGeom>
          <a:noFill/>
          <a:ln w="28575">
            <a:solidFill>
              <a:schemeClr val="tx1"/>
            </a:solidFill>
            <a:round/>
          </a:ln>
        </p:spPr>
        <p:txBody>
          <a:bodyPr wrap="none" anchor="ctr"/>
          <a:lstStyle/>
          <a:p>
            <a:endParaRPr lang="it-IT">
              <a:latin typeface="Arial Narrow" panose="020B0606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76200" y="977900"/>
            <a:ext cx="9009063" cy="2917825"/>
          </a:xfrm>
          <a:prstGeom prst="rect">
            <a:avLst/>
          </a:prstGeom>
          <a:solidFill>
            <a:schemeClr val="accent4">
              <a:lumMod val="10000"/>
              <a:lumOff val="9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it-IT" sz="1800">
              <a:latin typeface="Arial" panose="020B0604020202020204" pitchFamily="34" charset="0"/>
              <a:cs typeface="Arial" panose="020B0604020202020204" pitchFamily="34" charset="0"/>
            </a:endParaRPr>
          </a:p>
        </p:txBody>
      </p:sp>
      <p:sp>
        <p:nvSpPr>
          <p:cNvPr id="24579" name="Rectangle 2"/>
          <p:cNvSpPr>
            <a:spLocks noGrp="1" noChangeArrowheads="1"/>
          </p:cNvSpPr>
          <p:nvPr>
            <p:ph type="title"/>
          </p:nvPr>
        </p:nvSpPr>
        <p:spPr>
          <a:xfrm>
            <a:off x="2463800" y="127000"/>
            <a:ext cx="4146550" cy="539750"/>
          </a:xfrm>
        </p:spPr>
        <p:txBody>
          <a:bodyPr/>
          <a:lstStyle/>
          <a:p>
            <a:pPr algn="l" eaLnBrk="1" hangingPunct="1"/>
            <a:r>
              <a:rPr lang="it-IT" sz="1800" b="1" dirty="0">
                <a:solidFill>
                  <a:srgbClr val="FF0008"/>
                </a:solidFill>
                <a:latin typeface="Arial" panose="020B0604020202020204" pitchFamily="34" charset="0"/>
                <a:cs typeface="Arial" panose="020B0604020202020204" pitchFamily="34" charset="0"/>
              </a:rPr>
              <a:t>Mutageni chimici e loro azione</a:t>
            </a:r>
          </a:p>
        </p:txBody>
      </p:sp>
      <p:sp>
        <p:nvSpPr>
          <p:cNvPr id="24580" name="Text Box 3"/>
          <p:cNvSpPr txBox="1">
            <a:spLocks noChangeArrowheads="1"/>
          </p:cNvSpPr>
          <p:nvPr/>
        </p:nvSpPr>
        <p:spPr bwMode="auto">
          <a:xfrm>
            <a:off x="288925" y="1238250"/>
            <a:ext cx="6814686" cy="369332"/>
          </a:xfrm>
          <a:prstGeom prst="rect">
            <a:avLst/>
          </a:prstGeom>
          <a:noFill/>
          <a:ln w="9525">
            <a:noFill/>
            <a:miter lim="800000"/>
          </a:ln>
        </p:spPr>
        <p:txBody>
          <a:bodyPr wrap="none">
            <a:spAutoFit/>
          </a:bodyPr>
          <a:lstStyle/>
          <a:p>
            <a:pPr eaLnBrk="0" hangingPunct="0"/>
            <a:r>
              <a:rPr lang="it-IT" sz="1800" b="1">
                <a:latin typeface="Arial" panose="020B0604020202020204" pitchFamily="34" charset="0"/>
                <a:cs typeface="Arial" panose="020B0604020202020204" pitchFamily="34" charset="0"/>
              </a:rPr>
              <a:t>Nome comune		             azione, proprietà particolari</a:t>
            </a:r>
          </a:p>
        </p:txBody>
      </p:sp>
      <p:sp>
        <p:nvSpPr>
          <p:cNvPr id="24581" name="Text Box 4"/>
          <p:cNvSpPr txBox="1">
            <a:spLocks noChangeArrowheads="1"/>
          </p:cNvSpPr>
          <p:nvPr/>
        </p:nvSpPr>
        <p:spPr bwMode="auto">
          <a:xfrm>
            <a:off x="153988" y="1639888"/>
            <a:ext cx="8855075" cy="1754187"/>
          </a:xfrm>
          <a:prstGeom prst="rect">
            <a:avLst/>
          </a:prstGeom>
          <a:noFill/>
          <a:ln w="9525">
            <a:noFill/>
            <a:miter lim="800000"/>
          </a:ln>
        </p:spPr>
        <p:txBody>
          <a:bodyPr>
            <a:spAutoFit/>
          </a:bodyPr>
          <a:lstStyle/>
          <a:p>
            <a:pPr eaLnBrk="0" hangingPunct="0"/>
            <a:r>
              <a:rPr lang="it-IT" sz="1800" b="1">
                <a:solidFill>
                  <a:srgbClr val="FF0008"/>
                </a:solidFill>
                <a:latin typeface="Arial" panose="020B0604020202020204" pitchFamily="34" charset="0"/>
                <a:cs typeface="Arial" panose="020B0604020202020204" pitchFamily="34" charset="0"/>
              </a:rPr>
              <a:t>A. AGENTI ALCHILANTI:       donano gruppi alchilici ad altre molecole</a:t>
            </a:r>
          </a:p>
          <a:p>
            <a:pPr eaLnBrk="0" hangingPunct="0"/>
            <a:r>
              <a:rPr lang="it-IT" sz="1800" b="1">
                <a:latin typeface="Arial" panose="020B0604020202020204" pitchFamily="34" charset="0"/>
                <a:cs typeface="Arial" panose="020B0604020202020204" pitchFamily="34" charset="0"/>
              </a:rPr>
              <a:t>Gas di mostarda	 (iprite)		transizioni</a:t>
            </a:r>
          </a:p>
          <a:p>
            <a:pPr eaLnBrk="0" hangingPunct="0"/>
            <a:r>
              <a:rPr lang="it-IT" sz="1800" b="1">
                <a:latin typeface="Arial" panose="020B0604020202020204" pitchFamily="34" charset="0"/>
                <a:cs typeface="Arial" panose="020B0604020202020204" pitchFamily="34" charset="0"/>
              </a:rPr>
              <a:t>EMS			 	etilazione; transizioni G:C-A:T</a:t>
            </a:r>
          </a:p>
          <a:p>
            <a:pPr eaLnBrk="0" hangingPunct="0"/>
            <a:r>
              <a:rPr lang="it-IT" sz="1800" b="1">
                <a:latin typeface="Arial" panose="020B0604020202020204" pitchFamily="34" charset="0"/>
                <a:cs typeface="Arial" panose="020B0604020202020204" pitchFamily="34" charset="0"/>
              </a:rPr>
              <a:t>EES				etilazione; bifunzionale lega i due filamenti</a:t>
            </a:r>
          </a:p>
          <a:p>
            <a:pPr eaLnBrk="0" hangingPunct="0"/>
            <a:r>
              <a:rPr lang="it-IT" sz="1800" b="1">
                <a:latin typeface="Arial" panose="020B0604020202020204" pitchFamily="34" charset="0"/>
                <a:cs typeface="Arial" panose="020B0604020202020204" pitchFamily="34" charset="0"/>
              </a:rPr>
              <a:t>				del DNA provocando rotture ed aberrazioni.</a:t>
            </a:r>
          </a:p>
          <a:p>
            <a:pPr eaLnBrk="0" hangingPunct="0"/>
            <a:r>
              <a:rPr lang="it-IT" sz="1800" b="1">
                <a:latin typeface="Arial" panose="020B0604020202020204" pitchFamily="34" charset="0"/>
                <a:cs typeface="Arial" panose="020B0604020202020204" pitchFamily="34" charset="0"/>
              </a:rPr>
              <a:t>NTG				deaminazione</a:t>
            </a:r>
          </a:p>
        </p:txBody>
      </p:sp>
      <p:sp>
        <p:nvSpPr>
          <p:cNvPr id="24582" name="Line 6"/>
          <p:cNvSpPr>
            <a:spLocks noChangeShapeType="1"/>
          </p:cNvSpPr>
          <p:nvPr/>
        </p:nvSpPr>
        <p:spPr bwMode="auto">
          <a:xfrm>
            <a:off x="0" y="1612900"/>
            <a:ext cx="9144000" cy="0"/>
          </a:xfrm>
          <a:prstGeom prst="line">
            <a:avLst/>
          </a:prstGeom>
          <a:noFill/>
          <a:ln w="28575">
            <a:solidFill>
              <a:schemeClr val="tx1"/>
            </a:solidFill>
            <a:round/>
          </a:ln>
        </p:spPr>
        <p:txBody>
          <a:bodyPr wrap="none" anchor="ctr"/>
          <a:lstStyle/>
          <a:p>
            <a:endParaRPr lang="it-IT" sz="1800">
              <a:latin typeface="Arial" panose="020B0604020202020204" pitchFamily="34" charset="0"/>
              <a:cs typeface="Arial" panose="020B0604020202020204" pitchFamily="34" charset="0"/>
            </a:endParaRPr>
          </a:p>
        </p:txBody>
      </p:sp>
      <p:sp>
        <p:nvSpPr>
          <p:cNvPr id="24583" name="Rettangolo 10"/>
          <p:cNvSpPr>
            <a:spLocks noChangeArrowheads="1"/>
          </p:cNvSpPr>
          <p:nvPr/>
        </p:nvSpPr>
        <p:spPr bwMode="auto">
          <a:xfrm>
            <a:off x="1297940" y="4290695"/>
            <a:ext cx="7054215" cy="2030095"/>
          </a:xfrm>
          <a:prstGeom prst="rect">
            <a:avLst/>
          </a:prstGeom>
          <a:noFill/>
          <a:ln w="9525">
            <a:noFill/>
            <a:miter lim="800000"/>
          </a:ln>
        </p:spPr>
        <p:txBody>
          <a:bodyPr wrap="square">
            <a:spAutoFit/>
          </a:bodyPr>
          <a:lstStyle/>
          <a:p>
            <a:r>
              <a:rPr lang="it-IT" sz="1800">
                <a:latin typeface="Arial" panose="020B0604020202020204" pitchFamily="34" charset="0"/>
                <a:cs typeface="Arial" panose="020B0604020202020204" pitchFamily="34" charset="0"/>
              </a:rPr>
              <a:t>• Gli </a:t>
            </a:r>
            <a:r>
              <a:rPr lang="it-IT" sz="1800" b="1">
                <a:latin typeface="Arial" panose="020B0604020202020204" pitchFamily="34" charset="0"/>
                <a:cs typeface="Arial" panose="020B0604020202020204" pitchFamily="34" charset="0"/>
              </a:rPr>
              <a:t>agenti alchilanti </a:t>
            </a:r>
            <a:r>
              <a:rPr lang="it-IT" sz="1800">
                <a:latin typeface="Arial" panose="020B0604020202020204" pitchFamily="34" charset="0"/>
                <a:cs typeface="Arial" panose="020B0604020202020204" pitchFamily="34" charset="0"/>
              </a:rPr>
              <a:t>(iprite, azoto-iprite, epossidi,</a:t>
            </a:r>
          </a:p>
          <a:p>
            <a:r>
              <a:rPr lang="it-IT" sz="1800">
                <a:latin typeface="Arial" panose="020B0604020202020204" pitchFamily="34" charset="0"/>
                <a:cs typeface="Arial" panose="020B0604020202020204" pitchFamily="34" charset="0"/>
              </a:rPr>
              <a:t>EtilMetanSulfonato, ….)</a:t>
            </a:r>
          </a:p>
          <a:p>
            <a:endParaRPr lang="it-IT" sz="1800">
              <a:latin typeface="Arial" panose="020B0604020202020204" pitchFamily="34" charset="0"/>
              <a:cs typeface="Arial" panose="020B0604020202020204" pitchFamily="34" charset="0"/>
            </a:endParaRPr>
          </a:p>
          <a:p>
            <a:r>
              <a:rPr lang="it-IT" sz="1800">
                <a:latin typeface="Arial" panose="020B0604020202020204" pitchFamily="34" charset="0"/>
                <a:cs typeface="Arial" panose="020B0604020202020204" pitchFamily="34" charset="0"/>
              </a:rPr>
              <a:t>• Legano all’acido nucleico </a:t>
            </a:r>
            <a:r>
              <a:rPr lang="it-IT" sz="1800" b="1">
                <a:latin typeface="Arial" panose="020B0604020202020204" pitchFamily="34" charset="0"/>
                <a:cs typeface="Arial" panose="020B0604020202020204" pitchFamily="34" charset="0"/>
              </a:rPr>
              <a:t>un gruppo alchilico </a:t>
            </a:r>
            <a:r>
              <a:rPr lang="it-IT" sz="1800">
                <a:latin typeface="Arial" panose="020B0604020202020204" pitchFamily="34" charset="0"/>
                <a:cs typeface="Arial" panose="020B0604020202020204" pitchFamily="34" charset="0"/>
              </a:rPr>
              <a:t>(metile,etile)</a:t>
            </a:r>
          </a:p>
          <a:p>
            <a:endParaRPr lang="it-IT" sz="1800">
              <a:latin typeface="Arial" panose="020B0604020202020204" pitchFamily="34" charset="0"/>
              <a:cs typeface="Arial" panose="020B0604020202020204" pitchFamily="34" charset="0"/>
            </a:endParaRPr>
          </a:p>
          <a:p>
            <a:r>
              <a:rPr lang="it-IT" sz="1800">
                <a:latin typeface="Arial" panose="020B0604020202020204" pitchFamily="34" charset="0"/>
                <a:cs typeface="Arial" panose="020B0604020202020204" pitchFamily="34" charset="0"/>
              </a:rPr>
              <a:t>• </a:t>
            </a:r>
            <a:r>
              <a:rPr lang="it-IT" sz="1800" b="1">
                <a:latin typeface="Arial" panose="020B0604020202020204" pitchFamily="34" charset="0"/>
                <a:cs typeface="Arial" panose="020B0604020202020204" pitchFamily="34" charset="0"/>
              </a:rPr>
              <a:t>Alterano le basi</a:t>
            </a:r>
            <a:r>
              <a:rPr lang="it-IT" sz="1800">
                <a:latin typeface="Arial" panose="020B0604020202020204" pitchFamily="34" charset="0"/>
                <a:cs typeface="Arial" panose="020B0604020202020204" pitchFamily="34" charset="0"/>
              </a:rPr>
              <a:t> causando </a:t>
            </a:r>
            <a:r>
              <a:rPr lang="it-IT" sz="1800" b="1">
                <a:latin typeface="Arial" panose="020B0604020202020204" pitchFamily="34" charset="0"/>
                <a:cs typeface="Arial" panose="020B0604020202020204" pitchFamily="34" charset="0"/>
              </a:rPr>
              <a:t>appaiamenti errati</a:t>
            </a:r>
          </a:p>
          <a:p>
            <a:r>
              <a:rPr lang="it-IT" sz="1800">
                <a:latin typeface="Arial" panose="020B0604020202020204" pitchFamily="34" charset="0"/>
                <a:cs typeface="Arial" panose="020B0604020202020204" pitchFamily="34" charset="0"/>
              </a:rPr>
              <a:t>es. O-6-etilguanina si appaia con timina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419225" y="485775"/>
            <a:ext cx="6211888" cy="1352550"/>
          </a:xfrm>
        </p:spPr>
        <p:txBody>
          <a:bodyPr/>
          <a:lstStyle/>
          <a:p>
            <a:pPr eaLnBrk="1" hangingPunct="1">
              <a:defRPr/>
            </a:pPr>
            <a:r>
              <a:rPr lang="en-US" b="1" dirty="0" err="1">
                <a:effectLst>
                  <a:outerShdw blurRad="38100" dist="38100" dir="2700000" algn="tl">
                    <a:srgbClr val="C0C0C0"/>
                  </a:outerShdw>
                </a:effectLst>
                <a:latin typeface="Helvetica" pitchFamily="34" charset="0"/>
              </a:rPr>
              <a:t>Mutageni</a:t>
            </a:r>
            <a:r>
              <a:rPr lang="en-US" b="1" dirty="0">
                <a:effectLst>
                  <a:outerShdw blurRad="38100" dist="38100" dir="2700000" algn="tl">
                    <a:srgbClr val="C0C0C0"/>
                  </a:outerShdw>
                </a:effectLst>
                <a:latin typeface="Helvetica" pitchFamily="34" charset="0"/>
              </a:rPr>
              <a:t> </a:t>
            </a:r>
            <a:r>
              <a:rPr lang="en-US" b="1" dirty="0" err="1">
                <a:effectLst>
                  <a:outerShdw blurRad="38100" dist="38100" dir="2700000" algn="tl">
                    <a:srgbClr val="C0C0C0"/>
                  </a:outerShdw>
                </a:effectLst>
                <a:latin typeface="Helvetica" pitchFamily="34" charset="0"/>
              </a:rPr>
              <a:t>chimici</a:t>
            </a:r>
            <a:endParaRPr lang="en-US" dirty="0">
              <a:latin typeface="Helvetica" pitchFamily="34" charset="0"/>
            </a:endParaRPr>
          </a:p>
        </p:txBody>
      </p:sp>
      <p:pic>
        <p:nvPicPr>
          <p:cNvPr id="25603" name="Picture 5" descr="Color10"/>
          <p:cNvPicPr>
            <a:picLocks noGrp="1" noChangeAspect="1" noChangeArrowheads="1"/>
          </p:cNvPicPr>
          <p:nvPr>
            <p:ph idx="1"/>
          </p:nvPr>
        </p:nvPicPr>
        <p:blipFill>
          <a:blip r:embed="rId3" cstate="print"/>
          <a:srcRect l="2895" b="64828"/>
          <a:stretch>
            <a:fillRect/>
          </a:stretch>
        </p:blipFill>
        <p:spPr>
          <a:xfrm>
            <a:off x="31750" y="1844675"/>
            <a:ext cx="8993188" cy="3500438"/>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381000" y="334963"/>
            <a:ext cx="8534400" cy="3476625"/>
          </a:xfrm>
          <a:prstGeom prst="rect">
            <a:avLst/>
          </a:prstGeom>
          <a:noFill/>
          <a:ln w="9525">
            <a:noFill/>
            <a:miter lim="800000"/>
          </a:ln>
        </p:spPr>
        <p:txBody>
          <a:bodyPr>
            <a:spAutoFit/>
          </a:bodyPr>
          <a:lstStyle/>
          <a:p>
            <a:r>
              <a:rPr lang="it-IT" dirty="0">
                <a:latin typeface="Arial Narrow" panose="020B0606020202030204" pitchFamily="34" charset="0"/>
              </a:rPr>
              <a:t>L'</a:t>
            </a:r>
            <a:r>
              <a:rPr lang="it-IT" b="1" dirty="0">
                <a:solidFill>
                  <a:srgbClr val="FF0000"/>
                </a:solidFill>
                <a:latin typeface="Arial Narrow" panose="020B0606020202030204" pitchFamily="34" charset="0"/>
              </a:rPr>
              <a:t>iprite</a:t>
            </a:r>
            <a:r>
              <a:rPr lang="it-IT" b="1" dirty="0">
                <a:latin typeface="Arial Narrow" panose="020B0606020202030204" pitchFamily="34" charset="0"/>
              </a:rPr>
              <a:t> </a:t>
            </a:r>
            <a:r>
              <a:rPr lang="it-IT" dirty="0">
                <a:latin typeface="Arial Narrow" panose="020B0606020202030204" pitchFamily="34" charset="0"/>
              </a:rPr>
              <a:t>è il primo gas impiegato per la guerra chimica.</a:t>
            </a:r>
          </a:p>
          <a:p>
            <a:endParaRPr lang="it-IT" dirty="0">
              <a:latin typeface="Arial Narrow" panose="020B0606020202030204" pitchFamily="34" charset="0"/>
            </a:endParaRPr>
          </a:p>
          <a:p>
            <a:r>
              <a:rPr lang="it-IT" dirty="0">
                <a:latin typeface="Arial Narrow" panose="020B0606020202030204" pitchFamily="34" charset="0"/>
              </a:rPr>
              <a:t>E' stato utilizzato per la prima volta dalle truppe tedesche il </a:t>
            </a:r>
            <a:r>
              <a:rPr lang="it-IT" dirty="0">
                <a:solidFill>
                  <a:srgbClr val="FF0000"/>
                </a:solidFill>
                <a:latin typeface="Arial Narrow" panose="020B0606020202030204" pitchFamily="34" charset="0"/>
              </a:rPr>
              <a:t>12 luglio 1917</a:t>
            </a:r>
            <a:r>
              <a:rPr lang="it-IT" dirty="0">
                <a:latin typeface="Arial Narrow" panose="020B0606020202030204" pitchFamily="34" charset="0"/>
              </a:rPr>
              <a:t> durante la Seconda Battaglia di </a:t>
            </a:r>
            <a:r>
              <a:rPr lang="it-IT" dirty="0" err="1">
                <a:latin typeface="Arial Narrow" panose="020B0606020202030204" pitchFamily="34" charset="0"/>
              </a:rPr>
              <a:t>Ypres</a:t>
            </a:r>
            <a:r>
              <a:rPr lang="it-IT" dirty="0">
                <a:latin typeface="Arial Narrow" panose="020B0606020202030204" pitchFamily="34" charset="0"/>
              </a:rPr>
              <a:t>, luogo da cui prende il nome, causando</a:t>
            </a:r>
            <a:r>
              <a:rPr lang="it-IT" b="1" dirty="0">
                <a:latin typeface="Arial Narrow" panose="020B0606020202030204" pitchFamily="34" charset="0"/>
              </a:rPr>
              <a:t> </a:t>
            </a:r>
            <a:r>
              <a:rPr lang="it-IT" b="1" dirty="0">
                <a:solidFill>
                  <a:srgbClr val="FF0000"/>
                </a:solidFill>
                <a:latin typeface="Arial Narrow" panose="020B0606020202030204" pitchFamily="34" charset="0"/>
              </a:rPr>
              <a:t>5.000 morti e 10.000 intossicati</a:t>
            </a:r>
            <a:r>
              <a:rPr lang="it-IT" dirty="0">
                <a:latin typeface="Arial Narrow" panose="020B0606020202030204" pitchFamily="34" charset="0"/>
              </a:rPr>
              <a:t> e segnando la nascita della guerra chimica.</a:t>
            </a:r>
          </a:p>
          <a:p>
            <a:endParaRPr lang="it-IT" dirty="0">
              <a:latin typeface="Arial Narrow" panose="020B0606020202030204" pitchFamily="34" charset="0"/>
            </a:endParaRPr>
          </a:p>
          <a:p>
            <a:r>
              <a:rPr lang="it-IT" dirty="0">
                <a:latin typeface="Arial Narrow" panose="020B0606020202030204" pitchFamily="34" charset="0"/>
              </a:rPr>
              <a:t>L'iprite è un gas oleoso assai poco volatile. La sua pericolosità deriva dal fatto che agisce al solo contatto con la pelle. I sintomi che manifestano le vittime sono bruciore agli occhi, piaghe sul corpo, febbre e perdita improvvisa di globuli bianchi. La morte avviene infine per infezione. L'iprite ha un odore simile a quello della mostarda, perciò venne chiamata anche "</a:t>
            </a:r>
            <a:r>
              <a:rPr lang="it-IT" dirty="0">
                <a:solidFill>
                  <a:srgbClr val="FF0000"/>
                </a:solidFill>
                <a:latin typeface="Arial Narrow" panose="020B0606020202030204" pitchFamily="34" charset="0"/>
              </a:rPr>
              <a:t>gas mostarda</a:t>
            </a:r>
            <a:r>
              <a:rPr lang="it-IT" dirty="0">
                <a:latin typeface="Arial Narrow" panose="020B0606020202030204" pitchFamily="34" charset="0"/>
              </a:rPr>
              <a:t>".</a:t>
            </a:r>
          </a:p>
        </p:txBody>
      </p:sp>
      <p:pic>
        <p:nvPicPr>
          <p:cNvPr id="26627" name="Picture 5" descr="F12-22"/>
          <p:cNvPicPr>
            <a:picLocks noChangeAspect="1" noChangeArrowheads="1"/>
          </p:cNvPicPr>
          <p:nvPr/>
        </p:nvPicPr>
        <p:blipFill>
          <a:blip r:embed="rId3" cstate="print"/>
          <a:srcRect t="63158" r="62108" b="18080"/>
          <a:stretch>
            <a:fillRect/>
          </a:stretch>
        </p:blipFill>
        <p:spPr bwMode="auto">
          <a:xfrm>
            <a:off x="0" y="4802187"/>
            <a:ext cx="4241800" cy="1566863"/>
          </a:xfrm>
          <a:prstGeom prst="rect">
            <a:avLst/>
          </a:prstGeom>
          <a:noFill/>
          <a:ln w="9525">
            <a:noFill/>
            <a:miter lim="800000"/>
            <a:headEnd/>
            <a:tailEnd/>
          </a:ln>
        </p:spPr>
      </p:pic>
      <p:pic>
        <p:nvPicPr>
          <p:cNvPr id="26628" name="Picture 6"/>
          <p:cNvPicPr>
            <a:picLocks noChangeAspect="1" noChangeArrowheads="1"/>
          </p:cNvPicPr>
          <p:nvPr/>
        </p:nvPicPr>
        <p:blipFill>
          <a:blip r:embed="rId4" cstate="print"/>
          <a:srcRect/>
          <a:stretch>
            <a:fillRect/>
          </a:stretch>
        </p:blipFill>
        <p:spPr bwMode="auto">
          <a:xfrm>
            <a:off x="6591300" y="4349750"/>
            <a:ext cx="1905000" cy="2019300"/>
          </a:xfrm>
          <a:prstGeom prst="rect">
            <a:avLst/>
          </a:prstGeom>
          <a:noFill/>
          <a:ln w="9525">
            <a:noFill/>
            <a:miter lim="800000"/>
            <a:headEnd/>
            <a:tailEnd/>
          </a:ln>
        </p:spPr>
      </p:pic>
      <p:pic>
        <p:nvPicPr>
          <p:cNvPr id="2050" name="Picture 2" descr="Modello molecol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3225" y="4954587"/>
            <a:ext cx="1905000" cy="80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111" y="-211153"/>
            <a:ext cx="9144000" cy="2128838"/>
          </a:xfrm>
        </p:spPr>
        <p:txBody>
          <a:bodyPr/>
          <a:lstStyle/>
          <a:p>
            <a:pPr eaLnBrk="1" hangingPunct="1">
              <a:lnSpc>
                <a:spcPct val="80000"/>
              </a:lnSpc>
            </a:pPr>
            <a:r>
              <a:rPr lang="en-US" sz="2800" b="1" dirty="0">
                <a:latin typeface="Arial Narrow" panose="020B0606020202030204" pitchFamily="34" charset="0"/>
              </a:rPr>
              <a:t>Diversi tipi di </a:t>
            </a:r>
            <a:r>
              <a:rPr lang="en-US" sz="2800" b="1" dirty="0" err="1">
                <a:solidFill>
                  <a:srgbClr val="FF0000"/>
                </a:solidFill>
                <a:latin typeface="Arial Narrow" panose="020B0606020202030204" pitchFamily="34" charset="0"/>
              </a:rPr>
              <a:t>sostituzione</a:t>
            </a:r>
            <a:r>
              <a:rPr lang="en-US" sz="2800" b="1" dirty="0">
                <a:solidFill>
                  <a:srgbClr val="FF0000"/>
                </a:solidFill>
                <a:latin typeface="Arial Narrow" panose="020B0606020202030204" pitchFamily="34" charset="0"/>
              </a:rPr>
              <a:t> di base</a:t>
            </a:r>
            <a:r>
              <a:rPr lang="en-US" sz="2800" b="1" dirty="0">
                <a:latin typeface="Arial Narrow" panose="020B0606020202030204" pitchFamily="34" charset="0"/>
              </a:rPr>
              <a:t> </a:t>
            </a:r>
            <a:r>
              <a:rPr lang="en-US" sz="2800" b="1" dirty="0" err="1">
                <a:latin typeface="Arial Narrow" panose="020B0606020202030204" pitchFamily="34" charset="0"/>
              </a:rPr>
              <a:t>sono</a:t>
            </a:r>
            <a:r>
              <a:rPr lang="en-US" sz="2800" b="1" dirty="0">
                <a:latin typeface="Arial Narrow" panose="020B0606020202030204" pitchFamily="34" charset="0"/>
              </a:rPr>
              <a:t> </a:t>
            </a:r>
            <a:r>
              <a:rPr lang="en-US" sz="2800" b="1" dirty="0" err="1">
                <a:latin typeface="Arial Narrow" panose="020B0606020202030204" pitchFamily="34" charset="0"/>
              </a:rPr>
              <a:t>possibili</a:t>
            </a:r>
            <a:r>
              <a:rPr lang="en-US" sz="2800" b="1" dirty="0">
                <a:latin typeface="Arial Narrow" panose="020B0606020202030204" pitchFamily="34" charset="0"/>
              </a:rPr>
              <a:t> </a:t>
            </a:r>
            <a:r>
              <a:rPr lang="en-US" sz="2800" b="1" dirty="0" err="1">
                <a:latin typeface="Arial Narrow" panose="020B0606020202030204" pitchFamily="34" charset="0"/>
              </a:rPr>
              <a:t>nel</a:t>
            </a:r>
            <a:r>
              <a:rPr lang="en-US" sz="2800" b="1" dirty="0">
                <a:latin typeface="Arial Narrow" panose="020B0606020202030204" pitchFamily="34" charset="0"/>
              </a:rPr>
              <a:t> DNA: </a:t>
            </a:r>
            <a:br>
              <a:rPr lang="en-US" sz="2800" b="1" dirty="0">
                <a:latin typeface="Arial Narrow" panose="020B0606020202030204" pitchFamily="34" charset="0"/>
              </a:rPr>
            </a:br>
            <a:endParaRPr lang="en-US" sz="2800" b="1" dirty="0">
              <a:latin typeface="Arial Narrow" panose="020B0606020202030204" pitchFamily="34" charset="0"/>
              <a:cs typeface="Times New Roman" panose="02020603050405020304" pitchFamily="18" charset="0"/>
            </a:endParaRPr>
          </a:p>
        </p:txBody>
      </p:sp>
      <p:pic>
        <p:nvPicPr>
          <p:cNvPr id="7171" name="Picture 3"/>
          <p:cNvPicPr>
            <a:picLocks noGrp="1" noChangeAspect="1" noChangeArrowheads="1"/>
          </p:cNvPicPr>
          <p:nvPr>
            <p:ph idx="1"/>
          </p:nvPr>
        </p:nvPicPr>
        <p:blipFill>
          <a:blip r:embed="rId3" cstate="print"/>
          <a:srcRect/>
          <a:stretch>
            <a:fillRect/>
          </a:stretch>
        </p:blipFill>
        <p:spPr>
          <a:xfrm>
            <a:off x="640557" y="3222624"/>
            <a:ext cx="7958138" cy="3267075"/>
          </a:xfrm>
          <a:noFill/>
        </p:spPr>
      </p:pic>
      <p:sp>
        <p:nvSpPr>
          <p:cNvPr id="7172" name="Rectangle 4"/>
          <p:cNvSpPr>
            <a:spLocks noChangeArrowheads="1"/>
          </p:cNvSpPr>
          <p:nvPr/>
        </p:nvSpPr>
        <p:spPr bwMode="auto">
          <a:xfrm>
            <a:off x="1628776" y="4076700"/>
            <a:ext cx="1619250" cy="752475"/>
          </a:xfrm>
          <a:prstGeom prst="rect">
            <a:avLst/>
          </a:prstGeom>
          <a:solidFill>
            <a:schemeClr val="bg1"/>
          </a:solidFill>
          <a:ln w="9525">
            <a:solidFill>
              <a:schemeClr val="bg1"/>
            </a:solidFill>
            <a:miter lim="800000"/>
          </a:ln>
        </p:spPr>
        <p:txBody>
          <a:bodyPr wrap="none" anchor="ctr"/>
          <a:lstStyle/>
          <a:p>
            <a:endParaRPr lang="it-IT">
              <a:latin typeface="Arial Narrow" panose="020B0606020202030204" pitchFamily="34" charset="0"/>
            </a:endParaRPr>
          </a:p>
        </p:txBody>
      </p:sp>
      <p:cxnSp>
        <p:nvCxnSpPr>
          <p:cNvPr id="3" name="Connettore 2 2">
            <a:extLst>
              <a:ext uri="{FF2B5EF4-FFF2-40B4-BE49-F238E27FC236}">
                <a16:creationId xmlns:a16="http://schemas.microsoft.com/office/drawing/2014/main" id="{6D7E9E5F-57FC-276C-C823-7884826C73B9}"/>
              </a:ext>
            </a:extLst>
          </p:cNvPr>
          <p:cNvCxnSpPr>
            <a:cxnSpLocks/>
          </p:cNvCxnSpPr>
          <p:nvPr/>
        </p:nvCxnSpPr>
        <p:spPr bwMode="auto">
          <a:xfrm>
            <a:off x="4803775" y="4584700"/>
            <a:ext cx="1009650" cy="0"/>
          </a:xfrm>
          <a:prstGeom prst="straightConnector1">
            <a:avLst/>
          </a:prstGeom>
          <a:solidFill>
            <a:schemeClr val="accent1"/>
          </a:solidFill>
          <a:ln w="57150" cap="flat" cmpd="sng" algn="ctr">
            <a:solidFill>
              <a:srgbClr val="00CC00"/>
            </a:solidFill>
            <a:prstDash val="solid"/>
            <a:round/>
            <a:headEnd type="none" w="med" len="med"/>
            <a:tailEnd type="triangle"/>
          </a:ln>
        </p:spPr>
      </p:cxnSp>
      <p:cxnSp>
        <p:nvCxnSpPr>
          <p:cNvPr id="5" name="Connettore 2 4">
            <a:extLst>
              <a:ext uri="{FF2B5EF4-FFF2-40B4-BE49-F238E27FC236}">
                <a16:creationId xmlns:a16="http://schemas.microsoft.com/office/drawing/2014/main" id="{89B7583D-F0BD-73A9-7BB4-35A785019DE6}"/>
              </a:ext>
            </a:extLst>
          </p:cNvPr>
          <p:cNvCxnSpPr>
            <a:cxnSpLocks/>
          </p:cNvCxnSpPr>
          <p:nvPr/>
        </p:nvCxnSpPr>
        <p:spPr bwMode="auto">
          <a:xfrm flipH="1" flipV="1">
            <a:off x="4822825" y="4819650"/>
            <a:ext cx="981075" cy="19050"/>
          </a:xfrm>
          <a:prstGeom prst="straightConnector1">
            <a:avLst/>
          </a:prstGeom>
          <a:solidFill>
            <a:schemeClr val="accent1"/>
          </a:solidFill>
          <a:ln w="57150" cap="flat" cmpd="sng" algn="ctr">
            <a:solidFill>
              <a:srgbClr val="00CC00"/>
            </a:solidFill>
            <a:prstDash val="solid"/>
            <a:round/>
            <a:headEnd type="none" w="med" len="med"/>
            <a:tailEnd type="triangle"/>
          </a:ln>
        </p:spPr>
      </p:cxnSp>
      <p:cxnSp>
        <p:nvCxnSpPr>
          <p:cNvPr id="7" name="Connettore 2 6">
            <a:extLst>
              <a:ext uri="{FF2B5EF4-FFF2-40B4-BE49-F238E27FC236}">
                <a16:creationId xmlns:a16="http://schemas.microsoft.com/office/drawing/2014/main" id="{423FEC58-5C31-5588-6246-74F3563FE7B1}"/>
              </a:ext>
            </a:extLst>
          </p:cNvPr>
          <p:cNvCxnSpPr>
            <a:cxnSpLocks/>
          </p:cNvCxnSpPr>
          <p:nvPr/>
        </p:nvCxnSpPr>
        <p:spPr bwMode="auto">
          <a:xfrm flipV="1">
            <a:off x="5391150" y="4076700"/>
            <a:ext cx="0" cy="1255564"/>
          </a:xfrm>
          <a:prstGeom prst="straightConnector1">
            <a:avLst/>
          </a:prstGeom>
          <a:solidFill>
            <a:schemeClr val="accent1"/>
          </a:solidFill>
          <a:ln w="57150" cap="flat" cmpd="sng" algn="ctr">
            <a:solidFill>
              <a:srgbClr val="00CC00"/>
            </a:solidFill>
            <a:prstDash val="solid"/>
            <a:round/>
            <a:headEnd type="none" w="med" len="med"/>
            <a:tailEnd type="triangle"/>
          </a:ln>
        </p:spPr>
      </p:cxnSp>
      <p:cxnSp>
        <p:nvCxnSpPr>
          <p:cNvPr id="9" name="Connettore 2 8">
            <a:extLst>
              <a:ext uri="{FF2B5EF4-FFF2-40B4-BE49-F238E27FC236}">
                <a16:creationId xmlns:a16="http://schemas.microsoft.com/office/drawing/2014/main" id="{60595292-871F-9301-7410-FEDA12DD416A}"/>
              </a:ext>
            </a:extLst>
          </p:cNvPr>
          <p:cNvCxnSpPr>
            <a:cxnSpLocks/>
          </p:cNvCxnSpPr>
          <p:nvPr/>
        </p:nvCxnSpPr>
        <p:spPr bwMode="auto">
          <a:xfrm>
            <a:off x="5200650" y="4079875"/>
            <a:ext cx="0" cy="1195388"/>
          </a:xfrm>
          <a:prstGeom prst="straightConnector1">
            <a:avLst/>
          </a:prstGeom>
          <a:solidFill>
            <a:schemeClr val="accent1"/>
          </a:solidFill>
          <a:ln w="57150" cap="flat" cmpd="sng" algn="ctr">
            <a:solidFill>
              <a:srgbClr val="00CC00"/>
            </a:solidFill>
            <a:prstDash val="solid"/>
            <a:round/>
            <a:headEnd type="none" w="med" len="med"/>
            <a:tailEnd type="triangle"/>
          </a:ln>
        </p:spPr>
      </p:cxnSp>
      <p:cxnSp>
        <p:nvCxnSpPr>
          <p:cNvPr id="11" name="Connettore 2 10">
            <a:extLst>
              <a:ext uri="{FF2B5EF4-FFF2-40B4-BE49-F238E27FC236}">
                <a16:creationId xmlns:a16="http://schemas.microsoft.com/office/drawing/2014/main" id="{4B2281D0-CDE8-539E-D28F-3B5DE303387B}"/>
              </a:ext>
            </a:extLst>
          </p:cNvPr>
          <p:cNvCxnSpPr>
            <a:cxnSpLocks/>
          </p:cNvCxnSpPr>
          <p:nvPr/>
        </p:nvCxnSpPr>
        <p:spPr bwMode="auto">
          <a:xfrm flipH="1">
            <a:off x="4381503" y="3517900"/>
            <a:ext cx="723898" cy="896145"/>
          </a:xfrm>
          <a:prstGeom prst="straightConnector1">
            <a:avLst/>
          </a:prstGeom>
          <a:solidFill>
            <a:schemeClr val="accent1"/>
          </a:solidFill>
          <a:ln w="57150" cap="flat" cmpd="sng" algn="ctr">
            <a:solidFill>
              <a:srgbClr val="00B0F0"/>
            </a:solidFill>
            <a:prstDash val="solid"/>
            <a:round/>
            <a:headEnd type="none" w="med" len="med"/>
            <a:tailEnd type="triangle"/>
          </a:ln>
        </p:spPr>
      </p:cxnSp>
      <p:cxnSp>
        <p:nvCxnSpPr>
          <p:cNvPr id="14" name="Connettore 2 13">
            <a:extLst>
              <a:ext uri="{FF2B5EF4-FFF2-40B4-BE49-F238E27FC236}">
                <a16:creationId xmlns:a16="http://schemas.microsoft.com/office/drawing/2014/main" id="{29751077-5343-07BB-C2CF-6324D0333CD0}"/>
              </a:ext>
            </a:extLst>
          </p:cNvPr>
          <p:cNvCxnSpPr>
            <a:cxnSpLocks/>
          </p:cNvCxnSpPr>
          <p:nvPr/>
        </p:nvCxnSpPr>
        <p:spPr bwMode="auto">
          <a:xfrm>
            <a:off x="4394200" y="5003404"/>
            <a:ext cx="704851" cy="867171"/>
          </a:xfrm>
          <a:prstGeom prst="straightConnector1">
            <a:avLst/>
          </a:prstGeom>
          <a:solidFill>
            <a:schemeClr val="accent1"/>
          </a:solidFill>
          <a:ln w="57150" cap="flat" cmpd="sng" algn="ctr">
            <a:solidFill>
              <a:srgbClr val="00B0F0"/>
            </a:solidFill>
            <a:prstDash val="solid"/>
            <a:round/>
            <a:headEnd type="none" w="med" len="med"/>
            <a:tailEnd type="triangle"/>
          </a:ln>
        </p:spPr>
      </p:cxnSp>
      <p:cxnSp>
        <p:nvCxnSpPr>
          <p:cNvPr id="16" name="Connettore 2 15">
            <a:extLst>
              <a:ext uri="{FF2B5EF4-FFF2-40B4-BE49-F238E27FC236}">
                <a16:creationId xmlns:a16="http://schemas.microsoft.com/office/drawing/2014/main" id="{328F4251-D21D-33FB-FF78-979857CB21DE}"/>
              </a:ext>
            </a:extLst>
          </p:cNvPr>
          <p:cNvCxnSpPr>
            <a:cxnSpLocks/>
          </p:cNvCxnSpPr>
          <p:nvPr/>
        </p:nvCxnSpPr>
        <p:spPr bwMode="auto">
          <a:xfrm flipH="1">
            <a:off x="5410200" y="4814689"/>
            <a:ext cx="703658" cy="881261"/>
          </a:xfrm>
          <a:prstGeom prst="straightConnector1">
            <a:avLst/>
          </a:prstGeom>
          <a:solidFill>
            <a:schemeClr val="accent1"/>
          </a:solidFill>
          <a:ln w="57150" cap="flat" cmpd="sng" algn="ctr">
            <a:solidFill>
              <a:srgbClr val="00B0F0"/>
            </a:solidFill>
            <a:prstDash val="solid"/>
            <a:round/>
            <a:headEnd type="none" w="med" len="med"/>
            <a:tailEnd type="triangle"/>
          </a:ln>
        </p:spPr>
      </p:cxnSp>
      <p:cxnSp>
        <p:nvCxnSpPr>
          <p:cNvPr id="18" name="Connettore 2 17">
            <a:extLst>
              <a:ext uri="{FF2B5EF4-FFF2-40B4-BE49-F238E27FC236}">
                <a16:creationId xmlns:a16="http://schemas.microsoft.com/office/drawing/2014/main" id="{F76B246F-8CE6-1855-1E0D-DAED30868F6D}"/>
              </a:ext>
            </a:extLst>
          </p:cNvPr>
          <p:cNvCxnSpPr>
            <a:cxnSpLocks/>
          </p:cNvCxnSpPr>
          <p:nvPr/>
        </p:nvCxnSpPr>
        <p:spPr bwMode="auto">
          <a:xfrm>
            <a:off x="5421710" y="3735586"/>
            <a:ext cx="691159" cy="868065"/>
          </a:xfrm>
          <a:prstGeom prst="straightConnector1">
            <a:avLst/>
          </a:prstGeom>
          <a:solidFill>
            <a:schemeClr val="accent1"/>
          </a:solidFill>
          <a:ln w="57150" cap="flat" cmpd="sng" algn="ctr">
            <a:solidFill>
              <a:srgbClr val="00B0F0"/>
            </a:solidFill>
            <a:prstDash val="solid"/>
            <a:round/>
            <a:headEnd type="none" w="med" len="med"/>
            <a:tailEnd type="triangle"/>
          </a:ln>
        </p:spPr>
      </p:cxnSp>
      <p:cxnSp>
        <p:nvCxnSpPr>
          <p:cNvPr id="20" name="Connettore 2 19">
            <a:extLst>
              <a:ext uri="{FF2B5EF4-FFF2-40B4-BE49-F238E27FC236}">
                <a16:creationId xmlns:a16="http://schemas.microsoft.com/office/drawing/2014/main" id="{14578CD3-EE9A-4EB7-A9CB-90BE8ED8BD82}"/>
              </a:ext>
            </a:extLst>
          </p:cNvPr>
          <p:cNvCxnSpPr>
            <a:cxnSpLocks/>
          </p:cNvCxnSpPr>
          <p:nvPr/>
        </p:nvCxnSpPr>
        <p:spPr bwMode="auto">
          <a:xfrm flipH="1" flipV="1">
            <a:off x="5553375" y="3576439"/>
            <a:ext cx="756989" cy="870148"/>
          </a:xfrm>
          <a:prstGeom prst="straightConnector1">
            <a:avLst/>
          </a:prstGeom>
          <a:solidFill>
            <a:schemeClr val="accent1"/>
          </a:solidFill>
          <a:ln w="57150" cap="flat" cmpd="sng" algn="ctr">
            <a:solidFill>
              <a:srgbClr val="00B0F0"/>
            </a:solidFill>
            <a:prstDash val="solid"/>
            <a:round/>
            <a:headEnd type="none" w="med" len="med"/>
            <a:tailEnd type="triangle"/>
          </a:ln>
        </p:spPr>
      </p:cxnSp>
      <p:cxnSp>
        <p:nvCxnSpPr>
          <p:cNvPr id="23" name="Connettore 2 22">
            <a:extLst>
              <a:ext uri="{FF2B5EF4-FFF2-40B4-BE49-F238E27FC236}">
                <a16:creationId xmlns:a16="http://schemas.microsoft.com/office/drawing/2014/main" id="{F60C675D-17D5-887E-F9C7-4C9406735043}"/>
              </a:ext>
            </a:extLst>
          </p:cNvPr>
          <p:cNvCxnSpPr>
            <a:cxnSpLocks/>
          </p:cNvCxnSpPr>
          <p:nvPr/>
        </p:nvCxnSpPr>
        <p:spPr bwMode="auto">
          <a:xfrm flipV="1">
            <a:off x="5549751" y="4984154"/>
            <a:ext cx="676424" cy="863106"/>
          </a:xfrm>
          <a:prstGeom prst="straightConnector1">
            <a:avLst/>
          </a:prstGeom>
          <a:solidFill>
            <a:schemeClr val="accent1"/>
          </a:solidFill>
          <a:ln w="57150" cap="flat" cmpd="sng" algn="ctr">
            <a:solidFill>
              <a:srgbClr val="00B0F0"/>
            </a:solidFill>
            <a:prstDash val="solid"/>
            <a:round/>
            <a:headEnd type="none" w="med" len="med"/>
            <a:tailEnd type="triangle"/>
          </a:ln>
        </p:spPr>
      </p:cxnSp>
      <p:cxnSp>
        <p:nvCxnSpPr>
          <p:cNvPr id="25" name="Connettore 2 24">
            <a:extLst>
              <a:ext uri="{FF2B5EF4-FFF2-40B4-BE49-F238E27FC236}">
                <a16:creationId xmlns:a16="http://schemas.microsoft.com/office/drawing/2014/main" id="{AF28C6EA-9C64-4041-D0DD-7A711175ADE2}"/>
              </a:ext>
            </a:extLst>
          </p:cNvPr>
          <p:cNvCxnSpPr>
            <a:cxnSpLocks/>
          </p:cNvCxnSpPr>
          <p:nvPr/>
        </p:nvCxnSpPr>
        <p:spPr bwMode="auto">
          <a:xfrm flipH="1" flipV="1">
            <a:off x="4550966" y="4868862"/>
            <a:ext cx="694134" cy="839788"/>
          </a:xfrm>
          <a:prstGeom prst="straightConnector1">
            <a:avLst/>
          </a:prstGeom>
          <a:solidFill>
            <a:schemeClr val="accent1"/>
          </a:solidFill>
          <a:ln w="57150" cap="flat" cmpd="sng" algn="ctr">
            <a:solidFill>
              <a:srgbClr val="00B0F0"/>
            </a:solidFill>
            <a:prstDash val="solid"/>
            <a:round/>
            <a:headEnd type="none" w="med" len="med"/>
            <a:tailEnd type="triangle"/>
          </a:ln>
        </p:spPr>
      </p:cxnSp>
      <p:cxnSp>
        <p:nvCxnSpPr>
          <p:cNvPr id="27" name="Connettore 2 26">
            <a:extLst>
              <a:ext uri="{FF2B5EF4-FFF2-40B4-BE49-F238E27FC236}">
                <a16:creationId xmlns:a16="http://schemas.microsoft.com/office/drawing/2014/main" id="{6F83C169-9808-273D-B33A-19EC679990F4}"/>
              </a:ext>
            </a:extLst>
          </p:cNvPr>
          <p:cNvCxnSpPr>
            <a:cxnSpLocks/>
          </p:cNvCxnSpPr>
          <p:nvPr/>
        </p:nvCxnSpPr>
        <p:spPr bwMode="auto">
          <a:xfrm flipV="1">
            <a:off x="4541889" y="3729236"/>
            <a:ext cx="658489" cy="868065"/>
          </a:xfrm>
          <a:prstGeom prst="straightConnector1">
            <a:avLst/>
          </a:prstGeom>
          <a:solidFill>
            <a:schemeClr val="accent1"/>
          </a:solidFill>
          <a:ln w="57150" cap="flat" cmpd="sng" algn="ctr">
            <a:solidFill>
              <a:srgbClr val="00B0F0"/>
            </a:solidFill>
            <a:prstDash val="solid"/>
            <a:round/>
            <a:headEnd type="none" w="med" len="med"/>
            <a:tailEnd type="triangle"/>
          </a:ln>
        </p:spPr>
      </p:cxnSp>
      <p:cxnSp>
        <p:nvCxnSpPr>
          <p:cNvPr id="32" name="Connettore 2 31">
            <a:extLst>
              <a:ext uri="{FF2B5EF4-FFF2-40B4-BE49-F238E27FC236}">
                <a16:creationId xmlns:a16="http://schemas.microsoft.com/office/drawing/2014/main" id="{BE876D87-4BE1-8671-DDDE-E30ACC87849B}"/>
              </a:ext>
            </a:extLst>
          </p:cNvPr>
          <p:cNvCxnSpPr>
            <a:cxnSpLocks/>
          </p:cNvCxnSpPr>
          <p:nvPr/>
        </p:nvCxnSpPr>
        <p:spPr bwMode="auto">
          <a:xfrm>
            <a:off x="1628776" y="4984154"/>
            <a:ext cx="638176" cy="0"/>
          </a:xfrm>
          <a:prstGeom prst="straightConnector1">
            <a:avLst/>
          </a:prstGeom>
          <a:solidFill>
            <a:schemeClr val="accent1"/>
          </a:solidFill>
          <a:ln w="57150" cap="flat" cmpd="sng" algn="ctr">
            <a:solidFill>
              <a:srgbClr val="00CC00"/>
            </a:solidFill>
            <a:prstDash val="solid"/>
            <a:round/>
            <a:headEnd type="none" w="med" len="med"/>
            <a:tailEnd type="triangle"/>
          </a:ln>
        </p:spPr>
      </p:cxnSp>
      <p:cxnSp>
        <p:nvCxnSpPr>
          <p:cNvPr id="34" name="Connettore 2 33">
            <a:extLst>
              <a:ext uri="{FF2B5EF4-FFF2-40B4-BE49-F238E27FC236}">
                <a16:creationId xmlns:a16="http://schemas.microsoft.com/office/drawing/2014/main" id="{FAA3629D-596F-CF32-2BE4-A25C3BF54DBD}"/>
              </a:ext>
            </a:extLst>
          </p:cNvPr>
          <p:cNvCxnSpPr>
            <a:cxnSpLocks/>
          </p:cNvCxnSpPr>
          <p:nvPr/>
        </p:nvCxnSpPr>
        <p:spPr bwMode="auto">
          <a:xfrm>
            <a:off x="1628776" y="5275263"/>
            <a:ext cx="638176" cy="13493"/>
          </a:xfrm>
          <a:prstGeom prst="straightConnector1">
            <a:avLst/>
          </a:prstGeom>
          <a:solidFill>
            <a:schemeClr val="accent1"/>
          </a:solidFill>
          <a:ln w="57150" cap="flat" cmpd="sng" algn="ctr">
            <a:solidFill>
              <a:srgbClr val="00B0F0"/>
            </a:solidFill>
            <a:prstDash val="solid"/>
            <a:round/>
            <a:headEnd type="none" w="med" len="med"/>
            <a:tailEnd type="triangle"/>
          </a:ln>
        </p:spPr>
      </p:cxnSp>
      <p:sp>
        <p:nvSpPr>
          <p:cNvPr id="38" name="CasellaDiTesto 37">
            <a:extLst>
              <a:ext uri="{FF2B5EF4-FFF2-40B4-BE49-F238E27FC236}">
                <a16:creationId xmlns:a16="http://schemas.microsoft.com/office/drawing/2014/main" id="{D81E496A-581D-5027-697C-EA4748C514B4}"/>
              </a:ext>
            </a:extLst>
          </p:cNvPr>
          <p:cNvSpPr txBox="1"/>
          <p:nvPr/>
        </p:nvSpPr>
        <p:spPr>
          <a:xfrm>
            <a:off x="2449431" y="1239961"/>
            <a:ext cx="4588042" cy="1415772"/>
          </a:xfrm>
          <a:prstGeom prst="rect">
            <a:avLst/>
          </a:prstGeom>
          <a:noFill/>
        </p:spPr>
        <p:txBody>
          <a:bodyPr wrap="square">
            <a:spAutoFit/>
          </a:bodyPr>
          <a:lstStyle/>
          <a:p>
            <a:br>
              <a:rPr lang="en-US" sz="2000" b="1" dirty="0">
                <a:latin typeface="Arial Narrow" panose="020B0606020202030204" pitchFamily="34" charset="0"/>
              </a:rPr>
            </a:br>
            <a:r>
              <a:rPr lang="en-US" sz="2200" b="1" dirty="0">
                <a:solidFill>
                  <a:srgbClr val="00CC00"/>
                </a:solidFill>
                <a:latin typeface="Arial Narrow" panose="020B0606020202030204" pitchFamily="34" charset="0"/>
              </a:rPr>
              <a:t>4 </a:t>
            </a:r>
            <a:r>
              <a:rPr lang="en-US" sz="2200" b="1" dirty="0" err="1">
                <a:solidFill>
                  <a:srgbClr val="00CC00"/>
                </a:solidFill>
                <a:latin typeface="Arial Narrow" panose="020B0606020202030204" pitchFamily="34" charset="0"/>
              </a:rPr>
              <a:t>transizioni</a:t>
            </a:r>
            <a:r>
              <a:rPr lang="en-US" sz="2200" b="1" dirty="0">
                <a:solidFill>
                  <a:srgbClr val="00CC00"/>
                </a:solidFill>
                <a:latin typeface="Arial Narrow" panose="020B0606020202030204" pitchFamily="34" charset="0"/>
              </a:rPr>
              <a:t>  </a:t>
            </a:r>
            <a:r>
              <a:rPr lang="en-US" sz="2200" b="1" dirty="0">
                <a:latin typeface="Arial Narrow" panose="020B0606020202030204" pitchFamily="34" charset="0"/>
              </a:rPr>
              <a:t>(</a:t>
            </a:r>
            <a:r>
              <a:rPr lang="en-US" sz="2200" b="1" dirty="0" err="1">
                <a:latin typeface="Arial Narrow" panose="020B0606020202030204" pitchFamily="34" charset="0"/>
              </a:rPr>
              <a:t>pyr</a:t>
            </a:r>
            <a:r>
              <a:rPr lang="en-US" sz="2200" b="1" dirty="0" err="1">
                <a:latin typeface="Arial Narrow" panose="020B0606020202030204" pitchFamily="34" charset="0"/>
                <a:cs typeface="Times New Roman" panose="02020603050405020304" pitchFamily="18" charset="0"/>
              </a:rPr>
              <a:t>→pyr</a:t>
            </a:r>
            <a:r>
              <a:rPr lang="en-US" sz="2200" b="1" dirty="0">
                <a:latin typeface="Arial Narrow" panose="020B0606020202030204" pitchFamily="34" charset="0"/>
                <a:cs typeface="Times New Roman" panose="02020603050405020304" pitchFamily="18" charset="0"/>
              </a:rPr>
              <a:t> o </a:t>
            </a:r>
            <a:r>
              <a:rPr lang="en-US" sz="2200" b="1" dirty="0" err="1">
                <a:latin typeface="Arial Narrow" panose="020B0606020202030204" pitchFamily="34" charset="0"/>
                <a:cs typeface="Times New Roman" panose="02020603050405020304" pitchFamily="18" charset="0"/>
              </a:rPr>
              <a:t>pur→pur</a:t>
            </a:r>
            <a:r>
              <a:rPr lang="en-US" sz="2200" b="1" dirty="0">
                <a:latin typeface="Arial Narrow" panose="020B0606020202030204" pitchFamily="34" charset="0"/>
                <a:cs typeface="Times New Roman" panose="02020603050405020304" pitchFamily="18" charset="0"/>
              </a:rPr>
              <a:t>)  </a:t>
            </a:r>
            <a:br>
              <a:rPr lang="en-US" sz="2200" b="1" dirty="0">
                <a:latin typeface="Arial Narrow" panose="020B0606020202030204" pitchFamily="34" charset="0"/>
                <a:cs typeface="Times New Roman" panose="02020603050405020304" pitchFamily="18" charset="0"/>
              </a:rPr>
            </a:br>
            <a:br>
              <a:rPr lang="en-US" sz="2200" b="1" dirty="0">
                <a:latin typeface="Arial Narrow" panose="020B0606020202030204" pitchFamily="34" charset="0"/>
                <a:cs typeface="Times New Roman" panose="02020603050405020304" pitchFamily="18" charset="0"/>
              </a:rPr>
            </a:br>
            <a:r>
              <a:rPr lang="en-US" sz="2200" b="1" dirty="0">
                <a:solidFill>
                  <a:srgbClr val="00B0F0"/>
                </a:solidFill>
                <a:latin typeface="Arial Narrow" panose="020B0606020202030204" pitchFamily="34" charset="0"/>
                <a:cs typeface="Times New Roman" panose="02020603050405020304" pitchFamily="18" charset="0"/>
              </a:rPr>
              <a:t>8 </a:t>
            </a:r>
            <a:r>
              <a:rPr lang="en-US" sz="2200" b="1" dirty="0" err="1">
                <a:solidFill>
                  <a:srgbClr val="00B0F0"/>
                </a:solidFill>
                <a:latin typeface="Arial Narrow" panose="020B0606020202030204" pitchFamily="34" charset="0"/>
                <a:cs typeface="Times New Roman" panose="02020603050405020304" pitchFamily="18" charset="0"/>
              </a:rPr>
              <a:t>transversioni</a:t>
            </a:r>
            <a:r>
              <a:rPr lang="en-US" sz="2200" b="1" dirty="0">
                <a:solidFill>
                  <a:srgbClr val="00B0F0"/>
                </a:solidFill>
                <a:latin typeface="Arial Narrow" panose="020B0606020202030204" pitchFamily="34" charset="0"/>
                <a:cs typeface="Times New Roman" panose="02020603050405020304" pitchFamily="18" charset="0"/>
              </a:rPr>
              <a:t>  </a:t>
            </a:r>
            <a:r>
              <a:rPr lang="en-US" sz="2200" b="1" dirty="0">
                <a:latin typeface="Arial Narrow" panose="020B0606020202030204" pitchFamily="34" charset="0"/>
                <a:cs typeface="Times New Roman" panose="02020603050405020304" pitchFamily="18" charset="0"/>
              </a:rPr>
              <a:t>(</a:t>
            </a:r>
            <a:r>
              <a:rPr lang="en-US" sz="2200" b="1" dirty="0" err="1">
                <a:latin typeface="Arial Narrow" panose="020B0606020202030204" pitchFamily="34" charset="0"/>
                <a:cs typeface="Times New Roman" panose="02020603050405020304" pitchFamily="18" charset="0"/>
              </a:rPr>
              <a:t>pyr→pur</a:t>
            </a:r>
            <a:r>
              <a:rPr lang="en-US" sz="2200" b="1" dirty="0">
                <a:latin typeface="Arial Narrow" panose="020B0606020202030204" pitchFamily="34" charset="0"/>
                <a:cs typeface="Times New Roman" panose="02020603050405020304" pitchFamily="18" charset="0"/>
              </a:rPr>
              <a:t> o </a:t>
            </a:r>
            <a:r>
              <a:rPr lang="en-US" sz="2200" b="1" dirty="0" err="1">
                <a:latin typeface="Arial Narrow" panose="020B0606020202030204" pitchFamily="34" charset="0"/>
                <a:cs typeface="Times New Roman" panose="02020603050405020304" pitchFamily="18" charset="0"/>
              </a:rPr>
              <a:t>pur→pyr</a:t>
            </a:r>
            <a:r>
              <a:rPr lang="en-US" sz="2200" b="1" dirty="0">
                <a:latin typeface="Arial Narrow" panose="020B0606020202030204" pitchFamily="34" charset="0"/>
                <a:cs typeface="Times New Roman" panose="02020603050405020304" pitchFamily="18" charset="0"/>
              </a:rPr>
              <a:t>)</a:t>
            </a:r>
            <a:endParaRPr lang="it-IT"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a:defRPr/>
            </a:pPr>
            <a:fld id="{21DBB6CA-B4DF-48FD-8783-43065354D8BC}" type="slidenum">
              <a:rPr lang="en-US" altLang="en-US" smtClean="0"/>
              <a:t>20</a:t>
            </a:fld>
            <a:endParaRPr lang="en-US" altLang="en-US"/>
          </a:p>
        </p:txBody>
      </p:sp>
      <p:pic>
        <p:nvPicPr>
          <p:cNvPr id="1026" name="Picture 2" descr="Risultati immagini per nitrogen must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79" y="1450975"/>
            <a:ext cx="8392106" cy="219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4"/>
          <p:cNvSpPr>
            <a:spLocks noGrp="1"/>
          </p:cNvSpPr>
          <p:nvPr>
            <p:ph type="sldNum" sz="quarter" idx="11"/>
          </p:nvPr>
        </p:nvSpPr>
        <p:spPr>
          <a:noFill/>
        </p:spPr>
        <p:txBody>
          <a:bodyPr/>
          <a:lstStyle/>
          <a:p>
            <a:fld id="{D2580726-76A4-4F7E-A86B-635715F88FAA}" type="slidenum">
              <a:rPr lang="en-US" altLang="en-US" smtClean="0"/>
              <a:t>21</a:t>
            </a:fld>
            <a:endParaRPr lang="en-US" altLang="en-US"/>
          </a:p>
        </p:txBody>
      </p:sp>
      <p:sp>
        <p:nvSpPr>
          <p:cNvPr id="140290" name="Rectangle 2"/>
          <p:cNvSpPr>
            <a:spLocks noGrp="1" noChangeArrowheads="1"/>
          </p:cNvSpPr>
          <p:nvPr>
            <p:ph type="title"/>
          </p:nvPr>
        </p:nvSpPr>
        <p:spPr>
          <a:xfrm>
            <a:off x="227013" y="0"/>
            <a:ext cx="8686800" cy="1352550"/>
          </a:xfrm>
        </p:spPr>
        <p:txBody>
          <a:bodyPr/>
          <a:lstStyle/>
          <a:p>
            <a:pPr eaLnBrk="1" hangingPunct="1">
              <a:defRPr/>
            </a:pPr>
            <a:r>
              <a:rPr lang="en-US" sz="4000" b="1">
                <a:effectLst>
                  <a:outerShdw blurRad="38100" dist="38100" dir="2700000" algn="tl">
                    <a:srgbClr val="C0C0C0"/>
                  </a:outerShdw>
                </a:effectLst>
                <a:latin typeface="Helvetica" pitchFamily="34" charset="0"/>
              </a:rPr>
              <a:t>Esempio di mutageno chimico: </a:t>
            </a:r>
            <a:br>
              <a:rPr lang="en-US" sz="4000" b="1">
                <a:effectLst>
                  <a:outerShdw blurRad="38100" dist="38100" dir="2700000" algn="tl">
                    <a:srgbClr val="C0C0C0"/>
                  </a:outerShdw>
                </a:effectLst>
                <a:latin typeface="Helvetica" pitchFamily="34" charset="0"/>
              </a:rPr>
            </a:br>
            <a:r>
              <a:rPr lang="en-US" sz="4000" b="1">
                <a:effectLst>
                  <a:outerShdw blurRad="38100" dist="38100" dir="2700000" algn="tl">
                    <a:srgbClr val="C0C0C0"/>
                  </a:outerShdw>
                </a:effectLst>
                <a:latin typeface="Helvetica" pitchFamily="34" charset="0"/>
              </a:rPr>
              <a:t>etil-metan-sulfonato (EMS)</a:t>
            </a:r>
            <a:endParaRPr lang="en-US" sz="4000">
              <a:latin typeface="Helvetica" pitchFamily="34" charset="0"/>
            </a:endParaRPr>
          </a:p>
        </p:txBody>
      </p:sp>
      <p:pic>
        <p:nvPicPr>
          <p:cNvPr id="27652" name="Picture 3"/>
          <p:cNvPicPr>
            <a:picLocks noGrp="1" noChangeAspect="1" noChangeArrowheads="1"/>
          </p:cNvPicPr>
          <p:nvPr>
            <p:ph idx="1"/>
          </p:nvPr>
        </p:nvPicPr>
        <p:blipFill>
          <a:blip r:embed="rId3" cstate="print"/>
          <a:srcRect/>
          <a:stretch>
            <a:fillRect/>
          </a:stretch>
        </p:blipFill>
        <p:spPr>
          <a:xfrm>
            <a:off x="441325" y="1982788"/>
            <a:ext cx="8178800" cy="4125912"/>
          </a:xfrm>
          <a:noFill/>
        </p:spPr>
      </p:pic>
      <p:pic>
        <p:nvPicPr>
          <p:cNvPr id="27653" name="Picture 3" descr="F12-22"/>
          <p:cNvPicPr>
            <a:picLocks noChangeAspect="1" noChangeArrowheads="1"/>
          </p:cNvPicPr>
          <p:nvPr/>
        </p:nvPicPr>
        <p:blipFill>
          <a:blip r:embed="rId4" cstate="print"/>
          <a:srcRect t="20000" r="62311" b="56966"/>
          <a:stretch>
            <a:fillRect/>
          </a:stretch>
        </p:blipFill>
        <p:spPr bwMode="auto">
          <a:xfrm>
            <a:off x="495300" y="1346200"/>
            <a:ext cx="3614738" cy="16891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3"/>
          <p:cNvSpPr>
            <a:spLocks noGrp="1"/>
          </p:cNvSpPr>
          <p:nvPr>
            <p:ph type="sldNum" sz="quarter" idx="11"/>
          </p:nvPr>
        </p:nvSpPr>
        <p:spPr>
          <a:noFill/>
        </p:spPr>
        <p:txBody>
          <a:bodyPr/>
          <a:lstStyle/>
          <a:p>
            <a:fld id="{65E3F28C-27A3-4B16-840F-586B7CE28990}" type="slidenum">
              <a:rPr lang="en-US" altLang="en-US" smtClean="0"/>
              <a:t>22</a:t>
            </a:fld>
            <a:endParaRPr lang="en-US" altLang="en-US"/>
          </a:p>
        </p:txBody>
      </p:sp>
      <p:sp>
        <p:nvSpPr>
          <p:cNvPr id="29699" name="Rectangle 2"/>
          <p:cNvSpPr>
            <a:spLocks noGrp="1" noChangeArrowheads="1"/>
          </p:cNvSpPr>
          <p:nvPr>
            <p:ph type="title"/>
          </p:nvPr>
        </p:nvSpPr>
        <p:spPr>
          <a:xfrm>
            <a:off x="381000" y="0"/>
            <a:ext cx="8356600" cy="1143000"/>
          </a:xfrm>
        </p:spPr>
        <p:txBody>
          <a:bodyPr/>
          <a:lstStyle/>
          <a:p>
            <a:pPr eaLnBrk="1" hangingPunct="1"/>
            <a:r>
              <a:rPr lang="en-US" sz="3200" b="1">
                <a:latin typeface="Helvetica" pitchFamily="34" charset="0"/>
              </a:rPr>
              <a:t>I </a:t>
            </a:r>
            <a:r>
              <a:rPr lang="en-US" sz="3200" b="1">
                <a:solidFill>
                  <a:srgbClr val="FF0000"/>
                </a:solidFill>
                <a:latin typeface="Helvetica" pitchFamily="34" charset="0"/>
              </a:rPr>
              <a:t>carcinogeni chimici</a:t>
            </a:r>
            <a:r>
              <a:rPr lang="en-US" sz="3200" b="1">
                <a:latin typeface="Helvetica" pitchFamily="34" charset="0"/>
              </a:rPr>
              <a:t> reagiscono con il DNA sia </a:t>
            </a:r>
            <a:r>
              <a:rPr lang="en-US" sz="3200" b="1" u="sng">
                <a:latin typeface="Helvetica" pitchFamily="34" charset="0"/>
              </a:rPr>
              <a:t>direttamente</a:t>
            </a:r>
            <a:r>
              <a:rPr lang="en-US" sz="3200" b="1">
                <a:latin typeface="Helvetica" pitchFamily="34" charset="0"/>
              </a:rPr>
              <a:t> che </a:t>
            </a:r>
            <a:r>
              <a:rPr lang="en-US" sz="3200" b="1" u="sng">
                <a:latin typeface="Helvetica" pitchFamily="34" charset="0"/>
              </a:rPr>
              <a:t>indirettamente</a:t>
            </a:r>
          </a:p>
        </p:txBody>
      </p:sp>
      <p:pic>
        <p:nvPicPr>
          <p:cNvPr id="29700" name="Picture 3" descr="F12-22"/>
          <p:cNvPicPr>
            <a:picLocks noChangeAspect="1" noChangeArrowheads="1"/>
          </p:cNvPicPr>
          <p:nvPr/>
        </p:nvPicPr>
        <p:blipFill>
          <a:blip r:embed="rId3" cstate="print"/>
          <a:srcRect/>
          <a:stretch>
            <a:fillRect/>
          </a:stretch>
        </p:blipFill>
        <p:spPr bwMode="auto">
          <a:xfrm>
            <a:off x="1066800" y="1539875"/>
            <a:ext cx="6870700" cy="51276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pPr>
              <a:defRPr/>
            </a:pPr>
            <a:fld id="{B91D116E-E737-4EC5-AD87-751C479554E7}" type="slidenum">
              <a:rPr lang="en-US" altLang="en-US" smtClean="0"/>
              <a:t>23</a:t>
            </a:fld>
            <a:endParaRPr lang="en-US" altLang="en-US"/>
          </a:p>
        </p:txBody>
      </p:sp>
      <p:pic>
        <p:nvPicPr>
          <p:cNvPr id="4" name="Immagine 3"/>
          <p:cNvPicPr>
            <a:picLocks noChangeAspect="1"/>
          </p:cNvPicPr>
          <p:nvPr/>
        </p:nvPicPr>
        <p:blipFill rotWithShape="1">
          <a:blip r:embed="rId2"/>
          <a:srcRect l="7014" t="15133" r="18100" b="20915"/>
          <a:stretch>
            <a:fillRect/>
          </a:stretch>
        </p:blipFill>
        <p:spPr>
          <a:xfrm>
            <a:off x="67862" y="167073"/>
            <a:ext cx="8765242" cy="4210493"/>
          </a:xfrm>
          <a:prstGeom prst="rect">
            <a:avLst/>
          </a:prstGeom>
        </p:spPr>
      </p:pic>
      <p:sp>
        <p:nvSpPr>
          <p:cNvPr id="2" name="Rettangolo 1"/>
          <p:cNvSpPr/>
          <p:nvPr/>
        </p:nvSpPr>
        <p:spPr bwMode="auto">
          <a:xfrm>
            <a:off x="6377222" y="1161288"/>
            <a:ext cx="2523744" cy="1133856"/>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pic>
        <p:nvPicPr>
          <p:cNvPr id="5" name="Immagine 4"/>
          <p:cNvPicPr>
            <a:picLocks noChangeAspect="1"/>
          </p:cNvPicPr>
          <p:nvPr/>
        </p:nvPicPr>
        <p:blipFill>
          <a:blip r:embed="rId3"/>
          <a:stretch>
            <a:fillRect/>
          </a:stretch>
        </p:blipFill>
        <p:spPr>
          <a:xfrm>
            <a:off x="893343" y="91440"/>
            <a:ext cx="485185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numero diapositiva 2"/>
          <p:cNvSpPr>
            <a:spLocks noGrp="1"/>
          </p:cNvSpPr>
          <p:nvPr>
            <p:ph type="sldNum" sz="quarter" idx="11"/>
          </p:nvPr>
        </p:nvSpPr>
        <p:spPr>
          <a:noFill/>
        </p:spPr>
        <p:txBody>
          <a:bodyPr/>
          <a:lstStyle/>
          <a:p>
            <a:fld id="{DCFF3173-7C1D-4F65-8F54-8AEF939C3266}" type="slidenum">
              <a:rPr lang="en-US" altLang="en-US" smtClean="0"/>
              <a:t>24</a:t>
            </a:fld>
            <a:endParaRPr lang="en-US" altLang="en-US"/>
          </a:p>
        </p:txBody>
      </p:sp>
      <p:sp>
        <p:nvSpPr>
          <p:cNvPr id="34819" name="Text Box 4"/>
          <p:cNvSpPr txBox="1">
            <a:spLocks noChangeArrowheads="1"/>
          </p:cNvSpPr>
          <p:nvPr/>
        </p:nvSpPr>
        <p:spPr bwMode="auto">
          <a:xfrm>
            <a:off x="457200" y="319088"/>
            <a:ext cx="8355013" cy="1311275"/>
          </a:xfrm>
          <a:prstGeom prst="rect">
            <a:avLst/>
          </a:prstGeom>
          <a:noFill/>
          <a:ln w="9525">
            <a:noFill/>
            <a:miter lim="800000"/>
          </a:ln>
        </p:spPr>
        <p:txBody>
          <a:bodyPr>
            <a:spAutoFit/>
          </a:bodyPr>
          <a:lstStyle/>
          <a:p>
            <a:r>
              <a:rPr lang="en-US" dirty="0">
                <a:latin typeface="Arial Narrow" panose="020B0606020202030204" pitchFamily="34" charset="0"/>
              </a:rPr>
              <a:t>in the 1960 more than 100,000 young turkeys on poultry farms in England died in the course of a few months from an apparently new disease that was termed "</a:t>
            </a:r>
            <a:r>
              <a:rPr lang="en-US" dirty="0">
                <a:solidFill>
                  <a:srgbClr val="FF0000"/>
                </a:solidFill>
                <a:latin typeface="Arial Narrow" panose="020B0606020202030204" pitchFamily="34" charset="0"/>
              </a:rPr>
              <a:t>Turkey X disease</a:t>
            </a:r>
            <a:r>
              <a:rPr lang="en-US" dirty="0">
                <a:latin typeface="Arial Narrow" panose="020B0606020202030204" pitchFamily="34" charset="0"/>
              </a:rPr>
              <a:t>" .</a:t>
            </a:r>
          </a:p>
          <a:p>
            <a:endParaRPr lang="en-US" dirty="0">
              <a:latin typeface="Arial Narrow" panose="020B0606020202030204" pitchFamily="34" charset="0"/>
            </a:endParaRPr>
          </a:p>
        </p:txBody>
      </p:sp>
      <p:sp>
        <p:nvSpPr>
          <p:cNvPr id="252934" name="Text Box 6"/>
          <p:cNvSpPr txBox="1">
            <a:spLocks noChangeArrowheads="1"/>
          </p:cNvSpPr>
          <p:nvPr/>
        </p:nvSpPr>
        <p:spPr bwMode="auto">
          <a:xfrm>
            <a:off x="455613" y="1411288"/>
            <a:ext cx="8215312" cy="1371600"/>
          </a:xfrm>
          <a:prstGeom prst="rect">
            <a:avLst/>
          </a:prstGeom>
          <a:noFill/>
          <a:ln w="9525">
            <a:noFill/>
            <a:miter lim="800000"/>
          </a:ln>
        </p:spPr>
        <p:txBody>
          <a:bodyPr>
            <a:spAutoFit/>
          </a:bodyPr>
          <a:lstStyle/>
          <a:p>
            <a:r>
              <a:rPr lang="en-US" dirty="0">
                <a:latin typeface="Arial Narrow" panose="020B0606020202030204" pitchFamily="34" charset="0"/>
              </a:rPr>
              <a:t>Speculations made during 1960 regarding the nature of the toxin suggested that it might be of </a:t>
            </a:r>
            <a:r>
              <a:rPr lang="en-US" b="1" dirty="0">
                <a:solidFill>
                  <a:srgbClr val="FF0000"/>
                </a:solidFill>
                <a:latin typeface="Arial Narrow" panose="020B0606020202030204" pitchFamily="34" charset="0"/>
              </a:rPr>
              <a:t>fungal origin</a:t>
            </a:r>
            <a:r>
              <a:rPr lang="en-US" b="1" dirty="0">
                <a:latin typeface="Arial Narrow" panose="020B0606020202030204" pitchFamily="34" charset="0"/>
              </a:rPr>
              <a:t>.</a:t>
            </a:r>
            <a:r>
              <a:rPr lang="en-US" dirty="0">
                <a:latin typeface="Arial Narrow" panose="020B0606020202030204" pitchFamily="34" charset="0"/>
              </a:rPr>
              <a:t> In fact, the toxin-producing fungus was identified as </a:t>
            </a:r>
            <a:r>
              <a:rPr lang="en-US" b="1" dirty="0">
                <a:latin typeface="Arial Narrow" panose="020B0606020202030204" pitchFamily="34" charset="0"/>
              </a:rPr>
              <a:t>Aspergillus flavus</a:t>
            </a:r>
            <a:r>
              <a:rPr lang="en-US" dirty="0">
                <a:latin typeface="Arial Narrow" panose="020B0606020202030204" pitchFamily="34" charset="0"/>
              </a:rPr>
              <a:t> (1961) and the toxin was given the name </a:t>
            </a:r>
            <a:r>
              <a:rPr lang="en-US" sz="2400" b="1" u="sng" dirty="0">
                <a:solidFill>
                  <a:srgbClr val="FF0000"/>
                </a:solidFill>
                <a:latin typeface="Arial Narrow" panose="020B0606020202030204" pitchFamily="34" charset="0"/>
              </a:rPr>
              <a:t>Aflatoxin</a:t>
            </a:r>
            <a:r>
              <a:rPr lang="en-US" b="1" dirty="0">
                <a:solidFill>
                  <a:srgbClr val="FF0000"/>
                </a:solidFill>
                <a:latin typeface="Arial Narrow" panose="020B0606020202030204" pitchFamily="34" charset="0"/>
              </a:rPr>
              <a:t> </a:t>
            </a:r>
            <a:r>
              <a:rPr lang="en-US" dirty="0">
                <a:latin typeface="Arial Narrow" panose="020B0606020202030204" pitchFamily="34" charset="0"/>
              </a:rPr>
              <a:t>by virtue of its origin (</a:t>
            </a:r>
            <a:r>
              <a:rPr lang="en-US" dirty="0" err="1">
                <a:latin typeface="Arial Narrow" panose="020B0606020202030204" pitchFamily="34" charset="0"/>
              </a:rPr>
              <a:t>A.flavus</a:t>
            </a:r>
            <a:r>
              <a:rPr lang="en-US" dirty="0">
                <a:latin typeface="Arial Narrow" panose="020B0606020202030204" pitchFamily="34" charset="0"/>
              </a:rPr>
              <a:t>--&gt; </a:t>
            </a:r>
            <a:r>
              <a:rPr lang="en-US" dirty="0" err="1">
                <a:latin typeface="Arial Narrow" panose="020B0606020202030204" pitchFamily="34" charset="0"/>
              </a:rPr>
              <a:t>Afla</a:t>
            </a:r>
            <a:r>
              <a:rPr lang="en-US" dirty="0">
                <a:latin typeface="Arial Narrow" panose="020B0606020202030204" pitchFamily="34" charset="0"/>
              </a:rPr>
              <a:t>).</a:t>
            </a:r>
          </a:p>
        </p:txBody>
      </p:sp>
      <p:sp>
        <p:nvSpPr>
          <p:cNvPr id="252935" name="Text Box 7"/>
          <p:cNvSpPr txBox="1">
            <a:spLocks noChangeArrowheads="1"/>
          </p:cNvSpPr>
          <p:nvPr/>
        </p:nvSpPr>
        <p:spPr bwMode="auto">
          <a:xfrm>
            <a:off x="466725" y="2922588"/>
            <a:ext cx="8094663" cy="1938337"/>
          </a:xfrm>
          <a:prstGeom prst="rect">
            <a:avLst/>
          </a:prstGeom>
          <a:noFill/>
          <a:ln w="9525">
            <a:noFill/>
            <a:miter lim="800000"/>
          </a:ln>
        </p:spPr>
        <p:txBody>
          <a:bodyPr>
            <a:spAutoFit/>
          </a:bodyPr>
          <a:lstStyle/>
          <a:p>
            <a:r>
              <a:rPr lang="en-US">
                <a:latin typeface="Arial Narrow" panose="020B0606020202030204" pitchFamily="34" charset="0"/>
              </a:rPr>
              <a:t>Humans are exposed to aflatoxins by consuming foods contaminated with products of fungal growth . Such exposure is difficult to avoid because fungal growth in foods is not easy to prevent . Even though heavily contaminated food supplies are not permitted in the market place in developed countries, concern still remains for the possible adverse effects resulting from </a:t>
            </a:r>
            <a:r>
              <a:rPr lang="en-US">
                <a:solidFill>
                  <a:srgbClr val="FF0000"/>
                </a:solidFill>
                <a:latin typeface="Arial Narrow" panose="020B0606020202030204" pitchFamily="34" charset="0"/>
              </a:rPr>
              <a:t>long-term exposure to low levels of aflatoxins</a:t>
            </a:r>
            <a:r>
              <a:rPr lang="en-US">
                <a:latin typeface="Arial Narrow" panose="020B0606020202030204" pitchFamily="34" charset="0"/>
              </a:rPr>
              <a:t> in the food supply .</a:t>
            </a:r>
            <a:endParaRPr lang="it-IT">
              <a:latin typeface="Arial Narrow" panose="020B0606020202030204" pitchFamily="34" charset="0"/>
            </a:endParaRPr>
          </a:p>
        </p:txBody>
      </p:sp>
      <p:sp>
        <p:nvSpPr>
          <p:cNvPr id="34822" name="Rettangolo 5"/>
          <p:cNvSpPr>
            <a:spLocks noChangeArrowheads="1"/>
          </p:cNvSpPr>
          <p:nvPr/>
        </p:nvSpPr>
        <p:spPr bwMode="auto">
          <a:xfrm>
            <a:off x="508000" y="4960938"/>
            <a:ext cx="8194675" cy="1323439"/>
          </a:xfrm>
          <a:prstGeom prst="rect">
            <a:avLst/>
          </a:prstGeom>
          <a:noFill/>
          <a:ln w="9525">
            <a:noFill/>
            <a:miter lim="800000"/>
          </a:ln>
        </p:spPr>
        <p:txBody>
          <a:bodyPr>
            <a:spAutoFit/>
          </a:bodyPr>
          <a:lstStyle/>
          <a:p>
            <a:r>
              <a:rPr lang="en-US">
                <a:latin typeface="Arial Narrow" panose="020B0606020202030204" pitchFamily="34" charset="0"/>
              </a:rPr>
              <a:t>Aflatoxin in dry dog food manufactured by Diamond Pet Foods was responsible for at least 23 dog deaths due to liver failure between Dec 2005 and early 2006.</a:t>
            </a:r>
          </a:p>
          <a:p>
            <a:r>
              <a:rPr lang="en-US">
                <a:latin typeface="Arial Narrow" panose="020B0606020202030204" pitchFamily="34" charset="0"/>
              </a:rPr>
              <a:t>in northwest India in the fall of 1974. According to one report of this outbreak, 397 persons were affected and </a:t>
            </a:r>
            <a:r>
              <a:rPr lang="en-US" b="1">
                <a:latin typeface="Arial Narrow" panose="020B0606020202030204" pitchFamily="34" charset="0"/>
              </a:rPr>
              <a:t>108 persons died</a:t>
            </a:r>
            <a:r>
              <a:rPr lang="en-US">
                <a:latin typeface="Arial Narrow" panose="020B0606020202030204" pitchFamily="34" charset="0"/>
              </a:rPr>
              <a:t>.</a:t>
            </a:r>
            <a:endParaRPr lang="it-I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2934"/>
                                        </p:tgtEl>
                                        <p:attrNameLst>
                                          <p:attrName>style.visibility</p:attrName>
                                        </p:attrNameLst>
                                      </p:cBhvr>
                                      <p:to>
                                        <p:strVal val="visible"/>
                                      </p:to>
                                    </p:set>
                                    <p:animEffect transition="in" filter="box(in)">
                                      <p:cBhvr>
                                        <p:cTn id="7" dur="500"/>
                                        <p:tgtEl>
                                          <p:spTgt spid="2529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2935"/>
                                        </p:tgtEl>
                                        <p:attrNameLst>
                                          <p:attrName>style.visibility</p:attrName>
                                        </p:attrNameLst>
                                      </p:cBhvr>
                                      <p:to>
                                        <p:strVal val="visible"/>
                                      </p:to>
                                    </p:set>
                                    <p:animEffect transition="in" filter="box(in)">
                                      <p:cBhvr>
                                        <p:cTn id="12" dur="500"/>
                                        <p:tgtEl>
                                          <p:spTgt spid="25293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box(in)">
                                      <p:cBhvr>
                                        <p:cTn id="1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4" grpId="0"/>
      <p:bldP spid="252935" grpId="0"/>
      <p:bldP spid="348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22300" y="98297"/>
            <a:ext cx="7378700" cy="601663"/>
          </a:xfrm>
        </p:spPr>
        <p:txBody>
          <a:bodyPr/>
          <a:lstStyle/>
          <a:p>
            <a:pPr eaLnBrk="1" hangingPunct="1"/>
            <a:r>
              <a:rPr lang="en-US" dirty="0">
                <a:latin typeface="Futura Bk BT" pitchFamily="34" charset="0"/>
              </a:rPr>
              <a:t>Aflatoxin </a:t>
            </a:r>
            <a:r>
              <a:rPr lang="en-US" sz="2800" dirty="0">
                <a:latin typeface="Futura Bk BT" pitchFamily="34" charset="0"/>
              </a:rPr>
              <a:t>reaction</a:t>
            </a:r>
          </a:p>
        </p:txBody>
      </p:sp>
      <p:pic>
        <p:nvPicPr>
          <p:cNvPr id="35843" name="Picture 3" descr="Aspergillus"/>
          <p:cNvPicPr>
            <a:picLocks noChangeAspect="1" noChangeArrowheads="1"/>
          </p:cNvPicPr>
          <p:nvPr/>
        </p:nvPicPr>
        <p:blipFill>
          <a:blip r:embed="rId3" cstate="print"/>
          <a:srcRect/>
          <a:stretch>
            <a:fillRect/>
          </a:stretch>
        </p:blipFill>
        <p:spPr bwMode="auto">
          <a:xfrm>
            <a:off x="479552" y="853218"/>
            <a:ext cx="1117600" cy="1168400"/>
          </a:xfrm>
          <a:prstGeom prst="rect">
            <a:avLst/>
          </a:prstGeom>
          <a:noFill/>
          <a:ln w="9525">
            <a:noFill/>
            <a:miter lim="800000"/>
            <a:headEnd/>
            <a:tailEnd/>
          </a:ln>
        </p:spPr>
      </p:pic>
      <p:pic>
        <p:nvPicPr>
          <p:cNvPr id="35844" name="Picture 4"/>
          <p:cNvPicPr>
            <a:picLocks noChangeAspect="1" noChangeArrowheads="1"/>
          </p:cNvPicPr>
          <p:nvPr/>
        </p:nvPicPr>
        <p:blipFill>
          <a:blip r:embed="rId4" cstate="print"/>
          <a:srcRect l="12476" r="18866"/>
          <a:stretch>
            <a:fillRect/>
          </a:stretch>
        </p:blipFill>
        <p:spPr bwMode="auto">
          <a:xfrm>
            <a:off x="4572000" y="853218"/>
            <a:ext cx="1862401" cy="3001369"/>
          </a:xfrm>
          <a:prstGeom prst="rect">
            <a:avLst/>
          </a:prstGeom>
          <a:noFill/>
          <a:ln w="9525">
            <a:noFill/>
            <a:miter lim="800000"/>
            <a:headEnd/>
            <a:tailEnd/>
          </a:ln>
        </p:spPr>
      </p:pic>
      <p:pic>
        <p:nvPicPr>
          <p:cNvPr id="35845" name="Picture 5"/>
          <p:cNvPicPr>
            <a:picLocks noChangeAspect="1" noChangeArrowheads="1"/>
          </p:cNvPicPr>
          <p:nvPr/>
        </p:nvPicPr>
        <p:blipFill>
          <a:blip r:embed="rId5" cstate="print"/>
          <a:srcRect/>
          <a:stretch>
            <a:fillRect/>
          </a:stretch>
        </p:blipFill>
        <p:spPr bwMode="auto">
          <a:xfrm>
            <a:off x="298704" y="2081339"/>
            <a:ext cx="3213100" cy="1692275"/>
          </a:xfrm>
          <a:prstGeom prst="rect">
            <a:avLst/>
          </a:prstGeom>
          <a:noFill/>
          <a:ln w="9525">
            <a:noFill/>
            <a:miter lim="800000"/>
            <a:headEnd/>
            <a:tailEnd/>
          </a:ln>
        </p:spPr>
      </p:pic>
      <p:pic>
        <p:nvPicPr>
          <p:cNvPr id="35846" name="Picture 6"/>
          <p:cNvPicPr>
            <a:picLocks noChangeAspect="1" noChangeArrowheads="1"/>
          </p:cNvPicPr>
          <p:nvPr/>
        </p:nvPicPr>
        <p:blipFill>
          <a:blip r:embed="rId6" cstate="print"/>
          <a:srcRect/>
          <a:stretch>
            <a:fillRect/>
          </a:stretch>
        </p:blipFill>
        <p:spPr bwMode="auto">
          <a:xfrm>
            <a:off x="1660652" y="867506"/>
            <a:ext cx="1474788" cy="1039812"/>
          </a:xfrm>
          <a:prstGeom prst="rect">
            <a:avLst/>
          </a:prstGeom>
          <a:noFill/>
          <a:ln w="9525">
            <a:noFill/>
            <a:miter lim="800000"/>
            <a:headEnd/>
            <a:tailEnd/>
          </a:ln>
        </p:spPr>
      </p:pic>
      <p:sp>
        <p:nvSpPr>
          <p:cNvPr id="35847" name="Text Box 7"/>
          <p:cNvSpPr txBox="1">
            <a:spLocks noChangeArrowheads="1"/>
          </p:cNvSpPr>
          <p:nvPr/>
        </p:nvSpPr>
        <p:spPr bwMode="auto">
          <a:xfrm>
            <a:off x="479552" y="5934710"/>
            <a:ext cx="8785225" cy="584200"/>
          </a:xfrm>
          <a:prstGeom prst="rect">
            <a:avLst/>
          </a:prstGeom>
          <a:noFill/>
          <a:ln w="9525">
            <a:noFill/>
            <a:miter lim="800000"/>
          </a:ln>
        </p:spPr>
        <p:txBody>
          <a:bodyPr>
            <a:spAutoFit/>
          </a:bodyPr>
          <a:lstStyle/>
          <a:p>
            <a:r>
              <a:rPr lang="it-IT" sz="1600" b="1" dirty="0"/>
              <a:t>L' azione mutagena delle aflatossine B1 ed M1 è legata alla formazione dell' </a:t>
            </a:r>
            <a:r>
              <a:rPr lang="it-IT" sz="1600" b="1" dirty="0">
                <a:hlinkClick r:id="rId7" tooltip="Epossido"/>
              </a:rPr>
              <a:t>epossido</a:t>
            </a:r>
            <a:r>
              <a:rPr lang="it-IT" sz="1600" b="1" dirty="0"/>
              <a:t>, un intermedio metabolico che forma legami covalenti con la catena del DNA. </a:t>
            </a:r>
          </a:p>
        </p:txBody>
      </p:sp>
      <p:pic>
        <p:nvPicPr>
          <p:cNvPr id="35848" name="Picture 9"/>
          <p:cNvPicPr>
            <a:picLocks noChangeAspect="1" noChangeArrowheads="1"/>
          </p:cNvPicPr>
          <p:nvPr/>
        </p:nvPicPr>
        <p:blipFill>
          <a:blip r:embed="rId8" cstate="print"/>
          <a:srcRect/>
          <a:stretch>
            <a:fillRect/>
          </a:stretch>
        </p:blipFill>
        <p:spPr bwMode="auto">
          <a:xfrm>
            <a:off x="787400" y="4118229"/>
            <a:ext cx="6753225" cy="1800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2"/>
          <p:cNvSpPr>
            <a:spLocks noGrp="1"/>
          </p:cNvSpPr>
          <p:nvPr>
            <p:ph type="sldNum" sz="quarter" idx="11"/>
          </p:nvPr>
        </p:nvSpPr>
        <p:spPr>
          <a:noFill/>
        </p:spPr>
        <p:txBody>
          <a:bodyPr/>
          <a:lstStyle/>
          <a:p>
            <a:fld id="{5E7C3275-D38C-40B0-ACF4-D28D0212DA71}" type="slidenum">
              <a:rPr lang="en-US" altLang="en-US" smtClean="0"/>
              <a:t>26</a:t>
            </a:fld>
            <a:endParaRPr lang="en-US" altLang="en-US"/>
          </a:p>
        </p:txBody>
      </p:sp>
      <p:pic>
        <p:nvPicPr>
          <p:cNvPr id="36867" name="Picture 2"/>
          <p:cNvPicPr>
            <a:picLocks noChangeAspect="1" noChangeArrowheads="1"/>
          </p:cNvPicPr>
          <p:nvPr/>
        </p:nvPicPr>
        <p:blipFill>
          <a:blip r:embed="rId2" cstate="print"/>
          <a:srcRect l="18707" t="20383" r="26207" b="15556"/>
          <a:stretch>
            <a:fillRect/>
          </a:stretch>
        </p:blipFill>
        <p:spPr bwMode="auto">
          <a:xfrm>
            <a:off x="150129" y="413893"/>
            <a:ext cx="8843741" cy="578573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2"/>
          <p:cNvSpPr>
            <a:spLocks noGrp="1"/>
          </p:cNvSpPr>
          <p:nvPr>
            <p:ph type="sldNum" sz="quarter" idx="11"/>
          </p:nvPr>
        </p:nvSpPr>
        <p:spPr>
          <a:noFill/>
        </p:spPr>
        <p:txBody>
          <a:bodyPr/>
          <a:lstStyle/>
          <a:p>
            <a:fld id="{F4764C15-6F67-4ACD-A3AF-0E873D2F1EFC}" type="slidenum">
              <a:rPr lang="en-US" altLang="en-US" smtClean="0"/>
              <a:t>27</a:t>
            </a:fld>
            <a:endParaRPr lang="en-US" altLang="en-US"/>
          </a:p>
        </p:txBody>
      </p:sp>
      <p:sp>
        <p:nvSpPr>
          <p:cNvPr id="4" name="CasellaDiTesto 3"/>
          <p:cNvSpPr txBox="1"/>
          <p:nvPr/>
        </p:nvSpPr>
        <p:spPr>
          <a:xfrm>
            <a:off x="0" y="6450013"/>
            <a:ext cx="1475469" cy="400110"/>
          </a:xfrm>
          <a:prstGeom prst="rect">
            <a:avLst/>
          </a:prstGeom>
          <a:noFill/>
        </p:spPr>
        <p:txBody>
          <a:bodyPr wrap="none" rtlCol="0">
            <a:spAutoFit/>
          </a:bodyPr>
          <a:lstStyle/>
          <a:p>
            <a:r>
              <a:rPr lang="it-IT" dirty="0" err="1"/>
              <a:t>Rasfff</a:t>
            </a:r>
            <a:r>
              <a:rPr lang="it-IT" dirty="0"/>
              <a:t> </a:t>
            </a:r>
            <a:r>
              <a:rPr lang="it-IT" dirty="0" err="1"/>
              <a:t>portal</a:t>
            </a:r>
            <a:endParaRPr lang="it-IT" dirty="0"/>
          </a:p>
        </p:txBody>
      </p:sp>
      <p:pic>
        <p:nvPicPr>
          <p:cNvPr id="9" name="Immagine 8">
            <a:extLst>
              <a:ext uri="{FF2B5EF4-FFF2-40B4-BE49-F238E27FC236}">
                <a16:creationId xmlns:a16="http://schemas.microsoft.com/office/drawing/2014/main" id="{B804BC07-22DF-0F36-94EE-46F2373BEA80}"/>
              </a:ext>
            </a:extLst>
          </p:cNvPr>
          <p:cNvPicPr>
            <a:picLocks noChangeAspect="1"/>
          </p:cNvPicPr>
          <p:nvPr/>
        </p:nvPicPr>
        <p:blipFill rotWithShape="1">
          <a:blip r:embed="rId2"/>
          <a:srcRect l="345" t="12629" r="40312" b="4018"/>
          <a:stretch/>
        </p:blipFill>
        <p:spPr>
          <a:xfrm>
            <a:off x="737734" y="302799"/>
            <a:ext cx="7780421" cy="614721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49580" y="701675"/>
            <a:ext cx="8094980" cy="1938020"/>
          </a:xfrm>
          <a:prstGeom prst="rect">
            <a:avLst/>
          </a:prstGeom>
          <a:noFill/>
        </p:spPr>
        <p:txBody>
          <a:bodyPr wrap="square" rtlCol="0" anchor="t">
            <a:spAutoFit/>
          </a:bodyPr>
          <a:lstStyle/>
          <a:p>
            <a:r>
              <a:rPr lang="en-US" sz="2400">
                <a:solidFill>
                  <a:srgbClr val="FF0000"/>
                </a:solidFill>
                <a:latin typeface="Arial" panose="020B0604020202020204" pitchFamily="34" charset="0"/>
                <a:cs typeface="Arial" panose="020B0604020202020204" pitchFamily="34" charset="0"/>
              </a:rPr>
              <a:t>ma i rischi legati alle aflatossine contenute negli alimenti non erano presenti anche in passato? Voglio dire, guardando i nostri nonni che bevevano latte come noi, non dovremmo conoscere le conseguenze dell'essere esposti continuamente ad un basso livello di aflatossine?</a:t>
            </a:r>
          </a:p>
        </p:txBody>
      </p:sp>
      <p:sp>
        <p:nvSpPr>
          <p:cNvPr id="3" name="Text Box 2"/>
          <p:cNvSpPr txBox="1"/>
          <p:nvPr/>
        </p:nvSpPr>
        <p:spPr>
          <a:xfrm>
            <a:off x="295275" y="3633470"/>
            <a:ext cx="8553450" cy="2584450"/>
          </a:xfrm>
          <a:prstGeom prst="rect">
            <a:avLst/>
          </a:prstGeom>
          <a:noFill/>
        </p:spPr>
        <p:txBody>
          <a:bodyPr wrap="square" rtlCol="0" anchor="t">
            <a:spAutoFit/>
          </a:bodyPr>
          <a:lstStyle/>
          <a:p>
            <a:r>
              <a:rPr lang="en-US" sz="1800" b="1">
                <a:latin typeface="Arial" panose="020B0604020202020204" pitchFamily="34" charset="0"/>
                <a:cs typeface="Arial" panose="020B0604020202020204" pitchFamily="34" charset="0"/>
              </a:rPr>
              <a:t>Aflatoxin B1</a:t>
            </a:r>
            <a:r>
              <a:rPr lang="en-US" sz="1800">
                <a:latin typeface="Arial" panose="020B0604020202020204" pitchFamily="34" charset="0"/>
                <a:cs typeface="Arial" panose="020B0604020202020204" pitchFamily="34" charset="0"/>
              </a:rPr>
              <a:t> alone was estimated to cause </a:t>
            </a:r>
            <a:r>
              <a:rPr lang="en-US" sz="1800" b="1">
                <a:latin typeface="Arial" panose="020B0604020202020204" pitchFamily="34" charset="0"/>
                <a:cs typeface="Arial" panose="020B0604020202020204" pitchFamily="34" charset="0"/>
              </a:rPr>
              <a:t>25,200 to 155,000 cases each year </a:t>
            </a:r>
            <a:r>
              <a:rPr lang="en-US" sz="1800">
                <a:latin typeface="Arial" panose="020B0604020202020204" pitchFamily="34" charset="0"/>
                <a:cs typeface="Arial" panose="020B0604020202020204" pitchFamily="34" charset="0"/>
              </a:rPr>
              <a:t>[10,11], 40% of which occur in sub-Saharan Africa only [2] where </a:t>
            </a:r>
            <a:r>
              <a:rPr lang="en-US" sz="1800" b="1" u="sng">
                <a:solidFill>
                  <a:schemeClr val="accent2">
                    <a:lumMod val="75000"/>
                  </a:schemeClr>
                </a:solidFill>
                <a:latin typeface="Arial" panose="020B0604020202020204" pitchFamily="34" charset="0"/>
                <a:cs typeface="Arial" panose="020B0604020202020204" pitchFamily="34" charset="0"/>
              </a:rPr>
              <a:t>aflatoxin-induced liver cancer accounts for one-third of all liver cancer cases recorded in the whole African continent </a:t>
            </a:r>
            <a:r>
              <a:rPr lang="en-US" sz="1800">
                <a:latin typeface="Arial" panose="020B0604020202020204" pitchFamily="34" charset="0"/>
                <a:cs typeface="Arial" panose="020B0604020202020204" pitchFamily="34" charset="0"/>
              </a:rPr>
              <a:t>[12]. </a:t>
            </a:r>
          </a:p>
          <a:p>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At the country level, China has the highest incidence of liver cancer in the world, with the vast majority being recorded in the Southern part of the country where the two main synergistic causative agents, exposure to dietary aflatoxins and HB chronic infections, are endemic and highest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60A7BCF-46BB-2D7F-35CF-1DC9383B6248}"/>
              </a:ext>
            </a:extLst>
          </p:cNvPr>
          <p:cNvSpPr>
            <a:spLocks noGrp="1"/>
          </p:cNvSpPr>
          <p:nvPr>
            <p:ph type="sldNum" sz="quarter" idx="11"/>
          </p:nvPr>
        </p:nvSpPr>
        <p:spPr/>
        <p:txBody>
          <a:bodyPr/>
          <a:lstStyle/>
          <a:p>
            <a:pPr>
              <a:defRPr/>
            </a:pPr>
            <a:fld id="{21DBB6CA-B4DF-48FD-8783-43065354D8BC}" type="slidenum">
              <a:rPr lang="en-US" altLang="en-US" smtClean="0"/>
              <a:t>29</a:t>
            </a:fld>
            <a:endParaRPr lang="en-US" altLang="en-US"/>
          </a:p>
        </p:txBody>
      </p:sp>
      <p:pic>
        <p:nvPicPr>
          <p:cNvPr id="5" name="Picture 4">
            <a:extLst>
              <a:ext uri="{FF2B5EF4-FFF2-40B4-BE49-F238E27FC236}">
                <a16:creationId xmlns:a16="http://schemas.microsoft.com/office/drawing/2014/main" id="{A50D65F1-1724-F610-2C82-56AA4EB4A5ED}"/>
              </a:ext>
            </a:extLst>
          </p:cNvPr>
          <p:cNvPicPr>
            <a:picLocks noChangeAspect="1" noChangeArrowheads="1"/>
          </p:cNvPicPr>
          <p:nvPr/>
        </p:nvPicPr>
        <p:blipFill>
          <a:blip r:embed="rId2" cstate="print"/>
          <a:srcRect l="12476" r="18866"/>
          <a:stretch>
            <a:fillRect/>
          </a:stretch>
        </p:blipFill>
        <p:spPr bwMode="auto">
          <a:xfrm>
            <a:off x="287280" y="4755693"/>
            <a:ext cx="1171777" cy="1888387"/>
          </a:xfrm>
          <a:prstGeom prst="rect">
            <a:avLst/>
          </a:prstGeom>
          <a:noFill/>
          <a:ln w="9525">
            <a:noFill/>
            <a:miter lim="800000"/>
            <a:headEnd/>
            <a:tailEnd/>
          </a:ln>
        </p:spPr>
      </p:pic>
      <p:pic>
        <p:nvPicPr>
          <p:cNvPr id="9" name="Immagine 8">
            <a:extLst>
              <a:ext uri="{FF2B5EF4-FFF2-40B4-BE49-F238E27FC236}">
                <a16:creationId xmlns:a16="http://schemas.microsoft.com/office/drawing/2014/main" id="{83C755BE-B03A-AA96-98A9-E0AFB165D34B}"/>
              </a:ext>
            </a:extLst>
          </p:cNvPr>
          <p:cNvPicPr>
            <a:picLocks noChangeAspect="1"/>
          </p:cNvPicPr>
          <p:nvPr/>
        </p:nvPicPr>
        <p:blipFill>
          <a:blip r:embed="rId3"/>
          <a:stretch>
            <a:fillRect/>
          </a:stretch>
        </p:blipFill>
        <p:spPr>
          <a:xfrm>
            <a:off x="1200438" y="385532"/>
            <a:ext cx="7121236" cy="4285689"/>
          </a:xfrm>
          <a:prstGeom prst="rect">
            <a:avLst/>
          </a:prstGeom>
        </p:spPr>
      </p:pic>
      <p:sp>
        <p:nvSpPr>
          <p:cNvPr id="10" name="Rettangolo 9">
            <a:extLst>
              <a:ext uri="{FF2B5EF4-FFF2-40B4-BE49-F238E27FC236}">
                <a16:creationId xmlns:a16="http://schemas.microsoft.com/office/drawing/2014/main" id="{8B05DA87-BEBB-1525-A8E5-6CE9F9A29713}"/>
              </a:ext>
            </a:extLst>
          </p:cNvPr>
          <p:cNvSpPr/>
          <p:nvPr/>
        </p:nvSpPr>
        <p:spPr bwMode="auto">
          <a:xfrm>
            <a:off x="1071418" y="1782618"/>
            <a:ext cx="7010400" cy="831272"/>
          </a:xfrm>
          <a:prstGeom prst="rect">
            <a:avLst/>
          </a:prstGeom>
          <a:noFill/>
          <a:ln w="38100" cap="flat" cmpd="sng" algn="ctr">
            <a:solidFill>
              <a:srgbClr val="FF0000"/>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6032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3"/>
          <p:cNvSpPr>
            <a:spLocks noGrp="1"/>
          </p:cNvSpPr>
          <p:nvPr>
            <p:ph type="sldNum" sz="quarter" idx="11"/>
          </p:nvPr>
        </p:nvSpPr>
        <p:spPr>
          <a:noFill/>
        </p:spPr>
        <p:txBody>
          <a:bodyPr/>
          <a:lstStyle/>
          <a:p>
            <a:fld id="{7DC91716-FCD8-46D9-A19B-2D6EE4539FC2}" type="slidenum">
              <a:rPr lang="en-US" altLang="en-US" smtClean="0"/>
              <a:t>3</a:t>
            </a:fld>
            <a:endParaRPr lang="en-US" altLang="en-US"/>
          </a:p>
        </p:txBody>
      </p:sp>
      <p:sp>
        <p:nvSpPr>
          <p:cNvPr id="10243" name="Rectangle 7"/>
          <p:cNvSpPr>
            <a:spLocks noGrp="1" noChangeArrowheads="1"/>
          </p:cNvSpPr>
          <p:nvPr>
            <p:ph type="title"/>
          </p:nvPr>
        </p:nvSpPr>
        <p:spPr>
          <a:xfrm>
            <a:off x="197398" y="503456"/>
            <a:ext cx="8686800" cy="609600"/>
          </a:xfrm>
          <a:noFill/>
        </p:spPr>
        <p:txBody>
          <a:bodyPr/>
          <a:lstStyle/>
          <a:p>
            <a:pPr eaLnBrk="1" hangingPunct="1"/>
            <a:r>
              <a:rPr lang="en-US" sz="3200" dirty="0">
                <a:solidFill>
                  <a:srgbClr val="FF020B"/>
                </a:solidFill>
                <a:latin typeface="Arial" panose="020B0604020202020204" pitchFamily="34" charset="0"/>
                <a:cs typeface="Arial" panose="020B0604020202020204" pitchFamily="34" charset="0"/>
              </a:rPr>
              <a:t>MUTAGENESI</a:t>
            </a:r>
            <a:endParaRPr lang="en-US" dirty="0">
              <a:solidFill>
                <a:srgbClr val="FF020B"/>
              </a:solidFill>
              <a:latin typeface="Arial" panose="020B0604020202020204" pitchFamily="34" charset="0"/>
              <a:cs typeface="Arial" panose="020B0604020202020204" pitchFamily="34" charset="0"/>
            </a:endParaRPr>
          </a:p>
        </p:txBody>
      </p:sp>
      <p:sp>
        <p:nvSpPr>
          <p:cNvPr id="10244" name="Rectangle 8"/>
          <p:cNvSpPr>
            <a:spLocks noChangeArrowheads="1"/>
          </p:cNvSpPr>
          <p:nvPr/>
        </p:nvSpPr>
        <p:spPr bwMode="auto">
          <a:xfrm>
            <a:off x="677977" y="1680736"/>
            <a:ext cx="7725641" cy="2123658"/>
          </a:xfrm>
          <a:prstGeom prst="rect">
            <a:avLst/>
          </a:prstGeom>
          <a:noFill/>
          <a:ln w="9525">
            <a:noFill/>
            <a:miter lim="800000"/>
          </a:ln>
        </p:spPr>
        <p:txBody>
          <a:bodyPr wrap="none">
            <a:spAutoFit/>
          </a:bodyPr>
          <a:lstStyle/>
          <a:p>
            <a:pPr marL="457200" indent="-457200" eaLnBrk="0" hangingPunct="0"/>
            <a:r>
              <a:rPr lang="en-US" sz="2200" b="1" dirty="0">
                <a:latin typeface="Arial" panose="020B0604020202020204" pitchFamily="34" charset="0"/>
                <a:cs typeface="Arial" panose="020B0604020202020204" pitchFamily="34" charset="0"/>
              </a:rPr>
              <a:t>La </a:t>
            </a:r>
            <a:r>
              <a:rPr lang="en-US" sz="2200" b="1" dirty="0" err="1">
                <a:latin typeface="Arial" panose="020B0604020202020204" pitchFamily="34" charset="0"/>
                <a:cs typeface="Arial" panose="020B0604020202020204" pitchFamily="34" charset="0"/>
              </a:rPr>
              <a:t>mutagenesi</a:t>
            </a:r>
            <a:r>
              <a:rPr lang="en-US" sz="2200" b="1" dirty="0">
                <a:latin typeface="Arial" panose="020B0604020202020204" pitchFamily="34" charset="0"/>
                <a:cs typeface="Arial" panose="020B0604020202020204" pitchFamily="34" charset="0"/>
              </a:rPr>
              <a:t>, la </a:t>
            </a:r>
            <a:r>
              <a:rPr lang="en-US" sz="2200" b="1" dirty="0" err="1">
                <a:latin typeface="Arial" panose="020B0604020202020204" pitchFamily="34" charset="0"/>
                <a:cs typeface="Arial" panose="020B0604020202020204" pitchFamily="34" charset="0"/>
              </a:rPr>
              <a:t>creazione</a:t>
            </a:r>
            <a:r>
              <a:rPr lang="en-US" sz="2200" b="1" dirty="0">
                <a:latin typeface="Arial" panose="020B0604020202020204" pitchFamily="34" charset="0"/>
                <a:cs typeface="Arial" panose="020B0604020202020204" pitchFamily="34" charset="0"/>
              </a:rPr>
              <a:t> di </a:t>
            </a:r>
            <a:r>
              <a:rPr lang="en-US" sz="2200" b="1" dirty="0" err="1">
                <a:latin typeface="Arial" panose="020B0604020202020204" pitchFamily="34" charset="0"/>
                <a:cs typeface="Arial" panose="020B0604020202020204" pitchFamily="34" charset="0"/>
              </a:rPr>
              <a:t>mutazioni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puo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avvenire</a:t>
            </a:r>
            <a:r>
              <a:rPr lang="en-US" sz="2200" b="1" dirty="0">
                <a:latin typeface="Arial" panose="020B0604020202020204" pitchFamily="34" charset="0"/>
                <a:cs typeface="Arial" panose="020B0604020202020204" pitchFamily="34" charset="0"/>
              </a:rPr>
              <a:t>:</a:t>
            </a:r>
          </a:p>
          <a:p>
            <a:pPr marL="457200" indent="-457200" eaLnBrk="0" hangingPunct="0"/>
            <a:r>
              <a:rPr lang="en-US" sz="2200" b="1" dirty="0">
                <a:latin typeface="Arial" panose="020B0604020202020204" pitchFamily="34" charset="0"/>
                <a:cs typeface="Arial" panose="020B0604020202020204" pitchFamily="34" charset="0"/>
              </a:rPr>
              <a:t>	</a:t>
            </a:r>
          </a:p>
          <a:p>
            <a:pPr marL="457200" indent="-457200" eaLnBrk="0" hangingPunct="0">
              <a:buFontTx/>
              <a:buAutoNum type="arabicPeriod"/>
            </a:pPr>
            <a:r>
              <a:rPr lang="en-US" sz="2200" b="1" dirty="0" err="1">
                <a:latin typeface="Arial" panose="020B0604020202020204" pitchFamily="34" charset="0"/>
                <a:cs typeface="Arial" panose="020B0604020202020204" pitchFamily="34" charset="0"/>
              </a:rPr>
              <a:t>Spontaneamente</a:t>
            </a:r>
            <a:endParaRPr lang="en-US" sz="2200" b="1" dirty="0">
              <a:latin typeface="Arial" panose="020B0604020202020204" pitchFamily="34" charset="0"/>
              <a:cs typeface="Arial" panose="020B0604020202020204" pitchFamily="34" charset="0"/>
            </a:endParaRPr>
          </a:p>
          <a:p>
            <a:pPr marL="457200" indent="-457200" eaLnBrk="0" hangingPunct="0">
              <a:buFontTx/>
              <a:buAutoNum type="arabicPeriod"/>
            </a:pPr>
            <a:endParaRPr lang="en-US" sz="2200" b="1" dirty="0">
              <a:latin typeface="Arial" panose="020B0604020202020204" pitchFamily="34" charset="0"/>
              <a:cs typeface="Arial" panose="020B0604020202020204" pitchFamily="34" charset="0"/>
            </a:endParaRPr>
          </a:p>
          <a:p>
            <a:pPr marL="457200" indent="-457200" eaLnBrk="0" hangingPunct="0">
              <a:buFontTx/>
              <a:buAutoNum type="arabicPeriod"/>
            </a:pPr>
            <a:endParaRPr lang="en-US" sz="2200" b="1" dirty="0">
              <a:latin typeface="Arial" panose="020B0604020202020204" pitchFamily="34" charset="0"/>
              <a:cs typeface="Arial" panose="020B0604020202020204" pitchFamily="34" charset="0"/>
            </a:endParaRPr>
          </a:p>
          <a:p>
            <a:pPr marL="457200" indent="-457200" eaLnBrk="0" hangingPunct="0">
              <a:buFontTx/>
              <a:buAutoNum type="arabicPeriod"/>
            </a:pPr>
            <a:r>
              <a:rPr lang="en-US" sz="2200" b="1" dirty="0" err="1">
                <a:latin typeface="Arial" panose="020B0604020202020204" pitchFamily="34" charset="0"/>
                <a:cs typeface="Arial" panose="020B0604020202020204" pitchFamily="34" charset="0"/>
              </a:rPr>
              <a:t>Essere</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indotta</a:t>
            </a:r>
            <a:endParaRPr lang="en-US" sz="2200" b="1" dirty="0">
              <a:latin typeface="Arial" panose="020B0604020202020204" pitchFamily="34" charset="0"/>
              <a:cs typeface="Arial" panose="020B0604020202020204" pitchFamily="34" charset="0"/>
            </a:endParaRPr>
          </a:p>
        </p:txBody>
      </p:sp>
      <p:sp>
        <p:nvSpPr>
          <p:cNvPr id="10245" name="Rectangle 9"/>
          <p:cNvSpPr>
            <a:spLocks noChangeArrowheads="1"/>
          </p:cNvSpPr>
          <p:nvPr/>
        </p:nvSpPr>
        <p:spPr bwMode="auto">
          <a:xfrm>
            <a:off x="385762" y="4372074"/>
            <a:ext cx="8372475" cy="1323439"/>
          </a:xfrm>
          <a:prstGeom prst="rect">
            <a:avLst/>
          </a:prstGeom>
          <a:noFill/>
          <a:ln w="9525">
            <a:noFill/>
            <a:miter lim="800000"/>
          </a:ln>
        </p:spPr>
        <p:txBody>
          <a:bodyPr>
            <a:spAutoFit/>
          </a:bodyPr>
          <a:lstStyle/>
          <a:p>
            <a:pPr algn="just" eaLnBrk="0" hangingPunct="0"/>
            <a:r>
              <a:rPr lang="en-US" dirty="0">
                <a:latin typeface="Arial" panose="020B0604020202020204" pitchFamily="34" charset="0"/>
                <a:cs typeface="Arial" panose="020B0604020202020204" pitchFamily="34" charset="0"/>
              </a:rPr>
              <a:t>Le </a:t>
            </a:r>
            <a:r>
              <a:rPr lang="en-US" dirty="0" err="1">
                <a:latin typeface="Arial" panose="020B0604020202020204" pitchFamily="34" charset="0"/>
                <a:cs typeface="Arial" panose="020B0604020202020204" pitchFamily="34" charset="0"/>
              </a:rPr>
              <a:t>mutazioni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indotte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mutazioni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avvengono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quando</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organismo</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esposto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deliberatamente</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casualmente</a:t>
            </a:r>
            <a:r>
              <a:rPr lang="en-US" dirty="0">
                <a:latin typeface="Arial" panose="020B0604020202020204" pitchFamily="34" charset="0"/>
                <a:cs typeface="Arial" panose="020B0604020202020204" pitchFamily="34" charset="0"/>
              </a:rPr>
              <a:t> ad </a:t>
            </a:r>
            <a:r>
              <a:rPr lang="en-US" dirty="0" err="1">
                <a:latin typeface="Arial" panose="020B0604020202020204" pitchFamily="34" charset="0"/>
                <a:cs typeface="Arial" panose="020B0604020202020204" pitchFamily="34" charset="0"/>
              </a:rPr>
              <a:t>agenti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fisici</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chimici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noti</a:t>
            </a:r>
            <a:r>
              <a:rPr lang="en-US" dirty="0">
                <a:latin typeface="Arial" panose="020B0604020202020204" pitchFamily="34" charset="0"/>
                <a:cs typeface="Arial" panose="020B0604020202020204" pitchFamily="34" charset="0"/>
              </a:rPr>
              <a:t> come </a:t>
            </a:r>
            <a:r>
              <a:rPr lang="en-US" b="1" dirty="0" err="1">
                <a:latin typeface="Arial" panose="020B0604020202020204" pitchFamily="34" charset="0"/>
                <a:cs typeface="Arial" panose="020B0604020202020204" pitchFamily="34" charset="0"/>
              </a:rPr>
              <a:t>mutageni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interagiscono</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il</a:t>
            </a:r>
            <a:r>
              <a:rPr lang="en-US" dirty="0">
                <a:latin typeface="Arial" panose="020B0604020202020204" pitchFamily="34" charset="0"/>
                <a:cs typeface="Arial" panose="020B0604020202020204" pitchFamily="34" charset="0"/>
              </a:rPr>
              <a:t> DNA </a:t>
            </a:r>
            <a:r>
              <a:rPr lang="en-US" dirty="0" err="1">
                <a:latin typeface="Arial" panose="020B0604020202020204" pitchFamily="34" charset="0"/>
                <a:cs typeface="Arial" panose="020B0604020202020204" pitchFamily="34" charset="0"/>
              </a:rPr>
              <a:t>causando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mutazioni</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3"/>
          <p:cNvSpPr>
            <a:spLocks noGrp="1"/>
          </p:cNvSpPr>
          <p:nvPr>
            <p:ph type="sldNum" sz="quarter" idx="11"/>
          </p:nvPr>
        </p:nvSpPr>
        <p:spPr>
          <a:noFill/>
        </p:spPr>
        <p:txBody>
          <a:bodyPr/>
          <a:lstStyle/>
          <a:p>
            <a:fld id="{4BF88573-EE67-4FD3-8CFD-CAE289727FB6}" type="slidenum">
              <a:rPr lang="en-US" altLang="en-US" smtClean="0"/>
              <a:t>30</a:t>
            </a:fld>
            <a:endParaRPr lang="en-US" altLang="en-US"/>
          </a:p>
        </p:txBody>
      </p:sp>
      <p:sp>
        <p:nvSpPr>
          <p:cNvPr id="38915" name="Rectangle 2"/>
          <p:cNvSpPr>
            <a:spLocks noGrp="1" noChangeArrowheads="1"/>
          </p:cNvSpPr>
          <p:nvPr>
            <p:ph type="title"/>
          </p:nvPr>
        </p:nvSpPr>
        <p:spPr>
          <a:xfrm>
            <a:off x="2318017" y="1108869"/>
            <a:ext cx="6426200" cy="320675"/>
          </a:xfrm>
        </p:spPr>
        <p:txBody>
          <a:bodyPr/>
          <a:lstStyle/>
          <a:p>
            <a:pPr algn="l" eaLnBrk="1" hangingPunct="1"/>
            <a:r>
              <a:rPr lang="it-IT" sz="2400" b="1" dirty="0">
                <a:solidFill>
                  <a:srgbClr val="FF072C"/>
                </a:solidFill>
                <a:latin typeface="Arial" panose="020B0604020202020204" pitchFamily="34" charset="0"/>
                <a:cs typeface="Arial" panose="020B0604020202020204" pitchFamily="34" charset="0"/>
              </a:rPr>
              <a:t>Lo spettro elettromagnetico</a:t>
            </a:r>
            <a:endParaRPr lang="it-IT" sz="2400" b="1" dirty="0">
              <a:solidFill>
                <a:srgbClr val="FF1482"/>
              </a:solidFill>
              <a:latin typeface="Arial" panose="020B0604020202020204" pitchFamily="34" charset="0"/>
              <a:cs typeface="Arial" panose="020B0604020202020204" pitchFamily="34" charset="0"/>
            </a:endParaRPr>
          </a:p>
        </p:txBody>
      </p:sp>
      <p:sp>
        <p:nvSpPr>
          <p:cNvPr id="38916" name="AutoShape 3"/>
          <p:cNvSpPr>
            <a:spLocks noChangeArrowheads="1"/>
          </p:cNvSpPr>
          <p:nvPr/>
        </p:nvSpPr>
        <p:spPr bwMode="auto">
          <a:xfrm rot="10800000" flipH="1" flipV="1">
            <a:off x="3276600" y="3165475"/>
            <a:ext cx="2097088" cy="1295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ln>
        </p:spPr>
        <p:txBody>
          <a:bodyPr wrap="none" anchor="ctr"/>
          <a:lstStyle/>
          <a:p>
            <a:endParaRPr lang="it-IT">
              <a:latin typeface="Arial" panose="020B0604020202020204" pitchFamily="34" charset="0"/>
              <a:cs typeface="Arial" panose="020B0604020202020204" pitchFamily="34" charset="0"/>
            </a:endParaRPr>
          </a:p>
        </p:txBody>
      </p:sp>
      <p:sp>
        <p:nvSpPr>
          <p:cNvPr id="38917" name="Text Box 4"/>
          <p:cNvSpPr txBox="1">
            <a:spLocks noChangeArrowheads="1"/>
          </p:cNvSpPr>
          <p:nvPr/>
        </p:nvSpPr>
        <p:spPr bwMode="auto">
          <a:xfrm rot="-5400000">
            <a:off x="3833813" y="1454207"/>
            <a:ext cx="912812" cy="2516073"/>
          </a:xfrm>
          <a:prstGeom prst="rect">
            <a:avLst/>
          </a:prstGeom>
          <a:noFill/>
          <a:ln w="9525">
            <a:noFill/>
            <a:miter lim="800000"/>
          </a:ln>
        </p:spPr>
        <p:txBody>
          <a:bodyPr>
            <a:spAutoFit/>
          </a:bodyPr>
          <a:lstStyle/>
          <a:p>
            <a:pPr eaLnBrk="0" hangingPunct="0"/>
            <a:r>
              <a:rPr lang="en-US" sz="1800" b="1">
                <a:latin typeface="Arial" panose="020B0604020202020204" pitchFamily="34" charset="0"/>
                <a:cs typeface="Arial" panose="020B0604020202020204" pitchFamily="34" charset="0"/>
              </a:rPr>
              <a:t>380nm</a:t>
            </a:r>
          </a:p>
          <a:p>
            <a:pPr eaLnBrk="0" hangingPunct="0">
              <a:lnSpc>
                <a:spcPct val="75000"/>
              </a:lnSpc>
            </a:pPr>
            <a:endParaRPr lang="en-US" sz="1800" b="1">
              <a:latin typeface="Arial" panose="020B0604020202020204" pitchFamily="34" charset="0"/>
              <a:cs typeface="Arial" panose="020B0604020202020204" pitchFamily="34" charset="0"/>
            </a:endParaRPr>
          </a:p>
          <a:p>
            <a:pPr eaLnBrk="0" hangingPunct="0"/>
            <a:r>
              <a:rPr lang="en-US" sz="1800" b="1">
                <a:latin typeface="Arial" panose="020B0604020202020204" pitchFamily="34" charset="0"/>
                <a:cs typeface="Arial" panose="020B0604020202020204" pitchFamily="34" charset="0"/>
              </a:rPr>
              <a:t> blu</a:t>
            </a:r>
          </a:p>
          <a:p>
            <a:pPr eaLnBrk="0" hangingPunct="0"/>
            <a:r>
              <a:rPr lang="en-US" sz="1800" b="1">
                <a:latin typeface="Arial" panose="020B0604020202020204" pitchFamily="34" charset="0"/>
                <a:cs typeface="Arial" panose="020B0604020202020204" pitchFamily="34" charset="0"/>
              </a:rPr>
              <a:t>verde</a:t>
            </a:r>
          </a:p>
          <a:p>
            <a:pPr eaLnBrk="0" hangingPunct="0"/>
            <a:r>
              <a:rPr lang="en-US" sz="1800" b="1">
                <a:latin typeface="Arial" panose="020B0604020202020204" pitchFamily="34" charset="0"/>
                <a:cs typeface="Arial" panose="020B0604020202020204" pitchFamily="34" charset="0"/>
              </a:rPr>
              <a:t>giallo</a:t>
            </a:r>
          </a:p>
          <a:p>
            <a:pPr eaLnBrk="0" hangingPunct="0"/>
            <a:endParaRPr lang="en-US" sz="1800" b="1">
              <a:latin typeface="Arial" panose="020B0604020202020204" pitchFamily="34" charset="0"/>
              <a:cs typeface="Arial" panose="020B0604020202020204" pitchFamily="34" charset="0"/>
            </a:endParaRPr>
          </a:p>
          <a:p>
            <a:pPr eaLnBrk="0" hangingPunct="0"/>
            <a:r>
              <a:rPr lang="en-US" sz="1800" b="1">
                <a:latin typeface="Arial" panose="020B0604020202020204" pitchFamily="34" charset="0"/>
                <a:cs typeface="Arial" panose="020B0604020202020204" pitchFamily="34" charset="0"/>
              </a:rPr>
              <a:t>rosso  </a:t>
            </a:r>
          </a:p>
          <a:p>
            <a:pPr eaLnBrk="0" hangingPunct="0"/>
            <a:endParaRPr lang="en-US" sz="1800" b="1">
              <a:latin typeface="Arial" panose="020B0604020202020204" pitchFamily="34" charset="0"/>
              <a:cs typeface="Arial" panose="020B0604020202020204" pitchFamily="34" charset="0"/>
            </a:endParaRPr>
          </a:p>
          <a:p>
            <a:pPr eaLnBrk="0" hangingPunct="0"/>
            <a:r>
              <a:rPr lang="en-US" sz="1800" b="1">
                <a:latin typeface="Arial" panose="020B0604020202020204" pitchFamily="34" charset="0"/>
                <a:cs typeface="Arial" panose="020B0604020202020204" pitchFamily="34" charset="0"/>
              </a:rPr>
              <a:t>750nm</a:t>
            </a:r>
            <a:endParaRPr lang="en-US" sz="1800">
              <a:latin typeface="Arial" panose="020B0604020202020204" pitchFamily="34" charset="0"/>
              <a:cs typeface="Arial" panose="020B0604020202020204" pitchFamily="34" charset="0"/>
            </a:endParaRPr>
          </a:p>
        </p:txBody>
      </p:sp>
      <p:sp>
        <p:nvSpPr>
          <p:cNvPr id="38918" name="AutoShape 5"/>
          <p:cNvSpPr/>
          <p:nvPr/>
        </p:nvSpPr>
        <p:spPr bwMode="auto">
          <a:xfrm rot="-5400000">
            <a:off x="4078288" y="800100"/>
            <a:ext cx="457200" cy="2667000"/>
          </a:xfrm>
          <a:prstGeom prst="rightBrace">
            <a:avLst>
              <a:gd name="adj1" fmla="val 48611"/>
              <a:gd name="adj2" fmla="val 50000"/>
            </a:avLst>
          </a:prstGeom>
          <a:noFill/>
          <a:ln w="25400">
            <a:solidFill>
              <a:schemeClr val="tx1"/>
            </a:solidFill>
            <a:round/>
          </a:ln>
        </p:spPr>
        <p:txBody>
          <a:bodyPr wrap="none" anchor="ctr"/>
          <a:lstStyle/>
          <a:p>
            <a:endParaRPr lang="it-IT">
              <a:latin typeface="Arial" panose="020B0604020202020204" pitchFamily="34" charset="0"/>
              <a:cs typeface="Arial" panose="020B0604020202020204" pitchFamily="34" charset="0"/>
            </a:endParaRPr>
          </a:p>
        </p:txBody>
      </p:sp>
      <p:sp>
        <p:nvSpPr>
          <p:cNvPr id="38919" name="Text Box 6"/>
          <p:cNvSpPr txBox="1">
            <a:spLocks noChangeArrowheads="1"/>
          </p:cNvSpPr>
          <p:nvPr/>
        </p:nvSpPr>
        <p:spPr bwMode="auto">
          <a:xfrm>
            <a:off x="3430588" y="1524000"/>
            <a:ext cx="1838965" cy="369332"/>
          </a:xfrm>
          <a:prstGeom prst="rect">
            <a:avLst/>
          </a:prstGeom>
          <a:noFill/>
          <a:ln w="9525">
            <a:noFill/>
            <a:miter lim="800000"/>
          </a:ln>
        </p:spPr>
        <p:txBody>
          <a:bodyPr wrap="none">
            <a:spAutoFit/>
          </a:bodyPr>
          <a:lstStyle/>
          <a:p>
            <a:pPr eaLnBrk="0" hangingPunct="0"/>
            <a:r>
              <a:rPr lang="en-US" sz="1800" b="1">
                <a:latin typeface="Arial" panose="020B0604020202020204" pitchFamily="34" charset="0"/>
                <a:cs typeface="Arial" panose="020B0604020202020204" pitchFamily="34" charset="0"/>
              </a:rPr>
              <a:t>LUCE VISIBILE</a:t>
            </a:r>
          </a:p>
        </p:txBody>
      </p:sp>
      <p:sp>
        <p:nvSpPr>
          <p:cNvPr id="38920" name="Rectangle 7"/>
          <p:cNvSpPr>
            <a:spLocks noChangeArrowheads="1"/>
          </p:cNvSpPr>
          <p:nvPr/>
        </p:nvSpPr>
        <p:spPr bwMode="auto">
          <a:xfrm>
            <a:off x="7543800" y="4460875"/>
            <a:ext cx="1295400" cy="534988"/>
          </a:xfrm>
          <a:prstGeom prst="rect">
            <a:avLst/>
          </a:prstGeom>
          <a:noFill/>
          <a:ln w="28575">
            <a:solidFill>
              <a:schemeClr val="tx1"/>
            </a:solidFill>
            <a:miter lim="800000"/>
          </a:ln>
        </p:spPr>
        <p:txBody>
          <a:bodyPr wrap="none" anchor="ctr"/>
          <a:lstStyle/>
          <a:p>
            <a:pPr eaLnBrk="0" hangingPunct="0"/>
            <a:r>
              <a:rPr lang="en-US" sz="1400" b="1">
                <a:latin typeface="Arial" panose="020B0604020202020204" pitchFamily="34" charset="0"/>
                <a:cs typeface="Arial" panose="020B0604020202020204" pitchFamily="34" charset="0"/>
              </a:rPr>
              <a:t>Onde radio</a:t>
            </a:r>
            <a:endParaRPr lang="en-US" sz="2400">
              <a:latin typeface="Arial" panose="020B0604020202020204" pitchFamily="34" charset="0"/>
              <a:cs typeface="Arial" panose="020B0604020202020204" pitchFamily="34" charset="0"/>
            </a:endParaRPr>
          </a:p>
        </p:txBody>
      </p:sp>
      <p:sp>
        <p:nvSpPr>
          <p:cNvPr id="38921" name="Rectangle 8"/>
          <p:cNvSpPr>
            <a:spLocks noChangeArrowheads="1"/>
          </p:cNvSpPr>
          <p:nvPr/>
        </p:nvSpPr>
        <p:spPr bwMode="auto">
          <a:xfrm>
            <a:off x="6246813" y="4459288"/>
            <a:ext cx="1295400" cy="534987"/>
          </a:xfrm>
          <a:prstGeom prst="rect">
            <a:avLst/>
          </a:prstGeom>
          <a:noFill/>
          <a:ln w="28575">
            <a:solidFill>
              <a:schemeClr val="tx1"/>
            </a:solidFill>
            <a:miter lim="800000"/>
          </a:ln>
        </p:spPr>
        <p:txBody>
          <a:bodyPr wrap="none" anchor="ctr"/>
          <a:lstStyle/>
          <a:p>
            <a:pPr eaLnBrk="0" hangingPunct="0"/>
            <a:r>
              <a:rPr lang="en-US" sz="1400" b="1">
                <a:latin typeface="Arial" panose="020B0604020202020204" pitchFamily="34" charset="0"/>
                <a:cs typeface="Arial" panose="020B0604020202020204" pitchFamily="34" charset="0"/>
              </a:rPr>
              <a:t>Microonde</a:t>
            </a:r>
            <a:endParaRPr lang="en-US" sz="2400">
              <a:latin typeface="Arial" panose="020B0604020202020204" pitchFamily="34" charset="0"/>
              <a:cs typeface="Arial" panose="020B0604020202020204" pitchFamily="34" charset="0"/>
            </a:endParaRPr>
          </a:p>
        </p:txBody>
      </p:sp>
      <p:sp>
        <p:nvSpPr>
          <p:cNvPr id="38922" name="Rectangle 9"/>
          <p:cNvSpPr>
            <a:spLocks noChangeArrowheads="1"/>
          </p:cNvSpPr>
          <p:nvPr/>
        </p:nvSpPr>
        <p:spPr bwMode="auto">
          <a:xfrm>
            <a:off x="4951413" y="4459288"/>
            <a:ext cx="1295400" cy="534987"/>
          </a:xfrm>
          <a:prstGeom prst="rect">
            <a:avLst/>
          </a:prstGeom>
          <a:noFill/>
          <a:ln w="28575">
            <a:solidFill>
              <a:schemeClr val="tx1"/>
            </a:solidFill>
            <a:miter lim="800000"/>
          </a:ln>
        </p:spPr>
        <p:txBody>
          <a:bodyPr wrap="none" anchor="ctr"/>
          <a:lstStyle/>
          <a:p>
            <a:endParaRPr lang="it-IT">
              <a:latin typeface="Arial" panose="020B0604020202020204" pitchFamily="34" charset="0"/>
              <a:cs typeface="Arial" panose="020B0604020202020204" pitchFamily="34" charset="0"/>
            </a:endParaRPr>
          </a:p>
        </p:txBody>
      </p:sp>
      <p:sp>
        <p:nvSpPr>
          <p:cNvPr id="38923" name="Rectangle 10"/>
          <p:cNvSpPr>
            <a:spLocks noChangeArrowheads="1"/>
          </p:cNvSpPr>
          <p:nvPr/>
        </p:nvSpPr>
        <p:spPr bwMode="auto">
          <a:xfrm>
            <a:off x="3656013" y="4459288"/>
            <a:ext cx="1295400" cy="534987"/>
          </a:xfrm>
          <a:prstGeom prst="rect">
            <a:avLst/>
          </a:prstGeom>
          <a:noFill/>
          <a:ln w="28575">
            <a:solidFill>
              <a:schemeClr val="tx1"/>
            </a:solidFill>
            <a:miter lim="800000"/>
          </a:ln>
        </p:spPr>
        <p:txBody>
          <a:bodyPr wrap="none" anchor="ctr"/>
          <a:lstStyle/>
          <a:p>
            <a:pPr eaLnBrk="0" hangingPunct="0"/>
            <a:r>
              <a:rPr lang="en-US" sz="1400" b="1">
                <a:latin typeface="Arial" panose="020B0604020202020204" pitchFamily="34" charset="0"/>
                <a:cs typeface="Arial" panose="020B0604020202020204" pitchFamily="34" charset="0"/>
              </a:rPr>
              <a:t> </a:t>
            </a:r>
          </a:p>
        </p:txBody>
      </p:sp>
      <p:sp>
        <p:nvSpPr>
          <p:cNvPr id="38924" name="Rectangle 11"/>
          <p:cNvSpPr>
            <a:spLocks noChangeArrowheads="1"/>
          </p:cNvSpPr>
          <p:nvPr/>
        </p:nvSpPr>
        <p:spPr bwMode="auto">
          <a:xfrm>
            <a:off x="2817813" y="4459288"/>
            <a:ext cx="838200" cy="534987"/>
          </a:xfrm>
          <a:prstGeom prst="rect">
            <a:avLst/>
          </a:prstGeom>
          <a:noFill/>
          <a:ln w="28575">
            <a:solidFill>
              <a:schemeClr val="tx1"/>
            </a:solidFill>
            <a:miter lim="800000"/>
          </a:ln>
        </p:spPr>
        <p:txBody>
          <a:bodyPr wrap="none" anchor="ctr"/>
          <a:lstStyle/>
          <a:p>
            <a:pPr algn="ctr" eaLnBrk="0" hangingPunct="0"/>
            <a:r>
              <a:rPr lang="en-US" sz="1400" b="1">
                <a:latin typeface="Arial" panose="020B0604020202020204" pitchFamily="34" charset="0"/>
                <a:cs typeface="Arial" panose="020B0604020202020204" pitchFamily="34" charset="0"/>
              </a:rPr>
              <a:t>UV</a:t>
            </a:r>
          </a:p>
        </p:txBody>
      </p:sp>
      <p:sp>
        <p:nvSpPr>
          <p:cNvPr id="38925" name="Rectangle 12"/>
          <p:cNvSpPr>
            <a:spLocks noChangeArrowheads="1"/>
          </p:cNvSpPr>
          <p:nvPr/>
        </p:nvSpPr>
        <p:spPr bwMode="auto">
          <a:xfrm>
            <a:off x="1979613" y="4459288"/>
            <a:ext cx="838200" cy="534987"/>
          </a:xfrm>
          <a:prstGeom prst="rect">
            <a:avLst/>
          </a:prstGeom>
          <a:noFill/>
          <a:ln w="28575">
            <a:solidFill>
              <a:schemeClr val="tx1"/>
            </a:solidFill>
            <a:miter lim="800000"/>
          </a:ln>
        </p:spPr>
        <p:txBody>
          <a:bodyPr wrap="none" anchor="ctr"/>
          <a:lstStyle/>
          <a:p>
            <a:pPr eaLnBrk="0" hangingPunct="0"/>
            <a:r>
              <a:rPr lang="en-US" sz="1400" b="1">
                <a:latin typeface="Arial" panose="020B0604020202020204" pitchFamily="34" charset="0"/>
                <a:cs typeface="Arial" panose="020B0604020202020204" pitchFamily="34" charset="0"/>
              </a:rPr>
              <a:t>Raggi X</a:t>
            </a:r>
          </a:p>
        </p:txBody>
      </p:sp>
      <p:sp>
        <p:nvSpPr>
          <p:cNvPr id="38926" name="Rectangle 13"/>
          <p:cNvSpPr>
            <a:spLocks noChangeArrowheads="1"/>
          </p:cNvSpPr>
          <p:nvPr/>
        </p:nvSpPr>
        <p:spPr bwMode="auto">
          <a:xfrm>
            <a:off x="1141413" y="4459288"/>
            <a:ext cx="838200" cy="534987"/>
          </a:xfrm>
          <a:prstGeom prst="rect">
            <a:avLst/>
          </a:prstGeom>
          <a:noFill/>
          <a:ln w="28575">
            <a:solidFill>
              <a:schemeClr val="tx1"/>
            </a:solidFill>
            <a:miter lim="800000"/>
          </a:ln>
        </p:spPr>
        <p:txBody>
          <a:bodyPr wrap="none" anchor="ctr"/>
          <a:lstStyle/>
          <a:p>
            <a:pPr eaLnBrk="0" hangingPunct="0"/>
            <a:r>
              <a:rPr lang="en-US" sz="1400" b="1">
                <a:latin typeface="Arial" panose="020B0604020202020204" pitchFamily="34" charset="0"/>
                <a:cs typeface="Arial" panose="020B0604020202020204" pitchFamily="34" charset="0"/>
              </a:rPr>
              <a:t>Raggi</a:t>
            </a:r>
          </a:p>
          <a:p>
            <a:pPr eaLnBrk="0" hangingPunct="0"/>
            <a:r>
              <a:rPr lang="en-US" sz="1400" b="1">
                <a:latin typeface="Arial" panose="020B0604020202020204" pitchFamily="34" charset="0"/>
                <a:cs typeface="Arial" panose="020B0604020202020204" pitchFamily="34" charset="0"/>
              </a:rPr>
              <a:t>gamma</a:t>
            </a:r>
            <a:endParaRPr lang="en-US" sz="2400">
              <a:latin typeface="Arial" panose="020B0604020202020204" pitchFamily="34" charset="0"/>
              <a:cs typeface="Arial" panose="020B0604020202020204" pitchFamily="34" charset="0"/>
            </a:endParaRPr>
          </a:p>
        </p:txBody>
      </p:sp>
      <p:sp>
        <p:nvSpPr>
          <p:cNvPr id="38927" name="Rectangle 14"/>
          <p:cNvSpPr>
            <a:spLocks noChangeArrowheads="1"/>
          </p:cNvSpPr>
          <p:nvPr/>
        </p:nvSpPr>
        <p:spPr bwMode="auto">
          <a:xfrm>
            <a:off x="303213" y="4459288"/>
            <a:ext cx="838200" cy="534987"/>
          </a:xfrm>
          <a:prstGeom prst="rect">
            <a:avLst/>
          </a:prstGeom>
          <a:noFill/>
          <a:ln w="28575">
            <a:solidFill>
              <a:schemeClr val="tx1"/>
            </a:solidFill>
            <a:miter lim="800000"/>
          </a:ln>
        </p:spPr>
        <p:txBody>
          <a:bodyPr wrap="none" anchor="ctr"/>
          <a:lstStyle/>
          <a:p>
            <a:pPr eaLnBrk="0" hangingPunct="0"/>
            <a:r>
              <a:rPr lang="en-US" sz="1400" b="1">
                <a:latin typeface="Arial" panose="020B0604020202020204" pitchFamily="34" charset="0"/>
                <a:cs typeface="Arial" panose="020B0604020202020204" pitchFamily="34" charset="0"/>
              </a:rPr>
              <a:t>Raggi</a:t>
            </a:r>
          </a:p>
          <a:p>
            <a:pPr eaLnBrk="0" hangingPunct="0"/>
            <a:r>
              <a:rPr lang="en-US" sz="1400" b="1">
                <a:latin typeface="Arial" panose="020B0604020202020204" pitchFamily="34" charset="0"/>
                <a:cs typeface="Arial" panose="020B0604020202020204" pitchFamily="34" charset="0"/>
              </a:rPr>
              <a:t>cosmici</a:t>
            </a:r>
          </a:p>
        </p:txBody>
      </p:sp>
      <p:sp>
        <p:nvSpPr>
          <p:cNvPr id="38928" name="Rectangle 15"/>
          <p:cNvSpPr>
            <a:spLocks noChangeArrowheads="1"/>
          </p:cNvSpPr>
          <p:nvPr/>
        </p:nvSpPr>
        <p:spPr bwMode="auto">
          <a:xfrm>
            <a:off x="4953000" y="4460875"/>
            <a:ext cx="1295400" cy="534988"/>
          </a:xfrm>
          <a:prstGeom prst="rect">
            <a:avLst/>
          </a:prstGeom>
          <a:noFill/>
          <a:ln w="28575">
            <a:solidFill>
              <a:schemeClr val="tx1"/>
            </a:solidFill>
            <a:miter lim="800000"/>
          </a:ln>
        </p:spPr>
        <p:txBody>
          <a:bodyPr wrap="none" anchor="ctr"/>
          <a:lstStyle/>
          <a:p>
            <a:pPr eaLnBrk="0" hangingPunct="0"/>
            <a:r>
              <a:rPr lang="en-US" sz="1400" b="1">
                <a:latin typeface="Arial" panose="020B0604020202020204" pitchFamily="34" charset="0"/>
                <a:cs typeface="Arial" panose="020B0604020202020204" pitchFamily="34" charset="0"/>
              </a:rPr>
              <a:t> Infrarossi</a:t>
            </a:r>
          </a:p>
        </p:txBody>
      </p:sp>
      <p:sp>
        <p:nvSpPr>
          <p:cNvPr id="38929" name="Text Box 16"/>
          <p:cNvSpPr txBox="1">
            <a:spLocks noChangeArrowheads="1"/>
          </p:cNvSpPr>
          <p:nvPr/>
        </p:nvSpPr>
        <p:spPr bwMode="auto">
          <a:xfrm>
            <a:off x="288925" y="4981575"/>
            <a:ext cx="772969"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10</a:t>
            </a:r>
            <a:r>
              <a:rPr lang="en-US" sz="1600" b="1" baseline="30000">
                <a:latin typeface="Arial" panose="020B0604020202020204" pitchFamily="34" charset="0"/>
                <a:cs typeface="Arial" panose="020B0604020202020204" pitchFamily="34" charset="0"/>
              </a:rPr>
              <a:t>-5</a:t>
            </a:r>
            <a:r>
              <a:rPr lang="en-US" sz="1400" b="1">
                <a:latin typeface="Arial" panose="020B0604020202020204" pitchFamily="34" charset="0"/>
                <a:cs typeface="Arial" panose="020B0604020202020204" pitchFamily="34" charset="0"/>
              </a:rPr>
              <a:t>nm</a:t>
            </a:r>
          </a:p>
        </p:txBody>
      </p:sp>
      <p:sp>
        <p:nvSpPr>
          <p:cNvPr id="38930" name="Text Box 17"/>
          <p:cNvSpPr txBox="1">
            <a:spLocks noChangeArrowheads="1"/>
          </p:cNvSpPr>
          <p:nvPr/>
        </p:nvSpPr>
        <p:spPr bwMode="auto">
          <a:xfrm>
            <a:off x="1101725" y="4959350"/>
            <a:ext cx="772969"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10</a:t>
            </a:r>
            <a:r>
              <a:rPr lang="en-US" sz="1600" b="1" baseline="30000">
                <a:latin typeface="Arial" panose="020B0604020202020204" pitchFamily="34" charset="0"/>
                <a:cs typeface="Arial" panose="020B0604020202020204" pitchFamily="34" charset="0"/>
              </a:rPr>
              <a:t>-3</a:t>
            </a:r>
            <a:r>
              <a:rPr lang="en-US" sz="1400" b="1">
                <a:latin typeface="Arial" panose="020B0604020202020204" pitchFamily="34" charset="0"/>
                <a:cs typeface="Arial" panose="020B0604020202020204" pitchFamily="34" charset="0"/>
              </a:rPr>
              <a:t>nm</a:t>
            </a:r>
          </a:p>
        </p:txBody>
      </p:sp>
      <p:sp>
        <p:nvSpPr>
          <p:cNvPr id="38931" name="Text Box 18"/>
          <p:cNvSpPr txBox="1">
            <a:spLocks noChangeArrowheads="1"/>
          </p:cNvSpPr>
          <p:nvPr/>
        </p:nvSpPr>
        <p:spPr bwMode="auto">
          <a:xfrm>
            <a:off x="2524125" y="4968875"/>
            <a:ext cx="553357"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1nm</a:t>
            </a:r>
          </a:p>
        </p:txBody>
      </p:sp>
      <p:sp>
        <p:nvSpPr>
          <p:cNvPr id="38932" name="Text Box 19"/>
          <p:cNvSpPr txBox="1">
            <a:spLocks noChangeArrowheads="1"/>
          </p:cNvSpPr>
          <p:nvPr/>
        </p:nvSpPr>
        <p:spPr bwMode="auto">
          <a:xfrm>
            <a:off x="4800600" y="4956175"/>
            <a:ext cx="777777"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10</a:t>
            </a:r>
            <a:r>
              <a:rPr lang="en-US" sz="1600" b="1" baseline="30000">
                <a:latin typeface="Arial" panose="020B0604020202020204" pitchFamily="34" charset="0"/>
                <a:cs typeface="Arial" panose="020B0604020202020204" pitchFamily="34" charset="0"/>
              </a:rPr>
              <a:t>3</a:t>
            </a:r>
            <a:r>
              <a:rPr lang="en-US" sz="1400" b="1">
                <a:latin typeface="Arial" panose="020B0604020202020204" pitchFamily="34" charset="0"/>
                <a:cs typeface="Arial" panose="020B0604020202020204" pitchFamily="34" charset="0"/>
              </a:rPr>
              <a:t> nm</a:t>
            </a:r>
          </a:p>
        </p:txBody>
      </p:sp>
      <p:sp>
        <p:nvSpPr>
          <p:cNvPr id="38933" name="Text Box 20"/>
          <p:cNvSpPr txBox="1">
            <a:spLocks noChangeArrowheads="1"/>
          </p:cNvSpPr>
          <p:nvPr/>
        </p:nvSpPr>
        <p:spPr bwMode="auto">
          <a:xfrm>
            <a:off x="5943600" y="4994275"/>
            <a:ext cx="777777"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10</a:t>
            </a:r>
            <a:r>
              <a:rPr lang="en-US" sz="1600" b="1" baseline="30000">
                <a:latin typeface="Arial" panose="020B0604020202020204" pitchFamily="34" charset="0"/>
                <a:cs typeface="Arial" panose="020B0604020202020204" pitchFamily="34" charset="0"/>
              </a:rPr>
              <a:t>6</a:t>
            </a:r>
            <a:r>
              <a:rPr lang="en-US" sz="1400" b="1">
                <a:latin typeface="Arial" panose="020B0604020202020204" pitchFamily="34" charset="0"/>
                <a:cs typeface="Arial" panose="020B0604020202020204" pitchFamily="34" charset="0"/>
              </a:rPr>
              <a:t> nm</a:t>
            </a:r>
          </a:p>
        </p:txBody>
      </p:sp>
      <p:sp>
        <p:nvSpPr>
          <p:cNvPr id="38934" name="Text Box 21"/>
          <p:cNvSpPr txBox="1">
            <a:spLocks noChangeArrowheads="1"/>
          </p:cNvSpPr>
          <p:nvPr/>
        </p:nvSpPr>
        <p:spPr bwMode="auto">
          <a:xfrm>
            <a:off x="7205663" y="4994275"/>
            <a:ext cx="728084"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10</a:t>
            </a:r>
            <a:r>
              <a:rPr lang="en-US" sz="1600" b="1" baseline="30000">
                <a:latin typeface="Arial" panose="020B0604020202020204" pitchFamily="34" charset="0"/>
                <a:cs typeface="Arial" panose="020B0604020202020204" pitchFamily="34" charset="0"/>
              </a:rPr>
              <a:t>9</a:t>
            </a:r>
            <a:r>
              <a:rPr lang="en-US" sz="1400" b="1">
                <a:latin typeface="Arial" panose="020B0604020202020204" pitchFamily="34" charset="0"/>
                <a:cs typeface="Arial" panose="020B0604020202020204" pitchFamily="34" charset="0"/>
              </a:rPr>
              <a:t>nm</a:t>
            </a:r>
          </a:p>
        </p:txBody>
      </p:sp>
      <p:sp>
        <p:nvSpPr>
          <p:cNvPr id="38935" name="Text Box 22"/>
          <p:cNvSpPr txBox="1">
            <a:spLocks noChangeArrowheads="1"/>
          </p:cNvSpPr>
          <p:nvPr/>
        </p:nvSpPr>
        <p:spPr bwMode="auto">
          <a:xfrm>
            <a:off x="8443913" y="4994275"/>
            <a:ext cx="619080"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10</a:t>
            </a:r>
            <a:r>
              <a:rPr lang="en-US" sz="1600" b="1" baseline="30000">
                <a:latin typeface="Arial" panose="020B0604020202020204" pitchFamily="34" charset="0"/>
                <a:cs typeface="Arial" panose="020B0604020202020204" pitchFamily="34" charset="0"/>
              </a:rPr>
              <a:t>3</a:t>
            </a:r>
            <a:r>
              <a:rPr lang="en-US" sz="1400" b="1">
                <a:latin typeface="Arial" panose="020B0604020202020204" pitchFamily="34" charset="0"/>
                <a:cs typeface="Arial" panose="020B0604020202020204" pitchFamily="34" charset="0"/>
              </a:rPr>
              <a:t>m</a:t>
            </a:r>
          </a:p>
        </p:txBody>
      </p:sp>
      <p:sp>
        <p:nvSpPr>
          <p:cNvPr id="38936" name="Text Box 23"/>
          <p:cNvSpPr txBox="1">
            <a:spLocks noChangeArrowheads="1"/>
          </p:cNvSpPr>
          <p:nvPr/>
        </p:nvSpPr>
        <p:spPr bwMode="auto">
          <a:xfrm>
            <a:off x="3260725" y="5016500"/>
            <a:ext cx="1683474"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lunghezza d’onda</a:t>
            </a:r>
          </a:p>
        </p:txBody>
      </p:sp>
      <p:sp>
        <p:nvSpPr>
          <p:cNvPr id="38937" name="AutoShape 24"/>
          <p:cNvSpPr/>
          <p:nvPr/>
        </p:nvSpPr>
        <p:spPr bwMode="auto">
          <a:xfrm rot="5400000">
            <a:off x="1524000" y="4191000"/>
            <a:ext cx="228600" cy="2362200"/>
          </a:xfrm>
          <a:prstGeom prst="rightBrace">
            <a:avLst>
              <a:gd name="adj1" fmla="val 86111"/>
              <a:gd name="adj2" fmla="val 50000"/>
            </a:avLst>
          </a:prstGeom>
          <a:noFill/>
          <a:ln w="22225">
            <a:solidFill>
              <a:schemeClr val="tx1"/>
            </a:solidFill>
            <a:round/>
          </a:ln>
        </p:spPr>
        <p:txBody>
          <a:bodyPr wrap="none" anchor="ctr"/>
          <a:lstStyle/>
          <a:p>
            <a:endParaRPr lang="it-IT">
              <a:latin typeface="Arial" panose="020B0604020202020204" pitchFamily="34" charset="0"/>
              <a:cs typeface="Arial" panose="020B0604020202020204" pitchFamily="34" charset="0"/>
            </a:endParaRPr>
          </a:p>
        </p:txBody>
      </p:sp>
      <p:sp>
        <p:nvSpPr>
          <p:cNvPr id="38938" name="Text Box 25"/>
          <p:cNvSpPr txBox="1">
            <a:spLocks noChangeArrowheads="1"/>
          </p:cNvSpPr>
          <p:nvPr/>
        </p:nvSpPr>
        <p:spPr bwMode="auto">
          <a:xfrm>
            <a:off x="593725" y="5397500"/>
            <a:ext cx="1983235"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radiazione ionizzante</a:t>
            </a:r>
          </a:p>
        </p:txBody>
      </p:sp>
      <p:sp>
        <p:nvSpPr>
          <p:cNvPr id="38939" name="AutoShape 26"/>
          <p:cNvSpPr>
            <a:spLocks noChangeArrowheads="1"/>
          </p:cNvSpPr>
          <p:nvPr/>
        </p:nvSpPr>
        <p:spPr bwMode="auto">
          <a:xfrm>
            <a:off x="457200" y="5943600"/>
            <a:ext cx="7696200" cy="304800"/>
          </a:xfrm>
          <a:prstGeom prst="leftRightArrow">
            <a:avLst>
              <a:gd name="adj1" fmla="val 50000"/>
              <a:gd name="adj2" fmla="val 505000"/>
            </a:avLst>
          </a:prstGeom>
          <a:gradFill rotWithShape="0">
            <a:gsLst>
              <a:gs pos="0">
                <a:srgbClr val="FF020B"/>
              </a:gs>
              <a:gs pos="100000">
                <a:srgbClr val="F9FD02"/>
              </a:gs>
            </a:gsLst>
            <a:lin ang="0" scaled="1"/>
          </a:gradFill>
          <a:ln w="9525">
            <a:solidFill>
              <a:schemeClr val="tx1"/>
            </a:solidFill>
            <a:miter lim="800000"/>
          </a:ln>
        </p:spPr>
        <p:txBody>
          <a:bodyPr wrap="none" anchor="ctr"/>
          <a:lstStyle/>
          <a:p>
            <a:endParaRPr lang="it-IT">
              <a:latin typeface="Arial" panose="020B0604020202020204" pitchFamily="34" charset="0"/>
              <a:cs typeface="Arial" panose="020B0604020202020204" pitchFamily="34" charset="0"/>
            </a:endParaRPr>
          </a:p>
        </p:txBody>
      </p:sp>
      <p:sp>
        <p:nvSpPr>
          <p:cNvPr id="38940" name="Text Box 27"/>
          <p:cNvSpPr txBox="1">
            <a:spLocks noChangeArrowheads="1"/>
          </p:cNvSpPr>
          <p:nvPr/>
        </p:nvSpPr>
        <p:spPr bwMode="auto">
          <a:xfrm>
            <a:off x="3184525" y="5568950"/>
            <a:ext cx="2146742" cy="369332"/>
          </a:xfrm>
          <a:prstGeom prst="rect">
            <a:avLst/>
          </a:prstGeom>
          <a:noFill/>
          <a:ln w="9525">
            <a:noFill/>
            <a:miter lim="800000"/>
          </a:ln>
        </p:spPr>
        <p:txBody>
          <a:bodyPr wrap="none">
            <a:spAutoFit/>
          </a:bodyPr>
          <a:lstStyle/>
          <a:p>
            <a:pPr eaLnBrk="0" hangingPunct="0"/>
            <a:r>
              <a:rPr lang="en-US" sz="1800" b="1">
                <a:latin typeface="Arial" panose="020B0604020202020204" pitchFamily="34" charset="0"/>
                <a:cs typeface="Arial" panose="020B0604020202020204" pitchFamily="34" charset="0"/>
              </a:rPr>
              <a:t>Livello energetico</a:t>
            </a:r>
            <a:endParaRPr lang="en-US" sz="1400" b="1">
              <a:latin typeface="Arial" panose="020B0604020202020204" pitchFamily="34" charset="0"/>
              <a:cs typeface="Arial" panose="020B0604020202020204" pitchFamily="34" charset="0"/>
            </a:endParaRPr>
          </a:p>
        </p:txBody>
      </p:sp>
      <p:sp>
        <p:nvSpPr>
          <p:cNvPr id="38941" name="Text Box 28"/>
          <p:cNvSpPr txBox="1">
            <a:spLocks noChangeArrowheads="1"/>
          </p:cNvSpPr>
          <p:nvPr/>
        </p:nvSpPr>
        <p:spPr bwMode="auto">
          <a:xfrm>
            <a:off x="593725" y="6137275"/>
            <a:ext cx="859274"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piu’ alto</a:t>
            </a:r>
          </a:p>
        </p:txBody>
      </p:sp>
      <p:sp>
        <p:nvSpPr>
          <p:cNvPr id="38942" name="Text Box 29"/>
          <p:cNvSpPr txBox="1">
            <a:spLocks noChangeArrowheads="1"/>
          </p:cNvSpPr>
          <p:nvPr/>
        </p:nvSpPr>
        <p:spPr bwMode="auto">
          <a:xfrm>
            <a:off x="7315200" y="6134100"/>
            <a:ext cx="1058047" cy="307777"/>
          </a:xfrm>
          <a:prstGeom prst="rect">
            <a:avLst/>
          </a:prstGeom>
          <a:noFill/>
          <a:ln w="9525">
            <a:noFill/>
            <a:miter lim="800000"/>
          </a:ln>
        </p:spPr>
        <p:txBody>
          <a:bodyPr wrap="none">
            <a:spAutoFit/>
          </a:bodyPr>
          <a:lstStyle/>
          <a:p>
            <a:pPr eaLnBrk="0" hangingPunct="0"/>
            <a:r>
              <a:rPr lang="en-US" sz="1400" b="1">
                <a:latin typeface="Arial" panose="020B0604020202020204" pitchFamily="34" charset="0"/>
                <a:cs typeface="Arial" panose="020B0604020202020204" pitchFamily="34" charset="0"/>
              </a:rPr>
              <a:t>piu’ basso</a:t>
            </a:r>
          </a:p>
        </p:txBody>
      </p:sp>
      <p:sp>
        <p:nvSpPr>
          <p:cNvPr id="38943" name="Rectangle 35"/>
          <p:cNvSpPr>
            <a:spLocks noChangeArrowheads="1"/>
          </p:cNvSpPr>
          <p:nvPr/>
        </p:nvSpPr>
        <p:spPr bwMode="auto">
          <a:xfrm>
            <a:off x="951634" y="141189"/>
            <a:ext cx="7201766" cy="695325"/>
          </a:xfrm>
          <a:prstGeom prst="rect">
            <a:avLst/>
          </a:prstGeom>
          <a:noFill/>
          <a:ln w="9525">
            <a:noFill/>
            <a:miter lim="800000"/>
          </a:ln>
        </p:spPr>
        <p:txBody>
          <a:bodyPr anchor="ctr"/>
          <a:lstStyle/>
          <a:p>
            <a:pPr algn="ctr">
              <a:lnSpc>
                <a:spcPct val="85000"/>
              </a:lnSpc>
            </a:pPr>
            <a:r>
              <a:rPr lang="en-US" sz="2400" b="1" dirty="0">
                <a:solidFill>
                  <a:schemeClr val="tx2"/>
                </a:solidFill>
                <a:latin typeface="Arial" panose="020B0604020202020204" pitchFamily="34" charset="0"/>
                <a:cs typeface="Arial" panose="020B0604020202020204" pitchFamily="34" charset="0"/>
              </a:rPr>
              <a:t>I </a:t>
            </a:r>
            <a:r>
              <a:rPr lang="en-US" sz="2400" b="1" dirty="0" err="1">
                <a:solidFill>
                  <a:srgbClr val="FF0000"/>
                </a:solidFill>
                <a:latin typeface="Arial" panose="020B0604020202020204" pitchFamily="34" charset="0"/>
                <a:cs typeface="Arial" panose="020B0604020202020204" pitchFamily="34" charset="0"/>
              </a:rPr>
              <a:t>mutageni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fisici</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radiazioni</a:t>
            </a:r>
            <a:r>
              <a:rPr lang="en-US" sz="2400" b="1" dirty="0">
                <a:solidFill>
                  <a:schemeClr val="tx2"/>
                </a:solidFill>
                <a:latin typeface="Arial" panose="020B0604020202020204" pitchFamily="34" charset="0"/>
                <a:cs typeface="Arial" panose="020B0604020202020204" pitchFamily="34" charset="0"/>
              </a:rPr>
              <a:t> UV </a:t>
            </a:r>
            <a:r>
              <a:rPr lang="en-US" sz="2400" b="1" dirty="0" err="1">
                <a:solidFill>
                  <a:schemeClr val="tx2"/>
                </a:solidFill>
                <a:latin typeface="Arial" panose="020B0604020202020204" pitchFamily="34" charset="0"/>
                <a:cs typeface="Arial" panose="020B0604020202020204" pitchFamily="34" charset="0"/>
              </a:rPr>
              <a:t>ed</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ionizzanti</a:t>
            </a:r>
            <a:endParaRPr lang="en-US" sz="2400" b="1" dirty="0">
              <a:solidFill>
                <a:schemeClr val="tx2"/>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2"/>
          <p:cNvSpPr>
            <a:spLocks noGrp="1"/>
          </p:cNvSpPr>
          <p:nvPr>
            <p:ph type="sldNum" sz="quarter" idx="11"/>
          </p:nvPr>
        </p:nvSpPr>
        <p:spPr>
          <a:noFill/>
        </p:spPr>
        <p:txBody>
          <a:bodyPr/>
          <a:lstStyle/>
          <a:p>
            <a:fld id="{778B122C-2DF8-42FC-AC73-D580D21F0B68}" type="slidenum">
              <a:rPr lang="en-US" altLang="en-US" smtClean="0"/>
              <a:t>31</a:t>
            </a:fld>
            <a:endParaRPr lang="en-US" altLang="en-US"/>
          </a:p>
        </p:txBody>
      </p:sp>
      <p:pic>
        <p:nvPicPr>
          <p:cNvPr id="39939" name="Picture 4"/>
          <p:cNvPicPr>
            <a:picLocks noChangeAspect="1" noChangeArrowheads="1"/>
          </p:cNvPicPr>
          <p:nvPr/>
        </p:nvPicPr>
        <p:blipFill>
          <a:blip r:embed="rId3" cstate="print"/>
          <a:srcRect/>
          <a:stretch>
            <a:fillRect/>
          </a:stretch>
        </p:blipFill>
        <p:spPr bwMode="auto">
          <a:xfrm>
            <a:off x="298450" y="1679575"/>
            <a:ext cx="3873500" cy="3873500"/>
          </a:xfrm>
          <a:prstGeom prst="rect">
            <a:avLst/>
          </a:prstGeom>
          <a:noFill/>
          <a:ln w="9525">
            <a:noFill/>
            <a:miter lim="800000"/>
            <a:headEnd/>
            <a:tailEnd/>
          </a:ln>
        </p:spPr>
      </p:pic>
      <p:pic>
        <p:nvPicPr>
          <p:cNvPr id="251909" name="Picture 5"/>
          <p:cNvPicPr>
            <a:picLocks noChangeAspect="1" noChangeArrowheads="1"/>
          </p:cNvPicPr>
          <p:nvPr/>
        </p:nvPicPr>
        <p:blipFill>
          <a:blip r:embed="rId4" cstate="print"/>
          <a:srcRect/>
          <a:stretch>
            <a:fillRect/>
          </a:stretch>
        </p:blipFill>
        <p:spPr bwMode="auto">
          <a:xfrm>
            <a:off x="4517824" y="2232655"/>
            <a:ext cx="4259262" cy="3016250"/>
          </a:xfrm>
          <a:prstGeom prst="rect">
            <a:avLst/>
          </a:prstGeom>
          <a:noFill/>
          <a:ln w="9525">
            <a:noFill/>
            <a:miter lim="800000"/>
            <a:headEnd/>
            <a:tailEnd/>
          </a:ln>
        </p:spPr>
      </p:pic>
      <p:sp>
        <p:nvSpPr>
          <p:cNvPr id="39941" name="Text Box 6"/>
          <p:cNvSpPr txBox="1">
            <a:spLocks noChangeArrowheads="1"/>
          </p:cNvSpPr>
          <p:nvPr/>
        </p:nvSpPr>
        <p:spPr bwMode="auto">
          <a:xfrm>
            <a:off x="1819275" y="336877"/>
            <a:ext cx="5424883" cy="523220"/>
          </a:xfrm>
          <a:prstGeom prst="rect">
            <a:avLst/>
          </a:prstGeom>
          <a:noFill/>
          <a:ln w="9525">
            <a:noFill/>
            <a:miter lim="800000"/>
          </a:ln>
        </p:spPr>
        <p:txBody>
          <a:bodyPr wrap="none">
            <a:spAutoFit/>
          </a:bodyPr>
          <a:lstStyle/>
          <a:p>
            <a:r>
              <a:rPr lang="it-IT" sz="2800" dirty="0">
                <a:latin typeface="Arial" panose="020B0604020202020204" pitchFamily="34" charset="0"/>
                <a:cs typeface="Arial" panose="020B0604020202020204" pitchFamily="34" charset="0"/>
              </a:rPr>
              <a:t>Danni da esposizione a raggi UV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box(in)">
                                      <p:cBhvr>
                                        <p:cTn id="7"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numero diapositiva 2"/>
          <p:cNvSpPr>
            <a:spLocks noGrp="1"/>
          </p:cNvSpPr>
          <p:nvPr>
            <p:ph type="sldNum" sz="quarter" idx="11"/>
          </p:nvPr>
        </p:nvSpPr>
        <p:spPr>
          <a:noFill/>
        </p:spPr>
        <p:txBody>
          <a:bodyPr/>
          <a:lstStyle/>
          <a:p>
            <a:fld id="{425A4925-1553-4C64-9395-02641C1AB4D4}" type="slidenum">
              <a:rPr lang="en-US" altLang="en-US" smtClean="0"/>
              <a:t>32</a:t>
            </a:fld>
            <a:endParaRPr lang="en-US" altLang="en-US"/>
          </a:p>
        </p:txBody>
      </p:sp>
      <p:pic>
        <p:nvPicPr>
          <p:cNvPr id="43011" name="Picture 2"/>
          <p:cNvPicPr>
            <a:picLocks noChangeAspect="1" noChangeArrowheads="1"/>
          </p:cNvPicPr>
          <p:nvPr/>
        </p:nvPicPr>
        <p:blipFill>
          <a:blip r:embed="rId3" cstate="print"/>
          <a:srcRect/>
          <a:stretch>
            <a:fillRect/>
          </a:stretch>
        </p:blipFill>
        <p:spPr bwMode="auto">
          <a:xfrm>
            <a:off x="914400" y="-36513"/>
            <a:ext cx="7834313" cy="685165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84325" y="-114300"/>
            <a:ext cx="5356225" cy="1143000"/>
          </a:xfrm>
          <a:effectLst>
            <a:outerShdw dist="17961" dir="2700000" algn="ctr" rotWithShape="0">
              <a:srgbClr val="CACACA"/>
            </a:outerShdw>
          </a:effectLst>
        </p:spPr>
        <p:txBody>
          <a:bodyPr/>
          <a:lstStyle/>
          <a:p>
            <a:pPr marL="838200" indent="-838200" eaLnBrk="1" hangingPunct="1">
              <a:defRPr/>
            </a:pPr>
            <a:r>
              <a:rPr lang="en-US" altLang="en-US" sz="3600">
                <a:solidFill>
                  <a:srgbClr val="000000"/>
                </a:solidFill>
                <a:latin typeface="Arial Narrow" panose="020B0606020202030204" pitchFamily="34" charset="0"/>
              </a:rPr>
              <a:t>UV Damage of DNA</a:t>
            </a:r>
          </a:p>
        </p:txBody>
      </p:sp>
      <p:sp>
        <p:nvSpPr>
          <p:cNvPr id="44035" name="Text Box 4"/>
          <p:cNvSpPr txBox="1">
            <a:spLocks noChangeArrowheads="1"/>
          </p:cNvSpPr>
          <p:nvPr/>
        </p:nvSpPr>
        <p:spPr bwMode="auto">
          <a:xfrm>
            <a:off x="330200" y="887413"/>
            <a:ext cx="8328025" cy="5429179"/>
          </a:xfrm>
          <a:prstGeom prst="rect">
            <a:avLst/>
          </a:prstGeom>
          <a:noFill/>
          <a:ln w="9525">
            <a:noFill/>
            <a:miter lim="800000"/>
          </a:ln>
        </p:spPr>
        <p:txBody>
          <a:bodyPr wrap="square">
            <a:spAutoFit/>
          </a:bodyPr>
          <a:lstStyle/>
          <a:p>
            <a:pPr marL="609600" indent="-609600">
              <a:lnSpc>
                <a:spcPct val="80000"/>
              </a:lnSpc>
              <a:spcBef>
                <a:spcPct val="30000"/>
              </a:spcBef>
            </a:pPr>
            <a:r>
              <a:rPr lang="en-US" altLang="en-US" sz="2400" dirty="0">
                <a:solidFill>
                  <a:srgbClr val="000000"/>
                </a:solidFill>
                <a:latin typeface="Arial Narrow" panose="020B0606020202030204" pitchFamily="34" charset="0"/>
              </a:rPr>
              <a:t>A common type of </a:t>
            </a:r>
            <a:r>
              <a:rPr lang="en-US" altLang="en-US" sz="2400" b="1" dirty="0">
                <a:solidFill>
                  <a:srgbClr val="FF0000"/>
                </a:solidFill>
                <a:latin typeface="Arial Narrow" panose="020B0606020202030204" pitchFamily="34" charset="0"/>
              </a:rPr>
              <a:t>DNA damage</a:t>
            </a:r>
            <a:r>
              <a:rPr lang="en-US" altLang="en-US" sz="2400" dirty="0">
                <a:solidFill>
                  <a:srgbClr val="000000"/>
                </a:solidFill>
                <a:latin typeface="Arial Narrow" panose="020B0606020202030204" pitchFamily="34" charset="0"/>
              </a:rPr>
              <a:t> is associated with exposure </a:t>
            </a:r>
          </a:p>
          <a:p>
            <a:pPr marL="609600" indent="-609600">
              <a:lnSpc>
                <a:spcPct val="80000"/>
              </a:lnSpc>
              <a:spcBef>
                <a:spcPct val="30000"/>
              </a:spcBef>
            </a:pPr>
            <a:r>
              <a:rPr lang="en-US" altLang="en-US" sz="2400" dirty="0">
                <a:solidFill>
                  <a:srgbClr val="000000"/>
                </a:solidFill>
                <a:latin typeface="Arial Narrow" panose="020B0606020202030204" pitchFamily="34" charset="0"/>
              </a:rPr>
              <a:t>to </a:t>
            </a:r>
            <a:r>
              <a:rPr lang="en-US" altLang="en-US" sz="2400" b="1" dirty="0">
                <a:solidFill>
                  <a:srgbClr val="FF0000"/>
                </a:solidFill>
                <a:latin typeface="Arial Narrow" panose="020B0606020202030204" pitchFamily="34" charset="0"/>
              </a:rPr>
              <a:t>Ultraviolet Light</a:t>
            </a:r>
            <a:r>
              <a:rPr lang="en-US" altLang="en-US" sz="2400" dirty="0">
                <a:solidFill>
                  <a:srgbClr val="000000"/>
                </a:solidFill>
                <a:latin typeface="Arial Narrow" panose="020B0606020202030204" pitchFamily="34" charset="0"/>
              </a:rPr>
              <a:t>: </a:t>
            </a:r>
          </a:p>
          <a:p>
            <a:pPr marL="1524000" lvl="2" indent="-609600">
              <a:lnSpc>
                <a:spcPct val="80000"/>
              </a:lnSpc>
              <a:spcBef>
                <a:spcPct val="30000"/>
              </a:spcBef>
            </a:pPr>
            <a:r>
              <a:rPr lang="en-US" altLang="en-US" sz="2400" dirty="0">
                <a:solidFill>
                  <a:srgbClr val="000000"/>
                </a:solidFill>
                <a:latin typeface="Arial Narrow" panose="020B0606020202030204" pitchFamily="34" charset="0"/>
              </a:rPr>
              <a:t>- can produce </a:t>
            </a:r>
            <a:r>
              <a:rPr lang="en-US" altLang="en-US" sz="2400" b="1" dirty="0">
                <a:solidFill>
                  <a:srgbClr val="FF0000"/>
                </a:solidFill>
                <a:latin typeface="Arial Narrow" panose="020B0606020202030204" pitchFamily="34" charset="0"/>
              </a:rPr>
              <a:t>thymine dimers</a:t>
            </a:r>
            <a:r>
              <a:rPr lang="en-US" altLang="en-US" sz="2400" dirty="0">
                <a:solidFill>
                  <a:srgbClr val="000000"/>
                </a:solidFill>
                <a:latin typeface="Arial Narrow" panose="020B0606020202030204" pitchFamily="34" charset="0"/>
              </a:rPr>
              <a:t> (</a:t>
            </a:r>
            <a:r>
              <a:rPr lang="en-US" altLang="en-US" sz="2400" b="1" dirty="0">
                <a:solidFill>
                  <a:srgbClr val="2116F4"/>
                </a:solidFill>
                <a:latin typeface="Arial Narrow" panose="020B0606020202030204" pitchFamily="34" charset="0"/>
              </a:rPr>
              <a:t>260 nm light</a:t>
            </a:r>
            <a:r>
              <a:rPr lang="en-US" altLang="en-US" sz="2400" dirty="0">
                <a:solidFill>
                  <a:srgbClr val="000000"/>
                </a:solidFill>
                <a:latin typeface="Arial Narrow" panose="020B0606020202030204" pitchFamily="34" charset="0"/>
              </a:rPr>
              <a:t>)</a:t>
            </a:r>
          </a:p>
          <a:p>
            <a:pPr marL="1524000" lvl="2" indent="-609600">
              <a:lnSpc>
                <a:spcPct val="80000"/>
              </a:lnSpc>
              <a:spcBef>
                <a:spcPct val="30000"/>
              </a:spcBef>
            </a:pPr>
            <a:r>
              <a:rPr lang="en-US" altLang="en-US" dirty="0">
                <a:solidFill>
                  <a:srgbClr val="000000"/>
                </a:solidFill>
                <a:latin typeface="Arial Narrow" panose="020B0606020202030204" pitchFamily="34" charset="0"/>
              </a:rPr>
              <a:t>---GCTA</a:t>
            </a:r>
            <a:r>
              <a:rPr lang="en-US" altLang="en-US" b="1" u="sng" dirty="0">
                <a:solidFill>
                  <a:srgbClr val="FF0000"/>
                </a:solidFill>
                <a:latin typeface="Arial Narrow" panose="020B0606020202030204" pitchFamily="34" charset="0"/>
              </a:rPr>
              <a:t>TT</a:t>
            </a:r>
            <a:r>
              <a:rPr lang="en-US" altLang="en-US" dirty="0">
                <a:solidFill>
                  <a:srgbClr val="000000"/>
                </a:solidFill>
                <a:latin typeface="Arial Narrow" panose="020B0606020202030204" pitchFamily="34" charset="0"/>
              </a:rPr>
              <a:t>CACGA---</a:t>
            </a:r>
          </a:p>
          <a:p>
            <a:pPr marL="1524000" lvl="2" indent="-609600">
              <a:lnSpc>
                <a:spcPct val="80000"/>
              </a:lnSpc>
              <a:spcBef>
                <a:spcPct val="30000"/>
              </a:spcBef>
            </a:pPr>
            <a:r>
              <a:rPr lang="en-US" altLang="en-US" dirty="0">
                <a:solidFill>
                  <a:srgbClr val="000000"/>
                </a:solidFill>
                <a:latin typeface="Arial Narrow" panose="020B0606020202030204" pitchFamily="34" charset="0"/>
              </a:rPr>
              <a:t>---CGATAAGTGCT--- </a:t>
            </a:r>
          </a:p>
          <a:p>
            <a:pPr marL="1524000" lvl="2" indent="-609600">
              <a:lnSpc>
                <a:spcPct val="80000"/>
              </a:lnSpc>
              <a:spcBef>
                <a:spcPct val="30000"/>
              </a:spcBef>
            </a:pPr>
            <a:endParaRPr lang="en-US" altLang="en-US" dirty="0">
              <a:solidFill>
                <a:srgbClr val="000000"/>
              </a:solidFill>
              <a:latin typeface="Arial Narrow" panose="020B0606020202030204" pitchFamily="34" charset="0"/>
            </a:endParaRPr>
          </a:p>
          <a:p>
            <a:pPr marL="1524000" lvl="2" indent="-609600">
              <a:lnSpc>
                <a:spcPct val="80000"/>
              </a:lnSpc>
              <a:spcBef>
                <a:spcPct val="30000"/>
              </a:spcBef>
            </a:pPr>
            <a:r>
              <a:rPr lang="en-US" altLang="en-US" sz="2400" dirty="0">
                <a:solidFill>
                  <a:srgbClr val="000000"/>
                </a:solidFill>
                <a:latin typeface="Arial Narrow" panose="020B0606020202030204" pitchFamily="34" charset="0"/>
              </a:rPr>
              <a:t>Formed from two adjacent thymine residues joined by either </a:t>
            </a:r>
            <a:r>
              <a:rPr lang="en-US" altLang="en-US" sz="2400" dirty="0" err="1">
                <a:solidFill>
                  <a:srgbClr val="000000"/>
                </a:solidFill>
                <a:latin typeface="Arial Narrow" panose="020B0606020202030204" pitchFamily="34" charset="0"/>
              </a:rPr>
              <a:t>cyclobutane</a:t>
            </a:r>
            <a:r>
              <a:rPr lang="en-US" altLang="en-US" sz="2400" dirty="0">
                <a:solidFill>
                  <a:srgbClr val="000000"/>
                </a:solidFill>
                <a:latin typeface="Arial Narrow" panose="020B0606020202030204" pitchFamily="34" charset="0"/>
              </a:rPr>
              <a:t> rings involving carbons 5 and 6 or 6-4 carbon linkages</a:t>
            </a:r>
          </a:p>
          <a:p>
            <a:pPr marL="1524000" lvl="2" indent="-609600">
              <a:lnSpc>
                <a:spcPct val="80000"/>
              </a:lnSpc>
              <a:spcBef>
                <a:spcPct val="30000"/>
              </a:spcBef>
            </a:pPr>
            <a:endParaRPr lang="en-US" altLang="en-US" sz="2400" dirty="0">
              <a:solidFill>
                <a:srgbClr val="000000"/>
              </a:solidFill>
              <a:latin typeface="Arial Narrow" panose="020B0606020202030204" pitchFamily="34" charset="0"/>
            </a:endParaRPr>
          </a:p>
          <a:p>
            <a:pPr marL="1524000" lvl="2" indent="-609600">
              <a:lnSpc>
                <a:spcPct val="80000"/>
              </a:lnSpc>
              <a:spcBef>
                <a:spcPct val="30000"/>
              </a:spcBef>
            </a:pPr>
            <a:r>
              <a:rPr lang="en-US" altLang="en-US" sz="2400" dirty="0">
                <a:solidFill>
                  <a:srgbClr val="2116F4"/>
                </a:solidFill>
                <a:latin typeface="Arial Narrow" panose="020B0606020202030204" pitchFamily="34" charset="0"/>
              </a:rPr>
              <a:t>Blocks </a:t>
            </a:r>
            <a:r>
              <a:rPr lang="en-US" altLang="en-US" sz="2400" b="1" dirty="0">
                <a:solidFill>
                  <a:srgbClr val="FF0000"/>
                </a:solidFill>
                <a:latin typeface="Arial Narrow" panose="020B0606020202030204" pitchFamily="34" charset="0"/>
              </a:rPr>
              <a:t>replication &amp; transcription</a:t>
            </a:r>
            <a:r>
              <a:rPr lang="en-US" altLang="en-US" sz="2400" dirty="0">
                <a:solidFill>
                  <a:srgbClr val="2116F4"/>
                </a:solidFill>
                <a:latin typeface="Arial Narrow" panose="020B0606020202030204" pitchFamily="34" charset="0"/>
              </a:rPr>
              <a:t> because helix distortion blocks polymerization past this site</a:t>
            </a:r>
          </a:p>
          <a:p>
            <a:pPr marL="1524000" lvl="2" indent="-609600">
              <a:lnSpc>
                <a:spcPct val="80000"/>
              </a:lnSpc>
              <a:spcBef>
                <a:spcPct val="30000"/>
              </a:spcBef>
            </a:pPr>
            <a:endParaRPr lang="en-US" altLang="en-US" sz="2400" dirty="0">
              <a:solidFill>
                <a:srgbClr val="000000"/>
              </a:solidFill>
              <a:latin typeface="Arial Narrow" panose="020B0606020202030204" pitchFamily="34" charset="0"/>
            </a:endParaRPr>
          </a:p>
          <a:p>
            <a:pPr marL="1524000" lvl="2" indent="-609600">
              <a:lnSpc>
                <a:spcPct val="80000"/>
              </a:lnSpc>
              <a:spcBef>
                <a:spcPct val="30000"/>
              </a:spcBef>
            </a:pPr>
            <a:r>
              <a:rPr lang="en-US" altLang="en-US" sz="2400" dirty="0">
                <a:solidFill>
                  <a:srgbClr val="FF0000"/>
                </a:solidFill>
                <a:latin typeface="Arial Narrow" panose="020B0606020202030204" pitchFamily="34" charset="0"/>
              </a:rPr>
              <a:t>Ability of an organism to survive UV irradiation directly correlates with its ability to remove thymine dimers from its DNA</a:t>
            </a:r>
            <a:endParaRPr lang="en-US" altLang="en-US" sz="2400" dirty="0">
              <a:solidFill>
                <a:srgbClr val="000000"/>
              </a:solidFill>
              <a:latin typeface="Arial Narrow" panose="020B0606020202030204" pitchFamily="34" charset="0"/>
            </a:endParaRPr>
          </a:p>
        </p:txBody>
      </p:sp>
      <p:sp>
        <p:nvSpPr>
          <p:cNvPr id="6" name="Rettangolo 5"/>
          <p:cNvSpPr/>
          <p:nvPr/>
        </p:nvSpPr>
        <p:spPr bwMode="auto">
          <a:xfrm>
            <a:off x="800100" y="4229100"/>
            <a:ext cx="7581900" cy="1117600"/>
          </a:xfrm>
          <a:prstGeom prst="rect">
            <a:avLst/>
          </a:prstGeom>
          <a:noFill/>
          <a:ln w="9525" cap="flat" cmpd="sng" algn="ctr">
            <a:solidFill>
              <a:schemeClr val="tx1"/>
            </a:solidFill>
            <a:prstDash val="solid"/>
            <a:round/>
            <a:headEnd type="none" w="med" len="med"/>
            <a:tailEnd type="none" w="med" len="med"/>
          </a:ln>
          <a:effectLst>
            <a:glow rad="139700">
              <a:schemeClr val="accent4">
                <a:satMod val="175000"/>
                <a:alpha val="40000"/>
              </a:schemeClr>
            </a:glow>
          </a:effectLst>
        </p:spPr>
        <p:txBody>
          <a:bodyPr wrap="none"/>
          <a:lstStyle/>
          <a:p>
            <a:pPr>
              <a:defRPr/>
            </a:pPr>
            <a:endParaRPr lang="it-IT">
              <a:latin typeface="Arial Narrow" panose="020B0606020202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4"/>
          <p:cNvSpPr>
            <a:spLocks noGrp="1"/>
          </p:cNvSpPr>
          <p:nvPr>
            <p:ph type="sldNum" sz="quarter" idx="11"/>
          </p:nvPr>
        </p:nvSpPr>
        <p:spPr>
          <a:noFill/>
        </p:spPr>
        <p:txBody>
          <a:bodyPr/>
          <a:lstStyle/>
          <a:p>
            <a:fld id="{6D8E1433-28F5-4F28-9AEB-50125D50241D}" type="slidenum">
              <a:rPr lang="en-US" altLang="en-US" smtClean="0"/>
              <a:t>34</a:t>
            </a:fld>
            <a:endParaRPr lang="en-US" altLang="en-US"/>
          </a:p>
        </p:txBody>
      </p:sp>
      <p:sp>
        <p:nvSpPr>
          <p:cNvPr id="45059" name="Rectangle 2"/>
          <p:cNvSpPr>
            <a:spLocks noGrp="1" noChangeArrowheads="1"/>
          </p:cNvSpPr>
          <p:nvPr>
            <p:ph type="title"/>
          </p:nvPr>
        </p:nvSpPr>
        <p:spPr>
          <a:xfrm>
            <a:off x="80963" y="200819"/>
            <a:ext cx="9144000" cy="1143000"/>
          </a:xfrm>
        </p:spPr>
        <p:txBody>
          <a:bodyPr/>
          <a:lstStyle/>
          <a:p>
            <a:pPr eaLnBrk="1" hangingPunct="1"/>
            <a:r>
              <a:rPr lang="en-US" sz="3000" b="1" dirty="0" err="1">
                <a:latin typeface="Arial" panose="020B0604020202020204" pitchFamily="34" charset="0"/>
                <a:cs typeface="Arial" panose="020B0604020202020204" pitchFamily="34" charset="0"/>
              </a:rPr>
              <a:t>Radiazioni</a:t>
            </a:r>
            <a:r>
              <a:rPr lang="en-US" sz="3000" b="1" dirty="0">
                <a:latin typeface="Arial" panose="020B0604020202020204" pitchFamily="34" charset="0"/>
                <a:cs typeface="Arial" panose="020B0604020202020204" pitchFamily="34" charset="0"/>
              </a:rPr>
              <a:t> UV e </a:t>
            </a:r>
            <a:r>
              <a:rPr lang="en-US" sz="3000" b="1" dirty="0" err="1">
                <a:latin typeface="Arial" panose="020B0604020202020204" pitchFamily="34" charset="0"/>
                <a:cs typeface="Arial" panose="020B0604020202020204" pitchFamily="34" charset="0"/>
              </a:rPr>
              <a:t>dimerizzazione</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delle</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pirimidine</a:t>
            </a:r>
            <a:endParaRPr lang="en-US" sz="3000" b="1" dirty="0">
              <a:latin typeface="Arial" panose="020B0604020202020204" pitchFamily="34" charset="0"/>
              <a:cs typeface="Arial" panose="020B0604020202020204" pitchFamily="34" charset="0"/>
            </a:endParaRPr>
          </a:p>
        </p:txBody>
      </p:sp>
      <p:pic>
        <p:nvPicPr>
          <p:cNvPr id="45060" name="Picture 3" descr="Color8"/>
          <p:cNvPicPr>
            <a:picLocks noGrp="1" noChangeAspect="1" noChangeArrowheads="1"/>
          </p:cNvPicPr>
          <p:nvPr>
            <p:ph idx="1"/>
          </p:nvPr>
        </p:nvPicPr>
        <p:blipFill>
          <a:blip r:embed="rId3" cstate="print"/>
          <a:srcRect/>
          <a:stretch>
            <a:fillRect/>
          </a:stretch>
        </p:blipFill>
        <p:spPr>
          <a:xfrm>
            <a:off x="80963" y="1855788"/>
            <a:ext cx="5843587" cy="4381500"/>
          </a:xfrm>
          <a:noFill/>
        </p:spPr>
      </p:pic>
      <p:pic>
        <p:nvPicPr>
          <p:cNvPr id="45061" name="Picture 4" descr="f0548_ISBN88-08-07891-4"/>
          <p:cNvPicPr>
            <a:picLocks noChangeAspect="1" noChangeArrowheads="1"/>
          </p:cNvPicPr>
          <p:nvPr/>
        </p:nvPicPr>
        <p:blipFill>
          <a:blip r:embed="rId4" cstate="print"/>
          <a:srcRect/>
          <a:stretch>
            <a:fillRect/>
          </a:stretch>
        </p:blipFill>
        <p:spPr bwMode="auto">
          <a:xfrm>
            <a:off x="6502400" y="1919288"/>
            <a:ext cx="2292350" cy="367823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numero diapositiva 2"/>
          <p:cNvSpPr>
            <a:spLocks noGrp="1"/>
          </p:cNvSpPr>
          <p:nvPr>
            <p:ph type="sldNum" sz="quarter" idx="11"/>
          </p:nvPr>
        </p:nvSpPr>
        <p:spPr>
          <a:noFill/>
        </p:spPr>
        <p:txBody>
          <a:bodyPr/>
          <a:lstStyle/>
          <a:p>
            <a:fld id="{9FC7E291-DF23-43BA-8BF6-0C212486C731}" type="slidenum">
              <a:rPr lang="en-US" altLang="en-US" smtClean="0"/>
              <a:t>35</a:t>
            </a:fld>
            <a:endParaRPr lang="en-US" altLang="en-US"/>
          </a:p>
        </p:txBody>
      </p:sp>
      <p:pic>
        <p:nvPicPr>
          <p:cNvPr id="46083" name="Picture 2051" descr="fi25p9"/>
          <p:cNvPicPr>
            <a:picLocks noChangeAspect="1" noChangeArrowheads="1"/>
          </p:cNvPicPr>
          <p:nvPr/>
        </p:nvPicPr>
        <p:blipFill>
          <a:blip r:embed="rId3" cstate="print"/>
          <a:srcRect/>
          <a:stretch>
            <a:fillRect/>
          </a:stretch>
        </p:blipFill>
        <p:spPr bwMode="auto">
          <a:xfrm>
            <a:off x="3649663" y="625475"/>
            <a:ext cx="5324475" cy="5918200"/>
          </a:xfrm>
          <a:prstGeom prst="rect">
            <a:avLst/>
          </a:prstGeom>
          <a:noFill/>
          <a:ln w="9525">
            <a:noFill/>
            <a:miter lim="800000"/>
            <a:headEnd/>
            <a:tailEnd/>
          </a:ln>
        </p:spPr>
      </p:pic>
      <p:sp>
        <p:nvSpPr>
          <p:cNvPr id="46084" name="Text Box 2053"/>
          <p:cNvSpPr txBox="1">
            <a:spLocks noChangeArrowheads="1"/>
          </p:cNvSpPr>
          <p:nvPr/>
        </p:nvSpPr>
        <p:spPr bwMode="auto">
          <a:xfrm>
            <a:off x="280988" y="2776121"/>
            <a:ext cx="3502025" cy="1569660"/>
          </a:xfrm>
          <a:prstGeom prst="rect">
            <a:avLst/>
          </a:prstGeom>
          <a:noFill/>
          <a:ln w="9525">
            <a:noFill/>
            <a:miter lim="800000"/>
          </a:ln>
        </p:spPr>
        <p:txBody>
          <a:bodyPr>
            <a:spAutoFit/>
          </a:bodyPr>
          <a:lstStyle/>
          <a:p>
            <a:pPr>
              <a:spcBef>
                <a:spcPct val="50000"/>
              </a:spcBef>
            </a:pPr>
            <a:r>
              <a:rPr lang="en-US" altLang="en-US" sz="2400" dirty="0">
                <a:solidFill>
                  <a:srgbClr val="000000"/>
                </a:solidFill>
                <a:latin typeface="Arial" panose="020B0604020202020204" pitchFamily="34" charset="0"/>
                <a:cs typeface="Arial" panose="020B0604020202020204" pitchFamily="34" charset="0"/>
              </a:rPr>
              <a:t>Another dimer called a 6-4 dimer is now know to be the major cause of UV induced mutations</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90119" name="Rectangle 2055"/>
          <p:cNvSpPr>
            <a:spLocks noGrp="1" noChangeArrowheads="1"/>
          </p:cNvSpPr>
          <p:nvPr>
            <p:ph type="title" idx="4294967295"/>
          </p:nvPr>
        </p:nvSpPr>
        <p:spPr>
          <a:xfrm>
            <a:off x="214313" y="547687"/>
            <a:ext cx="4321175" cy="1600200"/>
          </a:xfrm>
          <a:effectLst>
            <a:outerShdw dist="17961" dir="2700000" algn="ctr" rotWithShape="0">
              <a:srgbClr val="CACACA"/>
            </a:outerShdw>
          </a:effectLst>
        </p:spPr>
        <p:txBody>
          <a:bodyPr/>
          <a:lstStyle/>
          <a:p>
            <a:pPr eaLnBrk="1" hangingPunct="1">
              <a:defRPr/>
            </a:pPr>
            <a:r>
              <a:rPr lang="en-US" altLang="en-US" sz="3000" dirty="0">
                <a:solidFill>
                  <a:srgbClr val="000000"/>
                </a:solidFill>
                <a:latin typeface="Arial" panose="020B0604020202020204" pitchFamily="34" charset="0"/>
                <a:cs typeface="Arial" panose="020B0604020202020204" pitchFamily="34" charset="0"/>
              </a:rPr>
              <a:t>Thymine dimers:</a:t>
            </a:r>
            <a:r>
              <a:rPr lang="en-US" altLang="en-US" sz="3000" dirty="0">
                <a:solidFill>
                  <a:srgbClr val="CC0000"/>
                </a:solidFill>
                <a:latin typeface="Arial" panose="020B0604020202020204" pitchFamily="34" charset="0"/>
                <a:cs typeface="Arial" panose="020B0604020202020204" pitchFamily="34" charset="0"/>
              </a:rPr>
              <a:t> major cause of UV-induced mutations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7600" y="201613"/>
            <a:ext cx="6615113" cy="401637"/>
          </a:xfrm>
        </p:spPr>
        <p:txBody>
          <a:bodyPr/>
          <a:lstStyle/>
          <a:p>
            <a:pPr algn="l" eaLnBrk="1" hangingPunct="1"/>
            <a:r>
              <a:rPr lang="it-IT" sz="2800" b="1">
                <a:solidFill>
                  <a:srgbClr val="FF072C"/>
                </a:solidFill>
                <a:latin typeface="Cambria" panose="02040503050406030204" pitchFamily="18" charset="0"/>
              </a:rPr>
              <a:t>Riparazione del DNA nell’uomo</a:t>
            </a:r>
            <a:endParaRPr lang="it-IT" sz="2800" b="1">
              <a:solidFill>
                <a:srgbClr val="FF1482"/>
              </a:solidFill>
              <a:latin typeface="Cambria" panose="02040503050406030204" pitchFamily="18" charset="0"/>
            </a:endParaRPr>
          </a:p>
        </p:txBody>
      </p:sp>
      <p:sp>
        <p:nvSpPr>
          <p:cNvPr id="229379" name="Text Box 3"/>
          <p:cNvSpPr txBox="1">
            <a:spLocks noChangeArrowheads="1"/>
          </p:cNvSpPr>
          <p:nvPr/>
        </p:nvSpPr>
        <p:spPr bwMode="auto">
          <a:xfrm>
            <a:off x="3526078" y="1273275"/>
            <a:ext cx="5532039" cy="1938992"/>
          </a:xfrm>
          <a:prstGeom prst="rect">
            <a:avLst/>
          </a:prstGeom>
          <a:noFill/>
          <a:ln w="9525">
            <a:noFill/>
            <a:miter lim="800000"/>
          </a:ln>
        </p:spPr>
        <p:txBody>
          <a:bodyPr wrap="square">
            <a:spAutoFit/>
          </a:bodyPr>
          <a:lstStyle/>
          <a:p>
            <a:pPr eaLnBrk="0" hangingPunct="0"/>
            <a:r>
              <a:rPr lang="it-IT" b="1" i="1" dirty="0">
                <a:solidFill>
                  <a:srgbClr val="FF0000"/>
                </a:solidFill>
                <a:latin typeface="Arial" panose="020B0604020202020204" pitchFamily="34" charset="0"/>
                <a:cs typeface="Arial" panose="020B0604020202020204" pitchFamily="34" charset="0"/>
              </a:rPr>
              <a:t>Xeroderma </a:t>
            </a:r>
            <a:r>
              <a:rPr lang="it-IT" b="1" i="1" dirty="0" err="1">
                <a:solidFill>
                  <a:srgbClr val="FF0000"/>
                </a:solidFill>
                <a:latin typeface="Arial" panose="020B0604020202020204" pitchFamily="34" charset="0"/>
                <a:cs typeface="Arial" panose="020B0604020202020204" pitchFamily="34" charset="0"/>
              </a:rPr>
              <a:t>pigmentosum</a:t>
            </a:r>
            <a:r>
              <a:rPr lang="it-IT" dirty="0">
                <a:latin typeface="Arial" panose="020B0604020202020204" pitchFamily="34" charset="0"/>
                <a:cs typeface="Arial" panose="020B0604020202020204" pitchFamily="34" charset="0"/>
              </a:rPr>
              <a:t>: malattia autosomica recessiva, estrema sensibilità della pelle ai raggi UV ed elevata incidenza di carcinomi della pelle e melanomi.</a:t>
            </a:r>
          </a:p>
          <a:p>
            <a:pPr eaLnBrk="0" hangingPunct="0"/>
            <a:endParaRPr lang="it-IT" dirty="0">
              <a:latin typeface="Arial" panose="020B0604020202020204" pitchFamily="34" charset="0"/>
              <a:cs typeface="Arial" panose="020B0604020202020204" pitchFamily="34" charset="0"/>
            </a:endParaRPr>
          </a:p>
          <a:p>
            <a:pPr eaLnBrk="0" hangingPunct="0"/>
            <a:endParaRPr lang="it-IT" dirty="0">
              <a:latin typeface="Arial" panose="020B0604020202020204" pitchFamily="34" charset="0"/>
              <a:cs typeface="Arial" panose="020B0604020202020204" pitchFamily="34" charset="0"/>
            </a:endParaRPr>
          </a:p>
        </p:txBody>
      </p:sp>
      <p:pic>
        <p:nvPicPr>
          <p:cNvPr id="3074" name="Picture 2" descr="Risultati immagini per Xeroderma pigmento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17" y="796372"/>
            <a:ext cx="2020887" cy="281013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641558" y="4406682"/>
            <a:ext cx="5001768" cy="1631216"/>
          </a:xfrm>
          <a:prstGeom prst="rect">
            <a:avLst/>
          </a:prstGeom>
        </p:spPr>
        <p:txBody>
          <a:bodyPr wrap="square">
            <a:spAutoFit/>
          </a:bodyPr>
          <a:lstStyle/>
          <a:p>
            <a:pPr eaLnBrk="0" hangingPunct="0"/>
            <a:r>
              <a:rPr lang="it-IT" dirty="0">
                <a:solidFill>
                  <a:schemeClr val="accent2"/>
                </a:solidFill>
                <a:latin typeface="Arial" panose="020B0604020202020204" pitchFamily="34" charset="0"/>
                <a:cs typeface="Arial" panose="020B0604020202020204" pitchFamily="34" charset="0"/>
              </a:rPr>
              <a:t>Causa</a:t>
            </a:r>
            <a:r>
              <a:rPr lang="it-IT" dirty="0">
                <a:latin typeface="Arial" panose="020B0604020202020204" pitchFamily="34" charset="0"/>
                <a:cs typeface="Arial" panose="020B0604020202020204" pitchFamily="34" charset="0"/>
              </a:rPr>
              <a:t>: </a:t>
            </a:r>
            <a:r>
              <a:rPr lang="it-IT" dirty="0">
                <a:solidFill>
                  <a:srgbClr val="FF0000"/>
                </a:solidFill>
                <a:latin typeface="Arial" panose="020B0604020202020204" pitchFamily="34" charset="0"/>
                <a:cs typeface="Arial" panose="020B0604020202020204" pitchFamily="34" charset="0"/>
              </a:rPr>
              <a:t>incapacità di </a:t>
            </a:r>
            <a:r>
              <a:rPr lang="it-IT" b="1" dirty="0">
                <a:solidFill>
                  <a:srgbClr val="FF0000"/>
                </a:solidFill>
                <a:latin typeface="Arial" panose="020B0604020202020204" pitchFamily="34" charset="0"/>
                <a:cs typeface="Arial" panose="020B0604020202020204" pitchFamily="34" charset="0"/>
              </a:rPr>
              <a:t>riparare i danni </a:t>
            </a:r>
            <a:r>
              <a:rPr lang="it-IT" dirty="0">
                <a:solidFill>
                  <a:srgbClr val="FF0000"/>
                </a:solidFill>
                <a:latin typeface="Arial" panose="020B0604020202020204" pitchFamily="34" charset="0"/>
                <a:cs typeface="Arial" panose="020B0604020202020204" pitchFamily="34" charset="0"/>
              </a:rPr>
              <a:t>al DNA provocati dai raggi UV</a:t>
            </a:r>
            <a:r>
              <a:rPr lang="it-IT" dirty="0">
                <a:latin typeface="Arial" panose="020B0604020202020204" pitchFamily="34" charset="0"/>
                <a:cs typeface="Arial" panose="020B0604020202020204" pitchFamily="34" charset="0"/>
              </a:rPr>
              <a:t> per l’inabilità ad operare il taglio iniziale che porta alla eliminazione del dimero di timina ed alla sua riparazione. </a:t>
            </a:r>
          </a:p>
        </p:txBody>
      </p:sp>
      <p:pic>
        <p:nvPicPr>
          <p:cNvPr id="3" name="Immagine 2">
            <a:extLst>
              <a:ext uri="{FF2B5EF4-FFF2-40B4-BE49-F238E27FC236}">
                <a16:creationId xmlns:a16="http://schemas.microsoft.com/office/drawing/2014/main" id="{98AA2992-F9B9-98E2-31E8-DCF646484CAC}"/>
              </a:ext>
            </a:extLst>
          </p:cNvPr>
          <p:cNvPicPr>
            <a:picLocks noChangeAspect="1"/>
          </p:cNvPicPr>
          <p:nvPr/>
        </p:nvPicPr>
        <p:blipFill>
          <a:blip r:embed="rId4"/>
          <a:stretch>
            <a:fillRect/>
          </a:stretch>
        </p:blipFill>
        <p:spPr>
          <a:xfrm>
            <a:off x="827857" y="4071459"/>
            <a:ext cx="2024047" cy="258492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3"/>
          <p:cNvSpPr>
            <a:spLocks noGrp="1"/>
          </p:cNvSpPr>
          <p:nvPr>
            <p:ph type="sldNum" sz="quarter" idx="11"/>
          </p:nvPr>
        </p:nvSpPr>
        <p:spPr>
          <a:noFill/>
        </p:spPr>
        <p:txBody>
          <a:bodyPr/>
          <a:lstStyle/>
          <a:p>
            <a:fld id="{9EF56411-F6DE-4B8C-8BB3-DEBBFEBFB695}" type="slidenum">
              <a:rPr lang="en-US" altLang="en-US" smtClean="0"/>
              <a:t>37</a:t>
            </a:fld>
            <a:endParaRPr lang="en-US" altLang="en-US"/>
          </a:p>
        </p:txBody>
      </p:sp>
      <p:sp>
        <p:nvSpPr>
          <p:cNvPr id="48131" name="Rectangle 2"/>
          <p:cNvSpPr>
            <a:spLocks noGrp="1" noChangeArrowheads="1"/>
          </p:cNvSpPr>
          <p:nvPr>
            <p:ph type="title"/>
          </p:nvPr>
        </p:nvSpPr>
        <p:spPr>
          <a:xfrm>
            <a:off x="152400" y="1116013"/>
            <a:ext cx="6426200" cy="320675"/>
          </a:xfrm>
        </p:spPr>
        <p:txBody>
          <a:bodyPr/>
          <a:lstStyle/>
          <a:p>
            <a:pPr algn="l" eaLnBrk="1" hangingPunct="1"/>
            <a:r>
              <a:rPr lang="it-IT" sz="2800" b="1">
                <a:solidFill>
                  <a:srgbClr val="FF072C"/>
                </a:solidFill>
                <a:latin typeface="Comic Sans MS" panose="030F0702030302020204" pitchFamily="66" charset="0"/>
              </a:rPr>
              <a:t>Lo spettro elettromagnetico</a:t>
            </a:r>
            <a:endParaRPr lang="it-IT" sz="3600" b="1">
              <a:solidFill>
                <a:srgbClr val="FF1482"/>
              </a:solidFill>
              <a:latin typeface="Comic Sans MS" panose="030F0702030302020204" pitchFamily="66" charset="0"/>
            </a:endParaRPr>
          </a:p>
        </p:txBody>
      </p:sp>
      <p:sp>
        <p:nvSpPr>
          <p:cNvPr id="48132" name="AutoShape 3"/>
          <p:cNvSpPr>
            <a:spLocks noChangeArrowheads="1"/>
          </p:cNvSpPr>
          <p:nvPr/>
        </p:nvSpPr>
        <p:spPr bwMode="auto">
          <a:xfrm rot="10800000" flipH="1" flipV="1">
            <a:off x="3276600" y="3165475"/>
            <a:ext cx="2097088" cy="1295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ln>
        </p:spPr>
        <p:txBody>
          <a:bodyPr wrap="none" anchor="ctr"/>
          <a:lstStyle/>
          <a:p>
            <a:endParaRPr lang="it-IT"/>
          </a:p>
        </p:txBody>
      </p:sp>
      <p:sp>
        <p:nvSpPr>
          <p:cNvPr id="48133" name="Text Box 4"/>
          <p:cNvSpPr txBox="1">
            <a:spLocks noChangeArrowheads="1"/>
          </p:cNvSpPr>
          <p:nvPr/>
        </p:nvSpPr>
        <p:spPr bwMode="auto">
          <a:xfrm rot="-5400000">
            <a:off x="3833813" y="1270000"/>
            <a:ext cx="912812" cy="2884488"/>
          </a:xfrm>
          <a:prstGeom prst="rect">
            <a:avLst/>
          </a:prstGeom>
          <a:noFill/>
          <a:ln w="9525">
            <a:noFill/>
            <a:miter lim="800000"/>
          </a:ln>
        </p:spPr>
        <p:txBody>
          <a:bodyPr>
            <a:spAutoFit/>
          </a:bodyPr>
          <a:lstStyle/>
          <a:p>
            <a:pPr eaLnBrk="0" hangingPunct="0"/>
            <a:r>
              <a:rPr lang="en-US" sz="1800" b="1">
                <a:latin typeface="Comic Sans MS" panose="030F0702030302020204" pitchFamily="66" charset="0"/>
              </a:rPr>
              <a:t>380nm</a:t>
            </a:r>
          </a:p>
          <a:p>
            <a:pPr eaLnBrk="0" hangingPunct="0">
              <a:lnSpc>
                <a:spcPct val="75000"/>
              </a:lnSpc>
            </a:pPr>
            <a:endParaRPr lang="en-US" sz="1800" b="1">
              <a:latin typeface="Comic Sans MS" panose="030F0702030302020204" pitchFamily="66" charset="0"/>
            </a:endParaRPr>
          </a:p>
          <a:p>
            <a:pPr eaLnBrk="0" hangingPunct="0"/>
            <a:r>
              <a:rPr lang="en-US" sz="1800" b="1">
                <a:latin typeface="Comic Sans MS" panose="030F0702030302020204" pitchFamily="66" charset="0"/>
              </a:rPr>
              <a:t> blu</a:t>
            </a:r>
          </a:p>
          <a:p>
            <a:pPr eaLnBrk="0" hangingPunct="0"/>
            <a:r>
              <a:rPr lang="en-US" sz="1800" b="1">
                <a:latin typeface="Comic Sans MS" panose="030F0702030302020204" pitchFamily="66" charset="0"/>
              </a:rPr>
              <a:t>verde</a:t>
            </a:r>
          </a:p>
          <a:p>
            <a:pPr eaLnBrk="0" hangingPunct="0"/>
            <a:r>
              <a:rPr lang="en-US" sz="1800" b="1">
                <a:latin typeface="Comic Sans MS" panose="030F0702030302020204" pitchFamily="66" charset="0"/>
              </a:rPr>
              <a:t>giallo</a:t>
            </a:r>
          </a:p>
          <a:p>
            <a:pPr eaLnBrk="0" hangingPunct="0"/>
            <a:endParaRPr lang="en-US" sz="1800" b="1">
              <a:latin typeface="Comic Sans MS" panose="030F0702030302020204" pitchFamily="66" charset="0"/>
            </a:endParaRPr>
          </a:p>
          <a:p>
            <a:pPr eaLnBrk="0" hangingPunct="0"/>
            <a:r>
              <a:rPr lang="en-US" sz="1800" b="1">
                <a:latin typeface="Comic Sans MS" panose="030F0702030302020204" pitchFamily="66" charset="0"/>
              </a:rPr>
              <a:t>rosso  </a:t>
            </a:r>
          </a:p>
          <a:p>
            <a:pPr eaLnBrk="0" hangingPunct="0"/>
            <a:endParaRPr lang="en-US" sz="1800" b="1">
              <a:latin typeface="Comic Sans MS" panose="030F0702030302020204" pitchFamily="66" charset="0"/>
            </a:endParaRPr>
          </a:p>
          <a:p>
            <a:pPr eaLnBrk="0" hangingPunct="0"/>
            <a:r>
              <a:rPr lang="en-US" sz="1800" b="1">
                <a:latin typeface="Comic Sans MS" panose="030F0702030302020204" pitchFamily="66" charset="0"/>
              </a:rPr>
              <a:t>750nm</a:t>
            </a:r>
            <a:endParaRPr lang="en-US" sz="1800">
              <a:latin typeface="Comic Sans MS" panose="030F0702030302020204" pitchFamily="66" charset="0"/>
            </a:endParaRPr>
          </a:p>
        </p:txBody>
      </p:sp>
      <p:sp>
        <p:nvSpPr>
          <p:cNvPr id="48134" name="AutoShape 5"/>
          <p:cNvSpPr/>
          <p:nvPr/>
        </p:nvSpPr>
        <p:spPr bwMode="auto">
          <a:xfrm rot="-5400000">
            <a:off x="4078288" y="800100"/>
            <a:ext cx="457200" cy="2667000"/>
          </a:xfrm>
          <a:prstGeom prst="rightBrace">
            <a:avLst>
              <a:gd name="adj1" fmla="val 48611"/>
              <a:gd name="adj2" fmla="val 50000"/>
            </a:avLst>
          </a:prstGeom>
          <a:noFill/>
          <a:ln w="25400">
            <a:solidFill>
              <a:schemeClr val="tx1"/>
            </a:solidFill>
            <a:round/>
          </a:ln>
        </p:spPr>
        <p:txBody>
          <a:bodyPr wrap="none" anchor="ctr"/>
          <a:lstStyle/>
          <a:p>
            <a:endParaRPr lang="it-IT"/>
          </a:p>
        </p:txBody>
      </p:sp>
      <p:sp>
        <p:nvSpPr>
          <p:cNvPr id="48135" name="Text Box 6"/>
          <p:cNvSpPr txBox="1">
            <a:spLocks noChangeArrowheads="1"/>
          </p:cNvSpPr>
          <p:nvPr/>
        </p:nvSpPr>
        <p:spPr bwMode="auto">
          <a:xfrm>
            <a:off x="3430588" y="1524000"/>
            <a:ext cx="1962150" cy="411163"/>
          </a:xfrm>
          <a:prstGeom prst="rect">
            <a:avLst/>
          </a:prstGeom>
          <a:noFill/>
          <a:ln w="9525">
            <a:noFill/>
            <a:miter lim="800000"/>
          </a:ln>
        </p:spPr>
        <p:txBody>
          <a:bodyPr wrap="none">
            <a:spAutoFit/>
          </a:bodyPr>
          <a:lstStyle/>
          <a:p>
            <a:pPr eaLnBrk="0" hangingPunct="0"/>
            <a:r>
              <a:rPr lang="en-US" sz="1800" b="1">
                <a:latin typeface="Comic Sans MS" panose="030F0702030302020204" pitchFamily="66" charset="0"/>
              </a:rPr>
              <a:t>LUCE VISIBILE</a:t>
            </a:r>
          </a:p>
        </p:txBody>
      </p:sp>
      <p:sp>
        <p:nvSpPr>
          <p:cNvPr id="48136" name="Rectangle 7"/>
          <p:cNvSpPr>
            <a:spLocks noChangeArrowheads="1"/>
          </p:cNvSpPr>
          <p:nvPr/>
        </p:nvSpPr>
        <p:spPr bwMode="auto">
          <a:xfrm>
            <a:off x="7543800" y="4460875"/>
            <a:ext cx="1295400" cy="534988"/>
          </a:xfrm>
          <a:prstGeom prst="rect">
            <a:avLst/>
          </a:prstGeom>
          <a:noFill/>
          <a:ln w="28575">
            <a:solidFill>
              <a:schemeClr val="tx1"/>
            </a:solidFill>
            <a:miter lim="800000"/>
          </a:ln>
        </p:spPr>
        <p:txBody>
          <a:bodyPr wrap="none" anchor="ctr"/>
          <a:lstStyle/>
          <a:p>
            <a:pPr eaLnBrk="0" hangingPunct="0"/>
            <a:r>
              <a:rPr lang="en-US" sz="1400" b="1">
                <a:latin typeface="Comic Sans MS" panose="030F0702030302020204" pitchFamily="66" charset="0"/>
              </a:rPr>
              <a:t>Onde radio</a:t>
            </a:r>
            <a:endParaRPr lang="en-US" sz="2400">
              <a:latin typeface="Comic Sans MS" panose="030F0702030302020204" pitchFamily="66" charset="0"/>
            </a:endParaRPr>
          </a:p>
        </p:txBody>
      </p:sp>
      <p:sp>
        <p:nvSpPr>
          <p:cNvPr id="48137" name="Rectangle 8"/>
          <p:cNvSpPr>
            <a:spLocks noChangeArrowheads="1"/>
          </p:cNvSpPr>
          <p:nvPr/>
        </p:nvSpPr>
        <p:spPr bwMode="auto">
          <a:xfrm>
            <a:off x="6246813" y="4459288"/>
            <a:ext cx="1295400" cy="534987"/>
          </a:xfrm>
          <a:prstGeom prst="rect">
            <a:avLst/>
          </a:prstGeom>
          <a:noFill/>
          <a:ln w="28575">
            <a:solidFill>
              <a:schemeClr val="tx1"/>
            </a:solidFill>
            <a:miter lim="800000"/>
          </a:ln>
        </p:spPr>
        <p:txBody>
          <a:bodyPr wrap="none" anchor="ctr"/>
          <a:lstStyle/>
          <a:p>
            <a:pPr eaLnBrk="0" hangingPunct="0"/>
            <a:r>
              <a:rPr lang="en-US" sz="1400" b="1">
                <a:latin typeface="Comic Sans MS" panose="030F0702030302020204" pitchFamily="66" charset="0"/>
              </a:rPr>
              <a:t>Microonde</a:t>
            </a:r>
            <a:endParaRPr lang="en-US" sz="2400">
              <a:latin typeface="Comic Sans MS" panose="030F0702030302020204" pitchFamily="66" charset="0"/>
            </a:endParaRPr>
          </a:p>
        </p:txBody>
      </p:sp>
      <p:sp>
        <p:nvSpPr>
          <p:cNvPr id="48138" name="Rectangle 9"/>
          <p:cNvSpPr>
            <a:spLocks noChangeArrowheads="1"/>
          </p:cNvSpPr>
          <p:nvPr/>
        </p:nvSpPr>
        <p:spPr bwMode="auto">
          <a:xfrm>
            <a:off x="4951413" y="4459288"/>
            <a:ext cx="1295400" cy="534987"/>
          </a:xfrm>
          <a:prstGeom prst="rect">
            <a:avLst/>
          </a:prstGeom>
          <a:noFill/>
          <a:ln w="28575">
            <a:solidFill>
              <a:schemeClr val="tx1"/>
            </a:solidFill>
            <a:miter lim="800000"/>
          </a:ln>
        </p:spPr>
        <p:txBody>
          <a:bodyPr wrap="none" anchor="ctr"/>
          <a:lstStyle/>
          <a:p>
            <a:endParaRPr lang="it-IT"/>
          </a:p>
        </p:txBody>
      </p:sp>
      <p:sp>
        <p:nvSpPr>
          <p:cNvPr id="48139" name="Rectangle 10"/>
          <p:cNvSpPr>
            <a:spLocks noChangeArrowheads="1"/>
          </p:cNvSpPr>
          <p:nvPr/>
        </p:nvSpPr>
        <p:spPr bwMode="auto">
          <a:xfrm>
            <a:off x="3656013" y="4459288"/>
            <a:ext cx="1295400" cy="534987"/>
          </a:xfrm>
          <a:prstGeom prst="rect">
            <a:avLst/>
          </a:prstGeom>
          <a:noFill/>
          <a:ln w="28575">
            <a:solidFill>
              <a:schemeClr val="tx1"/>
            </a:solidFill>
            <a:miter lim="800000"/>
          </a:ln>
        </p:spPr>
        <p:txBody>
          <a:bodyPr wrap="none" anchor="ctr"/>
          <a:lstStyle/>
          <a:p>
            <a:pPr eaLnBrk="0" hangingPunct="0"/>
            <a:r>
              <a:rPr lang="en-US" sz="1400" b="1">
                <a:latin typeface="Comic Sans MS" panose="030F0702030302020204" pitchFamily="66" charset="0"/>
              </a:rPr>
              <a:t> </a:t>
            </a:r>
          </a:p>
        </p:txBody>
      </p:sp>
      <p:sp>
        <p:nvSpPr>
          <p:cNvPr id="48140" name="Rectangle 11"/>
          <p:cNvSpPr>
            <a:spLocks noChangeArrowheads="1"/>
          </p:cNvSpPr>
          <p:nvPr/>
        </p:nvSpPr>
        <p:spPr bwMode="auto">
          <a:xfrm>
            <a:off x="2817813" y="4459288"/>
            <a:ext cx="838200" cy="534987"/>
          </a:xfrm>
          <a:prstGeom prst="rect">
            <a:avLst/>
          </a:prstGeom>
          <a:noFill/>
          <a:ln w="28575">
            <a:solidFill>
              <a:schemeClr val="tx1"/>
            </a:solidFill>
            <a:miter lim="800000"/>
          </a:ln>
        </p:spPr>
        <p:txBody>
          <a:bodyPr wrap="none" anchor="ctr"/>
          <a:lstStyle/>
          <a:p>
            <a:pPr algn="ctr" eaLnBrk="0" hangingPunct="0"/>
            <a:r>
              <a:rPr lang="en-US" sz="1400" b="1">
                <a:latin typeface="Comic Sans MS" panose="030F0702030302020204" pitchFamily="66" charset="0"/>
              </a:rPr>
              <a:t>UV</a:t>
            </a:r>
          </a:p>
        </p:txBody>
      </p:sp>
      <p:sp>
        <p:nvSpPr>
          <p:cNvPr id="48141" name="Rectangle 12"/>
          <p:cNvSpPr>
            <a:spLocks noChangeArrowheads="1"/>
          </p:cNvSpPr>
          <p:nvPr/>
        </p:nvSpPr>
        <p:spPr bwMode="auto">
          <a:xfrm>
            <a:off x="1979613" y="4459288"/>
            <a:ext cx="838200" cy="534987"/>
          </a:xfrm>
          <a:prstGeom prst="rect">
            <a:avLst/>
          </a:prstGeom>
          <a:noFill/>
          <a:ln w="28575">
            <a:solidFill>
              <a:schemeClr val="tx1"/>
            </a:solidFill>
            <a:miter lim="800000"/>
          </a:ln>
        </p:spPr>
        <p:txBody>
          <a:bodyPr wrap="none" anchor="ctr"/>
          <a:lstStyle/>
          <a:p>
            <a:pPr eaLnBrk="0" hangingPunct="0"/>
            <a:r>
              <a:rPr lang="en-US" sz="1400" b="1">
                <a:latin typeface="Comic Sans MS" panose="030F0702030302020204" pitchFamily="66" charset="0"/>
              </a:rPr>
              <a:t>Raggi X</a:t>
            </a:r>
          </a:p>
        </p:txBody>
      </p:sp>
      <p:sp>
        <p:nvSpPr>
          <p:cNvPr id="48142" name="Rectangle 13"/>
          <p:cNvSpPr>
            <a:spLocks noChangeArrowheads="1"/>
          </p:cNvSpPr>
          <p:nvPr/>
        </p:nvSpPr>
        <p:spPr bwMode="auto">
          <a:xfrm>
            <a:off x="1141413" y="4459288"/>
            <a:ext cx="838200" cy="534987"/>
          </a:xfrm>
          <a:prstGeom prst="rect">
            <a:avLst/>
          </a:prstGeom>
          <a:noFill/>
          <a:ln w="28575">
            <a:solidFill>
              <a:schemeClr val="tx1"/>
            </a:solidFill>
            <a:miter lim="800000"/>
          </a:ln>
        </p:spPr>
        <p:txBody>
          <a:bodyPr wrap="none" anchor="ctr"/>
          <a:lstStyle/>
          <a:p>
            <a:pPr eaLnBrk="0" hangingPunct="0"/>
            <a:r>
              <a:rPr lang="en-US" sz="1400" b="1">
                <a:latin typeface="Comic Sans MS" panose="030F0702030302020204" pitchFamily="66" charset="0"/>
              </a:rPr>
              <a:t>Raggi</a:t>
            </a:r>
          </a:p>
          <a:p>
            <a:pPr eaLnBrk="0" hangingPunct="0"/>
            <a:r>
              <a:rPr lang="en-US" sz="1400" b="1">
                <a:latin typeface="Comic Sans MS" panose="030F0702030302020204" pitchFamily="66" charset="0"/>
              </a:rPr>
              <a:t>gamma</a:t>
            </a:r>
            <a:endParaRPr lang="en-US" sz="2400">
              <a:latin typeface="Comic Sans MS" panose="030F0702030302020204" pitchFamily="66" charset="0"/>
            </a:endParaRPr>
          </a:p>
        </p:txBody>
      </p:sp>
      <p:sp>
        <p:nvSpPr>
          <p:cNvPr id="48143" name="Rectangle 14"/>
          <p:cNvSpPr>
            <a:spLocks noChangeArrowheads="1"/>
          </p:cNvSpPr>
          <p:nvPr/>
        </p:nvSpPr>
        <p:spPr bwMode="auto">
          <a:xfrm>
            <a:off x="303213" y="4459288"/>
            <a:ext cx="838200" cy="534987"/>
          </a:xfrm>
          <a:prstGeom prst="rect">
            <a:avLst/>
          </a:prstGeom>
          <a:noFill/>
          <a:ln w="28575">
            <a:solidFill>
              <a:schemeClr val="tx1"/>
            </a:solidFill>
            <a:miter lim="800000"/>
          </a:ln>
        </p:spPr>
        <p:txBody>
          <a:bodyPr wrap="none" anchor="ctr"/>
          <a:lstStyle/>
          <a:p>
            <a:pPr eaLnBrk="0" hangingPunct="0"/>
            <a:r>
              <a:rPr lang="en-US" sz="1400" b="1">
                <a:latin typeface="Comic Sans MS" panose="030F0702030302020204" pitchFamily="66" charset="0"/>
              </a:rPr>
              <a:t>Raggi</a:t>
            </a:r>
          </a:p>
          <a:p>
            <a:pPr eaLnBrk="0" hangingPunct="0"/>
            <a:r>
              <a:rPr lang="en-US" sz="1400" b="1">
                <a:latin typeface="Comic Sans MS" panose="030F0702030302020204" pitchFamily="66" charset="0"/>
              </a:rPr>
              <a:t>cosmici</a:t>
            </a:r>
          </a:p>
        </p:txBody>
      </p:sp>
      <p:sp>
        <p:nvSpPr>
          <p:cNvPr id="48144" name="Rectangle 15"/>
          <p:cNvSpPr>
            <a:spLocks noChangeArrowheads="1"/>
          </p:cNvSpPr>
          <p:nvPr/>
        </p:nvSpPr>
        <p:spPr bwMode="auto">
          <a:xfrm>
            <a:off x="4953000" y="4460875"/>
            <a:ext cx="1295400" cy="534988"/>
          </a:xfrm>
          <a:prstGeom prst="rect">
            <a:avLst/>
          </a:prstGeom>
          <a:noFill/>
          <a:ln w="28575">
            <a:solidFill>
              <a:schemeClr val="tx1"/>
            </a:solidFill>
            <a:miter lim="800000"/>
          </a:ln>
        </p:spPr>
        <p:txBody>
          <a:bodyPr wrap="none" anchor="ctr"/>
          <a:lstStyle/>
          <a:p>
            <a:pPr eaLnBrk="0" hangingPunct="0"/>
            <a:r>
              <a:rPr lang="en-US" sz="1400" b="1">
                <a:latin typeface="Comic Sans MS" panose="030F0702030302020204" pitchFamily="66" charset="0"/>
              </a:rPr>
              <a:t> Infrarossi</a:t>
            </a:r>
          </a:p>
        </p:txBody>
      </p:sp>
      <p:sp>
        <p:nvSpPr>
          <p:cNvPr id="48145" name="Text Box 16"/>
          <p:cNvSpPr txBox="1">
            <a:spLocks noChangeArrowheads="1"/>
          </p:cNvSpPr>
          <p:nvPr/>
        </p:nvSpPr>
        <p:spPr bwMode="auto">
          <a:xfrm>
            <a:off x="288925" y="4981575"/>
            <a:ext cx="803275"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10</a:t>
            </a:r>
            <a:r>
              <a:rPr lang="en-US" sz="1600" b="1" baseline="30000">
                <a:latin typeface="Comic Sans MS" panose="030F0702030302020204" pitchFamily="66" charset="0"/>
              </a:rPr>
              <a:t>-5</a:t>
            </a:r>
            <a:r>
              <a:rPr lang="en-US" sz="1400" b="1">
                <a:latin typeface="Comic Sans MS" panose="030F0702030302020204" pitchFamily="66" charset="0"/>
              </a:rPr>
              <a:t>nm</a:t>
            </a:r>
          </a:p>
        </p:txBody>
      </p:sp>
      <p:sp>
        <p:nvSpPr>
          <p:cNvPr id="48146" name="Text Box 17"/>
          <p:cNvSpPr txBox="1">
            <a:spLocks noChangeArrowheads="1"/>
          </p:cNvSpPr>
          <p:nvPr/>
        </p:nvSpPr>
        <p:spPr bwMode="auto">
          <a:xfrm>
            <a:off x="1101725" y="4959350"/>
            <a:ext cx="803275"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10</a:t>
            </a:r>
            <a:r>
              <a:rPr lang="en-US" sz="1600" b="1" baseline="30000">
                <a:latin typeface="Comic Sans MS" panose="030F0702030302020204" pitchFamily="66" charset="0"/>
              </a:rPr>
              <a:t>-3</a:t>
            </a:r>
            <a:r>
              <a:rPr lang="en-US" sz="1400" b="1">
                <a:latin typeface="Comic Sans MS" panose="030F0702030302020204" pitchFamily="66" charset="0"/>
              </a:rPr>
              <a:t>nm</a:t>
            </a:r>
          </a:p>
        </p:txBody>
      </p:sp>
      <p:sp>
        <p:nvSpPr>
          <p:cNvPr id="48147" name="Text Box 18"/>
          <p:cNvSpPr txBox="1">
            <a:spLocks noChangeArrowheads="1"/>
          </p:cNvSpPr>
          <p:nvPr/>
        </p:nvSpPr>
        <p:spPr bwMode="auto">
          <a:xfrm>
            <a:off x="2524125" y="4968875"/>
            <a:ext cx="523875"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1nm</a:t>
            </a:r>
          </a:p>
        </p:txBody>
      </p:sp>
      <p:sp>
        <p:nvSpPr>
          <p:cNvPr id="48148" name="Text Box 19"/>
          <p:cNvSpPr txBox="1">
            <a:spLocks noChangeArrowheads="1"/>
          </p:cNvSpPr>
          <p:nvPr/>
        </p:nvSpPr>
        <p:spPr bwMode="auto">
          <a:xfrm>
            <a:off x="4800600" y="4956175"/>
            <a:ext cx="795338"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10</a:t>
            </a:r>
            <a:r>
              <a:rPr lang="en-US" sz="1600" b="1" baseline="30000">
                <a:latin typeface="Comic Sans MS" panose="030F0702030302020204" pitchFamily="66" charset="0"/>
              </a:rPr>
              <a:t>3</a:t>
            </a:r>
            <a:r>
              <a:rPr lang="en-US" sz="1400" b="1">
                <a:latin typeface="Comic Sans MS" panose="030F0702030302020204" pitchFamily="66" charset="0"/>
              </a:rPr>
              <a:t> nm</a:t>
            </a:r>
          </a:p>
        </p:txBody>
      </p:sp>
      <p:sp>
        <p:nvSpPr>
          <p:cNvPr id="48149" name="Text Box 20"/>
          <p:cNvSpPr txBox="1">
            <a:spLocks noChangeArrowheads="1"/>
          </p:cNvSpPr>
          <p:nvPr/>
        </p:nvSpPr>
        <p:spPr bwMode="auto">
          <a:xfrm>
            <a:off x="5943600" y="4994275"/>
            <a:ext cx="795338"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10</a:t>
            </a:r>
            <a:r>
              <a:rPr lang="en-US" sz="1600" b="1" baseline="30000">
                <a:latin typeface="Comic Sans MS" panose="030F0702030302020204" pitchFamily="66" charset="0"/>
              </a:rPr>
              <a:t>6</a:t>
            </a:r>
            <a:r>
              <a:rPr lang="en-US" sz="1400" b="1">
                <a:latin typeface="Comic Sans MS" panose="030F0702030302020204" pitchFamily="66" charset="0"/>
              </a:rPr>
              <a:t> nm</a:t>
            </a:r>
          </a:p>
        </p:txBody>
      </p:sp>
      <p:sp>
        <p:nvSpPr>
          <p:cNvPr id="48150" name="Text Box 21"/>
          <p:cNvSpPr txBox="1">
            <a:spLocks noChangeArrowheads="1"/>
          </p:cNvSpPr>
          <p:nvPr/>
        </p:nvSpPr>
        <p:spPr bwMode="auto">
          <a:xfrm>
            <a:off x="7205663" y="4994275"/>
            <a:ext cx="719137"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10</a:t>
            </a:r>
            <a:r>
              <a:rPr lang="en-US" sz="1600" b="1" baseline="30000">
                <a:latin typeface="Comic Sans MS" panose="030F0702030302020204" pitchFamily="66" charset="0"/>
              </a:rPr>
              <a:t>9</a:t>
            </a:r>
            <a:r>
              <a:rPr lang="en-US" sz="1400" b="1">
                <a:latin typeface="Comic Sans MS" panose="030F0702030302020204" pitchFamily="66" charset="0"/>
              </a:rPr>
              <a:t>nm</a:t>
            </a:r>
          </a:p>
        </p:txBody>
      </p:sp>
      <p:sp>
        <p:nvSpPr>
          <p:cNvPr id="48151" name="Text Box 22"/>
          <p:cNvSpPr txBox="1">
            <a:spLocks noChangeArrowheads="1"/>
          </p:cNvSpPr>
          <p:nvPr/>
        </p:nvSpPr>
        <p:spPr bwMode="auto">
          <a:xfrm>
            <a:off x="8443913" y="4994275"/>
            <a:ext cx="625475"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10</a:t>
            </a:r>
            <a:r>
              <a:rPr lang="en-US" sz="1600" b="1" baseline="30000">
                <a:latin typeface="Comic Sans MS" panose="030F0702030302020204" pitchFamily="66" charset="0"/>
              </a:rPr>
              <a:t>3</a:t>
            </a:r>
            <a:r>
              <a:rPr lang="en-US" sz="1400" b="1">
                <a:latin typeface="Comic Sans MS" panose="030F0702030302020204" pitchFamily="66" charset="0"/>
              </a:rPr>
              <a:t>m</a:t>
            </a:r>
          </a:p>
        </p:txBody>
      </p:sp>
      <p:sp>
        <p:nvSpPr>
          <p:cNvPr id="48152" name="Text Box 23"/>
          <p:cNvSpPr txBox="1">
            <a:spLocks noChangeArrowheads="1"/>
          </p:cNvSpPr>
          <p:nvPr/>
        </p:nvSpPr>
        <p:spPr bwMode="auto">
          <a:xfrm>
            <a:off x="3260725" y="5016500"/>
            <a:ext cx="1616075"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lunghezza d’onda</a:t>
            </a:r>
          </a:p>
        </p:txBody>
      </p:sp>
      <p:sp>
        <p:nvSpPr>
          <p:cNvPr id="48153" name="AutoShape 24"/>
          <p:cNvSpPr/>
          <p:nvPr/>
        </p:nvSpPr>
        <p:spPr bwMode="auto">
          <a:xfrm rot="5400000">
            <a:off x="1524000" y="4191000"/>
            <a:ext cx="228600" cy="2362200"/>
          </a:xfrm>
          <a:prstGeom prst="rightBrace">
            <a:avLst>
              <a:gd name="adj1" fmla="val 86111"/>
              <a:gd name="adj2" fmla="val 50000"/>
            </a:avLst>
          </a:prstGeom>
          <a:noFill/>
          <a:ln w="22225">
            <a:solidFill>
              <a:schemeClr val="tx1"/>
            </a:solidFill>
            <a:round/>
          </a:ln>
        </p:spPr>
        <p:txBody>
          <a:bodyPr wrap="none" anchor="ctr"/>
          <a:lstStyle/>
          <a:p>
            <a:endParaRPr lang="it-IT"/>
          </a:p>
        </p:txBody>
      </p:sp>
      <p:sp>
        <p:nvSpPr>
          <p:cNvPr id="48154" name="Text Box 25"/>
          <p:cNvSpPr txBox="1">
            <a:spLocks noChangeArrowheads="1"/>
          </p:cNvSpPr>
          <p:nvPr/>
        </p:nvSpPr>
        <p:spPr bwMode="auto">
          <a:xfrm>
            <a:off x="593725" y="5397500"/>
            <a:ext cx="1982788"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radiazione ionizzante</a:t>
            </a:r>
          </a:p>
        </p:txBody>
      </p:sp>
      <p:sp>
        <p:nvSpPr>
          <p:cNvPr id="48155" name="AutoShape 26"/>
          <p:cNvSpPr>
            <a:spLocks noChangeArrowheads="1"/>
          </p:cNvSpPr>
          <p:nvPr/>
        </p:nvSpPr>
        <p:spPr bwMode="auto">
          <a:xfrm>
            <a:off x="457200" y="5943600"/>
            <a:ext cx="7696200" cy="304800"/>
          </a:xfrm>
          <a:prstGeom prst="leftRightArrow">
            <a:avLst>
              <a:gd name="adj1" fmla="val 50000"/>
              <a:gd name="adj2" fmla="val 505000"/>
            </a:avLst>
          </a:prstGeom>
          <a:gradFill rotWithShape="0">
            <a:gsLst>
              <a:gs pos="0">
                <a:srgbClr val="FF020B"/>
              </a:gs>
              <a:gs pos="100000">
                <a:srgbClr val="F9FD02"/>
              </a:gs>
            </a:gsLst>
            <a:lin ang="0" scaled="1"/>
          </a:gradFill>
          <a:ln w="9525">
            <a:solidFill>
              <a:schemeClr val="tx1"/>
            </a:solidFill>
            <a:miter lim="800000"/>
          </a:ln>
        </p:spPr>
        <p:txBody>
          <a:bodyPr wrap="none" anchor="ctr"/>
          <a:lstStyle/>
          <a:p>
            <a:endParaRPr lang="it-IT"/>
          </a:p>
        </p:txBody>
      </p:sp>
      <p:sp>
        <p:nvSpPr>
          <p:cNvPr id="48156" name="Text Box 27"/>
          <p:cNvSpPr txBox="1">
            <a:spLocks noChangeArrowheads="1"/>
          </p:cNvSpPr>
          <p:nvPr/>
        </p:nvSpPr>
        <p:spPr bwMode="auto">
          <a:xfrm>
            <a:off x="3184525" y="5568950"/>
            <a:ext cx="2101850" cy="411163"/>
          </a:xfrm>
          <a:prstGeom prst="rect">
            <a:avLst/>
          </a:prstGeom>
          <a:noFill/>
          <a:ln w="9525">
            <a:noFill/>
            <a:miter lim="800000"/>
          </a:ln>
        </p:spPr>
        <p:txBody>
          <a:bodyPr wrap="none">
            <a:spAutoFit/>
          </a:bodyPr>
          <a:lstStyle/>
          <a:p>
            <a:pPr eaLnBrk="0" hangingPunct="0"/>
            <a:r>
              <a:rPr lang="en-US" sz="1800" b="1">
                <a:latin typeface="Comic Sans MS" panose="030F0702030302020204" pitchFamily="66" charset="0"/>
              </a:rPr>
              <a:t>Livello energetico</a:t>
            </a:r>
            <a:endParaRPr lang="en-US" sz="1400" b="1">
              <a:latin typeface="Comic Sans MS" panose="030F0702030302020204" pitchFamily="66" charset="0"/>
            </a:endParaRPr>
          </a:p>
        </p:txBody>
      </p:sp>
      <p:sp>
        <p:nvSpPr>
          <p:cNvPr id="48157" name="Text Box 28"/>
          <p:cNvSpPr txBox="1">
            <a:spLocks noChangeArrowheads="1"/>
          </p:cNvSpPr>
          <p:nvPr/>
        </p:nvSpPr>
        <p:spPr bwMode="auto">
          <a:xfrm>
            <a:off x="593725" y="6137275"/>
            <a:ext cx="863600"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piu’ alto</a:t>
            </a:r>
          </a:p>
        </p:txBody>
      </p:sp>
      <p:sp>
        <p:nvSpPr>
          <p:cNvPr id="48158" name="Text Box 29"/>
          <p:cNvSpPr txBox="1">
            <a:spLocks noChangeArrowheads="1"/>
          </p:cNvSpPr>
          <p:nvPr/>
        </p:nvSpPr>
        <p:spPr bwMode="auto">
          <a:xfrm>
            <a:off x="7315200" y="6134100"/>
            <a:ext cx="1009650" cy="339725"/>
          </a:xfrm>
          <a:prstGeom prst="rect">
            <a:avLst/>
          </a:prstGeom>
          <a:noFill/>
          <a:ln w="9525">
            <a:noFill/>
            <a:miter lim="800000"/>
          </a:ln>
        </p:spPr>
        <p:txBody>
          <a:bodyPr wrap="none">
            <a:spAutoFit/>
          </a:bodyPr>
          <a:lstStyle/>
          <a:p>
            <a:pPr eaLnBrk="0" hangingPunct="0"/>
            <a:r>
              <a:rPr lang="en-US" sz="1400" b="1">
                <a:latin typeface="Comic Sans MS" panose="030F0702030302020204" pitchFamily="66" charset="0"/>
              </a:rPr>
              <a:t>piu’ basso</a:t>
            </a:r>
          </a:p>
        </p:txBody>
      </p:sp>
      <p:sp>
        <p:nvSpPr>
          <p:cNvPr id="48159" name="Rectangle 30"/>
          <p:cNvSpPr>
            <a:spLocks noChangeArrowheads="1"/>
          </p:cNvSpPr>
          <p:nvPr/>
        </p:nvSpPr>
        <p:spPr bwMode="auto">
          <a:xfrm>
            <a:off x="0" y="38100"/>
            <a:ext cx="9144000" cy="838200"/>
          </a:xfrm>
          <a:prstGeom prst="rect">
            <a:avLst/>
          </a:prstGeom>
          <a:noFill/>
          <a:ln w="9525">
            <a:noFill/>
            <a:miter lim="800000"/>
          </a:ln>
        </p:spPr>
        <p:txBody>
          <a:bodyPr anchor="ctr"/>
          <a:lstStyle/>
          <a:p>
            <a:pPr algn="ctr">
              <a:lnSpc>
                <a:spcPct val="85000"/>
              </a:lnSpc>
            </a:pPr>
            <a:r>
              <a:rPr lang="en-US" sz="3200" b="1">
                <a:solidFill>
                  <a:schemeClr val="tx2"/>
                </a:solidFill>
                <a:latin typeface="Helvetica" pitchFamily="34" charset="0"/>
              </a:rPr>
              <a:t>I </a:t>
            </a:r>
            <a:r>
              <a:rPr lang="en-US" sz="3200" b="1">
                <a:solidFill>
                  <a:srgbClr val="FF0000"/>
                </a:solidFill>
                <a:latin typeface="Helvetica" pitchFamily="34" charset="0"/>
              </a:rPr>
              <a:t>mutageni fisici</a:t>
            </a:r>
            <a:r>
              <a:rPr lang="en-US" sz="3200" b="1">
                <a:solidFill>
                  <a:schemeClr val="tx2"/>
                </a:solidFill>
                <a:latin typeface="Helvetica" pitchFamily="34" charset="0"/>
              </a:rPr>
              <a:t>: radiazioni UV ed ionizzanti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numero diapositiva 2"/>
          <p:cNvSpPr>
            <a:spLocks noGrp="1"/>
          </p:cNvSpPr>
          <p:nvPr>
            <p:ph type="sldNum" sz="quarter" idx="11"/>
          </p:nvPr>
        </p:nvSpPr>
        <p:spPr>
          <a:noFill/>
        </p:spPr>
        <p:txBody>
          <a:bodyPr/>
          <a:lstStyle/>
          <a:p>
            <a:fld id="{42DAA28B-F58B-4DFC-984B-C0E9673F650F}" type="slidenum">
              <a:rPr lang="en-US" altLang="en-US" smtClean="0"/>
              <a:t>38</a:t>
            </a:fld>
            <a:endParaRPr lang="en-US" altLang="en-US"/>
          </a:p>
        </p:txBody>
      </p:sp>
      <p:sp>
        <p:nvSpPr>
          <p:cNvPr id="241668" name="Rectangle 4"/>
          <p:cNvSpPr>
            <a:spLocks noChangeArrowheads="1"/>
          </p:cNvSpPr>
          <p:nvPr/>
        </p:nvSpPr>
        <p:spPr bwMode="auto">
          <a:xfrm>
            <a:off x="317500" y="723900"/>
            <a:ext cx="8242300" cy="830263"/>
          </a:xfrm>
          <a:prstGeom prst="rect">
            <a:avLst/>
          </a:prstGeom>
          <a:noFill/>
          <a:ln w="50800">
            <a:noFill/>
            <a:miter lim="800000"/>
          </a:ln>
        </p:spPr>
        <p:txBody>
          <a:bodyPr>
            <a:spAutoFit/>
          </a:bodyPr>
          <a:lstStyle/>
          <a:p>
            <a:pPr algn="just" eaLnBrk="0" hangingPunct="0">
              <a:buFontTx/>
              <a:buChar char="•"/>
            </a:pPr>
            <a:r>
              <a:rPr lang="it-IT" sz="2400" dirty="0">
                <a:solidFill>
                  <a:schemeClr val="accent6"/>
                </a:solidFill>
                <a:latin typeface="Arial" panose="020B0604020202020204" pitchFamily="34" charset="0"/>
                <a:ea typeface="Osaka" charset="-128"/>
                <a:cs typeface="Arial" panose="020B0604020202020204" pitchFamily="34" charset="0"/>
              </a:rPr>
              <a:t> Esistono circa </a:t>
            </a:r>
            <a:r>
              <a:rPr lang="it-IT" sz="2400" b="1" u="sng" dirty="0">
                <a:solidFill>
                  <a:srgbClr val="00CC00"/>
                </a:solidFill>
                <a:latin typeface="Arial" panose="020B0604020202020204" pitchFamily="34" charset="0"/>
                <a:ea typeface="Osaka" charset="-128"/>
                <a:cs typeface="Arial" panose="020B0604020202020204" pitchFamily="34" charset="0"/>
              </a:rPr>
              <a:t>130 geni</a:t>
            </a:r>
            <a:r>
              <a:rPr lang="it-IT" sz="2400" dirty="0">
                <a:solidFill>
                  <a:srgbClr val="00CC00"/>
                </a:solidFill>
                <a:latin typeface="Arial" panose="020B0604020202020204" pitchFamily="34" charset="0"/>
                <a:ea typeface="Osaka" charset="-128"/>
                <a:cs typeface="Arial" panose="020B0604020202020204" pitchFamily="34" charset="0"/>
              </a:rPr>
              <a:t> </a:t>
            </a:r>
            <a:r>
              <a:rPr lang="it-IT" sz="2400" dirty="0">
                <a:solidFill>
                  <a:schemeClr val="accent6"/>
                </a:solidFill>
                <a:latin typeface="Arial" panose="020B0604020202020204" pitchFamily="34" charset="0"/>
                <a:ea typeface="Osaka" charset="-128"/>
                <a:cs typeface="Arial" panose="020B0604020202020204" pitchFamily="34" charset="0"/>
              </a:rPr>
              <a:t>direttamente coinvolti nel processo di riparazione del DNA.</a:t>
            </a:r>
          </a:p>
        </p:txBody>
      </p:sp>
      <p:sp>
        <p:nvSpPr>
          <p:cNvPr id="241669" name="Rectangle 5"/>
          <p:cNvSpPr>
            <a:spLocks noChangeArrowheads="1"/>
          </p:cNvSpPr>
          <p:nvPr/>
        </p:nvSpPr>
        <p:spPr bwMode="auto">
          <a:xfrm>
            <a:off x="404813" y="3813175"/>
            <a:ext cx="8242300" cy="1200150"/>
          </a:xfrm>
          <a:prstGeom prst="rect">
            <a:avLst/>
          </a:prstGeom>
          <a:noFill/>
          <a:ln w="50800">
            <a:noFill/>
            <a:miter lim="800000"/>
          </a:ln>
        </p:spPr>
        <p:txBody>
          <a:bodyPr>
            <a:spAutoFit/>
          </a:bodyPr>
          <a:lstStyle/>
          <a:p>
            <a:pPr algn="just" eaLnBrk="0" hangingPunct="0">
              <a:buFontTx/>
              <a:buChar char="•"/>
            </a:pPr>
            <a:r>
              <a:rPr lang="it-IT" sz="2400" dirty="0">
                <a:solidFill>
                  <a:schemeClr val="accent6"/>
                </a:solidFill>
                <a:latin typeface="Arial" panose="020B0604020202020204" pitchFamily="34" charset="0"/>
                <a:ea typeface="Osaka" charset="-128"/>
                <a:cs typeface="Arial" panose="020B0604020202020204" pitchFamily="34" charset="0"/>
              </a:rPr>
              <a:t> Esistono inoltre altri meccanismi che impediscono alle cellule con mutazioni nocive di riprodursi attraverso processi di </a:t>
            </a:r>
            <a:r>
              <a:rPr lang="it-IT" sz="2400" b="1" dirty="0">
                <a:solidFill>
                  <a:srgbClr val="00CC00"/>
                </a:solidFill>
                <a:latin typeface="Arial" panose="020B0604020202020204" pitchFamily="34" charset="0"/>
                <a:ea typeface="Osaka" charset="-128"/>
                <a:cs typeface="Arial" panose="020B0604020202020204" pitchFamily="34" charset="0"/>
              </a:rPr>
              <a:t>apoptosi</a:t>
            </a:r>
          </a:p>
        </p:txBody>
      </p:sp>
      <p:sp>
        <p:nvSpPr>
          <p:cNvPr id="241670" name="Rectangle 6"/>
          <p:cNvSpPr>
            <a:spLocks noChangeArrowheads="1"/>
          </p:cNvSpPr>
          <p:nvPr/>
        </p:nvSpPr>
        <p:spPr bwMode="auto">
          <a:xfrm>
            <a:off x="330200" y="2219325"/>
            <a:ext cx="8242300" cy="830263"/>
          </a:xfrm>
          <a:prstGeom prst="rect">
            <a:avLst/>
          </a:prstGeom>
          <a:noFill/>
          <a:ln w="50800">
            <a:noFill/>
            <a:miter lim="800000"/>
          </a:ln>
        </p:spPr>
        <p:txBody>
          <a:bodyPr>
            <a:spAutoFit/>
          </a:bodyPr>
          <a:lstStyle/>
          <a:p>
            <a:pPr algn="just" eaLnBrk="0" hangingPunct="0">
              <a:buFontTx/>
              <a:buChar char="•"/>
            </a:pPr>
            <a:r>
              <a:rPr lang="it-IT" sz="2400">
                <a:solidFill>
                  <a:schemeClr val="accent6"/>
                </a:solidFill>
                <a:latin typeface="Arial" panose="020B0604020202020204" pitchFamily="34" charset="0"/>
                <a:ea typeface="Osaka" charset="-128"/>
                <a:cs typeface="Arial" panose="020B0604020202020204" pitchFamily="34" charset="0"/>
              </a:rPr>
              <a:t> La stessa DNA polimerasi ha una subunita’ deputata alle cosidette correzioni di bozza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1668"/>
                                        </p:tgtEl>
                                        <p:attrNameLst>
                                          <p:attrName>style.visibility</p:attrName>
                                        </p:attrNameLst>
                                      </p:cBhvr>
                                      <p:to>
                                        <p:strVal val="visible"/>
                                      </p:to>
                                    </p:set>
                                    <p:anim calcmode="lin" valueType="num">
                                      <p:cBhvr additive="base">
                                        <p:cTn id="7" dur="500" fill="hold"/>
                                        <p:tgtEl>
                                          <p:spTgt spid="241668"/>
                                        </p:tgtEl>
                                        <p:attrNameLst>
                                          <p:attrName>ppt_x</p:attrName>
                                        </p:attrNameLst>
                                      </p:cBhvr>
                                      <p:tavLst>
                                        <p:tav tm="0">
                                          <p:val>
                                            <p:strVal val="0-#ppt_w/2"/>
                                          </p:val>
                                        </p:tav>
                                        <p:tav tm="100000">
                                          <p:val>
                                            <p:strVal val="#ppt_x"/>
                                          </p:val>
                                        </p:tav>
                                      </p:tavLst>
                                    </p:anim>
                                    <p:anim calcmode="lin" valueType="num">
                                      <p:cBhvr additive="base">
                                        <p:cTn id="8" dur="500" fill="hold"/>
                                        <p:tgtEl>
                                          <p:spTgt spid="2416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1670"/>
                                        </p:tgtEl>
                                        <p:attrNameLst>
                                          <p:attrName>style.visibility</p:attrName>
                                        </p:attrNameLst>
                                      </p:cBhvr>
                                      <p:to>
                                        <p:strVal val="visible"/>
                                      </p:to>
                                    </p:set>
                                    <p:anim calcmode="lin" valueType="num">
                                      <p:cBhvr additive="base">
                                        <p:cTn id="13" dur="500" fill="hold"/>
                                        <p:tgtEl>
                                          <p:spTgt spid="241670"/>
                                        </p:tgtEl>
                                        <p:attrNameLst>
                                          <p:attrName>ppt_x</p:attrName>
                                        </p:attrNameLst>
                                      </p:cBhvr>
                                      <p:tavLst>
                                        <p:tav tm="0">
                                          <p:val>
                                            <p:strVal val="0-#ppt_w/2"/>
                                          </p:val>
                                        </p:tav>
                                        <p:tav tm="100000">
                                          <p:val>
                                            <p:strVal val="#ppt_x"/>
                                          </p:val>
                                        </p:tav>
                                      </p:tavLst>
                                    </p:anim>
                                    <p:anim calcmode="lin" valueType="num">
                                      <p:cBhvr additive="base">
                                        <p:cTn id="14" dur="500" fill="hold"/>
                                        <p:tgtEl>
                                          <p:spTgt spid="2416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1669"/>
                                        </p:tgtEl>
                                        <p:attrNameLst>
                                          <p:attrName>style.visibility</p:attrName>
                                        </p:attrNameLst>
                                      </p:cBhvr>
                                      <p:to>
                                        <p:strVal val="visible"/>
                                      </p:to>
                                    </p:set>
                                    <p:anim calcmode="lin" valueType="num">
                                      <p:cBhvr additive="base">
                                        <p:cTn id="19" dur="500" fill="hold"/>
                                        <p:tgtEl>
                                          <p:spTgt spid="241669"/>
                                        </p:tgtEl>
                                        <p:attrNameLst>
                                          <p:attrName>ppt_x</p:attrName>
                                        </p:attrNameLst>
                                      </p:cBhvr>
                                      <p:tavLst>
                                        <p:tav tm="0">
                                          <p:val>
                                            <p:strVal val="0-#ppt_w/2"/>
                                          </p:val>
                                        </p:tav>
                                        <p:tav tm="100000">
                                          <p:val>
                                            <p:strVal val="#ppt_x"/>
                                          </p:val>
                                        </p:tav>
                                      </p:tavLst>
                                    </p:anim>
                                    <p:anim calcmode="lin" valueType="num">
                                      <p:cBhvr additive="base">
                                        <p:cTn id="20" dur="500" fill="hold"/>
                                        <p:tgtEl>
                                          <p:spTgt spid="2416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autoUpdateAnimBg="0"/>
      <p:bldP spid="241669" grpId="0" autoUpdateAnimBg="0"/>
      <p:bldP spid="24167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984C65-B511-0FA1-FAF8-DB21C23D28C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A9DC9E5-5376-0976-4951-8C0BD37D1500}"/>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88D2406B-5639-FC49-6819-BA6F6C0CCF5A}"/>
              </a:ext>
            </a:extLst>
          </p:cNvPr>
          <p:cNvSpPr>
            <a:spLocks noGrp="1"/>
          </p:cNvSpPr>
          <p:nvPr>
            <p:ph type="sldNum" sz="quarter" idx="11"/>
          </p:nvPr>
        </p:nvSpPr>
        <p:spPr/>
        <p:txBody>
          <a:bodyPr/>
          <a:lstStyle/>
          <a:p>
            <a:pPr>
              <a:defRPr/>
            </a:pPr>
            <a:fld id="{85398565-61E7-4094-84D0-48233393D526}" type="slidenum">
              <a:rPr lang="en-US" altLang="en-US" smtClean="0"/>
              <a:t>39</a:t>
            </a:fld>
            <a:endParaRPr lang="en-US" altLang="en-US"/>
          </a:p>
        </p:txBody>
      </p:sp>
      <p:pic>
        <p:nvPicPr>
          <p:cNvPr id="1026" name="Picture 2" descr="DNA Repair Mechanisms">
            <a:extLst>
              <a:ext uri="{FF2B5EF4-FFF2-40B4-BE49-F238E27FC236}">
                <a16:creationId xmlns:a16="http://schemas.microsoft.com/office/drawing/2014/main" id="{3EF5E9DD-F689-67D9-AEA5-16CB8E1A4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 y="239713"/>
            <a:ext cx="8101012" cy="626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9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pPr>
              <a:defRPr/>
            </a:pPr>
            <a:fld id="{B91D116E-E737-4EC5-AD87-751C479554E7}" type="slidenum">
              <a:rPr lang="en-US" altLang="en-US" smtClean="0"/>
              <a:t>4</a:t>
            </a:fld>
            <a:endParaRPr lang="en-US" altLang="en-US"/>
          </a:p>
        </p:txBody>
      </p:sp>
      <p:sp>
        <p:nvSpPr>
          <p:cNvPr id="5" name="Text Box 3"/>
          <p:cNvSpPr txBox="1">
            <a:spLocks noChangeArrowheads="1"/>
          </p:cNvSpPr>
          <p:nvPr/>
        </p:nvSpPr>
        <p:spPr bwMode="auto">
          <a:xfrm>
            <a:off x="2337513" y="290584"/>
            <a:ext cx="4797425" cy="579438"/>
          </a:xfrm>
          <a:prstGeom prst="rect">
            <a:avLst/>
          </a:prstGeom>
          <a:noFill/>
          <a:ln w="9525">
            <a:noFill/>
            <a:miter lim="800000"/>
          </a:ln>
        </p:spPr>
        <p:txBody>
          <a:bodyPr>
            <a:spAutoFit/>
          </a:bodyPr>
          <a:lstStyle/>
          <a:p>
            <a:r>
              <a:rPr lang="it-IT" sz="3200" b="1" i="1" dirty="0">
                <a:solidFill>
                  <a:schemeClr val="accent2">
                    <a:lumMod val="75000"/>
                  </a:schemeClr>
                </a:solidFill>
                <a:latin typeface="Arial" panose="020B0604020202020204" pitchFamily="34" charset="0"/>
                <a:ea typeface="Osaka" charset="-128"/>
                <a:cs typeface="Arial" panose="020B0604020202020204" pitchFamily="34" charset="0"/>
              </a:rPr>
              <a:t>Danni a carico del DNA</a:t>
            </a:r>
          </a:p>
        </p:txBody>
      </p:sp>
      <p:sp>
        <p:nvSpPr>
          <p:cNvPr id="6" name="Line 4"/>
          <p:cNvSpPr>
            <a:spLocks noChangeShapeType="1"/>
          </p:cNvSpPr>
          <p:nvPr/>
        </p:nvSpPr>
        <p:spPr bwMode="auto">
          <a:xfrm flipH="1">
            <a:off x="2281067" y="1057347"/>
            <a:ext cx="652655" cy="704553"/>
          </a:xfrm>
          <a:prstGeom prst="line">
            <a:avLst/>
          </a:prstGeom>
          <a:noFill/>
          <a:ln w="38100">
            <a:solidFill>
              <a:srgbClr val="FF6600"/>
            </a:solidFill>
            <a:round/>
            <a:tailEnd type="triangle" w="med" len="med"/>
          </a:ln>
          <a:effectLst>
            <a:outerShdw dist="35921" dir="2700000" algn="ctr" rotWithShape="0">
              <a:schemeClr val="bg2"/>
            </a:outerShdw>
          </a:effectLst>
        </p:spPr>
        <p:txBody>
          <a:bodyPr/>
          <a:lstStyle/>
          <a:p>
            <a:pPr>
              <a:defRPr/>
            </a:pPr>
            <a:endParaRPr lang="it-IT">
              <a:solidFill>
                <a:schemeClr val="accent2">
                  <a:lumMod val="75000"/>
                </a:schemeClr>
              </a:solidFill>
              <a:latin typeface="Arial" panose="020B0604020202020204" pitchFamily="34" charset="0"/>
              <a:cs typeface="Arial" panose="020B0604020202020204" pitchFamily="34" charset="0"/>
            </a:endParaRPr>
          </a:p>
        </p:txBody>
      </p:sp>
      <p:sp>
        <p:nvSpPr>
          <p:cNvPr id="7" name="Line 5"/>
          <p:cNvSpPr>
            <a:spLocks noChangeShapeType="1"/>
          </p:cNvSpPr>
          <p:nvPr/>
        </p:nvSpPr>
        <p:spPr bwMode="auto">
          <a:xfrm rot="15071503" flipH="1">
            <a:off x="5399622" y="1059141"/>
            <a:ext cx="762000" cy="533400"/>
          </a:xfrm>
          <a:prstGeom prst="line">
            <a:avLst/>
          </a:prstGeom>
          <a:noFill/>
          <a:ln w="38100">
            <a:solidFill>
              <a:srgbClr val="FF6600"/>
            </a:solidFill>
            <a:round/>
            <a:tailEnd type="triangle" w="med" len="med"/>
          </a:ln>
          <a:effectLst>
            <a:outerShdw dist="35921" dir="2700000" algn="ctr" rotWithShape="0">
              <a:schemeClr val="bg2"/>
            </a:outerShdw>
          </a:effectLst>
        </p:spPr>
        <p:txBody>
          <a:bodyPr/>
          <a:lstStyle/>
          <a:p>
            <a:pPr>
              <a:defRPr/>
            </a:pPr>
            <a:endParaRPr lang="it-IT">
              <a:solidFill>
                <a:schemeClr val="accent2">
                  <a:lumMod val="75000"/>
                </a:schemeClr>
              </a:solidFill>
              <a:latin typeface="Arial" panose="020B0604020202020204" pitchFamily="34" charset="0"/>
              <a:cs typeface="Arial" panose="020B0604020202020204" pitchFamily="34" charset="0"/>
            </a:endParaRPr>
          </a:p>
        </p:txBody>
      </p:sp>
      <p:sp>
        <p:nvSpPr>
          <p:cNvPr id="8" name="Text Box 6"/>
          <p:cNvSpPr txBox="1">
            <a:spLocks noChangeArrowheads="1"/>
          </p:cNvSpPr>
          <p:nvPr/>
        </p:nvSpPr>
        <p:spPr bwMode="auto">
          <a:xfrm>
            <a:off x="429256" y="1860848"/>
            <a:ext cx="3126177" cy="461665"/>
          </a:xfrm>
          <a:prstGeom prst="rect">
            <a:avLst/>
          </a:prstGeom>
          <a:noFill/>
          <a:ln w="9525">
            <a:noFill/>
            <a:miter lim="800000"/>
          </a:ln>
        </p:spPr>
        <p:txBody>
          <a:bodyPr wrap="none">
            <a:spAutoFit/>
          </a:bodyPr>
          <a:lstStyle/>
          <a:p>
            <a:r>
              <a:rPr lang="it-IT" sz="2400" b="1" dirty="0">
                <a:solidFill>
                  <a:schemeClr val="tx2">
                    <a:lumMod val="60000"/>
                    <a:lumOff val="40000"/>
                  </a:schemeClr>
                </a:solidFill>
                <a:latin typeface="Arial" panose="020B0604020202020204" pitchFamily="34" charset="0"/>
                <a:ea typeface="Osaka" charset="-128"/>
                <a:cs typeface="Arial" panose="020B0604020202020204" pitchFamily="34" charset="0"/>
              </a:rPr>
              <a:t>Agenti extracellulari</a:t>
            </a:r>
          </a:p>
        </p:txBody>
      </p:sp>
      <p:sp>
        <p:nvSpPr>
          <p:cNvPr id="9" name="Text Box 7"/>
          <p:cNvSpPr txBox="1">
            <a:spLocks noChangeArrowheads="1"/>
          </p:cNvSpPr>
          <p:nvPr/>
        </p:nvSpPr>
        <p:spPr bwMode="auto">
          <a:xfrm>
            <a:off x="4991326" y="1895178"/>
            <a:ext cx="3381054" cy="461665"/>
          </a:xfrm>
          <a:prstGeom prst="rect">
            <a:avLst/>
          </a:prstGeom>
          <a:noFill/>
          <a:ln w="9525">
            <a:noFill/>
            <a:miter lim="800000"/>
          </a:ln>
        </p:spPr>
        <p:txBody>
          <a:bodyPr wrap="none">
            <a:spAutoFit/>
          </a:bodyPr>
          <a:lstStyle/>
          <a:p>
            <a:r>
              <a:rPr lang="it-IT" sz="2400" b="1" dirty="0">
                <a:solidFill>
                  <a:srgbClr val="00CC00"/>
                </a:solidFill>
                <a:latin typeface="Arial" panose="020B0604020202020204" pitchFamily="34" charset="0"/>
                <a:ea typeface="Osaka" charset="-128"/>
                <a:cs typeface="Arial" panose="020B0604020202020204" pitchFamily="34" charset="0"/>
              </a:rPr>
              <a:t>Meccanismi endogeni</a:t>
            </a:r>
          </a:p>
        </p:txBody>
      </p:sp>
      <p:sp>
        <p:nvSpPr>
          <p:cNvPr id="10" name="Text Box 8"/>
          <p:cNvSpPr txBox="1">
            <a:spLocks noChangeArrowheads="1"/>
          </p:cNvSpPr>
          <p:nvPr/>
        </p:nvSpPr>
        <p:spPr bwMode="auto">
          <a:xfrm>
            <a:off x="254713" y="5475288"/>
            <a:ext cx="3412412" cy="461665"/>
          </a:xfrm>
          <a:prstGeom prst="rect">
            <a:avLst/>
          </a:prstGeom>
          <a:noFill/>
          <a:ln w="9525">
            <a:noFill/>
            <a:miter lim="800000"/>
          </a:ln>
        </p:spPr>
        <p:txBody>
          <a:bodyPr wrap="square">
            <a:spAutoFit/>
          </a:bodyPr>
          <a:lstStyle/>
          <a:p>
            <a:pPr marL="342900" indent="-342900">
              <a:buFont typeface="Arial" panose="020B0604020202020204" pitchFamily="34" charset="0"/>
              <a:buChar char="•"/>
            </a:pPr>
            <a:r>
              <a:rPr lang="it-IT" sz="2400" dirty="0">
                <a:solidFill>
                  <a:schemeClr val="accent2">
                    <a:lumMod val="75000"/>
                  </a:schemeClr>
                </a:solidFill>
                <a:latin typeface="Arial" panose="020B0604020202020204" pitchFamily="34" charset="0"/>
                <a:ea typeface="Osaka" charset="-128"/>
                <a:cs typeface="Arial" panose="020B0604020202020204" pitchFamily="34" charset="0"/>
              </a:rPr>
              <a:t>Radiazioni ionizzanti</a:t>
            </a:r>
          </a:p>
        </p:txBody>
      </p:sp>
      <p:sp>
        <p:nvSpPr>
          <p:cNvPr id="11" name="Text Box 9"/>
          <p:cNvSpPr txBox="1">
            <a:spLocks noChangeArrowheads="1"/>
          </p:cNvSpPr>
          <p:nvPr/>
        </p:nvSpPr>
        <p:spPr bwMode="auto">
          <a:xfrm>
            <a:off x="254713" y="4894263"/>
            <a:ext cx="2895344" cy="461665"/>
          </a:xfrm>
          <a:prstGeom prst="rect">
            <a:avLst/>
          </a:prstGeom>
          <a:noFill/>
          <a:ln w="9525">
            <a:noFill/>
            <a:miter lim="800000"/>
          </a:ln>
        </p:spPr>
        <p:txBody>
          <a:bodyPr wrap="none">
            <a:spAutoFit/>
          </a:bodyPr>
          <a:lstStyle/>
          <a:p>
            <a:pPr marL="342900" indent="-342900">
              <a:buFont typeface="Arial" panose="020B0604020202020204" pitchFamily="34" charset="0"/>
              <a:buChar char="•"/>
            </a:pPr>
            <a:r>
              <a:rPr lang="it-IT" sz="2400" dirty="0">
                <a:solidFill>
                  <a:schemeClr val="accent2">
                    <a:lumMod val="75000"/>
                  </a:schemeClr>
                </a:solidFill>
                <a:latin typeface="Arial" panose="020B0604020202020204" pitchFamily="34" charset="0"/>
                <a:ea typeface="Osaka" charset="-128"/>
                <a:cs typeface="Arial" panose="020B0604020202020204" pitchFamily="34" charset="0"/>
              </a:rPr>
              <a:t>Raggi ultravioletti</a:t>
            </a:r>
          </a:p>
        </p:txBody>
      </p:sp>
      <p:sp>
        <p:nvSpPr>
          <p:cNvPr id="12" name="Text Box 10"/>
          <p:cNvSpPr txBox="1">
            <a:spLocks noChangeArrowheads="1"/>
          </p:cNvSpPr>
          <p:nvPr/>
        </p:nvSpPr>
        <p:spPr bwMode="auto">
          <a:xfrm>
            <a:off x="291225" y="2579688"/>
            <a:ext cx="3921266" cy="461665"/>
          </a:xfrm>
          <a:prstGeom prst="rect">
            <a:avLst/>
          </a:prstGeom>
          <a:noFill/>
          <a:ln w="9525">
            <a:noFill/>
            <a:miter lim="800000"/>
          </a:ln>
        </p:spPr>
        <p:txBody>
          <a:bodyPr wrap="none">
            <a:spAutoFit/>
          </a:bodyPr>
          <a:lstStyle/>
          <a:p>
            <a:pPr marL="342900" indent="-342900">
              <a:buFont typeface="Arial" panose="020B0604020202020204" pitchFamily="34" charset="0"/>
              <a:buChar char="•"/>
            </a:pPr>
            <a:r>
              <a:rPr lang="it-IT" sz="2400" dirty="0">
                <a:solidFill>
                  <a:schemeClr val="accent2">
                    <a:lumMod val="75000"/>
                  </a:schemeClr>
                </a:solidFill>
                <a:latin typeface="Arial" panose="020B0604020202020204" pitchFamily="34" charset="0"/>
                <a:ea typeface="Osaka" charset="-128"/>
                <a:cs typeface="Arial" panose="020B0604020202020204" pitchFamily="34" charset="0"/>
              </a:rPr>
              <a:t>Fattori chimici ambientali</a:t>
            </a:r>
          </a:p>
        </p:txBody>
      </p:sp>
      <p:sp>
        <p:nvSpPr>
          <p:cNvPr id="13" name="Text Box 11"/>
          <p:cNvSpPr txBox="1">
            <a:spLocks noChangeArrowheads="1"/>
          </p:cNvSpPr>
          <p:nvPr/>
        </p:nvSpPr>
        <p:spPr bwMode="auto">
          <a:xfrm>
            <a:off x="318213" y="3090863"/>
            <a:ext cx="4038600" cy="1616075"/>
          </a:xfrm>
          <a:prstGeom prst="rect">
            <a:avLst/>
          </a:prstGeom>
          <a:noFill/>
          <a:ln w="9525">
            <a:noFill/>
            <a:miter lim="800000"/>
          </a:ln>
        </p:spPr>
        <p:txBody>
          <a:bodyPr>
            <a:spAutoFit/>
          </a:bodyPr>
          <a:lstStyle/>
          <a:p>
            <a:pPr>
              <a:buFontTx/>
              <a:buChar char="-"/>
            </a:pPr>
            <a:r>
              <a:rPr lang="it-IT">
                <a:solidFill>
                  <a:schemeClr val="accent2">
                    <a:lumMod val="75000"/>
                  </a:schemeClr>
                </a:solidFill>
                <a:latin typeface="Arial" panose="020B0604020202020204" pitchFamily="34" charset="0"/>
                <a:ea typeface="Osaka" charset="-128"/>
                <a:cs typeface="Arial" panose="020B0604020202020204" pitchFamily="34" charset="0"/>
              </a:rPr>
              <a:t>Idrocarburi</a:t>
            </a:r>
          </a:p>
          <a:p>
            <a:pPr>
              <a:buFontTx/>
              <a:buChar char="-"/>
            </a:pPr>
            <a:r>
              <a:rPr lang="it-IT">
                <a:solidFill>
                  <a:schemeClr val="accent2">
                    <a:lumMod val="75000"/>
                  </a:schemeClr>
                </a:solidFill>
                <a:latin typeface="Arial" panose="020B0604020202020204" pitchFamily="34" charset="0"/>
                <a:ea typeface="Osaka" charset="-128"/>
                <a:cs typeface="Arial" panose="020B0604020202020204" pitchFamily="34" charset="0"/>
              </a:rPr>
              <a:t>Piante</a:t>
            </a:r>
          </a:p>
          <a:p>
            <a:pPr>
              <a:buFontTx/>
              <a:buChar char="-"/>
            </a:pPr>
            <a:r>
              <a:rPr lang="it-IT">
                <a:solidFill>
                  <a:schemeClr val="accent2">
                    <a:lumMod val="75000"/>
                  </a:schemeClr>
                </a:solidFill>
                <a:latin typeface="Arial" panose="020B0604020202020204" pitchFamily="34" charset="0"/>
                <a:ea typeface="Osaka" charset="-128"/>
                <a:cs typeface="Arial" panose="020B0604020202020204" pitchFamily="34" charset="0"/>
              </a:rPr>
              <a:t>Prodotti microbici (aflatossine)</a:t>
            </a:r>
          </a:p>
          <a:p>
            <a:pPr>
              <a:buFontTx/>
              <a:buChar char="-"/>
            </a:pPr>
            <a:r>
              <a:rPr lang="it-IT">
                <a:solidFill>
                  <a:schemeClr val="accent2">
                    <a:lumMod val="75000"/>
                  </a:schemeClr>
                </a:solidFill>
                <a:latin typeface="Arial" panose="020B0604020202020204" pitchFamily="34" charset="0"/>
                <a:ea typeface="Osaka" charset="-128"/>
                <a:cs typeface="Arial" panose="020B0604020202020204" pitchFamily="34" charset="0"/>
              </a:rPr>
              <a:t>Chemioterapici</a:t>
            </a:r>
          </a:p>
          <a:p>
            <a:pPr>
              <a:buFontTx/>
              <a:buChar char="-"/>
            </a:pPr>
            <a:r>
              <a:rPr lang="it-IT">
                <a:solidFill>
                  <a:schemeClr val="accent2">
                    <a:lumMod val="75000"/>
                  </a:schemeClr>
                </a:solidFill>
                <a:latin typeface="Arial" panose="020B0604020202020204" pitchFamily="34" charset="0"/>
                <a:ea typeface="Osaka" charset="-128"/>
                <a:cs typeface="Arial" panose="020B0604020202020204" pitchFamily="34" charset="0"/>
              </a:rPr>
              <a:t>Agenti alchilanti</a:t>
            </a:r>
          </a:p>
        </p:txBody>
      </p:sp>
      <p:sp>
        <p:nvSpPr>
          <p:cNvPr id="14" name="Text Box 12"/>
          <p:cNvSpPr txBox="1">
            <a:spLocks noChangeArrowheads="1"/>
          </p:cNvSpPr>
          <p:nvPr/>
        </p:nvSpPr>
        <p:spPr bwMode="auto">
          <a:xfrm>
            <a:off x="4973207" y="3326474"/>
            <a:ext cx="1840568" cy="400110"/>
          </a:xfrm>
          <a:prstGeom prst="rect">
            <a:avLst/>
          </a:prstGeom>
          <a:noFill/>
          <a:ln w="9525">
            <a:noFill/>
            <a:miter lim="800000"/>
          </a:ln>
        </p:spPr>
        <p:txBody>
          <a:bodyPr wrap="none">
            <a:spAutoFit/>
          </a:bodyPr>
          <a:lstStyle/>
          <a:p>
            <a:r>
              <a:rPr lang="it-IT" dirty="0" err="1">
                <a:solidFill>
                  <a:schemeClr val="accent2">
                    <a:lumMod val="75000"/>
                  </a:schemeClr>
                </a:solidFill>
                <a:latin typeface="Arial" panose="020B0604020202020204" pitchFamily="34" charset="0"/>
                <a:ea typeface="Osaka" charset="-128"/>
                <a:cs typeface="Arial" panose="020B0604020202020204" pitchFamily="34" charset="0"/>
              </a:rPr>
              <a:t>Depurinazione</a:t>
            </a:r>
            <a:endParaRPr lang="it-IT" dirty="0">
              <a:solidFill>
                <a:schemeClr val="accent2">
                  <a:lumMod val="75000"/>
                </a:schemeClr>
              </a:solidFill>
              <a:latin typeface="Arial" panose="020B0604020202020204" pitchFamily="34" charset="0"/>
              <a:ea typeface="Osaka" charset="-128"/>
              <a:cs typeface="Arial" panose="020B0604020202020204" pitchFamily="34" charset="0"/>
            </a:endParaRPr>
          </a:p>
        </p:txBody>
      </p:sp>
      <p:sp>
        <p:nvSpPr>
          <p:cNvPr id="15" name="Text Box 13"/>
          <p:cNvSpPr txBox="1">
            <a:spLocks noChangeArrowheads="1"/>
          </p:cNvSpPr>
          <p:nvPr/>
        </p:nvSpPr>
        <p:spPr bwMode="auto">
          <a:xfrm>
            <a:off x="4973207" y="3901810"/>
            <a:ext cx="1826141" cy="400110"/>
          </a:xfrm>
          <a:prstGeom prst="rect">
            <a:avLst/>
          </a:prstGeom>
          <a:noFill/>
          <a:ln w="9525">
            <a:noFill/>
            <a:miter lim="800000"/>
          </a:ln>
        </p:spPr>
        <p:txBody>
          <a:bodyPr wrap="none">
            <a:spAutoFit/>
          </a:bodyPr>
          <a:lstStyle/>
          <a:p>
            <a:r>
              <a:rPr lang="it-IT" dirty="0" err="1">
                <a:solidFill>
                  <a:schemeClr val="accent2">
                    <a:lumMod val="75000"/>
                  </a:schemeClr>
                </a:solidFill>
                <a:latin typeface="Arial" panose="020B0604020202020204" pitchFamily="34" charset="0"/>
                <a:ea typeface="Osaka" charset="-128"/>
                <a:cs typeface="Arial" panose="020B0604020202020204" pitchFamily="34" charset="0"/>
              </a:rPr>
              <a:t>Deaminazione</a:t>
            </a:r>
            <a:endParaRPr lang="it-IT" dirty="0">
              <a:solidFill>
                <a:schemeClr val="accent2">
                  <a:lumMod val="75000"/>
                </a:schemeClr>
              </a:solidFill>
              <a:latin typeface="Arial" panose="020B0604020202020204" pitchFamily="34" charset="0"/>
              <a:ea typeface="Osaka" charset="-128"/>
              <a:cs typeface="Arial" panose="020B0604020202020204" pitchFamily="34" charset="0"/>
            </a:endParaRPr>
          </a:p>
        </p:txBody>
      </p:sp>
      <p:sp>
        <p:nvSpPr>
          <p:cNvPr id="16" name="Text Box 14"/>
          <p:cNvSpPr txBox="1">
            <a:spLocks noChangeArrowheads="1"/>
          </p:cNvSpPr>
          <p:nvPr/>
        </p:nvSpPr>
        <p:spPr bwMode="auto">
          <a:xfrm>
            <a:off x="4973207" y="4477146"/>
            <a:ext cx="4017446" cy="400110"/>
          </a:xfrm>
          <a:prstGeom prst="rect">
            <a:avLst/>
          </a:prstGeom>
          <a:noFill/>
          <a:ln w="9525">
            <a:noFill/>
            <a:miter lim="800000"/>
          </a:ln>
        </p:spPr>
        <p:txBody>
          <a:bodyPr wrap="none">
            <a:spAutoFit/>
          </a:bodyPr>
          <a:lstStyle/>
          <a:p>
            <a:r>
              <a:rPr lang="it-IT" dirty="0">
                <a:solidFill>
                  <a:schemeClr val="accent2">
                    <a:lumMod val="75000"/>
                  </a:schemeClr>
                </a:solidFill>
                <a:latin typeface="Arial" panose="020B0604020202020204" pitchFamily="34" charset="0"/>
                <a:ea typeface="Osaka" charset="-128"/>
                <a:cs typeface="Arial" panose="020B0604020202020204" pitchFamily="34" charset="0"/>
              </a:rPr>
              <a:t>Ossigeno reattivo   </a:t>
            </a:r>
            <a:r>
              <a:rPr lang="it-IT" dirty="0">
                <a:solidFill>
                  <a:schemeClr val="accent2">
                    <a:lumMod val="75000"/>
                  </a:schemeClr>
                </a:solidFill>
                <a:latin typeface="Arial" panose="020B0604020202020204" pitchFamily="34" charset="0"/>
                <a:ea typeface="Osaka" charset="-128"/>
                <a:cs typeface="Arial" panose="020B0604020202020204" pitchFamily="34" charset="0"/>
                <a:sym typeface="Wingdings" panose="05000000000000000000" pitchFamily="2" charset="2"/>
              </a:rPr>
              <a:t> </a:t>
            </a:r>
            <a:r>
              <a:rPr lang="it-IT" sz="1800" dirty="0">
                <a:solidFill>
                  <a:schemeClr val="accent2">
                    <a:lumMod val="75000"/>
                  </a:schemeClr>
                </a:solidFill>
                <a:latin typeface="Arial" panose="020B0604020202020204" pitchFamily="34" charset="0"/>
                <a:ea typeface="Osaka" charset="-128"/>
                <a:cs typeface="Arial" panose="020B0604020202020204" pitchFamily="34" charset="0"/>
                <a:sym typeface="Wingdings" panose="05000000000000000000" pitchFamily="2" charset="2"/>
              </a:rPr>
              <a:t>radicali liberi</a:t>
            </a:r>
            <a:endParaRPr lang="it-IT" sz="1800" dirty="0">
              <a:solidFill>
                <a:schemeClr val="accent2">
                  <a:lumMod val="75000"/>
                </a:schemeClr>
              </a:solidFill>
              <a:latin typeface="Arial" panose="020B0604020202020204" pitchFamily="34" charset="0"/>
              <a:ea typeface="Osaka" charset="-128"/>
              <a:cs typeface="Arial" panose="020B0604020202020204" pitchFamily="34" charset="0"/>
            </a:endParaRPr>
          </a:p>
        </p:txBody>
      </p:sp>
      <p:sp>
        <p:nvSpPr>
          <p:cNvPr id="17" name="Text Box 15"/>
          <p:cNvSpPr txBox="1">
            <a:spLocks noChangeArrowheads="1"/>
          </p:cNvSpPr>
          <p:nvPr/>
        </p:nvSpPr>
        <p:spPr bwMode="auto">
          <a:xfrm>
            <a:off x="4973207" y="2751138"/>
            <a:ext cx="3942193" cy="400110"/>
          </a:xfrm>
          <a:prstGeom prst="rect">
            <a:avLst/>
          </a:prstGeom>
          <a:noFill/>
          <a:ln w="9525">
            <a:noFill/>
            <a:miter lim="800000"/>
          </a:ln>
        </p:spPr>
        <p:txBody>
          <a:bodyPr wrap="square">
            <a:spAutoFit/>
          </a:bodyPr>
          <a:lstStyle/>
          <a:p>
            <a:r>
              <a:rPr lang="it-IT" dirty="0">
                <a:solidFill>
                  <a:schemeClr val="accent2">
                    <a:lumMod val="75000"/>
                  </a:schemeClr>
                </a:solidFill>
                <a:latin typeface="Arial" panose="020B0604020202020204" pitchFamily="34" charset="0"/>
                <a:ea typeface="Osaka" charset="-128"/>
                <a:cs typeface="Arial" panose="020B0604020202020204" pitchFamily="34" charset="0"/>
              </a:rPr>
              <a:t>Errori nella replicazione del DNA</a:t>
            </a:r>
          </a:p>
        </p:txBody>
      </p:sp>
      <p:sp>
        <p:nvSpPr>
          <p:cNvPr id="18" name="Text Box 16"/>
          <p:cNvSpPr txBox="1">
            <a:spLocks noChangeArrowheads="1"/>
          </p:cNvSpPr>
          <p:nvPr/>
        </p:nvSpPr>
        <p:spPr bwMode="auto">
          <a:xfrm>
            <a:off x="4973207" y="5052481"/>
            <a:ext cx="3292889" cy="400110"/>
          </a:xfrm>
          <a:prstGeom prst="rect">
            <a:avLst/>
          </a:prstGeom>
          <a:noFill/>
          <a:ln w="9525">
            <a:noFill/>
            <a:miter lim="800000"/>
          </a:ln>
        </p:spPr>
        <p:txBody>
          <a:bodyPr wrap="none">
            <a:spAutoFit/>
          </a:bodyPr>
          <a:lstStyle/>
          <a:p>
            <a:r>
              <a:rPr lang="it-IT" dirty="0">
                <a:solidFill>
                  <a:schemeClr val="accent2">
                    <a:lumMod val="75000"/>
                  </a:schemeClr>
                </a:solidFill>
                <a:latin typeface="Arial" panose="020B0604020202020204" pitchFamily="34" charset="0"/>
                <a:ea typeface="Osaka" charset="-128"/>
                <a:cs typeface="Arial" panose="020B0604020202020204" pitchFamily="34" charset="0"/>
              </a:rPr>
              <a:t>Errori nella ricombinazione </a:t>
            </a:r>
          </a:p>
        </p:txBody>
      </p:sp>
      <p:sp>
        <p:nvSpPr>
          <p:cNvPr id="2" name="Rettangolo 1">
            <a:extLst>
              <a:ext uri="{FF2B5EF4-FFF2-40B4-BE49-F238E27FC236}">
                <a16:creationId xmlns:a16="http://schemas.microsoft.com/office/drawing/2014/main" id="{1EE30421-2600-5FE6-4D0F-0472027A9600}"/>
              </a:ext>
            </a:extLst>
          </p:cNvPr>
          <p:cNvSpPr/>
          <p:nvPr/>
        </p:nvSpPr>
        <p:spPr bwMode="auto">
          <a:xfrm>
            <a:off x="4867275" y="2651659"/>
            <a:ext cx="4123378" cy="557136"/>
          </a:xfrm>
          <a:prstGeom prst="rect">
            <a:avLst/>
          </a:prstGeom>
          <a:solidFill>
            <a:srgbClr val="00B050">
              <a:alpha val="21176"/>
            </a:srgbClr>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
        <p:nvSpPr>
          <p:cNvPr id="19" name="CasellaDiTesto 18">
            <a:extLst>
              <a:ext uri="{FF2B5EF4-FFF2-40B4-BE49-F238E27FC236}">
                <a16:creationId xmlns:a16="http://schemas.microsoft.com/office/drawing/2014/main" id="{0F99520A-094B-416B-08F6-2CDCE26835EF}"/>
              </a:ext>
            </a:extLst>
          </p:cNvPr>
          <p:cNvSpPr txBox="1"/>
          <p:nvPr/>
        </p:nvSpPr>
        <p:spPr>
          <a:xfrm>
            <a:off x="1702385" y="6367361"/>
            <a:ext cx="6799144" cy="400110"/>
          </a:xfrm>
          <a:prstGeom prst="rect">
            <a:avLst/>
          </a:prstGeom>
          <a:noFill/>
        </p:spPr>
        <p:txBody>
          <a:bodyPr wrap="square">
            <a:spAutoFit/>
          </a:bodyPr>
          <a:lstStyle/>
          <a:p>
            <a:r>
              <a:rPr lang="it-IT" dirty="0"/>
              <a:t>https://microbenotes.com/dna-damage-and-repair/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dissolv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numero diapositiva 2"/>
          <p:cNvSpPr>
            <a:spLocks noGrp="1"/>
          </p:cNvSpPr>
          <p:nvPr>
            <p:ph type="sldNum" sz="quarter" idx="11"/>
          </p:nvPr>
        </p:nvSpPr>
        <p:spPr>
          <a:noFill/>
        </p:spPr>
        <p:txBody>
          <a:bodyPr/>
          <a:lstStyle/>
          <a:p>
            <a:fld id="{F67C5F91-C388-4B80-87C2-F76850F601FA}" type="slidenum">
              <a:rPr lang="en-US" altLang="en-US" smtClean="0"/>
              <a:t>40</a:t>
            </a:fld>
            <a:endParaRPr lang="en-US" altLang="en-US" dirty="0"/>
          </a:p>
        </p:txBody>
      </p:sp>
      <p:pic>
        <p:nvPicPr>
          <p:cNvPr id="58371" name="Picture 4" descr="f0550_ISBN88-08-07891-4"/>
          <p:cNvPicPr>
            <a:picLocks noChangeAspect="1" noChangeArrowheads="1"/>
          </p:cNvPicPr>
          <p:nvPr/>
        </p:nvPicPr>
        <p:blipFill>
          <a:blip r:embed="rId3" cstate="print"/>
          <a:srcRect r="58678"/>
          <a:stretch>
            <a:fillRect/>
          </a:stretch>
        </p:blipFill>
        <p:spPr bwMode="auto">
          <a:xfrm>
            <a:off x="635000" y="152400"/>
            <a:ext cx="3467100" cy="6667500"/>
          </a:xfrm>
          <a:prstGeom prst="rect">
            <a:avLst/>
          </a:prstGeom>
          <a:noFill/>
          <a:ln w="9525">
            <a:noFill/>
            <a:miter lim="800000"/>
            <a:headEnd/>
            <a:tailEnd/>
          </a:ln>
        </p:spPr>
      </p:pic>
      <p:sp>
        <p:nvSpPr>
          <p:cNvPr id="198661" name="Rectangle 5"/>
          <p:cNvSpPr>
            <a:spLocks noChangeArrowheads="1"/>
          </p:cNvSpPr>
          <p:nvPr/>
        </p:nvSpPr>
        <p:spPr bwMode="auto">
          <a:xfrm>
            <a:off x="4013200" y="777875"/>
            <a:ext cx="4991100" cy="2185214"/>
          </a:xfrm>
          <a:prstGeom prst="rect">
            <a:avLst/>
          </a:prstGeom>
          <a:noFill/>
          <a:ln w="50800">
            <a:noFill/>
            <a:miter lim="800000"/>
          </a:ln>
        </p:spPr>
        <p:txBody>
          <a:bodyPr>
            <a:spAutoFit/>
          </a:bodyPr>
          <a:lstStyle/>
          <a:p>
            <a:pPr eaLnBrk="0" hangingPunct="0">
              <a:buFontTx/>
              <a:buChar char="•"/>
            </a:pPr>
            <a:r>
              <a:rPr lang="it-IT" sz="2400" b="1" dirty="0">
                <a:latin typeface="Arial" panose="020B0604020202020204" pitchFamily="34" charset="0"/>
                <a:ea typeface="Osaka" charset="-128"/>
                <a:cs typeface="Arial" panose="020B0604020202020204" pitchFamily="34" charset="0"/>
              </a:rPr>
              <a:t>Meccanismi per escissione di basi (BER):</a:t>
            </a:r>
          </a:p>
          <a:p>
            <a:pPr eaLnBrk="0" hangingPunct="0">
              <a:buFontTx/>
              <a:buChar char="•"/>
            </a:pPr>
            <a:endParaRPr lang="it-IT" sz="2400" b="1" dirty="0">
              <a:latin typeface="Arial" panose="020B0604020202020204" pitchFamily="34" charset="0"/>
              <a:ea typeface="Osaka" charset="-128"/>
              <a:cs typeface="Arial" panose="020B0604020202020204" pitchFamily="34" charset="0"/>
            </a:endParaRPr>
          </a:p>
          <a:p>
            <a:pPr eaLnBrk="0" hangingPunct="0">
              <a:buFontTx/>
              <a:buChar char="•"/>
            </a:pPr>
            <a:endParaRPr lang="it-IT" sz="2400" b="1" dirty="0">
              <a:latin typeface="Arial" panose="020B0604020202020204" pitchFamily="34" charset="0"/>
              <a:ea typeface="Osaka" charset="-128"/>
              <a:cs typeface="Arial" panose="020B0604020202020204" pitchFamily="34" charset="0"/>
            </a:endParaRPr>
          </a:p>
          <a:p>
            <a:pPr eaLnBrk="0" hangingPunct="0">
              <a:buFontTx/>
              <a:buChar char="•"/>
            </a:pPr>
            <a:r>
              <a:rPr lang="it-IT" b="1" dirty="0">
                <a:solidFill>
                  <a:srgbClr val="FF0000"/>
                </a:solidFill>
                <a:latin typeface="Arial" panose="020B0604020202020204" pitchFamily="34" charset="0"/>
                <a:ea typeface="Osaka" charset="-128"/>
                <a:cs typeface="Arial" panose="020B0604020202020204" pitchFamily="34" charset="0"/>
              </a:rPr>
              <a:t>DNA </a:t>
            </a:r>
            <a:r>
              <a:rPr lang="it-IT" b="1" dirty="0" err="1">
                <a:solidFill>
                  <a:srgbClr val="FF0000"/>
                </a:solidFill>
                <a:latin typeface="Arial" panose="020B0604020202020204" pitchFamily="34" charset="0"/>
                <a:ea typeface="Osaka" charset="-128"/>
                <a:cs typeface="Arial" panose="020B0604020202020204" pitchFamily="34" charset="0"/>
              </a:rPr>
              <a:t>glicosilasi</a:t>
            </a:r>
            <a:r>
              <a:rPr lang="it-IT" b="1" dirty="0">
                <a:latin typeface="Arial" panose="020B0604020202020204" pitchFamily="34" charset="0"/>
                <a:ea typeface="Osaka" charset="-128"/>
                <a:cs typeface="Arial" panose="020B0604020202020204" pitchFamily="34" charset="0"/>
              </a:rPr>
              <a:t> </a:t>
            </a:r>
            <a:r>
              <a:rPr lang="it-IT" dirty="0">
                <a:latin typeface="Arial" panose="020B0604020202020204" pitchFamily="34" charset="0"/>
                <a:ea typeface="Osaka" charset="-128"/>
                <a:cs typeface="Arial" panose="020B0604020202020204" pitchFamily="34" charset="0"/>
              </a:rPr>
              <a:t>riconosce e rimuove la base alterata</a:t>
            </a:r>
          </a:p>
        </p:txBody>
      </p:sp>
      <p:sp>
        <p:nvSpPr>
          <p:cNvPr id="198662" name="Text Box 6"/>
          <p:cNvSpPr txBox="1">
            <a:spLocks noChangeArrowheads="1"/>
          </p:cNvSpPr>
          <p:nvPr/>
        </p:nvSpPr>
        <p:spPr bwMode="auto">
          <a:xfrm>
            <a:off x="4013200" y="3955879"/>
            <a:ext cx="5067300" cy="1006475"/>
          </a:xfrm>
          <a:prstGeom prst="rect">
            <a:avLst/>
          </a:prstGeom>
          <a:noFill/>
          <a:ln w="9525">
            <a:noFill/>
            <a:miter lim="800000"/>
          </a:ln>
        </p:spPr>
        <p:txBody>
          <a:bodyPr>
            <a:spAutoFit/>
          </a:bodyPr>
          <a:lstStyle/>
          <a:p>
            <a:pPr>
              <a:buFontTx/>
              <a:buChar char="•"/>
            </a:pPr>
            <a:r>
              <a:rPr lang="it-IT" dirty="0">
                <a:solidFill>
                  <a:srgbClr val="FF0000"/>
                </a:solidFill>
                <a:latin typeface="Arial" panose="020B0604020202020204" pitchFamily="34" charset="0"/>
                <a:cs typeface="Arial" panose="020B0604020202020204" pitchFamily="34" charset="0"/>
              </a:rPr>
              <a:t> </a:t>
            </a:r>
            <a:r>
              <a:rPr lang="it-IT" b="1" dirty="0">
                <a:solidFill>
                  <a:srgbClr val="FF0000"/>
                </a:solidFill>
                <a:latin typeface="Arial" panose="020B0604020202020204" pitchFamily="34" charset="0"/>
                <a:cs typeface="Arial" panose="020B0604020202020204" pitchFamily="34" charset="0"/>
              </a:rPr>
              <a:t>AP </a:t>
            </a:r>
            <a:r>
              <a:rPr lang="it-IT" b="1" dirty="0" err="1">
                <a:solidFill>
                  <a:srgbClr val="FF0000"/>
                </a:solidFill>
                <a:latin typeface="Arial" panose="020B0604020202020204" pitchFamily="34" charset="0"/>
                <a:cs typeface="Arial" panose="020B0604020202020204" pitchFamily="34" charset="0"/>
              </a:rPr>
              <a:t>endonucleasi</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rimuove lo zucchero e il gruppo fosforico</a:t>
            </a:r>
          </a:p>
          <a:p>
            <a:endParaRPr lang="it-IT" dirty="0">
              <a:latin typeface="Arial" panose="020B0604020202020204" pitchFamily="34" charset="0"/>
              <a:cs typeface="Arial" panose="020B0604020202020204" pitchFamily="34" charset="0"/>
            </a:endParaRPr>
          </a:p>
        </p:txBody>
      </p:sp>
      <p:sp>
        <p:nvSpPr>
          <p:cNvPr id="198663" name="Text Box 7"/>
          <p:cNvSpPr txBox="1">
            <a:spLocks noChangeArrowheads="1"/>
          </p:cNvSpPr>
          <p:nvPr/>
        </p:nvSpPr>
        <p:spPr bwMode="auto">
          <a:xfrm>
            <a:off x="4007291" y="5264825"/>
            <a:ext cx="4997009" cy="707886"/>
          </a:xfrm>
          <a:prstGeom prst="rect">
            <a:avLst/>
          </a:prstGeom>
          <a:noFill/>
          <a:ln w="9525">
            <a:noFill/>
            <a:miter lim="800000"/>
          </a:ln>
        </p:spPr>
        <p:txBody>
          <a:bodyPr wrap="none">
            <a:spAutoFit/>
          </a:bodyPr>
          <a:lstStyle/>
          <a:p>
            <a:pPr>
              <a:buFontTx/>
              <a:buChar char="•"/>
            </a:pPr>
            <a:r>
              <a:rPr lang="it-IT" dirty="0">
                <a:latin typeface="Arial" panose="020B0604020202020204" pitchFamily="34" charset="0"/>
                <a:cs typeface="Arial" panose="020B0604020202020204" pitchFamily="34" charset="0"/>
              </a:rPr>
              <a:t> Una </a:t>
            </a:r>
            <a:r>
              <a:rPr lang="it-IT" b="1" dirty="0">
                <a:solidFill>
                  <a:srgbClr val="FF0000"/>
                </a:solidFill>
                <a:latin typeface="Arial" panose="020B0604020202020204" pitchFamily="34" charset="0"/>
                <a:cs typeface="Arial" panose="020B0604020202020204" pitchFamily="34" charset="0"/>
              </a:rPr>
              <a:t>DNA POLIMERASI</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riempie “il buco”</a:t>
            </a:r>
          </a:p>
          <a:p>
            <a:endParaRPr lang="it-IT" dirty="0">
              <a:latin typeface="Arial" panose="020B0604020202020204" pitchFamily="34" charset="0"/>
              <a:cs typeface="Arial" panose="020B0604020202020204" pitchFamily="34" charset="0"/>
            </a:endParaRPr>
          </a:p>
        </p:txBody>
      </p:sp>
      <p:sp>
        <p:nvSpPr>
          <p:cNvPr id="198664" name="Text Box 8"/>
          <p:cNvSpPr txBox="1">
            <a:spLocks noChangeArrowheads="1"/>
          </p:cNvSpPr>
          <p:nvPr/>
        </p:nvSpPr>
        <p:spPr bwMode="auto">
          <a:xfrm>
            <a:off x="4013200" y="6031845"/>
            <a:ext cx="4408707" cy="707886"/>
          </a:xfrm>
          <a:prstGeom prst="rect">
            <a:avLst/>
          </a:prstGeom>
          <a:noFill/>
          <a:ln w="9525">
            <a:noFill/>
            <a:miter lim="800000"/>
          </a:ln>
        </p:spPr>
        <p:txBody>
          <a:bodyPr wrap="none">
            <a:spAutoFit/>
          </a:bodyPr>
          <a:lstStyle/>
          <a:p>
            <a:pPr>
              <a:buFontTx/>
              <a:buChar char="•"/>
            </a:pPr>
            <a:r>
              <a:rPr lang="it-IT" dirty="0">
                <a:latin typeface="Arial" panose="020B0604020202020204" pitchFamily="34" charset="0"/>
                <a:cs typeface="Arial" panose="020B0604020202020204" pitchFamily="34" charset="0"/>
              </a:rPr>
              <a:t> Una </a:t>
            </a:r>
            <a:r>
              <a:rPr lang="it-IT" b="1" dirty="0">
                <a:solidFill>
                  <a:srgbClr val="FF0000"/>
                </a:solidFill>
                <a:latin typeface="Arial" panose="020B0604020202020204" pitchFamily="34" charset="0"/>
                <a:cs typeface="Arial" panose="020B0604020202020204" pitchFamily="34" charset="0"/>
              </a:rPr>
              <a:t>DNA </a:t>
            </a:r>
            <a:r>
              <a:rPr lang="it-IT" b="1" dirty="0" err="1">
                <a:solidFill>
                  <a:srgbClr val="FF0000"/>
                </a:solidFill>
                <a:latin typeface="Arial" panose="020B0604020202020204" pitchFamily="34" charset="0"/>
                <a:cs typeface="Arial" panose="020B0604020202020204" pitchFamily="34" charset="0"/>
              </a:rPr>
              <a:t>ligasi</a:t>
            </a:r>
            <a:r>
              <a:rPr lang="it-IT" b="1" dirty="0">
                <a:solidFill>
                  <a:srgbClr val="FF0000"/>
                </a:solidFill>
                <a:latin typeface="Arial" panose="020B0604020202020204" pitchFamily="34" charset="0"/>
                <a:cs typeface="Arial" panose="020B0604020202020204" pitchFamily="34" charset="0"/>
              </a:rPr>
              <a:t> III</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unisce i filamenti</a:t>
            </a:r>
          </a:p>
          <a:p>
            <a:endParaRPr lang="it-IT" dirty="0">
              <a:latin typeface="Arial" panose="020B0604020202020204" pitchFamily="34" charset="0"/>
              <a:cs typeface="Arial" panose="020B0604020202020204" pitchFamily="34" charset="0"/>
            </a:endParaRPr>
          </a:p>
        </p:txBody>
      </p:sp>
      <p:sp>
        <p:nvSpPr>
          <p:cNvPr id="198665" name="Rectangle 9"/>
          <p:cNvSpPr>
            <a:spLocks noChangeArrowheads="1"/>
          </p:cNvSpPr>
          <p:nvPr/>
        </p:nvSpPr>
        <p:spPr bwMode="auto">
          <a:xfrm>
            <a:off x="0" y="5410200"/>
            <a:ext cx="3949700" cy="1409700"/>
          </a:xfrm>
          <a:prstGeom prst="rect">
            <a:avLst/>
          </a:prstGeom>
          <a:solidFill>
            <a:schemeClr val="bg1"/>
          </a:solidFill>
          <a:ln w="9525">
            <a:noFill/>
            <a:miter lim="800000"/>
          </a:ln>
        </p:spPr>
        <p:txBody>
          <a:bodyPr wrap="none" anchor="ctr"/>
          <a:lstStyle/>
          <a:p>
            <a:endParaRPr lang="it-IT"/>
          </a:p>
        </p:txBody>
      </p:sp>
      <p:sp>
        <p:nvSpPr>
          <p:cNvPr id="198666" name="Rectangle 10"/>
          <p:cNvSpPr>
            <a:spLocks noChangeArrowheads="1"/>
          </p:cNvSpPr>
          <p:nvPr/>
        </p:nvSpPr>
        <p:spPr bwMode="auto">
          <a:xfrm>
            <a:off x="0" y="3568700"/>
            <a:ext cx="3670300" cy="2286000"/>
          </a:xfrm>
          <a:prstGeom prst="rect">
            <a:avLst/>
          </a:prstGeom>
          <a:solidFill>
            <a:schemeClr val="bg1"/>
          </a:solidFill>
          <a:ln w="9525">
            <a:noFill/>
            <a:miter lim="800000"/>
          </a:ln>
        </p:spPr>
        <p:txBody>
          <a:bodyPr wrap="none" anchor="ctr"/>
          <a:lstStyle/>
          <a:p>
            <a:endParaRPr lang="it-IT"/>
          </a:p>
        </p:txBody>
      </p:sp>
      <p:sp>
        <p:nvSpPr>
          <p:cNvPr id="198667" name="Rectangle 11"/>
          <p:cNvSpPr>
            <a:spLocks noChangeArrowheads="1"/>
          </p:cNvSpPr>
          <p:nvPr/>
        </p:nvSpPr>
        <p:spPr bwMode="auto">
          <a:xfrm>
            <a:off x="0" y="1752600"/>
            <a:ext cx="3556000" cy="2222500"/>
          </a:xfrm>
          <a:prstGeom prst="rect">
            <a:avLst/>
          </a:prstGeom>
          <a:solidFill>
            <a:schemeClr val="bg1"/>
          </a:solidFill>
          <a:ln w="9525">
            <a:noFill/>
            <a:miter lim="800000"/>
          </a:ln>
        </p:spPr>
        <p:txBody>
          <a:bodyPr wrap="none" anchor="ctr"/>
          <a:lstStyle/>
          <a:p>
            <a:endParaRPr lang="it-IT"/>
          </a:p>
        </p:txBody>
      </p:sp>
      <p:sp>
        <p:nvSpPr>
          <p:cNvPr id="58379" name="Oval 12"/>
          <p:cNvSpPr>
            <a:spLocks noChangeArrowheads="1"/>
          </p:cNvSpPr>
          <p:nvPr/>
        </p:nvSpPr>
        <p:spPr bwMode="auto">
          <a:xfrm>
            <a:off x="1206500" y="508000"/>
            <a:ext cx="1143000" cy="317500"/>
          </a:xfrm>
          <a:prstGeom prst="ellipse">
            <a:avLst/>
          </a:prstGeom>
          <a:noFill/>
          <a:ln w="28575">
            <a:solidFill>
              <a:srgbClr val="FF0000"/>
            </a:solidFill>
            <a:round/>
          </a:ln>
        </p:spPr>
        <p:txBody>
          <a:bodyPr wrap="none" anchor="ctr"/>
          <a:lstStyle/>
          <a:p>
            <a:endParaRPr lang="it-I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61"/>
                                        </p:tgtEl>
                                        <p:attrNameLst>
                                          <p:attrName>style.visibility</p:attrName>
                                        </p:attrNameLst>
                                      </p:cBhvr>
                                      <p:to>
                                        <p:strVal val="visible"/>
                                      </p:to>
                                    </p:set>
                                    <p:anim calcmode="lin" valueType="num">
                                      <p:cBhvr additive="base">
                                        <p:cTn id="7" dur="500" fill="hold"/>
                                        <p:tgtEl>
                                          <p:spTgt spid="198661"/>
                                        </p:tgtEl>
                                        <p:attrNameLst>
                                          <p:attrName>ppt_x</p:attrName>
                                        </p:attrNameLst>
                                      </p:cBhvr>
                                      <p:tavLst>
                                        <p:tav tm="0">
                                          <p:val>
                                            <p:strVal val="0-#ppt_w/2"/>
                                          </p:val>
                                        </p:tav>
                                        <p:tav tm="100000">
                                          <p:val>
                                            <p:strVal val="#ppt_x"/>
                                          </p:val>
                                        </p:tav>
                                      </p:tavLst>
                                    </p:anim>
                                    <p:anim calcmode="lin" valueType="num">
                                      <p:cBhvr additive="base">
                                        <p:cTn id="8" dur="500" fill="hold"/>
                                        <p:tgtEl>
                                          <p:spTgt spid="1986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198667"/>
                                        </p:tgtEl>
                                      </p:cBhvr>
                                    </p:animEffect>
                                    <p:set>
                                      <p:cBhvr>
                                        <p:cTn id="13" dur="1" fill="hold">
                                          <p:stCondLst>
                                            <p:cond delay="499"/>
                                          </p:stCondLst>
                                        </p:cTn>
                                        <p:tgtEl>
                                          <p:spTgt spid="19866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98662"/>
                                        </p:tgtEl>
                                        <p:attrNameLst>
                                          <p:attrName>style.visibility</p:attrName>
                                        </p:attrNameLst>
                                      </p:cBhvr>
                                      <p:to>
                                        <p:strVal val="visible"/>
                                      </p:to>
                                    </p:set>
                                    <p:animEffect transition="in" filter="box(in)">
                                      <p:cBhvr>
                                        <p:cTn id="18" dur="500"/>
                                        <p:tgtEl>
                                          <p:spTgt spid="19866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0" nodeType="clickEffect">
                                  <p:stCondLst>
                                    <p:cond delay="0"/>
                                  </p:stCondLst>
                                  <p:childTnLst>
                                    <p:animEffect transition="out" filter="box(in)">
                                      <p:cBhvr>
                                        <p:cTn id="22" dur="500"/>
                                        <p:tgtEl>
                                          <p:spTgt spid="198666"/>
                                        </p:tgtEl>
                                      </p:cBhvr>
                                    </p:animEffect>
                                    <p:set>
                                      <p:cBhvr>
                                        <p:cTn id="23" dur="1" fill="hold">
                                          <p:stCondLst>
                                            <p:cond delay="499"/>
                                          </p:stCondLst>
                                        </p:cTn>
                                        <p:tgtEl>
                                          <p:spTgt spid="19866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98663"/>
                                        </p:tgtEl>
                                        <p:attrNameLst>
                                          <p:attrName>style.visibility</p:attrName>
                                        </p:attrNameLst>
                                      </p:cBhvr>
                                      <p:to>
                                        <p:strVal val="visible"/>
                                      </p:to>
                                    </p:set>
                                    <p:animEffect transition="in" filter="box(in)">
                                      <p:cBhvr>
                                        <p:cTn id="28" dur="500"/>
                                        <p:tgtEl>
                                          <p:spTgt spid="19866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0" nodeType="clickEffect">
                                  <p:stCondLst>
                                    <p:cond delay="0"/>
                                  </p:stCondLst>
                                  <p:childTnLst>
                                    <p:animEffect transition="out" filter="box(in)">
                                      <p:cBhvr>
                                        <p:cTn id="32" dur="500"/>
                                        <p:tgtEl>
                                          <p:spTgt spid="198665"/>
                                        </p:tgtEl>
                                      </p:cBhvr>
                                    </p:animEffect>
                                    <p:set>
                                      <p:cBhvr>
                                        <p:cTn id="33" dur="1" fill="hold">
                                          <p:stCondLst>
                                            <p:cond delay="499"/>
                                          </p:stCondLst>
                                        </p:cTn>
                                        <p:tgtEl>
                                          <p:spTgt spid="19866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98664"/>
                                        </p:tgtEl>
                                        <p:attrNameLst>
                                          <p:attrName>style.visibility</p:attrName>
                                        </p:attrNameLst>
                                      </p:cBhvr>
                                      <p:to>
                                        <p:strVal val="visible"/>
                                      </p:to>
                                    </p:set>
                                    <p:animEffect transition="in" filter="box(in)">
                                      <p:cBhvr>
                                        <p:cTn id="38" dur="500"/>
                                        <p:tgtEl>
                                          <p:spTgt spid="19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utoUpdateAnimBg="0"/>
      <p:bldP spid="198662" grpId="0"/>
      <p:bldP spid="198663" grpId="0"/>
      <p:bldP spid="198664" grpId="0"/>
      <p:bldP spid="198665" grpId="0" animBg="1"/>
      <p:bldP spid="198666" grpId="0" animBg="1"/>
      <p:bldP spid="1986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numero diapositiva 2"/>
          <p:cNvSpPr>
            <a:spLocks noGrp="1"/>
          </p:cNvSpPr>
          <p:nvPr>
            <p:ph type="sldNum" sz="quarter" idx="11"/>
          </p:nvPr>
        </p:nvSpPr>
        <p:spPr>
          <a:noFill/>
        </p:spPr>
        <p:txBody>
          <a:bodyPr/>
          <a:lstStyle/>
          <a:p>
            <a:fld id="{90B811B0-26DF-4CAB-806F-D975B88C5A32}" type="slidenum">
              <a:rPr lang="en-US" altLang="en-US" smtClean="0">
                <a:latin typeface="Cambria" panose="02040503050406030204" pitchFamily="18" charset="0"/>
              </a:rPr>
              <a:t>41</a:t>
            </a:fld>
            <a:endParaRPr lang="en-US" altLang="en-US">
              <a:latin typeface="Cambria" panose="02040503050406030204" pitchFamily="18" charset="0"/>
            </a:endParaRPr>
          </a:p>
        </p:txBody>
      </p:sp>
      <p:pic>
        <p:nvPicPr>
          <p:cNvPr id="61443" name="Picture 4" descr="f0550_ISBN88-08-07891-4"/>
          <p:cNvPicPr>
            <a:picLocks noChangeAspect="1" noChangeArrowheads="1"/>
          </p:cNvPicPr>
          <p:nvPr/>
        </p:nvPicPr>
        <p:blipFill>
          <a:blip r:embed="rId3" cstate="print"/>
          <a:srcRect l="47314"/>
          <a:stretch>
            <a:fillRect/>
          </a:stretch>
        </p:blipFill>
        <p:spPr bwMode="auto">
          <a:xfrm>
            <a:off x="4635500" y="196850"/>
            <a:ext cx="4298950" cy="6484938"/>
          </a:xfrm>
          <a:prstGeom prst="rect">
            <a:avLst/>
          </a:prstGeom>
          <a:noFill/>
          <a:ln w="9525">
            <a:noFill/>
            <a:miter lim="800000"/>
            <a:headEnd/>
            <a:tailEnd/>
          </a:ln>
        </p:spPr>
      </p:pic>
      <p:sp>
        <p:nvSpPr>
          <p:cNvPr id="239621" name="Rectangle 5"/>
          <p:cNvSpPr>
            <a:spLocks noChangeArrowheads="1"/>
          </p:cNvSpPr>
          <p:nvPr/>
        </p:nvSpPr>
        <p:spPr bwMode="auto">
          <a:xfrm>
            <a:off x="218966" y="488187"/>
            <a:ext cx="4521200" cy="5324535"/>
          </a:xfrm>
          <a:prstGeom prst="rect">
            <a:avLst/>
          </a:prstGeom>
          <a:noFill/>
          <a:ln w="50800">
            <a:noFill/>
            <a:miter lim="800000"/>
          </a:ln>
        </p:spPr>
        <p:txBody>
          <a:bodyPr>
            <a:spAutoFit/>
          </a:bodyPr>
          <a:lstStyle/>
          <a:p>
            <a:pPr algn="just" eaLnBrk="0" hangingPunct="0">
              <a:buFontTx/>
              <a:buChar char="•"/>
            </a:pPr>
            <a:r>
              <a:rPr lang="it-IT" b="1" dirty="0">
                <a:solidFill>
                  <a:srgbClr val="FF0000"/>
                </a:solidFill>
                <a:latin typeface="Arial" panose="020B0604020202020204" pitchFamily="34" charset="0"/>
                <a:ea typeface="Osaka" charset="-128"/>
                <a:cs typeface="Arial" panose="020B0604020202020204" pitchFamily="34" charset="0"/>
              </a:rPr>
              <a:t> Meccanismi per escissione di nucleotidi (NER):</a:t>
            </a:r>
          </a:p>
          <a:p>
            <a:pPr algn="just" eaLnBrk="0" hangingPunct="0">
              <a:buFontTx/>
              <a:buChar char="•"/>
            </a:pPr>
            <a:endParaRPr lang="it-IT" dirty="0">
              <a:solidFill>
                <a:srgbClr val="FF0000"/>
              </a:solidFill>
              <a:latin typeface="Arial" panose="020B0604020202020204" pitchFamily="34" charset="0"/>
              <a:ea typeface="Osaka" charset="-128"/>
              <a:cs typeface="Arial" panose="020B0604020202020204" pitchFamily="34" charset="0"/>
            </a:endParaRPr>
          </a:p>
          <a:p>
            <a:pPr algn="just" eaLnBrk="0" hangingPunct="0">
              <a:buFontTx/>
              <a:buChar char="•"/>
            </a:pPr>
            <a:endParaRPr lang="it-IT" dirty="0">
              <a:solidFill>
                <a:srgbClr val="FF0000"/>
              </a:solidFill>
              <a:latin typeface="Arial" panose="020B0604020202020204" pitchFamily="34" charset="0"/>
              <a:ea typeface="Osaka" charset="-128"/>
              <a:cs typeface="Arial" panose="020B0604020202020204" pitchFamily="34" charset="0"/>
            </a:endParaRPr>
          </a:p>
          <a:p>
            <a:pPr algn="just" eaLnBrk="0" hangingPunct="0">
              <a:buFontTx/>
              <a:buChar char="•"/>
            </a:pPr>
            <a:endParaRPr lang="it-IT" dirty="0">
              <a:solidFill>
                <a:srgbClr val="FF0000"/>
              </a:solidFill>
              <a:latin typeface="Arial" panose="020B0604020202020204" pitchFamily="34" charset="0"/>
              <a:ea typeface="Osaka" charset="-128"/>
              <a:cs typeface="Arial" panose="020B0604020202020204" pitchFamily="34" charset="0"/>
            </a:endParaRPr>
          </a:p>
          <a:p>
            <a:pPr algn="just" eaLnBrk="0" hangingPunct="0">
              <a:buFontTx/>
              <a:buChar char="•"/>
            </a:pPr>
            <a:r>
              <a:rPr lang="it-IT" dirty="0">
                <a:latin typeface="Arial" panose="020B0604020202020204" pitchFamily="34" charset="0"/>
                <a:ea typeface="Osaka" charset="-128"/>
                <a:cs typeface="Arial" panose="020B0604020202020204" pitchFamily="34" charset="0"/>
              </a:rPr>
              <a:t>Utilizza differenti enzimi </a:t>
            </a:r>
          </a:p>
          <a:p>
            <a:pPr algn="just" eaLnBrk="0" hangingPunct="0"/>
            <a:r>
              <a:rPr lang="it-IT" dirty="0">
                <a:solidFill>
                  <a:srgbClr val="FF0000"/>
                </a:solidFill>
                <a:latin typeface="Arial" panose="020B0604020202020204" pitchFamily="34" charset="0"/>
                <a:ea typeface="Osaka" charset="-128"/>
                <a:cs typeface="Arial" panose="020B0604020202020204" pitchFamily="34" charset="0"/>
              </a:rPr>
              <a:t> nucleasi, </a:t>
            </a:r>
          </a:p>
          <a:p>
            <a:pPr algn="just" eaLnBrk="0" hangingPunct="0"/>
            <a:r>
              <a:rPr lang="it-IT" dirty="0">
                <a:solidFill>
                  <a:srgbClr val="FF0000"/>
                </a:solidFill>
                <a:latin typeface="Arial" panose="020B0604020202020204" pitchFamily="34" charset="0"/>
                <a:ea typeface="Osaka" charset="-128"/>
                <a:cs typeface="Arial" panose="020B0604020202020204" pitchFamily="34" charset="0"/>
              </a:rPr>
              <a:t> </a:t>
            </a:r>
            <a:r>
              <a:rPr lang="it-IT" dirty="0" err="1">
                <a:solidFill>
                  <a:srgbClr val="FF0000"/>
                </a:solidFill>
                <a:latin typeface="Arial" panose="020B0604020202020204" pitchFamily="34" charset="0"/>
                <a:ea typeface="Osaka" charset="-128"/>
                <a:cs typeface="Arial" panose="020B0604020202020204" pitchFamily="34" charset="0"/>
              </a:rPr>
              <a:t>elicasi</a:t>
            </a:r>
            <a:r>
              <a:rPr lang="it-IT" dirty="0">
                <a:solidFill>
                  <a:srgbClr val="FF0000"/>
                </a:solidFill>
                <a:latin typeface="Arial" panose="020B0604020202020204" pitchFamily="34" charset="0"/>
                <a:ea typeface="Osaka" charset="-128"/>
                <a:cs typeface="Arial" panose="020B0604020202020204" pitchFamily="34" charset="0"/>
              </a:rPr>
              <a:t>,</a:t>
            </a:r>
          </a:p>
          <a:p>
            <a:pPr algn="just" eaLnBrk="0" hangingPunct="0"/>
            <a:r>
              <a:rPr lang="it-IT" dirty="0">
                <a:solidFill>
                  <a:srgbClr val="FF0000"/>
                </a:solidFill>
                <a:latin typeface="Arial" panose="020B0604020202020204" pitchFamily="34" charset="0"/>
                <a:ea typeface="Osaka" charset="-128"/>
                <a:cs typeface="Arial" panose="020B0604020202020204" pitchFamily="34" charset="0"/>
              </a:rPr>
              <a:t> DNA polimerasi, </a:t>
            </a:r>
          </a:p>
          <a:p>
            <a:pPr algn="just" eaLnBrk="0" hangingPunct="0"/>
            <a:r>
              <a:rPr lang="it-IT" dirty="0">
                <a:solidFill>
                  <a:srgbClr val="FF0000"/>
                </a:solidFill>
                <a:latin typeface="Arial" panose="020B0604020202020204" pitchFamily="34" charset="0"/>
                <a:ea typeface="Osaka" charset="-128"/>
                <a:cs typeface="Arial" panose="020B0604020202020204" pitchFamily="34" charset="0"/>
              </a:rPr>
              <a:t> DNA </a:t>
            </a:r>
            <a:r>
              <a:rPr lang="it-IT" dirty="0" err="1">
                <a:solidFill>
                  <a:srgbClr val="FF0000"/>
                </a:solidFill>
                <a:latin typeface="Arial" panose="020B0604020202020204" pitchFamily="34" charset="0"/>
                <a:ea typeface="Osaka" charset="-128"/>
                <a:cs typeface="Arial" panose="020B0604020202020204" pitchFamily="34" charset="0"/>
              </a:rPr>
              <a:t>ligasi</a:t>
            </a:r>
            <a:r>
              <a:rPr lang="it-IT" dirty="0">
                <a:latin typeface="Arial" panose="020B0604020202020204" pitchFamily="34" charset="0"/>
                <a:ea typeface="Osaka" charset="-128"/>
                <a:cs typeface="Arial" panose="020B0604020202020204" pitchFamily="34" charset="0"/>
              </a:rPr>
              <a:t> </a:t>
            </a:r>
          </a:p>
          <a:p>
            <a:pPr algn="just" eaLnBrk="0" hangingPunct="0"/>
            <a:endParaRPr lang="it-IT" dirty="0">
              <a:latin typeface="Arial" panose="020B0604020202020204" pitchFamily="34" charset="0"/>
              <a:ea typeface="Osaka" charset="-128"/>
              <a:cs typeface="Arial" panose="020B0604020202020204" pitchFamily="34" charset="0"/>
            </a:endParaRPr>
          </a:p>
          <a:p>
            <a:pPr algn="just" eaLnBrk="0" hangingPunct="0">
              <a:buFontTx/>
              <a:buChar char="•"/>
            </a:pPr>
            <a:endParaRPr lang="it-IT" dirty="0">
              <a:latin typeface="Arial" panose="020B0604020202020204" pitchFamily="34" charset="0"/>
              <a:ea typeface="Osaka" charset="-128"/>
              <a:cs typeface="Arial" panose="020B0604020202020204" pitchFamily="34" charset="0"/>
            </a:endParaRPr>
          </a:p>
          <a:p>
            <a:pPr algn="just" eaLnBrk="0" hangingPunct="0">
              <a:buFontTx/>
              <a:buChar char="•"/>
            </a:pPr>
            <a:endParaRPr lang="it-IT" dirty="0">
              <a:latin typeface="Arial" panose="020B0604020202020204" pitchFamily="34" charset="0"/>
              <a:ea typeface="Osaka" charset="-128"/>
              <a:cs typeface="Arial" panose="020B0604020202020204" pitchFamily="34" charset="0"/>
            </a:endParaRPr>
          </a:p>
          <a:p>
            <a:pPr algn="just" eaLnBrk="0" hangingPunct="0">
              <a:buFontTx/>
              <a:buChar char="•"/>
            </a:pPr>
            <a:endParaRPr lang="it-IT" dirty="0">
              <a:latin typeface="Arial" panose="020B0604020202020204" pitchFamily="34" charset="0"/>
              <a:ea typeface="Osaka" charset="-128"/>
              <a:cs typeface="Arial" panose="020B0604020202020204" pitchFamily="34" charset="0"/>
            </a:endParaRPr>
          </a:p>
          <a:p>
            <a:pPr algn="just" eaLnBrk="0" hangingPunct="0">
              <a:buFontTx/>
              <a:buChar char="•"/>
            </a:pPr>
            <a:r>
              <a:rPr lang="it-IT" dirty="0">
                <a:latin typeface="Arial" panose="020B0604020202020204" pitchFamily="34" charset="0"/>
                <a:ea typeface="Osaka" charset="-128"/>
                <a:cs typeface="Arial" panose="020B0604020202020204" pitchFamily="34" charset="0"/>
              </a:rPr>
              <a:t>difetti di questo sistema sono alla base dello Xeroderma pigmentoso (</a:t>
            </a:r>
            <a:r>
              <a:rPr lang="it-IT" dirty="0" err="1">
                <a:latin typeface="Arial" panose="020B0604020202020204" pitchFamily="34" charset="0"/>
                <a:ea typeface="Osaka" charset="-128"/>
                <a:cs typeface="Arial" panose="020B0604020202020204" pitchFamily="34" charset="0"/>
              </a:rPr>
              <a:t>autosomica</a:t>
            </a:r>
            <a:r>
              <a:rPr lang="it-IT" dirty="0">
                <a:latin typeface="Arial" panose="020B0604020202020204" pitchFamily="34" charset="0"/>
                <a:ea typeface="Osaka" charset="-128"/>
                <a:cs typeface="Arial" panose="020B0604020202020204" pitchFamily="34" charset="0"/>
              </a:rPr>
              <a:t> recessiva)</a:t>
            </a:r>
          </a:p>
        </p:txBody>
      </p:sp>
      <p:sp>
        <p:nvSpPr>
          <p:cNvPr id="239623" name="Rectangle 7"/>
          <p:cNvSpPr>
            <a:spLocks noChangeArrowheads="1"/>
          </p:cNvSpPr>
          <p:nvPr/>
        </p:nvSpPr>
        <p:spPr bwMode="auto">
          <a:xfrm>
            <a:off x="4610100" y="5270500"/>
            <a:ext cx="4533900" cy="1587500"/>
          </a:xfrm>
          <a:prstGeom prst="rect">
            <a:avLst/>
          </a:prstGeom>
          <a:solidFill>
            <a:schemeClr val="bg1"/>
          </a:solidFill>
          <a:ln w="9525">
            <a:noFill/>
            <a:miter lim="800000"/>
          </a:ln>
        </p:spPr>
        <p:txBody>
          <a:bodyPr wrap="none" anchor="ctr"/>
          <a:lstStyle/>
          <a:p>
            <a:endParaRPr lang="it-IT">
              <a:latin typeface="Cambria" panose="02040503050406030204" pitchFamily="18" charset="0"/>
            </a:endParaRPr>
          </a:p>
        </p:txBody>
      </p:sp>
      <p:sp>
        <p:nvSpPr>
          <p:cNvPr id="239624" name="Rectangle 8"/>
          <p:cNvSpPr>
            <a:spLocks noChangeArrowheads="1"/>
          </p:cNvSpPr>
          <p:nvPr/>
        </p:nvSpPr>
        <p:spPr bwMode="auto">
          <a:xfrm>
            <a:off x="4711700" y="3200400"/>
            <a:ext cx="4432300" cy="2362200"/>
          </a:xfrm>
          <a:prstGeom prst="rect">
            <a:avLst/>
          </a:prstGeom>
          <a:solidFill>
            <a:schemeClr val="bg1"/>
          </a:solidFill>
          <a:ln w="9525">
            <a:noFill/>
            <a:miter lim="800000"/>
          </a:ln>
        </p:spPr>
        <p:txBody>
          <a:bodyPr wrap="none" anchor="ctr"/>
          <a:lstStyle/>
          <a:p>
            <a:endParaRPr lang="it-IT">
              <a:latin typeface="Cambria" panose="02040503050406030204" pitchFamily="18" charset="0"/>
            </a:endParaRPr>
          </a:p>
        </p:txBody>
      </p:sp>
      <p:sp>
        <p:nvSpPr>
          <p:cNvPr id="239625" name="Rectangle 9"/>
          <p:cNvSpPr>
            <a:spLocks noChangeArrowheads="1"/>
          </p:cNvSpPr>
          <p:nvPr/>
        </p:nvSpPr>
        <p:spPr bwMode="auto">
          <a:xfrm>
            <a:off x="4749800" y="1739900"/>
            <a:ext cx="4127500" cy="1816100"/>
          </a:xfrm>
          <a:prstGeom prst="rect">
            <a:avLst/>
          </a:prstGeom>
          <a:solidFill>
            <a:schemeClr val="bg1"/>
          </a:solidFill>
          <a:ln w="9525">
            <a:noFill/>
            <a:miter lim="800000"/>
          </a:ln>
        </p:spPr>
        <p:txBody>
          <a:bodyPr wrap="none" anchor="ctr"/>
          <a:lstStyle/>
          <a:p>
            <a:endParaRPr lang="it-IT">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anim calcmode="lin" valueType="num">
                                      <p:cBhvr additive="base">
                                        <p:cTn id="7" dur="500" fill="hold"/>
                                        <p:tgtEl>
                                          <p:spTgt spid="239621"/>
                                        </p:tgtEl>
                                        <p:attrNameLst>
                                          <p:attrName>ppt_x</p:attrName>
                                        </p:attrNameLst>
                                      </p:cBhvr>
                                      <p:tavLst>
                                        <p:tav tm="0">
                                          <p:val>
                                            <p:strVal val="0-#ppt_w/2"/>
                                          </p:val>
                                        </p:tav>
                                        <p:tav tm="100000">
                                          <p:val>
                                            <p:strVal val="#ppt_x"/>
                                          </p:val>
                                        </p:tav>
                                      </p:tavLst>
                                    </p:anim>
                                    <p:anim calcmode="lin" valueType="num">
                                      <p:cBhvr additive="base">
                                        <p:cTn id="8" dur="500" fill="hold"/>
                                        <p:tgtEl>
                                          <p:spTgt spid="2396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239625"/>
                                        </p:tgtEl>
                                      </p:cBhvr>
                                    </p:animEffect>
                                    <p:set>
                                      <p:cBhvr>
                                        <p:cTn id="13" dur="1" fill="hold">
                                          <p:stCondLst>
                                            <p:cond delay="499"/>
                                          </p:stCondLst>
                                        </p:cTn>
                                        <p:tgtEl>
                                          <p:spTgt spid="23962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0" nodeType="clickEffect">
                                  <p:stCondLst>
                                    <p:cond delay="0"/>
                                  </p:stCondLst>
                                  <p:childTnLst>
                                    <p:animEffect transition="out" filter="box(in)">
                                      <p:cBhvr>
                                        <p:cTn id="17" dur="500"/>
                                        <p:tgtEl>
                                          <p:spTgt spid="239624"/>
                                        </p:tgtEl>
                                      </p:cBhvr>
                                    </p:animEffect>
                                    <p:set>
                                      <p:cBhvr>
                                        <p:cTn id="18" dur="1" fill="hold">
                                          <p:stCondLst>
                                            <p:cond delay="499"/>
                                          </p:stCondLst>
                                        </p:cTn>
                                        <p:tgtEl>
                                          <p:spTgt spid="2396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0" nodeType="clickEffect">
                                  <p:stCondLst>
                                    <p:cond delay="0"/>
                                  </p:stCondLst>
                                  <p:childTnLst>
                                    <p:animEffect transition="out" filter="box(in)">
                                      <p:cBhvr>
                                        <p:cTn id="22" dur="500"/>
                                        <p:tgtEl>
                                          <p:spTgt spid="239623"/>
                                        </p:tgtEl>
                                      </p:cBhvr>
                                    </p:animEffect>
                                    <p:set>
                                      <p:cBhvr>
                                        <p:cTn id="23" dur="1" fill="hold">
                                          <p:stCondLst>
                                            <p:cond delay="499"/>
                                          </p:stCondLst>
                                        </p:cTn>
                                        <p:tgtEl>
                                          <p:spTgt spid="2396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autoUpdateAnimBg="0"/>
      <p:bldP spid="239623" grpId="0" animBg="1"/>
      <p:bldP spid="239624" grpId="0" animBg="1"/>
      <p:bldP spid="2396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numero diapositiva 1"/>
          <p:cNvSpPr>
            <a:spLocks noGrp="1"/>
          </p:cNvSpPr>
          <p:nvPr>
            <p:ph type="sldNum" sz="quarter" idx="11"/>
          </p:nvPr>
        </p:nvSpPr>
        <p:spPr>
          <a:noFill/>
        </p:spPr>
        <p:txBody>
          <a:bodyPr/>
          <a:lstStyle/>
          <a:p>
            <a:fld id="{749F143F-C928-48EA-BA81-ACFD3FFDFC77}" type="slidenum">
              <a:rPr lang="en-US" altLang="en-US" smtClean="0"/>
              <a:t>42</a:t>
            </a:fld>
            <a:endParaRPr lang="en-US" altLang="en-US"/>
          </a:p>
        </p:txBody>
      </p:sp>
      <p:pic>
        <p:nvPicPr>
          <p:cNvPr id="62467" name="Picture 1"/>
          <p:cNvPicPr>
            <a:picLocks noChangeAspect="1" noChangeArrowheads="1"/>
          </p:cNvPicPr>
          <p:nvPr/>
        </p:nvPicPr>
        <p:blipFill>
          <a:blip r:embed="rId2" cstate="print"/>
          <a:srcRect/>
          <a:stretch>
            <a:fillRect/>
          </a:stretch>
        </p:blipFill>
        <p:spPr bwMode="auto">
          <a:xfrm>
            <a:off x="798513" y="77788"/>
            <a:ext cx="2139950" cy="6467475"/>
          </a:xfrm>
          <a:prstGeom prst="rect">
            <a:avLst/>
          </a:prstGeom>
          <a:noFill/>
          <a:ln w="9525">
            <a:noFill/>
            <a:miter lim="800000"/>
            <a:headEnd/>
            <a:tailEnd/>
          </a:ln>
        </p:spPr>
      </p:pic>
      <p:pic>
        <p:nvPicPr>
          <p:cNvPr id="62468" name="Picture 2"/>
          <p:cNvPicPr>
            <a:picLocks noChangeAspect="1" noChangeArrowheads="1"/>
          </p:cNvPicPr>
          <p:nvPr/>
        </p:nvPicPr>
        <p:blipFill>
          <a:blip r:embed="rId3" cstate="print"/>
          <a:srcRect/>
          <a:stretch>
            <a:fillRect/>
          </a:stretch>
        </p:blipFill>
        <p:spPr bwMode="auto">
          <a:xfrm>
            <a:off x="3617022" y="2554287"/>
            <a:ext cx="5355528" cy="111283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numero diapositiva 2"/>
          <p:cNvSpPr>
            <a:spLocks noGrp="1"/>
          </p:cNvSpPr>
          <p:nvPr>
            <p:ph type="sldNum" sz="quarter" idx="11"/>
          </p:nvPr>
        </p:nvSpPr>
        <p:spPr>
          <a:noFill/>
        </p:spPr>
        <p:txBody>
          <a:bodyPr/>
          <a:lstStyle/>
          <a:p>
            <a:fld id="{E1CEA7C3-2F4B-437D-B41C-9BFE38670DDA}" type="slidenum">
              <a:rPr lang="en-US" altLang="en-US" smtClean="0"/>
              <a:t>43</a:t>
            </a:fld>
            <a:endParaRPr lang="en-US" altLang="en-US"/>
          </a:p>
        </p:txBody>
      </p:sp>
      <p:pic>
        <p:nvPicPr>
          <p:cNvPr id="63492" name="Picture 3"/>
          <p:cNvPicPr>
            <a:picLocks noChangeAspect="1" noChangeArrowheads="1"/>
          </p:cNvPicPr>
          <p:nvPr/>
        </p:nvPicPr>
        <p:blipFill>
          <a:blip r:embed="rId3" cstate="print"/>
          <a:srcRect/>
          <a:stretch>
            <a:fillRect/>
          </a:stretch>
        </p:blipFill>
        <p:spPr bwMode="auto">
          <a:xfrm>
            <a:off x="530225" y="240239"/>
            <a:ext cx="8172450" cy="56488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2"/>
          <p:cNvSpPr>
            <a:spLocks noGrp="1"/>
          </p:cNvSpPr>
          <p:nvPr>
            <p:ph type="sldNum" sz="quarter" idx="11"/>
          </p:nvPr>
        </p:nvSpPr>
        <p:spPr>
          <a:noFill/>
        </p:spPr>
        <p:txBody>
          <a:bodyPr/>
          <a:lstStyle/>
          <a:p>
            <a:fld id="{84CDB1C8-FCEC-4979-9F28-2FBEF9D24DDE}" type="slidenum">
              <a:rPr lang="en-US" altLang="en-US" smtClean="0"/>
              <a:t>5</a:t>
            </a:fld>
            <a:endParaRPr lang="en-US" altLang="en-US"/>
          </a:p>
        </p:txBody>
      </p:sp>
      <p:sp>
        <p:nvSpPr>
          <p:cNvPr id="15363" name="Rectangle 1026"/>
          <p:cNvSpPr>
            <a:spLocks noChangeArrowheads="1"/>
          </p:cNvSpPr>
          <p:nvPr/>
        </p:nvSpPr>
        <p:spPr bwMode="auto">
          <a:xfrm>
            <a:off x="668337" y="302127"/>
            <a:ext cx="7378700" cy="750888"/>
          </a:xfrm>
          <a:prstGeom prst="rect">
            <a:avLst/>
          </a:prstGeom>
          <a:noFill/>
          <a:ln w="9525">
            <a:noFill/>
            <a:miter lim="800000"/>
          </a:ln>
        </p:spPr>
        <p:txBody>
          <a:bodyPr anchor="ctr"/>
          <a:lstStyle/>
          <a:p>
            <a:pPr algn="ctr">
              <a:lnSpc>
                <a:spcPct val="85000"/>
              </a:lnSpc>
            </a:pPr>
            <a:r>
              <a:rPr lang="en-US" altLang="en-US" sz="4400" b="1">
                <a:solidFill>
                  <a:srgbClr val="000000"/>
                </a:solidFill>
                <a:latin typeface="Arial" panose="020B0604020202020204" pitchFamily="34" charset="0"/>
                <a:cs typeface="Arial" panose="020B0604020202020204" pitchFamily="34" charset="0"/>
              </a:rPr>
              <a:t>Tautomerism</a:t>
            </a:r>
            <a:endParaRPr lang="en-US" altLang="en-US" sz="3200" b="1">
              <a:solidFill>
                <a:srgbClr val="000000"/>
              </a:solidFill>
              <a:latin typeface="Arial" panose="020B0604020202020204" pitchFamily="34" charset="0"/>
              <a:cs typeface="Arial" panose="020B0604020202020204" pitchFamily="34" charset="0"/>
            </a:endParaRPr>
          </a:p>
        </p:txBody>
      </p:sp>
      <p:sp>
        <p:nvSpPr>
          <p:cNvPr id="15364" name="Text Box 1027"/>
          <p:cNvSpPr txBox="1">
            <a:spLocks noChangeArrowheads="1"/>
          </p:cNvSpPr>
          <p:nvPr/>
        </p:nvSpPr>
        <p:spPr bwMode="auto">
          <a:xfrm>
            <a:off x="457200" y="1253523"/>
            <a:ext cx="8390013" cy="400110"/>
          </a:xfrm>
          <a:prstGeom prst="rect">
            <a:avLst/>
          </a:prstGeom>
          <a:noFill/>
          <a:ln w="9525">
            <a:noFill/>
            <a:miter lim="800000"/>
          </a:ln>
        </p:spPr>
        <p:txBody>
          <a:bodyPr wrap="square">
            <a:spAutoFit/>
          </a:bodyPr>
          <a:lstStyle/>
          <a:p>
            <a:pPr>
              <a:spcBef>
                <a:spcPct val="50000"/>
              </a:spcBef>
              <a:buFontTx/>
              <a:buChar char="-"/>
            </a:pPr>
            <a:r>
              <a:rPr lang="en-US" altLang="en-US" dirty="0">
                <a:latin typeface="Arial" panose="020B0604020202020204" pitchFamily="34" charset="0"/>
                <a:cs typeface="Arial" panose="020B0604020202020204" pitchFamily="34" charset="0"/>
              </a:rPr>
              <a:t> the existence of a particular compound in two or more distinct forms</a:t>
            </a:r>
          </a:p>
        </p:txBody>
      </p:sp>
      <p:grpSp>
        <p:nvGrpSpPr>
          <p:cNvPr id="15365" name="Group 1028"/>
          <p:cNvGrpSpPr/>
          <p:nvPr/>
        </p:nvGrpSpPr>
        <p:grpSpPr bwMode="auto">
          <a:xfrm>
            <a:off x="1633538" y="2409826"/>
            <a:ext cx="2143125" cy="1895476"/>
            <a:chOff x="1133" y="1972"/>
            <a:chExt cx="1350" cy="1194"/>
          </a:xfrm>
        </p:grpSpPr>
        <p:sp>
          <p:nvSpPr>
            <p:cNvPr id="15403" name="Line 1029"/>
            <p:cNvSpPr>
              <a:spLocks noChangeShapeType="1"/>
            </p:cNvSpPr>
            <p:nvPr/>
          </p:nvSpPr>
          <p:spPr bwMode="auto">
            <a:xfrm>
              <a:off x="1574" y="2467"/>
              <a:ext cx="0" cy="227"/>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04" name="Line 1030"/>
            <p:cNvSpPr>
              <a:spLocks noChangeShapeType="1"/>
            </p:cNvSpPr>
            <p:nvPr/>
          </p:nvSpPr>
          <p:spPr bwMode="auto">
            <a:xfrm flipV="1">
              <a:off x="1663" y="2255"/>
              <a:ext cx="130" cy="81"/>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05" name="Line 1031"/>
            <p:cNvSpPr>
              <a:spLocks noChangeShapeType="1"/>
            </p:cNvSpPr>
            <p:nvPr/>
          </p:nvSpPr>
          <p:spPr bwMode="auto">
            <a:xfrm>
              <a:off x="1574" y="2670"/>
              <a:ext cx="162" cy="129"/>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06" name="Line 1032"/>
            <p:cNvSpPr>
              <a:spLocks noChangeShapeType="1"/>
            </p:cNvSpPr>
            <p:nvPr/>
          </p:nvSpPr>
          <p:spPr bwMode="auto">
            <a:xfrm>
              <a:off x="1574" y="2621"/>
              <a:ext cx="170" cy="138"/>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07" name="Line 1033"/>
            <p:cNvSpPr>
              <a:spLocks noChangeShapeType="1"/>
            </p:cNvSpPr>
            <p:nvPr/>
          </p:nvSpPr>
          <p:spPr bwMode="auto">
            <a:xfrm flipH="1">
              <a:off x="1436" y="2678"/>
              <a:ext cx="138" cy="105"/>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08" name="Line 1034"/>
            <p:cNvSpPr>
              <a:spLocks noChangeShapeType="1"/>
            </p:cNvSpPr>
            <p:nvPr/>
          </p:nvSpPr>
          <p:spPr bwMode="auto">
            <a:xfrm>
              <a:off x="1809" y="2248"/>
              <a:ext cx="179" cy="138"/>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09" name="Line 1035"/>
            <p:cNvSpPr>
              <a:spLocks noChangeShapeType="1"/>
            </p:cNvSpPr>
            <p:nvPr/>
          </p:nvSpPr>
          <p:spPr bwMode="auto">
            <a:xfrm flipV="1">
              <a:off x="1777" y="2158"/>
              <a:ext cx="0" cy="106"/>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0" name="Line 1036"/>
            <p:cNvSpPr>
              <a:spLocks noChangeShapeType="1"/>
            </p:cNvSpPr>
            <p:nvPr/>
          </p:nvSpPr>
          <p:spPr bwMode="auto">
            <a:xfrm flipV="1">
              <a:off x="1825" y="2150"/>
              <a:ext cx="0" cy="114"/>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1" name="Line 1037"/>
            <p:cNvSpPr>
              <a:spLocks noChangeShapeType="1"/>
            </p:cNvSpPr>
            <p:nvPr/>
          </p:nvSpPr>
          <p:spPr bwMode="auto">
            <a:xfrm>
              <a:off x="1988" y="2386"/>
              <a:ext cx="0" cy="284"/>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2" name="Line 1038"/>
            <p:cNvSpPr>
              <a:spLocks noChangeShapeType="1"/>
            </p:cNvSpPr>
            <p:nvPr/>
          </p:nvSpPr>
          <p:spPr bwMode="auto">
            <a:xfrm flipV="1">
              <a:off x="1882" y="2670"/>
              <a:ext cx="106" cy="105"/>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3" name="Line 1039"/>
            <p:cNvSpPr>
              <a:spLocks noChangeShapeType="1"/>
            </p:cNvSpPr>
            <p:nvPr/>
          </p:nvSpPr>
          <p:spPr bwMode="auto">
            <a:xfrm flipV="1">
              <a:off x="1996" y="2321"/>
              <a:ext cx="178" cy="65"/>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4" name="Line 1040"/>
            <p:cNvSpPr>
              <a:spLocks noChangeShapeType="1"/>
            </p:cNvSpPr>
            <p:nvPr/>
          </p:nvSpPr>
          <p:spPr bwMode="auto">
            <a:xfrm>
              <a:off x="2320" y="2313"/>
              <a:ext cx="163" cy="202"/>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5" name="Line 1041"/>
            <p:cNvSpPr>
              <a:spLocks noChangeShapeType="1"/>
            </p:cNvSpPr>
            <p:nvPr/>
          </p:nvSpPr>
          <p:spPr bwMode="auto">
            <a:xfrm flipV="1">
              <a:off x="2345" y="2524"/>
              <a:ext cx="130" cy="186"/>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6" name="Line 1042"/>
            <p:cNvSpPr>
              <a:spLocks noChangeShapeType="1"/>
            </p:cNvSpPr>
            <p:nvPr/>
          </p:nvSpPr>
          <p:spPr bwMode="auto">
            <a:xfrm>
              <a:off x="1988" y="2670"/>
              <a:ext cx="186" cy="73"/>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7" name="Line 1043"/>
            <p:cNvSpPr>
              <a:spLocks noChangeShapeType="1"/>
            </p:cNvSpPr>
            <p:nvPr/>
          </p:nvSpPr>
          <p:spPr bwMode="auto">
            <a:xfrm>
              <a:off x="1955" y="2410"/>
              <a:ext cx="0" cy="260"/>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8" name="Line 1044"/>
            <p:cNvSpPr>
              <a:spLocks noChangeShapeType="1"/>
            </p:cNvSpPr>
            <p:nvPr/>
          </p:nvSpPr>
          <p:spPr bwMode="auto">
            <a:xfrm>
              <a:off x="2288" y="2337"/>
              <a:ext cx="170" cy="211"/>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19" name="Line 1045"/>
            <p:cNvSpPr>
              <a:spLocks noChangeShapeType="1"/>
            </p:cNvSpPr>
            <p:nvPr/>
          </p:nvSpPr>
          <p:spPr bwMode="auto">
            <a:xfrm flipH="1" flipV="1">
              <a:off x="1460" y="2280"/>
              <a:ext cx="73" cy="57"/>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20" name="Line 1046"/>
            <p:cNvSpPr>
              <a:spLocks noChangeShapeType="1"/>
            </p:cNvSpPr>
            <p:nvPr/>
          </p:nvSpPr>
          <p:spPr bwMode="auto">
            <a:xfrm>
              <a:off x="2280" y="2848"/>
              <a:ext cx="0" cy="154"/>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421" name="Text Box 1047"/>
            <p:cNvSpPr txBox="1">
              <a:spLocks noChangeArrowheads="1"/>
            </p:cNvSpPr>
            <p:nvPr/>
          </p:nvSpPr>
          <p:spPr bwMode="auto">
            <a:xfrm>
              <a:off x="1711" y="2687"/>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N</a:t>
              </a:r>
            </a:p>
          </p:txBody>
        </p:sp>
        <p:sp>
          <p:nvSpPr>
            <p:cNvPr id="15422" name="Text Box 1048"/>
            <p:cNvSpPr txBox="1">
              <a:spLocks noChangeArrowheads="1"/>
            </p:cNvSpPr>
            <p:nvPr/>
          </p:nvSpPr>
          <p:spPr bwMode="auto">
            <a:xfrm>
              <a:off x="1507" y="2280"/>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N</a:t>
              </a:r>
            </a:p>
          </p:txBody>
        </p:sp>
        <p:sp>
          <p:nvSpPr>
            <p:cNvPr id="15423" name="Text Box 1049"/>
            <p:cNvSpPr txBox="1">
              <a:spLocks noChangeArrowheads="1"/>
            </p:cNvSpPr>
            <p:nvPr/>
          </p:nvSpPr>
          <p:spPr bwMode="auto">
            <a:xfrm>
              <a:off x="2131" y="2199"/>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N</a:t>
              </a:r>
            </a:p>
          </p:txBody>
        </p:sp>
        <p:sp>
          <p:nvSpPr>
            <p:cNvPr id="15424" name="Text Box 1050"/>
            <p:cNvSpPr txBox="1">
              <a:spLocks noChangeArrowheads="1"/>
            </p:cNvSpPr>
            <p:nvPr/>
          </p:nvSpPr>
          <p:spPr bwMode="auto">
            <a:xfrm>
              <a:off x="2155" y="2653"/>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N</a:t>
              </a:r>
            </a:p>
          </p:txBody>
        </p:sp>
        <p:sp>
          <p:nvSpPr>
            <p:cNvPr id="15425" name="Text Box 1051"/>
            <p:cNvSpPr txBox="1">
              <a:spLocks noChangeArrowheads="1"/>
            </p:cNvSpPr>
            <p:nvPr/>
          </p:nvSpPr>
          <p:spPr bwMode="auto">
            <a:xfrm>
              <a:off x="1133" y="2685"/>
              <a:ext cx="350"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H</a:t>
              </a:r>
              <a:r>
                <a:rPr lang="en-US" altLang="en-US" sz="1600" b="1" baseline="-25000">
                  <a:latin typeface="Arial" panose="020B0604020202020204" pitchFamily="34" charset="0"/>
                  <a:cs typeface="Arial" panose="020B0604020202020204" pitchFamily="34" charset="0"/>
                </a:rPr>
                <a:t>2</a:t>
              </a:r>
              <a:r>
                <a:rPr lang="en-US" altLang="en-US" sz="1600" b="1">
                  <a:latin typeface="Arial" panose="020B0604020202020204" pitchFamily="34" charset="0"/>
                  <a:cs typeface="Arial" panose="020B0604020202020204" pitchFamily="34" charset="0"/>
                </a:rPr>
                <a:t>N</a:t>
              </a:r>
            </a:p>
          </p:txBody>
        </p:sp>
        <p:sp>
          <p:nvSpPr>
            <p:cNvPr id="15426" name="Text Box 1052"/>
            <p:cNvSpPr txBox="1">
              <a:spLocks noChangeArrowheads="1"/>
            </p:cNvSpPr>
            <p:nvPr/>
          </p:nvSpPr>
          <p:spPr bwMode="auto">
            <a:xfrm>
              <a:off x="1296" y="2158"/>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H</a:t>
              </a:r>
            </a:p>
          </p:txBody>
        </p:sp>
        <p:sp>
          <p:nvSpPr>
            <p:cNvPr id="15427" name="Text Box 1053"/>
            <p:cNvSpPr txBox="1">
              <a:spLocks noChangeArrowheads="1"/>
            </p:cNvSpPr>
            <p:nvPr/>
          </p:nvSpPr>
          <p:spPr bwMode="auto">
            <a:xfrm>
              <a:off x="1693" y="1972"/>
              <a:ext cx="217"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O</a:t>
              </a:r>
            </a:p>
          </p:txBody>
        </p:sp>
        <p:sp>
          <p:nvSpPr>
            <p:cNvPr id="15428" name="Text Box 1054"/>
            <p:cNvSpPr txBox="1">
              <a:spLocks noChangeArrowheads="1"/>
            </p:cNvSpPr>
            <p:nvPr/>
          </p:nvSpPr>
          <p:spPr bwMode="auto">
            <a:xfrm>
              <a:off x="2164" y="2953"/>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R</a:t>
              </a:r>
            </a:p>
          </p:txBody>
        </p:sp>
      </p:grpSp>
      <p:sp>
        <p:nvSpPr>
          <p:cNvPr id="15366" name="Line 1055"/>
          <p:cNvSpPr>
            <a:spLocks noChangeShapeType="1"/>
          </p:cNvSpPr>
          <p:nvPr/>
        </p:nvSpPr>
        <p:spPr bwMode="auto">
          <a:xfrm>
            <a:off x="2268538" y="2164080"/>
            <a:ext cx="322262" cy="244475"/>
          </a:xfrm>
          <a:prstGeom prst="line">
            <a:avLst/>
          </a:prstGeom>
          <a:noFill/>
          <a:ln w="38100">
            <a:solidFill>
              <a:srgbClr val="FF0000"/>
            </a:solidFill>
            <a:round/>
            <a:tailEnd type="triangle" w="med" len="med"/>
          </a:ln>
        </p:spPr>
        <p:txBody>
          <a:bodyPr wrap="none"/>
          <a:lstStyle/>
          <a:p>
            <a:endParaRPr lang="it-IT">
              <a:latin typeface="Arial" panose="020B0604020202020204" pitchFamily="34" charset="0"/>
              <a:cs typeface="Arial" panose="020B0604020202020204" pitchFamily="34" charset="0"/>
            </a:endParaRPr>
          </a:p>
        </p:txBody>
      </p:sp>
      <p:grpSp>
        <p:nvGrpSpPr>
          <p:cNvPr id="15369" name="Group 1058"/>
          <p:cNvGrpSpPr/>
          <p:nvPr/>
        </p:nvGrpSpPr>
        <p:grpSpPr bwMode="auto">
          <a:xfrm>
            <a:off x="4960938" y="2203452"/>
            <a:ext cx="2143125" cy="2073275"/>
            <a:chOff x="3289" y="2004"/>
            <a:chExt cx="1350" cy="1306"/>
          </a:xfrm>
        </p:grpSpPr>
        <p:grpSp>
          <p:nvGrpSpPr>
            <p:cNvPr id="15374" name="Group 1059"/>
            <p:cNvGrpSpPr/>
            <p:nvPr/>
          </p:nvGrpSpPr>
          <p:grpSpPr bwMode="auto">
            <a:xfrm>
              <a:off x="3289" y="2092"/>
              <a:ext cx="1350" cy="1218"/>
              <a:chOff x="3289" y="1946"/>
              <a:chExt cx="1350" cy="1218"/>
            </a:xfrm>
          </p:grpSpPr>
          <p:sp>
            <p:nvSpPr>
              <p:cNvPr id="15379" name="Line 1060"/>
              <p:cNvSpPr>
                <a:spLocks noChangeShapeType="1"/>
              </p:cNvSpPr>
              <p:nvPr/>
            </p:nvSpPr>
            <p:spPr bwMode="auto">
              <a:xfrm>
                <a:off x="3730" y="2465"/>
                <a:ext cx="0" cy="227"/>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0" name="Line 1061"/>
              <p:cNvSpPr>
                <a:spLocks noChangeShapeType="1"/>
              </p:cNvSpPr>
              <p:nvPr/>
            </p:nvSpPr>
            <p:spPr bwMode="auto">
              <a:xfrm flipV="1">
                <a:off x="3819" y="2253"/>
                <a:ext cx="130" cy="81"/>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1" name="Line 1062"/>
              <p:cNvSpPr>
                <a:spLocks noChangeShapeType="1"/>
              </p:cNvSpPr>
              <p:nvPr/>
            </p:nvSpPr>
            <p:spPr bwMode="auto">
              <a:xfrm>
                <a:off x="3730" y="2668"/>
                <a:ext cx="162" cy="129"/>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2" name="Line 1063"/>
              <p:cNvSpPr>
                <a:spLocks noChangeShapeType="1"/>
              </p:cNvSpPr>
              <p:nvPr/>
            </p:nvSpPr>
            <p:spPr bwMode="auto">
              <a:xfrm>
                <a:off x="3730" y="2619"/>
                <a:ext cx="170" cy="138"/>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3" name="Line 1064"/>
              <p:cNvSpPr>
                <a:spLocks noChangeShapeType="1"/>
              </p:cNvSpPr>
              <p:nvPr/>
            </p:nvSpPr>
            <p:spPr bwMode="auto">
              <a:xfrm flipH="1">
                <a:off x="3592" y="2676"/>
                <a:ext cx="138" cy="105"/>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4" name="Line 1065"/>
              <p:cNvSpPr>
                <a:spLocks noChangeShapeType="1"/>
              </p:cNvSpPr>
              <p:nvPr/>
            </p:nvSpPr>
            <p:spPr bwMode="auto">
              <a:xfrm>
                <a:off x="3965" y="2246"/>
                <a:ext cx="179" cy="138"/>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5" name="Line 1066"/>
              <p:cNvSpPr>
                <a:spLocks noChangeShapeType="1"/>
              </p:cNvSpPr>
              <p:nvPr/>
            </p:nvSpPr>
            <p:spPr bwMode="auto">
              <a:xfrm flipV="1">
                <a:off x="3965" y="2114"/>
                <a:ext cx="0" cy="131"/>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6" name="Line 1067"/>
              <p:cNvSpPr>
                <a:spLocks noChangeShapeType="1"/>
              </p:cNvSpPr>
              <p:nvPr/>
            </p:nvSpPr>
            <p:spPr bwMode="auto">
              <a:xfrm>
                <a:off x="4144" y="2384"/>
                <a:ext cx="0" cy="284"/>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7" name="Line 1068"/>
              <p:cNvSpPr>
                <a:spLocks noChangeShapeType="1"/>
              </p:cNvSpPr>
              <p:nvPr/>
            </p:nvSpPr>
            <p:spPr bwMode="auto">
              <a:xfrm flipV="1">
                <a:off x="4038" y="2668"/>
                <a:ext cx="106" cy="105"/>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8" name="Line 1069"/>
              <p:cNvSpPr>
                <a:spLocks noChangeShapeType="1"/>
              </p:cNvSpPr>
              <p:nvPr/>
            </p:nvSpPr>
            <p:spPr bwMode="auto">
              <a:xfrm flipV="1">
                <a:off x="4152" y="2319"/>
                <a:ext cx="178" cy="65"/>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89" name="Line 1070"/>
              <p:cNvSpPr>
                <a:spLocks noChangeShapeType="1"/>
              </p:cNvSpPr>
              <p:nvPr/>
            </p:nvSpPr>
            <p:spPr bwMode="auto">
              <a:xfrm>
                <a:off x="4476" y="2311"/>
                <a:ext cx="163" cy="202"/>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90" name="Line 1071"/>
              <p:cNvSpPr>
                <a:spLocks noChangeShapeType="1"/>
              </p:cNvSpPr>
              <p:nvPr/>
            </p:nvSpPr>
            <p:spPr bwMode="auto">
              <a:xfrm flipV="1">
                <a:off x="4501" y="2522"/>
                <a:ext cx="130" cy="186"/>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91" name="Line 1072"/>
              <p:cNvSpPr>
                <a:spLocks noChangeShapeType="1"/>
              </p:cNvSpPr>
              <p:nvPr/>
            </p:nvSpPr>
            <p:spPr bwMode="auto">
              <a:xfrm>
                <a:off x="4144" y="2668"/>
                <a:ext cx="186" cy="73"/>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92" name="Line 1073"/>
              <p:cNvSpPr>
                <a:spLocks noChangeShapeType="1"/>
              </p:cNvSpPr>
              <p:nvPr/>
            </p:nvSpPr>
            <p:spPr bwMode="auto">
              <a:xfrm>
                <a:off x="4111" y="2408"/>
                <a:ext cx="0" cy="260"/>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93" name="Line 1074"/>
              <p:cNvSpPr>
                <a:spLocks noChangeShapeType="1"/>
              </p:cNvSpPr>
              <p:nvPr/>
            </p:nvSpPr>
            <p:spPr bwMode="auto">
              <a:xfrm>
                <a:off x="4444" y="2335"/>
                <a:ext cx="170" cy="211"/>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94" name="Line 1075"/>
              <p:cNvSpPr>
                <a:spLocks noChangeShapeType="1"/>
              </p:cNvSpPr>
              <p:nvPr/>
            </p:nvSpPr>
            <p:spPr bwMode="auto">
              <a:xfrm flipV="1">
                <a:off x="3844" y="2287"/>
                <a:ext cx="129" cy="74"/>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95" name="Line 1076"/>
              <p:cNvSpPr>
                <a:spLocks noChangeShapeType="1"/>
              </p:cNvSpPr>
              <p:nvPr/>
            </p:nvSpPr>
            <p:spPr bwMode="auto">
              <a:xfrm>
                <a:off x="4436" y="2846"/>
                <a:ext cx="0" cy="154"/>
              </a:xfrm>
              <a:prstGeom prst="line">
                <a:avLst/>
              </a:prstGeom>
              <a:noFill/>
              <a:ln w="28575">
                <a:solidFill>
                  <a:schemeClr val="tx1"/>
                </a:solidFill>
                <a:round/>
              </a:ln>
            </p:spPr>
            <p:txBody>
              <a:bodyPr wrap="none"/>
              <a:lstStyle/>
              <a:p>
                <a:endParaRPr lang="it-IT">
                  <a:latin typeface="Arial" panose="020B0604020202020204" pitchFamily="34" charset="0"/>
                  <a:cs typeface="Arial" panose="020B0604020202020204" pitchFamily="34" charset="0"/>
                </a:endParaRPr>
              </a:p>
            </p:txBody>
          </p:sp>
          <p:sp>
            <p:nvSpPr>
              <p:cNvPr id="15396" name="Text Box 1077"/>
              <p:cNvSpPr txBox="1">
                <a:spLocks noChangeArrowheads="1"/>
              </p:cNvSpPr>
              <p:nvPr/>
            </p:nvSpPr>
            <p:spPr bwMode="auto">
              <a:xfrm>
                <a:off x="3867" y="2685"/>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N</a:t>
                </a:r>
              </a:p>
            </p:txBody>
          </p:sp>
          <p:sp>
            <p:nvSpPr>
              <p:cNvPr id="15397" name="Text Box 1078"/>
              <p:cNvSpPr txBox="1">
                <a:spLocks noChangeArrowheads="1"/>
              </p:cNvSpPr>
              <p:nvPr/>
            </p:nvSpPr>
            <p:spPr bwMode="auto">
              <a:xfrm>
                <a:off x="3663" y="2278"/>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N</a:t>
                </a:r>
              </a:p>
            </p:txBody>
          </p:sp>
          <p:sp>
            <p:nvSpPr>
              <p:cNvPr id="15398" name="Text Box 1079"/>
              <p:cNvSpPr txBox="1">
                <a:spLocks noChangeArrowheads="1"/>
              </p:cNvSpPr>
              <p:nvPr/>
            </p:nvSpPr>
            <p:spPr bwMode="auto">
              <a:xfrm>
                <a:off x="4287" y="2197"/>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N</a:t>
                </a:r>
              </a:p>
            </p:txBody>
          </p:sp>
          <p:sp>
            <p:nvSpPr>
              <p:cNvPr id="15399" name="Text Box 1080"/>
              <p:cNvSpPr txBox="1">
                <a:spLocks noChangeArrowheads="1"/>
              </p:cNvSpPr>
              <p:nvPr/>
            </p:nvSpPr>
            <p:spPr bwMode="auto">
              <a:xfrm>
                <a:off x="4311" y="2651"/>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N</a:t>
                </a:r>
              </a:p>
            </p:txBody>
          </p:sp>
          <p:sp>
            <p:nvSpPr>
              <p:cNvPr id="15400" name="Text Box 1081"/>
              <p:cNvSpPr txBox="1">
                <a:spLocks noChangeArrowheads="1"/>
              </p:cNvSpPr>
              <p:nvPr/>
            </p:nvSpPr>
            <p:spPr bwMode="auto">
              <a:xfrm>
                <a:off x="3289" y="2683"/>
                <a:ext cx="350"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H</a:t>
                </a:r>
                <a:r>
                  <a:rPr lang="en-US" altLang="en-US" sz="1600" b="1" baseline="-25000">
                    <a:latin typeface="Arial" panose="020B0604020202020204" pitchFamily="34" charset="0"/>
                    <a:cs typeface="Arial" panose="020B0604020202020204" pitchFamily="34" charset="0"/>
                  </a:rPr>
                  <a:t>2</a:t>
                </a:r>
                <a:r>
                  <a:rPr lang="en-US" altLang="en-US" sz="1600" b="1">
                    <a:latin typeface="Arial" panose="020B0604020202020204" pitchFamily="34" charset="0"/>
                    <a:cs typeface="Arial" panose="020B0604020202020204" pitchFamily="34" charset="0"/>
                  </a:rPr>
                  <a:t>N</a:t>
                </a:r>
              </a:p>
            </p:txBody>
          </p:sp>
          <p:sp>
            <p:nvSpPr>
              <p:cNvPr id="15401" name="Text Box 1082"/>
              <p:cNvSpPr txBox="1">
                <a:spLocks noChangeArrowheads="1"/>
              </p:cNvSpPr>
              <p:nvPr/>
            </p:nvSpPr>
            <p:spPr bwMode="auto">
              <a:xfrm>
                <a:off x="3857" y="1946"/>
                <a:ext cx="310"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OH</a:t>
                </a:r>
              </a:p>
            </p:txBody>
          </p:sp>
          <p:sp>
            <p:nvSpPr>
              <p:cNvPr id="15402" name="Text Box 1083"/>
              <p:cNvSpPr txBox="1">
                <a:spLocks noChangeArrowheads="1"/>
              </p:cNvSpPr>
              <p:nvPr/>
            </p:nvSpPr>
            <p:spPr bwMode="auto">
              <a:xfrm>
                <a:off x="4320" y="2951"/>
                <a:ext cx="209" cy="213"/>
              </a:xfrm>
              <a:prstGeom prst="rect">
                <a:avLst/>
              </a:prstGeom>
              <a:noFill/>
              <a:ln w="9525">
                <a:noFill/>
                <a:miter lim="800000"/>
              </a:ln>
            </p:spPr>
            <p:txBody>
              <a:bodyPr wrap="none">
                <a:spAutoFit/>
              </a:bodyPr>
              <a:lstStyle/>
              <a:p>
                <a:r>
                  <a:rPr lang="en-US" altLang="en-US" sz="1600" b="1">
                    <a:latin typeface="Arial" panose="020B0604020202020204" pitchFamily="34" charset="0"/>
                    <a:cs typeface="Arial" panose="020B0604020202020204" pitchFamily="34" charset="0"/>
                  </a:rPr>
                  <a:t>R</a:t>
                </a:r>
              </a:p>
            </p:txBody>
          </p:sp>
        </p:grpSp>
        <p:sp>
          <p:nvSpPr>
            <p:cNvPr id="15375" name="Line 1084"/>
            <p:cNvSpPr>
              <a:spLocks noChangeShapeType="1"/>
            </p:cNvSpPr>
            <p:nvPr/>
          </p:nvSpPr>
          <p:spPr bwMode="auto">
            <a:xfrm>
              <a:off x="3715" y="2004"/>
              <a:ext cx="163" cy="130"/>
            </a:xfrm>
            <a:prstGeom prst="line">
              <a:avLst/>
            </a:prstGeom>
            <a:noFill/>
            <a:ln w="38100">
              <a:solidFill>
                <a:srgbClr val="FF0000"/>
              </a:solidFill>
              <a:round/>
              <a:tailEnd type="triangle" w="med" len="med"/>
            </a:ln>
          </p:spPr>
          <p:txBody>
            <a:bodyPr wrap="none"/>
            <a:lstStyle/>
            <a:p>
              <a:endParaRPr lang="it-IT">
                <a:latin typeface="Arial" panose="020B0604020202020204" pitchFamily="34" charset="0"/>
                <a:cs typeface="Arial" panose="020B0604020202020204" pitchFamily="34" charset="0"/>
              </a:endParaRPr>
            </a:p>
          </p:txBody>
        </p:sp>
      </p:grpSp>
      <p:sp>
        <p:nvSpPr>
          <p:cNvPr id="15370" name="Text Box 1088"/>
          <p:cNvSpPr txBox="1">
            <a:spLocks noChangeArrowheads="1"/>
          </p:cNvSpPr>
          <p:nvPr/>
        </p:nvSpPr>
        <p:spPr bwMode="auto">
          <a:xfrm>
            <a:off x="1390650" y="4232275"/>
            <a:ext cx="2613857" cy="461665"/>
          </a:xfrm>
          <a:prstGeom prst="rect">
            <a:avLst/>
          </a:prstGeom>
          <a:noFill/>
          <a:ln w="9525">
            <a:noFill/>
            <a:miter lim="800000"/>
          </a:ln>
        </p:spPr>
        <p:txBody>
          <a:bodyPr wrap="none">
            <a:spAutoFit/>
          </a:bodyPr>
          <a:lstStyle/>
          <a:p>
            <a:r>
              <a:rPr lang="en-US" altLang="en-US" sz="2400" i="1" dirty="0">
                <a:solidFill>
                  <a:srgbClr val="2116F4"/>
                </a:solidFill>
                <a:latin typeface="Arial" panose="020B0604020202020204" pitchFamily="34" charset="0"/>
                <a:cs typeface="Arial" panose="020B0604020202020204" pitchFamily="34" charset="0"/>
              </a:rPr>
              <a:t>‘</a:t>
            </a:r>
            <a:r>
              <a:rPr lang="en-US" altLang="en-US" sz="2400" b="1" i="1" dirty="0">
                <a:solidFill>
                  <a:srgbClr val="2116F4"/>
                </a:solidFill>
                <a:latin typeface="Arial" panose="020B0604020202020204" pitchFamily="34" charset="0"/>
                <a:cs typeface="Arial" panose="020B0604020202020204" pitchFamily="34" charset="0"/>
              </a:rPr>
              <a:t>KETO’ </a:t>
            </a:r>
            <a:r>
              <a:rPr lang="en-US" altLang="en-US" sz="2400" dirty="0">
                <a:solidFill>
                  <a:srgbClr val="2116F4"/>
                </a:solidFill>
                <a:latin typeface="Arial" panose="020B0604020202020204" pitchFamily="34" charset="0"/>
                <a:cs typeface="Arial" panose="020B0604020202020204" pitchFamily="34" charset="0"/>
              </a:rPr>
              <a:t>- Guanine</a:t>
            </a:r>
            <a:endParaRPr lang="en-US" altLang="en-US" sz="2400" i="1" dirty="0">
              <a:solidFill>
                <a:srgbClr val="2116F4"/>
              </a:solidFill>
              <a:latin typeface="Arial" panose="020B0604020202020204" pitchFamily="34" charset="0"/>
              <a:cs typeface="Arial" panose="020B0604020202020204" pitchFamily="34" charset="0"/>
            </a:endParaRPr>
          </a:p>
        </p:txBody>
      </p:sp>
      <p:sp>
        <p:nvSpPr>
          <p:cNvPr id="15371" name="Text Box 1089"/>
          <p:cNvSpPr txBox="1">
            <a:spLocks noChangeArrowheads="1"/>
          </p:cNvSpPr>
          <p:nvPr/>
        </p:nvSpPr>
        <p:spPr bwMode="auto">
          <a:xfrm>
            <a:off x="4865688" y="4243388"/>
            <a:ext cx="2597827" cy="461665"/>
          </a:xfrm>
          <a:prstGeom prst="rect">
            <a:avLst/>
          </a:prstGeom>
          <a:noFill/>
          <a:ln w="9525">
            <a:noFill/>
            <a:miter lim="800000"/>
          </a:ln>
        </p:spPr>
        <p:txBody>
          <a:bodyPr wrap="none">
            <a:spAutoFit/>
          </a:bodyPr>
          <a:lstStyle/>
          <a:p>
            <a:r>
              <a:rPr lang="en-US" altLang="en-US" sz="2400" i="1" dirty="0">
                <a:solidFill>
                  <a:srgbClr val="2116F4"/>
                </a:solidFill>
                <a:latin typeface="Arial" panose="020B0604020202020204" pitchFamily="34" charset="0"/>
                <a:cs typeface="Arial" panose="020B0604020202020204" pitchFamily="34" charset="0"/>
              </a:rPr>
              <a:t>‘</a:t>
            </a:r>
            <a:r>
              <a:rPr lang="en-US" altLang="en-US" sz="2400" b="1" i="1" dirty="0">
                <a:solidFill>
                  <a:srgbClr val="2116F4"/>
                </a:solidFill>
                <a:latin typeface="Arial" panose="020B0604020202020204" pitchFamily="34" charset="0"/>
                <a:cs typeface="Arial" panose="020B0604020202020204" pitchFamily="34" charset="0"/>
              </a:rPr>
              <a:t>ENOL</a:t>
            </a:r>
            <a:r>
              <a:rPr lang="en-US" altLang="en-US" sz="2400" i="1" dirty="0">
                <a:solidFill>
                  <a:srgbClr val="2116F4"/>
                </a:solidFill>
                <a:latin typeface="Arial" panose="020B0604020202020204" pitchFamily="34" charset="0"/>
                <a:cs typeface="Arial" panose="020B0604020202020204" pitchFamily="34" charset="0"/>
              </a:rPr>
              <a:t>’ </a:t>
            </a:r>
            <a:r>
              <a:rPr lang="en-US" altLang="en-US" sz="2400" dirty="0">
                <a:solidFill>
                  <a:srgbClr val="2116F4"/>
                </a:solidFill>
                <a:latin typeface="Arial" panose="020B0604020202020204" pitchFamily="34" charset="0"/>
                <a:cs typeface="Arial" panose="020B0604020202020204" pitchFamily="34" charset="0"/>
              </a:rPr>
              <a:t>- Guanine</a:t>
            </a:r>
            <a:endParaRPr lang="en-US" altLang="en-US" sz="2400" i="1" dirty="0">
              <a:solidFill>
                <a:srgbClr val="2116F4"/>
              </a:solidFill>
              <a:latin typeface="Arial" panose="020B0604020202020204" pitchFamily="34" charset="0"/>
              <a:cs typeface="Arial" panose="020B0604020202020204" pitchFamily="34" charset="0"/>
            </a:endParaRPr>
          </a:p>
        </p:txBody>
      </p:sp>
      <p:sp>
        <p:nvSpPr>
          <p:cNvPr id="15372" name="Text Box 1090"/>
          <p:cNvSpPr txBox="1">
            <a:spLocks noChangeArrowheads="1"/>
          </p:cNvSpPr>
          <p:nvPr/>
        </p:nvSpPr>
        <p:spPr bwMode="auto">
          <a:xfrm>
            <a:off x="2077403" y="4693603"/>
            <a:ext cx="1279517" cy="400110"/>
          </a:xfrm>
          <a:prstGeom prst="rect">
            <a:avLst/>
          </a:prstGeom>
          <a:noFill/>
          <a:ln w="9525">
            <a:noFill/>
            <a:miter lim="800000"/>
          </a:ln>
        </p:spPr>
        <p:txBody>
          <a:bodyPr wrap="none">
            <a:spAutoFit/>
          </a:bodyPr>
          <a:lstStyle/>
          <a:p>
            <a:r>
              <a:rPr lang="en-US" altLang="en-US">
                <a:latin typeface="Arial" panose="020B0604020202020204" pitchFamily="34" charset="0"/>
                <a:cs typeface="Arial" panose="020B0604020202020204" pitchFamily="34" charset="0"/>
              </a:rPr>
              <a:t>( normal )</a:t>
            </a:r>
          </a:p>
        </p:txBody>
      </p:sp>
      <p:sp>
        <p:nvSpPr>
          <p:cNvPr id="15373" name="Text Box 1091"/>
          <p:cNvSpPr txBox="1">
            <a:spLocks noChangeArrowheads="1"/>
          </p:cNvSpPr>
          <p:nvPr/>
        </p:nvSpPr>
        <p:spPr bwMode="auto">
          <a:xfrm>
            <a:off x="1329384" y="5607597"/>
            <a:ext cx="6717653" cy="461665"/>
          </a:xfrm>
          <a:prstGeom prst="rect">
            <a:avLst/>
          </a:prstGeom>
          <a:noFill/>
          <a:ln w="9525">
            <a:noFill/>
            <a:miter lim="800000"/>
          </a:ln>
        </p:spPr>
        <p:txBody>
          <a:bodyPr wrap="square">
            <a:spAutoFit/>
          </a:bodyPr>
          <a:lstStyle/>
          <a:p>
            <a:pPr>
              <a:spcBef>
                <a:spcPct val="50000"/>
              </a:spcBef>
            </a:pPr>
            <a:r>
              <a:rPr lang="en-US" altLang="en-US" sz="2400" b="1" dirty="0">
                <a:solidFill>
                  <a:srgbClr val="FF0000"/>
                </a:solidFill>
                <a:latin typeface="Arial" panose="020B0604020202020204" pitchFamily="34" charset="0"/>
                <a:cs typeface="Arial" panose="020B0604020202020204" pitchFamily="34" charset="0"/>
              </a:rPr>
              <a:t>10.000 : 1</a:t>
            </a:r>
            <a:r>
              <a:rPr lang="en-US" altLang="en-US" sz="2400" b="1" dirty="0">
                <a:latin typeface="Arial" panose="020B0604020202020204" pitchFamily="34" charset="0"/>
                <a:cs typeface="Arial" panose="020B0604020202020204" pitchFamily="34" charset="0"/>
              </a:rPr>
              <a:t> at equilibrium </a:t>
            </a:r>
            <a:r>
              <a:rPr lang="en-US" altLang="en-US" sz="2400" dirty="0">
                <a:latin typeface="Arial" panose="020B0604020202020204" pitchFamily="34" charset="0"/>
                <a:cs typeface="Arial" panose="020B0604020202020204" pitchFamily="34" charset="0"/>
              </a:rPr>
              <a:t>(i.e. frequency = 10</a:t>
            </a:r>
            <a:r>
              <a:rPr lang="en-US" altLang="en-US" sz="2400" baseline="30000" dirty="0">
                <a:latin typeface="Arial" panose="020B0604020202020204" pitchFamily="34" charset="0"/>
                <a:cs typeface="Arial" panose="020B0604020202020204" pitchFamily="34" charset="0"/>
              </a:rPr>
              <a:t>-4</a:t>
            </a:r>
            <a:r>
              <a:rPr lang="en-US" altLang="en-US" sz="2400" dirty="0">
                <a:latin typeface="Arial" panose="020B0604020202020204" pitchFamily="34" charset="0"/>
                <a:cs typeface="Arial" panose="020B0604020202020204" pitchFamily="34" charset="0"/>
              </a:rPr>
              <a:t>)</a:t>
            </a:r>
          </a:p>
        </p:txBody>
      </p:sp>
      <p:sp>
        <p:nvSpPr>
          <p:cNvPr id="2" name="Text Box 1090"/>
          <p:cNvSpPr txBox="1">
            <a:spLocks noChangeArrowheads="1"/>
          </p:cNvSpPr>
          <p:nvPr/>
        </p:nvSpPr>
        <p:spPr bwMode="auto">
          <a:xfrm>
            <a:off x="5637213" y="4800283"/>
            <a:ext cx="943610" cy="398780"/>
          </a:xfrm>
          <a:prstGeom prst="rect">
            <a:avLst/>
          </a:prstGeom>
          <a:noFill/>
          <a:ln w="9525">
            <a:noFill/>
            <a:miter lim="800000"/>
          </a:ln>
        </p:spPr>
        <p:txBody>
          <a:bodyPr wrap="none">
            <a:spAutoFit/>
          </a:bodyPr>
          <a:lstStyle/>
          <a:p>
            <a:r>
              <a:rPr lang="en-US" altLang="en-US">
                <a:latin typeface="Arial" panose="020B0604020202020204" pitchFamily="34" charset="0"/>
                <a:cs typeface="Arial" panose="020B0604020202020204" pitchFamily="34" charset="0"/>
              </a:rPr>
              <a:t>( </a:t>
            </a:r>
            <a:r>
              <a:rPr lang="it-IT" altLang="en-US">
                <a:latin typeface="Arial" panose="020B0604020202020204" pitchFamily="34" charset="0"/>
                <a:cs typeface="Arial" panose="020B0604020202020204" pitchFamily="34" charset="0"/>
              </a:rPr>
              <a:t>rare</a:t>
            </a:r>
            <a:r>
              <a:rPr lang="en-US" altLang="en-US">
                <a:latin typeface="Arial" panose="020B0604020202020204" pitchFamily="34" charset="0"/>
                <a:cs typeface="Arial" panose="020B0604020202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p:cNvSpPr>
            <a:spLocks noGrp="1"/>
          </p:cNvSpPr>
          <p:nvPr>
            <p:ph type="sldNum" sz="quarter" idx="11"/>
          </p:nvPr>
        </p:nvSpPr>
        <p:spPr>
          <a:noFill/>
        </p:spPr>
        <p:txBody>
          <a:bodyPr/>
          <a:lstStyle/>
          <a:p>
            <a:fld id="{EE0FAD58-B9CF-4064-B788-483CE2EE5B84}" type="slidenum">
              <a:rPr lang="en-US" altLang="en-US" smtClean="0"/>
              <a:t>6</a:t>
            </a:fld>
            <a:endParaRPr lang="en-US" altLang="en-US"/>
          </a:p>
        </p:txBody>
      </p:sp>
      <p:sp>
        <p:nvSpPr>
          <p:cNvPr id="14339" name="Rectangle 2"/>
          <p:cNvSpPr>
            <a:spLocks noGrp="1" noChangeArrowheads="1"/>
          </p:cNvSpPr>
          <p:nvPr>
            <p:ph type="title"/>
          </p:nvPr>
        </p:nvSpPr>
        <p:spPr>
          <a:xfrm>
            <a:off x="6035675" y="279400"/>
            <a:ext cx="2603500" cy="280988"/>
          </a:xfrm>
        </p:spPr>
        <p:txBody>
          <a:bodyPr/>
          <a:lstStyle/>
          <a:p>
            <a:pPr algn="l" eaLnBrk="1" hangingPunct="1"/>
            <a:r>
              <a:rPr lang="it-IT" sz="2800" b="1">
                <a:solidFill>
                  <a:srgbClr val="FF1119"/>
                </a:solidFill>
                <a:latin typeface="Arial Narrow" panose="020B0606020202030204" pitchFamily="34" charset="0"/>
              </a:rPr>
              <a:t>Tautomeria</a:t>
            </a:r>
            <a:endParaRPr lang="it-IT" sz="4800" b="1">
              <a:solidFill>
                <a:srgbClr val="FF1482"/>
              </a:solidFill>
              <a:latin typeface="Arial Narrow" panose="020B0606020202030204" pitchFamily="34" charset="0"/>
            </a:endParaRPr>
          </a:p>
        </p:txBody>
      </p:sp>
      <p:sp>
        <p:nvSpPr>
          <p:cNvPr id="14340" name="Text Box 3"/>
          <p:cNvSpPr txBox="1">
            <a:spLocks noChangeArrowheads="1"/>
          </p:cNvSpPr>
          <p:nvPr/>
        </p:nvSpPr>
        <p:spPr bwMode="auto">
          <a:xfrm>
            <a:off x="5493243" y="944076"/>
            <a:ext cx="3570890" cy="4893647"/>
          </a:xfrm>
          <a:prstGeom prst="rect">
            <a:avLst/>
          </a:prstGeom>
          <a:noFill/>
          <a:ln w="9525">
            <a:noFill/>
            <a:miter lim="800000"/>
          </a:ln>
        </p:spPr>
        <p:txBody>
          <a:bodyPr wrap="square">
            <a:spAutoFit/>
          </a:bodyPr>
          <a:lstStyle/>
          <a:p>
            <a:pPr eaLnBrk="0" hangingPunct="0"/>
            <a:r>
              <a:rPr lang="it-IT" sz="2400" b="1" dirty="0">
                <a:latin typeface="Arial Narrow" panose="020B0606020202030204" pitchFamily="34" charset="0"/>
              </a:rPr>
              <a:t>le basi possono passare </a:t>
            </a:r>
          </a:p>
          <a:p>
            <a:pPr eaLnBrk="0" hangingPunct="0"/>
            <a:endParaRPr lang="it-IT" sz="2400" b="1" dirty="0">
              <a:latin typeface="Arial Narrow" panose="020B0606020202030204" pitchFamily="34" charset="0"/>
            </a:endParaRPr>
          </a:p>
          <a:p>
            <a:pPr eaLnBrk="0" hangingPunct="0"/>
            <a:r>
              <a:rPr lang="it-IT" sz="2400" b="1" dirty="0">
                <a:latin typeface="Arial Narrow" panose="020B0606020202030204" pitchFamily="34" charset="0"/>
              </a:rPr>
              <a:t> dalla forma </a:t>
            </a:r>
          </a:p>
          <a:p>
            <a:pPr eaLnBrk="0" hangingPunct="0"/>
            <a:r>
              <a:rPr lang="it-IT" sz="2400" b="1" dirty="0" err="1">
                <a:solidFill>
                  <a:srgbClr val="00CC00"/>
                </a:solidFill>
                <a:latin typeface="Arial Narrow" panose="020B0606020202030204" pitchFamily="34" charset="0"/>
              </a:rPr>
              <a:t>aminica</a:t>
            </a:r>
            <a:r>
              <a:rPr lang="it-IT" sz="2400" b="1" dirty="0">
                <a:latin typeface="Arial Narrow" panose="020B0606020202030204" pitchFamily="34" charset="0"/>
              </a:rPr>
              <a:t> = </a:t>
            </a:r>
            <a:r>
              <a:rPr lang="it-IT" sz="2400" b="1" dirty="0">
                <a:solidFill>
                  <a:srgbClr val="FF072C"/>
                </a:solidFill>
                <a:latin typeface="Arial Narrow" panose="020B0606020202030204" pitchFamily="34" charset="0"/>
              </a:rPr>
              <a:t>normale</a:t>
            </a:r>
            <a:r>
              <a:rPr lang="it-IT" sz="2400" b="1" dirty="0">
                <a:latin typeface="Arial Narrow" panose="020B0606020202030204" pitchFamily="34" charset="0"/>
              </a:rPr>
              <a:t> </a:t>
            </a:r>
          </a:p>
          <a:p>
            <a:pPr eaLnBrk="0" hangingPunct="0"/>
            <a:r>
              <a:rPr lang="it-IT" sz="2400" b="1" dirty="0">
                <a:latin typeface="Arial Narrow" panose="020B0606020202030204" pitchFamily="34" charset="0"/>
              </a:rPr>
              <a:t> </a:t>
            </a:r>
            <a:r>
              <a:rPr lang="it-IT" sz="2400" b="1" dirty="0" err="1">
                <a:solidFill>
                  <a:srgbClr val="00CC00"/>
                </a:solidFill>
                <a:latin typeface="Arial Narrow" panose="020B0606020202030204" pitchFamily="34" charset="0"/>
              </a:rPr>
              <a:t>iminica</a:t>
            </a:r>
            <a:r>
              <a:rPr lang="it-IT" sz="2400" b="1" dirty="0">
                <a:solidFill>
                  <a:srgbClr val="00CC00"/>
                </a:solidFill>
                <a:latin typeface="Arial Narrow" panose="020B0606020202030204" pitchFamily="34" charset="0"/>
              </a:rPr>
              <a:t>  = </a:t>
            </a:r>
            <a:r>
              <a:rPr lang="it-IT" sz="2400" b="1" dirty="0">
                <a:latin typeface="Arial Narrow" panose="020B0606020202030204" pitchFamily="34" charset="0"/>
              </a:rPr>
              <a:t> </a:t>
            </a:r>
            <a:r>
              <a:rPr lang="it-IT" sz="2400" b="1" dirty="0">
                <a:solidFill>
                  <a:srgbClr val="FF0000"/>
                </a:solidFill>
                <a:latin typeface="Arial Narrow" panose="020B0606020202030204" pitchFamily="34" charset="0"/>
              </a:rPr>
              <a:t>rara </a:t>
            </a:r>
          </a:p>
          <a:p>
            <a:pPr eaLnBrk="0" hangingPunct="0"/>
            <a:endParaRPr lang="it-IT" sz="2400" b="1" dirty="0">
              <a:solidFill>
                <a:srgbClr val="FF0000"/>
              </a:solidFill>
              <a:latin typeface="Arial Narrow" panose="020B0606020202030204" pitchFamily="34" charset="0"/>
            </a:endParaRPr>
          </a:p>
          <a:p>
            <a:pPr eaLnBrk="0" hangingPunct="0"/>
            <a:endParaRPr lang="it-IT" sz="2400" b="1" dirty="0">
              <a:solidFill>
                <a:srgbClr val="FF0000"/>
              </a:solidFill>
              <a:latin typeface="Arial Narrow" panose="020B0606020202030204" pitchFamily="34" charset="0"/>
            </a:endParaRPr>
          </a:p>
          <a:p>
            <a:pPr eaLnBrk="0" hangingPunct="0"/>
            <a:endParaRPr lang="it-IT" sz="2400" b="1" dirty="0">
              <a:latin typeface="Arial Narrow" panose="020B0606020202030204" pitchFamily="34" charset="0"/>
            </a:endParaRPr>
          </a:p>
          <a:p>
            <a:pPr eaLnBrk="0" hangingPunct="0"/>
            <a:r>
              <a:rPr lang="it-IT" sz="2400" b="1" dirty="0">
                <a:latin typeface="Arial Narrow" panose="020B0606020202030204" pitchFamily="34" charset="0"/>
              </a:rPr>
              <a:t> dallo stato</a:t>
            </a:r>
          </a:p>
          <a:p>
            <a:pPr eaLnBrk="0" hangingPunct="0"/>
            <a:r>
              <a:rPr lang="it-IT" sz="2400" b="1" dirty="0">
                <a:latin typeface="Arial Narrow" panose="020B0606020202030204" pitchFamily="34" charset="0"/>
              </a:rPr>
              <a:t> </a:t>
            </a:r>
            <a:r>
              <a:rPr lang="it-IT" sz="2400" b="1" dirty="0">
                <a:solidFill>
                  <a:srgbClr val="00CC00"/>
                </a:solidFill>
                <a:latin typeface="Arial Narrow" panose="020B0606020202030204" pitchFamily="34" charset="0"/>
              </a:rPr>
              <a:t>chetonico</a:t>
            </a:r>
            <a:r>
              <a:rPr lang="it-IT" sz="2400" b="1" dirty="0">
                <a:latin typeface="Arial Narrow" panose="020B0606020202030204" pitchFamily="34" charset="0"/>
              </a:rPr>
              <a:t> = </a:t>
            </a:r>
            <a:r>
              <a:rPr lang="it-IT" sz="2400" b="1" dirty="0">
                <a:solidFill>
                  <a:srgbClr val="FF072C"/>
                </a:solidFill>
                <a:latin typeface="Arial Narrow" panose="020B0606020202030204" pitchFamily="34" charset="0"/>
              </a:rPr>
              <a:t>normale</a:t>
            </a:r>
            <a:r>
              <a:rPr lang="it-IT" sz="2400" b="1" dirty="0">
                <a:latin typeface="Arial Narrow" panose="020B0606020202030204" pitchFamily="34" charset="0"/>
              </a:rPr>
              <a:t> </a:t>
            </a:r>
          </a:p>
          <a:p>
            <a:pPr eaLnBrk="0" hangingPunct="0"/>
            <a:r>
              <a:rPr lang="it-IT" sz="2400" b="1" dirty="0">
                <a:latin typeface="Arial Narrow" panose="020B0606020202030204" pitchFamily="34" charset="0"/>
              </a:rPr>
              <a:t> </a:t>
            </a:r>
            <a:r>
              <a:rPr lang="it-IT" sz="2400" b="1" dirty="0" err="1">
                <a:solidFill>
                  <a:srgbClr val="00CC00"/>
                </a:solidFill>
                <a:latin typeface="Arial Narrow" panose="020B0606020202030204" pitchFamily="34" charset="0"/>
              </a:rPr>
              <a:t>enolico</a:t>
            </a:r>
            <a:r>
              <a:rPr lang="it-IT" sz="2400" b="1" dirty="0">
                <a:latin typeface="Arial Narrow" panose="020B0606020202030204" pitchFamily="34" charset="0"/>
              </a:rPr>
              <a:t> = </a:t>
            </a:r>
            <a:r>
              <a:rPr lang="it-IT" sz="2400" b="1" dirty="0">
                <a:solidFill>
                  <a:srgbClr val="FF0000"/>
                </a:solidFill>
                <a:latin typeface="Arial Narrow" panose="020B0606020202030204" pitchFamily="34" charset="0"/>
              </a:rPr>
              <a:t>raro</a:t>
            </a:r>
            <a:endParaRPr lang="it-IT" sz="2400" b="1" dirty="0">
              <a:latin typeface="Arial Narrow" panose="020B0606020202030204" pitchFamily="34" charset="0"/>
            </a:endParaRPr>
          </a:p>
          <a:p>
            <a:pPr eaLnBrk="0" hangingPunct="0"/>
            <a:endParaRPr lang="it-IT" sz="2400" b="1" dirty="0">
              <a:latin typeface="Arial Narrow" panose="020B0606020202030204" pitchFamily="34" charset="0"/>
            </a:endParaRPr>
          </a:p>
          <a:p>
            <a:pPr eaLnBrk="0" hangingPunct="0"/>
            <a:endParaRPr lang="it-IT" sz="2400" b="1" dirty="0">
              <a:latin typeface="Arial Narrow" panose="020B0606020202030204" pitchFamily="34" charset="0"/>
            </a:endParaRPr>
          </a:p>
        </p:txBody>
      </p:sp>
      <p:sp>
        <p:nvSpPr>
          <p:cNvPr id="14341" name="Text Box 4"/>
          <p:cNvSpPr txBox="1">
            <a:spLocks noChangeArrowheads="1"/>
          </p:cNvSpPr>
          <p:nvPr/>
        </p:nvSpPr>
        <p:spPr bwMode="auto">
          <a:xfrm>
            <a:off x="517525" y="4189413"/>
            <a:ext cx="8245475" cy="517525"/>
          </a:xfrm>
          <a:prstGeom prst="rect">
            <a:avLst/>
          </a:prstGeom>
          <a:noFill/>
          <a:ln w="9525">
            <a:noFill/>
            <a:miter lim="800000"/>
          </a:ln>
        </p:spPr>
        <p:txBody>
          <a:bodyPr>
            <a:spAutoFit/>
          </a:bodyPr>
          <a:lstStyle/>
          <a:p>
            <a:pPr eaLnBrk="0" hangingPunct="0"/>
            <a:endParaRPr lang="it-IT" sz="2400">
              <a:latin typeface="Comic Sans MS" panose="030F0702030302020204" pitchFamily="66" charset="0"/>
            </a:endParaRPr>
          </a:p>
        </p:txBody>
      </p:sp>
      <p:sp>
        <p:nvSpPr>
          <p:cNvPr id="14342" name="Line 5"/>
          <p:cNvSpPr>
            <a:spLocks noChangeShapeType="1"/>
          </p:cNvSpPr>
          <p:nvPr/>
        </p:nvSpPr>
        <p:spPr bwMode="auto">
          <a:xfrm>
            <a:off x="2133600" y="5638800"/>
            <a:ext cx="1143000" cy="0"/>
          </a:xfrm>
          <a:prstGeom prst="line">
            <a:avLst/>
          </a:prstGeom>
          <a:noFill/>
          <a:ln w="28575">
            <a:solidFill>
              <a:srgbClr val="FF072C"/>
            </a:solidFill>
            <a:round/>
            <a:tailEnd type="triangle" w="med" len="med"/>
          </a:ln>
        </p:spPr>
        <p:txBody>
          <a:bodyPr wrap="none" anchor="ctr"/>
          <a:lstStyle/>
          <a:p>
            <a:endParaRPr lang="it-IT"/>
          </a:p>
        </p:txBody>
      </p:sp>
      <p:pic>
        <p:nvPicPr>
          <p:cNvPr id="14343" name="Picture 6"/>
          <p:cNvPicPr>
            <a:picLocks noChangeAspect="1" noChangeArrowheads="1"/>
          </p:cNvPicPr>
          <p:nvPr/>
        </p:nvPicPr>
        <p:blipFill>
          <a:blip r:embed="rId3" cstate="print"/>
          <a:srcRect/>
          <a:stretch>
            <a:fillRect/>
          </a:stretch>
        </p:blipFill>
        <p:spPr bwMode="auto">
          <a:xfrm>
            <a:off x="244101" y="414739"/>
            <a:ext cx="4708800" cy="6206724"/>
          </a:xfrm>
          <a:prstGeom prst="rect">
            <a:avLst/>
          </a:prstGeom>
          <a:noFill/>
          <a:ln w="9525">
            <a:noFill/>
            <a:miter lim="800000"/>
            <a:headEnd/>
            <a:tailEnd/>
          </a:ln>
        </p:spPr>
      </p:pic>
      <p:sp>
        <p:nvSpPr>
          <p:cNvPr id="2" name="Oval 1"/>
          <p:cNvSpPr/>
          <p:nvPr/>
        </p:nvSpPr>
        <p:spPr>
          <a:xfrm>
            <a:off x="3434715" y="342265"/>
            <a:ext cx="649605" cy="460375"/>
          </a:xfrm>
          <a:prstGeom prst="ellipse">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Times New Roman" panose="02020603050405020304" pitchFamily="18" charset="0"/>
            </a:endParaRPr>
          </a:p>
        </p:txBody>
      </p:sp>
      <p:sp>
        <p:nvSpPr>
          <p:cNvPr id="3" name="Oval 2"/>
          <p:cNvSpPr/>
          <p:nvPr/>
        </p:nvSpPr>
        <p:spPr>
          <a:xfrm>
            <a:off x="3543935" y="2030730"/>
            <a:ext cx="649605" cy="460375"/>
          </a:xfrm>
          <a:prstGeom prst="ellipse">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Times New Roman" panose="02020603050405020304" pitchFamily="18" charset="0"/>
            </a:endParaRPr>
          </a:p>
        </p:txBody>
      </p:sp>
      <p:sp>
        <p:nvSpPr>
          <p:cNvPr id="4" name="Oval 3"/>
          <p:cNvSpPr/>
          <p:nvPr/>
        </p:nvSpPr>
        <p:spPr>
          <a:xfrm>
            <a:off x="3543935" y="3538220"/>
            <a:ext cx="649605" cy="460375"/>
          </a:xfrm>
          <a:prstGeom prst="ellipse">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Times New Roman" panose="02020603050405020304" pitchFamily="18" charset="0"/>
            </a:endParaRPr>
          </a:p>
        </p:txBody>
      </p:sp>
      <p:sp>
        <p:nvSpPr>
          <p:cNvPr id="5" name="Oval 4"/>
          <p:cNvSpPr/>
          <p:nvPr/>
        </p:nvSpPr>
        <p:spPr>
          <a:xfrm>
            <a:off x="3434715" y="5178425"/>
            <a:ext cx="649605" cy="460375"/>
          </a:xfrm>
          <a:prstGeom prst="ellipse">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Times New Roman" panose="02020603050405020304" pitchFamily="18" charset="0"/>
            </a:endParaRPr>
          </a:p>
        </p:txBody>
      </p:sp>
      <p:sp>
        <p:nvSpPr>
          <p:cNvPr id="6" name="Oval 5"/>
          <p:cNvSpPr/>
          <p:nvPr/>
        </p:nvSpPr>
        <p:spPr>
          <a:xfrm>
            <a:off x="673735" y="414655"/>
            <a:ext cx="649605" cy="460375"/>
          </a:xfrm>
          <a:prstGeom prst="ellipse">
            <a:avLst/>
          </a:prstGeom>
          <a:noFill/>
          <a:ln w="9525" cap="flat" cmpd="sng" algn="ctr">
            <a:solidFill>
              <a:schemeClr val="tx2">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Times New Roman" panose="02020603050405020304" pitchFamily="18" charset="0"/>
            </a:endParaRPr>
          </a:p>
        </p:txBody>
      </p:sp>
      <p:sp>
        <p:nvSpPr>
          <p:cNvPr id="7" name="Oval 6"/>
          <p:cNvSpPr/>
          <p:nvPr/>
        </p:nvSpPr>
        <p:spPr>
          <a:xfrm>
            <a:off x="999490" y="2030730"/>
            <a:ext cx="649605" cy="460375"/>
          </a:xfrm>
          <a:prstGeom prst="ellipse">
            <a:avLst/>
          </a:prstGeom>
          <a:noFill/>
          <a:ln w="9525" cap="flat" cmpd="sng" algn="ctr">
            <a:solidFill>
              <a:schemeClr val="tx2">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Times New Roman" panose="02020603050405020304" pitchFamily="18" charset="0"/>
            </a:endParaRPr>
          </a:p>
        </p:txBody>
      </p:sp>
      <p:sp>
        <p:nvSpPr>
          <p:cNvPr id="8" name="Oval 7"/>
          <p:cNvSpPr/>
          <p:nvPr/>
        </p:nvSpPr>
        <p:spPr>
          <a:xfrm>
            <a:off x="999490" y="3610610"/>
            <a:ext cx="649605" cy="460375"/>
          </a:xfrm>
          <a:prstGeom prst="ellipse">
            <a:avLst/>
          </a:prstGeom>
          <a:noFill/>
          <a:ln w="9525" cap="flat" cmpd="sng" algn="ctr">
            <a:solidFill>
              <a:schemeClr val="tx2">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Times New Roman" panose="02020603050405020304" pitchFamily="18" charset="0"/>
            </a:endParaRPr>
          </a:p>
        </p:txBody>
      </p:sp>
      <p:sp>
        <p:nvSpPr>
          <p:cNvPr id="9" name="Oval 8"/>
          <p:cNvSpPr/>
          <p:nvPr/>
        </p:nvSpPr>
        <p:spPr>
          <a:xfrm>
            <a:off x="673735" y="5253355"/>
            <a:ext cx="649605" cy="460375"/>
          </a:xfrm>
          <a:prstGeom prst="ellipse">
            <a:avLst/>
          </a:prstGeom>
          <a:noFill/>
          <a:ln w="9525" cap="flat" cmpd="sng" algn="ctr">
            <a:solidFill>
              <a:schemeClr val="tx2">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print"/>
          <a:srcRect l="1566" t="45175" r="-1"/>
          <a:stretch>
            <a:fillRect/>
          </a:stretch>
        </p:blipFill>
        <p:spPr bwMode="auto">
          <a:xfrm>
            <a:off x="3985392" y="3573214"/>
            <a:ext cx="4902016" cy="3216772"/>
          </a:xfrm>
          <a:prstGeom prst="rect">
            <a:avLst/>
          </a:prstGeom>
          <a:noFill/>
          <a:ln w="9525">
            <a:noFill/>
            <a:miter lim="800000"/>
            <a:headEnd/>
            <a:tailEnd/>
          </a:ln>
        </p:spPr>
      </p:pic>
      <p:sp>
        <p:nvSpPr>
          <p:cNvPr id="16386" name="Segnaposto numero diapositiva 3"/>
          <p:cNvSpPr>
            <a:spLocks noGrp="1"/>
          </p:cNvSpPr>
          <p:nvPr>
            <p:ph type="sldNum" sz="quarter" idx="11"/>
          </p:nvPr>
        </p:nvSpPr>
        <p:spPr>
          <a:noFill/>
        </p:spPr>
        <p:txBody>
          <a:bodyPr/>
          <a:lstStyle/>
          <a:p>
            <a:fld id="{89AAB905-B8DD-4545-8EC5-19865D3D5200}" type="slidenum">
              <a:rPr lang="en-US" altLang="en-US" smtClean="0">
                <a:latin typeface="Arial Narrow" panose="020B0606020202030204" pitchFamily="34" charset="0"/>
              </a:rPr>
              <a:t>7</a:t>
            </a:fld>
            <a:endParaRPr lang="en-US" altLang="en-US">
              <a:latin typeface="Arial Narrow" panose="020B0606020202030204" pitchFamily="34" charset="0"/>
            </a:endParaRPr>
          </a:p>
        </p:txBody>
      </p:sp>
      <p:pic>
        <p:nvPicPr>
          <p:cNvPr id="16387" name="Picture 2"/>
          <p:cNvPicPr>
            <a:picLocks noChangeAspect="1" noChangeArrowheads="1"/>
          </p:cNvPicPr>
          <p:nvPr/>
        </p:nvPicPr>
        <p:blipFill rotWithShape="1">
          <a:blip r:embed="rId3" cstate="print"/>
          <a:srcRect r="-984" b="59132"/>
          <a:stretch>
            <a:fillRect/>
          </a:stretch>
        </p:blipFill>
        <p:spPr bwMode="auto">
          <a:xfrm>
            <a:off x="4033441" y="452040"/>
            <a:ext cx="5028987" cy="2397920"/>
          </a:xfrm>
          <a:prstGeom prst="rect">
            <a:avLst/>
          </a:prstGeom>
          <a:noFill/>
          <a:ln w="9525">
            <a:noFill/>
            <a:miter lim="800000"/>
            <a:headEnd/>
            <a:tailEnd/>
          </a:ln>
        </p:spPr>
      </p:pic>
      <p:sp>
        <p:nvSpPr>
          <p:cNvPr id="16388" name="Rectangle 3"/>
          <p:cNvSpPr>
            <a:spLocks noGrp="1" noChangeArrowheads="1"/>
          </p:cNvSpPr>
          <p:nvPr>
            <p:ph type="title"/>
          </p:nvPr>
        </p:nvSpPr>
        <p:spPr>
          <a:xfrm>
            <a:off x="330518" y="452288"/>
            <a:ext cx="2887662" cy="1313319"/>
          </a:xfrm>
        </p:spPr>
        <p:txBody>
          <a:bodyPr/>
          <a:lstStyle/>
          <a:p>
            <a:pPr algn="l" eaLnBrk="1" hangingPunct="1"/>
            <a:r>
              <a:rPr lang="it-IT" sz="2800" b="1" dirty="0">
                <a:solidFill>
                  <a:srgbClr val="FF1119"/>
                </a:solidFill>
                <a:latin typeface="Arial Narrow" panose="020B0606020202030204" pitchFamily="34" charset="0"/>
              </a:rPr>
              <a:t>Tautomeria e conseguenze</a:t>
            </a:r>
            <a:endParaRPr lang="it-IT" sz="4800" b="1" dirty="0">
              <a:solidFill>
                <a:srgbClr val="FF1482"/>
              </a:solidFill>
              <a:latin typeface="Arial Narrow" panose="020B0606020202030204" pitchFamily="34" charset="0"/>
            </a:endParaRPr>
          </a:p>
        </p:txBody>
      </p:sp>
      <p:sp>
        <p:nvSpPr>
          <p:cNvPr id="16389" name="Rectangle 4"/>
          <p:cNvSpPr>
            <a:spLocks noChangeArrowheads="1"/>
          </p:cNvSpPr>
          <p:nvPr/>
        </p:nvSpPr>
        <p:spPr bwMode="auto">
          <a:xfrm>
            <a:off x="4090988" y="3681413"/>
            <a:ext cx="184731" cy="461665"/>
          </a:xfrm>
          <a:prstGeom prst="rect">
            <a:avLst/>
          </a:prstGeom>
          <a:noFill/>
          <a:ln w="9525">
            <a:noFill/>
            <a:miter lim="800000"/>
          </a:ln>
        </p:spPr>
        <p:txBody>
          <a:bodyPr wrap="none">
            <a:spAutoFit/>
          </a:bodyPr>
          <a:lstStyle/>
          <a:p>
            <a:pPr eaLnBrk="0" hangingPunct="0"/>
            <a:endParaRPr lang="it-IT" sz="2400">
              <a:latin typeface="Arial Narrow" panose="020B0606020202030204" pitchFamily="34" charset="0"/>
            </a:endParaRPr>
          </a:p>
        </p:txBody>
      </p:sp>
      <p:sp>
        <p:nvSpPr>
          <p:cNvPr id="16390" name="Rectangle 5"/>
          <p:cNvSpPr>
            <a:spLocks noChangeArrowheads="1"/>
          </p:cNvSpPr>
          <p:nvPr/>
        </p:nvSpPr>
        <p:spPr bwMode="auto">
          <a:xfrm>
            <a:off x="3352800" y="4038600"/>
            <a:ext cx="1989138" cy="461665"/>
          </a:xfrm>
          <a:prstGeom prst="rect">
            <a:avLst/>
          </a:prstGeom>
          <a:noFill/>
          <a:ln w="9525">
            <a:noFill/>
            <a:miter lim="800000"/>
          </a:ln>
        </p:spPr>
        <p:txBody>
          <a:bodyPr>
            <a:spAutoFit/>
          </a:bodyPr>
          <a:lstStyle/>
          <a:p>
            <a:pPr eaLnBrk="0" hangingPunct="0"/>
            <a:endParaRPr lang="it-IT" sz="2400">
              <a:latin typeface="Arial Narrow" panose="020B0606020202030204" pitchFamily="34" charset="0"/>
            </a:endParaRPr>
          </a:p>
        </p:txBody>
      </p:sp>
      <p:sp>
        <p:nvSpPr>
          <p:cNvPr id="16391" name="Text Box 6"/>
          <p:cNvSpPr txBox="1">
            <a:spLocks noChangeArrowheads="1"/>
          </p:cNvSpPr>
          <p:nvPr/>
        </p:nvSpPr>
        <p:spPr bwMode="auto">
          <a:xfrm>
            <a:off x="132385" y="2668954"/>
            <a:ext cx="3848100" cy="1200329"/>
          </a:xfrm>
          <a:prstGeom prst="rect">
            <a:avLst/>
          </a:prstGeom>
          <a:noFill/>
          <a:ln w="9525">
            <a:noFill/>
            <a:miter lim="800000"/>
          </a:ln>
        </p:spPr>
        <p:txBody>
          <a:bodyPr>
            <a:spAutoFit/>
          </a:bodyPr>
          <a:lstStyle/>
          <a:p>
            <a:pPr eaLnBrk="0" hangingPunct="0"/>
            <a:r>
              <a:rPr lang="it-IT" sz="1800" dirty="0">
                <a:latin typeface="Arial" panose="020B0604020202020204" pitchFamily="34" charset="0"/>
                <a:cs typeface="Arial" panose="020B0604020202020204" pitchFamily="34" charset="0"/>
              </a:rPr>
              <a:t>Nella sua forma rara una base può formare </a:t>
            </a:r>
            <a:r>
              <a:rPr lang="it-IT" sz="1800" b="1" dirty="0">
                <a:solidFill>
                  <a:srgbClr val="00CC00"/>
                </a:solidFill>
                <a:latin typeface="Arial" panose="020B0604020202020204" pitchFamily="34" charset="0"/>
                <a:cs typeface="Arial" panose="020B0604020202020204" pitchFamily="34" charset="0"/>
              </a:rPr>
              <a:t>legami diversi</a:t>
            </a:r>
            <a:r>
              <a:rPr lang="it-IT" sz="1800" dirty="0">
                <a:solidFill>
                  <a:srgbClr val="00CC00"/>
                </a:solidFill>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rispetto a quelli normali e causare appaiamenti errati.</a:t>
            </a:r>
            <a:endParaRPr lang="it-IT" sz="1800" dirty="0">
              <a:solidFill>
                <a:srgbClr val="15FF11"/>
              </a:solidFill>
              <a:latin typeface="Arial" panose="020B0604020202020204" pitchFamily="34" charset="0"/>
              <a:cs typeface="Arial" panose="020B0604020202020204" pitchFamily="34" charset="0"/>
            </a:endParaRPr>
          </a:p>
        </p:txBody>
      </p:sp>
      <p:sp>
        <p:nvSpPr>
          <p:cNvPr id="16392" name="Rectangle 12"/>
          <p:cNvSpPr>
            <a:spLocks noChangeArrowheads="1"/>
          </p:cNvSpPr>
          <p:nvPr/>
        </p:nvSpPr>
        <p:spPr bwMode="auto">
          <a:xfrm>
            <a:off x="3985181" y="1053703"/>
            <a:ext cx="876300" cy="622300"/>
          </a:xfrm>
          <a:prstGeom prst="rect">
            <a:avLst/>
          </a:prstGeom>
          <a:noFill/>
          <a:ln w="38100">
            <a:solidFill>
              <a:srgbClr val="00B0F0"/>
            </a:solidFill>
            <a:miter lim="800000"/>
          </a:ln>
        </p:spPr>
        <p:txBody>
          <a:bodyPr wrap="none" anchor="ctr"/>
          <a:lstStyle/>
          <a:p>
            <a:pPr algn="ctr"/>
            <a:endParaRPr lang="it-IT">
              <a:solidFill>
                <a:srgbClr val="FF3300"/>
              </a:solidFill>
              <a:latin typeface="Arial Narrow" panose="020B0606020202030204" pitchFamily="34" charset="0"/>
            </a:endParaRPr>
          </a:p>
        </p:txBody>
      </p:sp>
      <p:sp>
        <p:nvSpPr>
          <p:cNvPr id="16393" name="Rectangle 13"/>
          <p:cNvSpPr>
            <a:spLocks noChangeArrowheads="1"/>
          </p:cNvSpPr>
          <p:nvPr/>
        </p:nvSpPr>
        <p:spPr bwMode="auto">
          <a:xfrm>
            <a:off x="8011477" y="1053703"/>
            <a:ext cx="876300" cy="622300"/>
          </a:xfrm>
          <a:prstGeom prst="rect">
            <a:avLst/>
          </a:prstGeom>
          <a:noFill/>
          <a:ln w="38100">
            <a:solidFill>
              <a:srgbClr val="FF3300"/>
            </a:solidFill>
            <a:miter lim="800000"/>
          </a:ln>
        </p:spPr>
        <p:txBody>
          <a:bodyPr wrap="none" anchor="ctr"/>
          <a:lstStyle/>
          <a:p>
            <a:pPr algn="ctr"/>
            <a:endParaRPr lang="it-IT">
              <a:solidFill>
                <a:srgbClr val="FF3300"/>
              </a:solidFill>
              <a:latin typeface="Arial Narrow" panose="020B0606020202030204" pitchFamily="34" charset="0"/>
            </a:endParaRPr>
          </a:p>
        </p:txBody>
      </p:sp>
      <p:sp>
        <p:nvSpPr>
          <p:cNvPr id="16394" name="Rectangle 14"/>
          <p:cNvSpPr>
            <a:spLocks noChangeArrowheads="1"/>
          </p:cNvSpPr>
          <p:nvPr/>
        </p:nvSpPr>
        <p:spPr bwMode="auto">
          <a:xfrm>
            <a:off x="3909060" y="4500245"/>
            <a:ext cx="876300" cy="622300"/>
          </a:xfrm>
          <a:prstGeom prst="rect">
            <a:avLst/>
          </a:prstGeom>
          <a:noFill/>
          <a:ln w="38100">
            <a:solidFill>
              <a:srgbClr val="FF3300"/>
            </a:solidFill>
            <a:miter lim="800000"/>
          </a:ln>
        </p:spPr>
        <p:txBody>
          <a:bodyPr wrap="none" anchor="ctr"/>
          <a:lstStyle/>
          <a:p>
            <a:pPr algn="ctr"/>
            <a:endParaRPr lang="it-IT">
              <a:solidFill>
                <a:srgbClr val="FF3300"/>
              </a:solidFill>
              <a:latin typeface="Arial Narrow" panose="020B0606020202030204" pitchFamily="34" charset="0"/>
            </a:endParaRPr>
          </a:p>
        </p:txBody>
      </p:sp>
      <p:sp>
        <p:nvSpPr>
          <p:cNvPr id="16395" name="Rectangle 15"/>
          <p:cNvSpPr>
            <a:spLocks noChangeArrowheads="1"/>
          </p:cNvSpPr>
          <p:nvPr/>
        </p:nvSpPr>
        <p:spPr bwMode="auto">
          <a:xfrm>
            <a:off x="7883021" y="4500245"/>
            <a:ext cx="876300" cy="622300"/>
          </a:xfrm>
          <a:prstGeom prst="rect">
            <a:avLst/>
          </a:prstGeom>
          <a:noFill/>
          <a:ln w="38100">
            <a:solidFill>
              <a:srgbClr val="00B0F0"/>
            </a:solidFill>
            <a:miter lim="800000"/>
          </a:ln>
        </p:spPr>
        <p:txBody>
          <a:bodyPr wrap="none" anchor="ctr"/>
          <a:lstStyle/>
          <a:p>
            <a:pPr algn="ctr"/>
            <a:endParaRPr lang="it-IT">
              <a:solidFill>
                <a:srgbClr val="FF3300"/>
              </a:solidFill>
              <a:latin typeface="Arial Narrow" panose="020B0606020202030204" pitchFamily="34" charset="0"/>
            </a:endParaRPr>
          </a:p>
        </p:txBody>
      </p:sp>
      <p:sp>
        <p:nvSpPr>
          <p:cNvPr id="2" name="Text Box 1"/>
          <p:cNvSpPr txBox="1"/>
          <p:nvPr/>
        </p:nvSpPr>
        <p:spPr>
          <a:xfrm>
            <a:off x="4091305" y="196215"/>
            <a:ext cx="581660" cy="645160"/>
          </a:xfrm>
          <a:prstGeom prst="rect">
            <a:avLst/>
          </a:prstGeom>
          <a:noFill/>
        </p:spPr>
        <p:txBody>
          <a:bodyPr wrap="square" rtlCol="0">
            <a:spAutoFit/>
          </a:bodyPr>
          <a:lstStyle/>
          <a:p>
            <a:r>
              <a:rPr lang="it-IT" altLang="en-US" sz="3600">
                <a:latin typeface="Arial" panose="020B0604020202020204" pitchFamily="34" charset="0"/>
                <a:cs typeface="Arial" panose="020B0604020202020204" pitchFamily="34" charset="0"/>
              </a:rPr>
              <a:t>T</a:t>
            </a:r>
          </a:p>
        </p:txBody>
      </p:sp>
      <p:sp>
        <p:nvSpPr>
          <p:cNvPr id="3" name="Text Box 2"/>
          <p:cNvSpPr txBox="1"/>
          <p:nvPr/>
        </p:nvSpPr>
        <p:spPr>
          <a:xfrm>
            <a:off x="8084820" y="196215"/>
            <a:ext cx="581660" cy="645160"/>
          </a:xfrm>
          <a:prstGeom prst="rect">
            <a:avLst/>
          </a:prstGeom>
          <a:noFill/>
        </p:spPr>
        <p:txBody>
          <a:bodyPr wrap="square" rtlCol="0">
            <a:spAutoFit/>
          </a:bodyPr>
          <a:lstStyle/>
          <a:p>
            <a:r>
              <a:rPr lang="it-IT" altLang="en-US" sz="3600">
                <a:solidFill>
                  <a:srgbClr val="FF0000"/>
                </a:solidFill>
                <a:latin typeface="Arial" panose="020B0604020202020204" pitchFamily="34" charset="0"/>
                <a:cs typeface="Arial" panose="020B0604020202020204" pitchFamily="34" charset="0"/>
              </a:rPr>
              <a:t>G</a:t>
            </a:r>
          </a:p>
        </p:txBody>
      </p:sp>
      <p:sp>
        <p:nvSpPr>
          <p:cNvPr id="4" name="Text Box 3"/>
          <p:cNvSpPr txBox="1"/>
          <p:nvPr/>
        </p:nvSpPr>
        <p:spPr>
          <a:xfrm>
            <a:off x="4091305" y="3793490"/>
            <a:ext cx="581660" cy="645160"/>
          </a:xfrm>
          <a:prstGeom prst="rect">
            <a:avLst/>
          </a:prstGeom>
          <a:noFill/>
        </p:spPr>
        <p:txBody>
          <a:bodyPr wrap="square" rtlCol="0">
            <a:spAutoFit/>
          </a:bodyPr>
          <a:lstStyle/>
          <a:p>
            <a:r>
              <a:rPr lang="it-IT" altLang="en-US" sz="3600">
                <a:gradFill>
                  <a:gsLst>
                    <a:gs pos="0">
                      <a:srgbClr val="FE4444"/>
                    </a:gs>
                    <a:gs pos="100000">
                      <a:srgbClr val="832B2B"/>
                    </a:gs>
                  </a:gsLst>
                  <a:lin scaled="0"/>
                </a:gradFill>
                <a:latin typeface="Arial" panose="020B0604020202020204" pitchFamily="34" charset="0"/>
                <a:cs typeface="Arial" panose="020B0604020202020204" pitchFamily="34" charset="0"/>
              </a:rPr>
              <a:t>C</a:t>
            </a:r>
          </a:p>
        </p:txBody>
      </p:sp>
      <p:sp>
        <p:nvSpPr>
          <p:cNvPr id="5" name="Text Box 4"/>
          <p:cNvSpPr txBox="1"/>
          <p:nvPr/>
        </p:nvSpPr>
        <p:spPr>
          <a:xfrm>
            <a:off x="8084820" y="3793490"/>
            <a:ext cx="581660" cy="645160"/>
          </a:xfrm>
          <a:prstGeom prst="rect">
            <a:avLst/>
          </a:prstGeom>
          <a:noFill/>
        </p:spPr>
        <p:txBody>
          <a:bodyPr wrap="square" rtlCol="0">
            <a:spAutoFit/>
          </a:bodyPr>
          <a:lstStyle/>
          <a:p>
            <a:r>
              <a:rPr lang="it-IT" altLang="en-US" sz="3600">
                <a:solidFill>
                  <a:schemeClr val="tx1">
                    <a:lumMod val="40000"/>
                    <a:lumOff val="60000"/>
                  </a:schemeClr>
                </a:solidFill>
                <a:latin typeface="Arial" panose="020B0604020202020204" pitchFamily="34" charset="0"/>
                <a:cs typeface="Arial" panose="020B0604020202020204" pitchFamily="34" charset="0"/>
              </a:rPr>
              <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ccia a destra 12">
            <a:extLst>
              <a:ext uri="{FF2B5EF4-FFF2-40B4-BE49-F238E27FC236}">
                <a16:creationId xmlns:a16="http://schemas.microsoft.com/office/drawing/2014/main" id="{28B42314-0505-68D3-843C-17312D70E5F3}"/>
              </a:ext>
            </a:extLst>
          </p:cNvPr>
          <p:cNvSpPr/>
          <p:nvPr/>
        </p:nvSpPr>
        <p:spPr bwMode="auto">
          <a:xfrm>
            <a:off x="3960089" y="3191884"/>
            <a:ext cx="491376" cy="30162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
        <p:nvSpPr>
          <p:cNvPr id="14" name="Freccia a destra 13">
            <a:extLst>
              <a:ext uri="{FF2B5EF4-FFF2-40B4-BE49-F238E27FC236}">
                <a16:creationId xmlns:a16="http://schemas.microsoft.com/office/drawing/2014/main" id="{DA835E21-2143-D66B-398E-192AA3A44FA9}"/>
              </a:ext>
            </a:extLst>
          </p:cNvPr>
          <p:cNvSpPr/>
          <p:nvPr/>
        </p:nvSpPr>
        <p:spPr bwMode="auto">
          <a:xfrm>
            <a:off x="6530497" y="2462934"/>
            <a:ext cx="491376" cy="30162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
        <p:nvSpPr>
          <p:cNvPr id="15" name="Freccia a destra 14">
            <a:extLst>
              <a:ext uri="{FF2B5EF4-FFF2-40B4-BE49-F238E27FC236}">
                <a16:creationId xmlns:a16="http://schemas.microsoft.com/office/drawing/2014/main" id="{14767729-8969-30EF-FF3A-1749BE6B6DAE}"/>
              </a:ext>
            </a:extLst>
          </p:cNvPr>
          <p:cNvSpPr/>
          <p:nvPr/>
        </p:nvSpPr>
        <p:spPr bwMode="auto">
          <a:xfrm>
            <a:off x="6515790" y="4181691"/>
            <a:ext cx="491376" cy="30162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
        <p:nvSpPr>
          <p:cNvPr id="17410" name="Segnaposto numero diapositiva 3"/>
          <p:cNvSpPr>
            <a:spLocks noGrp="1"/>
          </p:cNvSpPr>
          <p:nvPr>
            <p:ph type="sldNum" sz="quarter" idx="11"/>
          </p:nvPr>
        </p:nvSpPr>
        <p:spPr>
          <a:noFill/>
        </p:spPr>
        <p:txBody>
          <a:bodyPr/>
          <a:lstStyle/>
          <a:p>
            <a:fld id="{83B95A1E-74B8-4A14-8453-0FF35019DC32}" type="slidenum">
              <a:rPr lang="en-US" altLang="en-US" smtClean="0"/>
              <a:t>8</a:t>
            </a:fld>
            <a:endParaRPr lang="en-US" altLang="en-US" dirty="0"/>
          </a:p>
        </p:txBody>
      </p:sp>
      <p:sp>
        <p:nvSpPr>
          <p:cNvPr id="17411" name="Rectangle 2"/>
          <p:cNvSpPr>
            <a:spLocks noGrp="1" noChangeArrowheads="1"/>
          </p:cNvSpPr>
          <p:nvPr>
            <p:ph type="title"/>
          </p:nvPr>
        </p:nvSpPr>
        <p:spPr>
          <a:xfrm>
            <a:off x="2913062" y="203612"/>
            <a:ext cx="5985820" cy="361950"/>
          </a:xfrm>
        </p:spPr>
        <p:txBody>
          <a:bodyPr/>
          <a:lstStyle/>
          <a:p>
            <a:pPr algn="l" eaLnBrk="1" hangingPunct="1"/>
            <a:r>
              <a:rPr lang="it-IT" sz="2800" b="1" dirty="0">
                <a:solidFill>
                  <a:srgbClr val="FF072C"/>
                </a:solidFill>
                <a:latin typeface="Arial" panose="020B0604020202020204" pitchFamily="34" charset="0"/>
                <a:cs typeface="Arial" panose="020B0604020202020204" pitchFamily="34" charset="0"/>
              </a:rPr>
              <a:t>Transizione cheto enolica della G</a:t>
            </a:r>
            <a:endParaRPr lang="en-US" sz="2800" b="1" dirty="0">
              <a:solidFill>
                <a:srgbClr val="15FF11"/>
              </a:solidFill>
              <a:latin typeface="Arial" panose="020B0604020202020204" pitchFamily="34" charset="0"/>
              <a:cs typeface="Arial" panose="020B0604020202020204" pitchFamily="34" charset="0"/>
            </a:endParaRPr>
          </a:p>
        </p:txBody>
      </p:sp>
      <p:grpSp>
        <p:nvGrpSpPr>
          <p:cNvPr id="17414" name="Group 14"/>
          <p:cNvGrpSpPr/>
          <p:nvPr/>
        </p:nvGrpSpPr>
        <p:grpSpPr bwMode="auto">
          <a:xfrm>
            <a:off x="2433637" y="2396548"/>
            <a:ext cx="1274763" cy="1690688"/>
            <a:chOff x="1392" y="1383"/>
            <a:chExt cx="803" cy="1065"/>
          </a:xfrm>
        </p:grpSpPr>
        <p:sp>
          <p:nvSpPr>
            <p:cNvPr id="17485" name="Text Box 15"/>
            <p:cNvSpPr txBox="1">
              <a:spLocks noChangeArrowheads="1"/>
            </p:cNvSpPr>
            <p:nvPr/>
          </p:nvSpPr>
          <p:spPr bwMode="auto">
            <a:xfrm>
              <a:off x="1392" y="1764"/>
              <a:ext cx="302" cy="370"/>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A C</a:t>
              </a:r>
            </a:p>
            <a:p>
              <a:pPr eaLnBrk="0" hangingPunct="0"/>
              <a:r>
                <a:rPr lang="en-US" sz="1400">
                  <a:latin typeface="Comic Sans MS" panose="030F0702030302020204" pitchFamily="66" charset="0"/>
                </a:rPr>
                <a:t>T G</a:t>
              </a:r>
              <a:endParaRPr lang="en-US" sz="2400">
                <a:latin typeface="Comic Sans MS" panose="030F0702030302020204" pitchFamily="66" charset="0"/>
              </a:endParaRPr>
            </a:p>
          </p:txBody>
        </p:sp>
        <p:sp>
          <p:nvSpPr>
            <p:cNvPr id="17486" name="Text Box 16"/>
            <p:cNvSpPr txBox="1">
              <a:spLocks noChangeArrowheads="1"/>
            </p:cNvSpPr>
            <p:nvPr/>
          </p:nvSpPr>
          <p:spPr bwMode="auto">
            <a:xfrm rot="18111398">
              <a:off x="1688" y="1488"/>
              <a:ext cx="428" cy="370"/>
            </a:xfrm>
            <a:prstGeom prst="rect">
              <a:avLst/>
            </a:prstGeom>
            <a:noFill/>
            <a:ln w="9525">
              <a:noFill/>
              <a:miter lim="800000"/>
            </a:ln>
          </p:spPr>
          <p:txBody>
            <a:bodyPr wrap="none">
              <a:spAutoFit/>
            </a:bodyPr>
            <a:lstStyle/>
            <a:p>
              <a:pPr eaLnBrk="0" hangingPunct="0"/>
              <a:r>
                <a:rPr lang="en-US" sz="1400" dirty="0">
                  <a:solidFill>
                    <a:srgbClr val="FF072C"/>
                  </a:solidFill>
                  <a:latin typeface="Comic Sans MS" panose="030F0702030302020204" pitchFamily="66" charset="0"/>
                </a:rPr>
                <a:t>G*</a:t>
              </a:r>
              <a:r>
                <a:rPr lang="en-US" sz="1400" dirty="0">
                  <a:latin typeface="Comic Sans MS" panose="030F0702030302020204" pitchFamily="66" charset="0"/>
                </a:rPr>
                <a:t>T C</a:t>
              </a:r>
            </a:p>
            <a:p>
              <a:pPr eaLnBrk="0" hangingPunct="0"/>
              <a:r>
                <a:rPr lang="en-US" sz="1400" dirty="0">
                  <a:solidFill>
                    <a:srgbClr val="FF072C"/>
                  </a:solidFill>
                  <a:latin typeface="Comic Sans MS" panose="030F0702030302020204" pitchFamily="66" charset="0"/>
                </a:rPr>
                <a:t>T</a:t>
              </a:r>
              <a:r>
                <a:rPr lang="en-US" sz="1400" dirty="0">
                  <a:latin typeface="Comic Sans MS" panose="030F0702030302020204" pitchFamily="66" charset="0"/>
                </a:rPr>
                <a:t> A G</a:t>
              </a:r>
              <a:endParaRPr lang="en-US" sz="2400" dirty="0">
                <a:latin typeface="Comic Sans MS" panose="030F0702030302020204" pitchFamily="66" charset="0"/>
              </a:endParaRPr>
            </a:p>
          </p:txBody>
        </p:sp>
        <p:sp>
          <p:nvSpPr>
            <p:cNvPr id="17487" name="Text Box 17"/>
            <p:cNvSpPr txBox="1">
              <a:spLocks noChangeArrowheads="1"/>
            </p:cNvSpPr>
            <p:nvPr/>
          </p:nvSpPr>
          <p:spPr bwMode="auto">
            <a:xfrm rot="2904452">
              <a:off x="1720" y="2054"/>
              <a:ext cx="408" cy="370"/>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G T C</a:t>
              </a:r>
            </a:p>
            <a:p>
              <a:pPr eaLnBrk="0" hangingPunct="0"/>
              <a:r>
                <a:rPr lang="en-US" sz="1400">
                  <a:latin typeface="Comic Sans MS" panose="030F0702030302020204" pitchFamily="66" charset="0"/>
                </a:rPr>
                <a:t>C A G</a:t>
              </a:r>
              <a:endParaRPr lang="en-US" sz="2400">
                <a:latin typeface="Comic Sans MS" panose="030F0702030302020204" pitchFamily="66" charset="0"/>
              </a:endParaRPr>
            </a:p>
          </p:txBody>
        </p:sp>
        <p:sp>
          <p:nvSpPr>
            <p:cNvPr id="17488" name="Line 18"/>
            <p:cNvSpPr>
              <a:spLocks noChangeShapeType="1"/>
            </p:cNvSpPr>
            <p:nvPr/>
          </p:nvSpPr>
          <p:spPr bwMode="auto">
            <a:xfrm>
              <a:off x="1427" y="1776"/>
              <a:ext cx="192" cy="0"/>
            </a:xfrm>
            <a:prstGeom prst="line">
              <a:avLst/>
            </a:prstGeom>
            <a:noFill/>
            <a:ln w="28575">
              <a:solidFill>
                <a:schemeClr val="tx1"/>
              </a:solidFill>
              <a:round/>
            </a:ln>
          </p:spPr>
          <p:txBody>
            <a:bodyPr wrap="none" anchor="ctr"/>
            <a:lstStyle/>
            <a:p>
              <a:endParaRPr lang="it-IT"/>
            </a:p>
          </p:txBody>
        </p:sp>
        <p:sp>
          <p:nvSpPr>
            <p:cNvPr id="17489" name="Line 19"/>
            <p:cNvSpPr>
              <a:spLocks noChangeShapeType="1"/>
            </p:cNvSpPr>
            <p:nvPr/>
          </p:nvSpPr>
          <p:spPr bwMode="auto">
            <a:xfrm>
              <a:off x="1433" y="2112"/>
              <a:ext cx="186" cy="0"/>
            </a:xfrm>
            <a:prstGeom prst="line">
              <a:avLst/>
            </a:prstGeom>
            <a:noFill/>
            <a:ln w="28575">
              <a:solidFill>
                <a:schemeClr val="tx1"/>
              </a:solidFill>
              <a:round/>
            </a:ln>
          </p:spPr>
          <p:txBody>
            <a:bodyPr wrap="none" anchor="ctr"/>
            <a:lstStyle/>
            <a:p>
              <a:endParaRPr lang="it-IT"/>
            </a:p>
          </p:txBody>
        </p:sp>
        <p:sp>
          <p:nvSpPr>
            <p:cNvPr id="17490" name="Line 20"/>
            <p:cNvSpPr>
              <a:spLocks noChangeShapeType="1"/>
            </p:cNvSpPr>
            <p:nvPr/>
          </p:nvSpPr>
          <p:spPr bwMode="auto">
            <a:xfrm>
              <a:off x="1619" y="2112"/>
              <a:ext cx="288" cy="336"/>
            </a:xfrm>
            <a:prstGeom prst="line">
              <a:avLst/>
            </a:prstGeom>
            <a:noFill/>
            <a:ln w="28575">
              <a:solidFill>
                <a:schemeClr val="tx1"/>
              </a:solidFill>
              <a:round/>
            </a:ln>
          </p:spPr>
          <p:txBody>
            <a:bodyPr wrap="none" anchor="ctr"/>
            <a:lstStyle/>
            <a:p>
              <a:endParaRPr lang="it-IT"/>
            </a:p>
          </p:txBody>
        </p:sp>
        <p:sp>
          <p:nvSpPr>
            <p:cNvPr id="17491" name="Line 21"/>
            <p:cNvSpPr>
              <a:spLocks noChangeShapeType="1"/>
            </p:cNvSpPr>
            <p:nvPr/>
          </p:nvSpPr>
          <p:spPr bwMode="auto">
            <a:xfrm flipV="1">
              <a:off x="1619" y="1383"/>
              <a:ext cx="213" cy="393"/>
            </a:xfrm>
            <a:prstGeom prst="line">
              <a:avLst/>
            </a:prstGeom>
            <a:noFill/>
            <a:ln w="28575">
              <a:solidFill>
                <a:schemeClr val="tx1"/>
              </a:solidFill>
              <a:round/>
            </a:ln>
          </p:spPr>
          <p:txBody>
            <a:bodyPr wrap="none" anchor="ctr"/>
            <a:lstStyle/>
            <a:p>
              <a:endParaRPr lang="it-IT"/>
            </a:p>
          </p:txBody>
        </p:sp>
        <p:sp>
          <p:nvSpPr>
            <p:cNvPr id="17492" name="Line 22"/>
            <p:cNvSpPr>
              <a:spLocks noChangeShapeType="1"/>
            </p:cNvSpPr>
            <p:nvPr/>
          </p:nvSpPr>
          <p:spPr bwMode="auto">
            <a:xfrm flipV="1">
              <a:off x="1940" y="1594"/>
              <a:ext cx="188" cy="297"/>
            </a:xfrm>
            <a:prstGeom prst="line">
              <a:avLst/>
            </a:prstGeom>
            <a:noFill/>
            <a:ln w="28575">
              <a:solidFill>
                <a:schemeClr val="tx1"/>
              </a:solidFill>
              <a:round/>
            </a:ln>
          </p:spPr>
          <p:txBody>
            <a:bodyPr wrap="none" anchor="ctr"/>
            <a:lstStyle/>
            <a:p>
              <a:endParaRPr lang="it-IT"/>
            </a:p>
          </p:txBody>
        </p:sp>
        <p:sp>
          <p:nvSpPr>
            <p:cNvPr id="17493" name="Line 23"/>
            <p:cNvSpPr>
              <a:spLocks noChangeShapeType="1"/>
            </p:cNvSpPr>
            <p:nvPr/>
          </p:nvSpPr>
          <p:spPr bwMode="auto">
            <a:xfrm>
              <a:off x="1984" y="2027"/>
              <a:ext cx="211" cy="229"/>
            </a:xfrm>
            <a:prstGeom prst="line">
              <a:avLst/>
            </a:prstGeom>
            <a:noFill/>
            <a:ln w="28575">
              <a:solidFill>
                <a:schemeClr val="tx1"/>
              </a:solidFill>
              <a:round/>
            </a:ln>
          </p:spPr>
          <p:txBody>
            <a:bodyPr wrap="none" anchor="ctr"/>
            <a:lstStyle/>
            <a:p>
              <a:endParaRPr lang="it-IT"/>
            </a:p>
          </p:txBody>
        </p:sp>
      </p:grpSp>
      <p:sp>
        <p:nvSpPr>
          <p:cNvPr id="17416" name="AutoShape 25"/>
          <p:cNvSpPr/>
          <p:nvPr/>
        </p:nvSpPr>
        <p:spPr bwMode="auto">
          <a:xfrm>
            <a:off x="4872037" y="2487035"/>
            <a:ext cx="152400" cy="1905000"/>
          </a:xfrm>
          <a:prstGeom prst="leftBrace">
            <a:avLst>
              <a:gd name="adj1" fmla="val 104167"/>
              <a:gd name="adj2" fmla="val 50000"/>
            </a:avLst>
          </a:prstGeom>
          <a:noFill/>
          <a:ln w="9525">
            <a:solidFill>
              <a:schemeClr val="tx1"/>
            </a:solidFill>
            <a:round/>
          </a:ln>
        </p:spPr>
        <p:txBody>
          <a:bodyPr wrap="none" anchor="ctr"/>
          <a:lstStyle/>
          <a:p>
            <a:endParaRPr lang="it-IT"/>
          </a:p>
        </p:txBody>
      </p:sp>
      <p:grpSp>
        <p:nvGrpSpPr>
          <p:cNvPr id="17417" name="Group 26"/>
          <p:cNvGrpSpPr/>
          <p:nvPr/>
        </p:nvGrpSpPr>
        <p:grpSpPr bwMode="auto">
          <a:xfrm>
            <a:off x="5149850" y="2258435"/>
            <a:ext cx="1339850" cy="706437"/>
            <a:chOff x="3103" y="1296"/>
            <a:chExt cx="844" cy="445"/>
          </a:xfrm>
        </p:grpSpPr>
        <p:grpSp>
          <p:nvGrpSpPr>
            <p:cNvPr id="17476" name="Group 27"/>
            <p:cNvGrpSpPr/>
            <p:nvPr/>
          </p:nvGrpSpPr>
          <p:grpSpPr bwMode="auto">
            <a:xfrm>
              <a:off x="3168" y="1296"/>
              <a:ext cx="779" cy="445"/>
              <a:chOff x="168" y="1686"/>
              <a:chExt cx="779" cy="445"/>
            </a:xfrm>
          </p:grpSpPr>
          <p:sp>
            <p:nvSpPr>
              <p:cNvPr id="17479" name="Line 28"/>
              <p:cNvSpPr>
                <a:spLocks noChangeShapeType="1"/>
              </p:cNvSpPr>
              <p:nvPr/>
            </p:nvSpPr>
            <p:spPr bwMode="auto">
              <a:xfrm>
                <a:off x="240" y="1776"/>
                <a:ext cx="528" cy="0"/>
              </a:xfrm>
              <a:prstGeom prst="line">
                <a:avLst/>
              </a:prstGeom>
              <a:noFill/>
              <a:ln w="28575">
                <a:solidFill>
                  <a:schemeClr val="tx1"/>
                </a:solidFill>
                <a:round/>
              </a:ln>
            </p:spPr>
            <p:txBody>
              <a:bodyPr wrap="none" anchor="ctr"/>
              <a:lstStyle/>
              <a:p>
                <a:endParaRPr lang="it-IT"/>
              </a:p>
            </p:txBody>
          </p:sp>
          <p:sp>
            <p:nvSpPr>
              <p:cNvPr id="17480" name="Line 29"/>
              <p:cNvSpPr>
                <a:spLocks noChangeShapeType="1"/>
              </p:cNvSpPr>
              <p:nvPr/>
            </p:nvSpPr>
            <p:spPr bwMode="auto">
              <a:xfrm>
                <a:off x="246" y="2040"/>
                <a:ext cx="528" cy="0"/>
              </a:xfrm>
              <a:prstGeom prst="line">
                <a:avLst/>
              </a:prstGeom>
              <a:noFill/>
              <a:ln w="28575">
                <a:solidFill>
                  <a:schemeClr val="tx1"/>
                </a:solidFill>
                <a:round/>
              </a:ln>
            </p:spPr>
            <p:txBody>
              <a:bodyPr wrap="none" anchor="ctr"/>
              <a:lstStyle/>
              <a:p>
                <a:endParaRPr lang="it-IT"/>
              </a:p>
            </p:txBody>
          </p:sp>
          <p:sp>
            <p:nvSpPr>
              <p:cNvPr id="17481" name="Text Box 30"/>
              <p:cNvSpPr txBox="1">
                <a:spLocks noChangeArrowheads="1"/>
              </p:cNvSpPr>
              <p:nvPr/>
            </p:nvSpPr>
            <p:spPr bwMode="auto">
              <a:xfrm>
                <a:off x="768" y="1962"/>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82" name="Text Box 31"/>
              <p:cNvSpPr txBox="1">
                <a:spLocks noChangeArrowheads="1"/>
              </p:cNvSpPr>
              <p:nvPr/>
            </p:nvSpPr>
            <p:spPr bwMode="auto">
              <a:xfrm>
                <a:off x="768" y="1686"/>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sp>
            <p:nvSpPr>
              <p:cNvPr id="17483" name="Text Box 32"/>
              <p:cNvSpPr txBox="1">
                <a:spLocks noChangeArrowheads="1"/>
              </p:cNvSpPr>
              <p:nvPr/>
            </p:nvSpPr>
            <p:spPr bwMode="auto">
              <a:xfrm>
                <a:off x="168" y="1743"/>
                <a:ext cx="652"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A C G T C</a:t>
                </a:r>
                <a:endParaRPr lang="en-US" sz="2400">
                  <a:latin typeface="Comic Sans MS" panose="030F0702030302020204" pitchFamily="66" charset="0"/>
                </a:endParaRPr>
              </a:p>
            </p:txBody>
          </p:sp>
          <p:sp>
            <p:nvSpPr>
              <p:cNvPr id="17484" name="Text Box 33"/>
              <p:cNvSpPr txBox="1">
                <a:spLocks noChangeArrowheads="1"/>
              </p:cNvSpPr>
              <p:nvPr/>
            </p:nvSpPr>
            <p:spPr bwMode="auto">
              <a:xfrm>
                <a:off x="168" y="1863"/>
                <a:ext cx="670"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T G </a:t>
                </a:r>
                <a:r>
                  <a:rPr lang="en-US" sz="1400">
                    <a:solidFill>
                      <a:srgbClr val="FF072C"/>
                    </a:solidFill>
                    <a:latin typeface="Comic Sans MS" panose="030F0702030302020204" pitchFamily="66" charset="0"/>
                  </a:rPr>
                  <a:t>T</a:t>
                </a:r>
                <a:r>
                  <a:rPr lang="en-US" sz="1400">
                    <a:latin typeface="Comic Sans MS" panose="030F0702030302020204" pitchFamily="66" charset="0"/>
                  </a:rPr>
                  <a:t> A G</a:t>
                </a:r>
                <a:endParaRPr lang="en-US" sz="2400">
                  <a:latin typeface="Comic Sans MS" panose="030F0702030302020204" pitchFamily="66" charset="0"/>
                </a:endParaRPr>
              </a:p>
            </p:txBody>
          </p:sp>
        </p:grpSp>
        <p:sp>
          <p:nvSpPr>
            <p:cNvPr id="17477" name="Text Box 34"/>
            <p:cNvSpPr txBox="1">
              <a:spLocks noChangeArrowheads="1"/>
            </p:cNvSpPr>
            <p:nvPr/>
          </p:nvSpPr>
          <p:spPr bwMode="auto">
            <a:xfrm>
              <a:off x="3103" y="1296"/>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78" name="Text Box 35"/>
            <p:cNvSpPr txBox="1">
              <a:spLocks noChangeArrowheads="1"/>
            </p:cNvSpPr>
            <p:nvPr/>
          </p:nvSpPr>
          <p:spPr bwMode="auto">
            <a:xfrm>
              <a:off x="3109" y="1570"/>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grpSp>
      <p:grpSp>
        <p:nvGrpSpPr>
          <p:cNvPr id="17418" name="Group 36"/>
          <p:cNvGrpSpPr/>
          <p:nvPr/>
        </p:nvGrpSpPr>
        <p:grpSpPr bwMode="auto">
          <a:xfrm>
            <a:off x="5118100" y="3977697"/>
            <a:ext cx="1373187" cy="709613"/>
            <a:chOff x="82" y="1684"/>
            <a:chExt cx="865" cy="447"/>
          </a:xfrm>
        </p:grpSpPr>
        <p:sp>
          <p:nvSpPr>
            <p:cNvPr id="17467" name="Text Box 37"/>
            <p:cNvSpPr txBox="1">
              <a:spLocks noChangeArrowheads="1"/>
            </p:cNvSpPr>
            <p:nvPr/>
          </p:nvSpPr>
          <p:spPr bwMode="auto">
            <a:xfrm>
              <a:off x="82" y="1684"/>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68" name="Text Box 38"/>
            <p:cNvSpPr txBox="1">
              <a:spLocks noChangeArrowheads="1"/>
            </p:cNvSpPr>
            <p:nvPr/>
          </p:nvSpPr>
          <p:spPr bwMode="auto">
            <a:xfrm>
              <a:off x="88" y="1958"/>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grpSp>
          <p:nvGrpSpPr>
            <p:cNvPr id="17469" name="Group 39"/>
            <p:cNvGrpSpPr/>
            <p:nvPr/>
          </p:nvGrpSpPr>
          <p:grpSpPr bwMode="auto">
            <a:xfrm>
              <a:off x="168" y="1686"/>
              <a:ext cx="779" cy="445"/>
              <a:chOff x="168" y="1686"/>
              <a:chExt cx="779" cy="445"/>
            </a:xfrm>
          </p:grpSpPr>
          <p:sp>
            <p:nvSpPr>
              <p:cNvPr id="17470" name="Line 40"/>
              <p:cNvSpPr>
                <a:spLocks noChangeShapeType="1"/>
              </p:cNvSpPr>
              <p:nvPr/>
            </p:nvSpPr>
            <p:spPr bwMode="auto">
              <a:xfrm>
                <a:off x="240" y="1776"/>
                <a:ext cx="528" cy="0"/>
              </a:xfrm>
              <a:prstGeom prst="line">
                <a:avLst/>
              </a:prstGeom>
              <a:noFill/>
              <a:ln w="28575">
                <a:solidFill>
                  <a:schemeClr val="tx1"/>
                </a:solidFill>
                <a:round/>
              </a:ln>
            </p:spPr>
            <p:txBody>
              <a:bodyPr wrap="none" anchor="ctr"/>
              <a:lstStyle/>
              <a:p>
                <a:endParaRPr lang="it-IT"/>
              </a:p>
            </p:txBody>
          </p:sp>
          <p:sp>
            <p:nvSpPr>
              <p:cNvPr id="17471" name="Line 41"/>
              <p:cNvSpPr>
                <a:spLocks noChangeShapeType="1"/>
              </p:cNvSpPr>
              <p:nvPr/>
            </p:nvSpPr>
            <p:spPr bwMode="auto">
              <a:xfrm>
                <a:off x="246" y="2040"/>
                <a:ext cx="528" cy="0"/>
              </a:xfrm>
              <a:prstGeom prst="line">
                <a:avLst/>
              </a:prstGeom>
              <a:noFill/>
              <a:ln w="28575">
                <a:solidFill>
                  <a:schemeClr val="tx1"/>
                </a:solidFill>
                <a:round/>
              </a:ln>
            </p:spPr>
            <p:txBody>
              <a:bodyPr wrap="none" anchor="ctr"/>
              <a:lstStyle/>
              <a:p>
                <a:endParaRPr lang="it-IT"/>
              </a:p>
            </p:txBody>
          </p:sp>
          <p:sp>
            <p:nvSpPr>
              <p:cNvPr id="17472" name="Text Box 42"/>
              <p:cNvSpPr txBox="1">
                <a:spLocks noChangeArrowheads="1"/>
              </p:cNvSpPr>
              <p:nvPr/>
            </p:nvSpPr>
            <p:spPr bwMode="auto">
              <a:xfrm>
                <a:off x="768" y="1962"/>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73" name="Text Box 43"/>
              <p:cNvSpPr txBox="1">
                <a:spLocks noChangeArrowheads="1"/>
              </p:cNvSpPr>
              <p:nvPr/>
            </p:nvSpPr>
            <p:spPr bwMode="auto">
              <a:xfrm>
                <a:off x="768" y="1686"/>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sp>
            <p:nvSpPr>
              <p:cNvPr id="17474" name="Text Box 44"/>
              <p:cNvSpPr txBox="1">
                <a:spLocks noChangeArrowheads="1"/>
              </p:cNvSpPr>
              <p:nvPr/>
            </p:nvSpPr>
            <p:spPr bwMode="auto">
              <a:xfrm>
                <a:off x="168" y="1743"/>
                <a:ext cx="652"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A C G T C</a:t>
                </a:r>
                <a:endParaRPr lang="en-US" sz="2400">
                  <a:latin typeface="Comic Sans MS" panose="030F0702030302020204" pitchFamily="66" charset="0"/>
                </a:endParaRPr>
              </a:p>
            </p:txBody>
          </p:sp>
          <p:sp>
            <p:nvSpPr>
              <p:cNvPr id="17475" name="Text Box 45"/>
              <p:cNvSpPr txBox="1">
                <a:spLocks noChangeArrowheads="1"/>
              </p:cNvSpPr>
              <p:nvPr/>
            </p:nvSpPr>
            <p:spPr bwMode="auto">
              <a:xfrm>
                <a:off x="168" y="1863"/>
                <a:ext cx="661"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T G C A G</a:t>
                </a:r>
                <a:endParaRPr lang="en-US" sz="2400">
                  <a:latin typeface="Comic Sans MS" panose="030F0702030302020204" pitchFamily="66" charset="0"/>
                </a:endParaRPr>
              </a:p>
            </p:txBody>
          </p:sp>
        </p:grpSp>
      </p:grpSp>
      <p:sp>
        <p:nvSpPr>
          <p:cNvPr id="17420" name="AutoShape 47"/>
          <p:cNvSpPr/>
          <p:nvPr/>
        </p:nvSpPr>
        <p:spPr bwMode="auto">
          <a:xfrm>
            <a:off x="7189787" y="1742497"/>
            <a:ext cx="152400" cy="1600200"/>
          </a:xfrm>
          <a:prstGeom prst="leftBrace">
            <a:avLst>
              <a:gd name="adj1" fmla="val 87500"/>
              <a:gd name="adj2" fmla="val 50000"/>
            </a:avLst>
          </a:prstGeom>
          <a:noFill/>
          <a:ln w="9525">
            <a:solidFill>
              <a:schemeClr val="tx1"/>
            </a:solidFill>
            <a:round/>
          </a:ln>
        </p:spPr>
        <p:txBody>
          <a:bodyPr wrap="none" anchor="ctr"/>
          <a:lstStyle/>
          <a:p>
            <a:endParaRPr lang="it-IT"/>
          </a:p>
        </p:txBody>
      </p:sp>
      <p:grpSp>
        <p:nvGrpSpPr>
          <p:cNvPr id="17421" name="Group 48"/>
          <p:cNvGrpSpPr/>
          <p:nvPr/>
        </p:nvGrpSpPr>
        <p:grpSpPr bwMode="auto">
          <a:xfrm>
            <a:off x="7461250" y="1625022"/>
            <a:ext cx="1355725" cy="687388"/>
            <a:chOff x="82" y="1684"/>
            <a:chExt cx="854" cy="433"/>
          </a:xfrm>
        </p:grpSpPr>
        <p:sp>
          <p:nvSpPr>
            <p:cNvPr id="17458" name="Text Box 49"/>
            <p:cNvSpPr txBox="1">
              <a:spLocks noChangeArrowheads="1"/>
            </p:cNvSpPr>
            <p:nvPr/>
          </p:nvSpPr>
          <p:spPr bwMode="auto">
            <a:xfrm>
              <a:off x="82" y="1684"/>
              <a:ext cx="168" cy="155"/>
            </a:xfrm>
            <a:prstGeom prst="rect">
              <a:avLst/>
            </a:prstGeom>
            <a:noFill/>
            <a:ln w="9525">
              <a:noFill/>
              <a:miter lim="800000"/>
            </a:ln>
          </p:spPr>
          <p:txBody>
            <a:bodyPr wrap="none">
              <a:spAutoFit/>
            </a:bodyPr>
            <a:lstStyle/>
            <a:p>
              <a:pPr eaLnBrk="0" hangingPunct="0"/>
              <a:r>
                <a:rPr lang="en-US" sz="1000">
                  <a:latin typeface="Arial Narrow" panose="020B0606020202030204" pitchFamily="34" charset="0"/>
                </a:rPr>
                <a:t>5’</a:t>
              </a:r>
              <a:endParaRPr lang="en-US" sz="2400">
                <a:latin typeface="Arial Narrow" panose="020B0606020202030204" pitchFamily="34" charset="0"/>
              </a:endParaRPr>
            </a:p>
          </p:txBody>
        </p:sp>
        <p:sp>
          <p:nvSpPr>
            <p:cNvPr id="17459" name="Text Box 50"/>
            <p:cNvSpPr txBox="1">
              <a:spLocks noChangeArrowheads="1"/>
            </p:cNvSpPr>
            <p:nvPr/>
          </p:nvSpPr>
          <p:spPr bwMode="auto">
            <a:xfrm>
              <a:off x="88" y="1958"/>
              <a:ext cx="168" cy="155"/>
            </a:xfrm>
            <a:prstGeom prst="rect">
              <a:avLst/>
            </a:prstGeom>
            <a:noFill/>
            <a:ln w="9525">
              <a:noFill/>
              <a:miter lim="800000"/>
            </a:ln>
          </p:spPr>
          <p:txBody>
            <a:bodyPr wrap="none">
              <a:spAutoFit/>
            </a:bodyPr>
            <a:lstStyle/>
            <a:p>
              <a:pPr eaLnBrk="0" hangingPunct="0"/>
              <a:r>
                <a:rPr lang="en-US" sz="1000">
                  <a:latin typeface="Arial Narrow" panose="020B0606020202030204" pitchFamily="34" charset="0"/>
                </a:rPr>
                <a:t>3’</a:t>
              </a:r>
              <a:endParaRPr lang="en-US" sz="2400">
                <a:latin typeface="Arial Narrow" panose="020B0606020202030204" pitchFamily="34" charset="0"/>
              </a:endParaRPr>
            </a:p>
          </p:txBody>
        </p:sp>
        <p:grpSp>
          <p:nvGrpSpPr>
            <p:cNvPr id="17460" name="Group 51"/>
            <p:cNvGrpSpPr/>
            <p:nvPr/>
          </p:nvGrpSpPr>
          <p:grpSpPr bwMode="auto">
            <a:xfrm>
              <a:off x="168" y="1686"/>
              <a:ext cx="768" cy="431"/>
              <a:chOff x="168" y="1686"/>
              <a:chExt cx="768" cy="431"/>
            </a:xfrm>
          </p:grpSpPr>
          <p:sp>
            <p:nvSpPr>
              <p:cNvPr id="17461" name="Line 52"/>
              <p:cNvSpPr>
                <a:spLocks noChangeShapeType="1"/>
              </p:cNvSpPr>
              <p:nvPr/>
            </p:nvSpPr>
            <p:spPr bwMode="auto">
              <a:xfrm>
                <a:off x="240" y="1776"/>
                <a:ext cx="528" cy="0"/>
              </a:xfrm>
              <a:prstGeom prst="line">
                <a:avLst/>
              </a:prstGeom>
              <a:noFill/>
              <a:ln w="28575">
                <a:solidFill>
                  <a:schemeClr val="tx1"/>
                </a:solidFill>
                <a:round/>
              </a:ln>
            </p:spPr>
            <p:txBody>
              <a:bodyPr wrap="none" anchor="ctr"/>
              <a:lstStyle/>
              <a:p>
                <a:endParaRPr lang="it-IT">
                  <a:latin typeface="Arial Narrow" panose="020B0606020202030204" pitchFamily="34" charset="0"/>
                </a:endParaRPr>
              </a:p>
            </p:txBody>
          </p:sp>
          <p:sp>
            <p:nvSpPr>
              <p:cNvPr id="17462" name="Line 53"/>
              <p:cNvSpPr>
                <a:spLocks noChangeShapeType="1"/>
              </p:cNvSpPr>
              <p:nvPr/>
            </p:nvSpPr>
            <p:spPr bwMode="auto">
              <a:xfrm>
                <a:off x="246" y="2040"/>
                <a:ext cx="528" cy="0"/>
              </a:xfrm>
              <a:prstGeom prst="line">
                <a:avLst/>
              </a:prstGeom>
              <a:noFill/>
              <a:ln w="28575">
                <a:solidFill>
                  <a:schemeClr val="tx1"/>
                </a:solidFill>
                <a:round/>
              </a:ln>
            </p:spPr>
            <p:txBody>
              <a:bodyPr wrap="none" anchor="ctr"/>
              <a:lstStyle/>
              <a:p>
                <a:endParaRPr lang="it-IT">
                  <a:latin typeface="Arial Narrow" panose="020B0606020202030204" pitchFamily="34" charset="0"/>
                </a:endParaRPr>
              </a:p>
            </p:txBody>
          </p:sp>
          <p:sp>
            <p:nvSpPr>
              <p:cNvPr id="17463" name="Text Box 54"/>
              <p:cNvSpPr txBox="1">
                <a:spLocks noChangeArrowheads="1"/>
              </p:cNvSpPr>
              <p:nvPr/>
            </p:nvSpPr>
            <p:spPr bwMode="auto">
              <a:xfrm>
                <a:off x="768" y="1962"/>
                <a:ext cx="168" cy="155"/>
              </a:xfrm>
              <a:prstGeom prst="rect">
                <a:avLst/>
              </a:prstGeom>
              <a:noFill/>
              <a:ln w="9525">
                <a:noFill/>
                <a:miter lim="800000"/>
              </a:ln>
            </p:spPr>
            <p:txBody>
              <a:bodyPr wrap="none">
                <a:spAutoFit/>
              </a:bodyPr>
              <a:lstStyle/>
              <a:p>
                <a:pPr eaLnBrk="0" hangingPunct="0"/>
                <a:r>
                  <a:rPr lang="en-US" sz="1000">
                    <a:latin typeface="Arial Narrow" panose="020B0606020202030204" pitchFamily="34" charset="0"/>
                  </a:rPr>
                  <a:t>5’</a:t>
                </a:r>
                <a:endParaRPr lang="en-US" sz="2400">
                  <a:latin typeface="Arial Narrow" panose="020B0606020202030204" pitchFamily="34" charset="0"/>
                </a:endParaRPr>
              </a:p>
            </p:txBody>
          </p:sp>
          <p:sp>
            <p:nvSpPr>
              <p:cNvPr id="17464" name="Text Box 55"/>
              <p:cNvSpPr txBox="1">
                <a:spLocks noChangeArrowheads="1"/>
              </p:cNvSpPr>
              <p:nvPr/>
            </p:nvSpPr>
            <p:spPr bwMode="auto">
              <a:xfrm>
                <a:off x="768" y="1686"/>
                <a:ext cx="168" cy="155"/>
              </a:xfrm>
              <a:prstGeom prst="rect">
                <a:avLst/>
              </a:prstGeom>
              <a:noFill/>
              <a:ln w="9525">
                <a:noFill/>
                <a:miter lim="800000"/>
              </a:ln>
            </p:spPr>
            <p:txBody>
              <a:bodyPr wrap="none">
                <a:spAutoFit/>
              </a:bodyPr>
              <a:lstStyle/>
              <a:p>
                <a:pPr eaLnBrk="0" hangingPunct="0"/>
                <a:r>
                  <a:rPr lang="en-US" sz="1000">
                    <a:latin typeface="Arial Narrow" panose="020B0606020202030204" pitchFamily="34" charset="0"/>
                  </a:rPr>
                  <a:t>3’</a:t>
                </a:r>
                <a:endParaRPr lang="en-US" sz="2400">
                  <a:latin typeface="Arial Narrow" panose="020B0606020202030204" pitchFamily="34" charset="0"/>
                </a:endParaRPr>
              </a:p>
            </p:txBody>
          </p:sp>
          <p:sp>
            <p:nvSpPr>
              <p:cNvPr id="17465" name="Text Box 56"/>
              <p:cNvSpPr txBox="1">
                <a:spLocks noChangeArrowheads="1"/>
              </p:cNvSpPr>
              <p:nvPr/>
            </p:nvSpPr>
            <p:spPr bwMode="auto">
              <a:xfrm>
                <a:off x="168" y="1743"/>
                <a:ext cx="557" cy="194"/>
              </a:xfrm>
              <a:prstGeom prst="rect">
                <a:avLst/>
              </a:prstGeom>
              <a:noFill/>
              <a:ln w="9525">
                <a:noFill/>
                <a:miter lim="800000"/>
              </a:ln>
            </p:spPr>
            <p:txBody>
              <a:bodyPr wrap="none">
                <a:spAutoFit/>
              </a:bodyPr>
              <a:lstStyle/>
              <a:p>
                <a:pPr eaLnBrk="0" hangingPunct="0"/>
                <a:r>
                  <a:rPr lang="en-US" sz="1400">
                    <a:latin typeface="Arial Narrow" panose="020B0606020202030204" pitchFamily="34" charset="0"/>
                  </a:rPr>
                  <a:t> A C G T C</a:t>
                </a:r>
                <a:endParaRPr lang="en-US" sz="2400">
                  <a:latin typeface="Arial Narrow" panose="020B0606020202030204" pitchFamily="34" charset="0"/>
                </a:endParaRPr>
              </a:p>
            </p:txBody>
          </p:sp>
          <p:sp>
            <p:nvSpPr>
              <p:cNvPr id="17466" name="Text Box 57"/>
              <p:cNvSpPr txBox="1">
                <a:spLocks noChangeArrowheads="1"/>
              </p:cNvSpPr>
              <p:nvPr/>
            </p:nvSpPr>
            <p:spPr bwMode="auto">
              <a:xfrm>
                <a:off x="168" y="1863"/>
                <a:ext cx="562" cy="194"/>
              </a:xfrm>
              <a:prstGeom prst="rect">
                <a:avLst/>
              </a:prstGeom>
              <a:noFill/>
              <a:ln w="9525">
                <a:noFill/>
                <a:miter lim="800000"/>
              </a:ln>
            </p:spPr>
            <p:txBody>
              <a:bodyPr wrap="none">
                <a:spAutoFit/>
              </a:bodyPr>
              <a:lstStyle/>
              <a:p>
                <a:pPr eaLnBrk="0" hangingPunct="0"/>
                <a:r>
                  <a:rPr lang="en-US" sz="1400">
                    <a:latin typeface="Arial Narrow" panose="020B0606020202030204" pitchFamily="34" charset="0"/>
                  </a:rPr>
                  <a:t> T G C A G</a:t>
                </a:r>
                <a:endParaRPr lang="en-US" sz="2400">
                  <a:latin typeface="Arial Narrow" panose="020B0606020202030204" pitchFamily="34" charset="0"/>
                </a:endParaRPr>
              </a:p>
            </p:txBody>
          </p:sp>
        </p:grpSp>
      </p:grpSp>
      <p:grpSp>
        <p:nvGrpSpPr>
          <p:cNvPr id="17422" name="Group 58"/>
          <p:cNvGrpSpPr/>
          <p:nvPr/>
        </p:nvGrpSpPr>
        <p:grpSpPr bwMode="auto">
          <a:xfrm>
            <a:off x="7462837" y="2715635"/>
            <a:ext cx="1339850" cy="706437"/>
            <a:chOff x="3103" y="1296"/>
            <a:chExt cx="844" cy="445"/>
          </a:xfrm>
        </p:grpSpPr>
        <p:grpSp>
          <p:nvGrpSpPr>
            <p:cNvPr id="17449" name="Group 59"/>
            <p:cNvGrpSpPr/>
            <p:nvPr/>
          </p:nvGrpSpPr>
          <p:grpSpPr bwMode="auto">
            <a:xfrm>
              <a:off x="3168" y="1296"/>
              <a:ext cx="779" cy="445"/>
              <a:chOff x="168" y="1686"/>
              <a:chExt cx="779" cy="445"/>
            </a:xfrm>
          </p:grpSpPr>
          <p:sp>
            <p:nvSpPr>
              <p:cNvPr id="17452" name="Line 60"/>
              <p:cNvSpPr>
                <a:spLocks noChangeShapeType="1"/>
              </p:cNvSpPr>
              <p:nvPr/>
            </p:nvSpPr>
            <p:spPr bwMode="auto">
              <a:xfrm>
                <a:off x="240" y="1776"/>
                <a:ext cx="528" cy="0"/>
              </a:xfrm>
              <a:prstGeom prst="line">
                <a:avLst/>
              </a:prstGeom>
              <a:noFill/>
              <a:ln w="28575">
                <a:solidFill>
                  <a:schemeClr val="tx1"/>
                </a:solidFill>
                <a:round/>
              </a:ln>
            </p:spPr>
            <p:txBody>
              <a:bodyPr wrap="none" anchor="ctr"/>
              <a:lstStyle/>
              <a:p>
                <a:endParaRPr lang="it-IT"/>
              </a:p>
            </p:txBody>
          </p:sp>
          <p:sp>
            <p:nvSpPr>
              <p:cNvPr id="17453" name="Line 61"/>
              <p:cNvSpPr>
                <a:spLocks noChangeShapeType="1"/>
              </p:cNvSpPr>
              <p:nvPr/>
            </p:nvSpPr>
            <p:spPr bwMode="auto">
              <a:xfrm>
                <a:off x="246" y="2040"/>
                <a:ext cx="528" cy="0"/>
              </a:xfrm>
              <a:prstGeom prst="line">
                <a:avLst/>
              </a:prstGeom>
              <a:noFill/>
              <a:ln w="28575">
                <a:solidFill>
                  <a:schemeClr val="tx1"/>
                </a:solidFill>
                <a:round/>
              </a:ln>
            </p:spPr>
            <p:txBody>
              <a:bodyPr wrap="none" anchor="ctr"/>
              <a:lstStyle/>
              <a:p>
                <a:endParaRPr lang="it-IT"/>
              </a:p>
            </p:txBody>
          </p:sp>
          <p:sp>
            <p:nvSpPr>
              <p:cNvPr id="17454" name="Text Box 62"/>
              <p:cNvSpPr txBox="1">
                <a:spLocks noChangeArrowheads="1"/>
              </p:cNvSpPr>
              <p:nvPr/>
            </p:nvSpPr>
            <p:spPr bwMode="auto">
              <a:xfrm>
                <a:off x="768" y="1962"/>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55" name="Text Box 63"/>
              <p:cNvSpPr txBox="1">
                <a:spLocks noChangeArrowheads="1"/>
              </p:cNvSpPr>
              <p:nvPr/>
            </p:nvSpPr>
            <p:spPr bwMode="auto">
              <a:xfrm>
                <a:off x="768" y="1686"/>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sp>
            <p:nvSpPr>
              <p:cNvPr id="17456" name="Text Box 64"/>
              <p:cNvSpPr txBox="1">
                <a:spLocks noChangeArrowheads="1"/>
              </p:cNvSpPr>
              <p:nvPr/>
            </p:nvSpPr>
            <p:spPr bwMode="auto">
              <a:xfrm>
                <a:off x="168" y="1743"/>
                <a:ext cx="659"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A C </a:t>
                </a:r>
                <a:r>
                  <a:rPr lang="en-US" sz="1400">
                    <a:solidFill>
                      <a:srgbClr val="FF072C"/>
                    </a:solidFill>
                    <a:latin typeface="Comic Sans MS" panose="030F0702030302020204" pitchFamily="66" charset="0"/>
                  </a:rPr>
                  <a:t>A</a:t>
                </a:r>
                <a:r>
                  <a:rPr lang="en-US" sz="1400">
                    <a:latin typeface="Comic Sans MS" panose="030F0702030302020204" pitchFamily="66" charset="0"/>
                  </a:rPr>
                  <a:t> T C</a:t>
                </a:r>
                <a:endParaRPr lang="en-US" sz="2400">
                  <a:latin typeface="Comic Sans MS" panose="030F0702030302020204" pitchFamily="66" charset="0"/>
                </a:endParaRPr>
              </a:p>
            </p:txBody>
          </p:sp>
          <p:sp>
            <p:nvSpPr>
              <p:cNvPr id="17457" name="Text Box 65"/>
              <p:cNvSpPr txBox="1">
                <a:spLocks noChangeArrowheads="1"/>
              </p:cNvSpPr>
              <p:nvPr/>
            </p:nvSpPr>
            <p:spPr bwMode="auto">
              <a:xfrm>
                <a:off x="168" y="1863"/>
                <a:ext cx="670"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T G </a:t>
                </a:r>
                <a:r>
                  <a:rPr lang="en-US" sz="1400">
                    <a:solidFill>
                      <a:srgbClr val="FF072C"/>
                    </a:solidFill>
                    <a:latin typeface="Comic Sans MS" panose="030F0702030302020204" pitchFamily="66" charset="0"/>
                  </a:rPr>
                  <a:t>T</a:t>
                </a:r>
                <a:r>
                  <a:rPr lang="en-US" sz="1400">
                    <a:latin typeface="Comic Sans MS" panose="030F0702030302020204" pitchFamily="66" charset="0"/>
                  </a:rPr>
                  <a:t> A G</a:t>
                </a:r>
                <a:endParaRPr lang="en-US" sz="2400">
                  <a:latin typeface="Comic Sans MS" panose="030F0702030302020204" pitchFamily="66" charset="0"/>
                </a:endParaRPr>
              </a:p>
            </p:txBody>
          </p:sp>
        </p:grpSp>
        <p:sp>
          <p:nvSpPr>
            <p:cNvPr id="17450" name="Text Box 66"/>
            <p:cNvSpPr txBox="1">
              <a:spLocks noChangeArrowheads="1"/>
            </p:cNvSpPr>
            <p:nvPr/>
          </p:nvSpPr>
          <p:spPr bwMode="auto">
            <a:xfrm>
              <a:off x="3103" y="1296"/>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51" name="Text Box 67"/>
            <p:cNvSpPr txBox="1">
              <a:spLocks noChangeArrowheads="1"/>
            </p:cNvSpPr>
            <p:nvPr/>
          </p:nvSpPr>
          <p:spPr bwMode="auto">
            <a:xfrm>
              <a:off x="3109" y="1570"/>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grpSp>
      <p:sp>
        <p:nvSpPr>
          <p:cNvPr id="17424" name="AutoShape 69"/>
          <p:cNvSpPr/>
          <p:nvPr/>
        </p:nvSpPr>
        <p:spPr bwMode="auto">
          <a:xfrm>
            <a:off x="7189787" y="3550660"/>
            <a:ext cx="152400" cy="1600200"/>
          </a:xfrm>
          <a:prstGeom prst="leftBrace">
            <a:avLst>
              <a:gd name="adj1" fmla="val 87500"/>
              <a:gd name="adj2" fmla="val 50000"/>
            </a:avLst>
          </a:prstGeom>
          <a:noFill/>
          <a:ln w="9525">
            <a:solidFill>
              <a:schemeClr val="tx1"/>
            </a:solidFill>
            <a:round/>
          </a:ln>
        </p:spPr>
        <p:txBody>
          <a:bodyPr wrap="none" anchor="ctr"/>
          <a:lstStyle/>
          <a:p>
            <a:endParaRPr lang="it-IT"/>
          </a:p>
        </p:txBody>
      </p:sp>
      <p:grpSp>
        <p:nvGrpSpPr>
          <p:cNvPr id="17425" name="Group 70"/>
          <p:cNvGrpSpPr/>
          <p:nvPr/>
        </p:nvGrpSpPr>
        <p:grpSpPr bwMode="auto">
          <a:xfrm>
            <a:off x="7461250" y="3433185"/>
            <a:ext cx="1373187" cy="709612"/>
            <a:chOff x="82" y="1684"/>
            <a:chExt cx="865" cy="447"/>
          </a:xfrm>
        </p:grpSpPr>
        <p:sp>
          <p:nvSpPr>
            <p:cNvPr id="17440" name="Text Box 71"/>
            <p:cNvSpPr txBox="1">
              <a:spLocks noChangeArrowheads="1"/>
            </p:cNvSpPr>
            <p:nvPr/>
          </p:nvSpPr>
          <p:spPr bwMode="auto">
            <a:xfrm>
              <a:off x="82" y="1684"/>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41" name="Text Box 72"/>
            <p:cNvSpPr txBox="1">
              <a:spLocks noChangeArrowheads="1"/>
            </p:cNvSpPr>
            <p:nvPr/>
          </p:nvSpPr>
          <p:spPr bwMode="auto">
            <a:xfrm>
              <a:off x="88" y="1958"/>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grpSp>
          <p:nvGrpSpPr>
            <p:cNvPr id="17442" name="Group 73"/>
            <p:cNvGrpSpPr/>
            <p:nvPr/>
          </p:nvGrpSpPr>
          <p:grpSpPr bwMode="auto">
            <a:xfrm>
              <a:off x="168" y="1686"/>
              <a:ext cx="779" cy="445"/>
              <a:chOff x="168" y="1686"/>
              <a:chExt cx="779" cy="445"/>
            </a:xfrm>
          </p:grpSpPr>
          <p:sp>
            <p:nvSpPr>
              <p:cNvPr id="17443" name="Line 74"/>
              <p:cNvSpPr>
                <a:spLocks noChangeShapeType="1"/>
              </p:cNvSpPr>
              <p:nvPr/>
            </p:nvSpPr>
            <p:spPr bwMode="auto">
              <a:xfrm>
                <a:off x="240" y="1776"/>
                <a:ext cx="528" cy="0"/>
              </a:xfrm>
              <a:prstGeom prst="line">
                <a:avLst/>
              </a:prstGeom>
              <a:noFill/>
              <a:ln w="28575">
                <a:solidFill>
                  <a:schemeClr val="tx1"/>
                </a:solidFill>
                <a:round/>
              </a:ln>
            </p:spPr>
            <p:txBody>
              <a:bodyPr wrap="none" anchor="ctr"/>
              <a:lstStyle/>
              <a:p>
                <a:endParaRPr lang="it-IT"/>
              </a:p>
            </p:txBody>
          </p:sp>
          <p:sp>
            <p:nvSpPr>
              <p:cNvPr id="17444" name="Line 75"/>
              <p:cNvSpPr>
                <a:spLocks noChangeShapeType="1"/>
              </p:cNvSpPr>
              <p:nvPr/>
            </p:nvSpPr>
            <p:spPr bwMode="auto">
              <a:xfrm>
                <a:off x="246" y="2040"/>
                <a:ext cx="528" cy="0"/>
              </a:xfrm>
              <a:prstGeom prst="line">
                <a:avLst/>
              </a:prstGeom>
              <a:noFill/>
              <a:ln w="28575">
                <a:solidFill>
                  <a:schemeClr val="tx1"/>
                </a:solidFill>
                <a:round/>
              </a:ln>
            </p:spPr>
            <p:txBody>
              <a:bodyPr wrap="none" anchor="ctr"/>
              <a:lstStyle/>
              <a:p>
                <a:endParaRPr lang="it-IT"/>
              </a:p>
            </p:txBody>
          </p:sp>
          <p:sp>
            <p:nvSpPr>
              <p:cNvPr id="17445" name="Text Box 76"/>
              <p:cNvSpPr txBox="1">
                <a:spLocks noChangeArrowheads="1"/>
              </p:cNvSpPr>
              <p:nvPr/>
            </p:nvSpPr>
            <p:spPr bwMode="auto">
              <a:xfrm>
                <a:off x="768" y="1962"/>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46" name="Text Box 77"/>
              <p:cNvSpPr txBox="1">
                <a:spLocks noChangeArrowheads="1"/>
              </p:cNvSpPr>
              <p:nvPr/>
            </p:nvSpPr>
            <p:spPr bwMode="auto">
              <a:xfrm>
                <a:off x="768" y="1686"/>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sp>
            <p:nvSpPr>
              <p:cNvPr id="17447" name="Text Box 78"/>
              <p:cNvSpPr txBox="1">
                <a:spLocks noChangeArrowheads="1"/>
              </p:cNvSpPr>
              <p:nvPr/>
            </p:nvSpPr>
            <p:spPr bwMode="auto">
              <a:xfrm>
                <a:off x="168" y="1743"/>
                <a:ext cx="652"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A C G T C</a:t>
                </a:r>
                <a:endParaRPr lang="en-US" sz="2400">
                  <a:latin typeface="Comic Sans MS" panose="030F0702030302020204" pitchFamily="66" charset="0"/>
                </a:endParaRPr>
              </a:p>
            </p:txBody>
          </p:sp>
          <p:sp>
            <p:nvSpPr>
              <p:cNvPr id="17448" name="Text Box 79"/>
              <p:cNvSpPr txBox="1">
                <a:spLocks noChangeArrowheads="1"/>
              </p:cNvSpPr>
              <p:nvPr/>
            </p:nvSpPr>
            <p:spPr bwMode="auto">
              <a:xfrm>
                <a:off x="168" y="1863"/>
                <a:ext cx="661"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T G C A G</a:t>
                </a:r>
                <a:endParaRPr lang="en-US" sz="2400">
                  <a:latin typeface="Comic Sans MS" panose="030F0702030302020204" pitchFamily="66" charset="0"/>
                </a:endParaRPr>
              </a:p>
            </p:txBody>
          </p:sp>
        </p:grpSp>
      </p:grpSp>
      <p:grpSp>
        <p:nvGrpSpPr>
          <p:cNvPr id="17426" name="Group 80"/>
          <p:cNvGrpSpPr/>
          <p:nvPr/>
        </p:nvGrpSpPr>
        <p:grpSpPr bwMode="auto">
          <a:xfrm>
            <a:off x="7462837" y="4544435"/>
            <a:ext cx="1339850" cy="706437"/>
            <a:chOff x="3103" y="1296"/>
            <a:chExt cx="844" cy="445"/>
          </a:xfrm>
        </p:grpSpPr>
        <p:grpSp>
          <p:nvGrpSpPr>
            <p:cNvPr id="17431" name="Group 81"/>
            <p:cNvGrpSpPr/>
            <p:nvPr/>
          </p:nvGrpSpPr>
          <p:grpSpPr bwMode="auto">
            <a:xfrm>
              <a:off x="3168" y="1296"/>
              <a:ext cx="779" cy="445"/>
              <a:chOff x="168" y="1686"/>
              <a:chExt cx="779" cy="445"/>
            </a:xfrm>
          </p:grpSpPr>
          <p:sp>
            <p:nvSpPr>
              <p:cNvPr id="17434" name="Line 82"/>
              <p:cNvSpPr>
                <a:spLocks noChangeShapeType="1"/>
              </p:cNvSpPr>
              <p:nvPr/>
            </p:nvSpPr>
            <p:spPr bwMode="auto">
              <a:xfrm>
                <a:off x="240" y="1776"/>
                <a:ext cx="528" cy="0"/>
              </a:xfrm>
              <a:prstGeom prst="line">
                <a:avLst/>
              </a:prstGeom>
              <a:noFill/>
              <a:ln w="28575">
                <a:solidFill>
                  <a:schemeClr val="tx1"/>
                </a:solidFill>
                <a:round/>
              </a:ln>
            </p:spPr>
            <p:txBody>
              <a:bodyPr wrap="none" anchor="ctr"/>
              <a:lstStyle/>
              <a:p>
                <a:endParaRPr lang="it-IT"/>
              </a:p>
            </p:txBody>
          </p:sp>
          <p:sp>
            <p:nvSpPr>
              <p:cNvPr id="17435" name="Line 83"/>
              <p:cNvSpPr>
                <a:spLocks noChangeShapeType="1"/>
              </p:cNvSpPr>
              <p:nvPr/>
            </p:nvSpPr>
            <p:spPr bwMode="auto">
              <a:xfrm>
                <a:off x="246" y="2040"/>
                <a:ext cx="528" cy="0"/>
              </a:xfrm>
              <a:prstGeom prst="line">
                <a:avLst/>
              </a:prstGeom>
              <a:noFill/>
              <a:ln w="28575">
                <a:solidFill>
                  <a:schemeClr val="tx1"/>
                </a:solidFill>
                <a:round/>
              </a:ln>
            </p:spPr>
            <p:txBody>
              <a:bodyPr wrap="none" anchor="ctr"/>
              <a:lstStyle/>
              <a:p>
                <a:endParaRPr lang="it-IT"/>
              </a:p>
            </p:txBody>
          </p:sp>
          <p:sp>
            <p:nvSpPr>
              <p:cNvPr id="17436" name="Text Box 84"/>
              <p:cNvSpPr txBox="1">
                <a:spLocks noChangeArrowheads="1"/>
              </p:cNvSpPr>
              <p:nvPr/>
            </p:nvSpPr>
            <p:spPr bwMode="auto">
              <a:xfrm>
                <a:off x="768" y="1962"/>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37" name="Text Box 85"/>
              <p:cNvSpPr txBox="1">
                <a:spLocks noChangeArrowheads="1"/>
              </p:cNvSpPr>
              <p:nvPr/>
            </p:nvSpPr>
            <p:spPr bwMode="auto">
              <a:xfrm>
                <a:off x="768" y="1686"/>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sp>
            <p:nvSpPr>
              <p:cNvPr id="17438" name="Text Box 86"/>
              <p:cNvSpPr txBox="1">
                <a:spLocks noChangeArrowheads="1"/>
              </p:cNvSpPr>
              <p:nvPr/>
            </p:nvSpPr>
            <p:spPr bwMode="auto">
              <a:xfrm>
                <a:off x="168" y="1743"/>
                <a:ext cx="652" cy="214"/>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A C G T C</a:t>
                </a:r>
                <a:endParaRPr lang="en-US" sz="2400">
                  <a:latin typeface="Comic Sans MS" panose="030F0702030302020204" pitchFamily="66" charset="0"/>
                </a:endParaRPr>
              </a:p>
            </p:txBody>
          </p:sp>
          <p:sp>
            <p:nvSpPr>
              <p:cNvPr id="17439" name="Text Box 87"/>
              <p:cNvSpPr txBox="1">
                <a:spLocks noChangeArrowheads="1"/>
              </p:cNvSpPr>
              <p:nvPr/>
            </p:nvSpPr>
            <p:spPr bwMode="auto">
              <a:xfrm>
                <a:off x="168" y="1863"/>
                <a:ext cx="658" cy="192"/>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 T G C A G</a:t>
                </a:r>
                <a:endParaRPr lang="en-US" sz="2400">
                  <a:latin typeface="Comic Sans MS" panose="030F0702030302020204" pitchFamily="66" charset="0"/>
                </a:endParaRPr>
              </a:p>
            </p:txBody>
          </p:sp>
        </p:grpSp>
        <p:sp>
          <p:nvSpPr>
            <p:cNvPr id="17432" name="Text Box 88"/>
            <p:cNvSpPr txBox="1">
              <a:spLocks noChangeArrowheads="1"/>
            </p:cNvSpPr>
            <p:nvPr/>
          </p:nvSpPr>
          <p:spPr bwMode="auto">
            <a:xfrm>
              <a:off x="3103" y="1296"/>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5’</a:t>
              </a:r>
              <a:endParaRPr lang="en-US" sz="2400">
                <a:latin typeface="Comic Sans MS" panose="030F0702030302020204" pitchFamily="66" charset="0"/>
              </a:endParaRPr>
            </a:p>
          </p:txBody>
        </p:sp>
        <p:sp>
          <p:nvSpPr>
            <p:cNvPr id="17433" name="Text Box 89"/>
            <p:cNvSpPr txBox="1">
              <a:spLocks noChangeArrowheads="1"/>
            </p:cNvSpPr>
            <p:nvPr/>
          </p:nvSpPr>
          <p:spPr bwMode="auto">
            <a:xfrm>
              <a:off x="3109" y="1570"/>
              <a:ext cx="179" cy="169"/>
            </a:xfrm>
            <a:prstGeom prst="rect">
              <a:avLst/>
            </a:prstGeom>
            <a:noFill/>
            <a:ln w="9525">
              <a:noFill/>
              <a:miter lim="800000"/>
            </a:ln>
          </p:spPr>
          <p:txBody>
            <a:bodyPr wrap="none">
              <a:spAutoFit/>
            </a:bodyPr>
            <a:lstStyle/>
            <a:p>
              <a:pPr eaLnBrk="0" hangingPunct="0"/>
              <a:r>
                <a:rPr lang="en-US" sz="1000">
                  <a:latin typeface="Comic Sans MS" panose="030F0702030302020204" pitchFamily="66" charset="0"/>
                </a:rPr>
                <a:t>3’</a:t>
              </a:r>
              <a:endParaRPr lang="en-US" sz="2400">
                <a:latin typeface="Comic Sans MS" panose="030F0702030302020204" pitchFamily="66" charset="0"/>
              </a:endParaRPr>
            </a:p>
          </p:txBody>
        </p:sp>
      </p:grpSp>
      <p:sp>
        <p:nvSpPr>
          <p:cNvPr id="17427" name="Text Box 90"/>
          <p:cNvSpPr txBox="1">
            <a:spLocks noChangeArrowheads="1"/>
          </p:cNvSpPr>
          <p:nvPr/>
        </p:nvSpPr>
        <p:spPr bwMode="auto">
          <a:xfrm>
            <a:off x="144967" y="5942632"/>
            <a:ext cx="8854065" cy="707886"/>
          </a:xfrm>
          <a:prstGeom prst="rect">
            <a:avLst/>
          </a:prstGeom>
          <a:noFill/>
          <a:ln w="9525">
            <a:noFill/>
            <a:miter lim="800000"/>
          </a:ln>
        </p:spPr>
        <p:txBody>
          <a:bodyPr wrap="square">
            <a:spAutoFit/>
          </a:bodyPr>
          <a:lstStyle/>
          <a:p>
            <a:pPr eaLnBrk="0" hangingPunct="0"/>
            <a:r>
              <a:rPr lang="it-IT" dirty="0">
                <a:latin typeface="Arial" panose="020B0604020202020204" pitchFamily="34" charset="0"/>
                <a:cs typeface="Arial" panose="020B0604020202020204" pitchFamily="34" charset="0"/>
              </a:rPr>
              <a:t>Se la transizione avviene </a:t>
            </a:r>
            <a:r>
              <a:rPr lang="it-IT" b="1" dirty="0">
                <a:solidFill>
                  <a:srgbClr val="FF0000"/>
                </a:solidFill>
                <a:latin typeface="Arial" panose="020B0604020202020204" pitchFamily="34" charset="0"/>
                <a:cs typeface="Arial" panose="020B0604020202020204" pitchFamily="34" charset="0"/>
              </a:rPr>
              <a:t>durante la duplicazione </a:t>
            </a:r>
            <a:r>
              <a:rPr lang="it-IT" dirty="0">
                <a:latin typeface="Arial" panose="020B0604020202020204" pitchFamily="34" charset="0"/>
                <a:cs typeface="Arial" panose="020B0604020202020204" pitchFamily="34" charset="0"/>
              </a:rPr>
              <a:t>del </a:t>
            </a:r>
          </a:p>
          <a:p>
            <a:pPr eaLnBrk="0" hangingPunct="0"/>
            <a:r>
              <a:rPr lang="it-IT" dirty="0">
                <a:latin typeface="Arial" panose="020B0604020202020204" pitchFamily="34" charset="0"/>
                <a:cs typeface="Arial" panose="020B0604020202020204" pitchFamily="34" charset="0"/>
              </a:rPr>
              <a:t>cromosoma </a:t>
            </a:r>
            <a:r>
              <a:rPr lang="it-IT" b="1" dirty="0">
                <a:solidFill>
                  <a:srgbClr val="FF0000"/>
                </a:solidFill>
                <a:latin typeface="Arial" panose="020B0604020202020204" pitchFamily="34" charset="0"/>
                <a:cs typeface="Arial" panose="020B0604020202020204" pitchFamily="34" charset="0"/>
              </a:rPr>
              <a:t>causa sostituzione di basi</a:t>
            </a:r>
            <a:r>
              <a:rPr lang="it-IT"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25377" name="Rectangle 97"/>
          <p:cNvSpPr>
            <a:spLocks noChangeArrowheads="1"/>
          </p:cNvSpPr>
          <p:nvPr/>
        </p:nvSpPr>
        <p:spPr bwMode="auto">
          <a:xfrm>
            <a:off x="3808412" y="1844097"/>
            <a:ext cx="4991100" cy="3708400"/>
          </a:xfrm>
          <a:prstGeom prst="rect">
            <a:avLst/>
          </a:prstGeom>
          <a:solidFill>
            <a:schemeClr val="bg1"/>
          </a:solidFill>
          <a:ln w="9525">
            <a:noFill/>
            <a:miter lim="800000"/>
          </a:ln>
        </p:spPr>
        <p:txBody>
          <a:bodyPr wrap="none" anchor="ctr"/>
          <a:lstStyle/>
          <a:p>
            <a:endParaRPr lang="it-IT"/>
          </a:p>
        </p:txBody>
      </p:sp>
      <p:sp>
        <p:nvSpPr>
          <p:cNvPr id="225378" name="Rectangle 98"/>
          <p:cNvSpPr>
            <a:spLocks noChangeArrowheads="1"/>
          </p:cNvSpPr>
          <p:nvPr/>
        </p:nvSpPr>
        <p:spPr bwMode="auto">
          <a:xfrm>
            <a:off x="6477000" y="1579778"/>
            <a:ext cx="2667000" cy="3975100"/>
          </a:xfrm>
          <a:prstGeom prst="rect">
            <a:avLst/>
          </a:prstGeom>
          <a:solidFill>
            <a:schemeClr val="bg1"/>
          </a:solidFill>
          <a:ln w="9525">
            <a:noFill/>
            <a:miter lim="800000"/>
          </a:ln>
        </p:spPr>
        <p:txBody>
          <a:bodyPr wrap="none" anchor="ctr"/>
          <a:lstStyle/>
          <a:p>
            <a:endParaRPr lang="it-IT" dirty="0"/>
          </a:p>
        </p:txBody>
      </p:sp>
      <p:grpSp>
        <p:nvGrpSpPr>
          <p:cNvPr id="2" name="Group 14">
            <a:extLst>
              <a:ext uri="{FF2B5EF4-FFF2-40B4-BE49-F238E27FC236}">
                <a16:creationId xmlns:a16="http://schemas.microsoft.com/office/drawing/2014/main" id="{BBCB3139-F1A6-F61F-ACFB-BFE81314BD00}"/>
              </a:ext>
            </a:extLst>
          </p:cNvPr>
          <p:cNvGrpSpPr/>
          <p:nvPr/>
        </p:nvGrpSpPr>
        <p:grpSpPr bwMode="auto">
          <a:xfrm>
            <a:off x="247489" y="2381538"/>
            <a:ext cx="1146175" cy="1690688"/>
            <a:chOff x="1392" y="1383"/>
            <a:chExt cx="722" cy="1065"/>
          </a:xfrm>
        </p:grpSpPr>
        <p:sp>
          <p:nvSpPr>
            <p:cNvPr id="3" name="Text Box 15">
              <a:extLst>
                <a:ext uri="{FF2B5EF4-FFF2-40B4-BE49-F238E27FC236}">
                  <a16:creationId xmlns:a16="http://schemas.microsoft.com/office/drawing/2014/main" id="{194209F3-1FF8-1850-34C1-80E1F3E2422D}"/>
                </a:ext>
              </a:extLst>
            </p:cNvPr>
            <p:cNvSpPr txBox="1">
              <a:spLocks noChangeArrowheads="1"/>
            </p:cNvSpPr>
            <p:nvPr/>
          </p:nvSpPr>
          <p:spPr bwMode="auto">
            <a:xfrm>
              <a:off x="1392" y="1764"/>
              <a:ext cx="302" cy="370"/>
            </a:xfrm>
            <a:prstGeom prst="rect">
              <a:avLst/>
            </a:prstGeom>
            <a:noFill/>
            <a:ln w="9525">
              <a:noFill/>
              <a:miter lim="800000"/>
            </a:ln>
          </p:spPr>
          <p:txBody>
            <a:bodyPr wrap="none">
              <a:spAutoFit/>
            </a:bodyPr>
            <a:lstStyle/>
            <a:p>
              <a:pPr eaLnBrk="0" hangingPunct="0"/>
              <a:r>
                <a:rPr lang="en-US" sz="1400">
                  <a:latin typeface="Comic Sans MS" panose="030F0702030302020204" pitchFamily="66" charset="0"/>
                </a:rPr>
                <a:t>A C</a:t>
              </a:r>
            </a:p>
            <a:p>
              <a:pPr eaLnBrk="0" hangingPunct="0"/>
              <a:r>
                <a:rPr lang="en-US" sz="1400">
                  <a:latin typeface="Comic Sans MS" panose="030F0702030302020204" pitchFamily="66" charset="0"/>
                </a:rPr>
                <a:t>T G</a:t>
              </a:r>
              <a:endParaRPr lang="en-US" sz="2400">
                <a:latin typeface="Comic Sans MS" panose="030F0702030302020204" pitchFamily="66" charset="0"/>
              </a:endParaRPr>
            </a:p>
          </p:txBody>
        </p:sp>
        <p:sp>
          <p:nvSpPr>
            <p:cNvPr id="4" name="Text Box 16">
              <a:extLst>
                <a:ext uri="{FF2B5EF4-FFF2-40B4-BE49-F238E27FC236}">
                  <a16:creationId xmlns:a16="http://schemas.microsoft.com/office/drawing/2014/main" id="{017ED156-1108-657E-6382-93869353C349}"/>
                </a:ext>
              </a:extLst>
            </p:cNvPr>
            <p:cNvSpPr txBox="1">
              <a:spLocks noChangeArrowheads="1"/>
            </p:cNvSpPr>
            <p:nvPr/>
          </p:nvSpPr>
          <p:spPr bwMode="auto">
            <a:xfrm rot="18111398">
              <a:off x="1699" y="1460"/>
              <a:ext cx="404" cy="427"/>
            </a:xfrm>
            <a:prstGeom prst="rect">
              <a:avLst/>
            </a:prstGeom>
            <a:noFill/>
            <a:ln w="9525">
              <a:noFill/>
              <a:miter lim="800000"/>
            </a:ln>
          </p:spPr>
          <p:txBody>
            <a:bodyPr wrap="none">
              <a:spAutoFit/>
            </a:bodyPr>
            <a:lstStyle/>
            <a:p>
              <a:pPr eaLnBrk="0" hangingPunct="0"/>
              <a:r>
                <a:rPr lang="en-US" sz="1400" dirty="0">
                  <a:solidFill>
                    <a:srgbClr val="FF072C"/>
                  </a:solidFill>
                  <a:latin typeface="Comic Sans MS" panose="030F0702030302020204" pitchFamily="66" charset="0"/>
                </a:rPr>
                <a:t>G </a:t>
              </a:r>
              <a:r>
                <a:rPr lang="en-US" sz="1400" dirty="0">
                  <a:latin typeface="Comic Sans MS" panose="030F0702030302020204" pitchFamily="66" charset="0"/>
                </a:rPr>
                <a:t>T C</a:t>
              </a:r>
            </a:p>
            <a:p>
              <a:pPr eaLnBrk="0" hangingPunct="0"/>
              <a:endParaRPr lang="en-US" sz="2400" dirty="0">
                <a:latin typeface="Comic Sans MS" panose="030F0702030302020204" pitchFamily="66" charset="0"/>
              </a:endParaRPr>
            </a:p>
          </p:txBody>
        </p:sp>
        <p:sp>
          <p:nvSpPr>
            <p:cNvPr id="5" name="Text Box 17">
              <a:extLst>
                <a:ext uri="{FF2B5EF4-FFF2-40B4-BE49-F238E27FC236}">
                  <a16:creationId xmlns:a16="http://schemas.microsoft.com/office/drawing/2014/main" id="{BC2A488D-F46E-DCFA-990F-84E5144FD74B}"/>
                </a:ext>
              </a:extLst>
            </p:cNvPr>
            <p:cNvSpPr txBox="1">
              <a:spLocks noChangeArrowheads="1"/>
            </p:cNvSpPr>
            <p:nvPr/>
          </p:nvSpPr>
          <p:spPr bwMode="auto">
            <a:xfrm rot="2904452">
              <a:off x="1719" y="2142"/>
              <a:ext cx="410" cy="194"/>
            </a:xfrm>
            <a:prstGeom prst="rect">
              <a:avLst/>
            </a:prstGeom>
            <a:noFill/>
            <a:ln w="9525">
              <a:noFill/>
              <a:miter lim="800000"/>
            </a:ln>
          </p:spPr>
          <p:txBody>
            <a:bodyPr wrap="none">
              <a:spAutoFit/>
            </a:bodyPr>
            <a:lstStyle/>
            <a:p>
              <a:pPr eaLnBrk="0" hangingPunct="0"/>
              <a:r>
                <a:rPr lang="en-US" sz="1400" dirty="0">
                  <a:latin typeface="Comic Sans MS" panose="030F0702030302020204" pitchFamily="66" charset="0"/>
                </a:rPr>
                <a:t>C A G</a:t>
              </a:r>
              <a:endParaRPr lang="en-US" sz="2400" dirty="0">
                <a:latin typeface="Comic Sans MS" panose="030F0702030302020204" pitchFamily="66" charset="0"/>
              </a:endParaRPr>
            </a:p>
          </p:txBody>
        </p:sp>
        <p:sp>
          <p:nvSpPr>
            <p:cNvPr id="6" name="Line 18">
              <a:extLst>
                <a:ext uri="{FF2B5EF4-FFF2-40B4-BE49-F238E27FC236}">
                  <a16:creationId xmlns:a16="http://schemas.microsoft.com/office/drawing/2014/main" id="{79E92BBC-CB9B-AB30-6229-135807B4972D}"/>
                </a:ext>
              </a:extLst>
            </p:cNvPr>
            <p:cNvSpPr>
              <a:spLocks noChangeShapeType="1"/>
            </p:cNvSpPr>
            <p:nvPr/>
          </p:nvSpPr>
          <p:spPr bwMode="auto">
            <a:xfrm>
              <a:off x="1427" y="1776"/>
              <a:ext cx="192" cy="0"/>
            </a:xfrm>
            <a:prstGeom prst="line">
              <a:avLst/>
            </a:prstGeom>
            <a:noFill/>
            <a:ln w="28575">
              <a:solidFill>
                <a:schemeClr val="tx1"/>
              </a:solidFill>
              <a:round/>
            </a:ln>
          </p:spPr>
          <p:txBody>
            <a:bodyPr wrap="none" anchor="ctr"/>
            <a:lstStyle/>
            <a:p>
              <a:endParaRPr lang="it-IT"/>
            </a:p>
          </p:txBody>
        </p:sp>
        <p:sp>
          <p:nvSpPr>
            <p:cNvPr id="7" name="Line 19">
              <a:extLst>
                <a:ext uri="{FF2B5EF4-FFF2-40B4-BE49-F238E27FC236}">
                  <a16:creationId xmlns:a16="http://schemas.microsoft.com/office/drawing/2014/main" id="{7FCD4EF5-0FA9-317D-0EA8-769D3FC929DA}"/>
                </a:ext>
              </a:extLst>
            </p:cNvPr>
            <p:cNvSpPr>
              <a:spLocks noChangeShapeType="1"/>
            </p:cNvSpPr>
            <p:nvPr/>
          </p:nvSpPr>
          <p:spPr bwMode="auto">
            <a:xfrm>
              <a:off x="1433" y="2112"/>
              <a:ext cx="186" cy="0"/>
            </a:xfrm>
            <a:prstGeom prst="line">
              <a:avLst/>
            </a:prstGeom>
            <a:noFill/>
            <a:ln w="28575">
              <a:solidFill>
                <a:schemeClr val="tx1"/>
              </a:solidFill>
              <a:round/>
            </a:ln>
          </p:spPr>
          <p:txBody>
            <a:bodyPr wrap="none" anchor="ctr"/>
            <a:lstStyle/>
            <a:p>
              <a:endParaRPr lang="it-IT"/>
            </a:p>
          </p:txBody>
        </p:sp>
        <p:sp>
          <p:nvSpPr>
            <p:cNvPr id="8" name="Line 20">
              <a:extLst>
                <a:ext uri="{FF2B5EF4-FFF2-40B4-BE49-F238E27FC236}">
                  <a16:creationId xmlns:a16="http://schemas.microsoft.com/office/drawing/2014/main" id="{445C72DF-9717-E289-FFF5-DD09E66559CC}"/>
                </a:ext>
              </a:extLst>
            </p:cNvPr>
            <p:cNvSpPr>
              <a:spLocks noChangeShapeType="1"/>
            </p:cNvSpPr>
            <p:nvPr/>
          </p:nvSpPr>
          <p:spPr bwMode="auto">
            <a:xfrm>
              <a:off x="1619" y="2112"/>
              <a:ext cx="288" cy="336"/>
            </a:xfrm>
            <a:prstGeom prst="line">
              <a:avLst/>
            </a:prstGeom>
            <a:noFill/>
            <a:ln w="28575">
              <a:solidFill>
                <a:schemeClr val="tx1"/>
              </a:solidFill>
              <a:round/>
            </a:ln>
          </p:spPr>
          <p:txBody>
            <a:bodyPr wrap="none" anchor="ctr"/>
            <a:lstStyle/>
            <a:p>
              <a:endParaRPr lang="it-IT"/>
            </a:p>
          </p:txBody>
        </p:sp>
        <p:sp>
          <p:nvSpPr>
            <p:cNvPr id="9" name="Line 21">
              <a:extLst>
                <a:ext uri="{FF2B5EF4-FFF2-40B4-BE49-F238E27FC236}">
                  <a16:creationId xmlns:a16="http://schemas.microsoft.com/office/drawing/2014/main" id="{03FADCA8-BFB3-B180-613E-CC9625A13ECE}"/>
                </a:ext>
              </a:extLst>
            </p:cNvPr>
            <p:cNvSpPr>
              <a:spLocks noChangeShapeType="1"/>
            </p:cNvSpPr>
            <p:nvPr/>
          </p:nvSpPr>
          <p:spPr bwMode="auto">
            <a:xfrm flipV="1">
              <a:off x="1619" y="1383"/>
              <a:ext cx="213" cy="393"/>
            </a:xfrm>
            <a:prstGeom prst="line">
              <a:avLst/>
            </a:prstGeom>
            <a:noFill/>
            <a:ln w="28575">
              <a:solidFill>
                <a:schemeClr val="tx1"/>
              </a:solidFill>
              <a:round/>
            </a:ln>
          </p:spPr>
          <p:txBody>
            <a:bodyPr wrap="none" anchor="ctr"/>
            <a:lstStyle/>
            <a:p>
              <a:endParaRPr lang="it-IT"/>
            </a:p>
          </p:txBody>
        </p:sp>
      </p:grpSp>
      <p:sp>
        <p:nvSpPr>
          <p:cNvPr id="12" name="Freccia a destra 11">
            <a:extLst>
              <a:ext uri="{FF2B5EF4-FFF2-40B4-BE49-F238E27FC236}">
                <a16:creationId xmlns:a16="http://schemas.microsoft.com/office/drawing/2014/main" id="{D9C3A2F7-6B9D-C8FF-51A3-D6CF470C205B}"/>
              </a:ext>
            </a:extLst>
          </p:cNvPr>
          <p:cNvSpPr/>
          <p:nvPr/>
        </p:nvSpPr>
        <p:spPr bwMode="auto">
          <a:xfrm>
            <a:off x="1542845" y="3133148"/>
            <a:ext cx="491376" cy="30162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
        <p:nvSpPr>
          <p:cNvPr id="16" name="Freccia a destra 15">
            <a:extLst>
              <a:ext uri="{FF2B5EF4-FFF2-40B4-BE49-F238E27FC236}">
                <a16:creationId xmlns:a16="http://schemas.microsoft.com/office/drawing/2014/main" id="{10D5488F-2C07-5B78-EF53-E26A6BC8E0EB}"/>
              </a:ext>
            </a:extLst>
          </p:cNvPr>
          <p:cNvSpPr/>
          <p:nvPr/>
        </p:nvSpPr>
        <p:spPr bwMode="auto">
          <a:xfrm rot="4569612">
            <a:off x="2229169" y="2221465"/>
            <a:ext cx="700088" cy="310504"/>
          </a:xfrm>
          <a:prstGeom prst="rightArrow">
            <a:avLst>
              <a:gd name="adj1" fmla="val 51610"/>
              <a:gd name="adj2" fmla="val 50000"/>
            </a:avLst>
          </a:prstGeom>
          <a:solidFill>
            <a:srgbClr val="FF0000"/>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pic>
        <p:nvPicPr>
          <p:cNvPr id="17" name="Picture 6">
            <a:extLst>
              <a:ext uri="{FF2B5EF4-FFF2-40B4-BE49-F238E27FC236}">
                <a16:creationId xmlns:a16="http://schemas.microsoft.com/office/drawing/2014/main" id="{2EBE9A0E-7E1E-0496-CEF1-0B32DA0294D0}"/>
              </a:ext>
            </a:extLst>
          </p:cNvPr>
          <p:cNvPicPr>
            <a:picLocks noChangeAspect="1" noChangeArrowheads="1"/>
          </p:cNvPicPr>
          <p:nvPr/>
        </p:nvPicPr>
        <p:blipFill rotWithShape="1">
          <a:blip r:embed="rId2" cstate="print"/>
          <a:srcRect l="-1" t="77803" r="-251"/>
          <a:stretch/>
        </p:blipFill>
        <p:spPr bwMode="auto">
          <a:xfrm>
            <a:off x="492581" y="925919"/>
            <a:ext cx="3550634" cy="1036254"/>
          </a:xfrm>
          <a:prstGeom prst="rect">
            <a:avLst/>
          </a:prstGeom>
          <a:noFill/>
          <a:ln w="9525">
            <a:noFill/>
            <a:miter lim="800000"/>
            <a:headEnd/>
            <a:tailEnd/>
          </a:ln>
        </p:spPr>
      </p:pic>
      <p:sp>
        <p:nvSpPr>
          <p:cNvPr id="10" name="Freccia a destra 9">
            <a:extLst>
              <a:ext uri="{FF2B5EF4-FFF2-40B4-BE49-F238E27FC236}">
                <a16:creationId xmlns:a16="http://schemas.microsoft.com/office/drawing/2014/main" id="{F79EBA2A-4DE2-41DF-4348-8FDECF42865C}"/>
              </a:ext>
            </a:extLst>
          </p:cNvPr>
          <p:cNvSpPr/>
          <p:nvPr/>
        </p:nvSpPr>
        <p:spPr bwMode="auto">
          <a:xfrm rot="3319091">
            <a:off x="446523" y="592298"/>
            <a:ext cx="525036" cy="361950"/>
          </a:xfrm>
          <a:prstGeom prst="rightArrow">
            <a:avLst/>
          </a:prstGeom>
          <a:solidFill>
            <a:srgbClr val="FF0000"/>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
        <p:nvSpPr>
          <p:cNvPr id="11" name="Freccia a destra 10">
            <a:extLst>
              <a:ext uri="{FF2B5EF4-FFF2-40B4-BE49-F238E27FC236}">
                <a16:creationId xmlns:a16="http://schemas.microsoft.com/office/drawing/2014/main" id="{279C5591-516D-BA20-8F62-9F7DFADD58A7}"/>
              </a:ext>
            </a:extLst>
          </p:cNvPr>
          <p:cNvSpPr/>
          <p:nvPr/>
        </p:nvSpPr>
        <p:spPr bwMode="auto">
          <a:xfrm rot="2063190">
            <a:off x="2441231" y="608181"/>
            <a:ext cx="525036" cy="361950"/>
          </a:xfrm>
          <a:prstGeom prst="rightArrow">
            <a:avLst/>
          </a:prstGeom>
          <a:solidFill>
            <a:srgbClr val="FF0000"/>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it-IT" sz="20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25377"/>
                                        </p:tgtEl>
                                      </p:cBhvr>
                                    </p:animEffect>
                                    <p:set>
                                      <p:cBhvr>
                                        <p:cTn id="7" dur="1" fill="hold">
                                          <p:stCondLst>
                                            <p:cond delay="499"/>
                                          </p:stCondLst>
                                        </p:cTn>
                                        <p:tgtEl>
                                          <p:spTgt spid="2253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225378"/>
                                        </p:tgtEl>
                                      </p:cBhvr>
                                    </p:animEffect>
                                    <p:set>
                                      <p:cBhvr>
                                        <p:cTn id="12" dur="1" fill="hold">
                                          <p:stCondLst>
                                            <p:cond delay="499"/>
                                          </p:stCondLst>
                                        </p:cTn>
                                        <p:tgtEl>
                                          <p:spTgt spid="2253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7" grpId="0" animBg="1"/>
      <p:bldP spid="2253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3"/>
          <p:cNvSpPr>
            <a:spLocks noGrp="1"/>
          </p:cNvSpPr>
          <p:nvPr>
            <p:ph type="sldNum" sz="quarter" idx="11"/>
          </p:nvPr>
        </p:nvSpPr>
        <p:spPr>
          <a:noFill/>
        </p:spPr>
        <p:txBody>
          <a:bodyPr/>
          <a:lstStyle/>
          <a:p>
            <a:fld id="{79EB3D1F-8A80-462F-BD2E-724FD8C61215}" type="slidenum">
              <a:rPr lang="en-US" altLang="en-US" smtClean="0"/>
              <a:t>9</a:t>
            </a:fld>
            <a:endParaRPr lang="en-US" altLang="en-US"/>
          </a:p>
        </p:txBody>
      </p:sp>
      <p:pic>
        <p:nvPicPr>
          <p:cNvPr id="2" name="Immagine 1">
            <a:extLst>
              <a:ext uri="{FF2B5EF4-FFF2-40B4-BE49-F238E27FC236}">
                <a16:creationId xmlns:a16="http://schemas.microsoft.com/office/drawing/2014/main" id="{DCF01B2B-970B-1A7B-88D9-EBBF736AE83C}"/>
              </a:ext>
            </a:extLst>
          </p:cNvPr>
          <p:cNvPicPr>
            <a:picLocks noChangeAspect="1"/>
          </p:cNvPicPr>
          <p:nvPr/>
        </p:nvPicPr>
        <p:blipFill>
          <a:blip r:embed="rId3"/>
          <a:stretch>
            <a:fillRect/>
          </a:stretch>
        </p:blipFill>
        <p:spPr>
          <a:xfrm>
            <a:off x="562934" y="390128"/>
            <a:ext cx="8018131" cy="6077743"/>
          </a:xfrm>
          <a:prstGeom prst="rect">
            <a:avLst/>
          </a:prstGeom>
        </p:spPr>
      </p:pic>
    </p:spTree>
  </p:cSld>
  <p:clrMapOvr>
    <a:masterClrMapping/>
  </p:clrMapOvr>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224</TotalTime>
  <Words>1856</Words>
  <Application>Microsoft Office PowerPoint</Application>
  <PresentationFormat>Presentazione su schermo (4:3)</PresentationFormat>
  <Paragraphs>361</Paragraphs>
  <Slides>43</Slides>
  <Notes>30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43</vt:i4>
      </vt:variant>
    </vt:vector>
  </HeadingPairs>
  <TitlesOfParts>
    <vt:vector size="53" baseType="lpstr">
      <vt:lpstr>Arial</vt:lpstr>
      <vt:lpstr>Arial Narrow</vt:lpstr>
      <vt:lpstr>Cambria</vt:lpstr>
      <vt:lpstr>Comic Sans MS</vt:lpstr>
      <vt:lpstr>Futura Bk BT</vt:lpstr>
      <vt:lpstr>Helvetica</vt:lpstr>
      <vt:lpstr>Times</vt:lpstr>
      <vt:lpstr>Times New Roman</vt:lpstr>
      <vt:lpstr>Wingdings</vt:lpstr>
      <vt:lpstr>Straight Edge</vt:lpstr>
      <vt:lpstr>Danno del DNA</vt:lpstr>
      <vt:lpstr>Diversi tipi di sostituzione di base sono possibili nel DNA:  </vt:lpstr>
      <vt:lpstr>MUTAGENESI</vt:lpstr>
      <vt:lpstr>Presentazione standard di PowerPoint</vt:lpstr>
      <vt:lpstr>Presentazione standard di PowerPoint</vt:lpstr>
      <vt:lpstr>Tautomeria</vt:lpstr>
      <vt:lpstr>Tautomeria e conseguenze</vt:lpstr>
      <vt:lpstr>Transizione cheto enolica della 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Possiamo incrementare la frequenza di mutazione?</vt:lpstr>
      <vt:lpstr>Mutageni chimici e loro azione</vt:lpstr>
      <vt:lpstr>Mutageni chimici e loro azione</vt:lpstr>
      <vt:lpstr>Mutageni chimici</vt:lpstr>
      <vt:lpstr>Presentazione standard di PowerPoint</vt:lpstr>
      <vt:lpstr>Presentazione standard di PowerPoint</vt:lpstr>
      <vt:lpstr>Esempio di mutageno chimico:  etil-metan-sulfonato (EMS)</vt:lpstr>
      <vt:lpstr>I carcinogeni chimici reagiscono con il DNA sia direttamente che indirettamente</vt:lpstr>
      <vt:lpstr>Presentazione standard di PowerPoint</vt:lpstr>
      <vt:lpstr>Presentazione standard di PowerPoint</vt:lpstr>
      <vt:lpstr>Aflatoxin reaction</vt:lpstr>
      <vt:lpstr>Presentazione standard di PowerPoint</vt:lpstr>
      <vt:lpstr>Presentazione standard di PowerPoint</vt:lpstr>
      <vt:lpstr>Presentazione standard di PowerPoint</vt:lpstr>
      <vt:lpstr>Presentazione standard di PowerPoint</vt:lpstr>
      <vt:lpstr>Lo spettro elettromagnetico</vt:lpstr>
      <vt:lpstr>Presentazione standard di PowerPoint</vt:lpstr>
      <vt:lpstr>Presentazione standard di PowerPoint</vt:lpstr>
      <vt:lpstr>UV Damage of DNA</vt:lpstr>
      <vt:lpstr>Radiazioni UV e dimerizzazione delle pirimidine</vt:lpstr>
      <vt:lpstr>Thymine dimers: major cause of UV-induced mutations</vt:lpstr>
      <vt:lpstr>Riparazione del DNA nell’uomo</vt:lpstr>
      <vt:lpstr>Lo spettro elettromagnetico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imbb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Sen</dc:creator>
  <cp:lastModifiedBy>daniele sblattero</cp:lastModifiedBy>
  <cp:revision>282</cp:revision>
  <cp:lastPrinted>2009-04-22T19:24:00Z</cp:lastPrinted>
  <dcterms:created xsi:type="dcterms:W3CDTF">2001-01-26T00:29:00Z</dcterms:created>
  <dcterms:modified xsi:type="dcterms:W3CDTF">2023-11-09T08:21:37Z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1033-11.2.0.11380</vt:lpwstr>
  </property>
  <property fmtid="{D5CDD505-2E9C-101B-9397-08002B2CF9AE}" pid="3" name="ICV">
    <vt:lpwstr>DAF30F2D040E4F039B8748D4C3200FFA</vt:lpwstr>
  </property>
</Properties>
</file>