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90" autoAdjust="0"/>
    <p:restoredTop sz="94660"/>
  </p:normalViewPr>
  <p:slideViewPr>
    <p:cSldViewPr snapToGrid="0">
      <p:cViewPr varScale="1">
        <p:scale>
          <a:sx n="59" d="100"/>
          <a:sy n="59" d="100"/>
        </p:scale>
        <p:origin x="7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B939FF-1F8F-4364-9336-E0C91F696B57}" type="datetimeFigureOut">
              <a:rPr lang="it-IT" smtClean="0"/>
              <a:t>08/11/2023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4EE98D-C393-4A2C-B3DC-557F76A290D6}" type="slidenum">
              <a:rPr lang="it-IT" smtClean="0"/>
              <a:t>‹N›</a:t>
            </a:fld>
            <a:endParaRPr lang="it-IT"/>
          </a:p>
        </p:txBody>
      </p:sp>
    </p:spTree>
    <p:extLst>
      <p:ext uri="{BB962C8B-B14F-4D97-AF65-F5344CB8AC3E}">
        <p14:creationId xmlns:p14="http://schemas.microsoft.com/office/powerpoint/2010/main" val="1062723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Verdringen</a:t>
            </a:r>
            <a:r>
              <a:rPr lang="it-IT" dirty="0"/>
              <a:t> = soppiantare </a:t>
            </a:r>
          </a:p>
          <a:p>
            <a:r>
              <a:rPr lang="it-IT" dirty="0" err="1"/>
              <a:t>Sluipenderwijs</a:t>
            </a:r>
            <a:r>
              <a:rPr lang="it-IT" dirty="0"/>
              <a:t> = in modo strisciante </a:t>
            </a:r>
          </a:p>
        </p:txBody>
      </p:sp>
      <p:sp>
        <p:nvSpPr>
          <p:cNvPr id="4" name="Segnaposto numero diapositiva 3"/>
          <p:cNvSpPr>
            <a:spLocks noGrp="1"/>
          </p:cNvSpPr>
          <p:nvPr>
            <p:ph type="sldNum" sz="quarter" idx="5"/>
          </p:nvPr>
        </p:nvSpPr>
        <p:spPr/>
        <p:txBody>
          <a:bodyPr/>
          <a:lstStyle/>
          <a:p>
            <a:fld id="{1F4EE98D-C393-4A2C-B3DC-557F76A290D6}" type="slidenum">
              <a:rPr lang="it-IT" smtClean="0"/>
              <a:t>5</a:t>
            </a:fld>
            <a:endParaRPr lang="it-IT"/>
          </a:p>
        </p:txBody>
      </p:sp>
    </p:spTree>
    <p:extLst>
      <p:ext uri="{BB962C8B-B14F-4D97-AF65-F5344CB8AC3E}">
        <p14:creationId xmlns:p14="http://schemas.microsoft.com/office/powerpoint/2010/main" val="3249826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807FB46-C6CC-4897-BECE-E3B9C59225FF}" type="datetimeFigureOut">
              <a:rPr lang="it-IT" smtClean="0"/>
              <a:t>08/11/2023</a:t>
            </a:fld>
            <a:endParaRPr lang="it-IT"/>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it-IT"/>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A5068816-D4C2-4074-B954-079A31FBFF9D}" type="slidenum">
              <a:rPr lang="it-IT" smtClean="0"/>
              <a:t>‹N›</a:t>
            </a:fld>
            <a:endParaRPr lang="it-IT"/>
          </a:p>
        </p:txBody>
      </p:sp>
    </p:spTree>
    <p:extLst>
      <p:ext uri="{BB962C8B-B14F-4D97-AF65-F5344CB8AC3E}">
        <p14:creationId xmlns:p14="http://schemas.microsoft.com/office/powerpoint/2010/main" val="2182664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07FB46-C6CC-4897-BECE-E3B9C59225FF}" type="datetimeFigureOut">
              <a:rPr lang="it-IT" smtClean="0"/>
              <a:t>08/11/2023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1982066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07FB46-C6CC-4897-BECE-E3B9C59225FF}" type="datetimeFigureOut">
              <a:rPr lang="it-IT" smtClean="0"/>
              <a:t>08/11/2023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3010281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07FB46-C6CC-4897-BECE-E3B9C59225FF}" type="datetimeFigureOut">
              <a:rPr lang="it-IT" smtClean="0"/>
              <a:t>08/11/2023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2293340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807FB46-C6CC-4897-BECE-E3B9C59225FF}" type="datetimeFigureOut">
              <a:rPr lang="it-IT" smtClean="0"/>
              <a:t>08/11/2023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1483901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807FB46-C6CC-4897-BECE-E3B9C59225FF}" type="datetimeFigureOut">
              <a:rPr lang="it-IT" smtClean="0"/>
              <a:t>08/11/2023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60148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807FB46-C6CC-4897-BECE-E3B9C59225FF}" type="datetimeFigureOut">
              <a:rPr lang="it-IT" smtClean="0"/>
              <a:t>08/11/2023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2616045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807FB46-C6CC-4897-BECE-E3B9C59225FF}" type="datetimeFigureOut">
              <a:rPr lang="it-IT" smtClean="0"/>
              <a:t>08/11/2023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251708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07FB46-C6CC-4897-BECE-E3B9C59225FF}" type="datetimeFigureOut">
              <a:rPr lang="it-IT" smtClean="0"/>
              <a:t>08/11/2023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5068816-D4C2-4074-B954-079A31FBFF9D}" type="slidenum">
              <a:rPr lang="it-IT" smtClean="0"/>
              <a:t>‹N›</a:t>
            </a:fld>
            <a:endParaRPr lang="it-IT"/>
          </a:p>
        </p:txBody>
      </p:sp>
    </p:spTree>
    <p:extLst>
      <p:ext uri="{BB962C8B-B14F-4D97-AF65-F5344CB8AC3E}">
        <p14:creationId xmlns:p14="http://schemas.microsoft.com/office/powerpoint/2010/main" val="105372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it-IT"/>
              <a:t>Fare clic per modificare gli stili del testo dello schema</a:t>
            </a:r>
          </a:p>
        </p:txBody>
      </p:sp>
      <p:sp>
        <p:nvSpPr>
          <p:cNvPr id="5" name="Date Placeholder 4"/>
          <p:cNvSpPr>
            <a:spLocks noGrp="1"/>
          </p:cNvSpPr>
          <p:nvPr>
            <p:ph type="dt" sz="half" idx="10"/>
          </p:nvPr>
        </p:nvSpPr>
        <p:spPr/>
        <p:txBody>
          <a:bodyPr/>
          <a:lstStyle/>
          <a:p>
            <a:fld id="{D807FB46-C6CC-4897-BECE-E3B9C59225FF}" type="datetimeFigureOut">
              <a:rPr lang="it-IT" smtClean="0"/>
              <a:t>08/11/2023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A5068816-D4C2-4074-B954-079A31FBFF9D}" type="slidenum">
              <a:rPr lang="it-IT" smtClean="0"/>
              <a:t>‹N›</a:t>
            </a:fld>
            <a:endParaRPr lang="it-IT"/>
          </a:p>
        </p:txBody>
      </p:sp>
    </p:spTree>
    <p:extLst>
      <p:ext uri="{BB962C8B-B14F-4D97-AF65-F5344CB8AC3E}">
        <p14:creationId xmlns:p14="http://schemas.microsoft.com/office/powerpoint/2010/main" val="1561108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807FB46-C6CC-4897-BECE-E3B9C59225FF}" type="datetimeFigureOut">
              <a:rPr lang="it-IT" smtClean="0"/>
              <a:t>08/11/2023</a:t>
            </a:fld>
            <a:endParaRPr lang="it-IT"/>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it-IT"/>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A5068816-D4C2-4074-B954-079A31FBFF9D}" type="slidenum">
              <a:rPr lang="it-IT" smtClean="0"/>
              <a:t>‹N›</a:t>
            </a:fld>
            <a:endParaRPr lang="it-IT"/>
          </a:p>
        </p:txBody>
      </p:sp>
    </p:spTree>
    <p:extLst>
      <p:ext uri="{BB962C8B-B14F-4D97-AF65-F5344CB8AC3E}">
        <p14:creationId xmlns:p14="http://schemas.microsoft.com/office/powerpoint/2010/main" val="270201205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807FB46-C6CC-4897-BECE-E3B9C59225FF}" type="datetimeFigureOut">
              <a:rPr lang="it-IT" smtClean="0"/>
              <a:t>08/11/2023</a:t>
            </a:fld>
            <a:endParaRPr lang="it-IT"/>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it-IT"/>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A5068816-D4C2-4074-B954-079A31FBFF9D}" type="slidenum">
              <a:rPr lang="it-IT" smtClean="0"/>
              <a:t>‹N›</a:t>
            </a:fld>
            <a:endParaRPr lang="it-IT"/>
          </a:p>
        </p:txBody>
      </p:sp>
    </p:spTree>
    <p:extLst>
      <p:ext uri="{BB962C8B-B14F-4D97-AF65-F5344CB8AC3E}">
        <p14:creationId xmlns:p14="http://schemas.microsoft.com/office/powerpoint/2010/main" val="12930312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ublicdomainpictures.net/en/view-image.php?image=332005&amp;picture=national-flag-of-netherlands"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publicdomainpictures.net/view-image.php?image=85772&amp;picture=union-jack-flag"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nrc.nl/auteur/lies-wesseling/" TargetMode="External"/><Relationship Id="rId2" Type="http://schemas.openxmlformats.org/officeDocument/2006/relationships/hyperlink" Target="https://www.nrc.nl/auteur/leonie-cornips/"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nrc.nl/auteur/lies-wesseling/" TargetMode="External"/><Relationship Id="rId2" Type="http://schemas.openxmlformats.org/officeDocument/2006/relationships/hyperlink" Target="https://www.nrc.nl/auteur/leonie-cornips/"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PM2HRhpHbfI?feature=oembe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B2DDB4-82E9-0187-8A3F-896043504CB7}"/>
              </a:ext>
            </a:extLst>
          </p:cNvPr>
          <p:cNvSpPr>
            <a:spLocks noGrp="1"/>
          </p:cNvSpPr>
          <p:nvPr>
            <p:ph type="ctrTitle"/>
          </p:nvPr>
        </p:nvSpPr>
        <p:spPr>
          <a:xfrm>
            <a:off x="838200" y="5702341"/>
            <a:ext cx="7061616" cy="804161"/>
          </a:xfrm>
        </p:spPr>
        <p:txBody>
          <a:bodyPr anchor="ctr">
            <a:normAutofit/>
          </a:bodyPr>
          <a:lstStyle/>
          <a:p>
            <a:pPr algn="l"/>
            <a:r>
              <a:rPr lang="it-IT" sz="3200" dirty="0" err="1"/>
              <a:t>Les</a:t>
            </a:r>
            <a:r>
              <a:rPr lang="it-IT" sz="3200" dirty="0"/>
              <a:t> 3	</a:t>
            </a:r>
          </a:p>
        </p:txBody>
      </p:sp>
      <p:sp>
        <p:nvSpPr>
          <p:cNvPr id="3" name="Sottotitolo 2">
            <a:extLst>
              <a:ext uri="{FF2B5EF4-FFF2-40B4-BE49-F238E27FC236}">
                <a16:creationId xmlns:a16="http://schemas.microsoft.com/office/drawing/2014/main" id="{603C1727-525A-2904-80E4-8435025844FE}"/>
              </a:ext>
            </a:extLst>
          </p:cNvPr>
          <p:cNvSpPr>
            <a:spLocks noGrp="1"/>
          </p:cNvSpPr>
          <p:nvPr>
            <p:ph type="subTitle" idx="1"/>
          </p:nvPr>
        </p:nvSpPr>
        <p:spPr>
          <a:xfrm>
            <a:off x="7899816" y="5702341"/>
            <a:ext cx="3453983" cy="804160"/>
          </a:xfrm>
        </p:spPr>
        <p:txBody>
          <a:bodyPr anchor="ctr">
            <a:normAutofit/>
          </a:bodyPr>
          <a:lstStyle/>
          <a:p>
            <a:pPr algn="r"/>
            <a:r>
              <a:rPr lang="it-IT" sz="1800" dirty="0"/>
              <a:t>9 </a:t>
            </a:r>
            <a:r>
              <a:rPr lang="it-IT" sz="1800" dirty="0" err="1"/>
              <a:t>november</a:t>
            </a:r>
            <a:r>
              <a:rPr lang="it-IT" sz="1800" dirty="0"/>
              <a:t> 2023 </a:t>
            </a:r>
          </a:p>
        </p:txBody>
      </p:sp>
      <p:pic>
        <p:nvPicPr>
          <p:cNvPr id="7" name="Immagine 6" descr="Immagine che contiene schermata, Policromia, blu, bandiera&#10;&#10;Descrizione generata automaticamente">
            <a:extLst>
              <a:ext uri="{FF2B5EF4-FFF2-40B4-BE49-F238E27FC236}">
                <a16:creationId xmlns:a16="http://schemas.microsoft.com/office/drawing/2014/main" id="{2E35C3FB-2D1D-9D59-98E6-FB4B77F2C4B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708" r="9607"/>
          <a:stretch/>
        </p:blipFill>
        <p:spPr>
          <a:xfrm>
            <a:off x="-9" y="10"/>
            <a:ext cx="6096000" cy="5279933"/>
          </a:xfrm>
          <a:prstGeom prst="rect">
            <a:avLst/>
          </a:prstGeom>
        </p:spPr>
      </p:pic>
      <p:pic>
        <p:nvPicPr>
          <p:cNvPr id="5" name="Immagine 4" descr="Immagine che contiene simbolo, Simmetria, bandiera, linea&#10;&#10;Descrizione generata automaticamente">
            <a:extLst>
              <a:ext uri="{FF2B5EF4-FFF2-40B4-BE49-F238E27FC236}">
                <a16:creationId xmlns:a16="http://schemas.microsoft.com/office/drawing/2014/main" id="{453A9EB3-01D2-47EF-A90E-B86778D59AE8}"/>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t="10229" b="2940"/>
          <a:stretch/>
        </p:blipFill>
        <p:spPr>
          <a:xfrm>
            <a:off x="6096008" y="10"/>
            <a:ext cx="6095999" cy="5279933"/>
          </a:xfrm>
          <a:prstGeom prst="rect">
            <a:avLst/>
          </a:prstGeom>
        </p:spPr>
      </p:pic>
    </p:spTree>
    <p:extLst>
      <p:ext uri="{BB962C8B-B14F-4D97-AF65-F5344CB8AC3E}">
        <p14:creationId xmlns:p14="http://schemas.microsoft.com/office/powerpoint/2010/main" val="3703567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6" y="402771"/>
            <a:ext cx="4663440" cy="6259286"/>
          </a:xfrm>
        </p:spPr>
        <p:txBody>
          <a:bodyPr>
            <a:normAutofit fontScale="85000" lnSpcReduction="20000"/>
          </a:bodyPr>
          <a:lstStyle/>
          <a:p>
            <a:pPr>
              <a:lnSpc>
                <a:spcPct val="150000"/>
              </a:lnSpc>
            </a:pPr>
            <a:r>
              <a:rPr lang="nl-NL" sz="1900" dirty="0">
                <a:solidFill>
                  <a:srgbClr val="000000"/>
                </a:solidFill>
                <a:effectLst/>
                <a:latin typeface="Abadi" panose="020B0604020104020204" pitchFamily="34" charset="0"/>
                <a:ea typeface="Times New Roman" panose="02020603050405020304" pitchFamily="18" charset="0"/>
              </a:rPr>
              <a:t>De andere Vlaamse universiteiten delen de mening van Sels. De Vlaamse Interuniversitaire Raad (</a:t>
            </a:r>
            <a:r>
              <a:rPr lang="nl-NL" sz="1900" dirty="0" err="1">
                <a:solidFill>
                  <a:srgbClr val="000000"/>
                </a:solidFill>
                <a:effectLst/>
                <a:latin typeface="Abadi" panose="020B0604020104020204" pitchFamily="34" charset="0"/>
                <a:ea typeface="Times New Roman" panose="02020603050405020304" pitchFamily="18" charset="0"/>
              </a:rPr>
              <a:t>Vlir</a:t>
            </a:r>
            <a:r>
              <a:rPr lang="nl-NL" sz="1900" dirty="0">
                <a:solidFill>
                  <a:srgbClr val="000000"/>
                </a:solidFill>
                <a:effectLst/>
                <a:latin typeface="Abadi" panose="020B0604020104020204" pitchFamily="34" charset="0"/>
                <a:ea typeface="Times New Roman" panose="02020603050405020304" pitchFamily="18" charset="0"/>
              </a:rPr>
              <a:t>) noemt de huidige regeling in zijn </a:t>
            </a:r>
            <a:r>
              <a:rPr lang="nl-NL" sz="1900" dirty="0">
                <a:solidFill>
                  <a:srgbClr val="000000"/>
                </a:solidFill>
                <a:effectLst/>
                <a:highlight>
                  <a:srgbClr val="FFFF00"/>
                </a:highlight>
                <a:latin typeface="Abadi" panose="020B0604020104020204" pitchFamily="34" charset="0"/>
                <a:ea typeface="Times New Roman" panose="02020603050405020304" pitchFamily="18" charset="0"/>
              </a:rPr>
              <a:t>memorandum</a:t>
            </a:r>
            <a:r>
              <a:rPr lang="nl-NL" sz="1900" dirty="0">
                <a:solidFill>
                  <a:srgbClr val="000000"/>
                </a:solidFill>
                <a:effectLst/>
                <a:latin typeface="Abadi" panose="020B0604020104020204" pitchFamily="34" charset="0"/>
                <a:ea typeface="Times New Roman" panose="02020603050405020304" pitchFamily="18" charset="0"/>
              </a:rPr>
              <a:t> ‘een remmende factor in de strijd om talent, waarbij werkgevers binnen en buiten de academische wereld dringend op zoek zijn naar buitenlandse </a:t>
            </a:r>
            <a:r>
              <a:rPr lang="nl-NL" sz="1900" dirty="0">
                <a:solidFill>
                  <a:srgbClr val="000000"/>
                </a:solidFill>
                <a:effectLst/>
                <a:highlight>
                  <a:srgbClr val="FFFF00"/>
                </a:highlight>
                <a:latin typeface="Abadi" panose="020B0604020104020204" pitchFamily="34" charset="0"/>
                <a:ea typeface="Times New Roman" panose="02020603050405020304" pitchFamily="18" charset="0"/>
              </a:rPr>
              <a:t>hooggeschoolde</a:t>
            </a:r>
            <a:r>
              <a:rPr lang="nl-NL" sz="1900" dirty="0">
                <a:solidFill>
                  <a:srgbClr val="000000"/>
                </a:solidFill>
                <a:effectLst/>
                <a:latin typeface="Abadi" panose="020B0604020104020204" pitchFamily="34" charset="0"/>
                <a:ea typeface="Times New Roman" panose="02020603050405020304" pitchFamily="18" charset="0"/>
              </a:rPr>
              <a:t> werknemers.’</a:t>
            </a:r>
            <a:endParaRPr lang="it-IT" sz="1900" dirty="0">
              <a:effectLst/>
              <a:latin typeface="Abadi" panose="020B0604020104020204" pitchFamily="34" charset="0"/>
              <a:ea typeface="Times New Roman" panose="02020603050405020304" pitchFamily="18" charset="0"/>
            </a:endParaRPr>
          </a:p>
          <a:p>
            <a:pPr>
              <a:lnSpc>
                <a:spcPct val="150000"/>
              </a:lnSpc>
            </a:pPr>
            <a:r>
              <a:rPr lang="nl-NL" sz="1900" dirty="0">
                <a:solidFill>
                  <a:srgbClr val="000000"/>
                </a:solidFill>
                <a:effectLst/>
                <a:latin typeface="Abadi" panose="020B0604020104020204" pitchFamily="34" charset="0"/>
                <a:ea typeface="Times New Roman" panose="02020603050405020304" pitchFamily="18" charset="0"/>
              </a:rPr>
              <a:t>In een opiniestuk in deze krant pleit Sels voor heel concrete </a:t>
            </a:r>
            <a:r>
              <a:rPr lang="nl-NL" sz="1900" dirty="0">
                <a:solidFill>
                  <a:srgbClr val="000000"/>
                </a:solidFill>
                <a:effectLst/>
                <a:highlight>
                  <a:srgbClr val="FFFF00"/>
                </a:highlight>
                <a:latin typeface="Abadi" panose="020B0604020104020204" pitchFamily="34" charset="0"/>
                <a:ea typeface="Times New Roman" panose="02020603050405020304" pitchFamily="18" charset="0"/>
              </a:rPr>
              <a:t>versoepelingen</a:t>
            </a:r>
            <a:r>
              <a:rPr lang="nl-NL" sz="1900" dirty="0">
                <a:solidFill>
                  <a:srgbClr val="000000"/>
                </a:solidFill>
                <a:effectLst/>
                <a:latin typeface="Abadi" panose="020B0604020104020204" pitchFamily="34" charset="0"/>
                <a:ea typeface="Times New Roman" panose="02020603050405020304" pitchFamily="18" charset="0"/>
              </a:rPr>
              <a:t>. Zo stelt hij voor om de taalvereisten te laten vallen voor nieuwe docenten die al in een ­ander land een hele carrière hebben uitgebouwd. Voor jonge academici moet het vereiste niveau versoepeld worden, vindt de KU Leuven – de grote focus op taal </a:t>
            </a:r>
            <a:r>
              <a:rPr lang="nl-NL" sz="1900" dirty="0">
                <a:solidFill>
                  <a:srgbClr val="000000"/>
                </a:solidFill>
                <a:effectLst/>
                <a:highlight>
                  <a:srgbClr val="FFFF00"/>
                </a:highlight>
                <a:latin typeface="Abadi" panose="020B0604020104020204" pitchFamily="34" charset="0"/>
                <a:ea typeface="Times New Roman" panose="02020603050405020304" pitchFamily="18" charset="0"/>
              </a:rPr>
              <a:t>knabbelt</a:t>
            </a:r>
            <a:r>
              <a:rPr lang="nl-NL" sz="1900" dirty="0">
                <a:solidFill>
                  <a:srgbClr val="000000"/>
                </a:solidFill>
                <a:effectLst/>
                <a:latin typeface="Abadi" panose="020B0604020104020204" pitchFamily="34" charset="0"/>
                <a:ea typeface="Times New Roman" panose="02020603050405020304" pitchFamily="18" charset="0"/>
              </a:rPr>
              <a:t> volgens Sels ook </a:t>
            </a:r>
            <a:r>
              <a:rPr lang="nl-NL" sz="1900" dirty="0">
                <a:solidFill>
                  <a:srgbClr val="000000"/>
                </a:solidFill>
                <a:effectLst/>
                <a:highlight>
                  <a:srgbClr val="FFFF00"/>
                </a:highlight>
                <a:latin typeface="Abadi" panose="020B0604020104020204" pitchFamily="34" charset="0"/>
                <a:ea typeface="Times New Roman" panose="02020603050405020304" pitchFamily="18" charset="0"/>
              </a:rPr>
              <a:t>aan</a:t>
            </a:r>
            <a:r>
              <a:rPr lang="nl-NL" sz="1900" dirty="0">
                <a:solidFill>
                  <a:srgbClr val="000000"/>
                </a:solidFill>
                <a:effectLst/>
                <a:latin typeface="Abadi" panose="020B0604020104020204" pitchFamily="34" charset="0"/>
                <a:ea typeface="Times New Roman" panose="02020603050405020304" pitchFamily="18" charset="0"/>
              </a:rPr>
              <a:t> de </a:t>
            </a:r>
            <a:r>
              <a:rPr lang="nl-NL" sz="1900" dirty="0" err="1">
                <a:solidFill>
                  <a:srgbClr val="000000"/>
                </a:solidFill>
                <a:effectLst/>
                <a:latin typeface="Abadi" panose="020B0604020104020204" pitchFamily="34" charset="0"/>
                <a:ea typeface="Times New Roman" panose="02020603050405020304" pitchFamily="18" charset="0"/>
              </a:rPr>
              <a:t>onderzoekstijd</a:t>
            </a:r>
            <a:r>
              <a:rPr lang="nl-NL" sz="1900" dirty="0">
                <a:solidFill>
                  <a:srgbClr val="000000"/>
                </a:solidFill>
                <a:effectLst/>
                <a:latin typeface="Abadi" panose="020B0604020104020204" pitchFamily="34" charset="0"/>
                <a:ea typeface="Times New Roman" panose="02020603050405020304" pitchFamily="18" charset="0"/>
              </a:rPr>
              <a:t>. In beide scenario’s is het aan de universiteit om erover te waken dat het gewenste taalniveau uiteindelijk behaald wordt.</a:t>
            </a:r>
            <a:endParaRPr lang="it-IT" sz="1900" dirty="0">
              <a:effectLst/>
              <a:latin typeface="Abadi" panose="020B0604020104020204" pitchFamily="34" charset="0"/>
              <a:ea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5190070" cy="5671457"/>
          </a:xfrm>
        </p:spPr>
        <p:txBody>
          <a:bodyPr>
            <a:normAutofit fontScale="85000" lnSpcReduction="20000"/>
          </a:bodyPr>
          <a:lstStyle/>
          <a:p>
            <a:pPr>
              <a:lnSpc>
                <a:spcPct val="170000"/>
              </a:lnSpc>
              <a:spcAft>
                <a:spcPts val="800"/>
              </a:spcAft>
            </a:pP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Le altre università fiamminghe sono d’accordo con </a:t>
            </a:r>
            <a:r>
              <a:rPr lang="it-IT" sz="18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Il consiglio interuniversitario fiammingo (</a:t>
            </a:r>
            <a:r>
              <a:rPr lang="it-IT" sz="1800" kern="0" dirty="0" err="1">
                <a:effectLst/>
                <a:latin typeface="Abadi" panose="020B0604020104020204" pitchFamily="34" charset="0"/>
                <a:ea typeface="Times New Roman" panose="02020603050405020304" pitchFamily="18" charset="0"/>
                <a:cs typeface="Times New Roman" panose="02020603050405020304" pitchFamily="18" charset="0"/>
              </a:rPr>
              <a:t>Vlir</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dice nel suo </a:t>
            </a:r>
            <a:r>
              <a:rPr lang="it-IT" sz="18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memorandum</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che la regolazione attuale sia ‘un fattore frenante (</a:t>
            </a:r>
            <a:r>
              <a:rPr lang="it-IT" sz="18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inibitorio</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nel reclutare di persone di talento mentre datori di lavoro sono alla ricerca di personale straniero </a:t>
            </a:r>
            <a:r>
              <a:rPr lang="it-IT" sz="1800" kern="0" dirty="0" err="1">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altamento</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qualificato.’</a:t>
            </a: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70000"/>
              </a:lnSpc>
              <a:spcAft>
                <a:spcPts val="800"/>
              </a:spcAft>
            </a:pP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In un editoriale in questo giornale </a:t>
            </a:r>
            <a:r>
              <a:rPr lang="it-IT" sz="18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invoca </a:t>
            </a:r>
            <a:r>
              <a:rPr lang="it-IT" sz="18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allentamenti</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concreti, come il mollare dei requisiti di lingua per nuovi professori che, nel loro paese, avevano già fatto carriera. Per nuovi laureati invece si dovrebbe agevolare il livello richiesto, secondo l’università di Lovanio – </a:t>
            </a:r>
            <a:r>
              <a:rPr lang="it-IT" sz="18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dice anche che prestare troppa attenzione alla lingua, causi una perdita di tempo di ricerca. Comunque è </a:t>
            </a:r>
            <a:r>
              <a:rPr lang="it-IT" sz="1800" kern="0" dirty="0">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la</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a:t>
            </a:r>
            <a:r>
              <a:rPr lang="it-IT" sz="18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responsabilità</a:t>
            </a:r>
            <a:r>
              <a:rPr lang="it-IT" sz="1800" kern="0" dirty="0">
                <a:effectLst/>
                <a:latin typeface="Abadi" panose="020B0604020104020204" pitchFamily="34" charset="0"/>
                <a:ea typeface="Times New Roman" panose="02020603050405020304" pitchFamily="18" charset="0"/>
                <a:cs typeface="Times New Roman" panose="02020603050405020304" pitchFamily="18" charset="0"/>
              </a:rPr>
              <a:t> dell’università assicurare che si ottiene il livello di lingua richiesto.</a:t>
            </a: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dirty="0">
              <a:latin typeface="Abadi" panose="020B0604020104020204" pitchFamily="34" charset="0"/>
            </a:endParaRPr>
          </a:p>
        </p:txBody>
      </p:sp>
    </p:spTree>
    <p:extLst>
      <p:ext uri="{BB962C8B-B14F-4D97-AF65-F5344CB8AC3E}">
        <p14:creationId xmlns:p14="http://schemas.microsoft.com/office/powerpoint/2010/main" val="73458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5" y="402770"/>
            <a:ext cx="4831515" cy="6607629"/>
          </a:xfrm>
        </p:spPr>
        <p:txBody>
          <a:bodyPr>
            <a:normAutofit fontScale="85000" lnSpcReduction="10000"/>
          </a:bodyPr>
          <a:lstStyle/>
          <a:p>
            <a:pPr algn="ctr">
              <a:lnSpc>
                <a:spcPct val="150000"/>
              </a:lnSpc>
              <a:spcAft>
                <a:spcPts val="800"/>
              </a:spcAft>
            </a:pPr>
            <a:r>
              <a:rPr lang="nl-NL" sz="1800" b="1" kern="1800" dirty="0">
                <a:effectLst/>
                <a:latin typeface="Abadi" panose="020B0604020104020204" pitchFamily="34" charset="0"/>
                <a:ea typeface="Times New Roman" panose="02020603050405020304" pitchFamily="18" charset="0"/>
                <a:cs typeface="Times New Roman" panose="02020603050405020304" pitchFamily="18" charset="0"/>
              </a:rPr>
              <a:t>Engelse dominantie aan Nederlandse universiteiten is cultureel imperialisme</a:t>
            </a:r>
            <a:endParaRPr lang="it-IT" sz="1800" b="1" kern="100" dirty="0">
              <a:effectLst/>
              <a:latin typeface="Abadi" panose="020B060402010402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Verengelsing van de universiteiten wordt gezien als internationalisering. Maar het is kolonisering, met Nederlands als slachtoffer, schrijven </a:t>
            </a:r>
            <a:r>
              <a:rPr lang="nl-NL" sz="1800" b="1" i="1" u="none" strike="noStrike" kern="0" dirty="0">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hlinkClick r:id="rId2"/>
              </a:rPr>
              <a:t>Leonie </a:t>
            </a:r>
            <a:r>
              <a:rPr lang="nl-NL" sz="1800" b="1" i="1" u="none" strike="noStrike" kern="0" dirty="0" err="1">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hlinkClick r:id="rId2"/>
              </a:rPr>
              <a:t>Cornips</a:t>
            </a: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 en </a:t>
            </a:r>
            <a:r>
              <a:rPr lang="nl-NL" sz="1800" b="1" i="1" u="none" strike="noStrike" kern="0" dirty="0">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hlinkClick r:id="rId3"/>
              </a:rPr>
              <a:t>Lies Wesseling</a:t>
            </a: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a:t>
            </a:r>
          </a:p>
          <a:p>
            <a:pPr marL="0" indent="0">
              <a:lnSpc>
                <a:spcPct val="150000"/>
              </a:lnSpc>
              <a:spcAft>
                <a:spcPts val="800"/>
              </a:spcAft>
              <a:buNone/>
            </a:pP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Aan de Nederlandse universiteiten worden levendige debatten gevoerd over de dekolonisatie van het curriculum. In het Engels, </a:t>
            </a:r>
            <a:r>
              <a:rPr lang="nl-NL" sz="1800" kern="0" dirty="0">
                <a:solidFill>
                  <a:schemeClr val="tx1"/>
                </a:solidFill>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welteverstaan</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Never </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about</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them</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without </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them</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luidt een richtlijn voor de </a:t>
            </a:r>
            <a:r>
              <a:rPr lang="nl-NL" sz="1800" kern="0" dirty="0">
                <a:solidFill>
                  <a:schemeClr val="tx1"/>
                </a:solidFill>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herinrichting</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van het onderwijs. Maar merkwaardig genoeg wordt de hegemonie van het Engels aan de Nederlandse universiteiten in uitgerekend </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deze debatten als vanzelfsprekend aangenomen. Sterker nog, wij maken herhaaldelijk mee</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dat het gebruik van niet-Engelse talen wordt afgewezen: het zou </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non-</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inclusive</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zijn.</a:t>
            </a:r>
            <a:endPar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endParaRPr>
          </a:p>
          <a:p>
            <a:pPr marL="0" indent="0">
              <a:lnSpc>
                <a:spcPct val="150000"/>
              </a:lnSpc>
              <a:spcAft>
                <a:spcPts val="800"/>
              </a:spcAft>
              <a:buNone/>
            </a:pP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4663440" cy="5508171"/>
          </a:xfrm>
        </p:spPr>
        <p:txBody>
          <a:bodyPr>
            <a:normAutofit fontScale="85000" lnSpcReduction="10000"/>
          </a:bodyPr>
          <a:lstStyle/>
          <a:p>
            <a:endParaRPr lang="it-IT" dirty="0"/>
          </a:p>
        </p:txBody>
      </p:sp>
    </p:spTree>
    <p:extLst>
      <p:ext uri="{BB962C8B-B14F-4D97-AF65-F5344CB8AC3E}">
        <p14:creationId xmlns:p14="http://schemas.microsoft.com/office/powerpoint/2010/main" val="2407177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5" y="402770"/>
            <a:ext cx="4831515" cy="6607629"/>
          </a:xfrm>
        </p:spPr>
        <p:txBody>
          <a:bodyPr>
            <a:normAutofit fontScale="85000" lnSpcReduction="10000"/>
          </a:bodyPr>
          <a:lstStyle/>
          <a:p>
            <a:pPr algn="ctr">
              <a:lnSpc>
                <a:spcPct val="150000"/>
              </a:lnSpc>
              <a:spcAft>
                <a:spcPts val="800"/>
              </a:spcAft>
            </a:pPr>
            <a:r>
              <a:rPr lang="nl-NL" sz="1800" b="1" kern="1800" dirty="0">
                <a:effectLst/>
                <a:latin typeface="Abadi" panose="020B0604020104020204" pitchFamily="34" charset="0"/>
                <a:ea typeface="Times New Roman" panose="02020603050405020304" pitchFamily="18" charset="0"/>
                <a:cs typeface="Times New Roman" panose="02020603050405020304" pitchFamily="18" charset="0"/>
              </a:rPr>
              <a:t>Engelse dominantie aan Nederlandse universiteiten is cultureel imperialisme</a:t>
            </a:r>
            <a:endParaRPr lang="it-IT" sz="1800" b="1" kern="100" dirty="0">
              <a:effectLst/>
              <a:latin typeface="Abadi" panose="020B060402010402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Verengelsing van de universiteiten wordt gezien als internationalisering. Maar het is kolonisering, met Nederlands als slachtoffer, schrijven </a:t>
            </a:r>
            <a:r>
              <a:rPr lang="nl-NL" sz="1800" b="1" i="1" u="none" strike="noStrike" kern="0" dirty="0">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hlinkClick r:id="rId2"/>
              </a:rPr>
              <a:t>Leonie </a:t>
            </a:r>
            <a:r>
              <a:rPr lang="nl-NL" sz="1800" b="1" i="1" u="none" strike="noStrike" kern="0" dirty="0" err="1">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hlinkClick r:id="rId2"/>
              </a:rPr>
              <a:t>Cornips</a:t>
            </a: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 en </a:t>
            </a:r>
            <a:r>
              <a:rPr lang="nl-NL" sz="1800" b="1" i="1" u="none" strike="noStrike" kern="0" dirty="0">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hlinkClick r:id="rId3"/>
              </a:rPr>
              <a:t>Lies Wesseling</a:t>
            </a: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a:t>
            </a:r>
          </a:p>
          <a:p>
            <a:pPr marL="0" indent="0">
              <a:lnSpc>
                <a:spcPct val="150000"/>
              </a:lnSpc>
              <a:spcAft>
                <a:spcPts val="800"/>
              </a:spcAft>
              <a:buNone/>
            </a:pP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Aan de Nederlandse universiteiten worden levendige debatten gevoerd over de dekolonisatie van het curriculum. In het Engels, </a:t>
            </a:r>
            <a:r>
              <a:rPr lang="nl-NL" sz="1800" kern="0" dirty="0">
                <a:solidFill>
                  <a:schemeClr val="tx1"/>
                </a:solidFill>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welteverstaan</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Never </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about</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them</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without </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them</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luidt een richtlijn voor de </a:t>
            </a:r>
            <a:r>
              <a:rPr lang="nl-NL" sz="1800" kern="0" dirty="0">
                <a:solidFill>
                  <a:schemeClr val="tx1"/>
                </a:solidFill>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herinrichting</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van het onderwijs. Maar merkwaardig genoeg wordt de hegemonie van het Engels aan de Nederlandse universiteiten in uitgerekend </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deze debatten als vanzelfsprekend aangenomen. Sterker nog, wij maken herhaaldelijk mee</a:t>
            </a:r>
            <a:r>
              <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dat het gebruik van niet-Engelse talen wordt afgewezen: het zou </a:t>
            </a:r>
            <a:r>
              <a:rPr lang="nl-NL" sz="1800" i="1"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non-</a:t>
            </a:r>
            <a:r>
              <a:rPr lang="nl-NL" sz="1800" i="1" kern="0" dirty="0" err="1">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inclusive</a:t>
            </a:r>
            <a:r>
              <a:rPr lang="nl-NL" sz="1800" kern="0" dirty="0">
                <a:solidFill>
                  <a:schemeClr val="tx1"/>
                </a:solidFill>
                <a:effectLst/>
                <a:latin typeface="Abadi" panose="020B0604020104020204" pitchFamily="34" charset="0"/>
                <a:ea typeface="Times New Roman" panose="02020603050405020304" pitchFamily="18" charset="0"/>
                <a:cs typeface="Times New Roman" panose="02020603050405020304" pitchFamily="18" charset="0"/>
              </a:rPr>
              <a:t> zijn.</a:t>
            </a:r>
            <a:endParaRPr lang="it-IT" sz="1800" kern="100" dirty="0">
              <a:solidFill>
                <a:schemeClr val="tx1"/>
              </a:solidFill>
              <a:effectLst/>
              <a:latin typeface="Abadi" panose="020B0604020104020204" pitchFamily="34" charset="0"/>
              <a:ea typeface="Calibri" panose="020F0502020204030204" pitchFamily="34" charset="0"/>
              <a:cs typeface="Times New Roman" panose="02020603050405020304" pitchFamily="18" charset="0"/>
            </a:endParaRPr>
          </a:p>
          <a:p>
            <a:pPr marL="0" indent="0">
              <a:lnSpc>
                <a:spcPct val="150000"/>
              </a:lnSpc>
              <a:spcAft>
                <a:spcPts val="800"/>
              </a:spcAft>
              <a:buNone/>
            </a:pP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4663440" cy="5508171"/>
          </a:xfrm>
        </p:spPr>
        <p:txBody>
          <a:bodyPr>
            <a:normAutofit fontScale="85000" lnSpcReduction="10000"/>
          </a:bodyPr>
          <a:lstStyle/>
          <a:p>
            <a:endParaRPr lang="it-IT" dirty="0"/>
          </a:p>
        </p:txBody>
      </p:sp>
    </p:spTree>
    <p:extLst>
      <p:ext uri="{BB962C8B-B14F-4D97-AF65-F5344CB8AC3E}">
        <p14:creationId xmlns:p14="http://schemas.microsoft.com/office/powerpoint/2010/main" val="3016376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5" y="402770"/>
            <a:ext cx="4831515" cy="6607629"/>
          </a:xfrm>
        </p:spPr>
        <p:txBody>
          <a:bodyPr>
            <a:normAutofit fontScale="92500" lnSpcReduction="10000"/>
          </a:bodyPr>
          <a:lstStyle/>
          <a:p>
            <a:pPr>
              <a:lnSpc>
                <a:spcPct val="150000"/>
              </a:lnSpc>
              <a:spcAft>
                <a:spcPts val="800"/>
              </a:spcAft>
            </a:pP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Dat is de omgekeerde wereld. Imperialisme en kolonisatie zijn altijd gepaard gegaan met de marginalisering van de talen die gesproken werden in </a:t>
            </a:r>
            <a:r>
              <a:rPr lang="nl-NL" sz="20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ondergeschikte</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 </a:t>
            </a:r>
            <a:r>
              <a:rPr lang="it-IT" sz="2000" kern="100" dirty="0">
                <a:effectLst/>
                <a:latin typeface="Abadi" panose="020B0604020104020204" pitchFamily="34" charset="0"/>
                <a:ea typeface="Calibri" panose="020F0502020204030204" pitchFamily="34" charset="0"/>
                <a:cs typeface="Times New Roman" panose="02020603050405020304" pitchFamily="18" charset="0"/>
              </a:rPr>
              <a:t> </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gebieden, zowel buiten als binnen Europa. Kolonisatie beperkt zich immers niet tot de overzeese gebieden. Het </a:t>
            </a:r>
            <a:r>
              <a:rPr lang="nl-NL" sz="2000" kern="0" dirty="0" err="1">
                <a:effectLst/>
                <a:latin typeface="Abadi" panose="020B0604020104020204" pitchFamily="34" charset="0"/>
                <a:ea typeface="Times New Roman" panose="02020603050405020304" pitchFamily="18" charset="0"/>
                <a:cs typeface="Times New Roman" panose="02020603050405020304" pitchFamily="18" charset="0"/>
              </a:rPr>
              <a:t>Gaelic</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 (Iers), het </a:t>
            </a:r>
            <a:r>
              <a:rPr lang="nl-NL" sz="2000" kern="0" dirty="0" err="1">
                <a:effectLst/>
                <a:latin typeface="Abadi" panose="020B0604020104020204" pitchFamily="34" charset="0"/>
                <a:ea typeface="Times New Roman" panose="02020603050405020304" pitchFamily="18" charset="0"/>
                <a:cs typeface="Times New Roman" panose="02020603050405020304" pitchFamily="18" charset="0"/>
              </a:rPr>
              <a:t>Kymrisch</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 (Welsh), het Bretons, het Limburgs en vele andere talen in Europa werden gemarginaliseerd, zo niet </a:t>
            </a:r>
            <a:r>
              <a:rPr lang="nl-NL" sz="20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uitgeroeid</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 als een vorm van interne kolonisatie. Dat geldt ook voor de talen van de eerste bewoners van de </a:t>
            </a:r>
            <a:r>
              <a:rPr lang="nl-NL" sz="2000" kern="0" dirty="0" err="1">
                <a:effectLst/>
                <a:latin typeface="Abadi" panose="020B0604020104020204" pitchFamily="34" charset="0"/>
                <a:ea typeface="Times New Roman" panose="02020603050405020304" pitchFamily="18" charset="0"/>
                <a:cs typeface="Times New Roman" panose="02020603050405020304" pitchFamily="18" charset="0"/>
              </a:rPr>
              <a:t>Amerika’s</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 Australië, </a:t>
            </a:r>
            <a:r>
              <a:rPr lang="nl-NL" sz="2000" kern="0" dirty="0" err="1">
                <a:effectLst/>
                <a:latin typeface="Abadi" panose="020B0604020104020204" pitchFamily="34" charset="0"/>
                <a:ea typeface="Times New Roman" panose="02020603050405020304" pitchFamily="18" charset="0"/>
                <a:cs typeface="Times New Roman" panose="02020603050405020304" pitchFamily="18" charset="0"/>
              </a:rPr>
              <a:t>Aotearoa</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/Nieuw-Zeeland en het Afrikaans continent.</a:t>
            </a:r>
            <a:endParaRPr lang="it-IT" sz="2000" kern="100" dirty="0">
              <a:effectLst/>
              <a:latin typeface="Abadi" panose="020B0604020104020204" pitchFamily="34" charset="0"/>
              <a:ea typeface="Calibri" panose="020F0502020204030204" pitchFamily="34" charset="0"/>
              <a:cs typeface="Times New Roman" panose="02020603050405020304" pitchFamily="18" charset="0"/>
            </a:endParaRPr>
          </a:p>
          <a:p>
            <a:pPr marL="0" indent="0">
              <a:lnSpc>
                <a:spcPct val="150000"/>
              </a:lnSpc>
              <a:spcAft>
                <a:spcPts val="800"/>
              </a:spcAft>
              <a:buNone/>
            </a:pP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4663440" cy="5508171"/>
          </a:xfrm>
        </p:spPr>
        <p:txBody>
          <a:bodyPr>
            <a:normAutofit fontScale="92500" lnSpcReduction="10000"/>
          </a:bodyPr>
          <a:lstStyle/>
          <a:p>
            <a:endParaRPr lang="it-IT" dirty="0"/>
          </a:p>
        </p:txBody>
      </p:sp>
    </p:spTree>
    <p:extLst>
      <p:ext uri="{BB962C8B-B14F-4D97-AF65-F5344CB8AC3E}">
        <p14:creationId xmlns:p14="http://schemas.microsoft.com/office/powerpoint/2010/main" val="1087043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5" y="402770"/>
            <a:ext cx="4831515" cy="6607629"/>
          </a:xfrm>
        </p:spPr>
        <p:txBody>
          <a:bodyPr>
            <a:normAutofit/>
          </a:bodyPr>
          <a:lstStyle/>
          <a:p>
            <a:pPr>
              <a:lnSpc>
                <a:spcPct val="150000"/>
              </a:lnSpc>
              <a:spcAft>
                <a:spcPts val="800"/>
              </a:spcAft>
            </a:pP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Taal is allesbehalve een neutraal </a:t>
            </a:r>
            <a:r>
              <a:rPr lang="nl-NL" sz="20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doorgeefluik</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 </a:t>
            </a:r>
            <a:r>
              <a:rPr lang="it-IT" sz="2000" kern="100" dirty="0">
                <a:effectLst/>
                <a:latin typeface="Abadi" panose="020B0604020104020204" pitchFamily="34" charset="0"/>
                <a:ea typeface="Calibri" panose="020F0502020204030204" pitchFamily="34" charset="0"/>
                <a:cs typeface="Times New Roman" panose="02020603050405020304" pitchFamily="18" charset="0"/>
              </a:rPr>
              <a:t> </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voor informatie. Taal en cultuur zijn onlosmakelijk met elkaar verknoopt </a:t>
            </a:r>
            <a:r>
              <a:rPr lang="it-IT" sz="2000" kern="100" dirty="0">
                <a:effectLst/>
                <a:latin typeface="Abadi" panose="020B0604020104020204" pitchFamily="34" charset="0"/>
                <a:ea typeface="Calibri" panose="020F0502020204030204" pitchFamily="34" charset="0"/>
                <a:cs typeface="Times New Roman" panose="02020603050405020304" pitchFamily="18" charset="0"/>
              </a:rPr>
              <a:t> </a:t>
            </a:r>
            <a:r>
              <a:rPr lang="nl-NL" sz="2000" kern="0" dirty="0">
                <a:effectLst/>
                <a:latin typeface="Abadi" panose="020B0604020104020204" pitchFamily="34" charset="0"/>
                <a:ea typeface="Times New Roman" panose="02020603050405020304" pitchFamily="18" charset="0"/>
                <a:cs typeface="Times New Roman" panose="02020603050405020304" pitchFamily="18" charset="0"/>
              </a:rPr>
              <a:t>in specifieke taalculturen. Die hebben hun eigen perspectieven, redenatievormen, debatstijlen, liedculturen, humor, literaire verbeelding, overleverings- en publicatiepraktijken. Gaat een taal verloren, dan verdwijnt een hele wereld.</a:t>
            </a:r>
            <a:endParaRPr lang="it-IT" sz="2000" kern="100" dirty="0">
              <a:effectLst/>
              <a:latin typeface="Abadi" panose="020B0604020104020204" pitchFamily="34" charset="0"/>
              <a:ea typeface="Calibri" panose="020F0502020204030204" pitchFamily="34" charset="0"/>
              <a:cs typeface="Times New Roman" panose="02020603050405020304" pitchFamily="18" charset="0"/>
            </a:endParaRPr>
          </a:p>
          <a:p>
            <a:pPr marL="0" indent="0">
              <a:lnSpc>
                <a:spcPct val="150000"/>
              </a:lnSpc>
              <a:spcAft>
                <a:spcPts val="800"/>
              </a:spcAft>
              <a:buNone/>
            </a:pP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4663440" cy="5508171"/>
          </a:xfrm>
        </p:spPr>
        <p:txBody>
          <a:bodyPr>
            <a:normAutofit/>
          </a:bodyPr>
          <a:lstStyle/>
          <a:p>
            <a:endParaRPr lang="it-IT" dirty="0"/>
          </a:p>
        </p:txBody>
      </p:sp>
    </p:spTree>
    <p:extLst>
      <p:ext uri="{BB962C8B-B14F-4D97-AF65-F5344CB8AC3E}">
        <p14:creationId xmlns:p14="http://schemas.microsoft.com/office/powerpoint/2010/main" val="2265280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5" y="402770"/>
            <a:ext cx="4831515" cy="6607629"/>
          </a:xfrm>
        </p:spPr>
        <p:txBody>
          <a:bodyPr>
            <a:normAutofit fontScale="92500" lnSpcReduction="10000"/>
          </a:bodyPr>
          <a:lstStyle/>
          <a:p>
            <a:pPr>
              <a:lnSpc>
                <a:spcPct val="150000"/>
              </a:lnSpc>
              <a:spcAft>
                <a:spcPts val="800"/>
              </a:spcAft>
            </a:pPr>
            <a:r>
              <a:rPr lang="nl-NL" sz="1800" b="1" kern="0" dirty="0">
                <a:effectLst/>
                <a:latin typeface="Abadi" panose="020B0604020104020204" pitchFamily="34" charset="0"/>
                <a:ea typeface="Times New Roman" panose="02020603050405020304" pitchFamily="18" charset="0"/>
                <a:cs typeface="Times New Roman" panose="02020603050405020304" pitchFamily="18" charset="0"/>
              </a:rPr>
              <a:t>Cultuur imperialisme</a:t>
            </a:r>
            <a:endParaRPr lang="it-IT" sz="1800" b="1"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50000"/>
              </a:lnSpc>
              <a:spcAft>
                <a:spcPts val="800"/>
              </a:spcAft>
            </a:pPr>
            <a:r>
              <a:rPr lang="nl-NL" sz="1800" kern="0" dirty="0">
                <a:effectLst/>
                <a:latin typeface="Abadi" panose="020B0604020104020204" pitchFamily="34" charset="0"/>
                <a:ea typeface="Times New Roman" panose="02020603050405020304" pitchFamily="18" charset="0"/>
                <a:cs typeface="Times New Roman" panose="02020603050405020304" pitchFamily="18" charset="0"/>
              </a:rPr>
              <a:t>De Engelse dominantie aan de Nederlandse universiteiten is een vorm van cultureel imperialisme die direct </a:t>
            </a:r>
            <a:r>
              <a:rPr lang="nl-NL" sz="18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voortvloeit</a:t>
            </a:r>
            <a:r>
              <a:rPr lang="nl-NL" sz="1800" kern="0" dirty="0">
                <a:effectLst/>
                <a:latin typeface="Abadi" panose="020B0604020104020204" pitchFamily="34" charset="0"/>
                <a:ea typeface="Times New Roman" panose="02020603050405020304" pitchFamily="18" charset="0"/>
                <a:cs typeface="Times New Roman" panose="02020603050405020304" pitchFamily="18" charset="0"/>
              </a:rPr>
              <a:t> uit het voormalige Britse imperium, dat zijn taal als geen ander koloniale </a:t>
            </a:r>
            <a:r>
              <a:rPr lang="nl-NL" sz="18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mogendheid</a:t>
            </a:r>
            <a:r>
              <a:rPr lang="nl-NL" sz="1800" kern="0" dirty="0">
                <a:effectLst/>
                <a:latin typeface="Abadi" panose="020B0604020104020204" pitchFamily="34" charset="0"/>
                <a:ea typeface="Times New Roman" panose="02020603050405020304" pitchFamily="18" charset="0"/>
                <a:cs typeface="Times New Roman" panose="02020603050405020304" pitchFamily="18" charset="0"/>
              </a:rPr>
              <a:t> </a:t>
            </a:r>
            <a:r>
              <a:rPr lang="it-IT" sz="1800" kern="100" dirty="0">
                <a:effectLst/>
                <a:latin typeface="Abadi" panose="020B0604020104020204" pitchFamily="34" charset="0"/>
                <a:ea typeface="Calibri" panose="020F0502020204030204" pitchFamily="34" charset="0"/>
                <a:cs typeface="Times New Roman" panose="02020603050405020304" pitchFamily="18" charset="0"/>
              </a:rPr>
              <a:t> </a:t>
            </a:r>
            <a:r>
              <a:rPr lang="nl-NL" sz="1800" kern="0" dirty="0">
                <a:effectLst/>
                <a:latin typeface="Abadi" panose="020B0604020104020204" pitchFamily="34" charset="0"/>
                <a:ea typeface="Times New Roman" panose="02020603050405020304" pitchFamily="18" charset="0"/>
                <a:cs typeface="Times New Roman" panose="02020603050405020304" pitchFamily="18" charset="0"/>
              </a:rPr>
              <a:t>oplegde aan andere werelddelen. Die houding zien we nog steeds terug in de vanzelfsprekendheid waarmee ééntalige Engelstaligen het recht opeisen om hun taal te handhaven overal waar ze gaan of staan, zonder de wil om een andere taal te leren (zoals het Nederlands in Nederland) en ongeacht met wie ze spreken in welke activiteit. Zo’n neokoloniale houding is dan ook een actieve ondermijning van taaldiversiteit.</a:t>
            </a:r>
            <a:r>
              <a:rPr lang="nl-NL" sz="1800" kern="0" dirty="0">
                <a:solidFill>
                  <a:srgbClr val="0000FF"/>
                </a:solidFill>
                <a:effectLst/>
                <a:latin typeface="Abadi" panose="020B0604020104020204" pitchFamily="34" charset="0"/>
                <a:ea typeface="Times New Roman" panose="02020603050405020304" pitchFamily="18" charset="0"/>
                <a:cs typeface="Times New Roman" panose="02020603050405020304" pitchFamily="18" charset="0"/>
              </a:rPr>
              <a:t> </a:t>
            </a: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pPr>
              <a:spcAft>
                <a:spcPts val="800"/>
              </a:spcAft>
            </a:pPr>
            <a:r>
              <a:rPr lang="it-IT" sz="1800" kern="100" dirty="0">
                <a:effectLst/>
                <a:latin typeface="Abadi" panose="020B0604020104020204" pitchFamily="34" charset="0"/>
                <a:ea typeface="Calibri" panose="020F0502020204030204" pitchFamily="34" charset="0"/>
                <a:cs typeface="Times New Roman" panose="02020603050405020304" pitchFamily="18" charset="0"/>
              </a:rPr>
              <a:t> </a:t>
            </a: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4663440" cy="5508171"/>
          </a:xfrm>
        </p:spPr>
        <p:txBody>
          <a:bodyPr>
            <a:normAutofit fontScale="92500" lnSpcReduction="10000"/>
          </a:bodyPr>
          <a:lstStyle/>
          <a:p>
            <a:endParaRPr lang="it-IT" dirty="0"/>
          </a:p>
        </p:txBody>
      </p:sp>
    </p:spTree>
    <p:extLst>
      <p:ext uri="{BB962C8B-B14F-4D97-AF65-F5344CB8AC3E}">
        <p14:creationId xmlns:p14="http://schemas.microsoft.com/office/powerpoint/2010/main" val="2904827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D4BBAA4-5350-4225-A232-680E7C3343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olo 1">
            <a:extLst>
              <a:ext uri="{FF2B5EF4-FFF2-40B4-BE49-F238E27FC236}">
                <a16:creationId xmlns:a16="http://schemas.microsoft.com/office/drawing/2014/main" id="{E332EEA2-24D9-4CD2-B791-FD21A11180CC}"/>
              </a:ext>
            </a:extLst>
          </p:cNvPr>
          <p:cNvSpPr>
            <a:spLocks noGrp="1"/>
          </p:cNvSpPr>
          <p:nvPr>
            <p:ph type="title"/>
          </p:nvPr>
        </p:nvSpPr>
        <p:spPr>
          <a:xfrm>
            <a:off x="7933037" y="770467"/>
            <a:ext cx="4258961" cy="4068952"/>
          </a:xfrm>
        </p:spPr>
        <p:txBody>
          <a:bodyPr vert="horz" lIns="91440" tIns="45720" rIns="91440" bIns="45720" rtlCol="0" anchor="b">
            <a:normAutofit fontScale="90000"/>
          </a:bodyPr>
          <a:lstStyle/>
          <a:p>
            <a:pPr>
              <a:lnSpc>
                <a:spcPct val="80000"/>
              </a:lnSpc>
            </a:pPr>
            <a:r>
              <a:rPr lang="en-US" dirty="0" err="1">
                <a:solidFill>
                  <a:srgbClr val="FFFFFF"/>
                </a:solidFill>
              </a:rPr>
              <a:t>Kalender</a:t>
            </a:r>
            <a:r>
              <a:rPr lang="en-US" dirty="0">
                <a:solidFill>
                  <a:srgbClr val="FFFFFF"/>
                </a:solidFill>
              </a:rPr>
              <a:t> van November </a:t>
            </a:r>
            <a:br>
              <a:rPr lang="en-US" dirty="0">
                <a:solidFill>
                  <a:srgbClr val="FFFFFF"/>
                </a:solidFill>
              </a:rPr>
            </a:br>
            <a:br>
              <a:rPr lang="en-US" sz="3200" dirty="0">
                <a:solidFill>
                  <a:srgbClr val="FFFFFF"/>
                </a:solidFill>
              </a:rPr>
            </a:br>
            <a:r>
              <a:rPr lang="en-US" sz="3200" dirty="0">
                <a:solidFill>
                  <a:srgbClr val="FFFFFF"/>
                </a:solidFill>
              </a:rPr>
              <a:t>21 (15-17) </a:t>
            </a:r>
            <a:r>
              <a:rPr lang="en-US" sz="3200" dirty="0" err="1">
                <a:solidFill>
                  <a:srgbClr val="FFFFFF"/>
                </a:solidFill>
              </a:rPr>
              <a:t>en</a:t>
            </a:r>
            <a:r>
              <a:rPr lang="en-US" sz="3200" dirty="0">
                <a:solidFill>
                  <a:srgbClr val="FFFFFF"/>
                </a:solidFill>
              </a:rPr>
              <a:t> 23(11-13): Ilse </a:t>
            </a:r>
            <a:r>
              <a:rPr lang="en-US" sz="3200" dirty="0" err="1">
                <a:solidFill>
                  <a:srgbClr val="FFFFFF"/>
                </a:solidFill>
              </a:rPr>
              <a:t>Feinauer</a:t>
            </a:r>
            <a:r>
              <a:rPr lang="en-US" sz="3200" dirty="0">
                <a:solidFill>
                  <a:srgbClr val="FFFFFF"/>
                </a:solidFill>
              </a:rPr>
              <a:t>, Stellenbosch University</a:t>
            </a:r>
            <a:br>
              <a:rPr lang="en-US" sz="3200" dirty="0">
                <a:solidFill>
                  <a:srgbClr val="FFFFFF"/>
                </a:solidFill>
              </a:rPr>
            </a:br>
            <a:br>
              <a:rPr lang="en-US" sz="3200" dirty="0">
                <a:solidFill>
                  <a:srgbClr val="FFFFFF"/>
                </a:solidFill>
              </a:rPr>
            </a:br>
            <a:r>
              <a:rPr lang="en-US" sz="3200" dirty="0">
                <a:solidFill>
                  <a:srgbClr val="FFFFFF"/>
                </a:solidFill>
              </a:rPr>
              <a:t>28, 15-17: Eva </a:t>
            </a:r>
            <a:r>
              <a:rPr lang="en-US" sz="3200" dirty="0" err="1">
                <a:solidFill>
                  <a:srgbClr val="FFFFFF"/>
                </a:solidFill>
              </a:rPr>
              <a:t>Valvo</a:t>
            </a:r>
            <a:r>
              <a:rPr lang="en-US" sz="3200" dirty="0">
                <a:solidFill>
                  <a:srgbClr val="FFFFFF"/>
                </a:solidFill>
              </a:rPr>
              <a:t>. </a:t>
            </a:r>
            <a:r>
              <a:rPr lang="en-US" sz="3200" dirty="0" err="1">
                <a:solidFill>
                  <a:srgbClr val="FFFFFF"/>
                </a:solidFill>
              </a:rPr>
              <a:t>Deense</a:t>
            </a:r>
            <a:r>
              <a:rPr lang="en-US" sz="3200" dirty="0">
                <a:solidFill>
                  <a:srgbClr val="FFFFFF"/>
                </a:solidFill>
              </a:rPr>
              <a:t> taal </a:t>
            </a:r>
            <a:r>
              <a:rPr lang="en-US" sz="3200" dirty="0" err="1">
                <a:solidFill>
                  <a:srgbClr val="FFFFFF"/>
                </a:solidFill>
              </a:rPr>
              <a:t>en</a:t>
            </a:r>
            <a:r>
              <a:rPr lang="en-US" sz="3200" dirty="0">
                <a:solidFill>
                  <a:srgbClr val="FFFFFF"/>
                </a:solidFill>
              </a:rPr>
              <a:t> </a:t>
            </a:r>
            <a:r>
              <a:rPr lang="en-US" sz="3200" dirty="0" err="1">
                <a:solidFill>
                  <a:srgbClr val="FFFFFF"/>
                </a:solidFill>
              </a:rPr>
              <a:t>cultuur</a:t>
            </a:r>
            <a:r>
              <a:rPr lang="en-US" sz="3200" dirty="0">
                <a:solidFill>
                  <a:srgbClr val="FFFFFF"/>
                </a:solidFill>
              </a:rPr>
              <a:t> </a:t>
            </a:r>
            <a:endParaRPr lang="en-US" dirty="0">
              <a:solidFill>
                <a:srgbClr val="FFFFFF"/>
              </a:solidFill>
            </a:endParaRPr>
          </a:p>
        </p:txBody>
      </p:sp>
      <p:sp>
        <p:nvSpPr>
          <p:cNvPr id="14" name="Rectangle 13">
            <a:extLst>
              <a:ext uri="{FF2B5EF4-FFF2-40B4-BE49-F238E27FC236}">
                <a16:creationId xmlns:a16="http://schemas.microsoft.com/office/drawing/2014/main" id="{DAA0FB58-E4E4-41E6-9C95-598D4D4800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28095" cy="394895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egnaposto contenuto 4" descr="Immagine che contiene Viso umano, persona, vestiti, sorriso&#10;&#10;Descrizione generata automaticamente">
            <a:extLst>
              <a:ext uri="{FF2B5EF4-FFF2-40B4-BE49-F238E27FC236}">
                <a16:creationId xmlns:a16="http://schemas.microsoft.com/office/drawing/2014/main" id="{E42787BE-D593-A60D-B8CA-774A836E39B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72" y="321733"/>
            <a:ext cx="2204029" cy="3324110"/>
          </a:xfrm>
          <a:prstGeom prst="rect">
            <a:avLst/>
          </a:prstGeom>
        </p:spPr>
      </p:pic>
      <p:sp>
        <p:nvSpPr>
          <p:cNvPr id="16" name="Rectangle 15">
            <a:extLst>
              <a:ext uri="{FF2B5EF4-FFF2-40B4-BE49-F238E27FC236}">
                <a16:creationId xmlns:a16="http://schemas.microsoft.com/office/drawing/2014/main" id="{A0BD011A-161C-4802-8576-1CB5DAC417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6260" y="1"/>
            <a:ext cx="3088456" cy="2796158"/>
          </a:xfrm>
          <a:prstGeom prst="rect">
            <a:avLst/>
          </a:prstGeom>
          <a:solidFill>
            <a:schemeClr val="accent1">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54DD70E-E56F-4585-95A7-34749C3A1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109826"/>
            <a:ext cx="4028103" cy="2753311"/>
          </a:xfrm>
          <a:prstGeom prst="rect">
            <a:avLst/>
          </a:prstGeom>
          <a:solidFill>
            <a:schemeClr val="accent1">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766783-14FB-461B-A621-D08F53800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6261" y="2989781"/>
            <a:ext cx="3088456" cy="386822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magine 6" descr="Immagine che contiene persona, interno, Viso umano, testo&#10;&#10;Descrizione generata automaticamente">
            <a:extLst>
              <a:ext uri="{FF2B5EF4-FFF2-40B4-BE49-F238E27FC236}">
                <a16:creationId xmlns:a16="http://schemas.microsoft.com/office/drawing/2014/main" id="{5E2CBAB4-3E51-7AA5-A5CF-BF5D15477C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6209" y="3310690"/>
            <a:ext cx="1833569" cy="3244007"/>
          </a:xfrm>
          <a:prstGeom prst="rect">
            <a:avLst/>
          </a:prstGeom>
        </p:spPr>
      </p:pic>
    </p:spTree>
    <p:extLst>
      <p:ext uri="{BB962C8B-B14F-4D97-AF65-F5344CB8AC3E}">
        <p14:creationId xmlns:p14="http://schemas.microsoft.com/office/powerpoint/2010/main" val="323676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D333CBE-B699-4E3B-9F45-C045F7734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5" name="Rectangle 24">
            <a:extLst>
              <a:ext uri="{FF2B5EF4-FFF2-40B4-BE49-F238E27FC236}">
                <a16:creationId xmlns:a16="http://schemas.microsoft.com/office/drawing/2014/main" id="{1E437638-E86C-41B1-BC86-6F186CB35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 y="0"/>
            <a:ext cx="12202287" cy="6858000"/>
          </a:xfrm>
          <a:prstGeom prst="rect">
            <a:avLst/>
          </a:prstGeom>
          <a:solidFill>
            <a:srgbClr val="2A2D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73A6B023-A002-ABF5-3BD1-147DAC85EC23}"/>
              </a:ext>
            </a:extLst>
          </p:cNvPr>
          <p:cNvSpPr>
            <a:spLocks noGrp="1"/>
          </p:cNvSpPr>
          <p:nvPr>
            <p:ph type="title"/>
          </p:nvPr>
        </p:nvSpPr>
        <p:spPr>
          <a:xfrm>
            <a:off x="5087738" y="770467"/>
            <a:ext cx="6298065" cy="3352800"/>
          </a:xfrm>
        </p:spPr>
        <p:txBody>
          <a:bodyPr vert="horz" lIns="91440" tIns="45720" rIns="91440" bIns="45720" rtlCol="0" anchor="b">
            <a:normAutofit/>
          </a:bodyPr>
          <a:lstStyle/>
          <a:p>
            <a:pPr>
              <a:lnSpc>
                <a:spcPct val="80000"/>
              </a:lnSpc>
            </a:pPr>
            <a:r>
              <a:rPr lang="en-US" sz="4800" kern="1200" spc="-120" baseline="0" dirty="0">
                <a:solidFill>
                  <a:srgbClr val="FFFFFF"/>
                </a:solidFill>
                <a:latin typeface="+mj-lt"/>
                <a:ea typeface="+mj-ea"/>
                <a:cs typeface="+mj-cs"/>
              </a:rPr>
              <a:t>Save the date!  </a:t>
            </a:r>
          </a:p>
        </p:txBody>
      </p:sp>
      <p:sp>
        <p:nvSpPr>
          <p:cNvPr id="3" name="Segnaposto contenuto 2">
            <a:extLst>
              <a:ext uri="{FF2B5EF4-FFF2-40B4-BE49-F238E27FC236}">
                <a16:creationId xmlns:a16="http://schemas.microsoft.com/office/drawing/2014/main" id="{B6DE7F9E-CE15-750B-FDE5-B75BA00454AA}"/>
              </a:ext>
            </a:extLst>
          </p:cNvPr>
          <p:cNvSpPr>
            <a:spLocks noGrp="1"/>
          </p:cNvSpPr>
          <p:nvPr>
            <p:ph idx="1"/>
          </p:nvPr>
        </p:nvSpPr>
        <p:spPr>
          <a:xfrm>
            <a:off x="5168264" y="4206876"/>
            <a:ext cx="5437067" cy="1645920"/>
          </a:xfrm>
        </p:spPr>
        <p:txBody>
          <a:bodyPr vert="horz" lIns="91440" tIns="45720" rIns="91440" bIns="45720" rtlCol="0">
            <a:normAutofit/>
          </a:bodyPr>
          <a:lstStyle/>
          <a:p>
            <a:pPr marL="0" indent="0">
              <a:buNone/>
            </a:pPr>
            <a:r>
              <a:rPr lang="en-US" sz="3200" dirty="0">
                <a:solidFill>
                  <a:srgbClr val="FFFFFF"/>
                </a:solidFill>
                <a:latin typeface="+mj-lt"/>
              </a:rPr>
              <a:t>- 14 December, 60 </a:t>
            </a:r>
            <a:r>
              <a:rPr lang="en-US" sz="3200" dirty="0" err="1">
                <a:solidFill>
                  <a:srgbClr val="FFFFFF"/>
                </a:solidFill>
                <a:latin typeface="+mj-lt"/>
              </a:rPr>
              <a:t>jaar</a:t>
            </a:r>
            <a:r>
              <a:rPr lang="en-US" sz="3200" dirty="0">
                <a:solidFill>
                  <a:srgbClr val="FFFFFF"/>
                </a:solidFill>
                <a:latin typeface="+mj-lt"/>
              </a:rPr>
              <a:t> </a:t>
            </a:r>
            <a:r>
              <a:rPr lang="en-US" sz="3200" dirty="0" err="1">
                <a:solidFill>
                  <a:srgbClr val="FFFFFF"/>
                </a:solidFill>
                <a:latin typeface="+mj-lt"/>
              </a:rPr>
              <a:t>neerlandistiek</a:t>
            </a:r>
            <a:r>
              <a:rPr lang="en-US" sz="3200" dirty="0">
                <a:solidFill>
                  <a:srgbClr val="FFFFFF"/>
                </a:solidFill>
                <a:latin typeface="+mj-lt"/>
              </a:rPr>
              <a:t> in Trieste</a:t>
            </a:r>
          </a:p>
          <a:p>
            <a:pPr marL="0" indent="0">
              <a:buNone/>
            </a:pPr>
            <a:r>
              <a:rPr lang="en-US" sz="3200" dirty="0">
                <a:solidFill>
                  <a:srgbClr val="FFFFFF"/>
                </a:solidFill>
                <a:latin typeface="+mj-lt"/>
              </a:rPr>
              <a:t>9.00- 18.00  </a:t>
            </a:r>
          </a:p>
        </p:txBody>
      </p:sp>
      <p:pic>
        <p:nvPicPr>
          <p:cNvPr id="7" name="Immagine 6" descr="Immagine che contiene testo, poster, grafica, libro&#10;&#10;Descrizione generata automaticamente">
            <a:extLst>
              <a:ext uri="{FF2B5EF4-FFF2-40B4-BE49-F238E27FC236}">
                <a16:creationId xmlns:a16="http://schemas.microsoft.com/office/drawing/2014/main" id="{1E3D97DF-7A3C-F9E3-CEAD-7E2999BA4B99}"/>
              </a:ext>
            </a:extLst>
          </p:cNvPr>
          <p:cNvPicPr>
            <a:picLocks noChangeAspect="1"/>
          </p:cNvPicPr>
          <p:nvPr/>
        </p:nvPicPr>
        <p:blipFill rotWithShape="1">
          <a:blip r:embed="rId2">
            <a:extLst>
              <a:ext uri="{28A0092B-C50C-407E-A947-70E740481C1C}">
                <a14:useLocalDpi xmlns:a14="http://schemas.microsoft.com/office/drawing/2010/main" val="0"/>
              </a:ext>
            </a:extLst>
          </a:blip>
          <a:srcRect l="1662" r="3044"/>
          <a:stretch/>
        </p:blipFill>
        <p:spPr>
          <a:xfrm>
            <a:off x="-10288" y="10"/>
            <a:ext cx="4628007" cy="6864408"/>
          </a:xfrm>
          <a:prstGeom prst="rect">
            <a:avLst/>
          </a:prstGeom>
        </p:spPr>
      </p:pic>
    </p:spTree>
    <p:extLst>
      <p:ext uri="{BB962C8B-B14F-4D97-AF65-F5344CB8AC3E}">
        <p14:creationId xmlns:p14="http://schemas.microsoft.com/office/powerpoint/2010/main" val="273485024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D333CBE-B699-4E3B-9F45-C045F7734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1" name="Rectangle 10">
            <a:extLst>
              <a:ext uri="{FF2B5EF4-FFF2-40B4-BE49-F238E27FC236}">
                <a16:creationId xmlns:a16="http://schemas.microsoft.com/office/drawing/2014/main" id="{C6EDEBB9-8437-4875-ABEA-0AEDE2C90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 y="0"/>
            <a:ext cx="12202287" cy="6858000"/>
          </a:xfrm>
          <a:prstGeom prst="rect">
            <a:avLst/>
          </a:prstGeom>
          <a:solidFill>
            <a:srgbClr val="D890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2CCB362-E954-34FB-BEB9-D5C52A331650}"/>
              </a:ext>
            </a:extLst>
          </p:cNvPr>
          <p:cNvSpPr>
            <a:spLocks noGrp="1"/>
          </p:cNvSpPr>
          <p:nvPr>
            <p:ph type="title"/>
          </p:nvPr>
        </p:nvSpPr>
        <p:spPr>
          <a:xfrm>
            <a:off x="7933038" y="770467"/>
            <a:ext cx="3740270" cy="3352800"/>
          </a:xfrm>
        </p:spPr>
        <p:txBody>
          <a:bodyPr vert="horz" lIns="91440" tIns="45720" rIns="91440" bIns="45720" rtlCol="0" anchor="b">
            <a:noAutofit/>
          </a:bodyPr>
          <a:lstStyle/>
          <a:p>
            <a:pPr>
              <a:lnSpc>
                <a:spcPct val="80000"/>
              </a:lnSpc>
            </a:pPr>
            <a:r>
              <a:rPr lang="en-US" sz="2000" kern="1200" spc="-120" baseline="0" dirty="0" err="1">
                <a:solidFill>
                  <a:srgbClr val="FFFFFF"/>
                </a:solidFill>
                <a:latin typeface="+mj-lt"/>
                <a:ea typeface="+mj-ea"/>
                <a:cs typeface="+mj-cs"/>
              </a:rPr>
              <a:t>Waarom</a:t>
            </a:r>
            <a:r>
              <a:rPr lang="en-US" sz="2000" kern="1200" spc="-120" baseline="0" dirty="0">
                <a:solidFill>
                  <a:srgbClr val="FFFFFF"/>
                </a:solidFill>
                <a:latin typeface="+mj-lt"/>
                <a:ea typeface="+mj-ea"/>
                <a:cs typeface="+mj-cs"/>
              </a:rPr>
              <a:t> de </a:t>
            </a:r>
            <a:r>
              <a:rPr lang="en-US" sz="2000" kern="1200" spc="-120" baseline="0" dirty="0" err="1">
                <a:solidFill>
                  <a:srgbClr val="FFFFFF"/>
                </a:solidFill>
                <a:latin typeface="+mj-lt"/>
                <a:ea typeface="+mj-ea"/>
                <a:cs typeface="+mj-cs"/>
              </a:rPr>
              <a:t>verengelsing</a:t>
            </a:r>
            <a:r>
              <a:rPr lang="en-US" sz="2000" kern="1200" spc="-120" baseline="0" dirty="0">
                <a:solidFill>
                  <a:srgbClr val="FFFFFF"/>
                </a:solidFill>
                <a:latin typeface="+mj-lt"/>
                <a:ea typeface="+mj-ea"/>
                <a:cs typeface="+mj-cs"/>
              </a:rPr>
              <a:t>?</a:t>
            </a:r>
            <a:br>
              <a:rPr lang="en-US" sz="2000" kern="1200" spc="-120" baseline="0" dirty="0">
                <a:solidFill>
                  <a:srgbClr val="FFFFFF"/>
                </a:solidFill>
                <a:latin typeface="+mj-lt"/>
                <a:ea typeface="+mj-ea"/>
                <a:cs typeface="+mj-cs"/>
              </a:rPr>
            </a:br>
            <a:br>
              <a:rPr lang="en-US" sz="2000" kern="1200" spc="-120" baseline="0" dirty="0">
                <a:solidFill>
                  <a:srgbClr val="FFFFFF"/>
                </a:solidFill>
                <a:latin typeface="+mj-lt"/>
                <a:ea typeface="+mj-ea"/>
                <a:cs typeface="+mj-cs"/>
              </a:rPr>
            </a:br>
            <a:r>
              <a:rPr lang="en-US" sz="2000" kern="1200" spc="-120" baseline="0" dirty="0">
                <a:solidFill>
                  <a:srgbClr val="FFFFFF"/>
                </a:solidFill>
                <a:latin typeface="+mj-lt"/>
                <a:ea typeface="+mj-ea"/>
                <a:cs typeface="+mj-cs"/>
              </a:rPr>
              <a:t>Wat is de </a:t>
            </a:r>
            <a:r>
              <a:rPr lang="en-US" sz="2000" kern="1200" spc="-120" baseline="0" dirty="0" err="1">
                <a:solidFill>
                  <a:srgbClr val="FFFFFF"/>
                </a:solidFill>
                <a:latin typeface="+mj-lt"/>
                <a:ea typeface="+mj-ea"/>
                <a:cs typeface="+mj-cs"/>
              </a:rPr>
              <a:t>verengelsing</a:t>
            </a:r>
            <a:r>
              <a:rPr lang="en-US" sz="2000" dirty="0">
                <a:solidFill>
                  <a:srgbClr val="FFFFFF"/>
                </a:solidFill>
              </a:rPr>
              <a:t>?</a:t>
            </a:r>
            <a:br>
              <a:rPr lang="en-US" sz="2000" dirty="0">
                <a:solidFill>
                  <a:srgbClr val="FFFFFF"/>
                </a:solidFill>
              </a:rPr>
            </a:br>
            <a:br>
              <a:rPr lang="en-US" sz="2000" dirty="0">
                <a:solidFill>
                  <a:srgbClr val="FFFFFF"/>
                </a:solidFill>
              </a:rPr>
            </a:br>
            <a:br>
              <a:rPr lang="en-US" sz="2000" dirty="0">
                <a:solidFill>
                  <a:srgbClr val="FFFFFF"/>
                </a:solidFill>
              </a:rPr>
            </a:br>
            <a:r>
              <a:rPr lang="en-US" sz="2000" dirty="0">
                <a:solidFill>
                  <a:srgbClr val="FFFFFF"/>
                </a:solidFill>
              </a:rPr>
              <a:t>“</a:t>
            </a:r>
            <a:r>
              <a:rPr lang="nl-NL" sz="2000" dirty="0">
                <a:solidFill>
                  <a:srgbClr val="FFFFFF"/>
                </a:solidFill>
              </a:rPr>
              <a:t>systematische overschakeling op het Engels door niet-Engelstaligen in bepaalde domeinen van taalgebruik, die daardoor Engelstalig worden, zoals in de luchtvaart, de wetenschap, de techniek, het bedrijfsleven en sport”. </a:t>
            </a:r>
            <a:endParaRPr lang="en-US" sz="2000" kern="1200" spc="-120" baseline="0" dirty="0">
              <a:solidFill>
                <a:srgbClr val="FFFFFF"/>
              </a:solidFill>
              <a:latin typeface="+mj-lt"/>
              <a:ea typeface="+mj-ea"/>
              <a:cs typeface="+mj-cs"/>
            </a:endParaRPr>
          </a:p>
        </p:txBody>
      </p:sp>
      <p:pic>
        <p:nvPicPr>
          <p:cNvPr id="5" name="Picture 4" descr="Houten figuur">
            <a:extLst>
              <a:ext uri="{FF2B5EF4-FFF2-40B4-BE49-F238E27FC236}">
                <a16:creationId xmlns:a16="http://schemas.microsoft.com/office/drawing/2014/main" id="{2E7724A4-EE5D-2891-CE12-31AC013E8CA1}"/>
              </a:ext>
            </a:extLst>
          </p:cNvPr>
          <p:cNvPicPr>
            <a:picLocks noChangeAspect="1"/>
          </p:cNvPicPr>
          <p:nvPr/>
        </p:nvPicPr>
        <p:blipFill rotWithShape="1">
          <a:blip r:embed="rId2"/>
          <a:srcRect r="26491" b="-1"/>
          <a:stretch/>
        </p:blipFill>
        <p:spPr>
          <a:xfrm>
            <a:off x="-10287" y="10"/>
            <a:ext cx="7552267" cy="6857990"/>
          </a:xfrm>
          <a:prstGeom prst="rect">
            <a:avLst/>
          </a:prstGeom>
        </p:spPr>
      </p:pic>
    </p:spTree>
    <p:extLst>
      <p:ext uri="{BB962C8B-B14F-4D97-AF65-F5344CB8AC3E}">
        <p14:creationId xmlns:p14="http://schemas.microsoft.com/office/powerpoint/2010/main" val="195225300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996CBB6-8D24-4FA5-A518-D9D878A408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E8857F7-F05F-4317-9D97-F35571819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magine 5" descr="Immagine che contiene testo, poster, libro, grafica&#10;&#10;Descrizione generata automaticamente">
            <a:extLst>
              <a:ext uri="{FF2B5EF4-FFF2-40B4-BE49-F238E27FC236}">
                <a16:creationId xmlns:a16="http://schemas.microsoft.com/office/drawing/2014/main" id="{C5660CAC-48CA-02C9-9594-A351AFD59B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333" y="835889"/>
            <a:ext cx="3344864" cy="5206014"/>
          </a:xfrm>
          <a:prstGeom prst="rect">
            <a:avLst/>
          </a:prstGeom>
        </p:spPr>
      </p:pic>
      <p:sp>
        <p:nvSpPr>
          <p:cNvPr id="4" name="CasellaDiTesto 3">
            <a:extLst>
              <a:ext uri="{FF2B5EF4-FFF2-40B4-BE49-F238E27FC236}">
                <a16:creationId xmlns:a16="http://schemas.microsoft.com/office/drawing/2014/main" id="{81EBC55A-30E7-2C77-12DC-4F0E4DA60272}"/>
              </a:ext>
            </a:extLst>
          </p:cNvPr>
          <p:cNvSpPr txBox="1"/>
          <p:nvPr/>
        </p:nvSpPr>
        <p:spPr>
          <a:xfrm>
            <a:off x="4755510" y="1681792"/>
            <a:ext cx="6654327" cy="4036673"/>
          </a:xfrm>
          <a:prstGeom prst="rect">
            <a:avLst/>
          </a:prstGeom>
        </p:spPr>
        <p:txBody>
          <a:bodyPr vert="horz" lIns="91440" tIns="45720" rIns="91440" bIns="45720" rtlCol="0">
            <a:normAutofit/>
          </a:bodyPr>
          <a:lstStyle/>
          <a:p>
            <a:pPr defTabSz="877824">
              <a:lnSpc>
                <a:spcPct val="85000"/>
              </a:lnSpc>
              <a:spcAft>
                <a:spcPts val="576"/>
              </a:spcAft>
              <a:buFont typeface="Arial" pitchFamily="34" charset="0"/>
              <a:buChar char=" "/>
            </a:pPr>
            <a:r>
              <a:rPr lang="en-US" sz="1728" kern="1200" dirty="0">
                <a:solidFill>
                  <a:schemeClr val="tx1">
                    <a:lumMod val="85000"/>
                    <a:lumOff val="15000"/>
                  </a:schemeClr>
                </a:solidFill>
                <a:latin typeface="+mn-lt"/>
                <a:ea typeface="+mn-ea"/>
                <a:cs typeface="+mn-cs"/>
              </a:rPr>
              <a:t>Het Engels </a:t>
            </a:r>
            <a:r>
              <a:rPr lang="en-US" sz="1728" kern="1200" dirty="0" err="1">
                <a:solidFill>
                  <a:schemeClr val="tx1">
                    <a:lumMod val="85000"/>
                    <a:lumOff val="15000"/>
                  </a:schemeClr>
                </a:solidFill>
                <a:latin typeface="+mn-lt"/>
                <a:ea typeface="+mn-ea"/>
                <a:cs typeface="+mn-cs"/>
              </a:rPr>
              <a:t>heeft</a:t>
            </a:r>
            <a:r>
              <a:rPr lang="en-US" sz="1728" kern="1200" dirty="0">
                <a:solidFill>
                  <a:schemeClr val="tx1">
                    <a:lumMod val="85000"/>
                    <a:lumOff val="15000"/>
                  </a:schemeClr>
                </a:solidFill>
                <a:latin typeface="+mn-lt"/>
                <a:ea typeface="+mn-ea"/>
                <a:cs typeface="+mn-cs"/>
              </a:rPr>
              <a:t> het </a:t>
            </a:r>
            <a:r>
              <a:rPr lang="en-US" sz="1728" kern="1200" dirty="0" err="1">
                <a:solidFill>
                  <a:schemeClr val="tx1">
                    <a:lumMod val="85000"/>
                    <a:lumOff val="15000"/>
                  </a:schemeClr>
                </a:solidFill>
                <a:latin typeface="+mn-lt"/>
                <a:ea typeface="+mn-ea"/>
                <a:cs typeface="+mn-cs"/>
              </a:rPr>
              <a:t>Nederlands</a:t>
            </a:r>
            <a:r>
              <a:rPr lang="en-US" sz="1728" kern="1200" dirty="0">
                <a:solidFill>
                  <a:schemeClr val="tx1">
                    <a:lumMod val="85000"/>
                    <a:lumOff val="15000"/>
                  </a:schemeClr>
                </a:solidFill>
                <a:latin typeface="+mn-lt"/>
                <a:ea typeface="+mn-ea"/>
                <a:cs typeface="+mn-cs"/>
              </a:rPr>
              <a:t> al </a:t>
            </a:r>
            <a:r>
              <a:rPr lang="en-US" sz="1728" kern="1200" dirty="0" err="1">
                <a:solidFill>
                  <a:schemeClr val="tx1">
                    <a:lumMod val="85000"/>
                    <a:lumOff val="15000"/>
                  </a:schemeClr>
                </a:solidFill>
                <a:latin typeface="+mn-lt"/>
                <a:ea typeface="+mn-ea"/>
                <a:cs typeface="+mn-cs"/>
              </a:rPr>
              <a:t>bijna</a:t>
            </a:r>
            <a:r>
              <a:rPr lang="en-US" sz="1728" kern="1200" dirty="0">
                <a:solidFill>
                  <a:schemeClr val="tx1">
                    <a:lumMod val="85000"/>
                    <a:lumOff val="15000"/>
                  </a:schemeClr>
                </a:solidFill>
                <a:latin typeface="+mn-lt"/>
                <a:ea typeface="+mn-ea"/>
                <a:cs typeface="+mn-cs"/>
              </a:rPr>
              <a:t> </a:t>
            </a:r>
            <a:r>
              <a:rPr lang="en-US" sz="1728" b="1" kern="1200" dirty="0" err="1">
                <a:solidFill>
                  <a:schemeClr val="tx1">
                    <a:lumMod val="85000"/>
                    <a:lumOff val="15000"/>
                  </a:schemeClr>
                </a:solidFill>
                <a:latin typeface="+mn-lt"/>
                <a:ea typeface="+mn-ea"/>
                <a:cs typeface="+mn-cs"/>
              </a:rPr>
              <a:t>verdrongen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aan</a:t>
            </a:r>
            <a:r>
              <a:rPr lang="en-US" sz="1728" kern="1200" dirty="0">
                <a:solidFill>
                  <a:schemeClr val="tx1">
                    <a:lumMod val="85000"/>
                    <a:lumOff val="15000"/>
                  </a:schemeClr>
                </a:solidFill>
                <a:latin typeface="+mn-lt"/>
                <a:ea typeface="+mn-ea"/>
                <a:cs typeface="+mn-cs"/>
              </a:rPr>
              <a:t> de </a:t>
            </a:r>
            <a:r>
              <a:rPr lang="en-US" sz="1728" kern="1200" dirty="0" err="1">
                <a:solidFill>
                  <a:schemeClr val="tx1">
                    <a:lumMod val="85000"/>
                    <a:lumOff val="15000"/>
                  </a:schemeClr>
                </a:solidFill>
                <a:latin typeface="+mn-lt"/>
                <a:ea typeface="+mn-ea"/>
                <a:cs typeface="+mn-cs"/>
              </a:rPr>
              <a:t>universiteiten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neemt</a:t>
            </a:r>
            <a:r>
              <a:rPr lang="en-US" sz="1728" kern="1200" dirty="0">
                <a:solidFill>
                  <a:schemeClr val="tx1">
                    <a:lumMod val="85000"/>
                    <a:lumOff val="15000"/>
                  </a:schemeClr>
                </a:solidFill>
                <a:latin typeface="+mn-lt"/>
                <a:ea typeface="+mn-ea"/>
                <a:cs typeface="+mn-cs"/>
              </a:rPr>
              <a:t> </a:t>
            </a:r>
            <a:r>
              <a:rPr lang="en-US" sz="1728" b="1" kern="1200" dirty="0" err="1">
                <a:solidFill>
                  <a:schemeClr val="tx1">
                    <a:lumMod val="85000"/>
                    <a:lumOff val="15000"/>
                  </a:schemeClr>
                </a:solidFill>
                <a:latin typeface="+mn-lt"/>
                <a:ea typeface="+mn-ea"/>
                <a:cs typeface="+mn-cs"/>
              </a:rPr>
              <a:t>sluipenderwijs</a:t>
            </a:r>
            <a:r>
              <a:rPr lang="en-US" sz="1728" kern="1200" dirty="0">
                <a:solidFill>
                  <a:schemeClr val="tx1">
                    <a:lumMod val="85000"/>
                    <a:lumOff val="15000"/>
                  </a:schemeClr>
                </a:solidFill>
                <a:latin typeface="+mn-lt"/>
                <a:ea typeface="+mn-ea"/>
                <a:cs typeface="+mn-cs"/>
              </a:rPr>
              <a:t> het </a:t>
            </a:r>
            <a:r>
              <a:rPr lang="en-US" sz="1728" kern="1200" dirty="0" err="1">
                <a:solidFill>
                  <a:schemeClr val="tx1">
                    <a:lumMod val="85000"/>
                    <a:lumOff val="15000"/>
                  </a:schemeClr>
                </a:solidFill>
                <a:latin typeface="+mn-lt"/>
                <a:ea typeface="+mn-ea"/>
                <a:cs typeface="+mn-cs"/>
              </a:rPr>
              <a:t>middelbaar</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en</a:t>
            </a:r>
            <a:r>
              <a:rPr lang="en-US" sz="1728" kern="1200" dirty="0">
                <a:solidFill>
                  <a:schemeClr val="tx1">
                    <a:lumMod val="85000"/>
                    <a:lumOff val="15000"/>
                  </a:schemeClr>
                </a:solidFill>
                <a:latin typeface="+mn-lt"/>
                <a:ea typeface="+mn-ea"/>
                <a:cs typeface="+mn-cs"/>
              </a:rPr>
              <a:t> lager </a:t>
            </a:r>
            <a:r>
              <a:rPr lang="en-US" sz="1728" kern="1200" dirty="0" err="1">
                <a:solidFill>
                  <a:schemeClr val="tx1">
                    <a:lumMod val="85000"/>
                    <a:lumOff val="15000"/>
                  </a:schemeClr>
                </a:solidFill>
                <a:latin typeface="+mn-lt"/>
                <a:ea typeface="+mn-ea"/>
                <a:cs typeface="+mn-cs"/>
              </a:rPr>
              <a:t>onderwijs</a:t>
            </a:r>
            <a:r>
              <a:rPr lang="en-US" sz="1728" kern="1200" dirty="0">
                <a:solidFill>
                  <a:schemeClr val="tx1">
                    <a:lumMod val="85000"/>
                    <a:lumOff val="15000"/>
                  </a:schemeClr>
                </a:solidFill>
                <a:latin typeface="+mn-lt"/>
                <a:ea typeface="+mn-ea"/>
                <a:cs typeface="+mn-cs"/>
              </a:rPr>
              <a:t> over. Meer dan </a:t>
            </a:r>
            <a:r>
              <a:rPr lang="en-US" sz="1728" kern="1200" dirty="0" err="1">
                <a:solidFill>
                  <a:schemeClr val="tx1">
                    <a:lumMod val="85000"/>
                    <a:lumOff val="15000"/>
                  </a:schemeClr>
                </a:solidFill>
                <a:latin typeface="+mn-lt"/>
                <a:ea typeface="+mn-ea"/>
                <a:cs typeface="+mn-cs"/>
              </a:rPr>
              <a:t>zestig</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procent</a:t>
            </a:r>
            <a:r>
              <a:rPr lang="en-US" sz="1728" kern="1200" dirty="0">
                <a:solidFill>
                  <a:schemeClr val="tx1">
                    <a:lumMod val="85000"/>
                    <a:lumOff val="15000"/>
                  </a:schemeClr>
                </a:solidFill>
                <a:latin typeface="+mn-lt"/>
                <a:ea typeface="+mn-ea"/>
                <a:cs typeface="+mn-cs"/>
              </a:rPr>
              <a:t> van wat er </a:t>
            </a:r>
            <a:r>
              <a:rPr lang="en-US" sz="1728" kern="1200" dirty="0" err="1">
                <a:solidFill>
                  <a:schemeClr val="tx1">
                    <a:lumMod val="85000"/>
                    <a:lumOff val="15000"/>
                  </a:schemeClr>
                </a:solidFill>
                <a:latin typeface="+mn-lt"/>
                <a:ea typeface="+mn-ea"/>
                <a:cs typeface="+mn-cs"/>
              </a:rPr>
              <a:t>aan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vertaalde</a:t>
            </a:r>
            <a:r>
              <a:rPr lang="en-US" sz="1728" kern="1200" dirty="0">
                <a:solidFill>
                  <a:schemeClr val="tx1">
                    <a:lumMod val="85000"/>
                    <a:lumOff val="15000"/>
                  </a:schemeClr>
                </a:solidFill>
                <a:latin typeface="+mn-lt"/>
                <a:ea typeface="+mn-ea"/>
                <a:cs typeface="+mn-cs"/>
              </a:rPr>
              <a:t> romans in de </a:t>
            </a:r>
            <a:r>
              <a:rPr lang="en-US" sz="1728" kern="1200" dirty="0" err="1">
                <a:solidFill>
                  <a:schemeClr val="tx1">
                    <a:lumMod val="85000"/>
                    <a:lumOff val="15000"/>
                  </a:schemeClr>
                </a:solidFill>
                <a:latin typeface="+mn-lt"/>
                <a:ea typeface="+mn-ea"/>
                <a:cs typeface="+mn-cs"/>
              </a:rPr>
              <a:t>boekhandel</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ligt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komt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uit</a:t>
            </a:r>
            <a:r>
              <a:rPr lang="en-US" sz="1728" kern="1200" dirty="0">
                <a:solidFill>
                  <a:schemeClr val="tx1">
                    <a:lumMod val="85000"/>
                    <a:lumOff val="15000"/>
                  </a:schemeClr>
                </a:solidFill>
                <a:latin typeface="+mn-lt"/>
                <a:ea typeface="+mn-ea"/>
                <a:cs typeface="+mn-cs"/>
              </a:rPr>
              <a:t> het Engels. </a:t>
            </a:r>
            <a:r>
              <a:rPr lang="en-US" sz="1728" kern="1200" dirty="0" err="1">
                <a:solidFill>
                  <a:schemeClr val="tx1">
                    <a:lumMod val="85000"/>
                    <a:lumOff val="15000"/>
                  </a:schemeClr>
                </a:solidFill>
                <a:latin typeface="+mn-lt"/>
                <a:ea typeface="+mn-ea"/>
                <a:cs typeface="+mn-cs"/>
              </a:rPr>
              <a:t>Onze</a:t>
            </a:r>
            <a:r>
              <a:rPr lang="en-US" sz="1728" kern="1200" dirty="0">
                <a:solidFill>
                  <a:schemeClr val="tx1">
                    <a:lumMod val="85000"/>
                    <a:lumOff val="15000"/>
                  </a:schemeClr>
                </a:solidFill>
                <a:latin typeface="+mn-lt"/>
                <a:ea typeface="+mn-ea"/>
                <a:cs typeface="+mn-cs"/>
              </a:rPr>
              <a:t> media? </a:t>
            </a:r>
            <a:r>
              <a:rPr lang="en-US" sz="1728" kern="1200" dirty="0" err="1">
                <a:solidFill>
                  <a:schemeClr val="tx1">
                    <a:lumMod val="85000"/>
                    <a:lumOff val="15000"/>
                  </a:schemeClr>
                </a:solidFill>
                <a:latin typeface="+mn-lt"/>
                <a:ea typeface="+mn-ea"/>
                <a:cs typeface="+mn-cs"/>
              </a:rPr>
              <a:t>Helemaal</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gericht</a:t>
            </a:r>
            <a:r>
              <a:rPr lang="en-US" sz="1728" kern="1200" dirty="0">
                <a:solidFill>
                  <a:schemeClr val="tx1">
                    <a:lumMod val="85000"/>
                    <a:lumOff val="15000"/>
                  </a:schemeClr>
                </a:solidFill>
                <a:latin typeface="+mn-lt"/>
                <a:ea typeface="+mn-ea"/>
                <a:cs typeface="+mn-cs"/>
              </a:rPr>
              <a:t> op </a:t>
            </a:r>
            <a:r>
              <a:rPr lang="en-US" sz="1728" kern="1200" dirty="0" err="1">
                <a:solidFill>
                  <a:schemeClr val="tx1">
                    <a:lumMod val="85000"/>
                    <a:lumOff val="15000"/>
                  </a:schemeClr>
                </a:solidFill>
                <a:latin typeface="+mn-lt"/>
                <a:ea typeface="+mn-ea"/>
                <a:cs typeface="+mn-cs"/>
              </a:rPr>
              <a:t>Engelstalige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voorbeelden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alsof</a:t>
            </a:r>
            <a:r>
              <a:rPr lang="en-US" sz="1728" kern="1200" dirty="0">
                <a:solidFill>
                  <a:schemeClr val="tx1">
                    <a:lumMod val="85000"/>
                    <a:lumOff val="15000"/>
                  </a:schemeClr>
                </a:solidFill>
                <a:latin typeface="+mn-lt"/>
                <a:ea typeface="+mn-ea"/>
                <a:cs typeface="+mn-cs"/>
              </a:rPr>
              <a:t> er </a:t>
            </a:r>
            <a:r>
              <a:rPr lang="en-US" sz="1728" kern="1200" dirty="0" err="1">
                <a:solidFill>
                  <a:schemeClr val="tx1">
                    <a:lumMod val="85000"/>
                    <a:lumOff val="15000"/>
                  </a:schemeClr>
                </a:solidFill>
                <a:latin typeface="+mn-lt"/>
                <a:ea typeface="+mn-ea"/>
                <a:cs typeface="+mn-cs"/>
              </a:rPr>
              <a:t>geen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Italiaanse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Franse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Spaanse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Duitse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nieuwsbronnen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bestaan</a:t>
            </a:r>
            <a:r>
              <a:rPr lang="en-US" sz="1728" kern="1200" dirty="0">
                <a:solidFill>
                  <a:schemeClr val="tx1">
                    <a:lumMod val="85000"/>
                    <a:lumOff val="15000"/>
                  </a:schemeClr>
                </a:solidFill>
                <a:latin typeface="+mn-lt"/>
                <a:ea typeface="+mn-ea"/>
                <a:cs typeface="+mn-cs"/>
              </a:rPr>
              <a:t>. Maar </a:t>
            </a:r>
            <a:r>
              <a:rPr lang="en-US" sz="1728" kern="1200" dirty="0" err="1">
                <a:solidFill>
                  <a:schemeClr val="tx1">
                    <a:lumMod val="85000"/>
                    <a:lumOff val="15000"/>
                  </a:schemeClr>
                </a:solidFill>
                <a:latin typeface="+mn-lt"/>
                <a:ea typeface="+mn-ea"/>
                <a:cs typeface="+mn-cs"/>
              </a:rPr>
              <a:t>daar</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houdt</a:t>
            </a:r>
            <a:r>
              <a:rPr lang="en-US" sz="1728" kern="1200" dirty="0">
                <a:solidFill>
                  <a:schemeClr val="tx1">
                    <a:lumMod val="85000"/>
                    <a:lumOff val="15000"/>
                  </a:schemeClr>
                </a:solidFill>
                <a:latin typeface="+mn-lt"/>
                <a:ea typeface="+mn-ea"/>
                <a:cs typeface="+mn-cs"/>
              </a:rPr>
              <a:t> het </a:t>
            </a:r>
            <a:r>
              <a:rPr lang="en-US" sz="1728" kern="1200" dirty="0" err="1">
                <a:solidFill>
                  <a:schemeClr val="tx1">
                    <a:lumMod val="85000"/>
                    <a:lumOff val="15000"/>
                  </a:schemeClr>
                </a:solidFill>
                <a:latin typeface="+mn-lt"/>
                <a:ea typeface="+mn-ea"/>
                <a:cs typeface="+mn-cs"/>
              </a:rPr>
              <a:t>niet</a:t>
            </a:r>
            <a:r>
              <a:rPr lang="en-US" sz="1728" kern="1200" dirty="0">
                <a:solidFill>
                  <a:schemeClr val="tx1">
                    <a:lumMod val="85000"/>
                    <a:lumOff val="15000"/>
                  </a:schemeClr>
                </a:solidFill>
                <a:latin typeface="+mn-lt"/>
                <a:ea typeface="+mn-ea"/>
                <a:cs typeface="+mn-cs"/>
              </a:rPr>
              <a:t> op. Want met de </a:t>
            </a:r>
            <a:r>
              <a:rPr lang="en-US" sz="1728" kern="1200" dirty="0" err="1">
                <a:solidFill>
                  <a:schemeClr val="tx1">
                    <a:lumMod val="85000"/>
                    <a:lumOff val="15000"/>
                  </a:schemeClr>
                </a:solidFill>
                <a:latin typeface="+mn-lt"/>
                <a:ea typeface="+mn-ea"/>
                <a:cs typeface="+mn-cs"/>
              </a:rPr>
              <a:t>dominantie</a:t>
            </a:r>
            <a:r>
              <a:rPr lang="en-US" sz="1728" kern="1200" dirty="0">
                <a:solidFill>
                  <a:schemeClr val="tx1">
                    <a:lumMod val="85000"/>
                    <a:lumOff val="15000"/>
                  </a:schemeClr>
                </a:solidFill>
                <a:latin typeface="+mn-lt"/>
                <a:ea typeface="+mn-ea"/>
                <a:cs typeface="+mn-cs"/>
              </a:rPr>
              <a:t> van de taal </a:t>
            </a:r>
            <a:r>
              <a:rPr lang="en-US" sz="1728" kern="1200" dirty="0" err="1">
                <a:solidFill>
                  <a:schemeClr val="tx1">
                    <a:lumMod val="85000"/>
                    <a:lumOff val="15000"/>
                  </a:schemeClr>
                </a:solidFill>
                <a:latin typeface="+mn-lt"/>
                <a:ea typeface="+mn-ea"/>
                <a:cs typeface="+mn-cs"/>
              </a:rPr>
              <a:t>komt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ook</a:t>
            </a:r>
            <a:r>
              <a:rPr lang="en-US" sz="1728" kern="1200" dirty="0">
                <a:solidFill>
                  <a:schemeClr val="tx1">
                    <a:lumMod val="85000"/>
                    <a:lumOff val="15000"/>
                  </a:schemeClr>
                </a:solidFill>
                <a:latin typeface="+mn-lt"/>
                <a:ea typeface="+mn-ea"/>
                <a:cs typeface="+mn-cs"/>
              </a:rPr>
              <a:t> de </a:t>
            </a:r>
            <a:r>
              <a:rPr lang="en-US" sz="1728" kern="1200" dirty="0" err="1">
                <a:solidFill>
                  <a:schemeClr val="tx1">
                    <a:lumMod val="85000"/>
                    <a:lumOff val="15000"/>
                  </a:schemeClr>
                </a:solidFill>
                <a:latin typeface="+mn-lt"/>
                <a:ea typeface="+mn-ea"/>
                <a:cs typeface="+mn-cs"/>
              </a:rPr>
              <a:t>dominantie</a:t>
            </a:r>
            <a:r>
              <a:rPr lang="en-US" sz="1728" kern="1200" dirty="0">
                <a:solidFill>
                  <a:schemeClr val="tx1">
                    <a:lumMod val="85000"/>
                    <a:lumOff val="15000"/>
                  </a:schemeClr>
                </a:solidFill>
                <a:latin typeface="+mn-lt"/>
                <a:ea typeface="+mn-ea"/>
                <a:cs typeface="+mn-cs"/>
              </a:rPr>
              <a:t> van het </a:t>
            </a:r>
            <a:r>
              <a:rPr lang="en-US" sz="1728" kern="1200" dirty="0" err="1">
                <a:solidFill>
                  <a:schemeClr val="tx1">
                    <a:lumMod val="85000"/>
                    <a:lumOff val="15000"/>
                  </a:schemeClr>
                </a:solidFill>
                <a:latin typeface="+mn-lt"/>
                <a:ea typeface="+mn-ea"/>
                <a:cs typeface="+mn-cs"/>
              </a:rPr>
              <a:t>denken</a:t>
            </a:r>
            <a:r>
              <a:rPr lang="en-US" sz="1728" kern="1200" dirty="0">
                <a:solidFill>
                  <a:schemeClr val="tx1">
                    <a:lumMod val="85000"/>
                    <a:lumOff val="15000"/>
                  </a:schemeClr>
                </a:solidFill>
                <a:latin typeface="+mn-lt"/>
                <a:ea typeface="+mn-ea"/>
                <a:cs typeface="+mn-cs"/>
              </a:rPr>
              <a:t>. Het Anglo-</a:t>
            </a:r>
            <a:r>
              <a:rPr lang="en-US" sz="1728" kern="1200" dirty="0" err="1">
                <a:solidFill>
                  <a:schemeClr val="tx1">
                    <a:lumMod val="85000"/>
                    <a:lumOff val="15000"/>
                  </a:schemeClr>
                </a:solidFill>
                <a:latin typeface="+mn-lt"/>
                <a:ea typeface="+mn-ea"/>
                <a:cs typeface="+mn-cs"/>
              </a:rPr>
              <a:t>Amerikaanse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wereldbeeld</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bepaalt</a:t>
            </a:r>
            <a:r>
              <a:rPr lang="en-US" sz="1728" kern="1200" dirty="0">
                <a:solidFill>
                  <a:schemeClr val="tx1">
                    <a:lumMod val="85000"/>
                    <a:lumOff val="15000"/>
                  </a:schemeClr>
                </a:solidFill>
                <a:latin typeface="+mn-lt"/>
                <a:ea typeface="+mn-ea"/>
                <a:cs typeface="+mn-cs"/>
              </a:rPr>
              <a:t> de </a:t>
            </a:r>
            <a:r>
              <a:rPr lang="en-US" sz="1728" kern="1200" dirty="0" err="1">
                <a:solidFill>
                  <a:schemeClr val="tx1">
                    <a:lumMod val="85000"/>
                    <a:lumOff val="15000"/>
                  </a:schemeClr>
                </a:solidFill>
                <a:latin typeface="+mn-lt"/>
                <a:ea typeface="+mn-ea"/>
                <a:cs typeface="+mn-cs"/>
              </a:rPr>
              <a:t>kijk</a:t>
            </a:r>
            <a:r>
              <a:rPr lang="en-US" sz="1728" kern="1200" dirty="0">
                <a:solidFill>
                  <a:schemeClr val="tx1">
                    <a:lumMod val="85000"/>
                    <a:lumOff val="15000"/>
                  </a:schemeClr>
                </a:solidFill>
                <a:latin typeface="+mn-lt"/>
                <a:ea typeface="+mn-ea"/>
                <a:cs typeface="+mn-cs"/>
              </a:rPr>
              <a:t> op </a:t>
            </a:r>
            <a:r>
              <a:rPr lang="en-US" sz="1728" kern="1200" dirty="0" err="1">
                <a:solidFill>
                  <a:schemeClr val="tx1">
                    <a:lumMod val="85000"/>
                    <a:lumOff val="15000"/>
                  </a:schemeClr>
                </a:solidFill>
                <a:latin typeface="+mn-lt"/>
                <a:ea typeface="+mn-ea"/>
                <a:cs typeface="+mn-cs"/>
              </a:rPr>
              <a:t>economie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politiek</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overheid</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Omdat</a:t>
            </a:r>
            <a:r>
              <a:rPr lang="en-US" sz="1728" kern="1200" dirty="0">
                <a:solidFill>
                  <a:schemeClr val="tx1">
                    <a:lumMod val="85000"/>
                    <a:lumOff val="15000"/>
                  </a:schemeClr>
                </a:solidFill>
                <a:latin typeface="+mn-lt"/>
                <a:ea typeface="+mn-ea"/>
                <a:cs typeface="+mn-cs"/>
              </a:rPr>
              <a:t> de </a:t>
            </a:r>
            <a:r>
              <a:rPr lang="en-US" sz="1728" kern="1200" dirty="0" err="1">
                <a:solidFill>
                  <a:schemeClr val="tx1">
                    <a:lumMod val="85000"/>
                    <a:lumOff val="15000"/>
                  </a:schemeClr>
                </a:solidFill>
                <a:latin typeface="+mn-lt"/>
                <a:ea typeface="+mn-ea"/>
                <a:cs typeface="+mn-cs"/>
              </a:rPr>
              <a:t>mens</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verantwoordelijk</a:t>
            </a:r>
            <a:r>
              <a:rPr lang="en-US" sz="1728" kern="1200" dirty="0">
                <a:solidFill>
                  <a:schemeClr val="tx1">
                    <a:lumMod val="85000"/>
                    <a:lumOff val="15000"/>
                  </a:schemeClr>
                </a:solidFill>
                <a:latin typeface="+mn-lt"/>
                <a:ea typeface="+mn-ea"/>
                <a:cs typeface="+mn-cs"/>
              </a:rPr>
              <a:t> is </a:t>
            </a:r>
            <a:r>
              <a:rPr lang="en-US" sz="1728" kern="1200" dirty="0" err="1">
                <a:solidFill>
                  <a:schemeClr val="tx1">
                    <a:lumMod val="85000"/>
                    <a:lumOff val="15000"/>
                  </a:schemeClr>
                </a:solidFill>
                <a:latin typeface="+mn-lt"/>
                <a:ea typeface="+mn-ea"/>
                <a:cs typeface="+mn-cs"/>
              </a:rPr>
              <a:t>voor</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zijn</a:t>
            </a:r>
            <a:r>
              <a:rPr lang="en-US" sz="1728" kern="1200" dirty="0">
                <a:solidFill>
                  <a:schemeClr val="tx1">
                    <a:lumMod val="85000"/>
                    <a:lumOff val="15000"/>
                  </a:schemeClr>
                </a:solidFill>
                <a:latin typeface="+mn-lt"/>
                <a:ea typeface="+mn-ea"/>
                <a:cs typeface="+mn-cs"/>
              </a:rPr>
              <a:t> eigen </a:t>
            </a:r>
            <a:r>
              <a:rPr lang="en-US" sz="1728" kern="1200" dirty="0" err="1">
                <a:solidFill>
                  <a:schemeClr val="tx1">
                    <a:lumMod val="85000"/>
                    <a:lumOff val="15000"/>
                  </a:schemeClr>
                </a:solidFill>
                <a:latin typeface="+mn-lt"/>
                <a:ea typeface="+mn-ea"/>
                <a:cs typeface="+mn-cs"/>
              </a:rPr>
              <a:t>geluk</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dient</a:t>
            </a:r>
            <a:r>
              <a:rPr lang="en-US" sz="1728" kern="1200" dirty="0">
                <a:solidFill>
                  <a:schemeClr val="tx1">
                    <a:lumMod val="85000"/>
                    <a:lumOff val="15000"/>
                  </a:schemeClr>
                </a:solidFill>
                <a:latin typeface="+mn-lt"/>
                <a:ea typeface="+mn-ea"/>
                <a:cs typeface="+mn-cs"/>
              </a:rPr>
              <a:t> de </a:t>
            </a:r>
            <a:r>
              <a:rPr lang="en-US" sz="1728" kern="1200" dirty="0" err="1">
                <a:solidFill>
                  <a:schemeClr val="tx1">
                    <a:lumMod val="85000"/>
                    <a:lumOff val="15000"/>
                  </a:schemeClr>
                </a:solidFill>
                <a:latin typeface="+mn-lt"/>
                <a:ea typeface="+mn-ea"/>
                <a:cs typeface="+mn-cs"/>
              </a:rPr>
              <a:t>overheid</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zich</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terug</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te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trekken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en</a:t>
            </a:r>
            <a:r>
              <a:rPr lang="en-US" sz="1728" kern="1200" dirty="0">
                <a:solidFill>
                  <a:schemeClr val="tx1">
                    <a:lumMod val="85000"/>
                    <a:lumOff val="15000"/>
                  </a:schemeClr>
                </a:solidFill>
                <a:latin typeface="+mn-lt"/>
                <a:ea typeface="+mn-ea"/>
                <a:cs typeface="+mn-cs"/>
              </a:rPr>
              <a:t> zo </a:t>
            </a:r>
            <a:r>
              <a:rPr lang="en-US" sz="1728" kern="1200" dirty="0" err="1">
                <a:solidFill>
                  <a:schemeClr val="tx1">
                    <a:lumMod val="85000"/>
                    <a:lumOff val="15000"/>
                  </a:schemeClr>
                </a:solidFill>
                <a:latin typeface="+mn-lt"/>
                <a:ea typeface="+mn-ea"/>
                <a:cs typeface="+mn-cs"/>
              </a:rPr>
              <a:t>veel</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mogelijk</a:t>
            </a:r>
            <a:r>
              <a:rPr lang="en-US" sz="1728" kern="1200" dirty="0">
                <a:solidFill>
                  <a:schemeClr val="tx1">
                    <a:lumMod val="85000"/>
                    <a:lumOff val="15000"/>
                  </a:schemeClr>
                </a:solidFill>
                <a:latin typeface="+mn-lt"/>
                <a:ea typeface="+mn-ea"/>
                <a:cs typeface="+mn-cs"/>
              </a:rPr>
              <a:t> over </a:t>
            </a:r>
            <a:r>
              <a:rPr lang="en-US" sz="1728" kern="1200" dirty="0" err="1">
                <a:solidFill>
                  <a:schemeClr val="tx1">
                    <a:lumMod val="85000"/>
                    <a:lumOff val="15000"/>
                  </a:schemeClr>
                </a:solidFill>
                <a:latin typeface="+mn-lt"/>
                <a:ea typeface="+mn-ea"/>
                <a:cs typeface="+mn-cs"/>
              </a:rPr>
              <a:t>te</a:t>
            </a:r>
            <a:r>
              <a:rPr lang="en-US" sz="1728" kern="1200" dirty="0">
                <a:solidFill>
                  <a:schemeClr val="tx1">
                    <a:lumMod val="85000"/>
                    <a:lumOff val="15000"/>
                  </a:schemeClr>
                </a:solidFill>
                <a:latin typeface="+mn-lt"/>
                <a:ea typeface="+mn-ea"/>
                <a:cs typeface="+mn-cs"/>
              </a:rPr>
              <a:t> laten </a:t>
            </a:r>
            <a:r>
              <a:rPr lang="en-US" sz="1728" kern="1200" dirty="0" err="1">
                <a:solidFill>
                  <a:schemeClr val="tx1">
                    <a:lumMod val="85000"/>
                    <a:lumOff val="15000"/>
                  </a:schemeClr>
                </a:solidFill>
                <a:latin typeface="+mn-lt"/>
                <a:ea typeface="+mn-ea"/>
                <a:cs typeface="+mn-cs"/>
              </a:rPr>
              <a:t>aan</a:t>
            </a:r>
            <a:r>
              <a:rPr lang="en-US" sz="1728" kern="1200" dirty="0">
                <a:solidFill>
                  <a:schemeClr val="tx1">
                    <a:lumMod val="85000"/>
                    <a:lumOff val="15000"/>
                  </a:schemeClr>
                </a:solidFill>
                <a:latin typeface="+mn-lt"/>
                <a:ea typeface="+mn-ea"/>
                <a:cs typeface="+mn-cs"/>
              </a:rPr>
              <a:t> het </a:t>
            </a:r>
            <a:r>
              <a:rPr lang="en-US" sz="1728" kern="1200" dirty="0" err="1">
                <a:solidFill>
                  <a:schemeClr val="tx1">
                    <a:lumMod val="85000"/>
                    <a:lumOff val="15000"/>
                  </a:schemeClr>
                </a:solidFill>
                <a:latin typeface="+mn-lt"/>
                <a:ea typeface="+mn-ea"/>
                <a:cs typeface="+mn-cs"/>
              </a:rPr>
              <a:t>individu</a:t>
            </a:r>
            <a:r>
              <a:rPr lang="en-US" sz="1728" kern="1200" dirty="0">
                <a:solidFill>
                  <a:schemeClr val="tx1">
                    <a:lumMod val="85000"/>
                    <a:lumOff val="15000"/>
                  </a:schemeClr>
                </a:solidFill>
                <a:latin typeface="+mn-lt"/>
                <a:ea typeface="+mn-ea"/>
                <a:cs typeface="+mn-cs"/>
              </a:rPr>
              <a:t>. En de </a:t>
            </a:r>
            <a:r>
              <a:rPr lang="en-US" sz="1728" kern="1200" dirty="0" err="1">
                <a:solidFill>
                  <a:schemeClr val="tx1">
                    <a:lumMod val="85000"/>
                    <a:lumOff val="15000"/>
                  </a:schemeClr>
                </a:solidFill>
                <a:latin typeface="+mn-lt"/>
                <a:ea typeface="+mn-ea"/>
                <a:cs typeface="+mn-cs"/>
              </a:rPr>
              <a:t>samenleving</a:t>
            </a:r>
            <a:r>
              <a:rPr lang="en-US" sz="1728" kern="1200" dirty="0">
                <a:solidFill>
                  <a:schemeClr val="tx1">
                    <a:lumMod val="85000"/>
                    <a:lumOff val="15000"/>
                  </a:schemeClr>
                </a:solidFill>
                <a:latin typeface="+mn-lt"/>
                <a:ea typeface="+mn-ea"/>
                <a:cs typeface="+mn-cs"/>
              </a:rPr>
              <a:t>? Die </a:t>
            </a:r>
            <a:r>
              <a:rPr lang="en-US" sz="1728" kern="1200" dirty="0" err="1">
                <a:solidFill>
                  <a:schemeClr val="tx1">
                    <a:lumMod val="85000"/>
                    <a:lumOff val="15000"/>
                  </a:schemeClr>
                </a:solidFill>
                <a:latin typeface="+mn-lt"/>
                <a:ea typeface="+mn-ea"/>
                <a:cs typeface="+mn-cs"/>
              </a:rPr>
              <a:t>wordt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onderworpen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aan</a:t>
            </a:r>
            <a:r>
              <a:rPr lang="en-US" sz="1728" kern="1200" dirty="0">
                <a:solidFill>
                  <a:schemeClr val="tx1">
                    <a:lumMod val="85000"/>
                    <a:lumOff val="15000"/>
                  </a:schemeClr>
                </a:solidFill>
                <a:latin typeface="+mn-lt"/>
                <a:ea typeface="+mn-ea"/>
                <a:cs typeface="+mn-cs"/>
              </a:rPr>
              <a:t> het </a:t>
            </a:r>
            <a:r>
              <a:rPr lang="en-US" sz="1728" kern="1200" dirty="0" err="1">
                <a:solidFill>
                  <a:schemeClr val="tx1">
                    <a:lumMod val="85000"/>
                    <a:lumOff val="15000"/>
                  </a:schemeClr>
                </a:solidFill>
                <a:latin typeface="+mn-lt"/>
                <a:ea typeface="+mn-ea"/>
                <a:cs typeface="+mn-cs"/>
              </a:rPr>
              <a:t>principe</a:t>
            </a:r>
            <a:r>
              <a:rPr lang="en-US" sz="1728" kern="1200" dirty="0">
                <a:solidFill>
                  <a:schemeClr val="tx1">
                    <a:lumMod val="85000"/>
                    <a:lumOff val="15000"/>
                  </a:schemeClr>
                </a:solidFill>
                <a:latin typeface="+mn-lt"/>
                <a:ea typeface="+mn-ea"/>
                <a:cs typeface="+mn-cs"/>
              </a:rPr>
              <a:t> van de </a:t>
            </a:r>
            <a:r>
              <a:rPr lang="en-US" sz="1728" kern="1200" dirty="0" err="1">
                <a:solidFill>
                  <a:schemeClr val="tx1">
                    <a:lumMod val="85000"/>
                    <a:lumOff val="15000"/>
                  </a:schemeClr>
                </a:solidFill>
                <a:latin typeface="+mn-lt"/>
                <a:ea typeface="+mn-ea"/>
                <a:cs typeface="+mn-cs"/>
              </a:rPr>
              <a:t>markt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Alwaar</a:t>
            </a:r>
            <a:r>
              <a:rPr lang="en-US" sz="1728" kern="1200" dirty="0">
                <a:solidFill>
                  <a:schemeClr val="tx1">
                    <a:lumMod val="85000"/>
                    <a:lumOff val="15000"/>
                  </a:schemeClr>
                </a:solidFill>
                <a:latin typeface="+mn-lt"/>
                <a:ea typeface="+mn-ea"/>
                <a:cs typeface="+mn-cs"/>
              </a:rPr>
              <a:t> men het </a:t>
            </a:r>
            <a:r>
              <a:rPr lang="en-US" sz="1728" kern="1200" dirty="0" err="1">
                <a:solidFill>
                  <a:schemeClr val="tx1">
                    <a:lumMod val="85000"/>
                    <a:lumOff val="15000"/>
                  </a:schemeClr>
                </a:solidFill>
                <a:latin typeface="+mn-lt"/>
                <a:ea typeface="+mn-ea"/>
                <a:cs typeface="+mn-cs"/>
              </a:rPr>
              <a:t>liefst</a:t>
            </a:r>
            <a:r>
              <a:rPr lang="en-US" sz="1728" kern="1200" dirty="0">
                <a:solidFill>
                  <a:schemeClr val="tx1">
                    <a:lumMod val="85000"/>
                    <a:lumOff val="15000"/>
                  </a:schemeClr>
                </a:solidFill>
                <a:latin typeface="+mn-lt"/>
                <a:ea typeface="+mn-ea"/>
                <a:cs typeface="+mn-cs"/>
              </a:rPr>
              <a:t> in Engels jargon </a:t>
            </a:r>
            <a:r>
              <a:rPr lang="en-US" sz="1728" kern="1200" dirty="0" err="1">
                <a:solidFill>
                  <a:schemeClr val="tx1">
                    <a:lumMod val="85000"/>
                    <a:lumOff val="15000"/>
                  </a:schemeClr>
                </a:solidFill>
                <a:latin typeface="+mn-lt"/>
                <a:ea typeface="+mn-ea"/>
                <a:cs typeface="+mn-cs"/>
              </a:rPr>
              <a:t>spreekt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Dit</a:t>
            </a:r>
            <a:r>
              <a:rPr lang="en-US" sz="1728" kern="1200" dirty="0">
                <a:solidFill>
                  <a:schemeClr val="tx1">
                    <a:lumMod val="85000"/>
                    <a:lumOff val="15000"/>
                  </a:schemeClr>
                </a:solidFill>
                <a:latin typeface="+mn-lt"/>
                <a:ea typeface="+mn-ea"/>
                <a:cs typeface="+mn-cs"/>
              </a:rPr>
              <a:t> is </a:t>
            </a:r>
            <a:r>
              <a:rPr lang="en-US" sz="1728" kern="1200" dirty="0" err="1">
                <a:solidFill>
                  <a:schemeClr val="tx1">
                    <a:lumMod val="85000"/>
                    <a:lumOff val="15000"/>
                  </a:schemeClr>
                </a:solidFill>
                <a:latin typeface="+mn-lt"/>
                <a:ea typeface="+mn-ea"/>
                <a:cs typeface="+mn-cs"/>
              </a:rPr>
              <a:t>een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pamflet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tegen</a:t>
            </a:r>
            <a:r>
              <a:rPr lang="en-US" sz="1728" kern="1200" dirty="0">
                <a:solidFill>
                  <a:schemeClr val="tx1">
                    <a:lumMod val="85000"/>
                    <a:lumOff val="15000"/>
                  </a:schemeClr>
                </a:solidFill>
                <a:latin typeface="+mn-lt"/>
                <a:ea typeface="+mn-ea"/>
                <a:cs typeface="+mn-cs"/>
              </a:rPr>
              <a:t> de </a:t>
            </a:r>
            <a:r>
              <a:rPr lang="en-US" sz="1728" kern="1200" dirty="0" err="1">
                <a:solidFill>
                  <a:schemeClr val="tx1">
                    <a:lumMod val="85000"/>
                    <a:lumOff val="15000"/>
                  </a:schemeClr>
                </a:solidFill>
                <a:latin typeface="+mn-lt"/>
                <a:ea typeface="+mn-ea"/>
                <a:cs typeface="+mn-cs"/>
              </a:rPr>
              <a:t>verengelsing</a:t>
            </a:r>
            <a:r>
              <a:rPr lang="en-US" sz="1728" kern="1200" dirty="0">
                <a:solidFill>
                  <a:schemeClr val="tx1">
                    <a:lumMod val="85000"/>
                    <a:lumOff val="15000"/>
                  </a:schemeClr>
                </a:solidFill>
                <a:latin typeface="+mn-lt"/>
                <a:ea typeface="+mn-ea"/>
                <a:cs typeface="+mn-cs"/>
              </a:rPr>
              <a:t> van de </a:t>
            </a:r>
            <a:r>
              <a:rPr lang="en-US" sz="1728" kern="1200" dirty="0" err="1">
                <a:solidFill>
                  <a:schemeClr val="tx1">
                    <a:lumMod val="85000"/>
                    <a:lumOff val="15000"/>
                  </a:schemeClr>
                </a:solidFill>
                <a:latin typeface="+mn-lt"/>
                <a:ea typeface="+mn-ea"/>
                <a:cs typeface="+mn-cs"/>
              </a:rPr>
              <a:t>wereld</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een</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pleidooi</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voor</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diversiteit</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te</a:t>
            </a:r>
            <a:r>
              <a:rPr lang="en-US" sz="1728" kern="1200" dirty="0">
                <a:solidFill>
                  <a:schemeClr val="tx1">
                    <a:lumMod val="85000"/>
                    <a:lumOff val="15000"/>
                  </a:schemeClr>
                </a:solidFill>
                <a:latin typeface="+mn-lt"/>
                <a:ea typeface="+mn-ea"/>
                <a:cs typeface="+mn-cs"/>
              </a:rPr>
              <a:t> </a:t>
            </a:r>
            <a:r>
              <a:rPr lang="en-US" sz="1728" kern="1200" dirty="0" err="1">
                <a:solidFill>
                  <a:schemeClr val="tx1">
                    <a:lumMod val="85000"/>
                    <a:lumOff val="15000"/>
                  </a:schemeClr>
                </a:solidFill>
                <a:latin typeface="+mn-lt"/>
                <a:ea typeface="+mn-ea"/>
                <a:cs typeface="+mn-cs"/>
              </a:rPr>
              <a:t>beginnen</a:t>
            </a:r>
            <a:r>
              <a:rPr lang="en-US" sz="1728" kern="1200" dirty="0">
                <a:solidFill>
                  <a:schemeClr val="tx1">
                    <a:lumMod val="85000"/>
                    <a:lumOff val="15000"/>
                  </a:schemeClr>
                </a:solidFill>
                <a:latin typeface="+mn-lt"/>
                <a:ea typeface="+mn-ea"/>
                <a:cs typeface="+mn-cs"/>
              </a:rPr>
              <a:t> met het </a:t>
            </a:r>
            <a:r>
              <a:rPr lang="en-US" sz="1728" kern="1200" dirty="0" err="1">
                <a:solidFill>
                  <a:schemeClr val="tx1">
                    <a:lumMod val="85000"/>
                    <a:lumOff val="15000"/>
                  </a:schemeClr>
                </a:solidFill>
                <a:latin typeface="+mn-lt"/>
                <a:ea typeface="+mn-ea"/>
                <a:cs typeface="+mn-cs"/>
              </a:rPr>
              <a:t>Nederlands</a:t>
            </a:r>
            <a:r>
              <a:rPr lang="en-US" sz="1728" kern="1200" dirty="0">
                <a:solidFill>
                  <a:schemeClr val="tx1">
                    <a:lumMod val="85000"/>
                    <a:lumOff val="15000"/>
                  </a:schemeClr>
                </a:solidFill>
                <a:latin typeface="+mn-lt"/>
                <a:ea typeface="+mn-ea"/>
                <a:cs typeface="+mn-cs"/>
              </a:rPr>
              <a:t>.</a:t>
            </a:r>
            <a:endParaRPr lang="en-US" dirty="0">
              <a:solidFill>
                <a:schemeClr val="tx1">
                  <a:lumMod val="85000"/>
                  <a:lumOff val="15000"/>
                </a:schemeClr>
              </a:solidFill>
            </a:endParaRPr>
          </a:p>
        </p:txBody>
      </p:sp>
    </p:spTree>
    <p:extLst>
      <p:ext uri="{BB962C8B-B14F-4D97-AF65-F5344CB8AC3E}">
        <p14:creationId xmlns:p14="http://schemas.microsoft.com/office/powerpoint/2010/main" val="2674105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817F3C-8446-1DD2-0AC2-D4E913C330BC}"/>
              </a:ext>
            </a:extLst>
          </p:cNvPr>
          <p:cNvSpPr>
            <a:spLocks noGrp="1"/>
          </p:cNvSpPr>
          <p:nvPr>
            <p:ph type="title"/>
          </p:nvPr>
        </p:nvSpPr>
        <p:spPr/>
        <p:txBody>
          <a:bodyPr>
            <a:noAutofit/>
          </a:bodyPr>
          <a:lstStyle/>
          <a:p>
            <a:r>
              <a:rPr lang="nl-NL" sz="4800" dirty="0"/>
              <a:t>Verengelsing op de UvA: ‘Ik vind het wel fijn om gewoon een Nederlandse studie te doen’</a:t>
            </a:r>
            <a:endParaRPr lang="it-IT" sz="4800" dirty="0"/>
          </a:p>
        </p:txBody>
      </p:sp>
      <p:pic>
        <p:nvPicPr>
          <p:cNvPr id="4" name="Elementi multimediali online 3" title="Verengelsing op de UvA: ‘Ik vind het wel fijn om gewoon een Nederlandse studie te doen’">
            <a:hlinkClick r:id="" action="ppaction://media"/>
            <a:extLst>
              <a:ext uri="{FF2B5EF4-FFF2-40B4-BE49-F238E27FC236}">
                <a16:creationId xmlns:a16="http://schemas.microsoft.com/office/drawing/2014/main" id="{11455880-9A75-E2CE-83EA-3AAA651074BA}"/>
              </a:ext>
            </a:extLst>
          </p:cNvPr>
          <p:cNvPicPr>
            <a:picLocks noGrp="1" noRot="1" noChangeAspect="1"/>
          </p:cNvPicPr>
          <p:nvPr>
            <p:ph idx="1"/>
            <a:videoFile r:link="rId1"/>
          </p:nvPr>
        </p:nvPicPr>
        <p:blipFill>
          <a:blip r:embed="rId3"/>
          <a:stretch>
            <a:fillRect/>
          </a:stretch>
        </p:blipFill>
        <p:spPr>
          <a:xfrm>
            <a:off x="2564112" y="2528948"/>
            <a:ext cx="6667500" cy="3767137"/>
          </a:xfrm>
          <a:prstGeom prst="rect">
            <a:avLst/>
          </a:prstGeom>
        </p:spPr>
      </p:pic>
    </p:spTree>
    <p:extLst>
      <p:ext uri="{BB962C8B-B14F-4D97-AF65-F5344CB8AC3E}">
        <p14:creationId xmlns:p14="http://schemas.microsoft.com/office/powerpoint/2010/main" val="4201296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DBFB589-7B9A-654E-3EEA-D0EE163535F3}"/>
              </a:ext>
            </a:extLst>
          </p:cNvPr>
          <p:cNvSpPr>
            <a:spLocks noGrp="1"/>
          </p:cNvSpPr>
          <p:nvPr>
            <p:ph sz="half" idx="1"/>
          </p:nvPr>
        </p:nvSpPr>
        <p:spPr>
          <a:xfrm>
            <a:off x="676656" y="849086"/>
            <a:ext cx="4663440" cy="4916376"/>
          </a:xfrm>
        </p:spPr>
        <p:txBody>
          <a:bodyPr/>
          <a:lstStyle/>
          <a:p>
            <a:pPr>
              <a:lnSpc>
                <a:spcPct val="150000"/>
              </a:lnSpc>
            </a:pPr>
            <a:r>
              <a:rPr lang="nl-NL" sz="1800" b="1" dirty="0">
                <a:effectLst/>
                <a:latin typeface="Abadi" panose="020B0604020104020204" pitchFamily="34" charset="0"/>
                <a:ea typeface="Times New Roman" panose="02020603050405020304" pitchFamily="18" charset="0"/>
              </a:rPr>
              <a:t>KU Leuven wil af van </a:t>
            </a:r>
            <a:r>
              <a:rPr lang="nl-NL" sz="1800" b="1" dirty="0">
                <a:effectLst/>
                <a:highlight>
                  <a:srgbClr val="FFFF00"/>
                </a:highlight>
                <a:latin typeface="Abadi" panose="020B0604020104020204" pitchFamily="34" charset="0"/>
                <a:ea typeface="Times New Roman" panose="02020603050405020304" pitchFamily="18" charset="0"/>
              </a:rPr>
              <a:t>taalregels</a:t>
            </a:r>
            <a:r>
              <a:rPr lang="nl-NL" sz="1800" b="1" dirty="0">
                <a:effectLst/>
                <a:latin typeface="Abadi" panose="020B0604020104020204" pitchFamily="34" charset="0"/>
                <a:ea typeface="Times New Roman" panose="02020603050405020304" pitchFamily="18" charset="0"/>
              </a:rPr>
              <a:t> die universiteiten ‘beperken in ambities’</a:t>
            </a:r>
            <a:endParaRPr lang="it-IT" sz="1800" b="1" dirty="0">
              <a:effectLst/>
              <a:latin typeface="Abadi" panose="020B0604020104020204" pitchFamily="34" charset="0"/>
              <a:ea typeface="Times New Roman" panose="02020603050405020304" pitchFamily="18" charset="0"/>
            </a:endParaRPr>
          </a:p>
          <a:p>
            <a:pPr>
              <a:lnSpc>
                <a:spcPct val="150000"/>
              </a:lnSpc>
              <a:spcAft>
                <a:spcPts val="800"/>
              </a:spcAft>
            </a:pPr>
            <a:r>
              <a:rPr lang="nl-NL" sz="1800" kern="100" dirty="0">
                <a:effectLst/>
                <a:latin typeface="Abadi" panose="020B0604020104020204" pitchFamily="34" charset="0"/>
                <a:ea typeface="Calibri" panose="020F0502020204030204" pitchFamily="34" charset="0"/>
                <a:cs typeface="Times New Roman" panose="02020603050405020304" pitchFamily="18" charset="0"/>
              </a:rPr>
              <a:t> </a:t>
            </a:r>
            <a:endParaRPr lang="it-IT" sz="18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50000"/>
              </a:lnSpc>
            </a:pPr>
            <a:r>
              <a:rPr lang="nl-NL" sz="1800" dirty="0">
                <a:effectLst/>
                <a:latin typeface="Abadi" panose="020B0604020104020204" pitchFamily="34" charset="0"/>
                <a:ea typeface="Times New Roman" panose="02020603050405020304" pitchFamily="18" charset="0"/>
              </a:rPr>
              <a:t>Luc Sels, rector van de KU Leuven, </a:t>
            </a:r>
            <a:r>
              <a:rPr lang="nl-NL" sz="1800" dirty="0">
                <a:effectLst/>
                <a:highlight>
                  <a:srgbClr val="FFFF00"/>
                </a:highlight>
                <a:latin typeface="Abadi" panose="020B0604020104020204" pitchFamily="34" charset="0"/>
                <a:ea typeface="Times New Roman" panose="02020603050405020304" pitchFamily="18" charset="0"/>
              </a:rPr>
              <a:t>pleit</a:t>
            </a:r>
            <a:r>
              <a:rPr lang="nl-NL" sz="1800" dirty="0">
                <a:effectLst/>
                <a:latin typeface="Abadi" panose="020B0604020104020204" pitchFamily="34" charset="0"/>
                <a:ea typeface="Times New Roman" panose="02020603050405020304" pitchFamily="18" charset="0"/>
              </a:rPr>
              <a:t> bij de start van het academiejaar voor een </a:t>
            </a:r>
            <a:r>
              <a:rPr lang="nl-NL" sz="1800" dirty="0">
                <a:effectLst/>
                <a:highlight>
                  <a:srgbClr val="FFFF00"/>
                </a:highlight>
                <a:latin typeface="Abadi" panose="020B0604020104020204" pitchFamily="34" charset="0"/>
                <a:ea typeface="Times New Roman" panose="02020603050405020304" pitchFamily="18" charset="0"/>
              </a:rPr>
              <a:t>versoepeling</a:t>
            </a:r>
            <a:r>
              <a:rPr lang="nl-NL" sz="1800" dirty="0">
                <a:effectLst/>
                <a:latin typeface="Abadi" panose="020B0604020104020204" pitchFamily="34" charset="0"/>
                <a:ea typeface="Times New Roman" panose="02020603050405020304" pitchFamily="18" charset="0"/>
              </a:rPr>
              <a:t> </a:t>
            </a:r>
            <a:r>
              <a:rPr lang="it-IT" sz="1800" dirty="0">
                <a:effectLst/>
                <a:latin typeface="Abadi" panose="020B0604020104020204" pitchFamily="34" charset="0"/>
                <a:ea typeface="Calibri" panose="020F0502020204030204" pitchFamily="34" charset="0"/>
                <a:cs typeface="Times New Roman" panose="02020603050405020304" pitchFamily="18" charset="0"/>
              </a:rPr>
              <a:t> </a:t>
            </a:r>
            <a:r>
              <a:rPr lang="nl-NL" sz="1800" dirty="0">
                <a:effectLst/>
                <a:latin typeface="Abadi" panose="020B0604020104020204" pitchFamily="34" charset="0"/>
                <a:ea typeface="Times New Roman" panose="02020603050405020304" pitchFamily="18" charset="0"/>
              </a:rPr>
              <a:t>van de </a:t>
            </a:r>
            <a:r>
              <a:rPr lang="nl-NL" sz="1800" dirty="0">
                <a:effectLst/>
                <a:highlight>
                  <a:srgbClr val="FFFF00"/>
                </a:highlight>
                <a:latin typeface="Abadi" panose="020B0604020104020204" pitchFamily="34" charset="0"/>
                <a:ea typeface="Times New Roman" panose="02020603050405020304" pitchFamily="18" charset="0"/>
              </a:rPr>
              <a:t>taalwetgeving</a:t>
            </a:r>
            <a:r>
              <a:rPr lang="it-IT" sz="1800" dirty="0">
                <a:effectLst/>
                <a:latin typeface="Abadi" panose="020B0604020104020204" pitchFamily="34" charset="0"/>
                <a:ea typeface="Calibri" panose="020F0502020204030204" pitchFamily="34" charset="0"/>
                <a:cs typeface="Times New Roman" panose="02020603050405020304" pitchFamily="18" charset="0"/>
              </a:rPr>
              <a:t> </a:t>
            </a:r>
            <a:r>
              <a:rPr lang="nl-NL" sz="1800" dirty="0">
                <a:effectLst/>
                <a:latin typeface="Abadi" panose="020B0604020104020204" pitchFamily="34" charset="0"/>
                <a:ea typeface="Times New Roman" panose="02020603050405020304" pitchFamily="18" charset="0"/>
              </a:rPr>
              <a:t>. Hij mikt onder meer op een verdubbeling van het aantal </a:t>
            </a:r>
            <a:r>
              <a:rPr lang="nl-NL" sz="1800" dirty="0">
                <a:effectLst/>
                <a:highlight>
                  <a:srgbClr val="FFFF00"/>
                </a:highlight>
                <a:latin typeface="Abadi" panose="020B0604020104020204" pitchFamily="34" charset="0"/>
                <a:ea typeface="Times New Roman" panose="02020603050405020304" pitchFamily="18" charset="0"/>
              </a:rPr>
              <a:t>anderstalige opleidingen </a:t>
            </a:r>
            <a:r>
              <a:rPr lang="nl-NL" sz="1800" dirty="0">
                <a:effectLst/>
                <a:latin typeface="Abadi" panose="020B0604020104020204" pitchFamily="34" charset="0"/>
                <a:ea typeface="Times New Roman" panose="02020603050405020304" pitchFamily="18" charset="0"/>
              </a:rPr>
              <a:t>tegen 2040.</a:t>
            </a:r>
            <a:endParaRPr lang="it-IT" sz="1800" dirty="0">
              <a:effectLst/>
              <a:latin typeface="Abadi" panose="020B0604020104020204" pitchFamily="34" charset="0"/>
              <a:ea typeface="Times New Roman" panose="02020603050405020304" pitchFamily="18" charset="0"/>
            </a:endParaRPr>
          </a:p>
          <a:p>
            <a:pPr>
              <a:spcAft>
                <a:spcPts val="800"/>
              </a:spcAft>
            </a:pPr>
            <a:r>
              <a:rPr lang="it-IT" sz="1800" kern="100" dirty="0">
                <a:effectLst/>
                <a:latin typeface="Abadi" panose="020B0604020104020204" pitchFamily="34" charset="0"/>
                <a:ea typeface="Calibri" panose="020F0502020204030204" pitchFamily="34" charset="0"/>
                <a:cs typeface="Times New Roman" panose="02020603050405020304" pitchFamily="18" charset="0"/>
              </a:rPr>
              <a:t> </a:t>
            </a:r>
            <a:endParaRPr lang="it-IT" dirty="0">
              <a:latin typeface="Abadi" panose="020B0604020104020204" pitchFamily="34" charset="0"/>
            </a:endParaRPr>
          </a:p>
        </p:txBody>
      </p:sp>
      <p:sp>
        <p:nvSpPr>
          <p:cNvPr id="4" name="Segnaposto contenuto 3">
            <a:extLst>
              <a:ext uri="{FF2B5EF4-FFF2-40B4-BE49-F238E27FC236}">
                <a16:creationId xmlns:a16="http://schemas.microsoft.com/office/drawing/2014/main" id="{CD6A0370-0825-CBCE-DAA8-7CFA9E99ECBA}"/>
              </a:ext>
            </a:extLst>
          </p:cNvPr>
          <p:cNvSpPr>
            <a:spLocks noGrp="1"/>
          </p:cNvSpPr>
          <p:nvPr>
            <p:ph sz="half" idx="2"/>
          </p:nvPr>
        </p:nvSpPr>
        <p:spPr>
          <a:xfrm>
            <a:off x="6011330" y="849086"/>
            <a:ext cx="4663440" cy="4916376"/>
          </a:xfrm>
        </p:spPr>
        <p:txBody>
          <a:bodyPr/>
          <a:lstStyle/>
          <a:p>
            <a:pPr>
              <a:lnSpc>
                <a:spcPct val="107000"/>
              </a:lnSpc>
              <a:spcAft>
                <a:spcPts val="800"/>
              </a:spcAft>
            </a:pPr>
            <a:r>
              <a:rPr lang="it-IT" sz="2000" b="1" kern="1800" dirty="0">
                <a:effectLst/>
                <a:latin typeface="Abadi" panose="020B0604020104020204" pitchFamily="34" charset="0"/>
                <a:ea typeface="Times New Roman" panose="02020603050405020304" pitchFamily="18" charset="0"/>
                <a:cs typeface="Times New Roman" panose="02020603050405020304" pitchFamily="18" charset="0"/>
              </a:rPr>
              <a:t>L’università di Lovanio vuole sbarazzarsi di regole di lingua che ‘riducono</a:t>
            </a:r>
            <a:r>
              <a:rPr lang="it-IT" sz="2000" kern="100" dirty="0">
                <a:effectLst/>
                <a:latin typeface="Abadi" panose="020B0604020104020204" pitchFamily="34" charset="0"/>
                <a:ea typeface="Calibri" panose="020F0502020204030204" pitchFamily="34" charset="0"/>
                <a:cs typeface="Times New Roman" panose="02020603050405020304" pitchFamily="18" charset="0"/>
              </a:rPr>
              <a:t> </a:t>
            </a:r>
            <a:r>
              <a:rPr lang="it-IT" sz="2000" b="1" kern="1800" dirty="0">
                <a:effectLst/>
                <a:latin typeface="Abadi" panose="020B0604020104020204" pitchFamily="34" charset="0"/>
                <a:ea typeface="Times New Roman" panose="02020603050405020304" pitchFamily="18" charset="0"/>
                <a:cs typeface="Times New Roman" panose="02020603050405020304" pitchFamily="18" charset="0"/>
              </a:rPr>
              <a:t>ambizioni’</a:t>
            </a:r>
            <a:endParaRPr lang="it-IT" sz="20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2000" b="1" kern="100" dirty="0">
                <a:effectLst/>
                <a:latin typeface="Abadi" panose="020B0604020104020204" pitchFamily="34" charset="0"/>
                <a:ea typeface="Calibri" panose="020F0502020204030204" pitchFamily="34" charset="0"/>
                <a:cs typeface="Times New Roman" panose="02020603050405020304" pitchFamily="18" charset="0"/>
              </a:rPr>
              <a:t> </a:t>
            </a:r>
            <a:endParaRPr lang="it-IT" sz="20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2000" kern="0" dirty="0">
                <a:effectLst/>
                <a:latin typeface="Abadi" panose="020B0604020104020204" pitchFamily="34" charset="0"/>
                <a:ea typeface="Times New Roman" panose="02020603050405020304" pitchFamily="18" charset="0"/>
                <a:cs typeface="Times New Roman" panose="02020603050405020304" pitchFamily="18" charset="0"/>
              </a:rPr>
              <a:t>All’inizio dell’anno academico, il rettore dell’università di Lovanio Luc </a:t>
            </a:r>
            <a:r>
              <a:rPr lang="it-IT" sz="20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2000" kern="0" dirty="0">
                <a:effectLst/>
                <a:latin typeface="Abadi" panose="020B0604020104020204" pitchFamily="34" charset="0"/>
                <a:ea typeface="Times New Roman" panose="02020603050405020304" pitchFamily="18" charset="0"/>
                <a:cs typeface="Times New Roman" panose="02020603050405020304" pitchFamily="18" charset="0"/>
              </a:rPr>
              <a:t> cerca di allentare la legislazione linguistica: vuole raddoppiare le formazioni di lingua diversa entro l’anno 2040.</a:t>
            </a:r>
            <a:endParaRPr lang="it-IT" sz="20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4164654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6" y="402771"/>
            <a:ext cx="4663440" cy="6259286"/>
          </a:xfrm>
        </p:spPr>
        <p:txBody>
          <a:bodyPr>
            <a:normAutofit fontScale="92500"/>
          </a:bodyPr>
          <a:lstStyle/>
          <a:p>
            <a:pPr>
              <a:lnSpc>
                <a:spcPct val="150000"/>
              </a:lnSpc>
            </a:pP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De universiteit zal internationaal zijn of niet zijn</a:t>
            </a:r>
            <a:r>
              <a:rPr lang="nl-NL" sz="1600" dirty="0">
                <a:solidFill>
                  <a:srgbClr val="000000"/>
                </a:solidFill>
                <a:effectLst/>
                <a:latin typeface="Abadi" panose="020B0604020104020204" pitchFamily="34" charset="0"/>
                <a:ea typeface="Times New Roman" panose="02020603050405020304" pitchFamily="18" charset="0"/>
              </a:rPr>
              <a:t>. Dat is het adagium van Luc Sels, de rector van de KU Leuven, bij de start van het nieuwe academiejaar. In zijn </a:t>
            </a: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openings­rede </a:t>
            </a:r>
            <a:r>
              <a:rPr lang="it-IT" sz="1600" dirty="0">
                <a:solidFill>
                  <a:srgbClr val="000000"/>
                </a:solidFill>
                <a:effectLst/>
                <a:highlight>
                  <a:srgbClr val="FFFF00"/>
                </a:highlight>
                <a:latin typeface="Abadi" panose="020B0604020104020204" pitchFamily="34" charset="0"/>
                <a:ea typeface="Calibri" panose="020F0502020204030204" pitchFamily="34" charset="0"/>
                <a:cs typeface="Times New Roman" panose="02020603050405020304" pitchFamily="18" charset="0"/>
              </a:rPr>
              <a:t> </a:t>
            </a:r>
            <a:r>
              <a:rPr lang="nl-NL" sz="1600" dirty="0">
                <a:solidFill>
                  <a:srgbClr val="000000"/>
                </a:solidFill>
                <a:effectLst/>
                <a:latin typeface="Abadi" panose="020B0604020104020204" pitchFamily="34" charset="0"/>
                <a:ea typeface="Times New Roman" panose="02020603050405020304" pitchFamily="18" charset="0"/>
              </a:rPr>
              <a:t>pleit hij woensdag voor een meer hedendaags en accuraat taal­beleid. Want ‘vandaag is het erg lastig om de beste internationale talenten aan te trekken’, zegt hij.</a:t>
            </a:r>
            <a:endParaRPr lang="it-IT" sz="1600" dirty="0">
              <a:effectLst/>
              <a:latin typeface="Abadi" panose="020B0604020104020204" pitchFamily="34" charset="0"/>
              <a:ea typeface="Times New Roman" panose="02020603050405020304" pitchFamily="18" charset="0"/>
            </a:endParaRPr>
          </a:p>
          <a:p>
            <a:pPr>
              <a:lnSpc>
                <a:spcPct val="150000"/>
              </a:lnSpc>
            </a:pP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Wetenschap staat of valt met talent, </a:t>
            </a:r>
            <a:r>
              <a:rPr lang="nl-NL" sz="1600" dirty="0">
                <a:solidFill>
                  <a:srgbClr val="000000"/>
                </a:solidFill>
                <a:effectLst/>
                <a:latin typeface="Abadi" panose="020B0604020104020204" pitchFamily="34" charset="0"/>
                <a:ea typeface="Times New Roman" panose="02020603050405020304" pitchFamily="18" charset="0"/>
              </a:rPr>
              <a:t>aldus Sels. ‘Onze universiteit is in de 20ste eeuw groot geworden met talent </a:t>
            </a: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van eigen bodem. </a:t>
            </a:r>
            <a:r>
              <a:rPr lang="nl-NL" sz="1600" dirty="0">
                <a:solidFill>
                  <a:srgbClr val="000000"/>
                </a:solidFill>
                <a:effectLst/>
                <a:latin typeface="Abadi" panose="020B0604020104020204" pitchFamily="34" charset="0"/>
                <a:ea typeface="Times New Roman" panose="02020603050405020304" pitchFamily="18" charset="0"/>
              </a:rPr>
              <a:t>Maar er is veel veranderd.’ Hij wijst onder meer naar de </a:t>
            </a: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schaal</a:t>
            </a:r>
            <a:r>
              <a:rPr lang="nl-NL" sz="1600" dirty="0">
                <a:solidFill>
                  <a:srgbClr val="000000"/>
                </a:solidFill>
                <a:effectLst/>
                <a:latin typeface="Abadi" panose="020B0604020104020204" pitchFamily="34" charset="0"/>
                <a:ea typeface="Times New Roman" panose="02020603050405020304" pitchFamily="18" charset="0"/>
              </a:rPr>
              <a:t> van de universiteit, de krapte op de arbeidsmarkt en Vlaams toptalent dat </a:t>
            </a: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de vleugels uitslaat</a:t>
            </a:r>
            <a:r>
              <a:rPr lang="nl-NL" sz="1600" dirty="0">
                <a:solidFill>
                  <a:srgbClr val="000000"/>
                </a:solidFill>
                <a:effectLst/>
                <a:latin typeface="Abadi" panose="020B0604020104020204" pitchFamily="34" charset="0"/>
                <a:ea typeface="Times New Roman" panose="02020603050405020304" pitchFamily="18" charset="0"/>
              </a:rPr>
              <a:t>. ‘Universiteiten die zich niet openstellen voor internationaal talent, verliezen het pleit. Regio’s die </a:t>
            </a: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drempels opwerpen </a:t>
            </a:r>
            <a:r>
              <a:rPr lang="nl-NL" sz="1600" dirty="0">
                <a:solidFill>
                  <a:srgbClr val="000000"/>
                </a:solidFill>
                <a:effectLst/>
                <a:latin typeface="Abadi" panose="020B0604020104020204" pitchFamily="34" charset="0"/>
                <a:ea typeface="Times New Roman" panose="02020603050405020304" pitchFamily="18" charset="0"/>
              </a:rPr>
              <a:t>om internationaal talent aan te werven, zullen hun universiteiten in de </a:t>
            </a:r>
            <a:r>
              <a:rPr lang="nl-NL" sz="1600" dirty="0">
                <a:solidFill>
                  <a:srgbClr val="000000"/>
                </a:solidFill>
                <a:effectLst/>
                <a:highlight>
                  <a:srgbClr val="FFFF00"/>
                </a:highlight>
                <a:latin typeface="Abadi" panose="020B0604020104020204" pitchFamily="34" charset="0"/>
                <a:ea typeface="Times New Roman" panose="02020603050405020304" pitchFamily="18" charset="0"/>
              </a:rPr>
              <a:t>pikorde</a:t>
            </a:r>
            <a:r>
              <a:rPr lang="nl-NL" sz="1600" dirty="0">
                <a:solidFill>
                  <a:srgbClr val="000000"/>
                </a:solidFill>
                <a:effectLst/>
                <a:latin typeface="Abadi" panose="020B0604020104020204" pitchFamily="34" charset="0"/>
                <a:ea typeface="Times New Roman" panose="02020603050405020304" pitchFamily="18" charset="0"/>
              </a:rPr>
              <a:t> zien dalen.’</a:t>
            </a:r>
            <a:endParaRPr lang="it-IT" sz="1600" dirty="0">
              <a:effectLst/>
              <a:latin typeface="Abadi" panose="020B0604020104020204" pitchFamily="34" charset="0"/>
              <a:ea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29" y="500743"/>
            <a:ext cx="5005013" cy="5900057"/>
          </a:xfrm>
        </p:spPr>
        <p:txBody>
          <a:bodyPr>
            <a:normAutofit fontScale="92500"/>
          </a:bodyPr>
          <a:lstStyle/>
          <a:p>
            <a:pPr>
              <a:lnSpc>
                <a:spcPct val="107000"/>
              </a:lnSpc>
              <a:spcAft>
                <a:spcPts val="800"/>
              </a:spcAft>
            </a:pPr>
            <a:r>
              <a:rPr lang="it-IT" sz="1700" kern="0" dirty="0">
                <a:effectLst/>
                <a:highlight>
                  <a:srgbClr val="FFFF00"/>
                </a:highlight>
                <a:latin typeface="Abadi" panose="020B0604020104020204" pitchFamily="34" charset="0"/>
                <a:ea typeface="Times New Roman" panose="02020603050405020304" pitchFamily="18" charset="0"/>
                <a:cs typeface="Times New Roman" panose="02020603050405020304" pitchFamily="18" charset="0"/>
              </a:rPr>
              <a:t>L’università sarà internazionale</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a:t>
            </a:r>
            <a:r>
              <a:rPr lang="nl-BE" sz="1700" kern="100" dirty="0">
                <a:effectLst/>
                <a:latin typeface="Abadi" panose="020B0604020104020204" pitchFamily="34" charset="0"/>
                <a:ea typeface="Calibri" panose="020F0502020204030204" pitchFamily="34" charset="0"/>
                <a:cs typeface="Times New Roman" panose="02020603050405020304" pitchFamily="18" charset="0"/>
              </a:rPr>
              <a:t> </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è quello l’adagio del rettore dell’università di Lovanio </a:t>
            </a:r>
            <a:r>
              <a:rPr lang="it-IT" sz="1700" kern="0" dirty="0">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chiamato</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Luc </a:t>
            </a:r>
            <a:r>
              <a:rPr lang="it-IT" sz="17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questo inizio del nuovo anno accademico</a:t>
            </a:r>
            <a:r>
              <a:rPr lang="it-IT" sz="1700" b="1" kern="0" dirty="0">
                <a:effectLst/>
                <a:latin typeface="Abadi" panose="020B0604020104020204" pitchFamily="34" charset="0"/>
                <a:ea typeface="Times New Roman" panose="02020603050405020304" pitchFamily="18" charset="0"/>
                <a:cs typeface="Times New Roman" panose="02020603050405020304" pitchFamily="18" charset="0"/>
              </a:rPr>
              <a:t>. </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Nel suo discorso di apertura </a:t>
            </a:r>
            <a:r>
              <a:rPr lang="it-IT" sz="1700" kern="0" dirty="0">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il</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mercoledì sostiene una politica linguistica più moderna e precisa,</a:t>
            </a:r>
            <a:r>
              <a:rPr lang="nl-BE" sz="1700" kern="100" dirty="0">
                <a:effectLst/>
                <a:latin typeface="Abadi" panose="020B0604020104020204" pitchFamily="34" charset="0"/>
                <a:ea typeface="Calibri" panose="020F0502020204030204" pitchFamily="34" charset="0"/>
                <a:cs typeface="Times New Roman" panose="02020603050405020304" pitchFamily="18" charset="0"/>
              </a:rPr>
              <a:t> </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perché ‘è molto difficile oggi attirare i più grandi talenti internazionali.’</a:t>
            </a:r>
            <a:endParaRPr lang="it-IT" sz="17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7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La scienza è dipendente dal talento</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dice </a:t>
            </a:r>
            <a:r>
              <a:rPr lang="it-IT" sz="17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‘la nostra università è cresciuta nel ventesimo secolo con talento </a:t>
            </a:r>
            <a:r>
              <a:rPr lang="it-IT" sz="17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nostrano</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Però molto è cambiato, come ad esempio la </a:t>
            </a:r>
            <a:r>
              <a:rPr lang="it-IT" sz="1700" kern="0" dirty="0">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scala</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dell’università, la penuria di offerta di lavoro e anche talento fiammingo che va all’estero. ‘Università che non sono aperte al talento internazionale, </a:t>
            </a:r>
            <a:r>
              <a:rPr lang="it-IT" sz="17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perdono</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 Regioni che non promuovono l’attrarre di talento internazionale faranno scendere le loro università nella </a:t>
            </a:r>
            <a:r>
              <a:rPr lang="it-IT" sz="17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gerarchia</a:t>
            </a:r>
            <a:r>
              <a:rPr lang="it-IT" sz="1700" kern="0" dirty="0">
                <a:effectLst/>
                <a:latin typeface="Abadi" panose="020B0604020104020204" pitchFamily="34" charset="0"/>
                <a:ea typeface="Times New Roman" panose="02020603050405020304" pitchFamily="18" charset="0"/>
                <a:cs typeface="Times New Roman" panose="02020603050405020304" pitchFamily="18" charset="0"/>
              </a:rPr>
              <a:t>.’</a:t>
            </a:r>
            <a:endParaRPr lang="it-IT" sz="17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950897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02FEC2-CE4B-0FC5-60A5-747E581B67A0}"/>
              </a:ext>
            </a:extLst>
          </p:cNvPr>
          <p:cNvSpPr>
            <a:spLocks noGrp="1"/>
          </p:cNvSpPr>
          <p:nvPr>
            <p:ph sz="half" idx="1"/>
          </p:nvPr>
        </p:nvSpPr>
        <p:spPr>
          <a:xfrm>
            <a:off x="676656" y="402771"/>
            <a:ext cx="4663440" cy="6259286"/>
          </a:xfrm>
        </p:spPr>
        <p:txBody>
          <a:bodyPr>
            <a:normAutofit fontScale="85000" lnSpcReduction="10000"/>
          </a:bodyPr>
          <a:lstStyle/>
          <a:p>
            <a:pPr>
              <a:lnSpc>
                <a:spcPct val="150000"/>
              </a:lnSpc>
              <a:spcBef>
                <a:spcPts val="200"/>
              </a:spcBef>
            </a:pPr>
            <a:r>
              <a:rPr lang="nl-NL" sz="1800" b="1" kern="100" dirty="0">
                <a:solidFill>
                  <a:srgbClr val="1F3763"/>
                </a:solidFill>
                <a:effectLst/>
                <a:latin typeface="Abadi" panose="020B0604020104020204" pitchFamily="34" charset="0"/>
                <a:ea typeface="Times New Roman" panose="02020603050405020304" pitchFamily="18" charset="0"/>
                <a:cs typeface="Times New Roman" panose="02020603050405020304" pitchFamily="18" charset="0"/>
              </a:rPr>
              <a:t>Te veel barrières</a:t>
            </a:r>
            <a:endParaRPr lang="it-IT" sz="1800" b="1" kern="100" dirty="0">
              <a:solidFill>
                <a:srgbClr val="1F3763"/>
              </a:solidFill>
              <a:effectLst/>
              <a:latin typeface="Abadi" panose="020B0604020104020204" pitchFamily="34" charset="0"/>
              <a:ea typeface="Times New Roman" panose="02020603050405020304" pitchFamily="18" charset="0"/>
              <a:cs typeface="Times New Roman" panose="02020603050405020304" pitchFamily="18" charset="0"/>
            </a:endParaRPr>
          </a:p>
          <a:p>
            <a:pPr>
              <a:lnSpc>
                <a:spcPct val="150000"/>
              </a:lnSpc>
            </a:pPr>
            <a:r>
              <a:rPr lang="nl-NL" sz="1800" dirty="0">
                <a:solidFill>
                  <a:srgbClr val="000000"/>
                </a:solidFill>
                <a:effectLst/>
                <a:latin typeface="Abadi" panose="020B0604020104020204" pitchFamily="34" charset="0"/>
                <a:ea typeface="Times New Roman" panose="02020603050405020304" pitchFamily="18" charset="0"/>
              </a:rPr>
              <a:t>Net daar </a:t>
            </a:r>
            <a:r>
              <a:rPr lang="nl-NL" sz="1800" dirty="0">
                <a:solidFill>
                  <a:srgbClr val="000000"/>
                </a:solidFill>
                <a:effectLst/>
                <a:highlight>
                  <a:srgbClr val="FFFF00"/>
                </a:highlight>
                <a:latin typeface="Abadi" panose="020B0604020104020204" pitchFamily="34" charset="0"/>
                <a:ea typeface="Times New Roman" panose="02020603050405020304" pitchFamily="18" charset="0"/>
              </a:rPr>
              <a:t>wringt het schoentje </a:t>
            </a:r>
            <a:r>
              <a:rPr lang="nl-NL" sz="1800" dirty="0">
                <a:solidFill>
                  <a:srgbClr val="000000"/>
                </a:solidFill>
                <a:effectLst/>
                <a:latin typeface="Abadi" panose="020B0604020104020204" pitchFamily="34" charset="0"/>
                <a:ea typeface="Times New Roman" panose="02020603050405020304" pitchFamily="18" charset="0"/>
              </a:rPr>
              <a:t>volgens Sels: Vlaanderen heeft vandaag te veel barrières om enerzijds jong talent en anderzijds professoren met een grote merite aan te trekken. ‘Het </a:t>
            </a:r>
            <a:r>
              <a:rPr lang="nl-NL" sz="1800" dirty="0">
                <a:solidFill>
                  <a:srgbClr val="000000"/>
                </a:solidFill>
                <a:effectLst/>
                <a:highlight>
                  <a:srgbClr val="FFFF00"/>
                </a:highlight>
                <a:latin typeface="Abadi" panose="020B0604020104020204" pitchFamily="34" charset="0"/>
                <a:ea typeface="Times New Roman" panose="02020603050405020304" pitchFamily="18" charset="0"/>
              </a:rPr>
              <a:t>afschrikeffect</a:t>
            </a:r>
            <a:r>
              <a:rPr lang="nl-NL" sz="1800" dirty="0">
                <a:solidFill>
                  <a:srgbClr val="000000"/>
                </a:solidFill>
                <a:effectLst/>
                <a:latin typeface="Abadi" panose="020B0604020104020204" pitchFamily="34" charset="0"/>
                <a:ea typeface="Times New Roman" panose="02020603050405020304" pitchFamily="18" charset="0"/>
              </a:rPr>
              <a:t> baart me zorgen. Getalenteerde proffen hebben meerdere </a:t>
            </a:r>
            <a:r>
              <a:rPr lang="nl-NL" sz="1800" dirty="0">
                <a:solidFill>
                  <a:srgbClr val="000000"/>
                </a:solidFill>
                <a:effectLst/>
                <a:highlight>
                  <a:srgbClr val="FFFF00"/>
                </a:highlight>
                <a:latin typeface="Abadi" panose="020B0604020104020204" pitchFamily="34" charset="0"/>
                <a:ea typeface="Times New Roman" panose="02020603050405020304" pitchFamily="18" charset="0"/>
              </a:rPr>
              <a:t>ijzers in het vuur</a:t>
            </a:r>
            <a:r>
              <a:rPr lang="nl-NL" sz="1800" dirty="0">
                <a:solidFill>
                  <a:srgbClr val="000000"/>
                </a:solidFill>
                <a:effectLst/>
                <a:latin typeface="Abadi" panose="020B0604020104020204" pitchFamily="34" charset="0"/>
                <a:ea typeface="Times New Roman" panose="02020603050405020304" pitchFamily="18" charset="0"/>
              </a:rPr>
              <a:t>. Een regio die de kans om te blijven strikt koppelt aan taal­beheersing, </a:t>
            </a:r>
            <a:r>
              <a:rPr lang="nl-NL" sz="1800" dirty="0">
                <a:solidFill>
                  <a:srgbClr val="000000"/>
                </a:solidFill>
                <a:effectLst/>
                <a:highlight>
                  <a:srgbClr val="FFFF00"/>
                </a:highlight>
                <a:latin typeface="Abadi" panose="020B0604020104020204" pitchFamily="34" charset="0"/>
                <a:ea typeface="Times New Roman" panose="02020603050405020304" pitchFamily="18" charset="0"/>
              </a:rPr>
              <a:t>keren ze wellicht vaak de rug toe.’</a:t>
            </a:r>
            <a:endParaRPr lang="it-IT" sz="1800" dirty="0">
              <a:effectLst/>
              <a:highlight>
                <a:srgbClr val="FFFF00"/>
              </a:highlight>
              <a:latin typeface="Abadi" panose="020B0604020104020204" pitchFamily="34" charset="0"/>
              <a:ea typeface="Times New Roman" panose="02020603050405020304" pitchFamily="18" charset="0"/>
            </a:endParaRPr>
          </a:p>
          <a:p>
            <a:pPr>
              <a:lnSpc>
                <a:spcPct val="150000"/>
              </a:lnSpc>
            </a:pPr>
            <a:r>
              <a:rPr lang="nl-NL" sz="1800" dirty="0">
                <a:solidFill>
                  <a:srgbClr val="000000"/>
                </a:solidFill>
                <a:effectLst/>
                <a:latin typeface="Abadi" panose="020B0604020104020204" pitchFamily="34" charset="0"/>
                <a:ea typeface="Times New Roman" panose="02020603050405020304" pitchFamily="18" charset="0"/>
              </a:rPr>
              <a:t>Aan de basis van de bezorgdheid ligt de strenge taalregeling. Van buitenlandse professoren wordt verwacht dat ze binnen de vijf jaar het niveau B2 halen – dat is een gevorderd niveau van Nederlands waarbij iemand vlot kan mee discussiëren of gedetailleerde teksten kan schrijven. Dat niveau is bovendien een voorwaarde voor een </a:t>
            </a:r>
            <a:r>
              <a:rPr lang="nl-NL" sz="1800" dirty="0">
                <a:solidFill>
                  <a:srgbClr val="000000"/>
                </a:solidFill>
                <a:effectLst/>
                <a:highlight>
                  <a:srgbClr val="FFFF00"/>
                </a:highlight>
                <a:latin typeface="Abadi" panose="020B0604020104020204" pitchFamily="34" charset="0"/>
                <a:ea typeface="Times New Roman" panose="02020603050405020304" pitchFamily="18" charset="0"/>
              </a:rPr>
              <a:t>vaste benoeming.</a:t>
            </a:r>
            <a:endParaRPr lang="it-IT" sz="1800" dirty="0">
              <a:effectLst/>
              <a:highlight>
                <a:srgbClr val="FFFF00"/>
              </a:highlight>
              <a:latin typeface="Abadi" panose="020B0604020104020204" pitchFamily="34" charset="0"/>
              <a:ea typeface="Times New Roman" panose="02020603050405020304" pitchFamily="18" charset="0"/>
            </a:endParaRPr>
          </a:p>
          <a:p>
            <a:endParaRPr lang="it-IT" sz="2000" dirty="0">
              <a:latin typeface="Abadi" panose="020B0604020104020204" pitchFamily="34" charset="0"/>
            </a:endParaRPr>
          </a:p>
        </p:txBody>
      </p:sp>
      <p:sp>
        <p:nvSpPr>
          <p:cNvPr id="4" name="Segnaposto contenuto 3">
            <a:extLst>
              <a:ext uri="{FF2B5EF4-FFF2-40B4-BE49-F238E27FC236}">
                <a16:creationId xmlns:a16="http://schemas.microsoft.com/office/drawing/2014/main" id="{9368640C-F09B-63B7-D513-5BE79A666894}"/>
              </a:ext>
            </a:extLst>
          </p:cNvPr>
          <p:cNvSpPr>
            <a:spLocks noGrp="1"/>
          </p:cNvSpPr>
          <p:nvPr>
            <p:ph sz="half" idx="2"/>
          </p:nvPr>
        </p:nvSpPr>
        <p:spPr>
          <a:xfrm>
            <a:off x="6011330" y="500743"/>
            <a:ext cx="4663440" cy="5508171"/>
          </a:xfrm>
        </p:spPr>
        <p:txBody>
          <a:bodyPr>
            <a:normAutofit fontScale="85000" lnSpcReduction="10000"/>
          </a:bodyPr>
          <a:lstStyle/>
          <a:p>
            <a:pPr>
              <a:lnSpc>
                <a:spcPct val="160000"/>
              </a:lnSpc>
              <a:spcAft>
                <a:spcPts val="800"/>
              </a:spcAft>
            </a:pPr>
            <a:r>
              <a:rPr lang="it-IT" sz="1900" b="1" kern="100" dirty="0">
                <a:solidFill>
                  <a:srgbClr val="1F3763"/>
                </a:solidFill>
                <a:effectLst/>
                <a:latin typeface="Abadi" panose="020B0604020104020204" pitchFamily="34" charset="0"/>
                <a:ea typeface="Times New Roman" panose="02020603050405020304" pitchFamily="18" charset="0"/>
                <a:cs typeface="Times New Roman" panose="02020603050405020304" pitchFamily="18" charset="0"/>
              </a:rPr>
              <a:t>Troppi ostacoli </a:t>
            </a:r>
            <a:endParaRPr lang="it-IT" sz="19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60000"/>
              </a:lnSpc>
              <a:spcAft>
                <a:spcPts val="800"/>
              </a:spcAft>
            </a:pPr>
            <a:r>
              <a:rPr lang="it-IT" sz="19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È esattamente questo il problema </a:t>
            </a:r>
            <a:r>
              <a:rPr lang="it-IT" sz="1900" kern="0" dirty="0">
                <a:effectLst/>
                <a:latin typeface="Abadi" panose="020B0604020104020204" pitchFamily="34" charset="0"/>
                <a:ea typeface="Times New Roman" panose="02020603050405020304" pitchFamily="18" charset="0"/>
                <a:cs typeface="Times New Roman" panose="02020603050405020304" pitchFamily="18" charset="0"/>
              </a:rPr>
              <a:t>secondo </a:t>
            </a:r>
            <a:r>
              <a:rPr lang="it-IT" sz="1900" kern="0" dirty="0" err="1">
                <a:effectLst/>
                <a:latin typeface="Abadi" panose="020B0604020104020204" pitchFamily="34" charset="0"/>
                <a:ea typeface="Times New Roman" panose="02020603050405020304" pitchFamily="18" charset="0"/>
                <a:cs typeface="Times New Roman" panose="02020603050405020304" pitchFamily="18" charset="0"/>
              </a:rPr>
              <a:t>Sels</a:t>
            </a:r>
            <a:r>
              <a:rPr lang="it-IT" sz="1900" kern="0" dirty="0">
                <a:effectLst/>
                <a:latin typeface="Abadi" panose="020B0604020104020204" pitchFamily="34" charset="0"/>
                <a:ea typeface="Times New Roman" panose="02020603050405020304" pitchFamily="18" charset="0"/>
                <a:cs typeface="Times New Roman" panose="02020603050405020304" pitchFamily="18" charset="0"/>
              </a:rPr>
              <a:t>: In fiandra ci sono troppi ostacoli per attrarre sia talento giovane che professori apprezzati. Mi preoccupa questo </a:t>
            </a:r>
            <a:r>
              <a:rPr lang="it-IT" sz="1900" kern="0" dirty="0">
                <a:solidFill>
                  <a:srgbClr val="92D050"/>
                </a:solidFill>
                <a:effectLst/>
                <a:latin typeface="Abadi" panose="020B0604020104020204" pitchFamily="34" charset="0"/>
                <a:ea typeface="Times New Roman" panose="02020603050405020304" pitchFamily="18" charset="0"/>
                <a:cs typeface="Times New Roman" panose="02020603050405020304" pitchFamily="18" charset="0"/>
              </a:rPr>
              <a:t>effetto dissuasivo</a:t>
            </a:r>
            <a:r>
              <a:rPr lang="it-IT" sz="1900" kern="0" dirty="0">
                <a:effectLst/>
                <a:latin typeface="Abadi" panose="020B0604020104020204" pitchFamily="34" charset="0"/>
                <a:ea typeface="Times New Roman" panose="02020603050405020304" pitchFamily="18" charset="0"/>
                <a:cs typeface="Times New Roman" panose="02020603050405020304" pitchFamily="18" charset="0"/>
              </a:rPr>
              <a:t>: Professori talentati hanno diverse opzioni. ...</a:t>
            </a:r>
            <a:endParaRPr lang="it-IT" sz="1900" kern="100" dirty="0">
              <a:effectLst/>
              <a:latin typeface="Abadi" panose="020B0604020104020204" pitchFamily="34" charset="0"/>
              <a:ea typeface="Calibri" panose="020F0502020204030204" pitchFamily="34" charset="0"/>
              <a:cs typeface="Times New Roman" panose="02020603050405020304" pitchFamily="18" charset="0"/>
            </a:endParaRPr>
          </a:p>
          <a:p>
            <a:pPr>
              <a:lnSpc>
                <a:spcPct val="160000"/>
              </a:lnSpc>
              <a:spcAft>
                <a:spcPts val="800"/>
              </a:spcAft>
            </a:pPr>
            <a:r>
              <a:rPr lang="it-IT" sz="1900" kern="0" dirty="0">
                <a:effectLst/>
                <a:latin typeface="Abadi" panose="020B0604020104020204" pitchFamily="34" charset="0"/>
                <a:ea typeface="Times New Roman" panose="02020603050405020304" pitchFamily="18" charset="0"/>
                <a:cs typeface="Times New Roman" panose="02020603050405020304" pitchFamily="18" charset="0"/>
              </a:rPr>
              <a:t>La base di questa preoccupazione è il regime linguistico </a:t>
            </a:r>
            <a:r>
              <a:rPr lang="it-IT" sz="1900" kern="0" dirty="0">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severo</a:t>
            </a:r>
            <a:r>
              <a:rPr lang="it-IT" sz="1900" kern="0" dirty="0">
                <a:effectLst/>
                <a:latin typeface="Abadi" panose="020B0604020104020204" pitchFamily="34" charset="0"/>
                <a:ea typeface="Times New Roman" panose="02020603050405020304" pitchFamily="18" charset="0"/>
                <a:cs typeface="Times New Roman" panose="02020603050405020304" pitchFamily="18" charset="0"/>
              </a:rPr>
              <a:t>: ci si aspetta che entro 5 anni i professori stranieri </a:t>
            </a:r>
            <a:r>
              <a:rPr lang="it-IT" sz="1900" kern="0" dirty="0">
                <a:solidFill>
                  <a:srgbClr val="FF0000"/>
                </a:solidFill>
                <a:effectLst/>
                <a:latin typeface="Abadi" panose="020B0604020104020204" pitchFamily="34" charset="0"/>
                <a:ea typeface="Times New Roman" panose="02020603050405020304" pitchFamily="18" charset="0"/>
                <a:cs typeface="Times New Roman" panose="02020603050405020304" pitchFamily="18" charset="0"/>
              </a:rPr>
              <a:t>arrivano</a:t>
            </a:r>
            <a:r>
              <a:rPr lang="it-IT" sz="1900" kern="0" dirty="0">
                <a:effectLst/>
                <a:latin typeface="Abadi" panose="020B0604020104020204" pitchFamily="34" charset="0"/>
                <a:ea typeface="Times New Roman" panose="02020603050405020304" pitchFamily="18" charset="0"/>
                <a:cs typeface="Times New Roman" panose="02020603050405020304" pitchFamily="18" charset="0"/>
              </a:rPr>
              <a:t> a un livello di lingua di B2 – un livello avanzato a cui si può discutere senza problemi o scrivere testi dettagliati. Questo livello è inoltre una condizione per un posto permanente. </a:t>
            </a:r>
            <a:endParaRPr lang="it-IT" sz="1900" kern="100" dirty="0">
              <a:effectLst/>
              <a:latin typeface="Abadi" panose="020B060402010402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079114452"/>
      </p:ext>
    </p:extLst>
  </p:cSld>
  <p:clrMapOvr>
    <a:masterClrMapping/>
  </p:clrMapOvr>
</p:sld>
</file>

<file path=ppt/theme/theme1.xml><?xml version="1.0" encoding="utf-8"?>
<a:theme xmlns:a="http://schemas.openxmlformats.org/drawingml/2006/main" name="Metropolitano">
  <a:themeElements>
    <a:clrScheme name="Metropolitano">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o">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TM03457491[[fn=Metropolitano]]</Template>
  <TotalTime>448</TotalTime>
  <Words>1657</Words>
  <Application>Microsoft Office PowerPoint</Application>
  <PresentationFormat>Widescreen</PresentationFormat>
  <Paragraphs>44</Paragraphs>
  <Slides>15</Slides>
  <Notes>1</Notes>
  <HiddenSlides>0</HiddenSlides>
  <MMClips>1</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Abadi</vt:lpstr>
      <vt:lpstr>Arial</vt:lpstr>
      <vt:lpstr>Calibri</vt:lpstr>
      <vt:lpstr>Calibri Light</vt:lpstr>
      <vt:lpstr>Metropolitano</vt:lpstr>
      <vt:lpstr>Les 3 </vt:lpstr>
      <vt:lpstr>Kalender van November   21 (15-17) en 23(11-13): Ilse Feinauer, Stellenbosch University  28, 15-17: Eva Valvo. Deense taal en cultuur </vt:lpstr>
      <vt:lpstr>Save the date!  </vt:lpstr>
      <vt:lpstr>Waarom de verengelsing?  Wat is de verengelsing?   “systematische overschakeling op het Engels door niet-Engelstaligen in bepaalde domeinen van taalgebruik, die daardoor Engelstalig worden, zoals in de luchtvaart, de wetenschap, de techniek, het bedrijfsleven en sport”. </vt:lpstr>
      <vt:lpstr>Presentazione standard di PowerPoint</vt:lpstr>
      <vt:lpstr>Verengelsing op de UvA: ‘Ik vind het wel fijn om gewoon een Nederlandse studie te doen’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3 </dc:title>
  <dc:creator>Paola Gentile</dc:creator>
  <cp:lastModifiedBy>Paola Gentile</cp:lastModifiedBy>
  <cp:revision>23</cp:revision>
  <dcterms:created xsi:type="dcterms:W3CDTF">2023-11-08T08:40:43Z</dcterms:created>
  <dcterms:modified xsi:type="dcterms:W3CDTF">2023-11-08T20:59:35Z</dcterms:modified>
</cp:coreProperties>
</file>