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66" r:id="rId4"/>
    <p:sldId id="261" r:id="rId5"/>
    <p:sldId id="262" r:id="rId6"/>
    <p:sldId id="263" r:id="rId7"/>
    <p:sldId id="264" r:id="rId8"/>
    <p:sldId id="267" r:id="rId9"/>
    <p:sldId id="268" r:id="rId10"/>
    <p:sldId id="269" r:id="rId11"/>
    <p:sldId id="273" r:id="rId12"/>
    <p:sldId id="271" r:id="rId13"/>
    <p:sldId id="275" r:id="rId14"/>
    <p:sldId id="272" r:id="rId15"/>
    <p:sldId id="274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8424-1E56-4749-8B7F-73583758A158}" type="datetimeFigureOut">
              <a:rPr lang="it-IT" smtClean="0"/>
              <a:pPr/>
              <a:t>23/10/2023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641BD-95D2-4EA4-8605-89DD760A96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8424-1E56-4749-8B7F-73583758A158}" type="datetimeFigureOut">
              <a:rPr lang="it-IT" smtClean="0"/>
              <a:pPr/>
              <a:t>23/10/2023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641BD-95D2-4EA4-8605-89DD760A96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8424-1E56-4749-8B7F-73583758A158}" type="datetimeFigureOut">
              <a:rPr lang="it-IT" smtClean="0"/>
              <a:pPr/>
              <a:t>23/10/2023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641BD-95D2-4EA4-8605-89DD760A96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8424-1E56-4749-8B7F-73583758A158}" type="datetimeFigureOut">
              <a:rPr lang="it-IT" smtClean="0"/>
              <a:pPr/>
              <a:t>23/10/2023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641BD-95D2-4EA4-8605-89DD760A96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8424-1E56-4749-8B7F-73583758A158}" type="datetimeFigureOut">
              <a:rPr lang="it-IT" smtClean="0"/>
              <a:pPr/>
              <a:t>23/10/2023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641BD-95D2-4EA4-8605-89DD760A96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8424-1E56-4749-8B7F-73583758A158}" type="datetimeFigureOut">
              <a:rPr lang="it-IT" smtClean="0"/>
              <a:pPr/>
              <a:t>23/10/2023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641BD-95D2-4EA4-8605-89DD760A96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8424-1E56-4749-8B7F-73583758A158}" type="datetimeFigureOut">
              <a:rPr lang="it-IT" smtClean="0"/>
              <a:pPr/>
              <a:t>23/10/2023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641BD-95D2-4EA4-8605-89DD760A96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8424-1E56-4749-8B7F-73583758A158}" type="datetimeFigureOut">
              <a:rPr lang="it-IT" smtClean="0"/>
              <a:pPr/>
              <a:t>23/10/2023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641BD-95D2-4EA4-8605-89DD760A96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8424-1E56-4749-8B7F-73583758A158}" type="datetimeFigureOut">
              <a:rPr lang="it-IT" smtClean="0"/>
              <a:pPr/>
              <a:t>23/10/2023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641BD-95D2-4EA4-8605-89DD760A96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8424-1E56-4749-8B7F-73583758A158}" type="datetimeFigureOut">
              <a:rPr lang="it-IT" smtClean="0"/>
              <a:pPr/>
              <a:t>23/10/2023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641BD-95D2-4EA4-8605-89DD760A96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8424-1E56-4749-8B7F-73583758A158}" type="datetimeFigureOut">
              <a:rPr lang="it-IT" smtClean="0"/>
              <a:pPr/>
              <a:t>23/10/2023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641BD-95D2-4EA4-8605-89DD760A96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A8424-1E56-4749-8B7F-73583758A158}" type="datetimeFigureOut">
              <a:rPr lang="it-IT" smtClean="0"/>
              <a:pPr/>
              <a:t>23/10/2023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641BD-95D2-4EA4-8605-89DD760A968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DOySHhSXmY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fSgWUxIvGo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2910" y="1428736"/>
            <a:ext cx="7772400" cy="1928826"/>
          </a:xfrm>
        </p:spPr>
        <p:txBody>
          <a:bodyPr>
            <a:normAutofit fontScale="90000"/>
          </a:bodyPr>
          <a:lstStyle/>
          <a:p>
            <a:r>
              <a:rPr lang="it-IT" b="1" dirty="0" err="1" smtClean="0"/>
              <a:t>Leçon</a:t>
            </a:r>
            <a:r>
              <a:rPr lang="it-IT" b="1" dirty="0" smtClean="0"/>
              <a:t> 6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fr-FR" dirty="0" smtClean="0"/>
              <a:t>Les </a:t>
            </a:r>
            <a:r>
              <a:rPr lang="fr-FR" dirty="0"/>
              <a:t>différents types de </a:t>
            </a:r>
            <a:r>
              <a:rPr lang="fr-FR" dirty="0" smtClean="0"/>
              <a:t>variation</a:t>
            </a:r>
            <a:br>
              <a:rPr lang="fr-FR" dirty="0" smtClean="0"/>
            </a:br>
            <a:r>
              <a:rPr lang="fr-FR" dirty="0" smtClean="0"/>
              <a:t>La variation </a:t>
            </a:r>
            <a:r>
              <a:rPr lang="fr-FR" b="1" dirty="0" smtClean="0"/>
              <a:t>diatopique4</a:t>
            </a:r>
            <a:br>
              <a:rPr lang="fr-FR" b="1" dirty="0" smtClean="0"/>
            </a:br>
            <a:r>
              <a:rPr lang="fr-FR" dirty="0"/>
              <a:t> </a:t>
            </a:r>
            <a:r>
              <a:rPr lang="fr-FR" dirty="0" smtClean="0"/>
              <a:t>Le français du Québec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2976" y="3500438"/>
            <a:ext cx="7086600" cy="2782020"/>
          </a:xfrm>
        </p:spPr>
        <p:txBody>
          <a:bodyPr>
            <a:normAutofit/>
          </a:bodyPr>
          <a:lstStyle/>
          <a:p>
            <a:r>
              <a:rPr lang="it-IT" dirty="0" smtClean="0"/>
              <a:t>Lingua Francese IILM</a:t>
            </a:r>
          </a:p>
          <a:p>
            <a:r>
              <a:rPr lang="it-IT" dirty="0" smtClean="0"/>
              <a:t>Cristina Castellani</a:t>
            </a:r>
          </a:p>
          <a:p>
            <a:r>
              <a:rPr lang="it-IT" dirty="0" smtClean="0"/>
              <a:t>24</a:t>
            </a:r>
            <a:r>
              <a:rPr lang="it-IT" dirty="0" smtClean="0"/>
              <a:t>/10/2023</a:t>
            </a:r>
            <a:endParaRPr lang="it-IT" dirty="0" smtClean="0"/>
          </a:p>
          <a:p>
            <a:pPr algn="l"/>
            <a:r>
              <a:rPr lang="it-IT" dirty="0" err="1" smtClean="0"/>
              <a:t>Travaux</a:t>
            </a:r>
            <a:r>
              <a:rPr lang="it-IT" dirty="0" smtClean="0"/>
              <a:t> </a:t>
            </a:r>
            <a:r>
              <a:rPr lang="it-IT" dirty="0" err="1" smtClean="0"/>
              <a:t>pratiques</a:t>
            </a:r>
            <a:r>
              <a:rPr lang="it-IT" dirty="0" smtClean="0"/>
              <a:t>: </a:t>
            </a:r>
            <a:r>
              <a:rPr lang="it-IT" dirty="0" err="1" smtClean="0"/>
              <a:t>Vidéos</a:t>
            </a:r>
            <a:r>
              <a:rPr lang="it-IT" dirty="0" smtClean="0"/>
              <a:t> 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 smtClean="0"/>
              <a:t>Prononciation</a:t>
            </a:r>
            <a:endParaRPr lang="fr-FR" b="1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b="1" i="1" dirty="0" smtClean="0"/>
              <a:t>	banc</a:t>
            </a:r>
            <a:r>
              <a:rPr lang="fr-FR" b="1" i="1" dirty="0"/>
              <a:t>,</a:t>
            </a:r>
            <a:r>
              <a:rPr lang="fr-FR" b="1" dirty="0"/>
              <a:t> </a:t>
            </a:r>
            <a:r>
              <a:rPr lang="fr-FR" b="1" i="1" dirty="0"/>
              <a:t>gant, vent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		prononcés </a:t>
            </a:r>
            <a:r>
              <a:rPr lang="fr-FR" b="1" i="1" dirty="0"/>
              <a:t>bain, gain, vin</a:t>
            </a:r>
            <a:endParaRPr lang="fr-FR" dirty="0"/>
          </a:p>
          <a:p>
            <a:r>
              <a:rPr lang="fr-FR" dirty="0"/>
              <a:t>Les Québécois distinguent aussi bien que les Parisiens </a:t>
            </a:r>
            <a:r>
              <a:rPr lang="fr-FR" b="1" i="1" dirty="0"/>
              <a:t>banc</a:t>
            </a:r>
            <a:r>
              <a:rPr lang="fr-FR" dirty="0"/>
              <a:t> et </a:t>
            </a:r>
            <a:r>
              <a:rPr lang="fr-FR" b="1" i="1" dirty="0"/>
              <a:t>bain</a:t>
            </a:r>
            <a:r>
              <a:rPr lang="fr-FR" dirty="0"/>
              <a:t> mai avec des timbres différents.</a:t>
            </a:r>
          </a:p>
          <a:p>
            <a:r>
              <a:rPr lang="fr-FR" dirty="0"/>
              <a:t>Prononciation du français au Canada est caractérisé par l’ass</a:t>
            </a:r>
            <a:r>
              <a:rPr lang="fr-FR" b="1" dirty="0"/>
              <a:t>ibil</a:t>
            </a:r>
            <a:r>
              <a:rPr lang="fr-FR" dirty="0"/>
              <a:t>ation des </a:t>
            </a:r>
            <a:r>
              <a:rPr lang="fr-FR" dirty="0" smtClean="0"/>
              <a:t>occlusives</a:t>
            </a:r>
            <a:br>
              <a:rPr lang="fr-FR" dirty="0" smtClean="0"/>
            </a:br>
            <a:r>
              <a:rPr lang="fr-FR" dirty="0" smtClean="0"/>
              <a:t>(</a:t>
            </a:r>
            <a:r>
              <a:rPr lang="fr-FR" b="1" i="1" dirty="0" err="1"/>
              <a:t>ts</a:t>
            </a:r>
            <a:r>
              <a:rPr lang="fr-FR" dirty="0"/>
              <a:t> pour </a:t>
            </a:r>
            <a:r>
              <a:rPr lang="fr-FR" i="1" dirty="0"/>
              <a:t>t</a:t>
            </a:r>
            <a:r>
              <a:rPr lang="fr-FR" dirty="0"/>
              <a:t> – </a:t>
            </a:r>
            <a:r>
              <a:rPr lang="fr-FR" i="1" dirty="0">
                <a:solidFill>
                  <a:srgbClr val="FF0000"/>
                </a:solidFill>
              </a:rPr>
              <a:t>parti</a:t>
            </a:r>
            <a:r>
              <a:rPr lang="fr-FR" dirty="0">
                <a:solidFill>
                  <a:srgbClr val="FF0000"/>
                </a:solidFill>
              </a:rPr>
              <a:t>, </a:t>
            </a:r>
            <a:r>
              <a:rPr lang="fr-FR" i="1" dirty="0">
                <a:solidFill>
                  <a:srgbClr val="FF0000"/>
                </a:solidFill>
              </a:rPr>
              <a:t>tiens</a:t>
            </a:r>
            <a:r>
              <a:rPr lang="fr-FR" dirty="0">
                <a:solidFill>
                  <a:srgbClr val="FF0000"/>
                </a:solidFill>
              </a:rPr>
              <a:t>, </a:t>
            </a:r>
            <a:r>
              <a:rPr lang="fr-FR" i="1" dirty="0">
                <a:solidFill>
                  <a:srgbClr val="FF0000"/>
                </a:solidFill>
              </a:rPr>
              <a:t>tu, tuer</a:t>
            </a:r>
            <a:r>
              <a:rPr lang="fr-FR" dirty="0">
                <a:solidFill>
                  <a:srgbClr val="FF0000"/>
                </a:solidFill>
              </a:rPr>
              <a:t>- </a:t>
            </a:r>
            <a:r>
              <a:rPr lang="fr-FR" dirty="0"/>
              <a:t>et de </a:t>
            </a:r>
            <a:r>
              <a:rPr lang="fr-FR" b="1" i="1" dirty="0"/>
              <a:t>dz</a:t>
            </a:r>
            <a:r>
              <a:rPr lang="fr-FR" dirty="0"/>
              <a:t> pour </a:t>
            </a:r>
            <a:r>
              <a:rPr lang="fr-FR" i="1" dirty="0"/>
              <a:t>d</a:t>
            </a:r>
            <a:r>
              <a:rPr lang="fr-FR" dirty="0"/>
              <a:t> – </a:t>
            </a:r>
            <a:r>
              <a:rPr lang="fr-FR" i="1" dirty="0">
                <a:solidFill>
                  <a:srgbClr val="FF0000"/>
                </a:solidFill>
              </a:rPr>
              <a:t>dis, dieu, du, duel</a:t>
            </a:r>
            <a:r>
              <a:rPr lang="fr-FR" dirty="0"/>
              <a:t>). Ce phénomène qui se produit au Québec ne touche pas les Acadiens qui prononcent, au contraire, </a:t>
            </a:r>
            <a:r>
              <a:rPr lang="fr-FR" b="1" i="1" dirty="0"/>
              <a:t>guerre</a:t>
            </a:r>
            <a:r>
              <a:rPr lang="fr-FR" dirty="0"/>
              <a:t> ou </a:t>
            </a:r>
            <a:r>
              <a:rPr lang="fr-FR" b="1" i="1" dirty="0"/>
              <a:t>curé</a:t>
            </a:r>
            <a:r>
              <a:rPr lang="fr-FR" dirty="0"/>
              <a:t>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	</a:t>
            </a:r>
            <a:r>
              <a:rPr lang="fr-FR" dirty="0" smtClean="0">
                <a:sym typeface="Wingdings" panose="05000000000000000000" pitchFamily="2" charset="2"/>
              </a:rPr>
              <a:t></a:t>
            </a:r>
            <a:r>
              <a:rPr lang="fr-FR" b="1" i="1" dirty="0" err="1" smtClean="0"/>
              <a:t>djerre</a:t>
            </a:r>
            <a:r>
              <a:rPr lang="fr-FR" dirty="0" smtClean="0"/>
              <a:t> </a:t>
            </a:r>
            <a:r>
              <a:rPr lang="fr-FR" dirty="0"/>
              <a:t>et </a:t>
            </a:r>
            <a:r>
              <a:rPr lang="fr-FR" b="1" i="1" dirty="0" err="1"/>
              <a:t>tchuré</a:t>
            </a:r>
            <a:r>
              <a:rPr lang="fr-FR" dirty="0" smtClean="0"/>
              <a:t>.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790093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Lexique </a:t>
            </a:r>
            <a:endParaRPr lang="fr-FR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Survivance de certains mots archaïques tels que la nomenclature des repas :</a:t>
            </a:r>
          </a:p>
          <a:p>
            <a:pPr marL="0" indent="0">
              <a:buNone/>
            </a:pPr>
            <a:r>
              <a:rPr lang="fr-FR" dirty="0" smtClean="0"/>
              <a:t>	</a:t>
            </a:r>
            <a:r>
              <a:rPr lang="fr-FR" i="1" dirty="0" smtClean="0"/>
              <a:t>le déjeuner </a:t>
            </a:r>
            <a:r>
              <a:rPr lang="fr-FR" dirty="0" smtClean="0"/>
              <a:t>(le matin)</a:t>
            </a:r>
            <a:r>
              <a:rPr lang="fr-FR" dirty="0" smtClean="0">
                <a:sym typeface="Wingdings" panose="05000000000000000000" pitchFamily="2" charset="2"/>
              </a:rPr>
              <a:t></a:t>
            </a:r>
            <a:r>
              <a:rPr lang="fr-FR" dirty="0" smtClean="0"/>
              <a:t> </a:t>
            </a:r>
            <a:r>
              <a:rPr lang="fr-FR" i="1" dirty="0" smtClean="0"/>
              <a:t>dîner</a:t>
            </a:r>
            <a:r>
              <a:rPr lang="fr-FR" dirty="0" smtClean="0"/>
              <a:t> </a:t>
            </a:r>
            <a:r>
              <a:rPr lang="fr-FR" dirty="0" smtClean="0">
                <a:sym typeface="Wingdings" panose="05000000000000000000" pitchFamily="2" charset="2"/>
              </a:rPr>
              <a:t></a:t>
            </a:r>
            <a:r>
              <a:rPr lang="fr-FR" dirty="0" smtClean="0"/>
              <a:t> </a:t>
            </a:r>
            <a:r>
              <a:rPr lang="fr-FR" i="1" dirty="0" smtClean="0"/>
              <a:t>souper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/>
              <a:t>V. vidéo </a:t>
            </a:r>
            <a:r>
              <a:rPr lang="fr-FR" dirty="0" smtClean="0"/>
              <a:t>français </a:t>
            </a:r>
            <a:r>
              <a:rPr lang="fr-FR" i="1" dirty="0" smtClean="0"/>
              <a:t>vs</a:t>
            </a:r>
            <a:r>
              <a:rPr lang="fr-FR" dirty="0" smtClean="0"/>
              <a:t> </a:t>
            </a:r>
            <a:r>
              <a:rPr lang="fr-FR" dirty="0"/>
              <a:t>québécois</a:t>
            </a:r>
          </a:p>
          <a:p>
            <a:pPr marL="0" indent="0">
              <a:buNone/>
            </a:pPr>
            <a:r>
              <a:rPr lang="fr-FR" dirty="0" smtClean="0">
                <a:hlinkClick r:id="rId2"/>
              </a:rPr>
              <a:t>https</a:t>
            </a:r>
            <a:r>
              <a:rPr lang="fr-FR" dirty="0">
                <a:hlinkClick r:id="rId2"/>
              </a:rPr>
              <a:t>://</a:t>
            </a:r>
            <a:r>
              <a:rPr lang="fr-FR" dirty="0" smtClean="0">
                <a:hlinkClick r:id="rId2"/>
              </a:rPr>
              <a:t>www.youtube.com/watch?v=dDOySHhSXmY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793755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«</a:t>
            </a:r>
            <a:r>
              <a:rPr lang="fr-FR" b="1" dirty="0" smtClean="0"/>
              <a:t>Quelques </a:t>
            </a:r>
            <a:r>
              <a:rPr lang="fr-FR" b="1" dirty="0"/>
              <a:t>phrases entendues au </a:t>
            </a:r>
            <a:r>
              <a:rPr lang="fr-FR" b="1" dirty="0" smtClean="0"/>
              <a:t>Canada</a:t>
            </a:r>
            <a:r>
              <a:rPr lang="fr-FR" dirty="0" smtClean="0"/>
              <a:t>» </a:t>
            </a:r>
            <a:r>
              <a:rPr lang="fr-FR" dirty="0"/>
              <a:t>de Henriette Walter p.223)</a:t>
            </a:r>
            <a:br>
              <a:rPr lang="fr-FR" dirty="0"/>
            </a:br>
            <a:endParaRPr lang="fr-FR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417638"/>
            <a:ext cx="4968552" cy="5611762"/>
          </a:xfrm>
        </p:spPr>
      </p:pic>
    </p:spTree>
    <p:extLst>
      <p:ext uri="{BB962C8B-B14F-4D97-AF65-F5344CB8AC3E}">
        <p14:creationId xmlns="" xmlns:p14="http://schemas.microsoft.com/office/powerpoint/2010/main" val="2970376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 smtClean="0"/>
              <a:t>Vidéos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https://www.youtube.com/watch?v=dDOySHhSXmY </a:t>
            </a:r>
            <a:r>
              <a:rPr lang="fr-FR" dirty="0" smtClean="0"/>
              <a:t>       (</a:t>
            </a:r>
            <a:r>
              <a:rPr lang="fr-FR" dirty="0" err="1" smtClean="0"/>
              <a:t>Video</a:t>
            </a:r>
            <a:r>
              <a:rPr lang="fr-FR" dirty="0" smtClean="0"/>
              <a:t> différences </a:t>
            </a:r>
            <a:r>
              <a:rPr lang="fr-FR" dirty="0" err="1" smtClean="0"/>
              <a:t>fr</a:t>
            </a:r>
            <a:r>
              <a:rPr lang="fr-FR" dirty="0" smtClean="0"/>
              <a:t>/Québec)</a:t>
            </a:r>
          </a:p>
          <a:p>
            <a:r>
              <a:rPr lang="fr-FR" dirty="0" smtClean="0"/>
              <a:t>https</a:t>
            </a:r>
            <a:r>
              <a:rPr lang="fr-FR" dirty="0" smtClean="0"/>
              <a:t>://www.youtube.com/watch?v=OA3mChKKbjU </a:t>
            </a:r>
            <a:r>
              <a:rPr lang="fr-FR" dirty="0" smtClean="0"/>
              <a:t>    (</a:t>
            </a:r>
            <a:r>
              <a:rPr lang="fr-FR" dirty="0" smtClean="0"/>
              <a:t>à charger Français du Québec)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https</a:t>
            </a:r>
            <a:r>
              <a:rPr lang="fr-FR" dirty="0" smtClean="0"/>
              <a:t>://www.youtube.com/watch?v=7zkszd3NlJw (pub)</a:t>
            </a:r>
          </a:p>
          <a:p>
            <a:r>
              <a:rPr lang="fr-FR" dirty="0" smtClean="0"/>
              <a:t>https</a:t>
            </a:r>
            <a:r>
              <a:rPr lang="fr-FR" dirty="0" smtClean="0"/>
              <a:t>://www.youtube.com/watch?v=usFCMuL5FJA (différences entre </a:t>
            </a:r>
            <a:r>
              <a:rPr lang="fr-FR" dirty="0" err="1" smtClean="0"/>
              <a:t>fr</a:t>
            </a:r>
            <a:r>
              <a:rPr lang="fr-FR" dirty="0" smtClean="0"/>
              <a:t> et québécois)</a:t>
            </a:r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/>
          </a:bodyPr>
          <a:lstStyle/>
          <a:p>
            <a:r>
              <a:rPr lang="fr-FR" dirty="0"/>
              <a:t>...</a:t>
            </a:r>
            <a:r>
              <a:rPr lang="fr-FR" b="1" i="1" dirty="0"/>
              <a:t>Et J'Ai Couché dans Mon </a:t>
            </a:r>
            <a:r>
              <a:rPr lang="fr-FR" b="1" i="1" dirty="0" smtClean="0"/>
              <a:t>Char</a:t>
            </a:r>
            <a:endParaRPr lang="fr-FR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Chanson de </a:t>
            </a:r>
            <a:r>
              <a:rPr lang="fr-FR" dirty="0"/>
              <a:t>Richard Desjardins</a:t>
            </a:r>
          </a:p>
          <a:p>
            <a:pPr marL="0" indent="0">
              <a:buNone/>
            </a:pPr>
            <a:r>
              <a:rPr lang="it-IT" dirty="0" smtClean="0"/>
              <a:t>	Ex 6 p. 100 de </a:t>
            </a:r>
            <a:r>
              <a:rPr lang="it-IT" i="1" dirty="0" smtClean="0"/>
              <a:t>Le </a:t>
            </a:r>
            <a:r>
              <a:rPr lang="it-IT" i="1" dirty="0" err="1" smtClean="0"/>
              <a:t>français</a:t>
            </a:r>
            <a:r>
              <a:rPr lang="it-IT" i="1" dirty="0" smtClean="0"/>
              <a:t> </a:t>
            </a:r>
            <a:r>
              <a:rPr lang="it-IT" i="1" dirty="0" err="1" smtClean="0"/>
              <a:t>dans</a:t>
            </a:r>
            <a:r>
              <a:rPr lang="it-IT" i="1" dirty="0" smtClean="0"/>
              <a:t> le </a:t>
            </a:r>
            <a:r>
              <a:rPr lang="it-IT" i="1" dirty="0" err="1" smtClean="0"/>
              <a:t>Mouv</a:t>
            </a:r>
            <a:r>
              <a:rPr lang="it-IT" i="1" dirty="0" smtClean="0"/>
              <a:t>’</a:t>
            </a:r>
          </a:p>
          <a:p>
            <a:pPr marL="0" indent="0">
              <a:buNone/>
            </a:pPr>
            <a:r>
              <a:rPr lang="fr-FR" dirty="0" smtClean="0">
                <a:hlinkClick r:id="rId2"/>
              </a:rPr>
              <a:t>https</a:t>
            </a:r>
            <a:r>
              <a:rPr lang="fr-FR" dirty="0">
                <a:hlinkClick r:id="rId2"/>
              </a:rPr>
              <a:t>://</a:t>
            </a:r>
            <a:r>
              <a:rPr lang="fr-FR" dirty="0" smtClean="0">
                <a:hlinkClick r:id="rId2"/>
              </a:rPr>
              <a:t>www.youtube.com/watch?v=tfSgWUxIvGo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i="1" dirty="0"/>
          </a:p>
        </p:txBody>
      </p:sp>
    </p:spTree>
    <p:extLst>
      <p:ext uri="{BB962C8B-B14F-4D97-AF65-F5344CB8AC3E}">
        <p14:creationId xmlns="" xmlns:p14="http://schemas.microsoft.com/office/powerpoint/2010/main" val="33848410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Littérature</a:t>
            </a:r>
            <a:endParaRPr lang="fr-FR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 </a:t>
            </a:r>
            <a:r>
              <a:rPr lang="fr-FR" dirty="0" smtClean="0"/>
              <a:t>extrait « J’entends les hurlements des sorcières » tiré de P</a:t>
            </a:r>
            <a:r>
              <a:rPr lang="fr-FR" i="1" dirty="0" smtClean="0"/>
              <a:t>élagie-la-Charrette</a:t>
            </a:r>
            <a:r>
              <a:rPr lang="fr-FR" dirty="0" smtClean="0"/>
              <a:t>, p</a:t>
            </a:r>
            <a:r>
              <a:rPr lang="fr-FR" dirty="0"/>
              <a:t>. </a:t>
            </a:r>
            <a:r>
              <a:rPr lang="fr-FR" dirty="0" smtClean="0"/>
              <a:t>391-392, d’Antonine Maillet.</a:t>
            </a:r>
          </a:p>
          <a:p>
            <a:pPr marL="0" indent="0">
              <a:buNone/>
            </a:pP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417992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Situation </a:t>
            </a:r>
            <a:r>
              <a:rPr lang="it-IT" b="1" dirty="0" err="1" smtClean="0"/>
              <a:t>du</a:t>
            </a:r>
            <a:r>
              <a:rPr lang="it-IT" b="1" dirty="0" smtClean="0"/>
              <a:t> </a:t>
            </a:r>
            <a:r>
              <a:rPr lang="it-IT" b="1" dirty="0" err="1" smtClean="0"/>
              <a:t>français</a:t>
            </a:r>
            <a:r>
              <a:rPr lang="it-IT" b="1" dirty="0" smtClean="0"/>
              <a:t> </a:t>
            </a:r>
            <a:r>
              <a:rPr lang="it-IT" b="1" dirty="0" err="1" smtClean="0"/>
              <a:t>au</a:t>
            </a:r>
            <a:r>
              <a:rPr lang="it-IT" b="1" dirty="0" smtClean="0"/>
              <a:t> Canada</a:t>
            </a:r>
            <a:endParaRPr lang="fr-FR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5328592"/>
          </a:xfrm>
        </p:spPr>
        <p:txBody>
          <a:bodyPr/>
          <a:lstStyle/>
          <a:p>
            <a:r>
              <a:rPr lang="fr-FR" dirty="0"/>
              <a:t>Le Canada est un vaste pays au statut bilingue (français-anglais) mais la partie francophone est minoritaire. </a:t>
            </a:r>
            <a:endParaRPr lang="fr-FR" dirty="0" smtClean="0"/>
          </a:p>
          <a:p>
            <a:r>
              <a:rPr lang="fr-FR" dirty="0" smtClean="0"/>
              <a:t>Le </a:t>
            </a:r>
            <a:r>
              <a:rPr lang="fr-FR" dirty="0"/>
              <a:t>français est la seule langue officielle uniquement au Québec, les autres provinces étant anglophones et le Nouveau-Brunswick ayant un statut bilingue. </a:t>
            </a:r>
            <a:endParaRPr lang="fr-FR" dirty="0" smtClean="0"/>
          </a:p>
          <a:p>
            <a:r>
              <a:rPr lang="fr-FR" dirty="0" smtClean="0"/>
              <a:t>Le </a:t>
            </a:r>
            <a:r>
              <a:rPr lang="fr-FR" dirty="0"/>
              <a:t>français et l’anglais ont un statut inégal dans toutes les provinces. </a:t>
            </a:r>
          </a:p>
        </p:txBody>
      </p:sp>
    </p:spTree>
    <p:extLst>
      <p:ext uri="{BB962C8B-B14F-4D97-AF65-F5344CB8AC3E}">
        <p14:creationId xmlns="" xmlns:p14="http://schemas.microsoft.com/office/powerpoint/2010/main" val="361928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Québec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Formes</a:t>
            </a:r>
            <a:r>
              <a:rPr lang="it-IT" dirty="0"/>
              <a:t> </a:t>
            </a:r>
            <a:r>
              <a:rPr lang="it-IT" dirty="0" err="1"/>
              <a:t>différentes</a:t>
            </a:r>
            <a:r>
              <a:rPr lang="it-IT" dirty="0"/>
              <a:t> de </a:t>
            </a:r>
            <a:r>
              <a:rPr lang="it-IT" dirty="0" err="1" smtClean="0"/>
              <a:t>bilinguisme</a:t>
            </a:r>
            <a:r>
              <a:rPr lang="it-IT" dirty="0" smtClean="0"/>
              <a:t> </a:t>
            </a:r>
            <a:r>
              <a:rPr lang="fr-FR" dirty="0" smtClean="0"/>
              <a:t>sont </a:t>
            </a:r>
            <a:r>
              <a:rPr lang="fr-FR" dirty="0"/>
              <a:t>devenues obligatoires, notamment dans les domaines de la </a:t>
            </a:r>
            <a:r>
              <a:rPr lang="fr-FR" dirty="0">
                <a:solidFill>
                  <a:srgbClr val="FF0000"/>
                </a:solidFill>
              </a:rPr>
              <a:t>législation</a:t>
            </a:r>
            <a:r>
              <a:rPr lang="fr-FR" dirty="0"/>
              <a:t>, de la </a:t>
            </a:r>
            <a:r>
              <a:rPr lang="fr-FR" dirty="0">
                <a:solidFill>
                  <a:srgbClr val="FF0000"/>
                </a:solidFill>
              </a:rPr>
              <a:t>justice</a:t>
            </a:r>
            <a:r>
              <a:rPr lang="fr-FR" dirty="0"/>
              <a:t>, de </a:t>
            </a:r>
            <a:r>
              <a:rPr lang="fr-FR" dirty="0">
                <a:solidFill>
                  <a:srgbClr val="FF0000"/>
                </a:solidFill>
              </a:rPr>
              <a:t>l’administration</a:t>
            </a:r>
            <a:r>
              <a:rPr lang="fr-FR" dirty="0"/>
              <a:t> publique ou de </a:t>
            </a:r>
            <a:r>
              <a:rPr lang="fr-FR" dirty="0">
                <a:solidFill>
                  <a:srgbClr val="FF0000"/>
                </a:solidFill>
              </a:rPr>
              <a:t>l’éducation</a:t>
            </a:r>
            <a:r>
              <a:rPr lang="fr-FR" dirty="0"/>
              <a:t>. Bien que le Québec soit officiellement unilingue français, </a:t>
            </a:r>
            <a:r>
              <a:rPr lang="fr-FR" b="1" dirty="0" smtClean="0"/>
              <a:t>l’anglais</a:t>
            </a:r>
            <a:r>
              <a:rPr lang="fr-FR" dirty="0" smtClean="0"/>
              <a:t> </a:t>
            </a:r>
            <a:r>
              <a:rPr lang="fr-FR" dirty="0"/>
              <a:t>est </a:t>
            </a:r>
            <a:r>
              <a:rPr lang="fr-FR" dirty="0" smtClean="0"/>
              <a:t>permis </a:t>
            </a:r>
            <a:r>
              <a:rPr lang="fr-FR" dirty="0"/>
              <a:t>dans les tribunaux, le système éducatif, à l’Assemblée nationale, </a:t>
            </a:r>
            <a:r>
              <a:rPr lang="fr-FR" dirty="0" err="1"/>
              <a:t>etc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092938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Le </a:t>
            </a:r>
            <a:r>
              <a:rPr lang="it-IT" b="1" dirty="0" err="1" smtClean="0"/>
              <a:t>français</a:t>
            </a:r>
            <a:r>
              <a:rPr lang="it-IT" b="1" dirty="0" smtClean="0"/>
              <a:t> </a:t>
            </a:r>
            <a:r>
              <a:rPr lang="it-IT" b="1" dirty="0" err="1"/>
              <a:t>d</a:t>
            </a:r>
            <a:r>
              <a:rPr lang="it-IT" b="1" dirty="0" err="1" smtClean="0"/>
              <a:t>u</a:t>
            </a:r>
            <a:r>
              <a:rPr lang="it-IT" b="1" dirty="0" smtClean="0"/>
              <a:t> Québec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 français s’est installé depuis le XVIIe s. 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r>
              <a:rPr lang="fr-FR" b="1" dirty="0"/>
              <a:t>9,5</a:t>
            </a:r>
            <a:r>
              <a:rPr lang="fr-FR" dirty="0"/>
              <a:t> </a:t>
            </a:r>
            <a:r>
              <a:rPr lang="fr-FR" b="1" dirty="0"/>
              <a:t>millions</a:t>
            </a:r>
            <a:r>
              <a:rPr lang="fr-FR" dirty="0"/>
              <a:t> de francophones au Canada, dont </a:t>
            </a:r>
            <a:r>
              <a:rPr lang="fr-FR" b="1" dirty="0"/>
              <a:t>7</a:t>
            </a:r>
            <a:r>
              <a:rPr lang="fr-FR" dirty="0"/>
              <a:t> </a:t>
            </a:r>
            <a:r>
              <a:rPr lang="fr-FR" b="1" dirty="0"/>
              <a:t>millions</a:t>
            </a:r>
            <a:r>
              <a:rPr lang="fr-FR" dirty="0"/>
              <a:t> au Québec, sont répartis de façon irrégulière : faiblement à l’ouest, et plus à l’est avec la présence des </a:t>
            </a:r>
            <a:r>
              <a:rPr lang="fr-FR" dirty="0">
                <a:solidFill>
                  <a:srgbClr val="FF0000"/>
                </a:solidFill>
              </a:rPr>
              <a:t>Acadiens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Le </a:t>
            </a:r>
            <a:r>
              <a:rPr lang="it-IT" b="1" dirty="0" err="1" smtClean="0"/>
              <a:t>français</a:t>
            </a:r>
            <a:r>
              <a:rPr lang="it-IT" b="1" dirty="0" smtClean="0"/>
              <a:t> </a:t>
            </a:r>
            <a:r>
              <a:rPr lang="it-IT" b="1" dirty="0" err="1" smtClean="0"/>
              <a:t>du</a:t>
            </a:r>
            <a:r>
              <a:rPr lang="it-IT" b="1" dirty="0" smtClean="0"/>
              <a:t> Québec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79714"/>
          </a:xfrm>
        </p:spPr>
        <p:txBody>
          <a:bodyPr>
            <a:normAutofit fontScale="92500" lnSpcReduction="20000"/>
          </a:bodyPr>
          <a:lstStyle/>
          <a:p>
            <a:r>
              <a:rPr lang="fr-FR" dirty="0"/>
              <a:t>Il ne faut pas confondre la population d’origine ethnique française et la population qui parle encore français quotidiennement. Le français est supplanté progressivement par l’anglais, surtout parmi les jeunes.</a:t>
            </a:r>
          </a:p>
          <a:p>
            <a:r>
              <a:rPr lang="fr-FR" dirty="0"/>
              <a:t>Les </a:t>
            </a:r>
            <a:r>
              <a:rPr lang="fr-FR" b="1" dirty="0"/>
              <a:t>Acadiens</a:t>
            </a:r>
            <a:r>
              <a:rPr lang="fr-FR" dirty="0"/>
              <a:t> sont les descendants des premiers français installés en Amérique, originaires du Poitou, de l’Aunis et de Saintonge, installés vers 1604 sur les </a:t>
            </a:r>
            <a:r>
              <a:rPr lang="fr-FR" dirty="0" smtClean="0"/>
              <a:t>côtes </a:t>
            </a:r>
            <a:r>
              <a:rPr lang="fr-FR" dirty="0"/>
              <a:t>de la Nouvelle-Ecosse. Ils n’ont pas de géographie. </a:t>
            </a:r>
            <a:endParaRPr lang="fr-FR" dirty="0" smtClean="0"/>
          </a:p>
          <a:p>
            <a:r>
              <a:rPr lang="fr-FR" dirty="0" smtClean="0"/>
              <a:t>Aujourd’hui, </a:t>
            </a:r>
            <a:r>
              <a:rPr lang="fr-FR" dirty="0"/>
              <a:t>il y a des Acadiens mais pas d’Acadie, et l’origine même du nom reste obscure.</a:t>
            </a:r>
          </a:p>
          <a:p>
            <a:pPr marL="0" indent="0"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Histoire 1</a:t>
            </a:r>
            <a:r>
              <a:rPr lang="it-IT" dirty="0" smtClean="0"/>
              <a:t> </a:t>
            </a:r>
            <a:endParaRPr lang="fr-FR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lnSpcReduction="10000"/>
          </a:bodyPr>
          <a:lstStyle/>
          <a:p>
            <a:r>
              <a:rPr lang="fr-FR" dirty="0"/>
              <a:t>La ville de </a:t>
            </a:r>
            <a:r>
              <a:rPr lang="fr-FR" b="1" dirty="0"/>
              <a:t>Québec</a:t>
            </a:r>
            <a:r>
              <a:rPr lang="fr-FR" dirty="0"/>
              <a:t> fut fondée en </a:t>
            </a:r>
            <a:r>
              <a:rPr lang="fr-FR" b="1" dirty="0"/>
              <a:t>1608</a:t>
            </a:r>
            <a:r>
              <a:rPr lang="fr-FR" dirty="0"/>
              <a:t> par le navigateur-explorateur Samuel de Champlain mais </a:t>
            </a:r>
            <a:r>
              <a:rPr lang="fr-FR" dirty="0" smtClean="0"/>
              <a:t>c’est </a:t>
            </a:r>
            <a:r>
              <a:rPr lang="fr-FR" dirty="0">
                <a:solidFill>
                  <a:srgbClr val="FF0000"/>
                </a:solidFill>
              </a:rPr>
              <a:t>Jacques Cartier </a:t>
            </a:r>
            <a:r>
              <a:rPr lang="fr-FR" dirty="0"/>
              <a:t>qui l’avait découvert en 1534. </a:t>
            </a:r>
            <a:endParaRPr lang="fr-FR" dirty="0" smtClean="0"/>
          </a:p>
          <a:p>
            <a:r>
              <a:rPr lang="fr-FR" dirty="0" smtClean="0"/>
              <a:t>Le Québec </a:t>
            </a:r>
            <a:r>
              <a:rPr lang="fr-FR" dirty="0"/>
              <a:t>passe à l’Angleterre en </a:t>
            </a:r>
            <a:r>
              <a:rPr lang="fr-FR" b="1" dirty="0"/>
              <a:t>1763</a:t>
            </a:r>
            <a:r>
              <a:rPr lang="fr-FR" dirty="0"/>
              <a:t> </a:t>
            </a:r>
            <a:r>
              <a:rPr lang="fr-FR" dirty="0" smtClean="0"/>
              <a:t>mais continue </a:t>
            </a:r>
            <a:r>
              <a:rPr lang="fr-FR" dirty="0"/>
              <a:t>de revendiquer </a:t>
            </a:r>
            <a:r>
              <a:rPr lang="fr-FR" dirty="0" smtClean="0"/>
              <a:t>son </a:t>
            </a:r>
            <a:r>
              <a:rPr lang="fr-FR" dirty="0"/>
              <a:t>identité </a:t>
            </a:r>
            <a:r>
              <a:rPr lang="fr-FR" dirty="0" smtClean="0"/>
              <a:t>francophone. </a:t>
            </a:r>
          </a:p>
          <a:p>
            <a:r>
              <a:rPr lang="fr-FR" dirty="0" smtClean="0"/>
              <a:t>La </a:t>
            </a:r>
            <a:r>
              <a:rPr lang="fr-FR" dirty="0"/>
              <a:t>devise « </a:t>
            </a:r>
            <a:r>
              <a:rPr lang="fr-FR" i="1" dirty="0">
                <a:solidFill>
                  <a:srgbClr val="FF0000"/>
                </a:solidFill>
              </a:rPr>
              <a:t>Je me souviens</a:t>
            </a:r>
            <a:r>
              <a:rPr lang="fr-FR" dirty="0"/>
              <a:t> », devenue officielle en </a:t>
            </a:r>
            <a:r>
              <a:rPr lang="fr-FR" b="1" dirty="0" smtClean="0"/>
              <a:t>1939</a:t>
            </a:r>
            <a:r>
              <a:rPr lang="fr-FR" dirty="0" smtClean="0"/>
              <a:t>, </a:t>
            </a:r>
            <a:r>
              <a:rPr lang="fr-FR" dirty="0"/>
              <a:t>traduit la volonté de remettre en mémoire la richesse du passé des québécois.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443862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Histoire 2</a:t>
            </a:r>
            <a:endParaRPr lang="fr-FR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/>
          <a:lstStyle/>
          <a:p>
            <a:r>
              <a:rPr lang="fr-FR" dirty="0"/>
              <a:t>En </a:t>
            </a:r>
            <a:r>
              <a:rPr lang="fr-FR" b="1" dirty="0"/>
              <a:t>1763</a:t>
            </a:r>
            <a:r>
              <a:rPr lang="fr-FR" dirty="0"/>
              <a:t>, 50 ans </a:t>
            </a:r>
            <a:r>
              <a:rPr lang="fr-FR" dirty="0" smtClean="0"/>
              <a:t>après </a:t>
            </a:r>
            <a:r>
              <a:rPr lang="fr-FR" dirty="0"/>
              <a:t>l’Acadie, le Canada devient à son tour une colonie anglaise. A cette époque, un quart de la population du Québec était anglophone, et Montréal devait rester à majorité anglophone jusqu’en </a:t>
            </a:r>
            <a:r>
              <a:rPr lang="fr-FR" b="1" dirty="0"/>
              <a:t>1871</a:t>
            </a:r>
            <a:r>
              <a:rPr lang="fr-FR" dirty="0"/>
              <a:t>. Depuis, </a:t>
            </a:r>
            <a:r>
              <a:rPr lang="fr-FR" b="1" dirty="0"/>
              <a:t>Montréal</a:t>
            </a:r>
            <a:r>
              <a:rPr lang="fr-FR" dirty="0"/>
              <a:t> est devenue la </a:t>
            </a:r>
            <a:r>
              <a:rPr lang="fr-FR" b="1" dirty="0" smtClean="0"/>
              <a:t>2ème</a:t>
            </a:r>
            <a:r>
              <a:rPr lang="fr-FR" dirty="0" smtClean="0"/>
              <a:t> </a:t>
            </a:r>
            <a:r>
              <a:rPr lang="fr-FR" b="1" dirty="0"/>
              <a:t>ville</a:t>
            </a:r>
            <a:r>
              <a:rPr lang="fr-FR" dirty="0"/>
              <a:t> francophone du monde, après </a:t>
            </a:r>
            <a:r>
              <a:rPr lang="fr-FR" dirty="0">
                <a:solidFill>
                  <a:srgbClr val="FF0000"/>
                </a:solidFill>
              </a:rPr>
              <a:t>Paris</a:t>
            </a:r>
            <a:r>
              <a:rPr lang="fr-FR" dirty="0"/>
              <a:t> et à égalité avec </a:t>
            </a:r>
            <a:r>
              <a:rPr lang="fr-FR" dirty="0">
                <a:solidFill>
                  <a:srgbClr val="FF0000"/>
                </a:solidFill>
              </a:rPr>
              <a:t>Bruxelles</a:t>
            </a:r>
            <a:r>
              <a:rPr lang="fr-FR" dirty="0"/>
              <a:t>. </a:t>
            </a:r>
            <a:endParaRPr lang="fr-FR" dirty="0" smtClean="0"/>
          </a:p>
          <a:p>
            <a:r>
              <a:rPr lang="fr-FR" dirty="0" smtClean="0"/>
              <a:t>La </a:t>
            </a:r>
            <a:r>
              <a:rPr lang="fr-FR" dirty="0"/>
              <a:t>ville de </a:t>
            </a:r>
            <a:r>
              <a:rPr lang="fr-FR" b="1" dirty="0"/>
              <a:t>Québec</a:t>
            </a:r>
            <a:r>
              <a:rPr lang="fr-FR" dirty="0"/>
              <a:t> est presque entièrement francophone.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674017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 smtClean="0"/>
              <a:t>Bilinguisme</a:t>
            </a:r>
            <a:endParaRPr lang="fr-FR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bilinguisme </a:t>
            </a:r>
            <a:r>
              <a:rPr lang="fr-FR" dirty="0"/>
              <a:t>fut instauré en </a:t>
            </a:r>
            <a:r>
              <a:rPr lang="fr-FR" b="1" dirty="0"/>
              <a:t>1867</a:t>
            </a:r>
            <a:r>
              <a:rPr lang="fr-FR" dirty="0"/>
              <a:t>, mais c’est grâce à la montée au pouvoir du Parti Québécois en </a:t>
            </a:r>
            <a:r>
              <a:rPr lang="fr-FR" b="1" dirty="0" smtClean="0"/>
              <a:t>1976</a:t>
            </a:r>
            <a:r>
              <a:rPr lang="fr-FR" dirty="0" smtClean="0"/>
              <a:t>, </a:t>
            </a:r>
            <a:r>
              <a:rPr lang="fr-FR" dirty="0"/>
              <a:t>qui vota la Loi 101 sur l’usage obligatoire de </a:t>
            </a:r>
            <a:r>
              <a:rPr lang="fr-FR" b="1" dirty="0"/>
              <a:t>l’affichage</a:t>
            </a:r>
            <a:r>
              <a:rPr lang="fr-FR" dirty="0"/>
              <a:t> en français dans </a:t>
            </a:r>
            <a:r>
              <a:rPr lang="fr-FR" dirty="0" smtClean="0"/>
              <a:t>l’espace public, que les </a:t>
            </a:r>
            <a:r>
              <a:rPr lang="fr-FR" dirty="0"/>
              <a:t>Canadiens français obtinrent la reconnaissance et se dénommèrent « </a:t>
            </a:r>
            <a:r>
              <a:rPr lang="fr-FR" b="1" dirty="0"/>
              <a:t>Québécois</a:t>
            </a:r>
            <a:r>
              <a:rPr lang="fr-FR" dirty="0"/>
              <a:t> </a:t>
            </a:r>
            <a:r>
              <a:rPr lang="fr-FR" dirty="0" smtClean="0"/>
              <a:t>».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559717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 smtClean="0"/>
              <a:t>Spécificités</a:t>
            </a:r>
            <a:r>
              <a:rPr lang="it-IT" b="1" dirty="0" smtClean="0"/>
              <a:t> </a:t>
            </a:r>
            <a:r>
              <a:rPr lang="it-IT" b="1" dirty="0" err="1" smtClean="0"/>
              <a:t>du</a:t>
            </a:r>
            <a:r>
              <a:rPr lang="it-IT" b="1" dirty="0" smtClean="0"/>
              <a:t> </a:t>
            </a:r>
            <a:r>
              <a:rPr lang="it-IT" b="1" dirty="0" err="1" smtClean="0"/>
              <a:t>québécois</a:t>
            </a:r>
            <a:endParaRPr lang="fr-FR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79714"/>
          </a:xfrm>
        </p:spPr>
        <p:txBody>
          <a:bodyPr>
            <a:normAutofit/>
          </a:bodyPr>
          <a:lstStyle/>
          <a:p>
            <a:r>
              <a:rPr lang="fr-FR" dirty="0"/>
              <a:t>C’est un français assez différent de celui européen et pas toujours compréhensible par son </a:t>
            </a:r>
            <a:r>
              <a:rPr lang="fr-FR" b="1" dirty="0"/>
              <a:t>lexique</a:t>
            </a:r>
            <a:r>
              <a:rPr lang="fr-FR" dirty="0"/>
              <a:t> et par son </a:t>
            </a:r>
            <a:r>
              <a:rPr lang="fr-FR" b="1" dirty="0"/>
              <a:t>accent</a:t>
            </a:r>
            <a:r>
              <a:rPr lang="fr-FR" dirty="0"/>
              <a:t>, </a:t>
            </a:r>
            <a:r>
              <a:rPr lang="fr-FR" b="1" dirty="0"/>
              <a:t>prosodie</a:t>
            </a:r>
            <a:r>
              <a:rPr lang="fr-FR" dirty="0"/>
              <a:t>, </a:t>
            </a:r>
            <a:r>
              <a:rPr lang="fr-FR" b="1" dirty="0" smtClean="0"/>
              <a:t>syntaxe</a:t>
            </a:r>
            <a:r>
              <a:rPr lang="fr-FR" dirty="0" smtClean="0"/>
              <a:t>.</a:t>
            </a:r>
            <a:endParaRPr lang="fr-FR" dirty="0"/>
          </a:p>
          <a:p>
            <a:r>
              <a:rPr lang="fr-FR" dirty="0"/>
              <a:t>Le </a:t>
            </a:r>
            <a:r>
              <a:rPr lang="fr-FR" dirty="0">
                <a:solidFill>
                  <a:srgbClr val="FF0000"/>
                </a:solidFill>
              </a:rPr>
              <a:t>français du Québec</a:t>
            </a:r>
            <a:r>
              <a:rPr lang="fr-FR" dirty="0"/>
              <a:t>, isolé de la France depuis 1760, conserve des caractéristiques prosodiques et phonémiques du français de l’Ancien régime </a:t>
            </a:r>
            <a:r>
              <a:rPr lang="fr-FR" dirty="0" smtClean="0"/>
              <a:t>:</a:t>
            </a:r>
            <a:endParaRPr lang="fr-FR" dirty="0"/>
          </a:p>
          <a:p>
            <a:pPr lvl="1"/>
            <a:r>
              <a:rPr lang="fr-FR" dirty="0" smtClean="0"/>
              <a:t>Les </a:t>
            </a:r>
            <a:r>
              <a:rPr lang="fr-FR" dirty="0"/>
              <a:t>nasales sont prononcées différemment : </a:t>
            </a:r>
            <a:br>
              <a:rPr lang="fr-FR" dirty="0"/>
            </a:br>
            <a:r>
              <a:rPr lang="fr-FR" dirty="0" smtClean="0"/>
              <a:t>			</a:t>
            </a:r>
            <a:r>
              <a:rPr lang="fr-FR" b="1" dirty="0" smtClean="0"/>
              <a:t>/</a:t>
            </a:r>
            <a:r>
              <a:rPr lang="fr-FR" b="1" dirty="0"/>
              <a:t>ã/</a:t>
            </a:r>
            <a:r>
              <a:rPr lang="fr-FR" dirty="0"/>
              <a:t> = </a:t>
            </a:r>
            <a:r>
              <a:rPr lang="fr-FR" b="1" dirty="0"/>
              <a:t>/É/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9381900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933</TotalTime>
  <Words>544</Words>
  <Application>Microsoft Office PowerPoint</Application>
  <PresentationFormat>Presentazione su schermo (4:3)</PresentationFormat>
  <Paragraphs>57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Tema di Office</vt:lpstr>
      <vt:lpstr>Leçon 6 Les différents types de variation La variation diatopique4  Le français du Québec</vt:lpstr>
      <vt:lpstr>Situation du français au Canada</vt:lpstr>
      <vt:lpstr>Québec</vt:lpstr>
      <vt:lpstr>Le français du Québec</vt:lpstr>
      <vt:lpstr>Le français du Québec</vt:lpstr>
      <vt:lpstr>Histoire 1 </vt:lpstr>
      <vt:lpstr>Histoire 2</vt:lpstr>
      <vt:lpstr>Bilinguisme</vt:lpstr>
      <vt:lpstr>Spécificités du québécois</vt:lpstr>
      <vt:lpstr>Prononciation</vt:lpstr>
      <vt:lpstr>Lexique </vt:lpstr>
      <vt:lpstr>«Quelques phrases entendues au Canada» de Henriette Walter p.223) </vt:lpstr>
      <vt:lpstr>Vidéos</vt:lpstr>
      <vt:lpstr>...Et J'Ai Couché dans Mon Char</vt:lpstr>
      <vt:lpstr>Littérature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Leçon 4 Les différents types de variation La variation diatopique2</dc:title>
  <dc:creator>Utente Windows</dc:creator>
  <cp:lastModifiedBy>Utente Windows</cp:lastModifiedBy>
  <cp:revision>88</cp:revision>
  <dcterms:created xsi:type="dcterms:W3CDTF">2021-11-15T19:13:32Z</dcterms:created>
  <dcterms:modified xsi:type="dcterms:W3CDTF">2023-10-23T13:11:33Z</dcterms:modified>
</cp:coreProperties>
</file>