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7" r:id="rId1"/>
  </p:sldMasterIdLst>
  <p:notesMasterIdLst>
    <p:notesMasterId r:id="rId28"/>
  </p:notesMasterIdLst>
  <p:sldIdLst>
    <p:sldId id="300" r:id="rId2"/>
    <p:sldId id="302" r:id="rId3"/>
    <p:sldId id="267" r:id="rId4"/>
    <p:sldId id="276" r:id="rId5"/>
    <p:sldId id="309" r:id="rId6"/>
    <p:sldId id="308" r:id="rId7"/>
    <p:sldId id="310" r:id="rId8"/>
    <p:sldId id="312" r:id="rId9"/>
    <p:sldId id="316" r:id="rId10"/>
    <p:sldId id="313" r:id="rId11"/>
    <p:sldId id="314" r:id="rId12"/>
    <p:sldId id="318" r:id="rId13"/>
    <p:sldId id="317" r:id="rId14"/>
    <p:sldId id="319" r:id="rId15"/>
    <p:sldId id="320" r:id="rId16"/>
    <p:sldId id="322" r:id="rId17"/>
    <p:sldId id="278" r:id="rId18"/>
    <p:sldId id="324" r:id="rId19"/>
    <p:sldId id="279" r:id="rId20"/>
    <p:sldId id="327" r:id="rId21"/>
    <p:sldId id="329" r:id="rId22"/>
    <p:sldId id="273" r:id="rId23"/>
    <p:sldId id="330" r:id="rId24"/>
    <p:sldId id="331" r:id="rId25"/>
    <p:sldId id="333" r:id="rId26"/>
    <p:sldId id="335" r:id="rId2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D13B26B8-5352-7D4A-B9F8-41323F8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561D67FA-8DF1-DD4D-979B-3CFC211A1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B54606BD-3DEB-DE41-A6D0-6FDFFB6E0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9B5D41CA-6089-F045-8828-87688008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B68556AA-CB11-974F-B489-C3069575B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E1431071-AD5B-7A41-90AE-D925D053509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C5C71B0-FABF-4145-9D03-835BC5A2FA2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1" name="Rectangle 8">
            <a:extLst>
              <a:ext uri="{FF2B5EF4-FFF2-40B4-BE49-F238E27FC236}">
                <a16:creationId xmlns:a16="http://schemas.microsoft.com/office/drawing/2014/main" id="{02659004-0842-4349-ABF4-6103A064FDB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003BD7-5177-6D4C-BF1B-2EF933F0B0B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90B0D073-A60B-FC4A-9142-B0A5AB51880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5B0AE7E7-10B7-6041-BF37-5637396CE5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9CC0B57-2714-0245-9FC0-FF992FBA0D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>
            <a:extLst>
              <a:ext uri="{FF2B5EF4-FFF2-40B4-BE49-F238E27FC236}">
                <a16:creationId xmlns:a16="http://schemas.microsoft.com/office/drawing/2014/main" id="{47523C2C-D28E-B84E-85D5-1F15E43CF0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F7EB749-C808-074B-B0A9-A4952143EFE7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69635" name="Rectangle 1">
            <a:extLst>
              <a:ext uri="{FF2B5EF4-FFF2-40B4-BE49-F238E27FC236}">
                <a16:creationId xmlns:a16="http://schemas.microsoft.com/office/drawing/2014/main" id="{1BF5968D-4DFE-AB4D-B748-5E3662103F3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D8083EE4-25A6-3144-ADFC-90CCDC0736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591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>
            <a:extLst>
              <a:ext uri="{FF2B5EF4-FFF2-40B4-BE49-F238E27FC236}">
                <a16:creationId xmlns:a16="http://schemas.microsoft.com/office/drawing/2014/main" id="{C1C7C108-D5C7-4942-AE21-A6CCEB10AB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1B28BBD-66AD-6940-8E60-8292C656707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109571" name="Text Box 1">
            <a:extLst>
              <a:ext uri="{FF2B5EF4-FFF2-40B4-BE49-F238E27FC236}">
                <a16:creationId xmlns:a16="http://schemas.microsoft.com/office/drawing/2014/main" id="{F57D7128-C4DC-9F43-9183-F55CFF93893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Text Box 2">
            <a:extLst>
              <a:ext uri="{FF2B5EF4-FFF2-40B4-BE49-F238E27FC236}">
                <a16:creationId xmlns:a16="http://schemas.microsoft.com/office/drawing/2014/main" id="{75F0FAC8-DA73-204E-91EB-BF4E0A5324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414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769E0053-DC24-3647-8ADB-7AB847D00A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F2A16AD-5120-4647-9279-940EE2F2A9D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15E20FBB-9D80-DE40-9ED4-EF867D469E7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Text Box 2">
            <a:extLst>
              <a:ext uri="{FF2B5EF4-FFF2-40B4-BE49-F238E27FC236}">
                <a16:creationId xmlns:a16="http://schemas.microsoft.com/office/drawing/2014/main" id="{DF080AEA-9AC1-7344-9181-D545E447D5E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073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>
            <a:extLst>
              <a:ext uri="{FF2B5EF4-FFF2-40B4-BE49-F238E27FC236}">
                <a16:creationId xmlns:a16="http://schemas.microsoft.com/office/drawing/2014/main" id="{A0FBC6EB-46F0-EF4F-BEC9-C3CAD66BB3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2945F82-2D94-544E-99E4-08F17D448ED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8A7085A1-2579-3D4D-854A-CBFEBE9D6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Text Box 2">
            <a:extLst>
              <a:ext uri="{FF2B5EF4-FFF2-40B4-BE49-F238E27FC236}">
                <a16:creationId xmlns:a16="http://schemas.microsoft.com/office/drawing/2014/main" id="{A2DA28A3-9461-7B43-AC67-4C7D4D24DE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83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>
            <a:extLst>
              <a:ext uri="{FF2B5EF4-FFF2-40B4-BE49-F238E27FC236}">
                <a16:creationId xmlns:a16="http://schemas.microsoft.com/office/drawing/2014/main" id="{5F8BFC5C-E834-BF43-90CE-316DB21F89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5ACA7CC-6D16-6F46-B18C-AA5EAEA7029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192B6A8E-9461-B045-9DE0-86AE2F5F10B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Text Box 2">
            <a:extLst>
              <a:ext uri="{FF2B5EF4-FFF2-40B4-BE49-F238E27FC236}">
                <a16:creationId xmlns:a16="http://schemas.microsoft.com/office/drawing/2014/main" id="{80020C7F-2F5F-3445-ABE7-759CC737FF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983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>
            <a:extLst>
              <a:ext uri="{FF2B5EF4-FFF2-40B4-BE49-F238E27FC236}">
                <a16:creationId xmlns:a16="http://schemas.microsoft.com/office/drawing/2014/main" id="{4CEC6608-03BF-1140-B103-383B2A70C6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A6E8F60-7614-D14B-960E-BC2F32390669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88067" name="Text Box 1">
            <a:extLst>
              <a:ext uri="{FF2B5EF4-FFF2-40B4-BE49-F238E27FC236}">
                <a16:creationId xmlns:a16="http://schemas.microsoft.com/office/drawing/2014/main" id="{658CF673-6D15-D64F-AA12-1C389B8045C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Text Box 2">
            <a:extLst>
              <a:ext uri="{FF2B5EF4-FFF2-40B4-BE49-F238E27FC236}">
                <a16:creationId xmlns:a16="http://schemas.microsoft.com/office/drawing/2014/main" id="{1E6A8D83-F4BE-1140-93F9-B34B5121B2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714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>
            <a:extLst>
              <a:ext uri="{FF2B5EF4-FFF2-40B4-BE49-F238E27FC236}">
                <a16:creationId xmlns:a16="http://schemas.microsoft.com/office/drawing/2014/main" id="{4E214841-63A0-E540-ABB6-F6DF2D52A5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9C98D72-73B5-194C-803E-6B7B156357A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BA8F6BBD-D889-6544-8EA3-04392980A29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2">
            <a:extLst>
              <a:ext uri="{FF2B5EF4-FFF2-40B4-BE49-F238E27FC236}">
                <a16:creationId xmlns:a16="http://schemas.microsoft.com/office/drawing/2014/main" id="{62987837-B57C-014E-82C7-5959E68015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446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>
            <a:extLst>
              <a:ext uri="{FF2B5EF4-FFF2-40B4-BE49-F238E27FC236}">
                <a16:creationId xmlns:a16="http://schemas.microsoft.com/office/drawing/2014/main" id="{9FBD8BD9-C0B3-2842-B74E-78AA5624F1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51FFF7B-CAE9-DD40-A2F6-AC5AA398EEF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C1F31E5F-BDD6-A044-AFD1-C99F3CD23D5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Text Box 2">
            <a:extLst>
              <a:ext uri="{FF2B5EF4-FFF2-40B4-BE49-F238E27FC236}">
                <a16:creationId xmlns:a16="http://schemas.microsoft.com/office/drawing/2014/main" id="{1631804C-D34C-DC45-94AB-B59D8DB1DF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311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>
            <a:extLst>
              <a:ext uri="{FF2B5EF4-FFF2-40B4-BE49-F238E27FC236}">
                <a16:creationId xmlns:a16="http://schemas.microsoft.com/office/drawing/2014/main" id="{FC9D1AA8-F4C4-BB47-9B39-5461B6E111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817347A-FE07-3C4E-88D2-A6DAD2FD87D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1FCE472D-759F-6A4A-BEDC-2D4A1C26BB6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Text Box 2">
            <a:extLst>
              <a:ext uri="{FF2B5EF4-FFF2-40B4-BE49-F238E27FC236}">
                <a16:creationId xmlns:a16="http://schemas.microsoft.com/office/drawing/2014/main" id="{673D3ED8-00C9-8140-95A3-22572504D35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7368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>
            <a:extLst>
              <a:ext uri="{FF2B5EF4-FFF2-40B4-BE49-F238E27FC236}">
                <a16:creationId xmlns:a16="http://schemas.microsoft.com/office/drawing/2014/main" id="{B783F674-E8AA-1147-AE40-CE24305DA0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C901ECA3-7E9B-3D42-BC71-5D65ED13815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5D4FE754-1EF1-FC4C-9D5A-15C124B5567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Text Box 2">
            <a:extLst>
              <a:ext uri="{FF2B5EF4-FFF2-40B4-BE49-F238E27FC236}">
                <a16:creationId xmlns:a16="http://schemas.microsoft.com/office/drawing/2014/main" id="{CFAC6C54-952F-4E4D-83B6-DF2D7E651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931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78FD1-7116-9648-BDD5-7881F1889F0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341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F2952-509E-7D4F-A4B1-AC9201AAE7E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333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7D088-CF56-054F-8314-84EBE07FFF8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043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766888"/>
            <a:ext cx="7769225" cy="17335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2398A0B-FB65-8C43-8A2C-AF631746A79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1" y="6278569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7569F6-C6FD-6F45-BF45-71895AEC924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2" y="6278569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FEF205-828E-3048-8201-6D6CADB33A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2" y="6278569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E793-262F-6049-8E7C-317481F199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855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FBED6-EC34-C741-8D24-508AC4BC274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293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D52AD-F44A-2949-B101-EEB493A4B73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865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17D53-A168-0547-B792-CD982CAEED0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069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8D000-B20C-3042-B926-3ADDF501BD5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481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9478B-5683-2443-8EF5-5CA0F7F8EF0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555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8B70C-2E30-684B-A754-86F2CC1472A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943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F9A5A-6403-FC45-B82D-7434A34828F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350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D5B31-7645-EB4B-AAAE-C82D13F1B51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131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01DFDF-DBF8-0440-B41D-2C22834F508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524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8FE721B-9CD9-2146-82F5-59E31E477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1" y="2182418"/>
            <a:ext cx="5829301" cy="1302544"/>
          </a:xfrm>
        </p:spPr>
        <p:txBody>
          <a:bodyPr/>
          <a:lstStyle/>
          <a:p>
            <a:pPr algn="ctr">
              <a:tabLst>
                <a:tab pos="0" algn="l"/>
                <a:tab pos="335782" algn="l"/>
                <a:tab pos="672757" algn="l"/>
                <a:tab pos="1009730" algn="l"/>
                <a:tab pos="1346704" algn="l"/>
                <a:tab pos="1683677" algn="l"/>
                <a:tab pos="2020651" algn="l"/>
                <a:tab pos="2357624" algn="l"/>
                <a:tab pos="2694598" algn="l"/>
                <a:tab pos="3031571" algn="l"/>
                <a:tab pos="3368544" algn="l"/>
                <a:tab pos="3705519" algn="l"/>
                <a:tab pos="4042492" algn="l"/>
                <a:tab pos="4379465" algn="l"/>
                <a:tab pos="4716439" algn="l"/>
                <a:tab pos="5053413" algn="l"/>
                <a:tab pos="5390386" algn="l"/>
                <a:tab pos="5727358" algn="l"/>
                <a:tab pos="6064334" algn="l"/>
                <a:tab pos="6401305" algn="l"/>
                <a:tab pos="6738279" algn="l"/>
              </a:tabLst>
              <a:defRPr/>
            </a:pPr>
            <a:r>
              <a:rPr lang="it-IT" altLang="it-IT" sz="4050" dirty="0">
                <a:latin typeface="Arial Rounded MT Bold" panose="020F0704030504030204" pitchFamily="34" charset="77"/>
              </a:rPr>
              <a:t>SISTEMA  ACUSTICO</a:t>
            </a:r>
            <a:br>
              <a:rPr lang="it-IT" altLang="it-IT" sz="4050" dirty="0">
                <a:latin typeface="Arial Rounded MT Bold" panose="020F0704030504030204" pitchFamily="34" charset="77"/>
              </a:rPr>
            </a:br>
            <a:r>
              <a:rPr lang="it-IT" altLang="it-IT" sz="4050" dirty="0">
                <a:latin typeface="Arial Rounded MT Bold" panose="020F0704030504030204" pitchFamily="34" charset="77"/>
              </a:rPr>
              <a:t>(Vestibolo – Cocleare)</a:t>
            </a:r>
          </a:p>
        </p:txBody>
      </p:sp>
    </p:spTree>
    <p:extLst>
      <p:ext uri="{BB962C8B-B14F-4D97-AF65-F5344CB8AC3E}">
        <p14:creationId xmlns:p14="http://schemas.microsoft.com/office/powerpoint/2010/main" val="2714244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 descr="1810">
            <a:extLst>
              <a:ext uri="{FF2B5EF4-FFF2-40B4-BE49-F238E27FC236}">
                <a16:creationId xmlns:a16="http://schemas.microsoft.com/office/drawing/2014/main" id="{6AD220D5-B1BE-AA4E-8CCF-968D7E18C16B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668" y="8767"/>
            <a:ext cx="6007349" cy="684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94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 descr="1810">
            <a:extLst>
              <a:ext uri="{FF2B5EF4-FFF2-40B4-BE49-F238E27FC236}">
                <a16:creationId xmlns:a16="http://schemas.microsoft.com/office/drawing/2014/main" id="{A27E0E25-5C50-F54D-BEC5-DB32FBA5C29D}"/>
              </a:ext>
            </a:extLst>
          </p:cNvPr>
          <p:cNvPicPr>
            <a:picLocks noGrp="1" noChangeAspect="1" noChangeArrowheads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65"/>
          <a:stretch/>
        </p:blipFill>
        <p:spPr bwMode="auto">
          <a:xfrm>
            <a:off x="602673" y="1020331"/>
            <a:ext cx="8323118" cy="560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CasellaDiTesto 2">
            <a:extLst>
              <a:ext uri="{FF2B5EF4-FFF2-40B4-BE49-F238E27FC236}">
                <a16:creationId xmlns:a16="http://schemas.microsoft.com/office/drawing/2014/main" id="{BA9167E1-E8BD-C84C-BCF7-C42D973CE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26" y="0"/>
            <a:ext cx="80633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77"/>
                <a:ea typeface="SimSun" panose="02010600030101010101" pitchFamily="2" charset="-122"/>
                <a:cs typeface="Arial"/>
              </a:rPr>
              <a:t>ORECCHIO MEDIO </a:t>
            </a:r>
          </a:p>
          <a:p>
            <a:pPr marL="0" marR="0" lvl="0" indent="0" algn="ctr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77"/>
                <a:ea typeface="SimSun" panose="02010600030101010101" pitchFamily="2" charset="-122"/>
                <a:cs typeface="Arial"/>
              </a:rPr>
              <a:t>(CASSA DEL TIMPANO)</a:t>
            </a:r>
          </a:p>
        </p:txBody>
      </p:sp>
    </p:spTree>
    <p:extLst>
      <p:ext uri="{BB962C8B-B14F-4D97-AF65-F5344CB8AC3E}">
        <p14:creationId xmlns:p14="http://schemas.microsoft.com/office/powerpoint/2010/main" val="413033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CE8C0-1B6C-8142-80AD-9E173422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2" y="123393"/>
            <a:ext cx="6169819" cy="690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sz="3600" dirty="0">
                <a:latin typeface="Cooper Black" panose="0208090404030B020404" pitchFamily="18" charset="77"/>
              </a:rPr>
              <a:t>ORECCHIO  INTERNO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D08C0B-5C42-254C-AB1C-05490A6C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55" y="1018309"/>
            <a:ext cx="8375071" cy="56110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Vi è contenuto il cosiddetto LABIRINTO.</a:t>
            </a:r>
          </a:p>
          <a:p>
            <a:pPr marL="0" indent="0" eaLnBrk="1" hangingPunct="1">
              <a:buNone/>
              <a:defRPr/>
            </a:pPr>
            <a:endParaRPr lang="it-IT" sz="2600" b="1" dirty="0">
              <a:latin typeface="Chalkboard SE" panose="03050602040202020205" pitchFamily="66" charset="77"/>
            </a:endParaRPr>
          </a:p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Esso consta di un RIVESTIMENTO SCHELETRICO (LABIRINTO OSSEO) all’ interno del quale si localizza il LABIRINTO MEMBRANOSO. Tra le due suddette strutture si interpone il fluido della PERILINFA.</a:t>
            </a:r>
          </a:p>
          <a:p>
            <a:pPr marL="0" indent="0" eaLnBrk="1" hangingPunct="1">
              <a:buNone/>
              <a:defRPr/>
            </a:pPr>
            <a:endParaRPr lang="it-IT" sz="2600" b="1" dirty="0">
              <a:latin typeface="Chalkboard SE" panose="03050602040202020205" pitchFamily="66" charset="77"/>
            </a:endParaRPr>
          </a:p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All’ interno del Labirinto Membranoso scorre il fluido dell’ ENDOLINFA, coinvolto nei meccanismi di stimolazione degli specifici RECETTORI per l’ Equilibrio e per l’ Udito.</a:t>
            </a:r>
          </a:p>
        </p:txBody>
      </p:sp>
    </p:spTree>
    <p:extLst>
      <p:ext uri="{BB962C8B-B14F-4D97-AF65-F5344CB8AC3E}">
        <p14:creationId xmlns:p14="http://schemas.microsoft.com/office/powerpoint/2010/main" val="173373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>
            <a:extLst>
              <a:ext uri="{FF2B5EF4-FFF2-40B4-BE49-F238E27FC236}">
                <a16:creationId xmlns:a16="http://schemas.microsoft.com/office/drawing/2014/main" id="{3C656353-C7D9-4942-9FBD-A281381D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24" y="623455"/>
            <a:ext cx="8803240" cy="565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794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>
            <a:extLst>
              <a:ext uri="{FF2B5EF4-FFF2-40B4-BE49-F238E27FC236}">
                <a16:creationId xmlns:a16="http://schemas.microsoft.com/office/drawing/2014/main" id="{60062737-E86B-704E-A52B-00A822A86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51" y="1513878"/>
            <a:ext cx="8163049" cy="521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4" name="CasellaDiTesto 1">
            <a:extLst>
              <a:ext uri="{FF2B5EF4-FFF2-40B4-BE49-F238E27FC236}">
                <a16:creationId xmlns:a16="http://schemas.microsoft.com/office/drawing/2014/main" id="{1794B75E-F8EC-1F4F-BC6B-47A6ED3CE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7" y="313549"/>
            <a:ext cx="89451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77"/>
                <a:ea typeface="SimSun" panose="02010600030101010101" pitchFamily="2" charset="-122"/>
                <a:cs typeface="Arial"/>
              </a:rPr>
              <a:t>LABIRINTO OSSEO e MEMBRANOSO </a:t>
            </a:r>
          </a:p>
          <a:p>
            <a:pPr marL="0" marR="0" lvl="0" indent="0" algn="ctr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77"/>
                <a:ea typeface="SimSun" panose="02010600030101010101" pitchFamily="2" charset="-122"/>
                <a:cs typeface="Arial"/>
              </a:rPr>
              <a:t>PERILINFA ed ENDOLINFA</a:t>
            </a:r>
          </a:p>
        </p:txBody>
      </p:sp>
      <p:sp>
        <p:nvSpPr>
          <p:cNvPr id="90115" name="Rettangolo arrotondato 2">
            <a:extLst>
              <a:ext uri="{FF2B5EF4-FFF2-40B4-BE49-F238E27FC236}">
                <a16:creationId xmlns:a16="http://schemas.microsoft.com/office/drawing/2014/main" id="{DDBC0C4E-AD97-AF42-A590-325A91E2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320" y="4238625"/>
            <a:ext cx="2159795" cy="16204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altLang="it-IT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914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CE8C0-1B6C-8142-80AD-9E173422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610" y="271572"/>
            <a:ext cx="6858000" cy="6905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3600" dirty="0">
                <a:latin typeface="Cooper Black" panose="0208090404030B020404" pitchFamily="18" charset="77"/>
              </a:rPr>
              <a:t>ORECCHIO  INTERNO</a:t>
            </a:r>
            <a:br>
              <a:rPr lang="it-IT" sz="3600" dirty="0">
                <a:latin typeface="Cooper Black" panose="0208090404030B020404" pitchFamily="18" charset="77"/>
              </a:rPr>
            </a:br>
            <a:r>
              <a:rPr lang="it-IT" sz="3600" dirty="0">
                <a:latin typeface="Cooper Black" panose="0208090404030B020404" pitchFamily="18" charset="77"/>
              </a:rPr>
              <a:t>VESTIBOLO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D08C0B-5C42-254C-AB1C-05490A6C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17" y="1184564"/>
            <a:ext cx="8624455" cy="5465618"/>
          </a:xfrm>
        </p:spPr>
        <p:txBody>
          <a:bodyPr/>
          <a:lstStyle/>
          <a:p>
            <a:pPr eaLnBrk="1" hangingPunct="1">
              <a:defRPr/>
            </a:pPr>
            <a:r>
              <a:rPr lang="it-IT" sz="2600" dirty="0">
                <a:latin typeface="Copperplate" panose="02000504000000020004" pitchFamily="2" charset="77"/>
              </a:rPr>
              <a:t>È la porzione del LABIRINTO che è costituita dalle strutture coinvolte nella sensibilità specifica dell’ EQUILIBRIO.</a:t>
            </a:r>
          </a:p>
          <a:p>
            <a:pPr marL="0" indent="0" eaLnBrk="1" hangingPunct="1">
              <a:buNone/>
              <a:defRPr/>
            </a:pPr>
            <a:endParaRPr lang="it-IT" sz="2600" dirty="0">
              <a:latin typeface="Copperplate" panose="02000504000000020004" pitchFamily="2" charset="77"/>
            </a:endParaRPr>
          </a:p>
          <a:p>
            <a:pPr eaLnBrk="1" hangingPunct="1">
              <a:defRPr/>
            </a:pPr>
            <a:r>
              <a:rPr lang="it-IT" sz="2600" dirty="0">
                <a:latin typeface="Copperplate" panose="02000504000000020004" pitchFamily="2" charset="77"/>
              </a:rPr>
              <a:t>E’ costituito da :</a:t>
            </a:r>
          </a:p>
          <a:p>
            <a:pPr eaLnBrk="1" hangingPunct="1">
              <a:defRPr/>
            </a:pPr>
            <a:r>
              <a:rPr lang="it-IT" sz="2600" dirty="0">
                <a:latin typeface="Copperplate" panose="02000504000000020004" pitchFamily="2" charset="77"/>
              </a:rPr>
              <a:t>- CANALI SEMICIRCOLARI con relative AMPOLLE, DISPOSTI SECONDO I 3 ASSI DELLO SPAZIO, DEPUTATI ALLA RICEZIONE DEI MOVIMENTI ROTATORI;</a:t>
            </a:r>
          </a:p>
          <a:p>
            <a:pPr eaLnBrk="1" hangingPunct="1">
              <a:defRPr/>
            </a:pPr>
            <a:r>
              <a:rPr lang="it-IT" sz="2600" dirty="0">
                <a:latin typeface="Copperplate" panose="02000504000000020004" pitchFamily="2" charset="77"/>
              </a:rPr>
              <a:t>- UTRICOLO e SACCULO con relative MACULE, per la ricezione dei Movimenti GRAVITARI e ACCELERAZIONI LINEARI</a:t>
            </a:r>
          </a:p>
          <a:p>
            <a:pPr eaLnBrk="1" hangingPunct="1">
              <a:defRPr/>
            </a:pPr>
            <a:endParaRPr lang="it-IT" sz="2100" b="1" dirty="0">
              <a:latin typeface="Copperplate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87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D58F7-8D10-094C-9C02-06F551E8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5251"/>
            <a:ext cx="6858000" cy="798911"/>
          </a:xfrm>
        </p:spPr>
        <p:txBody>
          <a:bodyPr/>
          <a:lstStyle/>
          <a:p>
            <a:pPr eaLnBrk="1" hangingPunct="1">
              <a:defRPr/>
            </a:pPr>
            <a:r>
              <a:rPr lang="it-IT" sz="3000" dirty="0">
                <a:latin typeface="Cooper Black" panose="0208090404030B020404" pitchFamily="18" charset="77"/>
              </a:rPr>
              <a:t>AMPOLLE e CRESTE AMPOLLARI</a:t>
            </a:r>
          </a:p>
        </p:txBody>
      </p:sp>
      <p:pic>
        <p:nvPicPr>
          <p:cNvPr id="94210" name="Picture 1" descr="1813">
            <a:extLst>
              <a:ext uri="{FF2B5EF4-FFF2-40B4-BE49-F238E27FC236}">
                <a16:creationId xmlns:a16="http://schemas.microsoft.com/office/drawing/2014/main" id="{9DF3CCEC-D575-1443-A328-FEEF231FE0A9}"/>
              </a:ext>
            </a:extLst>
          </p:cNvPr>
          <p:cNvPicPr>
            <a:picLocks noGrp="1" noChangeAspect="1" noChangeArrowheads="1"/>
          </p:cNvPicPr>
          <p:nvPr isPhoto="1"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954296"/>
            <a:ext cx="3708079" cy="4148725"/>
          </a:xfrm>
        </p:spPr>
      </p:pic>
      <p:pic>
        <p:nvPicPr>
          <p:cNvPr id="94211" name="Picture 1" descr="1813">
            <a:extLst>
              <a:ext uri="{FF2B5EF4-FFF2-40B4-BE49-F238E27FC236}">
                <a16:creationId xmlns:a16="http://schemas.microsoft.com/office/drawing/2014/main" id="{3AC1F8B3-BC72-B84E-9A73-337C34E6492B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273" y="1016197"/>
            <a:ext cx="3708079" cy="512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 descr="1814">
            <a:extLst>
              <a:ext uri="{FF2B5EF4-FFF2-40B4-BE49-F238E27FC236}">
                <a16:creationId xmlns:a16="http://schemas.microsoft.com/office/drawing/2014/main" id="{B62134C7-29D8-154F-8F6F-CD5FDA90A1C9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251" y="0"/>
            <a:ext cx="5040131" cy="68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514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 descr="1815">
            <a:extLst>
              <a:ext uri="{FF2B5EF4-FFF2-40B4-BE49-F238E27FC236}">
                <a16:creationId xmlns:a16="http://schemas.microsoft.com/office/drawing/2014/main" id="{37BE3951-DC38-6340-B06A-7313365F13B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51" y="0"/>
            <a:ext cx="8603995" cy="67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5BBAD8-0C1D-8DA9-25E8-FF003CADAC88}"/>
              </a:ext>
            </a:extLst>
          </p:cNvPr>
          <p:cNvSpPr txBox="1">
            <a:spLocks/>
          </p:cNvSpPr>
          <p:nvPr/>
        </p:nvSpPr>
        <p:spPr>
          <a:xfrm>
            <a:off x="4572000" y="145251"/>
            <a:ext cx="3429000" cy="7989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3000" dirty="0">
                <a:latin typeface="Cooper Black" panose="0208090404030B020404" pitchFamily="18" charset="77"/>
              </a:rPr>
              <a:t>MACULE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3000" dirty="0">
                <a:latin typeface="Cooper Black" panose="0208090404030B020404" pitchFamily="18" charset="77"/>
              </a:rPr>
              <a:t>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3000" dirty="0">
                <a:latin typeface="Cooper Black" panose="0208090404030B020404" pitchFamily="18" charset="77"/>
              </a:rPr>
              <a:t>OTOLITI</a:t>
            </a:r>
          </a:p>
        </p:txBody>
      </p:sp>
    </p:spTree>
    <p:extLst>
      <p:ext uri="{BB962C8B-B14F-4D97-AF65-F5344CB8AC3E}">
        <p14:creationId xmlns:p14="http://schemas.microsoft.com/office/powerpoint/2010/main" val="3224027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 descr="1815">
            <a:extLst>
              <a:ext uri="{FF2B5EF4-FFF2-40B4-BE49-F238E27FC236}">
                <a16:creationId xmlns:a16="http://schemas.microsoft.com/office/drawing/2014/main" id="{81E4239C-463C-0F40-9E60-E2FB26A119A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91" y="0"/>
            <a:ext cx="8188036" cy="68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3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8A6DE-4A9A-C843-A323-90E30FF1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29" y="365090"/>
            <a:ext cx="5826919" cy="864394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701" dirty="0">
                <a:latin typeface="Cooper Black" panose="0208090404030B020404" pitchFamily="18" charset="77"/>
              </a:rPr>
              <a:t>SISTEMA </a:t>
            </a:r>
            <a:br>
              <a:rPr lang="it-IT" sz="2701" dirty="0">
                <a:latin typeface="Cooper Black" panose="0208090404030B020404" pitchFamily="18" charset="77"/>
              </a:rPr>
            </a:br>
            <a:r>
              <a:rPr lang="it-IT" sz="2701" dirty="0">
                <a:latin typeface="Cooper Black" panose="0208090404030B020404" pitchFamily="18" charset="77"/>
              </a:rPr>
              <a:t>VESTIBOLO-COCLEARE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098DBB-F0C6-644D-824D-7147FCB26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" y="1631373"/>
            <a:ext cx="8042564" cy="5143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Si localizza nel LABIRINTO nell’ ambito dell’ ORECCHIO INTERNO nella RUPE dell’ OSSO TEMPORALE</a:t>
            </a:r>
          </a:p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Consta di: </a:t>
            </a:r>
          </a:p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PORZIONE VESTIBOLARE, deputata a recepire la SENSIBILITA’ SPECIFICA dell’ EQUILIBRIO ;</a:t>
            </a:r>
          </a:p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PORZIONE COCLEARE, deputata a recepire la SENSIBILITA’ SPECIFICA dell’ UDITO</a:t>
            </a:r>
          </a:p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Globalmente, nell’ ambito del LABIRINTO se ne descrive un LABIRINTO OSSEO, che racchiude un LABIRINTO MEMBRANOSO</a:t>
            </a:r>
          </a:p>
        </p:txBody>
      </p:sp>
    </p:spTree>
    <p:extLst>
      <p:ext uri="{BB962C8B-B14F-4D97-AF65-F5344CB8AC3E}">
        <p14:creationId xmlns:p14="http://schemas.microsoft.com/office/powerpoint/2010/main" val="88218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1816">
            <a:extLst>
              <a:ext uri="{FF2B5EF4-FFF2-40B4-BE49-F238E27FC236}">
                <a16:creationId xmlns:a16="http://schemas.microsoft.com/office/drawing/2014/main" id="{B0D8E5ED-0080-6F4F-9D37-EB937F935D26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74" y="477982"/>
            <a:ext cx="8894362" cy="59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85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CE8C0-1B6C-8142-80AD-9E173422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500" y="227196"/>
            <a:ext cx="6858000" cy="69175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3600" dirty="0">
                <a:latin typeface="Cooper Black" panose="0208090404030B020404" pitchFamily="18" charset="77"/>
              </a:rPr>
              <a:t>ORECCHIO  INTERNO</a:t>
            </a:r>
            <a:br>
              <a:rPr lang="it-IT" sz="3600" dirty="0">
                <a:latin typeface="Cooper Black" panose="0208090404030B020404" pitchFamily="18" charset="77"/>
              </a:rPr>
            </a:br>
            <a:r>
              <a:rPr lang="it-IT" sz="3600" dirty="0">
                <a:latin typeface="Cooper Black" panose="0208090404030B020404" pitchFamily="18" charset="77"/>
              </a:rPr>
              <a:t>COCLEA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D08C0B-5C42-254C-AB1C-05490A6C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6" y="1163782"/>
            <a:ext cx="8510155" cy="54760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2400" dirty="0">
                <a:latin typeface="Copperplate" panose="02000504000000020004" pitchFamily="2" charset="77"/>
              </a:rPr>
              <a:t>È la porzione del LABIRINTO che è coinvolta nella sensibilità specifica dell’ UDITO.</a:t>
            </a:r>
          </a:p>
          <a:p>
            <a:pPr eaLnBrk="1" hangingPunct="1">
              <a:defRPr/>
            </a:pPr>
            <a:r>
              <a:rPr lang="it-IT" sz="2400" dirty="0">
                <a:latin typeface="Copperplate" panose="02000504000000020004" pitchFamily="2" charset="77"/>
              </a:rPr>
              <a:t>E’ costituito da :</a:t>
            </a:r>
          </a:p>
          <a:p>
            <a:pPr eaLnBrk="1" hangingPunct="1">
              <a:defRPr/>
            </a:pPr>
            <a:r>
              <a:rPr lang="it-IT" sz="2400" dirty="0">
                <a:latin typeface="Copperplate" panose="02000504000000020004" pitchFamily="2" charset="77"/>
              </a:rPr>
              <a:t>- CHIOCCIOLA (o COCLEA OSSEA), Involucro Scheletrico, che è caratterizzato da una morfologia a SPIRALE, che compie 2 giri e mezzo attorno ad un Asse Scheletrico (MODIOLO);</a:t>
            </a:r>
          </a:p>
          <a:p>
            <a:pPr eaLnBrk="1" hangingPunct="1">
              <a:defRPr/>
            </a:pPr>
            <a:r>
              <a:rPr lang="it-IT" sz="2400" dirty="0">
                <a:latin typeface="Copperplate" panose="02000504000000020004" pitchFamily="2" charset="77"/>
              </a:rPr>
              <a:t>- COCLEA, contenuta all’ interno della CHIOCCIOLA. Vi si descrivono il DOTTO VESTIBOLARE nella SCALA VESTIBOLARE  ed il DOTTO TIMPANICO nella SCALA TIMPANICA: contengono PERILINFA. Tra di essi si localizza il DOTTO COCLEARE nella Scala Media contenente ENDOLINFA</a:t>
            </a:r>
            <a:endParaRPr lang="it-IT" sz="2400" b="1" dirty="0">
              <a:latin typeface="Copperplate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098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>
            <a:extLst>
              <a:ext uri="{FF2B5EF4-FFF2-40B4-BE49-F238E27FC236}">
                <a16:creationId xmlns:a16="http://schemas.microsoft.com/office/drawing/2014/main" id="{859AA0C4-D957-864D-A121-61B87572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82" y="130537"/>
            <a:ext cx="8915209" cy="616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450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>
            <a:extLst>
              <a:ext uri="{FF2B5EF4-FFF2-40B4-BE49-F238E27FC236}">
                <a16:creationId xmlns:a16="http://schemas.microsoft.com/office/drawing/2014/main" id="{651C4386-8C61-A649-8847-09BFAF48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1156098" y="970360"/>
            <a:ext cx="6777038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499E0706-861B-9944-8574-4E72B5A8FC8A}"/>
              </a:ext>
            </a:extLst>
          </p:cNvPr>
          <p:cNvSpPr/>
          <p:nvPr/>
        </p:nvSpPr>
        <p:spPr bwMode="auto">
          <a:xfrm>
            <a:off x="2573778" y="2996952"/>
            <a:ext cx="3942439" cy="1512168"/>
          </a:xfrm>
          <a:prstGeom prst="round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  <p:txBody>
          <a:bodyPr/>
          <a:lstStyle/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E2AA9EA2-2A6A-AB4B-BA75-8FC5366C0164}"/>
              </a:ext>
            </a:extLst>
          </p:cNvPr>
          <p:cNvSpPr/>
          <p:nvPr/>
        </p:nvSpPr>
        <p:spPr bwMode="auto">
          <a:xfrm>
            <a:off x="1329259" y="1005198"/>
            <a:ext cx="1350152" cy="367773"/>
          </a:xfrm>
          <a:prstGeom prst="round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sp>
        <p:nvSpPr>
          <p:cNvPr id="103428" name="CasellaDiTesto 2">
            <a:extLst>
              <a:ext uri="{FF2B5EF4-FFF2-40B4-BE49-F238E27FC236}">
                <a16:creationId xmlns:a16="http://schemas.microsoft.com/office/drawing/2014/main" id="{E697A797-82AE-2E4C-8127-5EF11062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1593057"/>
            <a:ext cx="1134667" cy="72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135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1° GIRO = GIRO BASALE</a:t>
            </a:r>
          </a:p>
        </p:txBody>
      </p:sp>
      <p:sp>
        <p:nvSpPr>
          <p:cNvPr id="103429" name="Freccia su 6">
            <a:extLst>
              <a:ext uri="{FF2B5EF4-FFF2-40B4-BE49-F238E27FC236}">
                <a16:creationId xmlns:a16="http://schemas.microsoft.com/office/drawing/2014/main" id="{A645FEC3-DED1-D440-829F-926AA07F5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205" y="1431132"/>
            <a:ext cx="34529" cy="161925"/>
          </a:xfrm>
          <a:prstGeom prst="upArrow">
            <a:avLst>
              <a:gd name="adj1" fmla="val 50000"/>
              <a:gd name="adj2" fmla="val 49633"/>
            </a:avLst>
          </a:prstGeom>
          <a:solidFill>
            <a:srgbClr val="FF0000"/>
          </a:solidFill>
          <a:ln w="635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altLang="it-IT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cxnSp>
        <p:nvCxnSpPr>
          <p:cNvPr id="103430" name="Connettore 2 8">
            <a:extLst>
              <a:ext uri="{FF2B5EF4-FFF2-40B4-BE49-F238E27FC236}">
                <a16:creationId xmlns:a16="http://schemas.microsoft.com/office/drawing/2014/main" id="{4F10C726-08D8-1141-9874-EEFBEE05D0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6665" y="2284812"/>
            <a:ext cx="566738" cy="873919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431" name="CasellaDiTesto 9">
            <a:extLst>
              <a:ext uri="{FF2B5EF4-FFF2-40B4-BE49-F238E27FC236}">
                <a16:creationId xmlns:a16="http://schemas.microsoft.com/office/drawing/2014/main" id="{16048B42-2285-EE44-9168-7E80046D6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70" y="2422923"/>
            <a:ext cx="961280" cy="3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135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2° GIRO</a:t>
            </a:r>
            <a:endParaRPr kumimoji="0" lang="it-IT" altLang="it-IT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sp>
        <p:nvSpPr>
          <p:cNvPr id="103432" name="CasellaDiTesto 10">
            <a:extLst>
              <a:ext uri="{FF2B5EF4-FFF2-40B4-BE49-F238E27FC236}">
                <a16:creationId xmlns:a16="http://schemas.microsoft.com/office/drawing/2014/main" id="{0FA2A824-5E80-8E48-9FA1-0C5CF8E97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70" y="1593058"/>
            <a:ext cx="1106237" cy="51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135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3° GIRO</a:t>
            </a:r>
          </a:p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135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mezzo giro</a:t>
            </a:r>
            <a:endParaRPr kumimoji="0" lang="it-IT" altLang="it-IT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314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>
            <a:extLst>
              <a:ext uri="{FF2B5EF4-FFF2-40B4-BE49-F238E27FC236}">
                <a16:creationId xmlns:a16="http://schemas.microsoft.com/office/drawing/2014/main" id="{58C10CAB-F0BF-1B42-9EBE-76F168F1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4" y="875112"/>
            <a:ext cx="6696075" cy="51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74" name="CasellaDiTesto 1">
            <a:extLst>
              <a:ext uri="{FF2B5EF4-FFF2-40B4-BE49-F238E27FC236}">
                <a16:creationId xmlns:a16="http://schemas.microsoft.com/office/drawing/2014/main" id="{DFA3CC44-97F4-A744-B266-E97733B10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487" y="1970486"/>
            <a:ext cx="871699" cy="3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135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perilinfa</a:t>
            </a:r>
          </a:p>
        </p:txBody>
      </p:sp>
      <p:sp>
        <p:nvSpPr>
          <p:cNvPr id="105475" name="CasellaDiTesto 3">
            <a:extLst>
              <a:ext uri="{FF2B5EF4-FFF2-40B4-BE49-F238E27FC236}">
                <a16:creationId xmlns:a16="http://schemas.microsoft.com/office/drawing/2014/main" id="{47FCBA69-EC76-6C43-9E35-9C9570357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563" y="2781301"/>
            <a:ext cx="871699" cy="3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135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perilinfa</a:t>
            </a:r>
          </a:p>
        </p:txBody>
      </p:sp>
      <p:sp>
        <p:nvSpPr>
          <p:cNvPr id="105476" name="CasellaDiTesto 2">
            <a:extLst>
              <a:ext uri="{FF2B5EF4-FFF2-40B4-BE49-F238E27FC236}">
                <a16:creationId xmlns:a16="http://schemas.microsoft.com/office/drawing/2014/main" id="{43EF52B1-CD54-2D48-8B38-9D7BCC41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93" y="2247901"/>
            <a:ext cx="901016" cy="3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1351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endolinfa</a:t>
            </a:r>
          </a:p>
        </p:txBody>
      </p:sp>
      <p:cxnSp>
        <p:nvCxnSpPr>
          <p:cNvPr id="105477" name="Connettore 2 5">
            <a:extLst>
              <a:ext uri="{FF2B5EF4-FFF2-40B4-BE49-F238E27FC236}">
                <a16:creationId xmlns:a16="http://schemas.microsoft.com/office/drawing/2014/main" id="{5860D37F-0743-C64B-B0A7-8A2EFF9D48F1}"/>
              </a:ext>
            </a:extLst>
          </p:cNvPr>
          <p:cNvCxnSpPr>
            <a:cxnSpLocks/>
          </p:cNvCxnSpPr>
          <p:nvPr/>
        </p:nvCxnSpPr>
        <p:spPr bwMode="auto">
          <a:xfrm>
            <a:off x="2388394" y="2386015"/>
            <a:ext cx="563167" cy="16668"/>
          </a:xfrm>
          <a:prstGeom prst="straightConnector1">
            <a:avLst/>
          </a:prstGeom>
          <a:noFill/>
          <a:ln w="635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70424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>
            <a:extLst>
              <a:ext uri="{FF2B5EF4-FFF2-40B4-BE49-F238E27FC236}">
                <a16:creationId xmlns:a16="http://schemas.microsoft.com/office/drawing/2014/main" id="{1796BB4D-F0AA-4243-8184-885BBBBB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869" y="2088573"/>
            <a:ext cx="6723776" cy="464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2" name="CasellaDiTesto 2">
            <a:extLst>
              <a:ext uri="{FF2B5EF4-FFF2-40B4-BE49-F238E27FC236}">
                <a16:creationId xmlns:a16="http://schemas.microsoft.com/office/drawing/2014/main" id="{03F919AF-BA31-1048-B57E-5D64DFAF1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385" y="149581"/>
            <a:ext cx="66722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Nella COCLEA, esiste una Distribuzione 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Tonotopica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: i suoni 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piu’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 ACUTI sono recepiti nel GIRO BASALE della spirale, i suoni INTERMEDI nel GIRO MEDIO ed i suoni 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piu’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 BASSI nel GIRO APICALE  </a:t>
            </a:r>
          </a:p>
        </p:txBody>
      </p:sp>
    </p:spTree>
    <p:extLst>
      <p:ext uri="{BB962C8B-B14F-4D97-AF65-F5344CB8AC3E}">
        <p14:creationId xmlns:p14="http://schemas.microsoft.com/office/powerpoint/2010/main" val="4233140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>
            <a:extLst>
              <a:ext uri="{FF2B5EF4-FFF2-40B4-BE49-F238E27FC236}">
                <a16:creationId xmlns:a16="http://schemas.microsoft.com/office/drawing/2014/main" id="{59669E15-A259-D142-8D0F-D286D2EF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677" y="88324"/>
            <a:ext cx="8115733" cy="661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0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BAF5DAC1-354C-784E-9995-FF989AE9E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451575"/>
            <a:ext cx="3537347" cy="1166812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685854" algn="l"/>
                <a:tab pos="1371709" algn="l"/>
                <a:tab pos="2057563" algn="l"/>
                <a:tab pos="2743417" algn="l"/>
                <a:tab pos="3429271" algn="l"/>
                <a:tab pos="4115126" algn="l"/>
                <a:tab pos="4800980" algn="l"/>
                <a:tab pos="5486833" algn="l"/>
                <a:tab pos="6172688" algn="l"/>
                <a:tab pos="6858542" algn="l"/>
                <a:tab pos="7544396" algn="l"/>
              </a:tabLst>
              <a:defRPr/>
            </a:pPr>
            <a:r>
              <a:rPr lang="it-IT" altLang="it-IT" sz="2800" dirty="0">
                <a:latin typeface="Arial Black" panose="020B0604020202020204" pitchFamily="34" charset="0"/>
              </a:rPr>
              <a:t>OSSO TEMPORALE </a:t>
            </a:r>
          </a:p>
        </p:txBody>
      </p:sp>
      <p:pic>
        <p:nvPicPr>
          <p:cNvPr id="74754" name="Picture 3">
            <a:extLst>
              <a:ext uri="{FF2B5EF4-FFF2-40B4-BE49-F238E27FC236}">
                <a16:creationId xmlns:a16="http://schemas.microsoft.com/office/drawing/2014/main" id="{DEB2DE14-B16A-E64D-8239-AABE2AC2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20" y="1837136"/>
            <a:ext cx="8703047" cy="442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5" name="Text Box 5">
            <a:extLst>
              <a:ext uri="{FF2B5EF4-FFF2-40B4-BE49-F238E27FC236}">
                <a16:creationId xmlns:a16="http://schemas.microsoft.com/office/drawing/2014/main" id="{49663649-D248-D54F-9705-EA0348E05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6" y="2153841"/>
            <a:ext cx="1150304" cy="2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1" rIns="67500" bIns="35101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Microsoft YaHei" panose="020B0503020204020204" pitchFamily="34" charset="-122"/>
                <a:cs typeface="Arial"/>
              </a:rPr>
              <a:t>LATERALE</a:t>
            </a:r>
          </a:p>
        </p:txBody>
      </p:sp>
      <p:sp>
        <p:nvSpPr>
          <p:cNvPr id="74756" name="Text Box 6">
            <a:extLst>
              <a:ext uri="{FF2B5EF4-FFF2-40B4-BE49-F238E27FC236}">
                <a16:creationId xmlns:a16="http://schemas.microsoft.com/office/drawing/2014/main" id="{24579FA1-36D2-2A44-896A-CFBA36BC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065" y="2228929"/>
            <a:ext cx="1211284" cy="2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1" rIns="67500" bIns="35101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351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panose="020B0604020202020204" pitchFamily="34" charset="0"/>
                <a:ea typeface="Microsoft YaHei" panose="020B0503020204020204" pitchFamily="34" charset="-122"/>
                <a:cs typeface="Arial"/>
              </a:rPr>
              <a:t>INFERIORE</a:t>
            </a:r>
          </a:p>
        </p:txBody>
      </p:sp>
      <p:sp>
        <p:nvSpPr>
          <p:cNvPr id="74757" name="Line 7">
            <a:extLst>
              <a:ext uri="{FF2B5EF4-FFF2-40B4-BE49-F238E27FC236}">
                <a16:creationId xmlns:a16="http://schemas.microsoft.com/office/drawing/2014/main" id="{5B115CC9-1FEC-7D44-BFB2-6F38013EA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0348" y="2511030"/>
            <a:ext cx="53578" cy="3489722"/>
          </a:xfrm>
          <a:prstGeom prst="line">
            <a:avLst/>
          </a:prstGeom>
          <a:noFill/>
          <a:ln w="57240" cap="sq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33697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pic>
        <p:nvPicPr>
          <p:cNvPr id="74758" name="Picture 8">
            <a:extLst>
              <a:ext uri="{FF2B5EF4-FFF2-40B4-BE49-F238E27FC236}">
                <a16:creationId xmlns:a16="http://schemas.microsoft.com/office/drawing/2014/main" id="{60776DE8-BC4C-7048-986F-74670FA1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546" y="67867"/>
            <a:ext cx="2322910" cy="176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96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0608">
            <a:extLst>
              <a:ext uri="{FF2B5EF4-FFF2-40B4-BE49-F238E27FC236}">
                <a16:creationId xmlns:a16="http://schemas.microsoft.com/office/drawing/2014/main" id="{F1DFC9FE-87C1-5F49-8749-E7F9091B6324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1" y="857251"/>
            <a:ext cx="5600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2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F0E18-E8FC-B441-AA5A-A681BAAE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47" y="167555"/>
            <a:ext cx="6169819" cy="107513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>
                <a:solidFill>
                  <a:schemeClr val="tx1"/>
                </a:solidFill>
                <a:latin typeface="Cooper Black" panose="0208090404030B020404" pitchFamily="18" charset="77"/>
              </a:rPr>
              <a:t>ORECCHIO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116121-AC9F-6C46-A2B9-C55BB502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242689"/>
            <a:ext cx="8759536" cy="54906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In direzione LATERO-MEDIALE e POSTERO-ANTERIORE, nella Rupe del Temporale si descrivono:</a:t>
            </a:r>
          </a:p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- ORECCHIO ESTERNO con PADIGLIONE AURICOLARE, CONDOTTO UDITIVO con il MEATO UDITIVO (ACUSTICO) ESTERNO con limite mediale alla MEMBRANA del TIMPANO ;</a:t>
            </a:r>
          </a:p>
          <a:p>
            <a:pPr marL="342927" indent="-342927">
              <a:buFontTx/>
              <a:buChar char="-"/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ORECCHIO MEDIO:CASSA DEL TIMPANO con OSSICINI dell’ UDITO ;</a:t>
            </a:r>
          </a:p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ORECCHIO INTERNO con </a:t>
            </a:r>
            <a:r>
              <a:rPr lang="it-IT" sz="2600" dirty="0">
                <a:latin typeface="Chalkboard SE" panose="03050602040202020205" pitchFamily="66" charset="77"/>
              </a:rPr>
              <a:t>PORZIONE VESTIBOLARE, deputata a recepire la SENSIBILITA’ SPECIFICA dell’ EQUILIBRIO, e PORZIONE COCLEARE, deputata a recepire la SENSIBILITA’ SPECIFICA dell’ UDITO</a:t>
            </a:r>
          </a:p>
          <a:p>
            <a:pPr marL="342927" indent="-342927">
              <a:buFontTx/>
              <a:buChar char="-"/>
              <a:defRPr/>
            </a:pPr>
            <a:endParaRPr lang="it-IT" sz="2100" b="1" dirty="0"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235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>
            <a:extLst>
              <a:ext uri="{FF2B5EF4-FFF2-40B4-BE49-F238E27FC236}">
                <a16:creationId xmlns:a16="http://schemas.microsoft.com/office/drawing/2014/main" id="{87F1F776-8843-664D-8D7E-0342FDE9E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27" y="205760"/>
            <a:ext cx="8647508" cy="651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926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>
            <a:extLst>
              <a:ext uri="{FF2B5EF4-FFF2-40B4-BE49-F238E27FC236}">
                <a16:creationId xmlns:a16="http://schemas.microsoft.com/office/drawing/2014/main" id="{B44F6976-1D67-8D44-9E7C-114D95D5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965" y="181531"/>
            <a:ext cx="7606144" cy="669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90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30782D-1218-364F-8B5A-28412C05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6" y="270273"/>
            <a:ext cx="6169819" cy="74533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sz="3200" dirty="0">
                <a:latin typeface="Cooper Black" panose="0208090404030B020404" pitchFamily="18" charset="77"/>
              </a:rPr>
              <a:t>ORECCHIO  ESTERNO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F9A518-11AC-E643-BAAC-9F41A827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5" y="1215736"/>
            <a:ext cx="8385464" cy="55071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b="1" dirty="0"/>
              <a:t>PADIGLIONE AURICOLARE: complessa struttura con impalcatura cartilaginea elastica.</a:t>
            </a:r>
          </a:p>
          <a:p>
            <a:pPr eaLnBrk="1" hangingPunct="1">
              <a:defRPr/>
            </a:pPr>
            <a:r>
              <a:rPr lang="it-IT" sz="2600" b="1" dirty="0"/>
              <a:t>Presenta numerosi RILIEVI e DEPRESSIONI, che contribuiscono a determinare la provenienza dei diversi suoni.</a:t>
            </a:r>
          </a:p>
          <a:p>
            <a:pPr eaLnBrk="1" hangingPunct="1">
              <a:defRPr/>
            </a:pPr>
            <a:r>
              <a:rPr lang="it-IT" sz="2600" b="1" dirty="0"/>
              <a:t>Si trova in stretta connessione con il Condotto Uditivo Esterno, che presenta un andamento curvilineo.</a:t>
            </a:r>
          </a:p>
          <a:p>
            <a:pPr eaLnBrk="1" hangingPunct="1">
              <a:defRPr/>
            </a:pPr>
            <a:r>
              <a:rPr lang="it-IT" sz="2600" b="1" dirty="0"/>
              <a:t>Per l’ osservazione della Membrana del Timpano tramite Otoscopio, la curvatura del Condotto Uditivo viene «rettificata» mediante opportuno spostamento del Padiglione Auricolare.</a:t>
            </a:r>
          </a:p>
        </p:txBody>
      </p:sp>
    </p:spTree>
    <p:extLst>
      <p:ext uri="{BB962C8B-B14F-4D97-AF65-F5344CB8AC3E}">
        <p14:creationId xmlns:p14="http://schemas.microsoft.com/office/powerpoint/2010/main" val="331355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8AEA6-3E60-2740-AD08-B22ED253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1" y="197536"/>
            <a:ext cx="6169819" cy="690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sz="3600" dirty="0">
                <a:latin typeface="Cooper Black" panose="0208090404030B020404" pitchFamily="18" charset="77"/>
              </a:rPr>
              <a:t>ORECCHIO MEDIO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CB76AC-7745-B044-BED0-ECFDA0AB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2" y="1122218"/>
            <a:ext cx="8530935" cy="53824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dirty="0">
                <a:latin typeface="Copperplate Gothic Bold" panose="020E0705020206020404" pitchFamily="34" charset="77"/>
              </a:rPr>
              <a:t>Vi sono contenuti i 3 OSSICINI dell’ UDITO, in senso LATERO-MEDIALE, MARTELLO, INCUDINE e STAFFA .</a:t>
            </a:r>
          </a:p>
          <a:p>
            <a:pPr eaLnBrk="1" hangingPunct="1">
              <a:defRPr/>
            </a:pPr>
            <a:r>
              <a:rPr lang="it-IT" sz="2600" dirty="0">
                <a:latin typeface="Copperplate Gothic Bold" panose="020E0705020206020404" pitchFamily="34" charset="77"/>
              </a:rPr>
              <a:t>La Membrana del Timpano viene messa in movimento dalle stimolazioni sonore, di conseguenza vengono trasmesse stimolazioni meccaniche agli Ossicini.</a:t>
            </a:r>
          </a:p>
          <a:p>
            <a:pPr eaLnBrk="1" hangingPunct="1">
              <a:defRPr/>
            </a:pPr>
            <a:r>
              <a:rPr lang="it-IT" sz="2600" dirty="0">
                <a:latin typeface="Copperplate Gothic Bold" panose="020E0705020206020404" pitchFamily="34" charset="77"/>
              </a:rPr>
              <a:t>La STAFFA trasferisce, infine, l’ azione meccanica all’ ENDOLINFA, fluido che è deputato a stimolare le CELLULE UDITIVE</a:t>
            </a:r>
          </a:p>
        </p:txBody>
      </p:sp>
    </p:spTree>
    <p:extLst>
      <p:ext uri="{BB962C8B-B14F-4D97-AF65-F5344CB8AC3E}">
        <p14:creationId xmlns:p14="http://schemas.microsoft.com/office/powerpoint/2010/main" val="24980644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7103</TotalTime>
  <Words>624</Words>
  <Application>Microsoft Macintosh PowerPoint</Application>
  <PresentationFormat>Presentazione su schermo (4:3)</PresentationFormat>
  <Paragraphs>67</Paragraphs>
  <Slides>26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8" baseType="lpstr">
      <vt:lpstr>Arial</vt:lpstr>
      <vt:lpstr>Arial Black</vt:lpstr>
      <vt:lpstr>Arial Rounded MT Bold</vt:lpstr>
      <vt:lpstr>Calibri</vt:lpstr>
      <vt:lpstr>Calibri Light</vt:lpstr>
      <vt:lpstr>Chalkboard</vt:lpstr>
      <vt:lpstr>Chalkboard SE</vt:lpstr>
      <vt:lpstr>Cooper Black</vt:lpstr>
      <vt:lpstr>Copperplate</vt:lpstr>
      <vt:lpstr>Copperplate Gothic Bold</vt:lpstr>
      <vt:lpstr>Times New Roman</vt:lpstr>
      <vt:lpstr>1_Tema di Office</vt:lpstr>
      <vt:lpstr>SISTEMA  ACUSTICO (Vestibolo – Cocleare)</vt:lpstr>
      <vt:lpstr>SISTEMA  VESTIBOLO-COCLEARE</vt:lpstr>
      <vt:lpstr>OSSO TEMPORALE </vt:lpstr>
      <vt:lpstr>Presentazione standard di PowerPoint</vt:lpstr>
      <vt:lpstr>ORECCHIO</vt:lpstr>
      <vt:lpstr>Presentazione standard di PowerPoint</vt:lpstr>
      <vt:lpstr>Presentazione standard di PowerPoint</vt:lpstr>
      <vt:lpstr>ORECCHIO  ESTERNO</vt:lpstr>
      <vt:lpstr>ORECCHIO MEDIO</vt:lpstr>
      <vt:lpstr>Presentazione standard di PowerPoint</vt:lpstr>
      <vt:lpstr>Presentazione standard di PowerPoint</vt:lpstr>
      <vt:lpstr>ORECCHIO  INTERNO</vt:lpstr>
      <vt:lpstr>Presentazione standard di PowerPoint</vt:lpstr>
      <vt:lpstr>Presentazione standard di PowerPoint</vt:lpstr>
      <vt:lpstr>ORECCHIO  INTERNO VESTIBOLO</vt:lpstr>
      <vt:lpstr>AMPOLLE e CRESTE AMPOLLARI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ORECCHIO  INTERNO COCLEA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VISIVO</dc:title>
  <dc:creator> unife</dc:creator>
  <cp:lastModifiedBy>Utente di Microsoft Office</cp:lastModifiedBy>
  <cp:revision>153</cp:revision>
  <cp:lastPrinted>1601-01-01T00:00:00Z</cp:lastPrinted>
  <dcterms:created xsi:type="dcterms:W3CDTF">2004-03-16T14:31:15Z</dcterms:created>
  <dcterms:modified xsi:type="dcterms:W3CDTF">2023-11-10T07:13:13Z</dcterms:modified>
</cp:coreProperties>
</file>