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85" r:id="rId4"/>
    <p:sldMasterId id="2147483699" r:id="rId5"/>
  </p:sldMasterIdLst>
  <p:notesMasterIdLst>
    <p:notesMasterId r:id="rId27"/>
  </p:notesMasterIdLst>
  <p:sldIdLst>
    <p:sldId id="256" r:id="rId6"/>
    <p:sldId id="257" r:id="rId7"/>
    <p:sldId id="263" r:id="rId8"/>
    <p:sldId id="315" r:id="rId9"/>
    <p:sldId id="355" r:id="rId10"/>
    <p:sldId id="259" r:id="rId11"/>
    <p:sldId id="731" r:id="rId12"/>
    <p:sldId id="262" r:id="rId13"/>
    <p:sldId id="313" r:id="rId14"/>
    <p:sldId id="316" r:id="rId15"/>
    <p:sldId id="324" r:id="rId16"/>
    <p:sldId id="356" r:id="rId17"/>
    <p:sldId id="266" r:id="rId18"/>
    <p:sldId id="267" r:id="rId19"/>
    <p:sldId id="268" r:id="rId20"/>
    <p:sldId id="269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7" autoAdjust="0"/>
    <p:restoredTop sz="94648"/>
  </p:normalViewPr>
  <p:slideViewPr>
    <p:cSldViewPr>
      <p:cViewPr varScale="1">
        <p:scale>
          <a:sx n="113" d="100"/>
          <a:sy n="113" d="100"/>
        </p:scale>
        <p:origin x="192" y="2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C5E7E77A-7FF4-4666-8E80-FD390971E9B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3575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55995025-847B-4A5D-A3B5-E6B96A40D66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9DEBFD8E-7F3C-4329-9E76-A3EED1497D5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2228DB3-7CE3-46E4-AE05-302B8E6D18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C3DA5914-5DF5-4279-AC43-EA0061AD400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527CD644-66C5-4588-A633-C331F690C46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9968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CA808F5C-19E1-4789-A67A-494D613EB27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F324EE7-8823-4F4A-9E36-EF37EF2107B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9089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38894D34-AC2F-4521-80FB-672327DF4D8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49A0855F-1CD5-4E25-9DFB-0EED1F6951C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3625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>
            <a:extLst>
              <a:ext uri="{FF2B5EF4-FFF2-40B4-BE49-F238E27FC236}">
                <a16:creationId xmlns:a16="http://schemas.microsoft.com/office/drawing/2014/main" id="{EC64B6E8-D042-41EA-9D88-C861503245B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047373B0-929F-4ABD-862A-8F7C4E2C797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6181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FDB31DB5-5824-4301-9143-392E2FDF6D0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DE403442-CC59-41A8-9113-0859ECFADF2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591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>
            <a:extLst>
              <a:ext uri="{FF2B5EF4-FFF2-40B4-BE49-F238E27FC236}">
                <a16:creationId xmlns:a16="http://schemas.microsoft.com/office/drawing/2014/main" id="{22536625-D191-44D6-BE12-1649D6314BA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44BD78BD-DDC3-44EE-B8A4-DE503649A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7979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>
            <a:extLst>
              <a:ext uri="{FF2B5EF4-FFF2-40B4-BE49-F238E27FC236}">
                <a16:creationId xmlns:a16="http://schemas.microsoft.com/office/drawing/2014/main" id="{B3F68A51-D29E-4EB4-B84B-877C6FE5C2C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99C97C52-55C7-4249-8CD5-5FC42DE85EE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7180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>
            <a:extLst>
              <a:ext uri="{FF2B5EF4-FFF2-40B4-BE49-F238E27FC236}">
                <a16:creationId xmlns:a16="http://schemas.microsoft.com/office/drawing/2014/main" id="{592240A2-25AA-4A8A-A800-97F9BE696B1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5B675944-43E1-4795-B837-5875B756DE1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5168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>
            <a:extLst>
              <a:ext uri="{FF2B5EF4-FFF2-40B4-BE49-F238E27FC236}">
                <a16:creationId xmlns:a16="http://schemas.microsoft.com/office/drawing/2014/main" id="{22EC82E1-28BE-48C2-A797-D12BF885DB5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C01FD523-414E-427C-85C9-F9C297DBF3E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2488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AF32795F-1436-4AA9-9271-20E757276E3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8ECB4C67-C318-459D-A98F-EFE922BEF4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52E4690E-8DAE-48FF-A924-653BB0427F3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B6CC8764-4008-49C8-B5BA-EF64DA1A487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1C3918EE-9D1F-4334-8685-1FB43E45617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275DE57E-5521-4251-9AA1-6C675CD84E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313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A8B677AD-CF76-4EC8-921B-6D72141FECE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8C867AC0-2C82-4ACA-AEF6-D43011AC5A4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9307F6B5-9CCA-384B-8A75-7F5F7EB2582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184D7D-F0BB-324E-907C-F39B526DEEF8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39937" name="Text Box 1">
            <a:extLst>
              <a:ext uri="{FF2B5EF4-FFF2-40B4-BE49-F238E27FC236}">
                <a16:creationId xmlns:a16="http://schemas.microsoft.com/office/drawing/2014/main" id="{1EAC9420-6157-844F-90C1-AAF1AADD6D7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189E0F80-9B46-1E44-8E72-25709D21CA5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0057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28A4D328-C542-40A3-8360-5A68F094059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DB648617-487D-4D7F-BC43-066E5BBB6B1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3938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43EEF294-321B-4A34-B676-D144F905B9E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42109CE-5F42-4C60-9856-516D9516B5D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0351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8343AE8-821D-447A-99E6-509BBE4F709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7680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C6720-BF12-4BD8-932C-521B05A9CC7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768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935DCADF-4047-4596-BE6A-46D8AF7B017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FE48BCCA-F8A8-4443-BC71-C262425BAD6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504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951304-4840-491D-BBAE-1A51024B1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B5BD746-1B84-4CC3-B1FF-0ACB297FF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826E1B-91B2-46D5-B6B2-C20F8307B7D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F4D374-538B-4B55-B4B3-8F3DD551CD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D9C3C4-BC0D-443A-BA5F-C49DF216D7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8A4E12-9628-4A35-8D58-81AF8A2C881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794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31851-32B5-4263-B0B2-D109D900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F2304BA-BF27-41BF-86A7-257931A05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D62412-7463-42D4-A1C0-A4A7B78337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2E3A3C-59CC-493B-B17F-3431EA1E23D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AC2481-38AB-4909-85B0-02144AE58A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75937F-E0F5-48E9-BACE-EBB89AB25F8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351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7E46624-76BB-463F-8363-538412767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3050" y="82550"/>
            <a:ext cx="2054225" cy="60039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DA9F86-44E0-494A-8A4D-ECD51A20D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13450" cy="60039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30BFC1-4088-4AD5-8529-6EB3986FB3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262BC5-9F41-4390-AB6F-31B4A246D93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A751A1-660F-4687-8D02-7FEBFEA8D2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2ADEFB-6DCA-4B2A-A17E-2305BB86376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2311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F51C66-F944-42B1-BC44-657AD3BCA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0BE9763-4301-432E-9CD1-C41FBB8DA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69F0B4-BAF4-43C3-8162-B33470953D3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C585AE-88BF-452A-B7F7-4C1DD797C47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22BA22-8C54-4A8A-94E7-D5E4C2E7BF3E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663918-EF8E-4D0C-9D82-2D8E1C4E086D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4280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21ABD-EDC3-4FCD-AF33-CBCF7367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B40ADA-B4E1-4029-AAC9-AA4D2B799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967029-3C2A-4B87-8550-7E739A790E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BE08E8-33FB-481B-8DF4-B69C9F12907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7B9FCE-A43B-4990-8209-C96A89962B89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4AB814-017F-455D-8A5B-D636D8D1BDB0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208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37E723-5594-45B5-9AB1-A328D84B8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2318A0-EC8F-4591-880A-16B9AAC82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6C8D99-B011-4420-B013-88D5104932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47269EF-3A0D-4419-891B-36A87DCF017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7F0517-686F-4057-B86B-B2A87F37E094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4CF8CE-08C4-4493-AB61-D6DF145C9D0B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038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5F05B-E50F-46BA-8C98-1AE9103C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8E9E2E-CD6E-4FB8-95B6-A2201C509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64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1BFF70-8751-41A9-B2D9-C58A90FF9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3837" cy="45164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CCB02C-05F9-4A1D-A7BC-83F2681F33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BD20A7-67A2-4EA7-BD49-EE6BE55ECEE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A4DD06-747F-413E-9602-1040404BE33B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957836F-DE7A-4C24-9534-F29707681083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3323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AB4942-A974-4F6C-868D-1A65AC70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B32129-2625-462F-964A-F00370AFB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AA705C-4D68-4513-8A05-39FB0F857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4124E8-7786-401D-AFEE-0EFC3428E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D1BD5D-EB00-4129-B624-90E8A02E9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97A61FE-66D5-4A4C-9178-B6EC352ABF9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ED1F0691-27BE-4067-89A4-1D1BC362051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C1388E-4EB1-437B-AD78-1A43DA300FD4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55367C88-0A91-4A7E-9D7F-741A2D011DB4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0465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D0CFB-0A2B-46FC-8A34-3058E697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18EFE9B-3EC4-401F-A7D9-AE931A6040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6BE038-18F1-420A-8487-2B7C2124059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77C209-A60B-4D37-9C90-F2F8A75B2E66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9C3872-ACA7-4BC0-8263-AB0CE8409749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5860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5766DEF-FBBB-4F91-A0AF-A02B8E2757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FAD4D56-5970-4CA3-8127-D77642F57EF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FA5B97-FCBF-4C9A-97EE-E077B78062C2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B32440-C0DD-45A2-B86D-984681A86005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7323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35E6E7-522F-4E51-94B3-244B969E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1868B4-60BF-427F-8380-A0DBFDD63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428BE3-3764-4059-9D2A-60B4DBF58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88ED92-982D-4033-89B9-5208467BC4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20B32C-2150-4E69-800C-6B2AD122255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F7105C-0783-44D0-9FEB-A1AFCEA8666C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4B0D463B-5F5E-4248-BA4F-BE98336832A6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62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A3E326-DDB3-429F-96BE-EE0E47696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6DB93C-34D9-41C0-8387-34466697E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E857BE-4A7A-4F67-87E1-F3A96CA9FCB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88480A-C378-481F-8044-FB1FABB13BC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645D22-5216-4609-83B5-3E4EA063A9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2C76AA-3170-4AEE-B067-C450FEE519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4522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98B39-2D26-42DF-97EB-C8844A93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41CDCCD-6554-413F-BC3D-81370B3FE8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CBE6BE-3463-41FD-B2A0-79B4AA40D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0E7D19-088F-4F67-BDB0-6FE98A55217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C021E4-2CBF-441A-A9D9-EBD5FC71BD8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829EDE-4359-4264-B9C1-CD5E0F5731CF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C1D6B2C-E74D-4643-BD54-AC1F8FFC9E48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686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FDC731-1C0D-4359-B193-DF7D605B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7BAA08-91B3-4A0A-97A5-116B4791E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8C2560-2568-40F9-A55B-00F8D719AA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D2ECD2-2F10-44CC-B42C-F9DE55FFF55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5B8124-61A5-47A7-96E7-1A094DBBE428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4E4C91-84B7-4B44-A8D8-FEC33CED852F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9617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19FD055-973B-4745-82CD-B0979EE46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3050" y="1447800"/>
            <a:ext cx="2054225" cy="46736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7B9CDE-13BE-48CB-91B8-A95546E85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3450" cy="46736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79AF51-63B7-4F94-83DE-17DD9BD513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13C4632-AD6F-4773-BD19-B4BA2BC01E5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B51D40-C908-45C2-8B85-01126BCA9C14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15E156-68D5-4641-B672-AD9A96D5CAE0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20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627627-09B2-477A-BFBB-8303DE476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71E9FB-C00A-4A31-99B9-0ACD0370F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30293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DE7E4B-BD01-4054-A415-56824825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7DBDCF-5D4E-4EB8-BB60-7EBDB7505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97470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3CD998-ACD1-40B5-A13F-79F40F0D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3F4E45-1AE0-4AD8-9C87-45CDBBEED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49043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8376D0-1BBC-435B-B587-494F763C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B06033-001D-4B67-BF39-58660C540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513" y="1781175"/>
            <a:ext cx="3902075" cy="44767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985A5E-2A7A-40B4-B52D-FEFFF12B6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5988" y="1781175"/>
            <a:ext cx="3902075" cy="44767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71491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26ABED-3CA3-41D0-A3ED-8D493275E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79CB60-E3AA-494B-BC39-536220DFC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9A3FED-803B-49E5-825D-1FD28F894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DC012B6-84C0-453B-8E88-9B17F1E9E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4384215-AF9C-4471-BC45-FDCEA9ACB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6618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59CCBF-EBF4-4D45-ADDE-502E8B3DF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80977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20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0181C6-83B5-4B06-917F-9F732C0E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FC141A-BEEF-4BBE-9BD3-245A302D1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58A13C-992A-4AA1-B386-783726653E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3C221F-24D2-4090-9CCD-F8029E87D08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BF460-1A0B-45A8-A04B-29B2875A2E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0C9B51-F017-43DD-8F8B-C3FB5E2A9CD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6715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82447A-E091-482E-A35A-12AAE3CB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EF0195-DC06-4C2C-81BB-5B564C92D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FE0B91A-DF48-4713-ADB0-C9D0369C3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41480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CA59-232D-4C6A-BD93-65E7B1108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75A6976-A0B2-418C-99D8-FA953E4BC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84CEF3-5BC0-4EE7-AF25-381EC526C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13477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77DF2A-8CA2-4025-AE0F-E68A6AC5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EA4234-0314-465D-802F-68E06BB22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89611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4148188-20FD-43D7-8CBF-D0941756B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38925" y="255588"/>
            <a:ext cx="1989138" cy="600233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5E3494-B0EA-4DA7-B590-EFA023C9D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1513" y="255588"/>
            <a:ext cx="5815012" cy="60023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91140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7F65C0-BB7B-4FAA-BA75-EB824C8F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255588"/>
            <a:ext cx="7807325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57477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999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167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07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599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55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D76AE2-6642-47BF-96AC-9747B35D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FFBF84-B1C5-4065-B17F-77B6E56DC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4862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00446B-25E1-4764-818B-557A9536E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3837" cy="44862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432F22-5919-40DC-B560-FE9C89FCAC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CC7D5C-C8FC-49DD-8A6C-0F19EA36B3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524B5B-17BC-429B-8E51-19DB8EB0A4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DCF0FA-CE7B-41B9-B98A-22D78A5A4F4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4613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536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50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866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996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435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40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6AB47387-07AD-034D-A074-94EED5B432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623050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E7BF02DF-F646-4641-91E7-1A5671B54466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5748338" y="6626225"/>
            <a:ext cx="2039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fld id="{33D36993-E2AA-B541-9A07-82E2CFD3A4BE}" type="slidenum">
              <a:rPr lang="it-IT" altLang="it-IT" sz="800" smtClean="0"/>
              <a:pPr algn="ctr">
                <a:defRPr/>
              </a:pPr>
              <a:t>‹N›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821961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523AAF74-6E62-8E4C-9F55-6640E891F0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50516F-A0D0-844C-ADDA-37458B42A3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EC6CC5-D0F8-F642-ACA4-3A770F8F9E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4993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99FC25-EBF2-E944-A911-245775FED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907091-9722-1644-BF10-336CEDE438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6134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A59BA-654B-0943-9A45-CA26CAD2B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937992-775B-6E44-9A74-3B289430A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86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6BD1D2-12DC-4F85-8B8E-E5E52FCD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69EBE8-68C3-4771-9D13-1AAFAE4BA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459E331-A194-4B1B-B951-E62C70786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011D0E-A46F-42D7-B870-AE0340F20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C2655FB-967E-4135-A8B4-28A3809D0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57B99A6-DA18-4C02-B07C-7BA2174DB9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0F5B15E-F075-45DE-9669-DAA3EADABA3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3586C67-226C-4E94-9553-2997A5C3DA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AB4F73-8E1B-4C8E-8F50-4C282AF3FB9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12560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E7440B-DBE6-0043-B5FA-248450040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D0F1D33-FB3D-A349-96CC-617A37EF72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9246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E0D2D3A-EEFC-FB4D-989A-6F4DAD640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D7C4CC7-465E-2A4D-93B9-048A85898B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555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117C0BD-FA80-7C4C-B769-B3C9FCED9E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77C621-7DAB-9044-8894-8B3D08E40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254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0623D18-BA72-E84E-87C6-1717543F1A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6C15D6-C7C4-9C47-B1E4-B68D46A8F2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407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4184756-55B2-0945-9128-A8751ADA9E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F5984F2-AB48-C64D-8545-232EDFBC2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8421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2D9C02-29DC-A747-B902-7FA4D3940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81DAFDF-63B0-A64F-A4FC-14299C1ED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7103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15967-7CDE-BC42-A56A-BE24AF3D2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40EA79-6CB8-FE46-972E-BAFFBBA32F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8331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35005"/>
            <a:ext cx="6029325" cy="5394325"/>
          </a:xfrm>
        </p:spPr>
        <p:txBody>
          <a:bodyPr vert="eaVert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743964-6A96-8A4D-8F74-AD5825D0B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A35D5E-D812-D046-95ED-63ACCC8DF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59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785794"/>
            <a:ext cx="8240713" cy="539432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AEFA7E-6B54-0B4E-9FA4-601AD5E89D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C843D5-F52F-6E46-9A03-F4A9A5439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3917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677881"/>
            <a:ext cx="8240713" cy="539432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4E9C0FA-B7F3-544A-8C4A-C7522B65CE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388097-F375-6D45-805D-D6DA34F60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65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506A9-6112-4081-A81D-CFB36273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69DB5D9-AE8F-44EB-B41A-8E22608D345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CE69F8-5F86-4BEE-BCE1-86E4287D9AB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018EC2-7A05-4597-B6DF-745A53E12D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D816E1-E7A5-4EE4-9EEB-6E3BE82165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475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E0F565-A21B-4FEE-BFFC-66C7EF1E959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96F30C-8BF8-408F-B13A-0803E6D26E3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715DB0-3A07-4623-A9CA-D8A2856DCA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4A44BE-9D17-404B-A4F7-CCCC2668B19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998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4D5992-5740-44B3-B052-B359B303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C29D6B-CF8A-43F6-808A-6C42394D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4016E1-CD28-43B1-B45F-C5B1DB7B5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97E528-7D13-4A7E-9640-3FAF782232F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57295D-BA01-4D00-99C8-EEC8418FB5B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88BE4E-D4EB-4DE8-8FA6-C402BDB5E5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2B8E7A-7966-4B81-90D2-68656AB63AC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879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CC875E-7B21-4C64-B26C-CF995C0F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F3B86E7-6EB1-4F81-899F-B598733BC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C327474-6CC1-41D3-8227-7CC365F07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8C96E0-1E2E-4F3E-9F8A-A203CCFE39C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D1DE67-0105-42BB-B613-CDCCD71AB3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4C18E1-7E54-4808-B6E7-8A28929261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70C1EC-6B31-46C9-A966-D25F4F9841C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623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>
            <a:extLst>
              <a:ext uri="{FF2B5EF4-FFF2-40B4-BE49-F238E27FC236}">
                <a16:creationId xmlns:a16="http://schemas.microsoft.com/office/drawing/2014/main" id="{A6726EE2-C009-480E-B62F-734A46A398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39238" cy="6853238"/>
            <a:chOff x="0" y="0"/>
            <a:chExt cx="5757" cy="4317"/>
          </a:xfrm>
        </p:grpSpPr>
        <p:sp>
          <p:nvSpPr>
            <p:cNvPr id="1026" name="Freeform 2">
              <a:extLst>
                <a:ext uri="{FF2B5EF4-FFF2-40B4-BE49-F238E27FC236}">
                  <a16:creationId xmlns:a16="http://schemas.microsoft.com/office/drawing/2014/main" id="{29EB4180-1A13-4E87-84FF-810952BAC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71"/>
              <a:ext cx="5757" cy="1245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7" name="Freeform 3">
              <a:extLst>
                <a:ext uri="{FF2B5EF4-FFF2-40B4-BE49-F238E27FC236}">
                  <a16:creationId xmlns:a16="http://schemas.microsoft.com/office/drawing/2014/main" id="{51CEE767-C9FE-4956-9E60-DD5008C85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57" cy="3069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8" name="Freeform 4">
            <a:extLst>
              <a:ext uri="{FF2B5EF4-FFF2-40B4-BE49-F238E27FC236}">
                <a16:creationId xmlns:a16="http://schemas.microsoft.com/office/drawing/2014/main" id="{D67BA9CF-C021-42B6-8540-3BB955C7F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029" name="Group 5">
            <a:extLst>
              <a:ext uri="{FF2B5EF4-FFF2-40B4-BE49-F238E27FC236}">
                <a16:creationId xmlns:a16="http://schemas.microsoft.com/office/drawing/2014/main" id="{F2FE14FA-7FAF-48D1-A3DD-CB6905336EE1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7843838" cy="852488"/>
            <a:chOff x="0" y="3792"/>
            <a:chExt cx="4941" cy="537"/>
          </a:xfrm>
        </p:grpSpPr>
        <p:sp>
          <p:nvSpPr>
            <p:cNvPr id="1030" name="Freeform 6">
              <a:extLst>
                <a:ext uri="{FF2B5EF4-FFF2-40B4-BE49-F238E27FC236}">
                  <a16:creationId xmlns:a16="http://schemas.microsoft.com/office/drawing/2014/main" id="{2E286F11-0E07-4CA9-BE44-540F227F9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792"/>
              <a:ext cx="3238" cy="534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31" name="Group 7">
              <a:extLst>
                <a:ext uri="{FF2B5EF4-FFF2-40B4-BE49-F238E27FC236}">
                  <a16:creationId xmlns:a16="http://schemas.microsoft.com/office/drawing/2014/main" id="{780F8BED-8026-4ED0-BCB2-4196BBB4A4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6" y="3792"/>
              <a:ext cx="2455" cy="537"/>
              <a:chOff x="2486" y="3792"/>
              <a:chExt cx="2455" cy="537"/>
            </a:xfrm>
          </p:grpSpPr>
          <p:sp>
            <p:nvSpPr>
              <p:cNvPr id="1032" name="Freeform 8">
                <a:extLst>
                  <a:ext uri="{FF2B5EF4-FFF2-40B4-BE49-F238E27FC236}">
                    <a16:creationId xmlns:a16="http://schemas.microsoft.com/office/drawing/2014/main" id="{3757EE53-CA92-4555-ADDD-30553617C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7" y="3799"/>
                <a:ext cx="993" cy="530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3" name="Freeform 9">
                <a:extLst>
                  <a:ext uri="{FF2B5EF4-FFF2-40B4-BE49-F238E27FC236}">
                    <a16:creationId xmlns:a16="http://schemas.microsoft.com/office/drawing/2014/main" id="{104DCE1D-8E72-4192-8110-76238A81A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7" y="3792"/>
                <a:ext cx="184" cy="392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20E33675-503D-4210-98E6-0495FE396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9" y="3893"/>
                <a:ext cx="376" cy="268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5" name="Freeform 11">
                <a:extLst>
                  <a:ext uri="{FF2B5EF4-FFF2-40B4-BE49-F238E27FC236}">
                    <a16:creationId xmlns:a16="http://schemas.microsoft.com/office/drawing/2014/main" id="{427FFB2C-A266-4038-B710-2EFF536CE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7" y="3866"/>
                <a:ext cx="153" cy="72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6" name="Freeform 12">
                <a:extLst>
                  <a:ext uri="{FF2B5EF4-FFF2-40B4-BE49-F238E27FC236}">
                    <a16:creationId xmlns:a16="http://schemas.microsoft.com/office/drawing/2014/main" id="{F20A062A-F038-4C28-8A7E-099F5D670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" y="3859"/>
                <a:ext cx="40" cy="79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37" name="Freeform 13">
              <a:extLst>
                <a:ext uri="{FF2B5EF4-FFF2-40B4-BE49-F238E27FC236}">
                  <a16:creationId xmlns:a16="http://schemas.microsoft.com/office/drawing/2014/main" id="{137BA98D-52C1-41F3-967F-C8CA2E86B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92"/>
              <a:ext cx="3974" cy="533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44E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038" name="Group 14">
            <a:extLst>
              <a:ext uri="{FF2B5EF4-FFF2-40B4-BE49-F238E27FC236}">
                <a16:creationId xmlns:a16="http://schemas.microsoft.com/office/drawing/2014/main" id="{3EA8DD05-BBBE-47C7-B0E1-1D1301B540E1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0075" cy="844550"/>
            <a:chOff x="395" y="3793"/>
            <a:chExt cx="3578" cy="532"/>
          </a:xfrm>
        </p:grpSpPr>
        <p:sp>
          <p:nvSpPr>
            <p:cNvPr id="1039" name="Freeform 15">
              <a:extLst>
                <a:ext uri="{FF2B5EF4-FFF2-40B4-BE49-F238E27FC236}">
                  <a16:creationId xmlns:a16="http://schemas.microsoft.com/office/drawing/2014/main" id="{CD994E9A-9203-41FA-99AB-2A71CC291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3793"/>
              <a:ext cx="363" cy="288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0" name="Freeform 16">
              <a:extLst>
                <a:ext uri="{FF2B5EF4-FFF2-40B4-BE49-F238E27FC236}">
                  <a16:creationId xmlns:a16="http://schemas.microsoft.com/office/drawing/2014/main" id="{EDF06048-F718-4030-8109-6D0199171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" y="3829"/>
              <a:ext cx="2030" cy="496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1" name="Freeform 17">
              <a:extLst>
                <a:ext uri="{FF2B5EF4-FFF2-40B4-BE49-F238E27FC236}">
                  <a16:creationId xmlns:a16="http://schemas.microsoft.com/office/drawing/2014/main" id="{F7525E30-9195-4089-81D3-8112BF1F8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3823"/>
              <a:ext cx="69" cy="59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2" name="Freeform 18">
              <a:extLst>
                <a:ext uri="{FF2B5EF4-FFF2-40B4-BE49-F238E27FC236}">
                  <a16:creationId xmlns:a16="http://schemas.microsoft.com/office/drawing/2014/main" id="{1E087288-FC61-40DA-934E-DC217C5A7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" y="3842"/>
              <a:ext cx="159" cy="162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3" name="Freeform 19">
              <a:extLst>
                <a:ext uri="{FF2B5EF4-FFF2-40B4-BE49-F238E27FC236}">
                  <a16:creationId xmlns:a16="http://schemas.microsoft.com/office/drawing/2014/main" id="{8A2F0169-9E1D-47C0-98D8-408F7ED6E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3854"/>
              <a:ext cx="57" cy="59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4" name="Freeform 20">
              <a:extLst>
                <a:ext uri="{FF2B5EF4-FFF2-40B4-BE49-F238E27FC236}">
                  <a16:creationId xmlns:a16="http://schemas.microsoft.com/office/drawing/2014/main" id="{C19BADC1-298C-4577-844B-F2415117B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3811"/>
              <a:ext cx="243" cy="205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45" name="Rectangle 21">
            <a:extLst>
              <a:ext uri="{FF2B5EF4-FFF2-40B4-BE49-F238E27FC236}">
                <a16:creationId xmlns:a16="http://schemas.microsoft.com/office/drawing/2014/main" id="{BC493FF6-2061-4137-9FCE-CDADB39C3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200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46" name="Rectangle 22">
            <a:extLst>
              <a:ext uri="{FF2B5EF4-FFF2-40B4-BE49-F238E27FC236}">
                <a16:creationId xmlns:a16="http://schemas.microsoft.com/office/drawing/2014/main" id="{34373590-20D1-4332-A2BE-D68DA806B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00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47" name="Rectangle 23">
            <a:extLst>
              <a:ext uri="{FF2B5EF4-FFF2-40B4-BE49-F238E27FC236}">
                <a16:creationId xmlns:a16="http://schemas.microsoft.com/office/drawing/2014/main" id="{99ACDB5E-A1EA-4E15-A575-4FE99346D5F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4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8" name="Rectangle 24">
            <a:extLst>
              <a:ext uri="{FF2B5EF4-FFF2-40B4-BE49-F238E27FC236}">
                <a16:creationId xmlns:a16="http://schemas.microsoft.com/office/drawing/2014/main" id="{4CED87E9-3F18-4E85-B9A5-CDE3AD8B873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6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9" name="Rectangle 25">
            <a:extLst>
              <a:ext uri="{FF2B5EF4-FFF2-40B4-BE49-F238E27FC236}">
                <a16:creationId xmlns:a16="http://schemas.microsoft.com/office/drawing/2014/main" id="{17D809DF-07A4-4740-AC7D-55E698422C0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4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1457F527-BC45-44C2-8E3B-1014D6F492F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>
            <a:extLst>
              <a:ext uri="{FF2B5EF4-FFF2-40B4-BE49-F238E27FC236}">
                <a16:creationId xmlns:a16="http://schemas.microsoft.com/office/drawing/2014/main" id="{DEC04FB0-FC0D-4208-BEB7-D19C728ACF1A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0638"/>
            <a:ext cx="9139238" cy="6853237"/>
            <a:chOff x="-4" y="13"/>
            <a:chExt cx="5757" cy="4317"/>
          </a:xfrm>
        </p:grpSpPr>
        <p:sp>
          <p:nvSpPr>
            <p:cNvPr id="2050" name="Freeform 2">
              <a:extLst>
                <a:ext uri="{FF2B5EF4-FFF2-40B4-BE49-F238E27FC236}">
                  <a16:creationId xmlns:a16="http://schemas.microsoft.com/office/drawing/2014/main" id="{A1F4489A-4B63-4B4E-94BF-F2177BAF8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3085"/>
              <a:ext cx="5757" cy="1245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1" name="Freeform 3">
              <a:extLst>
                <a:ext uri="{FF2B5EF4-FFF2-40B4-BE49-F238E27FC236}">
                  <a16:creationId xmlns:a16="http://schemas.microsoft.com/office/drawing/2014/main" id="{71A5A4DD-1C60-4242-963F-A6644700B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13"/>
              <a:ext cx="5757" cy="3070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52" name="Freeform 4">
            <a:extLst>
              <a:ext uri="{FF2B5EF4-FFF2-40B4-BE49-F238E27FC236}">
                <a16:creationId xmlns:a16="http://schemas.microsoft.com/office/drawing/2014/main" id="{DD45780F-D1A9-45B6-ADBA-B4DC04525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053" name="Group 5">
            <a:extLst>
              <a:ext uri="{FF2B5EF4-FFF2-40B4-BE49-F238E27FC236}">
                <a16:creationId xmlns:a16="http://schemas.microsoft.com/office/drawing/2014/main" id="{5C937A6F-36FD-4B3F-91BE-4B4455499779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6034088"/>
            <a:ext cx="7840663" cy="846137"/>
            <a:chOff x="-1" y="3801"/>
            <a:chExt cx="4939" cy="533"/>
          </a:xfrm>
        </p:grpSpPr>
        <p:sp>
          <p:nvSpPr>
            <p:cNvPr id="2054" name="Freeform 6">
              <a:extLst>
                <a:ext uri="{FF2B5EF4-FFF2-40B4-BE49-F238E27FC236}">
                  <a16:creationId xmlns:a16="http://schemas.microsoft.com/office/drawing/2014/main" id="{CCB2BEF5-A61A-49E9-84E1-A2AE60F01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" y="3801"/>
              <a:ext cx="3238" cy="533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055" name="Group 7">
              <a:extLst>
                <a:ext uri="{FF2B5EF4-FFF2-40B4-BE49-F238E27FC236}">
                  <a16:creationId xmlns:a16="http://schemas.microsoft.com/office/drawing/2014/main" id="{7436545F-3B50-4246-8A57-2009895D6E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5" y="3801"/>
              <a:ext cx="2453" cy="532"/>
              <a:chOff x="2485" y="3801"/>
              <a:chExt cx="2453" cy="532"/>
            </a:xfrm>
          </p:grpSpPr>
          <p:sp>
            <p:nvSpPr>
              <p:cNvPr id="2056" name="Freeform 8">
                <a:extLst>
                  <a:ext uri="{FF2B5EF4-FFF2-40B4-BE49-F238E27FC236}">
                    <a16:creationId xmlns:a16="http://schemas.microsoft.com/office/drawing/2014/main" id="{874F2FD9-12F6-4324-B660-0CC68FA26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7" y="3808"/>
                <a:ext cx="991" cy="525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7" name="Freeform 9">
                <a:extLst>
                  <a:ext uri="{FF2B5EF4-FFF2-40B4-BE49-F238E27FC236}">
                    <a16:creationId xmlns:a16="http://schemas.microsoft.com/office/drawing/2014/main" id="{A28EAE26-6389-48E0-BABF-3FCB5DAC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" y="3801"/>
                <a:ext cx="184" cy="392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8" name="Freeform 10">
                <a:extLst>
                  <a:ext uri="{FF2B5EF4-FFF2-40B4-BE49-F238E27FC236}">
                    <a16:creationId xmlns:a16="http://schemas.microsoft.com/office/drawing/2014/main" id="{E19A845F-D0D6-41D5-9967-C3B769164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9" y="3902"/>
                <a:ext cx="376" cy="268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9" name="Freeform 11">
                <a:extLst>
                  <a:ext uri="{FF2B5EF4-FFF2-40B4-BE49-F238E27FC236}">
                    <a16:creationId xmlns:a16="http://schemas.microsoft.com/office/drawing/2014/main" id="{3BBFA11D-804E-4D28-8705-2E22D42D7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7" y="3875"/>
                <a:ext cx="153" cy="71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60" name="Freeform 12">
                <a:extLst>
                  <a:ext uri="{FF2B5EF4-FFF2-40B4-BE49-F238E27FC236}">
                    <a16:creationId xmlns:a16="http://schemas.microsoft.com/office/drawing/2014/main" id="{7AF1F202-7111-4F6B-B703-9394E07D9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3868"/>
                <a:ext cx="40" cy="79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061" name="Freeform 13">
              <a:extLst>
                <a:ext uri="{FF2B5EF4-FFF2-40B4-BE49-F238E27FC236}">
                  <a16:creationId xmlns:a16="http://schemas.microsoft.com/office/drawing/2014/main" id="{DEE1E6FD-8AFE-4F4A-996D-07E90992A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3801"/>
              <a:ext cx="3974" cy="532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44E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062" name="Group 14">
            <a:extLst>
              <a:ext uri="{FF2B5EF4-FFF2-40B4-BE49-F238E27FC236}">
                <a16:creationId xmlns:a16="http://schemas.microsoft.com/office/drawing/2014/main" id="{CC4410E1-357E-4C29-8CAA-DB6DC2488E7A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0075" cy="844550"/>
            <a:chOff x="395" y="3793"/>
            <a:chExt cx="3578" cy="532"/>
          </a:xfrm>
        </p:grpSpPr>
        <p:sp>
          <p:nvSpPr>
            <p:cNvPr id="2063" name="Freeform 15">
              <a:extLst>
                <a:ext uri="{FF2B5EF4-FFF2-40B4-BE49-F238E27FC236}">
                  <a16:creationId xmlns:a16="http://schemas.microsoft.com/office/drawing/2014/main" id="{30C726F7-7BFC-4958-B98A-59B5EDD28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3793"/>
              <a:ext cx="363" cy="288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4" name="Freeform 16">
              <a:extLst>
                <a:ext uri="{FF2B5EF4-FFF2-40B4-BE49-F238E27FC236}">
                  <a16:creationId xmlns:a16="http://schemas.microsoft.com/office/drawing/2014/main" id="{16A0E0C5-DD32-4F3D-9D8F-401C93D7D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" y="3829"/>
              <a:ext cx="2030" cy="496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5" name="Freeform 17">
              <a:extLst>
                <a:ext uri="{FF2B5EF4-FFF2-40B4-BE49-F238E27FC236}">
                  <a16:creationId xmlns:a16="http://schemas.microsoft.com/office/drawing/2014/main" id="{220B63E5-8ED0-40F2-961D-409594C05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3823"/>
              <a:ext cx="69" cy="59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6" name="Freeform 18">
              <a:extLst>
                <a:ext uri="{FF2B5EF4-FFF2-40B4-BE49-F238E27FC236}">
                  <a16:creationId xmlns:a16="http://schemas.microsoft.com/office/drawing/2014/main" id="{F155F8BA-F5CD-482B-9A16-8BC114A66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" y="3842"/>
              <a:ext cx="159" cy="162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7" name="Freeform 19">
              <a:extLst>
                <a:ext uri="{FF2B5EF4-FFF2-40B4-BE49-F238E27FC236}">
                  <a16:creationId xmlns:a16="http://schemas.microsoft.com/office/drawing/2014/main" id="{85911CB4-18F0-4376-BB5E-3E1B9278B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3854"/>
              <a:ext cx="57" cy="59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8" name="Freeform 20">
              <a:extLst>
                <a:ext uri="{FF2B5EF4-FFF2-40B4-BE49-F238E27FC236}">
                  <a16:creationId xmlns:a16="http://schemas.microsoft.com/office/drawing/2014/main" id="{E5CF88B8-D652-4E2E-93DE-3122ECC11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3811"/>
              <a:ext cx="243" cy="205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69" name="Rectangle 21">
            <a:extLst>
              <a:ext uri="{FF2B5EF4-FFF2-40B4-BE49-F238E27FC236}">
                <a16:creationId xmlns:a16="http://schemas.microsoft.com/office/drawing/2014/main" id="{032B2F66-A708-44DD-B3EC-C7A21312B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007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70" name="Rectangle 22">
            <a:extLst>
              <a:ext uri="{FF2B5EF4-FFF2-40B4-BE49-F238E27FC236}">
                <a16:creationId xmlns:a16="http://schemas.microsoft.com/office/drawing/2014/main" id="{F3F0CB4D-CEFC-4002-BED2-82140EBCC6A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4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Unicode MS" pitchFamily="32" charset="0"/>
              </a:defRPr>
            </a:lvl1pPr>
          </a:lstStyle>
          <a:p>
            <a:endParaRPr lang="it-IT" altLang="it-IT"/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FB5A3534-30F4-4F1D-98E0-2B2A0192A15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4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Unicode MS" pitchFamily="32" charset="0"/>
              </a:defRPr>
            </a:lvl1pPr>
          </a:lstStyle>
          <a:p>
            <a:fld id="{E9500389-F5BC-4192-86FA-A68D46FB05A7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2072" name="Rectangle 24">
            <a:extLst>
              <a:ext uri="{FF2B5EF4-FFF2-40B4-BE49-F238E27FC236}">
                <a16:creationId xmlns:a16="http://schemas.microsoft.com/office/drawing/2014/main" id="{CD8B1E43-F25B-42F9-81E5-06B54EB4DD9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6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Unicode MS" pitchFamily="32" charset="0"/>
              </a:defRPr>
            </a:lvl1pPr>
          </a:lstStyle>
          <a:p>
            <a:endParaRPr lang="it-IT" altLang="it-IT"/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DDAA9ABF-67C4-483D-8D6D-CBBB6CCA9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0075" cy="451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0628AF67-8AEF-4336-B1BE-779EFF6C4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255588"/>
            <a:ext cx="7807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C2A63993-E9C6-4EEC-8627-5574A2DCB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781175"/>
            <a:ext cx="79565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27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0C924E38-652D-4E45-91F7-31DF37513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6419850"/>
            <a:ext cx="8486775" cy="87313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34B50102-9027-4B7B-8740-9E42405A2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00" y="6611938"/>
            <a:ext cx="7340600" cy="87312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 kern="1200">
          <a:solidFill>
            <a:srgbClr val="FF9966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713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E6E6E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20A52-980D-7348-941B-7B366755FB78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82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AF4FD2D-B0F6-5D4A-9D5A-39C1C9A14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4BB416D-CC4F-4844-973D-133C475984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CA760929-829B-084F-BDF9-E1E0D1DC9B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1EF329AC-CFBA-9C48-95AB-58E7C7A574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33338" y="214313"/>
            <a:ext cx="9105901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100" i="1" dirty="0">
                <a:latin typeface="Tahoma" charset="0"/>
              </a:rPr>
              <a:t>Michael </a:t>
            </a:r>
            <a:r>
              <a:rPr lang="de-DE" sz="1100" i="1" dirty="0" err="1">
                <a:latin typeface="Tahoma" charset="0"/>
              </a:rPr>
              <a:t>Schüenke</a:t>
            </a:r>
            <a:r>
              <a:rPr lang="de-DE" sz="1100" i="1" dirty="0">
                <a:latin typeface="Tahoma" charset="0"/>
              </a:rPr>
              <a:t>, Erik Schulte, Udo Schumacher </a:t>
            </a:r>
            <a:r>
              <a:rPr lang="it-IT" sz="1100" i="1" dirty="0">
                <a:latin typeface="Tahoma" charset="0"/>
              </a:rPr>
              <a:t>– </a:t>
            </a:r>
            <a:r>
              <a:rPr lang="it-IT" sz="1100" i="1" dirty="0" err="1">
                <a:latin typeface="Tahoma" charset="0"/>
              </a:rPr>
              <a:t>Prometheus</a:t>
            </a:r>
            <a:r>
              <a:rPr lang="it-IT" sz="1100" i="1" dirty="0">
                <a:latin typeface="Tahoma" charset="0"/>
              </a:rPr>
              <a:t> - Testo Atlante di Anatomia  -  Testa, Collo e Neuroanatomia – Capitolo 2.6</a:t>
            </a:r>
          </a:p>
        </p:txBody>
      </p:sp>
      <p:pic>
        <p:nvPicPr>
          <p:cNvPr id="1030" name="Picture 8" descr="logo">
            <a:extLst>
              <a:ext uri="{FF2B5EF4-FFF2-40B4-BE49-F238E27FC236}">
                <a16:creationId xmlns:a16="http://schemas.microsoft.com/office/drawing/2014/main" id="{99E53CB8-0084-C249-9179-3FEC9D6A23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2619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977908B4-D02D-4EF7-AE71-79442E362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16832"/>
            <a:ext cx="8229600" cy="1739900"/>
          </a:xfrm>
          <a:ln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5400" dirty="0">
                <a:solidFill>
                  <a:schemeClr val="tx1"/>
                </a:solidFill>
              </a:rPr>
              <a:t>NUCLEI [</a:t>
            </a:r>
            <a:r>
              <a:rPr lang="it-IT" altLang="it-IT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GANGLI</a:t>
            </a:r>
            <a:r>
              <a:rPr lang="it-IT" altLang="it-IT" sz="5400" dirty="0">
                <a:solidFill>
                  <a:schemeClr val="tx1"/>
                </a:solidFill>
              </a:rPr>
              <a:t>] DELLA BASE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B90DCD02-7114-402D-99E7-CC6EBB5A881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4290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altLang="it-IT" sz="2400" dirty="0">
                <a:solidFill>
                  <a:srgbClr val="CCCCCC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03CB2684-2A18-4F8B-96EC-0B57C7AEA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061" y="404664"/>
            <a:ext cx="8668011" cy="857250"/>
          </a:xfrm>
          <a:ln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  <a:tab pos="6514858" algn="l"/>
              </a:tabLst>
            </a:pPr>
            <a:r>
              <a:rPr lang="it-IT" altLang="it-IT" sz="2800" dirty="0">
                <a:latin typeface="Copperplate Gothic Bold" panose="020E0705020206020404" pitchFamily="34" charset="77"/>
              </a:rPr>
              <a:t>I NUCLEI DELLA BASE sono coinvolti in 4 circuiti principali</a:t>
            </a:r>
            <a:r>
              <a:rPr lang="it-IT" altLang="it-IT" sz="3200" dirty="0">
                <a:latin typeface="Copperplate Gothic Bold" panose="020E0705020206020404" pitchFamily="34" charset="77"/>
              </a:rPr>
              <a:t>: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BDFD0826-64D8-42F1-A1C4-AF60EA0F76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9061" y="1412776"/>
            <a:ext cx="8555277" cy="4396635"/>
          </a:xfrm>
          <a:ln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b="1" dirty="0"/>
              <a:t>	-</a:t>
            </a:r>
            <a:r>
              <a:rPr lang="it-IT" altLang="it-IT" b="1" dirty="0">
                <a:latin typeface="Chalkboard" panose="03050602040202020205" pitchFamily="66" charset="77"/>
              </a:rPr>
              <a:t>CIRCUITO MOTORIO SCHELETRICO (clinicamente il più rilevante);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b="1" dirty="0">
              <a:latin typeface="Chalkboard" panose="03050602040202020205" pitchFamily="66" charset="77"/>
            </a:endParaRP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b="1" dirty="0">
                <a:latin typeface="Chalkboard" panose="03050602040202020205" pitchFamily="66" charset="77"/>
              </a:rPr>
              <a:t>	-CIRCUITO OCULOMOTORE (regolazione dei movimenti oculari);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b="1" dirty="0">
              <a:latin typeface="Chalkboard" panose="03050602040202020205" pitchFamily="66" charset="77"/>
            </a:endParaRP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b="1" dirty="0">
                <a:latin typeface="Chalkboard" panose="03050602040202020205" pitchFamily="66" charset="77"/>
              </a:rPr>
              <a:t>	-CIRCUITO DELLA CORTECCIA PREFRONTALE (o CIRCUITO COGNITIVO);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b="1" dirty="0">
              <a:latin typeface="Chalkboard" panose="03050602040202020205" pitchFamily="66" charset="77"/>
            </a:endParaRP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b="1" dirty="0">
                <a:latin typeface="Chalkboard" panose="03050602040202020205" pitchFamily="66" charset="77"/>
              </a:rPr>
              <a:t>	-CIRCUITO LIMBICO.</a:t>
            </a:r>
          </a:p>
        </p:txBody>
      </p:sp>
    </p:spTree>
    <p:extLst>
      <p:ext uri="{BB962C8B-B14F-4D97-AF65-F5344CB8AC3E}">
        <p14:creationId xmlns:p14="http://schemas.microsoft.com/office/powerpoint/2010/main" val="727653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1B7832A7-86DA-47F2-BDE3-1BE9FBB9C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t="2110" r="3860" b="13791"/>
          <a:stretch>
            <a:fillRect/>
          </a:stretch>
        </p:blipFill>
        <p:spPr bwMode="auto">
          <a:xfrm>
            <a:off x="350728" y="97076"/>
            <a:ext cx="8693063" cy="666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738" t="2110" r="3860" b="137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20195B2-D850-458C-BD87-6A43E44CAC45}"/>
              </a:ext>
            </a:extLst>
          </p:cNvPr>
          <p:cNvSpPr/>
          <p:nvPr/>
        </p:nvSpPr>
        <p:spPr bwMode="auto">
          <a:xfrm>
            <a:off x="354609" y="2143742"/>
            <a:ext cx="8689181" cy="1288389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3369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392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384E5C-1C2A-584E-B157-E12BCC1E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76614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CIRCUITO MOTORIO SCHELETRICO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915729-158D-8A4B-BB8D-33B8AAF16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81" y="1039660"/>
            <a:ext cx="8442542" cy="5818340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A partire da diverse AREE TELENCEFALICHE del Lobo Frontale (Area Motrice Primaria e correlate) e Parietale (Area Sensitiva Primaria), gli impulsi raggiungono il PUTAMEN del CORPO STRIATO, assieme ad afferenze che provengono dalla PARS COMPACTA della SUBSTANTIA NIGRA (Via NIGRO-STRIATALE, Dopaminergica).</a:t>
            </a:r>
          </a:p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Dal </a:t>
            </a:r>
            <a:r>
              <a:rPr lang="it-IT" dirty="0" err="1">
                <a:latin typeface="Comic Sans MS" panose="030F0902030302020204" pitchFamily="66" charset="0"/>
              </a:rPr>
              <a:t>Putamen</a:t>
            </a:r>
            <a:r>
              <a:rPr lang="it-IT" dirty="0">
                <a:latin typeface="Comic Sans MS" panose="030F0902030302020204" pitchFamily="66" charset="0"/>
              </a:rPr>
              <a:t>, si raggiungono specifici Nuclei di Ritrasmissione del Talamo, per proiettare da qui verso le Aree MOTRICE PRIMARIA, PREMOTORIA e MOTORIA SUPPLEMENTARE.</a:t>
            </a:r>
          </a:p>
        </p:txBody>
      </p:sp>
    </p:spTree>
    <p:extLst>
      <p:ext uri="{BB962C8B-B14F-4D97-AF65-F5344CB8AC3E}">
        <p14:creationId xmlns:p14="http://schemas.microsoft.com/office/powerpoint/2010/main" val="80817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70C4EAD1-A4CB-424B-A592-ECEA8801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5888"/>
            <a:ext cx="5616575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C234C392-B09B-4A2B-A95C-7D9A853BD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13138"/>
            <a:ext cx="85693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Line 3">
            <a:extLst>
              <a:ext uri="{FF2B5EF4-FFF2-40B4-BE49-F238E27FC236}">
                <a16:creationId xmlns:a16="http://schemas.microsoft.com/office/drawing/2014/main" id="{A702505B-8358-4622-8552-0615318FB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5138" y="6742113"/>
            <a:ext cx="5976937" cy="1587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00C24955-6E11-4267-A758-4ABD2B3D2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8413"/>
            <a:ext cx="17272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Controllo della muscolatura del tronco, degli arti, del volto</a:t>
            </a:r>
          </a:p>
        </p:txBody>
      </p:sp>
      <p:sp>
        <p:nvSpPr>
          <p:cNvPr id="15365" name="Oval 5">
            <a:extLst>
              <a:ext uri="{FF2B5EF4-FFF2-40B4-BE49-F238E27FC236}">
                <a16:creationId xmlns:a16="http://schemas.microsoft.com/office/drawing/2014/main" id="{39E3CCEC-46EB-4A92-A60F-9D1D7D1AD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0163"/>
            <a:ext cx="3379788" cy="1022350"/>
          </a:xfrm>
          <a:prstGeom prst="ellipse">
            <a:avLst/>
          </a:prstGeom>
          <a:noFill/>
          <a:ln w="28440" cap="sq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2D477383-B055-42D8-A1B1-AE0670C56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5734050"/>
            <a:ext cx="19796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AFFERENTE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D8DFD1D5-EFE6-4BC9-BC25-BB063572A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5734050"/>
            <a:ext cx="18002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EFFERENTE</a:t>
            </a: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74364F44-60F4-4182-A5A4-D25DF3244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313213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CIRCUITO MOTORIO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SCHELETRICO</a:t>
            </a:r>
          </a:p>
        </p:txBody>
      </p:sp>
      <p:sp>
        <p:nvSpPr>
          <p:cNvPr id="15369" name="Line 9">
            <a:extLst>
              <a:ext uri="{FF2B5EF4-FFF2-40B4-BE49-F238E27FC236}">
                <a16:creationId xmlns:a16="http://schemas.microsoft.com/office/drawing/2014/main" id="{EC96496A-51C7-4893-A5B0-77AA82F39F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4188" y="6515100"/>
            <a:ext cx="5922962" cy="92075"/>
          </a:xfrm>
          <a:prstGeom prst="line">
            <a:avLst/>
          </a:prstGeom>
          <a:noFill/>
          <a:ln w="9360" cap="sq">
            <a:solidFill>
              <a:srgbClr val="29292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E0D418B6-3211-48AA-8DEB-B808729C7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3440113"/>
            <a:ext cx="3716380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GPi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=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Globus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Pallidus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“interno” (mediale)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SNr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=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Substantia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Nigra “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reticulata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”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SNc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=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Substantia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Nigra «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compacta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594E59E2-0475-4188-B95F-75E0BD249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38" y="4679950"/>
            <a:ext cx="5778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VA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VL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084414C-7F89-384E-94EB-7502A0F2E104}"/>
              </a:ext>
            </a:extLst>
          </p:cNvPr>
          <p:cNvSpPr txBox="1"/>
          <p:nvPr/>
        </p:nvSpPr>
        <p:spPr>
          <a:xfrm>
            <a:off x="3432598" y="387690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SNc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3" name="Freccia giù 2">
            <a:extLst>
              <a:ext uri="{FF2B5EF4-FFF2-40B4-BE49-F238E27FC236}">
                <a16:creationId xmlns:a16="http://schemas.microsoft.com/office/drawing/2014/main" id="{6BA9A5C8-9FA8-9D4E-89FB-B1CAFB697DFB}"/>
              </a:ext>
            </a:extLst>
          </p:cNvPr>
          <p:cNvSpPr/>
          <p:nvPr/>
        </p:nvSpPr>
        <p:spPr bwMode="auto">
          <a:xfrm>
            <a:off x="3514318" y="4203962"/>
            <a:ext cx="484632" cy="34448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677869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>
            <a:extLst>
              <a:ext uri="{FF2B5EF4-FFF2-40B4-BE49-F238E27FC236}">
                <a16:creationId xmlns:a16="http://schemas.microsoft.com/office/drawing/2014/main" id="{95411FE5-B1A7-4F82-AD84-A447A9BEA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820150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Oval 2">
            <a:extLst>
              <a:ext uri="{FF2B5EF4-FFF2-40B4-BE49-F238E27FC236}">
                <a16:creationId xmlns:a16="http://schemas.microsoft.com/office/drawing/2014/main" id="{C923BBCC-EA9F-4790-B1D7-522EE9A65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365625"/>
            <a:ext cx="1512887" cy="935038"/>
          </a:xfrm>
          <a:prstGeom prst="ellips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873EE047-55F8-41D4-95B6-1EA026626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4092575"/>
            <a:ext cx="2873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7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?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779C2842-7598-4B72-903D-C35A667F0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030" y="606425"/>
            <a:ext cx="608055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CIRCUITO  DIRETTO ed INDIRETTO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9BE733BB-98B2-46DF-AD0D-5D983D2B9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513013"/>
            <a:ext cx="19097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FACILITAZIONE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9ED9410A-79AC-41B9-A79B-A3CCC8C93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5537200"/>
            <a:ext cx="14017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INIBIZIONE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4C070E-D433-7644-BBE5-CB677665436B}"/>
              </a:ext>
            </a:extLst>
          </p:cNvPr>
          <p:cNvSpPr txBox="1"/>
          <p:nvPr/>
        </p:nvSpPr>
        <p:spPr>
          <a:xfrm>
            <a:off x="4535855" y="1949097"/>
            <a:ext cx="304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della SUBSTANTIA NIGRA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«PARS COMPACTA»</a:t>
            </a:r>
          </a:p>
        </p:txBody>
      </p:sp>
    </p:spTree>
    <p:extLst>
      <p:ext uri="{BB962C8B-B14F-4D97-AF65-F5344CB8AC3E}">
        <p14:creationId xmlns:p14="http://schemas.microsoft.com/office/powerpoint/2010/main" val="2870786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FB2306EB-32E1-4FB8-8D0D-B5EFDA3AE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 t="2753"/>
          <a:stretch>
            <a:fillRect/>
          </a:stretch>
        </p:blipFill>
        <p:spPr bwMode="auto">
          <a:xfrm>
            <a:off x="5429250" y="0"/>
            <a:ext cx="3714750" cy="666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6000"/>
                  </a:blip>
                  <a:srcRect l="5490" t="27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Text Box 2">
            <a:extLst>
              <a:ext uri="{FF2B5EF4-FFF2-40B4-BE49-F238E27FC236}">
                <a16:creationId xmlns:a16="http://schemas.microsoft.com/office/drawing/2014/main" id="{EDA1961F-C17E-490E-A295-9A4E93E1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5219700" cy="61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Circuito Motorio Scheletrico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LA VIA DIRETTA</a:t>
            </a:r>
            <a:endParaRPr kumimoji="0" lang="it-IT" altLang="it-IT" sz="1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                                                Pars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compacta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della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TELENCEFALO                                   sostanza nera         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                                                        (Dopamina)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</a:t>
            </a:r>
            <a:r>
              <a:rPr kumimoji="0" lang="it-IT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P</a:t>
            </a: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utamen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del Corpo Striato</a:t>
            </a: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SimSun" panose="02010600030101010101" pitchFamily="2" charset="-122"/>
                <a:cs typeface="Lucida Sans Unicode"/>
              </a:rPr>
              <a:t>Segmento interno del pallido / Pars </a:t>
            </a:r>
            <a:r>
              <a:rPr kumimoji="0" lang="it-IT" altLang="it-IT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SimSun" panose="02010600030101010101" pitchFamily="2" charset="-122"/>
                <a:cs typeface="Lucida Sans Unicode"/>
              </a:rPr>
              <a:t>reticulata</a:t>
            </a:r>
            <a:endParaRPr kumimoji="0" lang="it-IT" altLang="it-IT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77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77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 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Talamo  </a:t>
            </a: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prevede una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DOPPIA INIBIZIONE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, che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DISINIBISCE (ATTIVA)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le proiezioni talamo-corticali (effetto: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FACILITAZIONE DEL MOVIMENTO</a:t>
            </a:r>
            <a:r>
              <a:rPr kumimoji="0" lang="it-IT" altLang="it-IT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)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578F8CAE-6323-40F0-8A52-037978619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5219700"/>
            <a:ext cx="2484438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SNc=Substantia Nigra  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Compatta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Gpi=Pallido Interno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Gpe=Pallido Esterno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NST=Nucleo Subtlamico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BE8B5A0B-6671-B944-BB02-F84B2DC64B16}"/>
              </a:ext>
            </a:extLst>
          </p:cNvPr>
          <p:cNvCxnSpPr>
            <a:cxnSpLocks/>
          </p:cNvCxnSpPr>
          <p:nvPr/>
        </p:nvCxnSpPr>
        <p:spPr bwMode="auto">
          <a:xfrm>
            <a:off x="1619672" y="2168951"/>
            <a:ext cx="0" cy="45720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D535067-11E8-6F44-A1D2-EC0C9ADF1EB4}"/>
              </a:ext>
            </a:extLst>
          </p:cNvPr>
          <p:cNvCxnSpPr/>
          <p:nvPr/>
        </p:nvCxnSpPr>
        <p:spPr bwMode="auto">
          <a:xfrm>
            <a:off x="8024400" y="2877344"/>
            <a:ext cx="914400" cy="914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5F787361-BCAC-FC4A-8B85-8506D347D1F6}"/>
              </a:ext>
            </a:extLst>
          </p:cNvPr>
          <p:cNvCxnSpPr>
            <a:cxnSpLocks/>
          </p:cNvCxnSpPr>
          <p:nvPr/>
        </p:nvCxnSpPr>
        <p:spPr bwMode="auto">
          <a:xfrm>
            <a:off x="2987824" y="2323728"/>
            <a:ext cx="0" cy="45720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020EB3DE-4368-EC42-9E61-F1DEF5283FB9}"/>
              </a:ext>
            </a:extLst>
          </p:cNvPr>
          <p:cNvCxnSpPr>
            <a:cxnSpLocks/>
          </p:cNvCxnSpPr>
          <p:nvPr/>
        </p:nvCxnSpPr>
        <p:spPr bwMode="auto">
          <a:xfrm>
            <a:off x="2339752" y="3068960"/>
            <a:ext cx="0" cy="45720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167073A-EBA9-384C-9F43-54275B0325B7}"/>
              </a:ext>
            </a:extLst>
          </p:cNvPr>
          <p:cNvCxnSpPr>
            <a:cxnSpLocks/>
          </p:cNvCxnSpPr>
          <p:nvPr/>
        </p:nvCxnSpPr>
        <p:spPr bwMode="auto">
          <a:xfrm>
            <a:off x="2627784" y="3861048"/>
            <a:ext cx="0" cy="45720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98519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>
            <a:extLst>
              <a:ext uri="{FF2B5EF4-FFF2-40B4-BE49-F238E27FC236}">
                <a16:creationId xmlns:a16="http://schemas.microsoft.com/office/drawing/2014/main" id="{2B217E90-F993-49A3-871D-6447338D9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0"/>
            <a:ext cx="3930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Text Box 2">
            <a:extLst>
              <a:ext uri="{FF2B5EF4-FFF2-40B4-BE49-F238E27FC236}">
                <a16:creationId xmlns:a16="http://schemas.microsoft.com/office/drawing/2014/main" id="{BCFE24EC-3D1A-4923-BA7E-894B1C264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4774"/>
            <a:ext cx="4681538" cy="655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Circuito Motorio Scheletrico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LA VIA INDIRETTA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TELENCEFALO           Pars </a:t>
            </a: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Compacta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                         </a:t>
            </a: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Substantia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Nigra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                                            (Dopamina)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Putamen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Segmento Esterno Del Pallido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Nucleo Subtalamico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SEGMENTO INTERNO DEL PALLIDO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prevede una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DOPPIA INIBIZIONE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, che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DISINIBISCE (ATTIVA)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il nucleo subtalamico, il quale eccita il segmento interno del pallido che può così esercitare la sua azioni inibitoria sulle proiezioni talamo-corticali (effetto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: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INIBIZIONE DEL MOVIMENTO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)</a:t>
            </a:r>
          </a:p>
        </p:txBody>
      </p:sp>
      <p:sp>
        <p:nvSpPr>
          <p:cNvPr id="18435" name="AutoShape 3">
            <a:extLst>
              <a:ext uri="{FF2B5EF4-FFF2-40B4-BE49-F238E27FC236}">
                <a16:creationId xmlns:a16="http://schemas.microsoft.com/office/drawing/2014/main" id="{FD821ECA-0F39-4838-9F56-582512936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251" y="1508507"/>
            <a:ext cx="287338" cy="433388"/>
          </a:xfrm>
          <a:prstGeom prst="downArrow">
            <a:avLst>
              <a:gd name="adj1" fmla="val 38176"/>
              <a:gd name="adj2" fmla="val 150829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8436" name="AutoShape 4">
            <a:extLst>
              <a:ext uri="{FF2B5EF4-FFF2-40B4-BE49-F238E27FC236}">
                <a16:creationId xmlns:a16="http://schemas.microsoft.com/office/drawing/2014/main" id="{D911492B-B2E8-4222-A6AE-26AC93C24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256" y="2368697"/>
            <a:ext cx="287338" cy="433387"/>
          </a:xfrm>
          <a:prstGeom prst="downArrow">
            <a:avLst>
              <a:gd name="adj1" fmla="val 50000"/>
              <a:gd name="adj2" fmla="val 37707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B465352D-E7BF-4075-A7AB-8E41A4EBD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400675"/>
            <a:ext cx="2484437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SNc=Substantia Nigra  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Compatta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Gpi=Pallido Interno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Gpe=Pallido Esterno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NST=Nucleo Subtlamico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C1C9ED42-C48D-45FA-8AC7-B5CB81745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256" y="3191932"/>
            <a:ext cx="287338" cy="433387"/>
          </a:xfrm>
          <a:prstGeom prst="downArrow">
            <a:avLst>
              <a:gd name="adj1" fmla="val 50000"/>
              <a:gd name="adj2" fmla="val 37707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3F8E496C-B1CC-4263-B2F6-424E4E75E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152400"/>
            <a:ext cx="3930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AutoShape 3">
            <a:extLst>
              <a:ext uri="{FF2B5EF4-FFF2-40B4-BE49-F238E27FC236}">
                <a16:creationId xmlns:a16="http://schemas.microsoft.com/office/drawing/2014/main" id="{AE8B9101-4D7F-6647-B704-ADC2A985594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39975" y="4112767"/>
            <a:ext cx="159614" cy="350781"/>
          </a:xfrm>
          <a:prstGeom prst="downArrow">
            <a:avLst>
              <a:gd name="adj1" fmla="val 38176"/>
              <a:gd name="adj2" fmla="val 150829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963366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E1C81F24-8207-4F8D-BF49-F374C984E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1438" y="115888"/>
            <a:ext cx="9072563" cy="1143000"/>
          </a:xfrm>
          <a:ln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CONNESSIONI CON IL  TRONCO ENCEFALICO</a:t>
            </a:r>
            <a:b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(Formazione Reticolare)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E1775788-E54E-413A-867E-4EF698B2A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  <a:ln/>
        </p:spPr>
        <p:txBody>
          <a:bodyPr lIns="90000" tIns="46800" rIns="90000" bIns="46800"/>
          <a:lstStyle/>
          <a:p>
            <a:pPr indent="-333375" algn="ctr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/>
              <a:t>     </a:t>
            </a: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NUCLEI DELLA BASE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</a:p>
          <a:p>
            <a:pPr indent="-333375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dirty="0">
              <a:solidFill>
                <a:schemeClr val="tx1"/>
              </a:solidFill>
            </a:endParaRPr>
          </a:p>
          <a:p>
            <a:pPr indent="-333375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dirty="0">
              <a:solidFill>
                <a:schemeClr val="tx1"/>
              </a:solidFill>
            </a:endParaRPr>
          </a:p>
          <a:p>
            <a:pPr indent="-333375" algn="ctr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Nuclei Reticolari Pontini     </a:t>
            </a:r>
          </a:p>
          <a:p>
            <a:pPr indent="-333375" algn="ctr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               Nuclei Reticolari Bulbari 							</a:t>
            </a: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sz="2800" dirty="0">
              <a:solidFill>
                <a:schemeClr val="tx1"/>
              </a:solidFill>
            </a:endParaRP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</a:rPr>
              <a:t>	</a:t>
            </a:r>
          </a:p>
          <a:p>
            <a:pPr indent="-333375" algn="ctr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</a:rPr>
              <a:t>per la regolazione dello stato di vigilanza e per il controllo del movimento attraverso la </a:t>
            </a:r>
          </a:p>
          <a:p>
            <a:pPr indent="-333375" algn="ctr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FORMAZIONE RETICOLARE</a:t>
            </a:r>
          </a:p>
        </p:txBody>
      </p:sp>
      <p:sp>
        <p:nvSpPr>
          <p:cNvPr id="21507" name="AutoShape 3">
            <a:extLst>
              <a:ext uri="{FF2B5EF4-FFF2-40B4-BE49-F238E27FC236}">
                <a16:creationId xmlns:a16="http://schemas.microsoft.com/office/drawing/2014/main" id="{B246F924-A250-4474-BB92-B7726B49C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019" y="1533921"/>
            <a:ext cx="288925" cy="1008063"/>
          </a:xfrm>
          <a:prstGeom prst="downArrow">
            <a:avLst>
              <a:gd name="adj1" fmla="val 50000"/>
              <a:gd name="adj2" fmla="val 87225"/>
            </a:avLst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</a:t>
            </a:r>
          </a:p>
        </p:txBody>
      </p:sp>
      <p:sp>
        <p:nvSpPr>
          <p:cNvPr id="21508" name="AutoShape 4">
            <a:extLst>
              <a:ext uri="{FF2B5EF4-FFF2-40B4-BE49-F238E27FC236}">
                <a16:creationId xmlns:a16="http://schemas.microsoft.com/office/drawing/2014/main" id="{2A7A009D-E978-483E-8478-957FA209C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963" y="1533922"/>
            <a:ext cx="288925" cy="1008062"/>
          </a:xfrm>
          <a:prstGeom prst="downArrow">
            <a:avLst>
              <a:gd name="adj1" fmla="val 50000"/>
              <a:gd name="adj2" fmla="val 87225"/>
            </a:avLst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21509" name="Line 5">
            <a:extLst>
              <a:ext uri="{FF2B5EF4-FFF2-40B4-BE49-F238E27FC236}">
                <a16:creationId xmlns:a16="http://schemas.microsoft.com/office/drawing/2014/main" id="{B494E6EB-C581-4C74-985F-0DF799AC9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0313" y="3240088"/>
            <a:ext cx="360362" cy="1587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21510" name="Line 6">
            <a:extLst>
              <a:ext uri="{FF2B5EF4-FFF2-40B4-BE49-F238E27FC236}">
                <a16:creationId xmlns:a16="http://schemas.microsoft.com/office/drawing/2014/main" id="{DB6698C9-BA38-4609-8447-FD1FE99B2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0313" y="3600450"/>
            <a:ext cx="360362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D2FDD1DC-D3C1-4535-8F79-B4103A3B7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3825081"/>
            <a:ext cx="3563937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Fasci Reticolo-Spinale Anteriore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e Laterale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471171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C65B9802-4CA3-44AF-8071-C5E16A085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ln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LESIONI DEI NUCLEI DELLA BASE </a:t>
            </a:r>
            <a:b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comportano :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6F1E44F-7829-451F-AC57-4364427C4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424936" cy="4968552"/>
          </a:xfrm>
          <a:ln/>
        </p:spPr>
        <p:txBody>
          <a:bodyPr lIns="90000" tIns="46800" rIns="90000" bIns="46800"/>
          <a:lstStyle/>
          <a:p>
            <a:pPr indent="-333375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dirty="0"/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800" dirty="0"/>
              <a:t>	</a:t>
            </a:r>
            <a:r>
              <a:rPr lang="it-IT" altLang="it-IT" sz="2800" dirty="0">
                <a:solidFill>
                  <a:schemeClr val="tx1"/>
                </a:solidFill>
              </a:rPr>
              <a:t>-</a:t>
            </a:r>
            <a:r>
              <a:rPr lang="it-IT" altLang="it-IT" sz="3200" dirty="0">
                <a:solidFill>
                  <a:schemeClr val="tx1"/>
                </a:solidFill>
              </a:rPr>
              <a:t>disturbi del movimento, di notevole impatto clinico;</a:t>
            </a: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3200" dirty="0">
              <a:solidFill>
                <a:schemeClr val="tx1"/>
              </a:solidFill>
            </a:endParaRP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200" dirty="0">
                <a:solidFill>
                  <a:schemeClr val="tx1"/>
                </a:solidFill>
              </a:rPr>
              <a:t>	-disturbi psichiatrici </a:t>
            </a: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200" dirty="0">
                <a:solidFill>
                  <a:schemeClr val="tx1"/>
                </a:solidFill>
              </a:rPr>
              <a:t>    (spesso ad insorgenza tardiva).</a:t>
            </a:r>
          </a:p>
        </p:txBody>
      </p:sp>
    </p:spTree>
    <p:extLst>
      <p:ext uri="{BB962C8B-B14F-4D97-AF65-F5344CB8AC3E}">
        <p14:creationId xmlns:p14="http://schemas.microsoft.com/office/powerpoint/2010/main" val="1376078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>
            <a:extLst>
              <a:ext uri="{FF2B5EF4-FFF2-40B4-BE49-F238E27FC236}">
                <a16:creationId xmlns:a16="http://schemas.microsoft.com/office/drawing/2014/main" id="{6CEEE8D1-2420-45F2-B52A-373E7ADFF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290" y="1065185"/>
            <a:ext cx="4257675" cy="577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Text Box 2">
            <a:extLst>
              <a:ext uri="{FF2B5EF4-FFF2-40B4-BE49-F238E27FC236}">
                <a16:creationId xmlns:a16="http://schemas.microsoft.com/office/drawing/2014/main" id="{697C549B-F5DA-4305-A62B-35833B2F6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0648"/>
            <a:ext cx="8856984" cy="87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DISTURBI IPERCINETICI: COREA O MALATTIA DI HUNTINGTON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AUMENTO ANOMALO DEGLI IMPULSI ECCITATORI VERSO LA CORTECCIA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CAUSA: LESIONE DELLA VIA INDIRETTA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DA8C55-D325-574C-9C3B-8328358AA605}"/>
              </a:ext>
            </a:extLst>
          </p:cNvPr>
          <p:cNvSpPr txBox="1"/>
          <p:nvPr/>
        </p:nvSpPr>
        <p:spPr>
          <a:xfrm>
            <a:off x="0" y="1295894"/>
            <a:ext cx="30636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COREA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HUNGTINGTON</a:t>
            </a:r>
          </a:p>
        </p:txBody>
      </p:sp>
    </p:spTree>
    <p:extLst>
      <p:ext uri="{BB962C8B-B14F-4D97-AF65-F5344CB8AC3E}">
        <p14:creationId xmlns:p14="http://schemas.microsoft.com/office/powerpoint/2010/main" val="2346443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EBF2F1A-BAE6-4A21-855C-CB92CA476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902"/>
            <a:ext cx="9142413" cy="658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C23CAEFB-B2CC-459E-BCF0-7ED8433E6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692696"/>
            <a:ext cx="36877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NUCLEI DELLA BASE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>
            <a:extLst>
              <a:ext uri="{FF2B5EF4-FFF2-40B4-BE49-F238E27FC236}">
                <a16:creationId xmlns:a16="http://schemas.microsoft.com/office/drawing/2014/main" id="{B579EDEA-2679-4285-AE1B-3C864F999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7" y="1064717"/>
            <a:ext cx="4098925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8" name="Text Box 2">
            <a:extLst>
              <a:ext uri="{FF2B5EF4-FFF2-40B4-BE49-F238E27FC236}">
                <a16:creationId xmlns:a16="http://schemas.microsoft.com/office/drawing/2014/main" id="{48EC8D45-17A1-49D9-AD62-D9CD9E1CE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9348"/>
            <a:ext cx="8887010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DISTURBI IPERCINETICI: EMIBALLISMO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AUMENTO ANOMALO DEGLI IMPULSI ECCITATORI VERSO LA CORTECCIA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CAUSA: LESIONE DEL NUCLEO SUBTALAMICO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4595B2-FABB-F04A-9669-6149ED673BAF}"/>
              </a:ext>
            </a:extLst>
          </p:cNvPr>
          <p:cNvSpPr txBox="1"/>
          <p:nvPr/>
        </p:nvSpPr>
        <p:spPr>
          <a:xfrm>
            <a:off x="365509" y="1995179"/>
            <a:ext cx="28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EMIBALLISMO</a:t>
            </a:r>
          </a:p>
        </p:txBody>
      </p:sp>
    </p:spTree>
    <p:extLst>
      <p:ext uri="{BB962C8B-B14F-4D97-AF65-F5344CB8AC3E}">
        <p14:creationId xmlns:p14="http://schemas.microsoft.com/office/powerpoint/2010/main" val="1808160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>
            <a:extLst>
              <a:ext uri="{FF2B5EF4-FFF2-40B4-BE49-F238E27FC236}">
                <a16:creationId xmlns:a16="http://schemas.microsoft.com/office/drawing/2014/main" id="{654BE694-4E63-45C1-9EE1-438FBA917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22091"/>
            <a:ext cx="4575175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24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>
            <a:extLst>
              <a:ext uri="{FF2B5EF4-FFF2-40B4-BE49-F238E27FC236}">
                <a16:creationId xmlns:a16="http://schemas.microsoft.com/office/drawing/2014/main" id="{B65DFB4D-078E-4A82-906B-A94210B40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3540"/>
            <a:ext cx="9036496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DISTURBI IPOCINETICI: MORBO DI PARKINSON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RIDUZIONE ANOMALA DEGLI IMPULSI ECCITATORI VERSO LA CORTECCIA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CAUSA: LESIONE DELLA VIA NIGRO-STRIATALE (CIRCUITO INTRINSECO)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70CB470-48F3-0F4F-85A2-D8DC81351674}"/>
              </a:ext>
            </a:extLst>
          </p:cNvPr>
          <p:cNvSpPr txBox="1"/>
          <p:nvPr/>
        </p:nvSpPr>
        <p:spPr>
          <a:xfrm>
            <a:off x="365509" y="1995179"/>
            <a:ext cx="23775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MORBO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PARKINSON</a:t>
            </a:r>
          </a:p>
        </p:txBody>
      </p:sp>
    </p:spTree>
    <p:extLst>
      <p:ext uri="{BB962C8B-B14F-4D97-AF65-F5344CB8AC3E}">
        <p14:creationId xmlns:p14="http://schemas.microsoft.com/office/powerpoint/2010/main" val="968545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626F985F-5B5F-42ED-8C33-AC63D1981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Arial Black" panose="020B0A04020102020204" pitchFamily="34" charset="0"/>
              </a:rPr>
              <a:t>CIRCUITI  FONDAMENTALI</a:t>
            </a:r>
            <a:br>
              <a:rPr lang="it-IT" altLang="it-IT" sz="3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3200" dirty="0">
                <a:solidFill>
                  <a:schemeClr val="tx1"/>
                </a:solidFill>
                <a:latin typeface="Arial Black" panose="020B0A04020102020204" pitchFamily="34" charset="0"/>
              </a:rPr>
              <a:t>relativi ai Nuclei della Base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0E0F70C9-5662-40FF-9B5C-CA1B93DDB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371600"/>
            <a:ext cx="8928992" cy="5081736"/>
          </a:xfrm>
          <a:ln/>
        </p:spPr>
        <p:txBody>
          <a:bodyPr lIns="90000" tIns="46800" rIns="90000" bIns="46800"/>
          <a:lstStyle/>
          <a:p>
            <a:pPr indent="-333375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dirty="0"/>
              <a:t> </a:t>
            </a:r>
          </a:p>
        </p:txBody>
      </p:sp>
      <p:sp>
        <p:nvSpPr>
          <p:cNvPr id="12291" name="Oval 3">
            <a:extLst>
              <a:ext uri="{FF2B5EF4-FFF2-40B4-BE49-F238E27FC236}">
                <a16:creationId xmlns:a16="http://schemas.microsoft.com/office/drawing/2014/main" id="{7B0B6716-0E57-4753-82CC-6799915A7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708275"/>
            <a:ext cx="1873250" cy="1225550"/>
          </a:xfrm>
          <a:prstGeom prst="ellipse">
            <a:avLst/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2" name="Oval 4">
            <a:extLst>
              <a:ext uri="{FF2B5EF4-FFF2-40B4-BE49-F238E27FC236}">
                <a16:creationId xmlns:a16="http://schemas.microsoft.com/office/drawing/2014/main" id="{1663E8AF-47A8-4F09-B04B-BBCA36C4B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2708275"/>
            <a:ext cx="1871663" cy="1225550"/>
          </a:xfrm>
          <a:prstGeom prst="ellipse">
            <a:avLst/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0A39CC1D-4862-49F5-9044-1A1127361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924175"/>
            <a:ext cx="2016125" cy="865188"/>
          </a:xfrm>
          <a:prstGeom prst="rect">
            <a:avLst/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C28CDF54-49AD-4DE9-A54D-D3EC5747A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068638"/>
            <a:ext cx="18002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b="1">
                <a:solidFill>
                  <a:srgbClr val="000000"/>
                </a:solidFill>
              </a:rPr>
              <a:t>CORTECCIA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400" b="1">
                <a:solidFill>
                  <a:srgbClr val="000000"/>
                </a:solidFill>
              </a:rPr>
              <a:t>Telencefalo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0B2C154B-3435-4C67-8665-6FA50A70B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3068638"/>
            <a:ext cx="1273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it-IT" altLang="it-IT" b="1"/>
              <a:t>TALAMO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1DDE1131-9CDA-4C33-8E50-EF2319B12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032125"/>
            <a:ext cx="20161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b="1">
                <a:solidFill>
                  <a:srgbClr val="E6FF00"/>
                </a:solidFill>
              </a:rPr>
              <a:t>NUCLEI DELLA BASE</a:t>
            </a:r>
          </a:p>
        </p:txBody>
      </p:sp>
      <p:sp>
        <p:nvSpPr>
          <p:cNvPr id="12297" name="AutoShape 9">
            <a:extLst>
              <a:ext uri="{FF2B5EF4-FFF2-40B4-BE49-F238E27FC236}">
                <a16:creationId xmlns:a16="http://schemas.microsoft.com/office/drawing/2014/main" id="{43D91211-C67F-4667-A2A0-EF7A2CA98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068638"/>
            <a:ext cx="720725" cy="4318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8" name="AutoShape 10">
            <a:extLst>
              <a:ext uri="{FF2B5EF4-FFF2-40B4-BE49-F238E27FC236}">
                <a16:creationId xmlns:a16="http://schemas.microsoft.com/office/drawing/2014/main" id="{1A4AE93F-49D6-476C-85BE-840038401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3141663"/>
            <a:ext cx="720725" cy="4318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9" name="Line 11">
            <a:extLst>
              <a:ext uri="{FF2B5EF4-FFF2-40B4-BE49-F238E27FC236}">
                <a16:creationId xmlns:a16="http://schemas.microsoft.com/office/drawing/2014/main" id="{FD0D5F45-F7B0-433C-9BC9-D2CA6C084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260975"/>
            <a:ext cx="1587" cy="647700"/>
          </a:xfrm>
          <a:prstGeom prst="line">
            <a:avLst/>
          </a:prstGeom>
          <a:noFill/>
          <a:ln w="190440" cap="sq">
            <a:solidFill>
              <a:srgbClr val="3399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0" name="Line 12">
            <a:extLst>
              <a:ext uri="{FF2B5EF4-FFF2-40B4-BE49-F238E27FC236}">
                <a16:creationId xmlns:a16="http://schemas.microsoft.com/office/drawing/2014/main" id="{E2DACB89-A087-4B1B-B6ED-4003519D9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4988" y="5734050"/>
            <a:ext cx="5975350" cy="1588"/>
          </a:xfrm>
          <a:prstGeom prst="line">
            <a:avLst/>
          </a:prstGeom>
          <a:noFill/>
          <a:ln w="190440" cap="sq">
            <a:solidFill>
              <a:srgbClr val="FF66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1" name="Line 13">
            <a:extLst>
              <a:ext uri="{FF2B5EF4-FFF2-40B4-BE49-F238E27FC236}">
                <a16:creationId xmlns:a16="http://schemas.microsoft.com/office/drawing/2014/main" id="{2DA41AFC-BDC3-4188-9D96-66DECCE043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6350" y="3995738"/>
            <a:ext cx="1588" cy="1603375"/>
          </a:xfrm>
          <a:prstGeom prst="line">
            <a:avLst/>
          </a:prstGeom>
          <a:noFill/>
          <a:ln w="190440" cap="sq">
            <a:solidFill>
              <a:srgbClr val="FF99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2" name="AutoShape 14">
            <a:extLst>
              <a:ext uri="{FF2B5EF4-FFF2-40B4-BE49-F238E27FC236}">
                <a16:creationId xmlns:a16="http://schemas.microsoft.com/office/drawing/2014/main" id="{5BE1DA07-C191-4B60-8F28-64C06EF4426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00113" y="4437063"/>
            <a:ext cx="1295400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C5A690EB-6BC6-4A90-8394-982DC2CD3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89" y="150312"/>
            <a:ext cx="9144000" cy="857250"/>
          </a:xfrm>
          <a:ln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CIRCUITI NEURONALI DEI </a:t>
            </a:r>
            <a:b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NUCLEI DELLA BASE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F5CE9B89-DB1F-4C5D-B6D9-DB495D27DF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0729" y="1146132"/>
            <a:ext cx="8480120" cy="5711868"/>
          </a:xfrm>
          <a:ln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525"/>
              </a:spcBef>
              <a:buNone/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sz="2400" b="1" dirty="0">
                <a:latin typeface="Comic Sans MS" panose="030F0902030302020204" pitchFamily="66" charset="0"/>
              </a:rPr>
              <a:t>Ogni circuito si fonda su 3 aspetti essenziali:</a:t>
            </a:r>
          </a:p>
          <a:p>
            <a:pPr indent="-250022" algn="just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sz="2400" b="1" dirty="0">
              <a:latin typeface="Comic Sans MS" panose="030F0902030302020204" pitchFamily="66" charset="0"/>
            </a:endParaRPr>
          </a:p>
          <a:p>
            <a:pPr indent="-250022" algn="just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sz="2400" b="1" dirty="0">
                <a:latin typeface="Comic Sans MS" panose="030F0902030302020204" pitchFamily="66" charset="0"/>
              </a:rPr>
              <a:t>	- avere origine da NUMEROSE AREE CORTICALI TELENCEFALICHE accomunate da funzioni </a:t>
            </a:r>
            <a:r>
              <a:rPr lang="it-IT" altLang="it-IT" sz="2400" b="1" dirty="0" err="1">
                <a:latin typeface="Comic Sans MS" panose="030F0902030302020204" pitchFamily="66" charset="0"/>
              </a:rPr>
              <a:t>neurofunzionali</a:t>
            </a:r>
            <a:r>
              <a:rPr lang="it-IT" altLang="it-IT" sz="2400" b="1" dirty="0">
                <a:latin typeface="Comic Sans MS" panose="030F0902030302020204" pitchFamily="66" charset="0"/>
              </a:rPr>
              <a:t> simili;</a:t>
            </a:r>
          </a:p>
          <a:p>
            <a:pPr marL="0" indent="0" algn="just">
              <a:lnSpc>
                <a:spcPct val="100000"/>
              </a:lnSpc>
              <a:spcBef>
                <a:spcPts val="525"/>
              </a:spcBef>
              <a:buNone/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sz="2400" b="1" dirty="0">
              <a:latin typeface="Comic Sans MS" panose="030F0902030302020204" pitchFamily="66" charset="0"/>
            </a:endParaRPr>
          </a:p>
          <a:p>
            <a:pPr indent="-250022" algn="just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sz="2400" b="1" dirty="0">
                <a:latin typeface="Comic Sans MS" panose="030F0902030302020204" pitchFamily="66" charset="0"/>
              </a:rPr>
              <a:t>	- raggiungere SPECIFICI NUCLEI DELLA BASE e, successivamente, NUCLEI DI RITRASMISSIONE SPECIFICI DEL TALAMO;</a:t>
            </a:r>
          </a:p>
          <a:p>
            <a:pPr marL="0" indent="0" algn="just">
              <a:lnSpc>
                <a:spcPct val="100000"/>
              </a:lnSpc>
              <a:spcBef>
                <a:spcPts val="525"/>
              </a:spcBef>
              <a:buNone/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sz="2400" b="1" dirty="0">
              <a:latin typeface="Comic Sans MS" panose="030F0902030302020204" pitchFamily="66" charset="0"/>
            </a:endParaRPr>
          </a:p>
          <a:p>
            <a:pPr indent="-250022" algn="just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sz="2400" b="1" dirty="0">
                <a:latin typeface="Comic Sans MS" panose="030F0902030302020204" pitchFamily="66" charset="0"/>
              </a:rPr>
              <a:t>	- raggiungere, come proiezione finale, aree del LOBO FRONTALE del Telencefalo.</a:t>
            </a:r>
          </a:p>
        </p:txBody>
      </p:sp>
    </p:spTree>
    <p:extLst>
      <p:ext uri="{BB962C8B-B14F-4D97-AF65-F5344CB8AC3E}">
        <p14:creationId xmlns:p14="http://schemas.microsoft.com/office/powerpoint/2010/main" val="2313413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051761-CFF4-FA43-BA2B-000D0493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NUCLEI [</a:t>
            </a:r>
            <a:r>
              <a:rPr lang="it-IT" altLang="it-IT" sz="3200" b="1" i="1" dirty="0">
                <a:latin typeface="Gurmukhi MN" panose="02020600050405020304" pitchFamily="18" charset="0"/>
                <a:cs typeface="Gurmukhi MN" panose="02020600050405020304" pitchFamily="18" charset="0"/>
              </a:rPr>
              <a:t>GANGLI </a:t>
            </a: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] DELLA BASE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CDE61D-9F2C-B94F-BD8D-18CD435C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88" y="914400"/>
            <a:ext cx="8310623" cy="5943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600" b="1" dirty="0">
                <a:latin typeface="Chalkboard" panose="03050602040202020205" pitchFamily="66" charset="77"/>
              </a:rPr>
              <a:t>Formazioni Telencefaliche Sottocorticali di Sostanza Grigia.</a:t>
            </a:r>
          </a:p>
          <a:p>
            <a:pPr marL="0" indent="0">
              <a:buNone/>
            </a:pPr>
            <a:r>
              <a:rPr lang="it-IT" sz="2600" b="1" dirty="0">
                <a:latin typeface="Chalkboard" panose="03050602040202020205" pitchFamily="66" charset="77"/>
              </a:rPr>
              <a:t>I NUCLEI costituenti, localizzati in stretta vicinanza del Talamo, sono:</a:t>
            </a:r>
          </a:p>
          <a:p>
            <a:pPr marL="0" indent="0">
              <a:buNone/>
            </a:pPr>
            <a:endParaRPr lang="it-IT" sz="2600" b="1" dirty="0">
              <a:latin typeface="Chalkboard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sz="2600" b="1" dirty="0">
                <a:latin typeface="Chalkboard" panose="03050602040202020205" pitchFamily="66" charset="77"/>
              </a:rPr>
              <a:t>NUCLEO CAUDATO</a:t>
            </a:r>
          </a:p>
          <a:p>
            <a:pPr>
              <a:buFontTx/>
              <a:buChar char="-"/>
            </a:pPr>
            <a:r>
              <a:rPr lang="it-IT" sz="2600" b="1" dirty="0">
                <a:latin typeface="Chalkboard" panose="03050602040202020205" pitchFamily="66" charset="77"/>
              </a:rPr>
              <a:t>NUCLEO LENTICOLARE (o LENTIFORME), suddiviso in PUTAMEN e GLOBO PALLIDO</a:t>
            </a:r>
          </a:p>
          <a:p>
            <a:pPr marL="0" indent="0">
              <a:buNone/>
            </a:pPr>
            <a:r>
              <a:rPr lang="it-IT" sz="2600" b="1" dirty="0">
                <a:latin typeface="Chalkboard" panose="03050602040202020205" pitchFamily="66" charset="77"/>
              </a:rPr>
              <a:t>Morfo-funzionalmente il NUCLEO CAUDATO con il PUTAMEN del Nucleo Lenticolare costituisce il CORPO STRIATO.</a:t>
            </a:r>
          </a:p>
          <a:p>
            <a:pPr marL="0" indent="0">
              <a:buNone/>
            </a:pPr>
            <a:r>
              <a:rPr lang="it-IT" sz="2600" b="1" dirty="0">
                <a:latin typeface="Chalkboard" panose="03050602040202020205" pitchFamily="66" charset="77"/>
              </a:rPr>
              <a:t>Correlati funzionalmente a queste strutture telencefaliche sono il NUCLEO SUBTALAMICO (Diencefalo) e la SUBSTANTIA NIGRA (con una Pars </a:t>
            </a:r>
            <a:r>
              <a:rPr lang="it-IT" sz="2600" b="1" dirty="0" err="1">
                <a:latin typeface="Chalkboard" panose="03050602040202020205" pitchFamily="66" charset="77"/>
              </a:rPr>
              <a:t>Compacta</a:t>
            </a:r>
            <a:r>
              <a:rPr lang="it-IT" sz="2600" b="1" dirty="0">
                <a:latin typeface="Chalkboard" panose="03050602040202020205" pitchFamily="66" charset="77"/>
              </a:rPr>
              <a:t> e una Pars </a:t>
            </a:r>
            <a:r>
              <a:rPr lang="it-IT" sz="2600" b="1" dirty="0" err="1">
                <a:latin typeface="Chalkboard" panose="03050602040202020205" pitchFamily="66" charset="77"/>
              </a:rPr>
              <a:t>Reticulata</a:t>
            </a:r>
            <a:r>
              <a:rPr lang="it-IT" sz="2600" b="1" dirty="0">
                <a:latin typeface="Chalkboard" panose="03050602040202020205" pitchFamily="66" charset="77"/>
              </a:rPr>
              <a:t>). </a:t>
            </a:r>
          </a:p>
          <a:p>
            <a:pPr>
              <a:buFontTx/>
              <a:buChar char="-"/>
            </a:pPr>
            <a:endParaRPr lang="it-IT" b="1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88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A8D225F8-64C2-43D0-B8AB-9D6A31CDF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288"/>
            <a:ext cx="9144000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Text Box 2">
            <a:extLst>
              <a:ext uri="{FF2B5EF4-FFF2-40B4-BE49-F238E27FC236}">
                <a16:creationId xmlns:a16="http://schemas.microsoft.com/office/drawing/2014/main" id="{586DE4C2-B45A-44EC-B22C-D0FEB3AE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078" y="4868863"/>
            <a:ext cx="54737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it-IT" altLang="it-IT" sz="2000" dirty="0">
                <a:solidFill>
                  <a:srgbClr val="292929"/>
                </a:solidFill>
                <a:latin typeface="Arial Black" panose="020B0A04020102020204" pitchFamily="34" charset="0"/>
              </a:rPr>
              <a:t>pars </a:t>
            </a:r>
            <a:r>
              <a:rPr lang="it-IT" altLang="it-IT" sz="20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compacta</a:t>
            </a:r>
            <a:r>
              <a:rPr lang="it-IT" altLang="it-IT" sz="2000" dirty="0">
                <a:solidFill>
                  <a:srgbClr val="292929"/>
                </a:solidFill>
                <a:latin typeface="Arial Black" panose="020B0A04020102020204" pitchFamily="34" charset="0"/>
              </a:rPr>
              <a:t> e pars </a:t>
            </a:r>
            <a:r>
              <a:rPr lang="it-IT" altLang="it-IT" sz="2000" dirty="0" err="1">
                <a:solidFill>
                  <a:srgbClr val="292929"/>
                </a:solidFill>
                <a:latin typeface="Arial Black" panose="020B0A04020102020204" pitchFamily="34" charset="0"/>
              </a:rPr>
              <a:t>reticulata</a:t>
            </a:r>
            <a:endParaRPr lang="it-IT" altLang="it-IT" sz="2000" dirty="0">
              <a:solidFill>
                <a:srgbClr val="292929"/>
              </a:solidFill>
              <a:latin typeface="Arial Black" panose="020B0A0402010202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D0B1AB9-1FA4-4A34-92F0-353E1EB20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388" y="107768"/>
            <a:ext cx="459322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panose="02000504000000020004" pitchFamily="2" charset="77"/>
                <a:cs typeface="Arial" panose="020B0604020202020204" pitchFamily="34" charset="0"/>
              </a:rPr>
              <a:t>NUCLEI DELLA BASE 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AFD5B254-5ECD-401A-A124-CD6606372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3652838"/>
            <a:ext cx="21605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29292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(LENTICOLARE)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9E4A921-400C-8F4F-92D0-ADFBA4815C44}"/>
              </a:ext>
            </a:extLst>
          </p:cNvPr>
          <p:cNvSpPr/>
          <p:nvPr/>
        </p:nvSpPr>
        <p:spPr bwMode="auto">
          <a:xfrm>
            <a:off x="0" y="1707287"/>
            <a:ext cx="3275856" cy="356651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975980-E94F-9B4F-8E6D-6581F299EA0D}"/>
              </a:ext>
            </a:extLst>
          </p:cNvPr>
          <p:cNvSpPr txBox="1"/>
          <p:nvPr/>
        </p:nvSpPr>
        <p:spPr>
          <a:xfrm>
            <a:off x="323528" y="787647"/>
            <a:ext cx="2376264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SUDDIVISIONE ANATOMICA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4E3F91F-F45C-4848-9B9D-6770B135416C}"/>
              </a:ext>
            </a:extLst>
          </p:cNvPr>
          <p:cNvSpPr/>
          <p:nvPr/>
        </p:nvSpPr>
        <p:spPr bwMode="auto">
          <a:xfrm>
            <a:off x="3473078" y="1693350"/>
            <a:ext cx="5670922" cy="3017857"/>
          </a:xfrm>
          <a:prstGeom prst="rect">
            <a:avLst/>
          </a:prstGeom>
          <a:noFill/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D0AC73B-D631-4C43-B969-FF1222683796}"/>
              </a:ext>
            </a:extLst>
          </p:cNvPr>
          <p:cNvSpPr txBox="1"/>
          <p:nvPr/>
        </p:nvSpPr>
        <p:spPr>
          <a:xfrm>
            <a:off x="4631684" y="778539"/>
            <a:ext cx="2376264" cy="83099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6"/>
                </a:solidFill>
              </a:rPr>
              <a:t>SUDDIVISIONE </a:t>
            </a:r>
          </a:p>
          <a:p>
            <a:pPr algn="ctr"/>
            <a:r>
              <a:rPr lang="it-IT" sz="2400" b="1" dirty="0">
                <a:solidFill>
                  <a:schemeClr val="accent6"/>
                </a:solidFill>
              </a:rPr>
              <a:t>FUNZIONALE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Segnaposto contenuto 3" descr="0630.gif">
            <a:extLst>
              <a:ext uri="{FF2B5EF4-FFF2-40B4-BE49-F238E27FC236}">
                <a16:creationId xmlns:a16="http://schemas.microsoft.com/office/drawing/2014/main" id="{50B1D9E4-4E0F-5B42-9D20-7B9B17E99BDB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7614" r="49193" b="57274"/>
          <a:stretch/>
        </p:blipFill>
        <p:spPr>
          <a:xfrm>
            <a:off x="-10147" y="1412776"/>
            <a:ext cx="9146761" cy="3995137"/>
          </a:xfrm>
        </p:spPr>
      </p:pic>
    </p:spTree>
    <p:extLst>
      <p:ext uri="{BB962C8B-B14F-4D97-AF65-F5344CB8AC3E}">
        <p14:creationId xmlns:p14="http://schemas.microsoft.com/office/powerpoint/2010/main" val="126247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072A0587-BA71-584A-9B96-AFE4FA3B4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1989138"/>
            <a:ext cx="9144000" cy="4392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Text Box 2">
            <a:extLst>
              <a:ext uri="{FF2B5EF4-FFF2-40B4-BE49-F238E27FC236}">
                <a16:creationId xmlns:a16="http://schemas.microsoft.com/office/drawing/2014/main" id="{2B19192C-0D54-5548-A2CB-C2271B9A3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106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COMPONENTI DEI NUCLEI DELLA BASE</a:t>
            </a:r>
          </a:p>
          <a:p>
            <a:pPr algn="ctr">
              <a:spcBef>
                <a:spcPts val="1250"/>
              </a:spcBef>
              <a:buClrTx/>
              <a:buFontTx/>
              <a:buNone/>
            </a:pPr>
            <a:r>
              <a:rPr lang="it-IT" altLang="it-IT" sz="2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(suddivisi a seconda delle loro connessioni)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D036574-806C-8F41-8C02-45D08A0AB006}"/>
              </a:ext>
            </a:extLst>
          </p:cNvPr>
          <p:cNvSpPr txBox="1"/>
          <p:nvPr/>
        </p:nvSpPr>
        <p:spPr>
          <a:xfrm>
            <a:off x="6804248" y="22048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CORPO STRIATO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BB26CA2-ACBC-BB48-AA62-A3103723132F}"/>
              </a:ext>
            </a:extLst>
          </p:cNvPr>
          <p:cNvSpPr/>
          <p:nvPr/>
        </p:nvSpPr>
        <p:spPr bwMode="auto">
          <a:xfrm>
            <a:off x="4572000" y="2780928"/>
            <a:ext cx="2736304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53881B7-E0CE-0043-B8D3-13126C93EBA6}"/>
              </a:ext>
            </a:extLst>
          </p:cNvPr>
          <p:cNvSpPr/>
          <p:nvPr/>
        </p:nvSpPr>
        <p:spPr bwMode="auto">
          <a:xfrm>
            <a:off x="5796136" y="3861048"/>
            <a:ext cx="1152128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34C6E13-C2E5-1946-B063-25976455266F}"/>
              </a:ext>
            </a:extLst>
          </p:cNvPr>
          <p:cNvSpPr/>
          <p:nvPr/>
        </p:nvSpPr>
        <p:spPr bwMode="auto">
          <a:xfrm>
            <a:off x="4572000" y="6021288"/>
            <a:ext cx="3348372" cy="3604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7E83BD0-6A59-A940-9C4D-E6F134961A24}"/>
              </a:ext>
            </a:extLst>
          </p:cNvPr>
          <p:cNvSpPr/>
          <p:nvPr/>
        </p:nvSpPr>
        <p:spPr bwMode="auto">
          <a:xfrm>
            <a:off x="8892480" y="3429000"/>
            <a:ext cx="144016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836D677-280A-1732-2ED1-1B53427C8860}"/>
              </a:ext>
            </a:extLst>
          </p:cNvPr>
          <p:cNvSpPr/>
          <p:nvPr/>
        </p:nvSpPr>
        <p:spPr bwMode="auto">
          <a:xfrm>
            <a:off x="4644008" y="3861048"/>
            <a:ext cx="1152128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AB587E0-3494-3FAE-57C2-C0FE5D0ED82C}"/>
              </a:ext>
            </a:extLst>
          </p:cNvPr>
          <p:cNvSpPr/>
          <p:nvPr/>
        </p:nvSpPr>
        <p:spPr bwMode="auto">
          <a:xfrm>
            <a:off x="4572000" y="4154896"/>
            <a:ext cx="432048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751775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960AFE48-AC03-4B2B-B39F-7EEB6FF85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4301"/>
            <a:ext cx="8981162" cy="857250"/>
          </a:xfrm>
          <a:ln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SUBSTANTIA NIGRA (SOSTANZA NERA)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9215909E-AEAD-4B52-8868-C895D0974D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3652" y="836712"/>
            <a:ext cx="8441610" cy="5792504"/>
          </a:xfrm>
          <a:ln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rmAutofit/>
          </a:bodyPr>
          <a:lstStyle/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sz="2600" dirty="0">
                <a:latin typeface="Copperplate Gothic Bold" panose="020E0705020206020404" pitchFamily="34" charset="77"/>
              </a:rPr>
              <a:t>Costituita da due parti: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endParaRPr lang="it-IT" altLang="it-IT" sz="2600" dirty="0">
              <a:latin typeface="Copperplate Gothic Bold" panose="020E0705020206020404" pitchFamily="34" charset="77"/>
            </a:endParaRPr>
          </a:p>
          <a:p>
            <a:pPr marL="255975" indent="-250022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sz="2600" dirty="0">
                <a:latin typeface="Copperplate Gothic Bold" panose="020E0705020206020404" pitchFamily="34" charset="77"/>
              </a:rPr>
              <a:t>PARS RETICULATA (appartiene ai nuclei </a:t>
            </a:r>
            <a:r>
              <a:rPr lang="it-IT" altLang="it-IT" sz="2600" b="1" dirty="0">
                <a:latin typeface="Copperplate Gothic Bold" panose="020E0705020206020404" pitchFamily="34" charset="77"/>
              </a:rPr>
              <a:t>EFFERENTI dai Nuclei della Base,</a:t>
            </a:r>
            <a:r>
              <a:rPr lang="it-IT" altLang="it-IT" sz="2600" dirty="0">
                <a:latin typeface="Copperplate Gothic Bold" panose="020E0705020206020404" pitchFamily="34" charset="77"/>
              </a:rPr>
              <a:t> che proiettano al talamo e al tronco encefalico);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endParaRPr lang="it-IT" altLang="it-IT" sz="2600" dirty="0">
              <a:latin typeface="Copperplate Gothic Bold" panose="020E0705020206020404" pitchFamily="34" charset="77"/>
            </a:endParaRPr>
          </a:p>
          <a:p>
            <a:pPr marL="255975" indent="-250022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sz="2600" dirty="0">
                <a:latin typeface="Copperplate Gothic Bold" panose="020E0705020206020404" pitchFamily="34" charset="77"/>
              </a:rPr>
              <a:t>PARS COMPACTA (appartiene ai </a:t>
            </a:r>
            <a:r>
              <a:rPr lang="it-IT" altLang="it-IT" sz="2600" b="1" dirty="0">
                <a:latin typeface="Copperplate Gothic Bold" panose="020E0705020206020404" pitchFamily="34" charset="77"/>
              </a:rPr>
              <a:t>NUCLEI INTRINSECI</a:t>
            </a:r>
            <a:r>
              <a:rPr lang="it-IT" altLang="it-IT" sz="2600" dirty="0">
                <a:latin typeface="Copperplate Gothic Bold" panose="020E0705020206020404" pitchFamily="34" charset="77"/>
              </a:rPr>
              <a:t> dei Nuclei della Base e contiene neuroni dopaminergici i cui assoni formano il FASCIO NIGROSTRIATALE, raggiungendo il CORPO STRIATO).</a:t>
            </a:r>
          </a:p>
        </p:txBody>
      </p:sp>
    </p:spTree>
    <p:extLst>
      <p:ext uri="{BB962C8B-B14F-4D97-AF65-F5344CB8AC3E}">
        <p14:creationId xmlns:p14="http://schemas.microsoft.com/office/powerpoint/2010/main" val="1963887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3843</TotalTime>
  <Words>757</Words>
  <Application>Microsoft Macintosh PowerPoint</Application>
  <PresentationFormat>Presentazione su schermo (4:3)</PresentationFormat>
  <Paragraphs>142</Paragraphs>
  <Slides>21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21</vt:i4>
      </vt:variant>
    </vt:vector>
  </HeadingPairs>
  <TitlesOfParts>
    <vt:vector size="39" baseType="lpstr">
      <vt:lpstr>Arial</vt:lpstr>
      <vt:lpstr>Arial Black</vt:lpstr>
      <vt:lpstr>Arial Rounded MT Bold</vt:lpstr>
      <vt:lpstr>Calibri</vt:lpstr>
      <vt:lpstr>Calibri Light</vt:lpstr>
      <vt:lpstr>Chalkboard</vt:lpstr>
      <vt:lpstr>Comic Sans MS</vt:lpstr>
      <vt:lpstr>Copperplate</vt:lpstr>
      <vt:lpstr>Copperplate Gothic Bold</vt:lpstr>
      <vt:lpstr>Gurmukhi MN</vt:lpstr>
      <vt:lpstr>Tahoma</vt:lpstr>
      <vt:lpstr>Times New Roman</vt:lpstr>
      <vt:lpstr>Wingdings</vt:lpstr>
      <vt:lpstr>Tema di Office</vt:lpstr>
      <vt:lpstr>Tema di Office</vt:lpstr>
      <vt:lpstr>Tema di Office</vt:lpstr>
      <vt:lpstr>1_Tema di Office</vt:lpstr>
      <vt:lpstr>1_Strutturato</vt:lpstr>
      <vt:lpstr>NUCLEI [GANGLI] DELLA BASE</vt:lpstr>
      <vt:lpstr>Presentazione standard di PowerPoint</vt:lpstr>
      <vt:lpstr>CIRCUITI  FONDAMENTALI relativi ai Nuclei della Base</vt:lpstr>
      <vt:lpstr>CIRCUITI NEURONALI DEI  NUCLEI DELLA BASE</vt:lpstr>
      <vt:lpstr>NUCLEI [GANGLI ] DELLA BASE</vt:lpstr>
      <vt:lpstr>Presentazione standard di PowerPoint</vt:lpstr>
      <vt:lpstr>Presentazione standard di PowerPoint</vt:lpstr>
      <vt:lpstr>Presentazione standard di PowerPoint</vt:lpstr>
      <vt:lpstr>SUBSTANTIA NIGRA (SOSTANZA NERA)</vt:lpstr>
      <vt:lpstr>I NUCLEI DELLA BASE sono coinvolti in 4 circuiti principali:</vt:lpstr>
      <vt:lpstr>Presentazione standard di PowerPoint</vt:lpstr>
      <vt:lpstr>CIRCUITO MOTORIO SCHELETRICO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CONNESSIONI CON IL  TRONCO ENCEFALICO (Formazione Reticolare)</vt:lpstr>
      <vt:lpstr>LESIONI DEI NUCLEI DELLA BASE  comportano :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GANGLI DELLA BASE</dc:title>
  <dc:creator>unife</dc:creator>
  <cp:lastModifiedBy>Utente di Microsoft Office</cp:lastModifiedBy>
  <cp:revision>161</cp:revision>
  <cp:lastPrinted>2010-05-21T09:50:40Z</cp:lastPrinted>
  <dcterms:created xsi:type="dcterms:W3CDTF">2005-05-23T08:04:26Z</dcterms:created>
  <dcterms:modified xsi:type="dcterms:W3CDTF">2023-11-10T07:06:37Z</dcterms:modified>
</cp:coreProperties>
</file>