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89" r:id="rId4"/>
  </p:sldMasterIdLst>
  <p:notesMasterIdLst>
    <p:notesMasterId r:id="rId49"/>
  </p:notesMasterIdLst>
  <p:sldIdLst>
    <p:sldId id="464" r:id="rId5"/>
    <p:sldId id="295" r:id="rId6"/>
    <p:sldId id="450" r:id="rId7"/>
    <p:sldId id="439" r:id="rId8"/>
    <p:sldId id="345" r:id="rId9"/>
    <p:sldId id="440" r:id="rId10"/>
    <p:sldId id="336" r:id="rId11"/>
    <p:sldId id="441" r:id="rId12"/>
    <p:sldId id="337" r:id="rId13"/>
    <p:sldId id="338" r:id="rId14"/>
    <p:sldId id="339" r:id="rId15"/>
    <p:sldId id="340" r:id="rId16"/>
    <p:sldId id="265" r:id="rId17"/>
    <p:sldId id="442" r:id="rId18"/>
    <p:sldId id="443" r:id="rId19"/>
    <p:sldId id="444" r:id="rId20"/>
    <p:sldId id="342" r:id="rId21"/>
    <p:sldId id="341" r:id="rId22"/>
    <p:sldId id="343" r:id="rId23"/>
    <p:sldId id="344" r:id="rId24"/>
    <p:sldId id="445" r:id="rId25"/>
    <p:sldId id="446" r:id="rId26"/>
    <p:sldId id="447" r:id="rId27"/>
    <p:sldId id="448" r:id="rId28"/>
    <p:sldId id="346" r:id="rId29"/>
    <p:sldId id="449" r:id="rId30"/>
    <p:sldId id="350" r:id="rId31"/>
    <p:sldId id="263" r:id="rId32"/>
    <p:sldId id="349" r:id="rId33"/>
    <p:sldId id="457" r:id="rId34"/>
    <p:sldId id="463" r:id="rId35"/>
    <p:sldId id="284" r:id="rId36"/>
    <p:sldId id="291" r:id="rId37"/>
    <p:sldId id="286" r:id="rId38"/>
    <p:sldId id="288" r:id="rId39"/>
    <p:sldId id="290" r:id="rId40"/>
    <p:sldId id="274" r:id="rId41"/>
    <p:sldId id="275" r:id="rId42"/>
    <p:sldId id="276" r:id="rId43"/>
    <p:sldId id="277" r:id="rId44"/>
    <p:sldId id="280" r:id="rId45"/>
    <p:sldId id="281" r:id="rId46"/>
    <p:sldId id="266" r:id="rId47"/>
    <p:sldId id="267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648"/>
  </p:normalViewPr>
  <p:slideViewPr>
    <p:cSldViewPr>
      <p:cViewPr varScale="1">
        <p:scale>
          <a:sx n="117" d="100"/>
          <a:sy n="117" d="100"/>
        </p:scale>
        <p:origin x="35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7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E69E979-30AB-4ABD-9957-F012B1B879A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AB9516-EEED-4015-81BF-4CEE42D53D9D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431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257601-CA9C-4511-B7BA-60B6F3430832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750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D2A86-88BE-4B1C-B296-3963480C6BA1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0C26105C-DD48-4E66-9612-D38AA555D138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25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527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0902E-A68C-451A-8260-F2F73F1190C2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2434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27908A-7BDA-40C2-9D53-AE9693ADD00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9202172-412B-4E72-A187-26AE0B45A97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FFA7962-CF57-4B6F-8CDF-29C2F371520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B47BA1-B08C-47DA-990F-ECD56A3CB38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90E84C9-016B-4F6B-84E0-939B0AA51A5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itchFamily="32" charset="0"/>
            </a:endParaRPr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85DDB-4718-4AC4-8C30-1C84F126D1E0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3CE00C-1C98-4AE6-8606-CB6C11ACC9B2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5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43BD37-28C5-4238-B541-B77A81FD079A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067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30BD5-66C7-47C9-86E4-92C86A95A9AC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314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F135C-FDC8-4202-A453-76F426903DC2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10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E4952A-77CB-43AF-8100-DE0B1DF106A5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048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221BB22-74AA-4D0E-A52B-657694B26EF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1049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7E06A05-DF60-497C-A154-4006B639AD68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92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9BB51-FD48-4BCE-BCDD-61BC3A2EAC2F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627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AAA77B-EBEF-4571-9CA6-4AC08DDEAE14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CA15A9E2-6197-4030-8345-0079BC296C02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14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909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25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D2A86-88BE-4B1C-B296-3963480C6BA1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0C26105C-DD48-4E66-9612-D38AA555D138}" type="slidenum">
              <a:rPr lang="it-IT" altLang="it-IT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15</a:t>
            </a:fld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356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8F9A7-6331-46A5-9B6A-A73731AAA77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893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E2DDB-F75C-4EE6-AA29-89A28455AB8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921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5A4C2-941C-4649-85F6-BB95D2675FD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024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F7005-A343-4C1B-891D-5A9933074F70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158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754B5E-C0C6-47A8-A9E1-9B97E5488F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56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F5800-BBB1-48B7-A974-7F0E90193D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69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C8B1E-F9EF-4566-A08D-F2AC00F935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797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E6AD76AF-1BC8-4C30-B125-4090D7CDC5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23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F140C81E-BD35-4E30-8071-0A651CC81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0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1338-8C1E-4770-8F12-9907FCC1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9639F1-5142-4A5C-A98D-B491F578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F5B13-F2A8-4927-AD34-152C115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81C60-E40F-40D5-8E87-1DA6BFB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B64E-18E6-40E4-8360-3E536E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877-397F-4A63-B992-3D9B5B8564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811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6B12-62B4-4CF2-A537-E2145A9E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92BCD-31F8-4E77-AB45-7DC52A22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D6F1F-9DD7-4DC2-8C95-CB3A04F4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A17D0-B378-428F-9E84-CFA36F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5D79A-B461-4046-A62E-F9A81704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08CA-C70A-4C9F-A178-EAE7A22C2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895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F6FCD-1D82-4146-A2BD-3A534FD6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13479-100C-4290-8800-F9B278D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800CE-D230-41BD-957B-344C924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B6047-9F38-45E6-B3BD-C42F99B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E316B-FFCC-4718-B060-B88F1B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E35-C974-4D3E-B87D-67E1448BE8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06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E457-6350-4DF6-8DD6-F7FC885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CC7F4-FAB7-4F74-A64A-259B1D8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44E4F-D9B4-424D-B9B1-ED3B0734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D1DB-11B3-4AE6-8E35-69C20E5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05C3A-B979-4F54-B132-9C277C0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36897-C42C-45EC-B78C-8CD77EDE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627-6DD8-4540-9CE2-D77260014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071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087C1-6772-4341-A88D-6FCC94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B6A70D-3FD6-4D46-B93A-A1448BCD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E628F-FD72-4185-B767-1488270D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D24FD-AC8B-49A3-A8D4-D005432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9B162-F47B-427B-9DD2-EA231F70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94DAA-BC56-443C-A3CB-D1B43522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B8E93C-2B72-41D2-929C-B79482EA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2491CB-6F5B-4F51-BBF2-D58191F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0EBC-6AF3-4449-9F7B-1B75A65E06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777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F0F0-1D5F-4184-B245-BF8DAB0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0D219-FEA5-432B-BEAB-A3F095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28D133-06A2-474B-8902-2466C219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0BAFD-A426-4822-88A0-FD49D971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BDC-66FE-484A-A80F-E29027DFD7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907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DDF19E-F15F-4758-9571-B3A3D204A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010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35109-A57A-403A-8BBF-955F47A5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9525C-9C1E-4840-B981-C8D51F2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F770-985C-4277-8D59-0BFC1C1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034-B6E2-4400-BF8B-CE6037284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04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B99-97D5-4963-BB1C-1B114E0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D9CEF-2444-4CC1-B7C1-6ADC8A37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ADC3A-BD2D-4CB3-9A95-BB3210F0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07D07-7EC2-492E-A43E-6EA5BC4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E33AD-5F28-4C6D-A025-58BBA75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E79B1-311D-4FEE-9190-D97E8EE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F0E6-E8A2-4449-89A4-28E7F941F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273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8C12-76CA-4E24-A04D-854B3BE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5589F-75F1-46A7-8EA8-9A20350B2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F6D2-38D2-4275-BD01-CC9D77D88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13A25-E774-4120-BAF1-384F639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48CB9-D11A-4331-BB81-83E110E8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9417A-96DB-4F95-BEB9-69405EAE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970-33B8-4E91-AE8C-0D3F02DDC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077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AB79-8666-4F93-9D5F-AF82A88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315EB-DFA0-40CB-B4B3-28A1782A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68900-E188-4347-9D2F-BFE90CC5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4E7F8-7375-4395-B068-693C14D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32A2B-3E0F-47AF-AF07-7CFF0F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85AE-F514-40B5-8B5F-08269F70FE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06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AE713-D021-463F-A425-D06CC07B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37BA1-7275-4790-AA94-334BCD72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68C-1BE2-4015-A978-2BEE74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4A8B7-D082-44E6-8411-6041A7C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7DDD-4491-476B-9F0C-7AC79D6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658-0BC3-4A91-A96B-1B3C80FA8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776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69A39-C061-492A-835C-1BCB0FF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90818422-057D-46ED-82EF-4B4BAD3A92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0BF141-6AD8-4268-97D0-014E611B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132D3-0EA6-40D4-8AF5-BF4EA24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ADF7E-F773-4AFF-A584-1D5C8C7F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DB9BF-CD82-4DA5-84D7-77040FF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DBDAD-3CBD-4383-899F-2DDA0CCD5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2922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F8797-6C60-4957-9B70-90958D3C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9D54-5310-4131-B6D4-E47F8CE307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607DCB-2FE2-4C26-819C-07C5806DB2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B07537-4806-4E25-A41D-1C9008B9E91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023EB9A-140B-43C6-819E-971D7E4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F83C49A-C070-4B98-97D2-94F73C8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4A89453-4FFF-4CE5-B6D3-3376410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92EE0-5EA8-45D5-9183-18EADF968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18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7231D0-FA49-409D-A8FF-2E47ADB11A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2230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5EDC95-2801-44B1-88F5-365B9B3E17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4071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C7CAF-8794-4D16-9B5D-53C27A7CE1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4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671DAF-FE88-4C34-AFF0-9D406F61C5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0796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6D7B6-A551-49C7-B387-5774C3963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547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1A81B2-99DA-474B-B950-02E609C535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127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A84D19-AE3E-4C14-B0B7-7BAF00FC0B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823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1118A1-D0AA-4A05-8891-43576C8480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438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B039F8-9038-45FE-9DD7-18F0CAF5BE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622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8E6243-3A5C-4426-BED6-0184621C64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657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B7138-844C-4B19-B459-198DA80EF1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6782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452363-5CE7-493B-A743-B2C6052903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7560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61288" cy="1725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4488" cy="44608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22488" cy="446088"/>
          </a:xfrm>
        </p:spPr>
        <p:txBody>
          <a:bodyPr/>
          <a:lstStyle>
            <a:lvl1pPr>
              <a:defRPr/>
            </a:lvl1pPr>
          </a:lstStyle>
          <a:p>
            <a:fld id="{FAB5AF47-FD0F-4E77-B9AE-15BC47C1F6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7322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D18E5-BF14-4167-92E4-C67A49AE96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604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85461-AE17-4D5B-B793-6621A632E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8364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D4017F-ED75-42AE-A5FA-33D084B0E3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412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F2D6C5-D919-4198-BE40-A0D374BA82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050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484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CD59E4-0C00-40A6-8625-0838B71941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74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72EC1-F10D-4733-8E05-E3CC7DD832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00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36BB70-2F71-40AE-99B4-66ED8236CF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384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3A4F7-57C5-4A87-B779-EE3F816999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1271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B58DD-C9CD-445F-B487-D5C93B5825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2146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40471E-59F0-4169-8225-934515ED1C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8583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C48008-C4EA-45DB-8641-47068DE9F3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2267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56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563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FDE74B-C5DC-4330-8701-3C87C66D64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5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0D1E9-33AE-4614-974E-C78ADA33CE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3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EBA1-3773-4F65-A94C-7ECC4339C4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56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0DDE2-4BEF-43E7-A1C2-C08FEE75DB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3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A5227-DE4D-44A5-B59B-436043E083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7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AAD7C-0E2D-4DC1-A86A-619BAA46E1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937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E2D9E5C3-4DAB-404E-8164-69015225767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160A57-9212-4311-BCFC-9215D76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644AC-0669-4FBA-9131-D06B7D18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752C9-06B4-4077-B4F3-135EE8A44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28BE40-85B1-473C-A463-8CB0A5434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7BBD-2151-4A32-B9A1-A7B78CCF6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F17A3A2-717A-4080-8BD4-6AEFAD3C6B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98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61288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endParaRPr lang="it-IT" altLang="it-IT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Arial Unicode MS" pitchFamily="32" charset="0"/>
              </a:defRPr>
            </a:lvl1pPr>
          </a:lstStyle>
          <a:p>
            <a:fld id="{1C20ADA6-0EF4-4142-B0F7-139622D101A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9856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438400"/>
            <a:ext cx="9136063" cy="4038600"/>
            <a:chOff x="0" y="1536"/>
            <a:chExt cx="5755" cy="2544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 rot="20160000">
              <a:off x="2125" y="2597"/>
              <a:ext cx="3067" cy="380"/>
            </a:xfrm>
            <a:prstGeom prst="rect">
              <a:avLst/>
            </a:prstGeom>
            <a:gradFill rotWithShape="0">
              <a:gsLst>
                <a:gs pos="0">
                  <a:srgbClr val="006666"/>
                </a:gs>
                <a:gs pos="50000">
                  <a:srgbClr val="005F5F"/>
                </a:gs>
                <a:gs pos="100000">
                  <a:srgbClr val="0066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2663"/>
              <a:ext cx="2683" cy="1220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3358" y="1536"/>
              <a:ext cx="2397" cy="1227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rgbClr val="006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3791" y="1536"/>
              <a:ext cx="1963" cy="758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598" y="2477"/>
              <a:ext cx="182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3778" y="2392"/>
              <a:ext cx="181" cy="116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838" y="1836"/>
              <a:ext cx="524" cy="271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3675" y="2015"/>
              <a:ext cx="717" cy="302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57" y="1890"/>
              <a:ext cx="2395" cy="877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3838" y="1854"/>
              <a:ext cx="573" cy="254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5326" y="1642"/>
              <a:ext cx="1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3838" y="1728"/>
              <a:ext cx="712" cy="379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3452" y="2270"/>
              <a:ext cx="314" cy="221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0E767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0" y="2658"/>
              <a:ext cx="2590" cy="928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rgbClr val="006E6B"/>
                </a:gs>
                <a:gs pos="100000">
                  <a:srgbClr val="2D878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0" y="2993"/>
              <a:ext cx="2719" cy="1086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2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F491AF3-52E4-438A-8BF3-B9ABA21913A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7059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B9EFEE"/>
          </a:solidFill>
          <a:effectLst>
            <a:outerShdw blurRad="38100" dist="38100" dir="2700000" algn="tl">
              <a:srgbClr val="C0C0C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1FCEC-0A90-0841-B3AA-3E45900C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0075" cy="1425575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SISTEMA LOCOMOTORE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- Generalità -</a:t>
            </a:r>
          </a:p>
        </p:txBody>
      </p:sp>
    </p:spTree>
    <p:extLst>
      <p:ext uri="{BB962C8B-B14F-4D97-AF65-F5344CB8AC3E}">
        <p14:creationId xmlns:p14="http://schemas.microsoft.com/office/powerpoint/2010/main" val="224906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" y="1484784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IRREGOLARI: di forma NON riconducibile alle precedenti. Vengono descritte come formate da una struttura </a:t>
            </a:r>
            <a:r>
              <a:rPr lang="it-IT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volumetricamente</a:t>
            </a:r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prevalente (CORPO) dal quale si dipartono PROLUNGAMENTI nelle varie direzioni spaziali. Tipico esempio ne è la VERTEBRA, ma pure vi appartengono gran parte delle OSSA del CRANIO (sebbene molte di esse presentino una cospicua componente di osso piatto).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6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332656"/>
            <a:ext cx="8220075" cy="142557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</a:t>
            </a:r>
            <a:b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62546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OSSA SESAMOIDI: così definite le ossa (di solito ascrivibili alle ossa brevi) che sono inserite nell’ ambito di strutture fibrose (tendini e/o aponeurosi e/o legamenti). Tipico esempio la PATELLA o ROTULA nel ginocchio.</a:t>
            </a:r>
          </a:p>
        </p:txBody>
      </p:sp>
    </p:spTree>
    <p:extLst>
      <p:ext uri="{BB962C8B-B14F-4D97-AF65-F5344CB8AC3E}">
        <p14:creationId xmlns:p14="http://schemas.microsoft.com/office/powerpoint/2010/main" val="39156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48281"/>
            <a:ext cx="8060120" cy="5069160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PNEUMATICHE: si ritrovano nel cranio e sono caratterizzate dalla presenza di CAVITA’ AEREE nel loro interno. Citiamo il FRONTALE, MASCELLARE, ETMOIDE, SFENOIDE (coinvolti nei SENI PARANASALI), nonché il TEMPORALE (CAVITA’ o CASSA TIMPANICA e CELLETTE MASTOIDEE).</a:t>
            </a:r>
          </a:p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L’aria vi giunge o dalle Cavità Nasali o dalla Faringe (Rinofaringe)</a:t>
            </a:r>
          </a:p>
        </p:txBody>
      </p:sp>
    </p:spTree>
    <p:extLst>
      <p:ext uri="{BB962C8B-B14F-4D97-AF65-F5344CB8AC3E}">
        <p14:creationId xmlns:p14="http://schemas.microsoft.com/office/powerpoint/2010/main" val="411255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4474" r="3323" b="12672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2" t="4474" r="3323" b="126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82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RAPPORTI FRA SEGMENTI SCHELETRICI: ARTICOLAZIONI [1]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052736"/>
            <a:ext cx="8064896" cy="5661025"/>
          </a:xfrm>
          <a:ln/>
        </p:spPr>
        <p:txBody>
          <a:bodyPr/>
          <a:lstStyle/>
          <a:p>
            <a:pPr marL="330200" indent="-330200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Articolazioni per CONTINUITA’: capi articolari molto vicini, impropriamente «fisse» :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SINARTROSI: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SUTURE 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SINFISI 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SINCONDROSI e SINOSTOSI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330200" indent="-330200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Articolazioni per CONTIGUITA’ (o SINOVIALI, impropriamente «mobili»): esiste uno spazio macroscopicamente visibile fra i capi articolari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   - DIARTROSI</a:t>
            </a:r>
          </a:p>
          <a:p>
            <a:pPr marL="341313" indent="-330200"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200" dirty="0">
                <a:solidFill>
                  <a:schemeClr val="tx1"/>
                </a:solidFill>
                <a:latin typeface="Arial Rounded MT Bold" panose="020F0704030504030204" pitchFamily="34" charset="77"/>
                <a:cs typeface="Aharoni" panose="02010803020104030203" pitchFamily="2" charset="-79"/>
              </a:rPr>
              <a:t>   - AMFIARTROSI (impropriamente «semimobili»)</a:t>
            </a:r>
          </a:p>
        </p:txBody>
      </p:sp>
    </p:spTree>
    <p:extLst>
      <p:ext uri="{BB962C8B-B14F-4D97-AF65-F5344CB8AC3E}">
        <p14:creationId xmlns:p14="http://schemas.microsoft.com/office/powerpoint/2010/main" val="3723402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Rounded MT Bold" panose="020F0704030504030204" pitchFamily="34" charset="77"/>
                <a:cs typeface="Gurmukhi MN" panose="02020600050405020304" pitchFamily="18" charset="0"/>
              </a:rPr>
              <a:t>RAPPORTI FRA SEGMENTI SCHELETRICI: ARTICOLAZIONI [2]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5661025"/>
          </a:xfrm>
          <a:ln/>
        </p:spPr>
        <p:txBody>
          <a:bodyPr/>
          <a:lstStyle/>
          <a:p>
            <a:pPr marL="330200" indent="-330200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DIARTROSI suddivise in: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ENARTROSI o SFERARTROSI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CONDILOARTROSI o ELLISSARTROSI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GINGLIMI: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ANGOLARI o TROCLEOARTROSI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LATERALI o TROCOIDI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ARTICOLAZIONI A SELLA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ARTRODIE</a:t>
            </a:r>
          </a:p>
        </p:txBody>
      </p:sp>
    </p:spTree>
    <p:extLst>
      <p:ext uri="{BB962C8B-B14F-4D97-AF65-F5344CB8AC3E}">
        <p14:creationId xmlns:p14="http://schemas.microsoft.com/office/powerpoint/2010/main" val="374187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2818" r="2449" b="12964"/>
          <a:stretch>
            <a:fillRect/>
          </a:stretch>
        </p:blipFill>
        <p:spPr bwMode="auto">
          <a:xfrm>
            <a:off x="0" y="0"/>
            <a:ext cx="9072563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59" t="2818" r="2449" b="129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50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F8AEAF9-B696-8044-801D-C810EBA9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0"/>
            <a:ext cx="8220075" cy="996156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CARATTERI MORFOLOGICI GENERALI delle ARTICOLAZIONI per CONTINUITA’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027890-9448-A643-BC1C-AF3A0CFB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19753"/>
            <a:ext cx="8686800" cy="540060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Vi si descrivono: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SUTURE: i rapporti tra i capi articolari si istaurano mediante i margini dei capi articolari coinvolti. Tra essi si interpone tessuto connettivo fibroso</a:t>
            </a:r>
          </a:p>
          <a:p>
            <a:pPr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SINFISI: tra i capi articolari si interpone un DISCO FIBROCARTILAGINEO (tra i corpi vertebrali DISCO con NUCLEO POLPOSO di CONNETTIVO «gelatinoso» che </a:t>
            </a:r>
            <a:r>
              <a:rPr lang="it-IT" sz="24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puo’</a:t>
            </a:r>
            <a:r>
              <a:rPr lang="it-IT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fuoriuscire causando l’Ernia del Disco)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SINCONDROSI / SINOSTOSI: possiamo descriverla nella Base del Neurocranio tra Sfenoide ed Occipitale, con interposizione di Cartilagine Ialina (</a:t>
            </a:r>
            <a:r>
              <a:rPr lang="it-IT" sz="2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Sincondrosi</a:t>
            </a: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), che in età più avanzata tende ad ossificare (Sinostosi).</a:t>
            </a:r>
          </a:p>
        </p:txBody>
      </p:sp>
    </p:spTree>
    <p:extLst>
      <p:ext uri="{BB962C8B-B14F-4D97-AF65-F5344CB8AC3E}">
        <p14:creationId xmlns:p14="http://schemas.microsoft.com/office/powerpoint/2010/main" val="70906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F8AEAF9-B696-8044-801D-C810EBA9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CARATTERI MORFOLOGICI GENERALI delle ARTICOLAZIONI per CONTIGUITA’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027890-9448-A643-BC1C-AF3A0CFB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06" y="1340768"/>
            <a:ext cx="8507288" cy="506916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CAPI ARTICOLARI rivestiti da CARTILAGINE ARTICOLARE (Ialina)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CAPSULA ARTICOLARE, di connettivo denso fibroso, che racchiude i Capi Articolari</a:t>
            </a:r>
          </a:p>
          <a:p>
            <a:pPr marL="457200" indent="-457200">
              <a:buFontTx/>
              <a:buChar char="-"/>
            </a:pPr>
            <a:r>
              <a:rPr lang="it-IT" sz="2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MEMBRANA SINOVIALE, che riveste internamente la Capsula Articolare, produce il LIQUIDO SINOVIALE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DISCHI e/o MENISCHI tra i Capi Articolari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LEGAMENTI EXTRA- e/o INTRACAPSULARI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oper Black" panose="0208090404030B020404" pitchFamily="18" charset="77"/>
              </a:rPr>
              <a:t>BORSE SINOVIALI (già BORSE MUCOSE o SIEROSE)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CUSCINETTI ADIPOSI</a:t>
            </a:r>
          </a:p>
        </p:txBody>
      </p:sp>
    </p:spTree>
    <p:extLst>
      <p:ext uri="{BB962C8B-B14F-4D97-AF65-F5344CB8AC3E}">
        <p14:creationId xmlns:p14="http://schemas.microsoft.com/office/powerpoint/2010/main" val="325726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7ED37-114D-2E4B-A22C-9A67EE9B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0075" cy="142557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ELEMENTARI CENNI DI CHINESIOLOGIA</a:t>
            </a:r>
            <a:br>
              <a:rPr lang="it-IT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400" b="0" dirty="0">
                <a:solidFill>
                  <a:schemeClr val="tx1"/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(la Chinesiologia si occupa dello studio dei movimenti)</a:t>
            </a:r>
          </a:p>
        </p:txBody>
      </p:sp>
    </p:spTree>
    <p:extLst>
      <p:ext uri="{BB962C8B-B14F-4D97-AF65-F5344CB8AC3E}">
        <p14:creationId xmlns:p14="http://schemas.microsoft.com/office/powerpoint/2010/main" val="165657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>
            <a:extLst>
              <a:ext uri="{FF2B5EF4-FFF2-40B4-BE49-F238E27FC236}">
                <a16:creationId xmlns:a16="http://schemas.microsoft.com/office/drawing/2014/main" id="{414BBF48-E0B3-4C2E-BD32-0AC62D24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4318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SISTEMA SCHELETRICO</a:t>
            </a:r>
          </a:p>
        </p:txBody>
      </p:sp>
      <p:pic>
        <p:nvPicPr>
          <p:cNvPr id="164869" name="Picture 5" descr="0601">
            <a:extLst>
              <a:ext uri="{FF2B5EF4-FFF2-40B4-BE49-F238E27FC236}">
                <a16:creationId xmlns:a16="http://schemas.microsoft.com/office/drawing/2014/main" id="{4F4A29F1-E463-432B-BA50-4773561F7F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8450" cy="443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2" name="Picture 8" descr="0701">
            <a:extLst>
              <a:ext uri="{FF2B5EF4-FFF2-40B4-BE49-F238E27FC236}">
                <a16:creationId xmlns:a16="http://schemas.microsoft.com/office/drawing/2014/main" id="{2CDCC930-FF3C-46E3-8907-0F978DAE41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39975"/>
            <a:ext cx="507682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1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CFC5AD1-78A1-0F4A-9A2F-A91CFD8A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98" y="-216024"/>
            <a:ext cx="8216900" cy="908720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TIPI di MOVIMENTO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1A891F-6A37-914B-860A-2EABB52B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8" y="548680"/>
            <a:ext cx="8519194" cy="5760640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LINEARI o di SCORRIMENTO RECIPROCO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ANGOLARI: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ADDUZIONE (avvicinamento al piano       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 sagittale/mediano)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ABDUZIONE (allontanamento dal piano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sagittale/mediano)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FLESSIONE (avvicinamento ad un piano frontale)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ESTENSIONE (allontanamento da un piano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                       frontale)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CIRCONDUZIONE o CIRCUMDUZIONE (con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punto fisso sull’articolazione, il movimento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descrive nello spazio un cono)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MOVIMENTI ROTATORI ossia ROTAZIONE (con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punto fisso sull’articolazione, il movimento </a:t>
            </a:r>
          </a:p>
          <a:p>
            <a:pPr marL="0" indent="0"/>
            <a:r>
              <a:rPr 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descrive nello spazio un cilindro)</a:t>
            </a:r>
          </a:p>
          <a:p>
            <a:pPr marL="0" indent="0"/>
            <a:endParaRPr lang="it-IT" sz="22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0" indent="0"/>
            <a:endParaRPr lang="it-IT" sz="24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26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474" r="3017" b="27654"/>
          <a:stretch>
            <a:fillRect/>
          </a:stretch>
        </p:blipFill>
        <p:spPr bwMode="auto">
          <a:xfrm>
            <a:off x="71438" y="144463"/>
            <a:ext cx="892810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41" t="1474" r="3017" b="276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05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782" r="3560" b="7785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68" t="2782" r="3560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15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782" b="6450"/>
          <a:stretch>
            <a:fillRect/>
          </a:stretch>
        </p:blipFill>
        <p:spPr bwMode="auto">
          <a:xfrm>
            <a:off x="3455988" y="71438"/>
            <a:ext cx="46513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16" t="2782" b="64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61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2853" b="12856"/>
          <a:stretch>
            <a:fillRect/>
          </a:stretch>
        </p:blipFill>
        <p:spPr bwMode="auto">
          <a:xfrm>
            <a:off x="71438" y="0"/>
            <a:ext cx="9072562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5" t="2853" b="128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5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mic Sans MS" panose="030F0902030302020204" pitchFamily="66" charset="0"/>
                <a:cs typeface="Gurmukhi MN" panose="02020600050405020304" pitchFamily="18" charset="0"/>
              </a:rPr>
              <a:t>CARATTERI MORFO-FUNZIONALI delle ARTICOLAZIONI SINOVIALI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661" y="980728"/>
            <a:ext cx="9144000" cy="5661025"/>
          </a:xfrm>
          <a:ln/>
        </p:spPr>
        <p:txBody>
          <a:bodyPr/>
          <a:lstStyle/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</a:t>
            </a: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ENARTROSI o SFERARTROSI (Sfera Piena-Sfera Cava, Adduzione-Abduzione, Flessione-Estensione, Circonduzione, Rotazione)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CONDILOARTROSI o ELLISSARTROSI (Ellissoide Pieno-Ellissoide Cavo, Adduzione-Abduzione, Flessione-Estensione, Circonduzione)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GINGLIMI: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</a:t>
            </a:r>
            <a:r>
              <a:rPr lang="it-IT" altLang="it-IT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ANGOLARI o TROCLEOARTROSI (struttura «a puleggia», 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flessione-estensione)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* </a:t>
            </a:r>
            <a:r>
              <a:rPr lang="it-IT" altLang="it-IT" sz="2000" dirty="0">
                <a:solidFill>
                  <a:schemeClr val="tx1"/>
                </a:solidFill>
                <a:latin typeface="Chalkduster" panose="03050602040202020205" pitchFamily="66" charset="77"/>
              </a:rPr>
              <a:t>LATERALI o TROCOIDI (struttura «a cardine», rotazione)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</a:t>
            </a:r>
            <a:r>
              <a:rPr lang="it-IT" altLang="it-IT" sz="2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ARTICOLAZIONI A SELLA (ricorda una sella da equitazione, movimento caratteristico di ciascuna di queste articolazioni)	</a:t>
            </a:r>
          </a:p>
          <a:p>
            <a:pPr marL="341313" indent="-330200">
              <a:spcBef>
                <a:spcPts val="700"/>
              </a:spcBef>
              <a:buClrTx/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- </a:t>
            </a:r>
            <a:r>
              <a:rPr lang="it-IT" altLang="it-IT" sz="2000" dirty="0">
                <a:solidFill>
                  <a:schemeClr val="tx1"/>
                </a:solidFill>
                <a:latin typeface="Chalkboard" panose="03050602040202020205" pitchFamily="66" charset="77"/>
              </a:rPr>
              <a:t>ARTRODIE (superfici piane, minimi movimenti di spostamento/scorrimento lineare).</a:t>
            </a:r>
          </a:p>
        </p:txBody>
      </p:sp>
    </p:spTree>
    <p:extLst>
      <p:ext uri="{BB962C8B-B14F-4D97-AF65-F5344CB8AC3E}">
        <p14:creationId xmlns:p14="http://schemas.microsoft.com/office/powerpoint/2010/main" val="618442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" b="10454"/>
          <a:stretch>
            <a:fillRect/>
          </a:stretch>
        </p:blipFill>
        <p:spPr bwMode="auto">
          <a:xfrm>
            <a:off x="0" y="-144463"/>
            <a:ext cx="9059863" cy="6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522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86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page235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0"/>
            <a:ext cx="5759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72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87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C72D49D-158F-0641-8240-08C689E0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780132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MUSCOLI STRIATI SCHELETRICI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1840F28-8062-7542-9C8D-E1B9583C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54" y="908720"/>
            <a:ext cx="8928992" cy="5688632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Sono ORGANI PIENI, il cui parenchima è costituito dal TESSUTO MUSCOLARE STRIATO SCHELETRICO, in cui le cosiddette FIBRE MUSCOLARI STRIATE SCHELETRICHE sono cellule PLURINUCLEATE, formano FASCICOLI. </a:t>
            </a:r>
          </a:p>
          <a:p>
            <a:endParaRPr lang="it-IT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Ciascun FASCICOLO è avvolto dal PERIMISIO (tessuto connettivo fibroso) e l’ insieme dei fascicoli sono complessivamente avvolti dall’ EPIMISIO (tessuto connettivo fibroso).</a:t>
            </a:r>
          </a:p>
          <a:p>
            <a:r>
              <a:rPr 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 </a:t>
            </a:r>
          </a:p>
          <a:p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Ciascuna fibra muscolare è, a sua volta, intimamente rivestita dall’ ENDOMISIO (derivante dalle cosiddette Cellule </a:t>
            </a:r>
            <a:r>
              <a:rPr lang="it-IT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Miosatelliti</a:t>
            </a:r>
            <a:r>
              <a:rPr lang="it-IT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355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egnaposto contenuto 2">
            <a:extLst>
              <a:ext uri="{FF2B5EF4-FFF2-40B4-BE49-F238E27FC236}">
                <a16:creationId xmlns:a16="http://schemas.microsoft.com/office/drawing/2014/main" id="{B12CED39-4BC9-6742-B011-FF05BA84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8208912" cy="5328592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Nell’ ambito del sistema scheletrico si distinguono :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457200" indent="-457200">
              <a:buFontTx/>
              <a:buChar char="-"/>
            </a:pPr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SCHELETRO ASSILE, comprendente le strutture ossee delle regioni CEFALICA, CERVICALE, TORACICA, ADDOMINO-PELVICA</a:t>
            </a:r>
          </a:p>
          <a:p>
            <a:pPr marL="457200" indent="-457200">
              <a:buFontTx/>
              <a:buChar char="-"/>
            </a:pPr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457200" indent="-457200">
              <a:buFontTx/>
              <a:buChar char="-"/>
            </a:pPr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SCHELETRO APPENDICOLARE, comprendente le strutture ossee degli ARTI SUPERIORI ed INFER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IORI</a:t>
            </a:r>
          </a:p>
        </p:txBody>
      </p:sp>
    </p:spTree>
    <p:extLst>
      <p:ext uri="{BB962C8B-B14F-4D97-AF65-F5344CB8AC3E}">
        <p14:creationId xmlns:p14="http://schemas.microsoft.com/office/powerpoint/2010/main" val="85963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C359969-7432-D741-9640-1B5E1CD0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697" r="5813" b="4870"/>
          <a:stretch/>
        </p:blipFill>
        <p:spPr>
          <a:xfrm>
            <a:off x="1475656" y="-1"/>
            <a:ext cx="6552728" cy="67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70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5EE3B5-40BA-8E46-8271-6CFF1EA2F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4017" r="3718" b="5798"/>
          <a:stretch/>
        </p:blipFill>
        <p:spPr>
          <a:xfrm>
            <a:off x="1115616" y="0"/>
            <a:ext cx="7776864" cy="68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22263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" panose="020B0604020202020204" pitchFamily="34" charset="0"/>
              </a:rPr>
              <a:t>FUSI NEUROMUSCOLARI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412776"/>
            <a:ext cx="7702624" cy="4896543"/>
          </a:xfrm>
          <a:ln/>
        </p:spPr>
        <p:txBody>
          <a:bodyPr lIns="90000" tIns="46800" rIns="90000" bIns="46800"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MECCANORECETTORI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, la cui funzione principale è quella di segnalare le variazioni di lunghezza del muscolo scheletrico all’interno del quale si trovano.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FF99"/>
              </a:buClr>
              <a:buFont typeface="Garamond" panose="02020404030301010803" pitchFamily="18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Le variazioni della lunghezza dei muscoli si accompagnano a modificazioni degli angoli delle articolazioni sulle quali essi agiscono. Di conseguenza, i fusi neuromuscolari possono essere utilizzati dal SNC per monitorare la posizione del corpo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5888"/>
            <a:ext cx="9144000" cy="1922463"/>
          </a:xfrm>
          <a:solidFill>
            <a:schemeClr val="bg1"/>
          </a:solidFill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>
                <a:solidFill>
                  <a:schemeClr val="tx1"/>
                </a:solidFill>
              </a:rPr>
              <a:t>TERMINAZIONI SENSITIVE</a:t>
            </a:r>
            <a:br>
              <a:rPr lang="it-IT" altLang="it-IT" sz="4000" dirty="0">
                <a:solidFill>
                  <a:schemeClr val="tx1"/>
                </a:solidFill>
              </a:rPr>
            </a:br>
            <a:r>
              <a:rPr lang="it-IT" altLang="it-IT" sz="4000" dirty="0">
                <a:solidFill>
                  <a:schemeClr val="tx1"/>
                </a:solidFill>
              </a:rPr>
              <a:t>dei</a:t>
            </a:r>
            <a:br>
              <a:rPr lang="it-IT" altLang="it-IT" sz="4000" dirty="0">
                <a:solidFill>
                  <a:schemeClr val="tx1"/>
                </a:solidFill>
              </a:rPr>
            </a:br>
            <a:r>
              <a:rPr lang="it-IT" altLang="it-IT" sz="4000" dirty="0">
                <a:solidFill>
                  <a:schemeClr val="tx1"/>
                </a:solidFill>
              </a:rPr>
              <a:t> MUSCOLI e TENDINI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781B4E-A0FE-2014-53B4-80C8B2429DB7}"/>
              </a:ext>
            </a:extLst>
          </p:cNvPr>
          <p:cNvSpPr/>
          <p:nvPr/>
        </p:nvSpPr>
        <p:spPr bwMode="auto">
          <a:xfrm>
            <a:off x="0" y="2005644"/>
            <a:ext cx="395536" cy="4878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95288"/>
            <a:ext cx="89154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A04020102020204" pitchFamily="34" charset="0"/>
              </a:rPr>
              <a:t>FUSO  NEUROMUSCOLARE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" y="1227931"/>
            <a:ext cx="9222210" cy="55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10300" y="2776538"/>
            <a:ext cx="3873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Franklin Gothic Heavy" panose="020B09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16913" y="3500438"/>
            <a:ext cx="3175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Franklin Gothic Heavy" panose="020B09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4319588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800225"/>
            <a:ext cx="48244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62475" y="835025"/>
            <a:ext cx="4467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ORGANO MUSCOLO-TENDINEO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60350"/>
            <a:ext cx="45942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63938" y="2636838"/>
            <a:ext cx="1009650" cy="3683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Ruffini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92500" y="3500438"/>
            <a:ext cx="1009650" cy="39846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Pacini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60350"/>
            <a:ext cx="45085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MIOLOGIA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0728"/>
            <a:ext cx="8928992" cy="4343400"/>
          </a:xfrm>
          <a:ln/>
        </p:spPr>
        <p:txBody>
          <a:bodyPr/>
          <a:lstStyle/>
          <a:p>
            <a:pPr indent="-330200" algn="ctr">
              <a:lnSpc>
                <a:spcPct val="150000"/>
              </a:lnSpc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rgbClr val="FFFF00"/>
                </a:solidFill>
                <a:latin typeface="Britannic Bold" panose="020B0903060703020204" pitchFamily="34" charset="0"/>
              </a:rPr>
              <a:t>  </a:t>
            </a:r>
            <a:r>
              <a:rPr lang="it-IT" alt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Branca dell’ Anatomia Umana che si occupa dello studio, PREVALENTEMENTE con </a:t>
            </a:r>
            <a:r>
              <a:rPr lang="it-IT" altLang="it-IT" b="1" u="sng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METODO TOPOGRAFICO-FUNZIONALE</a:t>
            </a:r>
            <a:r>
              <a:rPr lang="it-IT" alt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dei muscoli striati scheletrici, costituenti, nel loro insieme il </a:t>
            </a:r>
            <a:r>
              <a:rPr lang="it-IT" altLang="it-IT" b="1" u="sng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SISTEMA MUSCOLARE SCHELETRICO</a:t>
            </a:r>
          </a:p>
        </p:txBody>
      </p:sp>
    </p:spTree>
    <p:extLst>
      <p:ext uri="{BB962C8B-B14F-4D97-AF65-F5344CB8AC3E}">
        <p14:creationId xmlns:p14="http://schemas.microsoft.com/office/powerpoint/2010/main" val="2185807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0"/>
            <a:ext cx="722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91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06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GENERALITA’ SISTEMATICHE SUI MUSCOLI SCHELETRICI (1)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90626"/>
            <a:ext cx="8856984" cy="5614988"/>
          </a:xfrm>
          <a:ln/>
        </p:spPr>
        <p:txBody>
          <a:bodyPr/>
          <a:lstStyle/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CLASSIFICAZIONE IN BASE ALLA LORO </a:t>
            </a:r>
            <a:r>
              <a:rPr lang="it-IT" altLang="it-IT" sz="2800" u="sng" dirty="0">
                <a:solidFill>
                  <a:schemeClr val="tx1"/>
                </a:solidFill>
                <a:latin typeface="Comic Sans MS" panose="030F0902030302020204" pitchFamily="66" charset="0"/>
              </a:rPr>
              <a:t>COLLOCAZIONE REGIONALE</a:t>
            </a: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(es: muscoli dell’ arto superiore, mm. del collo, mm. del torace, etc.)</a:t>
            </a:r>
          </a:p>
          <a:p>
            <a:pPr marL="341313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" panose="02000504000000020004" pitchFamily="2" charset="77"/>
              </a:rPr>
              <a:t>CLASSIFICAZIONE IN BASE ALLA LORO </a:t>
            </a:r>
            <a:r>
              <a:rPr lang="it-IT" altLang="it-IT" sz="2800" u="sng" dirty="0">
                <a:solidFill>
                  <a:schemeClr val="tx1"/>
                </a:solidFill>
                <a:latin typeface="Copperplate" panose="02000504000000020004" pitchFamily="2" charset="77"/>
              </a:rPr>
              <a:t>FUNZIONE</a:t>
            </a:r>
            <a:r>
              <a:rPr lang="it-IT" altLang="it-IT" sz="2800" dirty="0">
                <a:solidFill>
                  <a:schemeClr val="tx1"/>
                </a:solidFill>
                <a:latin typeface="Copperplate" panose="02000504000000020004" pitchFamily="2" charset="77"/>
              </a:rPr>
              <a:t> (es: mm. Flessori, estensori, etc.) e, conseguentemente in AGONISTI ed ANTAGONISTI</a:t>
            </a:r>
          </a:p>
          <a:p>
            <a:pPr marL="341313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CLASSIFICAZIONE in BASE alla loro MORFOLOGIA MACROSCOPICA</a:t>
            </a:r>
          </a:p>
        </p:txBody>
      </p:sp>
    </p:spTree>
    <p:extLst>
      <p:ext uri="{BB962C8B-B14F-4D97-AF65-F5344CB8AC3E}">
        <p14:creationId xmlns:p14="http://schemas.microsoft.com/office/powerpoint/2010/main" val="241329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563E0-B89D-7540-BB80-A697F140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2204864"/>
            <a:ext cx="8220075" cy="1425575"/>
          </a:xfrm>
        </p:spPr>
        <p:txBody>
          <a:bodyPr/>
          <a:lstStyle/>
          <a:p>
            <a: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OSSA</a:t>
            </a:r>
            <a:b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it-IT" sz="40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TIPI  MORFOLOGICI</a:t>
            </a:r>
          </a:p>
        </p:txBody>
      </p:sp>
    </p:spTree>
    <p:extLst>
      <p:ext uri="{BB962C8B-B14F-4D97-AF65-F5344CB8AC3E}">
        <p14:creationId xmlns:p14="http://schemas.microsoft.com/office/powerpoint/2010/main" val="354676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099"/>
            <a:ext cx="8915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GENERALITA’ SISTEMATICHE SUI MUSCOLI SCHELETRICI (2)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572753"/>
            <a:ext cx="8928992" cy="5832648"/>
          </a:xfrm>
          <a:ln/>
        </p:spPr>
        <p:txBody>
          <a:bodyPr/>
          <a:lstStyle/>
          <a:p>
            <a:pPr indent="-330200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solidFill>
                <a:srgbClr val="FFFF00"/>
              </a:solidFill>
            </a:endParaRPr>
          </a:p>
          <a:p>
            <a:pPr marL="331788" indent="-3190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CLASSIFICAZIONE in BASE alla loro MORFOLOGIA MACROSCOPICA, ossia: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chemeClr val="tx1"/>
              </a:solidFill>
            </a:endParaRP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chemeClr val="tx1"/>
                </a:solidFill>
              </a:rPr>
              <a:t>   </a:t>
            </a:r>
            <a:r>
              <a:rPr lang="it-IT" altLang="it-IT" sz="2600" b="1" dirty="0">
                <a:solidFill>
                  <a:schemeClr val="tx1"/>
                </a:solidFill>
              </a:rPr>
              <a:t>- </a:t>
            </a:r>
            <a:r>
              <a:rPr lang="it-IT" alt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PUNTI DI ATTACCO (es. sterno-</a:t>
            </a:r>
            <a:r>
              <a:rPr lang="it-IT" alt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cleido</a:t>
            </a:r>
            <a:r>
              <a:rPr lang="it-IT" alt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-mastoideo)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</a:rPr>
              <a:t>    - </a:t>
            </a:r>
            <a:r>
              <a:rPr lang="it-IT" altLang="it-IT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 DI CAPI o VENTRI CARNOSI (bicipite, digastrico..)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dirty="0">
                <a:solidFill>
                  <a:schemeClr val="tx1"/>
                </a:solidFill>
              </a:rPr>
              <a:t>   - </a:t>
            </a:r>
            <a:r>
              <a:rPr lang="it-IT" altLang="it-IT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INTIMA MORFOLOGIA in base ad empirici parametri geometrici (larghi, rotondi, romboidali, circolari, etc.)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dirty="0">
                <a:solidFill>
                  <a:schemeClr val="tx1"/>
                </a:solidFill>
              </a:rPr>
              <a:t>   - </a:t>
            </a:r>
            <a:r>
              <a:rPr lang="it-IT" altLang="it-IT" sz="26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DISPOSIZIONE delle FIBRE in rapporto alle strutture connettivali</a:t>
            </a:r>
          </a:p>
          <a:p>
            <a:pPr indent="-330200">
              <a:lnSpc>
                <a:spcPct val="90000"/>
              </a:lnSpc>
              <a:spcBef>
                <a:spcPts val="6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</a:rPr>
              <a:t>   </a:t>
            </a:r>
            <a:r>
              <a:rPr lang="it-IT" altLang="it-IT" sz="2600" b="1" dirty="0">
                <a:solidFill>
                  <a:schemeClr val="tx1"/>
                </a:solidFill>
                <a:latin typeface="Copperplate" panose="02000504000000020004" pitchFamily="2" charset="77"/>
              </a:rPr>
              <a:t>- </a:t>
            </a: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NOMI DI ASSOLUTA FANTASIA (gastrocnemio, soleo ...)</a:t>
            </a:r>
          </a:p>
          <a:p>
            <a:pPr indent="-330200">
              <a:lnSpc>
                <a:spcPct val="90000"/>
              </a:lnSpc>
              <a:spcBef>
                <a:spcPts val="700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latin typeface="Chalkduster" panose="03050602040202020205" pitchFamily="66" charset="7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84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75" y="29152"/>
            <a:ext cx="8686800" cy="73555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Comic Sans MS" panose="030F0902030302020204" pitchFamily="66" charset="0"/>
              </a:rPr>
              <a:t>ORIGINI ed INSERZIONI MUSCOLARI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759024"/>
            <a:ext cx="8208912" cy="5544616"/>
          </a:xfrm>
          <a:ln/>
        </p:spPr>
        <p:txBody>
          <a:bodyPr/>
          <a:lstStyle/>
          <a:p>
            <a:pPr marL="330200" indent="-330200"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ORIGINE: punto di attacco ad un segmento scheletrico (od altra struttura connettivale) sul quale il muscolo fa il cosiddetto “PUNTO FISSO” durante la sua azione.</a:t>
            </a:r>
          </a:p>
          <a:p>
            <a:pPr marL="0" indent="0"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it-IT" altLang="it-IT" sz="260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30200" indent="-330200">
              <a:buClr>
                <a:schemeClr val="tx1"/>
              </a:buClr>
              <a:buSzPct val="70000"/>
              <a:buFont typeface="Wingdings" panose="05000000000000000000" pitchFamily="2" charset="2"/>
              <a:buChar char="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halkboard" panose="03050602040202020205" pitchFamily="66" charset="77"/>
              </a:rPr>
              <a:t>INSERZIONE: punto di attacco ad un segmento scheletrico (od altra struttura connettivale), che, per effetto dell’ azione del muscolo, viene a MODIFICARE la SUA POSIZIONE NELLO SPAZIO</a:t>
            </a:r>
            <a:r>
              <a:rPr lang="it-IT" altLang="it-IT" sz="2800" dirty="0">
                <a:solidFill>
                  <a:schemeClr val="tx1"/>
                </a:solidFill>
                <a:latin typeface="Chalkboard" panose="03050602040202020205" pitchFamily="66" charset="77"/>
              </a:rPr>
              <a:t>. </a:t>
            </a:r>
          </a:p>
          <a:p>
            <a:pPr marL="0" indent="0"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Tuttavia, in molte situazioni, il significato morfo-funzionale di origine ed inserzione si </a:t>
            </a:r>
            <a:r>
              <a:rPr lang="it-IT" altLang="it-IT" sz="2600" dirty="0" err="1">
                <a:solidFill>
                  <a:schemeClr val="tx1"/>
                </a:solidFill>
                <a:latin typeface="Copperplate" panose="02000504000000020004" pitchFamily="2" charset="77"/>
              </a:rPr>
              <a:t>puo’</a:t>
            </a:r>
            <a:r>
              <a:rPr lang="it-IT" alt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 invertire, per la possibilità di cambiare il «Punto Fisso» del muscolo considerato</a:t>
            </a:r>
          </a:p>
        </p:txBody>
      </p:sp>
    </p:spTree>
    <p:extLst>
      <p:ext uri="{BB962C8B-B14F-4D97-AF65-F5344CB8AC3E}">
        <p14:creationId xmlns:p14="http://schemas.microsoft.com/office/powerpoint/2010/main" val="413003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7802" y="-99392"/>
            <a:ext cx="8915400" cy="11906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DISPOSITIVI CONNETTIVALI CORRELATI AI MUSCOLI STRIATI SCHELETRICI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1580" y="1091233"/>
            <a:ext cx="7560840" cy="48768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   </a:t>
            </a:r>
            <a:r>
              <a:rPr lang="it-IT" altLang="it-IT" sz="2400" dirty="0">
                <a:solidFill>
                  <a:schemeClr val="tx1"/>
                </a:solidFill>
              </a:rPr>
              <a:t>Sono strutture di TESSUTO CONNETTIVO  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</a:rPr>
              <a:t>   FIBRILLARE DENSO e si definiscono: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TENDINI: </a:t>
            </a:r>
            <a:r>
              <a:rPr lang="it-IT" altLang="it-IT" sz="2400" dirty="0" err="1">
                <a:solidFill>
                  <a:schemeClr val="tx1"/>
                </a:solidFill>
                <a:latin typeface="Copperplate" panose="02000504000000020004" pitchFamily="2" charset="77"/>
              </a:rPr>
              <a:t>stutture</a:t>
            </a:r>
            <a:r>
              <a:rPr lang="it-IT" altLang="it-IT" sz="2400" dirty="0">
                <a:solidFill>
                  <a:schemeClr val="tx1"/>
                </a:solidFill>
                <a:latin typeface="Copperplate" panose="02000504000000020004" pitchFamily="2" charset="77"/>
              </a:rPr>
              <a:t> connettivali CILINDRICHE che connettono capi muscolari allo scheletro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APONEUROSI: strutture connettivali AMPIE ed ESTESE («SLARGATE»), che connettono muscoli o allo scheletro o ad altre strutture non ossee (es.: tessuto connettivo lasso sottocutaneo per i </a:t>
            </a:r>
            <a:r>
              <a:rPr lang="it-IT" altLang="it-IT" sz="2400" dirty="0" err="1">
                <a:solidFill>
                  <a:schemeClr val="tx1"/>
                </a:solidFill>
                <a:latin typeface="Chalkboard" panose="03050602040202020205" pitchFamily="66" charset="77"/>
              </a:rPr>
              <a:t>mm.mimici</a:t>
            </a:r>
            <a:r>
              <a:rPr lang="it-IT" alt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)</a:t>
            </a:r>
          </a:p>
          <a:p>
            <a:pPr marL="330200" indent="-33020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Garamond" panose="02020404030301010803" pitchFamily="18" charset="0"/>
              <a:buChar char="-"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FASCE FIBROSE: strutture traslucide che rivestono i muscoli, suddividendone vari gruppi in LOGGE topografiche nelle regioni di competenza</a:t>
            </a:r>
            <a:r>
              <a:rPr lang="it-IT" altLang="it-IT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01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00"/>
            <a:ext cx="5558652" cy="68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1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76672"/>
            <a:ext cx="6858000" cy="892175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MUSCOLI STRIATI SCHELETRICI ed INTERAZIONI con il SISTEMA NERVOSO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528" y="1916832"/>
            <a:ext cx="8316416" cy="3657600"/>
          </a:xfrm>
          <a:ln/>
        </p:spPr>
        <p:txBody>
          <a:bodyPr/>
          <a:lstStyle/>
          <a:p>
            <a:pPr marL="250031" indent="-250031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Sono COMPLESSE e NUMEROSE</a:t>
            </a:r>
          </a:p>
          <a:p>
            <a:pPr marL="255985" indent="-250031">
              <a:buClrTx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endParaRPr lang="it-IT" altLang="it-IT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250031" indent="-250031"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50031" algn="l"/>
                <a:tab pos="328613" algn="l"/>
                <a:tab pos="665560" algn="l"/>
                <a:tab pos="1002506" algn="l"/>
                <a:tab pos="1339454" algn="l"/>
                <a:tab pos="1676400" algn="l"/>
                <a:tab pos="2013347" algn="l"/>
                <a:tab pos="2350294" algn="l"/>
                <a:tab pos="2687241" algn="l"/>
                <a:tab pos="3024188" algn="l"/>
                <a:tab pos="3361135" algn="l"/>
                <a:tab pos="3698081" algn="l"/>
                <a:tab pos="4035029" algn="l"/>
                <a:tab pos="4371975" algn="l"/>
                <a:tab pos="4708922" algn="l"/>
                <a:tab pos="5045869" algn="l"/>
                <a:tab pos="5382816" algn="l"/>
                <a:tab pos="5719763" algn="l"/>
                <a:tab pos="6056710" algn="l"/>
                <a:tab pos="6393656" algn="l"/>
                <a:tab pos="6730604" algn="l"/>
              </a:tabLst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Da un punto di vista FUNZIONALE e, conseguentemente, CLINICO (in caso di ANOMALIE) è ESSENZIALE conoscere da quali distretti del Sistema Nervoso Centrale perviene l’ innervazione ad una determinata struttura muscolare</a:t>
            </a:r>
          </a:p>
        </p:txBody>
      </p:sp>
    </p:spTree>
    <p:extLst>
      <p:ext uri="{BB962C8B-B14F-4D97-AF65-F5344CB8AC3E}">
        <p14:creationId xmlns:p14="http://schemas.microsoft.com/office/powerpoint/2010/main" val="129161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3" y="0"/>
            <a:ext cx="7331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114" r="3508" b="7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53" t="4114" r="3508" b="7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82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LUNGHE: caratterizzate dalla presenza di due estremità dette EPIFISI (prossimale e distale negli arti), che sono tra loro unite da una DIAFISI, contenente una CAVITA’ MIDOLLARE. Se è intuitivo classificare come «lunghe» ossa di «una certa dimensione apprezzabile» (</a:t>
            </a:r>
            <a:r>
              <a:rPr lang="it-IT" sz="24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òmero</a:t>
            </a: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femore, ulna, radio, tibia , fibula), meno intuitivo classificare come ossa lunghe le FALANGI delle dita, per il fatto che anch’esse presentano 2 Epifisi ed una Diafisi con relativa Cavità Midollare</a:t>
            </a:r>
          </a:p>
        </p:txBody>
      </p:sp>
    </p:spTree>
    <p:extLst>
      <p:ext uri="{BB962C8B-B14F-4D97-AF65-F5344CB8AC3E}">
        <p14:creationId xmlns:p14="http://schemas.microsoft.com/office/powerpoint/2010/main" val="364432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80" r="5328" b="7785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57" t="2780" r="5328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7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BREVI: di forma genericamente POLIEDRICA, tipiche del CARPO (Polso) e del TARSO (Caviglia)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OSSA PI</a:t>
            </a: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ATTE: caratterizzate da DUE FORMAZIONI di OSSO COMPATTO (TAVOLATI) che racchiudono un DIPLOE di OSSO SPUGNOSO. Oltre a diverse componenti della VOLTA del NEUROCRANIO, si possono ricordare, come ossa esclusivamente piatte, le COSTE e la CLAVICOLA, come pure lo STERNO.</a:t>
            </a:r>
          </a:p>
        </p:txBody>
      </p:sp>
    </p:spTree>
    <p:extLst>
      <p:ext uri="{BB962C8B-B14F-4D97-AF65-F5344CB8AC3E}">
        <p14:creationId xmlns:p14="http://schemas.microsoft.com/office/powerpoint/2010/main" val="2058575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12053</TotalTime>
  <Words>1513</Words>
  <Application>Microsoft Macintosh PowerPoint</Application>
  <PresentationFormat>Presentazione su schermo (4:3)</PresentationFormat>
  <Paragraphs>156</Paragraphs>
  <Slides>44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44</vt:i4>
      </vt:variant>
    </vt:vector>
  </HeadingPairs>
  <TitlesOfParts>
    <vt:vector size="69" baseType="lpstr">
      <vt:lpstr>ADLaM Display</vt:lpstr>
      <vt:lpstr>Aharoni</vt:lpstr>
      <vt:lpstr>Arial</vt:lpstr>
      <vt:lpstr>Arial Black</vt:lpstr>
      <vt:lpstr>Arial Rounded MT Bold</vt:lpstr>
      <vt:lpstr>Britannic Bold</vt:lpstr>
      <vt:lpstr>Chalkboard</vt:lpstr>
      <vt:lpstr>Chalkboard SE</vt:lpstr>
      <vt:lpstr>Chalkduster</vt:lpstr>
      <vt:lpstr>Comic Sans MS</vt:lpstr>
      <vt:lpstr>Cooper Black</vt:lpstr>
      <vt:lpstr>Copperplate</vt:lpstr>
      <vt:lpstr>Copperplate Gothic Bold</vt:lpstr>
      <vt:lpstr>Corsiva Hebrew</vt:lpstr>
      <vt:lpstr>Franklin Gothic Heavy</vt:lpstr>
      <vt:lpstr>Franklin Gothic Medium</vt:lpstr>
      <vt:lpstr>Garamond</vt:lpstr>
      <vt:lpstr>Gurmukhi MN</vt:lpstr>
      <vt:lpstr>Tahoma</vt:lpstr>
      <vt:lpstr>Times New Roman</vt:lpstr>
      <vt:lpstr>Wingdings</vt:lpstr>
      <vt:lpstr>Tema di Office</vt:lpstr>
      <vt:lpstr>Struttura predefinita</vt:lpstr>
      <vt:lpstr>1_Tema di Office</vt:lpstr>
      <vt:lpstr>2_Tema di Office</vt:lpstr>
      <vt:lpstr>SISTEMA LOCOMOTORE - Generalità -</vt:lpstr>
      <vt:lpstr>SISTEMA SCHELETRICO</vt:lpstr>
      <vt:lpstr>Presentazione standard di PowerPoint</vt:lpstr>
      <vt:lpstr>OSSA TIPI  MORFOLOGICI</vt:lpstr>
      <vt:lpstr>Presentazione standard di PowerPoint</vt:lpstr>
      <vt:lpstr>Presentazione standard di PowerPoint</vt:lpstr>
      <vt:lpstr>CLASSIFICAZIONE MORFOLOGICA delle OSSA</vt:lpstr>
      <vt:lpstr>Presentazione standard di PowerPoint</vt:lpstr>
      <vt:lpstr>CLASSIFICAZIONE MORFOLOGICA delle OSSA</vt:lpstr>
      <vt:lpstr>CLASSIFICAZIONE MORFOLOGICA delle OSSA</vt:lpstr>
      <vt:lpstr>CLASSIFICAZIONE MORFOLOGICA  delle OSSA</vt:lpstr>
      <vt:lpstr>CLASSIFICAZIONE MORFOLOGICA delle OSSA</vt:lpstr>
      <vt:lpstr>Presentazione standard di PowerPoint</vt:lpstr>
      <vt:lpstr>RAPPORTI FRA SEGMENTI SCHELETRICI: ARTICOLAZIONI [1]</vt:lpstr>
      <vt:lpstr>RAPPORTI FRA SEGMENTI SCHELETRICI: ARTICOLAZIONI [2]</vt:lpstr>
      <vt:lpstr>Presentazione standard di PowerPoint</vt:lpstr>
      <vt:lpstr>CARATTERI MORFOLOGICI GENERALI delle ARTICOLAZIONI per CONTINUITA’ </vt:lpstr>
      <vt:lpstr>CARATTERI MORFOLOGICI GENERALI delle ARTICOLAZIONI per CONTIGUITA’ </vt:lpstr>
      <vt:lpstr>ELEMENTARI CENNI DI CHINESIOLOGIA (la Chinesiologia si occupa dello studio dei movimenti)</vt:lpstr>
      <vt:lpstr>TIPI di MOVIMENTO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 MORFO-FUNZIONALI delle ARTICOLAZIONI SINOVIALI</vt:lpstr>
      <vt:lpstr>Presentazione standard di PowerPoint</vt:lpstr>
      <vt:lpstr>Presentazione standard di PowerPoint</vt:lpstr>
      <vt:lpstr>Presentazione standard di PowerPoint</vt:lpstr>
      <vt:lpstr>MUSCOLI STRIATI SCHELETRICI</vt:lpstr>
      <vt:lpstr>Presentazione standard di PowerPoint</vt:lpstr>
      <vt:lpstr>Presentazione standard di PowerPoint</vt:lpstr>
      <vt:lpstr>FUSI NEUROMUSCOLARI</vt:lpstr>
      <vt:lpstr>TERMINAZIONI SENSITIVE dei  MUSCOLI e TENDINI </vt:lpstr>
      <vt:lpstr>FUSO  NEUROMUSCOLARE</vt:lpstr>
      <vt:lpstr>Presentazione standard di PowerPoint</vt:lpstr>
      <vt:lpstr>Presentazione standard di PowerPoint</vt:lpstr>
      <vt:lpstr>MIOLOGIA</vt:lpstr>
      <vt:lpstr>Presentazione standard di PowerPoint</vt:lpstr>
      <vt:lpstr>GENERALITA’ SISTEMATICHE SUI MUSCOLI SCHELETRICI (1)</vt:lpstr>
      <vt:lpstr>GENERALITA’ SISTEMATICHE SUI MUSCOLI SCHELETRICI (2)</vt:lpstr>
      <vt:lpstr>ORIGINI ed INSERZIONI MUSCOLARI</vt:lpstr>
      <vt:lpstr>DISPOSITIVI CONNETTIVALI CORRELATI AI MUSCOLI STRIATI SCHELETRICI</vt:lpstr>
      <vt:lpstr>Presentazione standard di PowerPoint</vt:lpstr>
      <vt:lpstr>MUSCOLI STRIATI SCHELETRICI ed INTERAZIONI con il SISTEMA NERVOSO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131</cp:revision>
  <cp:lastPrinted>1601-01-01T00:00:00Z</cp:lastPrinted>
  <dcterms:created xsi:type="dcterms:W3CDTF">2008-09-22T07:50:01Z</dcterms:created>
  <dcterms:modified xsi:type="dcterms:W3CDTF">2023-11-11T07:55:35Z</dcterms:modified>
</cp:coreProperties>
</file>