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00"/>
  </p:notesMasterIdLst>
  <p:sldIdLst>
    <p:sldId id="294" r:id="rId2"/>
    <p:sldId id="445" r:id="rId3"/>
    <p:sldId id="260" r:id="rId4"/>
    <p:sldId id="284" r:id="rId5"/>
    <p:sldId id="412" r:id="rId6"/>
    <p:sldId id="406" r:id="rId7"/>
    <p:sldId id="455" r:id="rId8"/>
    <p:sldId id="295" r:id="rId9"/>
    <p:sldId id="296" r:id="rId10"/>
    <p:sldId id="269" r:id="rId11"/>
    <p:sldId id="457" r:id="rId12"/>
    <p:sldId id="399" r:id="rId13"/>
    <p:sldId id="285" r:id="rId14"/>
    <p:sldId id="429" r:id="rId15"/>
    <p:sldId id="297" r:id="rId16"/>
    <p:sldId id="415" r:id="rId17"/>
    <p:sldId id="416" r:id="rId18"/>
    <p:sldId id="927" r:id="rId19"/>
    <p:sldId id="928" r:id="rId20"/>
    <p:sldId id="472" r:id="rId21"/>
    <p:sldId id="473" r:id="rId22"/>
    <p:sldId id="458" r:id="rId23"/>
    <p:sldId id="258" r:id="rId24"/>
    <p:sldId id="401" r:id="rId25"/>
    <p:sldId id="353" r:id="rId26"/>
    <p:sldId id="719" r:id="rId27"/>
    <p:sldId id="721" r:id="rId28"/>
    <p:sldId id="306" r:id="rId29"/>
    <p:sldId id="410" r:id="rId30"/>
    <p:sldId id="407" r:id="rId31"/>
    <p:sldId id="417" r:id="rId32"/>
    <p:sldId id="302" r:id="rId33"/>
    <p:sldId id="925" r:id="rId34"/>
    <p:sldId id="301" r:id="rId35"/>
    <p:sldId id="818" r:id="rId36"/>
    <p:sldId id="722" r:id="rId37"/>
    <p:sldId id="405" r:id="rId38"/>
    <p:sldId id="420" r:id="rId39"/>
    <p:sldId id="309" r:id="rId40"/>
    <p:sldId id="287" r:id="rId41"/>
    <p:sldId id="318" r:id="rId42"/>
    <p:sldId id="293" r:id="rId43"/>
    <p:sldId id="365" r:id="rId44"/>
    <p:sldId id="929" r:id="rId45"/>
    <p:sldId id="366" r:id="rId46"/>
    <p:sldId id="316" r:id="rId47"/>
    <p:sldId id="437" r:id="rId48"/>
    <p:sldId id="367" r:id="rId49"/>
    <p:sldId id="930" r:id="rId50"/>
    <p:sldId id="398" r:id="rId51"/>
    <p:sldId id="402" r:id="rId52"/>
    <p:sldId id="369" r:id="rId53"/>
    <p:sldId id="324" r:id="rId54"/>
    <p:sldId id="370" r:id="rId55"/>
    <p:sldId id="371" r:id="rId56"/>
    <p:sldId id="413" r:id="rId57"/>
    <p:sldId id="267" r:id="rId58"/>
    <p:sldId id="373" r:id="rId59"/>
    <p:sldId id="374" r:id="rId60"/>
    <p:sldId id="439" r:id="rId61"/>
    <p:sldId id="396" r:id="rId62"/>
    <p:sldId id="438" r:id="rId63"/>
    <p:sldId id="400" r:id="rId64"/>
    <p:sldId id="449" r:id="rId65"/>
    <p:sldId id="426" r:id="rId66"/>
    <p:sldId id="375" r:id="rId67"/>
    <p:sldId id="716" r:id="rId68"/>
    <p:sldId id="440" r:id="rId69"/>
    <p:sldId id="471" r:id="rId70"/>
    <p:sldId id="328" r:id="rId71"/>
    <p:sldId id="424" r:id="rId72"/>
    <p:sldId id="383" r:id="rId73"/>
    <p:sldId id="378" r:id="rId74"/>
    <p:sldId id="384" r:id="rId75"/>
    <p:sldId id="327" r:id="rId76"/>
    <p:sldId id="391" r:id="rId77"/>
    <p:sldId id="931" r:id="rId78"/>
    <p:sldId id="932" r:id="rId79"/>
    <p:sldId id="335" r:id="rId80"/>
    <p:sldId id="333" r:id="rId81"/>
    <p:sldId id="425" r:id="rId82"/>
    <p:sldId id="404" r:id="rId83"/>
    <p:sldId id="414" r:id="rId84"/>
    <p:sldId id="339" r:id="rId85"/>
    <p:sldId id="314" r:id="rId86"/>
    <p:sldId id="474" r:id="rId87"/>
    <p:sldId id="336" r:id="rId88"/>
    <p:sldId id="337" r:id="rId89"/>
    <p:sldId id="340" r:id="rId90"/>
    <p:sldId id="817" r:id="rId91"/>
    <p:sldId id="469" r:id="rId92"/>
    <p:sldId id="341" r:id="rId93"/>
    <p:sldId id="342" r:id="rId94"/>
    <p:sldId id="663" r:id="rId95"/>
    <p:sldId id="664" r:id="rId96"/>
    <p:sldId id="660" r:id="rId97"/>
    <p:sldId id="933" r:id="rId98"/>
    <p:sldId id="934" r:id="rId99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30E"/>
    <a:srgbClr val="FFFF00"/>
    <a:srgbClr val="33CC33"/>
    <a:srgbClr val="00CC00"/>
    <a:srgbClr val="00CC99"/>
    <a:srgbClr val="009999"/>
    <a:srgbClr val="000099"/>
    <a:srgbClr val="FF9900"/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4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3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rtl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rtl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rtl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rtl="1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DFB0A94-DADC-4E1F-A474-01FF7F426F6B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D3D909-345E-4E28-B8F1-AE4E10CD8930}" type="slidenum">
              <a:rPr lang="en-US" altLang="it-IT" sz="1200" smtClean="0">
                <a:latin typeface="Times New Roman" panose="02020603050405020304" pitchFamily="18" charset="0"/>
              </a:rPr>
              <a:t>1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C8D1431-00AB-4B9B-A636-D4FA2FE9A9FA}" type="slidenum">
              <a:rPr lang="en-US" altLang="it-IT" sz="1200" smtClean="0">
                <a:latin typeface="Times New Roman" panose="02020603050405020304" pitchFamily="18" charset="0"/>
              </a:rPr>
              <a:t>14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4495B9F-F549-41B4-AE38-ADA73377912A}" type="slidenum">
              <a:rPr lang="en-US" altLang="it-IT" sz="1200" smtClean="0">
                <a:latin typeface="Times New Roman" panose="02020603050405020304" pitchFamily="18" charset="0"/>
              </a:rPr>
              <a:t>15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3881913-06D1-4AF0-AC5C-1342E426839E}" type="slidenum">
              <a:rPr lang="en-US" altLang="it-IT" sz="1200" smtClean="0">
                <a:latin typeface="Times New Roman" panose="02020603050405020304" pitchFamily="18" charset="0"/>
              </a:rPr>
              <a:t>16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12E1A37-5BA8-4963-AE62-16E8F8AE4948}" type="slidenum">
              <a:rPr lang="en-US" altLang="it-IT" sz="1200" smtClean="0">
                <a:latin typeface="Times New Roman" panose="02020603050405020304" pitchFamily="18" charset="0"/>
              </a:rPr>
              <a:t>17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A07D76B-603D-4CCB-9415-F891C1183CC5}" type="slidenum">
              <a:rPr lang="en-US" altLang="it-IT" sz="1200" smtClean="0">
                <a:latin typeface="Times New Roman" panose="02020603050405020304" pitchFamily="18" charset="0"/>
              </a:rPr>
              <a:t>23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33C9C03-3448-4B06-AE5B-1162D6DA4BCB}" type="slidenum">
              <a:rPr lang="en-US" altLang="it-IT" sz="1200" smtClean="0">
                <a:latin typeface="Times New Roman" panose="02020603050405020304" pitchFamily="18" charset="0"/>
              </a:rPr>
              <a:t>24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560940-19B7-450C-96CC-F6E885AE55BE}" type="slidenum">
              <a:rPr lang="en-US" altLang="it-IT" sz="1200" smtClean="0">
                <a:latin typeface="Times New Roman" panose="02020603050405020304" pitchFamily="18" charset="0"/>
              </a:rPr>
              <a:t>25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560940-19B7-450C-96CC-F6E885AE55BE}" type="slidenum">
              <a:rPr lang="en-US" altLang="it-IT" sz="1200" smtClean="0">
                <a:latin typeface="Times New Roman" panose="02020603050405020304" pitchFamily="18" charset="0"/>
              </a:rPr>
              <a:t>27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D67A4CC-85B0-472A-AF19-25B91D40D283}" type="slidenum">
              <a:rPr lang="en-US" altLang="it-IT" sz="1200" smtClean="0">
                <a:latin typeface="Times New Roman" panose="02020603050405020304" pitchFamily="18" charset="0"/>
              </a:rPr>
              <a:t>28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788C81-30A4-44FE-97E1-00BCBF2CFA97}" type="slidenum">
              <a:rPr lang="it-IT" altLang="it-IT" sz="1200" smtClean="0">
                <a:latin typeface="Times New Roman" panose="02020603050405020304" pitchFamily="18" charset="0"/>
              </a:rPr>
              <a:t>31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FC2C97E-C45C-4152-98E4-F6BD1654E68F}" type="slidenum">
              <a:rPr lang="it-IT" altLang="it-IT" sz="1200" smtClean="0">
                <a:latin typeface="Times New Roman" panose="02020603050405020304" pitchFamily="18" charset="0"/>
              </a:rPr>
              <a:t>2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392607E-85BF-48DE-850C-3F46554512E2}" type="slidenum">
              <a:rPr lang="en-US" altLang="it-IT" sz="1200" smtClean="0">
                <a:latin typeface="Times New Roman" panose="02020603050405020304" pitchFamily="18" charset="0"/>
              </a:rPr>
              <a:t>32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293666-EFD4-4F5C-A851-7D6259E3FFC2}" type="slidenum">
              <a:rPr lang="en-US" altLang="it-IT" sz="1200" smtClean="0">
                <a:latin typeface="Times New Roman" panose="02020603050405020304" pitchFamily="18" charset="0"/>
              </a:rPr>
              <a:t>34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1591F26-59E0-44FE-8BEC-D4EC0BE5BFF8}" type="slidenum">
              <a:rPr lang="it-IT" altLang="it-IT" sz="1200" smtClean="0">
                <a:latin typeface="Times New Roman" panose="02020603050405020304" pitchFamily="18" charset="0"/>
              </a:rPr>
              <a:t>38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36BDF23-6CD2-49DD-A445-1A827FA3FC7D}" type="slidenum">
              <a:rPr lang="en-US" altLang="it-IT" sz="1200" smtClean="0">
                <a:latin typeface="Times New Roman" panose="02020603050405020304" pitchFamily="18" charset="0"/>
              </a:rPr>
              <a:t>39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A89304-BEDD-47D9-95B7-35DECA136AEE}" type="slidenum">
              <a:rPr lang="en-US" altLang="it-IT" sz="1200" smtClean="0">
                <a:latin typeface="Times New Roman" panose="02020603050405020304" pitchFamily="18" charset="0"/>
              </a:rPr>
              <a:t>40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DB4F568-F2BB-477D-8E6E-4611040A74F7}" type="slidenum">
              <a:rPr lang="en-US" altLang="it-IT" sz="1200" smtClean="0">
                <a:latin typeface="Times New Roman" panose="02020603050405020304" pitchFamily="18" charset="0"/>
              </a:rPr>
              <a:t>41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9FE9CA-B7C5-44E7-A190-B391C22484AB}" type="slidenum">
              <a:rPr lang="en-US" altLang="it-IT" sz="1200" smtClean="0">
                <a:latin typeface="Times New Roman" panose="02020603050405020304" pitchFamily="18" charset="0"/>
              </a:rPr>
              <a:t>42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07_20_Pro_v_Eucar.jpg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04EF71C-D2ED-4609-AEE3-F0DBB5D0E659}" type="slidenum">
              <a:rPr lang="en-US" altLang="it-IT" sz="1200" smtClean="0">
                <a:latin typeface="Times New Roman" panose="02020603050405020304" pitchFamily="18" charset="0"/>
              </a:rPr>
              <a:t>43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77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177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DE1C5AA-1EB8-4DFB-B5F2-A446606588DD}" type="slidenum">
              <a:rPr lang="en-US" altLang="it-IT" sz="1200" smtClean="0">
                <a:latin typeface="Times New Roman" panose="02020603050405020304" pitchFamily="18" charset="0"/>
              </a:rPr>
              <a:t>45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198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055A34F-373A-436E-B679-A7618B16E365}" type="slidenum">
              <a:rPr lang="en-US" altLang="it-IT" sz="1200" smtClean="0">
                <a:latin typeface="Times New Roman" panose="02020603050405020304" pitchFamily="18" charset="0"/>
              </a:rPr>
              <a:t>46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923B66E-AC85-4F0E-8974-D5B3F42AA22A}" type="slidenum">
              <a:rPr lang="en-US" altLang="it-IT" sz="1200" smtClean="0">
                <a:latin typeface="Times New Roman" panose="02020603050405020304" pitchFamily="18" charset="0"/>
              </a:rPr>
              <a:t>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196C073-3ABB-489E-AA4D-1E865E373A9D}" type="slidenum">
              <a:rPr lang="it-IT" altLang="it-IT" sz="1200" smtClean="0">
                <a:latin typeface="Times New Roman" panose="02020603050405020304" pitchFamily="18" charset="0"/>
              </a:rPr>
              <a:t>47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39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239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61ED75-2A4A-4CD5-9CF3-BA64355799AC}" type="slidenum">
              <a:rPr lang="en-US" altLang="it-IT" sz="1200" smtClean="0">
                <a:latin typeface="Times New Roman" panose="02020603050405020304" pitchFamily="18" charset="0"/>
              </a:rPr>
              <a:t>48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595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259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D2EE2D6-C72E-4BA3-A610-9613D7D6FDFA}" type="slidenum">
              <a:rPr lang="en-US" altLang="it-IT" sz="1200" smtClean="0">
                <a:latin typeface="Times New Roman" panose="02020603050405020304" pitchFamily="18" charset="0"/>
              </a:rPr>
              <a:t>50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5CC315B-A348-43EE-BFDE-954BA620247C}" type="slidenum">
              <a:rPr lang="en-US" altLang="it-IT" sz="1200" smtClean="0">
                <a:latin typeface="Times New Roman" panose="02020603050405020304" pitchFamily="18" charset="0"/>
              </a:rPr>
              <a:t>51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cs typeface="Arial" panose="020B0604020202020204" pitchFamily="34" charset="0"/>
              </a:rPr>
              <a:t>07_20_Pro_v_Eucar.jpg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8B5433-7BE4-49F4-95FF-968B19FBB393}" type="slidenum">
              <a:rPr lang="en-US" altLang="it-IT" sz="1200" smtClean="0">
                <a:latin typeface="Times New Roman" panose="02020603050405020304" pitchFamily="18" charset="0"/>
              </a:rPr>
              <a:t>53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82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82455F8-58DA-4ACE-AFCA-85F58A83C007}" type="slidenum">
              <a:rPr lang="en-US" altLang="it-IT" sz="1200" smtClean="0">
                <a:latin typeface="Times New Roman" panose="02020603050405020304" pitchFamily="18" charset="0"/>
              </a:rPr>
              <a:t>57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BA3F12-EDDD-476B-9FAC-98B2D4497E9A}" type="slidenum">
              <a:rPr lang="en-US" altLang="it-IT" sz="1200" smtClean="0">
                <a:latin typeface="Times New Roman" panose="02020603050405020304" pitchFamily="18" charset="0"/>
              </a:rPr>
              <a:t>60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EDFD8F9-BC4E-43B8-93C1-8F8A0163607B}" type="slidenum">
              <a:rPr lang="it-IT" altLang="it-IT" sz="1200" smtClean="0">
                <a:latin typeface="Times New Roman" panose="02020603050405020304" pitchFamily="18" charset="0"/>
              </a:rPr>
              <a:t>62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B52C01-9D92-4D0E-96CE-C3772C7F1271}" type="slidenum">
              <a:rPr lang="en-US" altLang="it-IT" sz="1200" smtClean="0">
                <a:latin typeface="Times New Roman" panose="02020603050405020304" pitchFamily="18" charset="0"/>
              </a:rPr>
              <a:t>63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470251-81FB-4D88-8C52-53A9FD5B881E}" type="slidenum">
              <a:rPr lang="it-IT" altLang="it-IT" sz="1200" smtClean="0">
                <a:latin typeface="Times New Roman" panose="02020603050405020304" pitchFamily="18" charset="0"/>
              </a:rPr>
              <a:t>65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5E2378B-5FE7-4FEE-BC3D-EE99E4C096B4}" type="slidenum">
              <a:rPr lang="en-US" altLang="it-IT" sz="1200" smtClean="0">
                <a:latin typeface="Times New Roman" panose="02020603050405020304" pitchFamily="18" charset="0"/>
              </a:rPr>
              <a:t>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370BB1-4F68-49A7-B559-3ED9801D633A}" type="slidenum">
              <a:rPr lang="en-US" altLang="it-IT" sz="1200" smtClean="0">
                <a:latin typeface="Times New Roman" panose="02020603050405020304" pitchFamily="18" charset="0"/>
              </a:rPr>
              <a:t>68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370BB1-4F68-49A7-B559-3ED9801D633A}" type="slidenum">
              <a:rPr lang="en-US" altLang="it-IT" sz="1200" smtClean="0">
                <a:latin typeface="Times New Roman" panose="02020603050405020304" pitchFamily="18" charset="0"/>
              </a:rPr>
              <a:t>69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AE1B38-54F1-4905-BEDB-19F4BEBC205A}" type="slidenum">
              <a:rPr lang="en-US" altLang="it-IT" sz="1200" smtClean="0">
                <a:latin typeface="Times New Roman" panose="02020603050405020304" pitchFamily="18" charset="0"/>
              </a:rPr>
              <a:t>70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CD5B72-8F5F-45DB-953E-E7A3A2D243FD}" type="slidenum">
              <a:rPr lang="en-US" altLang="it-IT" sz="1200" smtClean="0">
                <a:latin typeface="Times New Roman" panose="02020603050405020304" pitchFamily="18" charset="0"/>
              </a:rPr>
              <a:t>71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EFAC2C-291E-417C-8326-F1BE791E0827}" type="slidenum">
              <a:rPr lang="en-US" altLang="it-IT" sz="1200" smtClean="0">
                <a:latin typeface="Times New Roman" panose="02020603050405020304" pitchFamily="18" charset="0"/>
              </a:rPr>
              <a:t>72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FA375D-41D0-4986-B794-841AB705B7AB}" type="slidenum">
              <a:rPr lang="en-US" altLang="it-IT" sz="1200" smtClean="0">
                <a:latin typeface="Times New Roman" panose="02020603050405020304" pitchFamily="18" charset="0"/>
              </a:rPr>
              <a:t>73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D08AD8B-59D9-4ECF-A3D5-E3AF8E08A936}" type="slidenum">
              <a:rPr lang="en-US" altLang="it-IT" sz="1200" smtClean="0">
                <a:latin typeface="Times New Roman" panose="02020603050405020304" pitchFamily="18" charset="0"/>
              </a:rPr>
              <a:t>74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4FBB4BD-D0FB-4C22-89FF-4F96132AD985}" type="slidenum">
              <a:rPr lang="en-US" altLang="it-IT" sz="1200" smtClean="0">
                <a:latin typeface="Times New Roman" panose="02020603050405020304" pitchFamily="18" charset="0"/>
              </a:rPr>
              <a:t>75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BBA01-8B60-4D8B-8E2B-EA33CD01061E}" type="slidenum">
              <a:rPr lang="en-US" altLang="it-IT" sz="1200" smtClean="0">
                <a:latin typeface="Times New Roman" panose="02020603050405020304" pitchFamily="18" charset="0"/>
              </a:rPr>
              <a:t>76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5591B44-9864-4C38-9B62-A186874846CF}" type="slidenum">
              <a:rPr lang="en-US" altLang="it-IT" sz="1200" smtClean="0">
                <a:latin typeface="Times New Roman" panose="02020603050405020304" pitchFamily="18" charset="0"/>
              </a:rPr>
              <a:t>79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46D4E73-7A97-4482-AC61-7ADF3BCF41CC}" type="slidenum">
              <a:rPr lang="en-US" altLang="it-IT" sz="1200" smtClean="0">
                <a:latin typeface="Times New Roman" panose="02020603050405020304" pitchFamily="18" charset="0"/>
              </a:rPr>
              <a:t>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53617EB-7A1A-44D9-94DF-337108FA9907}" type="slidenum">
              <a:rPr lang="en-US" altLang="it-IT" sz="1200" smtClean="0">
                <a:latin typeface="Times New Roman" panose="02020603050405020304" pitchFamily="18" charset="0"/>
              </a:rPr>
              <a:t>80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91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19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756A07-E848-417D-9E7B-8C1F8E8CECB2}" type="slidenum">
              <a:rPr lang="it-IT" altLang="it-IT" sz="1200" smtClean="0">
                <a:latin typeface="Times New Roman" panose="02020603050405020304" pitchFamily="18" charset="0"/>
              </a:rPr>
              <a:t>81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11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11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021373A-7FDD-4A09-AB8B-BA7EFA903E34}" type="slidenum">
              <a:rPr lang="en-US" altLang="it-IT" sz="1200" smtClean="0">
                <a:latin typeface="Times New Roman" panose="02020603050405020304" pitchFamily="18" charset="0"/>
              </a:rPr>
              <a:t>82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32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3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CB3094-D542-4C86-9033-9F8865C24729}" type="slidenum">
              <a:rPr lang="en-US" altLang="it-IT" sz="1200" smtClean="0">
                <a:latin typeface="Times New Roman" panose="02020603050405020304" pitchFamily="18" charset="0"/>
              </a:rPr>
              <a:t>83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73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7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C34ECC1-E582-4CF5-838E-63CE56149FB4}" type="slidenum">
              <a:rPr lang="en-US" altLang="it-IT" sz="1200" smtClean="0">
                <a:latin typeface="Times New Roman" panose="02020603050405020304" pitchFamily="18" charset="0"/>
              </a:rPr>
              <a:t>84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727D39-AE9C-4705-8EC2-9E9DFA3E4F05}" type="slidenum">
              <a:rPr lang="en-US" altLang="it-IT" sz="1200" smtClean="0">
                <a:latin typeface="Times New Roman" panose="02020603050405020304" pitchFamily="18" charset="0"/>
              </a:rPr>
              <a:t>85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93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93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E220DCB-CB05-489A-861D-776942953EDA}" type="slidenum">
              <a:rPr lang="en-US" altLang="it-IT" sz="1200" smtClean="0">
                <a:latin typeface="Times New Roman" panose="02020603050405020304" pitchFamily="18" charset="0"/>
              </a:rPr>
              <a:t>87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142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314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3EEFD98-6F18-4092-B9C5-6A20D8BD9DD3}" type="slidenum">
              <a:rPr lang="en-US" altLang="it-IT" sz="1200" smtClean="0">
                <a:latin typeface="Times New Roman" panose="02020603050405020304" pitchFamily="18" charset="0"/>
              </a:rPr>
              <a:t>88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F1F2FC5-B1C8-48C8-8B2F-638B30D41252}" type="slidenum">
              <a:rPr lang="en-US" altLang="it-IT" sz="1200" smtClean="0">
                <a:latin typeface="Times New Roman" panose="02020603050405020304" pitchFamily="18" charset="0"/>
              </a:rPr>
              <a:t>89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32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3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CB3094-D542-4C86-9033-9F8865C24729}" type="slidenum">
              <a:rPr lang="en-US" altLang="it-IT" sz="1200" smtClean="0">
                <a:latin typeface="Times New Roman" panose="02020603050405020304" pitchFamily="18" charset="0"/>
              </a:rPr>
              <a:t>91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B9A0994-5B5C-488A-9F30-6A4EADA2C72B}" type="slidenum">
              <a:rPr lang="en-US" altLang="it-IT" sz="1200" smtClean="0">
                <a:latin typeface="Times New Roman" panose="02020603050405020304" pitchFamily="18" charset="0"/>
              </a:rPr>
              <a:t>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980EDAC-4A7C-440E-BA10-6C205954515F}" type="slidenum">
              <a:rPr lang="en-US" altLang="it-IT" sz="1200" smtClean="0">
                <a:latin typeface="Times New Roman" panose="02020603050405020304" pitchFamily="18" charset="0"/>
              </a:rPr>
              <a:t>92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B97D5A1-64D0-4104-B34D-C0B0DDC89AB8}" type="slidenum">
              <a:rPr lang="en-US" altLang="it-IT" sz="1200" smtClean="0">
                <a:latin typeface="Times New Roman" panose="02020603050405020304" pitchFamily="18" charset="0"/>
              </a:rPr>
              <a:t>93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70CC6C-0A49-4A25-912D-094501F051D2}" type="slidenum">
              <a:rPr lang="en-US" altLang="it-IT" sz="1200" smtClean="0">
                <a:latin typeface="Times New Roman" panose="02020603050405020304" pitchFamily="18" charset="0"/>
              </a:rPr>
              <a:t>98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BD299E-2CB2-4556-88BF-CD8270A284F6}" type="slidenum">
              <a:rPr lang="en-US" altLang="it-IT" sz="1200" smtClean="0">
                <a:latin typeface="Times New Roman" panose="02020603050405020304" pitchFamily="18" charset="0"/>
              </a:rPr>
              <a:t>10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8DF209-8625-46B5-94E5-775AD7FA5E6F}" type="slidenum">
              <a:rPr lang="en-US" altLang="it-IT" sz="1200" smtClean="0">
                <a:latin typeface="Times New Roman" panose="02020603050405020304" pitchFamily="18" charset="0"/>
              </a:rPr>
              <a:t>12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45E0A5-BE9C-4299-9B5A-61208789DEEF}" type="slidenum">
              <a:rPr lang="en-US" altLang="it-IT" sz="1200" smtClean="0">
                <a:latin typeface="Times New Roman" panose="02020603050405020304" pitchFamily="18" charset="0"/>
              </a:rPr>
              <a:t>13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83999-6A04-48C1-9ED7-4F92FDCB1B4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D90AD-5E46-45BF-820B-D9BE2E14B9A1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EB6C7-CC51-49DF-AA00-33B397A05C71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 hasCustomPrompt="1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 hasCustomPrompt="1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8E4C-D263-48AB-839A-3B606DBE561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1BA3-15BB-4F97-9BFC-91EAED553A3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3FF6-EE56-4070-B6B6-7BF48F9F116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100CC-0E4F-426C-90BD-AECE734E4B4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B6CF3-7467-4E70-A249-894B96FE3664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4B8B-17C7-40F4-B3B9-580BD5E1EE5D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422AB-E588-445C-9654-3AB41FF7BBB1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DC2C-CE12-4C4B-9047-21ED9ACA172F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CD824-0A0A-4477-BFCD-D64D7CAA3B7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rtl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rtl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rtl="1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4AB1BCC-F86F-4329-84C4-A06AF28FA5B8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pol%20II.M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LAVORO_DAN\CORSI_ESAMI\MEDICINA\lezioni-medicina\lezioni-medicina\ANIMAZIONI_MEDICINA\07.2-transcription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LAVORO_DAN\CORSI_ESAMI_NOVARA\MEDICINA\lezioni-medicina\lezioni-medicina\ANIMAZIONI_MEDICINA\Transcription.mp4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LAVORO_DAN\CORSI_ESAMI\MEDICINA\lezioni-medicina\lezioni-medicina\ANIMAZIONI_MEDICINA\sintesi%20di%20rna.MO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DNAi_mrna_splicing-lg.wmv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LAVORO_DAN\CORSI_ESAMI\MEDICINA\lezioni-medicina\lezioni-medicina\ANIMAZIONI_MEDICINA\mecc%20splicing.MO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hyperlink" Target="file:///C:\LAVORO_DAN\CORSI_ESAMI\MEDICINA\lezioni-medicina\lezioni-medicina\ANIMAZIONI_MEDICINA\3d-splicing-audio-title.mp4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35573" y="620688"/>
            <a:ext cx="870267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differenze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morfologiche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funzionali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cellule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compongono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individuo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riflettono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l’esecuzione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definiti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genetici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essenzialmente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fanno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sì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certi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geni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siano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espressi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in un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cellulare</a:t>
            </a: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e non in </a:t>
            </a:r>
            <a:r>
              <a:rPr lang="en-US" altLang="it-IT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un’altro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L’espressione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un gene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avviene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la </a:t>
            </a:r>
            <a:r>
              <a:rPr lang="en-US" altLang="it-IT" sz="20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 DNA in RNA 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la </a:t>
            </a:r>
            <a:r>
              <a:rPr lang="en-US" altLang="it-IT" sz="20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  <a:r>
              <a:rPr lang="en-US" altLang="it-IT" sz="2000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questo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questi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intervengono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numerosi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meccanismi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integrato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garantiscono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la: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93052" y="5655171"/>
            <a:ext cx="9131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rgbClr val="F1030E"/>
                </a:solidFill>
                <a:latin typeface="Arial Narrow" panose="020B0606020202030204" pitchFamily="34" charset="0"/>
              </a:rPr>
              <a:t>REGOLAZIONE DELL’ESPRESSIONE GENICA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27088" y="4365625"/>
            <a:ext cx="4433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chemeClr val="accent2"/>
                </a:solidFill>
                <a:latin typeface="Arial Narrow" panose="020B0606020202030204" pitchFamily="34" charset="0"/>
              </a:rPr>
              <a:t>RNA  POLIMERASI EUCARIOTICHE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65200" y="4848225"/>
            <a:ext cx="3126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RNA  Polimerasi I</a:t>
            </a:r>
            <a:r>
              <a:rPr lang="en-US" altLang="it-IT" sz="2400">
                <a:latin typeface="Arial Narrow" panose="020B0606020202030204" pitchFamily="34" charset="0"/>
              </a:rPr>
              <a:t> - rRNA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65200" y="5457825"/>
            <a:ext cx="3323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RNA  Polimerasi II</a:t>
            </a:r>
            <a:r>
              <a:rPr lang="en-US" altLang="it-IT" sz="2400">
                <a:latin typeface="Arial Narrow" panose="020B0606020202030204" pitchFamily="34" charset="0"/>
              </a:rPr>
              <a:t> - mRNA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65200" y="6067425"/>
            <a:ext cx="5462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RNA 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Polimerasi</a:t>
            </a:r>
            <a:r>
              <a:rPr lang="en-US" altLang="it-IT" sz="2400" b="1" dirty="0">
                <a:latin typeface="Arial Narrow" panose="020B0606020202030204" pitchFamily="34" charset="0"/>
              </a:rPr>
              <a:t> III</a:t>
            </a:r>
            <a:r>
              <a:rPr lang="en-US" altLang="it-IT" sz="2400" dirty="0">
                <a:latin typeface="Arial Narrow" panose="020B0606020202030204" pitchFamily="34" charset="0"/>
              </a:rPr>
              <a:t> - </a:t>
            </a:r>
            <a:r>
              <a:rPr lang="en-US" altLang="it-IT" sz="2400" dirty="0" err="1">
                <a:latin typeface="Arial Narrow" panose="020B0606020202030204" pitchFamily="34" charset="0"/>
              </a:rPr>
              <a:t>tRNA</a:t>
            </a:r>
            <a:r>
              <a:rPr lang="en-US" altLang="it-IT" sz="2400" dirty="0">
                <a:latin typeface="Arial Narrow" panose="020B0606020202030204" pitchFamily="34" charset="0"/>
              </a:rPr>
              <a:t>  &amp; other small RNA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323850" y="44624"/>
            <a:ext cx="3224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>
                <a:solidFill>
                  <a:schemeClr val="accent2"/>
                </a:solidFill>
                <a:latin typeface="Arial Narrow" panose="020B0606020202030204" pitchFamily="34" charset="0"/>
              </a:rPr>
              <a:t>TIPI DI RNA TRASCRITTI </a:t>
            </a:r>
            <a:endParaRPr lang="en-US" altLang="it-IT" sz="2400">
              <a:latin typeface="Arial Narrow" panose="020B060602020203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17600" y="701849"/>
            <a:ext cx="3293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mRNA</a:t>
            </a:r>
            <a:r>
              <a:rPr lang="en-US" altLang="it-IT" sz="2400">
                <a:latin typeface="Arial Narrow" panose="020B0606020202030204" pitchFamily="34" charset="0"/>
              </a:rPr>
              <a:t> – RNA messaggero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17600" y="1311449"/>
            <a:ext cx="3081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rRNA</a:t>
            </a:r>
            <a:r>
              <a:rPr lang="en-US" altLang="it-IT" sz="2400">
                <a:latin typeface="Arial Narrow" panose="020B0606020202030204" pitchFamily="34" charset="0"/>
              </a:rPr>
              <a:t> –  RNA ribosomale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117600" y="1921049"/>
            <a:ext cx="2560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tRNA</a:t>
            </a:r>
            <a:r>
              <a:rPr lang="en-US" altLang="it-IT" sz="2400">
                <a:latin typeface="Arial Narrow" panose="020B0606020202030204" pitchFamily="34" charset="0"/>
              </a:rPr>
              <a:t> – transfer RNA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117600" y="2348880"/>
            <a:ext cx="3405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snRNA</a:t>
            </a:r>
            <a:r>
              <a:rPr lang="en-US" altLang="it-IT" sz="2400" dirty="0">
                <a:latin typeface="Arial Narrow" panose="020B0606020202030204" pitchFamily="34" charset="0"/>
              </a:rPr>
              <a:t> – small nuclear RNA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7600" y="2780928"/>
            <a:ext cx="3756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sn</a:t>
            </a:r>
            <a:r>
              <a:rPr lang="en-US" altLang="it-IT" sz="2400" b="1">
                <a:solidFill>
                  <a:srgbClr val="F1030E"/>
                </a:solidFill>
                <a:latin typeface="Arial Narrow" panose="020B0606020202030204" pitchFamily="34" charset="0"/>
              </a:rPr>
              <a:t>o</a:t>
            </a:r>
            <a:r>
              <a:rPr lang="en-US" altLang="it-IT" sz="2400" b="1">
                <a:latin typeface="Arial Narrow" panose="020B0606020202030204" pitchFamily="34" charset="0"/>
              </a:rPr>
              <a:t>RNA</a:t>
            </a:r>
            <a:r>
              <a:rPr lang="en-US" altLang="it-IT" sz="2400">
                <a:latin typeface="Arial Narrow" panose="020B0606020202030204" pitchFamily="34" charset="0"/>
              </a:rPr>
              <a:t> – small nucle</a:t>
            </a:r>
            <a:r>
              <a:rPr lang="en-US" altLang="it-IT" sz="2400">
                <a:solidFill>
                  <a:srgbClr val="F1030E"/>
                </a:solidFill>
                <a:latin typeface="Arial Narrow" panose="020B0606020202030204" pitchFamily="34" charset="0"/>
              </a:rPr>
              <a:t>o</a:t>
            </a:r>
            <a:r>
              <a:rPr lang="en-US" altLang="it-IT" sz="2400">
                <a:latin typeface="Arial Narrow" panose="020B0606020202030204" pitchFamily="34" charset="0"/>
              </a:rPr>
              <a:t>lar RNA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827087" y="3222079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    </a:t>
            </a:r>
            <a:r>
              <a:rPr lang="en-US" altLang="it-IT" sz="2400" b="1" dirty="0">
                <a:latin typeface="Arial Narrow" panose="020B0606020202030204" pitchFamily="34" charset="0"/>
              </a:rPr>
              <a:t>miRNA</a:t>
            </a:r>
            <a:r>
              <a:rPr lang="en-US" altLang="it-IT" sz="2400" dirty="0">
                <a:latin typeface="Arial Narrow" panose="020B0606020202030204" pitchFamily="34" charset="0"/>
              </a:rPr>
              <a:t>  Micro RNA </a:t>
            </a:r>
            <a:endParaRPr lang="it-IT" altLang="it-IT" sz="2400" dirty="0">
              <a:latin typeface="Arial Narrow" panose="020B0606020202030204" pitchFamily="34" charset="0"/>
            </a:endParaRPr>
          </a:p>
        </p:txBody>
      </p:sp>
      <p:cxnSp>
        <p:nvCxnSpPr>
          <p:cNvPr id="17421" name="Connettore 1 15"/>
          <p:cNvCxnSpPr>
            <a:cxnSpLocks noChangeShapeType="1"/>
          </p:cNvCxnSpPr>
          <p:nvPr/>
        </p:nvCxnSpPr>
        <p:spPr bwMode="auto">
          <a:xfrm>
            <a:off x="214313" y="2354437"/>
            <a:ext cx="642937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27087" y="3653755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    ….</a:t>
            </a:r>
            <a:r>
              <a:rPr lang="en-US" altLang="it-IT" sz="2400" b="1" dirty="0">
                <a:latin typeface="Arial Narrow" panose="020B0606020202030204" pitchFamily="34" charset="0"/>
              </a:rPr>
              <a:t>RNA… </a:t>
            </a:r>
            <a:endParaRPr lang="it-IT" altLang="it-IT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autoUpdateAnimBg="0"/>
      <p:bldP spid="16388" grpId="0" autoUpdateAnimBg="0"/>
      <p:bldP spid="16389" grpId="0" autoUpdateAnimBg="0"/>
      <p:bldP spid="16392" grpId="0" autoUpdateAnimBg="0"/>
      <p:bldP spid="16393" grpId="0" autoUpdateAnimBg="0"/>
      <p:bldP spid="16394" grpId="0" autoUpdateAnimBg="0"/>
      <p:bldP spid="16395" grpId="0" autoUpdateAnimBg="0"/>
      <p:bldP spid="16396" grpId="0" autoUpdateAnimBg="0"/>
      <p:bldP spid="1639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Risultati immagini per type of RN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>
            <a:fillRect/>
          </a:stretch>
        </p:blipFill>
        <p:spPr bwMode="auto">
          <a:xfrm>
            <a:off x="1232451" y="405483"/>
            <a:ext cx="4968552" cy="62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igura a mano libera: forma 5"/>
          <p:cNvSpPr/>
          <p:nvPr/>
        </p:nvSpPr>
        <p:spPr bwMode="auto">
          <a:xfrm>
            <a:off x="992400" y="1294391"/>
            <a:ext cx="3255626" cy="3398808"/>
          </a:xfrm>
          <a:custGeom>
            <a:avLst/>
            <a:gdLst>
              <a:gd name="connsiteX0" fmla="*/ 3117603 w 3255626"/>
              <a:gd name="connsiteY0" fmla="*/ 2769080 h 3398808"/>
              <a:gd name="connsiteX1" fmla="*/ 3083098 w 3255626"/>
              <a:gd name="connsiteY1" fmla="*/ 2725948 h 3398808"/>
              <a:gd name="connsiteX2" fmla="*/ 3057218 w 3255626"/>
              <a:gd name="connsiteY2" fmla="*/ 2717321 h 3398808"/>
              <a:gd name="connsiteX3" fmla="*/ 2996833 w 3255626"/>
              <a:gd name="connsiteY3" fmla="*/ 2708695 h 3398808"/>
              <a:gd name="connsiteX4" fmla="*/ 2970954 w 3255626"/>
              <a:gd name="connsiteY4" fmla="*/ 2691442 h 3398808"/>
              <a:gd name="connsiteX5" fmla="*/ 2953701 w 3255626"/>
              <a:gd name="connsiteY5" fmla="*/ 2665563 h 3398808"/>
              <a:gd name="connsiteX6" fmla="*/ 2867437 w 3255626"/>
              <a:gd name="connsiteY6" fmla="*/ 2613804 h 3398808"/>
              <a:gd name="connsiteX7" fmla="*/ 2815679 w 3255626"/>
              <a:gd name="connsiteY7" fmla="*/ 2579299 h 3398808"/>
              <a:gd name="connsiteX8" fmla="*/ 2789799 w 3255626"/>
              <a:gd name="connsiteY8" fmla="*/ 2553419 h 3398808"/>
              <a:gd name="connsiteX9" fmla="*/ 2755294 w 3255626"/>
              <a:gd name="connsiteY9" fmla="*/ 2501661 h 3398808"/>
              <a:gd name="connsiteX10" fmla="*/ 2729415 w 3255626"/>
              <a:gd name="connsiteY10" fmla="*/ 2484408 h 3398808"/>
              <a:gd name="connsiteX11" fmla="*/ 2720788 w 3255626"/>
              <a:gd name="connsiteY11" fmla="*/ 2458529 h 3398808"/>
              <a:gd name="connsiteX12" fmla="*/ 2686282 w 3255626"/>
              <a:gd name="connsiteY12" fmla="*/ 2406770 h 3398808"/>
              <a:gd name="connsiteX13" fmla="*/ 2677656 w 3255626"/>
              <a:gd name="connsiteY13" fmla="*/ 2337759 h 3398808"/>
              <a:gd name="connsiteX14" fmla="*/ 2660403 w 3255626"/>
              <a:gd name="connsiteY14" fmla="*/ 2286000 h 3398808"/>
              <a:gd name="connsiteX15" fmla="*/ 2651777 w 3255626"/>
              <a:gd name="connsiteY15" fmla="*/ 2260121 h 3398808"/>
              <a:gd name="connsiteX16" fmla="*/ 2634524 w 3255626"/>
              <a:gd name="connsiteY16" fmla="*/ 2234242 h 3398808"/>
              <a:gd name="connsiteX17" fmla="*/ 2617271 w 3255626"/>
              <a:gd name="connsiteY17" fmla="*/ 2182483 h 3398808"/>
              <a:gd name="connsiteX18" fmla="*/ 2582765 w 3255626"/>
              <a:gd name="connsiteY18" fmla="*/ 2130725 h 3398808"/>
              <a:gd name="connsiteX19" fmla="*/ 2565513 w 3255626"/>
              <a:gd name="connsiteY19" fmla="*/ 2104846 h 3398808"/>
              <a:gd name="connsiteX20" fmla="*/ 2548260 w 3255626"/>
              <a:gd name="connsiteY20" fmla="*/ 2053087 h 3398808"/>
              <a:gd name="connsiteX21" fmla="*/ 2539633 w 3255626"/>
              <a:gd name="connsiteY21" fmla="*/ 2027208 h 3398808"/>
              <a:gd name="connsiteX22" fmla="*/ 2522381 w 3255626"/>
              <a:gd name="connsiteY22" fmla="*/ 2001329 h 3398808"/>
              <a:gd name="connsiteX23" fmla="*/ 2513754 w 3255626"/>
              <a:gd name="connsiteY23" fmla="*/ 1966823 h 3398808"/>
              <a:gd name="connsiteX24" fmla="*/ 2496501 w 3255626"/>
              <a:gd name="connsiteY24" fmla="*/ 1863306 h 3398808"/>
              <a:gd name="connsiteX25" fmla="*/ 2487875 w 3255626"/>
              <a:gd name="connsiteY25" fmla="*/ 1828800 h 3398808"/>
              <a:gd name="connsiteX26" fmla="*/ 2470622 w 3255626"/>
              <a:gd name="connsiteY26" fmla="*/ 1777042 h 3398808"/>
              <a:gd name="connsiteX27" fmla="*/ 2461996 w 3255626"/>
              <a:gd name="connsiteY27" fmla="*/ 1751163 h 3398808"/>
              <a:gd name="connsiteX28" fmla="*/ 2453369 w 3255626"/>
              <a:gd name="connsiteY28" fmla="*/ 1725283 h 3398808"/>
              <a:gd name="connsiteX29" fmla="*/ 2444743 w 3255626"/>
              <a:gd name="connsiteY29" fmla="*/ 1699404 h 3398808"/>
              <a:gd name="connsiteX30" fmla="*/ 2410237 w 3255626"/>
              <a:gd name="connsiteY30" fmla="*/ 1639019 h 3398808"/>
              <a:gd name="connsiteX31" fmla="*/ 2384358 w 3255626"/>
              <a:gd name="connsiteY31" fmla="*/ 1587261 h 3398808"/>
              <a:gd name="connsiteX32" fmla="*/ 2375732 w 3255626"/>
              <a:gd name="connsiteY32" fmla="*/ 1544129 h 3398808"/>
              <a:gd name="connsiteX33" fmla="*/ 2358479 w 3255626"/>
              <a:gd name="connsiteY33" fmla="*/ 1492370 h 3398808"/>
              <a:gd name="connsiteX34" fmla="*/ 2341226 w 3255626"/>
              <a:gd name="connsiteY34" fmla="*/ 1431985 h 3398808"/>
              <a:gd name="connsiteX35" fmla="*/ 2332599 w 3255626"/>
              <a:gd name="connsiteY35" fmla="*/ 1362974 h 3398808"/>
              <a:gd name="connsiteX36" fmla="*/ 2323973 w 3255626"/>
              <a:gd name="connsiteY36" fmla="*/ 1337095 h 3398808"/>
              <a:gd name="connsiteX37" fmla="*/ 2315347 w 3255626"/>
              <a:gd name="connsiteY37" fmla="*/ 1250831 h 3398808"/>
              <a:gd name="connsiteX38" fmla="*/ 2289467 w 3255626"/>
              <a:gd name="connsiteY38" fmla="*/ 1155940 h 3398808"/>
              <a:gd name="connsiteX39" fmla="*/ 2272215 w 3255626"/>
              <a:gd name="connsiteY39" fmla="*/ 1104182 h 3398808"/>
              <a:gd name="connsiteX40" fmla="*/ 2263588 w 3255626"/>
              <a:gd name="connsiteY40" fmla="*/ 1078302 h 3398808"/>
              <a:gd name="connsiteX41" fmla="*/ 2246335 w 3255626"/>
              <a:gd name="connsiteY41" fmla="*/ 1052423 h 3398808"/>
              <a:gd name="connsiteX42" fmla="*/ 2237709 w 3255626"/>
              <a:gd name="connsiteY42" fmla="*/ 1026544 h 3398808"/>
              <a:gd name="connsiteX43" fmla="*/ 2220456 w 3255626"/>
              <a:gd name="connsiteY43" fmla="*/ 897148 h 3398808"/>
              <a:gd name="connsiteX44" fmla="*/ 2203203 w 3255626"/>
              <a:gd name="connsiteY44" fmla="*/ 810883 h 3398808"/>
              <a:gd name="connsiteX45" fmla="*/ 2185950 w 3255626"/>
              <a:gd name="connsiteY45" fmla="*/ 741872 h 3398808"/>
              <a:gd name="connsiteX46" fmla="*/ 2168698 w 3255626"/>
              <a:gd name="connsiteY46" fmla="*/ 655608 h 3398808"/>
              <a:gd name="connsiteX47" fmla="*/ 2134192 w 3255626"/>
              <a:gd name="connsiteY47" fmla="*/ 465827 h 3398808"/>
              <a:gd name="connsiteX48" fmla="*/ 2116939 w 3255626"/>
              <a:gd name="connsiteY48" fmla="*/ 414068 h 3398808"/>
              <a:gd name="connsiteX49" fmla="*/ 2108313 w 3255626"/>
              <a:gd name="connsiteY49" fmla="*/ 388189 h 3398808"/>
              <a:gd name="connsiteX50" fmla="*/ 2073807 w 3255626"/>
              <a:gd name="connsiteY50" fmla="*/ 336431 h 3398808"/>
              <a:gd name="connsiteX51" fmla="*/ 2056554 w 3255626"/>
              <a:gd name="connsiteY51" fmla="*/ 310551 h 3398808"/>
              <a:gd name="connsiteX52" fmla="*/ 2030675 w 3255626"/>
              <a:gd name="connsiteY52" fmla="*/ 284672 h 3398808"/>
              <a:gd name="connsiteX53" fmla="*/ 1978916 w 3255626"/>
              <a:gd name="connsiteY53" fmla="*/ 250166 h 3398808"/>
              <a:gd name="connsiteX54" fmla="*/ 1927158 w 3255626"/>
              <a:gd name="connsiteY54" fmla="*/ 207034 h 3398808"/>
              <a:gd name="connsiteX55" fmla="*/ 1875399 w 3255626"/>
              <a:gd name="connsiteY55" fmla="*/ 163902 h 3398808"/>
              <a:gd name="connsiteX56" fmla="*/ 1866773 w 3255626"/>
              <a:gd name="connsiteY56" fmla="*/ 138023 h 3398808"/>
              <a:gd name="connsiteX57" fmla="*/ 1840894 w 3255626"/>
              <a:gd name="connsiteY57" fmla="*/ 112144 h 3398808"/>
              <a:gd name="connsiteX58" fmla="*/ 1815015 w 3255626"/>
              <a:gd name="connsiteY58" fmla="*/ 94891 h 3398808"/>
              <a:gd name="connsiteX59" fmla="*/ 1789135 w 3255626"/>
              <a:gd name="connsiteY59" fmla="*/ 69012 h 3398808"/>
              <a:gd name="connsiteX60" fmla="*/ 1763256 w 3255626"/>
              <a:gd name="connsiteY60" fmla="*/ 60385 h 3398808"/>
              <a:gd name="connsiteX61" fmla="*/ 1711498 w 3255626"/>
              <a:gd name="connsiteY61" fmla="*/ 25880 h 3398808"/>
              <a:gd name="connsiteX62" fmla="*/ 1676992 w 3255626"/>
              <a:gd name="connsiteY62" fmla="*/ 17253 h 3398808"/>
              <a:gd name="connsiteX63" fmla="*/ 1564848 w 3255626"/>
              <a:gd name="connsiteY63" fmla="*/ 0 h 3398808"/>
              <a:gd name="connsiteX64" fmla="*/ 1185286 w 3255626"/>
              <a:gd name="connsiteY64" fmla="*/ 17253 h 3398808"/>
              <a:gd name="connsiteX65" fmla="*/ 1099022 w 3255626"/>
              <a:gd name="connsiteY65" fmla="*/ 34506 h 3398808"/>
              <a:gd name="connsiteX66" fmla="*/ 1073143 w 3255626"/>
              <a:gd name="connsiteY66" fmla="*/ 43132 h 3398808"/>
              <a:gd name="connsiteX67" fmla="*/ 1004132 w 3255626"/>
              <a:gd name="connsiteY67" fmla="*/ 69012 h 3398808"/>
              <a:gd name="connsiteX68" fmla="*/ 935120 w 3255626"/>
              <a:gd name="connsiteY68" fmla="*/ 86265 h 3398808"/>
              <a:gd name="connsiteX69" fmla="*/ 909241 w 3255626"/>
              <a:gd name="connsiteY69" fmla="*/ 103517 h 3398808"/>
              <a:gd name="connsiteX70" fmla="*/ 857482 w 3255626"/>
              <a:gd name="connsiteY70" fmla="*/ 112144 h 3398808"/>
              <a:gd name="connsiteX71" fmla="*/ 831603 w 3255626"/>
              <a:gd name="connsiteY71" fmla="*/ 120770 h 3398808"/>
              <a:gd name="connsiteX72" fmla="*/ 797098 w 3255626"/>
              <a:gd name="connsiteY72" fmla="*/ 129397 h 3398808"/>
              <a:gd name="connsiteX73" fmla="*/ 728086 w 3255626"/>
              <a:gd name="connsiteY73" fmla="*/ 163902 h 3398808"/>
              <a:gd name="connsiteX74" fmla="*/ 641822 w 3255626"/>
              <a:gd name="connsiteY74" fmla="*/ 198408 h 3398808"/>
              <a:gd name="connsiteX75" fmla="*/ 615943 w 3255626"/>
              <a:gd name="connsiteY75" fmla="*/ 207034 h 3398808"/>
              <a:gd name="connsiteX76" fmla="*/ 581437 w 3255626"/>
              <a:gd name="connsiteY76" fmla="*/ 224287 h 3398808"/>
              <a:gd name="connsiteX77" fmla="*/ 512426 w 3255626"/>
              <a:gd name="connsiteY77" fmla="*/ 241540 h 3398808"/>
              <a:gd name="connsiteX78" fmla="*/ 477920 w 3255626"/>
              <a:gd name="connsiteY78" fmla="*/ 258793 h 3398808"/>
              <a:gd name="connsiteX79" fmla="*/ 452041 w 3255626"/>
              <a:gd name="connsiteY79" fmla="*/ 267419 h 3398808"/>
              <a:gd name="connsiteX80" fmla="*/ 417535 w 3255626"/>
              <a:gd name="connsiteY80" fmla="*/ 284672 h 3398808"/>
              <a:gd name="connsiteX81" fmla="*/ 391656 w 3255626"/>
              <a:gd name="connsiteY81" fmla="*/ 293299 h 3398808"/>
              <a:gd name="connsiteX82" fmla="*/ 331271 w 3255626"/>
              <a:gd name="connsiteY82" fmla="*/ 319178 h 3398808"/>
              <a:gd name="connsiteX83" fmla="*/ 236381 w 3255626"/>
              <a:gd name="connsiteY83" fmla="*/ 388189 h 3398808"/>
              <a:gd name="connsiteX84" fmla="*/ 184622 w 3255626"/>
              <a:gd name="connsiteY84" fmla="*/ 422695 h 3398808"/>
              <a:gd name="connsiteX85" fmla="*/ 150116 w 3255626"/>
              <a:gd name="connsiteY85" fmla="*/ 431321 h 3398808"/>
              <a:gd name="connsiteX86" fmla="*/ 124237 w 3255626"/>
              <a:gd name="connsiteY86" fmla="*/ 465827 h 3398808"/>
              <a:gd name="connsiteX87" fmla="*/ 89732 w 3255626"/>
              <a:gd name="connsiteY87" fmla="*/ 483080 h 3398808"/>
              <a:gd name="connsiteX88" fmla="*/ 63852 w 3255626"/>
              <a:gd name="connsiteY88" fmla="*/ 500332 h 3398808"/>
              <a:gd name="connsiteX89" fmla="*/ 37973 w 3255626"/>
              <a:gd name="connsiteY89" fmla="*/ 552091 h 3398808"/>
              <a:gd name="connsiteX90" fmla="*/ 20720 w 3255626"/>
              <a:gd name="connsiteY90" fmla="*/ 577970 h 3398808"/>
              <a:gd name="connsiteX91" fmla="*/ 12094 w 3255626"/>
              <a:gd name="connsiteY91" fmla="*/ 603849 h 3398808"/>
              <a:gd name="connsiteX92" fmla="*/ 12094 w 3255626"/>
              <a:gd name="connsiteY92" fmla="*/ 914400 h 3398808"/>
              <a:gd name="connsiteX93" fmla="*/ 20720 w 3255626"/>
              <a:gd name="connsiteY93" fmla="*/ 940280 h 3398808"/>
              <a:gd name="connsiteX94" fmla="*/ 55226 w 3255626"/>
              <a:gd name="connsiteY94" fmla="*/ 1009291 h 3398808"/>
              <a:gd name="connsiteX95" fmla="*/ 89732 w 3255626"/>
              <a:gd name="connsiteY95" fmla="*/ 1061049 h 3398808"/>
              <a:gd name="connsiteX96" fmla="*/ 124237 w 3255626"/>
              <a:gd name="connsiteY96" fmla="*/ 1121434 h 3398808"/>
              <a:gd name="connsiteX97" fmla="*/ 167369 w 3255626"/>
              <a:gd name="connsiteY97" fmla="*/ 1155940 h 3398808"/>
              <a:gd name="connsiteX98" fmla="*/ 219128 w 3255626"/>
              <a:gd name="connsiteY98" fmla="*/ 1207699 h 3398808"/>
              <a:gd name="connsiteX99" fmla="*/ 270886 w 3255626"/>
              <a:gd name="connsiteY99" fmla="*/ 1242204 h 3398808"/>
              <a:gd name="connsiteX100" fmla="*/ 296765 w 3255626"/>
              <a:gd name="connsiteY100" fmla="*/ 1259457 h 3398808"/>
              <a:gd name="connsiteX101" fmla="*/ 322645 w 3255626"/>
              <a:gd name="connsiteY101" fmla="*/ 1285336 h 3398808"/>
              <a:gd name="connsiteX102" fmla="*/ 383030 w 3255626"/>
              <a:gd name="connsiteY102" fmla="*/ 1319842 h 3398808"/>
              <a:gd name="connsiteX103" fmla="*/ 408909 w 3255626"/>
              <a:gd name="connsiteY103" fmla="*/ 1337095 h 3398808"/>
              <a:gd name="connsiteX104" fmla="*/ 460667 w 3255626"/>
              <a:gd name="connsiteY104" fmla="*/ 1380227 h 3398808"/>
              <a:gd name="connsiteX105" fmla="*/ 477920 w 3255626"/>
              <a:gd name="connsiteY105" fmla="*/ 1406106 h 3398808"/>
              <a:gd name="connsiteX106" fmla="*/ 529679 w 3255626"/>
              <a:gd name="connsiteY106" fmla="*/ 1431985 h 3398808"/>
              <a:gd name="connsiteX107" fmla="*/ 581437 w 3255626"/>
              <a:gd name="connsiteY107" fmla="*/ 1466491 h 3398808"/>
              <a:gd name="connsiteX108" fmla="*/ 633196 w 3255626"/>
              <a:gd name="connsiteY108" fmla="*/ 1492370 h 3398808"/>
              <a:gd name="connsiteX109" fmla="*/ 659075 w 3255626"/>
              <a:gd name="connsiteY109" fmla="*/ 1509623 h 3398808"/>
              <a:gd name="connsiteX110" fmla="*/ 684954 w 3255626"/>
              <a:gd name="connsiteY110" fmla="*/ 1518249 h 3398808"/>
              <a:gd name="connsiteX111" fmla="*/ 736713 w 3255626"/>
              <a:gd name="connsiteY111" fmla="*/ 1552755 h 3398808"/>
              <a:gd name="connsiteX112" fmla="*/ 788471 w 3255626"/>
              <a:gd name="connsiteY112" fmla="*/ 1570008 h 3398808"/>
              <a:gd name="connsiteX113" fmla="*/ 814350 w 3255626"/>
              <a:gd name="connsiteY113" fmla="*/ 1587261 h 3398808"/>
              <a:gd name="connsiteX114" fmla="*/ 866109 w 3255626"/>
              <a:gd name="connsiteY114" fmla="*/ 1604514 h 3398808"/>
              <a:gd name="connsiteX115" fmla="*/ 952373 w 3255626"/>
              <a:gd name="connsiteY115" fmla="*/ 1656272 h 3398808"/>
              <a:gd name="connsiteX116" fmla="*/ 978252 w 3255626"/>
              <a:gd name="connsiteY116" fmla="*/ 1664899 h 3398808"/>
              <a:gd name="connsiteX117" fmla="*/ 1030011 w 3255626"/>
              <a:gd name="connsiteY117" fmla="*/ 1699404 h 3398808"/>
              <a:gd name="connsiteX118" fmla="*/ 1081769 w 3255626"/>
              <a:gd name="connsiteY118" fmla="*/ 1725283 h 3398808"/>
              <a:gd name="connsiteX119" fmla="*/ 1107648 w 3255626"/>
              <a:gd name="connsiteY119" fmla="*/ 1733910 h 3398808"/>
              <a:gd name="connsiteX120" fmla="*/ 1159407 w 3255626"/>
              <a:gd name="connsiteY120" fmla="*/ 1768415 h 3398808"/>
              <a:gd name="connsiteX121" fmla="*/ 1185286 w 3255626"/>
              <a:gd name="connsiteY121" fmla="*/ 1785668 h 3398808"/>
              <a:gd name="connsiteX122" fmla="*/ 1211165 w 3255626"/>
              <a:gd name="connsiteY122" fmla="*/ 1794295 h 3398808"/>
              <a:gd name="connsiteX123" fmla="*/ 1237045 w 3255626"/>
              <a:gd name="connsiteY123" fmla="*/ 1811548 h 3398808"/>
              <a:gd name="connsiteX124" fmla="*/ 1288803 w 3255626"/>
              <a:gd name="connsiteY124" fmla="*/ 1828800 h 3398808"/>
              <a:gd name="connsiteX125" fmla="*/ 1314682 w 3255626"/>
              <a:gd name="connsiteY125" fmla="*/ 1846053 h 3398808"/>
              <a:gd name="connsiteX126" fmla="*/ 1366441 w 3255626"/>
              <a:gd name="connsiteY126" fmla="*/ 1863306 h 3398808"/>
              <a:gd name="connsiteX127" fmla="*/ 1418199 w 3255626"/>
              <a:gd name="connsiteY127" fmla="*/ 1897812 h 3398808"/>
              <a:gd name="connsiteX128" fmla="*/ 1495837 w 3255626"/>
              <a:gd name="connsiteY128" fmla="*/ 1932317 h 3398808"/>
              <a:gd name="connsiteX129" fmla="*/ 1573475 w 3255626"/>
              <a:gd name="connsiteY129" fmla="*/ 1975449 h 3398808"/>
              <a:gd name="connsiteX130" fmla="*/ 1599354 w 3255626"/>
              <a:gd name="connsiteY130" fmla="*/ 1992702 h 3398808"/>
              <a:gd name="connsiteX131" fmla="*/ 1651113 w 3255626"/>
              <a:gd name="connsiteY131" fmla="*/ 2009955 h 3398808"/>
              <a:gd name="connsiteX132" fmla="*/ 1702871 w 3255626"/>
              <a:gd name="connsiteY132" fmla="*/ 2053087 h 3398808"/>
              <a:gd name="connsiteX133" fmla="*/ 1754630 w 3255626"/>
              <a:gd name="connsiteY133" fmla="*/ 2087593 h 3398808"/>
              <a:gd name="connsiteX134" fmla="*/ 1780509 w 3255626"/>
              <a:gd name="connsiteY134" fmla="*/ 2104846 h 3398808"/>
              <a:gd name="connsiteX135" fmla="*/ 1797762 w 3255626"/>
              <a:gd name="connsiteY135" fmla="*/ 2130725 h 3398808"/>
              <a:gd name="connsiteX136" fmla="*/ 1823641 w 3255626"/>
              <a:gd name="connsiteY136" fmla="*/ 2147978 h 3398808"/>
              <a:gd name="connsiteX137" fmla="*/ 1858147 w 3255626"/>
              <a:gd name="connsiteY137" fmla="*/ 2199736 h 3398808"/>
              <a:gd name="connsiteX138" fmla="*/ 1875399 w 3255626"/>
              <a:gd name="connsiteY138" fmla="*/ 2225615 h 3398808"/>
              <a:gd name="connsiteX139" fmla="*/ 1884026 w 3255626"/>
              <a:gd name="connsiteY139" fmla="*/ 2260121 h 3398808"/>
              <a:gd name="connsiteX140" fmla="*/ 1909905 w 3255626"/>
              <a:gd name="connsiteY140" fmla="*/ 2277374 h 3398808"/>
              <a:gd name="connsiteX141" fmla="*/ 1935784 w 3255626"/>
              <a:gd name="connsiteY141" fmla="*/ 2303253 h 3398808"/>
              <a:gd name="connsiteX142" fmla="*/ 1987543 w 3255626"/>
              <a:gd name="connsiteY142" fmla="*/ 2337759 h 3398808"/>
              <a:gd name="connsiteX143" fmla="*/ 2047928 w 3255626"/>
              <a:gd name="connsiteY143" fmla="*/ 2398144 h 3398808"/>
              <a:gd name="connsiteX144" fmla="*/ 2082433 w 3255626"/>
              <a:gd name="connsiteY144" fmla="*/ 2441276 h 3398808"/>
              <a:gd name="connsiteX145" fmla="*/ 2091060 w 3255626"/>
              <a:gd name="connsiteY145" fmla="*/ 2467155 h 3398808"/>
              <a:gd name="connsiteX146" fmla="*/ 2142818 w 3255626"/>
              <a:gd name="connsiteY146" fmla="*/ 2518914 h 3398808"/>
              <a:gd name="connsiteX147" fmla="*/ 2142818 w 3255626"/>
              <a:gd name="connsiteY147" fmla="*/ 2518914 h 3398808"/>
              <a:gd name="connsiteX148" fmla="*/ 2194577 w 3255626"/>
              <a:gd name="connsiteY148" fmla="*/ 2553419 h 3398808"/>
              <a:gd name="connsiteX149" fmla="*/ 2220456 w 3255626"/>
              <a:gd name="connsiteY149" fmla="*/ 2570672 h 3398808"/>
              <a:gd name="connsiteX150" fmla="*/ 2254962 w 3255626"/>
              <a:gd name="connsiteY150" fmla="*/ 2622431 h 3398808"/>
              <a:gd name="connsiteX151" fmla="*/ 2272215 w 3255626"/>
              <a:gd name="connsiteY151" fmla="*/ 2648310 h 3398808"/>
              <a:gd name="connsiteX152" fmla="*/ 2298094 w 3255626"/>
              <a:gd name="connsiteY152" fmla="*/ 2665563 h 3398808"/>
              <a:gd name="connsiteX153" fmla="*/ 2341226 w 3255626"/>
              <a:gd name="connsiteY153" fmla="*/ 2700068 h 3398808"/>
              <a:gd name="connsiteX154" fmla="*/ 2358479 w 3255626"/>
              <a:gd name="connsiteY154" fmla="*/ 2725948 h 3398808"/>
              <a:gd name="connsiteX155" fmla="*/ 2349852 w 3255626"/>
              <a:gd name="connsiteY155" fmla="*/ 2751827 h 3398808"/>
              <a:gd name="connsiteX156" fmla="*/ 2298094 w 3255626"/>
              <a:gd name="connsiteY156" fmla="*/ 2786332 h 3398808"/>
              <a:gd name="connsiteX157" fmla="*/ 2280841 w 3255626"/>
              <a:gd name="connsiteY157" fmla="*/ 2812212 h 3398808"/>
              <a:gd name="connsiteX158" fmla="*/ 2254962 w 3255626"/>
              <a:gd name="connsiteY158" fmla="*/ 2829465 h 3398808"/>
              <a:gd name="connsiteX159" fmla="*/ 2246335 w 3255626"/>
              <a:gd name="connsiteY159" fmla="*/ 2855344 h 3398808"/>
              <a:gd name="connsiteX160" fmla="*/ 2229082 w 3255626"/>
              <a:gd name="connsiteY160" fmla="*/ 2881223 h 3398808"/>
              <a:gd name="connsiteX161" fmla="*/ 2211830 w 3255626"/>
              <a:gd name="connsiteY161" fmla="*/ 2932982 h 3398808"/>
              <a:gd name="connsiteX162" fmla="*/ 2203203 w 3255626"/>
              <a:gd name="connsiteY162" fmla="*/ 2958861 h 3398808"/>
              <a:gd name="connsiteX163" fmla="*/ 2220456 w 3255626"/>
              <a:gd name="connsiteY163" fmla="*/ 3096883 h 3398808"/>
              <a:gd name="connsiteX164" fmla="*/ 2237709 w 3255626"/>
              <a:gd name="connsiteY164" fmla="*/ 3122763 h 3398808"/>
              <a:gd name="connsiteX165" fmla="*/ 2272215 w 3255626"/>
              <a:gd name="connsiteY165" fmla="*/ 3165895 h 3398808"/>
              <a:gd name="connsiteX166" fmla="*/ 2289467 w 3255626"/>
              <a:gd name="connsiteY166" fmla="*/ 3217653 h 3398808"/>
              <a:gd name="connsiteX167" fmla="*/ 2315347 w 3255626"/>
              <a:gd name="connsiteY167" fmla="*/ 3234906 h 3398808"/>
              <a:gd name="connsiteX168" fmla="*/ 2341226 w 3255626"/>
              <a:gd name="connsiteY168" fmla="*/ 3260785 h 3398808"/>
              <a:gd name="connsiteX169" fmla="*/ 2367105 w 3255626"/>
              <a:gd name="connsiteY169" fmla="*/ 3269412 h 3398808"/>
              <a:gd name="connsiteX170" fmla="*/ 2392984 w 3255626"/>
              <a:gd name="connsiteY170" fmla="*/ 3295291 h 3398808"/>
              <a:gd name="connsiteX171" fmla="*/ 2418864 w 3255626"/>
              <a:gd name="connsiteY171" fmla="*/ 3303917 h 3398808"/>
              <a:gd name="connsiteX172" fmla="*/ 2436116 w 3255626"/>
              <a:gd name="connsiteY172" fmla="*/ 3329797 h 3398808"/>
              <a:gd name="connsiteX173" fmla="*/ 2470622 w 3255626"/>
              <a:gd name="connsiteY173" fmla="*/ 3347049 h 3398808"/>
              <a:gd name="connsiteX174" fmla="*/ 2548260 w 3255626"/>
              <a:gd name="connsiteY174" fmla="*/ 3381555 h 3398808"/>
              <a:gd name="connsiteX175" fmla="*/ 2686282 w 3255626"/>
              <a:gd name="connsiteY175" fmla="*/ 3398808 h 3398808"/>
              <a:gd name="connsiteX176" fmla="*/ 2919196 w 3255626"/>
              <a:gd name="connsiteY176" fmla="*/ 3390182 h 3398808"/>
              <a:gd name="connsiteX177" fmla="*/ 2945075 w 3255626"/>
              <a:gd name="connsiteY177" fmla="*/ 3381555 h 3398808"/>
              <a:gd name="connsiteX178" fmla="*/ 2979581 w 3255626"/>
              <a:gd name="connsiteY178" fmla="*/ 3372929 h 3398808"/>
              <a:gd name="connsiteX179" fmla="*/ 3031339 w 3255626"/>
              <a:gd name="connsiteY179" fmla="*/ 3355676 h 3398808"/>
              <a:gd name="connsiteX180" fmla="*/ 3057218 w 3255626"/>
              <a:gd name="connsiteY180" fmla="*/ 3338423 h 3398808"/>
              <a:gd name="connsiteX181" fmla="*/ 3083098 w 3255626"/>
              <a:gd name="connsiteY181" fmla="*/ 3329797 h 3398808"/>
              <a:gd name="connsiteX182" fmla="*/ 3134856 w 3255626"/>
              <a:gd name="connsiteY182" fmla="*/ 3295291 h 3398808"/>
              <a:gd name="connsiteX183" fmla="*/ 3169362 w 3255626"/>
              <a:gd name="connsiteY183" fmla="*/ 3243532 h 3398808"/>
              <a:gd name="connsiteX184" fmla="*/ 3186615 w 3255626"/>
              <a:gd name="connsiteY184" fmla="*/ 3217653 h 3398808"/>
              <a:gd name="connsiteX185" fmla="*/ 3203867 w 3255626"/>
              <a:gd name="connsiteY185" fmla="*/ 3165895 h 3398808"/>
              <a:gd name="connsiteX186" fmla="*/ 3212494 w 3255626"/>
              <a:gd name="connsiteY186" fmla="*/ 3140015 h 3398808"/>
              <a:gd name="connsiteX187" fmla="*/ 3255626 w 3255626"/>
              <a:gd name="connsiteY187" fmla="*/ 3062378 h 3398808"/>
              <a:gd name="connsiteX188" fmla="*/ 3246999 w 3255626"/>
              <a:gd name="connsiteY188" fmla="*/ 2950234 h 3398808"/>
              <a:gd name="connsiteX189" fmla="*/ 3229747 w 3255626"/>
              <a:gd name="connsiteY189" fmla="*/ 2898476 h 3398808"/>
              <a:gd name="connsiteX190" fmla="*/ 3221120 w 3255626"/>
              <a:gd name="connsiteY190" fmla="*/ 2872597 h 3398808"/>
              <a:gd name="connsiteX191" fmla="*/ 3177988 w 3255626"/>
              <a:gd name="connsiteY191" fmla="*/ 2794959 h 3398808"/>
              <a:gd name="connsiteX192" fmla="*/ 3117603 w 3255626"/>
              <a:gd name="connsiteY192" fmla="*/ 2769080 h 339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255626" h="3398808">
                <a:moveTo>
                  <a:pt x="3117603" y="2769080"/>
                </a:moveTo>
                <a:cubicBezTo>
                  <a:pt x="3101788" y="2757578"/>
                  <a:pt x="3097077" y="2737930"/>
                  <a:pt x="3083098" y="2725948"/>
                </a:cubicBezTo>
                <a:cubicBezTo>
                  <a:pt x="3076194" y="2720030"/>
                  <a:pt x="3066135" y="2719104"/>
                  <a:pt x="3057218" y="2717321"/>
                </a:cubicBezTo>
                <a:cubicBezTo>
                  <a:pt x="3037280" y="2713333"/>
                  <a:pt x="3016961" y="2711570"/>
                  <a:pt x="2996833" y="2708695"/>
                </a:cubicBezTo>
                <a:cubicBezTo>
                  <a:pt x="2988207" y="2702944"/>
                  <a:pt x="2978285" y="2698773"/>
                  <a:pt x="2970954" y="2691442"/>
                </a:cubicBezTo>
                <a:cubicBezTo>
                  <a:pt x="2963623" y="2684111"/>
                  <a:pt x="2961503" y="2672390"/>
                  <a:pt x="2953701" y="2665563"/>
                </a:cubicBezTo>
                <a:cubicBezTo>
                  <a:pt x="2858150" y="2581955"/>
                  <a:pt x="2941013" y="2666358"/>
                  <a:pt x="2867437" y="2613804"/>
                </a:cubicBezTo>
                <a:cubicBezTo>
                  <a:pt x="2810897" y="2573419"/>
                  <a:pt x="2871192" y="2597803"/>
                  <a:pt x="2815679" y="2579299"/>
                </a:cubicBezTo>
                <a:cubicBezTo>
                  <a:pt x="2807052" y="2570672"/>
                  <a:pt x="2797289" y="2563049"/>
                  <a:pt x="2789799" y="2553419"/>
                </a:cubicBezTo>
                <a:cubicBezTo>
                  <a:pt x="2777069" y="2537052"/>
                  <a:pt x="2772547" y="2513163"/>
                  <a:pt x="2755294" y="2501661"/>
                </a:cubicBezTo>
                <a:lnTo>
                  <a:pt x="2729415" y="2484408"/>
                </a:lnTo>
                <a:cubicBezTo>
                  <a:pt x="2726539" y="2475782"/>
                  <a:pt x="2725204" y="2466478"/>
                  <a:pt x="2720788" y="2458529"/>
                </a:cubicBezTo>
                <a:cubicBezTo>
                  <a:pt x="2710718" y="2440403"/>
                  <a:pt x="2686282" y="2406770"/>
                  <a:pt x="2686282" y="2406770"/>
                </a:cubicBezTo>
                <a:cubicBezTo>
                  <a:pt x="2683407" y="2383766"/>
                  <a:pt x="2682513" y="2360427"/>
                  <a:pt x="2677656" y="2337759"/>
                </a:cubicBezTo>
                <a:cubicBezTo>
                  <a:pt x="2673845" y="2319976"/>
                  <a:pt x="2666154" y="2303253"/>
                  <a:pt x="2660403" y="2286000"/>
                </a:cubicBezTo>
                <a:cubicBezTo>
                  <a:pt x="2657528" y="2277374"/>
                  <a:pt x="2656821" y="2267687"/>
                  <a:pt x="2651777" y="2260121"/>
                </a:cubicBezTo>
                <a:lnTo>
                  <a:pt x="2634524" y="2234242"/>
                </a:lnTo>
                <a:cubicBezTo>
                  <a:pt x="2628773" y="2216989"/>
                  <a:pt x="2627359" y="2197615"/>
                  <a:pt x="2617271" y="2182483"/>
                </a:cubicBezTo>
                <a:lnTo>
                  <a:pt x="2582765" y="2130725"/>
                </a:lnTo>
                <a:cubicBezTo>
                  <a:pt x="2577014" y="2122099"/>
                  <a:pt x="2568791" y="2114681"/>
                  <a:pt x="2565513" y="2104846"/>
                </a:cubicBezTo>
                <a:lnTo>
                  <a:pt x="2548260" y="2053087"/>
                </a:lnTo>
                <a:cubicBezTo>
                  <a:pt x="2545384" y="2044461"/>
                  <a:pt x="2544677" y="2034774"/>
                  <a:pt x="2539633" y="2027208"/>
                </a:cubicBezTo>
                <a:lnTo>
                  <a:pt x="2522381" y="2001329"/>
                </a:lnTo>
                <a:cubicBezTo>
                  <a:pt x="2519505" y="1989827"/>
                  <a:pt x="2515939" y="1978476"/>
                  <a:pt x="2513754" y="1966823"/>
                </a:cubicBezTo>
                <a:cubicBezTo>
                  <a:pt x="2507307" y="1932441"/>
                  <a:pt x="2504985" y="1897243"/>
                  <a:pt x="2496501" y="1863306"/>
                </a:cubicBezTo>
                <a:cubicBezTo>
                  <a:pt x="2493626" y="1851804"/>
                  <a:pt x="2491282" y="1840156"/>
                  <a:pt x="2487875" y="1828800"/>
                </a:cubicBezTo>
                <a:cubicBezTo>
                  <a:pt x="2482649" y="1811381"/>
                  <a:pt x="2476373" y="1794295"/>
                  <a:pt x="2470622" y="1777042"/>
                </a:cubicBezTo>
                <a:lnTo>
                  <a:pt x="2461996" y="1751163"/>
                </a:lnTo>
                <a:lnTo>
                  <a:pt x="2453369" y="1725283"/>
                </a:lnTo>
                <a:cubicBezTo>
                  <a:pt x="2450494" y="1716657"/>
                  <a:pt x="2449787" y="1706970"/>
                  <a:pt x="2444743" y="1699404"/>
                </a:cubicBezTo>
                <a:cubicBezTo>
                  <a:pt x="2427416" y="1673414"/>
                  <a:pt x="2423371" y="1669664"/>
                  <a:pt x="2410237" y="1639019"/>
                </a:cubicBezTo>
                <a:cubicBezTo>
                  <a:pt x="2388808" y="1589018"/>
                  <a:pt x="2417514" y="1636994"/>
                  <a:pt x="2384358" y="1587261"/>
                </a:cubicBezTo>
                <a:cubicBezTo>
                  <a:pt x="2381483" y="1572884"/>
                  <a:pt x="2379590" y="1558274"/>
                  <a:pt x="2375732" y="1544129"/>
                </a:cubicBezTo>
                <a:cubicBezTo>
                  <a:pt x="2370947" y="1526584"/>
                  <a:pt x="2362890" y="1510013"/>
                  <a:pt x="2358479" y="1492370"/>
                </a:cubicBezTo>
                <a:cubicBezTo>
                  <a:pt x="2347646" y="1449043"/>
                  <a:pt x="2353601" y="1469112"/>
                  <a:pt x="2341226" y="1431985"/>
                </a:cubicBezTo>
                <a:cubicBezTo>
                  <a:pt x="2338350" y="1408981"/>
                  <a:pt x="2336746" y="1385783"/>
                  <a:pt x="2332599" y="1362974"/>
                </a:cubicBezTo>
                <a:cubicBezTo>
                  <a:pt x="2330972" y="1354028"/>
                  <a:pt x="2325356" y="1346082"/>
                  <a:pt x="2323973" y="1337095"/>
                </a:cubicBezTo>
                <a:cubicBezTo>
                  <a:pt x="2319579" y="1308533"/>
                  <a:pt x="2319166" y="1279476"/>
                  <a:pt x="2315347" y="1250831"/>
                </a:cubicBezTo>
                <a:cubicBezTo>
                  <a:pt x="2309928" y="1210191"/>
                  <a:pt x="2302953" y="1196399"/>
                  <a:pt x="2289467" y="1155940"/>
                </a:cubicBezTo>
                <a:lnTo>
                  <a:pt x="2272215" y="1104182"/>
                </a:lnTo>
                <a:cubicBezTo>
                  <a:pt x="2269339" y="1095555"/>
                  <a:pt x="2268632" y="1085868"/>
                  <a:pt x="2263588" y="1078302"/>
                </a:cubicBezTo>
                <a:lnTo>
                  <a:pt x="2246335" y="1052423"/>
                </a:lnTo>
                <a:cubicBezTo>
                  <a:pt x="2243460" y="1043797"/>
                  <a:pt x="2239682" y="1035420"/>
                  <a:pt x="2237709" y="1026544"/>
                </a:cubicBezTo>
                <a:cubicBezTo>
                  <a:pt x="2225043" y="969548"/>
                  <a:pt x="2230653" y="961730"/>
                  <a:pt x="2220456" y="897148"/>
                </a:cubicBezTo>
                <a:cubicBezTo>
                  <a:pt x="2215883" y="868182"/>
                  <a:pt x="2209564" y="839509"/>
                  <a:pt x="2203203" y="810883"/>
                </a:cubicBezTo>
                <a:cubicBezTo>
                  <a:pt x="2198059" y="787736"/>
                  <a:pt x="2189303" y="765345"/>
                  <a:pt x="2185950" y="741872"/>
                </a:cubicBezTo>
                <a:cubicBezTo>
                  <a:pt x="2176038" y="672485"/>
                  <a:pt x="2183754" y="700776"/>
                  <a:pt x="2168698" y="655608"/>
                </a:cubicBezTo>
                <a:cubicBezTo>
                  <a:pt x="2159717" y="592742"/>
                  <a:pt x="2154529" y="526839"/>
                  <a:pt x="2134192" y="465827"/>
                </a:cubicBezTo>
                <a:lnTo>
                  <a:pt x="2116939" y="414068"/>
                </a:lnTo>
                <a:cubicBezTo>
                  <a:pt x="2114064" y="405442"/>
                  <a:pt x="2113357" y="395755"/>
                  <a:pt x="2108313" y="388189"/>
                </a:cubicBezTo>
                <a:lnTo>
                  <a:pt x="2073807" y="336431"/>
                </a:lnTo>
                <a:cubicBezTo>
                  <a:pt x="2068056" y="327804"/>
                  <a:pt x="2063885" y="317882"/>
                  <a:pt x="2056554" y="310551"/>
                </a:cubicBezTo>
                <a:cubicBezTo>
                  <a:pt x="2047928" y="301925"/>
                  <a:pt x="2040305" y="292162"/>
                  <a:pt x="2030675" y="284672"/>
                </a:cubicBezTo>
                <a:cubicBezTo>
                  <a:pt x="2014307" y="271942"/>
                  <a:pt x="1993578" y="264828"/>
                  <a:pt x="1978916" y="250166"/>
                </a:cubicBezTo>
                <a:cubicBezTo>
                  <a:pt x="1945706" y="216956"/>
                  <a:pt x="1963188" y="231054"/>
                  <a:pt x="1927158" y="207034"/>
                </a:cubicBezTo>
                <a:cubicBezTo>
                  <a:pt x="1867474" y="117510"/>
                  <a:pt x="1962960" y="251463"/>
                  <a:pt x="1875399" y="163902"/>
                </a:cubicBezTo>
                <a:cubicBezTo>
                  <a:pt x="1868969" y="157472"/>
                  <a:pt x="1871817" y="145589"/>
                  <a:pt x="1866773" y="138023"/>
                </a:cubicBezTo>
                <a:cubicBezTo>
                  <a:pt x="1860006" y="127872"/>
                  <a:pt x="1850266" y="119954"/>
                  <a:pt x="1840894" y="112144"/>
                </a:cubicBezTo>
                <a:cubicBezTo>
                  <a:pt x="1832929" y="105507"/>
                  <a:pt x="1822980" y="101528"/>
                  <a:pt x="1815015" y="94891"/>
                </a:cubicBezTo>
                <a:cubicBezTo>
                  <a:pt x="1805643" y="87081"/>
                  <a:pt x="1799286" y="75779"/>
                  <a:pt x="1789135" y="69012"/>
                </a:cubicBezTo>
                <a:cubicBezTo>
                  <a:pt x="1781569" y="63968"/>
                  <a:pt x="1771205" y="64801"/>
                  <a:pt x="1763256" y="60385"/>
                </a:cubicBezTo>
                <a:cubicBezTo>
                  <a:pt x="1745130" y="50315"/>
                  <a:pt x="1731614" y="30909"/>
                  <a:pt x="1711498" y="25880"/>
                </a:cubicBezTo>
                <a:cubicBezTo>
                  <a:pt x="1699996" y="23004"/>
                  <a:pt x="1688618" y="19578"/>
                  <a:pt x="1676992" y="17253"/>
                </a:cubicBezTo>
                <a:cubicBezTo>
                  <a:pt x="1647088" y="11272"/>
                  <a:pt x="1593828" y="4140"/>
                  <a:pt x="1564848" y="0"/>
                </a:cubicBezTo>
                <a:cubicBezTo>
                  <a:pt x="1420526" y="3901"/>
                  <a:pt x="1313745" y="-5416"/>
                  <a:pt x="1185286" y="17253"/>
                </a:cubicBezTo>
                <a:cubicBezTo>
                  <a:pt x="1156408" y="22349"/>
                  <a:pt x="1126841" y="25233"/>
                  <a:pt x="1099022" y="34506"/>
                </a:cubicBezTo>
                <a:cubicBezTo>
                  <a:pt x="1090396" y="37381"/>
                  <a:pt x="1081657" y="39939"/>
                  <a:pt x="1073143" y="43132"/>
                </a:cubicBezTo>
                <a:cubicBezTo>
                  <a:pt x="1057323" y="49064"/>
                  <a:pt x="1023705" y="64119"/>
                  <a:pt x="1004132" y="69012"/>
                </a:cubicBezTo>
                <a:cubicBezTo>
                  <a:pt x="984436" y="73936"/>
                  <a:pt x="954845" y="76403"/>
                  <a:pt x="935120" y="86265"/>
                </a:cubicBezTo>
                <a:cubicBezTo>
                  <a:pt x="925847" y="90901"/>
                  <a:pt x="919076" y="100239"/>
                  <a:pt x="909241" y="103517"/>
                </a:cubicBezTo>
                <a:cubicBezTo>
                  <a:pt x="892648" y="109048"/>
                  <a:pt x="874556" y="108350"/>
                  <a:pt x="857482" y="112144"/>
                </a:cubicBezTo>
                <a:cubicBezTo>
                  <a:pt x="848606" y="114117"/>
                  <a:pt x="840346" y="118272"/>
                  <a:pt x="831603" y="120770"/>
                </a:cubicBezTo>
                <a:cubicBezTo>
                  <a:pt x="820203" y="124027"/>
                  <a:pt x="808042" y="124837"/>
                  <a:pt x="797098" y="129397"/>
                </a:cubicBezTo>
                <a:cubicBezTo>
                  <a:pt x="773357" y="139289"/>
                  <a:pt x="752485" y="155769"/>
                  <a:pt x="728086" y="163902"/>
                </a:cubicBezTo>
                <a:cubicBezTo>
                  <a:pt x="610268" y="203176"/>
                  <a:pt x="730680" y="160326"/>
                  <a:pt x="641822" y="198408"/>
                </a:cubicBezTo>
                <a:cubicBezTo>
                  <a:pt x="633464" y="201990"/>
                  <a:pt x="624301" y="203452"/>
                  <a:pt x="615943" y="207034"/>
                </a:cubicBezTo>
                <a:cubicBezTo>
                  <a:pt x="604123" y="212100"/>
                  <a:pt x="593637" y="220220"/>
                  <a:pt x="581437" y="224287"/>
                </a:cubicBezTo>
                <a:cubicBezTo>
                  <a:pt x="520687" y="244538"/>
                  <a:pt x="557611" y="222175"/>
                  <a:pt x="512426" y="241540"/>
                </a:cubicBezTo>
                <a:cubicBezTo>
                  <a:pt x="500606" y="246606"/>
                  <a:pt x="489740" y="253727"/>
                  <a:pt x="477920" y="258793"/>
                </a:cubicBezTo>
                <a:cubicBezTo>
                  <a:pt x="469562" y="262375"/>
                  <a:pt x="460399" y="263837"/>
                  <a:pt x="452041" y="267419"/>
                </a:cubicBezTo>
                <a:cubicBezTo>
                  <a:pt x="440221" y="272485"/>
                  <a:pt x="429355" y="279606"/>
                  <a:pt x="417535" y="284672"/>
                </a:cubicBezTo>
                <a:cubicBezTo>
                  <a:pt x="409177" y="288254"/>
                  <a:pt x="399789" y="289232"/>
                  <a:pt x="391656" y="293299"/>
                </a:cubicBezTo>
                <a:cubicBezTo>
                  <a:pt x="332085" y="323084"/>
                  <a:pt x="403083" y="301224"/>
                  <a:pt x="331271" y="319178"/>
                </a:cubicBezTo>
                <a:cubicBezTo>
                  <a:pt x="184031" y="417337"/>
                  <a:pt x="366886" y="293276"/>
                  <a:pt x="236381" y="388189"/>
                </a:cubicBezTo>
                <a:cubicBezTo>
                  <a:pt x="219611" y="400385"/>
                  <a:pt x="204738" y="417666"/>
                  <a:pt x="184622" y="422695"/>
                </a:cubicBezTo>
                <a:lnTo>
                  <a:pt x="150116" y="431321"/>
                </a:lnTo>
                <a:cubicBezTo>
                  <a:pt x="141490" y="442823"/>
                  <a:pt x="135153" y="456470"/>
                  <a:pt x="124237" y="465827"/>
                </a:cubicBezTo>
                <a:cubicBezTo>
                  <a:pt x="114474" y="474196"/>
                  <a:pt x="100897" y="476700"/>
                  <a:pt x="89732" y="483080"/>
                </a:cubicBezTo>
                <a:cubicBezTo>
                  <a:pt x="80730" y="488224"/>
                  <a:pt x="72479" y="494581"/>
                  <a:pt x="63852" y="500332"/>
                </a:cubicBezTo>
                <a:cubicBezTo>
                  <a:pt x="14403" y="574507"/>
                  <a:pt x="73691" y="480656"/>
                  <a:pt x="37973" y="552091"/>
                </a:cubicBezTo>
                <a:cubicBezTo>
                  <a:pt x="33336" y="561364"/>
                  <a:pt x="26471" y="569344"/>
                  <a:pt x="20720" y="577970"/>
                </a:cubicBezTo>
                <a:cubicBezTo>
                  <a:pt x="17845" y="586596"/>
                  <a:pt x="14067" y="594973"/>
                  <a:pt x="12094" y="603849"/>
                </a:cubicBezTo>
                <a:cubicBezTo>
                  <a:pt x="-11153" y="708461"/>
                  <a:pt x="5005" y="797439"/>
                  <a:pt x="12094" y="914400"/>
                </a:cubicBezTo>
                <a:cubicBezTo>
                  <a:pt x="12644" y="923477"/>
                  <a:pt x="18222" y="931537"/>
                  <a:pt x="20720" y="940280"/>
                </a:cubicBezTo>
                <a:cubicBezTo>
                  <a:pt x="37007" y="997284"/>
                  <a:pt x="17173" y="954930"/>
                  <a:pt x="55226" y="1009291"/>
                </a:cubicBezTo>
                <a:cubicBezTo>
                  <a:pt x="67117" y="1026278"/>
                  <a:pt x="89732" y="1061049"/>
                  <a:pt x="89732" y="1061049"/>
                </a:cubicBezTo>
                <a:cubicBezTo>
                  <a:pt x="103695" y="1116904"/>
                  <a:pt x="87527" y="1077382"/>
                  <a:pt x="124237" y="1121434"/>
                </a:cubicBezTo>
                <a:cubicBezTo>
                  <a:pt x="154252" y="1157452"/>
                  <a:pt x="124885" y="1141779"/>
                  <a:pt x="167369" y="1155940"/>
                </a:cubicBezTo>
                <a:cubicBezTo>
                  <a:pt x="184622" y="1173193"/>
                  <a:pt x="198826" y="1194165"/>
                  <a:pt x="219128" y="1207699"/>
                </a:cubicBezTo>
                <a:lnTo>
                  <a:pt x="270886" y="1242204"/>
                </a:lnTo>
                <a:cubicBezTo>
                  <a:pt x="279512" y="1247955"/>
                  <a:pt x="289434" y="1252126"/>
                  <a:pt x="296765" y="1259457"/>
                </a:cubicBezTo>
                <a:cubicBezTo>
                  <a:pt x="305392" y="1268083"/>
                  <a:pt x="313273" y="1277526"/>
                  <a:pt x="322645" y="1285336"/>
                </a:cubicBezTo>
                <a:cubicBezTo>
                  <a:pt x="345575" y="1304444"/>
                  <a:pt x="356180" y="1304499"/>
                  <a:pt x="383030" y="1319842"/>
                </a:cubicBezTo>
                <a:cubicBezTo>
                  <a:pt x="392032" y="1324986"/>
                  <a:pt x="400283" y="1331344"/>
                  <a:pt x="408909" y="1337095"/>
                </a:cubicBezTo>
                <a:cubicBezTo>
                  <a:pt x="450943" y="1400145"/>
                  <a:pt x="394999" y="1325504"/>
                  <a:pt x="460667" y="1380227"/>
                </a:cubicBezTo>
                <a:cubicBezTo>
                  <a:pt x="468632" y="1386864"/>
                  <a:pt x="470589" y="1398775"/>
                  <a:pt x="477920" y="1406106"/>
                </a:cubicBezTo>
                <a:cubicBezTo>
                  <a:pt x="494644" y="1422830"/>
                  <a:pt x="508629" y="1424969"/>
                  <a:pt x="529679" y="1431985"/>
                </a:cubicBezTo>
                <a:cubicBezTo>
                  <a:pt x="578737" y="1481045"/>
                  <a:pt x="531500" y="1441523"/>
                  <a:pt x="581437" y="1466491"/>
                </a:cubicBezTo>
                <a:cubicBezTo>
                  <a:pt x="648324" y="1499935"/>
                  <a:pt x="568149" y="1470689"/>
                  <a:pt x="633196" y="1492370"/>
                </a:cubicBezTo>
                <a:cubicBezTo>
                  <a:pt x="641822" y="1498121"/>
                  <a:pt x="649802" y="1504986"/>
                  <a:pt x="659075" y="1509623"/>
                </a:cubicBezTo>
                <a:cubicBezTo>
                  <a:pt x="667208" y="1513689"/>
                  <a:pt x="677005" y="1513833"/>
                  <a:pt x="684954" y="1518249"/>
                </a:cubicBezTo>
                <a:cubicBezTo>
                  <a:pt x="703080" y="1528319"/>
                  <a:pt x="717042" y="1546198"/>
                  <a:pt x="736713" y="1552755"/>
                </a:cubicBezTo>
                <a:lnTo>
                  <a:pt x="788471" y="1570008"/>
                </a:lnTo>
                <a:cubicBezTo>
                  <a:pt x="797097" y="1575759"/>
                  <a:pt x="804876" y="1583050"/>
                  <a:pt x="814350" y="1587261"/>
                </a:cubicBezTo>
                <a:cubicBezTo>
                  <a:pt x="830969" y="1594647"/>
                  <a:pt x="850977" y="1594426"/>
                  <a:pt x="866109" y="1604514"/>
                </a:cubicBezTo>
                <a:cubicBezTo>
                  <a:pt x="902907" y="1629045"/>
                  <a:pt x="915235" y="1640355"/>
                  <a:pt x="952373" y="1656272"/>
                </a:cubicBezTo>
                <a:cubicBezTo>
                  <a:pt x="960731" y="1659854"/>
                  <a:pt x="970303" y="1660483"/>
                  <a:pt x="978252" y="1664899"/>
                </a:cubicBezTo>
                <a:cubicBezTo>
                  <a:pt x="996378" y="1674969"/>
                  <a:pt x="1010340" y="1692846"/>
                  <a:pt x="1030011" y="1699404"/>
                </a:cubicBezTo>
                <a:cubicBezTo>
                  <a:pt x="1095059" y="1721088"/>
                  <a:pt x="1014879" y="1691838"/>
                  <a:pt x="1081769" y="1725283"/>
                </a:cubicBezTo>
                <a:cubicBezTo>
                  <a:pt x="1089902" y="1729350"/>
                  <a:pt x="1099699" y="1729494"/>
                  <a:pt x="1107648" y="1733910"/>
                </a:cubicBezTo>
                <a:cubicBezTo>
                  <a:pt x="1125774" y="1743980"/>
                  <a:pt x="1142154" y="1756913"/>
                  <a:pt x="1159407" y="1768415"/>
                </a:cubicBezTo>
                <a:cubicBezTo>
                  <a:pt x="1168033" y="1774166"/>
                  <a:pt x="1175450" y="1782389"/>
                  <a:pt x="1185286" y="1785668"/>
                </a:cubicBezTo>
                <a:cubicBezTo>
                  <a:pt x="1193912" y="1788544"/>
                  <a:pt x="1203032" y="1790228"/>
                  <a:pt x="1211165" y="1794295"/>
                </a:cubicBezTo>
                <a:cubicBezTo>
                  <a:pt x="1220438" y="1798932"/>
                  <a:pt x="1227571" y="1807337"/>
                  <a:pt x="1237045" y="1811548"/>
                </a:cubicBezTo>
                <a:cubicBezTo>
                  <a:pt x="1253663" y="1818934"/>
                  <a:pt x="1288803" y="1828800"/>
                  <a:pt x="1288803" y="1828800"/>
                </a:cubicBezTo>
                <a:cubicBezTo>
                  <a:pt x="1297429" y="1834551"/>
                  <a:pt x="1305208" y="1841842"/>
                  <a:pt x="1314682" y="1846053"/>
                </a:cubicBezTo>
                <a:cubicBezTo>
                  <a:pt x="1331301" y="1853439"/>
                  <a:pt x="1366441" y="1863306"/>
                  <a:pt x="1366441" y="1863306"/>
                </a:cubicBezTo>
                <a:cubicBezTo>
                  <a:pt x="1383694" y="1874808"/>
                  <a:pt x="1398947" y="1890111"/>
                  <a:pt x="1418199" y="1897812"/>
                </a:cubicBezTo>
                <a:cubicBezTo>
                  <a:pt x="1444153" y="1908194"/>
                  <a:pt x="1471662" y="1917812"/>
                  <a:pt x="1495837" y="1932317"/>
                </a:cubicBezTo>
                <a:cubicBezTo>
                  <a:pt x="1569994" y="1976811"/>
                  <a:pt x="1521420" y="1958098"/>
                  <a:pt x="1573475" y="1975449"/>
                </a:cubicBezTo>
                <a:cubicBezTo>
                  <a:pt x="1582101" y="1981200"/>
                  <a:pt x="1589880" y="1988491"/>
                  <a:pt x="1599354" y="1992702"/>
                </a:cubicBezTo>
                <a:cubicBezTo>
                  <a:pt x="1615973" y="2000088"/>
                  <a:pt x="1651113" y="2009955"/>
                  <a:pt x="1651113" y="2009955"/>
                </a:cubicBezTo>
                <a:cubicBezTo>
                  <a:pt x="1743597" y="2071612"/>
                  <a:pt x="1603232" y="1975590"/>
                  <a:pt x="1702871" y="2053087"/>
                </a:cubicBezTo>
                <a:cubicBezTo>
                  <a:pt x="1719239" y="2065817"/>
                  <a:pt x="1737377" y="2076091"/>
                  <a:pt x="1754630" y="2087593"/>
                </a:cubicBezTo>
                <a:lnTo>
                  <a:pt x="1780509" y="2104846"/>
                </a:lnTo>
                <a:cubicBezTo>
                  <a:pt x="1786260" y="2113472"/>
                  <a:pt x="1790431" y="2123394"/>
                  <a:pt x="1797762" y="2130725"/>
                </a:cubicBezTo>
                <a:cubicBezTo>
                  <a:pt x="1805093" y="2138056"/>
                  <a:pt x="1816814" y="2140176"/>
                  <a:pt x="1823641" y="2147978"/>
                </a:cubicBezTo>
                <a:cubicBezTo>
                  <a:pt x="1837295" y="2163583"/>
                  <a:pt x="1846645" y="2182483"/>
                  <a:pt x="1858147" y="2199736"/>
                </a:cubicBezTo>
                <a:lnTo>
                  <a:pt x="1875399" y="2225615"/>
                </a:lnTo>
                <a:cubicBezTo>
                  <a:pt x="1878275" y="2237117"/>
                  <a:pt x="1877449" y="2250256"/>
                  <a:pt x="1884026" y="2260121"/>
                </a:cubicBezTo>
                <a:cubicBezTo>
                  <a:pt x="1889777" y="2268747"/>
                  <a:pt x="1901940" y="2270737"/>
                  <a:pt x="1909905" y="2277374"/>
                </a:cubicBezTo>
                <a:cubicBezTo>
                  <a:pt x="1919277" y="2285184"/>
                  <a:pt x="1926154" y="2295763"/>
                  <a:pt x="1935784" y="2303253"/>
                </a:cubicBezTo>
                <a:cubicBezTo>
                  <a:pt x="1952152" y="2315983"/>
                  <a:pt x="1987543" y="2337759"/>
                  <a:pt x="1987543" y="2337759"/>
                </a:cubicBezTo>
                <a:cubicBezTo>
                  <a:pt x="2027092" y="2397083"/>
                  <a:pt x="2002377" y="2382960"/>
                  <a:pt x="2047928" y="2398144"/>
                </a:cubicBezTo>
                <a:cubicBezTo>
                  <a:pt x="2069609" y="2463189"/>
                  <a:pt x="2037841" y="2385537"/>
                  <a:pt x="2082433" y="2441276"/>
                </a:cubicBezTo>
                <a:cubicBezTo>
                  <a:pt x="2088113" y="2448376"/>
                  <a:pt x="2085477" y="2459977"/>
                  <a:pt x="2091060" y="2467155"/>
                </a:cubicBezTo>
                <a:cubicBezTo>
                  <a:pt x="2106040" y="2486415"/>
                  <a:pt x="2125565" y="2501661"/>
                  <a:pt x="2142818" y="2518914"/>
                </a:cubicBezTo>
                <a:lnTo>
                  <a:pt x="2142818" y="2518914"/>
                </a:lnTo>
                <a:lnTo>
                  <a:pt x="2194577" y="2553419"/>
                </a:lnTo>
                <a:lnTo>
                  <a:pt x="2220456" y="2570672"/>
                </a:lnTo>
                <a:lnTo>
                  <a:pt x="2254962" y="2622431"/>
                </a:lnTo>
                <a:cubicBezTo>
                  <a:pt x="2260713" y="2631057"/>
                  <a:pt x="2263589" y="2642559"/>
                  <a:pt x="2272215" y="2648310"/>
                </a:cubicBezTo>
                <a:lnTo>
                  <a:pt x="2298094" y="2665563"/>
                </a:lnTo>
                <a:cubicBezTo>
                  <a:pt x="2347541" y="2739732"/>
                  <a:pt x="2281699" y="2652446"/>
                  <a:pt x="2341226" y="2700068"/>
                </a:cubicBezTo>
                <a:cubicBezTo>
                  <a:pt x="2349322" y="2706545"/>
                  <a:pt x="2352728" y="2717321"/>
                  <a:pt x="2358479" y="2725948"/>
                </a:cubicBezTo>
                <a:cubicBezTo>
                  <a:pt x="2355603" y="2734574"/>
                  <a:pt x="2356282" y="2745397"/>
                  <a:pt x="2349852" y="2751827"/>
                </a:cubicBezTo>
                <a:cubicBezTo>
                  <a:pt x="2335190" y="2766489"/>
                  <a:pt x="2298094" y="2786332"/>
                  <a:pt x="2298094" y="2786332"/>
                </a:cubicBezTo>
                <a:cubicBezTo>
                  <a:pt x="2292343" y="2794959"/>
                  <a:pt x="2288172" y="2804881"/>
                  <a:pt x="2280841" y="2812212"/>
                </a:cubicBezTo>
                <a:cubicBezTo>
                  <a:pt x="2273510" y="2819543"/>
                  <a:pt x="2261439" y="2821369"/>
                  <a:pt x="2254962" y="2829465"/>
                </a:cubicBezTo>
                <a:cubicBezTo>
                  <a:pt x="2249282" y="2836565"/>
                  <a:pt x="2250402" y="2847211"/>
                  <a:pt x="2246335" y="2855344"/>
                </a:cubicBezTo>
                <a:cubicBezTo>
                  <a:pt x="2241698" y="2864617"/>
                  <a:pt x="2234833" y="2872597"/>
                  <a:pt x="2229082" y="2881223"/>
                </a:cubicBezTo>
                <a:lnTo>
                  <a:pt x="2211830" y="2932982"/>
                </a:lnTo>
                <a:lnTo>
                  <a:pt x="2203203" y="2958861"/>
                </a:lnTo>
                <a:cubicBezTo>
                  <a:pt x="2204849" y="2980259"/>
                  <a:pt x="2201837" y="3059644"/>
                  <a:pt x="2220456" y="3096883"/>
                </a:cubicBezTo>
                <a:cubicBezTo>
                  <a:pt x="2225093" y="3106156"/>
                  <a:pt x="2231958" y="3114136"/>
                  <a:pt x="2237709" y="3122763"/>
                </a:cubicBezTo>
                <a:cubicBezTo>
                  <a:pt x="2269167" y="3217141"/>
                  <a:pt x="2216474" y="3076709"/>
                  <a:pt x="2272215" y="3165895"/>
                </a:cubicBezTo>
                <a:cubicBezTo>
                  <a:pt x="2281853" y="3181317"/>
                  <a:pt x="2274335" y="3207565"/>
                  <a:pt x="2289467" y="3217653"/>
                </a:cubicBezTo>
                <a:cubicBezTo>
                  <a:pt x="2298094" y="3223404"/>
                  <a:pt x="2307382" y="3228269"/>
                  <a:pt x="2315347" y="3234906"/>
                </a:cubicBezTo>
                <a:cubicBezTo>
                  <a:pt x="2324719" y="3242716"/>
                  <a:pt x="2331075" y="3254018"/>
                  <a:pt x="2341226" y="3260785"/>
                </a:cubicBezTo>
                <a:cubicBezTo>
                  <a:pt x="2348792" y="3265829"/>
                  <a:pt x="2358479" y="3266536"/>
                  <a:pt x="2367105" y="3269412"/>
                </a:cubicBezTo>
                <a:cubicBezTo>
                  <a:pt x="2375731" y="3278038"/>
                  <a:pt x="2382833" y="3288524"/>
                  <a:pt x="2392984" y="3295291"/>
                </a:cubicBezTo>
                <a:cubicBezTo>
                  <a:pt x="2400550" y="3300335"/>
                  <a:pt x="2411763" y="3298236"/>
                  <a:pt x="2418864" y="3303917"/>
                </a:cubicBezTo>
                <a:cubicBezTo>
                  <a:pt x="2426960" y="3310394"/>
                  <a:pt x="2428151" y="3323160"/>
                  <a:pt x="2436116" y="3329797"/>
                </a:cubicBezTo>
                <a:cubicBezTo>
                  <a:pt x="2445995" y="3338029"/>
                  <a:pt x="2459457" y="3340669"/>
                  <a:pt x="2470622" y="3347049"/>
                </a:cubicBezTo>
                <a:cubicBezTo>
                  <a:pt x="2503997" y="3366120"/>
                  <a:pt x="2500059" y="3375530"/>
                  <a:pt x="2548260" y="3381555"/>
                </a:cubicBezTo>
                <a:lnTo>
                  <a:pt x="2686282" y="3398808"/>
                </a:lnTo>
                <a:cubicBezTo>
                  <a:pt x="2763920" y="3395933"/>
                  <a:pt x="2841677" y="3395350"/>
                  <a:pt x="2919196" y="3390182"/>
                </a:cubicBezTo>
                <a:cubicBezTo>
                  <a:pt x="2928269" y="3389577"/>
                  <a:pt x="2936332" y="3384053"/>
                  <a:pt x="2945075" y="3381555"/>
                </a:cubicBezTo>
                <a:cubicBezTo>
                  <a:pt x="2956475" y="3378298"/>
                  <a:pt x="2968225" y="3376336"/>
                  <a:pt x="2979581" y="3372929"/>
                </a:cubicBezTo>
                <a:cubicBezTo>
                  <a:pt x="2997000" y="3367703"/>
                  <a:pt x="3031339" y="3355676"/>
                  <a:pt x="3031339" y="3355676"/>
                </a:cubicBezTo>
                <a:cubicBezTo>
                  <a:pt x="3039965" y="3349925"/>
                  <a:pt x="3047945" y="3343059"/>
                  <a:pt x="3057218" y="3338423"/>
                </a:cubicBezTo>
                <a:cubicBezTo>
                  <a:pt x="3065351" y="3334356"/>
                  <a:pt x="3075149" y="3334213"/>
                  <a:pt x="3083098" y="3329797"/>
                </a:cubicBezTo>
                <a:cubicBezTo>
                  <a:pt x="3101224" y="3319727"/>
                  <a:pt x="3134856" y="3295291"/>
                  <a:pt x="3134856" y="3295291"/>
                </a:cubicBezTo>
                <a:lnTo>
                  <a:pt x="3169362" y="3243532"/>
                </a:lnTo>
                <a:lnTo>
                  <a:pt x="3186615" y="3217653"/>
                </a:lnTo>
                <a:lnTo>
                  <a:pt x="3203867" y="3165895"/>
                </a:lnTo>
                <a:cubicBezTo>
                  <a:pt x="3206743" y="3157268"/>
                  <a:pt x="3207450" y="3147581"/>
                  <a:pt x="3212494" y="3140015"/>
                </a:cubicBezTo>
                <a:cubicBezTo>
                  <a:pt x="3252043" y="3080691"/>
                  <a:pt x="3240442" y="3107928"/>
                  <a:pt x="3255626" y="3062378"/>
                </a:cubicBezTo>
                <a:cubicBezTo>
                  <a:pt x="3252750" y="3024997"/>
                  <a:pt x="3252846" y="2987267"/>
                  <a:pt x="3246999" y="2950234"/>
                </a:cubicBezTo>
                <a:cubicBezTo>
                  <a:pt x="3244163" y="2932271"/>
                  <a:pt x="3235498" y="2915729"/>
                  <a:pt x="3229747" y="2898476"/>
                </a:cubicBezTo>
                <a:lnTo>
                  <a:pt x="3221120" y="2872597"/>
                </a:lnTo>
                <a:cubicBezTo>
                  <a:pt x="3212130" y="2845627"/>
                  <a:pt x="3203417" y="2811912"/>
                  <a:pt x="3177988" y="2794959"/>
                </a:cubicBezTo>
                <a:cubicBezTo>
                  <a:pt x="3120880" y="2756886"/>
                  <a:pt x="3133418" y="2780582"/>
                  <a:pt x="3117603" y="276908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Figura a mano libera: forma 6"/>
          <p:cNvSpPr/>
          <p:nvPr/>
        </p:nvSpPr>
        <p:spPr bwMode="auto">
          <a:xfrm>
            <a:off x="3968755" y="1079857"/>
            <a:ext cx="2691477" cy="2984740"/>
          </a:xfrm>
          <a:custGeom>
            <a:avLst/>
            <a:gdLst>
              <a:gd name="connsiteX0" fmla="*/ 448574 w 2691477"/>
              <a:gd name="connsiteY0" fmla="*/ 362309 h 2984740"/>
              <a:gd name="connsiteX1" fmla="*/ 439947 w 2691477"/>
              <a:gd name="connsiteY1" fmla="*/ 474453 h 2984740"/>
              <a:gd name="connsiteX2" fmla="*/ 388189 w 2691477"/>
              <a:gd name="connsiteY2" fmla="*/ 491706 h 2984740"/>
              <a:gd name="connsiteX3" fmla="*/ 370936 w 2691477"/>
              <a:gd name="connsiteY3" fmla="*/ 526211 h 2984740"/>
              <a:gd name="connsiteX4" fmla="*/ 353683 w 2691477"/>
              <a:gd name="connsiteY4" fmla="*/ 552091 h 2984740"/>
              <a:gd name="connsiteX5" fmla="*/ 327804 w 2691477"/>
              <a:gd name="connsiteY5" fmla="*/ 603849 h 2984740"/>
              <a:gd name="connsiteX6" fmla="*/ 319178 w 2691477"/>
              <a:gd name="connsiteY6" fmla="*/ 629728 h 2984740"/>
              <a:gd name="connsiteX7" fmla="*/ 293298 w 2691477"/>
              <a:gd name="connsiteY7" fmla="*/ 681487 h 2984740"/>
              <a:gd name="connsiteX8" fmla="*/ 319178 w 2691477"/>
              <a:gd name="connsiteY8" fmla="*/ 810883 h 2984740"/>
              <a:gd name="connsiteX9" fmla="*/ 353683 w 2691477"/>
              <a:gd name="connsiteY9" fmla="*/ 862642 h 2984740"/>
              <a:gd name="connsiteX10" fmla="*/ 379562 w 2691477"/>
              <a:gd name="connsiteY10" fmla="*/ 879894 h 2984740"/>
              <a:gd name="connsiteX11" fmla="*/ 439947 w 2691477"/>
              <a:gd name="connsiteY11" fmla="*/ 957532 h 2984740"/>
              <a:gd name="connsiteX12" fmla="*/ 483079 w 2691477"/>
              <a:gd name="connsiteY12" fmla="*/ 1035170 h 2984740"/>
              <a:gd name="connsiteX13" fmla="*/ 508959 w 2691477"/>
              <a:gd name="connsiteY13" fmla="*/ 1061049 h 2984740"/>
              <a:gd name="connsiteX14" fmla="*/ 543464 w 2691477"/>
              <a:gd name="connsiteY14" fmla="*/ 1112808 h 2984740"/>
              <a:gd name="connsiteX15" fmla="*/ 560717 w 2691477"/>
              <a:gd name="connsiteY15" fmla="*/ 1138687 h 2984740"/>
              <a:gd name="connsiteX16" fmla="*/ 595223 w 2691477"/>
              <a:gd name="connsiteY16" fmla="*/ 1199072 h 2984740"/>
              <a:gd name="connsiteX17" fmla="*/ 603849 w 2691477"/>
              <a:gd name="connsiteY17" fmla="*/ 1224951 h 2984740"/>
              <a:gd name="connsiteX18" fmla="*/ 638355 w 2691477"/>
              <a:gd name="connsiteY18" fmla="*/ 1302589 h 2984740"/>
              <a:gd name="connsiteX19" fmla="*/ 655608 w 2691477"/>
              <a:gd name="connsiteY19" fmla="*/ 1380226 h 2984740"/>
              <a:gd name="connsiteX20" fmla="*/ 672861 w 2691477"/>
              <a:gd name="connsiteY20" fmla="*/ 1406106 h 2984740"/>
              <a:gd name="connsiteX21" fmla="*/ 681487 w 2691477"/>
              <a:gd name="connsiteY21" fmla="*/ 1535502 h 2984740"/>
              <a:gd name="connsiteX22" fmla="*/ 698740 w 2691477"/>
              <a:gd name="connsiteY22" fmla="*/ 1673525 h 2984740"/>
              <a:gd name="connsiteX23" fmla="*/ 690113 w 2691477"/>
              <a:gd name="connsiteY23" fmla="*/ 1880559 h 2984740"/>
              <a:gd name="connsiteX24" fmla="*/ 681487 w 2691477"/>
              <a:gd name="connsiteY24" fmla="*/ 1915064 h 2984740"/>
              <a:gd name="connsiteX25" fmla="*/ 672861 w 2691477"/>
              <a:gd name="connsiteY25" fmla="*/ 1984075 h 2984740"/>
              <a:gd name="connsiteX26" fmla="*/ 646981 w 2691477"/>
              <a:gd name="connsiteY26" fmla="*/ 2070340 h 2984740"/>
              <a:gd name="connsiteX27" fmla="*/ 638355 w 2691477"/>
              <a:gd name="connsiteY27" fmla="*/ 2096219 h 2984740"/>
              <a:gd name="connsiteX28" fmla="*/ 621102 w 2691477"/>
              <a:gd name="connsiteY28" fmla="*/ 2122098 h 2984740"/>
              <a:gd name="connsiteX29" fmla="*/ 595223 w 2691477"/>
              <a:gd name="connsiteY29" fmla="*/ 2173857 h 2984740"/>
              <a:gd name="connsiteX30" fmla="*/ 577970 w 2691477"/>
              <a:gd name="connsiteY30" fmla="*/ 2225615 h 2984740"/>
              <a:gd name="connsiteX31" fmla="*/ 569344 w 2691477"/>
              <a:gd name="connsiteY31" fmla="*/ 2251494 h 2984740"/>
              <a:gd name="connsiteX32" fmla="*/ 552091 w 2691477"/>
              <a:gd name="connsiteY32" fmla="*/ 2277374 h 2984740"/>
              <a:gd name="connsiteX33" fmla="*/ 500332 w 2691477"/>
              <a:gd name="connsiteY33" fmla="*/ 2329132 h 2984740"/>
              <a:gd name="connsiteX34" fmla="*/ 465827 w 2691477"/>
              <a:gd name="connsiteY34" fmla="*/ 2380891 h 2984740"/>
              <a:gd name="connsiteX35" fmla="*/ 439947 w 2691477"/>
              <a:gd name="connsiteY35" fmla="*/ 2432649 h 2984740"/>
              <a:gd name="connsiteX36" fmla="*/ 414068 w 2691477"/>
              <a:gd name="connsiteY36" fmla="*/ 2484408 h 2984740"/>
              <a:gd name="connsiteX37" fmla="*/ 362310 w 2691477"/>
              <a:gd name="connsiteY37" fmla="*/ 2501660 h 2984740"/>
              <a:gd name="connsiteX38" fmla="*/ 284672 w 2691477"/>
              <a:gd name="connsiteY38" fmla="*/ 2562045 h 2984740"/>
              <a:gd name="connsiteX39" fmla="*/ 258793 w 2691477"/>
              <a:gd name="connsiteY39" fmla="*/ 2579298 h 2984740"/>
              <a:gd name="connsiteX40" fmla="*/ 224287 w 2691477"/>
              <a:gd name="connsiteY40" fmla="*/ 2622430 h 2984740"/>
              <a:gd name="connsiteX41" fmla="*/ 189781 w 2691477"/>
              <a:gd name="connsiteY41" fmla="*/ 2665562 h 2984740"/>
              <a:gd name="connsiteX42" fmla="*/ 129396 w 2691477"/>
              <a:gd name="connsiteY42" fmla="*/ 2734574 h 2984740"/>
              <a:gd name="connsiteX43" fmla="*/ 103517 w 2691477"/>
              <a:gd name="connsiteY43" fmla="*/ 2786332 h 2984740"/>
              <a:gd name="connsiteX44" fmla="*/ 77638 w 2691477"/>
              <a:gd name="connsiteY44" fmla="*/ 2812211 h 2984740"/>
              <a:gd name="connsiteX45" fmla="*/ 43132 w 2691477"/>
              <a:gd name="connsiteY45" fmla="*/ 2863970 h 2984740"/>
              <a:gd name="connsiteX46" fmla="*/ 25879 w 2691477"/>
              <a:gd name="connsiteY46" fmla="*/ 2889849 h 2984740"/>
              <a:gd name="connsiteX47" fmla="*/ 0 w 2691477"/>
              <a:gd name="connsiteY47" fmla="*/ 2898475 h 2984740"/>
              <a:gd name="connsiteX48" fmla="*/ 8627 w 2691477"/>
              <a:gd name="connsiteY48" fmla="*/ 2932981 h 2984740"/>
              <a:gd name="connsiteX49" fmla="*/ 60385 w 2691477"/>
              <a:gd name="connsiteY49" fmla="*/ 2950234 h 2984740"/>
              <a:gd name="connsiteX50" fmla="*/ 112144 w 2691477"/>
              <a:gd name="connsiteY50" fmla="*/ 2967487 h 2984740"/>
              <a:gd name="connsiteX51" fmla="*/ 138023 w 2691477"/>
              <a:gd name="connsiteY51" fmla="*/ 2984740 h 2984740"/>
              <a:gd name="connsiteX52" fmla="*/ 172528 w 2691477"/>
              <a:gd name="connsiteY52" fmla="*/ 2976113 h 2984740"/>
              <a:gd name="connsiteX53" fmla="*/ 250166 w 2691477"/>
              <a:gd name="connsiteY53" fmla="*/ 2932981 h 2984740"/>
              <a:gd name="connsiteX54" fmla="*/ 276045 w 2691477"/>
              <a:gd name="connsiteY54" fmla="*/ 2907102 h 2984740"/>
              <a:gd name="connsiteX55" fmla="*/ 301925 w 2691477"/>
              <a:gd name="connsiteY55" fmla="*/ 2889849 h 2984740"/>
              <a:gd name="connsiteX56" fmla="*/ 379562 w 2691477"/>
              <a:gd name="connsiteY56" fmla="*/ 2812211 h 2984740"/>
              <a:gd name="connsiteX57" fmla="*/ 405442 w 2691477"/>
              <a:gd name="connsiteY57" fmla="*/ 2786332 h 2984740"/>
              <a:gd name="connsiteX58" fmla="*/ 465827 w 2691477"/>
              <a:gd name="connsiteY58" fmla="*/ 2743200 h 2984740"/>
              <a:gd name="connsiteX59" fmla="*/ 474453 w 2691477"/>
              <a:gd name="connsiteY59" fmla="*/ 2717321 h 2984740"/>
              <a:gd name="connsiteX60" fmla="*/ 508959 w 2691477"/>
              <a:gd name="connsiteY60" fmla="*/ 2665562 h 2984740"/>
              <a:gd name="connsiteX61" fmla="*/ 552091 w 2691477"/>
              <a:gd name="connsiteY61" fmla="*/ 2605177 h 2984740"/>
              <a:gd name="connsiteX62" fmla="*/ 586596 w 2691477"/>
              <a:gd name="connsiteY62" fmla="*/ 2553419 h 2984740"/>
              <a:gd name="connsiteX63" fmla="*/ 629728 w 2691477"/>
              <a:gd name="connsiteY63" fmla="*/ 2493034 h 2984740"/>
              <a:gd name="connsiteX64" fmla="*/ 664234 w 2691477"/>
              <a:gd name="connsiteY64" fmla="*/ 2475781 h 2984740"/>
              <a:gd name="connsiteX65" fmla="*/ 724619 w 2691477"/>
              <a:gd name="connsiteY65" fmla="*/ 2449902 h 2984740"/>
              <a:gd name="connsiteX66" fmla="*/ 759125 w 2691477"/>
              <a:gd name="connsiteY66" fmla="*/ 2398143 h 2984740"/>
              <a:gd name="connsiteX67" fmla="*/ 785004 w 2691477"/>
              <a:gd name="connsiteY67" fmla="*/ 2389517 h 2984740"/>
              <a:gd name="connsiteX68" fmla="*/ 836762 w 2691477"/>
              <a:gd name="connsiteY68" fmla="*/ 2346385 h 2984740"/>
              <a:gd name="connsiteX69" fmla="*/ 862642 w 2691477"/>
              <a:gd name="connsiteY69" fmla="*/ 2260121 h 2984740"/>
              <a:gd name="connsiteX70" fmla="*/ 897147 w 2691477"/>
              <a:gd name="connsiteY70" fmla="*/ 2199736 h 2984740"/>
              <a:gd name="connsiteX71" fmla="*/ 914400 w 2691477"/>
              <a:gd name="connsiteY71" fmla="*/ 2173857 h 2984740"/>
              <a:gd name="connsiteX72" fmla="*/ 931653 w 2691477"/>
              <a:gd name="connsiteY72" fmla="*/ 2139351 h 2984740"/>
              <a:gd name="connsiteX73" fmla="*/ 983411 w 2691477"/>
              <a:gd name="connsiteY73" fmla="*/ 2087592 h 2984740"/>
              <a:gd name="connsiteX74" fmla="*/ 1035170 w 2691477"/>
              <a:gd name="connsiteY74" fmla="*/ 2104845 h 2984740"/>
              <a:gd name="connsiteX75" fmla="*/ 1078302 w 2691477"/>
              <a:gd name="connsiteY75" fmla="*/ 2122098 h 2984740"/>
              <a:gd name="connsiteX76" fmla="*/ 1138687 w 2691477"/>
              <a:gd name="connsiteY76" fmla="*/ 2130725 h 2984740"/>
              <a:gd name="connsiteX77" fmla="*/ 1863306 w 2691477"/>
              <a:gd name="connsiteY77" fmla="*/ 2113472 h 2984740"/>
              <a:gd name="connsiteX78" fmla="*/ 1958196 w 2691477"/>
              <a:gd name="connsiteY78" fmla="*/ 2078966 h 2984740"/>
              <a:gd name="connsiteX79" fmla="*/ 1992702 w 2691477"/>
              <a:gd name="connsiteY79" fmla="*/ 2009955 h 2984740"/>
              <a:gd name="connsiteX80" fmla="*/ 1984076 w 2691477"/>
              <a:gd name="connsiteY80" fmla="*/ 1837426 h 2984740"/>
              <a:gd name="connsiteX81" fmla="*/ 1958196 w 2691477"/>
              <a:gd name="connsiteY81" fmla="*/ 1785668 h 2984740"/>
              <a:gd name="connsiteX82" fmla="*/ 1932317 w 2691477"/>
              <a:gd name="connsiteY82" fmla="*/ 1742536 h 2984740"/>
              <a:gd name="connsiteX83" fmla="*/ 1871932 w 2691477"/>
              <a:gd name="connsiteY83" fmla="*/ 1639019 h 2984740"/>
              <a:gd name="connsiteX84" fmla="*/ 1846053 w 2691477"/>
              <a:gd name="connsiteY84" fmla="*/ 1613140 h 2984740"/>
              <a:gd name="connsiteX85" fmla="*/ 1785668 w 2691477"/>
              <a:gd name="connsiteY85" fmla="*/ 1526875 h 2984740"/>
              <a:gd name="connsiteX86" fmla="*/ 1768415 w 2691477"/>
              <a:gd name="connsiteY86" fmla="*/ 1500996 h 2984740"/>
              <a:gd name="connsiteX87" fmla="*/ 1759789 w 2691477"/>
              <a:gd name="connsiteY87" fmla="*/ 1475117 h 2984740"/>
              <a:gd name="connsiteX88" fmla="*/ 1733910 w 2691477"/>
              <a:gd name="connsiteY88" fmla="*/ 1406106 h 2984740"/>
              <a:gd name="connsiteX89" fmla="*/ 1725283 w 2691477"/>
              <a:gd name="connsiteY89" fmla="*/ 1362974 h 2984740"/>
              <a:gd name="connsiteX90" fmla="*/ 1733910 w 2691477"/>
              <a:gd name="connsiteY90" fmla="*/ 1268083 h 2984740"/>
              <a:gd name="connsiteX91" fmla="*/ 1768415 w 2691477"/>
              <a:gd name="connsiteY91" fmla="*/ 1199072 h 2984740"/>
              <a:gd name="connsiteX92" fmla="*/ 1794294 w 2691477"/>
              <a:gd name="connsiteY92" fmla="*/ 1164566 h 2984740"/>
              <a:gd name="connsiteX93" fmla="*/ 1811547 w 2691477"/>
              <a:gd name="connsiteY93" fmla="*/ 1130060 h 2984740"/>
              <a:gd name="connsiteX94" fmla="*/ 1871932 w 2691477"/>
              <a:gd name="connsiteY94" fmla="*/ 1078302 h 2984740"/>
              <a:gd name="connsiteX95" fmla="*/ 1906438 w 2691477"/>
              <a:gd name="connsiteY95" fmla="*/ 1026543 h 2984740"/>
              <a:gd name="connsiteX96" fmla="*/ 1923691 w 2691477"/>
              <a:gd name="connsiteY96" fmla="*/ 992038 h 2984740"/>
              <a:gd name="connsiteX97" fmla="*/ 1949570 w 2691477"/>
              <a:gd name="connsiteY97" fmla="*/ 957532 h 2984740"/>
              <a:gd name="connsiteX98" fmla="*/ 1984076 w 2691477"/>
              <a:gd name="connsiteY98" fmla="*/ 897147 h 2984740"/>
              <a:gd name="connsiteX99" fmla="*/ 2009955 w 2691477"/>
              <a:gd name="connsiteY99" fmla="*/ 879894 h 2984740"/>
              <a:gd name="connsiteX100" fmla="*/ 2061713 w 2691477"/>
              <a:gd name="connsiteY100" fmla="*/ 836762 h 2984740"/>
              <a:gd name="connsiteX101" fmla="*/ 2113472 w 2691477"/>
              <a:gd name="connsiteY101" fmla="*/ 819509 h 2984740"/>
              <a:gd name="connsiteX102" fmla="*/ 2173857 w 2691477"/>
              <a:gd name="connsiteY102" fmla="*/ 802257 h 2984740"/>
              <a:gd name="connsiteX103" fmla="*/ 2225615 w 2691477"/>
              <a:gd name="connsiteY103" fmla="*/ 793630 h 2984740"/>
              <a:gd name="connsiteX104" fmla="*/ 2329132 w 2691477"/>
              <a:gd name="connsiteY104" fmla="*/ 767751 h 2984740"/>
              <a:gd name="connsiteX105" fmla="*/ 2527540 w 2691477"/>
              <a:gd name="connsiteY105" fmla="*/ 741872 h 2984740"/>
              <a:gd name="connsiteX106" fmla="*/ 2570672 w 2691477"/>
              <a:gd name="connsiteY106" fmla="*/ 724619 h 2984740"/>
              <a:gd name="connsiteX107" fmla="*/ 2613804 w 2691477"/>
              <a:gd name="connsiteY107" fmla="*/ 715992 h 2984740"/>
              <a:gd name="connsiteX108" fmla="*/ 2665562 w 2691477"/>
              <a:gd name="connsiteY108" fmla="*/ 681487 h 2984740"/>
              <a:gd name="connsiteX109" fmla="*/ 2691442 w 2691477"/>
              <a:gd name="connsiteY109" fmla="*/ 621102 h 2984740"/>
              <a:gd name="connsiteX110" fmla="*/ 2665562 w 2691477"/>
              <a:gd name="connsiteY110" fmla="*/ 483079 h 2984740"/>
              <a:gd name="connsiteX111" fmla="*/ 2648310 w 2691477"/>
              <a:gd name="connsiteY111" fmla="*/ 448574 h 2984740"/>
              <a:gd name="connsiteX112" fmla="*/ 2596551 w 2691477"/>
              <a:gd name="connsiteY112" fmla="*/ 388189 h 2984740"/>
              <a:gd name="connsiteX113" fmla="*/ 2570672 w 2691477"/>
              <a:gd name="connsiteY113" fmla="*/ 370936 h 2984740"/>
              <a:gd name="connsiteX114" fmla="*/ 2536166 w 2691477"/>
              <a:gd name="connsiteY114" fmla="*/ 336430 h 2984740"/>
              <a:gd name="connsiteX115" fmla="*/ 2475781 w 2691477"/>
              <a:gd name="connsiteY115" fmla="*/ 301925 h 2984740"/>
              <a:gd name="connsiteX116" fmla="*/ 2406770 w 2691477"/>
              <a:gd name="connsiteY116" fmla="*/ 250166 h 2984740"/>
              <a:gd name="connsiteX117" fmla="*/ 2346385 w 2691477"/>
              <a:gd name="connsiteY117" fmla="*/ 224287 h 2984740"/>
              <a:gd name="connsiteX118" fmla="*/ 2303253 w 2691477"/>
              <a:gd name="connsiteY118" fmla="*/ 207034 h 2984740"/>
              <a:gd name="connsiteX119" fmla="*/ 2260121 w 2691477"/>
              <a:gd name="connsiteY119" fmla="*/ 198408 h 2984740"/>
              <a:gd name="connsiteX120" fmla="*/ 2208362 w 2691477"/>
              <a:gd name="connsiteY120" fmla="*/ 172528 h 2984740"/>
              <a:gd name="connsiteX121" fmla="*/ 2104845 w 2691477"/>
              <a:gd name="connsiteY121" fmla="*/ 155275 h 2984740"/>
              <a:gd name="connsiteX122" fmla="*/ 2053087 w 2691477"/>
              <a:gd name="connsiteY122" fmla="*/ 138023 h 2984740"/>
              <a:gd name="connsiteX123" fmla="*/ 1992702 w 2691477"/>
              <a:gd name="connsiteY123" fmla="*/ 120770 h 2984740"/>
              <a:gd name="connsiteX124" fmla="*/ 1932317 w 2691477"/>
              <a:gd name="connsiteY124" fmla="*/ 94891 h 2984740"/>
              <a:gd name="connsiteX125" fmla="*/ 1889185 w 2691477"/>
              <a:gd name="connsiteY125" fmla="*/ 86264 h 2984740"/>
              <a:gd name="connsiteX126" fmla="*/ 1820174 w 2691477"/>
              <a:gd name="connsiteY126" fmla="*/ 69011 h 2984740"/>
              <a:gd name="connsiteX127" fmla="*/ 1673525 w 2691477"/>
              <a:gd name="connsiteY127" fmla="*/ 17253 h 2984740"/>
              <a:gd name="connsiteX128" fmla="*/ 1526876 w 2691477"/>
              <a:gd name="connsiteY128" fmla="*/ 0 h 2984740"/>
              <a:gd name="connsiteX129" fmla="*/ 1319842 w 2691477"/>
              <a:gd name="connsiteY129" fmla="*/ 17253 h 2984740"/>
              <a:gd name="connsiteX130" fmla="*/ 1285336 w 2691477"/>
              <a:gd name="connsiteY130" fmla="*/ 34506 h 2984740"/>
              <a:gd name="connsiteX131" fmla="*/ 1216325 w 2691477"/>
              <a:gd name="connsiteY131" fmla="*/ 51759 h 2984740"/>
              <a:gd name="connsiteX132" fmla="*/ 1147313 w 2691477"/>
              <a:gd name="connsiteY132" fmla="*/ 77638 h 2984740"/>
              <a:gd name="connsiteX133" fmla="*/ 1086928 w 2691477"/>
              <a:gd name="connsiteY133" fmla="*/ 86264 h 2984740"/>
              <a:gd name="connsiteX134" fmla="*/ 948906 w 2691477"/>
              <a:gd name="connsiteY134" fmla="*/ 103517 h 2984740"/>
              <a:gd name="connsiteX135" fmla="*/ 923027 w 2691477"/>
              <a:gd name="connsiteY135" fmla="*/ 112143 h 2984740"/>
              <a:gd name="connsiteX136" fmla="*/ 871268 w 2691477"/>
              <a:gd name="connsiteY136" fmla="*/ 120770 h 2984740"/>
              <a:gd name="connsiteX137" fmla="*/ 828136 w 2691477"/>
              <a:gd name="connsiteY137" fmla="*/ 129396 h 2984740"/>
              <a:gd name="connsiteX138" fmla="*/ 793630 w 2691477"/>
              <a:gd name="connsiteY138" fmla="*/ 155275 h 2984740"/>
              <a:gd name="connsiteX139" fmla="*/ 715993 w 2691477"/>
              <a:gd name="connsiteY139" fmla="*/ 181155 h 2984740"/>
              <a:gd name="connsiteX140" fmla="*/ 690113 w 2691477"/>
              <a:gd name="connsiteY140" fmla="*/ 198408 h 2984740"/>
              <a:gd name="connsiteX141" fmla="*/ 655608 w 2691477"/>
              <a:gd name="connsiteY141" fmla="*/ 224287 h 2984740"/>
              <a:gd name="connsiteX142" fmla="*/ 612476 w 2691477"/>
              <a:gd name="connsiteY142" fmla="*/ 241540 h 2984740"/>
              <a:gd name="connsiteX143" fmla="*/ 560717 w 2691477"/>
              <a:gd name="connsiteY143" fmla="*/ 276045 h 2984740"/>
              <a:gd name="connsiteX144" fmla="*/ 534838 w 2691477"/>
              <a:gd name="connsiteY144" fmla="*/ 301925 h 2984740"/>
              <a:gd name="connsiteX145" fmla="*/ 483079 w 2691477"/>
              <a:gd name="connsiteY145" fmla="*/ 336430 h 2984740"/>
              <a:gd name="connsiteX146" fmla="*/ 457200 w 2691477"/>
              <a:gd name="connsiteY146" fmla="*/ 353683 h 2984740"/>
              <a:gd name="connsiteX147" fmla="*/ 448574 w 2691477"/>
              <a:gd name="connsiteY147" fmla="*/ 362309 h 298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2691477" h="2984740">
                <a:moveTo>
                  <a:pt x="448574" y="362309"/>
                </a:moveTo>
                <a:cubicBezTo>
                  <a:pt x="445698" y="399690"/>
                  <a:pt x="455802" y="440479"/>
                  <a:pt x="439947" y="474453"/>
                </a:cubicBezTo>
                <a:cubicBezTo>
                  <a:pt x="432256" y="490933"/>
                  <a:pt x="388189" y="491706"/>
                  <a:pt x="388189" y="491706"/>
                </a:cubicBezTo>
                <a:cubicBezTo>
                  <a:pt x="382438" y="503208"/>
                  <a:pt x="377316" y="515046"/>
                  <a:pt x="370936" y="526211"/>
                </a:cubicBezTo>
                <a:cubicBezTo>
                  <a:pt x="365792" y="535213"/>
                  <a:pt x="358320" y="542818"/>
                  <a:pt x="353683" y="552091"/>
                </a:cubicBezTo>
                <a:cubicBezTo>
                  <a:pt x="317971" y="623516"/>
                  <a:pt x="377246" y="529688"/>
                  <a:pt x="327804" y="603849"/>
                </a:cubicBezTo>
                <a:cubicBezTo>
                  <a:pt x="324929" y="612475"/>
                  <a:pt x="323244" y="621595"/>
                  <a:pt x="319178" y="629728"/>
                </a:cubicBezTo>
                <a:cubicBezTo>
                  <a:pt x="285730" y="696626"/>
                  <a:pt x="314984" y="616433"/>
                  <a:pt x="293298" y="681487"/>
                </a:cubicBezTo>
                <a:cubicBezTo>
                  <a:pt x="296635" y="711516"/>
                  <a:pt x="298788" y="780298"/>
                  <a:pt x="319178" y="810883"/>
                </a:cubicBezTo>
                <a:cubicBezTo>
                  <a:pt x="330680" y="828136"/>
                  <a:pt x="336430" y="851140"/>
                  <a:pt x="353683" y="862642"/>
                </a:cubicBezTo>
                <a:lnTo>
                  <a:pt x="379562" y="879894"/>
                </a:lnTo>
                <a:cubicBezTo>
                  <a:pt x="420835" y="941804"/>
                  <a:pt x="399406" y="916991"/>
                  <a:pt x="439947" y="957532"/>
                </a:cubicBezTo>
                <a:cubicBezTo>
                  <a:pt x="450795" y="990072"/>
                  <a:pt x="453420" y="1005512"/>
                  <a:pt x="483079" y="1035170"/>
                </a:cubicBezTo>
                <a:cubicBezTo>
                  <a:pt x="491706" y="1043796"/>
                  <a:pt x="501469" y="1051419"/>
                  <a:pt x="508959" y="1061049"/>
                </a:cubicBezTo>
                <a:cubicBezTo>
                  <a:pt x="521689" y="1077416"/>
                  <a:pt x="531962" y="1095555"/>
                  <a:pt x="543464" y="1112808"/>
                </a:cubicBezTo>
                <a:cubicBezTo>
                  <a:pt x="549215" y="1121434"/>
                  <a:pt x="557438" y="1128851"/>
                  <a:pt x="560717" y="1138687"/>
                </a:cubicBezTo>
                <a:cubicBezTo>
                  <a:pt x="573891" y="1178205"/>
                  <a:pt x="563888" y="1157292"/>
                  <a:pt x="595223" y="1199072"/>
                </a:cubicBezTo>
                <a:cubicBezTo>
                  <a:pt x="598098" y="1207698"/>
                  <a:pt x="599783" y="1216818"/>
                  <a:pt x="603849" y="1224951"/>
                </a:cubicBezTo>
                <a:cubicBezTo>
                  <a:pt x="627943" y="1273140"/>
                  <a:pt x="623519" y="1228403"/>
                  <a:pt x="638355" y="1302589"/>
                </a:cubicBezTo>
                <a:cubicBezTo>
                  <a:pt x="639892" y="1310272"/>
                  <a:pt x="651037" y="1369561"/>
                  <a:pt x="655608" y="1380226"/>
                </a:cubicBezTo>
                <a:cubicBezTo>
                  <a:pt x="659692" y="1389756"/>
                  <a:pt x="667110" y="1397479"/>
                  <a:pt x="672861" y="1406106"/>
                </a:cubicBezTo>
                <a:cubicBezTo>
                  <a:pt x="675736" y="1449238"/>
                  <a:pt x="678407" y="1492384"/>
                  <a:pt x="681487" y="1535502"/>
                </a:cubicBezTo>
                <a:cubicBezTo>
                  <a:pt x="689963" y="1654169"/>
                  <a:pt x="678462" y="1612694"/>
                  <a:pt x="698740" y="1673525"/>
                </a:cubicBezTo>
                <a:cubicBezTo>
                  <a:pt x="695864" y="1742536"/>
                  <a:pt x="695034" y="1811663"/>
                  <a:pt x="690113" y="1880559"/>
                </a:cubicBezTo>
                <a:cubicBezTo>
                  <a:pt x="689268" y="1892384"/>
                  <a:pt x="683436" y="1903370"/>
                  <a:pt x="681487" y="1915064"/>
                </a:cubicBezTo>
                <a:cubicBezTo>
                  <a:pt x="677676" y="1937931"/>
                  <a:pt x="676672" y="1961208"/>
                  <a:pt x="672861" y="1984075"/>
                </a:cubicBezTo>
                <a:cubicBezTo>
                  <a:pt x="668516" y="2010146"/>
                  <a:pt x="654649" y="2047336"/>
                  <a:pt x="646981" y="2070340"/>
                </a:cubicBezTo>
                <a:cubicBezTo>
                  <a:pt x="644106" y="2078966"/>
                  <a:pt x="643399" y="2088653"/>
                  <a:pt x="638355" y="2096219"/>
                </a:cubicBezTo>
                <a:lnTo>
                  <a:pt x="621102" y="2122098"/>
                </a:lnTo>
                <a:cubicBezTo>
                  <a:pt x="589647" y="2216466"/>
                  <a:pt x="639811" y="2073534"/>
                  <a:pt x="595223" y="2173857"/>
                </a:cubicBezTo>
                <a:cubicBezTo>
                  <a:pt x="587837" y="2190476"/>
                  <a:pt x="583721" y="2208362"/>
                  <a:pt x="577970" y="2225615"/>
                </a:cubicBezTo>
                <a:cubicBezTo>
                  <a:pt x="575095" y="2234241"/>
                  <a:pt x="574388" y="2243928"/>
                  <a:pt x="569344" y="2251494"/>
                </a:cubicBezTo>
                <a:cubicBezTo>
                  <a:pt x="563593" y="2260121"/>
                  <a:pt x="558979" y="2269625"/>
                  <a:pt x="552091" y="2277374"/>
                </a:cubicBezTo>
                <a:cubicBezTo>
                  <a:pt x="535881" y="2295610"/>
                  <a:pt x="513866" y="2308830"/>
                  <a:pt x="500332" y="2329132"/>
                </a:cubicBezTo>
                <a:cubicBezTo>
                  <a:pt x="488830" y="2346385"/>
                  <a:pt x="472385" y="2361220"/>
                  <a:pt x="465827" y="2380891"/>
                </a:cubicBezTo>
                <a:cubicBezTo>
                  <a:pt x="453921" y="2416606"/>
                  <a:pt x="462244" y="2399204"/>
                  <a:pt x="439947" y="2432649"/>
                </a:cubicBezTo>
                <a:cubicBezTo>
                  <a:pt x="435247" y="2446750"/>
                  <a:pt x="428150" y="2475607"/>
                  <a:pt x="414068" y="2484408"/>
                </a:cubicBezTo>
                <a:cubicBezTo>
                  <a:pt x="398646" y="2494046"/>
                  <a:pt x="362310" y="2501660"/>
                  <a:pt x="362310" y="2501660"/>
                </a:cubicBezTo>
                <a:cubicBezTo>
                  <a:pt x="321767" y="2542203"/>
                  <a:pt x="346582" y="2520772"/>
                  <a:pt x="284672" y="2562045"/>
                </a:cubicBezTo>
                <a:lnTo>
                  <a:pt x="258793" y="2579298"/>
                </a:lnTo>
                <a:cubicBezTo>
                  <a:pt x="237108" y="2644348"/>
                  <a:pt x="268882" y="2566685"/>
                  <a:pt x="224287" y="2622430"/>
                </a:cubicBezTo>
                <a:cubicBezTo>
                  <a:pt x="176669" y="2681953"/>
                  <a:pt x="263948" y="2616118"/>
                  <a:pt x="189781" y="2665562"/>
                </a:cubicBezTo>
                <a:cubicBezTo>
                  <a:pt x="149525" y="2725948"/>
                  <a:pt x="172529" y="2705819"/>
                  <a:pt x="129396" y="2734574"/>
                </a:cubicBezTo>
                <a:cubicBezTo>
                  <a:pt x="120750" y="2760512"/>
                  <a:pt x="122098" y="2764035"/>
                  <a:pt x="103517" y="2786332"/>
                </a:cubicBezTo>
                <a:cubicBezTo>
                  <a:pt x="95707" y="2795704"/>
                  <a:pt x="85128" y="2802581"/>
                  <a:pt x="77638" y="2812211"/>
                </a:cubicBezTo>
                <a:cubicBezTo>
                  <a:pt x="64908" y="2828579"/>
                  <a:pt x="54634" y="2846717"/>
                  <a:pt x="43132" y="2863970"/>
                </a:cubicBezTo>
                <a:cubicBezTo>
                  <a:pt x="37381" y="2872596"/>
                  <a:pt x="35715" y="2886571"/>
                  <a:pt x="25879" y="2889849"/>
                </a:cubicBezTo>
                <a:lnTo>
                  <a:pt x="0" y="2898475"/>
                </a:lnTo>
                <a:cubicBezTo>
                  <a:pt x="2876" y="2909977"/>
                  <a:pt x="-375" y="2925265"/>
                  <a:pt x="8627" y="2932981"/>
                </a:cubicBezTo>
                <a:cubicBezTo>
                  <a:pt x="22435" y="2944816"/>
                  <a:pt x="43132" y="2944483"/>
                  <a:pt x="60385" y="2950234"/>
                </a:cubicBezTo>
                <a:cubicBezTo>
                  <a:pt x="60389" y="2950235"/>
                  <a:pt x="112141" y="2967485"/>
                  <a:pt x="112144" y="2967487"/>
                </a:cubicBezTo>
                <a:lnTo>
                  <a:pt x="138023" y="2984740"/>
                </a:lnTo>
                <a:cubicBezTo>
                  <a:pt x="149525" y="2981864"/>
                  <a:pt x="161924" y="2981415"/>
                  <a:pt x="172528" y="2976113"/>
                </a:cubicBezTo>
                <a:cubicBezTo>
                  <a:pt x="291180" y="2916787"/>
                  <a:pt x="178599" y="2956838"/>
                  <a:pt x="250166" y="2932981"/>
                </a:cubicBezTo>
                <a:cubicBezTo>
                  <a:pt x="258792" y="2924355"/>
                  <a:pt x="266673" y="2914912"/>
                  <a:pt x="276045" y="2907102"/>
                </a:cubicBezTo>
                <a:cubicBezTo>
                  <a:pt x="284010" y="2900465"/>
                  <a:pt x="294176" y="2896737"/>
                  <a:pt x="301925" y="2889849"/>
                </a:cubicBezTo>
                <a:cubicBezTo>
                  <a:pt x="301955" y="2889822"/>
                  <a:pt x="366609" y="2825164"/>
                  <a:pt x="379562" y="2812211"/>
                </a:cubicBezTo>
                <a:cubicBezTo>
                  <a:pt x="388189" y="2803584"/>
                  <a:pt x="395291" y="2793099"/>
                  <a:pt x="405442" y="2786332"/>
                </a:cubicBezTo>
                <a:cubicBezTo>
                  <a:pt x="443284" y="2761104"/>
                  <a:pt x="423027" y="2775299"/>
                  <a:pt x="465827" y="2743200"/>
                </a:cubicBezTo>
                <a:cubicBezTo>
                  <a:pt x="468702" y="2734574"/>
                  <a:pt x="470037" y="2725270"/>
                  <a:pt x="474453" y="2717321"/>
                </a:cubicBezTo>
                <a:cubicBezTo>
                  <a:pt x="484523" y="2699195"/>
                  <a:pt x="497457" y="2682815"/>
                  <a:pt x="508959" y="2665562"/>
                </a:cubicBezTo>
                <a:cubicBezTo>
                  <a:pt x="534192" y="2627712"/>
                  <a:pt x="519982" y="2647988"/>
                  <a:pt x="552091" y="2605177"/>
                </a:cubicBezTo>
                <a:cubicBezTo>
                  <a:pt x="567250" y="2559698"/>
                  <a:pt x="550698" y="2596496"/>
                  <a:pt x="586596" y="2553419"/>
                </a:cubicBezTo>
                <a:cubicBezTo>
                  <a:pt x="601747" y="2535238"/>
                  <a:pt x="611603" y="2508570"/>
                  <a:pt x="629728" y="2493034"/>
                </a:cubicBezTo>
                <a:cubicBezTo>
                  <a:pt x="639492" y="2484665"/>
                  <a:pt x="653069" y="2482161"/>
                  <a:pt x="664234" y="2475781"/>
                </a:cubicBezTo>
                <a:cubicBezTo>
                  <a:pt x="710569" y="2449304"/>
                  <a:pt x="667944" y="2464070"/>
                  <a:pt x="724619" y="2449902"/>
                </a:cubicBezTo>
                <a:cubicBezTo>
                  <a:pt x="733663" y="2422769"/>
                  <a:pt x="731431" y="2416606"/>
                  <a:pt x="759125" y="2398143"/>
                </a:cubicBezTo>
                <a:cubicBezTo>
                  <a:pt x="766691" y="2393099"/>
                  <a:pt x="776378" y="2392392"/>
                  <a:pt x="785004" y="2389517"/>
                </a:cubicBezTo>
                <a:cubicBezTo>
                  <a:pt x="801494" y="2378523"/>
                  <a:pt x="826544" y="2364267"/>
                  <a:pt x="836762" y="2346385"/>
                </a:cubicBezTo>
                <a:cubicBezTo>
                  <a:pt x="884994" y="2261979"/>
                  <a:pt x="787655" y="2372606"/>
                  <a:pt x="862642" y="2260121"/>
                </a:cubicBezTo>
                <a:cubicBezTo>
                  <a:pt x="904680" y="2197061"/>
                  <a:pt x="853360" y="2276362"/>
                  <a:pt x="897147" y="2199736"/>
                </a:cubicBezTo>
                <a:cubicBezTo>
                  <a:pt x="902291" y="2190734"/>
                  <a:pt x="909256" y="2182859"/>
                  <a:pt x="914400" y="2173857"/>
                </a:cubicBezTo>
                <a:cubicBezTo>
                  <a:pt x="920780" y="2162692"/>
                  <a:pt x="923620" y="2149393"/>
                  <a:pt x="931653" y="2139351"/>
                </a:cubicBezTo>
                <a:cubicBezTo>
                  <a:pt x="946895" y="2120298"/>
                  <a:pt x="983411" y="2087592"/>
                  <a:pt x="983411" y="2087592"/>
                </a:cubicBezTo>
                <a:cubicBezTo>
                  <a:pt x="1000664" y="2093343"/>
                  <a:pt x="1018285" y="2098091"/>
                  <a:pt x="1035170" y="2104845"/>
                </a:cubicBezTo>
                <a:cubicBezTo>
                  <a:pt x="1049547" y="2110596"/>
                  <a:pt x="1063279" y="2118342"/>
                  <a:pt x="1078302" y="2122098"/>
                </a:cubicBezTo>
                <a:cubicBezTo>
                  <a:pt x="1098028" y="2127030"/>
                  <a:pt x="1118559" y="2127849"/>
                  <a:pt x="1138687" y="2130725"/>
                </a:cubicBezTo>
                <a:cubicBezTo>
                  <a:pt x="1380227" y="2124974"/>
                  <a:pt x="1621936" y="2124200"/>
                  <a:pt x="1863306" y="2113472"/>
                </a:cubicBezTo>
                <a:cubicBezTo>
                  <a:pt x="1875765" y="2112918"/>
                  <a:pt x="1944150" y="2084585"/>
                  <a:pt x="1958196" y="2078966"/>
                </a:cubicBezTo>
                <a:cubicBezTo>
                  <a:pt x="1985276" y="2051887"/>
                  <a:pt x="1992702" y="2054032"/>
                  <a:pt x="1992702" y="2009955"/>
                </a:cubicBezTo>
                <a:cubicBezTo>
                  <a:pt x="1992702" y="1952373"/>
                  <a:pt x="1992832" y="1894338"/>
                  <a:pt x="1984076" y="1837426"/>
                </a:cubicBezTo>
                <a:cubicBezTo>
                  <a:pt x="1981143" y="1818361"/>
                  <a:pt x="1967433" y="1802602"/>
                  <a:pt x="1958196" y="1785668"/>
                </a:cubicBezTo>
                <a:cubicBezTo>
                  <a:pt x="1950167" y="1770949"/>
                  <a:pt x="1940346" y="1757255"/>
                  <a:pt x="1932317" y="1742536"/>
                </a:cubicBezTo>
                <a:cubicBezTo>
                  <a:pt x="1902920" y="1688641"/>
                  <a:pt x="1910952" y="1689186"/>
                  <a:pt x="1871932" y="1639019"/>
                </a:cubicBezTo>
                <a:cubicBezTo>
                  <a:pt x="1864442" y="1629389"/>
                  <a:pt x="1852603" y="1623432"/>
                  <a:pt x="1846053" y="1613140"/>
                </a:cubicBezTo>
                <a:cubicBezTo>
                  <a:pt x="1788369" y="1522494"/>
                  <a:pt x="1840421" y="1563377"/>
                  <a:pt x="1785668" y="1526875"/>
                </a:cubicBezTo>
                <a:cubicBezTo>
                  <a:pt x="1779917" y="1518249"/>
                  <a:pt x="1773052" y="1510269"/>
                  <a:pt x="1768415" y="1500996"/>
                </a:cubicBezTo>
                <a:cubicBezTo>
                  <a:pt x="1764349" y="1492863"/>
                  <a:pt x="1762982" y="1483631"/>
                  <a:pt x="1759789" y="1475117"/>
                </a:cubicBezTo>
                <a:cubicBezTo>
                  <a:pt x="1753849" y="1459276"/>
                  <a:pt x="1738807" y="1425692"/>
                  <a:pt x="1733910" y="1406106"/>
                </a:cubicBezTo>
                <a:cubicBezTo>
                  <a:pt x="1730354" y="1391882"/>
                  <a:pt x="1728159" y="1377351"/>
                  <a:pt x="1725283" y="1362974"/>
                </a:cubicBezTo>
                <a:cubicBezTo>
                  <a:pt x="1728159" y="1331344"/>
                  <a:pt x="1728057" y="1299300"/>
                  <a:pt x="1733910" y="1268083"/>
                </a:cubicBezTo>
                <a:cubicBezTo>
                  <a:pt x="1738831" y="1241837"/>
                  <a:pt x="1753406" y="1220084"/>
                  <a:pt x="1768415" y="1199072"/>
                </a:cubicBezTo>
                <a:cubicBezTo>
                  <a:pt x="1776772" y="1187373"/>
                  <a:pt x="1786674" y="1176758"/>
                  <a:pt x="1794294" y="1164566"/>
                </a:cubicBezTo>
                <a:cubicBezTo>
                  <a:pt x="1801110" y="1153661"/>
                  <a:pt x="1803831" y="1140348"/>
                  <a:pt x="1811547" y="1130060"/>
                </a:cubicBezTo>
                <a:cubicBezTo>
                  <a:pt x="1832464" y="1102171"/>
                  <a:pt x="1845853" y="1095688"/>
                  <a:pt x="1871932" y="1078302"/>
                </a:cubicBezTo>
                <a:cubicBezTo>
                  <a:pt x="1883434" y="1061049"/>
                  <a:pt x="1897165" y="1045089"/>
                  <a:pt x="1906438" y="1026543"/>
                </a:cubicBezTo>
                <a:cubicBezTo>
                  <a:pt x="1912189" y="1015041"/>
                  <a:pt x="1916876" y="1002943"/>
                  <a:pt x="1923691" y="992038"/>
                </a:cubicBezTo>
                <a:cubicBezTo>
                  <a:pt x="1931311" y="979846"/>
                  <a:pt x="1941950" y="969724"/>
                  <a:pt x="1949570" y="957532"/>
                </a:cubicBezTo>
                <a:cubicBezTo>
                  <a:pt x="1960847" y="939488"/>
                  <a:pt x="1968246" y="912977"/>
                  <a:pt x="1984076" y="897147"/>
                </a:cubicBezTo>
                <a:cubicBezTo>
                  <a:pt x="1991407" y="889816"/>
                  <a:pt x="2001990" y="886531"/>
                  <a:pt x="2009955" y="879894"/>
                </a:cubicBezTo>
                <a:cubicBezTo>
                  <a:pt x="2033170" y="860548"/>
                  <a:pt x="2034177" y="849000"/>
                  <a:pt x="2061713" y="836762"/>
                </a:cubicBezTo>
                <a:cubicBezTo>
                  <a:pt x="2078332" y="829376"/>
                  <a:pt x="2096219" y="825260"/>
                  <a:pt x="2113472" y="819509"/>
                </a:cubicBezTo>
                <a:cubicBezTo>
                  <a:pt x="2138139" y="811287"/>
                  <a:pt x="2146776" y="807673"/>
                  <a:pt x="2173857" y="802257"/>
                </a:cubicBezTo>
                <a:cubicBezTo>
                  <a:pt x="2191008" y="798827"/>
                  <a:pt x="2208541" y="797424"/>
                  <a:pt x="2225615" y="793630"/>
                </a:cubicBezTo>
                <a:cubicBezTo>
                  <a:pt x="2260336" y="785914"/>
                  <a:pt x="2294204" y="774468"/>
                  <a:pt x="2329132" y="767751"/>
                </a:cubicBezTo>
                <a:cubicBezTo>
                  <a:pt x="2386437" y="756731"/>
                  <a:pt x="2466628" y="748640"/>
                  <a:pt x="2527540" y="741872"/>
                </a:cubicBezTo>
                <a:cubicBezTo>
                  <a:pt x="2541917" y="736121"/>
                  <a:pt x="2555840" y="729069"/>
                  <a:pt x="2570672" y="724619"/>
                </a:cubicBezTo>
                <a:cubicBezTo>
                  <a:pt x="2584716" y="720406"/>
                  <a:pt x="2600456" y="722059"/>
                  <a:pt x="2613804" y="715992"/>
                </a:cubicBezTo>
                <a:cubicBezTo>
                  <a:pt x="2632680" y="707412"/>
                  <a:pt x="2665562" y="681487"/>
                  <a:pt x="2665562" y="681487"/>
                </a:cubicBezTo>
                <a:cubicBezTo>
                  <a:pt x="2667369" y="677873"/>
                  <a:pt x="2692546" y="631586"/>
                  <a:pt x="2691442" y="621102"/>
                </a:cubicBezTo>
                <a:cubicBezTo>
                  <a:pt x="2686542" y="574550"/>
                  <a:pt x="2676915" y="528491"/>
                  <a:pt x="2665562" y="483079"/>
                </a:cubicBezTo>
                <a:cubicBezTo>
                  <a:pt x="2662443" y="470604"/>
                  <a:pt x="2655125" y="459479"/>
                  <a:pt x="2648310" y="448574"/>
                </a:cubicBezTo>
                <a:cubicBezTo>
                  <a:pt x="2635894" y="428708"/>
                  <a:pt x="2614961" y="403531"/>
                  <a:pt x="2596551" y="388189"/>
                </a:cubicBezTo>
                <a:cubicBezTo>
                  <a:pt x="2588586" y="381552"/>
                  <a:pt x="2578544" y="377683"/>
                  <a:pt x="2570672" y="370936"/>
                </a:cubicBezTo>
                <a:cubicBezTo>
                  <a:pt x="2558322" y="360350"/>
                  <a:pt x="2549321" y="345997"/>
                  <a:pt x="2536166" y="336430"/>
                </a:cubicBezTo>
                <a:cubicBezTo>
                  <a:pt x="2517417" y="322795"/>
                  <a:pt x="2495070" y="314784"/>
                  <a:pt x="2475781" y="301925"/>
                </a:cubicBezTo>
                <a:cubicBezTo>
                  <a:pt x="2451856" y="285975"/>
                  <a:pt x="2432489" y="263026"/>
                  <a:pt x="2406770" y="250166"/>
                </a:cubicBezTo>
                <a:cubicBezTo>
                  <a:pt x="2346176" y="219869"/>
                  <a:pt x="2397160" y="243327"/>
                  <a:pt x="2346385" y="224287"/>
                </a:cubicBezTo>
                <a:cubicBezTo>
                  <a:pt x="2331886" y="218850"/>
                  <a:pt x="2318085" y="211484"/>
                  <a:pt x="2303253" y="207034"/>
                </a:cubicBezTo>
                <a:cubicBezTo>
                  <a:pt x="2289209" y="202821"/>
                  <a:pt x="2274498" y="201283"/>
                  <a:pt x="2260121" y="198408"/>
                </a:cubicBezTo>
                <a:cubicBezTo>
                  <a:pt x="2242868" y="189781"/>
                  <a:pt x="2226490" y="179120"/>
                  <a:pt x="2208362" y="172528"/>
                </a:cubicBezTo>
                <a:cubicBezTo>
                  <a:pt x="2192043" y="166594"/>
                  <a:pt x="2114913" y="156713"/>
                  <a:pt x="2104845" y="155275"/>
                </a:cubicBezTo>
                <a:cubicBezTo>
                  <a:pt x="2087592" y="149524"/>
                  <a:pt x="2070469" y="143371"/>
                  <a:pt x="2053087" y="138023"/>
                </a:cubicBezTo>
                <a:cubicBezTo>
                  <a:pt x="2033079" y="131867"/>
                  <a:pt x="2012416" y="127811"/>
                  <a:pt x="1992702" y="120770"/>
                </a:cubicBezTo>
                <a:cubicBezTo>
                  <a:pt x="1972079" y="113405"/>
                  <a:pt x="1953092" y="101816"/>
                  <a:pt x="1932317" y="94891"/>
                </a:cubicBezTo>
                <a:cubicBezTo>
                  <a:pt x="1918407" y="90254"/>
                  <a:pt x="1903472" y="89561"/>
                  <a:pt x="1889185" y="86264"/>
                </a:cubicBezTo>
                <a:cubicBezTo>
                  <a:pt x="1866081" y="80932"/>
                  <a:pt x="1842806" y="76084"/>
                  <a:pt x="1820174" y="69011"/>
                </a:cubicBezTo>
                <a:cubicBezTo>
                  <a:pt x="1780841" y="56719"/>
                  <a:pt x="1713156" y="25180"/>
                  <a:pt x="1673525" y="17253"/>
                </a:cubicBezTo>
                <a:cubicBezTo>
                  <a:pt x="1596440" y="1835"/>
                  <a:pt x="1645004" y="9844"/>
                  <a:pt x="1526876" y="0"/>
                </a:cubicBezTo>
                <a:cubicBezTo>
                  <a:pt x="1519849" y="370"/>
                  <a:pt x="1370655" y="315"/>
                  <a:pt x="1319842" y="17253"/>
                </a:cubicBezTo>
                <a:cubicBezTo>
                  <a:pt x="1307642" y="21320"/>
                  <a:pt x="1297536" y="30439"/>
                  <a:pt x="1285336" y="34506"/>
                </a:cubicBezTo>
                <a:cubicBezTo>
                  <a:pt x="1262841" y="42004"/>
                  <a:pt x="1238988" y="44786"/>
                  <a:pt x="1216325" y="51759"/>
                </a:cubicBezTo>
                <a:cubicBezTo>
                  <a:pt x="1206094" y="54907"/>
                  <a:pt x="1163604" y="74380"/>
                  <a:pt x="1147313" y="77638"/>
                </a:cubicBezTo>
                <a:cubicBezTo>
                  <a:pt x="1127375" y="81626"/>
                  <a:pt x="1106984" y="82921"/>
                  <a:pt x="1086928" y="86264"/>
                </a:cubicBezTo>
                <a:cubicBezTo>
                  <a:pt x="979961" y="104092"/>
                  <a:pt x="1129212" y="87126"/>
                  <a:pt x="948906" y="103517"/>
                </a:cubicBezTo>
                <a:cubicBezTo>
                  <a:pt x="940280" y="106392"/>
                  <a:pt x="931903" y="110170"/>
                  <a:pt x="923027" y="112143"/>
                </a:cubicBezTo>
                <a:cubicBezTo>
                  <a:pt x="905953" y="115937"/>
                  <a:pt x="888477" y="117641"/>
                  <a:pt x="871268" y="120770"/>
                </a:cubicBezTo>
                <a:cubicBezTo>
                  <a:pt x="856842" y="123393"/>
                  <a:pt x="842513" y="126521"/>
                  <a:pt x="828136" y="129396"/>
                </a:cubicBezTo>
                <a:cubicBezTo>
                  <a:pt x="816634" y="138022"/>
                  <a:pt x="806684" y="149250"/>
                  <a:pt x="793630" y="155275"/>
                </a:cubicBezTo>
                <a:cubicBezTo>
                  <a:pt x="768862" y="166707"/>
                  <a:pt x="738691" y="166024"/>
                  <a:pt x="715993" y="181155"/>
                </a:cubicBezTo>
                <a:cubicBezTo>
                  <a:pt x="707366" y="186906"/>
                  <a:pt x="698550" y="192382"/>
                  <a:pt x="690113" y="198408"/>
                </a:cubicBezTo>
                <a:cubicBezTo>
                  <a:pt x="678414" y="206765"/>
                  <a:pt x="668176" y="217305"/>
                  <a:pt x="655608" y="224287"/>
                </a:cubicBezTo>
                <a:cubicBezTo>
                  <a:pt x="642072" y="231807"/>
                  <a:pt x="626853" y="235789"/>
                  <a:pt x="612476" y="241540"/>
                </a:cubicBezTo>
                <a:cubicBezTo>
                  <a:pt x="529905" y="324107"/>
                  <a:pt x="635631" y="226101"/>
                  <a:pt x="560717" y="276045"/>
                </a:cubicBezTo>
                <a:cubicBezTo>
                  <a:pt x="550566" y="282812"/>
                  <a:pt x="544468" y="294435"/>
                  <a:pt x="534838" y="301925"/>
                </a:cubicBezTo>
                <a:cubicBezTo>
                  <a:pt x="518471" y="314655"/>
                  <a:pt x="500332" y="324928"/>
                  <a:pt x="483079" y="336430"/>
                </a:cubicBezTo>
                <a:lnTo>
                  <a:pt x="457200" y="353683"/>
                </a:lnTo>
                <a:lnTo>
                  <a:pt x="448574" y="362309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Figura a mano libera: forma 8"/>
          <p:cNvSpPr/>
          <p:nvPr/>
        </p:nvSpPr>
        <p:spPr bwMode="auto">
          <a:xfrm>
            <a:off x="1410971" y="4067597"/>
            <a:ext cx="4428575" cy="2601763"/>
          </a:xfrm>
          <a:custGeom>
            <a:avLst/>
            <a:gdLst>
              <a:gd name="connsiteX0" fmla="*/ 112144 w 4428575"/>
              <a:gd name="connsiteY0" fmla="*/ 5212 h 2601763"/>
              <a:gd name="connsiteX1" fmla="*/ 319178 w 4428575"/>
              <a:gd name="connsiteY1" fmla="*/ 13839 h 2601763"/>
              <a:gd name="connsiteX2" fmla="*/ 577970 w 4428575"/>
              <a:gd name="connsiteY2" fmla="*/ 31091 h 2601763"/>
              <a:gd name="connsiteX3" fmla="*/ 698740 w 4428575"/>
              <a:gd name="connsiteY3" fmla="*/ 48344 h 2601763"/>
              <a:gd name="connsiteX4" fmla="*/ 733246 w 4428575"/>
              <a:gd name="connsiteY4" fmla="*/ 56971 h 2601763"/>
              <a:gd name="connsiteX5" fmla="*/ 879895 w 4428575"/>
              <a:gd name="connsiteY5" fmla="*/ 65597 h 2601763"/>
              <a:gd name="connsiteX6" fmla="*/ 1216325 w 4428575"/>
              <a:gd name="connsiteY6" fmla="*/ 91476 h 2601763"/>
              <a:gd name="connsiteX7" fmla="*/ 1285336 w 4428575"/>
              <a:gd name="connsiteY7" fmla="*/ 100103 h 2601763"/>
              <a:gd name="connsiteX8" fmla="*/ 1311215 w 4428575"/>
              <a:gd name="connsiteY8" fmla="*/ 108729 h 2601763"/>
              <a:gd name="connsiteX9" fmla="*/ 1595887 w 4428575"/>
              <a:gd name="connsiteY9" fmla="*/ 125982 h 2601763"/>
              <a:gd name="connsiteX10" fmla="*/ 1621766 w 4428575"/>
              <a:gd name="connsiteY10" fmla="*/ 134608 h 2601763"/>
              <a:gd name="connsiteX11" fmla="*/ 1708031 w 4428575"/>
              <a:gd name="connsiteY11" fmla="*/ 151861 h 2601763"/>
              <a:gd name="connsiteX12" fmla="*/ 1733910 w 4428575"/>
              <a:gd name="connsiteY12" fmla="*/ 169114 h 2601763"/>
              <a:gd name="connsiteX13" fmla="*/ 1759789 w 4428575"/>
              <a:gd name="connsiteY13" fmla="*/ 177740 h 2601763"/>
              <a:gd name="connsiteX14" fmla="*/ 1777042 w 4428575"/>
              <a:gd name="connsiteY14" fmla="*/ 203620 h 2601763"/>
              <a:gd name="connsiteX15" fmla="*/ 1802921 w 4428575"/>
              <a:gd name="connsiteY15" fmla="*/ 341642 h 2601763"/>
              <a:gd name="connsiteX16" fmla="*/ 1820174 w 4428575"/>
              <a:gd name="connsiteY16" fmla="*/ 367522 h 2601763"/>
              <a:gd name="connsiteX17" fmla="*/ 1854680 w 4428575"/>
              <a:gd name="connsiteY17" fmla="*/ 410654 h 2601763"/>
              <a:gd name="connsiteX18" fmla="*/ 1871932 w 4428575"/>
              <a:gd name="connsiteY18" fmla="*/ 436533 h 2601763"/>
              <a:gd name="connsiteX19" fmla="*/ 1923691 w 4428575"/>
              <a:gd name="connsiteY19" fmla="*/ 471039 h 2601763"/>
              <a:gd name="connsiteX20" fmla="*/ 1949570 w 4428575"/>
              <a:gd name="connsiteY20" fmla="*/ 488291 h 2601763"/>
              <a:gd name="connsiteX21" fmla="*/ 2001329 w 4428575"/>
              <a:gd name="connsiteY21" fmla="*/ 505544 h 2601763"/>
              <a:gd name="connsiteX22" fmla="*/ 2027208 w 4428575"/>
              <a:gd name="connsiteY22" fmla="*/ 522797 h 2601763"/>
              <a:gd name="connsiteX23" fmla="*/ 2104846 w 4428575"/>
              <a:gd name="connsiteY23" fmla="*/ 548676 h 2601763"/>
              <a:gd name="connsiteX24" fmla="*/ 2165231 w 4428575"/>
              <a:gd name="connsiteY24" fmla="*/ 565929 h 2601763"/>
              <a:gd name="connsiteX25" fmla="*/ 2294627 w 4428575"/>
              <a:gd name="connsiteY25" fmla="*/ 583182 h 2601763"/>
              <a:gd name="connsiteX26" fmla="*/ 2562046 w 4428575"/>
              <a:gd name="connsiteY26" fmla="*/ 565929 h 2601763"/>
              <a:gd name="connsiteX27" fmla="*/ 2613804 w 4428575"/>
              <a:gd name="connsiteY27" fmla="*/ 548676 h 2601763"/>
              <a:gd name="connsiteX28" fmla="*/ 2665563 w 4428575"/>
              <a:gd name="connsiteY28" fmla="*/ 522797 h 2601763"/>
              <a:gd name="connsiteX29" fmla="*/ 2743200 w 4428575"/>
              <a:gd name="connsiteY29" fmla="*/ 453786 h 2601763"/>
              <a:gd name="connsiteX30" fmla="*/ 2777706 w 4428575"/>
              <a:gd name="connsiteY30" fmla="*/ 402027 h 2601763"/>
              <a:gd name="connsiteX31" fmla="*/ 2794959 w 4428575"/>
              <a:gd name="connsiteY31" fmla="*/ 376148 h 2601763"/>
              <a:gd name="connsiteX32" fmla="*/ 2812212 w 4428575"/>
              <a:gd name="connsiteY32" fmla="*/ 350269 h 2601763"/>
              <a:gd name="connsiteX33" fmla="*/ 2829465 w 4428575"/>
              <a:gd name="connsiteY33" fmla="*/ 298510 h 2601763"/>
              <a:gd name="connsiteX34" fmla="*/ 2846717 w 4428575"/>
              <a:gd name="connsiteY34" fmla="*/ 272631 h 2601763"/>
              <a:gd name="connsiteX35" fmla="*/ 2872597 w 4428575"/>
              <a:gd name="connsiteY35" fmla="*/ 220873 h 2601763"/>
              <a:gd name="connsiteX36" fmla="*/ 2907102 w 4428575"/>
              <a:gd name="connsiteY36" fmla="*/ 125982 h 2601763"/>
              <a:gd name="connsiteX37" fmla="*/ 2958861 w 4428575"/>
              <a:gd name="connsiteY37" fmla="*/ 91476 h 2601763"/>
              <a:gd name="connsiteX38" fmla="*/ 3036498 w 4428575"/>
              <a:gd name="connsiteY38" fmla="*/ 65597 h 2601763"/>
              <a:gd name="connsiteX39" fmla="*/ 3062378 w 4428575"/>
              <a:gd name="connsiteY39" fmla="*/ 56971 h 2601763"/>
              <a:gd name="connsiteX40" fmla="*/ 3088257 w 4428575"/>
              <a:gd name="connsiteY40" fmla="*/ 48344 h 2601763"/>
              <a:gd name="connsiteX41" fmla="*/ 3174521 w 4428575"/>
              <a:gd name="connsiteY41" fmla="*/ 31091 h 2601763"/>
              <a:gd name="connsiteX42" fmla="*/ 3200400 w 4428575"/>
              <a:gd name="connsiteY42" fmla="*/ 22465 h 2601763"/>
              <a:gd name="connsiteX43" fmla="*/ 3295291 w 4428575"/>
              <a:gd name="connsiteY43" fmla="*/ 13839 h 2601763"/>
              <a:gd name="connsiteX44" fmla="*/ 3347049 w 4428575"/>
              <a:gd name="connsiteY44" fmla="*/ 5212 h 2601763"/>
              <a:gd name="connsiteX45" fmla="*/ 3959525 w 4428575"/>
              <a:gd name="connsiteY45" fmla="*/ 13839 h 2601763"/>
              <a:gd name="connsiteX46" fmla="*/ 4011283 w 4428575"/>
              <a:gd name="connsiteY46" fmla="*/ 31091 h 2601763"/>
              <a:gd name="connsiteX47" fmla="*/ 4063042 w 4428575"/>
              <a:gd name="connsiteY47" fmla="*/ 56971 h 2601763"/>
              <a:gd name="connsiteX48" fmla="*/ 4097548 w 4428575"/>
              <a:gd name="connsiteY48" fmla="*/ 91476 h 2601763"/>
              <a:gd name="connsiteX49" fmla="*/ 4123427 w 4428575"/>
              <a:gd name="connsiteY49" fmla="*/ 100103 h 2601763"/>
              <a:gd name="connsiteX50" fmla="*/ 4175185 w 4428575"/>
              <a:gd name="connsiteY50" fmla="*/ 134608 h 2601763"/>
              <a:gd name="connsiteX51" fmla="*/ 4218317 w 4428575"/>
              <a:gd name="connsiteY51" fmla="*/ 186367 h 2601763"/>
              <a:gd name="connsiteX52" fmla="*/ 4252823 w 4428575"/>
              <a:gd name="connsiteY52" fmla="*/ 238125 h 2601763"/>
              <a:gd name="connsiteX53" fmla="*/ 4295955 w 4428575"/>
              <a:gd name="connsiteY53" fmla="*/ 298510 h 2601763"/>
              <a:gd name="connsiteX54" fmla="*/ 4321834 w 4428575"/>
              <a:gd name="connsiteY54" fmla="*/ 350269 h 2601763"/>
              <a:gd name="connsiteX55" fmla="*/ 4339087 w 4428575"/>
              <a:gd name="connsiteY55" fmla="*/ 384774 h 2601763"/>
              <a:gd name="connsiteX56" fmla="*/ 4373593 w 4428575"/>
              <a:gd name="connsiteY56" fmla="*/ 445159 h 2601763"/>
              <a:gd name="connsiteX57" fmla="*/ 4408098 w 4428575"/>
              <a:gd name="connsiteY57" fmla="*/ 565929 h 2601763"/>
              <a:gd name="connsiteX58" fmla="*/ 4416725 w 4428575"/>
              <a:gd name="connsiteY58" fmla="*/ 591808 h 2601763"/>
              <a:gd name="connsiteX59" fmla="*/ 4416725 w 4428575"/>
              <a:gd name="connsiteY59" fmla="*/ 1014503 h 2601763"/>
              <a:gd name="connsiteX60" fmla="*/ 4408098 w 4428575"/>
              <a:gd name="connsiteY60" fmla="*/ 1049008 h 2601763"/>
              <a:gd name="connsiteX61" fmla="*/ 4390846 w 4428575"/>
              <a:gd name="connsiteY61" fmla="*/ 1385439 h 2601763"/>
              <a:gd name="connsiteX62" fmla="*/ 4373593 w 4428575"/>
              <a:gd name="connsiteY62" fmla="*/ 1523461 h 2601763"/>
              <a:gd name="connsiteX63" fmla="*/ 4330461 w 4428575"/>
              <a:gd name="connsiteY63" fmla="*/ 1575220 h 2601763"/>
              <a:gd name="connsiteX64" fmla="*/ 4304581 w 4428575"/>
              <a:gd name="connsiteY64" fmla="*/ 1609725 h 2601763"/>
              <a:gd name="connsiteX65" fmla="*/ 4226944 w 4428575"/>
              <a:gd name="connsiteY65" fmla="*/ 1678737 h 2601763"/>
              <a:gd name="connsiteX66" fmla="*/ 4192438 w 4428575"/>
              <a:gd name="connsiteY66" fmla="*/ 1730495 h 2601763"/>
              <a:gd name="connsiteX67" fmla="*/ 4175185 w 4428575"/>
              <a:gd name="connsiteY67" fmla="*/ 1756374 h 2601763"/>
              <a:gd name="connsiteX68" fmla="*/ 4166559 w 4428575"/>
              <a:gd name="connsiteY68" fmla="*/ 1790880 h 2601763"/>
              <a:gd name="connsiteX69" fmla="*/ 4157932 w 4428575"/>
              <a:gd name="connsiteY69" fmla="*/ 1851265 h 2601763"/>
              <a:gd name="connsiteX70" fmla="*/ 4140680 w 4428575"/>
              <a:gd name="connsiteY70" fmla="*/ 1877144 h 2601763"/>
              <a:gd name="connsiteX71" fmla="*/ 4097548 w 4428575"/>
              <a:gd name="connsiteY71" fmla="*/ 1963408 h 2601763"/>
              <a:gd name="connsiteX72" fmla="*/ 4063042 w 4428575"/>
              <a:gd name="connsiteY72" fmla="*/ 2032420 h 2601763"/>
              <a:gd name="connsiteX73" fmla="*/ 4011283 w 4428575"/>
              <a:gd name="connsiteY73" fmla="*/ 2092805 h 2601763"/>
              <a:gd name="connsiteX74" fmla="*/ 3985404 w 4428575"/>
              <a:gd name="connsiteY74" fmla="*/ 2118684 h 2601763"/>
              <a:gd name="connsiteX75" fmla="*/ 3968151 w 4428575"/>
              <a:gd name="connsiteY75" fmla="*/ 2144563 h 2601763"/>
              <a:gd name="connsiteX76" fmla="*/ 3942272 w 4428575"/>
              <a:gd name="connsiteY76" fmla="*/ 2179069 h 2601763"/>
              <a:gd name="connsiteX77" fmla="*/ 3916393 w 4428575"/>
              <a:gd name="connsiteY77" fmla="*/ 2204948 h 2601763"/>
              <a:gd name="connsiteX78" fmla="*/ 3873261 w 4428575"/>
              <a:gd name="connsiteY78" fmla="*/ 2213574 h 2601763"/>
              <a:gd name="connsiteX79" fmla="*/ 3812876 w 4428575"/>
              <a:gd name="connsiteY79" fmla="*/ 2239454 h 2601763"/>
              <a:gd name="connsiteX80" fmla="*/ 3786997 w 4428575"/>
              <a:gd name="connsiteY80" fmla="*/ 2265333 h 2601763"/>
              <a:gd name="connsiteX81" fmla="*/ 3735238 w 4428575"/>
              <a:gd name="connsiteY81" fmla="*/ 2282586 h 2601763"/>
              <a:gd name="connsiteX82" fmla="*/ 3709359 w 4428575"/>
              <a:gd name="connsiteY82" fmla="*/ 2299839 h 2601763"/>
              <a:gd name="connsiteX83" fmla="*/ 3657600 w 4428575"/>
              <a:gd name="connsiteY83" fmla="*/ 2317091 h 2601763"/>
              <a:gd name="connsiteX84" fmla="*/ 3605842 w 4428575"/>
              <a:gd name="connsiteY84" fmla="*/ 2351597 h 2601763"/>
              <a:gd name="connsiteX85" fmla="*/ 3588589 w 4428575"/>
              <a:gd name="connsiteY85" fmla="*/ 2377476 h 2601763"/>
              <a:gd name="connsiteX86" fmla="*/ 3536831 w 4428575"/>
              <a:gd name="connsiteY86" fmla="*/ 2394729 h 2601763"/>
              <a:gd name="connsiteX87" fmla="*/ 3485072 w 4428575"/>
              <a:gd name="connsiteY87" fmla="*/ 2429235 h 2601763"/>
              <a:gd name="connsiteX88" fmla="*/ 3459193 w 4428575"/>
              <a:gd name="connsiteY88" fmla="*/ 2455114 h 2601763"/>
              <a:gd name="connsiteX89" fmla="*/ 3390181 w 4428575"/>
              <a:gd name="connsiteY89" fmla="*/ 2489620 h 2601763"/>
              <a:gd name="connsiteX90" fmla="*/ 3364302 w 4428575"/>
              <a:gd name="connsiteY90" fmla="*/ 2506873 h 2601763"/>
              <a:gd name="connsiteX91" fmla="*/ 3338423 w 4428575"/>
              <a:gd name="connsiteY91" fmla="*/ 2532752 h 2601763"/>
              <a:gd name="connsiteX92" fmla="*/ 3269412 w 4428575"/>
              <a:gd name="connsiteY92" fmla="*/ 2567257 h 2601763"/>
              <a:gd name="connsiteX93" fmla="*/ 3209027 w 4428575"/>
              <a:gd name="connsiteY93" fmla="*/ 2584510 h 2601763"/>
              <a:gd name="connsiteX94" fmla="*/ 3157268 w 4428575"/>
              <a:gd name="connsiteY94" fmla="*/ 2601763 h 2601763"/>
              <a:gd name="connsiteX95" fmla="*/ 2932981 w 4428575"/>
              <a:gd name="connsiteY95" fmla="*/ 2593137 h 2601763"/>
              <a:gd name="connsiteX96" fmla="*/ 2872597 w 4428575"/>
              <a:gd name="connsiteY96" fmla="*/ 2567257 h 2601763"/>
              <a:gd name="connsiteX97" fmla="*/ 2838091 w 4428575"/>
              <a:gd name="connsiteY97" fmla="*/ 2558631 h 2601763"/>
              <a:gd name="connsiteX98" fmla="*/ 2786332 w 4428575"/>
              <a:gd name="connsiteY98" fmla="*/ 2524125 h 2601763"/>
              <a:gd name="connsiteX99" fmla="*/ 2725948 w 4428575"/>
              <a:gd name="connsiteY99" fmla="*/ 2480993 h 2601763"/>
              <a:gd name="connsiteX100" fmla="*/ 2691442 w 4428575"/>
              <a:gd name="connsiteY100" fmla="*/ 2472367 h 2601763"/>
              <a:gd name="connsiteX101" fmla="*/ 2613804 w 4428575"/>
              <a:gd name="connsiteY101" fmla="*/ 2437861 h 2601763"/>
              <a:gd name="connsiteX102" fmla="*/ 2527540 w 4428575"/>
              <a:gd name="connsiteY102" fmla="*/ 2403356 h 2601763"/>
              <a:gd name="connsiteX103" fmla="*/ 2467155 w 4428575"/>
              <a:gd name="connsiteY103" fmla="*/ 2386103 h 2601763"/>
              <a:gd name="connsiteX104" fmla="*/ 2182483 w 4428575"/>
              <a:gd name="connsiteY104" fmla="*/ 2368850 h 2601763"/>
              <a:gd name="connsiteX105" fmla="*/ 2061714 w 4428575"/>
              <a:gd name="connsiteY105" fmla="*/ 2360223 h 2601763"/>
              <a:gd name="connsiteX106" fmla="*/ 1984076 w 4428575"/>
              <a:gd name="connsiteY106" fmla="*/ 2351597 h 2601763"/>
              <a:gd name="connsiteX107" fmla="*/ 1837427 w 4428575"/>
              <a:gd name="connsiteY107" fmla="*/ 2342971 h 2601763"/>
              <a:gd name="connsiteX108" fmla="*/ 1725283 w 4428575"/>
              <a:gd name="connsiteY108" fmla="*/ 2351597 h 2601763"/>
              <a:gd name="connsiteX109" fmla="*/ 1604514 w 4428575"/>
              <a:gd name="connsiteY109" fmla="*/ 2386103 h 2601763"/>
              <a:gd name="connsiteX110" fmla="*/ 1561381 w 4428575"/>
              <a:gd name="connsiteY110" fmla="*/ 2394729 h 2601763"/>
              <a:gd name="connsiteX111" fmla="*/ 1268083 w 4428575"/>
              <a:gd name="connsiteY111" fmla="*/ 2411982 h 2601763"/>
              <a:gd name="connsiteX112" fmla="*/ 1009291 w 4428575"/>
              <a:gd name="connsiteY112" fmla="*/ 2403356 h 2601763"/>
              <a:gd name="connsiteX113" fmla="*/ 957532 w 4428575"/>
              <a:gd name="connsiteY113" fmla="*/ 2386103 h 2601763"/>
              <a:gd name="connsiteX114" fmla="*/ 905774 w 4428575"/>
              <a:gd name="connsiteY114" fmla="*/ 2368850 h 2601763"/>
              <a:gd name="connsiteX115" fmla="*/ 879895 w 4428575"/>
              <a:gd name="connsiteY115" fmla="*/ 2360223 h 2601763"/>
              <a:gd name="connsiteX116" fmla="*/ 854015 w 4428575"/>
              <a:gd name="connsiteY116" fmla="*/ 2342971 h 2601763"/>
              <a:gd name="connsiteX117" fmla="*/ 793631 w 4428575"/>
              <a:gd name="connsiteY117" fmla="*/ 2325718 h 2601763"/>
              <a:gd name="connsiteX118" fmla="*/ 715993 w 4428575"/>
              <a:gd name="connsiteY118" fmla="*/ 2282586 h 2601763"/>
              <a:gd name="connsiteX119" fmla="*/ 672861 w 4428575"/>
              <a:gd name="connsiteY119" fmla="*/ 2239454 h 2601763"/>
              <a:gd name="connsiteX120" fmla="*/ 646981 w 4428575"/>
              <a:gd name="connsiteY120" fmla="*/ 2213574 h 2601763"/>
              <a:gd name="connsiteX121" fmla="*/ 603849 w 4428575"/>
              <a:gd name="connsiteY121" fmla="*/ 2153189 h 2601763"/>
              <a:gd name="connsiteX122" fmla="*/ 595223 w 4428575"/>
              <a:gd name="connsiteY122" fmla="*/ 2118684 h 2601763"/>
              <a:gd name="connsiteX123" fmla="*/ 586597 w 4428575"/>
              <a:gd name="connsiteY123" fmla="*/ 2092805 h 2601763"/>
              <a:gd name="connsiteX124" fmla="*/ 577970 w 4428575"/>
              <a:gd name="connsiteY124" fmla="*/ 1989288 h 2601763"/>
              <a:gd name="connsiteX125" fmla="*/ 586597 w 4428575"/>
              <a:gd name="connsiteY125" fmla="*/ 1859891 h 2601763"/>
              <a:gd name="connsiteX126" fmla="*/ 603849 w 4428575"/>
              <a:gd name="connsiteY126" fmla="*/ 1834012 h 2601763"/>
              <a:gd name="connsiteX127" fmla="*/ 621102 w 4428575"/>
              <a:gd name="connsiteY127" fmla="*/ 1782254 h 2601763"/>
              <a:gd name="connsiteX128" fmla="*/ 629729 w 4428575"/>
              <a:gd name="connsiteY128" fmla="*/ 1747748 h 2601763"/>
              <a:gd name="connsiteX129" fmla="*/ 672861 w 4428575"/>
              <a:gd name="connsiteY129" fmla="*/ 1687363 h 2601763"/>
              <a:gd name="connsiteX130" fmla="*/ 681487 w 4428575"/>
              <a:gd name="connsiteY130" fmla="*/ 1644231 h 2601763"/>
              <a:gd name="connsiteX131" fmla="*/ 690114 w 4428575"/>
              <a:gd name="connsiteY131" fmla="*/ 1609725 h 2601763"/>
              <a:gd name="connsiteX132" fmla="*/ 707366 w 4428575"/>
              <a:gd name="connsiteY132" fmla="*/ 1532088 h 2601763"/>
              <a:gd name="connsiteX133" fmla="*/ 698740 w 4428575"/>
              <a:gd name="connsiteY133" fmla="*/ 1290548 h 2601763"/>
              <a:gd name="connsiteX134" fmla="*/ 690114 w 4428575"/>
              <a:gd name="connsiteY134" fmla="*/ 1264669 h 2601763"/>
              <a:gd name="connsiteX135" fmla="*/ 664234 w 4428575"/>
              <a:gd name="connsiteY135" fmla="*/ 1247416 h 2601763"/>
              <a:gd name="connsiteX136" fmla="*/ 638355 w 4428575"/>
              <a:gd name="connsiteY136" fmla="*/ 1221537 h 2601763"/>
              <a:gd name="connsiteX137" fmla="*/ 603849 w 4428575"/>
              <a:gd name="connsiteY137" fmla="*/ 1169778 h 2601763"/>
              <a:gd name="connsiteX138" fmla="*/ 526212 w 4428575"/>
              <a:gd name="connsiteY138" fmla="*/ 1118020 h 2601763"/>
              <a:gd name="connsiteX139" fmla="*/ 500332 w 4428575"/>
              <a:gd name="connsiteY139" fmla="*/ 1100767 h 2601763"/>
              <a:gd name="connsiteX140" fmla="*/ 474453 w 4428575"/>
              <a:gd name="connsiteY140" fmla="*/ 1074888 h 2601763"/>
              <a:gd name="connsiteX141" fmla="*/ 448574 w 4428575"/>
              <a:gd name="connsiteY141" fmla="*/ 1040382 h 2601763"/>
              <a:gd name="connsiteX142" fmla="*/ 422695 w 4428575"/>
              <a:gd name="connsiteY142" fmla="*/ 1023129 h 2601763"/>
              <a:gd name="connsiteX143" fmla="*/ 379563 w 4428575"/>
              <a:gd name="connsiteY143" fmla="*/ 997250 h 2601763"/>
              <a:gd name="connsiteX144" fmla="*/ 336431 w 4428575"/>
              <a:gd name="connsiteY144" fmla="*/ 945491 h 2601763"/>
              <a:gd name="connsiteX145" fmla="*/ 319178 w 4428575"/>
              <a:gd name="connsiteY145" fmla="*/ 919612 h 2601763"/>
              <a:gd name="connsiteX146" fmla="*/ 301925 w 4428575"/>
              <a:gd name="connsiteY146" fmla="*/ 885106 h 2601763"/>
              <a:gd name="connsiteX147" fmla="*/ 276046 w 4428575"/>
              <a:gd name="connsiteY147" fmla="*/ 867854 h 2601763"/>
              <a:gd name="connsiteX148" fmla="*/ 232914 w 4428575"/>
              <a:gd name="connsiteY148" fmla="*/ 807469 h 2601763"/>
              <a:gd name="connsiteX149" fmla="*/ 198408 w 4428575"/>
              <a:gd name="connsiteY149" fmla="*/ 755710 h 2601763"/>
              <a:gd name="connsiteX150" fmla="*/ 163902 w 4428575"/>
              <a:gd name="connsiteY150" fmla="*/ 703952 h 2601763"/>
              <a:gd name="connsiteX151" fmla="*/ 129397 w 4428575"/>
              <a:gd name="connsiteY151" fmla="*/ 652193 h 2601763"/>
              <a:gd name="connsiteX152" fmla="*/ 94891 w 4428575"/>
              <a:gd name="connsiteY152" fmla="*/ 600435 h 2601763"/>
              <a:gd name="connsiteX153" fmla="*/ 77638 w 4428575"/>
              <a:gd name="connsiteY153" fmla="*/ 574556 h 2601763"/>
              <a:gd name="connsiteX154" fmla="*/ 51759 w 4428575"/>
              <a:gd name="connsiteY154" fmla="*/ 557303 h 2601763"/>
              <a:gd name="connsiteX155" fmla="*/ 43132 w 4428575"/>
              <a:gd name="connsiteY155" fmla="*/ 531423 h 2601763"/>
              <a:gd name="connsiteX156" fmla="*/ 25880 w 4428575"/>
              <a:gd name="connsiteY156" fmla="*/ 505544 h 2601763"/>
              <a:gd name="connsiteX157" fmla="*/ 8627 w 4428575"/>
              <a:gd name="connsiteY157" fmla="*/ 453786 h 2601763"/>
              <a:gd name="connsiteX158" fmla="*/ 0 w 4428575"/>
              <a:gd name="connsiteY158" fmla="*/ 427906 h 2601763"/>
              <a:gd name="connsiteX159" fmla="*/ 8627 w 4428575"/>
              <a:gd name="connsiteY159" fmla="*/ 289884 h 2601763"/>
              <a:gd name="connsiteX160" fmla="*/ 43132 w 4428575"/>
              <a:gd name="connsiteY160" fmla="*/ 194993 h 2601763"/>
              <a:gd name="connsiteX161" fmla="*/ 51759 w 4428575"/>
              <a:gd name="connsiteY161" fmla="*/ 169114 h 2601763"/>
              <a:gd name="connsiteX162" fmla="*/ 103517 w 4428575"/>
              <a:gd name="connsiteY162" fmla="*/ 100103 h 2601763"/>
              <a:gd name="connsiteX163" fmla="*/ 112144 w 4428575"/>
              <a:gd name="connsiteY163" fmla="*/ 5212 h 26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428575" h="2601763">
                <a:moveTo>
                  <a:pt x="112144" y="5212"/>
                </a:moveTo>
                <a:cubicBezTo>
                  <a:pt x="148088" y="-9165"/>
                  <a:pt x="250193" y="10390"/>
                  <a:pt x="319178" y="13839"/>
                </a:cubicBezTo>
                <a:cubicBezTo>
                  <a:pt x="393478" y="17554"/>
                  <a:pt x="502277" y="25685"/>
                  <a:pt x="577970" y="31091"/>
                </a:cubicBezTo>
                <a:cubicBezTo>
                  <a:pt x="656604" y="50751"/>
                  <a:pt x="561454" y="28732"/>
                  <a:pt x="698740" y="48344"/>
                </a:cubicBezTo>
                <a:cubicBezTo>
                  <a:pt x="710477" y="50021"/>
                  <a:pt x="721443" y="55847"/>
                  <a:pt x="733246" y="56971"/>
                </a:cubicBezTo>
                <a:cubicBezTo>
                  <a:pt x="781993" y="61614"/>
                  <a:pt x="831012" y="62722"/>
                  <a:pt x="879895" y="65597"/>
                </a:cubicBezTo>
                <a:cubicBezTo>
                  <a:pt x="1021715" y="112871"/>
                  <a:pt x="913475" y="82299"/>
                  <a:pt x="1216325" y="91476"/>
                </a:cubicBezTo>
                <a:cubicBezTo>
                  <a:pt x="1239329" y="94352"/>
                  <a:pt x="1262527" y="95956"/>
                  <a:pt x="1285336" y="100103"/>
                </a:cubicBezTo>
                <a:cubicBezTo>
                  <a:pt x="1294282" y="101730"/>
                  <a:pt x="1302184" y="107667"/>
                  <a:pt x="1311215" y="108729"/>
                </a:cubicBezTo>
                <a:cubicBezTo>
                  <a:pt x="1361925" y="114695"/>
                  <a:pt x="1560626" y="124126"/>
                  <a:pt x="1595887" y="125982"/>
                </a:cubicBezTo>
                <a:cubicBezTo>
                  <a:pt x="1604513" y="128857"/>
                  <a:pt x="1612906" y="132563"/>
                  <a:pt x="1621766" y="134608"/>
                </a:cubicBezTo>
                <a:cubicBezTo>
                  <a:pt x="1650340" y="141202"/>
                  <a:pt x="1708031" y="151861"/>
                  <a:pt x="1708031" y="151861"/>
                </a:cubicBezTo>
                <a:cubicBezTo>
                  <a:pt x="1716657" y="157612"/>
                  <a:pt x="1724637" y="164477"/>
                  <a:pt x="1733910" y="169114"/>
                </a:cubicBezTo>
                <a:cubicBezTo>
                  <a:pt x="1742043" y="173180"/>
                  <a:pt x="1752689" y="172060"/>
                  <a:pt x="1759789" y="177740"/>
                </a:cubicBezTo>
                <a:cubicBezTo>
                  <a:pt x="1767885" y="184217"/>
                  <a:pt x="1771291" y="194993"/>
                  <a:pt x="1777042" y="203620"/>
                </a:cubicBezTo>
                <a:cubicBezTo>
                  <a:pt x="1780078" y="233978"/>
                  <a:pt x="1781186" y="309039"/>
                  <a:pt x="1802921" y="341642"/>
                </a:cubicBezTo>
                <a:lnTo>
                  <a:pt x="1820174" y="367522"/>
                </a:lnTo>
                <a:cubicBezTo>
                  <a:pt x="1836967" y="417904"/>
                  <a:pt x="1815660" y="371634"/>
                  <a:pt x="1854680" y="410654"/>
                </a:cubicBezTo>
                <a:cubicBezTo>
                  <a:pt x="1862011" y="417985"/>
                  <a:pt x="1864130" y="429706"/>
                  <a:pt x="1871932" y="436533"/>
                </a:cubicBezTo>
                <a:cubicBezTo>
                  <a:pt x="1887537" y="450187"/>
                  <a:pt x="1906438" y="459537"/>
                  <a:pt x="1923691" y="471039"/>
                </a:cubicBezTo>
                <a:cubicBezTo>
                  <a:pt x="1932317" y="476790"/>
                  <a:pt x="1939735" y="485013"/>
                  <a:pt x="1949570" y="488291"/>
                </a:cubicBezTo>
                <a:lnTo>
                  <a:pt x="2001329" y="505544"/>
                </a:lnTo>
                <a:cubicBezTo>
                  <a:pt x="2009955" y="511295"/>
                  <a:pt x="2017734" y="518586"/>
                  <a:pt x="2027208" y="522797"/>
                </a:cubicBezTo>
                <a:cubicBezTo>
                  <a:pt x="2027231" y="522807"/>
                  <a:pt x="2091895" y="544359"/>
                  <a:pt x="2104846" y="548676"/>
                </a:cubicBezTo>
                <a:cubicBezTo>
                  <a:pt x="2123288" y="554823"/>
                  <a:pt x="2146265" y="563220"/>
                  <a:pt x="2165231" y="565929"/>
                </a:cubicBezTo>
                <a:cubicBezTo>
                  <a:pt x="2341728" y="591143"/>
                  <a:pt x="2184779" y="561213"/>
                  <a:pt x="2294627" y="583182"/>
                </a:cubicBezTo>
                <a:cubicBezTo>
                  <a:pt x="2327465" y="581869"/>
                  <a:pt x="2488018" y="584436"/>
                  <a:pt x="2562046" y="565929"/>
                </a:cubicBezTo>
                <a:cubicBezTo>
                  <a:pt x="2579689" y="561518"/>
                  <a:pt x="2598672" y="558764"/>
                  <a:pt x="2613804" y="548676"/>
                </a:cubicBezTo>
                <a:cubicBezTo>
                  <a:pt x="2647249" y="526379"/>
                  <a:pt x="2629847" y="534701"/>
                  <a:pt x="2665563" y="522797"/>
                </a:cubicBezTo>
                <a:cubicBezTo>
                  <a:pt x="2696678" y="502053"/>
                  <a:pt x="2719565" y="489239"/>
                  <a:pt x="2743200" y="453786"/>
                </a:cubicBezTo>
                <a:lnTo>
                  <a:pt x="2777706" y="402027"/>
                </a:lnTo>
                <a:lnTo>
                  <a:pt x="2794959" y="376148"/>
                </a:lnTo>
                <a:lnTo>
                  <a:pt x="2812212" y="350269"/>
                </a:lnTo>
                <a:cubicBezTo>
                  <a:pt x="2817963" y="333016"/>
                  <a:pt x="2819377" y="313642"/>
                  <a:pt x="2829465" y="298510"/>
                </a:cubicBezTo>
                <a:cubicBezTo>
                  <a:pt x="2835216" y="289884"/>
                  <a:pt x="2842081" y="281904"/>
                  <a:pt x="2846717" y="272631"/>
                </a:cubicBezTo>
                <a:cubicBezTo>
                  <a:pt x="2882427" y="201210"/>
                  <a:pt x="2823159" y="295029"/>
                  <a:pt x="2872597" y="220873"/>
                </a:cubicBezTo>
                <a:cubicBezTo>
                  <a:pt x="2878456" y="197434"/>
                  <a:pt x="2882776" y="147267"/>
                  <a:pt x="2907102" y="125982"/>
                </a:cubicBezTo>
                <a:cubicBezTo>
                  <a:pt x="2922707" y="112328"/>
                  <a:pt x="2939190" y="98033"/>
                  <a:pt x="2958861" y="91476"/>
                </a:cubicBezTo>
                <a:lnTo>
                  <a:pt x="3036498" y="65597"/>
                </a:lnTo>
                <a:lnTo>
                  <a:pt x="3062378" y="56971"/>
                </a:lnTo>
                <a:cubicBezTo>
                  <a:pt x="3071004" y="54096"/>
                  <a:pt x="3079341" y="50127"/>
                  <a:pt x="3088257" y="48344"/>
                </a:cubicBezTo>
                <a:cubicBezTo>
                  <a:pt x="3117012" y="42593"/>
                  <a:pt x="3146702" y="40364"/>
                  <a:pt x="3174521" y="31091"/>
                </a:cubicBezTo>
                <a:cubicBezTo>
                  <a:pt x="3183147" y="28216"/>
                  <a:pt x="3191398" y="23751"/>
                  <a:pt x="3200400" y="22465"/>
                </a:cubicBezTo>
                <a:cubicBezTo>
                  <a:pt x="3231842" y="17974"/>
                  <a:pt x="3263748" y="17550"/>
                  <a:pt x="3295291" y="13839"/>
                </a:cubicBezTo>
                <a:cubicBezTo>
                  <a:pt x="3312662" y="11795"/>
                  <a:pt x="3329796" y="8088"/>
                  <a:pt x="3347049" y="5212"/>
                </a:cubicBezTo>
                <a:cubicBezTo>
                  <a:pt x="3551208" y="8088"/>
                  <a:pt x="3755501" y="5890"/>
                  <a:pt x="3959525" y="13839"/>
                </a:cubicBezTo>
                <a:cubicBezTo>
                  <a:pt x="3977697" y="14547"/>
                  <a:pt x="3994030" y="25340"/>
                  <a:pt x="4011283" y="31091"/>
                </a:cubicBezTo>
                <a:cubicBezTo>
                  <a:pt x="4036331" y="39440"/>
                  <a:pt x="4041759" y="38728"/>
                  <a:pt x="4063042" y="56971"/>
                </a:cubicBezTo>
                <a:cubicBezTo>
                  <a:pt x="4075392" y="67557"/>
                  <a:pt x="4084312" y="82022"/>
                  <a:pt x="4097548" y="91476"/>
                </a:cubicBezTo>
                <a:cubicBezTo>
                  <a:pt x="4104947" y="96761"/>
                  <a:pt x="4115478" y="95687"/>
                  <a:pt x="4123427" y="100103"/>
                </a:cubicBezTo>
                <a:cubicBezTo>
                  <a:pt x="4141553" y="110173"/>
                  <a:pt x="4175185" y="134608"/>
                  <a:pt x="4175185" y="134608"/>
                </a:cubicBezTo>
                <a:cubicBezTo>
                  <a:pt x="4236828" y="227074"/>
                  <a:pt x="4140838" y="86752"/>
                  <a:pt x="4218317" y="186367"/>
                </a:cubicBezTo>
                <a:cubicBezTo>
                  <a:pt x="4231047" y="202734"/>
                  <a:pt x="4240382" y="221537"/>
                  <a:pt x="4252823" y="238125"/>
                </a:cubicBezTo>
                <a:cubicBezTo>
                  <a:pt x="4284922" y="280925"/>
                  <a:pt x="4270727" y="260668"/>
                  <a:pt x="4295955" y="298510"/>
                </a:cubicBezTo>
                <a:cubicBezTo>
                  <a:pt x="4311769" y="345955"/>
                  <a:pt x="4295079" y="303448"/>
                  <a:pt x="4321834" y="350269"/>
                </a:cubicBezTo>
                <a:cubicBezTo>
                  <a:pt x="4328214" y="361434"/>
                  <a:pt x="4332707" y="373609"/>
                  <a:pt x="4339087" y="384774"/>
                </a:cubicBezTo>
                <a:cubicBezTo>
                  <a:pt x="4359834" y="421080"/>
                  <a:pt x="4356217" y="401720"/>
                  <a:pt x="4373593" y="445159"/>
                </a:cubicBezTo>
                <a:cubicBezTo>
                  <a:pt x="4406838" y="528271"/>
                  <a:pt x="4375361" y="467726"/>
                  <a:pt x="4408098" y="565929"/>
                </a:cubicBezTo>
                <a:lnTo>
                  <a:pt x="4416725" y="591808"/>
                </a:lnTo>
                <a:cubicBezTo>
                  <a:pt x="4433786" y="779488"/>
                  <a:pt x="4431213" y="710249"/>
                  <a:pt x="4416725" y="1014503"/>
                </a:cubicBezTo>
                <a:cubicBezTo>
                  <a:pt x="4416161" y="1026345"/>
                  <a:pt x="4410974" y="1037506"/>
                  <a:pt x="4408098" y="1049008"/>
                </a:cubicBezTo>
                <a:cubicBezTo>
                  <a:pt x="4388746" y="1242542"/>
                  <a:pt x="4407468" y="1036391"/>
                  <a:pt x="4390846" y="1385439"/>
                </a:cubicBezTo>
                <a:cubicBezTo>
                  <a:pt x="4389893" y="1405447"/>
                  <a:pt x="4392044" y="1486559"/>
                  <a:pt x="4373593" y="1523461"/>
                </a:cubicBezTo>
                <a:cubicBezTo>
                  <a:pt x="4358343" y="1553962"/>
                  <a:pt x="4353351" y="1548515"/>
                  <a:pt x="4330461" y="1575220"/>
                </a:cubicBezTo>
                <a:cubicBezTo>
                  <a:pt x="4321104" y="1586136"/>
                  <a:pt x="4314747" y="1599559"/>
                  <a:pt x="4304581" y="1609725"/>
                </a:cubicBezTo>
                <a:cubicBezTo>
                  <a:pt x="4252722" y="1661583"/>
                  <a:pt x="4299397" y="1570060"/>
                  <a:pt x="4226944" y="1678737"/>
                </a:cubicBezTo>
                <a:lnTo>
                  <a:pt x="4192438" y="1730495"/>
                </a:lnTo>
                <a:lnTo>
                  <a:pt x="4175185" y="1756374"/>
                </a:lnTo>
                <a:cubicBezTo>
                  <a:pt x="4172310" y="1767876"/>
                  <a:pt x="4168680" y="1779215"/>
                  <a:pt x="4166559" y="1790880"/>
                </a:cubicBezTo>
                <a:cubicBezTo>
                  <a:pt x="4162922" y="1810885"/>
                  <a:pt x="4163775" y="1831790"/>
                  <a:pt x="4157932" y="1851265"/>
                </a:cubicBezTo>
                <a:cubicBezTo>
                  <a:pt x="4154953" y="1861195"/>
                  <a:pt x="4146431" y="1868518"/>
                  <a:pt x="4140680" y="1877144"/>
                </a:cubicBezTo>
                <a:cubicBezTo>
                  <a:pt x="4121151" y="1955256"/>
                  <a:pt x="4148901" y="1860702"/>
                  <a:pt x="4097548" y="1963408"/>
                </a:cubicBezTo>
                <a:cubicBezTo>
                  <a:pt x="4086046" y="1986412"/>
                  <a:pt x="4081228" y="2014234"/>
                  <a:pt x="4063042" y="2032420"/>
                </a:cubicBezTo>
                <a:cubicBezTo>
                  <a:pt x="3998827" y="2096635"/>
                  <a:pt x="4077681" y="2015341"/>
                  <a:pt x="4011283" y="2092805"/>
                </a:cubicBezTo>
                <a:cubicBezTo>
                  <a:pt x="4003344" y="2102068"/>
                  <a:pt x="3993214" y="2109312"/>
                  <a:pt x="3985404" y="2118684"/>
                </a:cubicBezTo>
                <a:cubicBezTo>
                  <a:pt x="3978767" y="2126649"/>
                  <a:pt x="3974177" y="2136127"/>
                  <a:pt x="3968151" y="2144563"/>
                </a:cubicBezTo>
                <a:cubicBezTo>
                  <a:pt x="3959794" y="2156262"/>
                  <a:pt x="3951629" y="2168153"/>
                  <a:pt x="3942272" y="2179069"/>
                </a:cubicBezTo>
                <a:cubicBezTo>
                  <a:pt x="3934333" y="2188332"/>
                  <a:pt x="3927305" y="2199492"/>
                  <a:pt x="3916393" y="2204948"/>
                </a:cubicBezTo>
                <a:cubicBezTo>
                  <a:pt x="3903279" y="2211505"/>
                  <a:pt x="3887485" y="2210018"/>
                  <a:pt x="3873261" y="2213574"/>
                </a:cubicBezTo>
                <a:cubicBezTo>
                  <a:pt x="3855933" y="2217906"/>
                  <a:pt x="3826169" y="2229959"/>
                  <a:pt x="3812876" y="2239454"/>
                </a:cubicBezTo>
                <a:cubicBezTo>
                  <a:pt x="3802949" y="2246545"/>
                  <a:pt x="3797661" y="2259408"/>
                  <a:pt x="3786997" y="2265333"/>
                </a:cubicBezTo>
                <a:cubicBezTo>
                  <a:pt x="3771099" y="2274165"/>
                  <a:pt x="3750370" y="2272498"/>
                  <a:pt x="3735238" y="2282586"/>
                </a:cubicBezTo>
                <a:cubicBezTo>
                  <a:pt x="3726612" y="2288337"/>
                  <a:pt x="3718833" y="2295628"/>
                  <a:pt x="3709359" y="2299839"/>
                </a:cubicBezTo>
                <a:cubicBezTo>
                  <a:pt x="3692740" y="2307225"/>
                  <a:pt x="3657600" y="2317091"/>
                  <a:pt x="3657600" y="2317091"/>
                </a:cubicBezTo>
                <a:cubicBezTo>
                  <a:pt x="3640347" y="2328593"/>
                  <a:pt x="3617344" y="2334344"/>
                  <a:pt x="3605842" y="2351597"/>
                </a:cubicBezTo>
                <a:cubicBezTo>
                  <a:pt x="3600091" y="2360223"/>
                  <a:pt x="3597381" y="2371981"/>
                  <a:pt x="3588589" y="2377476"/>
                </a:cubicBezTo>
                <a:cubicBezTo>
                  <a:pt x="3573167" y="2387115"/>
                  <a:pt x="3536831" y="2394729"/>
                  <a:pt x="3536831" y="2394729"/>
                </a:cubicBezTo>
                <a:cubicBezTo>
                  <a:pt x="3454267" y="2477290"/>
                  <a:pt x="3559981" y="2379294"/>
                  <a:pt x="3485072" y="2429235"/>
                </a:cubicBezTo>
                <a:cubicBezTo>
                  <a:pt x="3474921" y="2436002"/>
                  <a:pt x="3469485" y="2448564"/>
                  <a:pt x="3459193" y="2455114"/>
                </a:cubicBezTo>
                <a:cubicBezTo>
                  <a:pt x="3437495" y="2468922"/>
                  <a:pt x="3411581" y="2475353"/>
                  <a:pt x="3390181" y="2489620"/>
                </a:cubicBezTo>
                <a:cubicBezTo>
                  <a:pt x="3381555" y="2495371"/>
                  <a:pt x="3372267" y="2500236"/>
                  <a:pt x="3364302" y="2506873"/>
                </a:cubicBezTo>
                <a:cubicBezTo>
                  <a:pt x="3354930" y="2514683"/>
                  <a:pt x="3348715" y="2526202"/>
                  <a:pt x="3338423" y="2532752"/>
                </a:cubicBezTo>
                <a:cubicBezTo>
                  <a:pt x="3316725" y="2546560"/>
                  <a:pt x="3293811" y="2559124"/>
                  <a:pt x="3269412" y="2567257"/>
                </a:cubicBezTo>
                <a:cubicBezTo>
                  <a:pt x="3182455" y="2596244"/>
                  <a:pt x="3317321" y="2552022"/>
                  <a:pt x="3209027" y="2584510"/>
                </a:cubicBezTo>
                <a:cubicBezTo>
                  <a:pt x="3191608" y="2589736"/>
                  <a:pt x="3157268" y="2601763"/>
                  <a:pt x="3157268" y="2601763"/>
                </a:cubicBezTo>
                <a:cubicBezTo>
                  <a:pt x="3082506" y="2598888"/>
                  <a:pt x="3007633" y="2598114"/>
                  <a:pt x="2932981" y="2593137"/>
                </a:cubicBezTo>
                <a:cubicBezTo>
                  <a:pt x="2884103" y="2589878"/>
                  <a:pt x="2912114" y="2584193"/>
                  <a:pt x="2872597" y="2567257"/>
                </a:cubicBezTo>
                <a:cubicBezTo>
                  <a:pt x="2861700" y="2562587"/>
                  <a:pt x="2849593" y="2561506"/>
                  <a:pt x="2838091" y="2558631"/>
                </a:cubicBezTo>
                <a:cubicBezTo>
                  <a:pt x="2820838" y="2547129"/>
                  <a:pt x="2802920" y="2536566"/>
                  <a:pt x="2786332" y="2524125"/>
                </a:cubicBezTo>
                <a:cubicBezTo>
                  <a:pt x="2782405" y="2521180"/>
                  <a:pt x="2735758" y="2485197"/>
                  <a:pt x="2725948" y="2480993"/>
                </a:cubicBezTo>
                <a:cubicBezTo>
                  <a:pt x="2715051" y="2476323"/>
                  <a:pt x="2702944" y="2475242"/>
                  <a:pt x="2691442" y="2472367"/>
                </a:cubicBezTo>
                <a:cubicBezTo>
                  <a:pt x="2606497" y="2429895"/>
                  <a:pt x="2712934" y="2481919"/>
                  <a:pt x="2613804" y="2437861"/>
                </a:cubicBezTo>
                <a:cubicBezTo>
                  <a:pt x="2537643" y="2404011"/>
                  <a:pt x="2627403" y="2436644"/>
                  <a:pt x="2527540" y="2403356"/>
                </a:cubicBezTo>
                <a:cubicBezTo>
                  <a:pt x="2510345" y="2397624"/>
                  <a:pt x="2484495" y="2388271"/>
                  <a:pt x="2467155" y="2386103"/>
                </a:cubicBezTo>
                <a:cubicBezTo>
                  <a:pt x="2386589" y="2376032"/>
                  <a:pt x="2252971" y="2372878"/>
                  <a:pt x="2182483" y="2368850"/>
                </a:cubicBezTo>
                <a:cubicBezTo>
                  <a:pt x="2142190" y="2366548"/>
                  <a:pt x="2101921" y="2363719"/>
                  <a:pt x="2061714" y="2360223"/>
                </a:cubicBezTo>
                <a:cubicBezTo>
                  <a:pt x="2035773" y="2357967"/>
                  <a:pt x="2010038" y="2353594"/>
                  <a:pt x="1984076" y="2351597"/>
                </a:cubicBezTo>
                <a:cubicBezTo>
                  <a:pt x="1935253" y="2347842"/>
                  <a:pt x="1886310" y="2345846"/>
                  <a:pt x="1837427" y="2342971"/>
                </a:cubicBezTo>
                <a:cubicBezTo>
                  <a:pt x="1800046" y="2345846"/>
                  <a:pt x="1762398" y="2346295"/>
                  <a:pt x="1725283" y="2351597"/>
                </a:cubicBezTo>
                <a:cubicBezTo>
                  <a:pt x="1575165" y="2373042"/>
                  <a:pt x="1727441" y="2361519"/>
                  <a:pt x="1604514" y="2386103"/>
                </a:cubicBezTo>
                <a:cubicBezTo>
                  <a:pt x="1590136" y="2388978"/>
                  <a:pt x="1575873" y="2392499"/>
                  <a:pt x="1561381" y="2394729"/>
                </a:cubicBezTo>
                <a:cubicBezTo>
                  <a:pt x="1453932" y="2411260"/>
                  <a:pt x="1399993" y="2406909"/>
                  <a:pt x="1268083" y="2411982"/>
                </a:cubicBezTo>
                <a:cubicBezTo>
                  <a:pt x="1181819" y="2409107"/>
                  <a:pt x="1095305" y="2410524"/>
                  <a:pt x="1009291" y="2403356"/>
                </a:cubicBezTo>
                <a:cubicBezTo>
                  <a:pt x="991168" y="2401846"/>
                  <a:pt x="974785" y="2391854"/>
                  <a:pt x="957532" y="2386103"/>
                </a:cubicBezTo>
                <a:lnTo>
                  <a:pt x="905774" y="2368850"/>
                </a:lnTo>
                <a:cubicBezTo>
                  <a:pt x="897148" y="2365974"/>
                  <a:pt x="887461" y="2365267"/>
                  <a:pt x="879895" y="2360223"/>
                </a:cubicBezTo>
                <a:cubicBezTo>
                  <a:pt x="871268" y="2354472"/>
                  <a:pt x="863288" y="2347608"/>
                  <a:pt x="854015" y="2342971"/>
                </a:cubicBezTo>
                <a:cubicBezTo>
                  <a:pt x="841635" y="2336781"/>
                  <a:pt x="804694" y="2328484"/>
                  <a:pt x="793631" y="2325718"/>
                </a:cubicBezTo>
                <a:cubicBezTo>
                  <a:pt x="734306" y="2286168"/>
                  <a:pt x="761544" y="2297769"/>
                  <a:pt x="715993" y="2282586"/>
                </a:cubicBezTo>
                <a:cubicBezTo>
                  <a:pt x="668548" y="2250955"/>
                  <a:pt x="708805" y="2282586"/>
                  <a:pt x="672861" y="2239454"/>
                </a:cubicBezTo>
                <a:cubicBezTo>
                  <a:pt x="665051" y="2230082"/>
                  <a:pt x="654921" y="2222837"/>
                  <a:pt x="646981" y="2213574"/>
                </a:cubicBezTo>
                <a:cubicBezTo>
                  <a:pt x="630929" y="2194847"/>
                  <a:pt x="617504" y="2173672"/>
                  <a:pt x="603849" y="2153189"/>
                </a:cubicBezTo>
                <a:cubicBezTo>
                  <a:pt x="600974" y="2141687"/>
                  <a:pt x="598480" y="2130083"/>
                  <a:pt x="595223" y="2118684"/>
                </a:cubicBezTo>
                <a:cubicBezTo>
                  <a:pt x="592725" y="2109941"/>
                  <a:pt x="587799" y="2101818"/>
                  <a:pt x="586597" y="2092805"/>
                </a:cubicBezTo>
                <a:cubicBezTo>
                  <a:pt x="582021" y="2058483"/>
                  <a:pt x="580846" y="2023794"/>
                  <a:pt x="577970" y="1989288"/>
                </a:cubicBezTo>
                <a:cubicBezTo>
                  <a:pt x="580846" y="1946156"/>
                  <a:pt x="579490" y="1902531"/>
                  <a:pt x="586597" y="1859891"/>
                </a:cubicBezTo>
                <a:cubicBezTo>
                  <a:pt x="588301" y="1849665"/>
                  <a:pt x="599638" y="1843486"/>
                  <a:pt x="603849" y="1834012"/>
                </a:cubicBezTo>
                <a:cubicBezTo>
                  <a:pt x="611235" y="1817393"/>
                  <a:pt x="616691" y="1799897"/>
                  <a:pt x="621102" y="1782254"/>
                </a:cubicBezTo>
                <a:cubicBezTo>
                  <a:pt x="623978" y="1770752"/>
                  <a:pt x="625059" y="1758645"/>
                  <a:pt x="629729" y="1747748"/>
                </a:cubicBezTo>
                <a:cubicBezTo>
                  <a:pt x="633935" y="1737933"/>
                  <a:pt x="669912" y="1691295"/>
                  <a:pt x="672861" y="1687363"/>
                </a:cubicBezTo>
                <a:cubicBezTo>
                  <a:pt x="675736" y="1672986"/>
                  <a:pt x="678306" y="1658544"/>
                  <a:pt x="681487" y="1644231"/>
                </a:cubicBezTo>
                <a:cubicBezTo>
                  <a:pt x="684059" y="1632657"/>
                  <a:pt x="687789" y="1621351"/>
                  <a:pt x="690114" y="1609725"/>
                </a:cubicBezTo>
                <a:cubicBezTo>
                  <a:pt x="705297" y="1533810"/>
                  <a:pt x="690577" y="1582456"/>
                  <a:pt x="707366" y="1532088"/>
                </a:cubicBezTo>
                <a:cubicBezTo>
                  <a:pt x="704491" y="1451575"/>
                  <a:pt x="703927" y="1370946"/>
                  <a:pt x="698740" y="1290548"/>
                </a:cubicBezTo>
                <a:cubicBezTo>
                  <a:pt x="698155" y="1281474"/>
                  <a:pt x="695794" y="1271769"/>
                  <a:pt x="690114" y="1264669"/>
                </a:cubicBezTo>
                <a:cubicBezTo>
                  <a:pt x="683637" y="1256573"/>
                  <a:pt x="672199" y="1254053"/>
                  <a:pt x="664234" y="1247416"/>
                </a:cubicBezTo>
                <a:cubicBezTo>
                  <a:pt x="654862" y="1239606"/>
                  <a:pt x="645845" y="1231167"/>
                  <a:pt x="638355" y="1221537"/>
                </a:cubicBezTo>
                <a:cubicBezTo>
                  <a:pt x="625625" y="1205169"/>
                  <a:pt x="621102" y="1181280"/>
                  <a:pt x="603849" y="1169778"/>
                </a:cubicBezTo>
                <a:lnTo>
                  <a:pt x="526212" y="1118020"/>
                </a:lnTo>
                <a:cubicBezTo>
                  <a:pt x="517585" y="1112269"/>
                  <a:pt x="507663" y="1108098"/>
                  <a:pt x="500332" y="1100767"/>
                </a:cubicBezTo>
                <a:cubicBezTo>
                  <a:pt x="491706" y="1092141"/>
                  <a:pt x="482392" y="1084151"/>
                  <a:pt x="474453" y="1074888"/>
                </a:cubicBezTo>
                <a:cubicBezTo>
                  <a:pt x="465096" y="1063972"/>
                  <a:pt x="458740" y="1050548"/>
                  <a:pt x="448574" y="1040382"/>
                </a:cubicBezTo>
                <a:cubicBezTo>
                  <a:pt x="441243" y="1033051"/>
                  <a:pt x="431487" y="1028624"/>
                  <a:pt x="422695" y="1023129"/>
                </a:cubicBezTo>
                <a:cubicBezTo>
                  <a:pt x="408477" y="1014243"/>
                  <a:pt x="393940" y="1005876"/>
                  <a:pt x="379563" y="997250"/>
                </a:cubicBezTo>
                <a:cubicBezTo>
                  <a:pt x="336727" y="932998"/>
                  <a:pt x="391781" y="1011912"/>
                  <a:pt x="336431" y="945491"/>
                </a:cubicBezTo>
                <a:cubicBezTo>
                  <a:pt x="329794" y="937526"/>
                  <a:pt x="324322" y="928614"/>
                  <a:pt x="319178" y="919612"/>
                </a:cubicBezTo>
                <a:cubicBezTo>
                  <a:pt x="312798" y="908447"/>
                  <a:pt x="310158" y="894985"/>
                  <a:pt x="301925" y="885106"/>
                </a:cubicBezTo>
                <a:cubicBezTo>
                  <a:pt x="295288" y="877142"/>
                  <a:pt x="284672" y="873605"/>
                  <a:pt x="276046" y="867854"/>
                </a:cubicBezTo>
                <a:cubicBezTo>
                  <a:pt x="270181" y="860034"/>
                  <a:pt x="239223" y="820088"/>
                  <a:pt x="232914" y="807469"/>
                </a:cubicBezTo>
                <a:cubicBezTo>
                  <a:pt x="207947" y="757533"/>
                  <a:pt x="247463" y="804765"/>
                  <a:pt x="198408" y="755710"/>
                </a:cubicBezTo>
                <a:cubicBezTo>
                  <a:pt x="181908" y="706215"/>
                  <a:pt x="201597" y="752418"/>
                  <a:pt x="163902" y="703952"/>
                </a:cubicBezTo>
                <a:cubicBezTo>
                  <a:pt x="151172" y="687584"/>
                  <a:pt x="140899" y="669446"/>
                  <a:pt x="129397" y="652193"/>
                </a:cubicBezTo>
                <a:lnTo>
                  <a:pt x="94891" y="600435"/>
                </a:lnTo>
                <a:cubicBezTo>
                  <a:pt x="89140" y="591809"/>
                  <a:pt x="86264" y="580307"/>
                  <a:pt x="77638" y="574556"/>
                </a:cubicBezTo>
                <a:lnTo>
                  <a:pt x="51759" y="557303"/>
                </a:lnTo>
                <a:cubicBezTo>
                  <a:pt x="48883" y="548676"/>
                  <a:pt x="47199" y="539556"/>
                  <a:pt x="43132" y="531423"/>
                </a:cubicBezTo>
                <a:cubicBezTo>
                  <a:pt x="38496" y="522150"/>
                  <a:pt x="30091" y="515018"/>
                  <a:pt x="25880" y="505544"/>
                </a:cubicBezTo>
                <a:cubicBezTo>
                  <a:pt x="18494" y="488925"/>
                  <a:pt x="14378" y="471039"/>
                  <a:pt x="8627" y="453786"/>
                </a:cubicBezTo>
                <a:lnTo>
                  <a:pt x="0" y="427906"/>
                </a:lnTo>
                <a:cubicBezTo>
                  <a:pt x="2876" y="381899"/>
                  <a:pt x="2398" y="335558"/>
                  <a:pt x="8627" y="289884"/>
                </a:cubicBezTo>
                <a:cubicBezTo>
                  <a:pt x="11215" y="270902"/>
                  <a:pt x="35782" y="214594"/>
                  <a:pt x="43132" y="194993"/>
                </a:cubicBezTo>
                <a:cubicBezTo>
                  <a:pt x="46325" y="186479"/>
                  <a:pt x="48177" y="177472"/>
                  <a:pt x="51759" y="169114"/>
                </a:cubicBezTo>
                <a:cubicBezTo>
                  <a:pt x="76695" y="110931"/>
                  <a:pt x="59402" y="155247"/>
                  <a:pt x="103517" y="100103"/>
                </a:cubicBezTo>
                <a:cubicBezTo>
                  <a:pt x="146838" y="45952"/>
                  <a:pt x="76200" y="19589"/>
                  <a:pt x="112144" y="5212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309928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6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286625" y="5509419"/>
            <a:ext cx="1547812" cy="1052512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164288" y="4797152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polII</a:t>
            </a:r>
            <a:r>
              <a:rPr lang="it-IT" dirty="0"/>
              <a:t> </a:t>
            </a:r>
            <a:r>
              <a:rPr lang="it-IT" dirty="0" err="1"/>
              <a:t>mov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CB0EF1-CCE9-B9EE-D307-C937D65F1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44" y="1762341"/>
            <a:ext cx="6353021" cy="4764766"/>
          </a:xfrm>
          <a:prstGeom prst="rect">
            <a:avLst/>
          </a:prstGeom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58" y="206137"/>
            <a:ext cx="283624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f06008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3398"/>
            <a:ext cx="7230587" cy="43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31" y="11326"/>
            <a:ext cx="1680568" cy="134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CasellaDiTesto 6"/>
          <p:cNvSpPr txBox="1">
            <a:spLocks noChangeArrowheads="1"/>
          </p:cNvSpPr>
          <p:nvPr/>
        </p:nvSpPr>
        <p:spPr bwMode="auto">
          <a:xfrm>
            <a:off x="5724128" y="5367073"/>
            <a:ext cx="30487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Trascrizione   e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RNA POLIMERASI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65100"/>
            <a:ext cx="7772400" cy="692150"/>
          </a:xfrm>
        </p:spPr>
        <p:txBody>
          <a:bodyPr/>
          <a:lstStyle/>
          <a:p>
            <a:pPr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RNA polimerasi eucariote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31800" y="857250"/>
            <a:ext cx="8280400" cy="49952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it-IT" sz="20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sintetizza i </a:t>
            </a:r>
            <a:r>
              <a:rPr lang="it-IT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5.8s  28s e 18s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(strutturali)</a:t>
            </a: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it-IT" sz="20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sintetizza i </a:t>
            </a:r>
            <a:r>
              <a:rPr lang="it-IT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(codificanti per proteine)</a:t>
            </a: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it-IT" sz="20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20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sintetizza i </a:t>
            </a:r>
            <a:r>
              <a:rPr lang="it-IT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tRNA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ed altri piccoli  RNA strutturali</a:t>
            </a: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defRPr/>
            </a:pPr>
            <a:endParaRPr lang="it-IT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Tutte le RNA </a:t>
            </a:r>
            <a:r>
              <a:rPr lang="it-IT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iniziano la trascrizione da un sito discreto (</a:t>
            </a:r>
            <a:r>
              <a:rPr lang="it-IT" sz="1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sito di inizio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sito di inizio della trascrizione è 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definito geneticamente 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it-IT" sz="1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discrete sequenze nucleotidiche</a:t>
            </a: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 costituiscono il </a:t>
            </a:r>
            <a:r>
              <a:rPr lang="it-IT" sz="1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promotore</a:t>
            </a: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r>
              <a:rPr lang="it-IT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frequenza e il tipo cellulare 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dove la RNA </a:t>
            </a:r>
            <a:r>
              <a:rPr lang="it-IT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inizia la trascrizione può essere regolata da sequenze nucleotidiche anche molto distanti dal sito di inizio (</a:t>
            </a:r>
            <a:r>
              <a:rPr lang="it-IT" sz="1800" b="1" i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enhancers</a:t>
            </a:r>
            <a:r>
              <a:rPr lang="it-IT" sz="1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800" b="1" i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silencers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endParaRPr lang="it-IT" sz="1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Tx/>
              <a:buChar char="•"/>
              <a:defRPr/>
            </a:pP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Tutte le RNA </a:t>
            </a:r>
            <a:r>
              <a:rPr lang="it-IT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terminano la trascrizione in siti discreti (</a:t>
            </a:r>
            <a:r>
              <a:rPr lang="it-IT" sz="1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terminatore</a:t>
            </a: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fg12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529783" cy="227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table 7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9"/>
          <a:stretch>
            <a:fillRect/>
          </a:stretch>
        </p:blipFill>
        <p:spPr bwMode="auto">
          <a:xfrm>
            <a:off x="315208" y="3123608"/>
            <a:ext cx="8513583" cy="327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2"/>
          <p:cNvSpPr txBox="1">
            <a:spLocks noChangeArrowheads="1"/>
          </p:cNvSpPr>
          <p:nvPr/>
        </p:nvSpPr>
        <p:spPr bwMode="auto">
          <a:xfrm>
            <a:off x="2339752" y="160376"/>
            <a:ext cx="397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TRASCRIZIONE NEGLI EUCARIOTI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779198" y="1772816"/>
            <a:ext cx="3969266" cy="2852738"/>
          </a:xfrm>
          <a:prstGeom prst="rect">
            <a:avLst/>
          </a:prstGeom>
        </p:spPr>
        <p:txBody>
          <a:bodyPr/>
          <a:lstStyle/>
          <a:p>
            <a:pPr algn="ctr" rtl="1">
              <a:defRPr/>
            </a:pPr>
            <a:endParaRPr lang="it-IT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1314" name="Picture 2" descr="Risultati immagini per eukaryotic rna polymeras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/>
          <a:stretch>
            <a:fillRect/>
          </a:stretch>
        </p:blipFill>
        <p:spPr bwMode="auto">
          <a:xfrm>
            <a:off x="251520" y="864294"/>
            <a:ext cx="362613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2" name="Picture 2" descr="http://2.bp.blogspot.com/_DZH2cmCoois/Rgbc_xFexrI/AAAAAAAABnY/rXM0ES77DAM/s320/figure+21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0" y="3213100"/>
            <a:ext cx="3688715" cy="35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06008_ISBN88-08-07891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10" y="405130"/>
            <a:ext cx="4105910" cy="246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179705" y="116840"/>
            <a:ext cx="42316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rtl="1">
              <a:defRPr/>
            </a:pPr>
            <a:r>
              <a:rPr lang="it-IT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j-ea"/>
                <a:cs typeface="+mj-cs"/>
                <a:sym typeface="+mn-ea"/>
              </a:rPr>
              <a:t>RNA polimerasi eucariotica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B1E771-9C08-F6BB-4293-5E6374865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89" y="836712"/>
            <a:ext cx="6353021" cy="47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5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-81061" y="879455"/>
            <a:ext cx="1843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PROMOTORE</a:t>
            </a:r>
          </a:p>
        </p:txBody>
      </p:sp>
      <p:grpSp>
        <p:nvGrpSpPr>
          <p:cNvPr id="34847" name="Group 11"/>
          <p:cNvGrpSpPr/>
          <p:nvPr/>
        </p:nvGrpSpPr>
        <p:grpSpPr bwMode="auto">
          <a:xfrm>
            <a:off x="3949342" y="2129447"/>
            <a:ext cx="5221348" cy="836613"/>
            <a:chOff x="473" y="1002"/>
            <a:chExt cx="4457" cy="527"/>
          </a:xfrm>
        </p:grpSpPr>
        <p:sp>
          <p:nvSpPr>
            <p:cNvPr id="34849" name="Text Box 3"/>
            <p:cNvSpPr txBox="1">
              <a:spLocks noChangeArrowheads="1"/>
            </p:cNvSpPr>
            <p:nvPr/>
          </p:nvSpPr>
          <p:spPr bwMode="auto">
            <a:xfrm>
              <a:off x="473" y="1002"/>
              <a:ext cx="44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5’ </a:t>
              </a:r>
              <a:r>
                <a:rPr lang="en-US" altLang="it-IT" sz="1800" b="1" dirty="0">
                  <a:solidFill>
                    <a:schemeClr val="accent6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CCATGTCCCCCACGGGGTAAATGGCTC</a:t>
              </a:r>
              <a:r>
                <a:rPr lang="en-US" altLang="it-IT" sz="1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……</a:t>
              </a:r>
              <a:r>
                <a:rPr lang="en-US" altLang="it-IT" sz="24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3’</a:t>
              </a:r>
            </a:p>
          </p:txBody>
        </p:sp>
        <p:sp>
          <p:nvSpPr>
            <p:cNvPr id="34850" name="Text Box 4"/>
            <p:cNvSpPr txBox="1">
              <a:spLocks noChangeArrowheads="1"/>
            </p:cNvSpPr>
            <p:nvPr/>
          </p:nvSpPr>
          <p:spPr bwMode="auto">
            <a:xfrm>
              <a:off x="480" y="1296"/>
              <a:ext cx="4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it-IT" altLang="en-US" sz="1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altLang="it-IT" sz="1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3’ GGTACAGGGGGTGCCCCATTTACCGAG……5’</a:t>
              </a:r>
            </a:p>
          </p:txBody>
        </p:sp>
      </p:grpSp>
      <p:sp>
        <p:nvSpPr>
          <p:cNvPr id="34845" name="Text Box 9"/>
          <p:cNvSpPr txBox="1">
            <a:spLocks noChangeArrowheads="1"/>
          </p:cNvSpPr>
          <p:nvPr/>
        </p:nvSpPr>
        <p:spPr bwMode="auto">
          <a:xfrm>
            <a:off x="4090175" y="4361920"/>
            <a:ext cx="4906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1030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5’ CCAUGUCCCCCACGGGGUAAAUGGCUC…3’</a:t>
            </a:r>
          </a:p>
        </p:txBody>
      </p:sp>
      <p:pic>
        <p:nvPicPr>
          <p:cNvPr id="38" name="Picture 20" descr="f06002_ISBN88-08-07891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 b="32474"/>
          <a:stretch>
            <a:fillRect/>
          </a:stretch>
        </p:blipFill>
        <p:spPr bwMode="auto">
          <a:xfrm>
            <a:off x="105623" y="1827999"/>
            <a:ext cx="3851920" cy="299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/>
          <p:cNvCxnSpPr/>
          <p:nvPr/>
        </p:nvCxnSpPr>
        <p:spPr bwMode="auto">
          <a:xfrm>
            <a:off x="6254552" y="3198206"/>
            <a:ext cx="0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s 1"/>
          <p:cNvSpPr/>
          <p:nvPr/>
        </p:nvSpPr>
        <p:spPr>
          <a:xfrm>
            <a:off x="1691680" y="5107577"/>
            <a:ext cx="6840855" cy="17284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4828" name="Text Box 36"/>
          <p:cNvSpPr txBox="1">
            <a:spLocks noChangeArrowheads="1"/>
          </p:cNvSpPr>
          <p:nvPr/>
        </p:nvSpPr>
        <p:spPr bwMode="auto">
          <a:xfrm>
            <a:off x="1176655" y="1592794"/>
            <a:ext cx="1172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</a:t>
            </a: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id="{4DF55922-1C43-F35B-EF49-B0690CF1A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438" y="1587039"/>
            <a:ext cx="1172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AFFFF68-6313-3BED-3F87-2C5360C63C27}"/>
              </a:ext>
            </a:extLst>
          </p:cNvPr>
          <p:cNvSpPr/>
          <p:nvPr/>
        </p:nvSpPr>
        <p:spPr bwMode="auto">
          <a:xfrm>
            <a:off x="205880" y="2996952"/>
            <a:ext cx="3528392" cy="18227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F2318A6-712D-F570-7802-FC3ABF2EE2DA}"/>
              </a:ext>
            </a:extLst>
          </p:cNvPr>
          <p:cNvSpPr/>
          <p:nvPr/>
        </p:nvSpPr>
        <p:spPr bwMode="auto">
          <a:xfrm>
            <a:off x="4188124" y="3086605"/>
            <a:ext cx="4514700" cy="18227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6142F9-FB3B-58B7-FE66-79B160246F50}"/>
              </a:ext>
            </a:extLst>
          </p:cNvPr>
          <p:cNvSpPr txBox="1"/>
          <p:nvPr/>
        </p:nvSpPr>
        <p:spPr>
          <a:xfrm>
            <a:off x="4090175" y="454655"/>
            <a:ext cx="479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sequenza di un gene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è indicata per convenzione  nel senso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5’ –&gt; 3’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1A396A-B171-A34C-5995-4FB07F45FAB8}"/>
              </a:ext>
            </a:extLst>
          </p:cNvPr>
          <p:cNvSpPr txBox="1"/>
          <p:nvPr/>
        </p:nvSpPr>
        <p:spPr>
          <a:xfrm>
            <a:off x="4283968" y="5619280"/>
            <a:ext cx="479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sequenza del RNA trascritto è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UGUALE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 quella del gene solamente con le caratteristiche del RNA  T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3" grpId="1"/>
      <p:bldP spid="2" grpId="0" animBg="1"/>
      <p:bldP spid="2" grpId="1" animBg="1"/>
      <p:bldP spid="6" grpId="0" animBg="1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7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0" y="260648"/>
            <a:ext cx="35782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971702" y="2147995"/>
            <a:ext cx="518275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Different </a:t>
            </a:r>
            <a:r>
              <a:rPr lang="en-US" altLang="it-IT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gene expression profiles</a:t>
            </a:r>
            <a:r>
              <a:rPr lang="en-US" altLang="it-IT" sz="2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(sets of genes) when regulated in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a coordinated manner  lead to dramatic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differentiation of cells.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Although all cells always have all genes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not all genes are activated in the same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way in all cells.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3491880" y="1268760"/>
            <a:ext cx="7200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1115616" y="1451685"/>
            <a:ext cx="3513584" cy="248137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4377282" y="6206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it-IT" dirty="0">
                <a:latin typeface="Arial Narrow" panose="020B0606020202030204" pitchFamily="34" charset="0"/>
              </a:rPr>
              <a:t>So, what makes different cells different</a:t>
            </a:r>
          </a:p>
          <a:p>
            <a:r>
              <a:rPr lang="en-US" altLang="it-IT" dirty="0">
                <a:latin typeface="Arial Narrow" panose="020B0606020202030204" pitchFamily="34" charset="0"/>
              </a:rPr>
              <a:t>from one another?</a:t>
            </a:r>
          </a:p>
        </p:txBody>
      </p:sp>
      <p:sp>
        <p:nvSpPr>
          <p:cNvPr id="3" name="Rettangolo 2"/>
          <p:cNvSpPr/>
          <p:nvPr/>
        </p:nvSpPr>
        <p:spPr bwMode="auto">
          <a:xfrm>
            <a:off x="375658" y="4155736"/>
            <a:ext cx="108012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907704" y="6093296"/>
            <a:ext cx="108012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491880" y="6061772"/>
            <a:ext cx="1880235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altLang="en-US">
                <a:latin typeface="Arial" panose="020B0604020202020204" pitchFamily="34" charset="0"/>
                <a:cs typeface="Arial" panose="020B0604020202020204" pitchFamily="34" charset="0"/>
              </a:rPr>
              <a:t>   GENE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9E1DA1-A9AF-3842-18EF-F16F84AE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7094"/>
            <a:ext cx="7920880" cy="59346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Risultati immagini per sense antisense str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2" y="2060848"/>
            <a:ext cx="8408816" cy="33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91880" y="118993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ndara" panose="020E0502030303020204" pitchFamily="34" charset="0"/>
              </a:rPr>
              <a:t>Gene </a:t>
            </a:r>
            <a:r>
              <a:rPr lang="it-IT" b="1" dirty="0" err="1">
                <a:latin typeface="Candara" panose="020E0502030303020204" pitchFamily="34" charset="0"/>
              </a:rPr>
              <a:t>sequence</a:t>
            </a:r>
            <a:r>
              <a:rPr lang="it-IT" b="1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Parentesi graffa chiusa 2"/>
          <p:cNvSpPr/>
          <p:nvPr/>
        </p:nvSpPr>
        <p:spPr bwMode="auto">
          <a:xfrm rot="5400000">
            <a:off x="4283968" y="188640"/>
            <a:ext cx="432048" cy="3744416"/>
          </a:xfrm>
          <a:prstGeom prst="rightBrace">
            <a:avLst/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512" y="453306"/>
            <a:ext cx="1837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Courier New" panose="02070309020205020404" pitchFamily="49" charset="0"/>
                <a:cs typeface="Courier New" panose="02070309020205020404" pitchFamily="49" charset="0"/>
              </a:rPr>
              <a:t>PROMOTORE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767637" y="500931"/>
            <a:ext cx="2212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Courier New" panose="02070309020205020404" pitchFamily="49" charset="0"/>
                <a:cs typeface="Courier New" panose="02070309020205020404" pitchFamily="49" charset="0"/>
              </a:rPr>
              <a:t>TERMINATORE</a:t>
            </a:r>
          </a:p>
        </p:txBody>
      </p:sp>
      <p:grpSp>
        <p:nvGrpSpPr>
          <p:cNvPr id="34820" name="Group 15"/>
          <p:cNvGrpSpPr/>
          <p:nvPr/>
        </p:nvGrpSpPr>
        <p:grpSpPr bwMode="auto">
          <a:xfrm>
            <a:off x="611312" y="1135931"/>
            <a:ext cx="7727951" cy="928688"/>
            <a:chOff x="272" y="1002"/>
            <a:chExt cx="4868" cy="585"/>
          </a:xfrm>
        </p:grpSpPr>
        <p:grpSp>
          <p:nvGrpSpPr>
            <p:cNvPr id="34847" name="Group 11"/>
            <p:cNvGrpSpPr/>
            <p:nvPr/>
          </p:nvGrpSpPr>
          <p:grpSpPr bwMode="auto">
            <a:xfrm>
              <a:off x="843" y="1002"/>
              <a:ext cx="4297" cy="585"/>
              <a:chOff x="480" y="1002"/>
              <a:chExt cx="4297" cy="585"/>
            </a:xfrm>
          </p:grpSpPr>
          <p:sp>
            <p:nvSpPr>
              <p:cNvPr id="34849" name="Text Box 3"/>
              <p:cNvSpPr txBox="1">
                <a:spLocks noChangeArrowheads="1"/>
              </p:cNvSpPr>
              <p:nvPr/>
            </p:nvSpPr>
            <p:spPr bwMode="auto">
              <a:xfrm>
                <a:off x="589" y="1002"/>
                <a:ext cx="418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4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5’….</a:t>
                </a:r>
                <a:r>
                  <a:rPr lang="en-US" altLang="it-IT" sz="2400" b="1" dirty="0">
                    <a:solidFill>
                      <a:schemeClr val="accent6">
                        <a:lumMod val="7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CCATGTCCCCCACGGGGTAAATGGCTC</a:t>
                </a:r>
                <a:r>
                  <a:rPr lang="en-US" altLang="it-IT" sz="24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……3’</a:t>
                </a:r>
              </a:p>
            </p:txBody>
          </p:sp>
          <p:sp>
            <p:nvSpPr>
              <p:cNvPr id="34850" name="Text Box 4"/>
              <p:cNvSpPr txBox="1">
                <a:spLocks noChangeArrowheads="1"/>
              </p:cNvSpPr>
              <p:nvPr/>
            </p:nvSpPr>
            <p:spPr bwMode="auto">
              <a:xfrm>
                <a:off x="480" y="1296"/>
                <a:ext cx="4297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4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3’.. GGTACAGGGGGTGCCCCATTTACCGAG……5’</a:t>
                </a:r>
              </a:p>
            </p:txBody>
          </p:sp>
        </p:grpSp>
        <p:sp>
          <p:nvSpPr>
            <p:cNvPr id="34848" name="Text Box 12"/>
            <p:cNvSpPr txBox="1">
              <a:spLocks noChangeArrowheads="1"/>
            </p:cNvSpPr>
            <p:nvPr/>
          </p:nvSpPr>
          <p:spPr bwMode="auto">
            <a:xfrm>
              <a:off x="272" y="1121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DNA</a:t>
              </a:r>
            </a:p>
          </p:txBody>
        </p:sp>
      </p:grpSp>
      <p:grpSp>
        <p:nvGrpSpPr>
          <p:cNvPr id="4" name="Group 16"/>
          <p:cNvGrpSpPr/>
          <p:nvPr/>
        </p:nvGrpSpPr>
        <p:grpSpPr bwMode="auto">
          <a:xfrm>
            <a:off x="611312" y="3479083"/>
            <a:ext cx="7532688" cy="593726"/>
            <a:chOff x="306" y="2422"/>
            <a:chExt cx="4745" cy="374"/>
          </a:xfrm>
        </p:grpSpPr>
        <p:sp>
          <p:nvSpPr>
            <p:cNvPr id="34845" name="Text Box 9"/>
            <p:cNvSpPr txBox="1">
              <a:spLocks noChangeArrowheads="1"/>
            </p:cNvSpPr>
            <p:nvPr/>
          </p:nvSpPr>
          <p:spPr bwMode="auto">
            <a:xfrm>
              <a:off x="986" y="2505"/>
              <a:ext cx="406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rgbClr val="F103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5’….CCAUGUCCCCCACGGGGUAAAUGGCUC…3’</a:t>
              </a:r>
            </a:p>
          </p:txBody>
        </p:sp>
        <p:sp>
          <p:nvSpPr>
            <p:cNvPr id="34846" name="Text Box 13"/>
            <p:cNvSpPr txBox="1">
              <a:spLocks noChangeArrowheads="1"/>
            </p:cNvSpPr>
            <p:nvPr/>
          </p:nvSpPr>
          <p:spPr bwMode="auto">
            <a:xfrm>
              <a:off x="306" y="2422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u="sng" dirty="0">
                  <a:solidFill>
                    <a:srgbClr val="F103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RNA</a:t>
              </a:r>
            </a:p>
          </p:txBody>
        </p:sp>
      </p:grpSp>
      <p:grpSp>
        <p:nvGrpSpPr>
          <p:cNvPr id="5" name="Group 34"/>
          <p:cNvGrpSpPr/>
          <p:nvPr/>
        </p:nvGrpSpPr>
        <p:grpSpPr bwMode="auto">
          <a:xfrm>
            <a:off x="179512" y="2505224"/>
            <a:ext cx="8640763" cy="2017713"/>
            <a:chOff x="8" y="1888"/>
            <a:chExt cx="5443" cy="1271"/>
          </a:xfrm>
        </p:grpSpPr>
        <p:sp>
          <p:nvSpPr>
            <p:cNvPr id="34839" name="Text Box 14"/>
            <p:cNvSpPr txBox="1">
              <a:spLocks noChangeArrowheads="1"/>
            </p:cNvSpPr>
            <p:nvPr/>
          </p:nvSpPr>
          <p:spPr bwMode="auto">
            <a:xfrm>
              <a:off x="41" y="2818"/>
              <a:ext cx="7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STAMPO</a:t>
              </a:r>
            </a:p>
          </p:txBody>
        </p:sp>
        <p:grpSp>
          <p:nvGrpSpPr>
            <p:cNvPr id="34840" name="Group 33"/>
            <p:cNvGrpSpPr/>
            <p:nvPr/>
          </p:nvGrpSpPr>
          <p:grpSpPr bwMode="auto">
            <a:xfrm>
              <a:off x="8" y="1888"/>
              <a:ext cx="5443" cy="1271"/>
              <a:chOff x="8" y="1888"/>
              <a:chExt cx="5443" cy="1271"/>
            </a:xfrm>
          </p:grpSpPr>
          <p:grpSp>
            <p:nvGrpSpPr>
              <p:cNvPr id="34841" name="Group 10"/>
              <p:cNvGrpSpPr/>
              <p:nvPr/>
            </p:nvGrpSpPr>
            <p:grpSpPr bwMode="auto">
              <a:xfrm>
                <a:off x="833" y="1949"/>
                <a:ext cx="4324" cy="1121"/>
                <a:chOff x="470" y="2194"/>
                <a:chExt cx="4324" cy="1121"/>
              </a:xfrm>
            </p:grpSpPr>
            <p:sp>
              <p:nvSpPr>
                <p:cNvPr id="3484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13" y="2194"/>
                  <a:ext cx="4181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5’….</a:t>
                  </a:r>
                  <a:r>
                    <a:rPr lang="en-US" altLang="it-IT" sz="2400" b="1" dirty="0">
                      <a:solidFill>
                        <a:schemeClr val="accent6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CCATGTCCCCCACGGGGTAAATGGCTC</a:t>
                  </a:r>
                  <a:r>
                    <a:rPr lang="en-US" altLang="it-IT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……3’</a:t>
                  </a:r>
                </a:p>
              </p:txBody>
            </p:sp>
            <p:sp>
              <p:nvSpPr>
                <p:cNvPr id="3484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70" y="3024"/>
                  <a:ext cx="4297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400" b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3’.. GGTACAGGGGGTGCCCCATTTACCGAG……5’</a:t>
                  </a:r>
                </a:p>
              </p:txBody>
            </p:sp>
          </p:grpSp>
          <p:sp>
            <p:nvSpPr>
              <p:cNvPr id="34842" name="Rectangle 19"/>
              <p:cNvSpPr>
                <a:spLocks noChangeArrowheads="1"/>
              </p:cNvSpPr>
              <p:nvPr/>
            </p:nvSpPr>
            <p:spPr bwMode="auto">
              <a:xfrm>
                <a:off x="8" y="1888"/>
                <a:ext cx="5443" cy="1271"/>
              </a:xfrm>
              <a:prstGeom prst="rect">
                <a:avLst/>
              </a:prstGeom>
              <a:noFill/>
              <a:ln w="28575">
                <a:solidFill>
                  <a:srgbClr val="000099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rtl="0">
                  <a:spcBef>
                    <a:spcPct val="0"/>
                  </a:spcBef>
                  <a:buFontTx/>
                  <a:buNone/>
                </a:pPr>
                <a:endParaRPr lang="en-US" altLang="it-IT" sz="2400">
                  <a:solidFill>
                    <a:schemeClr val="accent2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8" name="Group 26"/>
          <p:cNvGrpSpPr/>
          <p:nvPr/>
        </p:nvGrpSpPr>
        <p:grpSpPr bwMode="auto">
          <a:xfrm>
            <a:off x="1829812" y="4840129"/>
            <a:ext cx="6921501" cy="1614164"/>
            <a:chOff x="798" y="3249"/>
            <a:chExt cx="4360" cy="790"/>
          </a:xfrm>
        </p:grpSpPr>
        <p:sp>
          <p:nvSpPr>
            <p:cNvPr id="34833" name="Line 20"/>
            <p:cNvSpPr>
              <a:spLocks noChangeShapeType="1"/>
            </p:cNvSpPr>
            <p:nvPr/>
          </p:nvSpPr>
          <p:spPr bwMode="auto">
            <a:xfrm>
              <a:off x="1020" y="3385"/>
              <a:ext cx="381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4834" name="Line 21"/>
            <p:cNvSpPr>
              <a:spLocks noChangeShapeType="1"/>
            </p:cNvSpPr>
            <p:nvPr/>
          </p:nvSpPr>
          <p:spPr bwMode="auto">
            <a:xfrm>
              <a:off x="1020" y="3884"/>
              <a:ext cx="381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4835" name="Text Box 22"/>
            <p:cNvSpPr txBox="1">
              <a:spLocks noChangeArrowheads="1"/>
            </p:cNvSpPr>
            <p:nvPr/>
          </p:nvSpPr>
          <p:spPr bwMode="auto">
            <a:xfrm>
              <a:off x="798" y="3249"/>
              <a:ext cx="3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Courier New" panose="02070309020205020404" pitchFamily="49" charset="0"/>
                  <a:cs typeface="Courier New" panose="02070309020205020404" pitchFamily="49" charset="0"/>
                </a:rPr>
                <a:t>5’</a:t>
              </a:r>
            </a:p>
          </p:txBody>
        </p:sp>
        <p:sp>
          <p:nvSpPr>
            <p:cNvPr id="34836" name="Text Box 23"/>
            <p:cNvSpPr txBox="1">
              <a:spLocks noChangeArrowheads="1"/>
            </p:cNvSpPr>
            <p:nvPr/>
          </p:nvSpPr>
          <p:spPr bwMode="auto">
            <a:xfrm>
              <a:off x="4806" y="3748"/>
              <a:ext cx="3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5’</a:t>
              </a:r>
            </a:p>
          </p:txBody>
        </p:sp>
        <p:sp>
          <p:nvSpPr>
            <p:cNvPr id="34837" name="Text Box 24"/>
            <p:cNvSpPr txBox="1">
              <a:spLocks noChangeArrowheads="1"/>
            </p:cNvSpPr>
            <p:nvPr/>
          </p:nvSpPr>
          <p:spPr bwMode="auto">
            <a:xfrm>
              <a:off x="4809" y="3249"/>
              <a:ext cx="3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Courier New" panose="02070309020205020404" pitchFamily="49" charset="0"/>
                  <a:cs typeface="Courier New" panose="02070309020205020404" pitchFamily="49" charset="0"/>
                </a:rPr>
                <a:t>3’</a:t>
              </a:r>
            </a:p>
          </p:txBody>
        </p:sp>
        <p:sp>
          <p:nvSpPr>
            <p:cNvPr id="34838" name="Text Box 25"/>
            <p:cNvSpPr txBox="1">
              <a:spLocks noChangeArrowheads="1"/>
            </p:cNvSpPr>
            <p:nvPr/>
          </p:nvSpPr>
          <p:spPr bwMode="auto">
            <a:xfrm>
              <a:off x="798" y="3748"/>
              <a:ext cx="34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3’</a:t>
              </a:r>
            </a:p>
          </p:txBody>
        </p:sp>
      </p:grpSp>
      <p:grpSp>
        <p:nvGrpSpPr>
          <p:cNvPr id="9" name="Group 28"/>
          <p:cNvGrpSpPr/>
          <p:nvPr/>
        </p:nvGrpSpPr>
        <p:grpSpPr bwMode="auto">
          <a:xfrm>
            <a:off x="982414" y="5530397"/>
            <a:ext cx="6383337" cy="594586"/>
            <a:chOff x="266" y="3658"/>
            <a:chExt cx="4021" cy="291"/>
          </a:xfrm>
        </p:grpSpPr>
        <p:sp>
          <p:nvSpPr>
            <p:cNvPr id="34831" name="Text Box 18"/>
            <p:cNvSpPr txBox="1">
              <a:spLocks noChangeArrowheads="1"/>
            </p:cNvSpPr>
            <p:nvPr/>
          </p:nvSpPr>
          <p:spPr bwMode="auto">
            <a:xfrm>
              <a:off x="266" y="3658"/>
              <a:ext cx="69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dirty="0" err="1">
                  <a:solidFill>
                    <a:srgbClr val="F103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senso</a:t>
              </a:r>
              <a:endParaRPr lang="en-US" altLang="it-IT" sz="2400" dirty="0">
                <a:solidFill>
                  <a:srgbClr val="F1030E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4832" name="Line 27"/>
            <p:cNvSpPr>
              <a:spLocks noChangeShapeType="1"/>
            </p:cNvSpPr>
            <p:nvPr/>
          </p:nvSpPr>
          <p:spPr bwMode="auto">
            <a:xfrm>
              <a:off x="1203" y="3819"/>
              <a:ext cx="3084" cy="0"/>
            </a:xfrm>
            <a:prstGeom prst="line">
              <a:avLst/>
            </a:prstGeom>
            <a:noFill/>
            <a:ln w="38100">
              <a:solidFill>
                <a:srgbClr val="F1030E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0" name="Group 35"/>
          <p:cNvGrpSpPr/>
          <p:nvPr/>
        </p:nvGrpSpPr>
        <p:grpSpPr bwMode="auto">
          <a:xfrm>
            <a:off x="1919038" y="5185249"/>
            <a:ext cx="6267449" cy="461962"/>
            <a:chOff x="1218" y="3467"/>
            <a:chExt cx="3948" cy="291"/>
          </a:xfrm>
        </p:grpSpPr>
        <p:sp>
          <p:nvSpPr>
            <p:cNvPr id="34829" name="Line 29"/>
            <p:cNvSpPr>
              <a:spLocks noChangeShapeType="1"/>
            </p:cNvSpPr>
            <p:nvPr/>
          </p:nvSpPr>
          <p:spPr bwMode="auto">
            <a:xfrm flipH="1">
              <a:off x="2536" y="3597"/>
              <a:ext cx="2630" cy="0"/>
            </a:xfrm>
            <a:prstGeom prst="line">
              <a:avLst/>
            </a:prstGeom>
            <a:noFill/>
            <a:ln w="38100">
              <a:solidFill>
                <a:srgbClr val="F1030E"/>
              </a:solidFill>
              <a:prstDash val="dash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4830" name="Text Box 30"/>
            <p:cNvSpPr txBox="1">
              <a:spLocks noChangeArrowheads="1"/>
            </p:cNvSpPr>
            <p:nvPr/>
          </p:nvSpPr>
          <p:spPr bwMode="auto">
            <a:xfrm>
              <a:off x="1218" y="3467"/>
              <a:ext cx="12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solidFill>
                    <a:srgbClr val="F103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anti-</a:t>
              </a:r>
              <a:r>
                <a:rPr lang="en-US" altLang="it-IT" sz="2400" dirty="0" err="1">
                  <a:solidFill>
                    <a:srgbClr val="F103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senso</a:t>
              </a:r>
              <a:endParaRPr lang="en-US" altLang="it-IT" sz="2400" dirty="0">
                <a:solidFill>
                  <a:srgbClr val="F1030E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791913" y="4791549"/>
            <a:ext cx="1106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ourier New" panose="02070309020205020404" pitchFamily="49" charset="0"/>
                <a:cs typeface="Courier New" panose="02070309020205020404" pitchFamily="49" charset="0"/>
              </a:rPr>
              <a:t>senso</a:t>
            </a:r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203657" y="6178215"/>
            <a:ext cx="2028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anti-</a:t>
            </a:r>
            <a:r>
              <a:rPr lang="en-US" altLang="it-IT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</a:t>
            </a:r>
            <a:endParaRPr lang="en-US" altLang="it-IT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828" name="Text Box 36"/>
          <p:cNvSpPr txBox="1">
            <a:spLocks noChangeArrowheads="1"/>
          </p:cNvSpPr>
          <p:nvPr/>
        </p:nvSpPr>
        <p:spPr bwMode="auto">
          <a:xfrm>
            <a:off x="3794974" y="268869"/>
            <a:ext cx="104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79" grpId="0"/>
      <p:bldP spid="20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2"/>
          <p:cNvGraphicFramePr>
            <a:graphicFrameLocks noChangeAspect="1"/>
          </p:cNvGraphicFramePr>
          <p:nvPr/>
        </p:nvGraphicFramePr>
        <p:xfrm>
          <a:off x="1115616" y="4149080"/>
          <a:ext cx="4501917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191500" imgH="2209800" progId="Photoshop.Image.5">
                  <p:embed/>
                </p:oleObj>
              </mc:Choice>
              <mc:Fallback>
                <p:oleObj name="Image" r:id="rId3" imgW="8191500" imgH="2209800" progId="Photoshop.Image.5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4149080"/>
                        <a:ext cx="4501917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67544" y="332656"/>
            <a:ext cx="8388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direzione</a:t>
            </a: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determinata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promotore</a:t>
            </a:r>
            <a:endParaRPr lang="en-US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24" descr="f06014_ISBN88-08-07891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8277"/>
            <a:ext cx="800769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3056EC71-9178-61A1-08EA-9332858DA5BE}"/>
              </a:ext>
            </a:extLst>
          </p:cNvPr>
          <p:cNvCxnSpPr>
            <a:cxnSpLocks/>
          </p:cNvCxnSpPr>
          <p:nvPr/>
        </p:nvCxnSpPr>
        <p:spPr bwMode="auto">
          <a:xfrm>
            <a:off x="1403648" y="2401838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204F561-BC79-5AC5-3B5B-0AACDEE621EF}"/>
              </a:ext>
            </a:extLst>
          </p:cNvPr>
          <p:cNvCxnSpPr>
            <a:cxnSpLocks/>
          </p:cNvCxnSpPr>
          <p:nvPr/>
        </p:nvCxnSpPr>
        <p:spPr bwMode="auto">
          <a:xfrm>
            <a:off x="3229594" y="2406030"/>
            <a:ext cx="11596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61BC6D0-4A65-1A8C-1170-645597E94763}"/>
              </a:ext>
            </a:extLst>
          </p:cNvPr>
          <p:cNvCxnSpPr>
            <a:cxnSpLocks/>
          </p:cNvCxnSpPr>
          <p:nvPr/>
        </p:nvCxnSpPr>
        <p:spPr bwMode="auto">
          <a:xfrm>
            <a:off x="7124683" y="2411363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E71513C-8C66-68BD-380C-3E228261B859}"/>
              </a:ext>
            </a:extLst>
          </p:cNvPr>
          <p:cNvCxnSpPr>
            <a:cxnSpLocks/>
          </p:cNvCxnSpPr>
          <p:nvPr/>
        </p:nvCxnSpPr>
        <p:spPr bwMode="auto">
          <a:xfrm>
            <a:off x="6594427" y="2406030"/>
            <a:ext cx="2523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0DBA50D-C22F-0B4D-9C55-957332D68163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6725" y="2517279"/>
            <a:ext cx="67827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9F7D2F8-A024-2245-1339-A2C12D84C87D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4046" y="2511946"/>
            <a:ext cx="90278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05AB28F-6AF5-A559-1B83-C7CC349CE4CD}"/>
              </a:ext>
            </a:extLst>
          </p:cNvPr>
          <p:cNvCxnSpPr>
            <a:cxnSpLocks/>
          </p:cNvCxnSpPr>
          <p:nvPr/>
        </p:nvCxnSpPr>
        <p:spPr bwMode="auto">
          <a:xfrm flipH="1">
            <a:off x="573460" y="2517279"/>
            <a:ext cx="56055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regolazione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dell’espressione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genica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negli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eucarioti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avviene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livelli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4" descr="f0700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89281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reccia in giù 5"/>
          <p:cNvSpPr>
            <a:spLocks noChangeArrowheads="1"/>
          </p:cNvSpPr>
          <p:nvPr/>
        </p:nvSpPr>
        <p:spPr bwMode="auto">
          <a:xfrm rot="10800000">
            <a:off x="571500" y="4643438"/>
            <a:ext cx="928688" cy="12858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37893" name="Freccia in giù 6"/>
          <p:cNvSpPr>
            <a:spLocks noChangeArrowheads="1"/>
          </p:cNvSpPr>
          <p:nvPr/>
        </p:nvSpPr>
        <p:spPr bwMode="auto">
          <a:xfrm>
            <a:off x="571500" y="1500188"/>
            <a:ext cx="928688" cy="13668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0" y="3000372"/>
            <a:ext cx="2500298" cy="150019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846" y="-27384"/>
            <a:ext cx="8822041" cy="904874"/>
          </a:xfrm>
        </p:spPr>
        <p:txBody>
          <a:bodyPr/>
          <a:lstStyle/>
          <a:p>
            <a:r>
              <a:rPr lang="en-GB" altLang="it-IT" sz="2800" dirty="0">
                <a:latin typeface="Arial Narrow" panose="020B0606020202030204" pitchFamily="34" charset="0"/>
              </a:rPr>
              <a:t>Il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controllo</a:t>
            </a:r>
            <a:r>
              <a:rPr lang="en-GB" altLang="it-IT" sz="2800" b="1" dirty="0">
                <a:solidFill>
                  <a:srgbClr val="F1030E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della</a:t>
            </a:r>
            <a:r>
              <a:rPr lang="en-GB" altLang="it-IT" sz="2800" b="1" dirty="0">
                <a:solidFill>
                  <a:srgbClr val="F1030E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trascrizione</a:t>
            </a:r>
            <a:r>
              <a:rPr lang="en-GB" altLang="it-IT" sz="2800" b="1" dirty="0">
                <a:latin typeface="Arial Narrow" panose="020B0606020202030204" pitchFamily="34" charset="0"/>
              </a:rPr>
              <a:t> </a:t>
            </a:r>
            <a:r>
              <a:rPr lang="en-GB" altLang="it-IT" sz="2800" dirty="0" err="1">
                <a:latin typeface="Arial Narrow" panose="020B0606020202030204" pitchFamily="34" charset="0"/>
              </a:rPr>
              <a:t>avviene</a:t>
            </a:r>
            <a:r>
              <a:rPr lang="en-GB" altLang="it-IT" sz="2800" dirty="0">
                <a:latin typeface="Arial Narrow" panose="020B0606020202030204" pitchFamily="34" charset="0"/>
              </a:rPr>
              <a:t> a </a:t>
            </a:r>
            <a:r>
              <a:rPr lang="en-GB" altLang="it-IT" sz="2800" dirty="0" err="1">
                <a:latin typeface="Arial Narrow" panose="020B0606020202030204" pitchFamily="34" charset="0"/>
              </a:rPr>
              <a:t>numerosi</a:t>
            </a:r>
            <a:r>
              <a:rPr lang="en-GB" altLang="it-IT" sz="2800" dirty="0">
                <a:latin typeface="Arial Narrow" panose="020B0606020202030204" pitchFamily="34" charset="0"/>
              </a:rPr>
              <a:t> </a:t>
            </a:r>
            <a:r>
              <a:rPr lang="en-GB" altLang="it-IT" sz="2800" dirty="0" err="1">
                <a:latin typeface="Arial Narrow" panose="020B0606020202030204" pitchFamily="34" charset="0"/>
              </a:rPr>
              <a:t>livelli</a:t>
            </a:r>
            <a:r>
              <a:rPr lang="en-GB" altLang="it-IT" sz="2800" dirty="0"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1341438"/>
            <a:ext cx="7772400" cy="4495800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en-GB" altLang="it-IT" sz="2800" dirty="0">
              <a:latin typeface="Arial Narrow" panose="020B0606020202030204" pitchFamily="34" charset="0"/>
            </a:endParaRPr>
          </a:p>
          <a:p>
            <a:pPr lvl="1" algn="l">
              <a:lnSpc>
                <a:spcPct val="90000"/>
              </a:lnSpc>
              <a:buFontTx/>
              <a:buNone/>
            </a:pPr>
            <a:r>
              <a:rPr lang="en-GB" altLang="it-IT" sz="2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433030" y="1658708"/>
            <a:ext cx="41389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>
                <a:latin typeface="Arial Narrow" panose="020B0606020202030204" pitchFamily="34" charset="0"/>
              </a:rPr>
              <a:t> Co-</a:t>
            </a:r>
            <a:r>
              <a:rPr lang="en-GB" altLang="it-IT" sz="1400" dirty="0" err="1">
                <a:latin typeface="Arial Narrow" panose="020B0606020202030204" pitchFamily="34" charset="0"/>
              </a:rPr>
              <a:t>attivatori</a:t>
            </a:r>
            <a:endParaRPr lang="en-GB" altLang="it-IT" sz="1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>
                <a:latin typeface="Arial Narrow" panose="020B0606020202030204" pitchFamily="34" charset="0"/>
              </a:rPr>
              <a:t>RNA </a:t>
            </a:r>
            <a:r>
              <a:rPr lang="en-GB" altLang="it-IT" sz="1400" dirty="0" err="1">
                <a:latin typeface="Arial Narrow" panose="020B0606020202030204" pitchFamily="34" charset="0"/>
              </a:rPr>
              <a:t>polimerasi</a:t>
            </a:r>
            <a:endParaRPr lang="en-GB" altLang="it-IT" sz="1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 err="1">
                <a:latin typeface="Arial Narrow" panose="020B0606020202030204" pitchFamily="34" charset="0"/>
              </a:rPr>
              <a:t>Fattori</a:t>
            </a:r>
            <a:r>
              <a:rPr lang="en-GB" altLang="it-IT" sz="1400" dirty="0">
                <a:latin typeface="Arial Narrow" panose="020B0606020202030204" pitchFamily="34" charset="0"/>
              </a:rPr>
              <a:t> “</a:t>
            </a:r>
            <a:r>
              <a:rPr lang="en-GB" altLang="it-IT" sz="1400" dirty="0" err="1">
                <a:latin typeface="Arial Narrow" panose="020B0606020202030204" pitchFamily="34" charset="0"/>
              </a:rPr>
              <a:t>generali</a:t>
            </a:r>
            <a:r>
              <a:rPr lang="en-GB" altLang="it-IT" sz="1400" dirty="0">
                <a:latin typeface="Arial Narrow" panose="020B0606020202030204" pitchFamily="34" charset="0"/>
              </a:rPr>
              <a:t>” di </a:t>
            </a:r>
            <a:r>
              <a:rPr lang="en-GB" altLang="it-IT" sz="1400" dirty="0" err="1">
                <a:latin typeface="Arial Narrow" panose="020B0606020202030204" pitchFamily="34" charset="0"/>
              </a:rPr>
              <a:t>trascrizione</a:t>
            </a:r>
            <a:r>
              <a:rPr lang="en-GB" altLang="it-IT" sz="1400" dirty="0">
                <a:latin typeface="Arial Narrow" panose="020B0606020202030204" pitchFamily="34" charset="0"/>
              </a:rPr>
              <a:t> (GTFs)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 err="1">
                <a:latin typeface="Arial Narrow" panose="020B0606020202030204" pitchFamily="34" charset="0"/>
              </a:rPr>
              <a:t>Fattori</a:t>
            </a:r>
            <a:r>
              <a:rPr lang="en-GB" altLang="it-IT" sz="1400" dirty="0">
                <a:latin typeface="Arial Narrow" panose="020B0606020202030204" pitchFamily="34" charset="0"/>
              </a:rPr>
              <a:t> di </a:t>
            </a:r>
            <a:r>
              <a:rPr lang="en-GB" altLang="it-IT" sz="1400" dirty="0" err="1">
                <a:latin typeface="Arial Narrow" panose="020B0606020202030204" pitchFamily="34" charset="0"/>
              </a:rPr>
              <a:t>trascrizione</a:t>
            </a:r>
            <a:r>
              <a:rPr lang="en-GB" altLang="it-IT" sz="1400" dirty="0">
                <a:latin typeface="Arial Narrow" panose="020B0606020202030204" pitchFamily="34" charset="0"/>
              </a:rPr>
              <a:t> </a:t>
            </a:r>
            <a:r>
              <a:rPr lang="en-GB" altLang="it-IT" sz="1400" dirty="0" err="1">
                <a:latin typeface="Arial Narrow" panose="020B0606020202030204" pitchFamily="34" charset="0"/>
              </a:rPr>
              <a:t>legati</a:t>
            </a:r>
            <a:r>
              <a:rPr lang="en-GB" altLang="it-IT" sz="1400" dirty="0">
                <a:latin typeface="Arial Narrow" panose="020B0606020202030204" pitchFamily="34" charset="0"/>
              </a:rPr>
              <a:t> a </a:t>
            </a:r>
            <a:r>
              <a:rPr lang="en-GB" altLang="it-IT" sz="1400" dirty="0" err="1">
                <a:latin typeface="Arial Narrow" panose="020B0606020202030204" pitchFamily="34" charset="0"/>
              </a:rPr>
              <a:t>specifici</a:t>
            </a:r>
            <a:r>
              <a:rPr lang="en-GB" altLang="it-IT" sz="1400" dirty="0">
                <a:latin typeface="Arial Narrow" panose="020B0606020202030204" pitchFamily="34" charset="0"/>
              </a:rPr>
              <a:t> </a:t>
            </a:r>
            <a:r>
              <a:rPr lang="en-GB" altLang="it-IT" sz="1400" dirty="0" err="1">
                <a:latin typeface="Arial Narrow" panose="020B0606020202030204" pitchFamily="34" charset="0"/>
              </a:rPr>
              <a:t>promotori</a:t>
            </a:r>
            <a:r>
              <a:rPr lang="en-GB" altLang="it-IT" sz="1400" dirty="0">
                <a:latin typeface="Arial Narrow" panose="020B0606020202030204" pitchFamily="34" charset="0"/>
              </a:rPr>
              <a:t>/enhancers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it-IT" sz="1400" dirty="0">
              <a:latin typeface="Arial Narrow" panose="020B0606020202030204" pitchFamily="34" charset="0"/>
            </a:endParaRP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123526" y="1057978"/>
            <a:ext cx="6793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Pre-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attivazione</a:t>
            </a:r>
            <a:endParaRPr lang="en-GB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62" y="3242135"/>
            <a:ext cx="3638109" cy="3369677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 bwMode="auto">
          <a:xfrm>
            <a:off x="3887596" y="5040790"/>
            <a:ext cx="861690" cy="44787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48924" y="1167135"/>
            <a:ext cx="6444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dirty="0" err="1">
                <a:latin typeface="Arial Narrow" panose="020B0606020202030204" pitchFamily="34" charset="0"/>
              </a:rPr>
              <a:t>Induzione</a:t>
            </a:r>
            <a:r>
              <a:rPr lang="en-GB" altLang="it-IT" sz="2400" dirty="0">
                <a:latin typeface="Arial Narrow" panose="020B0606020202030204" pitchFamily="34" charset="0"/>
              </a:rPr>
              <a:t> di uno </a:t>
            </a:r>
            <a:r>
              <a:rPr lang="en-GB" altLang="it-IT" sz="2400" dirty="0" err="1">
                <a:latin typeface="Arial Narrow" panose="020B0606020202030204" pitchFamily="34" charset="0"/>
              </a:rPr>
              <a:t>stato</a:t>
            </a:r>
            <a:r>
              <a:rPr lang="en-GB" altLang="it-IT" sz="2400" dirty="0">
                <a:latin typeface="Arial Narrow" panose="020B0606020202030204" pitchFamily="34" charset="0"/>
              </a:rPr>
              <a:t> </a:t>
            </a:r>
            <a:r>
              <a:rPr lang="en-GB" altLang="it-IT" sz="2400" b="1" dirty="0" err="1">
                <a:latin typeface="Arial Narrow" panose="020B0606020202030204" pitchFamily="34" charset="0"/>
              </a:rPr>
              <a:t>trascrizionalmente</a:t>
            </a:r>
            <a:r>
              <a:rPr lang="en-GB" altLang="it-IT" sz="2400" b="1" dirty="0">
                <a:latin typeface="Arial Narrow" panose="020B0606020202030204" pitchFamily="34" charset="0"/>
              </a:rPr>
              <a:t> </a:t>
            </a:r>
            <a:r>
              <a:rPr lang="en-GB" altLang="it-IT" sz="2400" b="1" dirty="0" err="1">
                <a:latin typeface="Arial Narrow" panose="020B0606020202030204" pitchFamily="34" charset="0"/>
              </a:rPr>
              <a:t>competente</a:t>
            </a:r>
            <a:endParaRPr lang="en-GB" altLang="it-IT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9" y="3460870"/>
            <a:ext cx="2978849" cy="29322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056784" cy="44887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03548" y="44315"/>
            <a:ext cx="8280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Eukaryotic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activator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alterations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6429"/>
            <a:ext cx="3779912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846" y="-27384"/>
            <a:ext cx="8822041" cy="904874"/>
          </a:xfrm>
        </p:spPr>
        <p:txBody>
          <a:bodyPr/>
          <a:lstStyle/>
          <a:p>
            <a:r>
              <a:rPr lang="en-GB" altLang="it-IT" sz="2800" dirty="0">
                <a:latin typeface="Arial Narrow" panose="020B0606020202030204" pitchFamily="34" charset="0"/>
              </a:rPr>
              <a:t>Il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controllo</a:t>
            </a:r>
            <a:r>
              <a:rPr lang="en-GB" altLang="it-IT" sz="2800" b="1" dirty="0">
                <a:solidFill>
                  <a:srgbClr val="F1030E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della</a:t>
            </a:r>
            <a:r>
              <a:rPr lang="en-GB" altLang="it-IT" sz="2800" b="1" dirty="0">
                <a:solidFill>
                  <a:srgbClr val="F1030E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8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trascrizione</a:t>
            </a:r>
            <a:r>
              <a:rPr lang="en-GB" altLang="it-IT" sz="2800" b="1" dirty="0">
                <a:latin typeface="Arial Narrow" panose="020B0606020202030204" pitchFamily="34" charset="0"/>
              </a:rPr>
              <a:t> </a:t>
            </a:r>
            <a:r>
              <a:rPr lang="en-GB" altLang="it-IT" sz="2800" dirty="0" err="1">
                <a:latin typeface="Arial Narrow" panose="020B0606020202030204" pitchFamily="34" charset="0"/>
              </a:rPr>
              <a:t>avviene</a:t>
            </a:r>
            <a:r>
              <a:rPr lang="en-GB" altLang="it-IT" sz="2800" dirty="0">
                <a:latin typeface="Arial Narrow" panose="020B0606020202030204" pitchFamily="34" charset="0"/>
              </a:rPr>
              <a:t> a </a:t>
            </a:r>
            <a:r>
              <a:rPr lang="en-GB" altLang="it-IT" sz="2800" dirty="0" err="1">
                <a:latin typeface="Arial Narrow" panose="020B0606020202030204" pitchFamily="34" charset="0"/>
              </a:rPr>
              <a:t>numerosi</a:t>
            </a:r>
            <a:r>
              <a:rPr lang="en-GB" altLang="it-IT" sz="2800" dirty="0">
                <a:latin typeface="Arial Narrow" panose="020B0606020202030204" pitchFamily="34" charset="0"/>
              </a:rPr>
              <a:t> </a:t>
            </a:r>
            <a:r>
              <a:rPr lang="en-GB" altLang="it-IT" sz="2800" dirty="0" err="1">
                <a:latin typeface="Arial Narrow" panose="020B0606020202030204" pitchFamily="34" charset="0"/>
              </a:rPr>
              <a:t>livelli</a:t>
            </a:r>
            <a:r>
              <a:rPr lang="en-GB" altLang="it-IT" sz="2800" dirty="0"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1341438"/>
            <a:ext cx="7772400" cy="4495800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en-GB" altLang="it-IT" sz="2800" dirty="0">
              <a:latin typeface="Arial Narrow" panose="020B0606020202030204" pitchFamily="34" charset="0"/>
            </a:endParaRPr>
          </a:p>
          <a:p>
            <a:pPr lvl="1" algn="l">
              <a:lnSpc>
                <a:spcPct val="90000"/>
              </a:lnSpc>
              <a:buFontTx/>
              <a:buNone/>
            </a:pPr>
            <a:r>
              <a:rPr lang="en-GB" altLang="it-IT" sz="2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5076056" y="1341438"/>
            <a:ext cx="41389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>
                <a:latin typeface="Arial Narrow" panose="020B0606020202030204" pitchFamily="34" charset="0"/>
              </a:rPr>
              <a:t> RNA </a:t>
            </a:r>
            <a:r>
              <a:rPr lang="en-GB" altLang="it-IT" sz="1400" dirty="0" err="1">
                <a:latin typeface="Arial Narrow" panose="020B0606020202030204" pitchFamily="34" charset="0"/>
              </a:rPr>
              <a:t>polimerasi</a:t>
            </a:r>
            <a:endParaRPr lang="en-GB" altLang="it-IT" sz="1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 err="1">
                <a:latin typeface="Arial Narrow" panose="020B0606020202030204" pitchFamily="34" charset="0"/>
              </a:rPr>
              <a:t>Fattori</a:t>
            </a:r>
            <a:r>
              <a:rPr lang="en-GB" altLang="it-IT" sz="1400" dirty="0">
                <a:latin typeface="Arial Narrow" panose="020B0606020202030204" pitchFamily="34" charset="0"/>
              </a:rPr>
              <a:t> “</a:t>
            </a:r>
            <a:r>
              <a:rPr lang="en-GB" altLang="it-IT" sz="1400" dirty="0" err="1">
                <a:latin typeface="Arial Narrow" panose="020B0606020202030204" pitchFamily="34" charset="0"/>
              </a:rPr>
              <a:t>generali</a:t>
            </a:r>
            <a:r>
              <a:rPr lang="en-GB" altLang="it-IT" sz="1400" dirty="0">
                <a:latin typeface="Arial Narrow" panose="020B0606020202030204" pitchFamily="34" charset="0"/>
              </a:rPr>
              <a:t>” di </a:t>
            </a:r>
            <a:r>
              <a:rPr lang="en-GB" altLang="it-IT" sz="1400" dirty="0" err="1">
                <a:latin typeface="Arial Narrow" panose="020B0606020202030204" pitchFamily="34" charset="0"/>
              </a:rPr>
              <a:t>trascrizione</a:t>
            </a:r>
            <a:r>
              <a:rPr lang="en-GB" altLang="it-IT" sz="1400" dirty="0">
                <a:latin typeface="Arial Narrow" panose="020B0606020202030204" pitchFamily="34" charset="0"/>
              </a:rPr>
              <a:t> (GTFs)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 err="1">
                <a:latin typeface="Arial Narrow" panose="020B0606020202030204" pitchFamily="34" charset="0"/>
              </a:rPr>
              <a:t>Fattori</a:t>
            </a:r>
            <a:r>
              <a:rPr lang="en-GB" altLang="it-IT" sz="1400" dirty="0">
                <a:latin typeface="Arial Narrow" panose="020B0606020202030204" pitchFamily="34" charset="0"/>
              </a:rPr>
              <a:t> di </a:t>
            </a:r>
            <a:r>
              <a:rPr lang="en-GB" altLang="it-IT" sz="1400" dirty="0" err="1">
                <a:latin typeface="Arial Narrow" panose="020B0606020202030204" pitchFamily="34" charset="0"/>
              </a:rPr>
              <a:t>trascrizione</a:t>
            </a:r>
            <a:r>
              <a:rPr lang="en-GB" altLang="it-IT" sz="1400" dirty="0">
                <a:latin typeface="Arial Narrow" panose="020B0606020202030204" pitchFamily="34" charset="0"/>
              </a:rPr>
              <a:t> </a:t>
            </a:r>
            <a:r>
              <a:rPr lang="en-GB" altLang="it-IT" sz="1400" dirty="0" err="1">
                <a:latin typeface="Arial Narrow" panose="020B0606020202030204" pitchFamily="34" charset="0"/>
              </a:rPr>
              <a:t>legati</a:t>
            </a:r>
            <a:r>
              <a:rPr lang="en-GB" altLang="it-IT" sz="1400" dirty="0">
                <a:latin typeface="Arial Narrow" panose="020B0606020202030204" pitchFamily="34" charset="0"/>
              </a:rPr>
              <a:t> a </a:t>
            </a:r>
            <a:r>
              <a:rPr lang="en-GB" altLang="it-IT" sz="1400" dirty="0" err="1">
                <a:latin typeface="Arial Narrow" panose="020B0606020202030204" pitchFamily="34" charset="0"/>
              </a:rPr>
              <a:t>specifici</a:t>
            </a:r>
            <a:endParaRPr lang="en-GB" altLang="it-IT" sz="1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it-IT" sz="1400" dirty="0">
                <a:latin typeface="Arial Narrow" panose="020B0606020202030204" pitchFamily="34" charset="0"/>
              </a:rPr>
              <a:t>   </a:t>
            </a:r>
            <a:r>
              <a:rPr lang="en-GB" altLang="it-IT" sz="1400" dirty="0" err="1">
                <a:latin typeface="Arial Narrow" panose="020B0606020202030204" pitchFamily="34" charset="0"/>
              </a:rPr>
              <a:t>promotori</a:t>
            </a:r>
            <a:r>
              <a:rPr lang="en-GB" altLang="it-IT" sz="1400" dirty="0">
                <a:latin typeface="Arial Narrow" panose="020B0606020202030204" pitchFamily="34" charset="0"/>
              </a:rPr>
              <a:t>/enhancers</a:t>
            </a:r>
          </a:p>
          <a:p>
            <a:pPr algn="l" rtl="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it-IT" sz="1400" dirty="0">
                <a:latin typeface="Arial Narrow" panose="020B0606020202030204" pitchFamily="34" charset="0"/>
              </a:rPr>
              <a:t> Co-</a:t>
            </a:r>
            <a:r>
              <a:rPr lang="en-GB" altLang="it-IT" sz="1400" dirty="0" err="1">
                <a:latin typeface="Arial Narrow" panose="020B0606020202030204" pitchFamily="34" charset="0"/>
              </a:rPr>
              <a:t>attivatori</a:t>
            </a:r>
            <a:endParaRPr lang="en-GB" altLang="it-IT" sz="1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None/>
            </a:pPr>
            <a:r>
              <a:rPr lang="en-GB" altLang="it-IT" sz="1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827584" y="1243032"/>
            <a:ext cx="435247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Pre-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attivazione</a:t>
            </a:r>
            <a:endParaRPr lang="en-GB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dirty="0">
                <a:latin typeface="Arial Narrow" panose="020B0606020202030204" pitchFamily="34" charset="0"/>
              </a:rPr>
              <a:t>(</a:t>
            </a:r>
            <a:r>
              <a:rPr lang="en-GB" altLang="it-IT" sz="2000" dirty="0" err="1">
                <a:latin typeface="Arial Narrow" panose="020B0606020202030204" pitchFamily="34" charset="0"/>
              </a:rPr>
              <a:t>Induzione</a:t>
            </a:r>
            <a:r>
              <a:rPr lang="en-GB" altLang="it-IT" sz="2000" dirty="0">
                <a:latin typeface="Arial Narrow" panose="020B0606020202030204" pitchFamily="34" charset="0"/>
              </a:rPr>
              <a:t> di </a:t>
            </a:r>
            <a:r>
              <a:rPr lang="en-GB" altLang="it-IT" sz="2000" dirty="0" err="1">
                <a:latin typeface="Arial Narrow" panose="020B0606020202030204" pitchFamily="34" charset="0"/>
              </a:rPr>
              <a:t>uno</a:t>
            </a:r>
            <a:r>
              <a:rPr lang="en-GB" altLang="it-IT" sz="2000" dirty="0">
                <a:latin typeface="Arial Narrow" panose="020B0606020202030204" pitchFamily="34" charset="0"/>
              </a:rPr>
              <a:t> </a:t>
            </a:r>
            <a:r>
              <a:rPr lang="en-GB" altLang="it-IT" sz="2000" dirty="0" err="1">
                <a:latin typeface="Arial Narrow" panose="020B0606020202030204" pitchFamily="34" charset="0"/>
              </a:rPr>
              <a:t>stato</a:t>
            </a:r>
            <a:r>
              <a:rPr lang="en-GB" altLang="it-IT" sz="2000" dirty="0">
                <a:latin typeface="Arial Narrow" panose="020B0606020202030204" pitchFamily="34" charset="0"/>
              </a:rPr>
              <a:t> </a:t>
            </a:r>
          </a:p>
          <a:p>
            <a:pPr lvl="1" algn="l" rtl="0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Narrow" panose="020B0606020202030204" pitchFamily="34" charset="0"/>
              </a:rPr>
              <a:t>trascrizionalmente</a:t>
            </a:r>
            <a:r>
              <a:rPr lang="en-GB" altLang="it-IT" sz="2000" dirty="0">
                <a:latin typeface="Arial Narrow" panose="020B0606020202030204" pitchFamily="34" charset="0"/>
              </a:rPr>
              <a:t> </a:t>
            </a:r>
          </a:p>
          <a:p>
            <a:pPr lvl="1" algn="l" rtl="0">
              <a:spcBef>
                <a:spcPct val="0"/>
              </a:spcBef>
              <a:buFontTx/>
              <a:buNone/>
            </a:pPr>
            <a:r>
              <a:rPr lang="en-GB" altLang="it-IT" sz="2000" dirty="0" err="1">
                <a:latin typeface="Arial Narrow" panose="020B0606020202030204" pitchFamily="34" charset="0"/>
              </a:rPr>
              <a:t>competente</a:t>
            </a:r>
            <a:r>
              <a:rPr lang="en-GB" altLang="it-IT" sz="2000" dirty="0">
                <a:latin typeface="Arial Narrow" panose="020B0606020202030204" pitchFamily="34" charset="0"/>
              </a:rPr>
              <a:t>)</a:t>
            </a:r>
          </a:p>
          <a:p>
            <a:pPr lvl="1" algn="l" rtl="0">
              <a:spcBef>
                <a:spcPct val="0"/>
              </a:spcBef>
              <a:buFontTx/>
              <a:buNone/>
            </a:pPr>
            <a:endParaRPr lang="en-GB" altLang="it-IT" sz="2200" dirty="0">
              <a:latin typeface="Arial Narrow" panose="020B0606020202030204" pitchFamily="34" charset="0"/>
            </a:endParaRPr>
          </a:p>
          <a:p>
            <a:pPr lvl="1" algn="l" rtl="0">
              <a:spcBef>
                <a:spcPct val="0"/>
              </a:spcBef>
              <a:buFontTx/>
              <a:buNone/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lvl="1" algn="l" rtl="0">
              <a:spcBef>
                <a:spcPct val="0"/>
              </a:spcBef>
              <a:buFontTx/>
              <a:buNone/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Inizio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/re-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inizio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della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trascrizione</a:t>
            </a:r>
            <a:endParaRPr lang="en-GB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Elongazione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 del 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trascritto</a:t>
            </a:r>
            <a:endParaRPr lang="en-GB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Maturazione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 del 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trascritto</a:t>
            </a:r>
            <a:endParaRPr lang="en-GB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endParaRPr lang="en-GB" altLang="it-IT" sz="2400" dirty="0"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</a:pP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Terminazione</a:t>
            </a:r>
            <a:r>
              <a:rPr lang="en-GB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 del </a:t>
            </a:r>
            <a:r>
              <a:rPr lang="en-GB" altLang="it-IT" sz="24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trascritto</a:t>
            </a:r>
            <a:endParaRPr lang="it-IT" altLang="it-IT" sz="24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5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54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5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54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24163" y="44495"/>
            <a:ext cx="8748712" cy="2401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ctr" rtl="1"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Gli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elementi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regolatori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della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trascrizione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sono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algn="ctr" rtl="1">
              <a:lnSpc>
                <a:spcPct val="90000"/>
              </a:lnSpc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algn="ctr" rtl="1"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siti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di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legame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di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specifiche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proteine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– </a:t>
            </a:r>
          </a:p>
          <a:p>
            <a:pPr algn="ctr" rtl="1">
              <a:lnSpc>
                <a:spcPct val="90000"/>
              </a:lnSpc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algn="ctr" rtl="1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FATTORI DI TRASCRIZIONE -</a:t>
            </a:r>
            <a:endParaRPr lang="en-US" sz="2800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852936"/>
            <a:ext cx="4204860" cy="38946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58824"/>
          <a:stretch>
            <a:fillRect/>
          </a:stretch>
        </p:blipFill>
        <p:spPr>
          <a:xfrm>
            <a:off x="496166" y="1945623"/>
            <a:ext cx="7799781" cy="2974705"/>
          </a:xfrm>
          <a:prstGeom prst="rect">
            <a:avLst/>
          </a:prstGeom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320624" y="5048385"/>
            <a:ext cx="9649072" cy="16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buFontTx/>
              <a:buNone/>
            </a:pPr>
            <a:r>
              <a:rPr lang="en-GB" altLang="it-IT" sz="2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</a:t>
            </a:r>
            <a:r>
              <a:rPr lang="en-GB" altLang="it-IT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2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GB" altLang="it-IT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</a:t>
            </a:r>
            <a:endParaRPr lang="en-GB" altLang="it-IT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buFontTx/>
              <a:buNone/>
            </a:pP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servono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reclutare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assemblare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l’apparato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trascrizionale</a:t>
            </a:r>
            <a:endParaRPr lang="en-GB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rtl="0"/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legano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riconoscimento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promotore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sull’enhancer</a:t>
            </a:r>
            <a:endParaRPr lang="en-GB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rtl="0"/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Multipli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fattori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normalmente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coinvolti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nell’attivazione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di un gene</a:t>
            </a:r>
            <a:endParaRPr lang="en-GB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Rettangolo 4"/>
          <p:cNvSpPr>
            <a:spLocks noChangeArrowheads="1"/>
          </p:cNvSpPr>
          <p:nvPr/>
        </p:nvSpPr>
        <p:spPr bwMode="auto">
          <a:xfrm>
            <a:off x="320624" y="188640"/>
            <a:ext cx="89214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</a:t>
            </a:r>
            <a:r>
              <a:rPr lang="en-GB" alt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GB" alt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</a:t>
            </a:r>
            <a:r>
              <a:rPr lang="en-GB" altLang="it-IT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(GTF)</a:t>
            </a:r>
            <a:r>
              <a:rPr lang="en-GB" alt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insieme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l’RNA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Pol II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formano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l’apparato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trascrizionale</a:t>
            </a:r>
            <a:r>
              <a:rPr lang="en-GB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basale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lega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promotore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essenziale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ed è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sufficiente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n-GB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rtl="0">
              <a:spcBef>
                <a:spcPct val="0"/>
              </a:spcBef>
              <a:buFontTx/>
              <a:buNone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TBP (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fattori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associati</a:t>
            </a: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 TBP (TAF) forma -&gt; TFIID)</a:t>
            </a:r>
          </a:p>
          <a:p>
            <a:pPr lvl="1" algn="l" rtl="0">
              <a:spcBef>
                <a:spcPct val="0"/>
              </a:spcBef>
              <a:buFontTx/>
              <a:buNone/>
            </a:pPr>
            <a:r>
              <a:rPr lang="en-GB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TFIIA, TFIIB, TFIIF, TFIIE, TFIIH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4139952" y="1844824"/>
            <a:ext cx="2448272" cy="235480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496166" y="1844824"/>
            <a:ext cx="2901148" cy="2354807"/>
          </a:xfrm>
          <a:prstGeom prst="rect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7380312" y="1825811"/>
            <a:ext cx="508515" cy="2357760"/>
          </a:xfrm>
          <a:prstGeom prst="rect">
            <a:avLst/>
          </a:prstGeom>
          <a:noFill/>
          <a:ln w="381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 bwMode="auto">
          <a:xfrm>
            <a:off x="127000" y="2092326"/>
            <a:ext cx="2782889" cy="2127251"/>
            <a:chOff x="80" y="1318"/>
            <a:chExt cx="1753" cy="1340"/>
          </a:xfrm>
        </p:grpSpPr>
        <p:sp>
          <p:nvSpPr>
            <p:cNvPr id="5129" name="Text Box 3"/>
            <p:cNvSpPr txBox="1">
              <a:spLocks noChangeArrowheads="1"/>
            </p:cNvSpPr>
            <p:nvPr/>
          </p:nvSpPr>
          <p:spPr bwMode="auto">
            <a:xfrm>
              <a:off x="80" y="1803"/>
              <a:ext cx="142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TRANSCRIPTION</a:t>
              </a:r>
            </a:p>
          </p:txBody>
        </p:sp>
        <p:sp>
          <p:nvSpPr>
            <p:cNvPr id="5130" name="Text Box 4"/>
            <p:cNvSpPr txBox="1">
              <a:spLocks noChangeArrowheads="1"/>
            </p:cNvSpPr>
            <p:nvPr/>
          </p:nvSpPr>
          <p:spPr bwMode="auto">
            <a:xfrm>
              <a:off x="1371" y="1318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rgbClr val="FF9900"/>
                  </a:solidFill>
                  <a:latin typeface="Arial Narrow" panose="020B0606020202030204" pitchFamily="34" charset="0"/>
                </a:rPr>
                <a:t>DNA</a:t>
              </a:r>
            </a:p>
          </p:txBody>
        </p:sp>
        <p:sp>
          <p:nvSpPr>
            <p:cNvPr id="5131" name="Text Box 5"/>
            <p:cNvSpPr txBox="1">
              <a:spLocks noChangeArrowheads="1"/>
            </p:cNvSpPr>
            <p:nvPr/>
          </p:nvSpPr>
          <p:spPr bwMode="auto">
            <a:xfrm>
              <a:off x="1324" y="2367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009999"/>
                  </a:solidFill>
                  <a:latin typeface="Arial Narrow" panose="020B0606020202030204" pitchFamily="34" charset="0"/>
                </a:rPr>
                <a:t>RNA</a:t>
              </a:r>
            </a:p>
          </p:txBody>
        </p:sp>
        <p:sp>
          <p:nvSpPr>
            <p:cNvPr id="5133" name="Line 9"/>
            <p:cNvSpPr>
              <a:spLocks noChangeShapeType="1"/>
            </p:cNvSpPr>
            <p:nvPr/>
          </p:nvSpPr>
          <p:spPr bwMode="auto">
            <a:xfrm>
              <a:off x="1571" y="1799"/>
              <a:ext cx="0" cy="3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19"/>
          <p:cNvGrpSpPr/>
          <p:nvPr/>
        </p:nvGrpSpPr>
        <p:grpSpPr bwMode="auto">
          <a:xfrm>
            <a:off x="123826" y="4452936"/>
            <a:ext cx="2916238" cy="1463674"/>
            <a:chOff x="78" y="2805"/>
            <a:chExt cx="1837" cy="922"/>
          </a:xfrm>
        </p:grpSpPr>
        <p:sp>
          <p:nvSpPr>
            <p:cNvPr id="5125" name="Text Box 12"/>
            <p:cNvSpPr txBox="1">
              <a:spLocks noChangeArrowheads="1"/>
            </p:cNvSpPr>
            <p:nvPr/>
          </p:nvSpPr>
          <p:spPr bwMode="auto">
            <a:xfrm>
              <a:off x="78" y="2805"/>
              <a:ext cx="124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latin typeface="Arial Narrow" panose="020B0606020202030204" pitchFamily="34" charset="0"/>
                </a:rPr>
                <a:t>TRANSLATION</a:t>
              </a:r>
            </a:p>
          </p:txBody>
        </p:sp>
        <p:sp>
          <p:nvSpPr>
            <p:cNvPr id="5126" name="Text Box 14"/>
            <p:cNvSpPr txBox="1">
              <a:spLocks noChangeArrowheads="1"/>
            </p:cNvSpPr>
            <p:nvPr/>
          </p:nvSpPr>
          <p:spPr bwMode="auto">
            <a:xfrm>
              <a:off x="1091" y="3436"/>
              <a:ext cx="8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rgbClr val="33CC33"/>
                  </a:solidFill>
                  <a:latin typeface="Arial Narrow" panose="020B0606020202030204" pitchFamily="34" charset="0"/>
                </a:rPr>
                <a:t>PROTEIN</a:t>
              </a:r>
            </a:p>
          </p:txBody>
        </p:sp>
        <p:sp>
          <p:nvSpPr>
            <p:cNvPr id="5127" name="Line 16"/>
            <p:cNvSpPr>
              <a:spLocks noChangeShapeType="1"/>
            </p:cNvSpPr>
            <p:nvPr/>
          </p:nvSpPr>
          <p:spPr bwMode="auto">
            <a:xfrm flipH="1">
              <a:off x="1555" y="2805"/>
              <a:ext cx="10" cy="4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pic>
        <p:nvPicPr>
          <p:cNvPr id="5124" name="Picture 20" descr="f06002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620713"/>
            <a:ext cx="47450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ChangeArrowheads="1"/>
          </p:cNvSpPr>
          <p:nvPr/>
        </p:nvSpPr>
        <p:spPr bwMode="auto">
          <a:xfrm>
            <a:off x="152400" y="-228600"/>
            <a:ext cx="8763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Il controllo della trascrizione è basato sul riconoscimento di corte sequenze di  DNA da parte di diverse classi di proteine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9B0EBDB-9228-1FF4-24C9-4723C5F2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00200"/>
            <a:ext cx="6015756" cy="49889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g12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2" y="2790734"/>
            <a:ext cx="8581348" cy="153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asellaDiTesto 2"/>
          <p:cNvSpPr txBox="1">
            <a:spLocks noChangeArrowheads="1"/>
          </p:cNvSpPr>
          <p:nvPr/>
        </p:nvSpPr>
        <p:spPr bwMode="auto">
          <a:xfrm>
            <a:off x="269580" y="115278"/>
            <a:ext cx="81456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Il core dei promotori riconosciuti dalla RNA </a:t>
            </a:r>
            <a:r>
              <a:rPr lang="it-IT" altLang="it-IT" sz="20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pol</a:t>
            </a:r>
            <a:r>
              <a:rPr lang="it-IT" altLang="it-IT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II è costituito da una combinazione di  diversi elementi: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BRE</a:t>
            </a: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(TFIIB 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recognition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element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 TATA 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(TATA box) (25 nt a monte dall’inizio della trascrizione)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Inr</a:t>
            </a: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(elemento iniziatore)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DPE</a:t>
            </a: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(Downstream 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promotoer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element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b="1" dirty="0">
                <a:solidFill>
                  <a:srgbClr val="00B0F0"/>
                </a:solidFill>
                <a:latin typeface="Arial Narrow" panose="020B0606020202030204" pitchFamily="34" charset="0"/>
              </a:rPr>
              <a:t>MTE</a:t>
            </a:r>
            <a:r>
              <a:rPr lang="it-IT" altLang="it-IT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motif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10 </a:t>
            </a:r>
            <a:r>
              <a:rPr lang="it-IT" altLang="it-IT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element</a:t>
            </a:r>
            <a:r>
              <a:rPr lang="it-IT" altLang="it-IT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231180" y="4710722"/>
            <a:ext cx="8001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Arial Narrow" panose="020B0606020202030204" pitchFamily="34" charset="0"/>
              </a:rPr>
              <a:t>Altre </a:t>
            </a:r>
            <a:r>
              <a:rPr lang="it-IT" altLang="it-IT" sz="1400" dirty="0" err="1">
                <a:latin typeface="Arial Narrow" panose="020B0606020202030204" pitchFamily="34" charset="0"/>
              </a:rPr>
              <a:t>seq</a:t>
            </a:r>
            <a:r>
              <a:rPr lang="it-IT" altLang="it-IT" sz="1400" dirty="0">
                <a:latin typeface="Arial Narrow" panose="020B0606020202030204" pitchFamily="34" charset="0"/>
              </a:rPr>
              <a:t> importanti in vivo: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Arial Narrow" panose="020B0606020202030204" pitchFamily="34" charset="0"/>
              </a:rPr>
              <a:t> Altri elementi del core del promotore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b="1" dirty="0">
                <a:latin typeface="Arial Narrow" panose="020B0606020202030204" pitchFamily="34" charset="0"/>
              </a:rPr>
              <a:t> UAS</a:t>
            </a:r>
            <a:r>
              <a:rPr lang="it-IT" altLang="it-IT" sz="1400" dirty="0">
                <a:latin typeface="Arial Narrow" panose="020B0606020202030204" pitchFamily="34" charset="0"/>
              </a:rPr>
              <a:t> (</a:t>
            </a:r>
            <a:r>
              <a:rPr lang="it-IT" altLang="it-IT" sz="1400" dirty="0" err="1">
                <a:latin typeface="Arial Narrow" panose="020B0606020202030204" pitchFamily="34" charset="0"/>
              </a:rPr>
              <a:t>upstream</a:t>
            </a:r>
            <a:r>
              <a:rPr lang="it-IT" altLang="it-IT" sz="1400" dirty="0">
                <a:latin typeface="Arial Narrow" panose="020B0606020202030204" pitchFamily="34" charset="0"/>
              </a:rPr>
              <a:t> </a:t>
            </a:r>
            <a:r>
              <a:rPr lang="it-IT" altLang="it-IT" sz="1400" dirty="0" err="1">
                <a:latin typeface="Arial Narrow" panose="020B0606020202030204" pitchFamily="34" charset="0"/>
              </a:rPr>
              <a:t>activator</a:t>
            </a:r>
            <a:r>
              <a:rPr lang="it-IT" altLang="it-IT" sz="1400" dirty="0">
                <a:latin typeface="Arial Narrow" panose="020B0606020202030204" pitchFamily="34" charset="0"/>
              </a:rPr>
              <a:t> </a:t>
            </a:r>
            <a:r>
              <a:rPr lang="it-IT" altLang="it-IT" sz="1400" dirty="0" err="1">
                <a:latin typeface="Arial Narrow" panose="020B0606020202030204" pitchFamily="34" charset="0"/>
              </a:rPr>
              <a:t>sequences</a:t>
            </a:r>
            <a:r>
              <a:rPr lang="it-IT" altLang="it-IT" sz="1400" dirty="0">
                <a:latin typeface="Arial Narrow" panose="020B0606020202030204" pitchFamily="34" charset="0"/>
              </a:rPr>
              <a:t>)</a:t>
            </a: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Arial Narrow" panose="020B0606020202030204" pitchFamily="34" charset="0"/>
              </a:rPr>
              <a:t> </a:t>
            </a:r>
            <a:r>
              <a:rPr lang="it-IT" altLang="it-IT" sz="1400" b="1" dirty="0" err="1">
                <a:latin typeface="Arial Narrow" panose="020B0606020202030204" pitchFamily="34" charset="0"/>
              </a:rPr>
              <a:t>enhancer</a:t>
            </a:r>
            <a:endParaRPr lang="it-IT" altLang="it-IT" sz="1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b="1" dirty="0">
                <a:latin typeface="Arial Narrow" panose="020B0606020202030204" pitchFamily="34" charset="0"/>
              </a:rPr>
              <a:t> </a:t>
            </a:r>
            <a:r>
              <a:rPr lang="it-IT" altLang="it-IT" sz="1400" b="1" dirty="0" err="1">
                <a:latin typeface="Arial Narrow" panose="020B0606020202030204" pitchFamily="34" charset="0"/>
              </a:rPr>
              <a:t>silencers</a:t>
            </a:r>
            <a:endParaRPr lang="it-IT" altLang="it-IT" sz="1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b="1" dirty="0">
                <a:latin typeface="Arial Narrow" panose="020B0606020202030204" pitchFamily="34" charset="0"/>
              </a:rPr>
              <a:t> </a:t>
            </a:r>
            <a:r>
              <a:rPr lang="it-IT" altLang="it-IT" sz="1400" b="1" dirty="0" err="1">
                <a:latin typeface="Arial Narrow" panose="020B0606020202030204" pitchFamily="34" charset="0"/>
              </a:rPr>
              <a:t>boundary</a:t>
            </a:r>
            <a:r>
              <a:rPr lang="it-IT" altLang="it-IT" sz="1400" b="1" dirty="0">
                <a:latin typeface="Arial Narrow" panose="020B0606020202030204" pitchFamily="34" charset="0"/>
              </a:rPr>
              <a:t> </a:t>
            </a:r>
            <a:r>
              <a:rPr lang="it-IT" altLang="it-IT" sz="1400" b="1" dirty="0" err="1">
                <a:latin typeface="Arial Narrow" panose="020B0606020202030204" pitchFamily="34" charset="0"/>
              </a:rPr>
              <a:t>elements</a:t>
            </a:r>
            <a:endParaRPr lang="it-IT" altLang="it-IT" sz="1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1400" b="1" dirty="0" err="1">
                <a:latin typeface="Arial Narrow" panose="020B0606020202030204" pitchFamily="34" charset="0"/>
              </a:rPr>
              <a:t>Insulators</a:t>
            </a:r>
            <a:endParaRPr lang="it-IT" altLang="it-IT" sz="1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Arial Narrow" panose="020B0606020202030204" pitchFamily="34" charset="0"/>
              </a:rPr>
              <a:t>Tutte queste </a:t>
            </a:r>
            <a:r>
              <a:rPr lang="it-IT" altLang="it-IT" sz="1400" dirty="0" err="1">
                <a:latin typeface="Arial Narrow" panose="020B0606020202030204" pitchFamily="34" charset="0"/>
              </a:rPr>
              <a:t>seq</a:t>
            </a:r>
            <a:r>
              <a:rPr lang="it-IT" altLang="it-IT" sz="1400" dirty="0">
                <a:latin typeface="Arial Narrow" panose="020B0606020202030204" pitchFamily="34" charset="0"/>
              </a:rPr>
              <a:t> di DNA legano proteine </a:t>
            </a:r>
            <a:r>
              <a:rPr lang="it-IT" altLang="it-IT" sz="1400" dirty="0" err="1">
                <a:latin typeface="Arial Narrow" panose="020B0606020202030204" pitchFamily="34" charset="0"/>
              </a:rPr>
              <a:t>regolatorie</a:t>
            </a:r>
            <a:r>
              <a:rPr lang="it-IT" altLang="it-IT" sz="1400" dirty="0">
                <a:latin typeface="Arial Narrow" panose="020B0606020202030204" pitchFamily="34" charset="0"/>
              </a:rPr>
              <a:t> specifiche. Alcune di queste </a:t>
            </a:r>
            <a:r>
              <a:rPr lang="it-IT" altLang="it-IT" sz="1400" dirty="0" err="1">
                <a:latin typeface="Arial Narrow" panose="020B0606020202030204" pitchFamily="34" charset="0"/>
              </a:rPr>
              <a:t>seq</a:t>
            </a:r>
            <a:r>
              <a:rPr lang="it-IT" altLang="it-IT" sz="1400" dirty="0">
                <a:latin typeface="Arial Narrow" panose="020B0606020202030204" pitchFamily="34" charset="0"/>
              </a:rPr>
              <a:t> possono essere localizzate a grande </a:t>
            </a:r>
            <a:r>
              <a:rPr lang="it-IT" altLang="it-IT" sz="1400" dirty="0" err="1">
                <a:latin typeface="Arial Narrow" panose="020B0606020202030204" pitchFamily="34" charset="0"/>
              </a:rPr>
              <a:t>diatanza</a:t>
            </a:r>
            <a:r>
              <a:rPr lang="it-IT" altLang="it-IT" sz="1400" dirty="0">
                <a:latin typeface="Arial Narrow" panose="020B0606020202030204" pitchFamily="34" charset="0"/>
              </a:rPr>
              <a:t>  (x10-x100 </a:t>
            </a:r>
            <a:r>
              <a:rPr lang="it-IT" altLang="it-IT" sz="1400" dirty="0" err="1">
                <a:latin typeface="Arial Narrow" panose="020B0606020202030204" pitchFamily="34" charset="0"/>
              </a:rPr>
              <a:t>bp</a:t>
            </a:r>
            <a:r>
              <a:rPr lang="it-IT" altLang="it-IT" sz="1400" dirty="0">
                <a:latin typeface="Arial Narrow" panose="020B0606020202030204" pitchFamily="34" charset="0"/>
              </a:rPr>
              <a:t>) dal promotore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499" y="481259"/>
            <a:ext cx="8520113" cy="1143000"/>
          </a:xfrm>
        </p:spPr>
        <p:txBody>
          <a:bodyPr/>
          <a:lstStyle/>
          <a:p>
            <a:r>
              <a:rPr lang="en-US" altLang="it-IT" sz="3600" b="1" dirty="0" err="1">
                <a:latin typeface="Arial Narrow" panose="020B0606020202030204" pitchFamily="34" charset="0"/>
              </a:rPr>
              <a:t>L’elemento</a:t>
            </a:r>
            <a:r>
              <a:rPr lang="en-US" altLang="it-IT" sz="3600" b="1" dirty="0">
                <a:latin typeface="Arial Narrow" panose="020B0606020202030204" pitchFamily="34" charset="0"/>
              </a:rPr>
              <a:t> </a:t>
            </a:r>
            <a:r>
              <a:rPr lang="en-US" altLang="it-IT" sz="3600" b="1" dirty="0">
                <a:solidFill>
                  <a:srgbClr val="F1030E"/>
                </a:solidFill>
                <a:latin typeface="Arial Narrow" panose="020B0606020202030204" pitchFamily="34" charset="0"/>
              </a:rPr>
              <a:t>TATA-box</a:t>
            </a:r>
            <a:r>
              <a:rPr lang="en-US" altLang="it-IT" sz="3600" b="1" dirty="0">
                <a:latin typeface="Arial Narrow" panose="020B0606020202030204" pitchFamily="34" charset="0"/>
              </a:rPr>
              <a:t> è molto </a:t>
            </a:r>
            <a:r>
              <a:rPr lang="en-US" altLang="it-IT" sz="3600" b="1" dirty="0" err="1">
                <a:latin typeface="Arial Narrow" panose="020B0606020202030204" pitchFamily="34" charset="0"/>
              </a:rPr>
              <a:t>spesso</a:t>
            </a:r>
            <a:r>
              <a:rPr lang="en-US" altLang="it-IT" sz="3600" b="1" dirty="0">
                <a:latin typeface="Arial Narrow" panose="020B0606020202030204" pitchFamily="34" charset="0"/>
              </a:rPr>
              <a:t> </a:t>
            </a:r>
            <a:r>
              <a:rPr lang="en-US" altLang="it-IT" sz="3600" b="1" dirty="0" err="1">
                <a:latin typeface="Arial Narrow" panose="020B0606020202030204" pitchFamily="34" charset="0"/>
              </a:rPr>
              <a:t>presente</a:t>
            </a:r>
            <a:r>
              <a:rPr lang="en-US" altLang="it-IT" sz="3600" b="1" dirty="0">
                <a:latin typeface="Arial Narrow" panose="020B0606020202030204" pitchFamily="34" charset="0"/>
              </a:rPr>
              <a:t> </a:t>
            </a:r>
            <a:r>
              <a:rPr lang="en-US" altLang="it-IT" sz="3600" b="1" dirty="0" err="1">
                <a:latin typeface="Arial Narrow" panose="020B0606020202030204" pitchFamily="34" charset="0"/>
              </a:rPr>
              <a:t>nei</a:t>
            </a:r>
            <a:r>
              <a:rPr lang="en-US" altLang="it-IT" sz="3600" b="1" dirty="0">
                <a:latin typeface="Arial Narrow" panose="020B0606020202030204" pitchFamily="34" charset="0"/>
              </a:rPr>
              <a:t> </a:t>
            </a:r>
            <a:r>
              <a:rPr lang="en-US" altLang="it-IT" sz="3600" b="1" dirty="0" err="1">
                <a:latin typeface="Arial Narrow" panose="020B0606020202030204" pitchFamily="34" charset="0"/>
              </a:rPr>
              <a:t>promotori</a:t>
            </a:r>
            <a:r>
              <a:rPr lang="en-US" altLang="it-IT" sz="3600" b="1" dirty="0">
                <a:latin typeface="Arial Narrow" panose="020B0606020202030204" pitchFamily="34" charset="0"/>
              </a:rPr>
              <a:t> </a:t>
            </a:r>
            <a:r>
              <a:rPr lang="en-US" altLang="it-IT" sz="3600" b="1" dirty="0" err="1">
                <a:latin typeface="Arial Narrow" panose="020B0606020202030204" pitchFamily="34" charset="0"/>
              </a:rPr>
              <a:t>eucarioti</a:t>
            </a:r>
            <a:endParaRPr lang="en-US" altLang="it-IT" sz="3600" b="1" dirty="0">
              <a:latin typeface="Arial Narrow" panose="020B0606020202030204" pitchFamily="34" charset="0"/>
            </a:endParaRPr>
          </a:p>
        </p:txBody>
      </p:sp>
      <p:pic>
        <p:nvPicPr>
          <p:cNvPr id="57347" name="Picture 3" descr="F10-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62188"/>
            <a:ext cx="87804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843213" y="4292600"/>
            <a:ext cx="2233612" cy="431800"/>
          </a:xfrm>
          <a:prstGeom prst="rect">
            <a:avLst/>
          </a:prstGeom>
          <a:noFill/>
          <a:ln w="57150">
            <a:solidFill>
              <a:srgbClr val="F1030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B28DB4-3482-3648-BE14-2737FC5D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5711726" cy="627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h10f50">
            <a:extLst>
              <a:ext uri="{FF2B5EF4-FFF2-40B4-BE49-F238E27FC236}">
                <a16:creationId xmlns:a16="http://schemas.microsoft.com/office/drawing/2014/main" id="{3306103A-D574-4B01-9725-43103E75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404"/>
            <a:ext cx="2017866" cy="277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413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137525" cy="6477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La trascrizione della maggior parte dei geni eucarioti è regolata da multipli elementi</a:t>
            </a:r>
            <a:endParaRPr lang="en-US" sz="2400">
              <a:latin typeface="Arial Narrow" panose="020B0606020202030204" pitchFamily="34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696200" y="60198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1600" b="1">
              <a:latin typeface="Cambria" panose="02040503050406030204" pitchFamily="18" charset="0"/>
            </a:endParaRPr>
          </a:p>
        </p:txBody>
      </p:sp>
      <p:graphicFrame>
        <p:nvGraphicFramePr>
          <p:cNvPr id="819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43334" y="3447559"/>
          <a:ext cx="7641432" cy="312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8692515" imgH="3556000" progId="Canvas.Drawing.7">
                  <p:embed/>
                </p:oleObj>
              </mc:Choice>
              <mc:Fallback>
                <p:oleObj name="Drawing" r:id="rId3" imgW="8692515" imgH="3556000" progId="Canvas.Drawing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34" y="3447559"/>
                        <a:ext cx="7641432" cy="3120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539552" y="1213337"/>
            <a:ext cx="7641433" cy="17851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L’attività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della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RNA pol II è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spesso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influenzata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da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elementi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anche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molto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distanti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dal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sito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di </a:t>
            </a:r>
            <a:r>
              <a:rPr lang="en-US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inizio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: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enhancers 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silencers</a:t>
            </a:r>
            <a:endParaRPr lang="it-IT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899592" y="4509120"/>
            <a:ext cx="1944216" cy="0"/>
          </a:xfrm>
          <a:prstGeom prst="line">
            <a:avLst/>
          </a:prstGeom>
          <a:noFill/>
          <a:ln w="57150">
            <a:solidFill>
              <a:srgbClr val="F1030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7203679" y="4509120"/>
            <a:ext cx="1081087" cy="0"/>
          </a:xfrm>
          <a:prstGeom prst="line">
            <a:avLst/>
          </a:prstGeom>
          <a:noFill/>
          <a:ln w="57150">
            <a:solidFill>
              <a:srgbClr val="F1030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631268"/>
            <a:ext cx="7135228" cy="32335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48630"/>
            <a:ext cx="84217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000" b="1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points:</a:t>
            </a:r>
          </a:p>
          <a:p>
            <a:pPr algn="l" fontAlgn="base"/>
            <a:endParaRPr lang="en-US" sz="2000" b="1" i="0" dirty="0">
              <a:solidFill>
                <a:srgbClr val="21242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Transcription factors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proteins that help turn specific genes "on" or "off" by binding to nearby DNA.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1242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Transcription factors that are 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activators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boost a gene's transcription. </a:t>
            </a:r>
            <a:r>
              <a:rPr lang="en-US" sz="1600" b="1" i="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Repressors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decrease transcription.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1242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Groups of transcription factor 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binding sites 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called </a:t>
            </a:r>
            <a:r>
              <a:rPr lang="en-US" sz="16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enhancers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16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silencers</a:t>
            </a: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can turn a gene on/off in specific parts of the body.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21242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4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Transcription factors allow cells to perform logic operations and combine different sources of information to "decide" whether to express a gene.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28" name="Text Box 36"/>
          <p:cNvSpPr txBox="1">
            <a:spLocks noChangeArrowheads="1"/>
          </p:cNvSpPr>
          <p:nvPr/>
        </p:nvSpPr>
        <p:spPr bwMode="auto">
          <a:xfrm>
            <a:off x="222592" y="404664"/>
            <a:ext cx="8785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The specific combination of </a:t>
            </a:r>
            <a:r>
              <a:rPr lang="en-US" alt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enhancers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a gene determine its transcriptional activity. 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or presence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of these factors in a given cell determines whether a particular gene is 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it-IT" sz="20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6526" t="26599" r="11024" b="17402"/>
          <a:stretch>
            <a:fillRect/>
          </a:stretch>
        </p:blipFill>
        <p:spPr>
          <a:xfrm>
            <a:off x="928395" y="2780928"/>
            <a:ext cx="728721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gure 7-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35938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250825" y="333375"/>
            <a:ext cx="4105275" cy="2232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1259632" y="2946400"/>
            <a:ext cx="6842125" cy="3529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2" descr="fg12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8"/>
          <a:stretch>
            <a:fillRect/>
          </a:stretch>
        </p:blipFill>
        <p:spPr bwMode="auto">
          <a:xfrm>
            <a:off x="238013" y="4365104"/>
            <a:ext cx="27588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286" y="404664"/>
            <a:ext cx="5860852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03" y="-22226"/>
            <a:ext cx="7603665" cy="1042987"/>
          </a:xfrm>
        </p:spPr>
        <p:txBody>
          <a:bodyPr/>
          <a:lstStyle/>
          <a:p>
            <a:pPr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Modello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regolazione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trascrizionale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3" name="Picture 3" descr="F10-6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827946"/>
            <a:ext cx="5226645" cy="4432831"/>
          </a:xfrm>
          <a:noFill/>
        </p:spPr>
      </p:pic>
      <p:sp>
        <p:nvSpPr>
          <p:cNvPr id="87044" name="AutoShape 4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7976096" y="3645024"/>
            <a:ext cx="1042988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305035" y="3176805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06.2 </a:t>
            </a:r>
            <a:r>
              <a:rPr lang="it-IT" sz="2000" dirty="0" err="1"/>
              <a:t>trascrip</a:t>
            </a:r>
            <a:r>
              <a:rPr lang="it-IT" sz="20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1B3830-A9AD-1B52-C305-2923274E91C3}"/>
              </a:ext>
            </a:extLst>
          </p:cNvPr>
          <p:cNvSpPr txBox="1"/>
          <p:nvPr/>
        </p:nvSpPr>
        <p:spPr>
          <a:xfrm>
            <a:off x="302432" y="5877272"/>
            <a:ext cx="8952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 to recent data, the human genome encodes </a:t>
            </a:r>
            <a:r>
              <a:rPr lang="en-US" sz="1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 1500 regulatory sequence-specific DNA-binding factors 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(transcription factors, TFs) .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06003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5925"/>
            <a:ext cx="8135938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5004048" y="1988840"/>
            <a:ext cx="3096344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1222731" y="2083338"/>
            <a:ext cx="3096344" cy="1584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876256" y="5049536"/>
            <a:ext cx="2130430" cy="1582745"/>
            <a:chOff x="9972600" y="5103356"/>
            <a:chExt cx="2130430" cy="1582745"/>
          </a:xfrm>
        </p:grpSpPr>
        <p:pic>
          <p:nvPicPr>
            <p:cNvPr id="7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9972600" y="5606703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0692680" y="5606703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9972600" y="6146402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0692680" y="6146402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1382950" y="5597263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1382950" y="5112796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9972600" y="5103356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0692680" y="5103356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f06003_ISBN88-08-07891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9" t="65690" r="23990" b="25475"/>
            <a:stretch>
              <a:fillRect/>
            </a:stretch>
          </p:blipFill>
          <p:spPr bwMode="auto">
            <a:xfrm>
              <a:off x="11382950" y="6145392"/>
              <a:ext cx="720080" cy="53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ttangolo 15"/>
          <p:cNvSpPr/>
          <p:nvPr/>
        </p:nvSpPr>
        <p:spPr bwMode="auto">
          <a:xfrm>
            <a:off x="908692" y="4365104"/>
            <a:ext cx="2687477" cy="23762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7" name="Picture 5" descr="f06003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65260" r="61943"/>
          <a:stretch>
            <a:fillRect/>
          </a:stretch>
        </p:blipFill>
        <p:spPr bwMode="auto">
          <a:xfrm>
            <a:off x="199985" y="4699515"/>
            <a:ext cx="1324740" cy="114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f06003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65260" r="61943"/>
          <a:stretch>
            <a:fillRect/>
          </a:stretch>
        </p:blipFill>
        <p:spPr bwMode="auto">
          <a:xfrm>
            <a:off x="2196201" y="5706013"/>
            <a:ext cx="1104479" cy="95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06003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65260" r="61943"/>
          <a:stretch>
            <a:fillRect/>
          </a:stretch>
        </p:blipFill>
        <p:spPr bwMode="auto">
          <a:xfrm>
            <a:off x="3405094" y="5733029"/>
            <a:ext cx="1081349" cy="9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06003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65260" r="61943"/>
          <a:stretch>
            <a:fillRect/>
          </a:stretch>
        </p:blipFill>
        <p:spPr bwMode="auto">
          <a:xfrm>
            <a:off x="3393787" y="4605773"/>
            <a:ext cx="1092656" cy="9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ttore 2 30"/>
          <p:cNvCxnSpPr/>
          <p:nvPr/>
        </p:nvCxnSpPr>
        <p:spPr bwMode="auto">
          <a:xfrm>
            <a:off x="7764978" y="2564904"/>
            <a:ext cx="551438" cy="2232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ttangolo 5"/>
          <p:cNvSpPr/>
          <p:nvPr/>
        </p:nvSpPr>
        <p:spPr bwMode="auto">
          <a:xfrm>
            <a:off x="5895067" y="2401484"/>
            <a:ext cx="3204356" cy="41764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2123728" y="3668620"/>
            <a:ext cx="360040" cy="8876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35" name="Connettore 2 34"/>
          <p:cNvCxnSpPr/>
          <p:nvPr/>
        </p:nvCxnSpPr>
        <p:spPr bwMode="auto">
          <a:xfrm flipH="1">
            <a:off x="862642" y="3792740"/>
            <a:ext cx="516470" cy="7102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7" name="Picture 5" descr="f06003_ISBN88-08-07891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65260" r="61943"/>
          <a:stretch>
            <a:fillRect/>
          </a:stretch>
        </p:blipFill>
        <p:spPr bwMode="auto">
          <a:xfrm>
            <a:off x="2208024" y="4605773"/>
            <a:ext cx="1092656" cy="9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ttore 2 38"/>
          <p:cNvCxnSpPr/>
          <p:nvPr/>
        </p:nvCxnSpPr>
        <p:spPr bwMode="auto">
          <a:xfrm>
            <a:off x="1990700" y="3797134"/>
            <a:ext cx="1000725" cy="730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ttangolo 4"/>
          <p:cNvSpPr/>
          <p:nvPr/>
        </p:nvSpPr>
        <p:spPr bwMode="auto">
          <a:xfrm>
            <a:off x="66880" y="3667514"/>
            <a:ext cx="4748499" cy="31323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f06019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82015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1844675"/>
            <a:ext cx="8820150" cy="5183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f0700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9"/>
            <a:ext cx="6949975" cy="247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Line 5"/>
          <p:cNvSpPr>
            <a:spLocks noChangeShapeType="1"/>
          </p:cNvSpPr>
          <p:nvPr/>
        </p:nvSpPr>
        <p:spPr bwMode="auto">
          <a:xfrm flipV="1">
            <a:off x="2643188" y="2786063"/>
            <a:ext cx="0" cy="431800"/>
          </a:xfrm>
          <a:prstGeom prst="line">
            <a:avLst/>
          </a:prstGeom>
          <a:noFill/>
          <a:ln w="76200">
            <a:solidFill>
              <a:srgbClr val="F1030E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04452" name="Text Box 6"/>
          <p:cNvSpPr txBox="1">
            <a:spLocks noChangeArrowheads="1"/>
          </p:cNvSpPr>
          <p:nvPr/>
        </p:nvSpPr>
        <p:spPr bwMode="auto">
          <a:xfrm>
            <a:off x="4932040" y="3540036"/>
            <a:ext cx="37444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Maturazione</a:t>
            </a:r>
            <a:r>
              <a:rPr lang="en-US" altLang="it-IT" sz="24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altLang="it-IT" sz="24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(RNA processing)</a:t>
            </a:r>
          </a:p>
          <a:p>
            <a:pPr algn="l" rtl="0">
              <a:spcBef>
                <a:spcPct val="0"/>
              </a:spcBef>
            </a:pP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capping</a:t>
            </a:r>
          </a:p>
          <a:p>
            <a:pPr algn="l" rtl="0">
              <a:spcBef>
                <a:spcPct val="0"/>
              </a:spcBef>
            </a:pPr>
            <a:r>
              <a:rPr lang="en-US" alt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it-IT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poliadenilazione</a:t>
            </a:r>
            <a:endParaRPr lang="en-US" altLang="it-IT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	splicing</a:t>
            </a:r>
          </a:p>
          <a:p>
            <a:pPr algn="l" rtl="0">
              <a:spcBef>
                <a:spcPct val="0"/>
              </a:spcBef>
            </a:pPr>
            <a:r>
              <a:rPr lang="en-US" altLang="it-IT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	editing	</a:t>
            </a:r>
            <a:endParaRPr lang="it-IT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1187624" y="903811"/>
            <a:ext cx="1928826" cy="164307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3528" y="3693924"/>
            <a:ext cx="396043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6020202030204" pitchFamily="34" charset="0"/>
              </a:rPr>
              <a:t>La particolare organizzazione delle sequenze codificanti dei geni umani favorisce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6020202030204" pitchFamily="34" charset="0"/>
              </a:rPr>
              <a:t>meccanismi di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regolazione post-trascrizionale </a:t>
            </a:r>
            <a:r>
              <a:rPr lang="it-IT" altLang="it-IT" sz="2000" b="1" dirty="0">
                <a:latin typeface="Arial Narrow" panose="020B0606020202030204" pitchFamily="34" charset="0"/>
              </a:rPr>
              <a:t>dell’espressione genica</a:t>
            </a:r>
            <a:r>
              <a:rPr lang="it-IT" altLang="it-IT" sz="2400" b="1" dirty="0">
                <a:latin typeface="Arial Narrow" panose="020B0606020202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07_20_Pro_v_Eucar.jpg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Filmato 7">
            <a:hlinkClick r:id="rId8" action="ppaction://program" highlightClick="1"/>
          </p:cNvPr>
          <p:cNvSpPr>
            <a:spLocks noChangeArrowheads="1"/>
          </p:cNvSpPr>
          <p:nvPr/>
        </p:nvSpPr>
        <p:spPr bwMode="auto">
          <a:xfrm>
            <a:off x="7235825" y="5373688"/>
            <a:ext cx="1223963" cy="792162"/>
          </a:xfrm>
          <a:prstGeom prst="actionButtonMovi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2" name="Freccia a destra 1"/>
          <p:cNvSpPr/>
          <p:nvPr/>
        </p:nvSpPr>
        <p:spPr bwMode="auto">
          <a:xfrm rot="10157634">
            <a:off x="5921370" y="2844299"/>
            <a:ext cx="151216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Freccia a destra 2"/>
          <p:cNvSpPr/>
          <p:nvPr/>
        </p:nvSpPr>
        <p:spPr bwMode="auto">
          <a:xfrm rot="10800000">
            <a:off x="5996837" y="3352186"/>
            <a:ext cx="151216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Freccia a destra 3"/>
          <p:cNvSpPr/>
          <p:nvPr/>
        </p:nvSpPr>
        <p:spPr bwMode="auto">
          <a:xfrm rot="11801583">
            <a:off x="5920934" y="3940723"/>
            <a:ext cx="1512168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4484686" y="1268760"/>
            <a:ext cx="4405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800" dirty="0">
                <a:latin typeface="Arial Narrow" panose="020B0606020202030204" pitchFamily="34" charset="0"/>
              </a:rPr>
              <a:t>mRNA processing: </a:t>
            </a:r>
            <a:r>
              <a:rPr lang="en-GB" altLang="it-IT" sz="2800" b="1" dirty="0" err="1">
                <a:latin typeface="Arial Narrow" panose="020B0606020202030204" pitchFamily="34" charset="0"/>
              </a:rPr>
              <a:t>il</a:t>
            </a:r>
            <a:r>
              <a:rPr lang="en-GB" altLang="it-IT" sz="2800" b="1" dirty="0">
                <a:latin typeface="Arial Narrow" panose="020B0606020202030204" pitchFamily="34" charset="0"/>
              </a:rPr>
              <a:t> </a:t>
            </a:r>
            <a:r>
              <a:rPr lang="en-GB" altLang="it-IT" sz="2800" b="1" dirty="0" err="1">
                <a:latin typeface="Arial Narrow" panose="020B0606020202030204" pitchFamily="34" charset="0"/>
              </a:rPr>
              <a:t>cappuccio</a:t>
            </a:r>
            <a:endParaRPr lang="en-GB" altLang="it-IT" sz="2800" b="1" dirty="0">
              <a:latin typeface="Arial Narrow" panose="020B0606020202030204" pitchFamily="34" charset="0"/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4453005" y="2420888"/>
            <a:ext cx="458349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dirty="0">
                <a:latin typeface="Arial Narrow" panose="020B0606020202030204" pitchFamily="34" charset="0"/>
              </a:rPr>
              <a:t>- </a:t>
            </a:r>
            <a:r>
              <a:rPr lang="en-GB" altLang="it-IT" sz="1800" dirty="0">
                <a:latin typeface="Arial Narrow" panose="020B0606020202030204" pitchFamily="34" charset="0"/>
              </a:rPr>
              <a:t>Il CTD di Pol II </a:t>
            </a:r>
            <a:r>
              <a:rPr lang="en-GB" altLang="it-IT" sz="1800" dirty="0" err="1">
                <a:latin typeface="Arial Narrow" panose="020B0606020202030204" pitchFamily="34" charset="0"/>
              </a:rPr>
              <a:t>si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trova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adiacente</a:t>
            </a:r>
            <a:endParaRPr lang="en-GB" altLang="it-IT" sz="18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dirty="0">
                <a:latin typeface="Arial Narrow" panose="020B0606020202030204" pitchFamily="34" charset="0"/>
              </a:rPr>
              <a:t>    al </a:t>
            </a:r>
            <a:r>
              <a:rPr lang="en-GB" altLang="it-IT" sz="1800" dirty="0" err="1">
                <a:latin typeface="Arial Narrow" panose="020B0606020202030204" pitchFamily="34" charset="0"/>
              </a:rPr>
              <a:t>solco</a:t>
            </a:r>
            <a:r>
              <a:rPr lang="en-GB" altLang="it-IT" sz="1800" dirty="0">
                <a:latin typeface="Arial Narrow" panose="020B0606020202030204" pitchFamily="34" charset="0"/>
              </a:rPr>
              <a:t> di </a:t>
            </a:r>
            <a:r>
              <a:rPr lang="en-GB" altLang="it-IT" sz="1800" dirty="0" err="1">
                <a:latin typeface="Arial Narrow" panose="020B0606020202030204" pitchFamily="34" charset="0"/>
              </a:rPr>
              <a:t>uscita</a:t>
            </a:r>
            <a:r>
              <a:rPr lang="en-GB" altLang="it-IT" sz="1800" dirty="0">
                <a:latin typeface="Arial Narrow" panose="020B0606020202030204" pitchFamily="34" charset="0"/>
              </a:rPr>
              <a:t> del pre-mRNA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GB" altLang="it-IT" sz="18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dirty="0">
                <a:latin typeface="Arial Narrow" panose="020B0606020202030204" pitchFamily="34" charset="0"/>
              </a:rPr>
              <a:t>- Il capping </a:t>
            </a:r>
            <a:r>
              <a:rPr lang="en-GB" altLang="it-IT" sz="1800" dirty="0" err="1">
                <a:latin typeface="Arial Narrow" panose="020B0606020202030204" pitchFamily="34" charset="0"/>
              </a:rPr>
              <a:t>comincia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quando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b="1" dirty="0">
                <a:latin typeface="Arial Narrow" panose="020B0606020202030204" pitchFamily="34" charset="0"/>
              </a:rPr>
              <a:t>~ 20-30 </a:t>
            </a:r>
            <a:r>
              <a:rPr lang="en-GB" altLang="it-IT" sz="1800" b="1" dirty="0" err="1">
                <a:latin typeface="Arial Narrow" panose="020B0606020202030204" pitchFamily="34" charset="0"/>
              </a:rPr>
              <a:t>nucl</a:t>
            </a:r>
            <a:r>
              <a:rPr lang="en-GB" altLang="it-IT" sz="1800" b="1" dirty="0">
                <a:latin typeface="Arial Narrow" panose="020B0606020202030204" pitchFamily="34" charset="0"/>
              </a:rPr>
              <a:t>.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sono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stati</a:t>
            </a:r>
            <a:r>
              <a:rPr lang="en-GB" altLang="it-IT" sz="1800" dirty="0">
                <a:latin typeface="Arial Narrow" panose="020B0606020202030204" pitchFamily="34" charset="0"/>
              </a:rPr>
              <a:t> </a:t>
            </a:r>
            <a:r>
              <a:rPr lang="en-GB" altLang="it-IT" sz="1800" dirty="0" err="1">
                <a:latin typeface="Arial Narrow" panose="020B0606020202030204" pitchFamily="34" charset="0"/>
              </a:rPr>
              <a:t>sintetizzati</a:t>
            </a:r>
            <a:r>
              <a:rPr lang="en-GB" altLang="it-IT" sz="1800" dirty="0">
                <a:latin typeface="Arial Narrow" panose="020B0606020202030204" pitchFamily="34" charset="0"/>
              </a:rPr>
              <a:t> ad opera di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dirty="0">
                <a:latin typeface="Arial Narrow" panose="020B0606020202030204" pitchFamily="34" charset="0"/>
              </a:rPr>
              <a:t>   </a:t>
            </a:r>
            <a:r>
              <a:rPr lang="en-GB" altLang="it-IT" sz="1800" b="1" dirty="0">
                <a:latin typeface="Arial Narrow" panose="020B0606020202030204" pitchFamily="34" charset="0"/>
              </a:rPr>
              <a:t>3 </a:t>
            </a:r>
            <a:r>
              <a:rPr lang="en-GB" altLang="it-IT" sz="1800" b="1" dirty="0" err="1">
                <a:latin typeface="Arial Narrow" panose="020B0606020202030204" pitchFamily="34" charset="0"/>
              </a:rPr>
              <a:t>enzimi</a:t>
            </a:r>
            <a:r>
              <a:rPr lang="en-GB" altLang="it-IT" sz="1800" b="1" dirty="0">
                <a:latin typeface="Arial Narrow" panose="020B0606020202030204" pitchFamily="34" charset="0"/>
              </a:rPr>
              <a:t> </a:t>
            </a:r>
            <a:r>
              <a:rPr lang="en-GB" altLang="it-IT" sz="1800" b="1" dirty="0" err="1">
                <a:latin typeface="Arial Narrow" panose="020B0606020202030204" pitchFamily="34" charset="0"/>
              </a:rPr>
              <a:t>che</a:t>
            </a:r>
            <a:r>
              <a:rPr lang="en-GB" altLang="it-IT" sz="1800" b="1" dirty="0">
                <a:latin typeface="Arial Narrow" panose="020B0606020202030204" pitchFamily="34" charset="0"/>
              </a:rPr>
              <a:t> </a:t>
            </a:r>
            <a:r>
              <a:rPr lang="en-GB" altLang="it-IT" sz="1800" b="1" dirty="0" err="1">
                <a:latin typeface="Arial Narrow" panose="020B0606020202030204" pitchFamily="34" charset="0"/>
              </a:rPr>
              <a:t>agiscono</a:t>
            </a:r>
            <a:r>
              <a:rPr lang="en-GB" altLang="it-IT" sz="1800" b="1" dirty="0">
                <a:latin typeface="Arial Narrow" panose="020B0606020202030204" pitchFamily="34" charset="0"/>
              </a:rPr>
              <a:t> in modo </a:t>
            </a:r>
            <a:r>
              <a:rPr lang="en-GB" altLang="it-IT" sz="1800" b="1" dirty="0" err="1">
                <a:latin typeface="Arial Narrow" panose="020B0606020202030204" pitchFamily="34" charset="0"/>
              </a:rPr>
              <a:t>coordinato</a:t>
            </a:r>
            <a:r>
              <a:rPr lang="en-GB" altLang="it-IT" sz="1800" dirty="0">
                <a:latin typeface="Arial Narrow" panose="020B0606020202030204" pitchFamily="34" charset="0"/>
              </a:rPr>
              <a:t>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GB" altLang="it-IT" sz="18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GB" altLang="it-IT" sz="2000" dirty="0">
              <a:latin typeface="Arial Narrow" panose="020B0606020202030204" pitchFamily="34" charset="0"/>
            </a:endParaRPr>
          </a:p>
        </p:txBody>
      </p:sp>
      <p:pic>
        <p:nvPicPr>
          <p:cNvPr id="112644" name="Picture 4" descr="figure 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6672"/>
            <a:ext cx="367665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223393" y="1825360"/>
            <a:ext cx="3235524" cy="1459850"/>
            <a:chOff x="285750" y="1825134"/>
            <a:chExt cx="3235524" cy="1459850"/>
          </a:xfrm>
          <a:solidFill>
            <a:schemeClr val="bg1"/>
          </a:solidFill>
        </p:grpSpPr>
        <p:sp>
          <p:nvSpPr>
            <p:cNvPr id="2" name="Rettangolo 1"/>
            <p:cNvSpPr/>
            <p:nvPr/>
          </p:nvSpPr>
          <p:spPr bwMode="auto">
            <a:xfrm>
              <a:off x="285750" y="2248322"/>
              <a:ext cx="3206130" cy="1036662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6" name="Rettangolo 5"/>
            <p:cNvSpPr/>
            <p:nvPr/>
          </p:nvSpPr>
          <p:spPr bwMode="auto">
            <a:xfrm>
              <a:off x="1907704" y="1825134"/>
              <a:ext cx="1613570" cy="812254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47840" y="3299347"/>
            <a:ext cx="3206130" cy="1918685"/>
            <a:chOff x="238090" y="3257554"/>
            <a:chExt cx="3206130" cy="1918685"/>
          </a:xfrm>
        </p:grpSpPr>
        <p:sp>
          <p:nvSpPr>
            <p:cNvPr id="8" name="Rettangolo 7"/>
            <p:cNvSpPr/>
            <p:nvPr/>
          </p:nvSpPr>
          <p:spPr bwMode="auto">
            <a:xfrm>
              <a:off x="238090" y="3257554"/>
              <a:ext cx="3206130" cy="1545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9" name="Rettangolo 8"/>
            <p:cNvSpPr/>
            <p:nvPr/>
          </p:nvSpPr>
          <p:spPr bwMode="auto">
            <a:xfrm>
              <a:off x="395536" y="3573017"/>
              <a:ext cx="1661230" cy="16032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5988" y="4881101"/>
            <a:ext cx="4062540" cy="1932275"/>
            <a:chOff x="35988" y="4881101"/>
            <a:chExt cx="4062540" cy="1932275"/>
          </a:xfrm>
        </p:grpSpPr>
        <p:sp>
          <p:nvSpPr>
            <p:cNvPr id="5" name="Rettangolo 4"/>
            <p:cNvSpPr/>
            <p:nvPr/>
          </p:nvSpPr>
          <p:spPr bwMode="auto">
            <a:xfrm>
              <a:off x="1619672" y="4881101"/>
              <a:ext cx="2478856" cy="1932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2" name="Rettangolo 11"/>
            <p:cNvSpPr/>
            <p:nvPr/>
          </p:nvSpPr>
          <p:spPr bwMode="auto">
            <a:xfrm>
              <a:off x="35988" y="5056635"/>
              <a:ext cx="2478856" cy="16847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7C153F-0333-4499-FDD5-E4F855BA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94116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733BE945-EFC7-0090-77DD-7B7A13DAFF90}"/>
              </a:ext>
            </a:extLst>
          </p:cNvPr>
          <p:cNvCxnSpPr/>
          <p:nvPr/>
        </p:nvCxnSpPr>
        <p:spPr bwMode="auto">
          <a:xfrm flipV="1">
            <a:off x="899592" y="3212976"/>
            <a:ext cx="1080120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pic>
        <p:nvPicPr>
          <p:cNvPr id="4" name="Picture 5" descr="F11-08">
            <a:extLst>
              <a:ext uri="{FF2B5EF4-FFF2-40B4-BE49-F238E27FC236}">
                <a16:creationId xmlns:a16="http://schemas.microsoft.com/office/drawing/2014/main" id="{754998A8-DBD8-7B3A-2BC9-C233F430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69" y="2060848"/>
            <a:ext cx="2574470" cy="325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152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2"/>
          <p:cNvGrpSpPr/>
          <p:nvPr/>
        </p:nvGrpSpPr>
        <p:grpSpPr bwMode="auto">
          <a:xfrm>
            <a:off x="2514600" y="2564904"/>
            <a:ext cx="6629400" cy="4114800"/>
            <a:chOff x="624" y="624"/>
            <a:chExt cx="4176" cy="2592"/>
          </a:xfrm>
        </p:grpSpPr>
        <p:pic>
          <p:nvPicPr>
            <p:cNvPr id="11674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64"/>
              <a:ext cx="3792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741" name="Group 4"/>
            <p:cNvGrpSpPr/>
            <p:nvPr/>
          </p:nvGrpSpPr>
          <p:grpSpPr bwMode="auto">
            <a:xfrm>
              <a:off x="2928" y="624"/>
              <a:ext cx="1872" cy="2592"/>
              <a:chOff x="2928" y="624"/>
              <a:chExt cx="1872" cy="2592"/>
            </a:xfrm>
          </p:grpSpPr>
          <p:sp>
            <p:nvSpPr>
              <p:cNvPr id="116742" name="Rectangle 5"/>
              <p:cNvSpPr>
                <a:spLocks noChangeArrowheads="1"/>
              </p:cNvSpPr>
              <p:nvPr/>
            </p:nvSpPr>
            <p:spPr bwMode="auto">
              <a:xfrm>
                <a:off x="2976" y="624"/>
                <a:ext cx="1824" cy="1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43" name="Rectangle 6"/>
              <p:cNvSpPr>
                <a:spLocks noChangeArrowheads="1"/>
              </p:cNvSpPr>
              <p:nvPr/>
            </p:nvSpPr>
            <p:spPr bwMode="auto">
              <a:xfrm>
                <a:off x="3456" y="2208"/>
                <a:ext cx="1152" cy="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44" name="Rectangle 7"/>
              <p:cNvSpPr>
                <a:spLocks noChangeArrowheads="1"/>
              </p:cNvSpPr>
              <p:nvPr/>
            </p:nvSpPr>
            <p:spPr bwMode="auto">
              <a:xfrm>
                <a:off x="2928" y="2832"/>
                <a:ext cx="67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45" name="Rectangle 8"/>
              <p:cNvSpPr>
                <a:spLocks noChangeArrowheads="1"/>
              </p:cNvSpPr>
              <p:nvPr/>
            </p:nvSpPr>
            <p:spPr bwMode="auto">
              <a:xfrm>
                <a:off x="3120" y="235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16739" name="Rectangle 9"/>
          <p:cNvSpPr>
            <a:spLocks noChangeArrowheads="1"/>
          </p:cNvSpPr>
          <p:nvPr/>
        </p:nvSpPr>
        <p:spPr bwMode="auto">
          <a:xfrm>
            <a:off x="398463" y="381000"/>
            <a:ext cx="87455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Il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cappuccio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stabilizza</a:t>
            </a:r>
            <a:r>
              <a:rPr lang="en-GB" altLang="it-IT" sz="20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l’mRNA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degradaz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da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esonucleasi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GB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spcBef>
                <a:spcPct val="0"/>
              </a:spcBef>
              <a:buFontTx/>
              <a:buChar char="-"/>
            </a:pP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Legato a elF-4E e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fattori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iniziazione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None/>
            </a:pP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promuove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l’impegno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subunità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ribosomali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l’mRNA</a:t>
            </a:r>
            <a:r>
              <a:rPr lang="en-GB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interazione</a:t>
            </a:r>
            <a:r>
              <a:rPr lang="en-GB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con PABP1-circolarizzazione)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7700963" cy="1143001"/>
          </a:xfrm>
        </p:spPr>
        <p:txBody>
          <a:bodyPr/>
          <a:lstStyle/>
          <a:p>
            <a:pPr>
              <a:defRPr/>
            </a:pPr>
            <a:r>
              <a:rPr lang="en-US" sz="28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Terminazione</a:t>
            </a:r>
            <a:r>
              <a:rPr lang="en-US" sz="2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della</a:t>
            </a:r>
            <a:r>
              <a:rPr lang="en-US" sz="2800" b="1" dirty="0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F103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Trascrizione</a:t>
            </a:r>
            <a:endParaRPr lang="en-US" sz="2800" dirty="0">
              <a:solidFill>
                <a:srgbClr val="F1030E"/>
              </a:solidFill>
              <a:latin typeface="Arial Narrow" panose="020B0606020202030204" pitchFamily="34" charset="0"/>
            </a:endParaRP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76238" y="1025525"/>
            <a:ext cx="83724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</a:pPr>
            <a:r>
              <a:rPr lang="en-US" altLang="it-IT" sz="2400" dirty="0">
                <a:latin typeface="Arial Narrow" panose="020B0606020202030204" pitchFamily="34" charset="0"/>
              </a:rPr>
              <a:t>I </a:t>
            </a:r>
            <a:r>
              <a:rPr lang="en-US" altLang="it-IT" sz="2400" dirty="0" err="1">
                <a:latin typeface="Arial Narrow" panose="020B0606020202030204" pitchFamily="34" charset="0"/>
              </a:rPr>
              <a:t>meccanismi</a:t>
            </a:r>
            <a:r>
              <a:rPr lang="en-US" altLang="it-IT" sz="2400" dirty="0">
                <a:latin typeface="Arial Narrow" panose="020B0606020202030204" pitchFamily="34" charset="0"/>
              </a:rPr>
              <a:t> di </a:t>
            </a:r>
            <a:r>
              <a:rPr lang="en-US" altLang="it-IT" sz="2400" dirty="0" err="1">
                <a:latin typeface="Arial Narrow" panose="020B0606020202030204" pitchFamily="34" charset="0"/>
              </a:rPr>
              <a:t>terminazione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della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trascrizione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sono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diversi</a:t>
            </a:r>
            <a:r>
              <a:rPr lang="en-US" altLang="it-IT" sz="2400" dirty="0">
                <a:latin typeface="Arial Narrow" panose="020B0606020202030204" pitchFamily="34" charset="0"/>
              </a:rPr>
              <a:t> e </a:t>
            </a:r>
            <a:r>
              <a:rPr lang="en-US" altLang="it-IT" sz="2400" dirty="0" err="1">
                <a:latin typeface="Arial Narrow" panose="020B0606020202030204" pitchFamily="34" charset="0"/>
              </a:rPr>
              <a:t>dipendono</a:t>
            </a:r>
            <a:r>
              <a:rPr lang="en-US" altLang="it-IT" sz="2400" dirty="0">
                <a:latin typeface="Arial Narrow" panose="020B0606020202030204" pitchFamily="34" charset="0"/>
              </a:rPr>
              <a:t> dal </a:t>
            </a:r>
            <a:r>
              <a:rPr lang="en-US" altLang="it-IT" sz="2400" dirty="0" err="1">
                <a:latin typeface="Arial Narrow" panose="020B0606020202030204" pitchFamily="34" charset="0"/>
              </a:rPr>
              <a:t>tipo</a:t>
            </a:r>
            <a:r>
              <a:rPr lang="en-US" altLang="it-IT" sz="2400" dirty="0">
                <a:latin typeface="Arial Narrow" panose="020B0606020202030204" pitchFamily="34" charset="0"/>
              </a:rPr>
              <a:t> di RNA </a:t>
            </a:r>
            <a:r>
              <a:rPr lang="en-US" altLang="it-IT" sz="2400" dirty="0" err="1">
                <a:latin typeface="Arial Narrow" panose="020B0606020202030204" pitchFamily="34" charset="0"/>
              </a:rPr>
              <a:t>polimersi</a:t>
            </a: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it-IT" sz="2400" dirty="0" err="1">
                <a:latin typeface="Arial Narrow" panose="020B0606020202030204" pitchFamily="34" charset="0"/>
              </a:rPr>
              <a:t>L’attività</a:t>
            </a:r>
            <a:r>
              <a:rPr lang="en-US" altLang="it-IT" sz="2400" dirty="0">
                <a:latin typeface="Arial Narrow" panose="020B0606020202030204" pitchFamily="34" charset="0"/>
              </a:rPr>
              <a:t> di 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RNA pol I</a:t>
            </a:r>
            <a:r>
              <a:rPr lang="en-US" altLang="it-IT" sz="2400" dirty="0">
                <a:latin typeface="Arial Narrow" panose="020B0606020202030204" pitchFamily="34" charset="0"/>
              </a:rPr>
              <a:t> è </a:t>
            </a:r>
            <a:r>
              <a:rPr lang="en-US" altLang="it-IT" sz="2400" dirty="0" err="1">
                <a:latin typeface="Arial Narrow" panose="020B0606020202030204" pitchFamily="34" charset="0"/>
              </a:rPr>
              <a:t>terminata</a:t>
            </a:r>
            <a:r>
              <a:rPr lang="en-US" altLang="it-IT" sz="2400" dirty="0">
                <a:latin typeface="Arial Narrow" panose="020B0606020202030204" pitchFamily="34" charset="0"/>
              </a:rPr>
              <a:t> da </a:t>
            </a:r>
            <a:r>
              <a:rPr lang="en-US" altLang="it-IT" sz="2400" dirty="0" err="1">
                <a:latin typeface="Arial Narrow" panose="020B0606020202030204" pitchFamily="34" charset="0"/>
              </a:rPr>
              <a:t>fattori</a:t>
            </a:r>
            <a:r>
              <a:rPr lang="en-US" altLang="it-IT" sz="2400" dirty="0">
                <a:latin typeface="Arial Narrow" panose="020B0606020202030204" pitchFamily="34" charset="0"/>
              </a:rPr>
              <a:t> pol I </a:t>
            </a:r>
            <a:r>
              <a:rPr lang="en-US" altLang="it-IT" sz="2400" dirty="0" err="1">
                <a:latin typeface="Arial Narrow" panose="020B0606020202030204" pitchFamily="34" charset="0"/>
              </a:rPr>
              <a:t>specifici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che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legano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regioni</a:t>
            </a:r>
            <a:r>
              <a:rPr lang="en-US" altLang="it-IT" sz="2400" dirty="0">
                <a:latin typeface="Arial Narrow" panose="020B0606020202030204" pitchFamily="34" charset="0"/>
              </a:rPr>
              <a:t> 3’ </a:t>
            </a:r>
            <a:r>
              <a:rPr lang="en-US" altLang="it-IT" sz="2400" dirty="0" err="1">
                <a:latin typeface="Arial Narrow" panose="020B0606020202030204" pitchFamily="34" charset="0"/>
              </a:rPr>
              <a:t>dell’unità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trascrizionale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</a:p>
          <a:p>
            <a:pPr algn="l" rtl="0">
              <a:spcBef>
                <a:spcPct val="0"/>
              </a:spcBef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it-IT" sz="2400" dirty="0" err="1">
                <a:latin typeface="Arial Narrow" panose="020B0606020202030204" pitchFamily="34" charset="0"/>
              </a:rPr>
              <a:t>L’attività</a:t>
            </a:r>
            <a:r>
              <a:rPr lang="en-US" altLang="it-IT" sz="2400" dirty="0">
                <a:latin typeface="Arial Narrow" panose="020B0606020202030204" pitchFamily="34" charset="0"/>
              </a:rPr>
              <a:t> di 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RNA pol II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termina</a:t>
            </a:r>
            <a:r>
              <a:rPr lang="en-US" altLang="it-IT" sz="2400" dirty="0">
                <a:latin typeface="Arial Narrow" panose="020B0606020202030204" pitchFamily="34" charset="0"/>
              </a:rPr>
              <a:t> in </a:t>
            </a:r>
            <a:r>
              <a:rPr lang="en-US" altLang="it-IT" sz="2400" dirty="0" err="1">
                <a:latin typeface="Arial Narrow" panose="020B0606020202030204" pitchFamily="34" charset="0"/>
              </a:rPr>
              <a:t>una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regione</a:t>
            </a:r>
            <a:r>
              <a:rPr lang="en-US" altLang="it-IT" sz="2400" dirty="0">
                <a:latin typeface="Arial Narrow" panose="020B0606020202030204" pitchFamily="34" charset="0"/>
              </a:rPr>
              <a:t> di  0.5-2 kb </a:t>
            </a:r>
            <a:r>
              <a:rPr lang="en-US" altLang="it-IT" sz="2400" dirty="0" err="1">
                <a:latin typeface="Arial Narrow" panose="020B0606020202030204" pitchFamily="34" charset="0"/>
              </a:rPr>
              <a:t>oltre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il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sito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 di </a:t>
            </a:r>
            <a:r>
              <a:rPr lang="en-US" altLang="it-IT" sz="24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poliadenilazione</a:t>
            </a:r>
            <a:r>
              <a:rPr lang="en-US" altLang="it-IT" sz="2400" dirty="0">
                <a:latin typeface="Arial Narrow" panose="020B0606020202030204" pitchFamily="34" charset="0"/>
              </a:rPr>
              <a:t>, e la </a:t>
            </a:r>
            <a:r>
              <a:rPr lang="en-US" altLang="it-IT" sz="2400" dirty="0" err="1">
                <a:latin typeface="Arial Narrow" panose="020B0606020202030204" pitchFamily="34" charset="0"/>
              </a:rPr>
              <a:t>terminazione</a:t>
            </a:r>
            <a:r>
              <a:rPr lang="en-US" altLang="it-IT" sz="2400" dirty="0">
                <a:latin typeface="Arial Narrow" panose="020B0606020202030204" pitchFamily="34" charset="0"/>
              </a:rPr>
              <a:t> è </a:t>
            </a:r>
            <a:r>
              <a:rPr lang="en-US" altLang="it-IT" sz="2400" dirty="0" err="1">
                <a:latin typeface="Arial Narrow" panose="020B0606020202030204" pitchFamily="34" charset="0"/>
              </a:rPr>
              <a:t>accoppiata</a:t>
            </a:r>
            <a:r>
              <a:rPr lang="en-US" altLang="it-IT" sz="2400" dirty="0">
                <a:latin typeface="Arial Narrow" panose="020B0606020202030204" pitchFamily="34" charset="0"/>
              </a:rPr>
              <a:t> al </a:t>
            </a:r>
            <a:r>
              <a:rPr lang="en-US" altLang="it-IT" sz="2400" dirty="0" err="1">
                <a:latin typeface="Arial Narrow" panose="020B0606020202030204" pitchFamily="34" charset="0"/>
              </a:rPr>
              <a:t>processo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che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taglia</a:t>
            </a:r>
            <a:r>
              <a:rPr lang="en-US" altLang="it-IT" sz="2400" dirty="0">
                <a:latin typeface="Arial Narrow" panose="020B0606020202030204" pitchFamily="34" charset="0"/>
              </a:rPr>
              <a:t> e </a:t>
            </a:r>
            <a:r>
              <a:rPr lang="en-US" altLang="it-IT" sz="2400" dirty="0" err="1">
                <a:latin typeface="Arial Narrow" panose="020B0606020202030204" pitchFamily="34" charset="0"/>
              </a:rPr>
              <a:t>poliadenila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l’estremità</a:t>
            </a:r>
            <a:r>
              <a:rPr lang="en-US" altLang="it-IT" sz="2400" dirty="0">
                <a:latin typeface="Arial Narrow" panose="020B0606020202030204" pitchFamily="34" charset="0"/>
              </a:rPr>
              <a:t> 3’ del </a:t>
            </a:r>
            <a:r>
              <a:rPr lang="en-US" altLang="it-IT" sz="2400" dirty="0" err="1">
                <a:latin typeface="Arial Narrow" panose="020B0606020202030204" pitchFamily="34" charset="0"/>
              </a:rPr>
              <a:t>trascritto</a:t>
            </a: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it-IT" sz="2400" dirty="0" err="1">
                <a:latin typeface="Arial Narrow" panose="020B0606020202030204" pitchFamily="34" charset="0"/>
              </a:rPr>
              <a:t>L’attività</a:t>
            </a:r>
            <a:r>
              <a:rPr lang="en-US" altLang="it-IT" sz="2400" dirty="0">
                <a:latin typeface="Arial Narrow" panose="020B0606020202030204" pitchFamily="34" charset="0"/>
              </a:rPr>
              <a:t> di 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RNA pol III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termina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dopo</a:t>
            </a:r>
            <a:r>
              <a:rPr lang="en-US" altLang="it-IT" sz="2400" dirty="0">
                <a:latin typeface="Arial Narrow" panose="020B0606020202030204" pitchFamily="34" charset="0"/>
              </a:rPr>
              <a:t> la </a:t>
            </a:r>
            <a:r>
              <a:rPr lang="en-US" altLang="it-IT" sz="2400" dirty="0" err="1">
                <a:latin typeface="Arial Narrow" panose="020B0606020202030204" pitchFamily="34" charset="0"/>
              </a:rPr>
              <a:t>sintesi</a:t>
            </a:r>
            <a:r>
              <a:rPr lang="en-US" altLang="it-IT" sz="2400" dirty="0">
                <a:latin typeface="Arial Narrow" panose="020B0606020202030204" pitchFamily="34" charset="0"/>
              </a:rPr>
              <a:t> di </a:t>
            </a:r>
            <a:r>
              <a:rPr lang="en-US" altLang="it-IT" sz="2400" dirty="0" err="1">
                <a:latin typeface="Arial Narrow" panose="020B0606020202030204" pitchFamily="34" charset="0"/>
              </a:rPr>
              <a:t>una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  <a:r>
              <a:rPr lang="en-US" altLang="it-IT" sz="2400" dirty="0" err="1">
                <a:latin typeface="Arial Narrow" panose="020B0606020202030204" pitchFamily="34" charset="0"/>
              </a:rPr>
              <a:t>serie</a:t>
            </a:r>
            <a:r>
              <a:rPr lang="en-US" altLang="it-IT" sz="2400" dirty="0">
                <a:latin typeface="Arial Narrow" panose="020B0606020202030204" pitchFamily="34" charset="0"/>
              </a:rPr>
              <a:t> di U</a:t>
            </a:r>
            <a:endParaRPr lang="it-IT" altLang="it-IT" sz="2400" dirty="0">
              <a:latin typeface="Arial Narrow" panose="020B0606020202030204" pitchFamily="34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97616" y="3140968"/>
            <a:ext cx="8929718" cy="214314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g12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03"/>
          <a:stretch>
            <a:fillRect/>
          </a:stretch>
        </p:blipFill>
        <p:spPr bwMode="auto">
          <a:xfrm>
            <a:off x="323528" y="348621"/>
            <a:ext cx="5715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CasellaDiTesto 2"/>
          <p:cNvSpPr txBox="1">
            <a:spLocks noChangeArrowheads="1"/>
          </p:cNvSpPr>
          <p:nvPr/>
        </p:nvSpPr>
        <p:spPr bwMode="auto">
          <a:xfrm>
            <a:off x="827584" y="6722"/>
            <a:ext cx="589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Poliadenilazione</a:t>
            </a: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e terminazione del </a:t>
            </a:r>
            <a:r>
              <a:rPr lang="it-IT" altLang="it-IT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mRNA</a:t>
            </a: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nascente</a:t>
            </a:r>
          </a:p>
        </p:txBody>
      </p:sp>
      <p:pic>
        <p:nvPicPr>
          <p:cNvPr id="120836" name="Picture 2" descr="fg12_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0"/>
          <a:stretch>
            <a:fillRect/>
          </a:stretch>
        </p:blipFill>
        <p:spPr bwMode="auto">
          <a:xfrm>
            <a:off x="4357688" y="2708275"/>
            <a:ext cx="49561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rot="5400000" flipH="1" flipV="1">
            <a:off x="2536032" y="3679031"/>
            <a:ext cx="2857500" cy="178593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07950" y="2924175"/>
            <a:ext cx="3816350" cy="3817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3924300" y="2924175"/>
            <a:ext cx="5256213" cy="3817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4429696" y="1772816"/>
            <a:ext cx="1798488" cy="432048"/>
          </a:xfrm>
          <a:prstGeom prst="rect">
            <a:avLst/>
          </a:prstGeom>
          <a:solidFill>
            <a:srgbClr val="00CC99">
              <a:alpha val="141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4788024" y="1196752"/>
            <a:ext cx="39604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taglio</a:t>
            </a: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del pre-mRNA </a:t>
            </a:r>
            <a:r>
              <a:rPr lang="en-GB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avviene</a:t>
            </a: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dopo</a:t>
            </a: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sequenza</a:t>
            </a: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AAUAAA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GB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268121" y="313194"/>
            <a:ext cx="8894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mRNA processing:  </a:t>
            </a:r>
            <a:r>
              <a:rPr lang="en-GB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  <a:r>
              <a:rPr lang="en-GB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dell’</a:t>
            </a:r>
            <a:r>
              <a:rPr lang="en-GB" altLang="it-IT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estremita</a:t>
            </a:r>
            <a:r>
              <a:rPr lang="en-GB" altLang="it-IT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3’</a:t>
            </a:r>
          </a:p>
        </p:txBody>
      </p:sp>
      <p:pic>
        <p:nvPicPr>
          <p:cNvPr id="122884" name="Picture 2" descr="figure 6-38 par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278138" cy="455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2" descr="figure 6-38 par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05980"/>
            <a:ext cx="2813310" cy="37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9EE6-C811-17E3-A512-51B970D1A928}"/>
              </a:ext>
            </a:extLst>
          </p:cNvPr>
          <p:cNvSpPr txBox="1"/>
          <p:nvPr/>
        </p:nvSpPr>
        <p:spPr>
          <a:xfrm>
            <a:off x="323528" y="4941168"/>
            <a:ext cx="84969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Schematic drawing of the canonical mammalian pre-mRNA 3′-end processing machinery showing the various protein factors and their subcomplexes. Many additional protein factors are involved in 3′-end processing but are not shown.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49BD96-B87F-7E90-F3F4-012ECD28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737409"/>
            <a:ext cx="5688632" cy="34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07950" y="981075"/>
            <a:ext cx="1979613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L’esempio dei 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geni </a:t>
            </a:r>
            <a:r>
              <a:rPr lang="it-IT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globinici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che vengono espressi in tessuti e tempi specifici durante lo sviluppo dell’individuo</a:t>
            </a:r>
            <a:endParaRPr lang="it-IT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287338" y="4383088"/>
          <a:ext cx="8101012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8782685" imgH="2641600" progId="Canvas.Drawing.7">
                  <p:embed/>
                </p:oleObj>
              </mc:Choice>
              <mc:Fallback>
                <p:oleObj name="Drawing" r:id="rId3" imgW="8782685" imgH="2641600" progId="Canvas.Drawing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4383088"/>
                        <a:ext cx="8101012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6697662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6"/>
          <p:cNvGrpSpPr/>
          <p:nvPr/>
        </p:nvGrpSpPr>
        <p:grpSpPr bwMode="auto">
          <a:xfrm>
            <a:off x="1331640" y="4000246"/>
            <a:ext cx="4003416" cy="3371448"/>
            <a:chOff x="3131840" y="548680"/>
            <a:chExt cx="3816424" cy="3256682"/>
          </a:xfrm>
        </p:grpSpPr>
        <p:pic>
          <p:nvPicPr>
            <p:cNvPr id="10248" name="Picture 6" descr="http://www.avis.it/emilia-romagna/Manuale/dati/glossario/emoglobina.1222172924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548680"/>
              <a:ext cx="3816424" cy="325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Rettangolo 5"/>
            <p:cNvSpPr>
              <a:spLocks noChangeArrowheads="1"/>
            </p:cNvSpPr>
            <p:nvPr/>
          </p:nvSpPr>
          <p:spPr bwMode="auto">
            <a:xfrm>
              <a:off x="3779912" y="3573016"/>
              <a:ext cx="1008112" cy="21602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1032" name="Picture 8" descr="http://www.chedonna.it/wp-content/uploads/fet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5" y="572368"/>
            <a:ext cx="3935399" cy="227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www.visteteparalasfiestas.com/e-img/sudadera_adulto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37" y="743708"/>
            <a:ext cx="2149218" cy="306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4"/>
          <p:cNvGrpSpPr/>
          <p:nvPr/>
        </p:nvGrpSpPr>
        <p:grpSpPr bwMode="auto">
          <a:xfrm>
            <a:off x="1073150" y="1285875"/>
            <a:ext cx="8070850" cy="4875301"/>
            <a:chOff x="624" y="624"/>
            <a:chExt cx="4176" cy="2544"/>
          </a:xfrm>
        </p:grpSpPr>
        <p:pic>
          <p:nvPicPr>
            <p:cNvPr id="1249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64"/>
              <a:ext cx="3792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933" name="Group 6"/>
            <p:cNvGrpSpPr/>
            <p:nvPr/>
          </p:nvGrpSpPr>
          <p:grpSpPr bwMode="auto">
            <a:xfrm>
              <a:off x="2928" y="624"/>
              <a:ext cx="1872" cy="2544"/>
              <a:chOff x="2928" y="624"/>
              <a:chExt cx="1872" cy="2544"/>
            </a:xfrm>
          </p:grpSpPr>
          <p:sp>
            <p:nvSpPr>
              <p:cNvPr id="124934" name="Rectangle 7"/>
              <p:cNvSpPr>
                <a:spLocks noChangeArrowheads="1"/>
              </p:cNvSpPr>
              <p:nvPr/>
            </p:nvSpPr>
            <p:spPr bwMode="auto">
              <a:xfrm>
                <a:off x="2976" y="624"/>
                <a:ext cx="1824" cy="1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35" name="Rectangle 8"/>
              <p:cNvSpPr>
                <a:spLocks noChangeArrowheads="1"/>
              </p:cNvSpPr>
              <p:nvPr/>
            </p:nvSpPr>
            <p:spPr bwMode="auto">
              <a:xfrm>
                <a:off x="3468" y="2073"/>
                <a:ext cx="1152" cy="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it-IT" altLang="it-IT" sz="1200" dirty="0">
                    <a:latin typeface="Comic Sans MS" panose="030F0702030302020204" pitchFamily="66" charset="0"/>
                  </a:rPr>
                  <a:t>Sintesi RNA.mov</a:t>
                </a:r>
              </a:p>
            </p:txBody>
          </p:sp>
          <p:sp>
            <p:nvSpPr>
              <p:cNvPr id="124936" name="Rectangle 9"/>
              <p:cNvSpPr>
                <a:spLocks noChangeArrowheads="1"/>
              </p:cNvSpPr>
              <p:nvPr/>
            </p:nvSpPr>
            <p:spPr bwMode="auto">
              <a:xfrm>
                <a:off x="2928" y="2832"/>
                <a:ext cx="67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4937" name="Rectangle 10"/>
              <p:cNvSpPr>
                <a:spLocks noChangeArrowheads="1"/>
              </p:cNvSpPr>
              <p:nvPr/>
            </p:nvSpPr>
            <p:spPr bwMode="auto">
              <a:xfrm>
                <a:off x="3120" y="2352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4931" name="AutoShape 4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7572375" y="5214938"/>
            <a:ext cx="1042988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07_20_Pro_v_Eucar.jpg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464" y="228602"/>
            <a:ext cx="8161338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Genetic</a:t>
            </a:r>
            <a:r>
              <a:rPr lang="en-GB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information is transferred from genes to the proteins they encode via a “messenger” RNA intermediate</a:t>
            </a: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3629025" y="1987550"/>
            <a:ext cx="2833688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H="1">
            <a:off x="2133600" y="2209800"/>
            <a:ext cx="1490663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 flipH="1">
            <a:off x="6469063" y="2209800"/>
            <a:ext cx="1489075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969963" y="1966913"/>
            <a:ext cx="73097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DNA</a:t>
            </a:r>
          </a:p>
        </p:txBody>
      </p:sp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4559300" y="1966913"/>
            <a:ext cx="89928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GENE</a:t>
            </a:r>
          </a:p>
        </p:txBody>
      </p:sp>
      <p:grpSp>
        <p:nvGrpSpPr>
          <p:cNvPr id="131080" name="Group 8"/>
          <p:cNvGrpSpPr/>
          <p:nvPr/>
        </p:nvGrpSpPr>
        <p:grpSpPr bwMode="auto">
          <a:xfrm>
            <a:off x="969963" y="3567113"/>
            <a:ext cx="5499100" cy="828675"/>
            <a:chOff x="611" y="2247"/>
            <a:chExt cx="3464" cy="522"/>
          </a:xfrm>
        </p:grpSpPr>
        <p:sp>
          <p:nvSpPr>
            <p:cNvPr id="131101" name="Line 9"/>
            <p:cNvSpPr>
              <a:spLocks noChangeShapeType="1"/>
            </p:cNvSpPr>
            <p:nvPr/>
          </p:nvSpPr>
          <p:spPr bwMode="auto">
            <a:xfrm>
              <a:off x="2325" y="2400"/>
              <a:ext cx="1750" cy="0"/>
            </a:xfrm>
            <a:prstGeom prst="line">
              <a:avLst/>
            </a:prstGeom>
            <a:noFill/>
            <a:ln w="76200">
              <a:solidFill>
                <a:srgbClr val="FAFD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1102" name="Rectangle 10"/>
            <p:cNvSpPr>
              <a:spLocks noChangeArrowheads="1"/>
            </p:cNvSpPr>
            <p:nvPr/>
          </p:nvSpPr>
          <p:spPr bwMode="auto">
            <a:xfrm>
              <a:off x="611" y="2247"/>
              <a:ext cx="1346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messenger RNA</a:t>
              </a:r>
            </a:p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(mRNA)</a:t>
              </a:r>
            </a:p>
          </p:txBody>
        </p:sp>
      </p:grpSp>
      <p:grpSp>
        <p:nvGrpSpPr>
          <p:cNvPr id="131081" name="Group 11"/>
          <p:cNvGrpSpPr/>
          <p:nvPr/>
        </p:nvGrpSpPr>
        <p:grpSpPr bwMode="auto">
          <a:xfrm>
            <a:off x="969963" y="5395913"/>
            <a:ext cx="5432425" cy="458787"/>
            <a:chOff x="611" y="3399"/>
            <a:chExt cx="3422" cy="289"/>
          </a:xfrm>
        </p:grpSpPr>
        <p:sp>
          <p:nvSpPr>
            <p:cNvPr id="131088" name="Freeform 12"/>
            <p:cNvSpPr/>
            <p:nvPr/>
          </p:nvSpPr>
          <p:spPr bwMode="auto">
            <a:xfrm>
              <a:off x="3861" y="3504"/>
              <a:ext cx="172" cy="18"/>
            </a:xfrm>
            <a:custGeom>
              <a:avLst/>
              <a:gdLst>
                <a:gd name="T0" fmla="*/ 0 w 193"/>
                <a:gd name="T1" fmla="*/ 0 h 18"/>
                <a:gd name="T2" fmla="*/ 4 w 193"/>
                <a:gd name="T3" fmla="*/ 17 h 18"/>
                <a:gd name="T4" fmla="*/ 4 w 193"/>
                <a:gd name="T5" fmla="*/ 17 h 18"/>
                <a:gd name="T6" fmla="*/ 4 w 193"/>
                <a:gd name="T7" fmla="*/ 17 h 18"/>
                <a:gd name="T8" fmla="*/ 4 w 193"/>
                <a:gd name="T9" fmla="*/ 0 h 18"/>
                <a:gd name="T10" fmla="*/ 4 w 193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3"/>
                <a:gd name="T19" fmla="*/ 0 h 18"/>
                <a:gd name="T20" fmla="*/ 193 w 193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3" h="18">
                  <a:moveTo>
                    <a:pt x="0" y="0"/>
                  </a:moveTo>
                  <a:lnTo>
                    <a:pt x="52" y="17"/>
                  </a:lnTo>
                  <a:lnTo>
                    <a:pt x="110" y="17"/>
                  </a:lnTo>
                  <a:lnTo>
                    <a:pt x="154" y="17"/>
                  </a:lnTo>
                  <a:lnTo>
                    <a:pt x="192" y="0"/>
                  </a:lnTo>
                </a:path>
              </a:pathLst>
            </a:custGeom>
            <a:noFill/>
            <a:ln w="50800" cap="rnd">
              <a:solidFill>
                <a:srgbClr val="FAFD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grpSp>
          <p:nvGrpSpPr>
            <p:cNvPr id="131089" name="Group 13"/>
            <p:cNvGrpSpPr/>
            <p:nvPr/>
          </p:nvGrpSpPr>
          <p:grpSpPr bwMode="auto">
            <a:xfrm>
              <a:off x="611" y="3399"/>
              <a:ext cx="3276" cy="289"/>
              <a:chOff x="611" y="3399"/>
              <a:chExt cx="3276" cy="289"/>
            </a:xfrm>
          </p:grpSpPr>
          <p:grpSp>
            <p:nvGrpSpPr>
              <p:cNvPr id="131090" name="Group 14"/>
              <p:cNvGrpSpPr/>
              <p:nvPr/>
            </p:nvGrpSpPr>
            <p:grpSpPr bwMode="auto">
              <a:xfrm>
                <a:off x="2368" y="3419"/>
                <a:ext cx="1519" cy="235"/>
                <a:chOff x="2664" y="3419"/>
                <a:chExt cx="1709" cy="235"/>
              </a:xfrm>
            </p:grpSpPr>
            <p:grpSp>
              <p:nvGrpSpPr>
                <p:cNvPr id="131092" name="Group 15"/>
                <p:cNvGrpSpPr/>
                <p:nvPr/>
              </p:nvGrpSpPr>
              <p:grpSpPr bwMode="auto">
                <a:xfrm>
                  <a:off x="2664" y="3419"/>
                  <a:ext cx="557" cy="235"/>
                  <a:chOff x="2664" y="3419"/>
                  <a:chExt cx="557" cy="235"/>
                </a:xfrm>
              </p:grpSpPr>
              <p:sp>
                <p:nvSpPr>
                  <p:cNvPr id="131099" name="Freeform 16"/>
                  <p:cNvSpPr/>
                  <p:nvPr/>
                </p:nvSpPr>
                <p:spPr bwMode="auto">
                  <a:xfrm>
                    <a:off x="2664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1100" name="Freeform 17"/>
                  <p:cNvSpPr/>
                  <p:nvPr/>
                </p:nvSpPr>
                <p:spPr bwMode="auto">
                  <a:xfrm>
                    <a:off x="2952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31093" name="Group 18"/>
                <p:cNvGrpSpPr/>
                <p:nvPr/>
              </p:nvGrpSpPr>
              <p:grpSpPr bwMode="auto">
                <a:xfrm>
                  <a:off x="3240" y="3419"/>
                  <a:ext cx="557" cy="235"/>
                  <a:chOff x="3240" y="3419"/>
                  <a:chExt cx="557" cy="235"/>
                </a:xfrm>
              </p:grpSpPr>
              <p:sp>
                <p:nvSpPr>
                  <p:cNvPr id="131097" name="Freeform 19"/>
                  <p:cNvSpPr/>
                  <p:nvPr/>
                </p:nvSpPr>
                <p:spPr bwMode="auto">
                  <a:xfrm>
                    <a:off x="3240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1098" name="Freeform 20"/>
                  <p:cNvSpPr/>
                  <p:nvPr/>
                </p:nvSpPr>
                <p:spPr bwMode="auto">
                  <a:xfrm>
                    <a:off x="3528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31094" name="Group 21"/>
                <p:cNvGrpSpPr/>
                <p:nvPr/>
              </p:nvGrpSpPr>
              <p:grpSpPr bwMode="auto">
                <a:xfrm>
                  <a:off x="3816" y="3419"/>
                  <a:ext cx="557" cy="235"/>
                  <a:chOff x="3816" y="3419"/>
                  <a:chExt cx="557" cy="235"/>
                </a:xfrm>
              </p:grpSpPr>
              <p:sp>
                <p:nvSpPr>
                  <p:cNvPr id="131095" name="Freeform 22"/>
                  <p:cNvSpPr/>
                  <p:nvPr/>
                </p:nvSpPr>
                <p:spPr bwMode="auto">
                  <a:xfrm>
                    <a:off x="3816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31096" name="Freeform 23"/>
                  <p:cNvSpPr/>
                  <p:nvPr/>
                </p:nvSpPr>
                <p:spPr bwMode="auto">
                  <a:xfrm>
                    <a:off x="4104" y="3419"/>
                    <a:ext cx="269" cy="235"/>
                  </a:xfrm>
                  <a:custGeom>
                    <a:avLst/>
                    <a:gdLst>
                      <a:gd name="T0" fmla="*/ 0 w 269"/>
                      <a:gd name="T1" fmla="*/ 85 h 235"/>
                      <a:gd name="T2" fmla="*/ 34 w 269"/>
                      <a:gd name="T3" fmla="*/ 29 h 235"/>
                      <a:gd name="T4" fmla="*/ 78 w 269"/>
                      <a:gd name="T5" fmla="*/ 0 h 235"/>
                      <a:gd name="T6" fmla="*/ 122 w 269"/>
                      <a:gd name="T7" fmla="*/ 0 h 235"/>
                      <a:gd name="T8" fmla="*/ 166 w 269"/>
                      <a:gd name="T9" fmla="*/ 0 h 235"/>
                      <a:gd name="T10" fmla="*/ 210 w 269"/>
                      <a:gd name="T11" fmla="*/ 0 h 235"/>
                      <a:gd name="T12" fmla="*/ 268 w 269"/>
                      <a:gd name="T13" fmla="*/ 29 h 235"/>
                      <a:gd name="T14" fmla="*/ 268 w 269"/>
                      <a:gd name="T15" fmla="*/ 73 h 235"/>
                      <a:gd name="T16" fmla="*/ 268 w 269"/>
                      <a:gd name="T17" fmla="*/ 117 h 235"/>
                      <a:gd name="T18" fmla="*/ 268 w 269"/>
                      <a:gd name="T19" fmla="*/ 161 h 235"/>
                      <a:gd name="T20" fmla="*/ 210 w 269"/>
                      <a:gd name="T21" fmla="*/ 204 h 235"/>
                      <a:gd name="T22" fmla="*/ 166 w 269"/>
                      <a:gd name="T23" fmla="*/ 234 h 235"/>
                      <a:gd name="T24" fmla="*/ 122 w 269"/>
                      <a:gd name="T25" fmla="*/ 234 h 235"/>
                      <a:gd name="T26" fmla="*/ 107 w 269"/>
                      <a:gd name="T27" fmla="*/ 190 h 235"/>
                      <a:gd name="T28" fmla="*/ 92 w 269"/>
                      <a:gd name="T29" fmla="*/ 146 h 235"/>
                      <a:gd name="T30" fmla="*/ 136 w 269"/>
                      <a:gd name="T31" fmla="*/ 117 h 235"/>
                      <a:gd name="T32" fmla="*/ 180 w 269"/>
                      <a:gd name="T33" fmla="*/ 102 h 235"/>
                      <a:gd name="T34" fmla="*/ 224 w 269"/>
                      <a:gd name="T35" fmla="*/ 102 h 235"/>
                      <a:gd name="T36" fmla="*/ 268 w 269"/>
                      <a:gd name="T37" fmla="*/ 87 h 2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9"/>
                      <a:gd name="T58" fmla="*/ 0 h 235"/>
                      <a:gd name="T59" fmla="*/ 269 w 269"/>
                      <a:gd name="T60" fmla="*/ 235 h 2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9" h="235">
                        <a:moveTo>
                          <a:pt x="0" y="85"/>
                        </a:moveTo>
                        <a:lnTo>
                          <a:pt x="34" y="29"/>
                        </a:lnTo>
                        <a:lnTo>
                          <a:pt x="78" y="0"/>
                        </a:lnTo>
                        <a:lnTo>
                          <a:pt x="122" y="0"/>
                        </a:lnTo>
                        <a:lnTo>
                          <a:pt x="166" y="0"/>
                        </a:lnTo>
                        <a:lnTo>
                          <a:pt x="210" y="0"/>
                        </a:lnTo>
                        <a:lnTo>
                          <a:pt x="268" y="29"/>
                        </a:lnTo>
                        <a:lnTo>
                          <a:pt x="268" y="73"/>
                        </a:lnTo>
                        <a:lnTo>
                          <a:pt x="268" y="117"/>
                        </a:lnTo>
                        <a:lnTo>
                          <a:pt x="268" y="161"/>
                        </a:lnTo>
                        <a:lnTo>
                          <a:pt x="210" y="204"/>
                        </a:lnTo>
                        <a:lnTo>
                          <a:pt x="166" y="234"/>
                        </a:lnTo>
                        <a:lnTo>
                          <a:pt x="122" y="234"/>
                        </a:lnTo>
                        <a:lnTo>
                          <a:pt x="107" y="190"/>
                        </a:lnTo>
                        <a:lnTo>
                          <a:pt x="92" y="146"/>
                        </a:lnTo>
                        <a:lnTo>
                          <a:pt x="136" y="117"/>
                        </a:lnTo>
                        <a:lnTo>
                          <a:pt x="180" y="102"/>
                        </a:lnTo>
                        <a:lnTo>
                          <a:pt x="224" y="102"/>
                        </a:lnTo>
                        <a:lnTo>
                          <a:pt x="268" y="87"/>
                        </a:lnTo>
                      </a:path>
                    </a:pathLst>
                  </a:custGeom>
                  <a:noFill/>
                  <a:ln w="50800" cap="rnd">
                    <a:solidFill>
                      <a:srgbClr val="FAFD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131091" name="Rectangle 24"/>
              <p:cNvSpPr>
                <a:spLocks noChangeArrowheads="1"/>
              </p:cNvSpPr>
              <p:nvPr/>
            </p:nvSpPr>
            <p:spPr bwMode="auto">
              <a:xfrm>
                <a:off x="611" y="3399"/>
                <a:ext cx="65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400" b="1">
                    <a:solidFill>
                      <a:srgbClr val="FFFFFF"/>
                    </a:solidFill>
                    <a:latin typeface="Arial Narrow" panose="020B0606020202030204" pitchFamily="34" charset="0"/>
                  </a:rPr>
                  <a:t>protein</a:t>
                </a:r>
              </a:p>
            </p:txBody>
          </p:sp>
        </p:grpSp>
      </p:grpSp>
      <p:grpSp>
        <p:nvGrpSpPr>
          <p:cNvPr id="131082" name="Group 25"/>
          <p:cNvGrpSpPr/>
          <p:nvPr/>
        </p:nvGrpSpPr>
        <p:grpSpPr bwMode="auto">
          <a:xfrm>
            <a:off x="4978399" y="2590800"/>
            <a:ext cx="1984375" cy="838200"/>
            <a:chOff x="3136" y="1632"/>
            <a:chExt cx="1250" cy="528"/>
          </a:xfrm>
        </p:grpSpPr>
        <p:sp>
          <p:nvSpPr>
            <p:cNvPr id="131086" name="Line 26"/>
            <p:cNvSpPr>
              <a:spLocks noChangeShapeType="1"/>
            </p:cNvSpPr>
            <p:nvPr/>
          </p:nvSpPr>
          <p:spPr bwMode="auto">
            <a:xfrm>
              <a:off x="3136" y="1632"/>
              <a:ext cx="0" cy="5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1087" name="Rectangle 27"/>
            <p:cNvSpPr>
              <a:spLocks noChangeArrowheads="1"/>
            </p:cNvSpPr>
            <p:nvPr/>
          </p:nvSpPr>
          <p:spPr bwMode="auto">
            <a:xfrm>
              <a:off x="3299" y="1719"/>
              <a:ext cx="1087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transcription</a:t>
              </a:r>
            </a:p>
          </p:txBody>
        </p:sp>
      </p:grpSp>
      <p:grpSp>
        <p:nvGrpSpPr>
          <p:cNvPr id="131083" name="Group 28"/>
          <p:cNvGrpSpPr/>
          <p:nvPr/>
        </p:nvGrpSpPr>
        <p:grpSpPr bwMode="auto">
          <a:xfrm>
            <a:off x="4978400" y="4191000"/>
            <a:ext cx="1731963" cy="838200"/>
            <a:chOff x="3136" y="2640"/>
            <a:chExt cx="1091" cy="528"/>
          </a:xfrm>
        </p:grpSpPr>
        <p:sp>
          <p:nvSpPr>
            <p:cNvPr id="131084" name="Line 29"/>
            <p:cNvSpPr>
              <a:spLocks noChangeShapeType="1"/>
            </p:cNvSpPr>
            <p:nvPr/>
          </p:nvSpPr>
          <p:spPr bwMode="auto">
            <a:xfrm>
              <a:off x="3136" y="2640"/>
              <a:ext cx="0" cy="5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1085" name="Rectangle 30"/>
            <p:cNvSpPr>
              <a:spLocks noChangeArrowheads="1"/>
            </p:cNvSpPr>
            <p:nvPr/>
          </p:nvSpPr>
          <p:spPr bwMode="auto">
            <a:xfrm>
              <a:off x="3299" y="2775"/>
              <a:ext cx="92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translation</a:t>
              </a:r>
            </a:p>
          </p:txBody>
        </p:sp>
      </p:grp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08" y="32048"/>
            <a:ext cx="87376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Splicing</a:t>
            </a:r>
            <a:endParaRPr lang="en-US" sz="3200" dirty="0">
              <a:latin typeface="Helvetica" pitchFamily="34" charset="0"/>
            </a:endParaRPr>
          </a:p>
        </p:txBody>
      </p:sp>
      <p:pic>
        <p:nvPicPr>
          <p:cNvPr id="132099" name="Picture 3" descr="F11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9" y="1124744"/>
            <a:ext cx="724693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930275" y="1727200"/>
            <a:ext cx="376238" cy="3095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Line 2"/>
          <p:cNvSpPr>
            <a:spLocks noChangeShapeType="1"/>
          </p:cNvSpPr>
          <p:nvPr/>
        </p:nvSpPr>
        <p:spPr bwMode="auto">
          <a:xfrm flipH="1">
            <a:off x="4300538" y="2867174"/>
            <a:ext cx="1490662" cy="0"/>
          </a:xfrm>
          <a:prstGeom prst="line">
            <a:avLst/>
          </a:prstGeom>
          <a:noFill/>
          <a:ln w="76200">
            <a:solidFill>
              <a:srgbClr val="60C9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422424"/>
            <a:ext cx="8839200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Alcuni geni hanno la loro informazione codificante per proteina interrotta da sequenze non codificanti. </a:t>
            </a:r>
            <a:b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b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 </a:t>
            </a:r>
            <a:r>
              <a:rPr lang="it-IT" altLang="it-IT" sz="2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seq</a:t>
            </a:r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codificanti si chiamano </a:t>
            </a:r>
            <a:r>
              <a:rPr lang="it-IT" altLang="it-IT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ESONI</a:t>
            </a:r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</a:t>
            </a:r>
            <a:b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 </a:t>
            </a:r>
            <a:r>
              <a:rPr lang="it-IT" altLang="it-IT" sz="2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seq</a:t>
            </a:r>
            <a:r>
              <a:rPr lang="it-IT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non codificanti </a:t>
            </a:r>
            <a:r>
              <a:rPr lang="it-IT" altLang="it-IT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INTRONI</a:t>
            </a:r>
          </a:p>
        </p:txBody>
      </p:sp>
      <p:sp>
        <p:nvSpPr>
          <p:cNvPr id="134148" name="Line 4"/>
          <p:cNvSpPr>
            <a:spLocks noChangeShapeType="1"/>
          </p:cNvSpPr>
          <p:nvPr/>
        </p:nvSpPr>
        <p:spPr bwMode="auto">
          <a:xfrm flipH="1">
            <a:off x="2133600" y="2867174"/>
            <a:ext cx="1490663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3019425" y="2705249"/>
            <a:ext cx="127635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 flipH="1">
            <a:off x="6469063" y="2867174"/>
            <a:ext cx="1489075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969963" y="2624286"/>
            <a:ext cx="73097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DNA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3746500" y="2700486"/>
            <a:ext cx="558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GE</a:t>
            </a: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5457825" y="2705249"/>
            <a:ext cx="127635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5507038" y="2700486"/>
            <a:ext cx="5338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chemeClr val="tx2"/>
                </a:solidFill>
                <a:latin typeface="Arial Narrow" panose="020B0606020202030204" pitchFamily="34" charset="0"/>
              </a:rPr>
              <a:t>NE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4427538" y="2395686"/>
            <a:ext cx="103714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60C900"/>
                </a:solidFill>
                <a:latin typeface="Arial Narrow" panose="020B0606020202030204" pitchFamily="34" charset="0"/>
              </a:rPr>
              <a:t>introne</a:t>
            </a:r>
          </a:p>
        </p:txBody>
      </p:sp>
      <p:sp>
        <p:nvSpPr>
          <p:cNvPr id="134156" name="Rectangle 12"/>
          <p:cNvSpPr>
            <a:spLocks noChangeArrowheads="1"/>
          </p:cNvSpPr>
          <p:nvPr/>
        </p:nvSpPr>
        <p:spPr bwMode="auto">
          <a:xfrm>
            <a:off x="2843213" y="2243286"/>
            <a:ext cx="112530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e</a:t>
            </a:r>
            <a:r>
              <a:rPr lang="en-US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sone</a:t>
            </a: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 1</a:t>
            </a:r>
            <a:endParaRPr lang="en-US" altLang="it-IT" sz="2400" b="1">
              <a:solidFill>
                <a:srgbClr val="FAFD00"/>
              </a:solidFill>
              <a:latin typeface="Arial Narrow" panose="020B0606020202030204" pitchFamily="34" charset="0"/>
            </a:endParaRP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5608638" y="2243286"/>
            <a:ext cx="112530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esone 2</a:t>
            </a:r>
            <a:endParaRPr lang="en-US" altLang="it-IT" sz="2400" b="1">
              <a:solidFill>
                <a:srgbClr val="FAFD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 bwMode="auto">
          <a:xfrm>
            <a:off x="609600" y="3179911"/>
            <a:ext cx="7769226" cy="3273425"/>
            <a:chOff x="384" y="1632"/>
            <a:chExt cx="4894" cy="2062"/>
          </a:xfrm>
        </p:grpSpPr>
        <p:grpSp>
          <p:nvGrpSpPr>
            <p:cNvPr id="134159" name="Group 15"/>
            <p:cNvGrpSpPr/>
            <p:nvPr/>
          </p:nvGrpSpPr>
          <p:grpSpPr bwMode="auto">
            <a:xfrm>
              <a:off x="384" y="1632"/>
              <a:ext cx="4258" cy="1215"/>
              <a:chOff x="384" y="1632"/>
              <a:chExt cx="4258" cy="1215"/>
            </a:xfrm>
          </p:grpSpPr>
          <p:grpSp>
            <p:nvGrpSpPr>
              <p:cNvPr id="134161" name="Group 16"/>
              <p:cNvGrpSpPr/>
              <p:nvPr/>
            </p:nvGrpSpPr>
            <p:grpSpPr bwMode="auto">
              <a:xfrm>
                <a:off x="3136" y="1632"/>
                <a:ext cx="1506" cy="491"/>
                <a:chOff x="3136" y="1211"/>
                <a:chExt cx="1506" cy="528"/>
              </a:xfrm>
            </p:grpSpPr>
            <p:sp>
              <p:nvSpPr>
                <p:cNvPr id="134167" name="Line 17"/>
                <p:cNvSpPr>
                  <a:spLocks noChangeShapeType="1"/>
                </p:cNvSpPr>
                <p:nvPr/>
              </p:nvSpPr>
              <p:spPr bwMode="auto">
                <a:xfrm>
                  <a:off x="3136" y="1211"/>
                  <a:ext cx="0" cy="528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4168" name="Rectangle 18"/>
                <p:cNvSpPr>
                  <a:spLocks noChangeArrowheads="1"/>
                </p:cNvSpPr>
                <p:nvPr/>
              </p:nvSpPr>
              <p:spPr bwMode="auto">
                <a:xfrm>
                  <a:off x="3555" y="1394"/>
                  <a:ext cx="1087" cy="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>
                  <a:lvl1pPr algn="r" defTabSz="762000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defTabSz="762000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defTabSz="762000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defTabSz="762000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defTabSz="762000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400" b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transcription</a:t>
                  </a:r>
                </a:p>
              </p:txBody>
            </p:sp>
          </p:grpSp>
          <p:sp>
            <p:nvSpPr>
              <p:cNvPr id="134162" name="Line 19"/>
              <p:cNvSpPr>
                <a:spLocks noChangeShapeType="1"/>
              </p:cNvSpPr>
              <p:nvPr/>
            </p:nvSpPr>
            <p:spPr bwMode="auto">
              <a:xfrm>
                <a:off x="1989" y="2517"/>
                <a:ext cx="2347" cy="0"/>
              </a:xfrm>
              <a:prstGeom prst="line">
                <a:avLst/>
              </a:prstGeom>
              <a:noFill/>
              <a:ln w="76200">
                <a:solidFill>
                  <a:srgbClr val="60C9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34163" name="Rectangle 20"/>
              <p:cNvSpPr>
                <a:spLocks noChangeArrowheads="1"/>
              </p:cNvSpPr>
              <p:nvPr/>
            </p:nvSpPr>
            <p:spPr bwMode="auto">
              <a:xfrm>
                <a:off x="3529" y="2473"/>
                <a:ext cx="803" cy="88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4164" name="Rectangle 21"/>
              <p:cNvSpPr>
                <a:spLocks noChangeArrowheads="1"/>
              </p:cNvSpPr>
              <p:nvPr/>
            </p:nvSpPr>
            <p:spPr bwMode="auto">
              <a:xfrm>
                <a:off x="384" y="2364"/>
                <a:ext cx="128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200" b="1">
                    <a:solidFill>
                      <a:srgbClr val="FFFFFF"/>
                    </a:solidFill>
                    <a:latin typeface="Arial Narrow" panose="020B0606020202030204" pitchFamily="34" charset="0"/>
                  </a:rPr>
                  <a:t>precursor-mRNA</a:t>
                </a:r>
              </a:p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200" b="1">
                    <a:solidFill>
                      <a:srgbClr val="FFFFFF"/>
                    </a:solidFill>
                    <a:latin typeface="Arial Narrow" panose="020B0606020202030204" pitchFamily="34" charset="0"/>
                  </a:rPr>
                  <a:t>(pre-mRNA)</a:t>
                </a:r>
              </a:p>
            </p:txBody>
          </p:sp>
          <p:sp>
            <p:nvSpPr>
              <p:cNvPr id="134165" name="Rectangle 22"/>
              <p:cNvSpPr>
                <a:spLocks noChangeArrowheads="1"/>
              </p:cNvSpPr>
              <p:nvPr/>
            </p:nvSpPr>
            <p:spPr bwMode="auto">
              <a:xfrm>
                <a:off x="1993" y="2473"/>
                <a:ext cx="718" cy="88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4166" name="Rectangle 23"/>
              <p:cNvSpPr>
                <a:spLocks noChangeArrowheads="1"/>
              </p:cNvSpPr>
              <p:nvPr/>
            </p:nvSpPr>
            <p:spPr bwMode="auto">
              <a:xfrm>
                <a:off x="2789" y="2220"/>
                <a:ext cx="653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400" b="1">
                    <a:solidFill>
                      <a:srgbClr val="60C900"/>
                    </a:solidFill>
                    <a:latin typeface="Arial Narrow" panose="020B0606020202030204" pitchFamily="34" charset="0"/>
                  </a:rPr>
                  <a:t>introne</a:t>
                </a:r>
              </a:p>
            </p:txBody>
          </p:sp>
        </p:grpSp>
        <p:sp>
          <p:nvSpPr>
            <p:cNvPr id="134160" name="Rectangle 24"/>
            <p:cNvSpPr>
              <a:spLocks noChangeArrowheads="1"/>
            </p:cNvSpPr>
            <p:nvPr/>
          </p:nvSpPr>
          <p:spPr bwMode="auto">
            <a:xfrm>
              <a:off x="521" y="2974"/>
              <a:ext cx="475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Gli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introni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devono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essere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rimossi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mediante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un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processo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it-IT" sz="2400" b="1" dirty="0" err="1">
                  <a:solidFill>
                    <a:srgbClr val="FFFFFF"/>
                  </a:solidFill>
                  <a:latin typeface="Arial Narrow" panose="020B0606020202030204" pitchFamily="34" charset="0"/>
                </a:rPr>
                <a:t>chiamato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  “</a:t>
              </a:r>
              <a:r>
                <a:rPr lang="en-US" altLang="it-IT" sz="2800" b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RNA splicing</a:t>
              </a:r>
              <a:r>
                <a:rPr lang="en-US" altLang="it-IT" sz="24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”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Line 2"/>
          <p:cNvSpPr>
            <a:spLocks noChangeShapeType="1"/>
          </p:cNvSpPr>
          <p:nvPr/>
        </p:nvSpPr>
        <p:spPr bwMode="auto">
          <a:xfrm flipH="1">
            <a:off x="4300538" y="1770063"/>
            <a:ext cx="1490662" cy="0"/>
          </a:xfrm>
          <a:prstGeom prst="line">
            <a:avLst/>
          </a:prstGeom>
          <a:noFill/>
          <a:ln w="76200">
            <a:solidFill>
              <a:srgbClr val="60C9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0262" y="24608"/>
            <a:ext cx="7551738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en-US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Thus expression of a gene with an intron</a:t>
            </a:r>
            <a:r>
              <a:rPr lang="en-GB" altLang="it-IT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requires an extra step to remove the intron</a:t>
            </a:r>
            <a:endParaRPr lang="en-US" altLang="it-IT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5172" name="Group 4"/>
          <p:cNvGrpSpPr/>
          <p:nvPr/>
        </p:nvGrpSpPr>
        <p:grpSpPr bwMode="auto">
          <a:xfrm>
            <a:off x="969963" y="5870575"/>
            <a:ext cx="5432425" cy="458788"/>
            <a:chOff x="611" y="3794"/>
            <a:chExt cx="3422" cy="289"/>
          </a:xfrm>
        </p:grpSpPr>
        <p:grpSp>
          <p:nvGrpSpPr>
            <p:cNvPr id="135202" name="Group 5"/>
            <p:cNvGrpSpPr/>
            <p:nvPr/>
          </p:nvGrpSpPr>
          <p:grpSpPr bwMode="auto">
            <a:xfrm>
              <a:off x="2368" y="3814"/>
              <a:ext cx="1519" cy="235"/>
              <a:chOff x="2664" y="3803"/>
              <a:chExt cx="1709" cy="235"/>
            </a:xfrm>
          </p:grpSpPr>
          <p:grpSp>
            <p:nvGrpSpPr>
              <p:cNvPr id="135205" name="Group 6"/>
              <p:cNvGrpSpPr/>
              <p:nvPr/>
            </p:nvGrpSpPr>
            <p:grpSpPr bwMode="auto">
              <a:xfrm>
                <a:off x="2664" y="3803"/>
                <a:ext cx="557" cy="235"/>
                <a:chOff x="2664" y="3803"/>
                <a:chExt cx="557" cy="235"/>
              </a:xfrm>
            </p:grpSpPr>
            <p:sp>
              <p:nvSpPr>
                <p:cNvPr id="135212" name="Freeform 7"/>
                <p:cNvSpPr/>
                <p:nvPr/>
              </p:nvSpPr>
              <p:spPr bwMode="auto">
                <a:xfrm>
                  <a:off x="2664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5213" name="Freeform 8"/>
                <p:cNvSpPr/>
                <p:nvPr/>
              </p:nvSpPr>
              <p:spPr bwMode="auto">
                <a:xfrm>
                  <a:off x="2952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5206" name="Group 9"/>
              <p:cNvGrpSpPr/>
              <p:nvPr/>
            </p:nvGrpSpPr>
            <p:grpSpPr bwMode="auto">
              <a:xfrm>
                <a:off x="3240" y="3803"/>
                <a:ext cx="557" cy="235"/>
                <a:chOff x="3240" y="3803"/>
                <a:chExt cx="557" cy="235"/>
              </a:xfrm>
            </p:grpSpPr>
            <p:sp>
              <p:nvSpPr>
                <p:cNvPr id="135210" name="Freeform 10"/>
                <p:cNvSpPr/>
                <p:nvPr/>
              </p:nvSpPr>
              <p:spPr bwMode="auto">
                <a:xfrm>
                  <a:off x="3240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5211" name="Freeform 11"/>
                <p:cNvSpPr/>
                <p:nvPr/>
              </p:nvSpPr>
              <p:spPr bwMode="auto">
                <a:xfrm>
                  <a:off x="3528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5207" name="Group 12"/>
              <p:cNvGrpSpPr/>
              <p:nvPr/>
            </p:nvGrpSpPr>
            <p:grpSpPr bwMode="auto">
              <a:xfrm>
                <a:off x="3816" y="3803"/>
                <a:ext cx="557" cy="235"/>
                <a:chOff x="3816" y="3803"/>
                <a:chExt cx="557" cy="235"/>
              </a:xfrm>
            </p:grpSpPr>
            <p:sp>
              <p:nvSpPr>
                <p:cNvPr id="135208" name="Freeform 13"/>
                <p:cNvSpPr/>
                <p:nvPr/>
              </p:nvSpPr>
              <p:spPr bwMode="auto">
                <a:xfrm>
                  <a:off x="3816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5209" name="Freeform 14"/>
                <p:cNvSpPr/>
                <p:nvPr/>
              </p:nvSpPr>
              <p:spPr bwMode="auto">
                <a:xfrm>
                  <a:off x="4104" y="3803"/>
                  <a:ext cx="269" cy="235"/>
                </a:xfrm>
                <a:custGeom>
                  <a:avLst/>
                  <a:gdLst>
                    <a:gd name="T0" fmla="*/ 0 w 269"/>
                    <a:gd name="T1" fmla="*/ 85 h 235"/>
                    <a:gd name="T2" fmla="*/ 34 w 269"/>
                    <a:gd name="T3" fmla="*/ 29 h 235"/>
                    <a:gd name="T4" fmla="*/ 78 w 269"/>
                    <a:gd name="T5" fmla="*/ 0 h 235"/>
                    <a:gd name="T6" fmla="*/ 122 w 269"/>
                    <a:gd name="T7" fmla="*/ 0 h 235"/>
                    <a:gd name="T8" fmla="*/ 166 w 269"/>
                    <a:gd name="T9" fmla="*/ 0 h 235"/>
                    <a:gd name="T10" fmla="*/ 210 w 269"/>
                    <a:gd name="T11" fmla="*/ 0 h 235"/>
                    <a:gd name="T12" fmla="*/ 268 w 269"/>
                    <a:gd name="T13" fmla="*/ 29 h 235"/>
                    <a:gd name="T14" fmla="*/ 268 w 269"/>
                    <a:gd name="T15" fmla="*/ 73 h 235"/>
                    <a:gd name="T16" fmla="*/ 268 w 269"/>
                    <a:gd name="T17" fmla="*/ 117 h 235"/>
                    <a:gd name="T18" fmla="*/ 268 w 269"/>
                    <a:gd name="T19" fmla="*/ 161 h 235"/>
                    <a:gd name="T20" fmla="*/ 210 w 269"/>
                    <a:gd name="T21" fmla="*/ 204 h 235"/>
                    <a:gd name="T22" fmla="*/ 166 w 269"/>
                    <a:gd name="T23" fmla="*/ 234 h 235"/>
                    <a:gd name="T24" fmla="*/ 122 w 269"/>
                    <a:gd name="T25" fmla="*/ 234 h 235"/>
                    <a:gd name="T26" fmla="*/ 107 w 269"/>
                    <a:gd name="T27" fmla="*/ 190 h 235"/>
                    <a:gd name="T28" fmla="*/ 92 w 269"/>
                    <a:gd name="T29" fmla="*/ 146 h 235"/>
                    <a:gd name="T30" fmla="*/ 136 w 269"/>
                    <a:gd name="T31" fmla="*/ 117 h 235"/>
                    <a:gd name="T32" fmla="*/ 180 w 269"/>
                    <a:gd name="T33" fmla="*/ 102 h 235"/>
                    <a:gd name="T34" fmla="*/ 224 w 269"/>
                    <a:gd name="T35" fmla="*/ 102 h 235"/>
                    <a:gd name="T36" fmla="*/ 268 w 269"/>
                    <a:gd name="T37" fmla="*/ 87 h 2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9"/>
                    <a:gd name="T58" fmla="*/ 0 h 235"/>
                    <a:gd name="T59" fmla="*/ 269 w 269"/>
                    <a:gd name="T60" fmla="*/ 235 h 2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9" h="235">
                      <a:moveTo>
                        <a:pt x="0" y="85"/>
                      </a:moveTo>
                      <a:lnTo>
                        <a:pt x="34" y="29"/>
                      </a:lnTo>
                      <a:lnTo>
                        <a:pt x="78" y="0"/>
                      </a:lnTo>
                      <a:lnTo>
                        <a:pt x="122" y="0"/>
                      </a:lnTo>
                      <a:lnTo>
                        <a:pt x="166" y="0"/>
                      </a:lnTo>
                      <a:lnTo>
                        <a:pt x="210" y="0"/>
                      </a:lnTo>
                      <a:lnTo>
                        <a:pt x="268" y="29"/>
                      </a:lnTo>
                      <a:lnTo>
                        <a:pt x="268" y="73"/>
                      </a:lnTo>
                      <a:lnTo>
                        <a:pt x="268" y="117"/>
                      </a:lnTo>
                      <a:lnTo>
                        <a:pt x="268" y="161"/>
                      </a:lnTo>
                      <a:lnTo>
                        <a:pt x="210" y="204"/>
                      </a:lnTo>
                      <a:lnTo>
                        <a:pt x="166" y="234"/>
                      </a:lnTo>
                      <a:lnTo>
                        <a:pt x="122" y="234"/>
                      </a:lnTo>
                      <a:lnTo>
                        <a:pt x="107" y="190"/>
                      </a:lnTo>
                      <a:lnTo>
                        <a:pt x="92" y="146"/>
                      </a:lnTo>
                      <a:lnTo>
                        <a:pt x="136" y="117"/>
                      </a:lnTo>
                      <a:lnTo>
                        <a:pt x="180" y="102"/>
                      </a:lnTo>
                      <a:lnTo>
                        <a:pt x="224" y="102"/>
                      </a:lnTo>
                      <a:lnTo>
                        <a:pt x="268" y="87"/>
                      </a:lnTo>
                    </a:path>
                  </a:pathLst>
                </a:custGeom>
                <a:noFill/>
                <a:ln w="50800" cap="rnd">
                  <a:solidFill>
                    <a:srgbClr val="FAFD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35203" name="Freeform 15"/>
            <p:cNvSpPr/>
            <p:nvPr/>
          </p:nvSpPr>
          <p:spPr bwMode="auto">
            <a:xfrm>
              <a:off x="3861" y="3899"/>
              <a:ext cx="172" cy="18"/>
            </a:xfrm>
            <a:custGeom>
              <a:avLst/>
              <a:gdLst>
                <a:gd name="T0" fmla="*/ 0 w 193"/>
                <a:gd name="T1" fmla="*/ 0 h 18"/>
                <a:gd name="T2" fmla="*/ 4 w 193"/>
                <a:gd name="T3" fmla="*/ 17 h 18"/>
                <a:gd name="T4" fmla="*/ 4 w 193"/>
                <a:gd name="T5" fmla="*/ 17 h 18"/>
                <a:gd name="T6" fmla="*/ 4 w 193"/>
                <a:gd name="T7" fmla="*/ 17 h 18"/>
                <a:gd name="T8" fmla="*/ 4 w 193"/>
                <a:gd name="T9" fmla="*/ 0 h 18"/>
                <a:gd name="T10" fmla="*/ 4 w 193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3"/>
                <a:gd name="T19" fmla="*/ 0 h 18"/>
                <a:gd name="T20" fmla="*/ 193 w 193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3" h="18">
                  <a:moveTo>
                    <a:pt x="0" y="0"/>
                  </a:moveTo>
                  <a:lnTo>
                    <a:pt x="52" y="17"/>
                  </a:lnTo>
                  <a:lnTo>
                    <a:pt x="110" y="17"/>
                  </a:lnTo>
                  <a:lnTo>
                    <a:pt x="154" y="17"/>
                  </a:lnTo>
                  <a:lnTo>
                    <a:pt x="192" y="0"/>
                  </a:lnTo>
                </a:path>
              </a:pathLst>
            </a:custGeom>
            <a:noFill/>
            <a:ln w="50800" cap="rnd">
              <a:solidFill>
                <a:srgbClr val="FAFD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5204" name="Rectangle 16"/>
            <p:cNvSpPr>
              <a:spLocks noChangeArrowheads="1"/>
            </p:cNvSpPr>
            <p:nvPr/>
          </p:nvSpPr>
          <p:spPr bwMode="auto">
            <a:xfrm>
              <a:off x="611" y="3794"/>
              <a:ext cx="653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protein</a:t>
              </a:r>
            </a:p>
          </p:txBody>
        </p:sp>
      </p:grpSp>
      <p:grpSp>
        <p:nvGrpSpPr>
          <p:cNvPr id="135173" name="Group 17"/>
          <p:cNvGrpSpPr/>
          <p:nvPr/>
        </p:nvGrpSpPr>
        <p:grpSpPr bwMode="auto">
          <a:xfrm>
            <a:off x="4978401" y="4876800"/>
            <a:ext cx="2138363" cy="779463"/>
            <a:chOff x="3136" y="3131"/>
            <a:chExt cx="1347" cy="528"/>
          </a:xfrm>
        </p:grpSpPr>
        <p:sp>
          <p:nvSpPr>
            <p:cNvPr id="135200" name="Line 18"/>
            <p:cNvSpPr>
              <a:spLocks noChangeShapeType="1"/>
            </p:cNvSpPr>
            <p:nvPr/>
          </p:nvSpPr>
          <p:spPr bwMode="auto">
            <a:xfrm>
              <a:off x="3136" y="3131"/>
              <a:ext cx="0" cy="5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5201" name="Rectangle 19"/>
            <p:cNvSpPr>
              <a:spLocks noChangeArrowheads="1"/>
            </p:cNvSpPr>
            <p:nvPr/>
          </p:nvSpPr>
          <p:spPr bwMode="auto">
            <a:xfrm>
              <a:off x="3555" y="3266"/>
              <a:ext cx="92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translation</a:t>
              </a:r>
            </a:p>
          </p:txBody>
        </p:sp>
      </p:grpSp>
      <p:sp>
        <p:nvSpPr>
          <p:cNvPr id="135174" name="Line 20"/>
          <p:cNvSpPr>
            <a:spLocks noChangeShapeType="1"/>
          </p:cNvSpPr>
          <p:nvPr/>
        </p:nvSpPr>
        <p:spPr bwMode="auto">
          <a:xfrm flipH="1">
            <a:off x="2133600" y="1770063"/>
            <a:ext cx="1490663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5175" name="Rectangle 21"/>
          <p:cNvSpPr>
            <a:spLocks noChangeArrowheads="1"/>
          </p:cNvSpPr>
          <p:nvPr/>
        </p:nvSpPr>
        <p:spPr bwMode="auto">
          <a:xfrm>
            <a:off x="3019425" y="1608138"/>
            <a:ext cx="127635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5176" name="Line 22"/>
          <p:cNvSpPr>
            <a:spLocks noChangeShapeType="1"/>
          </p:cNvSpPr>
          <p:nvPr/>
        </p:nvSpPr>
        <p:spPr bwMode="auto">
          <a:xfrm flipH="1">
            <a:off x="6469063" y="1770063"/>
            <a:ext cx="1489075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5177" name="Rectangle 23"/>
          <p:cNvSpPr>
            <a:spLocks noChangeArrowheads="1"/>
          </p:cNvSpPr>
          <p:nvPr/>
        </p:nvSpPr>
        <p:spPr bwMode="auto">
          <a:xfrm>
            <a:off x="969963" y="1527175"/>
            <a:ext cx="73097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DNA</a:t>
            </a:r>
          </a:p>
        </p:txBody>
      </p:sp>
      <p:sp>
        <p:nvSpPr>
          <p:cNvPr id="135178" name="Rectangle 24"/>
          <p:cNvSpPr>
            <a:spLocks noChangeArrowheads="1"/>
          </p:cNvSpPr>
          <p:nvPr/>
        </p:nvSpPr>
        <p:spPr bwMode="auto">
          <a:xfrm>
            <a:off x="3746500" y="1603375"/>
            <a:ext cx="558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 Narrow" panose="020B0606020202030204" pitchFamily="34" charset="0"/>
              </a:rPr>
              <a:t>GE</a:t>
            </a:r>
          </a:p>
        </p:txBody>
      </p:sp>
      <p:grpSp>
        <p:nvGrpSpPr>
          <p:cNvPr id="135179" name="Group 25"/>
          <p:cNvGrpSpPr/>
          <p:nvPr/>
        </p:nvGrpSpPr>
        <p:grpSpPr bwMode="auto">
          <a:xfrm>
            <a:off x="4978399" y="1981200"/>
            <a:ext cx="2390775" cy="779463"/>
            <a:chOff x="3136" y="1211"/>
            <a:chExt cx="1506" cy="528"/>
          </a:xfrm>
        </p:grpSpPr>
        <p:sp>
          <p:nvSpPr>
            <p:cNvPr id="135198" name="Line 26"/>
            <p:cNvSpPr>
              <a:spLocks noChangeShapeType="1"/>
            </p:cNvSpPr>
            <p:nvPr/>
          </p:nvSpPr>
          <p:spPr bwMode="auto">
            <a:xfrm>
              <a:off x="3136" y="1211"/>
              <a:ext cx="0" cy="5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5199" name="Rectangle 27"/>
            <p:cNvSpPr>
              <a:spLocks noChangeArrowheads="1"/>
            </p:cNvSpPr>
            <p:nvPr/>
          </p:nvSpPr>
          <p:spPr bwMode="auto">
            <a:xfrm>
              <a:off x="3555" y="1394"/>
              <a:ext cx="1087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transcription</a:t>
              </a:r>
            </a:p>
          </p:txBody>
        </p:sp>
      </p:grpSp>
      <p:sp>
        <p:nvSpPr>
          <p:cNvPr id="135180" name="Rectangle 28"/>
          <p:cNvSpPr>
            <a:spLocks noChangeArrowheads="1"/>
          </p:cNvSpPr>
          <p:nvPr/>
        </p:nvSpPr>
        <p:spPr bwMode="auto">
          <a:xfrm>
            <a:off x="5457825" y="1608138"/>
            <a:ext cx="127635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5181" name="Rectangle 29"/>
          <p:cNvSpPr>
            <a:spLocks noChangeArrowheads="1"/>
          </p:cNvSpPr>
          <p:nvPr/>
        </p:nvSpPr>
        <p:spPr bwMode="auto">
          <a:xfrm>
            <a:off x="5507038" y="1603375"/>
            <a:ext cx="5338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chemeClr val="tx2"/>
                </a:solidFill>
                <a:latin typeface="Arial Narrow" panose="020B0606020202030204" pitchFamily="34" charset="0"/>
              </a:rPr>
              <a:t>NE</a:t>
            </a:r>
          </a:p>
        </p:txBody>
      </p:sp>
      <p:grpSp>
        <p:nvGrpSpPr>
          <p:cNvPr id="135182" name="Group 30"/>
          <p:cNvGrpSpPr/>
          <p:nvPr/>
        </p:nvGrpSpPr>
        <p:grpSpPr bwMode="auto">
          <a:xfrm>
            <a:off x="1036638" y="3294063"/>
            <a:ext cx="5087937" cy="1587500"/>
            <a:chOff x="653" y="2075"/>
            <a:chExt cx="3205" cy="1000"/>
          </a:xfrm>
        </p:grpSpPr>
        <p:sp>
          <p:nvSpPr>
            <p:cNvPr id="135194" name="Rectangle 31"/>
            <p:cNvSpPr>
              <a:spLocks noChangeArrowheads="1"/>
            </p:cNvSpPr>
            <p:nvPr/>
          </p:nvSpPr>
          <p:spPr bwMode="auto">
            <a:xfrm>
              <a:off x="653" y="2786"/>
              <a:ext cx="602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mRNA</a:t>
              </a:r>
            </a:p>
          </p:txBody>
        </p:sp>
        <p:sp>
          <p:nvSpPr>
            <p:cNvPr id="135195" name="Rectangle 32"/>
            <p:cNvSpPr>
              <a:spLocks noChangeArrowheads="1"/>
            </p:cNvSpPr>
            <p:nvPr/>
          </p:nvSpPr>
          <p:spPr bwMode="auto">
            <a:xfrm>
              <a:off x="2329" y="2895"/>
              <a:ext cx="1529" cy="88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35196" name="Line 33"/>
            <p:cNvSpPr>
              <a:spLocks noChangeShapeType="1"/>
            </p:cNvSpPr>
            <p:nvPr/>
          </p:nvSpPr>
          <p:spPr bwMode="auto">
            <a:xfrm>
              <a:off x="2667" y="2075"/>
              <a:ext cx="469" cy="816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5197" name="Line 34"/>
            <p:cNvSpPr>
              <a:spLocks noChangeShapeType="1"/>
            </p:cNvSpPr>
            <p:nvPr/>
          </p:nvSpPr>
          <p:spPr bwMode="auto">
            <a:xfrm flipH="1">
              <a:off x="3136" y="2075"/>
              <a:ext cx="341" cy="816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5183" name="Group 35"/>
          <p:cNvGrpSpPr/>
          <p:nvPr/>
        </p:nvGrpSpPr>
        <p:grpSpPr bwMode="auto">
          <a:xfrm>
            <a:off x="4978399" y="3505200"/>
            <a:ext cx="2413000" cy="779463"/>
            <a:chOff x="3136" y="2171"/>
            <a:chExt cx="1520" cy="528"/>
          </a:xfrm>
        </p:grpSpPr>
        <p:sp>
          <p:nvSpPr>
            <p:cNvPr id="135192" name="Rectangle 36"/>
            <p:cNvSpPr>
              <a:spLocks noChangeArrowheads="1"/>
            </p:cNvSpPr>
            <p:nvPr/>
          </p:nvSpPr>
          <p:spPr bwMode="auto">
            <a:xfrm>
              <a:off x="3555" y="2354"/>
              <a:ext cx="110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RNA splicing</a:t>
              </a:r>
            </a:p>
          </p:txBody>
        </p:sp>
        <p:sp>
          <p:nvSpPr>
            <p:cNvPr id="135193" name="Line 37"/>
            <p:cNvSpPr>
              <a:spLocks noChangeShapeType="1"/>
            </p:cNvSpPr>
            <p:nvPr/>
          </p:nvSpPr>
          <p:spPr bwMode="auto">
            <a:xfrm>
              <a:off x="3136" y="2171"/>
              <a:ext cx="0" cy="5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sp>
        <p:nvSpPr>
          <p:cNvPr id="135184" name="Rectangle 38"/>
          <p:cNvSpPr>
            <a:spLocks noChangeArrowheads="1"/>
          </p:cNvSpPr>
          <p:nvPr/>
        </p:nvSpPr>
        <p:spPr bwMode="auto">
          <a:xfrm>
            <a:off x="4427538" y="1298575"/>
            <a:ext cx="89608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60C900"/>
                </a:solidFill>
                <a:latin typeface="Arial Narrow" panose="020B0606020202030204" pitchFamily="34" charset="0"/>
              </a:rPr>
              <a:t>intron</a:t>
            </a:r>
          </a:p>
        </p:txBody>
      </p:sp>
      <p:sp>
        <p:nvSpPr>
          <p:cNvPr id="135185" name="Line 39"/>
          <p:cNvSpPr>
            <a:spLocks noChangeShapeType="1"/>
          </p:cNvSpPr>
          <p:nvPr/>
        </p:nvSpPr>
        <p:spPr bwMode="auto">
          <a:xfrm>
            <a:off x="3081338" y="3217863"/>
            <a:ext cx="3725862" cy="0"/>
          </a:xfrm>
          <a:prstGeom prst="line">
            <a:avLst/>
          </a:prstGeom>
          <a:noFill/>
          <a:ln w="76200">
            <a:solidFill>
              <a:srgbClr val="60C9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5186" name="Rectangle 40"/>
          <p:cNvSpPr>
            <a:spLocks noChangeArrowheads="1"/>
          </p:cNvSpPr>
          <p:nvPr/>
        </p:nvSpPr>
        <p:spPr bwMode="auto">
          <a:xfrm>
            <a:off x="969963" y="2974975"/>
            <a:ext cx="143148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pre-mRNA</a:t>
            </a:r>
          </a:p>
        </p:txBody>
      </p:sp>
      <p:sp>
        <p:nvSpPr>
          <p:cNvPr id="135187" name="Rectangle 41"/>
          <p:cNvSpPr>
            <a:spLocks noChangeArrowheads="1"/>
          </p:cNvSpPr>
          <p:nvPr/>
        </p:nvSpPr>
        <p:spPr bwMode="auto">
          <a:xfrm>
            <a:off x="3087688" y="3148013"/>
            <a:ext cx="1139825" cy="1397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5188" name="Rectangle 42"/>
          <p:cNvSpPr>
            <a:spLocks noChangeArrowheads="1"/>
          </p:cNvSpPr>
          <p:nvPr/>
        </p:nvSpPr>
        <p:spPr bwMode="auto">
          <a:xfrm>
            <a:off x="5526088" y="3148013"/>
            <a:ext cx="1274762" cy="1397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35189" name="Rectangle 43"/>
          <p:cNvSpPr>
            <a:spLocks noChangeArrowheads="1"/>
          </p:cNvSpPr>
          <p:nvPr/>
        </p:nvSpPr>
        <p:spPr bwMode="auto">
          <a:xfrm>
            <a:off x="4427538" y="2746375"/>
            <a:ext cx="89608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60C900"/>
                </a:solidFill>
                <a:latin typeface="Arial Narrow" panose="020B0606020202030204" pitchFamily="34" charset="0"/>
              </a:rPr>
              <a:t>intron</a:t>
            </a:r>
          </a:p>
        </p:txBody>
      </p:sp>
      <p:sp>
        <p:nvSpPr>
          <p:cNvPr id="135190" name="Rectangle 44"/>
          <p:cNvSpPr>
            <a:spLocks noChangeArrowheads="1"/>
          </p:cNvSpPr>
          <p:nvPr/>
        </p:nvSpPr>
        <p:spPr bwMode="auto">
          <a:xfrm>
            <a:off x="3124200" y="1146175"/>
            <a:ext cx="98424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e</a:t>
            </a:r>
            <a:r>
              <a:rPr lang="en-US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xon</a:t>
            </a: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 1</a:t>
            </a:r>
            <a:endParaRPr lang="en-US" altLang="it-IT" sz="2400" b="1">
              <a:solidFill>
                <a:srgbClr val="FAFD00"/>
              </a:solidFill>
              <a:latin typeface="Arial Narrow" panose="020B0606020202030204" pitchFamily="34" charset="0"/>
            </a:endParaRPr>
          </a:p>
        </p:txBody>
      </p:sp>
      <p:sp>
        <p:nvSpPr>
          <p:cNvPr id="135191" name="Rectangle 45"/>
          <p:cNvSpPr>
            <a:spLocks noChangeArrowheads="1"/>
          </p:cNvSpPr>
          <p:nvPr/>
        </p:nvSpPr>
        <p:spPr bwMode="auto">
          <a:xfrm>
            <a:off x="5608638" y="1146175"/>
            <a:ext cx="98424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e</a:t>
            </a:r>
            <a:r>
              <a:rPr lang="en-US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xon</a:t>
            </a:r>
            <a:r>
              <a:rPr lang="en-GB" altLang="it-IT" sz="2400" b="1">
                <a:solidFill>
                  <a:srgbClr val="FAFD00"/>
                </a:solidFill>
                <a:latin typeface="Arial Narrow" panose="020B0606020202030204" pitchFamily="34" charset="0"/>
              </a:rPr>
              <a:t> 2</a:t>
            </a:r>
            <a:endParaRPr lang="en-US" altLang="it-IT" sz="2400" b="1">
              <a:solidFill>
                <a:srgbClr val="FAFD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25356" r="30342" b="14366"/>
          <a:stretch>
            <a:fillRect/>
          </a:stretch>
        </p:blipFill>
        <p:spPr bwMode="auto">
          <a:xfrm>
            <a:off x="539750" y="188913"/>
            <a:ext cx="7127875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0" y="0"/>
            <a:ext cx="9144000" cy="22764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136197" name="Filmato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667625" y="3357563"/>
            <a:ext cx="1008063" cy="576262"/>
          </a:xfrm>
          <a:prstGeom prst="actionButtonMovi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882332" y="292494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/>
              <a:t>DNAi</a:t>
            </a:r>
            <a:endParaRPr lang="it-IT" sz="1800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3275856" y="6021288"/>
            <a:ext cx="3384376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0" y="5156401"/>
            <a:ext cx="9144000" cy="14843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12"/>
          <p:cNvGrpSpPr/>
          <p:nvPr/>
        </p:nvGrpSpPr>
        <p:grpSpPr bwMode="auto">
          <a:xfrm>
            <a:off x="611237" y="549267"/>
            <a:ext cx="6784976" cy="1666874"/>
            <a:chOff x="3" y="110"/>
            <a:chExt cx="4274" cy="1050"/>
          </a:xfrm>
        </p:grpSpPr>
        <p:graphicFrame>
          <p:nvGraphicFramePr>
            <p:cNvPr id="137223" name="Object 2"/>
            <p:cNvGraphicFramePr>
              <a:graphicFrameLocks noChangeAspect="1"/>
            </p:cNvGraphicFramePr>
            <p:nvPr/>
          </p:nvGraphicFramePr>
          <p:xfrm>
            <a:off x="1483" y="288"/>
            <a:ext cx="2794" cy="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4432300" imgH="1384300" progId="Photoshop.Image.5">
                    <p:embed/>
                  </p:oleObj>
                </mc:Choice>
                <mc:Fallback>
                  <p:oleObj name="Image" r:id="rId3" imgW="4432300" imgH="1384300" progId="Photoshop.Image.5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3" y="288"/>
                          <a:ext cx="2794" cy="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24" name="Text Box 9"/>
            <p:cNvSpPr txBox="1">
              <a:spLocks noChangeArrowheads="1"/>
            </p:cNvSpPr>
            <p:nvPr/>
          </p:nvSpPr>
          <p:spPr bwMode="auto">
            <a:xfrm>
              <a:off x="3" y="110"/>
              <a:ext cx="161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 b="1" dirty="0">
                  <a:latin typeface="Arial Narrow" panose="020B0606020202030204" pitchFamily="34" charset="0"/>
                </a:rPr>
                <a:t>Prokaryotic gene</a:t>
              </a:r>
            </a:p>
          </p:txBody>
        </p:sp>
      </p:grpSp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1541989" y="4221088"/>
          <a:ext cx="687546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6870700" imgH="1346200" progId="Photoshop.Image.5">
                  <p:embed/>
                </p:oleObj>
              </mc:Choice>
              <mc:Fallback>
                <p:oleObj name="Image" r:id="rId5" imgW="6870700" imgH="13462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989" y="4221088"/>
                        <a:ext cx="687546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1505476" y="3590851"/>
            <a:ext cx="24865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latin typeface="Arial Narrow" panose="020B0606020202030204" pitchFamily="34" charset="0"/>
              </a:rPr>
              <a:t>Regioni</a:t>
            </a:r>
            <a:r>
              <a:rPr lang="en-US" altLang="it-IT" sz="2400" b="1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Codificanti</a:t>
            </a:r>
            <a:endParaRPr lang="en-US" altLang="it-IT" sz="2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    (ESONI)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4750326" y="3606726"/>
            <a:ext cx="3018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latin typeface="Arial Narrow" panose="020B0606020202030204" pitchFamily="34" charset="0"/>
              </a:rPr>
              <a:t>Regioni</a:t>
            </a:r>
            <a:r>
              <a:rPr lang="en-US" altLang="it-IT" sz="2400" b="1" dirty="0">
                <a:latin typeface="Arial Narrow" panose="020B0606020202030204" pitchFamily="34" charset="0"/>
              </a:rPr>
              <a:t> Non-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codificanti</a:t>
            </a:r>
            <a:endParaRPr lang="en-US" altLang="it-IT" sz="24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      (INTRONI)</a:t>
            </a:r>
          </a:p>
        </p:txBody>
      </p:sp>
      <p:sp>
        <p:nvSpPr>
          <p:cNvPr id="137222" name="Text Box 10"/>
          <p:cNvSpPr txBox="1">
            <a:spLocks noChangeArrowheads="1"/>
          </p:cNvSpPr>
          <p:nvPr/>
        </p:nvSpPr>
        <p:spPr bwMode="auto">
          <a:xfrm>
            <a:off x="504615" y="2695394"/>
            <a:ext cx="2456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b="1" dirty="0">
                <a:latin typeface="Arial Narrow" panose="020B0606020202030204" pitchFamily="34" charset="0"/>
              </a:rPr>
              <a:t>Eukaryotic gene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GB" altLang="it-IT" sz="2800" b="1">
                <a:solidFill>
                  <a:srgbClr val="FFFF00"/>
                </a:solidFill>
                <a:latin typeface="Arial Narrow" panose="020B0606020202030204" pitchFamily="34" charset="0"/>
              </a:rPr>
              <a:t>Pre-messenger RNA Processing</a:t>
            </a:r>
          </a:p>
        </p:txBody>
      </p:sp>
      <p:sp>
        <p:nvSpPr>
          <p:cNvPr id="139267" name="Line 3"/>
          <p:cNvSpPr>
            <a:spLocks noChangeShapeType="1"/>
          </p:cNvSpPr>
          <p:nvPr/>
        </p:nvSpPr>
        <p:spPr bwMode="auto">
          <a:xfrm>
            <a:off x="3082925" y="2005013"/>
            <a:ext cx="3724275" cy="0"/>
          </a:xfrm>
          <a:prstGeom prst="line">
            <a:avLst/>
          </a:prstGeom>
          <a:noFill/>
          <a:ln w="25400">
            <a:solidFill>
              <a:srgbClr val="81FF0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969963" y="1763713"/>
            <a:ext cx="1117295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FFFFFF"/>
                </a:solidFill>
                <a:latin typeface="Arial Narrow" panose="020B0606020202030204" pitchFamily="34" charset="0"/>
              </a:rPr>
              <a:t>pre-mRNA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4491038" y="1624013"/>
            <a:ext cx="71814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81FF0F"/>
                </a:solidFill>
                <a:latin typeface="Arial Narrow" panose="020B0606020202030204" pitchFamily="34" charset="0"/>
              </a:rPr>
              <a:t>intron</a:t>
            </a: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3205163" y="1585913"/>
            <a:ext cx="62517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FAFD00"/>
                </a:solidFill>
                <a:latin typeface="Arial Narrow" panose="020B0606020202030204" pitchFamily="34" charset="0"/>
              </a:rPr>
              <a:t>exon</a:t>
            </a:r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710238" y="1585913"/>
            <a:ext cx="62517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b="1">
                <a:solidFill>
                  <a:srgbClr val="FAFD00"/>
                </a:solidFill>
                <a:latin typeface="Arial Narrow" panose="020B0606020202030204" pitchFamily="34" charset="0"/>
              </a:rPr>
              <a:t>exon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6727825" y="1814513"/>
            <a:ext cx="1503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600" b="1">
                <a:solidFill>
                  <a:srgbClr val="FFFF00"/>
                </a:solidFill>
                <a:latin typeface="Arial Narrow" panose="020B0606020202030204" pitchFamily="34" charset="0"/>
              </a:rPr>
              <a:t>AAAAAAA</a:t>
            </a:r>
            <a:r>
              <a:rPr lang="en-GB" altLang="it-IT" sz="1800" b="1" baseline="-25000">
                <a:solidFill>
                  <a:srgbClr val="FFFF00"/>
                </a:solidFill>
                <a:latin typeface="Arial Narrow" panose="020B0606020202030204" pitchFamily="34" charset="0"/>
              </a:rPr>
              <a:t>200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790825" y="1725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GB" altLang="it-IT" sz="1800">
              <a:latin typeface="Arial Narrow" panose="020B0606020202030204" pitchFamily="34" charset="0"/>
            </a:endParaRP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2549525" y="1825625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800" b="1" baseline="30000">
                <a:solidFill>
                  <a:srgbClr val="FFFF00"/>
                </a:solidFill>
                <a:latin typeface="Arial Narrow" panose="020B0606020202030204" pitchFamily="34" charset="0"/>
              </a:rPr>
              <a:t>M7</a:t>
            </a:r>
            <a:r>
              <a:rPr lang="en-GB" altLang="it-IT" sz="1600" b="1">
                <a:solidFill>
                  <a:srgbClr val="FFFF00"/>
                </a:solidFill>
                <a:latin typeface="Arial Narrow" panose="020B0606020202030204" pitchFamily="34" charset="0"/>
              </a:rPr>
              <a:t>G</a:t>
            </a:r>
          </a:p>
        </p:txBody>
      </p:sp>
      <p:sp>
        <p:nvSpPr>
          <p:cNvPr id="139275" name="Line 11"/>
          <p:cNvSpPr>
            <a:spLocks noChangeShapeType="1"/>
          </p:cNvSpPr>
          <p:nvPr/>
        </p:nvSpPr>
        <p:spPr bwMode="auto">
          <a:xfrm>
            <a:off x="590550" y="3933825"/>
            <a:ext cx="80137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1253978" y="3347324"/>
            <a:ext cx="129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800" b="1" dirty="0">
                <a:solidFill>
                  <a:srgbClr val="FFFF00"/>
                </a:solidFill>
                <a:latin typeface="Arial Narrow" panose="020B0606020202030204" pitchFamily="34" charset="0"/>
              </a:rPr>
              <a:t>nucleus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1258038" y="4059291"/>
            <a:ext cx="1638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rgbClr val="FFFF00"/>
                </a:solidFill>
                <a:latin typeface="Arial Narrow" panose="020B0606020202030204" pitchFamily="34" charset="0"/>
              </a:rPr>
              <a:t>cytoplasm</a:t>
            </a:r>
          </a:p>
        </p:txBody>
      </p:sp>
      <p:sp>
        <p:nvSpPr>
          <p:cNvPr id="139278" name="Line 14"/>
          <p:cNvSpPr>
            <a:spLocks noChangeShapeType="1"/>
          </p:cNvSpPr>
          <p:nvPr/>
        </p:nvSpPr>
        <p:spPr bwMode="auto">
          <a:xfrm>
            <a:off x="4699000" y="41656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9279" name="Line 15"/>
          <p:cNvSpPr>
            <a:spLocks noChangeShapeType="1"/>
          </p:cNvSpPr>
          <p:nvPr/>
        </p:nvSpPr>
        <p:spPr bwMode="auto">
          <a:xfrm>
            <a:off x="4686300" y="41529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endParaRPr lang="it-IT">
              <a:latin typeface="Arial Narrow" panose="020B0606020202030204" pitchFamily="34" charset="0"/>
            </a:endParaRPr>
          </a:p>
        </p:txBody>
      </p:sp>
      <p:grpSp>
        <p:nvGrpSpPr>
          <p:cNvPr id="2" name="Group 16"/>
          <p:cNvGrpSpPr/>
          <p:nvPr/>
        </p:nvGrpSpPr>
        <p:grpSpPr bwMode="auto">
          <a:xfrm>
            <a:off x="1036638" y="2082801"/>
            <a:ext cx="6508750" cy="1109663"/>
            <a:chOff x="653" y="1312"/>
            <a:chExt cx="4100" cy="699"/>
          </a:xfrm>
        </p:grpSpPr>
        <p:sp>
          <p:nvSpPr>
            <p:cNvPr id="139312" name="Rectangle 17"/>
            <p:cNvSpPr>
              <a:spLocks noChangeArrowheads="1"/>
            </p:cNvSpPr>
            <p:nvPr/>
          </p:nvSpPr>
          <p:spPr bwMode="auto">
            <a:xfrm>
              <a:off x="653" y="1751"/>
              <a:ext cx="4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 b="1">
                  <a:solidFill>
                    <a:srgbClr val="FFFFFF"/>
                  </a:solidFill>
                  <a:latin typeface="Arial Narrow" panose="020B0606020202030204" pitchFamily="34" charset="0"/>
                </a:rPr>
                <a:t>mRNA</a:t>
              </a:r>
            </a:p>
          </p:txBody>
        </p:sp>
        <p:sp>
          <p:nvSpPr>
            <p:cNvPr id="139313" name="Rectangle 18"/>
            <p:cNvSpPr>
              <a:spLocks noChangeArrowheads="1"/>
            </p:cNvSpPr>
            <p:nvPr/>
          </p:nvSpPr>
          <p:spPr bwMode="auto">
            <a:xfrm>
              <a:off x="3554" y="1455"/>
              <a:ext cx="7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>
                  <a:solidFill>
                    <a:srgbClr val="FFFFFF"/>
                  </a:solidFill>
                  <a:latin typeface="Arial Narrow" panose="020B0606020202030204" pitchFamily="34" charset="0"/>
                </a:rPr>
                <a:t>RNA splicing</a:t>
              </a:r>
            </a:p>
          </p:txBody>
        </p:sp>
        <p:sp>
          <p:nvSpPr>
            <p:cNvPr id="139314" name="Line 19"/>
            <p:cNvSpPr>
              <a:spLocks noChangeShapeType="1"/>
            </p:cNvSpPr>
            <p:nvPr/>
          </p:nvSpPr>
          <p:spPr bwMode="auto">
            <a:xfrm>
              <a:off x="2682" y="1312"/>
              <a:ext cx="454" cy="552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9315" name="Line 20"/>
            <p:cNvSpPr>
              <a:spLocks noChangeShapeType="1"/>
            </p:cNvSpPr>
            <p:nvPr/>
          </p:nvSpPr>
          <p:spPr bwMode="auto">
            <a:xfrm flipH="1">
              <a:off x="3113" y="1312"/>
              <a:ext cx="356" cy="560"/>
            </a:xfrm>
            <a:prstGeom prst="line">
              <a:avLst/>
            </a:prstGeom>
            <a:noFill/>
            <a:ln w="12700">
              <a:solidFill>
                <a:srgbClr val="FAFD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9316" name="Line 21"/>
            <p:cNvSpPr>
              <a:spLocks noChangeShapeType="1"/>
            </p:cNvSpPr>
            <p:nvPr/>
          </p:nvSpPr>
          <p:spPr bwMode="auto">
            <a:xfrm>
              <a:off x="3112" y="1392"/>
              <a:ext cx="0" cy="3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9317" name="Text Box 22"/>
            <p:cNvSpPr txBox="1">
              <a:spLocks noChangeArrowheads="1"/>
            </p:cNvSpPr>
            <p:nvPr/>
          </p:nvSpPr>
          <p:spPr bwMode="auto">
            <a:xfrm>
              <a:off x="1998" y="1798"/>
              <a:ext cx="31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 b="1" baseline="30000">
                  <a:solidFill>
                    <a:srgbClr val="FFFF00"/>
                  </a:solidFill>
                  <a:latin typeface="Arial Narrow" panose="020B0606020202030204" pitchFamily="34" charset="0"/>
                </a:rPr>
                <a:t>M7</a:t>
              </a:r>
              <a:r>
                <a:rPr lang="en-GB" altLang="it-IT" sz="1600" b="1">
                  <a:solidFill>
                    <a:srgbClr val="FFFF00"/>
                  </a:solidFill>
                  <a:latin typeface="Arial Narrow" panose="020B0606020202030204" pitchFamily="34" charset="0"/>
                </a:rPr>
                <a:t>G</a:t>
              </a:r>
            </a:p>
          </p:txBody>
        </p:sp>
        <p:sp>
          <p:nvSpPr>
            <p:cNvPr id="139318" name="Text Box 23"/>
            <p:cNvSpPr txBox="1">
              <a:spLocks noChangeArrowheads="1"/>
            </p:cNvSpPr>
            <p:nvPr/>
          </p:nvSpPr>
          <p:spPr bwMode="auto">
            <a:xfrm>
              <a:off x="3806" y="1791"/>
              <a:ext cx="9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600" b="1">
                  <a:solidFill>
                    <a:srgbClr val="FFFF00"/>
                  </a:solidFill>
                  <a:latin typeface="Arial Narrow" panose="020B0606020202030204" pitchFamily="34" charset="0"/>
                </a:rPr>
                <a:t>AAAAAAA</a:t>
              </a:r>
              <a:r>
                <a:rPr lang="en-GB" altLang="it-IT" sz="1800" b="1" baseline="-25000">
                  <a:solidFill>
                    <a:srgbClr val="FFFF00"/>
                  </a:solidFill>
                  <a:latin typeface="Arial Narrow" panose="020B0606020202030204" pitchFamily="34" charset="0"/>
                </a:rPr>
                <a:t>200</a:t>
              </a:r>
            </a:p>
          </p:txBody>
        </p:sp>
        <p:sp>
          <p:nvSpPr>
            <p:cNvPr id="139319" name="Line 24"/>
            <p:cNvSpPr>
              <a:spLocks noChangeShapeType="1"/>
            </p:cNvSpPr>
            <p:nvPr/>
          </p:nvSpPr>
          <p:spPr bwMode="auto">
            <a:xfrm>
              <a:off x="2344" y="1888"/>
              <a:ext cx="1496" cy="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sp>
        <p:nvSpPr>
          <p:cNvPr id="139281" name="Line 25"/>
          <p:cNvSpPr>
            <a:spLocks noChangeShapeType="1"/>
          </p:cNvSpPr>
          <p:nvPr/>
        </p:nvSpPr>
        <p:spPr bwMode="auto">
          <a:xfrm>
            <a:off x="3081338" y="2006600"/>
            <a:ext cx="1143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9282" name="Line 26"/>
          <p:cNvSpPr>
            <a:spLocks noChangeShapeType="1"/>
          </p:cNvSpPr>
          <p:nvPr/>
        </p:nvSpPr>
        <p:spPr bwMode="auto">
          <a:xfrm>
            <a:off x="5534025" y="2006600"/>
            <a:ext cx="1270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>
              <a:latin typeface="Arial Narrow" panose="020B0606020202030204" pitchFamily="34" charset="0"/>
            </a:endParaRPr>
          </a:p>
        </p:txBody>
      </p:sp>
      <p:grpSp>
        <p:nvGrpSpPr>
          <p:cNvPr id="3" name="Group 27"/>
          <p:cNvGrpSpPr/>
          <p:nvPr/>
        </p:nvGrpSpPr>
        <p:grpSpPr bwMode="auto">
          <a:xfrm>
            <a:off x="3159125" y="3522662"/>
            <a:ext cx="4373563" cy="1612899"/>
            <a:chOff x="1990" y="2219"/>
            <a:chExt cx="2755" cy="1016"/>
          </a:xfrm>
        </p:grpSpPr>
        <p:sp>
          <p:nvSpPr>
            <p:cNvPr id="139306" name="Rectangle 28"/>
            <p:cNvSpPr>
              <a:spLocks noChangeArrowheads="1"/>
            </p:cNvSpPr>
            <p:nvPr/>
          </p:nvSpPr>
          <p:spPr bwMode="auto">
            <a:xfrm>
              <a:off x="3216" y="2219"/>
              <a:ext cx="5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>
                  <a:solidFill>
                    <a:srgbClr val="FFFFFF"/>
                  </a:solidFill>
                  <a:latin typeface="Arial Narrow" panose="020B0606020202030204" pitchFamily="34" charset="0"/>
                </a:rPr>
                <a:t>transport</a:t>
              </a:r>
            </a:p>
          </p:txBody>
        </p:sp>
        <p:grpSp>
          <p:nvGrpSpPr>
            <p:cNvPr id="139307" name="Group 29"/>
            <p:cNvGrpSpPr/>
            <p:nvPr/>
          </p:nvGrpSpPr>
          <p:grpSpPr bwMode="auto">
            <a:xfrm>
              <a:off x="1990" y="3015"/>
              <a:ext cx="2755" cy="220"/>
              <a:chOff x="1990" y="2391"/>
              <a:chExt cx="2755" cy="220"/>
            </a:xfrm>
          </p:grpSpPr>
          <p:sp>
            <p:nvSpPr>
              <p:cNvPr id="139309" name="Line 30"/>
              <p:cNvSpPr>
                <a:spLocks noChangeShapeType="1"/>
              </p:cNvSpPr>
              <p:nvPr/>
            </p:nvSpPr>
            <p:spPr bwMode="auto">
              <a:xfrm>
                <a:off x="2320" y="2456"/>
                <a:ext cx="1512" cy="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39310" name="Text Box 31"/>
              <p:cNvSpPr txBox="1">
                <a:spLocks noChangeArrowheads="1"/>
              </p:cNvSpPr>
              <p:nvPr/>
            </p:nvSpPr>
            <p:spPr bwMode="auto">
              <a:xfrm>
                <a:off x="1990" y="2398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GB" altLang="it-IT" sz="1800" b="1" baseline="30000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M7</a:t>
                </a:r>
                <a:r>
                  <a:rPr lang="en-GB" altLang="it-IT" sz="1600" b="1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G</a:t>
                </a:r>
              </a:p>
            </p:txBody>
          </p:sp>
          <p:sp>
            <p:nvSpPr>
              <p:cNvPr id="139311" name="Text Box 32"/>
              <p:cNvSpPr txBox="1">
                <a:spLocks noChangeArrowheads="1"/>
              </p:cNvSpPr>
              <p:nvPr/>
            </p:nvSpPr>
            <p:spPr bwMode="auto">
              <a:xfrm>
                <a:off x="3798" y="2391"/>
                <a:ext cx="94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GB" altLang="it-IT" sz="1600" b="1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AAAAAAA</a:t>
                </a:r>
                <a:r>
                  <a:rPr lang="en-GB" altLang="it-IT" sz="1800" b="1" baseline="-25000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200</a:t>
                </a:r>
              </a:p>
            </p:txBody>
          </p:sp>
        </p:grpSp>
        <p:sp>
          <p:nvSpPr>
            <p:cNvPr id="139308" name="Line 33"/>
            <p:cNvSpPr>
              <a:spLocks noChangeShapeType="1"/>
            </p:cNvSpPr>
            <p:nvPr/>
          </p:nvSpPr>
          <p:spPr bwMode="auto">
            <a:xfrm>
              <a:off x="3120" y="2224"/>
              <a:ext cx="0" cy="51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34"/>
          <p:cNvGrpSpPr/>
          <p:nvPr/>
        </p:nvGrpSpPr>
        <p:grpSpPr bwMode="auto">
          <a:xfrm>
            <a:off x="1828800" y="4489450"/>
            <a:ext cx="4114800" cy="1744663"/>
            <a:chOff x="1152" y="2828"/>
            <a:chExt cx="2592" cy="1099"/>
          </a:xfrm>
        </p:grpSpPr>
        <p:sp>
          <p:nvSpPr>
            <p:cNvPr id="139289" name="Line 35"/>
            <p:cNvSpPr>
              <a:spLocks noChangeShapeType="1"/>
            </p:cNvSpPr>
            <p:nvPr/>
          </p:nvSpPr>
          <p:spPr bwMode="auto">
            <a:xfrm flipV="1">
              <a:off x="2064" y="3264"/>
              <a:ext cx="288" cy="15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139290" name="Line 36"/>
            <p:cNvSpPr>
              <a:spLocks noChangeShapeType="1"/>
            </p:cNvSpPr>
            <p:nvPr/>
          </p:nvSpPr>
          <p:spPr bwMode="auto">
            <a:xfrm flipV="1">
              <a:off x="3552" y="3504"/>
              <a:ext cx="192" cy="11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grpSp>
          <p:nvGrpSpPr>
            <p:cNvPr id="139291" name="Group 37"/>
            <p:cNvGrpSpPr/>
            <p:nvPr/>
          </p:nvGrpSpPr>
          <p:grpSpPr bwMode="auto">
            <a:xfrm>
              <a:off x="2424" y="2828"/>
              <a:ext cx="1068" cy="711"/>
              <a:chOff x="2424" y="2828"/>
              <a:chExt cx="1068" cy="711"/>
            </a:xfrm>
          </p:grpSpPr>
          <p:grpSp>
            <p:nvGrpSpPr>
              <p:cNvPr id="139294" name="Group 38"/>
              <p:cNvGrpSpPr/>
              <p:nvPr/>
            </p:nvGrpSpPr>
            <p:grpSpPr bwMode="auto">
              <a:xfrm>
                <a:off x="2424" y="2828"/>
                <a:ext cx="252" cy="711"/>
                <a:chOff x="2424" y="2204"/>
                <a:chExt cx="252" cy="711"/>
              </a:xfrm>
            </p:grpSpPr>
            <p:sp>
              <p:nvSpPr>
                <p:cNvPr id="139303" name="Oval 39"/>
                <p:cNvSpPr>
                  <a:spLocks noChangeArrowheads="1"/>
                </p:cNvSpPr>
                <p:nvPr/>
              </p:nvSpPr>
              <p:spPr bwMode="auto">
                <a:xfrm>
                  <a:off x="2440" y="2204"/>
                  <a:ext cx="164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wrap="none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304" name="Oval 40"/>
                <p:cNvSpPr>
                  <a:spLocks noChangeArrowheads="1"/>
                </p:cNvSpPr>
                <p:nvPr/>
              </p:nvSpPr>
              <p:spPr bwMode="auto">
                <a:xfrm>
                  <a:off x="2424" y="2332"/>
                  <a:ext cx="232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305" name="Freeform 41"/>
                <p:cNvSpPr/>
                <p:nvPr/>
              </p:nvSpPr>
              <p:spPr bwMode="auto">
                <a:xfrm>
                  <a:off x="2560" y="2624"/>
                  <a:ext cx="116" cy="291"/>
                </a:xfrm>
                <a:custGeom>
                  <a:avLst/>
                  <a:gdLst>
                    <a:gd name="T0" fmla="*/ 0 w 88"/>
                    <a:gd name="T1" fmla="*/ 0 h 128"/>
                    <a:gd name="T2" fmla="*/ 2881298 w 88"/>
                    <a:gd name="T3" fmla="*/ 2147483646 h 128"/>
                    <a:gd name="T4" fmla="*/ 1726398 w 88"/>
                    <a:gd name="T5" fmla="*/ 2147483646 h 128"/>
                    <a:gd name="T6" fmla="*/ 2607630 w 88"/>
                    <a:gd name="T7" fmla="*/ 2147483646 h 1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8"/>
                    <a:gd name="T13" fmla="*/ 0 h 128"/>
                    <a:gd name="T14" fmla="*/ 88 w 88"/>
                    <a:gd name="T15" fmla="*/ 128 h 1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8" h="128">
                      <a:moveTo>
                        <a:pt x="0" y="0"/>
                      </a:moveTo>
                      <a:cubicBezTo>
                        <a:pt x="36" y="4"/>
                        <a:pt x="72" y="9"/>
                        <a:pt x="80" y="24"/>
                      </a:cubicBezTo>
                      <a:cubicBezTo>
                        <a:pt x="88" y="39"/>
                        <a:pt x="49" y="71"/>
                        <a:pt x="48" y="88"/>
                      </a:cubicBezTo>
                      <a:cubicBezTo>
                        <a:pt x="47" y="105"/>
                        <a:pt x="59" y="116"/>
                        <a:pt x="72" y="128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9295" name="Group 42"/>
              <p:cNvGrpSpPr/>
              <p:nvPr/>
            </p:nvGrpSpPr>
            <p:grpSpPr bwMode="auto">
              <a:xfrm>
                <a:off x="2808" y="2828"/>
                <a:ext cx="382" cy="658"/>
                <a:chOff x="2808" y="2204"/>
                <a:chExt cx="382" cy="658"/>
              </a:xfrm>
            </p:grpSpPr>
            <p:sp>
              <p:nvSpPr>
                <p:cNvPr id="139300" name="Oval 43"/>
                <p:cNvSpPr>
                  <a:spLocks noChangeArrowheads="1"/>
                </p:cNvSpPr>
                <p:nvPr/>
              </p:nvSpPr>
              <p:spPr bwMode="auto">
                <a:xfrm>
                  <a:off x="2824" y="2204"/>
                  <a:ext cx="164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wrap="none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301" name="Oval 44"/>
                <p:cNvSpPr>
                  <a:spLocks noChangeArrowheads="1"/>
                </p:cNvSpPr>
                <p:nvPr/>
              </p:nvSpPr>
              <p:spPr bwMode="auto">
                <a:xfrm>
                  <a:off x="2808" y="2332"/>
                  <a:ext cx="232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302" name="Freeform 45"/>
                <p:cNvSpPr/>
                <p:nvPr/>
              </p:nvSpPr>
              <p:spPr bwMode="auto">
                <a:xfrm rot="778445">
                  <a:off x="3074" y="2571"/>
                  <a:ext cx="116" cy="291"/>
                </a:xfrm>
                <a:custGeom>
                  <a:avLst/>
                  <a:gdLst>
                    <a:gd name="T0" fmla="*/ 0 w 424"/>
                    <a:gd name="T1" fmla="*/ 2147483646 h 120"/>
                    <a:gd name="T2" fmla="*/ 0 w 424"/>
                    <a:gd name="T3" fmla="*/ 2147483646 h 120"/>
                    <a:gd name="T4" fmla="*/ 0 w 424"/>
                    <a:gd name="T5" fmla="*/ 2147483646 h 120"/>
                    <a:gd name="T6" fmla="*/ 0 w 424"/>
                    <a:gd name="T7" fmla="*/ 2147483646 h 120"/>
                    <a:gd name="T8" fmla="*/ 0 w 424"/>
                    <a:gd name="T9" fmla="*/ 2147483646 h 120"/>
                    <a:gd name="T10" fmla="*/ 0 w 424"/>
                    <a:gd name="T11" fmla="*/ 2147483646 h 120"/>
                    <a:gd name="T12" fmla="*/ 0 w 424"/>
                    <a:gd name="T13" fmla="*/ 2147483646 h 120"/>
                    <a:gd name="T14" fmla="*/ 0 w 424"/>
                    <a:gd name="T15" fmla="*/ 2147483646 h 1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24"/>
                    <a:gd name="T25" fmla="*/ 0 h 120"/>
                    <a:gd name="T26" fmla="*/ 424 w 424"/>
                    <a:gd name="T27" fmla="*/ 120 h 1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24" h="120">
                      <a:moveTo>
                        <a:pt x="0" y="8"/>
                      </a:moveTo>
                      <a:cubicBezTo>
                        <a:pt x="17" y="20"/>
                        <a:pt x="35" y="32"/>
                        <a:pt x="56" y="32"/>
                      </a:cubicBezTo>
                      <a:cubicBezTo>
                        <a:pt x="77" y="32"/>
                        <a:pt x="104" y="0"/>
                        <a:pt x="128" y="8"/>
                      </a:cubicBezTo>
                      <a:cubicBezTo>
                        <a:pt x="152" y="16"/>
                        <a:pt x="183" y="61"/>
                        <a:pt x="200" y="80"/>
                      </a:cubicBezTo>
                      <a:cubicBezTo>
                        <a:pt x="217" y="99"/>
                        <a:pt x="217" y="120"/>
                        <a:pt x="232" y="120"/>
                      </a:cubicBezTo>
                      <a:cubicBezTo>
                        <a:pt x="247" y="120"/>
                        <a:pt x="265" y="85"/>
                        <a:pt x="288" y="80"/>
                      </a:cubicBezTo>
                      <a:cubicBezTo>
                        <a:pt x="311" y="75"/>
                        <a:pt x="345" y="81"/>
                        <a:pt x="368" y="88"/>
                      </a:cubicBezTo>
                      <a:cubicBezTo>
                        <a:pt x="391" y="95"/>
                        <a:pt x="412" y="113"/>
                        <a:pt x="424" y="12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139296" name="Group 46"/>
              <p:cNvGrpSpPr/>
              <p:nvPr/>
            </p:nvGrpSpPr>
            <p:grpSpPr bwMode="auto">
              <a:xfrm>
                <a:off x="3232" y="2828"/>
                <a:ext cx="260" cy="680"/>
                <a:chOff x="3232" y="2204"/>
                <a:chExt cx="260" cy="680"/>
              </a:xfrm>
            </p:grpSpPr>
            <p:sp>
              <p:nvSpPr>
                <p:cNvPr id="139297" name="Oval 47"/>
                <p:cNvSpPr>
                  <a:spLocks noChangeArrowheads="1"/>
                </p:cNvSpPr>
                <p:nvPr/>
              </p:nvSpPr>
              <p:spPr bwMode="auto">
                <a:xfrm>
                  <a:off x="3248" y="2204"/>
                  <a:ext cx="164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wrap="none"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298" name="Oval 48"/>
                <p:cNvSpPr>
                  <a:spLocks noChangeArrowheads="1"/>
                </p:cNvSpPr>
                <p:nvPr/>
              </p:nvSpPr>
              <p:spPr bwMode="auto">
                <a:xfrm>
                  <a:off x="3232" y="2332"/>
                  <a:ext cx="232" cy="409"/>
                </a:xfrm>
                <a:prstGeom prst="ellipse">
                  <a:avLst/>
                </a:prstGeom>
                <a:solidFill>
                  <a:srgbClr val="FF8431"/>
                </a:solidFill>
                <a:ln w="9525">
                  <a:solidFill>
                    <a:srgbClr val="FF8431"/>
                  </a:solidFill>
                  <a:round/>
                </a:ln>
              </p:spPr>
              <p:txBody>
                <a:bodyPr anchor="ctr"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9299" name="Freeform 49"/>
                <p:cNvSpPr/>
                <p:nvPr/>
              </p:nvSpPr>
              <p:spPr bwMode="auto">
                <a:xfrm>
                  <a:off x="3376" y="2593"/>
                  <a:ext cx="116" cy="291"/>
                </a:xfrm>
                <a:custGeom>
                  <a:avLst/>
                  <a:gdLst>
                    <a:gd name="T0" fmla="*/ 0 w 664"/>
                    <a:gd name="T1" fmla="*/ 1946892760 h 180"/>
                    <a:gd name="T2" fmla="*/ 0 w 664"/>
                    <a:gd name="T3" fmla="*/ 2147483646 h 180"/>
                    <a:gd name="T4" fmla="*/ 0 w 664"/>
                    <a:gd name="T5" fmla="*/ 2147483646 h 180"/>
                    <a:gd name="T6" fmla="*/ 0 w 664"/>
                    <a:gd name="T7" fmla="*/ 1266035340 h 180"/>
                    <a:gd name="T8" fmla="*/ 0 w 664"/>
                    <a:gd name="T9" fmla="*/ 2147483646 h 180"/>
                    <a:gd name="T10" fmla="*/ 0 w 664"/>
                    <a:gd name="T11" fmla="*/ 2147483646 h 180"/>
                    <a:gd name="T12" fmla="*/ 0 w 664"/>
                    <a:gd name="T13" fmla="*/ 2147483646 h 180"/>
                    <a:gd name="T14" fmla="*/ 0 w 664"/>
                    <a:gd name="T15" fmla="*/ 2147483646 h 180"/>
                    <a:gd name="T16" fmla="*/ 0 w 664"/>
                    <a:gd name="T17" fmla="*/ 2147483646 h 180"/>
                    <a:gd name="T18" fmla="*/ 0 w 664"/>
                    <a:gd name="T19" fmla="*/ 2147483646 h 1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4"/>
                    <a:gd name="T31" fmla="*/ 0 h 180"/>
                    <a:gd name="T32" fmla="*/ 664 w 664"/>
                    <a:gd name="T33" fmla="*/ 180 h 18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4" h="180">
                      <a:moveTo>
                        <a:pt x="0" y="23"/>
                      </a:moveTo>
                      <a:cubicBezTo>
                        <a:pt x="14" y="50"/>
                        <a:pt x="29" y="78"/>
                        <a:pt x="56" y="79"/>
                      </a:cubicBezTo>
                      <a:cubicBezTo>
                        <a:pt x="83" y="80"/>
                        <a:pt x="123" y="42"/>
                        <a:pt x="160" y="31"/>
                      </a:cubicBezTo>
                      <a:cubicBezTo>
                        <a:pt x="197" y="20"/>
                        <a:pt x="259" y="0"/>
                        <a:pt x="280" y="15"/>
                      </a:cubicBezTo>
                      <a:cubicBezTo>
                        <a:pt x="301" y="30"/>
                        <a:pt x="287" y="94"/>
                        <a:pt x="288" y="119"/>
                      </a:cubicBezTo>
                      <a:cubicBezTo>
                        <a:pt x="289" y="144"/>
                        <a:pt x="275" y="158"/>
                        <a:pt x="288" y="167"/>
                      </a:cubicBezTo>
                      <a:cubicBezTo>
                        <a:pt x="301" y="176"/>
                        <a:pt x="344" y="180"/>
                        <a:pt x="368" y="175"/>
                      </a:cubicBezTo>
                      <a:cubicBezTo>
                        <a:pt x="392" y="170"/>
                        <a:pt x="403" y="150"/>
                        <a:pt x="432" y="135"/>
                      </a:cubicBezTo>
                      <a:cubicBezTo>
                        <a:pt x="461" y="120"/>
                        <a:pt x="505" y="87"/>
                        <a:pt x="544" y="87"/>
                      </a:cubicBezTo>
                      <a:cubicBezTo>
                        <a:pt x="583" y="87"/>
                        <a:pt x="641" y="120"/>
                        <a:pt x="664" y="135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>
                    <a:latin typeface="Arial Narrow" panose="020B0606020202030204" pitchFamily="34" charset="0"/>
                  </a:endParaRPr>
                </a:p>
              </p:txBody>
            </p:sp>
          </p:grpSp>
        </p:grpSp>
        <p:sp>
          <p:nvSpPr>
            <p:cNvPr id="139292" name="Text Box 50"/>
            <p:cNvSpPr txBox="1">
              <a:spLocks noChangeArrowheads="1"/>
            </p:cNvSpPr>
            <p:nvPr/>
          </p:nvSpPr>
          <p:spPr bwMode="auto">
            <a:xfrm>
              <a:off x="1152" y="3454"/>
              <a:ext cx="7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 b="1">
                  <a:solidFill>
                    <a:schemeClr val="bg1"/>
                  </a:solidFill>
                  <a:latin typeface="Arial Narrow" panose="020B0606020202030204" pitchFamily="34" charset="0"/>
                </a:rPr>
                <a:t>ribosomes</a:t>
              </a:r>
            </a:p>
          </p:txBody>
        </p:sp>
        <p:sp>
          <p:nvSpPr>
            <p:cNvPr id="139293" name="Text Box 51"/>
            <p:cNvSpPr txBox="1">
              <a:spLocks noChangeArrowheads="1"/>
            </p:cNvSpPr>
            <p:nvPr/>
          </p:nvSpPr>
          <p:spPr bwMode="auto">
            <a:xfrm>
              <a:off x="2834" y="3694"/>
              <a:ext cx="5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GB" altLang="it-IT" sz="1800" b="1">
                  <a:solidFill>
                    <a:schemeClr val="bg1"/>
                  </a:solidFill>
                  <a:latin typeface="Arial Narrow" panose="020B0606020202030204" pitchFamily="34" charset="0"/>
                </a:rPr>
                <a:t>protein</a:t>
              </a:r>
            </a:p>
          </p:txBody>
        </p:sp>
      </p:grpSp>
      <p:sp>
        <p:nvSpPr>
          <p:cNvPr id="139285" name="Text Box 53"/>
          <p:cNvSpPr txBox="1">
            <a:spLocks noChangeArrowheads="1"/>
          </p:cNvSpPr>
          <p:nvPr/>
        </p:nvSpPr>
        <p:spPr bwMode="auto">
          <a:xfrm>
            <a:off x="2411413" y="2132013"/>
            <a:ext cx="437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FFFFFF"/>
                </a:solidFill>
                <a:latin typeface="Arial Narrow" panose="020B0606020202030204" pitchFamily="34" charset="0"/>
              </a:rPr>
              <a:t>cap</a:t>
            </a:r>
            <a:endParaRPr lang="en-GB" altLang="it-IT" sz="1400" b="1">
              <a:latin typeface="Arial Narrow" panose="020B0606020202030204" pitchFamily="34" charset="0"/>
            </a:endParaRPr>
          </a:p>
        </p:txBody>
      </p:sp>
      <p:sp>
        <p:nvSpPr>
          <p:cNvPr id="139286" name="Text Box 54"/>
          <p:cNvSpPr txBox="1">
            <a:spLocks noChangeArrowheads="1"/>
          </p:cNvSpPr>
          <p:nvPr/>
        </p:nvSpPr>
        <p:spPr bwMode="auto">
          <a:xfrm>
            <a:off x="7380288" y="2184400"/>
            <a:ext cx="9492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FFFFFF"/>
                </a:solidFill>
                <a:latin typeface="Arial Narrow" panose="020B0606020202030204" pitchFamily="34" charset="0"/>
              </a:rPr>
              <a:t>poly(A) tail</a:t>
            </a:r>
            <a:endParaRPr lang="en-GB" altLang="it-IT" sz="1400" b="1">
              <a:latin typeface="Arial Narrow" panose="020B0606020202030204" pitchFamily="34" charset="0"/>
            </a:endParaRPr>
          </a:p>
        </p:txBody>
      </p:sp>
      <p:sp>
        <p:nvSpPr>
          <p:cNvPr id="139287" name="Line 55"/>
          <p:cNvSpPr>
            <a:spLocks noChangeShapeType="1"/>
          </p:cNvSpPr>
          <p:nvPr/>
        </p:nvSpPr>
        <p:spPr bwMode="auto">
          <a:xfrm flipV="1">
            <a:off x="2843213" y="2133600"/>
            <a:ext cx="73025" cy="142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9288" name="Line 56"/>
          <p:cNvSpPr>
            <a:spLocks noChangeShapeType="1"/>
          </p:cNvSpPr>
          <p:nvPr/>
        </p:nvSpPr>
        <p:spPr bwMode="auto">
          <a:xfrm rot="18986136" flipV="1">
            <a:off x="7380288" y="2133600"/>
            <a:ext cx="73025" cy="142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1417" y="122573"/>
            <a:ext cx="7772400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en-US" altLang="it-IT" sz="28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humans, many genes contain multiple introns</a:t>
            </a:r>
          </a:p>
        </p:txBody>
      </p:sp>
      <p:sp>
        <p:nvSpPr>
          <p:cNvPr id="140291" name="Line 3"/>
          <p:cNvSpPr>
            <a:spLocks noChangeShapeType="1"/>
          </p:cNvSpPr>
          <p:nvPr/>
        </p:nvSpPr>
        <p:spPr bwMode="auto">
          <a:xfrm>
            <a:off x="1117600" y="2438400"/>
            <a:ext cx="7450138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6610350" y="2292350"/>
            <a:ext cx="665163" cy="292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grpSp>
        <p:nvGrpSpPr>
          <p:cNvPr id="140293" name="Group 5"/>
          <p:cNvGrpSpPr/>
          <p:nvPr/>
        </p:nvGrpSpPr>
        <p:grpSpPr bwMode="auto">
          <a:xfrm>
            <a:off x="1066800" y="2241550"/>
            <a:ext cx="665163" cy="396875"/>
            <a:chOff x="796" y="1412"/>
            <a:chExt cx="472" cy="250"/>
          </a:xfrm>
        </p:grpSpPr>
        <p:sp>
          <p:nvSpPr>
            <p:cNvPr id="140331" name="Rectangle 6"/>
            <p:cNvSpPr>
              <a:spLocks noChangeArrowheads="1"/>
            </p:cNvSpPr>
            <p:nvPr/>
          </p:nvSpPr>
          <p:spPr bwMode="auto">
            <a:xfrm>
              <a:off x="796" y="1444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32" name="Rectangle 7"/>
            <p:cNvSpPr>
              <a:spLocks noChangeArrowheads="1"/>
            </p:cNvSpPr>
            <p:nvPr/>
          </p:nvSpPr>
          <p:spPr bwMode="auto">
            <a:xfrm>
              <a:off x="975" y="1412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1</a:t>
              </a:r>
            </a:p>
          </p:txBody>
        </p:sp>
      </p:grpSp>
      <p:grpSp>
        <p:nvGrpSpPr>
          <p:cNvPr id="140294" name="Group 8"/>
          <p:cNvGrpSpPr/>
          <p:nvPr/>
        </p:nvGrpSpPr>
        <p:grpSpPr bwMode="auto">
          <a:xfrm>
            <a:off x="2343150" y="2241550"/>
            <a:ext cx="665163" cy="396875"/>
            <a:chOff x="1660" y="1412"/>
            <a:chExt cx="472" cy="250"/>
          </a:xfrm>
        </p:grpSpPr>
        <p:sp>
          <p:nvSpPr>
            <p:cNvPr id="140329" name="Rectangle 9"/>
            <p:cNvSpPr>
              <a:spLocks noChangeArrowheads="1"/>
            </p:cNvSpPr>
            <p:nvPr/>
          </p:nvSpPr>
          <p:spPr bwMode="auto">
            <a:xfrm>
              <a:off x="1660" y="1444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30" name="Rectangle 10"/>
            <p:cNvSpPr>
              <a:spLocks noChangeArrowheads="1"/>
            </p:cNvSpPr>
            <p:nvPr/>
          </p:nvSpPr>
          <p:spPr bwMode="auto">
            <a:xfrm>
              <a:off x="1839" y="1412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2</a:t>
              </a:r>
            </a:p>
          </p:txBody>
        </p:sp>
      </p:grpSp>
      <p:grpSp>
        <p:nvGrpSpPr>
          <p:cNvPr id="140295" name="Group 11"/>
          <p:cNvGrpSpPr/>
          <p:nvPr/>
        </p:nvGrpSpPr>
        <p:grpSpPr bwMode="auto">
          <a:xfrm>
            <a:off x="4375150" y="2241550"/>
            <a:ext cx="733425" cy="396875"/>
            <a:chOff x="3100" y="1412"/>
            <a:chExt cx="520" cy="250"/>
          </a:xfrm>
        </p:grpSpPr>
        <p:sp>
          <p:nvSpPr>
            <p:cNvPr id="140327" name="Rectangle 12"/>
            <p:cNvSpPr>
              <a:spLocks noChangeArrowheads="1"/>
            </p:cNvSpPr>
            <p:nvPr/>
          </p:nvSpPr>
          <p:spPr bwMode="auto">
            <a:xfrm>
              <a:off x="3100" y="1444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28" name="Rectangle 13"/>
            <p:cNvSpPr>
              <a:spLocks noChangeArrowheads="1"/>
            </p:cNvSpPr>
            <p:nvPr/>
          </p:nvSpPr>
          <p:spPr bwMode="auto">
            <a:xfrm>
              <a:off x="3279" y="1412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3</a:t>
              </a:r>
            </a:p>
          </p:txBody>
        </p:sp>
      </p:grpSp>
      <p:grpSp>
        <p:nvGrpSpPr>
          <p:cNvPr id="140296" name="Group 14"/>
          <p:cNvGrpSpPr/>
          <p:nvPr/>
        </p:nvGrpSpPr>
        <p:grpSpPr bwMode="auto">
          <a:xfrm>
            <a:off x="7896225" y="2241550"/>
            <a:ext cx="733425" cy="396875"/>
            <a:chOff x="5596" y="1412"/>
            <a:chExt cx="520" cy="250"/>
          </a:xfrm>
        </p:grpSpPr>
        <p:sp>
          <p:nvSpPr>
            <p:cNvPr id="140325" name="Rectangle 15"/>
            <p:cNvSpPr>
              <a:spLocks noChangeArrowheads="1"/>
            </p:cNvSpPr>
            <p:nvPr/>
          </p:nvSpPr>
          <p:spPr bwMode="auto">
            <a:xfrm>
              <a:off x="5596" y="1444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26" name="Rectangle 16"/>
            <p:cNvSpPr>
              <a:spLocks noChangeArrowheads="1"/>
            </p:cNvSpPr>
            <p:nvPr/>
          </p:nvSpPr>
          <p:spPr bwMode="auto">
            <a:xfrm>
              <a:off x="5775" y="1412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5</a:t>
              </a:r>
            </a:p>
          </p:txBody>
        </p:sp>
      </p:grpSp>
      <p:sp>
        <p:nvSpPr>
          <p:cNvPr id="140297" name="Rectangle 17"/>
          <p:cNvSpPr>
            <a:spLocks noChangeArrowheads="1"/>
          </p:cNvSpPr>
          <p:nvPr/>
        </p:nvSpPr>
        <p:spPr bwMode="auto">
          <a:xfrm>
            <a:off x="6781800" y="2241550"/>
            <a:ext cx="29976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Arial Narrow" panose="020B0606020202030204" pitchFamily="34" charset="0"/>
              </a:rPr>
              <a:t>4</a:t>
            </a:r>
          </a:p>
        </p:txBody>
      </p:sp>
      <p:grpSp>
        <p:nvGrpSpPr>
          <p:cNvPr id="140298" name="Group 18"/>
          <p:cNvGrpSpPr/>
          <p:nvPr/>
        </p:nvGrpSpPr>
        <p:grpSpPr bwMode="auto">
          <a:xfrm>
            <a:off x="4441825" y="4298950"/>
            <a:ext cx="733425" cy="396875"/>
            <a:chOff x="3148" y="2708"/>
            <a:chExt cx="520" cy="250"/>
          </a:xfrm>
        </p:grpSpPr>
        <p:sp>
          <p:nvSpPr>
            <p:cNvPr id="140323" name="Rectangle 19"/>
            <p:cNvSpPr>
              <a:spLocks noChangeArrowheads="1"/>
            </p:cNvSpPr>
            <p:nvPr/>
          </p:nvSpPr>
          <p:spPr bwMode="auto">
            <a:xfrm>
              <a:off x="3148" y="2740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24" name="Rectangle 20"/>
            <p:cNvSpPr>
              <a:spLocks noChangeArrowheads="1"/>
            </p:cNvSpPr>
            <p:nvPr/>
          </p:nvSpPr>
          <p:spPr bwMode="auto">
            <a:xfrm>
              <a:off x="3327" y="2708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3</a:t>
              </a:r>
            </a:p>
          </p:txBody>
        </p:sp>
      </p:grpSp>
      <p:sp>
        <p:nvSpPr>
          <p:cNvPr id="140299" name="Rectangle 21"/>
          <p:cNvSpPr>
            <a:spLocks noChangeArrowheads="1"/>
          </p:cNvSpPr>
          <p:nvPr/>
        </p:nvSpPr>
        <p:spPr bwMode="auto">
          <a:xfrm>
            <a:off x="5187950" y="4349750"/>
            <a:ext cx="665163" cy="292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140300" name="Rectangle 22"/>
          <p:cNvSpPr>
            <a:spLocks noChangeArrowheads="1"/>
          </p:cNvSpPr>
          <p:nvPr/>
        </p:nvSpPr>
        <p:spPr bwMode="auto">
          <a:xfrm>
            <a:off x="5372100" y="4298950"/>
            <a:ext cx="29976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Arial Narrow" panose="020B0606020202030204" pitchFamily="34" charset="0"/>
              </a:rPr>
              <a:t>4</a:t>
            </a:r>
          </a:p>
        </p:txBody>
      </p:sp>
      <p:grpSp>
        <p:nvGrpSpPr>
          <p:cNvPr id="140301" name="Group 23"/>
          <p:cNvGrpSpPr/>
          <p:nvPr/>
        </p:nvGrpSpPr>
        <p:grpSpPr bwMode="auto">
          <a:xfrm>
            <a:off x="5864225" y="4298950"/>
            <a:ext cx="733425" cy="396875"/>
            <a:chOff x="4156" y="2708"/>
            <a:chExt cx="520" cy="250"/>
          </a:xfrm>
        </p:grpSpPr>
        <p:sp>
          <p:nvSpPr>
            <p:cNvPr id="140321" name="Rectangle 24"/>
            <p:cNvSpPr>
              <a:spLocks noChangeArrowheads="1"/>
            </p:cNvSpPr>
            <p:nvPr/>
          </p:nvSpPr>
          <p:spPr bwMode="auto">
            <a:xfrm>
              <a:off x="4156" y="2740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22" name="Rectangle 25"/>
            <p:cNvSpPr>
              <a:spLocks noChangeArrowheads="1"/>
            </p:cNvSpPr>
            <p:nvPr/>
          </p:nvSpPr>
          <p:spPr bwMode="auto">
            <a:xfrm>
              <a:off x="4335" y="2708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5</a:t>
              </a:r>
            </a:p>
          </p:txBody>
        </p:sp>
      </p:grpSp>
      <p:grpSp>
        <p:nvGrpSpPr>
          <p:cNvPr id="140302" name="Group 26"/>
          <p:cNvGrpSpPr/>
          <p:nvPr/>
        </p:nvGrpSpPr>
        <p:grpSpPr bwMode="auto">
          <a:xfrm>
            <a:off x="3087688" y="4298950"/>
            <a:ext cx="665162" cy="396875"/>
            <a:chOff x="2188" y="2708"/>
            <a:chExt cx="472" cy="250"/>
          </a:xfrm>
        </p:grpSpPr>
        <p:sp>
          <p:nvSpPr>
            <p:cNvPr id="140319" name="Rectangle 27"/>
            <p:cNvSpPr>
              <a:spLocks noChangeArrowheads="1"/>
            </p:cNvSpPr>
            <p:nvPr/>
          </p:nvSpPr>
          <p:spPr bwMode="auto">
            <a:xfrm>
              <a:off x="2188" y="2740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20" name="Rectangle 28"/>
            <p:cNvSpPr>
              <a:spLocks noChangeArrowheads="1"/>
            </p:cNvSpPr>
            <p:nvPr/>
          </p:nvSpPr>
          <p:spPr bwMode="auto">
            <a:xfrm>
              <a:off x="2367" y="2708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1</a:t>
              </a:r>
            </a:p>
          </p:txBody>
        </p:sp>
      </p:grpSp>
      <p:grpSp>
        <p:nvGrpSpPr>
          <p:cNvPr id="140303" name="Group 29"/>
          <p:cNvGrpSpPr/>
          <p:nvPr/>
        </p:nvGrpSpPr>
        <p:grpSpPr bwMode="auto">
          <a:xfrm>
            <a:off x="3765550" y="4298950"/>
            <a:ext cx="665163" cy="396875"/>
            <a:chOff x="2668" y="2708"/>
            <a:chExt cx="472" cy="250"/>
          </a:xfrm>
        </p:grpSpPr>
        <p:sp>
          <p:nvSpPr>
            <p:cNvPr id="140317" name="Rectangle 30"/>
            <p:cNvSpPr>
              <a:spLocks noChangeArrowheads="1"/>
            </p:cNvSpPr>
            <p:nvPr/>
          </p:nvSpPr>
          <p:spPr bwMode="auto">
            <a:xfrm>
              <a:off x="2668" y="2740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0318" name="Rectangle 31"/>
            <p:cNvSpPr>
              <a:spLocks noChangeArrowheads="1"/>
            </p:cNvSpPr>
            <p:nvPr/>
          </p:nvSpPr>
          <p:spPr bwMode="auto">
            <a:xfrm>
              <a:off x="2847" y="2708"/>
              <a:ext cx="2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 Narrow" panose="020B0606020202030204" pitchFamily="34" charset="0"/>
                </a:rPr>
                <a:t>2</a:t>
              </a:r>
            </a:p>
          </p:txBody>
        </p:sp>
      </p:grpSp>
      <p:sp>
        <p:nvSpPr>
          <p:cNvPr id="140304" name="Line 32"/>
          <p:cNvSpPr>
            <a:spLocks noChangeShapeType="1"/>
          </p:cNvSpPr>
          <p:nvPr/>
        </p:nvSpPr>
        <p:spPr bwMode="auto">
          <a:xfrm>
            <a:off x="1795463" y="2590800"/>
            <a:ext cx="1963737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05" name="Line 33"/>
          <p:cNvSpPr>
            <a:spLocks noChangeShapeType="1"/>
          </p:cNvSpPr>
          <p:nvPr/>
        </p:nvSpPr>
        <p:spPr bwMode="auto">
          <a:xfrm>
            <a:off x="2336800" y="2590800"/>
            <a:ext cx="1422400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06" name="Line 34"/>
          <p:cNvSpPr>
            <a:spLocks noChangeShapeType="1"/>
          </p:cNvSpPr>
          <p:nvPr/>
        </p:nvSpPr>
        <p:spPr bwMode="auto">
          <a:xfrm>
            <a:off x="3014663" y="2590800"/>
            <a:ext cx="1422400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07" name="Line 35"/>
          <p:cNvSpPr>
            <a:spLocks noChangeShapeType="1"/>
          </p:cNvSpPr>
          <p:nvPr/>
        </p:nvSpPr>
        <p:spPr bwMode="auto">
          <a:xfrm>
            <a:off x="4368800" y="2590800"/>
            <a:ext cx="68263" cy="18288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08" name="Line 36"/>
          <p:cNvSpPr>
            <a:spLocks noChangeShapeType="1"/>
          </p:cNvSpPr>
          <p:nvPr/>
        </p:nvSpPr>
        <p:spPr bwMode="auto">
          <a:xfrm>
            <a:off x="5113338" y="2590800"/>
            <a:ext cx="68262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09" name="Line 37"/>
          <p:cNvSpPr>
            <a:spLocks noChangeShapeType="1"/>
          </p:cNvSpPr>
          <p:nvPr/>
        </p:nvSpPr>
        <p:spPr bwMode="auto">
          <a:xfrm flipH="1">
            <a:off x="5181600" y="2590800"/>
            <a:ext cx="1422400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10" name="Line 38"/>
          <p:cNvSpPr>
            <a:spLocks noChangeShapeType="1"/>
          </p:cNvSpPr>
          <p:nvPr/>
        </p:nvSpPr>
        <p:spPr bwMode="auto">
          <a:xfrm flipH="1">
            <a:off x="5859463" y="2590800"/>
            <a:ext cx="1422400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11" name="Line 39"/>
          <p:cNvSpPr>
            <a:spLocks noChangeShapeType="1"/>
          </p:cNvSpPr>
          <p:nvPr/>
        </p:nvSpPr>
        <p:spPr bwMode="auto">
          <a:xfrm flipH="1">
            <a:off x="5859463" y="2590800"/>
            <a:ext cx="2032000" cy="1752600"/>
          </a:xfrm>
          <a:prstGeom prst="line">
            <a:avLst/>
          </a:prstGeom>
          <a:noFill/>
          <a:ln w="12700">
            <a:solidFill>
              <a:srgbClr val="FAFD00"/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40312" name="Rectangle 40"/>
          <p:cNvSpPr>
            <a:spLocks noChangeArrowheads="1"/>
          </p:cNvSpPr>
          <p:nvPr/>
        </p:nvSpPr>
        <p:spPr bwMode="auto">
          <a:xfrm>
            <a:off x="3124200" y="1908175"/>
            <a:ext cx="95218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i</a:t>
            </a:r>
            <a:r>
              <a:rPr lang="en-US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ntron</a:t>
            </a: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 2</a:t>
            </a:r>
            <a:endParaRPr lang="en-US" altLang="it-IT" sz="20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0313" name="Rectangle 41"/>
          <p:cNvSpPr>
            <a:spLocks noChangeArrowheads="1"/>
          </p:cNvSpPr>
          <p:nvPr/>
        </p:nvSpPr>
        <p:spPr bwMode="auto">
          <a:xfrm>
            <a:off x="5365750" y="1905000"/>
            <a:ext cx="95218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i</a:t>
            </a:r>
            <a:r>
              <a:rPr lang="en-US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ntron</a:t>
            </a: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 3</a:t>
            </a:r>
            <a:endParaRPr lang="en-US" altLang="it-IT" sz="20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0314" name="Rectangle 42"/>
          <p:cNvSpPr>
            <a:spLocks noChangeArrowheads="1"/>
          </p:cNvSpPr>
          <p:nvPr/>
        </p:nvSpPr>
        <p:spPr bwMode="auto">
          <a:xfrm>
            <a:off x="7042150" y="1908175"/>
            <a:ext cx="95218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i</a:t>
            </a:r>
            <a:r>
              <a:rPr lang="en-US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ntron</a:t>
            </a: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 4</a:t>
            </a:r>
            <a:endParaRPr lang="en-US" altLang="it-IT" sz="20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0315" name="Rectangle 43"/>
          <p:cNvSpPr>
            <a:spLocks noChangeArrowheads="1"/>
          </p:cNvSpPr>
          <p:nvPr/>
        </p:nvSpPr>
        <p:spPr bwMode="auto">
          <a:xfrm>
            <a:off x="1524000" y="1908175"/>
            <a:ext cx="95218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i</a:t>
            </a:r>
            <a:r>
              <a:rPr lang="en-US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ntron</a:t>
            </a:r>
            <a:r>
              <a:rPr lang="en-GB" altLang="it-IT" sz="2000" b="1">
                <a:solidFill>
                  <a:srgbClr val="00FF00"/>
                </a:solidFill>
                <a:latin typeface="Arial Narrow" panose="020B0606020202030204" pitchFamily="34" charset="0"/>
              </a:rPr>
              <a:t> 1</a:t>
            </a:r>
            <a:endParaRPr lang="en-US" altLang="it-IT" sz="20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0316" name="Rectangle 44"/>
          <p:cNvSpPr>
            <a:spLocks noChangeArrowheads="1"/>
          </p:cNvSpPr>
          <p:nvPr/>
        </p:nvSpPr>
        <p:spPr bwMode="auto">
          <a:xfrm>
            <a:off x="971550" y="5334000"/>
            <a:ext cx="741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 Narrow" panose="020B0606020202030204" pitchFamily="34" charset="0"/>
              </a:rPr>
              <a:t>Usually all introns must be removed before the mRNA can be translated to produce protein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ChangeArrowheads="1"/>
          </p:cNvSpPr>
          <p:nvPr/>
        </p:nvSpPr>
        <p:spPr bwMode="auto">
          <a:xfrm>
            <a:off x="3810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it-IT" altLang="it-IT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Text Box 1028"/>
          <p:cNvSpPr txBox="1">
            <a:spLocks noChangeArrowheads="1"/>
          </p:cNvSpPr>
          <p:nvPr/>
        </p:nvSpPr>
        <p:spPr bwMode="auto">
          <a:xfrm>
            <a:off x="390183" y="2236426"/>
            <a:ext cx="4800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Trascrittoma</a:t>
            </a:r>
            <a:endParaRPr lang="it-IT" alt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Insieme degli RNA messaggeri prodotti da una determinata popolazione cellulare.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 ogni tipo cellulare diverso sono espressi all’incirca 10.000 geni diversi.</a:t>
            </a:r>
          </a:p>
        </p:txBody>
      </p:sp>
      <p:sp>
        <p:nvSpPr>
          <p:cNvPr id="12292" name="Text Box 1029"/>
          <p:cNvSpPr txBox="1">
            <a:spLocks noChangeArrowheads="1"/>
          </p:cNvSpPr>
          <p:nvPr/>
        </p:nvSpPr>
        <p:spPr bwMode="auto">
          <a:xfrm>
            <a:off x="409600" y="4986838"/>
            <a:ext cx="548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Proteoma</a:t>
            </a:r>
            <a:endParaRPr lang="it-IT" alt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Insieme delle proteine prodotte da una determinata popolazione cellulare. </a:t>
            </a:r>
          </a:p>
        </p:txBody>
      </p:sp>
      <p:sp>
        <p:nvSpPr>
          <p:cNvPr id="12293" name="Text Box 1030"/>
          <p:cNvSpPr txBox="1">
            <a:spLocks noChangeArrowheads="1"/>
          </p:cNvSpPr>
          <p:nvPr/>
        </p:nvSpPr>
        <p:spPr bwMode="auto">
          <a:xfrm>
            <a:off x="386910" y="458970"/>
            <a:ext cx="49814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Genoma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Insieme delle informazioni genetiche che caratterizzano un organismo.</a:t>
            </a:r>
          </a:p>
        </p:txBody>
      </p:sp>
      <p:pic>
        <p:nvPicPr>
          <p:cNvPr id="12294" name="Picture 1032" descr="E:\JPEG\cap07\f07003_ISBN88-08-07891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95182"/>
            <a:ext cx="1944216" cy="22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45" y="4637304"/>
            <a:ext cx="270202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8" name="Picture 2" descr="Risultati immagini per cromosom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97" y="329877"/>
            <a:ext cx="2190470" cy="15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 6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0400"/>
            <a:ext cx="85312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100">
                <a:latin typeface="Calibri" panose="020F0502020204030204" pitchFamily="34" charset="0"/>
              </a:rPr>
              <a:t>Figure 6-25 </a:t>
            </a:r>
            <a:r>
              <a:rPr lang="en-US" altLang="it-IT" sz="1100" i="1">
                <a:latin typeface="Calibri" panose="020F0502020204030204" pitchFamily="34" charset="0"/>
              </a:rPr>
              <a:t> Molecular Biology of the Cell</a:t>
            </a:r>
            <a:r>
              <a:rPr lang="en-US" altLang="it-IT" sz="1100">
                <a:latin typeface="Calibri" panose="020F0502020204030204" pitchFamily="34" charset="0"/>
              </a:rPr>
              <a:t> (© Garland Science 2008)</a:t>
            </a:r>
          </a:p>
        </p:txBody>
      </p:sp>
      <p:sp>
        <p:nvSpPr>
          <p:cNvPr id="141316" name="CasellaDiTesto 3"/>
          <p:cNvSpPr txBox="1">
            <a:spLocks noChangeArrowheads="1"/>
          </p:cNvSpPr>
          <p:nvPr/>
        </p:nvSpPr>
        <p:spPr bwMode="auto">
          <a:xfrm>
            <a:off x="5364088" y="660400"/>
            <a:ext cx="1773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Arial Narrow" panose="020B0606020202030204" pitchFamily="34" charset="0"/>
              </a:rPr>
              <a:t>SPLICING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2"/>
          <p:cNvGrpSpPr/>
          <p:nvPr/>
        </p:nvGrpSpPr>
        <p:grpSpPr bwMode="auto">
          <a:xfrm>
            <a:off x="4550523" y="219028"/>
            <a:ext cx="4046855" cy="1855564"/>
            <a:chOff x="-347" y="1235"/>
            <a:chExt cx="6262" cy="1411"/>
          </a:xfrm>
        </p:grpSpPr>
        <p:grpSp>
          <p:nvGrpSpPr>
            <p:cNvPr id="143372" name="Group 3"/>
            <p:cNvGrpSpPr/>
            <p:nvPr/>
          </p:nvGrpSpPr>
          <p:grpSpPr bwMode="auto">
            <a:xfrm>
              <a:off x="0" y="1920"/>
              <a:ext cx="5745" cy="575"/>
              <a:chOff x="0" y="1920"/>
              <a:chExt cx="5745" cy="575"/>
            </a:xfrm>
          </p:grpSpPr>
          <p:pic>
            <p:nvPicPr>
              <p:cNvPr id="143383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016"/>
                <a:ext cx="5616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384" name="Rectangle 5"/>
              <p:cNvSpPr>
                <a:spLocks noChangeArrowheads="1"/>
              </p:cNvSpPr>
              <p:nvPr/>
            </p:nvSpPr>
            <p:spPr bwMode="auto">
              <a:xfrm>
                <a:off x="0" y="2016"/>
                <a:ext cx="175" cy="4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3385" name="Rectangle 6"/>
              <p:cNvSpPr>
                <a:spLocks noChangeArrowheads="1"/>
              </p:cNvSpPr>
              <p:nvPr/>
            </p:nvSpPr>
            <p:spPr bwMode="auto">
              <a:xfrm>
                <a:off x="0" y="1920"/>
                <a:ext cx="1018" cy="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3386" name="Rectangle 7"/>
              <p:cNvSpPr>
                <a:spLocks noChangeArrowheads="1"/>
              </p:cNvSpPr>
              <p:nvPr/>
            </p:nvSpPr>
            <p:spPr bwMode="auto">
              <a:xfrm>
                <a:off x="4800" y="1968"/>
                <a:ext cx="945" cy="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43373" name="Text Box 8"/>
            <p:cNvSpPr txBox="1">
              <a:spLocks noChangeArrowheads="1"/>
            </p:cNvSpPr>
            <p:nvPr/>
          </p:nvSpPr>
          <p:spPr bwMode="auto">
            <a:xfrm>
              <a:off x="-347" y="1235"/>
              <a:ext cx="4129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i="1" dirty="0">
                  <a:solidFill>
                    <a:srgbClr val="FF0000"/>
                  </a:solidFill>
                  <a:latin typeface="Arial" panose="020B0604020202020204" pitchFamily="34" charset="0"/>
                </a:rPr>
                <a:t>SUR2</a:t>
              </a:r>
              <a:r>
                <a:rPr lang="en-US" altLang="it-IT" sz="2400" i="1" dirty="0">
                  <a:latin typeface="Arial" panose="020B0604020202020204" pitchFamily="34" charset="0"/>
                </a:rPr>
                <a:t> </a:t>
              </a:r>
              <a:r>
                <a:rPr lang="en-US" altLang="it-IT" sz="2400" dirty="0">
                  <a:latin typeface="Arial" panose="020B0604020202020204" pitchFamily="34" charset="0"/>
                </a:rPr>
                <a:t>gene:</a:t>
              </a:r>
              <a:endParaRPr lang="en-US" altLang="it-IT" sz="2400" i="1" dirty="0">
                <a:latin typeface="Arial" panose="020B0604020202020204" pitchFamily="34" charset="0"/>
              </a:endParaRPr>
            </a:p>
          </p:txBody>
        </p:sp>
        <p:sp>
          <p:nvSpPr>
            <p:cNvPr id="143374" name="Text Box 9"/>
            <p:cNvSpPr txBox="1">
              <a:spLocks noChangeArrowheads="1"/>
            </p:cNvSpPr>
            <p:nvPr/>
          </p:nvSpPr>
          <p:spPr bwMode="auto">
            <a:xfrm>
              <a:off x="2726" y="2390"/>
              <a:ext cx="1243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1600" dirty="0">
                  <a:latin typeface="Arial" panose="020B0604020202020204" pitchFamily="34" charset="0"/>
                </a:rPr>
                <a:t>40 kb</a:t>
              </a:r>
            </a:p>
          </p:txBody>
        </p:sp>
        <p:sp>
          <p:nvSpPr>
            <p:cNvPr id="143375" name="Line 10"/>
            <p:cNvSpPr>
              <a:spLocks noChangeShapeType="1"/>
            </p:cNvSpPr>
            <p:nvPr/>
          </p:nvSpPr>
          <p:spPr bwMode="auto">
            <a:xfrm flipV="1">
              <a:off x="3837" y="2495"/>
              <a:ext cx="1804" cy="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76" name="Line 11"/>
            <p:cNvSpPr>
              <a:spLocks noChangeShapeType="1"/>
            </p:cNvSpPr>
            <p:nvPr/>
          </p:nvSpPr>
          <p:spPr bwMode="auto">
            <a:xfrm flipH="1">
              <a:off x="156" y="2502"/>
              <a:ext cx="24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81" name="Text Box 16"/>
            <p:cNvSpPr txBox="1">
              <a:spLocks noChangeArrowheads="1"/>
            </p:cNvSpPr>
            <p:nvPr/>
          </p:nvSpPr>
          <p:spPr bwMode="auto">
            <a:xfrm>
              <a:off x="3924" y="1426"/>
              <a:ext cx="1991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dirty="0">
                  <a:latin typeface="Arial" panose="020B0604020202020204" pitchFamily="34" charset="0"/>
                </a:rPr>
                <a:t>9.6 kb intron</a:t>
              </a:r>
            </a:p>
          </p:txBody>
        </p:sp>
        <p:sp>
          <p:nvSpPr>
            <p:cNvPr id="143382" name="Line 17"/>
            <p:cNvSpPr>
              <a:spLocks noChangeShapeType="1"/>
            </p:cNvSpPr>
            <p:nvPr/>
          </p:nvSpPr>
          <p:spPr bwMode="auto">
            <a:xfrm flipH="1">
              <a:off x="4800" y="1968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3363" name="Group 18"/>
          <p:cNvGrpSpPr/>
          <p:nvPr/>
        </p:nvGrpSpPr>
        <p:grpSpPr bwMode="auto">
          <a:xfrm>
            <a:off x="269249" y="3488163"/>
            <a:ext cx="8263191" cy="1723676"/>
            <a:chOff x="138" y="1296"/>
            <a:chExt cx="5564" cy="1228"/>
          </a:xfrm>
        </p:grpSpPr>
        <p:pic>
          <p:nvPicPr>
            <p:cNvPr id="143365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" y="2030"/>
              <a:ext cx="5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6" name="Text Box 20"/>
            <p:cNvSpPr txBox="1">
              <a:spLocks noChangeArrowheads="1"/>
            </p:cNvSpPr>
            <p:nvPr/>
          </p:nvSpPr>
          <p:spPr bwMode="auto">
            <a:xfrm>
              <a:off x="2549" y="2233"/>
              <a:ext cx="71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</a:rPr>
                <a:t>2.4 Mb</a:t>
              </a:r>
            </a:p>
          </p:txBody>
        </p:sp>
        <p:sp>
          <p:nvSpPr>
            <p:cNvPr id="143367" name="Line 21"/>
            <p:cNvSpPr>
              <a:spLocks noChangeShapeType="1"/>
            </p:cNvSpPr>
            <p:nvPr/>
          </p:nvSpPr>
          <p:spPr bwMode="auto">
            <a:xfrm>
              <a:off x="3260" y="2376"/>
              <a:ext cx="23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68" name="Line 22"/>
            <p:cNvSpPr>
              <a:spLocks noChangeShapeType="1"/>
            </p:cNvSpPr>
            <p:nvPr/>
          </p:nvSpPr>
          <p:spPr bwMode="auto">
            <a:xfrm flipH="1" flipV="1">
              <a:off x="189" y="2376"/>
              <a:ext cx="2368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69" name="Text Box 23"/>
            <p:cNvSpPr txBox="1">
              <a:spLocks noChangeArrowheads="1"/>
            </p:cNvSpPr>
            <p:nvPr/>
          </p:nvSpPr>
          <p:spPr bwMode="auto">
            <a:xfrm>
              <a:off x="3350" y="1561"/>
              <a:ext cx="12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Arial" panose="020B0604020202020204" pitchFamily="34" charset="0"/>
                </a:rPr>
                <a:t>260 kb intron</a:t>
              </a:r>
            </a:p>
          </p:txBody>
        </p:sp>
        <p:sp>
          <p:nvSpPr>
            <p:cNvPr id="143370" name="Line 24"/>
            <p:cNvSpPr>
              <a:spLocks noChangeShapeType="1"/>
            </p:cNvSpPr>
            <p:nvPr/>
          </p:nvSpPr>
          <p:spPr bwMode="auto">
            <a:xfrm flipV="1">
              <a:off x="3216" y="1824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71" name="Text Box 25"/>
            <p:cNvSpPr txBox="1">
              <a:spLocks noChangeArrowheads="1"/>
            </p:cNvSpPr>
            <p:nvPr/>
          </p:nvSpPr>
          <p:spPr bwMode="auto">
            <a:xfrm>
              <a:off x="192" y="1296"/>
              <a:ext cx="269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1" dirty="0">
                  <a:latin typeface="Arial" panose="020B0604020202020204" pitchFamily="34" charset="0"/>
                </a:rPr>
                <a:t>Human </a:t>
              </a:r>
              <a:r>
                <a:rPr lang="en-US" altLang="it-IT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Dystrophin</a:t>
              </a:r>
              <a:r>
                <a:rPr lang="en-US" altLang="it-IT" sz="2400" b="1" dirty="0">
                  <a:latin typeface="Arial" panose="020B0604020202020204" pitchFamily="34" charset="0"/>
                </a:rPr>
                <a:t> gene</a:t>
              </a:r>
            </a:p>
          </p:txBody>
        </p:sp>
      </p:grpSp>
      <p:sp>
        <p:nvSpPr>
          <p:cNvPr id="143364" name="Text Box 26"/>
          <p:cNvSpPr txBox="1">
            <a:spLocks noChangeArrowheads="1"/>
          </p:cNvSpPr>
          <p:nvPr/>
        </p:nvSpPr>
        <p:spPr bwMode="auto">
          <a:xfrm>
            <a:off x="268288" y="686435"/>
            <a:ext cx="4083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" panose="020B0604020202020204" pitchFamily="34" charset="0"/>
              </a:rPr>
              <a:t>A typical mammalian gene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13591" y="5485291"/>
            <a:ext cx="5779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Questo gene è lungo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MILIONI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basi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16 ore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essere trascritto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79 esoni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6220" y="2744470"/>
            <a:ext cx="42291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latin typeface="Arial" panose="020B0604020202020204" pitchFamily="34" charset="0"/>
                <a:sym typeface="+mn-ea"/>
              </a:rPr>
              <a:t>and an especially large one.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9" descr="fg13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815"/>
            <a:ext cx="8388424" cy="600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CasellaDiTesto 2"/>
          <p:cNvSpPr txBox="1">
            <a:spLocks noChangeArrowheads="1"/>
          </p:cNvSpPr>
          <p:nvPr/>
        </p:nvSpPr>
        <p:spPr bwMode="auto">
          <a:xfrm>
            <a:off x="1115616" y="548680"/>
            <a:ext cx="4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Numero di introni/gene nelle diverse specie eucariotiche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44463" y="44450"/>
            <a:ext cx="882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GB" altLang="it-IT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Genes and Gene Structures 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14313" y="879475"/>
            <a:ext cx="91440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Presently estimated Gene Number: 24.000  (reference:  )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Average Gene Size: </a:t>
            </a:r>
            <a:r>
              <a:rPr lang="en-GB" altLang="it-IT" sz="1800" b="1" dirty="0">
                <a:latin typeface="Cambria" panose="02040503050406030204" pitchFamily="18" charset="0"/>
              </a:rPr>
              <a:t>27 kb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The largest gene:  Dystrophin 2.4 Mb - 0.6% coding – 16 hours to transcribe.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The shortest gene:  </a:t>
            </a:r>
            <a:r>
              <a:rPr lang="en-GB" altLang="it-IT" sz="1800" dirty="0" err="1">
                <a:latin typeface="Cambria" panose="02040503050406030204" pitchFamily="18" charset="0"/>
              </a:rPr>
              <a:t>tRNA</a:t>
            </a:r>
            <a:r>
              <a:rPr lang="en-GB" altLang="it-IT" sz="1800" baseline="30000" dirty="0" err="1">
                <a:latin typeface="Cambria" panose="02040503050406030204" pitchFamily="18" charset="0"/>
              </a:rPr>
              <a:t>TYR</a:t>
            </a:r>
            <a:r>
              <a:rPr lang="en-GB" altLang="it-IT" sz="1800" dirty="0">
                <a:latin typeface="Cambria" panose="02040503050406030204" pitchFamily="18" charset="0"/>
              </a:rPr>
              <a:t> 100% coding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Largest </a:t>
            </a:r>
            <a:r>
              <a:rPr lang="en-GB" altLang="it-IT" sz="1800" b="1" dirty="0">
                <a:latin typeface="Cambria" panose="02040503050406030204" pitchFamily="18" charset="0"/>
              </a:rPr>
              <a:t>exon</a:t>
            </a:r>
            <a:r>
              <a:rPr lang="en-GB" altLang="it-IT" sz="1800" dirty="0">
                <a:latin typeface="Cambria" panose="02040503050406030204" pitchFamily="18" charset="0"/>
              </a:rPr>
              <a:t>:    </a:t>
            </a:r>
            <a:r>
              <a:rPr lang="en-GB" altLang="it-IT" sz="1800" dirty="0" err="1">
                <a:latin typeface="Cambria" panose="02040503050406030204" pitchFamily="18" charset="0"/>
              </a:rPr>
              <a:t>ApoB</a:t>
            </a:r>
            <a:r>
              <a:rPr lang="en-GB" altLang="it-IT" sz="1800" dirty="0">
                <a:latin typeface="Cambria" panose="02040503050406030204" pitchFamily="18" charset="0"/>
              </a:rPr>
              <a:t> exon 26 is </a:t>
            </a:r>
            <a:r>
              <a:rPr lang="en-GB" altLang="it-IT" sz="1800" b="1" dirty="0">
                <a:latin typeface="Cambria" panose="02040503050406030204" pitchFamily="18" charset="0"/>
              </a:rPr>
              <a:t>7.6 kb           </a:t>
            </a:r>
            <a:r>
              <a:rPr lang="en-GB" altLang="it-IT" sz="1800" dirty="0">
                <a:latin typeface="Cambria" panose="02040503050406030204" pitchFamily="18" charset="0"/>
              </a:rPr>
              <a:t>Smallest:   &lt;10bp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Average exon number: 9  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Largest exon number:  </a:t>
            </a:r>
            <a:r>
              <a:rPr lang="en-GB" altLang="it-IT" sz="1800" b="1" dirty="0">
                <a:latin typeface="Cambria" panose="02040503050406030204" pitchFamily="18" charset="0"/>
              </a:rPr>
              <a:t>Titin 363        </a:t>
            </a:r>
            <a:r>
              <a:rPr lang="en-GB" altLang="it-IT" sz="1800" dirty="0">
                <a:latin typeface="Cambria" panose="02040503050406030204" pitchFamily="18" charset="0"/>
              </a:rPr>
              <a:t>Smallest: 1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Largest </a:t>
            </a:r>
            <a:r>
              <a:rPr lang="en-GB" altLang="it-IT" sz="1800" b="1" dirty="0">
                <a:latin typeface="Cambria" panose="02040503050406030204" pitchFamily="18" charset="0"/>
              </a:rPr>
              <a:t>intron</a:t>
            </a:r>
            <a:r>
              <a:rPr lang="en-GB" altLang="it-IT" sz="1800" dirty="0">
                <a:latin typeface="Cambria" panose="02040503050406030204" pitchFamily="18" charset="0"/>
              </a:rPr>
              <a:t>: WWOX intron 8 is </a:t>
            </a:r>
            <a:r>
              <a:rPr lang="en-GB" altLang="it-IT" sz="1800" b="1" dirty="0">
                <a:latin typeface="Cambria" panose="02040503050406030204" pitchFamily="18" charset="0"/>
              </a:rPr>
              <a:t>800 kb         </a:t>
            </a:r>
            <a:r>
              <a:rPr lang="en-GB" altLang="it-IT" sz="1800" dirty="0">
                <a:latin typeface="Cambria" panose="02040503050406030204" pitchFamily="18" charset="0"/>
              </a:rPr>
              <a:t>Smallest:   10s of bp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>
                <a:latin typeface="Cambria" panose="02040503050406030204" pitchFamily="18" charset="0"/>
              </a:rPr>
              <a:t>Largest polypeptide: Titin  38.138    smallest: tens – small hormones.</a:t>
            </a:r>
          </a:p>
          <a:p>
            <a:pPr algn="l" rtl="0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GB" altLang="it-IT" sz="1800" dirty="0" err="1">
                <a:latin typeface="Cambria" panose="02040503050406030204" pitchFamily="18" charset="0"/>
              </a:rPr>
              <a:t>Intronless</a:t>
            </a:r>
            <a:r>
              <a:rPr lang="en-GB" altLang="it-IT" sz="1800" dirty="0">
                <a:latin typeface="Cambria" panose="02040503050406030204" pitchFamily="18" charset="0"/>
              </a:rPr>
              <a:t> Genes: mitochondrial genes, many RNA genes, Interferons, Histones,..</a:t>
            </a:r>
          </a:p>
        </p:txBody>
      </p:sp>
      <p:sp>
        <p:nvSpPr>
          <p:cNvPr id="5" name="Rettangolo 4"/>
          <p:cNvSpPr/>
          <p:nvPr/>
        </p:nvSpPr>
        <p:spPr bwMode="auto">
          <a:xfrm>
            <a:off x="214346" y="3400442"/>
            <a:ext cx="3143240" cy="5715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Cambria" panose="02040503050406030204" pitchFamily="18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214346" y="4400574"/>
            <a:ext cx="4643438" cy="5715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Cambria" panose="02040503050406030204" pitchFamily="18" charset="0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214346" y="1328740"/>
            <a:ext cx="3143240" cy="5715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6" y="100013"/>
            <a:ext cx="7772400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en-US" altLang="it-IT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humans, many genes contain multiple introns</a:t>
            </a:r>
          </a:p>
        </p:txBody>
      </p:sp>
      <p:sp>
        <p:nvSpPr>
          <p:cNvPr id="151555" name="Line 3"/>
          <p:cNvSpPr>
            <a:spLocks noChangeShapeType="1"/>
          </p:cNvSpPr>
          <p:nvPr/>
        </p:nvSpPr>
        <p:spPr bwMode="auto">
          <a:xfrm>
            <a:off x="1117600" y="2438400"/>
            <a:ext cx="7450138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6610350" y="2292350"/>
            <a:ext cx="665163" cy="292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1557" name="Group 5"/>
          <p:cNvGrpSpPr/>
          <p:nvPr/>
        </p:nvGrpSpPr>
        <p:grpSpPr bwMode="auto">
          <a:xfrm>
            <a:off x="1066800" y="2241550"/>
            <a:ext cx="665163" cy="396875"/>
            <a:chOff x="796" y="1412"/>
            <a:chExt cx="472" cy="250"/>
          </a:xfrm>
        </p:grpSpPr>
        <p:sp>
          <p:nvSpPr>
            <p:cNvPr id="151595" name="Rectangle 6"/>
            <p:cNvSpPr>
              <a:spLocks noChangeArrowheads="1"/>
            </p:cNvSpPr>
            <p:nvPr/>
          </p:nvSpPr>
          <p:spPr bwMode="auto">
            <a:xfrm>
              <a:off x="796" y="1444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96" name="Rectangle 7"/>
            <p:cNvSpPr>
              <a:spLocks noChangeArrowheads="1"/>
            </p:cNvSpPr>
            <p:nvPr/>
          </p:nvSpPr>
          <p:spPr bwMode="auto">
            <a:xfrm>
              <a:off x="975" y="1412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1558" name="Group 8"/>
          <p:cNvGrpSpPr/>
          <p:nvPr/>
        </p:nvGrpSpPr>
        <p:grpSpPr bwMode="auto">
          <a:xfrm>
            <a:off x="2343150" y="2241550"/>
            <a:ext cx="665163" cy="396875"/>
            <a:chOff x="1660" y="1412"/>
            <a:chExt cx="472" cy="250"/>
          </a:xfrm>
        </p:grpSpPr>
        <p:sp>
          <p:nvSpPr>
            <p:cNvPr id="151593" name="Rectangle 9"/>
            <p:cNvSpPr>
              <a:spLocks noChangeArrowheads="1"/>
            </p:cNvSpPr>
            <p:nvPr/>
          </p:nvSpPr>
          <p:spPr bwMode="auto">
            <a:xfrm>
              <a:off x="1660" y="1444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94" name="Rectangle 10"/>
            <p:cNvSpPr>
              <a:spLocks noChangeArrowheads="1"/>
            </p:cNvSpPr>
            <p:nvPr/>
          </p:nvSpPr>
          <p:spPr bwMode="auto">
            <a:xfrm>
              <a:off x="1839" y="1412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1559" name="Group 11"/>
          <p:cNvGrpSpPr/>
          <p:nvPr/>
        </p:nvGrpSpPr>
        <p:grpSpPr bwMode="auto">
          <a:xfrm>
            <a:off x="4375150" y="2241550"/>
            <a:ext cx="733425" cy="396875"/>
            <a:chOff x="3100" y="1412"/>
            <a:chExt cx="520" cy="250"/>
          </a:xfrm>
        </p:grpSpPr>
        <p:sp>
          <p:nvSpPr>
            <p:cNvPr id="151591" name="Rectangle 12"/>
            <p:cNvSpPr>
              <a:spLocks noChangeArrowheads="1"/>
            </p:cNvSpPr>
            <p:nvPr/>
          </p:nvSpPr>
          <p:spPr bwMode="auto">
            <a:xfrm>
              <a:off x="3100" y="1444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92" name="Rectangle 13"/>
            <p:cNvSpPr>
              <a:spLocks noChangeArrowheads="1"/>
            </p:cNvSpPr>
            <p:nvPr/>
          </p:nvSpPr>
          <p:spPr bwMode="auto">
            <a:xfrm>
              <a:off x="3279" y="1412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1560" name="Group 14"/>
          <p:cNvGrpSpPr/>
          <p:nvPr/>
        </p:nvGrpSpPr>
        <p:grpSpPr bwMode="auto">
          <a:xfrm>
            <a:off x="7896225" y="2241550"/>
            <a:ext cx="733425" cy="396875"/>
            <a:chOff x="5596" y="1412"/>
            <a:chExt cx="520" cy="250"/>
          </a:xfrm>
        </p:grpSpPr>
        <p:sp>
          <p:nvSpPr>
            <p:cNvPr id="151589" name="Rectangle 15"/>
            <p:cNvSpPr>
              <a:spLocks noChangeArrowheads="1"/>
            </p:cNvSpPr>
            <p:nvPr/>
          </p:nvSpPr>
          <p:spPr bwMode="auto">
            <a:xfrm>
              <a:off x="5596" y="1444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90" name="Rectangle 16"/>
            <p:cNvSpPr>
              <a:spLocks noChangeArrowheads="1"/>
            </p:cNvSpPr>
            <p:nvPr/>
          </p:nvSpPr>
          <p:spPr bwMode="auto">
            <a:xfrm>
              <a:off x="5775" y="1412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1561" name="Rectangle 17"/>
          <p:cNvSpPr>
            <a:spLocks noChangeArrowheads="1"/>
          </p:cNvSpPr>
          <p:nvPr/>
        </p:nvSpPr>
        <p:spPr bwMode="auto">
          <a:xfrm>
            <a:off x="6781800" y="2241550"/>
            <a:ext cx="33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1562" name="Group 18"/>
          <p:cNvGrpSpPr/>
          <p:nvPr/>
        </p:nvGrpSpPr>
        <p:grpSpPr bwMode="auto">
          <a:xfrm>
            <a:off x="4441825" y="4298950"/>
            <a:ext cx="733425" cy="396875"/>
            <a:chOff x="3148" y="2708"/>
            <a:chExt cx="520" cy="250"/>
          </a:xfrm>
        </p:grpSpPr>
        <p:sp>
          <p:nvSpPr>
            <p:cNvPr id="151587" name="Rectangle 19"/>
            <p:cNvSpPr>
              <a:spLocks noChangeArrowheads="1"/>
            </p:cNvSpPr>
            <p:nvPr/>
          </p:nvSpPr>
          <p:spPr bwMode="auto">
            <a:xfrm>
              <a:off x="3148" y="2740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88" name="Rectangle 20"/>
            <p:cNvSpPr>
              <a:spLocks noChangeArrowheads="1"/>
            </p:cNvSpPr>
            <p:nvPr/>
          </p:nvSpPr>
          <p:spPr bwMode="auto">
            <a:xfrm>
              <a:off x="3327" y="2708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1563" name="Rectangle 21"/>
          <p:cNvSpPr>
            <a:spLocks noChangeArrowheads="1"/>
          </p:cNvSpPr>
          <p:nvPr/>
        </p:nvSpPr>
        <p:spPr bwMode="auto">
          <a:xfrm>
            <a:off x="5187950" y="4349750"/>
            <a:ext cx="665163" cy="292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64" name="Rectangle 22"/>
          <p:cNvSpPr>
            <a:spLocks noChangeArrowheads="1"/>
          </p:cNvSpPr>
          <p:nvPr/>
        </p:nvSpPr>
        <p:spPr bwMode="auto">
          <a:xfrm>
            <a:off x="5372100" y="4298950"/>
            <a:ext cx="33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1565" name="Group 23"/>
          <p:cNvGrpSpPr/>
          <p:nvPr/>
        </p:nvGrpSpPr>
        <p:grpSpPr bwMode="auto">
          <a:xfrm>
            <a:off x="5864225" y="4298950"/>
            <a:ext cx="733425" cy="396875"/>
            <a:chOff x="4156" y="2708"/>
            <a:chExt cx="520" cy="250"/>
          </a:xfrm>
        </p:grpSpPr>
        <p:sp>
          <p:nvSpPr>
            <p:cNvPr id="151585" name="Rectangle 24"/>
            <p:cNvSpPr>
              <a:spLocks noChangeArrowheads="1"/>
            </p:cNvSpPr>
            <p:nvPr/>
          </p:nvSpPr>
          <p:spPr bwMode="auto">
            <a:xfrm>
              <a:off x="4156" y="2740"/>
              <a:ext cx="520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86" name="Rectangle 25"/>
            <p:cNvSpPr>
              <a:spLocks noChangeArrowheads="1"/>
            </p:cNvSpPr>
            <p:nvPr/>
          </p:nvSpPr>
          <p:spPr bwMode="auto">
            <a:xfrm>
              <a:off x="4335" y="2708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51566" name="Group 26"/>
          <p:cNvGrpSpPr/>
          <p:nvPr/>
        </p:nvGrpSpPr>
        <p:grpSpPr bwMode="auto">
          <a:xfrm>
            <a:off x="3087688" y="4298950"/>
            <a:ext cx="665162" cy="396875"/>
            <a:chOff x="2188" y="2708"/>
            <a:chExt cx="472" cy="250"/>
          </a:xfrm>
        </p:grpSpPr>
        <p:sp>
          <p:nvSpPr>
            <p:cNvPr id="151583" name="Rectangle 27"/>
            <p:cNvSpPr>
              <a:spLocks noChangeArrowheads="1"/>
            </p:cNvSpPr>
            <p:nvPr/>
          </p:nvSpPr>
          <p:spPr bwMode="auto">
            <a:xfrm>
              <a:off x="2188" y="2740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84" name="Rectangle 28"/>
            <p:cNvSpPr>
              <a:spLocks noChangeArrowheads="1"/>
            </p:cNvSpPr>
            <p:nvPr/>
          </p:nvSpPr>
          <p:spPr bwMode="auto">
            <a:xfrm>
              <a:off x="2367" y="2708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1567" name="Group 29"/>
          <p:cNvGrpSpPr/>
          <p:nvPr/>
        </p:nvGrpSpPr>
        <p:grpSpPr bwMode="auto">
          <a:xfrm>
            <a:off x="3765550" y="4298950"/>
            <a:ext cx="665163" cy="396875"/>
            <a:chOff x="2668" y="2708"/>
            <a:chExt cx="472" cy="250"/>
          </a:xfrm>
        </p:grpSpPr>
        <p:sp>
          <p:nvSpPr>
            <p:cNvPr id="151581" name="Rectangle 30"/>
            <p:cNvSpPr>
              <a:spLocks noChangeArrowheads="1"/>
            </p:cNvSpPr>
            <p:nvPr/>
          </p:nvSpPr>
          <p:spPr bwMode="auto">
            <a:xfrm>
              <a:off x="2668" y="2740"/>
              <a:ext cx="472" cy="184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82" name="Rectangle 31"/>
            <p:cNvSpPr>
              <a:spLocks noChangeArrowheads="1"/>
            </p:cNvSpPr>
            <p:nvPr/>
          </p:nvSpPr>
          <p:spPr bwMode="auto">
            <a:xfrm>
              <a:off x="2847" y="2708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1568" name="Line 32"/>
          <p:cNvSpPr>
            <a:spLocks noChangeShapeType="1"/>
          </p:cNvSpPr>
          <p:nvPr/>
        </p:nvSpPr>
        <p:spPr bwMode="auto">
          <a:xfrm>
            <a:off x="1795463" y="2590800"/>
            <a:ext cx="1963737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69" name="Line 33"/>
          <p:cNvSpPr>
            <a:spLocks noChangeShapeType="1"/>
          </p:cNvSpPr>
          <p:nvPr/>
        </p:nvSpPr>
        <p:spPr bwMode="auto">
          <a:xfrm>
            <a:off x="2336800" y="2590800"/>
            <a:ext cx="1422400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0" name="Line 34"/>
          <p:cNvSpPr>
            <a:spLocks noChangeShapeType="1"/>
          </p:cNvSpPr>
          <p:nvPr/>
        </p:nvSpPr>
        <p:spPr bwMode="auto">
          <a:xfrm>
            <a:off x="3014663" y="2590800"/>
            <a:ext cx="1422400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1" name="Line 35"/>
          <p:cNvSpPr>
            <a:spLocks noChangeShapeType="1"/>
          </p:cNvSpPr>
          <p:nvPr/>
        </p:nvSpPr>
        <p:spPr bwMode="auto">
          <a:xfrm>
            <a:off x="4368800" y="2590800"/>
            <a:ext cx="68263" cy="18288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2" name="Line 36"/>
          <p:cNvSpPr>
            <a:spLocks noChangeShapeType="1"/>
          </p:cNvSpPr>
          <p:nvPr/>
        </p:nvSpPr>
        <p:spPr bwMode="auto">
          <a:xfrm>
            <a:off x="5113338" y="2590800"/>
            <a:ext cx="68262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3" name="Line 37"/>
          <p:cNvSpPr>
            <a:spLocks noChangeShapeType="1"/>
          </p:cNvSpPr>
          <p:nvPr/>
        </p:nvSpPr>
        <p:spPr bwMode="auto">
          <a:xfrm flipH="1">
            <a:off x="5181600" y="2590800"/>
            <a:ext cx="1422400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4" name="Line 38"/>
          <p:cNvSpPr>
            <a:spLocks noChangeShapeType="1"/>
          </p:cNvSpPr>
          <p:nvPr/>
        </p:nvSpPr>
        <p:spPr bwMode="auto">
          <a:xfrm flipH="1">
            <a:off x="5859463" y="2590800"/>
            <a:ext cx="1422400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5" name="Line 39"/>
          <p:cNvSpPr>
            <a:spLocks noChangeShapeType="1"/>
          </p:cNvSpPr>
          <p:nvPr/>
        </p:nvSpPr>
        <p:spPr bwMode="auto">
          <a:xfrm flipH="1">
            <a:off x="5859463" y="2590800"/>
            <a:ext cx="2032000" cy="1752600"/>
          </a:xfrm>
          <a:prstGeom prst="line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6" name="Rectangle 40"/>
          <p:cNvSpPr>
            <a:spLocks noChangeArrowheads="1"/>
          </p:cNvSpPr>
          <p:nvPr/>
        </p:nvSpPr>
        <p:spPr bwMode="auto">
          <a:xfrm>
            <a:off x="3124200" y="1775991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ntron</a:t>
            </a: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altLang="it-IT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7" name="Rectangle 41"/>
          <p:cNvSpPr>
            <a:spLocks noChangeArrowheads="1"/>
          </p:cNvSpPr>
          <p:nvPr/>
        </p:nvSpPr>
        <p:spPr bwMode="auto">
          <a:xfrm>
            <a:off x="5365750" y="1772816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ntron</a:t>
            </a: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altLang="it-IT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8" name="Rectangle 42"/>
          <p:cNvSpPr>
            <a:spLocks noChangeArrowheads="1"/>
          </p:cNvSpPr>
          <p:nvPr/>
        </p:nvSpPr>
        <p:spPr bwMode="auto">
          <a:xfrm>
            <a:off x="7042150" y="1775991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ntron</a:t>
            </a:r>
            <a:r>
              <a:rPr lang="en-GB" altLang="it-IT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altLang="it-IT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79" name="Rectangle 43"/>
          <p:cNvSpPr>
            <a:spLocks noChangeArrowheads="1"/>
          </p:cNvSpPr>
          <p:nvPr/>
        </p:nvSpPr>
        <p:spPr bwMode="auto">
          <a:xfrm>
            <a:off x="1524000" y="1775991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GB" altLang="it-IT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ntron</a:t>
            </a:r>
            <a:r>
              <a:rPr lang="en-GB" alt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altLang="it-IT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580" name="Rectangle 44"/>
          <p:cNvSpPr>
            <a:spLocks noChangeArrowheads="1"/>
          </p:cNvSpPr>
          <p:nvPr/>
        </p:nvSpPr>
        <p:spPr bwMode="auto">
          <a:xfrm>
            <a:off x="869884" y="5508625"/>
            <a:ext cx="741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all introns must be removed before the mRNA can be translated to produce protein 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g13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46362"/>
            <a:ext cx="4675187" cy="60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CasellaDiTesto 2"/>
          <p:cNvSpPr txBox="1">
            <a:spLocks noChangeArrowheads="1"/>
          </p:cNvSpPr>
          <p:nvPr/>
        </p:nvSpPr>
        <p:spPr bwMode="auto">
          <a:xfrm>
            <a:off x="1907704" y="50468"/>
            <a:ext cx="467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Gli esoni codificano domini proteici</a:t>
            </a:r>
          </a:p>
        </p:txBody>
      </p:sp>
      <p:sp>
        <p:nvSpPr>
          <p:cNvPr id="2" name="Rettangolo 1"/>
          <p:cNvSpPr/>
          <p:nvPr/>
        </p:nvSpPr>
        <p:spPr bwMode="auto">
          <a:xfrm>
            <a:off x="0" y="4754980"/>
            <a:ext cx="7185936" cy="21474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135" y="2908111"/>
            <a:ext cx="2871465" cy="19325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-141288"/>
            <a:ext cx="8350696" cy="1143000"/>
          </a:xfrm>
          <a:noFill/>
        </p:spPr>
        <p:txBody>
          <a:bodyPr lIns="90488" tIns="44450" rIns="90488" bIns="44450"/>
          <a:lstStyle/>
          <a:p>
            <a:pPr defTabSz="762000"/>
            <a:r>
              <a:rPr lang="en-US" altLang="it-IT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multiple introns may be </a:t>
            </a:r>
            <a:r>
              <a:rPr lang="en-US" altLang="it-IT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spliced differently</a:t>
            </a:r>
            <a:r>
              <a:rPr lang="en-GB" altLang="it-IT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different circumstances, for example in different tissues.</a:t>
            </a:r>
            <a:endParaRPr lang="en-US" altLang="it-IT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1117600" y="3309938"/>
            <a:ext cx="7450138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2580" name="Group 4"/>
          <p:cNvGrpSpPr/>
          <p:nvPr/>
        </p:nvGrpSpPr>
        <p:grpSpPr bwMode="auto">
          <a:xfrm>
            <a:off x="4375150" y="3067050"/>
            <a:ext cx="800100" cy="422275"/>
            <a:chOff x="3100" y="2199"/>
            <a:chExt cx="568" cy="266"/>
          </a:xfrm>
        </p:grpSpPr>
        <p:sp>
          <p:nvSpPr>
            <p:cNvPr id="152639" name="Rectangle 5"/>
            <p:cNvSpPr>
              <a:spLocks noChangeArrowheads="1"/>
            </p:cNvSpPr>
            <p:nvPr/>
          </p:nvSpPr>
          <p:spPr bwMode="auto">
            <a:xfrm>
              <a:off x="3100" y="2199"/>
              <a:ext cx="568" cy="230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40" name="Rectangle 6"/>
            <p:cNvSpPr>
              <a:spLocks noChangeArrowheads="1"/>
            </p:cNvSpPr>
            <p:nvPr/>
          </p:nvSpPr>
          <p:spPr bwMode="auto">
            <a:xfrm>
              <a:off x="3301" y="2215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2581" name="Group 7"/>
          <p:cNvGrpSpPr/>
          <p:nvPr/>
        </p:nvGrpSpPr>
        <p:grpSpPr bwMode="auto">
          <a:xfrm>
            <a:off x="7896225" y="3084513"/>
            <a:ext cx="666750" cy="396875"/>
            <a:chOff x="5596" y="2210"/>
            <a:chExt cx="472" cy="250"/>
          </a:xfrm>
        </p:grpSpPr>
        <p:sp>
          <p:nvSpPr>
            <p:cNvPr id="152637" name="Rectangle 8"/>
            <p:cNvSpPr>
              <a:spLocks noChangeArrowheads="1"/>
            </p:cNvSpPr>
            <p:nvPr/>
          </p:nvSpPr>
          <p:spPr bwMode="auto">
            <a:xfrm>
              <a:off x="5596" y="2212"/>
              <a:ext cx="472" cy="219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8" name="Rectangle 9"/>
            <p:cNvSpPr>
              <a:spLocks noChangeArrowheads="1"/>
            </p:cNvSpPr>
            <p:nvPr/>
          </p:nvSpPr>
          <p:spPr bwMode="auto">
            <a:xfrm>
              <a:off x="5753" y="2210"/>
              <a:ext cx="2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2582" name="Rectangle 10"/>
          <p:cNvSpPr>
            <a:spLocks noChangeArrowheads="1"/>
          </p:cNvSpPr>
          <p:nvPr/>
        </p:nvSpPr>
        <p:spPr bwMode="auto">
          <a:xfrm>
            <a:off x="6677025" y="3087688"/>
            <a:ext cx="598488" cy="368300"/>
          </a:xfrm>
          <a:prstGeom prst="rect">
            <a:avLst/>
          </a:prstGeom>
          <a:solidFill>
            <a:srgbClr val="33CC33"/>
          </a:solidFill>
          <a:ln w="12700">
            <a:solidFill>
              <a:srgbClr val="00CC00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6862763" y="31130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52584" name="Group 12"/>
          <p:cNvGrpSpPr/>
          <p:nvPr/>
        </p:nvGrpSpPr>
        <p:grpSpPr bwMode="auto">
          <a:xfrm>
            <a:off x="1795463" y="2624138"/>
            <a:ext cx="6096000" cy="609600"/>
            <a:chOff x="1131" y="1920"/>
            <a:chExt cx="3840" cy="384"/>
          </a:xfrm>
        </p:grpSpPr>
        <p:sp>
          <p:nvSpPr>
            <p:cNvPr id="152631" name="Line 13"/>
            <p:cNvSpPr>
              <a:spLocks noChangeShapeType="1"/>
            </p:cNvSpPr>
            <p:nvPr/>
          </p:nvSpPr>
          <p:spPr bwMode="auto">
            <a:xfrm flipV="1">
              <a:off x="1131" y="1920"/>
              <a:ext cx="170" cy="33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2" name="Line 14"/>
            <p:cNvSpPr>
              <a:spLocks noChangeShapeType="1"/>
            </p:cNvSpPr>
            <p:nvPr/>
          </p:nvSpPr>
          <p:spPr bwMode="auto">
            <a:xfrm>
              <a:off x="1301" y="1920"/>
              <a:ext cx="171" cy="384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3" name="Line 15"/>
            <p:cNvSpPr>
              <a:spLocks noChangeShapeType="1"/>
            </p:cNvSpPr>
            <p:nvPr/>
          </p:nvSpPr>
          <p:spPr bwMode="auto">
            <a:xfrm flipV="1">
              <a:off x="1899" y="1920"/>
              <a:ext cx="426" cy="33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4" name="Line 16"/>
            <p:cNvSpPr>
              <a:spLocks noChangeShapeType="1"/>
            </p:cNvSpPr>
            <p:nvPr/>
          </p:nvSpPr>
          <p:spPr bwMode="auto">
            <a:xfrm>
              <a:off x="2325" y="1920"/>
              <a:ext cx="427" cy="33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5" name="Line 17"/>
            <p:cNvSpPr>
              <a:spLocks noChangeShapeType="1"/>
            </p:cNvSpPr>
            <p:nvPr/>
          </p:nvSpPr>
          <p:spPr bwMode="auto">
            <a:xfrm flipV="1">
              <a:off x="3221" y="1920"/>
              <a:ext cx="811" cy="33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6" name="Line 18"/>
            <p:cNvSpPr>
              <a:spLocks noChangeShapeType="1"/>
            </p:cNvSpPr>
            <p:nvPr/>
          </p:nvSpPr>
          <p:spPr bwMode="auto">
            <a:xfrm>
              <a:off x="4032" y="1920"/>
              <a:ext cx="939" cy="336"/>
            </a:xfrm>
            <a:prstGeom prst="line">
              <a:avLst/>
            </a:prstGeom>
            <a:noFill/>
            <a:ln w="28575">
              <a:solidFill>
                <a:srgbClr val="FAFD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2585" name="Group 19"/>
          <p:cNvGrpSpPr/>
          <p:nvPr/>
        </p:nvGrpSpPr>
        <p:grpSpPr bwMode="auto">
          <a:xfrm>
            <a:off x="1795463" y="3462338"/>
            <a:ext cx="6096000" cy="685800"/>
            <a:chOff x="1131" y="2448"/>
            <a:chExt cx="3840" cy="432"/>
          </a:xfrm>
        </p:grpSpPr>
        <p:sp>
          <p:nvSpPr>
            <p:cNvPr id="152625" name="Line 20"/>
            <p:cNvSpPr>
              <a:spLocks noChangeShapeType="1"/>
            </p:cNvSpPr>
            <p:nvPr/>
          </p:nvSpPr>
          <p:spPr bwMode="auto">
            <a:xfrm>
              <a:off x="1131" y="2448"/>
              <a:ext cx="768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6" name="Line 21"/>
            <p:cNvSpPr>
              <a:spLocks noChangeShapeType="1"/>
            </p:cNvSpPr>
            <p:nvPr/>
          </p:nvSpPr>
          <p:spPr bwMode="auto">
            <a:xfrm flipV="1">
              <a:off x="1899" y="2448"/>
              <a:ext cx="853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7" name="Line 22"/>
            <p:cNvSpPr>
              <a:spLocks noChangeShapeType="1"/>
            </p:cNvSpPr>
            <p:nvPr/>
          </p:nvSpPr>
          <p:spPr bwMode="auto">
            <a:xfrm>
              <a:off x="3221" y="2448"/>
              <a:ext cx="470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8" name="Line 23"/>
            <p:cNvSpPr>
              <a:spLocks noChangeShapeType="1"/>
            </p:cNvSpPr>
            <p:nvPr/>
          </p:nvSpPr>
          <p:spPr bwMode="auto">
            <a:xfrm flipV="1">
              <a:off x="3691" y="2448"/>
              <a:ext cx="469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9" name="Line 24"/>
            <p:cNvSpPr>
              <a:spLocks noChangeShapeType="1"/>
            </p:cNvSpPr>
            <p:nvPr/>
          </p:nvSpPr>
          <p:spPr bwMode="auto">
            <a:xfrm>
              <a:off x="4587" y="2448"/>
              <a:ext cx="213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30" name="Line 25"/>
            <p:cNvSpPr>
              <a:spLocks noChangeShapeType="1"/>
            </p:cNvSpPr>
            <p:nvPr/>
          </p:nvSpPr>
          <p:spPr bwMode="auto">
            <a:xfrm flipV="1">
              <a:off x="4800" y="2448"/>
              <a:ext cx="171" cy="432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2586" name="Group 26"/>
          <p:cNvGrpSpPr/>
          <p:nvPr/>
        </p:nvGrpSpPr>
        <p:grpSpPr bwMode="auto">
          <a:xfrm>
            <a:off x="1123950" y="3065463"/>
            <a:ext cx="665163" cy="457200"/>
            <a:chOff x="796" y="2198"/>
            <a:chExt cx="472" cy="288"/>
          </a:xfrm>
        </p:grpSpPr>
        <p:sp>
          <p:nvSpPr>
            <p:cNvPr id="152621" name="Rectangle 27"/>
            <p:cNvSpPr>
              <a:spLocks noChangeArrowheads="1"/>
            </p:cNvSpPr>
            <p:nvPr/>
          </p:nvSpPr>
          <p:spPr bwMode="auto">
            <a:xfrm>
              <a:off x="796" y="2212"/>
              <a:ext cx="472" cy="232"/>
            </a:xfrm>
            <a:prstGeom prst="rect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2" name="Rectangle 28"/>
            <p:cNvSpPr>
              <a:spLocks noChangeArrowheads="1"/>
            </p:cNvSpPr>
            <p:nvPr/>
          </p:nvSpPr>
          <p:spPr bwMode="auto">
            <a:xfrm>
              <a:off x="974" y="2227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3" name="Rectangle 29"/>
            <p:cNvSpPr>
              <a:spLocks noChangeArrowheads="1"/>
            </p:cNvSpPr>
            <p:nvPr/>
          </p:nvSpPr>
          <p:spPr bwMode="auto">
            <a:xfrm>
              <a:off x="926" y="2198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24" name="Rectangle 30"/>
            <p:cNvSpPr>
              <a:spLocks noChangeArrowheads="1"/>
            </p:cNvSpPr>
            <p:nvPr/>
          </p:nvSpPr>
          <p:spPr bwMode="auto">
            <a:xfrm>
              <a:off x="927" y="2228"/>
              <a:ext cx="2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2587" name="Rectangle 31"/>
          <p:cNvSpPr>
            <a:spLocks noChangeArrowheads="1"/>
          </p:cNvSpPr>
          <p:nvPr/>
        </p:nvSpPr>
        <p:spPr bwMode="auto">
          <a:xfrm>
            <a:off x="2343150" y="3087688"/>
            <a:ext cx="665163" cy="3683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588" name="Rectangle 32"/>
          <p:cNvSpPr>
            <a:spLocks noChangeArrowheads="1"/>
          </p:cNvSpPr>
          <p:nvPr/>
        </p:nvSpPr>
        <p:spPr bwMode="auto">
          <a:xfrm>
            <a:off x="2560638" y="30876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2589" name="Group 33"/>
          <p:cNvGrpSpPr/>
          <p:nvPr/>
        </p:nvGrpSpPr>
        <p:grpSpPr bwMode="auto">
          <a:xfrm>
            <a:off x="939800" y="1557338"/>
            <a:ext cx="5156200" cy="1331912"/>
            <a:chOff x="592" y="1225"/>
            <a:chExt cx="3248" cy="839"/>
          </a:xfrm>
        </p:grpSpPr>
        <p:grpSp>
          <p:nvGrpSpPr>
            <p:cNvPr id="152607" name="Group 34"/>
            <p:cNvGrpSpPr/>
            <p:nvPr/>
          </p:nvGrpSpPr>
          <p:grpSpPr bwMode="auto">
            <a:xfrm>
              <a:off x="2056" y="1248"/>
              <a:ext cx="1784" cy="288"/>
              <a:chOff x="1860" y="1142"/>
              <a:chExt cx="1784" cy="288"/>
            </a:xfrm>
          </p:grpSpPr>
          <p:sp>
            <p:nvSpPr>
              <p:cNvPr id="152610" name="Rectangle 35"/>
              <p:cNvSpPr>
                <a:spLocks noChangeArrowheads="1"/>
              </p:cNvSpPr>
              <p:nvPr/>
            </p:nvSpPr>
            <p:spPr bwMode="auto">
              <a:xfrm>
                <a:off x="1860" y="1156"/>
                <a:ext cx="419" cy="232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11" name="Rectangle 36"/>
              <p:cNvSpPr>
                <a:spLocks noChangeArrowheads="1"/>
              </p:cNvSpPr>
              <p:nvPr/>
            </p:nvSpPr>
            <p:spPr bwMode="auto">
              <a:xfrm>
                <a:off x="2018" y="1171"/>
                <a:ext cx="19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12" name="Rectangle 37"/>
              <p:cNvSpPr>
                <a:spLocks noChangeArrowheads="1"/>
              </p:cNvSpPr>
              <p:nvPr/>
            </p:nvSpPr>
            <p:spPr bwMode="auto">
              <a:xfrm>
                <a:off x="1975" y="1142"/>
                <a:ext cx="21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13" name="Rectangle 38"/>
              <p:cNvSpPr>
                <a:spLocks noChangeArrowheads="1"/>
              </p:cNvSpPr>
              <p:nvPr/>
            </p:nvSpPr>
            <p:spPr bwMode="auto">
              <a:xfrm>
                <a:off x="1976" y="1172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614" name="Rectangle 39"/>
              <p:cNvSpPr>
                <a:spLocks noChangeArrowheads="1"/>
              </p:cNvSpPr>
              <p:nvPr/>
            </p:nvSpPr>
            <p:spPr bwMode="auto">
              <a:xfrm>
                <a:off x="2286" y="1156"/>
                <a:ext cx="420" cy="232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15" name="Rectangle 40"/>
              <p:cNvSpPr>
                <a:spLocks noChangeArrowheads="1"/>
              </p:cNvSpPr>
              <p:nvPr/>
            </p:nvSpPr>
            <p:spPr bwMode="auto">
              <a:xfrm>
                <a:off x="2424" y="1156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52616" name="Group 41"/>
              <p:cNvGrpSpPr/>
              <p:nvPr/>
            </p:nvGrpSpPr>
            <p:grpSpPr bwMode="auto">
              <a:xfrm>
                <a:off x="2713" y="1156"/>
                <a:ext cx="505" cy="253"/>
                <a:chOff x="3052" y="1156"/>
                <a:chExt cx="568" cy="253"/>
              </a:xfrm>
            </p:grpSpPr>
            <p:sp>
              <p:nvSpPr>
                <p:cNvPr id="152619" name="Rectangle 42"/>
                <p:cNvSpPr>
                  <a:spLocks noChangeArrowheads="1"/>
                </p:cNvSpPr>
                <p:nvPr/>
              </p:nvSpPr>
              <p:spPr bwMode="auto">
                <a:xfrm>
                  <a:off x="3052" y="1156"/>
                  <a:ext cx="568" cy="232"/>
                </a:xfrm>
                <a:prstGeom prst="rect">
                  <a:avLst/>
                </a:prstGeom>
                <a:solidFill>
                  <a:srgbClr val="FAFD00"/>
                </a:solidFill>
                <a:ln w="12700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620" name="Rectangle 43"/>
                <p:cNvSpPr>
                  <a:spLocks noChangeArrowheads="1"/>
                </p:cNvSpPr>
                <p:nvPr/>
              </p:nvSpPr>
              <p:spPr bwMode="auto">
                <a:xfrm>
                  <a:off x="3253" y="1159"/>
                  <a:ext cx="23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>
                  <a:lvl1pPr algn="r" defTabSz="762000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defTabSz="762000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defTabSz="762000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defTabSz="762000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defTabSz="762000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defTabSz="762000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20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  <p:sp>
            <p:nvSpPr>
              <p:cNvPr id="152617" name="Rectangle 44"/>
              <p:cNvSpPr>
                <a:spLocks noChangeArrowheads="1"/>
              </p:cNvSpPr>
              <p:nvPr/>
            </p:nvSpPr>
            <p:spPr bwMode="auto">
              <a:xfrm>
                <a:off x="3225" y="1156"/>
                <a:ext cx="419" cy="232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18" name="Rectangle 45"/>
              <p:cNvSpPr>
                <a:spLocks noChangeArrowheads="1"/>
              </p:cNvSpPr>
              <p:nvPr/>
            </p:nvSpPr>
            <p:spPr bwMode="auto">
              <a:xfrm>
                <a:off x="3364" y="1154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152608" name="Line 46"/>
            <p:cNvSpPr>
              <a:spLocks noChangeShapeType="1"/>
            </p:cNvSpPr>
            <p:nvPr/>
          </p:nvSpPr>
          <p:spPr bwMode="auto">
            <a:xfrm>
              <a:off x="2976" y="1680"/>
              <a:ext cx="0" cy="3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09" name="Text Box 47"/>
            <p:cNvSpPr txBox="1">
              <a:spLocks noChangeArrowheads="1"/>
            </p:cNvSpPr>
            <p:nvPr/>
          </p:nvSpPr>
          <p:spPr bwMode="auto">
            <a:xfrm>
              <a:off x="592" y="1225"/>
              <a:ext cx="13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Heart muscle</a:t>
              </a:r>
              <a:endParaRPr lang="en-US" altLang="it-IT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2590" name="Group 48"/>
          <p:cNvGrpSpPr/>
          <p:nvPr/>
        </p:nvGrpSpPr>
        <p:grpSpPr bwMode="auto">
          <a:xfrm>
            <a:off x="762000" y="3690938"/>
            <a:ext cx="5199063" cy="1371600"/>
            <a:chOff x="480" y="2592"/>
            <a:chExt cx="3275" cy="864"/>
          </a:xfrm>
        </p:grpSpPr>
        <p:grpSp>
          <p:nvGrpSpPr>
            <p:cNvPr id="152592" name="Group 49"/>
            <p:cNvGrpSpPr/>
            <p:nvPr/>
          </p:nvGrpSpPr>
          <p:grpSpPr bwMode="auto">
            <a:xfrm>
              <a:off x="1970" y="3168"/>
              <a:ext cx="1785" cy="288"/>
              <a:chOff x="1970" y="3168"/>
              <a:chExt cx="1785" cy="288"/>
            </a:xfrm>
          </p:grpSpPr>
          <p:sp>
            <p:nvSpPr>
              <p:cNvPr id="152595" name="Rectangle 50"/>
              <p:cNvSpPr>
                <a:spLocks noChangeArrowheads="1"/>
              </p:cNvSpPr>
              <p:nvPr/>
            </p:nvSpPr>
            <p:spPr bwMode="auto">
              <a:xfrm>
                <a:off x="1970" y="3182"/>
                <a:ext cx="462" cy="232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596" name="Rectangle 51"/>
              <p:cNvSpPr>
                <a:spLocks noChangeArrowheads="1"/>
              </p:cNvSpPr>
              <p:nvPr/>
            </p:nvSpPr>
            <p:spPr bwMode="auto">
              <a:xfrm>
                <a:off x="2256" y="3197"/>
                <a:ext cx="19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597" name="Rectangle 52"/>
              <p:cNvSpPr>
                <a:spLocks noChangeArrowheads="1"/>
              </p:cNvSpPr>
              <p:nvPr/>
            </p:nvSpPr>
            <p:spPr bwMode="auto">
              <a:xfrm>
                <a:off x="2223" y="3168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598" name="Rectangle 53"/>
              <p:cNvSpPr>
                <a:spLocks noChangeArrowheads="1"/>
              </p:cNvSpPr>
              <p:nvPr/>
            </p:nvSpPr>
            <p:spPr bwMode="auto">
              <a:xfrm>
                <a:off x="2129" y="3198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2599" name="Rectangle 54"/>
              <p:cNvSpPr>
                <a:spLocks noChangeArrowheads="1"/>
              </p:cNvSpPr>
              <p:nvPr/>
            </p:nvSpPr>
            <p:spPr bwMode="auto">
              <a:xfrm>
                <a:off x="3336" y="3182"/>
                <a:ext cx="419" cy="232"/>
              </a:xfrm>
              <a:prstGeom prst="rect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00" name="Rectangle 55"/>
              <p:cNvSpPr>
                <a:spLocks noChangeArrowheads="1"/>
              </p:cNvSpPr>
              <p:nvPr/>
            </p:nvSpPr>
            <p:spPr bwMode="auto">
              <a:xfrm>
                <a:off x="2952" y="3182"/>
                <a:ext cx="376" cy="232"/>
              </a:xfrm>
              <a:prstGeom prst="rect">
                <a:avLst/>
              </a:prstGeom>
              <a:solidFill>
                <a:srgbClr val="33CC33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01" name="Rectangle 56"/>
              <p:cNvSpPr>
                <a:spLocks noChangeArrowheads="1"/>
              </p:cNvSpPr>
              <p:nvPr/>
            </p:nvSpPr>
            <p:spPr bwMode="auto">
              <a:xfrm>
                <a:off x="3068" y="3198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152602" name="Group 57"/>
              <p:cNvGrpSpPr/>
              <p:nvPr/>
            </p:nvGrpSpPr>
            <p:grpSpPr bwMode="auto">
              <a:xfrm>
                <a:off x="2440" y="3182"/>
                <a:ext cx="504" cy="252"/>
                <a:chOff x="2524" y="3316"/>
                <a:chExt cx="568" cy="252"/>
              </a:xfrm>
            </p:grpSpPr>
            <p:sp>
              <p:nvSpPr>
                <p:cNvPr id="152605" name="Rectangle 58"/>
                <p:cNvSpPr>
                  <a:spLocks noChangeArrowheads="1"/>
                </p:cNvSpPr>
                <p:nvPr/>
              </p:nvSpPr>
              <p:spPr bwMode="auto">
                <a:xfrm>
                  <a:off x="2524" y="3316"/>
                  <a:ext cx="568" cy="232"/>
                </a:xfrm>
                <a:prstGeom prst="rect">
                  <a:avLst/>
                </a:prstGeom>
                <a:solidFill>
                  <a:srgbClr val="FAFD00"/>
                </a:solidFill>
                <a:ln w="12700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606" name="Rectangle 59"/>
                <p:cNvSpPr>
                  <a:spLocks noChangeArrowheads="1"/>
                </p:cNvSpPr>
                <p:nvPr/>
              </p:nvSpPr>
              <p:spPr bwMode="auto">
                <a:xfrm>
                  <a:off x="2724" y="3318"/>
                  <a:ext cx="21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rtl="0">
                    <a:spcBef>
                      <a:spcPct val="0"/>
                    </a:spcBef>
                    <a:buFontTx/>
                    <a:buNone/>
                  </a:pPr>
                  <a:endParaRPr lang="it-IT" altLang="it-IT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603" name="Rectangle 60"/>
              <p:cNvSpPr>
                <a:spLocks noChangeArrowheads="1"/>
              </p:cNvSpPr>
              <p:nvPr/>
            </p:nvSpPr>
            <p:spPr bwMode="auto">
              <a:xfrm>
                <a:off x="2599" y="3198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52604" name="Rectangle 61"/>
              <p:cNvSpPr>
                <a:spLocks noChangeArrowheads="1"/>
              </p:cNvSpPr>
              <p:nvPr/>
            </p:nvSpPr>
            <p:spPr bwMode="auto">
              <a:xfrm>
                <a:off x="3452" y="3198"/>
                <a:ext cx="21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algn="r" defTabSz="762000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defTabSz="762000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defTabSz="762000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defTabSz="762000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defTabSz="762000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defTabSz="762000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rtl="0">
                  <a:spcBef>
                    <a:spcPct val="0"/>
                  </a:spcBef>
                  <a:buFontTx/>
                  <a:buNone/>
                </a:pPr>
                <a:r>
                  <a:rPr lang="en-US" altLang="it-IT" sz="2000" b="1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152593" name="Line 62"/>
            <p:cNvSpPr>
              <a:spLocks noChangeShapeType="1"/>
            </p:cNvSpPr>
            <p:nvPr/>
          </p:nvSpPr>
          <p:spPr bwMode="auto">
            <a:xfrm>
              <a:off x="2976" y="2592"/>
              <a:ext cx="0" cy="38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594" name="Text Box 63"/>
            <p:cNvSpPr txBox="1">
              <a:spLocks noChangeArrowheads="1"/>
            </p:cNvSpPr>
            <p:nvPr/>
          </p:nvSpPr>
          <p:spPr bwMode="auto">
            <a:xfrm>
              <a:off x="480" y="3168"/>
              <a:ext cx="14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GB" altLang="it-IT" sz="2400" b="1" dirty="0">
                  <a:solidFill>
                    <a:srgbClr val="00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Uterine muscle</a:t>
              </a:r>
              <a:endParaRPr lang="en-US" altLang="it-IT" sz="24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2591" name="Rectangle 64"/>
          <p:cNvSpPr>
            <a:spLocks noChangeArrowheads="1"/>
          </p:cNvSpPr>
          <p:nvPr/>
        </p:nvSpPr>
        <p:spPr bwMode="auto">
          <a:xfrm>
            <a:off x="136705" y="5453098"/>
            <a:ext cx="8670925" cy="123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one gene can encode more than one protein. The </a:t>
            </a:r>
            <a:r>
              <a:rPr lang="en-GB" alt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 </a:t>
            </a:r>
            <a:r>
              <a:rPr lang="en-GB" altLang="it-IT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similar but not identical</a:t>
            </a:r>
            <a:r>
              <a:rPr lang="en-GB" altLang="it-IT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may have distinct properties. This is important in complex organisms  </a:t>
            </a:r>
            <a:endParaRPr lang="en-US" altLang="it-IT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6" y="638031"/>
            <a:ext cx="7497509" cy="36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3851920" y="1916832"/>
            <a:ext cx="1872208" cy="2448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838869" y="1925624"/>
            <a:ext cx="2361927" cy="2448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 6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620688"/>
            <a:ext cx="8847137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100">
                <a:latin typeface="Calibri" panose="020F0502020204030204" pitchFamily="34" charset="0"/>
              </a:rPr>
              <a:t>Figure 6-27 </a:t>
            </a:r>
            <a:r>
              <a:rPr lang="en-US" altLang="it-IT" sz="1100" i="1">
                <a:latin typeface="Calibri" panose="020F0502020204030204" pitchFamily="34" charset="0"/>
              </a:rPr>
              <a:t> Molecular Biology of the Cell</a:t>
            </a:r>
            <a:r>
              <a:rPr lang="en-US" altLang="it-IT" sz="1100">
                <a:latin typeface="Calibri" panose="020F0502020204030204" pitchFamily="34" charset="0"/>
              </a:rPr>
              <a:t> (© Garland Science 2008)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6050137"/>
            <a:ext cx="7772400" cy="720846"/>
          </a:xfrm>
          <a:prstGeom prst="rect">
            <a:avLst/>
          </a:prstGeom>
          <a:noFill/>
        </p:spPr>
        <p:txBody>
          <a:bodyPr lIns="90488" tIns="44450" rIns="90488" bIns="44450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defTabSz="762000"/>
            <a:r>
              <a:rPr lang="en-US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Splicing occurs in a </a:t>
            </a:r>
            <a:r>
              <a:rPr lang="en-GB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spliceosome</a:t>
            </a:r>
            <a:r>
              <a:rPr lang="en-GB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br>
              <a:rPr lang="en-GB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it-IT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RNA-protein complex</a:t>
            </a:r>
            <a:endParaRPr lang="en-US" altLang="it-IT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2436104" y="3068960"/>
            <a:ext cx="4296136" cy="2520280"/>
          </a:xfrm>
          <a:prstGeom prst="ellipse">
            <a:avLst/>
          </a:prstGeom>
          <a:solidFill>
            <a:srgbClr val="FFFF00"/>
          </a:solidFill>
          <a:ln w="50800">
            <a:solidFill>
              <a:schemeClr val="tx1"/>
            </a:solidFill>
            <a:round/>
          </a:ln>
        </p:spPr>
        <p:txBody>
          <a:bodyPr wrap="none" lIns="90488" tIns="44450" rIns="90488" bIns="44450" anchor="ctr"/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GB" altLang="it-IT" sz="2800" b="1">
              <a:latin typeface="Arial Narrow" panose="020B0606020202030204" pitchFamily="34" charset="0"/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377093" y="4014325"/>
            <a:ext cx="8605837" cy="1722438"/>
            <a:chOff x="137" y="2736"/>
            <a:chExt cx="5421" cy="1085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37" y="3409"/>
              <a:ext cx="1165" cy="3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b="1" dirty="0">
                  <a:latin typeface="Arial Narrow" panose="020B0606020202030204" pitchFamily="34" charset="0"/>
                </a:rPr>
                <a:t>pre-mRNA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05" y="3454"/>
              <a:ext cx="1553" cy="3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b="1">
                  <a:latin typeface="Arial Narrow" panose="020B0606020202030204" pitchFamily="34" charset="0"/>
                </a:rPr>
                <a:t>spliced mRNA</a:t>
              </a:r>
            </a:p>
          </p:txBody>
        </p:sp>
        <p:grpSp>
          <p:nvGrpSpPr>
            <p:cNvPr id="9" name="Group 7"/>
            <p:cNvGrpSpPr/>
            <p:nvPr/>
          </p:nvGrpSpPr>
          <p:grpSpPr bwMode="auto">
            <a:xfrm>
              <a:off x="832" y="2736"/>
              <a:ext cx="4054" cy="624"/>
              <a:chOff x="832" y="2736"/>
              <a:chExt cx="4054" cy="624"/>
            </a:xfrm>
          </p:grpSpPr>
          <p:sp>
            <p:nvSpPr>
              <p:cNvPr id="10" name="Arc 8"/>
              <p:cNvSpPr/>
              <p:nvPr/>
            </p:nvSpPr>
            <p:spPr bwMode="auto">
              <a:xfrm rot="10800000">
                <a:off x="832" y="2736"/>
                <a:ext cx="140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Arc 9"/>
              <p:cNvSpPr/>
              <p:nvPr/>
            </p:nvSpPr>
            <p:spPr bwMode="auto">
              <a:xfrm rot="10800000">
                <a:off x="3478" y="2736"/>
                <a:ext cx="140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2197" y="2736"/>
                <a:ext cx="1323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472329" y="3311438"/>
            <a:ext cx="2223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latin typeface="Arial Narrow" panose="020B0606020202030204" pitchFamily="34" charset="0"/>
              </a:rPr>
              <a:t>spliceosome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562048" y="4413879"/>
            <a:ext cx="4296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GB" altLang="it-IT" sz="2400" b="1" dirty="0">
                <a:latin typeface="Arial Narrow" panose="020B0606020202030204" pitchFamily="34" charset="0"/>
              </a:rPr>
              <a:t>(</a:t>
            </a:r>
            <a:r>
              <a:rPr lang="en-US" altLang="it-IT" sz="2400" b="1" dirty="0">
                <a:latin typeface="Arial Narrow" panose="020B0606020202030204" pitchFamily="34" charset="0"/>
              </a:rPr>
              <a:t>~200 </a:t>
            </a:r>
            <a:r>
              <a:rPr lang="en-GB" altLang="it-IT" sz="2400" b="1" dirty="0">
                <a:latin typeface="Arial Narrow" panose="020B0606020202030204" pitchFamily="34" charset="0"/>
              </a:rPr>
              <a:t>proteins + </a:t>
            </a:r>
            <a:r>
              <a:rPr lang="en-US" altLang="it-IT" sz="2400" b="1" dirty="0">
                <a:latin typeface="Arial Narrow" panose="020B0606020202030204" pitchFamily="34" charset="0"/>
              </a:rPr>
              <a:t>5 </a:t>
            </a:r>
            <a:r>
              <a:rPr lang="en-GB" altLang="it-IT" sz="2400" b="1" dirty="0">
                <a:latin typeface="Arial Narrow" panose="020B0606020202030204" pitchFamily="34" charset="0"/>
              </a:rPr>
              <a:t>small</a:t>
            </a:r>
            <a:r>
              <a:rPr lang="en-US" altLang="it-IT" sz="2400" b="1" dirty="0">
                <a:latin typeface="Arial Narrow" panose="020B0606020202030204" pitchFamily="34" charset="0"/>
              </a:rPr>
              <a:t> RNAs</a:t>
            </a:r>
            <a:r>
              <a:rPr lang="en-GB" altLang="it-IT" sz="2400" b="1" dirty="0">
                <a:latin typeface="Arial Narrow" panose="020B0606020202030204" pitchFamily="34" charset="0"/>
              </a:rPr>
              <a:t>)</a:t>
            </a:r>
            <a:endParaRPr lang="en-US" altLang="it-IT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002E032-01FC-B5C4-C3CD-29B6DE3B3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53018"/>
            <a:ext cx="871296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RNA Splicing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is a precise biochemical process that is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guided by specific sequences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within the primary transcript as well as other RNA molecules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within the “</a:t>
            </a:r>
            <a:r>
              <a:rPr lang="en-US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splicesome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” ribonucleoprotein (RNP) enzyme.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Splicing is strictly regulated (this is not a random process).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1052736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“…in biologia cellulare e molecolare…. il suffisso </a:t>
            </a:r>
            <a:r>
              <a:rPr lang="it-IT" b="1" dirty="0">
                <a:solidFill>
                  <a:srgbClr val="00CC00"/>
                </a:solidFill>
                <a:latin typeface="Arial Narrow" panose="020B0606020202030204" pitchFamily="34" charset="0"/>
              </a:rPr>
              <a:t>-</a:t>
            </a:r>
            <a:r>
              <a:rPr lang="it-IT" b="1" dirty="0" err="1">
                <a:solidFill>
                  <a:srgbClr val="00CC00"/>
                </a:solidFill>
                <a:latin typeface="Arial Narrow" panose="020B0606020202030204" pitchFamily="34" charset="0"/>
              </a:rPr>
              <a:t>omiche</a:t>
            </a:r>
            <a:r>
              <a:rPr lang="it-IT" b="1" dirty="0">
                <a:solidFill>
                  <a:srgbClr val="00CC00"/>
                </a:solidFill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è utilizzato per formare nomi con significato di… </a:t>
            </a:r>
            <a:r>
              <a:rPr lang="it-IT" b="1" dirty="0">
                <a:latin typeface="Arial Narrow" panose="020B0606020202030204" pitchFamily="34" charset="0"/>
              </a:rPr>
              <a:t>indicare</a:t>
            </a:r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it-IT" b="1" dirty="0">
                <a:latin typeface="Arial Narrow" panose="020B0606020202030204" pitchFamily="34" charset="0"/>
              </a:rPr>
              <a:t>tutti i costituenti analizzati collettivamente”</a:t>
            </a:r>
            <a:r>
              <a:rPr lang="it-IT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332656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Scienze «</a:t>
            </a:r>
            <a:r>
              <a:rPr lang="it-IT" b="1" dirty="0">
                <a:latin typeface="Arial Narrow" panose="020B0606020202030204" pitchFamily="34" charset="0"/>
              </a:rPr>
              <a:t>OMICHE</a:t>
            </a:r>
            <a:r>
              <a:rPr lang="it-IT" dirty="0">
                <a:latin typeface="Arial Narrow" panose="020B0606020202030204" pitchFamily="34" charset="0"/>
              </a:rPr>
              <a:t>»: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28193" y="3232932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b="1" dirty="0">
              <a:latin typeface="Arial Narrow" panose="020B0606020202030204" pitchFamily="34" charset="0"/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728193" y="4005064"/>
            <a:ext cx="5487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b="1" dirty="0">
              <a:latin typeface="Arial Narrow" panose="020B0606020202030204" pitchFamily="34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95401" y="2635459"/>
            <a:ext cx="655272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Gen</a:t>
            </a:r>
            <a:r>
              <a:rPr lang="it-IT" altLang="it-IT" sz="2800" b="1" dirty="0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Trascritt</a:t>
            </a:r>
            <a:r>
              <a:rPr lang="it-IT" altLang="it-IT" sz="2800" b="1" dirty="0" err="1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  <a:endParaRPr lang="it-IT" altLang="it-IT" sz="2800" b="1" dirty="0">
              <a:solidFill>
                <a:srgbClr val="00CC0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Prote</a:t>
            </a:r>
            <a:r>
              <a:rPr lang="it-IT" altLang="it-IT" sz="2800" b="1" dirty="0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it-IT" altLang="it-IT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>
                <a:latin typeface="Arial Narrow" panose="020B0606020202030204" pitchFamily="34" charset="0"/>
              </a:rPr>
              <a:t>Farmacogen</a:t>
            </a:r>
            <a:r>
              <a:rPr lang="it-IT" altLang="it-IT" sz="2800" b="1" dirty="0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>
                <a:latin typeface="Arial Narrow" panose="020B0606020202030204" pitchFamily="34" charset="0"/>
              </a:rPr>
              <a:t>nutrigen</a:t>
            </a:r>
            <a:r>
              <a:rPr lang="it-IT" altLang="it-IT" sz="2800" b="1" dirty="0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 err="1">
                <a:latin typeface="Arial Narrow" panose="020B0606020202030204" pitchFamily="34" charset="0"/>
              </a:rPr>
              <a:t>Metabol</a:t>
            </a:r>
            <a:r>
              <a:rPr lang="it-IT" altLang="it-IT" sz="2800" b="1" dirty="0" err="1">
                <a:solidFill>
                  <a:srgbClr val="00CC00"/>
                </a:solidFill>
                <a:latin typeface="Arial Narrow" panose="020B0606020202030204" pitchFamily="34" charset="0"/>
              </a:rPr>
              <a:t>omica</a:t>
            </a:r>
            <a:endParaRPr lang="it-IT" altLang="it-IT" sz="2800" b="1" dirty="0">
              <a:solidFill>
                <a:srgbClr val="00CC00"/>
              </a:solidFill>
              <a:latin typeface="Arial Narrow" panose="020B0606020202030204" pitchFamily="34" charset="0"/>
            </a:endParaRPr>
          </a:p>
          <a:p>
            <a:pPr marL="342900" indent="-34290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800" dirty="0" err="1">
                <a:latin typeface="Arial Narrow" panose="020B0606020202030204" pitchFamily="34" charset="0"/>
              </a:rPr>
              <a:t>Etc</a:t>
            </a:r>
            <a:r>
              <a:rPr lang="it-IT" altLang="it-IT" sz="2800" dirty="0">
                <a:latin typeface="Arial Narrow" panose="020B0606020202030204" pitchFamily="34" charset="0"/>
              </a:rPr>
              <a:t> </a:t>
            </a:r>
            <a:r>
              <a:rPr lang="it-IT" altLang="it-IT" sz="2800" dirty="0" err="1">
                <a:latin typeface="Arial Narrow" panose="020B0606020202030204" pitchFamily="34" charset="0"/>
              </a:rPr>
              <a:t>etc</a:t>
            </a:r>
            <a:endParaRPr lang="it-IT" altLang="it-IT" sz="2000" b="1" dirty="0">
              <a:latin typeface="Arial Narrow" panose="020B0606020202030204" pitchFamily="34" charset="0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39" y="2996952"/>
            <a:ext cx="5400638" cy="26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69300" cy="1143000"/>
          </a:xfrm>
        </p:spPr>
        <p:txBody>
          <a:bodyPr/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Lo spliceosoma 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è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un complesso ribonucleoproteico</a:t>
            </a:r>
            <a:endParaRPr lang="en-US" sz="3600">
              <a:latin typeface="Helvetica" pitchFamily="34" charset="0"/>
            </a:endParaRPr>
          </a:p>
        </p:txBody>
      </p:sp>
      <p:pic>
        <p:nvPicPr>
          <p:cNvPr id="158723" name="Picture 3" descr="F11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2281"/>
            <a:ext cx="51816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5566F0D-D2BC-DF8D-C324-AB7088978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420888"/>
            <a:ext cx="1636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SPLICING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B8FC7E3-E4A7-A923-86C8-C77870B1C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03" y="4437112"/>
            <a:ext cx="242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SPLICEOSOME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figure 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7"/>
          <a:stretch>
            <a:fillRect/>
          </a:stretch>
        </p:blipFill>
        <p:spPr bwMode="auto">
          <a:xfrm>
            <a:off x="138113" y="1074712"/>
            <a:ext cx="900588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CasellaDiTesto 2"/>
          <p:cNvSpPr txBox="1">
            <a:spLocks noChangeArrowheads="1"/>
          </p:cNvSpPr>
          <p:nvPr/>
        </p:nvSpPr>
        <p:spPr bwMode="auto">
          <a:xfrm>
            <a:off x="123030" y="212179"/>
            <a:ext cx="9036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Sequenze di consenso attorno ai siti di </a:t>
            </a:r>
            <a:r>
              <a:rPr lang="it-IT" altLang="it-IT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splicing</a:t>
            </a:r>
            <a:r>
              <a:rPr lang="it-IT" altLang="it-IT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nei </a:t>
            </a:r>
            <a:r>
              <a:rPr lang="it-IT" altLang="it-IT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pre-mRNA</a:t>
            </a:r>
            <a:r>
              <a:rPr lang="it-IT" altLang="it-IT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dei vertebrati</a:t>
            </a:r>
          </a:p>
        </p:txBody>
      </p:sp>
      <p:sp>
        <p:nvSpPr>
          <p:cNvPr id="162820" name="CasellaDiTesto 3"/>
          <p:cNvSpPr txBox="1">
            <a:spLocks noChangeArrowheads="1"/>
          </p:cNvSpPr>
          <p:nvPr/>
        </p:nvSpPr>
        <p:spPr bwMode="auto">
          <a:xfrm>
            <a:off x="323528" y="3429000"/>
            <a:ext cx="82089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 Narrow" panose="020B0606020202030204" pitchFamily="34" charset="0"/>
              </a:rPr>
              <a:t>Lo </a:t>
            </a:r>
            <a:r>
              <a:rPr lang="it-IT" altLang="it-IT" sz="2000" dirty="0" err="1">
                <a:latin typeface="Arial Narrow" panose="020B0606020202030204" pitchFamily="34" charset="0"/>
              </a:rPr>
              <a:t>splicing</a:t>
            </a:r>
            <a:r>
              <a:rPr lang="it-IT" altLang="it-IT" sz="2000" dirty="0">
                <a:latin typeface="Arial Narrow" panose="020B0606020202030204" pitchFamily="34" charset="0"/>
              </a:rPr>
              <a:t> richiede: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2000" b="1" dirty="0">
                <a:latin typeface="Arial Narrow" panose="020B0606020202030204" pitchFamily="34" charset="0"/>
              </a:rPr>
              <a:t>Il riconoscimento  di uno </a:t>
            </a:r>
            <a:r>
              <a:rPr lang="it-IT" altLang="it-IT" sz="2000" b="1" dirty="0" err="1">
                <a:latin typeface="Arial Narrow" panose="020B0606020202030204" pitchFamily="34" charset="0"/>
              </a:rPr>
              <a:t>splice</a:t>
            </a:r>
            <a:r>
              <a:rPr lang="it-IT" altLang="it-IT" sz="2000" b="1" dirty="0">
                <a:latin typeface="Arial Narrow" panose="020B0606020202030204" pitchFamily="34" charset="0"/>
              </a:rPr>
              <a:t> site al 5’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2000" dirty="0">
                <a:latin typeface="Arial Narrow" panose="020B0606020202030204" pitchFamily="34" charset="0"/>
              </a:rPr>
              <a:t> </a:t>
            </a:r>
            <a:r>
              <a:rPr lang="it-IT" altLang="it-IT" sz="2000" b="1" dirty="0">
                <a:latin typeface="Arial Narrow" panose="020B0606020202030204" pitchFamily="34" charset="0"/>
              </a:rPr>
              <a:t>Un residuo di Adenina</a:t>
            </a:r>
            <a:r>
              <a:rPr lang="it-IT" altLang="it-IT" sz="2000" dirty="0">
                <a:latin typeface="Arial Narrow" panose="020B0606020202030204" pitchFamily="34" charset="0"/>
              </a:rPr>
              <a:t> (punto di ramificazione), dove avviene una ramificazione del la struttura a cappio del RNA.  A è a </a:t>
            </a:r>
            <a:r>
              <a:rPr lang="it-IT" altLang="it-IT" sz="2000" b="1" dirty="0">
                <a:latin typeface="Arial Narrow" panose="020B0606020202030204" pitchFamily="34" charset="0"/>
              </a:rPr>
              <a:t>20-50bp</a:t>
            </a:r>
            <a:r>
              <a:rPr lang="it-IT" altLang="it-IT" sz="2000" dirty="0">
                <a:latin typeface="Arial Narrow" panose="020B0606020202030204" pitchFamily="34" charset="0"/>
              </a:rPr>
              <a:t> dal sito di splicing al 3’,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it-IT" altLang="it-IT" sz="20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Char char="-"/>
            </a:pPr>
            <a:r>
              <a:rPr lang="it-IT" altLang="it-IT" sz="2000" dirty="0">
                <a:latin typeface="Arial Narrow" panose="020B0606020202030204" pitchFamily="34" charset="0"/>
              </a:rPr>
              <a:t> </a:t>
            </a:r>
            <a:r>
              <a:rPr lang="it-IT" altLang="it-IT" sz="2000" b="1" dirty="0">
                <a:latin typeface="Arial Narrow" panose="020B0606020202030204" pitchFamily="34" charset="0"/>
              </a:rPr>
              <a:t>Regione ricca di pirimidine (15bp</a:t>
            </a:r>
            <a:r>
              <a:rPr lang="it-IT" altLang="it-IT" sz="2000" dirty="0">
                <a:latin typeface="Arial Narrow" panose="020B0606020202030204" pitchFamily="34" charset="0"/>
              </a:rPr>
              <a:t>), sito di legame per le </a:t>
            </a:r>
            <a:r>
              <a:rPr lang="it-IT" altLang="it-IT" sz="2000" dirty="0" err="1">
                <a:latin typeface="Arial Narrow" panose="020B0606020202030204" pitchFamily="34" charset="0"/>
              </a:rPr>
              <a:t>hnRNP</a:t>
            </a:r>
            <a:r>
              <a:rPr lang="it-IT" altLang="it-IT" sz="2000" dirty="0">
                <a:latin typeface="Arial Narrow" panose="020B0606020202030204" pitchFamily="34" charset="0"/>
              </a:rPr>
              <a:t> di tipo A1, C e D (domini RRM)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0FD07DF4-5C09-80C6-8DFB-532E1E6C26D4}"/>
              </a:ext>
            </a:extLst>
          </p:cNvPr>
          <p:cNvSpPr/>
          <p:nvPr/>
        </p:nvSpPr>
        <p:spPr bwMode="auto">
          <a:xfrm rot="16200000">
            <a:off x="1742903" y="2441674"/>
            <a:ext cx="792088" cy="31846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1030E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E6C22713-E621-BC95-0146-13917AF15574}"/>
              </a:ext>
            </a:extLst>
          </p:cNvPr>
          <p:cNvSpPr/>
          <p:nvPr/>
        </p:nvSpPr>
        <p:spPr bwMode="auto">
          <a:xfrm rot="16200000">
            <a:off x="5165813" y="2707288"/>
            <a:ext cx="792088" cy="31846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1030E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2BC5215-52AC-E416-D5B4-956BA51A0459}"/>
              </a:ext>
            </a:extLst>
          </p:cNvPr>
          <p:cNvSpPr/>
          <p:nvPr/>
        </p:nvSpPr>
        <p:spPr bwMode="auto">
          <a:xfrm rot="16200000">
            <a:off x="6495430" y="2749947"/>
            <a:ext cx="792088" cy="31846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1030E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3"/>
          <p:cNvSpPr txBox="1">
            <a:spLocks noChangeArrowheads="1"/>
          </p:cNvSpPr>
          <p:nvPr/>
        </p:nvSpPr>
        <p:spPr bwMode="auto">
          <a:xfrm>
            <a:off x="174772" y="253315"/>
            <a:ext cx="879445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Sequences within the intron itself provide important information for proper splicing to take place. 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it-IT" sz="18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sequences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is  all that is necessary for an intron to be processed. 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The internal  intron sequences can be anything</a:t>
            </a:r>
          </a:p>
        </p:txBody>
      </p:sp>
      <p:pic>
        <p:nvPicPr>
          <p:cNvPr id="166915" name="Picture 4" descr="f06028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5" y="2564904"/>
            <a:ext cx="8532812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35496" y="1240227"/>
            <a:ext cx="5688632" cy="64294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4956100" y="646182"/>
            <a:ext cx="3894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 Narrow" panose="020B0606020202030204" pitchFamily="34" charset="0"/>
              </a:rPr>
              <a:t>How does splicing work?</a:t>
            </a:r>
          </a:p>
        </p:txBody>
      </p:sp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5027784" y="2925197"/>
            <a:ext cx="38891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latin typeface="Arial Narrow" panose="020B0606020202030204" pitchFamily="34" charset="0"/>
              </a:rPr>
              <a:t>RNA Splicing</a:t>
            </a:r>
            <a:r>
              <a:rPr lang="en-US" altLang="it-IT" sz="2400" dirty="0">
                <a:latin typeface="Arial Narrow" panose="020B0606020202030204" pitchFamily="34" charset="0"/>
              </a:rPr>
              <a:t>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is the </a:t>
            </a:r>
            <a:r>
              <a:rPr lang="en-US" altLang="it-IT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elimination</a:t>
            </a:r>
            <a:r>
              <a:rPr lang="en-US" altLang="it-IT" sz="2400" dirty="0">
                <a:latin typeface="Arial Narrow" panose="020B0606020202030204" pitchFamily="34" charset="0"/>
              </a:rPr>
              <a:t> of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intron and/or exons from the primary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transcript in order to produce an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RNA molecule that goes on to code for a protein.</a:t>
            </a:r>
          </a:p>
        </p:txBody>
      </p:sp>
      <p:pic>
        <p:nvPicPr>
          <p:cNvPr id="171012" name="Picture 5" descr="f06026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9"/>
          <a:stretch>
            <a:fillRect/>
          </a:stretch>
        </p:blipFill>
        <p:spPr bwMode="auto">
          <a:xfrm>
            <a:off x="395288" y="404813"/>
            <a:ext cx="381635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250825" y="2060575"/>
            <a:ext cx="3744913" cy="2305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826797" y="4264025"/>
            <a:ext cx="3744913" cy="23034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Arial Narrow" panose="020B0606020202030204" pitchFamily="34" charset="0"/>
            </a:endParaRPr>
          </a:p>
        </p:txBody>
      </p:sp>
      <p:sp>
        <p:nvSpPr>
          <p:cNvPr id="7" name="AutoShape 4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7962341" y="5602853"/>
            <a:ext cx="887774" cy="808021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96336" y="6465888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Mecc</a:t>
            </a:r>
            <a:r>
              <a:rPr lang="it-IT" sz="1600" dirty="0"/>
              <a:t> splicing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06029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4015"/>
            <a:ext cx="4059402" cy="55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4572000" y="791479"/>
            <a:ext cx="4464496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200" b="1" dirty="0">
                <a:latin typeface="Arial Narrow" panose="020B0606020202030204" pitchFamily="34" charset="0"/>
              </a:rPr>
              <a:t>The </a:t>
            </a:r>
            <a:r>
              <a:rPr lang="en-US" altLang="it-IT" sz="2200" b="1" dirty="0" err="1">
                <a:latin typeface="Arial Narrow" panose="020B0606020202030204" pitchFamily="34" charset="0"/>
              </a:rPr>
              <a:t>splicesome</a:t>
            </a:r>
            <a:r>
              <a:rPr lang="en-US" altLang="it-IT" sz="2200" dirty="0">
                <a:latin typeface="Arial Narrow" panose="020B0606020202030204" pitchFamily="34" charset="0"/>
              </a:rPr>
              <a:t> catalyzes the RNA splicing reaction.</a:t>
            </a:r>
            <a:endParaRPr lang="en-US" altLang="it-IT" sz="22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200" b="1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200" b="1" dirty="0">
                <a:latin typeface="Arial Narrow" panose="020B0606020202030204" pitchFamily="34" charset="0"/>
              </a:rPr>
              <a:t>The </a:t>
            </a:r>
            <a:r>
              <a:rPr lang="en-US" altLang="it-IT" sz="22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splicesome</a:t>
            </a:r>
            <a:r>
              <a:rPr lang="en-US" altLang="it-IT" sz="2200" dirty="0">
                <a:latin typeface="Arial Narrow" panose="020B0606020202030204" pitchFamily="34" charset="0"/>
              </a:rPr>
              <a:t> is a multi-subunit complex of </a:t>
            </a:r>
            <a:r>
              <a:rPr lang="en-US" altLang="it-IT" sz="22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ribo-nucleo</a:t>
            </a:r>
            <a:r>
              <a:rPr lang="en-US" altLang="it-IT" sz="2200" b="1" dirty="0">
                <a:solidFill>
                  <a:srgbClr val="F1030E"/>
                </a:solidFill>
                <a:latin typeface="Arial Narrow" panose="020B0606020202030204" pitchFamily="34" charset="0"/>
              </a:rPr>
              <a:t> proteins (RNPs)</a:t>
            </a:r>
            <a:r>
              <a:rPr lang="en-US" altLang="it-IT" sz="2200" b="1" dirty="0">
                <a:latin typeface="Arial Narrow" panose="020B0606020202030204" pitchFamily="34" charset="0"/>
              </a:rPr>
              <a:t> </a:t>
            </a:r>
            <a:r>
              <a:rPr lang="en-US" altLang="it-IT" sz="2200" dirty="0">
                <a:latin typeface="Arial Narrow" panose="020B0606020202030204" pitchFamily="34" charset="0"/>
              </a:rPr>
              <a:t>that are usually </a:t>
            </a:r>
            <a:r>
              <a:rPr lang="en-US" altLang="it-IT" sz="2200" b="1" dirty="0">
                <a:latin typeface="Arial Narrow" panose="020B0606020202030204" pitchFamily="34" charset="0"/>
              </a:rPr>
              <a:t>s</a:t>
            </a:r>
            <a:r>
              <a:rPr lang="en-US" altLang="it-IT" sz="2200" dirty="0">
                <a:latin typeface="Arial Narrow" panose="020B0606020202030204" pitchFamily="34" charset="0"/>
              </a:rPr>
              <a:t>mall and </a:t>
            </a:r>
            <a:r>
              <a:rPr lang="en-US" altLang="it-IT" sz="2200" b="1" dirty="0">
                <a:latin typeface="Arial Narrow" panose="020B0606020202030204" pitchFamily="34" charset="0"/>
              </a:rPr>
              <a:t>n</a:t>
            </a:r>
            <a:r>
              <a:rPr lang="en-US" altLang="it-IT" sz="2200" dirty="0">
                <a:latin typeface="Arial Narrow" panose="020B0606020202030204" pitchFamily="34" charset="0"/>
              </a:rPr>
              <a:t>uclear (</a:t>
            </a:r>
            <a:r>
              <a:rPr lang="en-US" altLang="it-IT" sz="2200" dirty="0" err="1">
                <a:latin typeface="Arial Narrow" panose="020B0606020202030204" pitchFamily="34" charset="0"/>
              </a:rPr>
              <a:t>sn</a:t>
            </a:r>
            <a:r>
              <a:rPr lang="en-US" altLang="it-IT" sz="2200" dirty="0">
                <a:latin typeface="Arial Narrow" panose="020B0606020202030204" pitchFamily="34" charset="0"/>
              </a:rPr>
              <a:t>) and thus called </a:t>
            </a:r>
            <a:r>
              <a:rPr lang="en-US" altLang="it-IT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snRNP</a:t>
            </a:r>
            <a:r>
              <a:rPr lang="en-US" altLang="it-IT" sz="2200" dirty="0">
                <a:solidFill>
                  <a:srgbClr val="00B050"/>
                </a:solidFill>
                <a:latin typeface="Arial Narrow" panose="020B0606020202030204" pitchFamily="34" charset="0"/>
              </a:rPr>
              <a:t>s</a:t>
            </a:r>
            <a:r>
              <a:rPr lang="en-US" altLang="it-IT" sz="2200" dirty="0">
                <a:latin typeface="Arial Narrow" panose="020B0606020202030204" pitchFamily="34" charset="0"/>
              </a:rPr>
              <a:t>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2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2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200" b="1" dirty="0">
                <a:latin typeface="Arial Narrow" panose="020B0606020202030204" pitchFamily="34" charset="0"/>
              </a:rPr>
              <a:t>The </a:t>
            </a:r>
            <a:r>
              <a:rPr lang="en-US" altLang="it-IT" sz="2200" b="1" dirty="0" err="1">
                <a:latin typeface="Arial Narrow" panose="020B0606020202030204" pitchFamily="34" charset="0"/>
              </a:rPr>
              <a:t>splicesome</a:t>
            </a:r>
            <a:r>
              <a:rPr lang="en-US" altLang="it-IT" sz="2200" dirty="0">
                <a:latin typeface="Arial Narrow" panose="020B0606020202030204" pitchFamily="34" charset="0"/>
              </a:rPr>
              <a:t> contains both </a:t>
            </a:r>
            <a:r>
              <a:rPr lang="en-US" altLang="it-IT" sz="2200" b="1" dirty="0">
                <a:solidFill>
                  <a:srgbClr val="F1030E"/>
                </a:solidFill>
                <a:latin typeface="Arial Narrow" panose="020B0606020202030204" pitchFamily="34" charset="0"/>
              </a:rPr>
              <a:t>proteins and RNA</a:t>
            </a:r>
            <a:r>
              <a:rPr lang="en-US" altLang="it-IT" sz="2200" dirty="0">
                <a:latin typeface="Arial Narrow" panose="020B0606020202030204" pitchFamily="34" charset="0"/>
              </a:rPr>
              <a:t> molecules. This is why it is called a RNP complex (like the ribosome).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200" dirty="0">
              <a:latin typeface="Arial Narrow" panose="020B060602020203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200" dirty="0">
                <a:latin typeface="Arial Narrow" panose="020B0606020202030204" pitchFamily="34" charset="0"/>
              </a:rPr>
              <a:t>Different parts of the </a:t>
            </a:r>
            <a:r>
              <a:rPr lang="en-US" altLang="it-IT" sz="2200" dirty="0" err="1">
                <a:latin typeface="Arial Narrow" panose="020B0606020202030204" pitchFamily="34" charset="0"/>
              </a:rPr>
              <a:t>splicesome</a:t>
            </a:r>
            <a:r>
              <a:rPr lang="en-US" altLang="it-IT" sz="2200" dirty="0">
                <a:latin typeface="Arial Narrow" panose="020B0606020202030204" pitchFamily="34" charset="0"/>
              </a:rPr>
              <a:t> are called U1, U2, etc. and each contain protein and RNA.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7256"/>
            <a:ext cx="8642350" cy="915976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reazioni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splicing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assistite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b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piccoli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nucleari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ricchi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uridine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snRNAs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39D791A-5087-83E7-59DB-D9A285829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908" y="3780291"/>
            <a:ext cx="410478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RNA/RNA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basepairing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between different snRNP subunits and  between snRNP and pre-mRNA form the structures that are largely responsible for most of the </a:t>
            </a:r>
            <a:r>
              <a:rPr lang="en-US" altLang="it-IT" sz="20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 activity of the </a:t>
            </a:r>
            <a:r>
              <a:rPr lang="en-US" altLang="it-IT" sz="2000" b="1" dirty="0" err="1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splicesome</a:t>
            </a:r>
            <a:r>
              <a:rPr lang="en-US" altLang="it-IT" sz="20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099C66-FAF5-BF15-173C-D84F14E7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96952"/>
            <a:ext cx="3695831" cy="3669432"/>
          </a:xfrm>
          <a:prstGeom prst="rect">
            <a:avLst/>
          </a:prstGeom>
        </p:spPr>
      </p:pic>
      <p:pic>
        <p:nvPicPr>
          <p:cNvPr id="7" name="Picture 2" descr="06029_1">
            <a:extLst>
              <a:ext uri="{FF2B5EF4-FFF2-40B4-BE49-F238E27FC236}">
                <a16:creationId xmlns:a16="http://schemas.microsoft.com/office/drawing/2014/main" id="{F48ECC0B-D616-E77B-A760-7D71F19FA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40758" r="29046" b="37291"/>
          <a:stretch/>
        </p:blipFill>
        <p:spPr bwMode="auto">
          <a:xfrm>
            <a:off x="611560" y="1186687"/>
            <a:ext cx="3425134" cy="153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06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6" y="532656"/>
            <a:ext cx="4495368" cy="57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4621904" y="692696"/>
            <a:ext cx="43236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RNA/RNA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basepairing</a:t>
            </a:r>
            <a:r>
              <a:rPr lang="en-US" altLang="it-IT" sz="2400" dirty="0">
                <a:latin typeface="Arial Narrow" panose="020B0606020202030204" pitchFamily="34" charset="0"/>
              </a:rPr>
              <a:t> between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different </a:t>
            </a:r>
            <a:r>
              <a:rPr lang="en-US" altLang="it-IT" sz="2400" dirty="0" err="1">
                <a:latin typeface="Arial Narrow" panose="020B0606020202030204" pitchFamily="34" charset="0"/>
              </a:rPr>
              <a:t>snRNP</a:t>
            </a:r>
            <a:r>
              <a:rPr lang="en-US" altLang="it-IT" sz="2400" dirty="0">
                <a:latin typeface="Arial Narrow" panose="020B0606020202030204" pitchFamily="34" charset="0"/>
              </a:rPr>
              <a:t> subunits and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between </a:t>
            </a:r>
            <a:r>
              <a:rPr lang="en-US" altLang="it-IT" sz="2400" dirty="0" err="1">
                <a:latin typeface="Arial Narrow" panose="020B0606020202030204" pitchFamily="34" charset="0"/>
              </a:rPr>
              <a:t>snRNP</a:t>
            </a:r>
            <a:r>
              <a:rPr lang="en-US" altLang="it-IT" sz="2400" dirty="0">
                <a:latin typeface="Arial Narrow" panose="020B0606020202030204" pitchFamily="34" charset="0"/>
              </a:rPr>
              <a:t> and pre-mRNA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form the structures that are largely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responsible for most of the 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catalytic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activity of the </a:t>
            </a:r>
            <a:r>
              <a:rPr lang="en-US" altLang="it-IT" sz="2400" b="1" dirty="0" err="1">
                <a:solidFill>
                  <a:srgbClr val="F1030E"/>
                </a:solidFill>
                <a:latin typeface="Arial Narrow" panose="020B0606020202030204" pitchFamily="34" charset="0"/>
              </a:rPr>
              <a:t>splicesome</a:t>
            </a:r>
            <a:r>
              <a:rPr lang="en-US" altLang="it-IT" sz="2400" b="1" dirty="0">
                <a:solidFill>
                  <a:srgbClr val="F1030E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CC6B7E-0B1F-D7E8-2F6C-00C2BF98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94093"/>
            <a:ext cx="4477160" cy="65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64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0A9E05-36E5-0ABA-4647-D3899D08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2" y="260648"/>
            <a:ext cx="7449015" cy="3434576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08D3C48-382A-52D6-F27E-6E6F808A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38" y="4131941"/>
            <a:ext cx="8749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As mRNA is synthesized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SR proteins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(rich in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serines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arginines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coat the exons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as they come off the RNA polymerase.  U1 &amp; U2 also mark the boundaries of where the introns start and end.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This increases the accuracy of splicing.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D3F60D0-BE39-2C4F-26A9-55B74E60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45" y="5645876"/>
            <a:ext cx="88221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splicing chemistry </a:t>
            </a:r>
            <a:r>
              <a:rPr lang="en-US" altLang="it-IT" sz="16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begin until after the assembly of all the initial components is completed</a:t>
            </a:r>
            <a:r>
              <a:rPr lang="en-US" altLang="it-IT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 This delay can allow  splicing out of introns &amp; exons in any order, not just the order they happen to be synthesized.</a:t>
            </a:r>
          </a:p>
        </p:txBody>
      </p:sp>
    </p:spTree>
    <p:extLst>
      <p:ext uri="{BB962C8B-B14F-4D97-AF65-F5344CB8AC3E}">
        <p14:creationId xmlns:p14="http://schemas.microsoft.com/office/powerpoint/2010/main" val="27786995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" y="476250"/>
            <a:ext cx="8851900" cy="1143000"/>
          </a:xfrm>
        </p:spPr>
        <p:txBody>
          <a:bodyPr/>
          <a:lstStyle/>
          <a:p>
            <a:pPr>
              <a:defRPr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maturazione dei RNA avviene in un </a:t>
            </a:r>
            <a:r>
              <a:rPr 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limitato numero di localizzazioni nucleari</a:t>
            </a:r>
          </a:p>
        </p:txBody>
      </p:sp>
      <p:pic>
        <p:nvPicPr>
          <p:cNvPr id="207875" name="Picture 3" descr="F11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133600"/>
            <a:ext cx="873918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690563" y="4913313"/>
            <a:ext cx="3216275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DNA: blu</a:t>
            </a:r>
          </a:p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RNA Poliadenilati : rosso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914900" y="4872038"/>
            <a:ext cx="3654425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Helvetica" pitchFamily="34" charset="0"/>
              </a:rPr>
              <a:t>Proteine spliceosome: green</a:t>
            </a:r>
            <a:endParaRPr lang="en-US" sz="1800" b="1">
              <a:latin typeface="Helvetica" pitchFamily="34" charset="0"/>
            </a:endParaRPr>
          </a:p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RNA Poliadenilati : rosso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regolazione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dell’espressione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genica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negli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eucarioti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avviene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più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livelli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13315" name="Picture 4" descr="f0700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89281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297" y="250085"/>
            <a:ext cx="8892480" cy="783307"/>
          </a:xfrm>
        </p:spPr>
        <p:txBody>
          <a:bodyPr/>
          <a:lstStyle/>
          <a:p>
            <a:pPr>
              <a:defRPr/>
            </a:pPr>
            <a:r>
              <a:rPr lang="en-US" sz="3200" b="1" dirty="0" err="1">
                <a:latin typeface="Arial Narrow" panose="020B0606020202030204" pitchFamily="34" charset="0"/>
              </a:rPr>
              <a:t>Mutazioni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che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interessano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il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meccanismo</a:t>
            </a:r>
            <a:r>
              <a:rPr lang="en-US" sz="3200" b="1" dirty="0">
                <a:latin typeface="Arial Narrow" panose="020B0606020202030204" pitchFamily="34" charset="0"/>
              </a:rPr>
              <a:t> di Splicing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276600" y="6461125"/>
            <a:ext cx="2565400" cy="393700"/>
          </a:xfrm>
          <a:prstGeom prst="rect">
            <a:avLst/>
          </a:prstGeom>
          <a:solidFill>
            <a:srgbClr val="0F007E"/>
          </a:solidFill>
          <a:ln w="9525">
            <a:solidFill>
              <a:srgbClr val="0F007E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pic>
        <p:nvPicPr>
          <p:cNvPr id="216068" name="Picture 4" descr="GLOBSP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3" y="1233488"/>
            <a:ext cx="8750300" cy="5424487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48640"/>
            <a:ext cx="6140450" cy="616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CasellaDiTesto 3"/>
          <p:cNvSpPr txBox="1">
            <a:spLocks noChangeArrowheads="1"/>
          </p:cNvSpPr>
          <p:nvPr/>
        </p:nvSpPr>
        <p:spPr bwMode="auto">
          <a:xfrm>
            <a:off x="112713" y="6165850"/>
            <a:ext cx="1146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200" b="1" i="1">
                <a:solidFill>
                  <a:srgbClr val="FF0000"/>
                </a:solidFill>
                <a:latin typeface="Calibri" panose="020F0502020204030204" pitchFamily="34" charset="0"/>
              </a:rPr>
              <a:t>Cooper et al.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1200" b="1" i="1">
                <a:solidFill>
                  <a:srgbClr val="FF0000"/>
                </a:solidFill>
                <a:latin typeface="Calibri" panose="020F0502020204030204" pitchFamily="34" charset="0"/>
              </a:rPr>
              <a:t>Cell 2009</a:t>
            </a:r>
          </a:p>
        </p:txBody>
      </p:sp>
      <p:sp>
        <p:nvSpPr>
          <p:cNvPr id="218116" name="CasellaDiTesto 4"/>
          <p:cNvSpPr txBox="1">
            <a:spLocks noChangeArrowheads="1"/>
          </p:cNvSpPr>
          <p:nvPr/>
        </p:nvSpPr>
        <p:spPr bwMode="auto">
          <a:xfrm>
            <a:off x="1692275" y="71438"/>
            <a:ext cx="4527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Calibri" panose="020F0502020204030204" pitchFamily="34" charset="0"/>
              </a:rPr>
              <a:t>DIFETTI DI SPLICING  E  MALATTIE EREDITARIE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" y="1412776"/>
            <a:ext cx="9012238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6372200" y="4923730"/>
            <a:ext cx="1042987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27088" y="4365625"/>
            <a:ext cx="494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>
                <a:solidFill>
                  <a:schemeClr val="accent2"/>
                </a:solidFill>
                <a:latin typeface="Cambria" panose="02040503050406030204" pitchFamily="18" charset="0"/>
              </a:rPr>
              <a:t>RNA  POLIMERASI EUCARIOTICHE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65200" y="4848225"/>
            <a:ext cx="342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RNA  Polimerasi I - rRNA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65200" y="5457825"/>
            <a:ext cx="365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RNA  Polimerasi II - mRNA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65200" y="6067425"/>
            <a:ext cx="615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RNA  Polimerasi III - tRNA  &amp; other small RNA</a:t>
            </a:r>
          </a:p>
        </p:txBody>
      </p:sp>
      <p:sp>
        <p:nvSpPr>
          <p:cNvPr id="222214" name="Text Box 7"/>
          <p:cNvSpPr txBox="1">
            <a:spLocks noChangeArrowheads="1"/>
          </p:cNvSpPr>
          <p:nvPr/>
        </p:nvSpPr>
        <p:spPr bwMode="auto">
          <a:xfrm>
            <a:off x="323850" y="333375"/>
            <a:ext cx="3730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>
                <a:solidFill>
                  <a:schemeClr val="accent2"/>
                </a:solidFill>
                <a:latin typeface="Cambria" panose="02040503050406030204" pitchFamily="18" charset="0"/>
              </a:rPr>
              <a:t>TIPI DI RNA TRASCRITTI </a:t>
            </a:r>
            <a:endParaRPr lang="en-US" altLang="it-IT" sz="2400">
              <a:latin typeface="Cambria" panose="02040503050406030204" pitchFamily="18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17600" y="990600"/>
            <a:ext cx="3603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mRNA – RNA messaggero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17600" y="1600200"/>
            <a:ext cx="345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rRNA –  RNA ribosomale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117600" y="22098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tRNA – transfer RNA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117600" y="2743200"/>
            <a:ext cx="3783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snRNA – small nuclear RNA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7600" y="3276600"/>
            <a:ext cx="419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sn</a:t>
            </a:r>
            <a:r>
              <a:rPr lang="en-US" altLang="it-IT" sz="2400">
                <a:solidFill>
                  <a:srgbClr val="F1030E"/>
                </a:solidFill>
                <a:latin typeface="Cambria" panose="02040503050406030204" pitchFamily="18" charset="0"/>
              </a:rPr>
              <a:t>o</a:t>
            </a:r>
            <a:r>
              <a:rPr lang="en-US" altLang="it-IT" sz="2400">
                <a:latin typeface="Cambria" panose="02040503050406030204" pitchFamily="18" charset="0"/>
              </a:rPr>
              <a:t>RNA – small nucle</a:t>
            </a:r>
            <a:r>
              <a:rPr lang="en-US" altLang="it-IT" sz="2400">
                <a:solidFill>
                  <a:srgbClr val="F1030E"/>
                </a:solidFill>
                <a:latin typeface="Cambria" panose="02040503050406030204" pitchFamily="18" charset="0"/>
              </a:rPr>
              <a:t>o</a:t>
            </a:r>
            <a:r>
              <a:rPr lang="en-US" altLang="it-IT" sz="2400">
                <a:latin typeface="Cambria" panose="02040503050406030204" pitchFamily="18" charset="0"/>
              </a:rPr>
              <a:t>lar RNA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90575" y="3860800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ambria" panose="02040503050406030204" pitchFamily="18" charset="0"/>
              </a:rPr>
              <a:t>    miRNA  Micro RNA </a:t>
            </a:r>
            <a:endParaRPr lang="it-IT" altLang="it-IT" sz="2400">
              <a:latin typeface="Cambria" panose="02040503050406030204" pitchFamily="18" charset="0"/>
            </a:endParaRPr>
          </a:p>
        </p:txBody>
      </p:sp>
      <p:cxnSp>
        <p:nvCxnSpPr>
          <p:cNvPr id="222221" name="Connettore 1 15"/>
          <p:cNvCxnSpPr>
            <a:cxnSpLocks noChangeShapeType="1"/>
          </p:cNvCxnSpPr>
          <p:nvPr/>
        </p:nvCxnSpPr>
        <p:spPr bwMode="auto">
          <a:xfrm>
            <a:off x="214313" y="2643188"/>
            <a:ext cx="642937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autoUpdateAnimBg="0"/>
      <p:bldP spid="16388" grpId="0" autoUpdateAnimBg="0"/>
      <p:bldP spid="16389" grpId="0" autoUpdateAnimBg="0"/>
      <p:bldP spid="16392" grpId="0" autoUpdateAnimBg="0"/>
      <p:bldP spid="16393" grpId="0" autoUpdateAnimBg="0"/>
      <p:bldP spid="16394" grpId="0" autoUpdateAnimBg="0"/>
      <p:bldP spid="16395" grpId="0" autoUpdateAnimBg="0"/>
      <p:bldP spid="16396" grpId="0" autoUpdateAnimBg="0"/>
      <p:bldP spid="1639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dicfulllab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85875"/>
            <a:ext cx="4891088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273175"/>
            <a:ext cx="349567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18270"/>
            <a:ext cx="7772400" cy="708025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RNA pol I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73" name="Text Box 21"/>
          <p:cNvSpPr txBox="1">
            <a:spLocks noChangeArrowheads="1"/>
          </p:cNvSpPr>
          <p:nvPr/>
        </p:nvSpPr>
        <p:spPr bwMode="auto">
          <a:xfrm>
            <a:off x="395536" y="926295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 genoma i geni per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sono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centinaia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organizzati in copie multiple che vengono trascritte simultaneamente in una particolare zona del nucleo chiamata </a:t>
            </a:r>
            <a:r>
              <a:rPr lang="it-IT" altLang="it-IT" sz="2000" b="1" dirty="0">
                <a:solidFill>
                  <a:srgbClr val="F103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nucleolo</a:t>
            </a:r>
          </a:p>
        </p:txBody>
      </p:sp>
      <p:pic>
        <p:nvPicPr>
          <p:cNvPr id="74774" name="Picture 22" descr="f13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2325116"/>
            <a:ext cx="4909418" cy="4282147"/>
          </a:xfrm>
          <a:noFill/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30228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425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58924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NexusSerif"/>
              </a:rPr>
              <a:t>Ribosomal RNA genes are arrayed in long tandem repeats</a:t>
            </a:r>
            <a:endParaRPr lang="it-IT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455613" y="833438"/>
            <a:ext cx="824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Arial" panose="020B0604020202020204" pitchFamily="34" charset="0"/>
                <a:cs typeface="Arial" panose="020B0604020202020204" pitchFamily="34" charset="0"/>
              </a:rPr>
              <a:t>Organizzazione dei geni ribosomali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0" y="7570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Anche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strutturali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vanno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incontro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maturazione</a:t>
            </a:r>
            <a:endParaRPr lang="en-US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f06042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1124585"/>
            <a:ext cx="575564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2267585" y="188595"/>
            <a:ext cx="4316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Maturazione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rRNA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87065"/>
            <a:ext cx="4046220" cy="3902075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it-IT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Piccoli</a:t>
            </a:r>
            <a:r>
              <a:rPr lang="en-US" alt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RNAs </a:t>
            </a:r>
            <a:r>
              <a:rPr lang="en-US" altLang="it-IT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nucleolari</a:t>
            </a:r>
            <a:r>
              <a:rPr lang="en-US" alt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snoRNAs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assistono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maturazione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rRNAs 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l’assemblaggio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subunità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ribosomali</a:t>
            </a: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0" name="Rectangle 2"/>
          <p:cNvSpPr>
            <a:spLocks noGrp="1" noChangeArrowheads="1"/>
          </p:cNvSpPr>
          <p:nvPr/>
        </p:nvSpPr>
        <p:spPr>
          <a:xfrm>
            <a:off x="179070" y="116205"/>
            <a:ext cx="860552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sz="2400" b="1">
                <a:latin typeface="Arial" panose="020B0604020202020204" pitchFamily="34" charset="0"/>
              </a:rPr>
              <a:t>I geni per rRNAs funzionano da organizzatori nucleolari</a:t>
            </a:r>
          </a:p>
        </p:txBody>
      </p:sp>
      <p:pic>
        <p:nvPicPr>
          <p:cNvPr id="230404" name="Picture 4" descr="f06043_ISBN88-08-07891-4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99895"/>
            <a:ext cx="357822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8" name="Rectangle 1536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348A630-0CBC-BF5A-58BA-B01A87931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8" t="3689" r="23416" b="2"/>
          <a:stretch/>
        </p:blipFill>
        <p:spPr>
          <a:xfrm>
            <a:off x="2671216" y="22168"/>
            <a:ext cx="6501384" cy="6857990"/>
          </a:xfrm>
          <a:prstGeom prst="rect">
            <a:avLst/>
          </a:prstGeom>
        </p:spPr>
      </p:pic>
      <p:sp>
        <p:nvSpPr>
          <p:cNvPr id="15370" name="Rectangle 1536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60771" y="1342781"/>
            <a:ext cx="3816424" cy="32041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primo </a:t>
            </a:r>
            <a:r>
              <a:rPr lang="en-US" altLang="it-IT" sz="2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evento</a:t>
            </a: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2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</a:t>
            </a: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2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accade</a:t>
            </a: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2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durante</a:t>
            </a: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it-IT" sz="2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l’espressione</a:t>
            </a: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 un gene è la</a:t>
            </a:r>
          </a:p>
          <a:p>
            <a:pPr algn="l" rtl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it-IT" sz="2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l" rtl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</a:t>
            </a:r>
            <a:r>
              <a:rPr lang="en-US" altLang="it-IT" sz="2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TRASCRIZIONE</a:t>
            </a:r>
          </a:p>
        </p:txBody>
      </p:sp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74" name="Rectangle 1537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879475" y="4246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" name="Content Placeholder 10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05" y="332740"/>
            <a:ext cx="7764145" cy="6369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3528" y="4695527"/>
            <a:ext cx="4433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 dirty="0">
                <a:solidFill>
                  <a:schemeClr val="accent2"/>
                </a:solidFill>
                <a:latin typeface="Arial Narrow" panose="020B0606020202030204" pitchFamily="34" charset="0"/>
              </a:rPr>
              <a:t>RNA  POLIMERASI EUCARIOTICHE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1640" y="5127575"/>
            <a:ext cx="300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RNA  Polimerasi I - rRNA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61640" y="5601320"/>
            <a:ext cx="3205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RNA  </a:t>
            </a:r>
            <a:r>
              <a:rPr lang="en-US" altLang="it-IT" sz="2400" dirty="0" err="1">
                <a:latin typeface="Arial Narrow" panose="020B0606020202030204" pitchFamily="34" charset="0"/>
              </a:rPr>
              <a:t>Polimerasi</a:t>
            </a:r>
            <a:r>
              <a:rPr lang="en-US" altLang="it-IT" sz="2400" dirty="0">
                <a:latin typeface="Arial Narrow" panose="020B0606020202030204" pitchFamily="34" charset="0"/>
              </a:rPr>
              <a:t> II - mRNA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61640" y="6093296"/>
            <a:ext cx="5344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RNA  </a:t>
            </a:r>
            <a:r>
              <a:rPr lang="en-US" altLang="it-IT" sz="2400" dirty="0" err="1">
                <a:latin typeface="Arial Narrow" panose="020B0606020202030204" pitchFamily="34" charset="0"/>
              </a:rPr>
              <a:t>Polimerasi</a:t>
            </a:r>
            <a:r>
              <a:rPr lang="en-US" altLang="it-IT" sz="2400" dirty="0">
                <a:latin typeface="Arial Narrow" panose="020B0606020202030204" pitchFamily="34" charset="0"/>
              </a:rPr>
              <a:t> III - </a:t>
            </a:r>
            <a:r>
              <a:rPr lang="en-US" altLang="it-IT" sz="2400" dirty="0" err="1">
                <a:latin typeface="Arial Narrow" panose="020B0606020202030204" pitchFamily="34" charset="0"/>
              </a:rPr>
              <a:t>tRNA</a:t>
            </a:r>
            <a:r>
              <a:rPr lang="en-US" altLang="it-IT" sz="2400" dirty="0">
                <a:latin typeface="Arial Narrow" panose="020B0606020202030204" pitchFamily="34" charset="0"/>
              </a:rPr>
              <a:t>  &amp; other small RNA</a:t>
            </a:r>
          </a:p>
        </p:txBody>
      </p:sp>
      <p:sp>
        <p:nvSpPr>
          <p:cNvPr id="222214" name="Text Box 7"/>
          <p:cNvSpPr txBox="1">
            <a:spLocks noChangeArrowheads="1"/>
          </p:cNvSpPr>
          <p:nvPr/>
        </p:nvSpPr>
        <p:spPr bwMode="auto">
          <a:xfrm>
            <a:off x="323850" y="260648"/>
            <a:ext cx="3224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1" u="sng">
                <a:solidFill>
                  <a:schemeClr val="accent2"/>
                </a:solidFill>
                <a:latin typeface="Arial Narrow" panose="020B0606020202030204" pitchFamily="34" charset="0"/>
              </a:rPr>
              <a:t>TIPI DI RNA TRASCRITTI </a:t>
            </a:r>
            <a:endParaRPr lang="en-US" altLang="it-IT" sz="2400">
              <a:latin typeface="Arial Narrow" panose="020B0606020202030204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17600" y="917873"/>
            <a:ext cx="3250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mRNA – RNA messaggero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17600" y="1527473"/>
            <a:ext cx="3039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rRNA –  RNA ribosomale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117600" y="2137073"/>
            <a:ext cx="2519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tRNA – transfer RNA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117600" y="2670473"/>
            <a:ext cx="3349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snRNA – small nuclear RNA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7600" y="3203873"/>
            <a:ext cx="3687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sn</a:t>
            </a:r>
            <a:r>
              <a:rPr lang="en-US" altLang="it-IT" sz="2400">
                <a:solidFill>
                  <a:srgbClr val="F1030E"/>
                </a:solidFill>
                <a:latin typeface="Arial Narrow" panose="020B0606020202030204" pitchFamily="34" charset="0"/>
              </a:rPr>
              <a:t>o</a:t>
            </a:r>
            <a:r>
              <a:rPr lang="en-US" altLang="it-IT" sz="2400">
                <a:latin typeface="Arial Narrow" panose="020B0606020202030204" pitchFamily="34" charset="0"/>
              </a:rPr>
              <a:t>RNA – small nucle</a:t>
            </a:r>
            <a:r>
              <a:rPr lang="en-US" altLang="it-IT" sz="2400">
                <a:solidFill>
                  <a:srgbClr val="F1030E"/>
                </a:solidFill>
                <a:latin typeface="Arial Narrow" panose="020B0606020202030204" pitchFamily="34" charset="0"/>
              </a:rPr>
              <a:t>o</a:t>
            </a:r>
            <a:r>
              <a:rPr lang="en-US" altLang="it-IT" sz="2400">
                <a:latin typeface="Arial Narrow" panose="020B0606020202030204" pitchFamily="34" charset="0"/>
              </a:rPr>
              <a:t>lar RNA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90575" y="3717032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Cambria" panose="02040503050406030204" pitchFamily="18" charset="0"/>
              </a:rPr>
              <a:t>    miRNA  Micro RNA </a:t>
            </a:r>
            <a:endParaRPr lang="it-IT" altLang="it-IT" sz="2400" dirty="0">
              <a:latin typeface="Cambria" panose="02040503050406030204" pitchFamily="18" charset="0"/>
            </a:endParaRPr>
          </a:p>
        </p:txBody>
      </p:sp>
      <p:cxnSp>
        <p:nvCxnSpPr>
          <p:cNvPr id="222221" name="Connettore 1 15"/>
          <p:cNvCxnSpPr>
            <a:cxnSpLocks noChangeShapeType="1"/>
          </p:cNvCxnSpPr>
          <p:nvPr/>
        </p:nvCxnSpPr>
        <p:spPr bwMode="auto">
          <a:xfrm>
            <a:off x="214313" y="2570461"/>
            <a:ext cx="642937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12200" cy="1143000"/>
          </a:xfrm>
        </p:spPr>
        <p:txBody>
          <a:bodyPr/>
          <a:lstStyle/>
          <a:p>
            <a:r>
              <a:rPr lang="en-US" altLang="it-IT" sz="3200" b="1"/>
              <a:t>Tutti i </a:t>
            </a:r>
            <a:r>
              <a:rPr lang="en-US" altLang="it-IT" sz="3200" b="1">
                <a:solidFill>
                  <a:srgbClr val="F1030E"/>
                </a:solidFill>
              </a:rPr>
              <a:t>pre-tRNAs</a:t>
            </a:r>
            <a:r>
              <a:rPr lang="en-US" altLang="it-IT" sz="3200" b="1"/>
              <a:t> subiscono maturazione: taglio, splicing e modificazione di basi</a:t>
            </a:r>
          </a:p>
        </p:txBody>
      </p:sp>
      <p:pic>
        <p:nvPicPr>
          <p:cNvPr id="236547" name="Picture 3" descr="F11-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" y="1700530"/>
            <a:ext cx="6772275" cy="478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en-US" altLang="it-IT" sz="3200" b="1">
                <a:latin typeface="Arial Narrow" panose="020B0606020202030204" pitchFamily="34" charset="0"/>
              </a:rPr>
              <a:t>Lo  Splicing dei pre-tRNAs differisce dagli altri meccanismi di splicing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450" y="2060575"/>
            <a:ext cx="6835140" cy="445389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EAA2EB-2739-25BD-4EE3-D18F06CF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7422776" cy="9323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09825D-AFDD-5B87-4FCA-8F2F20DA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564904"/>
            <a:ext cx="4968552" cy="280831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218FEFF-C6CD-169B-B2E8-B6DE723D34BD}"/>
              </a:ext>
            </a:extLst>
          </p:cNvPr>
          <p:cNvSpPr/>
          <p:nvPr/>
        </p:nvSpPr>
        <p:spPr bwMode="auto">
          <a:xfrm>
            <a:off x="323528" y="332656"/>
            <a:ext cx="3528392" cy="28803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AE6FD89-10E7-AD58-7817-BB20EE42E312}"/>
              </a:ext>
            </a:extLst>
          </p:cNvPr>
          <p:cNvSpPr/>
          <p:nvPr/>
        </p:nvSpPr>
        <p:spPr bwMode="auto">
          <a:xfrm>
            <a:off x="179512" y="332656"/>
            <a:ext cx="367240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EDD8A0-5BB9-D7FE-078C-C36F8786DFB8}"/>
              </a:ext>
            </a:extLst>
          </p:cNvPr>
          <p:cNvSpPr/>
          <p:nvPr/>
        </p:nvSpPr>
        <p:spPr bwMode="auto">
          <a:xfrm>
            <a:off x="3419872" y="1047480"/>
            <a:ext cx="424847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C42E8B-3066-482D-C49F-6E9FD1BF6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24" y="2204864"/>
            <a:ext cx="3216699" cy="33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73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E78037-7064-6CD2-94B8-CD8CA32D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6" y="1196752"/>
            <a:ext cx="8856984" cy="41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795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4A25AD-B8EA-0989-E964-BD0186EB5C0A}"/>
              </a:ext>
            </a:extLst>
          </p:cNvPr>
          <p:cNvSpPr txBox="1"/>
          <p:nvPr/>
        </p:nvSpPr>
        <p:spPr>
          <a:xfrm>
            <a:off x="251520" y="2708920"/>
            <a:ext cx="27199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Once the cell determines that an mRNA must be destroyed, one of two irreversible routes is taken (FIG. 1a). Either the 5′ cap is removed by a process known as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decapping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which allows the mRNA body to be degraded in the 5′→3′ direction by the XRN1 exoribonuclease, or the unprotected 3′ end is attacked by a large complex of 3′→5′ exonucleases known as the exosome.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AA6BC8-D473-4749-3514-147BDEBC8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833" y="1844824"/>
            <a:ext cx="5536843" cy="41185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71EE5-91EF-6756-A42D-39CFB23C059C}"/>
              </a:ext>
            </a:extLst>
          </p:cNvPr>
          <p:cNvSpPr txBox="1"/>
          <p:nvPr/>
        </p:nvSpPr>
        <p:spPr>
          <a:xfrm>
            <a:off x="356562" y="332656"/>
            <a:ext cx="8463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eukaryotes, the bulk of mRNAs undergo decay by a pathway that is initiated by poly(A)-tail shortening. </a:t>
            </a:r>
          </a:p>
        </p:txBody>
      </p:sp>
    </p:spTree>
    <p:extLst>
      <p:ext uri="{BB962C8B-B14F-4D97-AF65-F5344CB8AC3E}">
        <p14:creationId xmlns:p14="http://schemas.microsoft.com/office/powerpoint/2010/main" val="21187709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4" y="548680"/>
            <a:ext cx="8727852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015" y="332740"/>
            <a:ext cx="7772400" cy="1143000"/>
          </a:xfrm>
        </p:spPr>
        <p:txBody>
          <a:bodyPr/>
          <a:lstStyle/>
          <a:p>
            <a:r>
              <a:rPr lang="en-US" altLang="it-IT" sz="2000" b="1">
                <a:latin typeface="Arial" panose="020B0604020202020204" pitchFamily="34" charset="0"/>
                <a:cs typeface="Arial" panose="020B0604020202020204" pitchFamily="34" charset="0"/>
              </a:rPr>
              <a:t>La diversa stabilità dei mRNA  contribuisce alla regolazione dell’espressione genica</a:t>
            </a: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2420620"/>
            <a:ext cx="7772400" cy="269811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440000">
            <a:off x="2448560" y="5173980"/>
            <a:ext cx="360045" cy="72009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Down Arrow 3"/>
          <p:cNvSpPr/>
          <p:nvPr/>
        </p:nvSpPr>
        <p:spPr>
          <a:xfrm rot="10440000">
            <a:off x="4897120" y="5174615"/>
            <a:ext cx="360045" cy="72009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Down Arrow 4"/>
          <p:cNvSpPr/>
          <p:nvPr/>
        </p:nvSpPr>
        <p:spPr>
          <a:xfrm rot="10440000">
            <a:off x="7777480" y="5246370"/>
            <a:ext cx="360045" cy="72009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50" y="5157470"/>
            <a:ext cx="796290" cy="109093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899160" y="2348865"/>
            <a:ext cx="720090" cy="3600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3203575" y="2348865"/>
            <a:ext cx="960120" cy="32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6155690" y="2348865"/>
            <a:ext cx="960120" cy="32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2826</Words>
  <Application>Microsoft Office PowerPoint</Application>
  <PresentationFormat>Presentazione su schermo (4:3)</PresentationFormat>
  <Paragraphs>537</Paragraphs>
  <Slides>98</Slides>
  <Notes>62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98</vt:i4>
      </vt:variant>
    </vt:vector>
  </HeadingPairs>
  <TitlesOfParts>
    <vt:vector size="112" baseType="lpstr">
      <vt:lpstr>Arial</vt:lpstr>
      <vt:lpstr>Arial Narrow</vt:lpstr>
      <vt:lpstr>Calibri</vt:lpstr>
      <vt:lpstr>Cambria</vt:lpstr>
      <vt:lpstr>Candara</vt:lpstr>
      <vt:lpstr>Comic Sans MS</vt:lpstr>
      <vt:lpstr>Courier New</vt:lpstr>
      <vt:lpstr>Helvetica</vt:lpstr>
      <vt:lpstr>NexusSerif</vt:lpstr>
      <vt:lpstr>Times New Roman</vt:lpstr>
      <vt:lpstr>Wingdings</vt:lpstr>
      <vt:lpstr>Default Design</vt:lpstr>
      <vt:lpstr>Drawing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regolazione dell’espressione genica negli eucarioti avviene a più livelli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RNA polimerasi eucariote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regolazione dell’espressione genica negli eucarioti avviene a più livelli</vt:lpstr>
      <vt:lpstr>Il controllo della trascrizione avviene a numerosi livelli:</vt:lpstr>
      <vt:lpstr>Presentazione standard di PowerPoint</vt:lpstr>
      <vt:lpstr>Il controllo della trascrizione avviene a numerosi livelli: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L’elemento TATA-box è molto spesso presente nei promotori eucarioti</vt:lpstr>
      <vt:lpstr>Presentazione standard di PowerPoint</vt:lpstr>
      <vt:lpstr>La trascrizione della maggior parte dei geni eucarioti è regolata da multipli elementi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Modello di regolazione trascrizionale  </vt:lpstr>
      <vt:lpstr>Presentazione standard di PowerPoint</vt:lpstr>
      <vt:lpstr>Presentazione standard di PowerPoint</vt:lpstr>
      <vt:lpstr>07_20_Pro_v_Eucar.jpg</vt:lpstr>
      <vt:lpstr>Presentazione standard di PowerPoint</vt:lpstr>
      <vt:lpstr>Presentazione standard di PowerPoint</vt:lpstr>
      <vt:lpstr>Presentazione standard di PowerPoint</vt:lpstr>
      <vt:lpstr>Terminazione della Trascrizione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07_20_Pro_v_Eucar.jpg</vt:lpstr>
      <vt:lpstr>Genetic information is transferred from genes to the proteins they encode via a “messenger” RNA intermediate</vt:lpstr>
      <vt:lpstr>Splicing</vt:lpstr>
      <vt:lpstr>Alcuni geni hanno la loro informazione codificante per proteina interrotta da sequenze non codificanti.   Le seq. codificanti si chiamano ESONI   le seq non codificanti INTRONI</vt:lpstr>
      <vt:lpstr>Thus expression of a gene with an intron requires an extra step to remove the intron</vt:lpstr>
      <vt:lpstr>Presentazione standard di PowerPoint</vt:lpstr>
      <vt:lpstr>Presentazione standard di PowerPoint</vt:lpstr>
      <vt:lpstr>Pre-messenger RNA Processing</vt:lpstr>
      <vt:lpstr>In humans, many genes contain multiple introns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humans, many genes contain multiple introns</vt:lpstr>
      <vt:lpstr>Presentazione standard di PowerPoint</vt:lpstr>
      <vt:lpstr>However, multiple introns may be spliced differently in different circumstances, for example in different tissues.</vt:lpstr>
      <vt:lpstr>Presentazione standard di PowerPoint</vt:lpstr>
      <vt:lpstr>Presentazione standard di PowerPoint</vt:lpstr>
      <vt:lpstr>Presentazione standard di PowerPoint</vt:lpstr>
      <vt:lpstr>Lo spliceosoma è un complesso ribonucleoproteico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reazioni di splicing sono assistite da  piccoli RNA nucleari ricchi di uridine (snRNAs) </vt:lpstr>
      <vt:lpstr>Presentazione standard di PowerPoint</vt:lpstr>
      <vt:lpstr>Presentazione standard di PowerPoint</vt:lpstr>
      <vt:lpstr>Presentazione standard di PowerPoint</vt:lpstr>
      <vt:lpstr>La maturazione dei RNA avviene in un limitato numero di localizzazioni nucleari</vt:lpstr>
      <vt:lpstr>Mutazioni che interessano il meccanismo di Splicing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RNA pol I  </vt:lpstr>
      <vt:lpstr>Presentazione standard di PowerPoint</vt:lpstr>
      <vt:lpstr>Presentazione standard di PowerPoint</vt:lpstr>
      <vt:lpstr>Presentazione standard di PowerPoint</vt:lpstr>
      <vt:lpstr>Piccoli RNAs nucleolari (snoRNAs)   assistono la maturazione dei rRNAs e l’assemblaggio delle subunità ribosomali</vt:lpstr>
      <vt:lpstr>Presentazione standard di PowerPoint</vt:lpstr>
      <vt:lpstr>Presentazione standard di PowerPoint</vt:lpstr>
      <vt:lpstr>Tutti i pre-tRNAs subiscono maturazione: taglio, splicing e modificazione di basi</vt:lpstr>
      <vt:lpstr>Lo  Splicing dei pre-tRNAs differisce dagli altri meccanismi di splicing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diversa stabilità dei mRNA  contribuisce alla regolazione dell’espressione genica</vt:lpstr>
    </vt:vector>
  </TitlesOfParts>
  <Company>unipmn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dan</dc:creator>
  <cp:lastModifiedBy>daniele sblattero</cp:lastModifiedBy>
  <cp:revision>417</cp:revision>
  <dcterms:created xsi:type="dcterms:W3CDTF">2000-03-28T11:50:00Z</dcterms:created>
  <dcterms:modified xsi:type="dcterms:W3CDTF">2023-11-13T08:03:49Z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FA6A2174133B48258DFAD6445D2E1487</vt:lpwstr>
  </property>
</Properties>
</file>