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5"/>
  </p:notesMasterIdLst>
  <p:handoutMasterIdLst>
    <p:handoutMasterId r:id="rId16"/>
  </p:handoutMasterIdLst>
  <p:sldIdLst>
    <p:sldId id="256" r:id="rId2"/>
    <p:sldId id="316" r:id="rId3"/>
    <p:sldId id="529" r:id="rId4"/>
    <p:sldId id="530" r:id="rId5"/>
    <p:sldId id="531" r:id="rId6"/>
    <p:sldId id="532" r:id="rId7"/>
    <p:sldId id="533" r:id="rId8"/>
    <p:sldId id="534" r:id="rId9"/>
    <p:sldId id="535" r:id="rId10"/>
    <p:sldId id="536" r:id="rId11"/>
    <p:sldId id="537" r:id="rId12"/>
    <p:sldId id="538" r:id="rId13"/>
    <p:sldId id="528" r:id="rId14"/>
  </p:sldIdLst>
  <p:sldSz cx="9144000" cy="6858000" type="screen4x3"/>
  <p:notesSz cx="6781800" cy="9926638"/>
  <p:defaultTextStyle>
    <a:defPPr>
      <a:defRPr lang="it-IT"/>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3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9373"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33" autoAdjust="0"/>
    <p:restoredTop sz="91474" autoAdjust="0"/>
  </p:normalViewPr>
  <p:slideViewPr>
    <p:cSldViewPr>
      <p:cViewPr varScale="1">
        <p:scale>
          <a:sx n="64" d="100"/>
          <a:sy n="64" d="100"/>
        </p:scale>
        <p:origin x="1428"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322"/>
    </p:cViewPr>
  </p:sorterViewPr>
  <p:notesViewPr>
    <p:cSldViewPr>
      <p:cViewPr>
        <p:scale>
          <a:sx n="66" d="100"/>
          <a:sy n="66" d="100"/>
        </p:scale>
        <p:origin x="-1536" y="-72"/>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53638DB4-9165-46C3-ABB4-81D4819D3ACD}" type="slidenum">
              <a:rPr lang="it-IT"/>
              <a:pPr>
                <a:defRPr/>
              </a:pPr>
              <a:t>‹N›</a:t>
            </a:fld>
            <a:endParaRPr lang="it-IT"/>
          </a:p>
        </p:txBody>
      </p:sp>
    </p:spTree>
    <p:extLst>
      <p:ext uri="{BB962C8B-B14F-4D97-AF65-F5344CB8AC3E}">
        <p14:creationId xmlns:p14="http://schemas.microsoft.com/office/powerpoint/2010/main" val="3886850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a:t>Fare clic per modificare gli stili del testo dello schema</a:t>
            </a:r>
          </a:p>
          <a:p>
            <a:pPr lvl="0"/>
            <a:r>
              <a:rPr lang="it-IT" noProof="0"/>
              <a:t>Secondo livello</a:t>
            </a:r>
          </a:p>
          <a:p>
            <a:pPr lvl="0"/>
            <a:r>
              <a:rPr lang="it-IT" noProof="0"/>
              <a:t>Terzo livello</a:t>
            </a:r>
          </a:p>
          <a:p>
            <a:pPr lvl="0"/>
            <a:r>
              <a:rPr lang="it-IT" noProof="0"/>
              <a:t>Quarto livello</a:t>
            </a:r>
          </a:p>
          <a:p>
            <a:pPr lvl="0"/>
            <a:r>
              <a:rPr lang="it-IT" noProof="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76DE7D6F-A9D7-484C-A58E-7E9A62EDA4AA}" type="slidenum">
              <a:rPr lang="it-IT"/>
              <a:pPr>
                <a:defRPr/>
              </a:pPr>
              <a:t>‹N›</a:t>
            </a:fld>
            <a:endParaRPr lang="it-IT"/>
          </a:p>
        </p:txBody>
      </p:sp>
    </p:spTree>
    <p:extLst>
      <p:ext uri="{BB962C8B-B14F-4D97-AF65-F5344CB8AC3E}">
        <p14:creationId xmlns:p14="http://schemas.microsoft.com/office/powerpoint/2010/main" val="29485297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p:spPr>
        <p:txBody>
          <a:bodyPr/>
          <a:lstStyle/>
          <a:p>
            <a:r>
              <a:rPr lang="it-IT"/>
              <a:t>Geografia delle Reti EC 503</a:t>
            </a:r>
          </a:p>
          <a:p>
            <a:r>
              <a:rPr lang="it-IT"/>
              <a:t>I Modulo</a:t>
            </a:r>
          </a:p>
          <a:p>
            <a:r>
              <a:rPr lang="it-IT"/>
              <a:t>Giuseppe Borruso</a:t>
            </a:r>
          </a:p>
        </p:txBody>
      </p:sp>
      <p:sp>
        <p:nvSpPr>
          <p:cNvPr id="16386" name="Rectangle 7"/>
          <p:cNvSpPr>
            <a:spLocks noGrp="1" noChangeArrowheads="1"/>
          </p:cNvSpPr>
          <p:nvPr>
            <p:ph type="sldNum" sz="quarter" idx="5"/>
          </p:nvPr>
        </p:nvSpPr>
        <p:spPr>
          <a:noFill/>
        </p:spPr>
        <p:txBody>
          <a:bodyPr/>
          <a:lstStyle/>
          <a:p>
            <a:fld id="{295D6982-71A3-476A-99F6-A8D1115337E8}" type="slidenum">
              <a:rPr lang="it-IT" smtClean="0"/>
              <a:pPr/>
              <a:t>1</a:t>
            </a:fld>
            <a:endParaRPr lang="it-IT"/>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r>
              <a:rPr lang="it-IT" dirty="0" err="1"/>
              <a:t>Slides</a:t>
            </a:r>
            <a:r>
              <a:rPr lang="it-IT" dirty="0"/>
              <a:t> with (*) in </a:t>
            </a:r>
            <a:r>
              <a:rPr lang="it-IT" dirty="0" err="1"/>
              <a:t>footnotes</a:t>
            </a:r>
            <a:r>
              <a:rPr lang="it-IT" dirty="0"/>
              <a:t> </a:t>
            </a:r>
            <a:r>
              <a:rPr lang="it-IT" dirty="0" err="1"/>
              <a:t>have</a:t>
            </a:r>
            <a:r>
              <a:rPr lang="it-IT" dirty="0"/>
              <a:t> </a:t>
            </a:r>
            <a:r>
              <a:rPr lang="it-IT" dirty="0" err="1"/>
              <a:t>been</a:t>
            </a:r>
            <a:r>
              <a:rPr lang="it-IT" dirty="0"/>
              <a:t> </a:t>
            </a:r>
            <a:r>
              <a:rPr lang="it-IT" dirty="0" err="1"/>
              <a:t>modified</a:t>
            </a:r>
            <a:r>
              <a:rPr lang="it-IT" dirty="0"/>
              <a:t> by Jean-Paul </a:t>
            </a:r>
            <a:r>
              <a:rPr lang="it-IT" dirty="0" err="1"/>
              <a:t>Rodrigue</a:t>
            </a:r>
            <a:r>
              <a:rPr lang="it-IT" dirty="0"/>
              <a:t> </a:t>
            </a:r>
            <a:r>
              <a:rPr lang="it-IT" dirty="0" err="1"/>
              <a:t>materials</a:t>
            </a:r>
            <a:r>
              <a:rPr lang="it-IT" dirty="0"/>
              <a:t>. (</a:t>
            </a:r>
            <a:r>
              <a:rPr lang="it-IT" dirty="0" err="1"/>
              <a:t>see</a:t>
            </a:r>
            <a:r>
              <a:rPr lang="it-IT" dirty="0"/>
              <a:t> copyright). I </a:t>
            </a:r>
            <a:r>
              <a:rPr lang="it-IT" dirty="0" err="1"/>
              <a:t>have</a:t>
            </a:r>
            <a:r>
              <a:rPr lang="it-IT" dirty="0"/>
              <a:t> </a:t>
            </a:r>
            <a:r>
              <a:rPr lang="it-IT" dirty="0" err="1"/>
              <a:t>modified</a:t>
            </a:r>
            <a:r>
              <a:rPr lang="it-IT" dirty="0"/>
              <a:t> and </a:t>
            </a:r>
            <a:r>
              <a:rPr lang="it-IT" dirty="0" err="1"/>
              <a:t>elaborated</a:t>
            </a:r>
            <a:r>
              <a:rPr lang="it-IT" dirty="0"/>
              <a:t> </a:t>
            </a:r>
            <a:r>
              <a:rPr lang="it-IT" dirty="0" err="1"/>
              <a:t>materials</a:t>
            </a:r>
            <a:r>
              <a:rPr lang="it-IT" dirty="0"/>
              <a:t> in </a:t>
            </a:r>
            <a:r>
              <a:rPr lang="it-IT" dirty="0" err="1"/>
              <a:t>order</a:t>
            </a:r>
            <a:r>
              <a:rPr lang="it-IT" dirty="0"/>
              <a:t> to be </a:t>
            </a:r>
            <a:r>
              <a:rPr lang="it-IT" dirty="0" err="1"/>
              <a:t>suitable</a:t>
            </a:r>
            <a:r>
              <a:rPr lang="it-IT" dirty="0"/>
              <a:t> for the </a:t>
            </a:r>
            <a:r>
              <a:rPr lang="it-IT" dirty="0" err="1"/>
              <a:t>current</a:t>
            </a:r>
            <a:r>
              <a:rPr lang="it-IT" dirty="0"/>
              <a:t> </a:t>
            </a:r>
            <a:r>
              <a:rPr lang="it-IT" dirty="0" err="1"/>
              <a:t>course</a:t>
            </a:r>
            <a:r>
              <a:rPr lang="it-IT" dirty="0"/>
              <a:t>. </a:t>
            </a:r>
          </a:p>
          <a:p>
            <a:pPr eaLnBrk="1" hangingPunct="1">
              <a:spcBef>
                <a:spcPct val="0"/>
              </a:spcBef>
            </a:pPr>
            <a:r>
              <a:rPr lang="en-US" dirty="0">
                <a:solidFill>
                  <a:srgbClr val="1C1C1C"/>
                </a:solidFill>
              </a:rPr>
              <a:t>Copyright © 1998-2010, Dr. Jean-Paul </a:t>
            </a:r>
            <a:r>
              <a:rPr lang="en-US" dirty="0" err="1">
                <a:solidFill>
                  <a:srgbClr val="1C1C1C"/>
                </a:solidFill>
              </a:rPr>
              <a:t>Rodrigue</a:t>
            </a:r>
            <a:r>
              <a:rPr lang="en-US" dirty="0">
                <a:solidFill>
                  <a:srgbClr val="1C1C1C"/>
                </a:solidFill>
              </a:rPr>
              <a:t>, Dept. of Global Studies &amp; Geography, Hofstra University. For personal or classroom use ONLY. </a:t>
            </a:r>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FED777F9-154E-4021-9935-45C8BF8BEC81}" type="slidenum">
              <a:rPr lang="en-US" smtClean="0"/>
              <a:pPr/>
              <a:t>4</a:t>
            </a:fld>
            <a:endParaRPr 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0478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AA10B49E-A438-4028-83A0-BC3E00B6D155}" type="slidenum">
              <a:rPr lang="en-US" smtClean="0"/>
              <a:pPr/>
              <a:t>5</a:t>
            </a:fld>
            <a:endParaRPr lang="en-US"/>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r>
              <a:rPr lang="en-US"/>
              <a:t>Source: adapted from Woxenius, J. (2006) “A Time Perspective on Transportation in Global Production Networks”, Growth and Change, Vol 37, No. 4</a:t>
            </a:r>
          </a:p>
        </p:txBody>
      </p:sp>
    </p:spTree>
    <p:extLst>
      <p:ext uri="{BB962C8B-B14F-4D97-AF65-F5344CB8AC3E}">
        <p14:creationId xmlns:p14="http://schemas.microsoft.com/office/powerpoint/2010/main" val="1249420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C6FA92B9-6770-4284-B55E-B903EA3DF8D4}" type="slidenum">
              <a:rPr lang="en-US" smtClean="0"/>
              <a:pPr/>
              <a:t>8</a:t>
            </a:fld>
            <a:endParaRPr lang="en-US"/>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314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554450FC-D173-4449-B8BA-44854511D385}" type="slidenum">
              <a:rPr lang="en-US" smtClean="0"/>
              <a:pPr/>
              <a:t>12</a:t>
            </a:fld>
            <a:endParaRPr lang="en-US"/>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83062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1133A372-69CF-42C2-9817-5370B6CE60B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C50BB31A-F0B3-438C-AC2E-8185AA2B0339}"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03000DF9-001C-4A80-9C42-FFBFF0C201B0}"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7F9D559-DAD7-4171-B0F9-8FC5D507FBE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C733D8E-2118-4038-8157-16FCC8B87AA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5B128CA9-13F1-41FB-9285-50BF0D27370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DCC20FC8-F016-4BAA-95E4-8C83511D794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BA75ECEA-2974-44EA-B977-2350BEB8618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89A08177-08AF-429C-BDF8-BFA91397AEB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2D931B85-458D-4475-A6A7-931AA67B1C7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682653AD-9032-4FDF-BB92-55706163B270}"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400">
                <a:latin typeface="+mn-lt"/>
              </a:defRPr>
            </a:lvl1pPr>
          </a:lstStyle>
          <a:p>
            <a:pPr>
              <a:defRPr/>
            </a:pPr>
            <a:fld id="{50BBB78C-A580-4F9F-BF3C-C433DBF2F9C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iuseppe.borruso@econ.units.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990600" y="2501900"/>
            <a:ext cx="7772400" cy="1143000"/>
          </a:xfrm>
        </p:spPr>
        <p:txBody>
          <a:bodyPr/>
          <a:lstStyle/>
          <a:p>
            <a:pPr eaLnBrk="1" hangingPunct="1"/>
            <a:r>
              <a:rPr lang="it-IT" sz="3600" b="1" dirty="0" err="1">
                <a:latin typeface="Arial" charset="0"/>
              </a:rPr>
              <a:t>Economic</a:t>
            </a:r>
            <a:r>
              <a:rPr lang="it-IT" sz="3600" b="1" dirty="0">
                <a:latin typeface="Arial" charset="0"/>
              </a:rPr>
              <a:t> </a:t>
            </a:r>
            <a:r>
              <a:rPr lang="it-IT" sz="3600" b="1" dirty="0" err="1">
                <a:latin typeface="Arial" charset="0"/>
              </a:rPr>
              <a:t>Geography</a:t>
            </a:r>
            <a:r>
              <a:rPr lang="it-IT" sz="3600" b="1" dirty="0">
                <a:latin typeface="Arial" charset="0"/>
              </a:rPr>
              <a:t> </a:t>
            </a:r>
            <a:br>
              <a:rPr lang="it-IT" sz="3600" b="1" dirty="0">
                <a:latin typeface="Arial" charset="0"/>
              </a:rPr>
            </a:br>
            <a:br>
              <a:rPr lang="it-IT" sz="3600" b="1" dirty="0">
                <a:latin typeface="Arial" charset="0"/>
              </a:rPr>
            </a:br>
            <a:r>
              <a:rPr lang="it-IT" sz="2400" dirty="0">
                <a:latin typeface="Arial" charset="0"/>
              </a:rPr>
              <a:t>4 – </a:t>
            </a:r>
            <a:r>
              <a:rPr lang="it-IT" sz="2400" dirty="0" err="1">
                <a:latin typeface="Arial" charset="0"/>
              </a:rPr>
              <a:t>Transport</a:t>
            </a:r>
            <a:r>
              <a:rPr lang="it-IT" sz="2400" dirty="0">
                <a:latin typeface="Arial" charset="0"/>
              </a:rPr>
              <a:t> and location</a:t>
            </a:r>
            <a:endParaRPr lang="it-IT" sz="2000" b="1" i="1" dirty="0">
              <a:latin typeface="Arial" charset="0"/>
            </a:endParaRPr>
          </a:p>
        </p:txBody>
      </p:sp>
      <p:pic>
        <p:nvPicPr>
          <p:cNvPr id="5" name="Picture 4" descr="Università degli Studi di Tries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3324225" cy="723900"/>
          </a:xfrm>
          <a:prstGeom prst="rect">
            <a:avLst/>
          </a:prstGeom>
          <a:noFill/>
          <a:extLst>
            <a:ext uri="{909E8E84-426E-40DD-AFC4-6F175D3DCCD1}">
              <a14:hiddenFill xmlns:a14="http://schemas.microsoft.com/office/drawing/2010/main">
                <a:solidFill>
                  <a:srgbClr val="FFFFFF"/>
                </a:solidFill>
              </a14:hiddenFill>
            </a:ext>
          </a:extLst>
        </p:spPr>
      </p:pic>
      <p:sp>
        <p:nvSpPr>
          <p:cNvPr id="2" name="Sottotitolo 1"/>
          <p:cNvSpPr>
            <a:spLocks noGrp="1"/>
          </p:cNvSpPr>
          <p:nvPr>
            <p:ph type="subTitle" idx="1"/>
          </p:nvPr>
        </p:nvSpPr>
        <p:spPr/>
        <p:txBody>
          <a:bodyPr/>
          <a:lstStyle/>
          <a:p>
            <a:endParaRPr lang="it-IT" dirty="0"/>
          </a:p>
        </p:txBody>
      </p:sp>
      <p:sp>
        <p:nvSpPr>
          <p:cNvPr id="6" name="Rectangle 3" descr="Rectangle: Click to edit Master text styles&#10;Second level&#10;Third level&#10;Fourth level&#10;Fifth level"/>
          <p:cNvSpPr txBox="1">
            <a:spLocks noChangeArrowheads="1"/>
          </p:cNvSpPr>
          <p:nvPr/>
        </p:nvSpPr>
        <p:spPr bwMode="auto">
          <a:xfrm>
            <a:off x="1143000" y="3462338"/>
            <a:ext cx="64008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hlink"/>
              </a:buClr>
              <a:buSzPct val="110000"/>
              <a:buFont typeface="Wingdings"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a:lstStyle>
          <a:p>
            <a:pPr eaLnBrk="1" hangingPunct="1"/>
            <a:endParaRPr lang="it-IT" sz="1800" kern="0" dirty="0"/>
          </a:p>
          <a:p>
            <a:pPr eaLnBrk="1" hangingPunct="1"/>
            <a:endParaRPr lang="it-IT" sz="1800" kern="0" dirty="0"/>
          </a:p>
          <a:p>
            <a:pPr eaLnBrk="1" hangingPunct="1"/>
            <a:r>
              <a:rPr lang="it-IT" sz="1800" kern="0" dirty="0"/>
              <a:t>121EC</a:t>
            </a:r>
          </a:p>
          <a:p>
            <a:pPr eaLnBrk="1" hangingPunct="1"/>
            <a:endParaRPr lang="it-IT" sz="1800" kern="0" dirty="0"/>
          </a:p>
          <a:p>
            <a:pPr eaLnBrk="1" hangingPunct="1">
              <a:spcBef>
                <a:spcPct val="15000"/>
              </a:spcBef>
            </a:pPr>
            <a:r>
              <a:rPr lang="it-IT" sz="1600" kern="0" dirty="0"/>
              <a:t>A.Y. 2023/2024</a:t>
            </a:r>
          </a:p>
          <a:p>
            <a:pPr eaLnBrk="1" hangingPunct="1">
              <a:spcBef>
                <a:spcPct val="15000"/>
              </a:spcBef>
            </a:pPr>
            <a:r>
              <a:rPr lang="it-IT" sz="1600" kern="0" dirty="0"/>
              <a:t>Dr. Giuseppe Borruso</a:t>
            </a:r>
          </a:p>
          <a:p>
            <a:pPr eaLnBrk="1" hangingPunct="1">
              <a:spcBef>
                <a:spcPct val="15000"/>
              </a:spcBef>
            </a:pPr>
            <a:r>
              <a:rPr lang="it-IT" sz="1600" kern="0" dirty="0" err="1"/>
              <a:t>Department</a:t>
            </a:r>
            <a:r>
              <a:rPr lang="it-IT" sz="1600" kern="0" dirty="0"/>
              <a:t> of </a:t>
            </a:r>
            <a:r>
              <a:rPr lang="it-IT" sz="1600" kern="0" dirty="0" err="1"/>
              <a:t>Economics</a:t>
            </a:r>
            <a:r>
              <a:rPr lang="it-IT" sz="1600" kern="0" dirty="0"/>
              <a:t>, Business, </a:t>
            </a:r>
            <a:r>
              <a:rPr lang="it-IT" sz="1600" kern="0" dirty="0" err="1"/>
              <a:t>Mathematics</a:t>
            </a:r>
            <a:r>
              <a:rPr lang="it-IT" sz="1600" kern="0" dirty="0"/>
              <a:t> and </a:t>
            </a:r>
            <a:r>
              <a:rPr lang="it-IT" sz="1600" kern="0" dirty="0" err="1"/>
              <a:t>Statistics</a:t>
            </a:r>
            <a:endParaRPr lang="it-IT" sz="1600" kern="0" dirty="0"/>
          </a:p>
          <a:p>
            <a:pPr eaLnBrk="1" hangingPunct="1">
              <a:spcBef>
                <a:spcPct val="15000"/>
              </a:spcBef>
            </a:pPr>
            <a:r>
              <a:rPr lang="it-IT" sz="1600" kern="0" dirty="0" err="1"/>
              <a:t>University</a:t>
            </a:r>
            <a:r>
              <a:rPr lang="it-IT" sz="1600" kern="0" dirty="0"/>
              <a:t> of Trieste</a:t>
            </a:r>
          </a:p>
          <a:p>
            <a:pPr eaLnBrk="1" hangingPunct="1">
              <a:spcBef>
                <a:spcPct val="15000"/>
              </a:spcBef>
            </a:pPr>
            <a:r>
              <a:rPr lang="it-IT" sz="1600" kern="0" dirty="0"/>
              <a:t>E-mail. </a:t>
            </a:r>
            <a:r>
              <a:rPr lang="it-IT" sz="1600" kern="0" dirty="0">
                <a:hlinkClick r:id="rId4"/>
              </a:rPr>
              <a:t>giuseppe.borruso@econ.units.it</a:t>
            </a:r>
            <a:endParaRPr lang="it-IT" sz="1600" kern="0" dirty="0"/>
          </a:p>
          <a:p>
            <a:pPr eaLnBrk="1" hangingPunct="1">
              <a:spcBef>
                <a:spcPct val="15000"/>
              </a:spcBef>
            </a:pPr>
            <a:r>
              <a:rPr lang="it-IT" sz="1600" kern="0" dirty="0" err="1"/>
              <a:t>Ph</a:t>
            </a:r>
            <a:r>
              <a:rPr lang="it-IT" sz="1600" kern="0" dirty="0"/>
              <a:t>. +39 040 558 </a:t>
            </a:r>
            <a:r>
              <a:rPr lang="it-IT" sz="1600" b="1" kern="0" dirty="0"/>
              <a:t>7008</a:t>
            </a:r>
          </a:p>
          <a:p>
            <a:pPr eaLnBrk="1" hangingPunct="1">
              <a:spcBef>
                <a:spcPct val="15000"/>
              </a:spcBef>
            </a:pPr>
            <a:r>
              <a:rPr lang="it-IT" sz="1600" kern="0" dirty="0" err="1"/>
              <a:t>Skype</a:t>
            </a:r>
            <a:r>
              <a:rPr lang="it-IT" sz="1600" kern="0" dirty="0"/>
              <a:t>:  </a:t>
            </a:r>
            <a:r>
              <a:rPr lang="it-IT" sz="1600" kern="0" dirty="0" err="1"/>
              <a:t>giuseppe.borruso</a:t>
            </a:r>
            <a:r>
              <a:rPr lang="it-IT" sz="1600" kern="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endParaRPr lang="it-IT" altLang="it-IT" sz="3200" dirty="0"/>
          </a:p>
        </p:txBody>
      </p:sp>
      <p:sp>
        <p:nvSpPr>
          <p:cNvPr id="59395" name="Arc 3"/>
          <p:cNvSpPr>
            <a:spLocks/>
          </p:cNvSpPr>
          <p:nvPr/>
        </p:nvSpPr>
        <p:spPr bwMode="auto">
          <a:xfrm rot="10800000" flipH="1">
            <a:off x="2339975" y="4041775"/>
            <a:ext cx="4032250" cy="1835150"/>
          </a:xfrm>
          <a:custGeom>
            <a:avLst/>
            <a:gdLst>
              <a:gd name="T0" fmla="*/ 0 w 43197"/>
              <a:gd name="T1" fmla="*/ 1810851 h 21600"/>
              <a:gd name="T2" fmla="*/ 4032250 w 43197"/>
              <a:gd name="T3" fmla="*/ 1818923 h 21600"/>
              <a:gd name="T4" fmla="*/ 2016078 w 43197"/>
              <a:gd name="T5" fmla="*/ 1835150 h 21600"/>
              <a:gd name="T6" fmla="*/ 0 60000 65536"/>
              <a:gd name="T7" fmla="*/ 0 60000 65536"/>
              <a:gd name="T8" fmla="*/ 0 60000 65536"/>
            </a:gdLst>
            <a:ahLst/>
            <a:cxnLst>
              <a:cxn ang="T6">
                <a:pos x="T0" y="T1"/>
              </a:cxn>
              <a:cxn ang="T7">
                <a:pos x="T2" y="T3"/>
              </a:cxn>
              <a:cxn ang="T8">
                <a:pos x="T4" y="T5"/>
              </a:cxn>
            </a:cxnLst>
            <a:rect l="0" t="0" r="r" b="b"/>
            <a:pathLst>
              <a:path w="43197" h="21600" fill="none" extrusionOk="0">
                <a:moveTo>
                  <a:pt x="-1" y="21313"/>
                </a:moveTo>
                <a:cubicBezTo>
                  <a:pt x="156" y="9497"/>
                  <a:pt x="9780" y="-1"/>
                  <a:pt x="21598" y="0"/>
                </a:cubicBezTo>
                <a:cubicBezTo>
                  <a:pt x="33452" y="0"/>
                  <a:pt x="43092" y="9554"/>
                  <a:pt x="43197" y="21408"/>
                </a:cubicBezTo>
              </a:path>
              <a:path w="43197" h="21600" stroke="0" extrusionOk="0">
                <a:moveTo>
                  <a:pt x="-1" y="21313"/>
                </a:moveTo>
                <a:cubicBezTo>
                  <a:pt x="156" y="9497"/>
                  <a:pt x="9780" y="-1"/>
                  <a:pt x="21598" y="0"/>
                </a:cubicBezTo>
                <a:cubicBezTo>
                  <a:pt x="33452" y="0"/>
                  <a:pt x="43092" y="9554"/>
                  <a:pt x="43197" y="21408"/>
                </a:cubicBezTo>
                <a:lnTo>
                  <a:pt x="21598" y="21600"/>
                </a:lnTo>
                <a:lnTo>
                  <a:pt x="-1" y="21313"/>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9396" name="Rectangle 4"/>
          <p:cNvSpPr>
            <a:spLocks noChangeArrowheads="1"/>
          </p:cNvSpPr>
          <p:nvPr/>
        </p:nvSpPr>
        <p:spPr bwMode="auto">
          <a:xfrm>
            <a:off x="2339975" y="1628775"/>
            <a:ext cx="4032250" cy="2447925"/>
          </a:xfrm>
          <a:prstGeom prst="rect">
            <a:avLst/>
          </a:prstGeom>
          <a:noFill/>
          <a:ln w="19050">
            <a:solidFill>
              <a:srgbClr val="333333"/>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59397" name="Line 5"/>
          <p:cNvSpPr>
            <a:spLocks noChangeShapeType="1"/>
          </p:cNvSpPr>
          <p:nvPr/>
        </p:nvSpPr>
        <p:spPr bwMode="auto">
          <a:xfrm>
            <a:off x="4356100" y="963613"/>
            <a:ext cx="0" cy="3097212"/>
          </a:xfrm>
          <a:prstGeom prst="line">
            <a:avLst/>
          </a:prstGeom>
          <a:noFill/>
          <a:ln w="38100">
            <a:solidFill>
              <a:srgbClr val="80808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398" name="Line 6"/>
          <p:cNvSpPr>
            <a:spLocks noChangeShapeType="1"/>
          </p:cNvSpPr>
          <p:nvPr/>
        </p:nvSpPr>
        <p:spPr bwMode="auto">
          <a:xfrm flipV="1">
            <a:off x="4356100" y="1636713"/>
            <a:ext cx="1995488" cy="2008187"/>
          </a:xfrm>
          <a:prstGeom prst="line">
            <a:avLst/>
          </a:prstGeom>
          <a:noFill/>
          <a:ln w="349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399" name="Line 7"/>
          <p:cNvSpPr>
            <a:spLocks noChangeShapeType="1"/>
          </p:cNvSpPr>
          <p:nvPr/>
        </p:nvSpPr>
        <p:spPr bwMode="auto">
          <a:xfrm rot="-9000000">
            <a:off x="1997075" y="2268538"/>
            <a:ext cx="2714625" cy="728662"/>
          </a:xfrm>
          <a:prstGeom prst="line">
            <a:avLst/>
          </a:prstGeom>
          <a:noFill/>
          <a:ln w="349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0" name="Text Box 8"/>
          <p:cNvSpPr txBox="1">
            <a:spLocks noChangeArrowheads="1"/>
          </p:cNvSpPr>
          <p:nvPr/>
        </p:nvSpPr>
        <p:spPr bwMode="auto">
          <a:xfrm>
            <a:off x="3852863" y="98107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dirty="0" err="1"/>
              <a:t>costs</a:t>
            </a:r>
            <a:endParaRPr lang="it-IT" altLang="it-IT" sz="1200" b="1" dirty="0"/>
          </a:p>
        </p:txBody>
      </p:sp>
      <p:sp>
        <p:nvSpPr>
          <p:cNvPr id="59401" name="Text Box 9"/>
          <p:cNvSpPr txBox="1">
            <a:spLocks noChangeArrowheads="1"/>
          </p:cNvSpPr>
          <p:nvPr/>
        </p:nvSpPr>
        <p:spPr bwMode="auto">
          <a:xfrm>
            <a:off x="2411413"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02" name="Text Box 10"/>
          <p:cNvSpPr txBox="1">
            <a:spLocks noChangeArrowheads="1"/>
          </p:cNvSpPr>
          <p:nvPr/>
        </p:nvSpPr>
        <p:spPr bwMode="auto">
          <a:xfrm>
            <a:off x="6445250"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03" name="Text Box 11"/>
          <p:cNvSpPr txBox="1">
            <a:spLocks noChangeArrowheads="1"/>
          </p:cNvSpPr>
          <p:nvPr/>
        </p:nvSpPr>
        <p:spPr bwMode="auto">
          <a:xfrm>
            <a:off x="4284663" y="38147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59404" name="Text Box 12"/>
          <p:cNvSpPr txBox="1">
            <a:spLocks noChangeArrowheads="1"/>
          </p:cNvSpPr>
          <p:nvPr/>
        </p:nvSpPr>
        <p:spPr bwMode="auto">
          <a:xfrm>
            <a:off x="2268538"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5" name="Text Box 13"/>
          <p:cNvSpPr txBox="1">
            <a:spLocks noChangeArrowheads="1"/>
          </p:cNvSpPr>
          <p:nvPr/>
        </p:nvSpPr>
        <p:spPr bwMode="auto">
          <a:xfrm>
            <a:off x="6300788" y="13541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6" name="Text Box 14"/>
          <p:cNvSpPr txBox="1">
            <a:spLocks noChangeArrowheads="1"/>
          </p:cNvSpPr>
          <p:nvPr/>
        </p:nvSpPr>
        <p:spPr bwMode="auto">
          <a:xfrm>
            <a:off x="4860925"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7" name="Line 15"/>
          <p:cNvSpPr>
            <a:spLocks noChangeShapeType="1"/>
          </p:cNvSpPr>
          <p:nvPr/>
        </p:nvSpPr>
        <p:spPr bwMode="auto">
          <a:xfrm>
            <a:off x="5580063" y="981075"/>
            <a:ext cx="0" cy="3097213"/>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8" name="Line 16"/>
          <p:cNvSpPr>
            <a:spLocks noChangeShapeType="1"/>
          </p:cNvSpPr>
          <p:nvPr/>
        </p:nvSpPr>
        <p:spPr bwMode="auto">
          <a:xfrm flipV="1">
            <a:off x="5580063" y="1628775"/>
            <a:ext cx="504825" cy="18002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9" name="Line 17"/>
          <p:cNvSpPr>
            <a:spLocks noChangeShapeType="1"/>
          </p:cNvSpPr>
          <p:nvPr/>
        </p:nvSpPr>
        <p:spPr bwMode="auto">
          <a:xfrm rot="19800000" flipV="1">
            <a:off x="5106988" y="1633538"/>
            <a:ext cx="419100" cy="17541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0" name="Text Box 18"/>
          <p:cNvSpPr txBox="1">
            <a:spLocks noChangeArrowheads="1"/>
          </p:cNvSpPr>
          <p:nvPr/>
        </p:nvSpPr>
        <p:spPr bwMode="auto">
          <a:xfrm>
            <a:off x="5541963" y="38274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59411" name="Line 19"/>
          <p:cNvSpPr>
            <a:spLocks noChangeShapeType="1"/>
          </p:cNvSpPr>
          <p:nvPr/>
        </p:nvSpPr>
        <p:spPr bwMode="auto">
          <a:xfrm>
            <a:off x="5986463" y="2035175"/>
            <a:ext cx="0" cy="2016125"/>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2" name="Line 20"/>
          <p:cNvSpPr>
            <a:spLocks noChangeShapeType="1"/>
          </p:cNvSpPr>
          <p:nvPr/>
        </p:nvSpPr>
        <p:spPr bwMode="auto">
          <a:xfrm>
            <a:off x="5351463" y="2617788"/>
            <a:ext cx="0" cy="1439862"/>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3" name="Text Box 21"/>
          <p:cNvSpPr txBox="1">
            <a:spLocks noChangeArrowheads="1"/>
          </p:cNvSpPr>
          <p:nvPr/>
        </p:nvSpPr>
        <p:spPr bwMode="auto">
          <a:xfrm>
            <a:off x="4067175" y="48101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59414" name="Text Box 22"/>
          <p:cNvSpPr txBox="1">
            <a:spLocks noChangeArrowheads="1"/>
          </p:cNvSpPr>
          <p:nvPr/>
        </p:nvSpPr>
        <p:spPr bwMode="auto">
          <a:xfrm>
            <a:off x="5508625" y="4076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59415" name="Arc 23"/>
          <p:cNvSpPr>
            <a:spLocks/>
          </p:cNvSpPr>
          <p:nvPr/>
        </p:nvSpPr>
        <p:spPr bwMode="auto">
          <a:xfrm rot="10800000">
            <a:off x="5341938" y="4076700"/>
            <a:ext cx="647700" cy="323850"/>
          </a:xfrm>
          <a:custGeom>
            <a:avLst/>
            <a:gdLst>
              <a:gd name="T0" fmla="*/ 0 w 43188"/>
              <a:gd name="T1" fmla="*/ 313235 h 21600"/>
              <a:gd name="T2" fmla="*/ 647700 w 43188"/>
              <a:gd name="T3" fmla="*/ 323850 h 21600"/>
              <a:gd name="T4" fmla="*/ 323760 w 43188"/>
              <a:gd name="T5" fmla="*/ 323850 h 21600"/>
              <a:gd name="T6" fmla="*/ 0 60000 65536"/>
              <a:gd name="T7" fmla="*/ 0 60000 65536"/>
              <a:gd name="T8" fmla="*/ 0 60000 65536"/>
            </a:gdLst>
            <a:ahLst/>
            <a:cxnLst>
              <a:cxn ang="T6">
                <a:pos x="T0" y="T1"/>
              </a:cxn>
              <a:cxn ang="T7">
                <a:pos x="T2" y="T3"/>
              </a:cxn>
              <a:cxn ang="T8">
                <a:pos x="T4" y="T5"/>
              </a:cxn>
            </a:cxnLst>
            <a:rect l="0" t="0" r="r" b="b"/>
            <a:pathLst>
              <a:path w="43188" h="21600" fill="none" extrusionOk="0">
                <a:moveTo>
                  <a:pt x="-1" y="20891"/>
                </a:moveTo>
                <a:cubicBezTo>
                  <a:pt x="381" y="9244"/>
                  <a:pt x="9934" y="-1"/>
                  <a:pt x="21588" y="0"/>
                </a:cubicBezTo>
                <a:cubicBezTo>
                  <a:pt x="33517" y="0"/>
                  <a:pt x="43188" y="9670"/>
                  <a:pt x="43188" y="21600"/>
                </a:cubicBezTo>
              </a:path>
              <a:path w="43188" h="21600" stroke="0" extrusionOk="0">
                <a:moveTo>
                  <a:pt x="-1" y="20891"/>
                </a:moveTo>
                <a:cubicBezTo>
                  <a:pt x="381" y="9244"/>
                  <a:pt x="9934" y="-1"/>
                  <a:pt x="21588" y="0"/>
                </a:cubicBezTo>
                <a:cubicBezTo>
                  <a:pt x="33517" y="0"/>
                  <a:pt x="43188" y="9670"/>
                  <a:pt x="43188" y="21600"/>
                </a:cubicBezTo>
                <a:lnTo>
                  <a:pt x="21588" y="21600"/>
                </a:lnTo>
                <a:lnTo>
                  <a:pt x="-1" y="20891"/>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9416" name="Text Box 24"/>
          <p:cNvSpPr txBox="1">
            <a:spLocks noChangeArrowheads="1"/>
          </p:cNvSpPr>
          <p:nvPr/>
        </p:nvSpPr>
        <p:spPr bwMode="auto">
          <a:xfrm>
            <a:off x="4787900"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17" name="Line 25"/>
          <p:cNvSpPr>
            <a:spLocks noChangeShapeType="1"/>
          </p:cNvSpPr>
          <p:nvPr/>
        </p:nvSpPr>
        <p:spPr bwMode="auto">
          <a:xfrm>
            <a:off x="5064125"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8" name="Line 26"/>
          <p:cNvSpPr>
            <a:spLocks noChangeShapeType="1"/>
          </p:cNvSpPr>
          <p:nvPr/>
        </p:nvSpPr>
        <p:spPr bwMode="auto">
          <a:xfrm>
            <a:off x="900113" y="4076700"/>
            <a:ext cx="7416800" cy="0"/>
          </a:xfrm>
          <a:prstGeom prst="line">
            <a:avLst/>
          </a:prstGeom>
          <a:noFill/>
          <a:ln w="38100">
            <a:solidFill>
              <a:srgbClr val="808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9" name="Text Box 27"/>
          <p:cNvSpPr txBox="1">
            <a:spLocks noChangeArrowheads="1"/>
          </p:cNvSpPr>
          <p:nvPr/>
        </p:nvSpPr>
        <p:spPr bwMode="auto">
          <a:xfrm>
            <a:off x="395288" y="6088063"/>
            <a:ext cx="835342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b="1" dirty="0"/>
              <a:t>A’; B’   = </a:t>
            </a:r>
            <a:r>
              <a:rPr lang="it-IT" altLang="it-IT" sz="1600" dirty="0"/>
              <a:t>market </a:t>
            </a:r>
            <a:r>
              <a:rPr lang="it-IT" altLang="it-IT" sz="1600" dirty="0" err="1"/>
              <a:t>areas</a:t>
            </a:r>
            <a:r>
              <a:rPr lang="it-IT" altLang="it-IT" sz="1600" dirty="0"/>
              <a:t> </a:t>
            </a:r>
            <a:r>
              <a:rPr lang="it-IT" altLang="it-IT" sz="1600" dirty="0" err="1"/>
              <a:t>depending</a:t>
            </a:r>
            <a:r>
              <a:rPr lang="it-IT" altLang="it-IT" sz="1600" dirty="0"/>
              <a:t> on </a:t>
            </a:r>
            <a:r>
              <a:rPr lang="it-IT" altLang="it-IT" sz="1600" dirty="0" err="1"/>
              <a:t>transport</a:t>
            </a:r>
            <a:r>
              <a:rPr lang="it-IT" altLang="it-IT" sz="1600" dirty="0"/>
              <a:t> </a:t>
            </a:r>
            <a:r>
              <a:rPr lang="it-IT" altLang="it-IT" sz="1600" dirty="0" err="1"/>
              <a:t>costs</a:t>
            </a:r>
            <a:br>
              <a:rPr lang="it-IT" altLang="it-IT" sz="1600" dirty="0"/>
            </a:br>
            <a:r>
              <a:rPr lang="it-IT" altLang="it-IT" sz="1600" b="1" dirty="0"/>
              <a:t>CT </a:t>
            </a:r>
            <a:r>
              <a:rPr lang="it-IT" altLang="it-IT" sz="1600" dirty="0"/>
              <a:t>= </a:t>
            </a:r>
            <a:r>
              <a:rPr lang="it-IT" altLang="it-IT" sz="1600" dirty="0" err="1"/>
              <a:t>transport</a:t>
            </a:r>
            <a:r>
              <a:rPr lang="it-IT" altLang="it-IT" sz="1600" dirty="0"/>
              <a:t> </a:t>
            </a:r>
            <a:r>
              <a:rPr lang="it-IT" altLang="it-IT" sz="1600" dirty="0" err="1"/>
              <a:t>cost</a:t>
            </a:r>
            <a:r>
              <a:rPr lang="it-IT" altLang="it-IT" sz="1600" dirty="0"/>
              <a:t> </a:t>
            </a:r>
            <a:r>
              <a:rPr lang="it-IT" altLang="it-IT" sz="1600" dirty="0" err="1"/>
              <a:t>delimiting</a:t>
            </a:r>
            <a:r>
              <a:rPr lang="it-IT" altLang="it-IT" sz="1600" dirty="0"/>
              <a:t> the </a:t>
            </a:r>
            <a:r>
              <a:rPr lang="it-IT" altLang="it-IT" sz="1600" dirty="0" err="1"/>
              <a:t>demand</a:t>
            </a:r>
            <a:r>
              <a:rPr lang="it-IT" altLang="it-IT" sz="1600" dirty="0"/>
              <a:t> </a:t>
            </a:r>
            <a:r>
              <a:rPr lang="it-IT" altLang="it-IT" sz="1600" dirty="0" err="1"/>
              <a:t>cone</a:t>
            </a:r>
            <a:endParaRPr lang="it-IT" altLang="it-IT" sz="1600" dirty="0"/>
          </a:p>
        </p:txBody>
      </p:sp>
    </p:spTree>
    <p:extLst>
      <p:ext uri="{BB962C8B-B14F-4D97-AF65-F5344CB8AC3E}">
        <p14:creationId xmlns:p14="http://schemas.microsoft.com/office/powerpoint/2010/main" val="29648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endParaRPr lang="it-IT" altLang="it-IT" sz="3200" dirty="0"/>
          </a:p>
        </p:txBody>
      </p:sp>
      <p:sp>
        <p:nvSpPr>
          <p:cNvPr id="60419" name="Line 3"/>
          <p:cNvSpPr>
            <a:spLocks noChangeShapeType="1"/>
          </p:cNvSpPr>
          <p:nvPr/>
        </p:nvSpPr>
        <p:spPr bwMode="auto">
          <a:xfrm>
            <a:off x="900113" y="4076700"/>
            <a:ext cx="7416800" cy="0"/>
          </a:xfrm>
          <a:prstGeom prst="line">
            <a:avLst/>
          </a:prstGeom>
          <a:noFill/>
          <a:ln w="19050">
            <a:solidFill>
              <a:srgbClr val="3333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0" name="Line 4"/>
          <p:cNvSpPr>
            <a:spLocks noChangeShapeType="1"/>
          </p:cNvSpPr>
          <p:nvPr/>
        </p:nvSpPr>
        <p:spPr bwMode="auto">
          <a:xfrm>
            <a:off x="4356100" y="963613"/>
            <a:ext cx="0" cy="3097212"/>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1" name="Text Box 5"/>
          <p:cNvSpPr txBox="1">
            <a:spLocks noChangeArrowheads="1"/>
          </p:cNvSpPr>
          <p:nvPr/>
        </p:nvSpPr>
        <p:spPr bwMode="auto">
          <a:xfrm>
            <a:off x="3852863" y="98107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dirty="0" err="1"/>
              <a:t>costs</a:t>
            </a:r>
            <a:endParaRPr lang="it-IT" altLang="it-IT" sz="1200" b="1" dirty="0"/>
          </a:p>
        </p:txBody>
      </p:sp>
      <p:sp>
        <p:nvSpPr>
          <p:cNvPr id="60422" name="Text Box 6"/>
          <p:cNvSpPr txBox="1">
            <a:spLocks noChangeArrowheads="1"/>
          </p:cNvSpPr>
          <p:nvPr/>
        </p:nvSpPr>
        <p:spPr bwMode="auto">
          <a:xfrm>
            <a:off x="4716463"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60423" name="Text Box 7"/>
          <p:cNvSpPr txBox="1">
            <a:spLocks noChangeArrowheads="1"/>
          </p:cNvSpPr>
          <p:nvPr/>
        </p:nvSpPr>
        <p:spPr bwMode="auto">
          <a:xfrm>
            <a:off x="6948488"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60424" name="Text Box 8"/>
          <p:cNvSpPr txBox="1">
            <a:spLocks noChangeArrowheads="1"/>
          </p:cNvSpPr>
          <p:nvPr/>
        </p:nvSpPr>
        <p:spPr bwMode="auto">
          <a:xfrm>
            <a:off x="4211638" y="41497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60425" name="Text Box 9"/>
          <p:cNvSpPr txBox="1">
            <a:spLocks noChangeArrowheads="1"/>
          </p:cNvSpPr>
          <p:nvPr/>
        </p:nvSpPr>
        <p:spPr bwMode="auto">
          <a:xfrm>
            <a:off x="2268538"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6" name="Text Box 10"/>
          <p:cNvSpPr txBox="1">
            <a:spLocks noChangeArrowheads="1"/>
          </p:cNvSpPr>
          <p:nvPr/>
        </p:nvSpPr>
        <p:spPr bwMode="auto">
          <a:xfrm>
            <a:off x="6804025" y="126841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7" name="Text Box 11"/>
          <p:cNvSpPr txBox="1">
            <a:spLocks noChangeArrowheads="1"/>
          </p:cNvSpPr>
          <p:nvPr/>
        </p:nvSpPr>
        <p:spPr bwMode="auto">
          <a:xfrm>
            <a:off x="4732338" y="1282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9" name="Line 13"/>
          <p:cNvSpPr>
            <a:spLocks noChangeShapeType="1"/>
          </p:cNvSpPr>
          <p:nvPr/>
        </p:nvSpPr>
        <p:spPr bwMode="auto">
          <a:xfrm>
            <a:off x="5922963" y="981075"/>
            <a:ext cx="0" cy="3097213"/>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0" name="Text Box 14"/>
          <p:cNvSpPr txBox="1">
            <a:spLocks noChangeArrowheads="1"/>
          </p:cNvSpPr>
          <p:nvPr/>
        </p:nvSpPr>
        <p:spPr bwMode="auto">
          <a:xfrm>
            <a:off x="5884863" y="38274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60431" name="Line 15"/>
          <p:cNvSpPr>
            <a:spLocks noChangeShapeType="1"/>
          </p:cNvSpPr>
          <p:nvPr/>
        </p:nvSpPr>
        <p:spPr bwMode="auto">
          <a:xfrm>
            <a:off x="6329363" y="2035175"/>
            <a:ext cx="0" cy="2016125"/>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2" name="Line 16"/>
          <p:cNvSpPr>
            <a:spLocks noChangeShapeType="1"/>
          </p:cNvSpPr>
          <p:nvPr/>
        </p:nvSpPr>
        <p:spPr bwMode="auto">
          <a:xfrm>
            <a:off x="5664200" y="2349500"/>
            <a:ext cx="0" cy="1727200"/>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3" name="Text Box 17"/>
          <p:cNvSpPr txBox="1">
            <a:spLocks noChangeArrowheads="1"/>
          </p:cNvSpPr>
          <p:nvPr/>
        </p:nvSpPr>
        <p:spPr bwMode="auto">
          <a:xfrm>
            <a:off x="4067175" y="48101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60434" name="Text Box 18"/>
          <p:cNvSpPr txBox="1">
            <a:spLocks noChangeArrowheads="1"/>
          </p:cNvSpPr>
          <p:nvPr/>
        </p:nvSpPr>
        <p:spPr bwMode="auto">
          <a:xfrm>
            <a:off x="5851525" y="4076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60435" name="Arc 19"/>
          <p:cNvSpPr>
            <a:spLocks/>
          </p:cNvSpPr>
          <p:nvPr/>
        </p:nvSpPr>
        <p:spPr bwMode="auto">
          <a:xfrm rot="10800000">
            <a:off x="5664200" y="4076700"/>
            <a:ext cx="681038" cy="288925"/>
          </a:xfrm>
          <a:custGeom>
            <a:avLst/>
            <a:gdLst>
              <a:gd name="T0" fmla="*/ 0 w 43188"/>
              <a:gd name="T1" fmla="*/ 279455 h 21600"/>
              <a:gd name="T2" fmla="*/ 681038 w 43188"/>
              <a:gd name="T3" fmla="*/ 288925 h 21600"/>
              <a:gd name="T4" fmla="*/ 340424 w 43188"/>
              <a:gd name="T5" fmla="*/ 288925 h 21600"/>
              <a:gd name="T6" fmla="*/ 0 60000 65536"/>
              <a:gd name="T7" fmla="*/ 0 60000 65536"/>
              <a:gd name="T8" fmla="*/ 0 60000 65536"/>
            </a:gdLst>
            <a:ahLst/>
            <a:cxnLst>
              <a:cxn ang="T6">
                <a:pos x="T0" y="T1"/>
              </a:cxn>
              <a:cxn ang="T7">
                <a:pos x="T2" y="T3"/>
              </a:cxn>
              <a:cxn ang="T8">
                <a:pos x="T4" y="T5"/>
              </a:cxn>
            </a:cxnLst>
            <a:rect l="0" t="0" r="r" b="b"/>
            <a:pathLst>
              <a:path w="43188" h="21600" fill="none" extrusionOk="0">
                <a:moveTo>
                  <a:pt x="-1" y="20891"/>
                </a:moveTo>
                <a:cubicBezTo>
                  <a:pt x="381" y="9244"/>
                  <a:pt x="9934" y="-1"/>
                  <a:pt x="21588" y="0"/>
                </a:cubicBezTo>
                <a:cubicBezTo>
                  <a:pt x="33517" y="0"/>
                  <a:pt x="43188" y="9670"/>
                  <a:pt x="43188" y="21600"/>
                </a:cubicBezTo>
              </a:path>
              <a:path w="43188" h="21600" stroke="0" extrusionOk="0">
                <a:moveTo>
                  <a:pt x="-1" y="20891"/>
                </a:moveTo>
                <a:cubicBezTo>
                  <a:pt x="381" y="9244"/>
                  <a:pt x="9934" y="-1"/>
                  <a:pt x="21588" y="0"/>
                </a:cubicBezTo>
                <a:cubicBezTo>
                  <a:pt x="33517" y="0"/>
                  <a:pt x="43188" y="9670"/>
                  <a:pt x="43188" y="21600"/>
                </a:cubicBezTo>
                <a:lnTo>
                  <a:pt x="21588" y="21600"/>
                </a:lnTo>
                <a:lnTo>
                  <a:pt x="-1" y="20891"/>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0436" name="Line 20"/>
          <p:cNvSpPr>
            <a:spLocks noChangeShapeType="1"/>
          </p:cNvSpPr>
          <p:nvPr/>
        </p:nvSpPr>
        <p:spPr bwMode="auto">
          <a:xfrm>
            <a:off x="1476375" y="1628775"/>
            <a:ext cx="6048375" cy="0"/>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7" name="Freeform 21"/>
          <p:cNvSpPr>
            <a:spLocks/>
          </p:cNvSpPr>
          <p:nvPr/>
        </p:nvSpPr>
        <p:spPr bwMode="auto">
          <a:xfrm>
            <a:off x="5922963" y="1422400"/>
            <a:ext cx="1506537" cy="2151063"/>
          </a:xfrm>
          <a:custGeom>
            <a:avLst/>
            <a:gdLst>
              <a:gd name="T0" fmla="*/ 0 w 949"/>
              <a:gd name="T1" fmla="*/ 2151063 h 1355"/>
              <a:gd name="T2" fmla="*/ 160337 w 949"/>
              <a:gd name="T3" fmla="*/ 1270000 h 1355"/>
              <a:gd name="T4" fmla="*/ 431800 w 949"/>
              <a:gd name="T5" fmla="*/ 566738 h 1355"/>
              <a:gd name="T6" fmla="*/ 973137 w 949"/>
              <a:gd name="T7" fmla="*/ 190500 h 1355"/>
              <a:gd name="T8" fmla="*/ 1506537 w 949"/>
              <a:gd name="T9" fmla="*/ 0 h 1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9" h="1355">
                <a:moveTo>
                  <a:pt x="0" y="1355"/>
                </a:moveTo>
                <a:cubicBezTo>
                  <a:pt x="17" y="1263"/>
                  <a:pt x="56" y="966"/>
                  <a:pt x="101" y="800"/>
                </a:cubicBezTo>
                <a:cubicBezTo>
                  <a:pt x="146" y="634"/>
                  <a:pt x="187" y="470"/>
                  <a:pt x="272" y="357"/>
                </a:cubicBezTo>
                <a:cubicBezTo>
                  <a:pt x="357" y="244"/>
                  <a:pt x="500" y="180"/>
                  <a:pt x="613" y="120"/>
                </a:cubicBezTo>
                <a:cubicBezTo>
                  <a:pt x="726" y="60"/>
                  <a:pt x="879" y="25"/>
                  <a:pt x="949" y="0"/>
                </a:cubicBez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8" name="Freeform 22"/>
          <p:cNvSpPr>
            <a:spLocks/>
          </p:cNvSpPr>
          <p:nvPr/>
        </p:nvSpPr>
        <p:spPr bwMode="auto">
          <a:xfrm flipH="1">
            <a:off x="4422775" y="1412875"/>
            <a:ext cx="1508125" cy="2151063"/>
          </a:xfrm>
          <a:custGeom>
            <a:avLst/>
            <a:gdLst>
              <a:gd name="T0" fmla="*/ 0 w 949"/>
              <a:gd name="T1" fmla="*/ 2151063 h 1355"/>
              <a:gd name="T2" fmla="*/ 160506 w 949"/>
              <a:gd name="T3" fmla="*/ 1270000 h 1355"/>
              <a:gd name="T4" fmla="*/ 432255 w 949"/>
              <a:gd name="T5" fmla="*/ 566738 h 1355"/>
              <a:gd name="T6" fmla="*/ 974163 w 949"/>
              <a:gd name="T7" fmla="*/ 190500 h 1355"/>
              <a:gd name="T8" fmla="*/ 1508125 w 949"/>
              <a:gd name="T9" fmla="*/ 0 h 1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9" h="1355">
                <a:moveTo>
                  <a:pt x="0" y="1355"/>
                </a:moveTo>
                <a:cubicBezTo>
                  <a:pt x="17" y="1263"/>
                  <a:pt x="56" y="966"/>
                  <a:pt x="101" y="800"/>
                </a:cubicBezTo>
                <a:cubicBezTo>
                  <a:pt x="146" y="634"/>
                  <a:pt x="187" y="470"/>
                  <a:pt x="272" y="357"/>
                </a:cubicBezTo>
                <a:cubicBezTo>
                  <a:pt x="357" y="244"/>
                  <a:pt x="500" y="180"/>
                  <a:pt x="613" y="120"/>
                </a:cubicBezTo>
                <a:cubicBezTo>
                  <a:pt x="726" y="60"/>
                  <a:pt x="879" y="25"/>
                  <a:pt x="949" y="0"/>
                </a:cubicBez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9" name="Freeform 23"/>
          <p:cNvSpPr>
            <a:spLocks/>
          </p:cNvSpPr>
          <p:nvPr/>
        </p:nvSpPr>
        <p:spPr bwMode="auto">
          <a:xfrm>
            <a:off x="4356100" y="1803400"/>
            <a:ext cx="3200400" cy="1778000"/>
          </a:xfrm>
          <a:custGeom>
            <a:avLst/>
            <a:gdLst>
              <a:gd name="T0" fmla="*/ 0 w 2016"/>
              <a:gd name="T1" fmla="*/ 1778000 h 1120"/>
              <a:gd name="T2" fmla="*/ 571500 w 2016"/>
              <a:gd name="T3" fmla="*/ 1104900 h 1120"/>
              <a:gd name="T4" fmla="*/ 1130300 w 2016"/>
              <a:gd name="T5" fmla="*/ 647700 h 1120"/>
              <a:gd name="T6" fmla="*/ 1968500 w 2016"/>
              <a:gd name="T7" fmla="*/ 215900 h 1120"/>
              <a:gd name="T8" fmla="*/ 3200400 w 2016"/>
              <a:gd name="T9" fmla="*/ 0 h 1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16" h="1120">
                <a:moveTo>
                  <a:pt x="0" y="1120"/>
                </a:moveTo>
                <a:cubicBezTo>
                  <a:pt x="60" y="1049"/>
                  <a:pt x="241" y="815"/>
                  <a:pt x="360" y="696"/>
                </a:cubicBezTo>
                <a:cubicBezTo>
                  <a:pt x="479" y="577"/>
                  <a:pt x="565" y="501"/>
                  <a:pt x="712" y="408"/>
                </a:cubicBezTo>
                <a:cubicBezTo>
                  <a:pt x="859" y="315"/>
                  <a:pt x="1023" y="204"/>
                  <a:pt x="1240" y="136"/>
                </a:cubicBezTo>
                <a:cubicBezTo>
                  <a:pt x="1457" y="68"/>
                  <a:pt x="1855" y="28"/>
                  <a:pt x="2016"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0" name="Freeform 24"/>
          <p:cNvSpPr>
            <a:spLocks/>
          </p:cNvSpPr>
          <p:nvPr/>
        </p:nvSpPr>
        <p:spPr bwMode="auto">
          <a:xfrm flipH="1">
            <a:off x="1166813" y="1795463"/>
            <a:ext cx="3198812" cy="1778000"/>
          </a:xfrm>
          <a:custGeom>
            <a:avLst/>
            <a:gdLst>
              <a:gd name="T0" fmla="*/ 0 w 2016"/>
              <a:gd name="T1" fmla="*/ 1778000 h 1120"/>
              <a:gd name="T2" fmla="*/ 571216 w 2016"/>
              <a:gd name="T3" fmla="*/ 1104900 h 1120"/>
              <a:gd name="T4" fmla="*/ 1129739 w 2016"/>
              <a:gd name="T5" fmla="*/ 647700 h 1120"/>
              <a:gd name="T6" fmla="*/ 1967523 w 2016"/>
              <a:gd name="T7" fmla="*/ 215900 h 1120"/>
              <a:gd name="T8" fmla="*/ 3198812 w 2016"/>
              <a:gd name="T9" fmla="*/ 0 h 1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16" h="1120">
                <a:moveTo>
                  <a:pt x="0" y="1120"/>
                </a:moveTo>
                <a:cubicBezTo>
                  <a:pt x="60" y="1049"/>
                  <a:pt x="241" y="815"/>
                  <a:pt x="360" y="696"/>
                </a:cubicBezTo>
                <a:cubicBezTo>
                  <a:pt x="479" y="577"/>
                  <a:pt x="565" y="501"/>
                  <a:pt x="712" y="408"/>
                </a:cubicBezTo>
                <a:cubicBezTo>
                  <a:pt x="859" y="315"/>
                  <a:pt x="1023" y="204"/>
                  <a:pt x="1240" y="136"/>
                </a:cubicBezTo>
                <a:cubicBezTo>
                  <a:pt x="1457" y="68"/>
                  <a:pt x="1855" y="28"/>
                  <a:pt x="2016"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1" name="Line 25"/>
          <p:cNvSpPr>
            <a:spLocks noChangeShapeType="1"/>
          </p:cNvSpPr>
          <p:nvPr/>
        </p:nvSpPr>
        <p:spPr bwMode="auto">
          <a:xfrm>
            <a:off x="5051425"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2" name="Line 26"/>
          <p:cNvSpPr>
            <a:spLocks noChangeShapeType="1"/>
          </p:cNvSpPr>
          <p:nvPr/>
        </p:nvSpPr>
        <p:spPr bwMode="auto">
          <a:xfrm>
            <a:off x="6838950"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 name="Text Box 27"/>
          <p:cNvSpPr txBox="1">
            <a:spLocks noChangeArrowheads="1"/>
          </p:cNvSpPr>
          <p:nvPr/>
        </p:nvSpPr>
        <p:spPr bwMode="auto">
          <a:xfrm>
            <a:off x="395288" y="6088063"/>
            <a:ext cx="835342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b="1" dirty="0"/>
              <a:t>A’; B’   = </a:t>
            </a:r>
            <a:r>
              <a:rPr lang="it-IT" altLang="it-IT" sz="1600" dirty="0"/>
              <a:t>market </a:t>
            </a:r>
            <a:r>
              <a:rPr lang="it-IT" altLang="it-IT" sz="1600" dirty="0" err="1"/>
              <a:t>areas</a:t>
            </a:r>
            <a:r>
              <a:rPr lang="it-IT" altLang="it-IT" sz="1600" dirty="0"/>
              <a:t> </a:t>
            </a:r>
            <a:r>
              <a:rPr lang="it-IT" altLang="it-IT" sz="1600" dirty="0" err="1"/>
              <a:t>depending</a:t>
            </a:r>
            <a:r>
              <a:rPr lang="it-IT" altLang="it-IT" sz="1600" dirty="0"/>
              <a:t> on </a:t>
            </a:r>
            <a:r>
              <a:rPr lang="it-IT" altLang="it-IT" sz="1600" dirty="0" err="1"/>
              <a:t>transport</a:t>
            </a:r>
            <a:r>
              <a:rPr lang="it-IT" altLang="it-IT" sz="1600" dirty="0"/>
              <a:t> </a:t>
            </a:r>
            <a:r>
              <a:rPr lang="it-IT" altLang="it-IT" sz="1600" dirty="0" err="1"/>
              <a:t>costs</a:t>
            </a:r>
            <a:br>
              <a:rPr lang="it-IT" altLang="it-IT" sz="1600" dirty="0"/>
            </a:br>
            <a:r>
              <a:rPr lang="it-IT" altLang="it-IT" sz="1600" b="1" dirty="0"/>
              <a:t>CT </a:t>
            </a:r>
            <a:r>
              <a:rPr lang="it-IT" altLang="it-IT" sz="1600" dirty="0"/>
              <a:t>= </a:t>
            </a:r>
            <a:r>
              <a:rPr lang="it-IT" altLang="it-IT" sz="1600" dirty="0" err="1"/>
              <a:t>transport</a:t>
            </a:r>
            <a:r>
              <a:rPr lang="it-IT" altLang="it-IT" sz="1600" dirty="0"/>
              <a:t> </a:t>
            </a:r>
            <a:r>
              <a:rPr lang="it-IT" altLang="it-IT" sz="1600" dirty="0" err="1"/>
              <a:t>cost</a:t>
            </a:r>
            <a:r>
              <a:rPr lang="it-IT" altLang="it-IT" sz="1600" dirty="0"/>
              <a:t> </a:t>
            </a:r>
            <a:r>
              <a:rPr lang="it-IT" altLang="it-IT" sz="1600" dirty="0" err="1"/>
              <a:t>delimiting</a:t>
            </a:r>
            <a:r>
              <a:rPr lang="it-IT" altLang="it-IT" sz="1600" dirty="0"/>
              <a:t> the </a:t>
            </a:r>
            <a:r>
              <a:rPr lang="it-IT" altLang="it-IT" sz="1600" dirty="0" err="1"/>
              <a:t>demand</a:t>
            </a:r>
            <a:r>
              <a:rPr lang="it-IT" altLang="it-IT" sz="1600" dirty="0"/>
              <a:t> </a:t>
            </a:r>
            <a:r>
              <a:rPr lang="it-IT" altLang="it-IT" sz="1600" dirty="0" err="1"/>
              <a:t>cone</a:t>
            </a:r>
            <a:endParaRPr lang="it-IT" altLang="it-IT" sz="1600" dirty="0"/>
          </a:p>
        </p:txBody>
      </p:sp>
    </p:spTree>
    <p:extLst>
      <p:ext uri="{BB962C8B-B14F-4D97-AF65-F5344CB8AC3E}">
        <p14:creationId xmlns:p14="http://schemas.microsoft.com/office/powerpoint/2010/main" val="236868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Intermodal Transportation Cost Function</a:t>
            </a:r>
          </a:p>
        </p:txBody>
      </p:sp>
      <p:sp>
        <p:nvSpPr>
          <p:cNvPr id="94212" name="Rectangle 44"/>
          <p:cNvSpPr>
            <a:spLocks noChangeArrowheads="1"/>
          </p:cNvSpPr>
          <p:nvPr/>
        </p:nvSpPr>
        <p:spPr bwMode="auto">
          <a:xfrm>
            <a:off x="1581851" y="1946032"/>
            <a:ext cx="6217238" cy="530380"/>
          </a:xfrm>
          <a:prstGeom prst="rect">
            <a:avLst/>
          </a:prstGeom>
          <a:solidFill>
            <a:schemeClr val="accent2">
              <a:lumMod val="40000"/>
              <a:lumOff val="60000"/>
            </a:schemeClr>
          </a:solidFill>
          <a:ln w="9525">
            <a:noFill/>
            <a:miter lim="800000"/>
            <a:headEnd/>
            <a:tailEnd/>
          </a:ln>
        </p:spPr>
        <p:txBody>
          <a:bodyPr wrap="none" anchor="ctr"/>
          <a:lstStyle/>
          <a:p>
            <a:endParaRPr lang="en-US"/>
          </a:p>
        </p:txBody>
      </p:sp>
      <p:sp>
        <p:nvSpPr>
          <p:cNvPr id="94213" name="Rectangle 43"/>
          <p:cNvSpPr>
            <a:spLocks noChangeArrowheads="1"/>
          </p:cNvSpPr>
          <p:nvPr/>
        </p:nvSpPr>
        <p:spPr bwMode="auto">
          <a:xfrm>
            <a:off x="1578168" y="2474570"/>
            <a:ext cx="6215396" cy="2482475"/>
          </a:xfrm>
          <a:prstGeom prst="rect">
            <a:avLst/>
          </a:prstGeom>
          <a:solidFill>
            <a:schemeClr val="accent2">
              <a:lumMod val="20000"/>
              <a:lumOff val="80000"/>
            </a:schemeClr>
          </a:solidFill>
          <a:ln w="9525">
            <a:noFill/>
            <a:miter lim="800000"/>
            <a:headEnd/>
            <a:tailEnd/>
          </a:ln>
        </p:spPr>
        <p:txBody>
          <a:bodyPr wrap="none" anchor="ctr"/>
          <a:lstStyle/>
          <a:p>
            <a:endParaRPr lang="en-US"/>
          </a:p>
        </p:txBody>
      </p:sp>
      <p:sp>
        <p:nvSpPr>
          <p:cNvPr id="94214" name="Rectangle 42"/>
          <p:cNvSpPr>
            <a:spLocks noChangeArrowheads="1"/>
          </p:cNvSpPr>
          <p:nvPr/>
        </p:nvSpPr>
        <p:spPr bwMode="auto">
          <a:xfrm>
            <a:off x="1578168" y="4962570"/>
            <a:ext cx="6217238" cy="530380"/>
          </a:xfrm>
          <a:prstGeom prst="rect">
            <a:avLst/>
          </a:prstGeom>
          <a:solidFill>
            <a:schemeClr val="accent2">
              <a:lumMod val="40000"/>
              <a:lumOff val="60000"/>
            </a:schemeClr>
          </a:solidFill>
          <a:ln w="9525">
            <a:noFill/>
            <a:miter lim="800000"/>
            <a:headEnd/>
            <a:tailEnd/>
          </a:ln>
        </p:spPr>
        <p:txBody>
          <a:bodyPr wrap="none" anchor="ctr"/>
          <a:lstStyle/>
          <a:p>
            <a:endParaRPr lang="en-US"/>
          </a:p>
        </p:txBody>
      </p:sp>
      <p:sp>
        <p:nvSpPr>
          <p:cNvPr id="94215" name="Freeform 7"/>
          <p:cNvSpPr>
            <a:spLocks/>
          </p:cNvSpPr>
          <p:nvPr/>
        </p:nvSpPr>
        <p:spPr bwMode="auto">
          <a:xfrm>
            <a:off x="939132" y="1469057"/>
            <a:ext cx="7719983" cy="4022052"/>
          </a:xfrm>
          <a:custGeom>
            <a:avLst/>
            <a:gdLst>
              <a:gd name="T0" fmla="*/ 0 w 4192"/>
              <a:gd name="T1" fmla="*/ 0 h 2184"/>
              <a:gd name="T2" fmla="*/ 0 w 4192"/>
              <a:gd name="T3" fmla="*/ 2147483647 h 2184"/>
              <a:gd name="T4" fmla="*/ 2147483647 w 4192"/>
              <a:gd name="T5" fmla="*/ 2147483647 h 2184"/>
              <a:gd name="T6" fmla="*/ 0 60000 65536"/>
              <a:gd name="T7" fmla="*/ 0 60000 65536"/>
              <a:gd name="T8" fmla="*/ 0 60000 65536"/>
              <a:gd name="T9" fmla="*/ 0 w 4192"/>
              <a:gd name="T10" fmla="*/ 0 h 2184"/>
              <a:gd name="T11" fmla="*/ 4192 w 4192"/>
              <a:gd name="T12" fmla="*/ 2184 h 2184"/>
            </a:gdLst>
            <a:ahLst/>
            <a:cxnLst>
              <a:cxn ang="T6">
                <a:pos x="T0" y="T1"/>
              </a:cxn>
              <a:cxn ang="T7">
                <a:pos x="T2" y="T3"/>
              </a:cxn>
              <a:cxn ang="T8">
                <a:pos x="T4" y="T5"/>
              </a:cxn>
            </a:cxnLst>
            <a:rect l="T9" t="T10" r="T11" b="T12"/>
            <a:pathLst>
              <a:path w="4192" h="2184">
                <a:moveTo>
                  <a:pt x="0" y="0"/>
                </a:moveTo>
                <a:lnTo>
                  <a:pt x="0" y="2184"/>
                </a:lnTo>
                <a:lnTo>
                  <a:pt x="4192" y="2184"/>
                </a:lnTo>
              </a:path>
            </a:pathLst>
          </a:custGeom>
          <a:noFill/>
          <a:ln w="31750">
            <a:solidFill>
              <a:schemeClr val="bg1">
                <a:lumMod val="50000"/>
              </a:schemeClr>
            </a:solidFill>
            <a:round/>
            <a:headEnd type="triangle" w="med" len="med"/>
            <a:tailEnd/>
          </a:ln>
        </p:spPr>
        <p:txBody>
          <a:bodyPr/>
          <a:lstStyle/>
          <a:p>
            <a:endParaRPr lang="en-US"/>
          </a:p>
        </p:txBody>
      </p:sp>
      <p:sp>
        <p:nvSpPr>
          <p:cNvPr id="94216" name="Rectangle 8"/>
          <p:cNvSpPr>
            <a:spLocks noChangeArrowheads="1"/>
          </p:cNvSpPr>
          <p:nvPr/>
        </p:nvSpPr>
        <p:spPr bwMode="auto">
          <a:xfrm rot="16200000">
            <a:off x="505437" y="3429715"/>
            <a:ext cx="395942" cy="246221"/>
          </a:xfrm>
          <a:prstGeom prst="rect">
            <a:avLst/>
          </a:prstGeom>
          <a:noFill/>
          <a:ln w="9525">
            <a:noFill/>
            <a:miter lim="800000"/>
            <a:headEnd/>
            <a:tailEnd/>
          </a:ln>
        </p:spPr>
        <p:txBody>
          <a:bodyPr wrap="none" lIns="0" tIns="0" rIns="0" bIns="0">
            <a:spAutoFit/>
          </a:bodyPr>
          <a:lstStyle/>
          <a:p>
            <a:r>
              <a:rPr lang="en-US" sz="1600" b="1" dirty="0">
                <a:latin typeface="Agency FB" panose="020B0503020202020204" pitchFamily="34" charset="0"/>
              </a:rPr>
              <a:t>Costs</a:t>
            </a:r>
          </a:p>
        </p:txBody>
      </p:sp>
      <p:sp>
        <p:nvSpPr>
          <p:cNvPr id="94217" name="Text Box 9"/>
          <p:cNvSpPr txBox="1">
            <a:spLocks noChangeArrowheads="1"/>
          </p:cNvSpPr>
          <p:nvPr/>
        </p:nvSpPr>
        <p:spPr bwMode="auto">
          <a:xfrm>
            <a:off x="1272792" y="5606136"/>
            <a:ext cx="618118"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Origin</a:t>
            </a:r>
          </a:p>
        </p:txBody>
      </p:sp>
      <p:sp>
        <p:nvSpPr>
          <p:cNvPr id="94218" name="Text Box 10"/>
          <p:cNvSpPr txBox="1">
            <a:spLocks noChangeArrowheads="1"/>
          </p:cNvSpPr>
          <p:nvPr/>
        </p:nvSpPr>
        <p:spPr bwMode="auto">
          <a:xfrm>
            <a:off x="7275962" y="5606136"/>
            <a:ext cx="1070165"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Destination</a:t>
            </a:r>
          </a:p>
        </p:txBody>
      </p:sp>
      <p:sp>
        <p:nvSpPr>
          <p:cNvPr id="94219" name="Line 11"/>
          <p:cNvSpPr>
            <a:spLocks noChangeShapeType="1"/>
          </p:cNvSpPr>
          <p:nvPr/>
        </p:nvSpPr>
        <p:spPr bwMode="auto">
          <a:xfrm flipV="1">
            <a:off x="1572642" y="5373246"/>
            <a:ext cx="0" cy="220992"/>
          </a:xfrm>
          <a:prstGeom prst="line">
            <a:avLst/>
          </a:prstGeom>
          <a:noFill/>
          <a:ln w="25400">
            <a:solidFill>
              <a:schemeClr val="bg1">
                <a:lumMod val="50000"/>
              </a:schemeClr>
            </a:solidFill>
            <a:round/>
            <a:headEnd/>
            <a:tailEnd/>
          </a:ln>
        </p:spPr>
        <p:txBody>
          <a:bodyPr/>
          <a:lstStyle/>
          <a:p>
            <a:endParaRPr lang="en-US"/>
          </a:p>
        </p:txBody>
      </p:sp>
      <p:sp>
        <p:nvSpPr>
          <p:cNvPr id="94220" name="Line 12"/>
          <p:cNvSpPr>
            <a:spLocks noChangeShapeType="1"/>
          </p:cNvSpPr>
          <p:nvPr/>
        </p:nvSpPr>
        <p:spPr bwMode="auto">
          <a:xfrm flipV="1">
            <a:off x="7802772" y="5373246"/>
            <a:ext cx="0" cy="220992"/>
          </a:xfrm>
          <a:prstGeom prst="line">
            <a:avLst/>
          </a:prstGeom>
          <a:noFill/>
          <a:ln w="25400">
            <a:solidFill>
              <a:schemeClr val="bg1">
                <a:lumMod val="50000"/>
              </a:schemeClr>
            </a:solidFill>
            <a:round/>
            <a:headEnd/>
            <a:tailEnd/>
          </a:ln>
        </p:spPr>
        <p:txBody>
          <a:bodyPr/>
          <a:lstStyle/>
          <a:p>
            <a:endParaRPr lang="en-US"/>
          </a:p>
        </p:txBody>
      </p:sp>
      <p:sp>
        <p:nvSpPr>
          <p:cNvPr id="94221" name="Line 14"/>
          <p:cNvSpPr>
            <a:spLocks noChangeShapeType="1"/>
          </p:cNvSpPr>
          <p:nvPr/>
        </p:nvSpPr>
        <p:spPr bwMode="auto">
          <a:xfrm>
            <a:off x="1204323" y="4960728"/>
            <a:ext cx="3535870" cy="0"/>
          </a:xfrm>
          <a:prstGeom prst="line">
            <a:avLst/>
          </a:prstGeom>
          <a:noFill/>
          <a:ln w="19050">
            <a:solidFill>
              <a:schemeClr val="bg1">
                <a:lumMod val="65000"/>
              </a:schemeClr>
            </a:solidFill>
            <a:prstDash val="dash"/>
            <a:round/>
            <a:headEnd/>
            <a:tailEnd/>
          </a:ln>
        </p:spPr>
        <p:txBody>
          <a:bodyPr/>
          <a:lstStyle/>
          <a:p>
            <a:endParaRPr lang="en-US"/>
          </a:p>
        </p:txBody>
      </p:sp>
      <p:sp>
        <p:nvSpPr>
          <p:cNvPr id="94222" name="Line 15"/>
          <p:cNvSpPr>
            <a:spLocks noChangeShapeType="1"/>
          </p:cNvSpPr>
          <p:nvPr/>
        </p:nvSpPr>
        <p:spPr bwMode="auto">
          <a:xfrm>
            <a:off x="4386606" y="4209356"/>
            <a:ext cx="766105" cy="0"/>
          </a:xfrm>
          <a:prstGeom prst="line">
            <a:avLst/>
          </a:prstGeom>
          <a:noFill/>
          <a:ln w="19050">
            <a:solidFill>
              <a:schemeClr val="bg1">
                <a:lumMod val="65000"/>
              </a:schemeClr>
            </a:solidFill>
            <a:prstDash val="dash"/>
            <a:round/>
            <a:headEnd/>
            <a:tailEnd/>
          </a:ln>
        </p:spPr>
        <p:txBody>
          <a:bodyPr/>
          <a:lstStyle/>
          <a:p>
            <a:endParaRPr lang="en-US"/>
          </a:p>
        </p:txBody>
      </p:sp>
      <p:sp>
        <p:nvSpPr>
          <p:cNvPr id="94223" name="Line 16"/>
          <p:cNvSpPr>
            <a:spLocks noChangeShapeType="1"/>
          </p:cNvSpPr>
          <p:nvPr/>
        </p:nvSpPr>
        <p:spPr bwMode="auto">
          <a:xfrm>
            <a:off x="4386606" y="3457984"/>
            <a:ext cx="3418008" cy="0"/>
          </a:xfrm>
          <a:prstGeom prst="line">
            <a:avLst/>
          </a:prstGeom>
          <a:noFill/>
          <a:ln w="19050">
            <a:solidFill>
              <a:schemeClr val="bg1">
                <a:lumMod val="65000"/>
              </a:schemeClr>
            </a:solidFill>
            <a:prstDash val="dash"/>
            <a:round/>
            <a:headEnd/>
            <a:tailEnd/>
          </a:ln>
        </p:spPr>
        <p:txBody>
          <a:bodyPr/>
          <a:lstStyle/>
          <a:p>
            <a:endParaRPr lang="en-US"/>
          </a:p>
        </p:txBody>
      </p:sp>
      <p:sp>
        <p:nvSpPr>
          <p:cNvPr id="94224" name="Line 17"/>
          <p:cNvSpPr>
            <a:spLocks noChangeShapeType="1"/>
          </p:cNvSpPr>
          <p:nvPr/>
        </p:nvSpPr>
        <p:spPr bwMode="auto">
          <a:xfrm>
            <a:off x="7392095" y="2485620"/>
            <a:ext cx="766105" cy="0"/>
          </a:xfrm>
          <a:prstGeom prst="line">
            <a:avLst/>
          </a:prstGeom>
          <a:noFill/>
          <a:ln w="19050">
            <a:solidFill>
              <a:schemeClr val="bg1">
                <a:lumMod val="65000"/>
              </a:schemeClr>
            </a:solidFill>
            <a:prstDash val="dash"/>
            <a:round/>
            <a:headEnd/>
            <a:tailEnd/>
          </a:ln>
        </p:spPr>
        <p:txBody>
          <a:bodyPr/>
          <a:lstStyle/>
          <a:p>
            <a:endParaRPr lang="en-US"/>
          </a:p>
        </p:txBody>
      </p:sp>
      <p:sp>
        <p:nvSpPr>
          <p:cNvPr id="94225" name="Line 18"/>
          <p:cNvSpPr>
            <a:spLocks noChangeShapeType="1"/>
          </p:cNvSpPr>
          <p:nvPr/>
        </p:nvSpPr>
        <p:spPr bwMode="auto">
          <a:xfrm>
            <a:off x="924400" y="1940506"/>
            <a:ext cx="7233800" cy="0"/>
          </a:xfrm>
          <a:prstGeom prst="line">
            <a:avLst/>
          </a:prstGeom>
          <a:noFill/>
          <a:ln w="19050">
            <a:solidFill>
              <a:schemeClr val="bg1">
                <a:lumMod val="65000"/>
              </a:schemeClr>
            </a:solidFill>
            <a:prstDash val="dash"/>
            <a:round/>
            <a:headEnd/>
            <a:tailEnd/>
          </a:ln>
        </p:spPr>
        <p:txBody>
          <a:bodyPr/>
          <a:lstStyle/>
          <a:p>
            <a:endParaRPr lang="en-US"/>
          </a:p>
        </p:txBody>
      </p:sp>
      <p:sp>
        <p:nvSpPr>
          <p:cNvPr id="94226" name="Line 19"/>
          <p:cNvSpPr>
            <a:spLocks noChangeShapeType="1"/>
          </p:cNvSpPr>
          <p:nvPr/>
        </p:nvSpPr>
        <p:spPr bwMode="auto">
          <a:xfrm>
            <a:off x="1764169" y="5019659"/>
            <a:ext cx="0" cy="412518"/>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7" name="Line 20"/>
          <p:cNvSpPr>
            <a:spLocks noChangeShapeType="1"/>
          </p:cNvSpPr>
          <p:nvPr/>
        </p:nvSpPr>
        <p:spPr bwMode="auto">
          <a:xfrm>
            <a:off x="4961184" y="3575846"/>
            <a:ext cx="0" cy="559846"/>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8" name="Line 21"/>
          <p:cNvSpPr>
            <a:spLocks noChangeShapeType="1"/>
          </p:cNvSpPr>
          <p:nvPr/>
        </p:nvSpPr>
        <p:spPr bwMode="auto">
          <a:xfrm>
            <a:off x="7966674" y="2014170"/>
            <a:ext cx="0" cy="383053"/>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9" name="Line 22"/>
          <p:cNvSpPr>
            <a:spLocks noChangeShapeType="1"/>
          </p:cNvSpPr>
          <p:nvPr/>
        </p:nvSpPr>
        <p:spPr bwMode="auto">
          <a:xfrm flipV="1">
            <a:off x="4799124" y="2853939"/>
            <a:ext cx="0" cy="515648"/>
          </a:xfrm>
          <a:prstGeom prst="line">
            <a:avLst/>
          </a:prstGeom>
          <a:noFill/>
          <a:ln w="19050">
            <a:solidFill>
              <a:schemeClr val="bg1">
                <a:lumMod val="65000"/>
              </a:schemeClr>
            </a:solidFill>
            <a:prstDash val="dash"/>
            <a:round/>
            <a:headEnd/>
            <a:tailEnd/>
          </a:ln>
        </p:spPr>
        <p:txBody>
          <a:bodyPr/>
          <a:lstStyle/>
          <a:p>
            <a:endParaRPr lang="en-US"/>
          </a:p>
        </p:txBody>
      </p:sp>
      <p:sp>
        <p:nvSpPr>
          <p:cNvPr id="94230" name="Line 23"/>
          <p:cNvSpPr>
            <a:spLocks noChangeShapeType="1"/>
          </p:cNvSpPr>
          <p:nvPr/>
        </p:nvSpPr>
        <p:spPr bwMode="auto">
          <a:xfrm flipV="1">
            <a:off x="4797283" y="4209356"/>
            <a:ext cx="0" cy="1241238"/>
          </a:xfrm>
          <a:prstGeom prst="line">
            <a:avLst/>
          </a:prstGeom>
          <a:noFill/>
          <a:ln w="19050">
            <a:solidFill>
              <a:schemeClr val="bg1">
                <a:lumMod val="65000"/>
              </a:schemeClr>
            </a:solidFill>
            <a:prstDash val="dash"/>
            <a:round/>
            <a:headEnd/>
            <a:tailEnd/>
          </a:ln>
        </p:spPr>
        <p:txBody>
          <a:bodyPr/>
          <a:lstStyle/>
          <a:p>
            <a:endParaRPr lang="en-US"/>
          </a:p>
        </p:txBody>
      </p:sp>
      <p:sp>
        <p:nvSpPr>
          <p:cNvPr id="94231" name="Line 24"/>
          <p:cNvSpPr>
            <a:spLocks noChangeShapeType="1"/>
          </p:cNvSpPr>
          <p:nvPr/>
        </p:nvSpPr>
        <p:spPr bwMode="auto">
          <a:xfrm flipV="1">
            <a:off x="7802772" y="2515085"/>
            <a:ext cx="0" cy="2813963"/>
          </a:xfrm>
          <a:prstGeom prst="line">
            <a:avLst/>
          </a:prstGeom>
          <a:noFill/>
          <a:ln w="19050">
            <a:solidFill>
              <a:schemeClr val="bg1">
                <a:lumMod val="65000"/>
              </a:schemeClr>
            </a:solidFill>
            <a:prstDash val="dash"/>
            <a:round/>
            <a:headEnd/>
            <a:tailEnd/>
          </a:ln>
        </p:spPr>
        <p:txBody>
          <a:bodyPr/>
          <a:lstStyle/>
          <a:p>
            <a:endParaRPr lang="en-US"/>
          </a:p>
        </p:txBody>
      </p:sp>
      <p:sp>
        <p:nvSpPr>
          <p:cNvPr id="94232" name="Line 25"/>
          <p:cNvSpPr>
            <a:spLocks noChangeShapeType="1"/>
          </p:cNvSpPr>
          <p:nvPr/>
        </p:nvSpPr>
        <p:spPr bwMode="auto">
          <a:xfrm flipV="1">
            <a:off x="1572642" y="4341951"/>
            <a:ext cx="0" cy="515648"/>
          </a:xfrm>
          <a:prstGeom prst="line">
            <a:avLst/>
          </a:prstGeom>
          <a:noFill/>
          <a:ln w="19050">
            <a:solidFill>
              <a:schemeClr val="bg1">
                <a:lumMod val="65000"/>
              </a:schemeClr>
            </a:solidFill>
            <a:prstDash val="dash"/>
            <a:round/>
            <a:headEnd/>
            <a:tailEnd/>
          </a:ln>
        </p:spPr>
        <p:txBody>
          <a:bodyPr/>
          <a:lstStyle/>
          <a:p>
            <a:endParaRPr lang="en-US"/>
          </a:p>
        </p:txBody>
      </p:sp>
      <p:sp>
        <p:nvSpPr>
          <p:cNvPr id="94233" name="Freeform 13"/>
          <p:cNvSpPr>
            <a:spLocks/>
          </p:cNvSpPr>
          <p:nvPr/>
        </p:nvSpPr>
        <p:spPr bwMode="auto">
          <a:xfrm>
            <a:off x="1572642" y="1940506"/>
            <a:ext cx="6231971" cy="3565335"/>
          </a:xfrm>
          <a:custGeom>
            <a:avLst/>
            <a:gdLst>
              <a:gd name="T0" fmla="*/ 0 w 3384"/>
              <a:gd name="T1" fmla="*/ 2147483647 h 1936"/>
              <a:gd name="T2" fmla="*/ 0 w 3384"/>
              <a:gd name="T3" fmla="*/ 2147483647 h 1936"/>
              <a:gd name="T4" fmla="*/ 2147483647 w 3384"/>
              <a:gd name="T5" fmla="*/ 2147483647 h 1936"/>
              <a:gd name="T6" fmla="*/ 2147483647 w 3384"/>
              <a:gd name="T7" fmla="*/ 2147483647 h 1936"/>
              <a:gd name="T8" fmla="*/ 2147483647 w 3384"/>
              <a:gd name="T9" fmla="*/ 2147483647 h 1936"/>
              <a:gd name="T10" fmla="*/ 2147483647 w 3384"/>
              <a:gd name="T11" fmla="*/ 0 h 1936"/>
              <a:gd name="T12" fmla="*/ 0 60000 65536"/>
              <a:gd name="T13" fmla="*/ 0 60000 65536"/>
              <a:gd name="T14" fmla="*/ 0 60000 65536"/>
              <a:gd name="T15" fmla="*/ 0 60000 65536"/>
              <a:gd name="T16" fmla="*/ 0 60000 65536"/>
              <a:gd name="T17" fmla="*/ 0 60000 65536"/>
              <a:gd name="T18" fmla="*/ 0 w 3384"/>
              <a:gd name="T19" fmla="*/ 0 h 1936"/>
              <a:gd name="T20" fmla="*/ 3384 w 3384"/>
              <a:gd name="T21" fmla="*/ 1936 h 1936"/>
            </a:gdLst>
            <a:ahLst/>
            <a:cxnLst>
              <a:cxn ang="T12">
                <a:pos x="T0" y="T1"/>
              </a:cxn>
              <a:cxn ang="T13">
                <a:pos x="T2" y="T3"/>
              </a:cxn>
              <a:cxn ang="T14">
                <a:pos x="T4" y="T5"/>
              </a:cxn>
              <a:cxn ang="T15">
                <a:pos x="T6" y="T7"/>
              </a:cxn>
              <a:cxn ang="T16">
                <a:pos x="T8" y="T9"/>
              </a:cxn>
              <a:cxn ang="T17">
                <a:pos x="T10" y="T11"/>
              </a:cxn>
            </a:cxnLst>
            <a:rect l="T18" t="T19" r="T20" b="T21"/>
            <a:pathLst>
              <a:path w="3384" h="1936">
                <a:moveTo>
                  <a:pt x="0" y="1936"/>
                </a:moveTo>
                <a:lnTo>
                  <a:pt x="0" y="1640"/>
                </a:lnTo>
                <a:lnTo>
                  <a:pt x="1752" y="1232"/>
                </a:lnTo>
                <a:lnTo>
                  <a:pt x="1752" y="832"/>
                </a:lnTo>
                <a:lnTo>
                  <a:pt x="3384" y="296"/>
                </a:lnTo>
                <a:lnTo>
                  <a:pt x="3384" y="0"/>
                </a:lnTo>
              </a:path>
            </a:pathLst>
          </a:custGeom>
          <a:noFill/>
          <a:ln w="50800">
            <a:solidFill>
              <a:schemeClr val="accent2">
                <a:lumMod val="50000"/>
              </a:schemeClr>
            </a:solidFill>
            <a:round/>
            <a:headEnd/>
            <a:tailEnd/>
          </a:ln>
        </p:spPr>
        <p:txBody>
          <a:bodyPr/>
          <a:lstStyle/>
          <a:p>
            <a:endParaRPr lang="en-US"/>
          </a:p>
        </p:txBody>
      </p:sp>
      <p:sp>
        <p:nvSpPr>
          <p:cNvPr id="94234" name="Line 27"/>
          <p:cNvSpPr>
            <a:spLocks noChangeShapeType="1"/>
          </p:cNvSpPr>
          <p:nvPr/>
        </p:nvSpPr>
        <p:spPr bwMode="auto">
          <a:xfrm>
            <a:off x="4961184" y="4268287"/>
            <a:ext cx="0" cy="618777"/>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35" name="Line 28"/>
          <p:cNvSpPr>
            <a:spLocks noChangeShapeType="1"/>
          </p:cNvSpPr>
          <p:nvPr/>
        </p:nvSpPr>
        <p:spPr bwMode="auto">
          <a:xfrm>
            <a:off x="7966674" y="2603482"/>
            <a:ext cx="0" cy="839769"/>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36" name="Text Box 29"/>
          <p:cNvSpPr txBox="1">
            <a:spLocks noChangeArrowheads="1"/>
          </p:cNvSpPr>
          <p:nvPr/>
        </p:nvSpPr>
        <p:spPr bwMode="auto">
          <a:xfrm>
            <a:off x="1797318" y="5032551"/>
            <a:ext cx="1148071"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Composition</a:t>
            </a:r>
          </a:p>
        </p:txBody>
      </p:sp>
      <p:sp>
        <p:nvSpPr>
          <p:cNvPr id="94237" name="Text Box 30"/>
          <p:cNvSpPr txBox="1">
            <a:spLocks noChangeArrowheads="1"/>
          </p:cNvSpPr>
          <p:nvPr/>
        </p:nvSpPr>
        <p:spPr bwMode="auto">
          <a:xfrm>
            <a:off x="5016432" y="4387992"/>
            <a:ext cx="1055097"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Connection</a:t>
            </a:r>
          </a:p>
        </p:txBody>
      </p:sp>
      <p:sp>
        <p:nvSpPr>
          <p:cNvPr id="94238" name="Text Box 31"/>
          <p:cNvSpPr txBox="1">
            <a:spLocks noChangeArrowheads="1"/>
          </p:cNvSpPr>
          <p:nvPr/>
        </p:nvSpPr>
        <p:spPr bwMode="auto">
          <a:xfrm>
            <a:off x="6371849" y="2855781"/>
            <a:ext cx="1055097" cy="369332"/>
          </a:xfrm>
          <a:prstGeom prst="rect">
            <a:avLst/>
          </a:prstGeom>
          <a:noFill/>
          <a:ln w="9525">
            <a:noFill/>
            <a:miter lim="800000"/>
            <a:headEnd/>
            <a:tailEnd/>
          </a:ln>
        </p:spPr>
        <p:txBody>
          <a:bodyPr wrap="none">
            <a:spAutoFit/>
          </a:bodyPr>
          <a:lstStyle/>
          <a:p>
            <a:r>
              <a:rPr lang="en-US" sz="1800" b="1" dirty="0">
                <a:latin typeface="Agency FB" panose="020B0503020202020204" pitchFamily="34" charset="0"/>
              </a:rPr>
              <a:t>Connection</a:t>
            </a:r>
          </a:p>
        </p:txBody>
      </p:sp>
      <p:sp>
        <p:nvSpPr>
          <p:cNvPr id="94239" name="Text Box 32"/>
          <p:cNvSpPr txBox="1">
            <a:spLocks noChangeArrowheads="1"/>
          </p:cNvSpPr>
          <p:nvPr/>
        </p:nvSpPr>
        <p:spPr bwMode="auto">
          <a:xfrm>
            <a:off x="5034848" y="3640303"/>
            <a:ext cx="1130438"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Interchange</a:t>
            </a:r>
          </a:p>
        </p:txBody>
      </p:sp>
      <p:sp>
        <p:nvSpPr>
          <p:cNvPr id="94240" name="Text Box 33"/>
          <p:cNvSpPr txBox="1">
            <a:spLocks noChangeArrowheads="1"/>
          </p:cNvSpPr>
          <p:nvPr/>
        </p:nvSpPr>
        <p:spPr bwMode="auto">
          <a:xfrm>
            <a:off x="6038520" y="1999437"/>
            <a:ext cx="1334020"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Decomposition</a:t>
            </a:r>
          </a:p>
        </p:txBody>
      </p:sp>
      <p:sp>
        <p:nvSpPr>
          <p:cNvPr id="94241" name="Text Box 34"/>
          <p:cNvSpPr txBox="1">
            <a:spLocks noChangeArrowheads="1"/>
          </p:cNvSpPr>
          <p:nvPr/>
        </p:nvSpPr>
        <p:spPr bwMode="auto">
          <a:xfrm>
            <a:off x="415152" y="1776605"/>
            <a:ext cx="515648" cy="318596"/>
          </a:xfrm>
          <a:prstGeom prst="rect">
            <a:avLst/>
          </a:prstGeom>
          <a:noFill/>
          <a:ln w="9525">
            <a:noFill/>
            <a:miter lim="800000"/>
            <a:headEnd/>
            <a:tailEnd/>
          </a:ln>
        </p:spPr>
        <p:txBody>
          <a:bodyPr wrap="none" lIns="0" tIns="0" rIns="0" bIns="0">
            <a:spAutoFit/>
          </a:bodyPr>
          <a:lstStyle/>
          <a:p>
            <a:r>
              <a:rPr lang="en-US" sz="1800" b="1" i="1" dirty="0"/>
              <a:t>C(T)</a:t>
            </a:r>
          </a:p>
        </p:txBody>
      </p:sp>
      <p:sp>
        <p:nvSpPr>
          <p:cNvPr id="94242" name="Line 35"/>
          <p:cNvSpPr>
            <a:spLocks noChangeShapeType="1"/>
          </p:cNvSpPr>
          <p:nvPr/>
        </p:nvSpPr>
        <p:spPr bwMode="auto">
          <a:xfrm flipV="1">
            <a:off x="4800039" y="5375089"/>
            <a:ext cx="0" cy="220992"/>
          </a:xfrm>
          <a:prstGeom prst="line">
            <a:avLst/>
          </a:prstGeom>
          <a:noFill/>
          <a:ln w="25400">
            <a:solidFill>
              <a:schemeClr val="bg1">
                <a:lumMod val="50000"/>
              </a:schemeClr>
            </a:solidFill>
            <a:round/>
            <a:headEnd/>
            <a:tailEnd/>
          </a:ln>
        </p:spPr>
        <p:txBody>
          <a:bodyPr/>
          <a:lstStyle/>
          <a:p>
            <a:endParaRPr lang="en-US"/>
          </a:p>
        </p:txBody>
      </p:sp>
      <p:sp>
        <p:nvSpPr>
          <p:cNvPr id="94243" name="Text Box 36"/>
          <p:cNvSpPr txBox="1">
            <a:spLocks noChangeArrowheads="1"/>
          </p:cNvSpPr>
          <p:nvPr/>
        </p:nvSpPr>
        <p:spPr bwMode="auto">
          <a:xfrm>
            <a:off x="4108349" y="5606136"/>
            <a:ext cx="1389163"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Transshipment</a:t>
            </a:r>
          </a:p>
        </p:txBody>
      </p:sp>
      <p:sp>
        <p:nvSpPr>
          <p:cNvPr id="94244" name="Text Box 37"/>
          <p:cNvSpPr txBox="1">
            <a:spLocks noChangeArrowheads="1"/>
          </p:cNvSpPr>
          <p:nvPr/>
        </p:nvSpPr>
        <p:spPr bwMode="auto">
          <a:xfrm>
            <a:off x="2874157" y="5030709"/>
            <a:ext cx="817670" cy="425410"/>
          </a:xfrm>
          <a:prstGeom prst="rect">
            <a:avLst/>
          </a:prstGeom>
          <a:noFill/>
          <a:ln w="9525">
            <a:noFill/>
            <a:miter lim="800000"/>
            <a:headEnd/>
            <a:tailEnd/>
          </a:ln>
        </p:spPr>
        <p:txBody>
          <a:bodyPr wrap="none">
            <a:spAutoFit/>
          </a:bodyPr>
          <a:lstStyle/>
          <a:p>
            <a:r>
              <a:rPr lang="en-US" sz="1800" b="1" i="1" dirty="0"/>
              <a:t>C(</a:t>
            </a:r>
            <a:r>
              <a:rPr lang="en-US" sz="1800" b="1" i="1" dirty="0" err="1"/>
              <a:t>cp</a:t>
            </a:r>
            <a:r>
              <a:rPr lang="en-US" sz="1800" b="1" i="1" dirty="0"/>
              <a:t>)</a:t>
            </a:r>
          </a:p>
        </p:txBody>
      </p:sp>
      <p:sp>
        <p:nvSpPr>
          <p:cNvPr id="94245" name="Text Box 38"/>
          <p:cNvSpPr txBox="1">
            <a:spLocks noChangeArrowheads="1"/>
          </p:cNvSpPr>
          <p:nvPr/>
        </p:nvSpPr>
        <p:spPr bwMode="auto">
          <a:xfrm>
            <a:off x="4060603" y="4404565"/>
            <a:ext cx="832403" cy="425410"/>
          </a:xfrm>
          <a:prstGeom prst="rect">
            <a:avLst/>
          </a:prstGeom>
          <a:noFill/>
          <a:ln w="9525">
            <a:noFill/>
            <a:miter lim="800000"/>
            <a:headEnd/>
            <a:tailEnd/>
          </a:ln>
        </p:spPr>
        <p:txBody>
          <a:bodyPr wrap="none">
            <a:spAutoFit/>
          </a:bodyPr>
          <a:lstStyle/>
          <a:p>
            <a:r>
              <a:rPr lang="en-US" sz="1800" b="1" i="1"/>
              <a:t>C(cn)</a:t>
            </a:r>
          </a:p>
        </p:txBody>
      </p:sp>
      <p:sp>
        <p:nvSpPr>
          <p:cNvPr id="94246" name="Text Box 39"/>
          <p:cNvSpPr txBox="1">
            <a:spLocks noChangeArrowheads="1"/>
          </p:cNvSpPr>
          <p:nvPr/>
        </p:nvSpPr>
        <p:spPr bwMode="auto">
          <a:xfrm>
            <a:off x="4171099" y="3618203"/>
            <a:ext cx="670342" cy="425409"/>
          </a:xfrm>
          <a:prstGeom prst="rect">
            <a:avLst/>
          </a:prstGeom>
          <a:noFill/>
          <a:ln w="9525">
            <a:noFill/>
            <a:miter lim="800000"/>
            <a:headEnd/>
            <a:tailEnd/>
          </a:ln>
        </p:spPr>
        <p:txBody>
          <a:bodyPr wrap="none">
            <a:spAutoFit/>
          </a:bodyPr>
          <a:lstStyle/>
          <a:p>
            <a:r>
              <a:rPr lang="en-US" sz="1800" b="1" i="1"/>
              <a:t>C(I)</a:t>
            </a:r>
          </a:p>
        </p:txBody>
      </p:sp>
      <p:sp>
        <p:nvSpPr>
          <p:cNvPr id="94247" name="Text Box 40"/>
          <p:cNvSpPr txBox="1">
            <a:spLocks noChangeArrowheads="1"/>
          </p:cNvSpPr>
          <p:nvPr/>
        </p:nvSpPr>
        <p:spPr bwMode="auto">
          <a:xfrm>
            <a:off x="8008077" y="2863148"/>
            <a:ext cx="618777" cy="318596"/>
          </a:xfrm>
          <a:prstGeom prst="rect">
            <a:avLst/>
          </a:prstGeom>
          <a:noFill/>
          <a:ln w="9525">
            <a:noFill/>
            <a:miter lim="800000"/>
            <a:headEnd/>
            <a:tailEnd/>
          </a:ln>
        </p:spPr>
        <p:txBody>
          <a:bodyPr wrap="none" lIns="0" tIns="0" rIns="0" bIns="0">
            <a:spAutoFit/>
          </a:bodyPr>
          <a:lstStyle/>
          <a:p>
            <a:r>
              <a:rPr lang="en-US" sz="1800" b="1" i="1" dirty="0"/>
              <a:t>C(</a:t>
            </a:r>
            <a:r>
              <a:rPr lang="en-US" sz="1800" b="1" i="1" dirty="0" err="1"/>
              <a:t>cn</a:t>
            </a:r>
            <a:r>
              <a:rPr lang="en-US" sz="1800" b="1" i="1" dirty="0"/>
              <a:t>)</a:t>
            </a:r>
          </a:p>
        </p:txBody>
      </p:sp>
      <p:sp>
        <p:nvSpPr>
          <p:cNvPr id="94248" name="Text Box 41"/>
          <p:cNvSpPr txBox="1">
            <a:spLocks noChangeArrowheads="1"/>
          </p:cNvSpPr>
          <p:nvPr/>
        </p:nvSpPr>
        <p:spPr bwMode="auto">
          <a:xfrm>
            <a:off x="8008077" y="2060211"/>
            <a:ext cx="604044" cy="318596"/>
          </a:xfrm>
          <a:prstGeom prst="rect">
            <a:avLst/>
          </a:prstGeom>
          <a:noFill/>
          <a:ln w="9525">
            <a:noFill/>
            <a:miter lim="800000"/>
            <a:headEnd/>
            <a:tailEnd/>
          </a:ln>
        </p:spPr>
        <p:txBody>
          <a:bodyPr wrap="none" lIns="0" tIns="0" rIns="0" bIns="0">
            <a:spAutoFit/>
          </a:bodyPr>
          <a:lstStyle/>
          <a:p>
            <a:r>
              <a:rPr lang="en-US" sz="1800" b="1" i="1"/>
              <a:t>C(dc)</a:t>
            </a:r>
          </a:p>
        </p:txBody>
      </p:sp>
      <p:sp>
        <p:nvSpPr>
          <p:cNvPr id="94249" name="Text Box 45"/>
          <p:cNvSpPr txBox="1">
            <a:spLocks noChangeArrowheads="1"/>
          </p:cNvSpPr>
          <p:nvPr/>
        </p:nvSpPr>
        <p:spPr bwMode="auto">
          <a:xfrm>
            <a:off x="1587896" y="2027062"/>
            <a:ext cx="2608406" cy="338554"/>
          </a:xfrm>
          <a:prstGeom prst="rect">
            <a:avLst/>
          </a:prstGeom>
          <a:noFill/>
          <a:ln w="9525">
            <a:noFill/>
            <a:miter lim="800000"/>
            <a:headEnd/>
            <a:tailEnd/>
          </a:ln>
        </p:spPr>
        <p:txBody>
          <a:bodyPr wrap="none">
            <a:spAutoFit/>
          </a:bodyPr>
          <a:lstStyle/>
          <a:p>
            <a:r>
              <a:rPr lang="en-US" sz="1600" b="1" i="1" dirty="0">
                <a:latin typeface="Agency FB" panose="020B0503020202020204" pitchFamily="34" charset="0"/>
              </a:rPr>
              <a:t>Local / Regional Distribution Costs</a:t>
            </a:r>
          </a:p>
        </p:txBody>
      </p:sp>
      <p:sp>
        <p:nvSpPr>
          <p:cNvPr id="94250" name="Text Box 46"/>
          <p:cNvSpPr txBox="1">
            <a:spLocks noChangeArrowheads="1"/>
          </p:cNvSpPr>
          <p:nvPr/>
        </p:nvSpPr>
        <p:spPr bwMode="auto">
          <a:xfrm>
            <a:off x="1578028" y="2516927"/>
            <a:ext cx="3113353" cy="338554"/>
          </a:xfrm>
          <a:prstGeom prst="rect">
            <a:avLst/>
          </a:prstGeom>
          <a:noFill/>
          <a:ln w="9525">
            <a:noFill/>
            <a:miter lim="800000"/>
            <a:headEnd/>
            <a:tailEnd/>
          </a:ln>
        </p:spPr>
        <p:txBody>
          <a:bodyPr wrap="none">
            <a:spAutoFit/>
          </a:bodyPr>
          <a:lstStyle/>
          <a:p>
            <a:r>
              <a:rPr lang="en-US" sz="1600" b="1" i="1" dirty="0">
                <a:latin typeface="Agency FB" panose="020B0503020202020204" pitchFamily="34" charset="0"/>
              </a:rPr>
              <a:t>National / International Distribution Costs</a:t>
            </a:r>
          </a:p>
        </p:txBody>
      </p:sp>
      <p:cxnSp>
        <p:nvCxnSpPr>
          <p:cNvPr id="3" name="Straight Arrow Connector 2"/>
          <p:cNvCxnSpPr>
            <a:stCxn id="94217" idx="3"/>
            <a:endCxn id="94243" idx="1"/>
          </p:cNvCxnSpPr>
          <p:nvPr/>
        </p:nvCxnSpPr>
        <p:spPr bwMode="auto">
          <a:xfrm>
            <a:off x="1890910" y="5760025"/>
            <a:ext cx="2217439" cy="0"/>
          </a:xfrm>
          <a:prstGeom prst="straightConnector1">
            <a:avLst/>
          </a:prstGeom>
          <a:solidFill>
            <a:schemeClr val="accent1"/>
          </a:solidFill>
          <a:ln w="38100" cap="flat" cmpd="sng" algn="ctr">
            <a:solidFill>
              <a:schemeClr val="accent2">
                <a:lumMod val="75000"/>
              </a:schemeClr>
            </a:solidFill>
            <a:prstDash val="solid"/>
            <a:round/>
            <a:headEnd type="none" w="med" len="med"/>
            <a:tailEnd type="triangle"/>
          </a:ln>
          <a:effectLst/>
        </p:spPr>
      </p:cxnSp>
      <p:cxnSp>
        <p:nvCxnSpPr>
          <p:cNvPr id="45" name="Straight Arrow Connector 44"/>
          <p:cNvCxnSpPr>
            <a:stCxn id="94243" idx="3"/>
            <a:endCxn id="94218" idx="1"/>
          </p:cNvCxnSpPr>
          <p:nvPr/>
        </p:nvCxnSpPr>
        <p:spPr bwMode="auto">
          <a:xfrm>
            <a:off x="5497512" y="5760025"/>
            <a:ext cx="1778450" cy="0"/>
          </a:xfrm>
          <a:prstGeom prst="straightConnector1">
            <a:avLst/>
          </a:prstGeom>
          <a:solidFill>
            <a:schemeClr val="accent1"/>
          </a:solidFill>
          <a:ln w="38100" cap="flat" cmpd="sng" algn="ctr">
            <a:solidFill>
              <a:schemeClr val="accent2">
                <a:lumMod val="75000"/>
              </a:schemeClr>
            </a:solidFill>
            <a:prstDash val="solid"/>
            <a:round/>
            <a:headEnd type="none" w="med" len="med"/>
            <a:tailEnd type="triangle"/>
          </a:ln>
          <a:effectLst/>
        </p:spPr>
      </p:cxnSp>
      <p:sp>
        <p:nvSpPr>
          <p:cNvPr id="46" name="Footer Placeholder 2"/>
          <p:cNvSpPr>
            <a:spLocks noGrp="1"/>
          </p:cNvSpPr>
          <p:nvPr>
            <p:ph type="ftr" sz="quarter" idx="11"/>
          </p:nvPr>
        </p:nvSpPr>
        <p:spPr>
          <a:xfrm>
            <a:off x="0" y="6248400"/>
            <a:ext cx="9144000" cy="457200"/>
          </a:xfrm>
        </p:spPr>
        <p:txBody>
          <a:bodyPr/>
          <a:lstStyle/>
          <a:p>
            <a:pPr>
              <a:defRPr/>
            </a:pPr>
            <a:r>
              <a:rPr lang="en-US" sz="1100" dirty="0"/>
              <a:t>Copyright © 1998-2016, Dr. Jean-Paul Rodrigue, Dept. of Global Studies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4148609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32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611188" y="333375"/>
            <a:ext cx="7772400" cy="1143000"/>
          </a:xfrm>
        </p:spPr>
        <p:txBody>
          <a:bodyPr/>
          <a:lstStyle/>
          <a:p>
            <a:pPr eaLnBrk="1" hangingPunct="1"/>
            <a:r>
              <a:rPr lang="en-GB" sz="3600" dirty="0"/>
              <a:t>Learning Objectives</a:t>
            </a:r>
          </a:p>
        </p:txBody>
      </p:sp>
      <p:sp>
        <p:nvSpPr>
          <p:cNvPr id="17410" name="Rectangle 3" descr="Rectangle: Click to edit Master text styles&#10;Second level&#10;Third level&#10;Fourth level&#10;Fifth level"/>
          <p:cNvSpPr>
            <a:spLocks noGrp="1" noChangeArrowheads="1"/>
          </p:cNvSpPr>
          <p:nvPr>
            <p:ph type="body" idx="4294967295"/>
          </p:nvPr>
        </p:nvSpPr>
        <p:spPr>
          <a:xfrm>
            <a:off x="838200" y="1905000"/>
            <a:ext cx="7772400" cy="4619625"/>
          </a:xfrm>
        </p:spPr>
        <p:txBody>
          <a:bodyPr/>
          <a:lstStyle/>
          <a:p>
            <a:pPr eaLnBrk="1" hangingPunct="1"/>
            <a:r>
              <a:rPr lang="en-US" dirty="0"/>
              <a:t>In this lesson we will:</a:t>
            </a:r>
          </a:p>
          <a:p>
            <a:pPr lvl="1" eaLnBrk="1" hangingPunct="1"/>
            <a:r>
              <a:rPr lang="en-US" dirty="0"/>
              <a:t>Introduce the importance of Transport in Location;</a:t>
            </a:r>
          </a:p>
          <a:p>
            <a:pPr lvl="1" eaLnBrk="1" hangingPunct="1"/>
            <a:r>
              <a:rPr lang="en-US" dirty="0"/>
              <a:t>Present the factors characterizing a transport system;</a:t>
            </a:r>
          </a:p>
          <a:p>
            <a:pPr lvl="1" eaLnBrk="1" hangingPunct="1"/>
            <a:r>
              <a:rPr lang="en-US" dirty="0"/>
              <a:t>Examine the growth factors in transport demand;</a:t>
            </a:r>
          </a:p>
          <a:p>
            <a:pPr lvl="1" eaLnBrk="1" hangingPunct="1"/>
            <a:r>
              <a:rPr lang="en-US" dirty="0"/>
              <a:t>Scale of spatial organization of transport</a:t>
            </a:r>
          </a:p>
          <a:p>
            <a:pPr lvl="1" eaLnBrk="1" hangingPunct="1"/>
            <a:r>
              <a:rPr lang="en-US" dirty="0"/>
              <a:t>The spatial structure of transport costs</a:t>
            </a:r>
          </a:p>
          <a:p>
            <a:pPr lvl="1" eaLnBrk="1" hangingPunct="1"/>
            <a:r>
              <a:rPr lang="en-US" dirty="0"/>
              <a:t>Route selection issues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sp>
        <p:nvSpPr>
          <p:cNvPr id="44035" name="Rectangle 3" descr="Rectangle: Click to edit Master text styles&#10;Second level&#10;Third level&#10;Fourth level&#10;Fifth level"/>
          <p:cNvSpPr>
            <a:spLocks noGrp="1" noChangeArrowheads="1"/>
          </p:cNvSpPr>
          <p:nvPr>
            <p:ph type="body" idx="1"/>
          </p:nvPr>
        </p:nvSpPr>
        <p:spPr>
          <a:xfrm>
            <a:off x="838200" y="1628775"/>
            <a:ext cx="7772400" cy="4968875"/>
          </a:xfrm>
        </p:spPr>
        <p:txBody>
          <a:bodyPr/>
          <a:lstStyle/>
          <a:p>
            <a:pPr>
              <a:lnSpc>
                <a:spcPct val="80000"/>
              </a:lnSpc>
            </a:pPr>
            <a:r>
              <a:rPr lang="it-IT" altLang="it-IT" sz="2400" dirty="0" err="1"/>
              <a:t>Simplified</a:t>
            </a:r>
            <a:r>
              <a:rPr lang="it-IT" altLang="it-IT" sz="2400" dirty="0"/>
              <a:t> </a:t>
            </a:r>
            <a:r>
              <a:rPr lang="it-IT" altLang="it-IT" sz="2400" dirty="0" err="1"/>
              <a:t>hypotheses</a:t>
            </a:r>
            <a:r>
              <a:rPr lang="it-IT" altLang="it-IT" sz="2400" dirty="0"/>
              <a:t> on </a:t>
            </a:r>
            <a:r>
              <a:rPr lang="it-IT" altLang="it-IT" sz="2400" dirty="0" err="1"/>
              <a:t>transport</a:t>
            </a:r>
            <a:r>
              <a:rPr lang="it-IT" altLang="it-IT" sz="2400" dirty="0"/>
              <a:t>: </a:t>
            </a:r>
            <a:r>
              <a:rPr lang="it-IT" altLang="it-IT" sz="2400" b="1" dirty="0" err="1"/>
              <a:t>transport</a:t>
            </a:r>
            <a:r>
              <a:rPr lang="it-IT" altLang="it-IT" sz="2400" b="1" dirty="0"/>
              <a:t> </a:t>
            </a:r>
            <a:r>
              <a:rPr lang="it-IT" altLang="it-IT" sz="2400" b="1" dirty="0" err="1"/>
              <a:t>costs</a:t>
            </a:r>
            <a:r>
              <a:rPr lang="it-IT" altLang="it-IT" sz="2400" b="1" dirty="0"/>
              <a:t> </a:t>
            </a:r>
            <a:r>
              <a:rPr lang="it-IT" altLang="it-IT" sz="2400" b="1" dirty="0" err="1"/>
              <a:t>proportional</a:t>
            </a:r>
            <a:r>
              <a:rPr lang="it-IT" altLang="it-IT" sz="2400" b="1" dirty="0"/>
              <a:t> to </a:t>
            </a:r>
            <a:r>
              <a:rPr lang="it-IT" altLang="it-IT" sz="2400" b="1" dirty="0" err="1"/>
              <a:t>distance</a:t>
            </a:r>
            <a:r>
              <a:rPr lang="it-IT" altLang="it-IT" sz="2400" b="1" dirty="0"/>
              <a:t>:</a:t>
            </a:r>
          </a:p>
          <a:p>
            <a:pPr lvl="1">
              <a:lnSpc>
                <a:spcPct val="80000"/>
              </a:lnSpc>
            </a:pPr>
            <a:r>
              <a:rPr lang="it-IT" altLang="it-IT" sz="2000" dirty="0"/>
              <a:t>Weber (minimum </a:t>
            </a:r>
            <a:r>
              <a:rPr lang="it-IT" altLang="it-IT" sz="2000" dirty="0" err="1"/>
              <a:t>transport</a:t>
            </a:r>
            <a:r>
              <a:rPr lang="it-IT" altLang="it-IT" sz="2000" dirty="0"/>
              <a:t> </a:t>
            </a:r>
            <a:r>
              <a:rPr lang="it-IT" altLang="it-IT" sz="2000" dirty="0" err="1"/>
              <a:t>cost</a:t>
            </a:r>
            <a:r>
              <a:rPr lang="it-IT" altLang="it-IT" sz="2000" dirty="0"/>
              <a:t>)</a:t>
            </a:r>
          </a:p>
          <a:p>
            <a:pPr lvl="1">
              <a:lnSpc>
                <a:spcPct val="80000"/>
              </a:lnSpc>
            </a:pPr>
            <a:r>
              <a:rPr lang="it-IT" altLang="it-IT" sz="2000" dirty="0"/>
              <a:t>Von </a:t>
            </a:r>
            <a:r>
              <a:rPr lang="it-IT" altLang="it-IT" sz="2000" dirty="0" err="1"/>
              <a:t>Thunen</a:t>
            </a:r>
            <a:r>
              <a:rPr lang="it-IT" altLang="it-IT" sz="2000" dirty="0"/>
              <a:t> (location </a:t>
            </a:r>
            <a:r>
              <a:rPr lang="it-IT" altLang="it-IT" sz="2000" dirty="0" err="1"/>
              <a:t>rent</a:t>
            </a:r>
            <a:r>
              <a:rPr lang="it-IT" altLang="it-IT" sz="2000" dirty="0"/>
              <a:t>)</a:t>
            </a:r>
          </a:p>
          <a:p>
            <a:pPr>
              <a:lnSpc>
                <a:spcPct val="80000"/>
              </a:lnSpc>
            </a:pPr>
            <a:r>
              <a:rPr lang="it-IT" altLang="it-IT" sz="2400" dirty="0"/>
              <a:t>Real world: </a:t>
            </a:r>
            <a:r>
              <a:rPr lang="it-IT" altLang="it-IT" sz="2400" dirty="0" err="1"/>
              <a:t>transport</a:t>
            </a:r>
            <a:r>
              <a:rPr lang="it-IT" altLang="it-IT" sz="2400" dirty="0"/>
              <a:t> </a:t>
            </a:r>
            <a:r>
              <a:rPr lang="it-IT" altLang="it-IT" sz="2400" dirty="0" err="1"/>
              <a:t>costs</a:t>
            </a:r>
            <a:r>
              <a:rPr lang="it-IT" altLang="it-IT" sz="2400" dirty="0"/>
              <a:t> </a:t>
            </a:r>
            <a:r>
              <a:rPr lang="it-IT" altLang="it-IT" sz="2400" dirty="0" err="1"/>
              <a:t>hold</a:t>
            </a:r>
            <a:r>
              <a:rPr lang="it-IT" altLang="it-IT" sz="2400" dirty="0"/>
              <a:t> a </a:t>
            </a:r>
            <a:r>
              <a:rPr lang="it-IT" altLang="it-IT" sz="2400" b="1" dirty="0" err="1"/>
              <a:t>fixed</a:t>
            </a:r>
            <a:r>
              <a:rPr lang="it-IT" altLang="it-IT" sz="2400" b="1" dirty="0"/>
              <a:t> </a:t>
            </a:r>
            <a:r>
              <a:rPr lang="it-IT" altLang="it-IT" sz="2400" b="1" dirty="0" err="1"/>
              <a:t>loading</a:t>
            </a:r>
            <a:r>
              <a:rPr lang="it-IT" altLang="it-IT" sz="2400" b="1" dirty="0"/>
              <a:t> component</a:t>
            </a:r>
            <a:r>
              <a:rPr lang="it-IT" altLang="it-IT" sz="2400" dirty="0"/>
              <a:t>, a </a:t>
            </a:r>
            <a:r>
              <a:rPr lang="it-IT" altLang="it-IT" sz="2400" b="1" dirty="0" err="1"/>
              <a:t>fixed</a:t>
            </a:r>
            <a:r>
              <a:rPr lang="it-IT" altLang="it-IT" sz="2400" b="1" dirty="0"/>
              <a:t> </a:t>
            </a:r>
            <a:r>
              <a:rPr lang="it-IT" altLang="it-IT" sz="2400" b="1" dirty="0" err="1"/>
              <a:t>unloading</a:t>
            </a:r>
            <a:r>
              <a:rPr lang="it-IT" altLang="it-IT" sz="2400" b="1" dirty="0"/>
              <a:t> component </a:t>
            </a:r>
            <a:r>
              <a:rPr lang="it-IT" altLang="it-IT" sz="2400" dirty="0"/>
              <a:t>and </a:t>
            </a:r>
            <a:r>
              <a:rPr lang="it-IT" altLang="it-IT" sz="2400" dirty="0" err="1"/>
              <a:t>costs</a:t>
            </a:r>
            <a:r>
              <a:rPr lang="it-IT" altLang="it-IT" sz="2400" dirty="0"/>
              <a:t> </a:t>
            </a:r>
            <a:r>
              <a:rPr lang="it-IT" altLang="it-IT" sz="2400" dirty="0" err="1"/>
              <a:t>varying</a:t>
            </a:r>
            <a:r>
              <a:rPr lang="it-IT" altLang="it-IT" sz="2400" dirty="0"/>
              <a:t> in a </a:t>
            </a:r>
            <a:r>
              <a:rPr lang="it-IT" altLang="it-IT" sz="2400" dirty="0" err="1"/>
              <a:t>less</a:t>
            </a:r>
            <a:r>
              <a:rPr lang="it-IT" altLang="it-IT" sz="2400" dirty="0"/>
              <a:t> </a:t>
            </a:r>
            <a:r>
              <a:rPr lang="it-IT" altLang="it-IT" sz="2400" dirty="0" err="1"/>
              <a:t>than</a:t>
            </a:r>
            <a:r>
              <a:rPr lang="it-IT" altLang="it-IT" sz="2400" dirty="0"/>
              <a:t> </a:t>
            </a:r>
            <a:r>
              <a:rPr lang="it-IT" altLang="it-IT" sz="2400" dirty="0" err="1"/>
              <a:t>proportional</a:t>
            </a:r>
            <a:r>
              <a:rPr lang="it-IT" altLang="it-IT" sz="2400" dirty="0"/>
              <a:t> way to </a:t>
            </a:r>
            <a:r>
              <a:rPr lang="it-IT" altLang="it-IT" sz="2400" dirty="0" err="1"/>
              <a:t>travel’s</a:t>
            </a:r>
            <a:r>
              <a:rPr lang="it-IT" altLang="it-IT" sz="2400" dirty="0"/>
              <a:t> </a:t>
            </a:r>
            <a:r>
              <a:rPr lang="it-IT" altLang="it-IT" sz="2400" dirty="0" err="1"/>
              <a:t>length</a:t>
            </a:r>
            <a:r>
              <a:rPr lang="it-IT" altLang="it-IT" sz="2400" dirty="0"/>
              <a:t>.</a:t>
            </a:r>
          </a:p>
          <a:p>
            <a:pPr>
              <a:lnSpc>
                <a:spcPct val="80000"/>
              </a:lnSpc>
            </a:pPr>
            <a:r>
              <a:rPr lang="it-IT" altLang="it-IT" sz="2400" dirty="0" err="1"/>
              <a:t>Economies</a:t>
            </a:r>
            <a:r>
              <a:rPr lang="it-IT" altLang="it-IT" sz="2400" dirty="0"/>
              <a:t> of scale</a:t>
            </a:r>
          </a:p>
          <a:p>
            <a:pPr>
              <a:lnSpc>
                <a:spcPct val="80000"/>
              </a:lnSpc>
            </a:pPr>
            <a:r>
              <a:rPr lang="it-IT" altLang="it-IT" sz="2400" dirty="0" err="1"/>
              <a:t>Different</a:t>
            </a:r>
            <a:r>
              <a:rPr lang="it-IT" altLang="it-IT" sz="2400" dirty="0"/>
              <a:t> </a:t>
            </a:r>
            <a:r>
              <a:rPr lang="it-IT" altLang="it-IT" sz="2400" dirty="0" err="1"/>
              <a:t>weight</a:t>
            </a:r>
            <a:r>
              <a:rPr lang="it-IT" altLang="it-IT" sz="2400" dirty="0"/>
              <a:t> of </a:t>
            </a:r>
            <a:r>
              <a:rPr lang="it-IT" altLang="it-IT" sz="2400" dirty="0" err="1"/>
              <a:t>distace</a:t>
            </a:r>
            <a:r>
              <a:rPr lang="it-IT" altLang="it-IT" sz="2400" dirty="0"/>
              <a:t> for </a:t>
            </a:r>
            <a:r>
              <a:rPr lang="it-IT" altLang="it-IT" sz="2400" dirty="0" err="1"/>
              <a:t>different</a:t>
            </a:r>
            <a:r>
              <a:rPr lang="it-IT" altLang="it-IT" sz="2400" dirty="0"/>
              <a:t> </a:t>
            </a:r>
            <a:r>
              <a:rPr lang="it-IT" altLang="it-IT" sz="2400" dirty="0" err="1"/>
              <a:t>transport</a:t>
            </a:r>
            <a:r>
              <a:rPr lang="it-IT" altLang="it-IT" sz="2400" dirty="0"/>
              <a:t> </a:t>
            </a:r>
            <a:r>
              <a:rPr lang="it-IT" altLang="it-IT" sz="2400" dirty="0" err="1"/>
              <a:t>modes</a:t>
            </a:r>
            <a:r>
              <a:rPr lang="it-IT" altLang="it-IT" sz="2400" dirty="0"/>
              <a:t>:</a:t>
            </a:r>
          </a:p>
          <a:p>
            <a:pPr lvl="1">
              <a:lnSpc>
                <a:spcPct val="80000"/>
              </a:lnSpc>
            </a:pPr>
            <a:r>
              <a:rPr lang="it-IT" altLang="it-IT" sz="2000" dirty="0"/>
              <a:t>Road </a:t>
            </a:r>
          </a:p>
          <a:p>
            <a:pPr lvl="1">
              <a:lnSpc>
                <a:spcPct val="80000"/>
              </a:lnSpc>
            </a:pPr>
            <a:r>
              <a:rPr lang="it-IT" altLang="it-IT" sz="2000" dirty="0" err="1"/>
              <a:t>Railway</a:t>
            </a:r>
            <a:r>
              <a:rPr lang="it-IT" altLang="it-IT" sz="2000" dirty="0"/>
              <a:t> </a:t>
            </a:r>
          </a:p>
          <a:p>
            <a:pPr lvl="1">
              <a:lnSpc>
                <a:spcPct val="80000"/>
              </a:lnSpc>
            </a:pPr>
            <a:r>
              <a:rPr lang="it-IT" altLang="it-IT" sz="2000" dirty="0"/>
              <a:t>Water/Air</a:t>
            </a:r>
          </a:p>
          <a:p>
            <a:pPr>
              <a:lnSpc>
                <a:spcPct val="80000"/>
              </a:lnSpc>
            </a:pPr>
            <a:endParaRPr lang="it-IT" altLang="it-IT" sz="2400" dirty="0"/>
          </a:p>
        </p:txBody>
      </p:sp>
    </p:spTree>
    <p:extLst>
      <p:ext uri="{BB962C8B-B14F-4D97-AF65-F5344CB8AC3E}">
        <p14:creationId xmlns:p14="http://schemas.microsoft.com/office/powerpoint/2010/main" val="38578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9"/>
          <p:cNvSpPr>
            <a:spLocks noGrp="1" noChangeArrowheads="1"/>
          </p:cNvSpPr>
          <p:nvPr>
            <p:ph type="title"/>
          </p:nvPr>
        </p:nvSpPr>
        <p:spPr/>
        <p:txBody>
          <a:bodyPr/>
          <a:lstStyle/>
          <a:p>
            <a:pPr eaLnBrk="1" hangingPunct="1"/>
            <a:r>
              <a:rPr lang="en-US"/>
              <a:t>Different Friction of Distance Functions </a:t>
            </a:r>
          </a:p>
        </p:txBody>
      </p:sp>
      <p:sp>
        <p:nvSpPr>
          <p:cNvPr id="71684" name="Freeform 38"/>
          <p:cNvSpPr>
            <a:spLocks/>
          </p:cNvSpPr>
          <p:nvPr/>
        </p:nvSpPr>
        <p:spPr bwMode="auto">
          <a:xfrm>
            <a:off x="5099050" y="2409825"/>
            <a:ext cx="2754313" cy="655638"/>
          </a:xfrm>
          <a:custGeom>
            <a:avLst/>
            <a:gdLst>
              <a:gd name="T0" fmla="*/ 0 w 1735"/>
              <a:gd name="T1" fmla="*/ 2147483647 h 413"/>
              <a:gd name="T2" fmla="*/ 2147483647 w 1735"/>
              <a:gd name="T3" fmla="*/ 2147483647 h 413"/>
              <a:gd name="T4" fmla="*/ 2147483647 w 1735"/>
              <a:gd name="T5" fmla="*/ 2147483647 h 413"/>
              <a:gd name="T6" fmla="*/ 2147483647 w 1735"/>
              <a:gd name="T7" fmla="*/ 2147483647 h 413"/>
              <a:gd name="T8" fmla="*/ 2147483647 w 1735"/>
              <a:gd name="T9" fmla="*/ 2147483647 h 413"/>
              <a:gd name="T10" fmla="*/ 2147483647 w 1735"/>
              <a:gd name="T11" fmla="*/ 2147483647 h 413"/>
              <a:gd name="T12" fmla="*/ 2147483647 w 1735"/>
              <a:gd name="T13" fmla="*/ 2147483647 h 413"/>
              <a:gd name="T14" fmla="*/ 2147483647 w 1735"/>
              <a:gd name="T15" fmla="*/ 2147483647 h 413"/>
              <a:gd name="T16" fmla="*/ 2147483647 w 1735"/>
              <a:gd name="T17" fmla="*/ 2147483647 h 413"/>
              <a:gd name="T18" fmla="*/ 2147483647 w 1735"/>
              <a:gd name="T19" fmla="*/ 2147483647 h 413"/>
              <a:gd name="T20" fmla="*/ 2147483647 w 1735"/>
              <a:gd name="T21" fmla="*/ 0 h 413"/>
              <a:gd name="T22" fmla="*/ 2147483647 w 1735"/>
              <a:gd name="T23" fmla="*/ 0 h 4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5"/>
              <a:gd name="T37" fmla="*/ 0 h 413"/>
              <a:gd name="T38" fmla="*/ 1735 w 1735"/>
              <a:gd name="T39" fmla="*/ 413 h 4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5" h="413">
                <a:moveTo>
                  <a:pt x="0" y="413"/>
                </a:moveTo>
                <a:lnTo>
                  <a:pt x="298" y="413"/>
                </a:lnTo>
                <a:lnTo>
                  <a:pt x="298" y="325"/>
                </a:lnTo>
                <a:lnTo>
                  <a:pt x="583" y="325"/>
                </a:lnTo>
                <a:lnTo>
                  <a:pt x="584" y="290"/>
                </a:lnTo>
                <a:lnTo>
                  <a:pt x="935" y="290"/>
                </a:lnTo>
                <a:lnTo>
                  <a:pt x="935" y="163"/>
                </a:lnTo>
                <a:lnTo>
                  <a:pt x="1328" y="163"/>
                </a:lnTo>
                <a:lnTo>
                  <a:pt x="1328" y="95"/>
                </a:lnTo>
                <a:lnTo>
                  <a:pt x="1620" y="95"/>
                </a:lnTo>
                <a:lnTo>
                  <a:pt x="1620" y="0"/>
                </a:lnTo>
                <a:lnTo>
                  <a:pt x="1735" y="0"/>
                </a:lnTo>
              </a:path>
            </a:pathLst>
          </a:custGeom>
          <a:noFill/>
          <a:ln w="38100">
            <a:solidFill>
              <a:srgbClr val="FF6600"/>
            </a:solidFill>
            <a:round/>
            <a:headEnd/>
            <a:tailEnd/>
          </a:ln>
        </p:spPr>
        <p:txBody>
          <a:bodyPr/>
          <a:lstStyle/>
          <a:p>
            <a:endParaRPr lang="en-US"/>
          </a:p>
        </p:txBody>
      </p:sp>
      <p:sp>
        <p:nvSpPr>
          <p:cNvPr id="71685" name="Rectangle 2"/>
          <p:cNvSpPr>
            <a:spLocks noChangeArrowheads="1"/>
          </p:cNvSpPr>
          <p:nvPr/>
        </p:nvSpPr>
        <p:spPr bwMode="auto">
          <a:xfrm>
            <a:off x="963613" y="1643063"/>
            <a:ext cx="3586162" cy="2112962"/>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6" name="Rectangle 11"/>
          <p:cNvSpPr>
            <a:spLocks noChangeArrowheads="1"/>
          </p:cNvSpPr>
          <p:nvPr/>
        </p:nvSpPr>
        <p:spPr bwMode="auto">
          <a:xfrm>
            <a:off x="4684713" y="1643063"/>
            <a:ext cx="3586162" cy="2112962"/>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7" name="Rectangle 15"/>
          <p:cNvSpPr>
            <a:spLocks noChangeArrowheads="1"/>
          </p:cNvSpPr>
          <p:nvPr/>
        </p:nvSpPr>
        <p:spPr bwMode="auto">
          <a:xfrm>
            <a:off x="963613" y="3873500"/>
            <a:ext cx="3586162" cy="2112963"/>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8" name="Rectangle 19"/>
          <p:cNvSpPr>
            <a:spLocks noChangeArrowheads="1"/>
          </p:cNvSpPr>
          <p:nvPr/>
        </p:nvSpPr>
        <p:spPr bwMode="auto">
          <a:xfrm>
            <a:off x="4684713" y="3873500"/>
            <a:ext cx="3586162" cy="2112963"/>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9" name="Arc 8"/>
          <p:cNvSpPr>
            <a:spLocks/>
          </p:cNvSpPr>
          <p:nvPr/>
        </p:nvSpPr>
        <p:spPr bwMode="auto">
          <a:xfrm>
            <a:off x="1355725" y="4364038"/>
            <a:ext cx="2832100" cy="1100137"/>
          </a:xfrm>
          <a:custGeom>
            <a:avLst/>
            <a:gdLst>
              <a:gd name="T0" fmla="*/ 2147483647 w 21600"/>
              <a:gd name="T1" fmla="*/ 0 h 21638"/>
              <a:gd name="T2" fmla="*/ 0 w 21600"/>
              <a:gd name="T3" fmla="*/ 2147483647 h 21638"/>
              <a:gd name="T4" fmla="*/ 0 w 21600"/>
              <a:gd name="T5" fmla="*/ 2147483647 h 21638"/>
              <a:gd name="T6" fmla="*/ 0 60000 65536"/>
              <a:gd name="T7" fmla="*/ 0 60000 65536"/>
              <a:gd name="T8" fmla="*/ 0 60000 65536"/>
              <a:gd name="T9" fmla="*/ 0 w 21600"/>
              <a:gd name="T10" fmla="*/ 0 h 21638"/>
              <a:gd name="T11" fmla="*/ 21600 w 21600"/>
              <a:gd name="T12" fmla="*/ 21638 h 21638"/>
            </a:gdLst>
            <a:ahLst/>
            <a:cxnLst>
              <a:cxn ang="T6">
                <a:pos x="T0" y="T1"/>
              </a:cxn>
              <a:cxn ang="T7">
                <a:pos x="T2" y="T3"/>
              </a:cxn>
              <a:cxn ang="T8">
                <a:pos x="T4" y="T5"/>
              </a:cxn>
            </a:cxnLst>
            <a:rect l="T9" t="T10" r="T11" b="T12"/>
            <a:pathLst>
              <a:path w="21600" h="21638" fill="none" extrusionOk="0">
                <a:moveTo>
                  <a:pt x="21599" y="0"/>
                </a:moveTo>
                <a:cubicBezTo>
                  <a:pt x="21599" y="12"/>
                  <a:pt x="21600" y="25"/>
                  <a:pt x="21600" y="38"/>
                </a:cubicBezTo>
                <a:cubicBezTo>
                  <a:pt x="21600" y="11967"/>
                  <a:pt x="11929" y="21637"/>
                  <a:pt x="0" y="21638"/>
                </a:cubicBezTo>
              </a:path>
              <a:path w="21600" h="21638" stroke="0" extrusionOk="0">
                <a:moveTo>
                  <a:pt x="21599" y="0"/>
                </a:moveTo>
                <a:cubicBezTo>
                  <a:pt x="21599" y="12"/>
                  <a:pt x="21600" y="25"/>
                  <a:pt x="21600" y="38"/>
                </a:cubicBezTo>
                <a:cubicBezTo>
                  <a:pt x="21600" y="11967"/>
                  <a:pt x="11929" y="21637"/>
                  <a:pt x="0" y="21638"/>
                </a:cubicBezTo>
                <a:lnTo>
                  <a:pt x="0" y="38"/>
                </a:lnTo>
                <a:close/>
              </a:path>
            </a:pathLst>
          </a:custGeom>
          <a:noFill/>
          <a:ln w="50800" cap="rnd">
            <a:solidFill>
              <a:srgbClr val="FF0000"/>
            </a:solidFill>
            <a:round/>
            <a:headEnd type="none" w="sm" len="sm"/>
            <a:tailEnd type="none" w="sm" len="sm"/>
          </a:ln>
        </p:spPr>
        <p:txBody>
          <a:bodyPr wrap="none" anchor="ctr"/>
          <a:lstStyle/>
          <a:p>
            <a:endParaRPr lang="en-US"/>
          </a:p>
        </p:txBody>
      </p:sp>
      <p:sp>
        <p:nvSpPr>
          <p:cNvPr id="71690" name="Freeform 31"/>
          <p:cNvSpPr>
            <a:spLocks/>
          </p:cNvSpPr>
          <p:nvPr/>
        </p:nvSpPr>
        <p:spPr bwMode="auto">
          <a:xfrm>
            <a:off x="1352550" y="4276725"/>
            <a:ext cx="2857500" cy="1057275"/>
          </a:xfrm>
          <a:custGeom>
            <a:avLst/>
            <a:gdLst>
              <a:gd name="T0" fmla="*/ 0 w 1674"/>
              <a:gd name="T1" fmla="*/ 2147483647 h 666"/>
              <a:gd name="T2" fmla="*/ 2147483647 w 1674"/>
              <a:gd name="T3" fmla="*/ 2147483647 h 666"/>
              <a:gd name="T4" fmla="*/ 2147483647 w 1674"/>
              <a:gd name="T5" fmla="*/ 0 h 666"/>
              <a:gd name="T6" fmla="*/ 0 60000 65536"/>
              <a:gd name="T7" fmla="*/ 0 60000 65536"/>
              <a:gd name="T8" fmla="*/ 0 60000 65536"/>
              <a:gd name="T9" fmla="*/ 0 w 1674"/>
              <a:gd name="T10" fmla="*/ 0 h 666"/>
              <a:gd name="T11" fmla="*/ 1674 w 1674"/>
              <a:gd name="T12" fmla="*/ 666 h 666"/>
            </a:gdLst>
            <a:ahLst/>
            <a:cxnLst>
              <a:cxn ang="T6">
                <a:pos x="T0" y="T1"/>
              </a:cxn>
              <a:cxn ang="T7">
                <a:pos x="T2" y="T3"/>
              </a:cxn>
              <a:cxn ang="T8">
                <a:pos x="T4" y="T5"/>
              </a:cxn>
            </a:cxnLst>
            <a:rect l="T9" t="T10" r="T11" b="T12"/>
            <a:pathLst>
              <a:path w="1674" h="666">
                <a:moveTo>
                  <a:pt x="0" y="666"/>
                </a:moveTo>
                <a:cubicBezTo>
                  <a:pt x="19" y="517"/>
                  <a:pt x="39" y="369"/>
                  <a:pt x="318" y="258"/>
                </a:cubicBezTo>
                <a:cubicBezTo>
                  <a:pt x="597" y="147"/>
                  <a:pt x="1135" y="73"/>
                  <a:pt x="1674" y="0"/>
                </a:cubicBezTo>
              </a:path>
            </a:pathLst>
          </a:custGeom>
          <a:noFill/>
          <a:ln w="50800">
            <a:solidFill>
              <a:srgbClr val="FF0000"/>
            </a:solidFill>
            <a:round/>
            <a:headEnd/>
            <a:tailEnd/>
          </a:ln>
        </p:spPr>
        <p:txBody>
          <a:bodyPr/>
          <a:lstStyle/>
          <a:p>
            <a:endParaRPr lang="en-US"/>
          </a:p>
        </p:txBody>
      </p:sp>
      <p:sp>
        <p:nvSpPr>
          <p:cNvPr id="71691" name="Freeform 3"/>
          <p:cNvSpPr>
            <a:spLocks/>
          </p:cNvSpPr>
          <p:nvPr/>
        </p:nvSpPr>
        <p:spPr bwMode="auto">
          <a:xfrm>
            <a:off x="1354138" y="1752600"/>
            <a:ext cx="3078162" cy="1644650"/>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2" name="Rectangle 4"/>
          <p:cNvSpPr>
            <a:spLocks noChangeArrowheads="1"/>
          </p:cNvSpPr>
          <p:nvPr/>
        </p:nvSpPr>
        <p:spPr bwMode="auto">
          <a:xfrm>
            <a:off x="2455863" y="3425825"/>
            <a:ext cx="6080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Distance</a:t>
            </a:r>
          </a:p>
        </p:txBody>
      </p:sp>
      <p:sp>
        <p:nvSpPr>
          <p:cNvPr id="71693" name="Rectangle 5"/>
          <p:cNvSpPr>
            <a:spLocks noChangeArrowheads="1"/>
          </p:cNvSpPr>
          <p:nvPr/>
        </p:nvSpPr>
        <p:spPr bwMode="auto">
          <a:xfrm rot="-5400000">
            <a:off x="975520" y="2605881"/>
            <a:ext cx="4048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Costs</a:t>
            </a:r>
          </a:p>
        </p:txBody>
      </p:sp>
      <p:sp>
        <p:nvSpPr>
          <p:cNvPr id="71694" name="Line 7"/>
          <p:cNvSpPr>
            <a:spLocks noChangeShapeType="1"/>
          </p:cNvSpPr>
          <p:nvPr/>
        </p:nvSpPr>
        <p:spPr bwMode="auto">
          <a:xfrm flipV="1">
            <a:off x="5080000" y="2443163"/>
            <a:ext cx="2792413" cy="715962"/>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1695" name="Freeform 10"/>
          <p:cNvSpPr>
            <a:spLocks/>
          </p:cNvSpPr>
          <p:nvPr/>
        </p:nvSpPr>
        <p:spPr bwMode="auto">
          <a:xfrm>
            <a:off x="5095875" y="4341813"/>
            <a:ext cx="2882900" cy="1068387"/>
          </a:xfrm>
          <a:custGeom>
            <a:avLst/>
            <a:gdLst>
              <a:gd name="T0" fmla="*/ 0 w 1816"/>
              <a:gd name="T1" fmla="*/ 2147483647 h 587"/>
              <a:gd name="T2" fmla="*/ 2147483647 w 1816"/>
              <a:gd name="T3" fmla="*/ 2147483647 h 587"/>
              <a:gd name="T4" fmla="*/ 2147483647 w 1816"/>
              <a:gd name="T5" fmla="*/ 2147483647 h 587"/>
              <a:gd name="T6" fmla="*/ 2147483647 w 1816"/>
              <a:gd name="T7" fmla="*/ 2147483647 h 587"/>
              <a:gd name="T8" fmla="*/ 2147483647 w 1816"/>
              <a:gd name="T9" fmla="*/ 2147483647 h 587"/>
              <a:gd name="T10" fmla="*/ 2147483647 w 1816"/>
              <a:gd name="T11" fmla="*/ 0 h 587"/>
              <a:gd name="T12" fmla="*/ 0 60000 65536"/>
              <a:gd name="T13" fmla="*/ 0 60000 65536"/>
              <a:gd name="T14" fmla="*/ 0 60000 65536"/>
              <a:gd name="T15" fmla="*/ 0 60000 65536"/>
              <a:gd name="T16" fmla="*/ 0 60000 65536"/>
              <a:gd name="T17" fmla="*/ 0 60000 65536"/>
              <a:gd name="T18" fmla="*/ 0 w 1816"/>
              <a:gd name="T19" fmla="*/ 0 h 587"/>
              <a:gd name="T20" fmla="*/ 1816 w 1816"/>
              <a:gd name="T21" fmla="*/ 587 h 587"/>
            </a:gdLst>
            <a:ahLst/>
            <a:cxnLst>
              <a:cxn ang="T12">
                <a:pos x="T0" y="T1"/>
              </a:cxn>
              <a:cxn ang="T13">
                <a:pos x="T2" y="T3"/>
              </a:cxn>
              <a:cxn ang="T14">
                <a:pos x="T4" y="T5"/>
              </a:cxn>
              <a:cxn ang="T15">
                <a:pos x="T6" y="T7"/>
              </a:cxn>
              <a:cxn ang="T16">
                <a:pos x="T8" y="T9"/>
              </a:cxn>
              <a:cxn ang="T17">
                <a:pos x="T10" y="T11"/>
              </a:cxn>
            </a:cxnLst>
            <a:rect l="T18" t="T19" r="T20" b="T21"/>
            <a:pathLst>
              <a:path w="1816" h="587">
                <a:moveTo>
                  <a:pt x="0" y="587"/>
                </a:moveTo>
                <a:lnTo>
                  <a:pt x="414" y="450"/>
                </a:lnTo>
                <a:lnTo>
                  <a:pt x="414" y="331"/>
                </a:lnTo>
                <a:lnTo>
                  <a:pt x="1098" y="240"/>
                </a:lnTo>
                <a:lnTo>
                  <a:pt x="1098" y="120"/>
                </a:lnTo>
                <a:lnTo>
                  <a:pt x="1816" y="0"/>
                </a:lnTo>
              </a:path>
            </a:pathLst>
          </a:custGeom>
          <a:noFill/>
          <a:ln w="50800" cap="rnd">
            <a:solidFill>
              <a:srgbClr val="FF0000"/>
            </a:solidFill>
            <a:round/>
            <a:headEnd type="none" w="sm" len="sm"/>
            <a:tailEnd type="none" w="sm" len="sm"/>
          </a:ln>
        </p:spPr>
        <p:txBody>
          <a:bodyPr/>
          <a:lstStyle/>
          <a:p>
            <a:endParaRPr lang="en-US"/>
          </a:p>
        </p:txBody>
      </p:sp>
      <p:sp>
        <p:nvSpPr>
          <p:cNvPr id="71696" name="Freeform 12"/>
          <p:cNvSpPr>
            <a:spLocks/>
          </p:cNvSpPr>
          <p:nvPr/>
        </p:nvSpPr>
        <p:spPr bwMode="auto">
          <a:xfrm>
            <a:off x="5076825" y="1752600"/>
            <a:ext cx="3076575" cy="1644650"/>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7" name="Freeform 16"/>
          <p:cNvSpPr>
            <a:spLocks/>
          </p:cNvSpPr>
          <p:nvPr/>
        </p:nvSpPr>
        <p:spPr bwMode="auto">
          <a:xfrm>
            <a:off x="1354138" y="3983038"/>
            <a:ext cx="3078162" cy="16430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8" name="Freeform 20"/>
          <p:cNvSpPr>
            <a:spLocks/>
          </p:cNvSpPr>
          <p:nvPr/>
        </p:nvSpPr>
        <p:spPr bwMode="auto">
          <a:xfrm>
            <a:off x="5076825" y="3983038"/>
            <a:ext cx="3076575" cy="16430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9" name="Rectangle 23"/>
          <p:cNvSpPr>
            <a:spLocks noChangeArrowheads="1"/>
          </p:cNvSpPr>
          <p:nvPr/>
        </p:nvSpPr>
        <p:spPr bwMode="auto">
          <a:xfrm>
            <a:off x="4343400" y="1697038"/>
            <a:ext cx="133350" cy="274637"/>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1</a:t>
            </a:r>
          </a:p>
        </p:txBody>
      </p:sp>
      <p:sp>
        <p:nvSpPr>
          <p:cNvPr id="71700" name="Rectangle 24"/>
          <p:cNvSpPr>
            <a:spLocks noChangeArrowheads="1"/>
          </p:cNvSpPr>
          <p:nvPr/>
        </p:nvSpPr>
        <p:spPr bwMode="auto">
          <a:xfrm>
            <a:off x="8059738" y="1697038"/>
            <a:ext cx="133350" cy="274637"/>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2</a:t>
            </a:r>
          </a:p>
        </p:txBody>
      </p:sp>
      <p:sp>
        <p:nvSpPr>
          <p:cNvPr id="71701" name="Rectangle 25"/>
          <p:cNvSpPr>
            <a:spLocks noChangeArrowheads="1"/>
          </p:cNvSpPr>
          <p:nvPr/>
        </p:nvSpPr>
        <p:spPr bwMode="auto">
          <a:xfrm>
            <a:off x="4348163" y="3927475"/>
            <a:ext cx="133350" cy="274638"/>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3</a:t>
            </a:r>
          </a:p>
        </p:txBody>
      </p:sp>
      <p:sp>
        <p:nvSpPr>
          <p:cNvPr id="71702" name="Rectangle 26"/>
          <p:cNvSpPr>
            <a:spLocks noChangeArrowheads="1"/>
          </p:cNvSpPr>
          <p:nvPr/>
        </p:nvSpPr>
        <p:spPr bwMode="auto">
          <a:xfrm>
            <a:off x="8059738" y="3927475"/>
            <a:ext cx="133350" cy="274638"/>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4</a:t>
            </a:r>
          </a:p>
        </p:txBody>
      </p:sp>
      <p:sp>
        <p:nvSpPr>
          <p:cNvPr id="71703" name="Line 27"/>
          <p:cNvSpPr>
            <a:spLocks noChangeShapeType="1"/>
          </p:cNvSpPr>
          <p:nvPr/>
        </p:nvSpPr>
        <p:spPr bwMode="auto">
          <a:xfrm>
            <a:off x="6546850" y="4414838"/>
            <a:ext cx="233363" cy="201612"/>
          </a:xfrm>
          <a:prstGeom prst="line">
            <a:avLst/>
          </a:prstGeom>
          <a:noFill/>
          <a:ln w="12700">
            <a:solidFill>
              <a:schemeClr val="tx1"/>
            </a:solidFill>
            <a:round/>
            <a:headEnd type="none" w="sm" len="sm"/>
            <a:tailEnd type="triangle" w="med" len="med"/>
          </a:ln>
        </p:spPr>
        <p:txBody>
          <a:bodyPr wrap="none" anchor="ctr"/>
          <a:lstStyle/>
          <a:p>
            <a:endParaRPr lang="en-US"/>
          </a:p>
        </p:txBody>
      </p:sp>
      <p:sp>
        <p:nvSpPr>
          <p:cNvPr id="71704" name="Rectangle 28"/>
          <p:cNvSpPr>
            <a:spLocks noChangeArrowheads="1"/>
          </p:cNvSpPr>
          <p:nvPr/>
        </p:nvSpPr>
        <p:spPr bwMode="auto">
          <a:xfrm>
            <a:off x="5321300" y="4159250"/>
            <a:ext cx="1676400"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Transshipment Costs</a:t>
            </a:r>
          </a:p>
        </p:txBody>
      </p:sp>
      <p:sp>
        <p:nvSpPr>
          <p:cNvPr id="71705" name="Line 32"/>
          <p:cNvSpPr>
            <a:spLocks noChangeShapeType="1"/>
          </p:cNvSpPr>
          <p:nvPr/>
        </p:nvSpPr>
        <p:spPr bwMode="auto">
          <a:xfrm flipV="1">
            <a:off x="1471613" y="2770188"/>
            <a:ext cx="0" cy="614362"/>
          </a:xfrm>
          <a:prstGeom prst="line">
            <a:avLst/>
          </a:prstGeom>
          <a:noFill/>
          <a:ln w="31750">
            <a:solidFill>
              <a:srgbClr val="808080"/>
            </a:solidFill>
            <a:prstDash val="sysDot"/>
            <a:round/>
            <a:headEnd type="triangle" w="med" len="med"/>
            <a:tailEnd type="triangle" w="med" len="med"/>
          </a:ln>
        </p:spPr>
        <p:txBody>
          <a:bodyPr/>
          <a:lstStyle/>
          <a:p>
            <a:endParaRPr lang="en-US"/>
          </a:p>
        </p:txBody>
      </p:sp>
      <p:sp>
        <p:nvSpPr>
          <p:cNvPr id="71706" name="Rectangle 33"/>
          <p:cNvSpPr>
            <a:spLocks noChangeArrowheads="1"/>
          </p:cNvSpPr>
          <p:nvPr/>
        </p:nvSpPr>
        <p:spPr bwMode="auto">
          <a:xfrm>
            <a:off x="1428750" y="2922588"/>
            <a:ext cx="1011238"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Fixed Costs</a:t>
            </a:r>
          </a:p>
        </p:txBody>
      </p:sp>
      <p:sp>
        <p:nvSpPr>
          <p:cNvPr id="71707" name="Freeform 35"/>
          <p:cNvSpPr>
            <a:spLocks/>
          </p:cNvSpPr>
          <p:nvPr/>
        </p:nvSpPr>
        <p:spPr bwMode="auto">
          <a:xfrm>
            <a:off x="1366838" y="2090738"/>
            <a:ext cx="2830512" cy="666750"/>
          </a:xfrm>
          <a:custGeom>
            <a:avLst/>
            <a:gdLst>
              <a:gd name="T0" fmla="*/ 0 w 1783"/>
              <a:gd name="T1" fmla="*/ 2147483647 h 420"/>
              <a:gd name="T2" fmla="*/ 2147483647 w 1783"/>
              <a:gd name="T3" fmla="*/ 2147483647 h 420"/>
              <a:gd name="T4" fmla="*/ 2147483647 w 1783"/>
              <a:gd name="T5" fmla="*/ 0 h 420"/>
              <a:gd name="T6" fmla="*/ 2147483647 w 1783"/>
              <a:gd name="T7" fmla="*/ 0 h 420"/>
              <a:gd name="T8" fmla="*/ 0 60000 65536"/>
              <a:gd name="T9" fmla="*/ 0 60000 65536"/>
              <a:gd name="T10" fmla="*/ 0 60000 65536"/>
              <a:gd name="T11" fmla="*/ 0 60000 65536"/>
              <a:gd name="T12" fmla="*/ 0 w 1783"/>
              <a:gd name="T13" fmla="*/ 0 h 420"/>
              <a:gd name="T14" fmla="*/ 1783 w 1783"/>
              <a:gd name="T15" fmla="*/ 420 h 420"/>
            </a:gdLst>
            <a:ahLst/>
            <a:cxnLst>
              <a:cxn ang="T8">
                <a:pos x="T0" y="T1"/>
              </a:cxn>
              <a:cxn ang="T9">
                <a:pos x="T2" y="T3"/>
              </a:cxn>
              <a:cxn ang="T10">
                <a:pos x="T4" y="T5"/>
              </a:cxn>
              <a:cxn ang="T11">
                <a:pos x="T6" y="T7"/>
              </a:cxn>
            </a:cxnLst>
            <a:rect l="T12" t="T13" r="T14" b="T15"/>
            <a:pathLst>
              <a:path w="1783" h="420">
                <a:moveTo>
                  <a:pt x="0" y="420"/>
                </a:moveTo>
                <a:lnTo>
                  <a:pt x="988" y="420"/>
                </a:lnTo>
                <a:lnTo>
                  <a:pt x="988" y="0"/>
                </a:lnTo>
                <a:lnTo>
                  <a:pt x="1783" y="0"/>
                </a:lnTo>
              </a:path>
            </a:pathLst>
          </a:custGeom>
          <a:noFill/>
          <a:ln w="50800">
            <a:solidFill>
              <a:srgbClr val="FF0000"/>
            </a:solidFill>
            <a:round/>
            <a:headEnd/>
            <a:tailEnd/>
          </a:ln>
        </p:spPr>
        <p:txBody>
          <a:bodyPr/>
          <a:lstStyle/>
          <a:p>
            <a:endParaRPr lang="en-US"/>
          </a:p>
        </p:txBody>
      </p:sp>
      <p:sp>
        <p:nvSpPr>
          <p:cNvPr id="71708" name="Line 36"/>
          <p:cNvSpPr>
            <a:spLocks noChangeShapeType="1"/>
          </p:cNvSpPr>
          <p:nvPr/>
        </p:nvSpPr>
        <p:spPr bwMode="auto">
          <a:xfrm flipV="1">
            <a:off x="3032125" y="2151063"/>
            <a:ext cx="0" cy="614362"/>
          </a:xfrm>
          <a:prstGeom prst="line">
            <a:avLst/>
          </a:prstGeom>
          <a:noFill/>
          <a:ln w="31750">
            <a:solidFill>
              <a:srgbClr val="808080"/>
            </a:solidFill>
            <a:prstDash val="sysDot"/>
            <a:round/>
            <a:headEnd type="triangle" w="med" len="med"/>
            <a:tailEnd type="triangle" w="med" len="med"/>
          </a:ln>
        </p:spPr>
        <p:txBody>
          <a:bodyPr/>
          <a:lstStyle/>
          <a:p>
            <a:endParaRPr lang="en-US"/>
          </a:p>
        </p:txBody>
      </p:sp>
      <p:sp>
        <p:nvSpPr>
          <p:cNvPr id="71709" name="Rectangle 37"/>
          <p:cNvSpPr>
            <a:spLocks noChangeArrowheads="1"/>
          </p:cNvSpPr>
          <p:nvPr/>
        </p:nvSpPr>
        <p:spPr bwMode="auto">
          <a:xfrm>
            <a:off x="3019425" y="2305050"/>
            <a:ext cx="1106488"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Zone Change</a:t>
            </a:r>
          </a:p>
        </p:txBody>
      </p:sp>
      <p:sp>
        <p:nvSpPr>
          <p:cNvPr id="30" name="Footer Placeholder 3"/>
          <p:cNvSpPr>
            <a:spLocks noGrp="1"/>
          </p:cNvSpPr>
          <p:nvPr>
            <p:ph type="ftr" sz="quarter" idx="10"/>
          </p:nvPr>
        </p:nvSpPr>
        <p:spPr>
          <a:xfrm>
            <a:off x="101600" y="6604000"/>
            <a:ext cx="8940800" cy="246063"/>
          </a:xfrm>
        </p:spPr>
        <p:txBody>
          <a:bodyPr/>
          <a:lstStyle/>
          <a:p>
            <a:pPr>
              <a:defRPr/>
            </a:pPr>
            <a:r>
              <a:rPr lang="en-US" dirty="0"/>
              <a:t>Copyright © 1998-2010, Dr. Jean-Paul </a:t>
            </a:r>
            <a:r>
              <a:rPr lang="en-US" dirty="0" err="1"/>
              <a:t>Rodrigue</a:t>
            </a:r>
            <a:r>
              <a:rPr lang="en-US"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355960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pPr eaLnBrk="1" hangingPunct="1"/>
            <a:r>
              <a:rPr lang="en-US"/>
              <a:t>Different Components of Transport Time</a:t>
            </a:r>
          </a:p>
        </p:txBody>
      </p:sp>
      <p:sp>
        <p:nvSpPr>
          <p:cNvPr id="72708" name="Freeform 6"/>
          <p:cNvSpPr>
            <a:spLocks/>
          </p:cNvSpPr>
          <p:nvPr/>
        </p:nvSpPr>
        <p:spPr bwMode="auto">
          <a:xfrm>
            <a:off x="1498600" y="1546225"/>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09" name="Line 7"/>
          <p:cNvSpPr>
            <a:spLocks noChangeShapeType="1"/>
          </p:cNvSpPr>
          <p:nvPr/>
        </p:nvSpPr>
        <p:spPr bwMode="auto">
          <a:xfrm flipV="1">
            <a:off x="1533525" y="1905000"/>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10" name="Rectangle 8"/>
          <p:cNvSpPr>
            <a:spLocks noChangeArrowheads="1"/>
          </p:cNvSpPr>
          <p:nvPr/>
        </p:nvSpPr>
        <p:spPr bwMode="auto">
          <a:xfrm>
            <a:off x="1309688" y="1316038"/>
            <a:ext cx="341312" cy="212725"/>
          </a:xfrm>
          <a:prstGeom prst="rect">
            <a:avLst/>
          </a:prstGeom>
          <a:noFill/>
          <a:ln w="9525">
            <a:noFill/>
            <a:miter lim="800000"/>
            <a:headEnd/>
            <a:tailEnd/>
          </a:ln>
        </p:spPr>
        <p:txBody>
          <a:bodyPr lIns="0" tIns="0" rIns="0" bIns="0">
            <a:spAutoFit/>
          </a:bodyPr>
          <a:lstStyle/>
          <a:p>
            <a:r>
              <a:rPr lang="en-US" sz="1400" b="1">
                <a:latin typeface="Arial Narrow" pitchFamily="34" charset="0"/>
              </a:rPr>
              <a:t>Time</a:t>
            </a:r>
          </a:p>
        </p:txBody>
      </p:sp>
      <p:sp>
        <p:nvSpPr>
          <p:cNvPr id="72711" name="Rectangle 9"/>
          <p:cNvSpPr>
            <a:spLocks noChangeArrowheads="1"/>
          </p:cNvSpPr>
          <p:nvPr/>
        </p:nvSpPr>
        <p:spPr bwMode="auto">
          <a:xfrm>
            <a:off x="3576638" y="3543300"/>
            <a:ext cx="6080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Distance</a:t>
            </a:r>
          </a:p>
        </p:txBody>
      </p:sp>
      <p:sp>
        <p:nvSpPr>
          <p:cNvPr id="72712" name="Rectangle 10"/>
          <p:cNvSpPr>
            <a:spLocks noChangeArrowheads="1"/>
          </p:cNvSpPr>
          <p:nvPr/>
        </p:nvSpPr>
        <p:spPr bwMode="auto">
          <a:xfrm>
            <a:off x="2447925" y="1279525"/>
            <a:ext cx="120332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Transport Time</a:t>
            </a:r>
          </a:p>
        </p:txBody>
      </p:sp>
      <p:sp>
        <p:nvSpPr>
          <p:cNvPr id="72713" name="Line 11"/>
          <p:cNvSpPr>
            <a:spLocks noChangeShapeType="1"/>
          </p:cNvSpPr>
          <p:nvPr/>
        </p:nvSpPr>
        <p:spPr bwMode="auto">
          <a:xfrm flipV="1">
            <a:off x="4068763" y="1957388"/>
            <a:ext cx="0" cy="1150937"/>
          </a:xfrm>
          <a:prstGeom prst="line">
            <a:avLst/>
          </a:prstGeom>
          <a:noFill/>
          <a:ln w="31750">
            <a:solidFill>
              <a:srgbClr val="FF9900"/>
            </a:solidFill>
            <a:round/>
            <a:headEnd/>
            <a:tailEnd type="triangle" w="med" len="med"/>
          </a:ln>
        </p:spPr>
        <p:txBody>
          <a:bodyPr/>
          <a:lstStyle/>
          <a:p>
            <a:endParaRPr lang="en-US"/>
          </a:p>
        </p:txBody>
      </p:sp>
      <p:sp>
        <p:nvSpPr>
          <p:cNvPr id="72714" name="Freeform 13"/>
          <p:cNvSpPr>
            <a:spLocks/>
          </p:cNvSpPr>
          <p:nvPr/>
        </p:nvSpPr>
        <p:spPr bwMode="auto">
          <a:xfrm>
            <a:off x="4953000" y="1558925"/>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15" name="Line 15"/>
          <p:cNvSpPr>
            <a:spLocks noChangeShapeType="1"/>
          </p:cNvSpPr>
          <p:nvPr/>
        </p:nvSpPr>
        <p:spPr bwMode="auto">
          <a:xfrm flipV="1">
            <a:off x="4984750" y="2203450"/>
            <a:ext cx="2589213"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16" name="Line 16"/>
          <p:cNvSpPr>
            <a:spLocks noChangeShapeType="1"/>
          </p:cNvSpPr>
          <p:nvPr/>
        </p:nvSpPr>
        <p:spPr bwMode="auto">
          <a:xfrm flipV="1">
            <a:off x="4981575" y="1622425"/>
            <a:ext cx="2589213"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17" name="Rectangle 17"/>
          <p:cNvSpPr>
            <a:spLocks noChangeArrowheads="1"/>
          </p:cNvSpPr>
          <p:nvPr/>
        </p:nvSpPr>
        <p:spPr bwMode="auto">
          <a:xfrm>
            <a:off x="6149975" y="1292225"/>
            <a:ext cx="54292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Timing</a:t>
            </a:r>
          </a:p>
        </p:txBody>
      </p:sp>
      <p:sp>
        <p:nvSpPr>
          <p:cNvPr id="72718" name="Freeform 18"/>
          <p:cNvSpPr>
            <a:spLocks/>
          </p:cNvSpPr>
          <p:nvPr/>
        </p:nvSpPr>
        <p:spPr bwMode="auto">
          <a:xfrm>
            <a:off x="1490663" y="4408488"/>
            <a:ext cx="2809875" cy="19351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19" name="Line 20"/>
          <p:cNvSpPr>
            <a:spLocks noChangeShapeType="1"/>
          </p:cNvSpPr>
          <p:nvPr/>
        </p:nvSpPr>
        <p:spPr bwMode="auto">
          <a:xfrm flipV="1">
            <a:off x="1530350" y="4529138"/>
            <a:ext cx="2546350" cy="1416050"/>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0" name="Line 21"/>
          <p:cNvSpPr>
            <a:spLocks noChangeShapeType="1"/>
          </p:cNvSpPr>
          <p:nvPr/>
        </p:nvSpPr>
        <p:spPr bwMode="auto">
          <a:xfrm flipV="1">
            <a:off x="1543050" y="5016500"/>
            <a:ext cx="2533650" cy="1030288"/>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1" name="Line 22"/>
          <p:cNvSpPr>
            <a:spLocks noChangeShapeType="1"/>
          </p:cNvSpPr>
          <p:nvPr/>
        </p:nvSpPr>
        <p:spPr bwMode="auto">
          <a:xfrm flipV="1">
            <a:off x="5372100" y="2765425"/>
            <a:ext cx="0" cy="430213"/>
          </a:xfrm>
          <a:prstGeom prst="line">
            <a:avLst/>
          </a:prstGeom>
          <a:noFill/>
          <a:ln w="31750">
            <a:solidFill>
              <a:srgbClr val="FF9900"/>
            </a:solidFill>
            <a:round/>
            <a:headEnd type="triangle" w="med" len="med"/>
            <a:tailEnd type="triangle" w="med" len="med"/>
          </a:ln>
        </p:spPr>
        <p:txBody>
          <a:bodyPr/>
          <a:lstStyle/>
          <a:p>
            <a:endParaRPr lang="en-US"/>
          </a:p>
        </p:txBody>
      </p:sp>
      <p:sp>
        <p:nvSpPr>
          <p:cNvPr id="72722" name="Line 23"/>
          <p:cNvSpPr>
            <a:spLocks noChangeShapeType="1"/>
          </p:cNvSpPr>
          <p:nvPr/>
        </p:nvSpPr>
        <p:spPr bwMode="auto">
          <a:xfrm flipV="1">
            <a:off x="6934200" y="2014538"/>
            <a:ext cx="0" cy="430212"/>
          </a:xfrm>
          <a:prstGeom prst="line">
            <a:avLst/>
          </a:prstGeom>
          <a:noFill/>
          <a:ln w="31750">
            <a:solidFill>
              <a:srgbClr val="FF9900"/>
            </a:solidFill>
            <a:round/>
            <a:headEnd type="triangle" w="med" len="med"/>
            <a:tailEnd type="triangle" w="med" len="med"/>
          </a:ln>
        </p:spPr>
        <p:txBody>
          <a:bodyPr/>
          <a:lstStyle/>
          <a:p>
            <a:endParaRPr lang="en-US"/>
          </a:p>
        </p:txBody>
      </p:sp>
      <p:sp>
        <p:nvSpPr>
          <p:cNvPr id="72723" name="Line 14"/>
          <p:cNvSpPr>
            <a:spLocks noChangeShapeType="1"/>
          </p:cNvSpPr>
          <p:nvPr/>
        </p:nvSpPr>
        <p:spPr bwMode="auto">
          <a:xfrm flipV="1">
            <a:off x="4987925" y="1917700"/>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4" name="Line 24"/>
          <p:cNvSpPr>
            <a:spLocks noChangeShapeType="1"/>
          </p:cNvSpPr>
          <p:nvPr/>
        </p:nvSpPr>
        <p:spPr bwMode="auto">
          <a:xfrm flipV="1">
            <a:off x="4030663" y="4586288"/>
            <a:ext cx="0" cy="430212"/>
          </a:xfrm>
          <a:prstGeom prst="line">
            <a:avLst/>
          </a:prstGeom>
          <a:noFill/>
          <a:ln w="31750">
            <a:solidFill>
              <a:srgbClr val="FF9900"/>
            </a:solidFill>
            <a:round/>
            <a:headEnd type="triangle" w="med" len="med"/>
            <a:tailEnd type="triangle" w="med" len="med"/>
          </a:ln>
        </p:spPr>
        <p:txBody>
          <a:bodyPr/>
          <a:lstStyle/>
          <a:p>
            <a:endParaRPr lang="en-US"/>
          </a:p>
        </p:txBody>
      </p:sp>
      <p:sp>
        <p:nvSpPr>
          <p:cNvPr id="72725" name="Line 19"/>
          <p:cNvSpPr>
            <a:spLocks noChangeShapeType="1"/>
          </p:cNvSpPr>
          <p:nvPr/>
        </p:nvSpPr>
        <p:spPr bwMode="auto">
          <a:xfrm flipV="1">
            <a:off x="1525588" y="4767263"/>
            <a:ext cx="2589212" cy="1243012"/>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6" name="Freeform 25"/>
          <p:cNvSpPr>
            <a:spLocks/>
          </p:cNvSpPr>
          <p:nvPr/>
        </p:nvSpPr>
        <p:spPr bwMode="auto">
          <a:xfrm>
            <a:off x="4956175" y="4387850"/>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27" name="Line 26"/>
          <p:cNvSpPr>
            <a:spLocks noChangeShapeType="1"/>
          </p:cNvSpPr>
          <p:nvPr/>
        </p:nvSpPr>
        <p:spPr bwMode="auto">
          <a:xfrm flipV="1">
            <a:off x="4991100" y="4746625"/>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8" name="Line 27"/>
          <p:cNvSpPr>
            <a:spLocks noChangeShapeType="1"/>
          </p:cNvSpPr>
          <p:nvPr/>
        </p:nvSpPr>
        <p:spPr bwMode="auto">
          <a:xfrm flipV="1">
            <a:off x="4986338" y="5045075"/>
            <a:ext cx="2589212"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9" name="Line 28"/>
          <p:cNvSpPr>
            <a:spLocks noChangeShapeType="1"/>
          </p:cNvSpPr>
          <p:nvPr/>
        </p:nvSpPr>
        <p:spPr bwMode="auto">
          <a:xfrm flipV="1">
            <a:off x="4987925" y="4583113"/>
            <a:ext cx="2298700" cy="1103312"/>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0" name="Line 29"/>
          <p:cNvSpPr>
            <a:spLocks noChangeShapeType="1"/>
          </p:cNvSpPr>
          <p:nvPr/>
        </p:nvSpPr>
        <p:spPr bwMode="auto">
          <a:xfrm flipV="1">
            <a:off x="4989513" y="4535488"/>
            <a:ext cx="1662112" cy="796925"/>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1" name="Line 30"/>
          <p:cNvSpPr>
            <a:spLocks noChangeShapeType="1"/>
          </p:cNvSpPr>
          <p:nvPr/>
        </p:nvSpPr>
        <p:spPr bwMode="auto">
          <a:xfrm flipV="1">
            <a:off x="4948238" y="4552950"/>
            <a:ext cx="933450" cy="447675"/>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2" name="Line 31"/>
          <p:cNvSpPr>
            <a:spLocks noChangeShapeType="1"/>
          </p:cNvSpPr>
          <p:nvPr/>
        </p:nvSpPr>
        <p:spPr bwMode="auto">
          <a:xfrm flipV="1">
            <a:off x="4972050" y="4562475"/>
            <a:ext cx="180975" cy="873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3" name="Line 32"/>
          <p:cNvSpPr>
            <a:spLocks noChangeShapeType="1"/>
          </p:cNvSpPr>
          <p:nvPr/>
        </p:nvSpPr>
        <p:spPr bwMode="auto">
          <a:xfrm flipV="1">
            <a:off x="5672138" y="5362575"/>
            <a:ext cx="1916112" cy="91916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4" name="Line 33"/>
          <p:cNvSpPr>
            <a:spLocks noChangeShapeType="1"/>
          </p:cNvSpPr>
          <p:nvPr/>
        </p:nvSpPr>
        <p:spPr bwMode="auto">
          <a:xfrm flipV="1">
            <a:off x="6334125" y="5691188"/>
            <a:ext cx="1254125" cy="601662"/>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5" name="Line 34"/>
          <p:cNvSpPr>
            <a:spLocks noChangeShapeType="1"/>
          </p:cNvSpPr>
          <p:nvPr/>
        </p:nvSpPr>
        <p:spPr bwMode="auto">
          <a:xfrm flipV="1">
            <a:off x="7031038" y="5999163"/>
            <a:ext cx="571500" cy="274637"/>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6" name="Rectangle 35"/>
          <p:cNvSpPr>
            <a:spLocks noChangeArrowheads="1"/>
          </p:cNvSpPr>
          <p:nvPr/>
        </p:nvSpPr>
        <p:spPr bwMode="auto">
          <a:xfrm>
            <a:off x="2447925" y="4094163"/>
            <a:ext cx="87947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Punctuality</a:t>
            </a:r>
          </a:p>
        </p:txBody>
      </p:sp>
      <p:sp>
        <p:nvSpPr>
          <p:cNvPr id="72737" name="Rectangle 36"/>
          <p:cNvSpPr>
            <a:spLocks noChangeArrowheads="1"/>
          </p:cNvSpPr>
          <p:nvPr/>
        </p:nvSpPr>
        <p:spPr bwMode="auto">
          <a:xfrm>
            <a:off x="6078538" y="4064000"/>
            <a:ext cx="801687"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Frequency</a:t>
            </a:r>
          </a:p>
        </p:txBody>
      </p:sp>
      <p:sp>
        <p:nvSpPr>
          <p:cNvPr id="72738" name="Line 37"/>
          <p:cNvSpPr>
            <a:spLocks noChangeShapeType="1"/>
          </p:cNvSpPr>
          <p:nvPr/>
        </p:nvSpPr>
        <p:spPr bwMode="auto">
          <a:xfrm>
            <a:off x="1516063" y="3175000"/>
            <a:ext cx="2571750" cy="0"/>
          </a:xfrm>
          <a:prstGeom prst="line">
            <a:avLst/>
          </a:prstGeom>
          <a:noFill/>
          <a:ln w="19050">
            <a:solidFill>
              <a:srgbClr val="808080"/>
            </a:solidFill>
            <a:prstDash val="dash"/>
            <a:round/>
            <a:headEnd/>
            <a:tailEnd/>
          </a:ln>
        </p:spPr>
        <p:txBody>
          <a:bodyPr/>
          <a:lstStyle/>
          <a:p>
            <a:endParaRPr lang="en-US"/>
          </a:p>
        </p:txBody>
      </p:sp>
      <p:sp>
        <p:nvSpPr>
          <p:cNvPr id="72739" name="Line 38"/>
          <p:cNvSpPr>
            <a:spLocks noChangeShapeType="1"/>
          </p:cNvSpPr>
          <p:nvPr/>
        </p:nvSpPr>
        <p:spPr bwMode="auto">
          <a:xfrm>
            <a:off x="1549400" y="1852613"/>
            <a:ext cx="2571750" cy="0"/>
          </a:xfrm>
          <a:prstGeom prst="line">
            <a:avLst/>
          </a:prstGeom>
          <a:noFill/>
          <a:ln w="19050">
            <a:solidFill>
              <a:srgbClr val="808080"/>
            </a:solidFill>
            <a:prstDash val="dash"/>
            <a:round/>
            <a:headEnd/>
            <a:tailEnd/>
          </a:ln>
        </p:spPr>
        <p:txBody>
          <a:bodyPr/>
          <a:lstStyle/>
          <a:p>
            <a:endParaRPr lang="en-US"/>
          </a:p>
        </p:txBody>
      </p:sp>
      <p:sp>
        <p:nvSpPr>
          <p:cNvPr id="72740" name="Line 39"/>
          <p:cNvSpPr>
            <a:spLocks noChangeShapeType="1"/>
          </p:cNvSpPr>
          <p:nvPr/>
        </p:nvSpPr>
        <p:spPr bwMode="auto">
          <a:xfrm flipV="1">
            <a:off x="5070475" y="5326063"/>
            <a:ext cx="0" cy="569912"/>
          </a:xfrm>
          <a:prstGeom prst="line">
            <a:avLst/>
          </a:prstGeom>
          <a:noFill/>
          <a:ln w="31750">
            <a:solidFill>
              <a:srgbClr val="FF9900"/>
            </a:solidFill>
            <a:round/>
            <a:headEnd/>
            <a:tailEnd type="triangle" w="med" len="med"/>
          </a:ln>
        </p:spPr>
        <p:txBody>
          <a:bodyPr/>
          <a:lstStyle/>
          <a:p>
            <a:endParaRPr lang="en-US"/>
          </a:p>
        </p:txBody>
      </p:sp>
      <p:sp>
        <p:nvSpPr>
          <p:cNvPr id="72741" name="Line 40"/>
          <p:cNvSpPr>
            <a:spLocks noChangeShapeType="1"/>
          </p:cNvSpPr>
          <p:nvPr/>
        </p:nvSpPr>
        <p:spPr bwMode="auto">
          <a:xfrm>
            <a:off x="6137275" y="5491163"/>
            <a:ext cx="0" cy="192087"/>
          </a:xfrm>
          <a:prstGeom prst="line">
            <a:avLst/>
          </a:prstGeom>
          <a:noFill/>
          <a:ln w="31750">
            <a:solidFill>
              <a:srgbClr val="FF9900"/>
            </a:solidFill>
            <a:round/>
            <a:headEnd/>
            <a:tailEnd type="triangle" w="med" len="med"/>
          </a:ln>
        </p:spPr>
        <p:txBody>
          <a:bodyPr/>
          <a:lstStyle/>
          <a:p>
            <a:endParaRPr lang="en-US"/>
          </a:p>
        </p:txBody>
      </p:sp>
      <p:sp>
        <p:nvSpPr>
          <p:cNvPr id="38" name="Footer Placeholder 3"/>
          <p:cNvSpPr>
            <a:spLocks noGrp="1"/>
          </p:cNvSpPr>
          <p:nvPr>
            <p:ph type="ftr" sz="quarter" idx="10"/>
          </p:nvPr>
        </p:nvSpPr>
        <p:spPr>
          <a:xfrm>
            <a:off x="101600" y="6639321"/>
            <a:ext cx="8940800" cy="246063"/>
          </a:xfrm>
        </p:spPr>
        <p:txBody>
          <a:bodyPr/>
          <a:lstStyle/>
          <a:p>
            <a:pPr>
              <a:defRPr/>
            </a:pPr>
            <a:r>
              <a:rPr lang="en-US" sz="1100" dirty="0"/>
              <a:t>Copyright © 1998-2010, Dr. Jean-Paul </a:t>
            </a:r>
            <a:r>
              <a:rPr lang="en-US" sz="1100" dirty="0" err="1"/>
              <a:t>Rodrigue</a:t>
            </a:r>
            <a:r>
              <a:rPr lang="en-US" sz="1100"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864273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grpSp>
        <p:nvGrpSpPr>
          <p:cNvPr id="45059" name="Group 3"/>
          <p:cNvGrpSpPr>
            <a:grpSpLocks/>
          </p:cNvGrpSpPr>
          <p:nvPr/>
        </p:nvGrpSpPr>
        <p:grpSpPr bwMode="auto">
          <a:xfrm>
            <a:off x="539750" y="2060575"/>
            <a:ext cx="3759200" cy="3457575"/>
            <a:chOff x="603" y="609"/>
            <a:chExt cx="3638" cy="3411"/>
          </a:xfrm>
        </p:grpSpPr>
        <p:sp>
          <p:nvSpPr>
            <p:cNvPr id="45085" name="Line 4"/>
            <p:cNvSpPr>
              <a:spLocks noChangeShapeType="1"/>
            </p:cNvSpPr>
            <p:nvPr/>
          </p:nvSpPr>
          <p:spPr bwMode="auto">
            <a:xfrm flipV="1">
              <a:off x="612" y="609"/>
              <a:ext cx="0" cy="341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6" name="Line 5"/>
            <p:cNvSpPr>
              <a:spLocks noChangeShapeType="1"/>
            </p:cNvSpPr>
            <p:nvPr/>
          </p:nvSpPr>
          <p:spPr bwMode="auto">
            <a:xfrm>
              <a:off x="603" y="4019"/>
              <a:ext cx="3638" cy="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5060" name="Text Box 6"/>
          <p:cNvSpPr txBox="1">
            <a:spLocks noChangeArrowheads="1"/>
          </p:cNvSpPr>
          <p:nvPr/>
        </p:nvSpPr>
        <p:spPr bwMode="auto">
          <a:xfrm>
            <a:off x="2195513" y="5540375"/>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45061" name="Text Box 7"/>
          <p:cNvSpPr txBox="1">
            <a:spLocks noChangeArrowheads="1"/>
          </p:cNvSpPr>
          <p:nvPr/>
        </p:nvSpPr>
        <p:spPr bwMode="auto">
          <a:xfrm>
            <a:off x="-100013" y="1435100"/>
            <a:ext cx="136842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p>
          <a:p>
            <a:pPr>
              <a:spcBef>
                <a:spcPct val="50000"/>
              </a:spcBef>
              <a:buFont typeface="Monotype Sorts" pitchFamily="2" charset="2"/>
              <a:buNone/>
            </a:pPr>
            <a:r>
              <a:rPr lang="it-IT" altLang="it-IT" sz="1600" dirty="0" err="1">
                <a:latin typeface="Tahoma" pitchFamily="34" charset="0"/>
              </a:rPr>
              <a:t>Cost</a:t>
            </a:r>
            <a:endParaRPr lang="it-IT" altLang="it-IT" sz="1600" dirty="0">
              <a:latin typeface="Tahoma" pitchFamily="34" charset="0"/>
            </a:endParaRPr>
          </a:p>
        </p:txBody>
      </p:sp>
      <p:sp>
        <p:nvSpPr>
          <p:cNvPr id="104456" name="Line 8"/>
          <p:cNvSpPr>
            <a:spLocks noChangeShapeType="1"/>
          </p:cNvSpPr>
          <p:nvPr/>
        </p:nvSpPr>
        <p:spPr bwMode="auto">
          <a:xfrm flipV="1">
            <a:off x="547688" y="3019425"/>
            <a:ext cx="3240087" cy="252095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63" name="Line 9"/>
          <p:cNvSpPr>
            <a:spLocks noChangeShapeType="1"/>
          </p:cNvSpPr>
          <p:nvPr/>
        </p:nvSpPr>
        <p:spPr bwMode="auto">
          <a:xfrm>
            <a:off x="3787775" y="3065463"/>
            <a:ext cx="0" cy="2449512"/>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64" name="Text Box 10"/>
          <p:cNvSpPr txBox="1">
            <a:spLocks noChangeArrowheads="1"/>
          </p:cNvSpPr>
          <p:nvPr/>
        </p:nvSpPr>
        <p:spPr bwMode="auto">
          <a:xfrm>
            <a:off x="403225" y="554037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O</a:t>
            </a:r>
          </a:p>
        </p:txBody>
      </p:sp>
      <p:sp>
        <p:nvSpPr>
          <p:cNvPr id="45065" name="Text Box 11"/>
          <p:cNvSpPr txBox="1">
            <a:spLocks noChangeArrowheads="1"/>
          </p:cNvSpPr>
          <p:nvPr/>
        </p:nvSpPr>
        <p:spPr bwMode="auto">
          <a:xfrm>
            <a:off x="3643313" y="5502275"/>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D</a:t>
            </a:r>
          </a:p>
        </p:txBody>
      </p:sp>
      <p:sp>
        <p:nvSpPr>
          <p:cNvPr id="45066" name="Text Box 12"/>
          <p:cNvSpPr txBox="1">
            <a:spLocks noChangeArrowheads="1"/>
          </p:cNvSpPr>
          <p:nvPr/>
        </p:nvSpPr>
        <p:spPr bwMode="auto">
          <a:xfrm>
            <a:off x="3644900" y="25876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grpSp>
        <p:nvGrpSpPr>
          <p:cNvPr id="45067" name="Group 13"/>
          <p:cNvGrpSpPr>
            <a:grpSpLocks/>
          </p:cNvGrpSpPr>
          <p:nvPr/>
        </p:nvGrpSpPr>
        <p:grpSpPr bwMode="auto">
          <a:xfrm>
            <a:off x="4773613" y="2082800"/>
            <a:ext cx="3759200" cy="3457575"/>
            <a:chOff x="603" y="609"/>
            <a:chExt cx="3638" cy="3411"/>
          </a:xfrm>
        </p:grpSpPr>
        <p:sp>
          <p:nvSpPr>
            <p:cNvPr id="45083" name="Line 14"/>
            <p:cNvSpPr>
              <a:spLocks noChangeShapeType="1"/>
            </p:cNvSpPr>
            <p:nvPr/>
          </p:nvSpPr>
          <p:spPr bwMode="auto">
            <a:xfrm flipV="1">
              <a:off x="612" y="609"/>
              <a:ext cx="0" cy="341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4" name="Line 15"/>
            <p:cNvSpPr>
              <a:spLocks noChangeShapeType="1"/>
            </p:cNvSpPr>
            <p:nvPr/>
          </p:nvSpPr>
          <p:spPr bwMode="auto">
            <a:xfrm>
              <a:off x="603" y="4019"/>
              <a:ext cx="3638" cy="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5068" name="Text Box 16"/>
          <p:cNvSpPr txBox="1">
            <a:spLocks noChangeArrowheads="1"/>
          </p:cNvSpPr>
          <p:nvPr/>
        </p:nvSpPr>
        <p:spPr bwMode="auto">
          <a:xfrm>
            <a:off x="6516688" y="5491163"/>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45069" name="Text Box 17"/>
          <p:cNvSpPr txBox="1">
            <a:spLocks noChangeArrowheads="1"/>
          </p:cNvSpPr>
          <p:nvPr/>
        </p:nvSpPr>
        <p:spPr bwMode="auto">
          <a:xfrm>
            <a:off x="4140200" y="1435100"/>
            <a:ext cx="13684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p>
          <a:p>
            <a:pPr>
              <a:spcBef>
                <a:spcPct val="50000"/>
              </a:spcBef>
              <a:buFont typeface="Monotype Sorts" pitchFamily="2" charset="2"/>
              <a:buNone/>
            </a:pPr>
            <a:r>
              <a:rPr lang="it-IT" altLang="it-IT" sz="1600" dirty="0" err="1">
                <a:latin typeface="Tahoma" pitchFamily="34" charset="0"/>
              </a:rPr>
              <a:t>Cost</a:t>
            </a:r>
            <a:endParaRPr lang="it-IT" altLang="it-IT" sz="1600" dirty="0">
              <a:latin typeface="Tahoma" pitchFamily="34" charset="0"/>
            </a:endParaRPr>
          </a:p>
        </p:txBody>
      </p:sp>
      <p:sp>
        <p:nvSpPr>
          <p:cNvPr id="45070" name="Line 18"/>
          <p:cNvSpPr>
            <a:spLocks noChangeShapeType="1"/>
          </p:cNvSpPr>
          <p:nvPr/>
        </p:nvSpPr>
        <p:spPr bwMode="auto">
          <a:xfrm>
            <a:off x="8027988" y="3014663"/>
            <a:ext cx="0" cy="2522537"/>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71" name="Text Box 19"/>
          <p:cNvSpPr txBox="1">
            <a:spLocks noChangeArrowheads="1"/>
          </p:cNvSpPr>
          <p:nvPr/>
        </p:nvSpPr>
        <p:spPr bwMode="auto">
          <a:xfrm>
            <a:off x="4643438" y="5540375"/>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O</a:t>
            </a:r>
          </a:p>
        </p:txBody>
      </p:sp>
      <p:sp>
        <p:nvSpPr>
          <p:cNvPr id="45072" name="Text Box 20"/>
          <p:cNvSpPr txBox="1">
            <a:spLocks noChangeArrowheads="1"/>
          </p:cNvSpPr>
          <p:nvPr/>
        </p:nvSpPr>
        <p:spPr bwMode="auto">
          <a:xfrm>
            <a:off x="7883525" y="550227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D</a:t>
            </a:r>
          </a:p>
        </p:txBody>
      </p:sp>
      <p:sp>
        <p:nvSpPr>
          <p:cNvPr id="45073" name="Text Box 21"/>
          <p:cNvSpPr txBox="1">
            <a:spLocks noChangeArrowheads="1"/>
          </p:cNvSpPr>
          <p:nvPr/>
        </p:nvSpPr>
        <p:spPr bwMode="auto">
          <a:xfrm>
            <a:off x="8172450" y="25876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45074" name="Rectangle 22"/>
          <p:cNvSpPr>
            <a:spLocks noChangeArrowheads="1"/>
          </p:cNvSpPr>
          <p:nvPr/>
        </p:nvSpPr>
        <p:spPr bwMode="auto">
          <a:xfrm>
            <a:off x="1169988" y="6018541"/>
            <a:ext cx="19685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Transport</a:t>
            </a:r>
            <a:r>
              <a:rPr lang="it-IT" altLang="it-IT" sz="1400" b="1" i="1" dirty="0"/>
              <a:t> </a:t>
            </a:r>
            <a:r>
              <a:rPr lang="it-IT" altLang="it-IT" sz="1400" b="1" i="1" dirty="0" err="1"/>
              <a:t>cost</a:t>
            </a:r>
            <a:r>
              <a:rPr lang="it-IT" altLang="it-IT" sz="1400" b="1" i="1" dirty="0"/>
              <a:t> </a:t>
            </a:r>
            <a:r>
              <a:rPr lang="it-IT" altLang="it-IT" sz="1400" b="1" i="1" dirty="0" err="1"/>
              <a:t>function</a:t>
            </a:r>
            <a:r>
              <a:rPr lang="it-IT" altLang="it-IT" sz="1400" b="1" i="1" dirty="0"/>
              <a:t> </a:t>
            </a:r>
          </a:p>
          <a:p>
            <a:pPr algn="l">
              <a:spcBef>
                <a:spcPct val="0"/>
              </a:spcBef>
              <a:buClrTx/>
              <a:buFontTx/>
              <a:buNone/>
            </a:pPr>
            <a:r>
              <a:rPr lang="it-IT" altLang="it-IT" sz="1400" b="1" i="1" dirty="0" err="1"/>
              <a:t>proportional</a:t>
            </a:r>
            <a:r>
              <a:rPr lang="it-IT" altLang="it-IT" sz="1400" b="1" i="1" dirty="0"/>
              <a:t> to </a:t>
            </a:r>
            <a:r>
              <a:rPr lang="it-IT" altLang="it-IT" sz="1400" b="1" i="1" dirty="0" err="1"/>
              <a:t>distance</a:t>
            </a:r>
            <a:endParaRPr lang="it-IT" altLang="it-IT" sz="1400" dirty="0"/>
          </a:p>
        </p:txBody>
      </p:sp>
      <p:sp>
        <p:nvSpPr>
          <p:cNvPr id="45075" name="Rectangle 23"/>
          <p:cNvSpPr>
            <a:spLocks noChangeArrowheads="1"/>
          </p:cNvSpPr>
          <p:nvPr/>
        </p:nvSpPr>
        <p:spPr bwMode="auto">
          <a:xfrm>
            <a:off x="5634038" y="5788809"/>
            <a:ext cx="266746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Transport</a:t>
            </a:r>
            <a:r>
              <a:rPr lang="it-IT" altLang="it-IT" sz="1400" b="1" i="1" dirty="0"/>
              <a:t> </a:t>
            </a:r>
            <a:r>
              <a:rPr lang="it-IT" altLang="it-IT" sz="1400" b="1" i="1" dirty="0" err="1"/>
              <a:t>cost</a:t>
            </a:r>
            <a:r>
              <a:rPr lang="it-IT" altLang="it-IT" sz="1400" b="1" i="1" dirty="0"/>
              <a:t> </a:t>
            </a:r>
            <a:r>
              <a:rPr lang="it-IT" altLang="it-IT" sz="1400" b="1" i="1" dirty="0" err="1"/>
              <a:t>function</a:t>
            </a:r>
            <a:r>
              <a:rPr lang="it-IT" altLang="it-IT" sz="1400" b="1" i="1" dirty="0"/>
              <a:t> </a:t>
            </a:r>
            <a:r>
              <a:rPr lang="it-IT" altLang="it-IT" sz="1400" b="1" i="1" dirty="0" err="1"/>
              <a:t>less</a:t>
            </a:r>
            <a:r>
              <a:rPr lang="it-IT" altLang="it-IT" sz="1400" b="1" i="1" dirty="0"/>
              <a:t> </a:t>
            </a:r>
            <a:r>
              <a:rPr lang="it-IT" altLang="it-IT" sz="1400" b="1" i="1" dirty="0" err="1"/>
              <a:t>than</a:t>
            </a:r>
            <a:r>
              <a:rPr lang="it-IT" altLang="it-IT" sz="1400" b="1" i="1" dirty="0"/>
              <a:t> </a:t>
            </a:r>
          </a:p>
          <a:p>
            <a:pPr algn="l">
              <a:spcBef>
                <a:spcPct val="0"/>
              </a:spcBef>
              <a:buClrTx/>
              <a:buFontTx/>
              <a:buNone/>
            </a:pPr>
            <a:r>
              <a:rPr lang="it-IT" altLang="it-IT" sz="1400" b="1" i="1" dirty="0" err="1"/>
              <a:t>proportional</a:t>
            </a:r>
            <a:r>
              <a:rPr lang="it-IT" altLang="it-IT" sz="1400" b="1" i="1" dirty="0"/>
              <a:t> to </a:t>
            </a:r>
            <a:r>
              <a:rPr lang="it-IT" altLang="it-IT" sz="1400" b="1" i="1" dirty="0" err="1"/>
              <a:t>distance</a:t>
            </a:r>
            <a:r>
              <a:rPr lang="it-IT" altLang="it-IT" sz="1400" b="1" i="1" dirty="0"/>
              <a:t> </a:t>
            </a:r>
          </a:p>
          <a:p>
            <a:pPr algn="l">
              <a:spcBef>
                <a:spcPct val="0"/>
              </a:spcBef>
              <a:buClrTx/>
              <a:buFontTx/>
              <a:buNone/>
            </a:pPr>
            <a:r>
              <a:rPr lang="it-IT" altLang="it-IT" sz="1400" b="1" i="1" dirty="0" err="1"/>
              <a:t>Fixed</a:t>
            </a:r>
            <a:r>
              <a:rPr lang="it-IT" altLang="it-IT" sz="1400" b="1" i="1" dirty="0"/>
              <a:t> component of </a:t>
            </a:r>
          </a:p>
          <a:p>
            <a:pPr algn="l">
              <a:spcBef>
                <a:spcPct val="0"/>
              </a:spcBef>
              <a:buClrTx/>
              <a:buFontTx/>
              <a:buNone/>
            </a:pPr>
            <a:r>
              <a:rPr lang="it-IT" altLang="it-IT" sz="1400" b="1" i="1" dirty="0" err="1"/>
              <a:t>loading</a:t>
            </a:r>
            <a:r>
              <a:rPr lang="it-IT" altLang="it-IT" sz="1400" b="1" i="1" dirty="0"/>
              <a:t> and </a:t>
            </a:r>
            <a:r>
              <a:rPr lang="it-IT" altLang="it-IT" sz="1400" b="1" i="1" dirty="0" err="1"/>
              <a:t>unloading</a:t>
            </a:r>
            <a:r>
              <a:rPr lang="it-IT" altLang="it-IT" sz="1400" b="1" i="1" dirty="0"/>
              <a:t> </a:t>
            </a:r>
            <a:r>
              <a:rPr lang="it-IT" altLang="it-IT" sz="1400" b="1" i="1" dirty="0" err="1"/>
              <a:t>costs</a:t>
            </a:r>
            <a:endParaRPr lang="it-IT" altLang="it-IT" sz="1400" dirty="0"/>
          </a:p>
        </p:txBody>
      </p:sp>
      <p:sp>
        <p:nvSpPr>
          <p:cNvPr id="104472" name="Freeform 24"/>
          <p:cNvSpPr>
            <a:spLocks/>
          </p:cNvSpPr>
          <p:nvPr/>
        </p:nvSpPr>
        <p:spPr bwMode="auto">
          <a:xfrm>
            <a:off x="4787900" y="3352800"/>
            <a:ext cx="3240088" cy="1511300"/>
          </a:xfrm>
          <a:custGeom>
            <a:avLst/>
            <a:gdLst>
              <a:gd name="T0" fmla="*/ 0 w 1927"/>
              <a:gd name="T1" fmla="*/ 1511300 h 952"/>
              <a:gd name="T2" fmla="*/ 576726 w 1927"/>
              <a:gd name="T3" fmla="*/ 719138 h 952"/>
              <a:gd name="T4" fmla="*/ 2160619 w 1927"/>
              <a:gd name="T5" fmla="*/ 215900 h 952"/>
              <a:gd name="T6" fmla="*/ 3240088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77" name="Text Box 25"/>
          <p:cNvSpPr txBox="1">
            <a:spLocks noChangeArrowheads="1"/>
          </p:cNvSpPr>
          <p:nvPr/>
        </p:nvSpPr>
        <p:spPr bwMode="auto">
          <a:xfrm>
            <a:off x="4427538" y="4532313"/>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104474" name="Line 26"/>
          <p:cNvSpPr>
            <a:spLocks noChangeShapeType="1"/>
          </p:cNvSpPr>
          <p:nvPr/>
        </p:nvSpPr>
        <p:spPr bwMode="auto">
          <a:xfrm flipV="1">
            <a:off x="4787900" y="4868863"/>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4475" name="Line 27"/>
          <p:cNvSpPr>
            <a:spLocks noChangeShapeType="1"/>
          </p:cNvSpPr>
          <p:nvPr/>
        </p:nvSpPr>
        <p:spPr bwMode="auto">
          <a:xfrm flipV="1">
            <a:off x="8015288" y="27082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0" name="Text Box 28"/>
          <p:cNvSpPr txBox="1">
            <a:spLocks noChangeArrowheads="1"/>
          </p:cNvSpPr>
          <p:nvPr/>
        </p:nvSpPr>
        <p:spPr bwMode="auto">
          <a:xfrm>
            <a:off x="8172450" y="31638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104477" name="Text Box 29"/>
          <p:cNvSpPr txBox="1">
            <a:spLocks noChangeArrowheads="1"/>
          </p:cNvSpPr>
          <p:nvPr/>
        </p:nvSpPr>
        <p:spPr bwMode="auto">
          <a:xfrm>
            <a:off x="5724525" y="1700213"/>
            <a:ext cx="2808288" cy="738664"/>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pPr>
            <a:r>
              <a:rPr lang="it-IT" altLang="it-IT" sz="1400" dirty="0">
                <a:latin typeface="Tahoma" pitchFamily="34" charset="0"/>
              </a:rPr>
              <a:t>OT = </a:t>
            </a:r>
            <a:r>
              <a:rPr lang="it-IT" altLang="it-IT" sz="1400" dirty="0" err="1">
                <a:latin typeface="Tahoma" pitchFamily="34" charset="0"/>
              </a:rPr>
              <a:t>fixed</a:t>
            </a:r>
            <a:r>
              <a:rPr lang="it-IT" altLang="it-IT" sz="1400" dirty="0">
                <a:latin typeface="Tahoma" pitchFamily="34" charset="0"/>
              </a:rPr>
              <a:t> </a:t>
            </a:r>
            <a:r>
              <a:rPr lang="it-IT" altLang="it-IT" sz="1400" dirty="0" err="1">
                <a:latin typeface="Tahoma" pitchFamily="34" charset="0"/>
              </a:rPr>
              <a:t>loading</a:t>
            </a:r>
            <a:r>
              <a:rPr lang="it-IT" altLang="it-IT" sz="1400" dirty="0">
                <a:latin typeface="Tahoma" pitchFamily="34" charset="0"/>
              </a:rPr>
              <a:t> </a:t>
            </a:r>
            <a:r>
              <a:rPr lang="it-IT" altLang="it-IT" sz="1400" dirty="0" err="1">
                <a:latin typeface="Tahoma" pitchFamily="34" charset="0"/>
              </a:rPr>
              <a:t>cost</a:t>
            </a:r>
            <a:br>
              <a:rPr lang="it-IT" altLang="it-IT" sz="1400" dirty="0">
                <a:latin typeface="Tahoma" pitchFamily="34" charset="0"/>
              </a:rPr>
            </a:br>
            <a:r>
              <a:rPr lang="it-IT" altLang="it-IT" sz="1400" dirty="0">
                <a:latin typeface="Tahoma" pitchFamily="34" charset="0"/>
              </a:rPr>
              <a:t>TV = </a:t>
            </a:r>
            <a:r>
              <a:rPr lang="it-IT" altLang="it-IT" sz="1400" dirty="0" err="1">
                <a:latin typeface="Tahoma" pitchFamily="34" charset="0"/>
              </a:rPr>
              <a:t>variable</a:t>
            </a:r>
            <a:r>
              <a:rPr lang="it-IT" altLang="it-IT" sz="1400" dirty="0">
                <a:latin typeface="Tahoma" pitchFamily="34" charset="0"/>
              </a:rPr>
              <a:t> </a:t>
            </a:r>
            <a:r>
              <a:rPr lang="it-IT" altLang="it-IT" sz="1400" dirty="0" err="1">
                <a:latin typeface="Tahoma" pitchFamily="34" charset="0"/>
              </a:rPr>
              <a:t>transport</a:t>
            </a:r>
            <a:r>
              <a:rPr lang="it-IT" altLang="it-IT" sz="1400" dirty="0">
                <a:latin typeface="Tahoma" pitchFamily="34" charset="0"/>
              </a:rPr>
              <a:t> </a:t>
            </a:r>
            <a:r>
              <a:rPr lang="it-IT" altLang="it-IT" sz="1400" dirty="0" err="1">
                <a:latin typeface="Tahoma" pitchFamily="34" charset="0"/>
              </a:rPr>
              <a:t>cost</a:t>
            </a:r>
            <a:br>
              <a:rPr lang="it-IT" altLang="it-IT" sz="1400" dirty="0">
                <a:latin typeface="Tahoma" pitchFamily="34" charset="0"/>
              </a:rPr>
            </a:br>
            <a:r>
              <a:rPr lang="it-IT" altLang="it-IT" sz="1400" dirty="0">
                <a:latin typeface="Tahoma" pitchFamily="34" charset="0"/>
              </a:rPr>
              <a:t>VZ = </a:t>
            </a:r>
            <a:r>
              <a:rPr lang="it-IT" altLang="it-IT" sz="1400" dirty="0" err="1">
                <a:latin typeface="Tahoma" pitchFamily="34" charset="0"/>
              </a:rPr>
              <a:t>fixed</a:t>
            </a:r>
            <a:r>
              <a:rPr lang="it-IT" altLang="it-IT" sz="1400" dirty="0">
                <a:latin typeface="Tahoma" pitchFamily="34" charset="0"/>
              </a:rPr>
              <a:t> </a:t>
            </a:r>
            <a:r>
              <a:rPr lang="it-IT" altLang="it-IT" sz="1400" dirty="0" err="1">
                <a:latin typeface="Tahoma" pitchFamily="34" charset="0"/>
              </a:rPr>
              <a:t>unloading</a:t>
            </a:r>
            <a:r>
              <a:rPr lang="it-IT" altLang="it-IT" sz="1400" dirty="0">
                <a:latin typeface="Tahoma" pitchFamily="34" charset="0"/>
              </a:rPr>
              <a:t> </a:t>
            </a:r>
            <a:r>
              <a:rPr lang="it-IT" altLang="it-IT" sz="1400" dirty="0" err="1">
                <a:latin typeface="Tahoma" pitchFamily="34" charset="0"/>
              </a:rPr>
              <a:t>cost</a:t>
            </a:r>
            <a:endParaRPr lang="it-IT" altLang="it-IT" sz="1400" dirty="0">
              <a:latin typeface="Tahoma" pitchFamily="34" charset="0"/>
            </a:endParaRPr>
          </a:p>
        </p:txBody>
      </p:sp>
      <p:sp>
        <p:nvSpPr>
          <p:cNvPr id="104478" name="Text Box 30"/>
          <p:cNvSpPr txBox="1">
            <a:spLocks noChangeArrowheads="1"/>
          </p:cNvSpPr>
          <p:nvPr/>
        </p:nvSpPr>
        <p:spPr bwMode="auto">
          <a:xfrm>
            <a:off x="1258888" y="1700213"/>
            <a:ext cx="2808287" cy="523220"/>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400" dirty="0">
                <a:latin typeface="Tahoma" pitchFamily="34" charset="0"/>
              </a:rPr>
              <a:t>OT = </a:t>
            </a:r>
            <a:r>
              <a:rPr lang="it-IT" altLang="it-IT" sz="1400" dirty="0" err="1">
                <a:latin typeface="Tahoma" pitchFamily="34" charset="0"/>
              </a:rPr>
              <a:t>Transport</a:t>
            </a:r>
            <a:r>
              <a:rPr lang="it-IT" altLang="it-IT" sz="1400" dirty="0">
                <a:latin typeface="Tahoma" pitchFamily="34" charset="0"/>
              </a:rPr>
              <a:t> </a:t>
            </a:r>
            <a:r>
              <a:rPr lang="it-IT" altLang="it-IT" sz="1400" dirty="0" err="1">
                <a:latin typeface="Tahoma" pitchFamily="34" charset="0"/>
              </a:rPr>
              <a:t>cost</a:t>
            </a:r>
            <a:r>
              <a:rPr lang="it-IT" altLang="it-IT" sz="1400" dirty="0">
                <a:latin typeface="Tahoma" pitchFamily="34" charset="0"/>
              </a:rPr>
              <a:t> </a:t>
            </a:r>
            <a:r>
              <a:rPr lang="it-IT" altLang="it-IT" sz="1400" dirty="0" err="1">
                <a:latin typeface="Tahoma" pitchFamily="34" charset="0"/>
              </a:rPr>
              <a:t>proportional</a:t>
            </a:r>
            <a:r>
              <a:rPr lang="it-IT" altLang="it-IT" sz="1400" dirty="0">
                <a:latin typeface="Tahoma" pitchFamily="34" charset="0"/>
              </a:rPr>
              <a:t> to </a:t>
            </a:r>
            <a:r>
              <a:rPr lang="it-IT" altLang="it-IT" sz="1400" dirty="0" err="1">
                <a:latin typeface="Tahoma" pitchFamily="34" charset="0"/>
              </a:rPr>
              <a:t>distance</a:t>
            </a:r>
            <a:endParaRPr lang="it-IT" altLang="it-IT" sz="1400" dirty="0">
              <a:latin typeface="Tahoma" pitchFamily="34" charset="0"/>
            </a:endParaRPr>
          </a:p>
        </p:txBody>
      </p:sp>
    </p:spTree>
    <p:extLst>
      <p:ext uri="{BB962C8B-B14F-4D97-AF65-F5344CB8AC3E}">
        <p14:creationId xmlns:p14="http://schemas.microsoft.com/office/powerpoint/2010/main" val="499597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04456"/>
                                        </p:tgtEl>
                                        <p:attrNameLst>
                                          <p:attrName>style.visibility</p:attrName>
                                        </p:attrNameLst>
                                      </p:cBhvr>
                                      <p:to>
                                        <p:strVal val="visible"/>
                                      </p:to>
                                    </p:set>
                                    <p:animEffect transition="in" filter="strips(upRight)">
                                      <p:cBhvr>
                                        <p:cTn id="7" dur="500"/>
                                        <p:tgtEl>
                                          <p:spTgt spid="104456"/>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104478"/>
                                        </p:tgtEl>
                                        <p:attrNameLst>
                                          <p:attrName>style.visibility</p:attrName>
                                        </p:attrNameLst>
                                      </p:cBhvr>
                                      <p:to>
                                        <p:strVal val="visible"/>
                                      </p:to>
                                    </p:set>
                                    <p:anim calcmode="discrete" valueType="clr">
                                      <p:cBhvr override="childStyle">
                                        <p:cTn id="11" dur="80"/>
                                        <p:tgtEl>
                                          <p:spTgt spid="104478"/>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104478"/>
                                        </p:tgtEl>
                                        <p:attrNameLst>
                                          <p:attrName>fillcolor</p:attrName>
                                        </p:attrNameLst>
                                      </p:cBhvr>
                                      <p:tavLst>
                                        <p:tav tm="0">
                                          <p:val>
                                            <p:clrVal>
                                              <a:schemeClr val="accent2"/>
                                            </p:clrVal>
                                          </p:val>
                                        </p:tav>
                                        <p:tav tm="50000">
                                          <p:val>
                                            <p:clrVal>
                                              <a:schemeClr val="hlink"/>
                                            </p:clrVal>
                                          </p:val>
                                        </p:tav>
                                      </p:tavLst>
                                    </p:anim>
                                    <p:set>
                                      <p:cBhvr>
                                        <p:cTn id="13" dur="80"/>
                                        <p:tgtEl>
                                          <p:spTgt spid="104478"/>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9" fill="hold" grpId="0" nodeType="clickEffect">
                                  <p:stCondLst>
                                    <p:cond delay="0"/>
                                  </p:stCondLst>
                                  <p:childTnLst>
                                    <p:set>
                                      <p:cBhvr>
                                        <p:cTn id="17" dur="1" fill="hold">
                                          <p:stCondLst>
                                            <p:cond delay="0"/>
                                          </p:stCondLst>
                                        </p:cTn>
                                        <p:tgtEl>
                                          <p:spTgt spid="104474"/>
                                        </p:tgtEl>
                                        <p:attrNameLst>
                                          <p:attrName>style.visibility</p:attrName>
                                        </p:attrNameLst>
                                      </p:cBhvr>
                                      <p:to>
                                        <p:strVal val="visible"/>
                                      </p:to>
                                    </p:set>
                                    <p:animEffect transition="in" filter="strips(upLeft)">
                                      <p:cBhvr>
                                        <p:cTn id="18" dur="500"/>
                                        <p:tgtEl>
                                          <p:spTgt spid="104474"/>
                                        </p:tgtEl>
                                      </p:cBhvr>
                                    </p:animEffect>
                                  </p:childTnLst>
                                </p:cTn>
                              </p:par>
                            </p:childTnLst>
                          </p:cTn>
                        </p:par>
                        <p:par>
                          <p:cTn id="19" fill="hold" nodeType="afterGroup">
                            <p:stCondLst>
                              <p:cond delay="500"/>
                            </p:stCondLst>
                            <p:childTnLst>
                              <p:par>
                                <p:cTn id="20" presetID="18" presetClass="entr" presetSubtype="3" fill="hold" grpId="0" nodeType="afterEffect">
                                  <p:stCondLst>
                                    <p:cond delay="0"/>
                                  </p:stCondLst>
                                  <p:childTnLst>
                                    <p:set>
                                      <p:cBhvr>
                                        <p:cTn id="21" dur="1" fill="hold">
                                          <p:stCondLst>
                                            <p:cond delay="0"/>
                                          </p:stCondLst>
                                        </p:cTn>
                                        <p:tgtEl>
                                          <p:spTgt spid="104472"/>
                                        </p:tgtEl>
                                        <p:attrNameLst>
                                          <p:attrName>style.visibility</p:attrName>
                                        </p:attrNameLst>
                                      </p:cBhvr>
                                      <p:to>
                                        <p:strVal val="visible"/>
                                      </p:to>
                                    </p:set>
                                    <p:animEffect transition="in" filter="strips(upRight)">
                                      <p:cBhvr>
                                        <p:cTn id="22" dur="500"/>
                                        <p:tgtEl>
                                          <p:spTgt spid="104472"/>
                                        </p:tgtEl>
                                      </p:cBhvr>
                                    </p:animEffect>
                                  </p:childTnLst>
                                </p:cTn>
                              </p:par>
                            </p:childTnLst>
                          </p:cTn>
                        </p:par>
                        <p:par>
                          <p:cTn id="23" fill="hold" nodeType="afterGroup">
                            <p:stCondLst>
                              <p:cond delay="1000"/>
                            </p:stCondLst>
                            <p:childTnLst>
                              <p:par>
                                <p:cTn id="24" presetID="18" presetClass="entr" presetSubtype="3" fill="hold" grpId="0" nodeType="afterEffect">
                                  <p:stCondLst>
                                    <p:cond delay="0"/>
                                  </p:stCondLst>
                                  <p:childTnLst>
                                    <p:set>
                                      <p:cBhvr>
                                        <p:cTn id="25" dur="1" fill="hold">
                                          <p:stCondLst>
                                            <p:cond delay="0"/>
                                          </p:stCondLst>
                                        </p:cTn>
                                        <p:tgtEl>
                                          <p:spTgt spid="104475"/>
                                        </p:tgtEl>
                                        <p:attrNameLst>
                                          <p:attrName>style.visibility</p:attrName>
                                        </p:attrNameLst>
                                      </p:cBhvr>
                                      <p:to>
                                        <p:strVal val="visible"/>
                                      </p:to>
                                    </p:set>
                                    <p:animEffect transition="in" filter="strips(upRight)">
                                      <p:cBhvr>
                                        <p:cTn id="26" dur="500"/>
                                        <p:tgtEl>
                                          <p:spTgt spid="104475"/>
                                        </p:tgtEl>
                                      </p:cBhvr>
                                    </p:animEffect>
                                  </p:childTnLst>
                                </p:cTn>
                              </p:par>
                            </p:childTnLst>
                          </p:cTn>
                        </p:par>
                        <p:par>
                          <p:cTn id="27" fill="hold" nodeType="afterGroup">
                            <p:stCondLst>
                              <p:cond delay="1500"/>
                            </p:stCondLst>
                            <p:childTnLst>
                              <p:par>
                                <p:cTn id="28" presetID="27" presetClass="entr" presetSubtype="0" fill="hold" grpId="0" nodeType="afterEffect">
                                  <p:stCondLst>
                                    <p:cond delay="0"/>
                                  </p:stCondLst>
                                  <p:iterate type="lt">
                                    <p:tmPct val="50000"/>
                                  </p:iterate>
                                  <p:childTnLst>
                                    <p:set>
                                      <p:cBhvr>
                                        <p:cTn id="29" dur="1" fill="hold">
                                          <p:stCondLst>
                                            <p:cond delay="0"/>
                                          </p:stCondLst>
                                        </p:cTn>
                                        <p:tgtEl>
                                          <p:spTgt spid="104477"/>
                                        </p:tgtEl>
                                        <p:attrNameLst>
                                          <p:attrName>style.visibility</p:attrName>
                                        </p:attrNameLst>
                                      </p:cBhvr>
                                      <p:to>
                                        <p:strVal val="visible"/>
                                      </p:to>
                                    </p:set>
                                    <p:anim calcmode="discrete" valueType="clr">
                                      <p:cBhvr override="childStyle">
                                        <p:cTn id="30" dur="80"/>
                                        <p:tgtEl>
                                          <p:spTgt spid="104477"/>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104477"/>
                                        </p:tgtEl>
                                        <p:attrNameLst>
                                          <p:attrName>fillcolor</p:attrName>
                                        </p:attrNameLst>
                                      </p:cBhvr>
                                      <p:tavLst>
                                        <p:tav tm="0">
                                          <p:val>
                                            <p:clrVal>
                                              <a:schemeClr val="accent2"/>
                                            </p:clrVal>
                                          </p:val>
                                        </p:tav>
                                        <p:tav tm="50000">
                                          <p:val>
                                            <p:clrVal>
                                              <a:schemeClr val="hlink"/>
                                            </p:clrVal>
                                          </p:val>
                                        </p:tav>
                                      </p:tavLst>
                                    </p:anim>
                                    <p:set>
                                      <p:cBhvr>
                                        <p:cTn id="32" dur="80"/>
                                        <p:tgtEl>
                                          <p:spTgt spid="1044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6" grpId="0" animBg="1"/>
      <p:bldP spid="104472" grpId="0" animBg="1"/>
      <p:bldP spid="104474" grpId="0" animBg="1"/>
      <p:bldP spid="104475" grpId="0" animBg="1"/>
      <p:bldP spid="104477" grpId="0" animBg="1"/>
      <p:bldP spid="1044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grpSp>
        <p:nvGrpSpPr>
          <p:cNvPr id="46083" name="Group 3"/>
          <p:cNvGrpSpPr>
            <a:grpSpLocks/>
          </p:cNvGrpSpPr>
          <p:nvPr/>
        </p:nvGrpSpPr>
        <p:grpSpPr bwMode="auto">
          <a:xfrm>
            <a:off x="1547813" y="1844675"/>
            <a:ext cx="6192837" cy="4051300"/>
            <a:chOff x="1474" y="1207"/>
            <a:chExt cx="3901" cy="2552"/>
          </a:xfrm>
        </p:grpSpPr>
        <p:sp>
          <p:nvSpPr>
            <p:cNvPr id="46085" name="AutoShape 4"/>
            <p:cNvSpPr>
              <a:spLocks noChangeAspect="1" noChangeArrowheads="1" noTextEdit="1"/>
            </p:cNvSpPr>
            <p:nvPr/>
          </p:nvSpPr>
          <p:spPr bwMode="auto">
            <a:xfrm>
              <a:off x="1474" y="1207"/>
              <a:ext cx="3901" cy="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p>
          </p:txBody>
        </p:sp>
        <p:sp>
          <p:nvSpPr>
            <p:cNvPr id="46086" name="Line 5"/>
            <p:cNvSpPr>
              <a:spLocks noChangeShapeType="1"/>
            </p:cNvSpPr>
            <p:nvPr/>
          </p:nvSpPr>
          <p:spPr bwMode="auto">
            <a:xfrm>
              <a:off x="1968" y="1373"/>
              <a:ext cx="1" cy="212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87" name="Line 6"/>
            <p:cNvSpPr>
              <a:spLocks noChangeShapeType="1"/>
            </p:cNvSpPr>
            <p:nvPr/>
          </p:nvSpPr>
          <p:spPr bwMode="auto">
            <a:xfrm flipH="1">
              <a:off x="1975" y="3497"/>
              <a:ext cx="2889"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88" name="Freeform 7"/>
            <p:cNvSpPr>
              <a:spLocks/>
            </p:cNvSpPr>
            <p:nvPr/>
          </p:nvSpPr>
          <p:spPr bwMode="auto">
            <a:xfrm>
              <a:off x="1973" y="1316"/>
              <a:ext cx="2552" cy="2180"/>
            </a:xfrm>
            <a:custGeom>
              <a:avLst/>
              <a:gdLst>
                <a:gd name="T0" fmla="*/ 0 w 2552"/>
                <a:gd name="T1" fmla="*/ 2171 h 2180"/>
                <a:gd name="T2" fmla="*/ 7 w 2552"/>
                <a:gd name="T3" fmla="*/ 2180 h 2180"/>
                <a:gd name="T4" fmla="*/ 2552 w 2552"/>
                <a:gd name="T5" fmla="*/ 8 h 2180"/>
                <a:gd name="T6" fmla="*/ 2545 w 2552"/>
                <a:gd name="T7" fmla="*/ 0 h 2180"/>
                <a:gd name="T8" fmla="*/ 0 w 2552"/>
                <a:gd name="T9" fmla="*/ 2171 h 21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52" h="2180">
                  <a:moveTo>
                    <a:pt x="0" y="2171"/>
                  </a:moveTo>
                  <a:lnTo>
                    <a:pt x="7" y="2180"/>
                  </a:lnTo>
                  <a:lnTo>
                    <a:pt x="2552" y="8"/>
                  </a:lnTo>
                  <a:lnTo>
                    <a:pt x="2545" y="0"/>
                  </a:lnTo>
                  <a:lnTo>
                    <a:pt x="0" y="2171"/>
                  </a:lnTo>
                  <a:close/>
                </a:path>
              </a:pathLst>
            </a:custGeom>
            <a:solidFill>
              <a:srgbClr val="FF0000"/>
            </a:solidFill>
            <a:ln w="19050">
              <a:solidFill>
                <a:srgbClr val="FF0000"/>
              </a:solidFill>
              <a:round/>
              <a:headEnd/>
              <a:tailEnd/>
            </a:ln>
          </p:spPr>
          <p:txBody>
            <a:bodyPr/>
            <a:lstStyle/>
            <a:p>
              <a:endParaRPr lang="it-IT"/>
            </a:p>
          </p:txBody>
        </p:sp>
        <p:sp>
          <p:nvSpPr>
            <p:cNvPr id="46089" name="Freeform 8"/>
            <p:cNvSpPr>
              <a:spLocks/>
            </p:cNvSpPr>
            <p:nvPr/>
          </p:nvSpPr>
          <p:spPr bwMode="auto">
            <a:xfrm>
              <a:off x="1973" y="1725"/>
              <a:ext cx="2825" cy="1533"/>
            </a:xfrm>
            <a:custGeom>
              <a:avLst/>
              <a:gdLst>
                <a:gd name="T0" fmla="*/ 0 w 2825"/>
                <a:gd name="T1" fmla="*/ 1523 h 1533"/>
                <a:gd name="T2" fmla="*/ 5 w 2825"/>
                <a:gd name="T3" fmla="*/ 1533 h 1533"/>
                <a:gd name="T4" fmla="*/ 2825 w 2825"/>
                <a:gd name="T5" fmla="*/ 10 h 1533"/>
                <a:gd name="T6" fmla="*/ 2820 w 2825"/>
                <a:gd name="T7" fmla="*/ 0 h 1533"/>
                <a:gd name="T8" fmla="*/ 0 w 2825"/>
                <a:gd name="T9" fmla="*/ 1523 h 15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25" h="1533">
                  <a:moveTo>
                    <a:pt x="0" y="1523"/>
                  </a:moveTo>
                  <a:lnTo>
                    <a:pt x="5" y="1533"/>
                  </a:lnTo>
                  <a:lnTo>
                    <a:pt x="2825" y="10"/>
                  </a:lnTo>
                  <a:lnTo>
                    <a:pt x="2820" y="0"/>
                  </a:lnTo>
                  <a:lnTo>
                    <a:pt x="0" y="1523"/>
                  </a:lnTo>
                  <a:close/>
                </a:path>
              </a:pathLst>
            </a:custGeom>
            <a:solidFill>
              <a:srgbClr val="339966"/>
            </a:solidFill>
            <a:ln w="19050">
              <a:solidFill>
                <a:srgbClr val="008000"/>
              </a:solidFill>
              <a:round/>
              <a:headEnd/>
              <a:tailEnd/>
            </a:ln>
          </p:spPr>
          <p:txBody>
            <a:bodyPr/>
            <a:lstStyle/>
            <a:p>
              <a:endParaRPr lang="it-IT"/>
            </a:p>
          </p:txBody>
        </p:sp>
        <p:sp>
          <p:nvSpPr>
            <p:cNvPr id="46090" name="Freeform 9"/>
            <p:cNvSpPr>
              <a:spLocks/>
            </p:cNvSpPr>
            <p:nvPr/>
          </p:nvSpPr>
          <p:spPr bwMode="auto">
            <a:xfrm>
              <a:off x="1967" y="1792"/>
              <a:ext cx="3079" cy="1003"/>
            </a:xfrm>
            <a:custGeom>
              <a:avLst/>
              <a:gdLst>
                <a:gd name="T0" fmla="*/ 0 w 3079"/>
                <a:gd name="T1" fmla="*/ 992 h 1003"/>
                <a:gd name="T2" fmla="*/ 3 w 3079"/>
                <a:gd name="T3" fmla="*/ 1003 h 1003"/>
                <a:gd name="T4" fmla="*/ 3079 w 3079"/>
                <a:gd name="T5" fmla="*/ 11 h 1003"/>
                <a:gd name="T6" fmla="*/ 3075 w 3079"/>
                <a:gd name="T7" fmla="*/ 0 h 1003"/>
                <a:gd name="T8" fmla="*/ 0 w 3079"/>
                <a:gd name="T9" fmla="*/ 992 h 10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9" h="1003">
                  <a:moveTo>
                    <a:pt x="0" y="992"/>
                  </a:moveTo>
                  <a:lnTo>
                    <a:pt x="3" y="1003"/>
                  </a:lnTo>
                  <a:lnTo>
                    <a:pt x="3079" y="11"/>
                  </a:lnTo>
                  <a:lnTo>
                    <a:pt x="3075" y="0"/>
                  </a:lnTo>
                  <a:lnTo>
                    <a:pt x="0" y="992"/>
                  </a:lnTo>
                  <a:close/>
                </a:path>
              </a:pathLst>
            </a:custGeom>
            <a:solidFill>
              <a:srgbClr val="3333CC"/>
            </a:solidFill>
            <a:ln w="19050">
              <a:solidFill>
                <a:schemeClr val="tx1"/>
              </a:solidFill>
              <a:round/>
              <a:headEnd/>
              <a:tailEnd/>
            </a:ln>
          </p:spPr>
          <p:txBody>
            <a:bodyPr/>
            <a:lstStyle/>
            <a:p>
              <a:endParaRPr lang="it-IT"/>
            </a:p>
          </p:txBody>
        </p:sp>
        <p:grpSp>
          <p:nvGrpSpPr>
            <p:cNvPr id="46091" name="Group 10"/>
            <p:cNvGrpSpPr>
              <a:grpSpLocks/>
            </p:cNvGrpSpPr>
            <p:nvPr/>
          </p:nvGrpSpPr>
          <p:grpSpPr bwMode="auto">
            <a:xfrm>
              <a:off x="2744" y="2848"/>
              <a:ext cx="7" cy="604"/>
              <a:chOff x="1990" y="2770"/>
              <a:chExt cx="7" cy="604"/>
            </a:xfrm>
          </p:grpSpPr>
          <p:sp>
            <p:nvSpPr>
              <p:cNvPr id="46140" name="Freeform 11"/>
              <p:cNvSpPr>
                <a:spLocks/>
              </p:cNvSpPr>
              <p:nvPr/>
            </p:nvSpPr>
            <p:spPr bwMode="auto">
              <a:xfrm>
                <a:off x="1990" y="2770"/>
                <a:ext cx="7" cy="37"/>
              </a:xfrm>
              <a:custGeom>
                <a:avLst/>
                <a:gdLst>
                  <a:gd name="T0" fmla="*/ 7 w 7"/>
                  <a:gd name="T1" fmla="*/ 5 h 37"/>
                  <a:gd name="T2" fmla="*/ 7 w 7"/>
                  <a:gd name="T3" fmla="*/ 4 h 37"/>
                  <a:gd name="T4" fmla="*/ 6 w 7"/>
                  <a:gd name="T5" fmla="*/ 2 h 37"/>
                  <a:gd name="T6" fmla="*/ 5 w 7"/>
                  <a:gd name="T7" fmla="*/ 1 h 37"/>
                  <a:gd name="T8" fmla="*/ 3 w 7"/>
                  <a:gd name="T9" fmla="*/ 0 h 37"/>
                  <a:gd name="T10" fmla="*/ 3 w 7"/>
                  <a:gd name="T11" fmla="*/ 0 h 37"/>
                  <a:gd name="T12" fmla="*/ 2 w 7"/>
                  <a:gd name="T13" fmla="*/ 1 h 37"/>
                  <a:gd name="T14" fmla="*/ 1 w 7"/>
                  <a:gd name="T15" fmla="*/ 2 h 37"/>
                  <a:gd name="T16" fmla="*/ 0 w 7"/>
                  <a:gd name="T17" fmla="*/ 4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5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5"/>
                    </a:moveTo>
                    <a:lnTo>
                      <a:pt x="7" y="4"/>
                    </a:lnTo>
                    <a:lnTo>
                      <a:pt x="6" y="2"/>
                    </a:lnTo>
                    <a:lnTo>
                      <a:pt x="5" y="1"/>
                    </a:lnTo>
                    <a:lnTo>
                      <a:pt x="3" y="0"/>
                    </a:lnTo>
                    <a:lnTo>
                      <a:pt x="2" y="1"/>
                    </a:lnTo>
                    <a:lnTo>
                      <a:pt x="1" y="2"/>
                    </a:lnTo>
                    <a:lnTo>
                      <a:pt x="0" y="4"/>
                    </a:lnTo>
                    <a:lnTo>
                      <a:pt x="0" y="32"/>
                    </a:lnTo>
                    <a:lnTo>
                      <a:pt x="0" y="33"/>
                    </a:lnTo>
                    <a:lnTo>
                      <a:pt x="1" y="34"/>
                    </a:lnTo>
                    <a:lnTo>
                      <a:pt x="2" y="36"/>
                    </a:lnTo>
                    <a:lnTo>
                      <a:pt x="3" y="37"/>
                    </a:lnTo>
                    <a:lnTo>
                      <a:pt x="5" y="37"/>
                    </a:lnTo>
                    <a:lnTo>
                      <a:pt x="6" y="36"/>
                    </a:lnTo>
                    <a:lnTo>
                      <a:pt x="7" y="34"/>
                    </a:lnTo>
                    <a:lnTo>
                      <a:pt x="7" y="33"/>
                    </a:lnTo>
                    <a:lnTo>
                      <a:pt x="7"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1" name="Freeform 12"/>
              <p:cNvSpPr>
                <a:spLocks/>
              </p:cNvSpPr>
              <p:nvPr/>
            </p:nvSpPr>
            <p:spPr bwMode="auto">
              <a:xfrm>
                <a:off x="1990" y="2821"/>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4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4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4"/>
                    </a:lnTo>
                    <a:lnTo>
                      <a:pt x="1" y="35"/>
                    </a:lnTo>
                    <a:lnTo>
                      <a:pt x="2" y="36"/>
                    </a:lnTo>
                    <a:lnTo>
                      <a:pt x="3" y="37"/>
                    </a:lnTo>
                    <a:lnTo>
                      <a:pt x="5" y="37"/>
                    </a:lnTo>
                    <a:lnTo>
                      <a:pt x="6" y="36"/>
                    </a:lnTo>
                    <a:lnTo>
                      <a:pt x="7" y="35"/>
                    </a:lnTo>
                    <a:lnTo>
                      <a:pt x="7" y="34"/>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2" name="Freeform 13"/>
              <p:cNvSpPr>
                <a:spLocks/>
              </p:cNvSpPr>
              <p:nvPr/>
            </p:nvSpPr>
            <p:spPr bwMode="auto">
              <a:xfrm>
                <a:off x="1990" y="2873"/>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4"/>
                    </a:lnTo>
                    <a:lnTo>
                      <a:pt x="2" y="36"/>
                    </a:lnTo>
                    <a:lnTo>
                      <a:pt x="3" y="37"/>
                    </a:lnTo>
                    <a:lnTo>
                      <a:pt x="5" y="37"/>
                    </a:lnTo>
                    <a:lnTo>
                      <a:pt x="6" y="36"/>
                    </a:lnTo>
                    <a:lnTo>
                      <a:pt x="7" y="34"/>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3" name="Freeform 14"/>
              <p:cNvSpPr>
                <a:spLocks/>
              </p:cNvSpPr>
              <p:nvPr/>
            </p:nvSpPr>
            <p:spPr bwMode="auto">
              <a:xfrm>
                <a:off x="1990" y="2925"/>
                <a:ext cx="7" cy="36"/>
              </a:xfrm>
              <a:custGeom>
                <a:avLst/>
                <a:gdLst>
                  <a:gd name="T0" fmla="*/ 7 w 7"/>
                  <a:gd name="T1" fmla="*/ 3 h 36"/>
                  <a:gd name="T2" fmla="*/ 7 w 7"/>
                  <a:gd name="T3" fmla="*/ 2 h 36"/>
                  <a:gd name="T4" fmla="*/ 7 w 7"/>
                  <a:gd name="T5" fmla="*/ 1 h 36"/>
                  <a:gd name="T6" fmla="*/ 6 w 7"/>
                  <a:gd name="T7" fmla="*/ 0 h 36"/>
                  <a:gd name="T8" fmla="*/ 5 w 7"/>
                  <a:gd name="T9" fmla="*/ 0 h 36"/>
                  <a:gd name="T10" fmla="*/ 3 w 7"/>
                  <a:gd name="T11" fmla="*/ 0 h 36"/>
                  <a:gd name="T12" fmla="*/ 2 w 7"/>
                  <a:gd name="T13" fmla="*/ 0 h 36"/>
                  <a:gd name="T14" fmla="*/ 1 w 7"/>
                  <a:gd name="T15" fmla="*/ 1 h 36"/>
                  <a:gd name="T16" fmla="*/ 0 w 7"/>
                  <a:gd name="T17" fmla="*/ 2 h 36"/>
                  <a:gd name="T18" fmla="*/ 0 w 7"/>
                  <a:gd name="T19" fmla="*/ 32 h 36"/>
                  <a:gd name="T20" fmla="*/ 0 w 7"/>
                  <a:gd name="T21" fmla="*/ 33 h 36"/>
                  <a:gd name="T22" fmla="*/ 1 w 7"/>
                  <a:gd name="T23" fmla="*/ 34 h 36"/>
                  <a:gd name="T24" fmla="*/ 2 w 7"/>
                  <a:gd name="T25" fmla="*/ 35 h 36"/>
                  <a:gd name="T26" fmla="*/ 3 w 7"/>
                  <a:gd name="T27" fmla="*/ 36 h 36"/>
                  <a:gd name="T28" fmla="*/ 5 w 7"/>
                  <a:gd name="T29" fmla="*/ 36 h 36"/>
                  <a:gd name="T30" fmla="*/ 6 w 7"/>
                  <a:gd name="T31" fmla="*/ 35 h 36"/>
                  <a:gd name="T32" fmla="*/ 7 w 7"/>
                  <a:gd name="T33" fmla="*/ 34 h 36"/>
                  <a:gd name="T34" fmla="*/ 7 w 7"/>
                  <a:gd name="T35" fmla="*/ 33 h 36"/>
                  <a:gd name="T36" fmla="*/ 7 w 7"/>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6">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6"/>
                    </a:lnTo>
                    <a:lnTo>
                      <a:pt x="5" y="36"/>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4" name="Freeform 15"/>
              <p:cNvSpPr>
                <a:spLocks/>
              </p:cNvSpPr>
              <p:nvPr/>
            </p:nvSpPr>
            <p:spPr bwMode="auto">
              <a:xfrm>
                <a:off x="1990" y="2976"/>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5" name="Freeform 16"/>
              <p:cNvSpPr>
                <a:spLocks/>
              </p:cNvSpPr>
              <p:nvPr/>
            </p:nvSpPr>
            <p:spPr bwMode="auto">
              <a:xfrm>
                <a:off x="1990" y="3028"/>
                <a:ext cx="7" cy="37"/>
              </a:xfrm>
              <a:custGeom>
                <a:avLst/>
                <a:gdLst>
                  <a:gd name="T0" fmla="*/ 7 w 7"/>
                  <a:gd name="T1" fmla="*/ 3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5 h 37"/>
                  <a:gd name="T26" fmla="*/ 3 w 7"/>
                  <a:gd name="T27" fmla="*/ 37 h 37"/>
                  <a:gd name="T28" fmla="*/ 5 w 7"/>
                  <a:gd name="T29" fmla="*/ 37 h 37"/>
                  <a:gd name="T30" fmla="*/ 6 w 7"/>
                  <a:gd name="T31" fmla="*/ 35 h 37"/>
                  <a:gd name="T32" fmla="*/ 7 w 7"/>
                  <a:gd name="T33" fmla="*/ 34 h 37"/>
                  <a:gd name="T34" fmla="*/ 7 w 7"/>
                  <a:gd name="T35" fmla="*/ 33 h 37"/>
                  <a:gd name="T36" fmla="*/ 7 w 7"/>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7"/>
                    </a:lnTo>
                    <a:lnTo>
                      <a:pt x="5" y="37"/>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6" name="Freeform 17"/>
              <p:cNvSpPr>
                <a:spLocks/>
              </p:cNvSpPr>
              <p:nvPr/>
            </p:nvSpPr>
            <p:spPr bwMode="auto">
              <a:xfrm>
                <a:off x="1990" y="3079"/>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4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4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4"/>
                    </a:lnTo>
                    <a:lnTo>
                      <a:pt x="1" y="35"/>
                    </a:lnTo>
                    <a:lnTo>
                      <a:pt x="2" y="36"/>
                    </a:lnTo>
                    <a:lnTo>
                      <a:pt x="3" y="37"/>
                    </a:lnTo>
                    <a:lnTo>
                      <a:pt x="5" y="37"/>
                    </a:lnTo>
                    <a:lnTo>
                      <a:pt x="6" y="36"/>
                    </a:lnTo>
                    <a:lnTo>
                      <a:pt x="7" y="35"/>
                    </a:lnTo>
                    <a:lnTo>
                      <a:pt x="7" y="34"/>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7" name="Freeform 18"/>
              <p:cNvSpPr>
                <a:spLocks/>
              </p:cNvSpPr>
              <p:nvPr/>
            </p:nvSpPr>
            <p:spPr bwMode="auto">
              <a:xfrm>
                <a:off x="1990" y="3131"/>
                <a:ext cx="7" cy="37"/>
              </a:xfrm>
              <a:custGeom>
                <a:avLst/>
                <a:gdLst>
                  <a:gd name="T0" fmla="*/ 7 w 7"/>
                  <a:gd name="T1" fmla="*/ 4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2"/>
                    </a:lnTo>
                    <a:lnTo>
                      <a:pt x="7" y="1"/>
                    </a:lnTo>
                    <a:lnTo>
                      <a:pt x="6" y="0"/>
                    </a:lnTo>
                    <a:lnTo>
                      <a:pt x="5" y="0"/>
                    </a:lnTo>
                    <a:lnTo>
                      <a:pt x="3" y="0"/>
                    </a:lnTo>
                    <a:lnTo>
                      <a:pt x="2" y="0"/>
                    </a:lnTo>
                    <a:lnTo>
                      <a:pt x="1" y="1"/>
                    </a:lnTo>
                    <a:lnTo>
                      <a:pt x="0" y="2"/>
                    </a:lnTo>
                    <a:lnTo>
                      <a:pt x="0" y="32"/>
                    </a:lnTo>
                    <a:lnTo>
                      <a:pt x="0" y="33"/>
                    </a:lnTo>
                    <a:lnTo>
                      <a:pt x="1" y="34"/>
                    </a:lnTo>
                    <a:lnTo>
                      <a:pt x="2" y="36"/>
                    </a:lnTo>
                    <a:lnTo>
                      <a:pt x="3" y="37"/>
                    </a:lnTo>
                    <a:lnTo>
                      <a:pt x="5" y="37"/>
                    </a:lnTo>
                    <a:lnTo>
                      <a:pt x="6" y="36"/>
                    </a:lnTo>
                    <a:lnTo>
                      <a:pt x="7" y="34"/>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8" name="Freeform 19"/>
              <p:cNvSpPr>
                <a:spLocks/>
              </p:cNvSpPr>
              <p:nvPr/>
            </p:nvSpPr>
            <p:spPr bwMode="auto">
              <a:xfrm>
                <a:off x="1990" y="3183"/>
                <a:ext cx="7" cy="36"/>
              </a:xfrm>
              <a:custGeom>
                <a:avLst/>
                <a:gdLst>
                  <a:gd name="T0" fmla="*/ 7 w 7"/>
                  <a:gd name="T1" fmla="*/ 3 h 36"/>
                  <a:gd name="T2" fmla="*/ 7 w 7"/>
                  <a:gd name="T3" fmla="*/ 2 h 36"/>
                  <a:gd name="T4" fmla="*/ 7 w 7"/>
                  <a:gd name="T5" fmla="*/ 1 h 36"/>
                  <a:gd name="T6" fmla="*/ 6 w 7"/>
                  <a:gd name="T7" fmla="*/ 0 h 36"/>
                  <a:gd name="T8" fmla="*/ 5 w 7"/>
                  <a:gd name="T9" fmla="*/ 0 h 36"/>
                  <a:gd name="T10" fmla="*/ 3 w 7"/>
                  <a:gd name="T11" fmla="*/ 0 h 36"/>
                  <a:gd name="T12" fmla="*/ 2 w 7"/>
                  <a:gd name="T13" fmla="*/ 0 h 36"/>
                  <a:gd name="T14" fmla="*/ 1 w 7"/>
                  <a:gd name="T15" fmla="*/ 1 h 36"/>
                  <a:gd name="T16" fmla="*/ 0 w 7"/>
                  <a:gd name="T17" fmla="*/ 2 h 36"/>
                  <a:gd name="T18" fmla="*/ 0 w 7"/>
                  <a:gd name="T19" fmla="*/ 31 h 36"/>
                  <a:gd name="T20" fmla="*/ 0 w 7"/>
                  <a:gd name="T21" fmla="*/ 33 h 36"/>
                  <a:gd name="T22" fmla="*/ 1 w 7"/>
                  <a:gd name="T23" fmla="*/ 34 h 36"/>
                  <a:gd name="T24" fmla="*/ 2 w 7"/>
                  <a:gd name="T25" fmla="*/ 35 h 36"/>
                  <a:gd name="T26" fmla="*/ 3 w 7"/>
                  <a:gd name="T27" fmla="*/ 36 h 36"/>
                  <a:gd name="T28" fmla="*/ 5 w 7"/>
                  <a:gd name="T29" fmla="*/ 36 h 36"/>
                  <a:gd name="T30" fmla="*/ 6 w 7"/>
                  <a:gd name="T31" fmla="*/ 35 h 36"/>
                  <a:gd name="T32" fmla="*/ 7 w 7"/>
                  <a:gd name="T33" fmla="*/ 34 h 36"/>
                  <a:gd name="T34" fmla="*/ 7 w 7"/>
                  <a:gd name="T35" fmla="*/ 33 h 36"/>
                  <a:gd name="T36" fmla="*/ 7 w 7"/>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6">
                    <a:moveTo>
                      <a:pt x="7" y="3"/>
                    </a:moveTo>
                    <a:lnTo>
                      <a:pt x="7" y="2"/>
                    </a:lnTo>
                    <a:lnTo>
                      <a:pt x="7" y="1"/>
                    </a:lnTo>
                    <a:lnTo>
                      <a:pt x="6" y="0"/>
                    </a:lnTo>
                    <a:lnTo>
                      <a:pt x="5" y="0"/>
                    </a:lnTo>
                    <a:lnTo>
                      <a:pt x="3" y="0"/>
                    </a:lnTo>
                    <a:lnTo>
                      <a:pt x="2" y="0"/>
                    </a:lnTo>
                    <a:lnTo>
                      <a:pt x="1" y="1"/>
                    </a:lnTo>
                    <a:lnTo>
                      <a:pt x="0" y="2"/>
                    </a:lnTo>
                    <a:lnTo>
                      <a:pt x="0" y="31"/>
                    </a:lnTo>
                    <a:lnTo>
                      <a:pt x="0" y="33"/>
                    </a:lnTo>
                    <a:lnTo>
                      <a:pt x="1" y="34"/>
                    </a:lnTo>
                    <a:lnTo>
                      <a:pt x="2" y="35"/>
                    </a:lnTo>
                    <a:lnTo>
                      <a:pt x="3" y="36"/>
                    </a:lnTo>
                    <a:lnTo>
                      <a:pt x="5" y="36"/>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9" name="Freeform 20"/>
              <p:cNvSpPr>
                <a:spLocks/>
              </p:cNvSpPr>
              <p:nvPr/>
            </p:nvSpPr>
            <p:spPr bwMode="auto">
              <a:xfrm>
                <a:off x="1990" y="3234"/>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50" name="Freeform 21"/>
              <p:cNvSpPr>
                <a:spLocks/>
              </p:cNvSpPr>
              <p:nvPr/>
            </p:nvSpPr>
            <p:spPr bwMode="auto">
              <a:xfrm>
                <a:off x="1990" y="3286"/>
                <a:ext cx="7" cy="37"/>
              </a:xfrm>
              <a:custGeom>
                <a:avLst/>
                <a:gdLst>
                  <a:gd name="T0" fmla="*/ 7 w 7"/>
                  <a:gd name="T1" fmla="*/ 3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5 h 37"/>
                  <a:gd name="T26" fmla="*/ 3 w 7"/>
                  <a:gd name="T27" fmla="*/ 37 h 37"/>
                  <a:gd name="T28" fmla="*/ 5 w 7"/>
                  <a:gd name="T29" fmla="*/ 37 h 37"/>
                  <a:gd name="T30" fmla="*/ 6 w 7"/>
                  <a:gd name="T31" fmla="*/ 35 h 37"/>
                  <a:gd name="T32" fmla="*/ 7 w 7"/>
                  <a:gd name="T33" fmla="*/ 34 h 37"/>
                  <a:gd name="T34" fmla="*/ 7 w 7"/>
                  <a:gd name="T35" fmla="*/ 33 h 37"/>
                  <a:gd name="T36" fmla="*/ 7 w 7"/>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7"/>
                    </a:lnTo>
                    <a:lnTo>
                      <a:pt x="5" y="37"/>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51" name="Freeform 22"/>
              <p:cNvSpPr>
                <a:spLocks/>
              </p:cNvSpPr>
              <p:nvPr/>
            </p:nvSpPr>
            <p:spPr bwMode="auto">
              <a:xfrm>
                <a:off x="1990" y="3337"/>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grpSp>
          <p:nvGrpSpPr>
            <p:cNvPr id="46092" name="Group 23"/>
            <p:cNvGrpSpPr>
              <a:grpSpLocks/>
            </p:cNvGrpSpPr>
            <p:nvPr/>
          </p:nvGrpSpPr>
          <p:grpSpPr bwMode="auto">
            <a:xfrm>
              <a:off x="4109" y="2096"/>
              <a:ext cx="8" cy="1407"/>
              <a:chOff x="3439" y="1979"/>
              <a:chExt cx="8" cy="1407"/>
            </a:xfrm>
          </p:grpSpPr>
          <p:sp>
            <p:nvSpPr>
              <p:cNvPr id="46112" name="Freeform 24"/>
              <p:cNvSpPr>
                <a:spLocks/>
              </p:cNvSpPr>
              <p:nvPr/>
            </p:nvSpPr>
            <p:spPr bwMode="auto">
              <a:xfrm>
                <a:off x="3439" y="1979"/>
                <a:ext cx="8" cy="37"/>
              </a:xfrm>
              <a:custGeom>
                <a:avLst/>
                <a:gdLst>
                  <a:gd name="T0" fmla="*/ 8 w 8"/>
                  <a:gd name="T1" fmla="*/ 5 h 37"/>
                  <a:gd name="T2" fmla="*/ 8 w 8"/>
                  <a:gd name="T3" fmla="*/ 4 h 37"/>
                  <a:gd name="T4" fmla="*/ 6 w 8"/>
                  <a:gd name="T5" fmla="*/ 2 h 37"/>
                  <a:gd name="T6" fmla="*/ 5 w 8"/>
                  <a:gd name="T7" fmla="*/ 1 h 37"/>
                  <a:gd name="T8" fmla="*/ 4 w 8"/>
                  <a:gd name="T9" fmla="*/ 0 h 37"/>
                  <a:gd name="T10" fmla="*/ 4 w 8"/>
                  <a:gd name="T11" fmla="*/ 0 h 37"/>
                  <a:gd name="T12" fmla="*/ 3 w 8"/>
                  <a:gd name="T13" fmla="*/ 1 h 37"/>
                  <a:gd name="T14" fmla="*/ 1 w 8"/>
                  <a:gd name="T15" fmla="*/ 2 h 37"/>
                  <a:gd name="T16" fmla="*/ 0 w 8"/>
                  <a:gd name="T17" fmla="*/ 4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5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5"/>
                    </a:moveTo>
                    <a:lnTo>
                      <a:pt x="8" y="4"/>
                    </a:lnTo>
                    <a:lnTo>
                      <a:pt x="6" y="2"/>
                    </a:lnTo>
                    <a:lnTo>
                      <a:pt x="5" y="1"/>
                    </a:lnTo>
                    <a:lnTo>
                      <a:pt x="4" y="0"/>
                    </a:lnTo>
                    <a:lnTo>
                      <a:pt x="3" y="1"/>
                    </a:lnTo>
                    <a:lnTo>
                      <a:pt x="1" y="2"/>
                    </a:lnTo>
                    <a:lnTo>
                      <a:pt x="0" y="4"/>
                    </a:lnTo>
                    <a:lnTo>
                      <a:pt x="0" y="32"/>
                    </a:lnTo>
                    <a:lnTo>
                      <a:pt x="0" y="33"/>
                    </a:lnTo>
                    <a:lnTo>
                      <a:pt x="1" y="34"/>
                    </a:lnTo>
                    <a:lnTo>
                      <a:pt x="3" y="36"/>
                    </a:lnTo>
                    <a:lnTo>
                      <a:pt x="4" y="37"/>
                    </a:lnTo>
                    <a:lnTo>
                      <a:pt x="5" y="37"/>
                    </a:lnTo>
                    <a:lnTo>
                      <a:pt x="6" y="36"/>
                    </a:lnTo>
                    <a:lnTo>
                      <a:pt x="8" y="34"/>
                    </a:lnTo>
                    <a:lnTo>
                      <a:pt x="8" y="33"/>
                    </a:lnTo>
                    <a:lnTo>
                      <a:pt x="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3" name="Freeform 25"/>
              <p:cNvSpPr>
                <a:spLocks/>
              </p:cNvSpPr>
              <p:nvPr/>
            </p:nvSpPr>
            <p:spPr bwMode="auto">
              <a:xfrm>
                <a:off x="3439" y="2031"/>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4" name="Freeform 26"/>
              <p:cNvSpPr>
                <a:spLocks/>
              </p:cNvSpPr>
              <p:nvPr/>
            </p:nvSpPr>
            <p:spPr bwMode="auto">
              <a:xfrm>
                <a:off x="3439" y="2082"/>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5" name="Freeform 27"/>
              <p:cNvSpPr>
                <a:spLocks/>
              </p:cNvSpPr>
              <p:nvPr/>
            </p:nvSpPr>
            <p:spPr bwMode="auto">
              <a:xfrm>
                <a:off x="3439" y="2134"/>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6" name="Freeform 28"/>
              <p:cNvSpPr>
                <a:spLocks/>
              </p:cNvSpPr>
              <p:nvPr/>
            </p:nvSpPr>
            <p:spPr bwMode="auto">
              <a:xfrm>
                <a:off x="3439" y="2185"/>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7" name="Freeform 29"/>
              <p:cNvSpPr>
                <a:spLocks/>
              </p:cNvSpPr>
              <p:nvPr/>
            </p:nvSpPr>
            <p:spPr bwMode="auto">
              <a:xfrm>
                <a:off x="3439" y="2237"/>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8" name="Freeform 30"/>
              <p:cNvSpPr>
                <a:spLocks/>
              </p:cNvSpPr>
              <p:nvPr/>
            </p:nvSpPr>
            <p:spPr bwMode="auto">
              <a:xfrm>
                <a:off x="3439" y="2288"/>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9" name="Freeform 31"/>
              <p:cNvSpPr>
                <a:spLocks/>
              </p:cNvSpPr>
              <p:nvPr/>
            </p:nvSpPr>
            <p:spPr bwMode="auto">
              <a:xfrm>
                <a:off x="3439" y="2340"/>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0" name="Freeform 32"/>
              <p:cNvSpPr>
                <a:spLocks/>
              </p:cNvSpPr>
              <p:nvPr/>
            </p:nvSpPr>
            <p:spPr bwMode="auto">
              <a:xfrm>
                <a:off x="3439" y="2392"/>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1" name="Freeform 33"/>
              <p:cNvSpPr>
                <a:spLocks/>
              </p:cNvSpPr>
              <p:nvPr/>
            </p:nvSpPr>
            <p:spPr bwMode="auto">
              <a:xfrm>
                <a:off x="3439" y="2443"/>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2" name="Freeform 34"/>
              <p:cNvSpPr>
                <a:spLocks/>
              </p:cNvSpPr>
              <p:nvPr/>
            </p:nvSpPr>
            <p:spPr bwMode="auto">
              <a:xfrm>
                <a:off x="3439" y="2495"/>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3" name="Freeform 35"/>
              <p:cNvSpPr>
                <a:spLocks/>
              </p:cNvSpPr>
              <p:nvPr/>
            </p:nvSpPr>
            <p:spPr bwMode="auto">
              <a:xfrm>
                <a:off x="3439" y="2546"/>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4" name="Freeform 36"/>
              <p:cNvSpPr>
                <a:spLocks/>
              </p:cNvSpPr>
              <p:nvPr/>
            </p:nvSpPr>
            <p:spPr bwMode="auto">
              <a:xfrm>
                <a:off x="3439" y="2598"/>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5" name="Freeform 37"/>
              <p:cNvSpPr>
                <a:spLocks/>
              </p:cNvSpPr>
              <p:nvPr/>
            </p:nvSpPr>
            <p:spPr bwMode="auto">
              <a:xfrm>
                <a:off x="3439" y="2650"/>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1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1"/>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6" name="Freeform 38"/>
              <p:cNvSpPr>
                <a:spLocks/>
              </p:cNvSpPr>
              <p:nvPr/>
            </p:nvSpPr>
            <p:spPr bwMode="auto">
              <a:xfrm>
                <a:off x="3439" y="2701"/>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7" name="Freeform 39"/>
              <p:cNvSpPr>
                <a:spLocks/>
              </p:cNvSpPr>
              <p:nvPr/>
            </p:nvSpPr>
            <p:spPr bwMode="auto">
              <a:xfrm>
                <a:off x="3439" y="2753"/>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8" name="Freeform 40"/>
              <p:cNvSpPr>
                <a:spLocks/>
              </p:cNvSpPr>
              <p:nvPr/>
            </p:nvSpPr>
            <p:spPr bwMode="auto">
              <a:xfrm>
                <a:off x="3439" y="2804"/>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9" name="Freeform 41"/>
              <p:cNvSpPr>
                <a:spLocks/>
              </p:cNvSpPr>
              <p:nvPr/>
            </p:nvSpPr>
            <p:spPr bwMode="auto">
              <a:xfrm>
                <a:off x="3439" y="2856"/>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0" name="Freeform 42"/>
              <p:cNvSpPr>
                <a:spLocks/>
              </p:cNvSpPr>
              <p:nvPr/>
            </p:nvSpPr>
            <p:spPr bwMode="auto">
              <a:xfrm>
                <a:off x="3439" y="2907"/>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1" name="Freeform 43"/>
              <p:cNvSpPr>
                <a:spLocks/>
              </p:cNvSpPr>
              <p:nvPr/>
            </p:nvSpPr>
            <p:spPr bwMode="auto">
              <a:xfrm>
                <a:off x="3439" y="2959"/>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2" name="Freeform 44"/>
              <p:cNvSpPr>
                <a:spLocks/>
              </p:cNvSpPr>
              <p:nvPr/>
            </p:nvSpPr>
            <p:spPr bwMode="auto">
              <a:xfrm>
                <a:off x="3439" y="3011"/>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3" name="Freeform 45"/>
              <p:cNvSpPr>
                <a:spLocks/>
              </p:cNvSpPr>
              <p:nvPr/>
            </p:nvSpPr>
            <p:spPr bwMode="auto">
              <a:xfrm>
                <a:off x="3439" y="3062"/>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4" name="Freeform 46"/>
              <p:cNvSpPr>
                <a:spLocks/>
              </p:cNvSpPr>
              <p:nvPr/>
            </p:nvSpPr>
            <p:spPr bwMode="auto">
              <a:xfrm>
                <a:off x="3439" y="3114"/>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5" name="Freeform 47"/>
              <p:cNvSpPr>
                <a:spLocks/>
              </p:cNvSpPr>
              <p:nvPr/>
            </p:nvSpPr>
            <p:spPr bwMode="auto">
              <a:xfrm>
                <a:off x="3439" y="3165"/>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6" name="Freeform 48"/>
              <p:cNvSpPr>
                <a:spLocks/>
              </p:cNvSpPr>
              <p:nvPr/>
            </p:nvSpPr>
            <p:spPr bwMode="auto">
              <a:xfrm>
                <a:off x="3439" y="3217"/>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7" name="Freeform 49"/>
              <p:cNvSpPr>
                <a:spLocks/>
              </p:cNvSpPr>
              <p:nvPr/>
            </p:nvSpPr>
            <p:spPr bwMode="auto">
              <a:xfrm>
                <a:off x="3439" y="3269"/>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1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1"/>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8" name="Freeform 50"/>
              <p:cNvSpPr>
                <a:spLocks/>
              </p:cNvSpPr>
              <p:nvPr/>
            </p:nvSpPr>
            <p:spPr bwMode="auto">
              <a:xfrm>
                <a:off x="3439" y="3320"/>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9" name="Freeform 51"/>
              <p:cNvSpPr>
                <a:spLocks/>
              </p:cNvSpPr>
              <p:nvPr/>
            </p:nvSpPr>
            <p:spPr bwMode="auto">
              <a:xfrm>
                <a:off x="3439" y="3372"/>
                <a:ext cx="8" cy="14"/>
              </a:xfrm>
              <a:custGeom>
                <a:avLst/>
                <a:gdLst>
                  <a:gd name="T0" fmla="*/ 8 w 8"/>
                  <a:gd name="T1" fmla="*/ 3 h 14"/>
                  <a:gd name="T2" fmla="*/ 8 w 8"/>
                  <a:gd name="T3" fmla="*/ 2 h 14"/>
                  <a:gd name="T4" fmla="*/ 8 w 8"/>
                  <a:gd name="T5" fmla="*/ 1 h 14"/>
                  <a:gd name="T6" fmla="*/ 6 w 8"/>
                  <a:gd name="T7" fmla="*/ 0 h 14"/>
                  <a:gd name="T8" fmla="*/ 5 w 8"/>
                  <a:gd name="T9" fmla="*/ 0 h 14"/>
                  <a:gd name="T10" fmla="*/ 4 w 8"/>
                  <a:gd name="T11" fmla="*/ 0 h 14"/>
                  <a:gd name="T12" fmla="*/ 3 w 8"/>
                  <a:gd name="T13" fmla="*/ 0 h 14"/>
                  <a:gd name="T14" fmla="*/ 1 w 8"/>
                  <a:gd name="T15" fmla="*/ 1 h 14"/>
                  <a:gd name="T16" fmla="*/ 0 w 8"/>
                  <a:gd name="T17" fmla="*/ 2 h 14"/>
                  <a:gd name="T18" fmla="*/ 0 w 8"/>
                  <a:gd name="T19" fmla="*/ 11 h 14"/>
                  <a:gd name="T20" fmla="*/ 0 w 8"/>
                  <a:gd name="T21" fmla="*/ 11 h 14"/>
                  <a:gd name="T22" fmla="*/ 1 w 8"/>
                  <a:gd name="T23" fmla="*/ 12 h 14"/>
                  <a:gd name="T24" fmla="*/ 3 w 8"/>
                  <a:gd name="T25" fmla="*/ 13 h 14"/>
                  <a:gd name="T26" fmla="*/ 4 w 8"/>
                  <a:gd name="T27" fmla="*/ 14 h 14"/>
                  <a:gd name="T28" fmla="*/ 4 w 8"/>
                  <a:gd name="T29" fmla="*/ 14 h 14"/>
                  <a:gd name="T30" fmla="*/ 5 w 8"/>
                  <a:gd name="T31" fmla="*/ 13 h 14"/>
                  <a:gd name="T32" fmla="*/ 6 w 8"/>
                  <a:gd name="T33" fmla="*/ 12 h 14"/>
                  <a:gd name="T34" fmla="*/ 8 w 8"/>
                  <a:gd name="T35" fmla="*/ 12 h 14"/>
                  <a:gd name="T36" fmla="*/ 8 w 8"/>
                  <a:gd name="T37" fmla="*/ 3 h 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14">
                    <a:moveTo>
                      <a:pt x="8" y="3"/>
                    </a:moveTo>
                    <a:lnTo>
                      <a:pt x="8" y="2"/>
                    </a:lnTo>
                    <a:lnTo>
                      <a:pt x="8" y="1"/>
                    </a:lnTo>
                    <a:lnTo>
                      <a:pt x="6" y="0"/>
                    </a:lnTo>
                    <a:lnTo>
                      <a:pt x="5" y="0"/>
                    </a:lnTo>
                    <a:lnTo>
                      <a:pt x="4" y="0"/>
                    </a:lnTo>
                    <a:lnTo>
                      <a:pt x="3" y="0"/>
                    </a:lnTo>
                    <a:lnTo>
                      <a:pt x="1" y="1"/>
                    </a:lnTo>
                    <a:lnTo>
                      <a:pt x="0" y="2"/>
                    </a:lnTo>
                    <a:lnTo>
                      <a:pt x="0" y="11"/>
                    </a:lnTo>
                    <a:lnTo>
                      <a:pt x="1" y="12"/>
                    </a:lnTo>
                    <a:lnTo>
                      <a:pt x="3" y="13"/>
                    </a:lnTo>
                    <a:lnTo>
                      <a:pt x="4" y="14"/>
                    </a:lnTo>
                    <a:lnTo>
                      <a:pt x="5" y="13"/>
                    </a:lnTo>
                    <a:lnTo>
                      <a:pt x="6" y="12"/>
                    </a:lnTo>
                    <a:lnTo>
                      <a:pt x="8" y="12"/>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46093" name="Rectangle 52"/>
            <p:cNvSpPr>
              <a:spLocks noChangeArrowheads="1"/>
            </p:cNvSpPr>
            <p:nvPr/>
          </p:nvSpPr>
          <p:spPr bwMode="auto">
            <a:xfrm>
              <a:off x="1476" y="1354"/>
              <a:ext cx="49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5" name="Rectangle 54"/>
            <p:cNvSpPr>
              <a:spLocks noChangeArrowheads="1"/>
            </p:cNvSpPr>
            <p:nvPr/>
          </p:nvSpPr>
          <p:spPr bwMode="auto">
            <a:xfrm>
              <a:off x="1596" y="1515"/>
              <a:ext cx="37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Transport</a:t>
              </a:r>
              <a:r>
                <a:rPr lang="it-IT" altLang="it-IT" sz="1000" dirty="0">
                  <a:latin typeface="Tahoma" pitchFamily="34" charset="0"/>
                </a:rPr>
                <a:t> </a:t>
              </a:r>
            </a:p>
            <a:p>
              <a:pPr>
                <a:buFont typeface="Monotype Sorts" pitchFamily="2" charset="2"/>
                <a:buNone/>
              </a:pPr>
              <a:r>
                <a:rPr lang="it-IT" altLang="it-IT" sz="1000" dirty="0" err="1">
                  <a:latin typeface="Tahoma" pitchFamily="34" charset="0"/>
                </a:rPr>
                <a:t>costs</a:t>
              </a:r>
              <a:endParaRPr lang="it-IT" altLang="it-IT" sz="1000" dirty="0">
                <a:latin typeface="Tahoma" pitchFamily="34" charset="0"/>
              </a:endParaRPr>
            </a:p>
          </p:txBody>
        </p:sp>
        <p:sp>
          <p:nvSpPr>
            <p:cNvPr id="46096" name="Rectangle 55"/>
            <p:cNvSpPr>
              <a:spLocks noChangeArrowheads="1"/>
            </p:cNvSpPr>
            <p:nvPr/>
          </p:nvSpPr>
          <p:spPr bwMode="auto">
            <a:xfrm>
              <a:off x="4454" y="3506"/>
              <a:ext cx="48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7" name="Rectangle 56"/>
            <p:cNvSpPr>
              <a:spLocks noChangeArrowheads="1"/>
            </p:cNvSpPr>
            <p:nvPr/>
          </p:nvSpPr>
          <p:spPr bwMode="auto">
            <a:xfrm>
              <a:off x="4579" y="3550"/>
              <a:ext cx="30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Distance</a:t>
              </a:r>
              <a:endParaRPr lang="it-IT" altLang="it-IT" sz="1000" dirty="0">
                <a:latin typeface="Tahoma" pitchFamily="34" charset="0"/>
              </a:endParaRPr>
            </a:p>
          </p:txBody>
        </p:sp>
        <p:sp>
          <p:nvSpPr>
            <p:cNvPr id="46098" name="Rectangle 57"/>
            <p:cNvSpPr>
              <a:spLocks noChangeArrowheads="1"/>
            </p:cNvSpPr>
            <p:nvPr/>
          </p:nvSpPr>
          <p:spPr bwMode="auto">
            <a:xfrm>
              <a:off x="2619" y="3565"/>
              <a:ext cx="21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9" name="Rectangle 58"/>
            <p:cNvSpPr>
              <a:spLocks noChangeArrowheads="1"/>
            </p:cNvSpPr>
            <p:nvPr/>
          </p:nvSpPr>
          <p:spPr bwMode="auto">
            <a:xfrm>
              <a:off x="2724" y="3609"/>
              <a:ext cx="4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a:latin typeface="Tahoma" pitchFamily="34" charset="0"/>
                </a:rPr>
                <a:t>A</a:t>
              </a:r>
            </a:p>
          </p:txBody>
        </p:sp>
        <p:sp>
          <p:nvSpPr>
            <p:cNvPr id="46100" name="Rectangle 59"/>
            <p:cNvSpPr>
              <a:spLocks noChangeArrowheads="1"/>
            </p:cNvSpPr>
            <p:nvPr/>
          </p:nvSpPr>
          <p:spPr bwMode="auto">
            <a:xfrm>
              <a:off x="4022" y="3561"/>
              <a:ext cx="20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1" name="Rectangle 60"/>
            <p:cNvSpPr>
              <a:spLocks noChangeArrowheads="1"/>
            </p:cNvSpPr>
            <p:nvPr/>
          </p:nvSpPr>
          <p:spPr bwMode="auto">
            <a:xfrm>
              <a:off x="4125" y="3604"/>
              <a:ext cx="4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a:latin typeface="Tahoma" pitchFamily="34" charset="0"/>
                </a:rPr>
                <a:t>B</a:t>
              </a:r>
            </a:p>
          </p:txBody>
        </p:sp>
        <p:sp>
          <p:nvSpPr>
            <p:cNvPr id="46102" name="Rectangle 61"/>
            <p:cNvSpPr>
              <a:spLocks noChangeArrowheads="1"/>
            </p:cNvSpPr>
            <p:nvPr/>
          </p:nvSpPr>
          <p:spPr bwMode="auto">
            <a:xfrm>
              <a:off x="4454" y="1207"/>
              <a:ext cx="551"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4" name="Rectangle 63"/>
            <p:cNvSpPr>
              <a:spLocks noChangeArrowheads="1"/>
            </p:cNvSpPr>
            <p:nvPr/>
          </p:nvSpPr>
          <p:spPr bwMode="auto">
            <a:xfrm>
              <a:off x="4569" y="1369"/>
              <a:ext cx="1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a:latin typeface="Tahoma" pitchFamily="34" charset="0"/>
                </a:rPr>
                <a:t>Road</a:t>
              </a:r>
            </a:p>
          </p:txBody>
        </p:sp>
        <p:sp>
          <p:nvSpPr>
            <p:cNvPr id="46105" name="Rectangle 64"/>
            <p:cNvSpPr>
              <a:spLocks noChangeArrowheads="1"/>
            </p:cNvSpPr>
            <p:nvPr/>
          </p:nvSpPr>
          <p:spPr bwMode="auto">
            <a:xfrm>
              <a:off x="4808" y="1443"/>
              <a:ext cx="566"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6" name="Rectangle 65"/>
            <p:cNvSpPr>
              <a:spLocks noChangeArrowheads="1"/>
            </p:cNvSpPr>
            <p:nvPr/>
          </p:nvSpPr>
          <p:spPr bwMode="auto">
            <a:xfrm>
              <a:off x="4934" y="1486"/>
              <a:ext cx="1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Rail</a:t>
              </a:r>
              <a:endParaRPr lang="it-IT" altLang="it-IT" sz="1000" dirty="0">
                <a:latin typeface="Tahoma" pitchFamily="34" charset="0"/>
              </a:endParaRPr>
            </a:p>
          </p:txBody>
        </p:sp>
        <p:sp>
          <p:nvSpPr>
            <p:cNvPr id="46108" name="Rectangle 67"/>
            <p:cNvSpPr>
              <a:spLocks noChangeArrowheads="1"/>
            </p:cNvSpPr>
            <p:nvPr/>
          </p:nvSpPr>
          <p:spPr bwMode="auto">
            <a:xfrm>
              <a:off x="4395" y="2033"/>
              <a:ext cx="551"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9" name="Rectangle 68"/>
            <p:cNvSpPr>
              <a:spLocks noChangeArrowheads="1"/>
            </p:cNvSpPr>
            <p:nvPr/>
          </p:nvSpPr>
          <p:spPr bwMode="auto">
            <a:xfrm>
              <a:off x="4521" y="2076"/>
              <a:ext cx="34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a:latin typeface="Tahoma" pitchFamily="34" charset="0"/>
                </a:rPr>
                <a:t>Air/Water</a:t>
              </a:r>
            </a:p>
          </p:txBody>
        </p:sp>
      </p:grpSp>
      <p:sp>
        <p:nvSpPr>
          <p:cNvPr id="46084" name="Rectangle 71"/>
          <p:cNvSpPr>
            <a:spLocks noChangeArrowheads="1"/>
          </p:cNvSpPr>
          <p:nvPr/>
        </p:nvSpPr>
        <p:spPr bwMode="auto">
          <a:xfrm>
            <a:off x="3106738" y="5828268"/>
            <a:ext cx="205537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Modal</a:t>
            </a:r>
            <a:r>
              <a:rPr lang="it-IT" altLang="it-IT" sz="1400" b="1" i="1" dirty="0"/>
              <a:t> split and </a:t>
            </a:r>
            <a:r>
              <a:rPr lang="it-IT" altLang="it-IT" sz="1400" b="1" i="1" dirty="0" err="1"/>
              <a:t>distance</a:t>
            </a:r>
            <a:r>
              <a:rPr lang="it-IT" altLang="it-IT" sz="1400" b="1" i="1" dirty="0"/>
              <a:t>:</a:t>
            </a:r>
          </a:p>
          <a:p>
            <a:pPr algn="l">
              <a:spcBef>
                <a:spcPct val="0"/>
              </a:spcBef>
              <a:buClrTx/>
              <a:buFontTx/>
              <a:buChar char="•"/>
            </a:pPr>
            <a:r>
              <a:rPr lang="it-IT" altLang="it-IT" sz="1400" dirty="0"/>
              <a:t> A = 200 km</a:t>
            </a:r>
          </a:p>
          <a:p>
            <a:pPr algn="l">
              <a:spcBef>
                <a:spcPct val="0"/>
              </a:spcBef>
              <a:buClrTx/>
              <a:buFontTx/>
              <a:buChar char="•"/>
            </a:pPr>
            <a:r>
              <a:rPr lang="it-IT" altLang="it-IT" sz="1400" dirty="0"/>
              <a:t> B = 500 km</a:t>
            </a:r>
          </a:p>
        </p:txBody>
      </p:sp>
    </p:spTree>
    <p:extLst>
      <p:ext uri="{BB962C8B-B14F-4D97-AF65-F5344CB8AC3E}">
        <p14:creationId xmlns:p14="http://schemas.microsoft.com/office/powerpoint/2010/main" val="19556541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US"/>
              <a:t>Zonal Freight Rates</a:t>
            </a:r>
          </a:p>
        </p:txBody>
      </p:sp>
      <p:sp>
        <p:nvSpPr>
          <p:cNvPr id="78852" name="Freeform 5"/>
          <p:cNvSpPr>
            <a:spLocks/>
          </p:cNvSpPr>
          <p:nvPr/>
        </p:nvSpPr>
        <p:spPr bwMode="auto">
          <a:xfrm>
            <a:off x="1506538" y="2141538"/>
            <a:ext cx="6467475" cy="3305175"/>
          </a:xfrm>
          <a:custGeom>
            <a:avLst/>
            <a:gdLst>
              <a:gd name="T0" fmla="*/ 0 w 4074"/>
              <a:gd name="T1" fmla="*/ 0 h 2082"/>
              <a:gd name="T2" fmla="*/ 0 w 4074"/>
              <a:gd name="T3" fmla="*/ 2147483647 h 2082"/>
              <a:gd name="T4" fmla="*/ 2147483647 w 4074"/>
              <a:gd name="T5" fmla="*/ 2147483647 h 2082"/>
              <a:gd name="T6" fmla="*/ 0 60000 65536"/>
              <a:gd name="T7" fmla="*/ 0 60000 65536"/>
              <a:gd name="T8" fmla="*/ 0 60000 65536"/>
              <a:gd name="T9" fmla="*/ 0 w 4074"/>
              <a:gd name="T10" fmla="*/ 0 h 2082"/>
              <a:gd name="T11" fmla="*/ 4074 w 4074"/>
              <a:gd name="T12" fmla="*/ 2082 h 2082"/>
            </a:gdLst>
            <a:ahLst/>
            <a:cxnLst>
              <a:cxn ang="T6">
                <a:pos x="T0" y="T1"/>
              </a:cxn>
              <a:cxn ang="T7">
                <a:pos x="T2" y="T3"/>
              </a:cxn>
              <a:cxn ang="T8">
                <a:pos x="T4" y="T5"/>
              </a:cxn>
            </a:cxnLst>
            <a:rect l="T9" t="T10" r="T11" b="T12"/>
            <a:pathLst>
              <a:path w="4074" h="2082">
                <a:moveTo>
                  <a:pt x="0" y="0"/>
                </a:moveTo>
                <a:lnTo>
                  <a:pt x="0" y="2082"/>
                </a:lnTo>
                <a:lnTo>
                  <a:pt x="4074" y="2082"/>
                </a:lnTo>
              </a:path>
            </a:pathLst>
          </a:custGeom>
          <a:noFill/>
          <a:ln w="50800">
            <a:solidFill>
              <a:srgbClr val="808080"/>
            </a:solidFill>
            <a:round/>
            <a:headEnd type="triangle" w="med" len="med"/>
            <a:tailEnd type="triangle" w="med" len="med"/>
          </a:ln>
        </p:spPr>
        <p:txBody>
          <a:bodyPr/>
          <a:lstStyle/>
          <a:p>
            <a:endParaRPr lang="en-US"/>
          </a:p>
        </p:txBody>
      </p:sp>
      <p:sp>
        <p:nvSpPr>
          <p:cNvPr id="78853" name="Text Box 6"/>
          <p:cNvSpPr txBox="1">
            <a:spLocks noChangeArrowheads="1"/>
          </p:cNvSpPr>
          <p:nvPr/>
        </p:nvSpPr>
        <p:spPr bwMode="auto">
          <a:xfrm>
            <a:off x="4195763" y="5487988"/>
            <a:ext cx="782637" cy="274637"/>
          </a:xfrm>
          <a:prstGeom prst="rect">
            <a:avLst/>
          </a:prstGeom>
          <a:noFill/>
          <a:ln w="38100">
            <a:noFill/>
            <a:miter lim="800000"/>
            <a:headEnd/>
            <a:tailEnd/>
          </a:ln>
        </p:spPr>
        <p:txBody>
          <a:bodyPr wrap="none" lIns="0" tIns="0" rIns="0" bIns="0">
            <a:spAutoFit/>
          </a:bodyPr>
          <a:lstStyle/>
          <a:p>
            <a:r>
              <a:rPr lang="en-US" sz="1800" b="1">
                <a:latin typeface="Arial Narrow" pitchFamily="34" charset="0"/>
              </a:rPr>
              <a:t>Distance</a:t>
            </a:r>
          </a:p>
        </p:txBody>
      </p:sp>
      <p:sp>
        <p:nvSpPr>
          <p:cNvPr id="78854" name="Text Box 7"/>
          <p:cNvSpPr txBox="1">
            <a:spLocks noChangeArrowheads="1"/>
          </p:cNvSpPr>
          <p:nvPr/>
        </p:nvSpPr>
        <p:spPr bwMode="auto">
          <a:xfrm rot="-5400000">
            <a:off x="1058069" y="3620294"/>
            <a:ext cx="520700" cy="274638"/>
          </a:xfrm>
          <a:prstGeom prst="rect">
            <a:avLst/>
          </a:prstGeom>
          <a:noFill/>
          <a:ln w="38100">
            <a:noFill/>
            <a:miter lim="800000"/>
            <a:headEnd/>
            <a:tailEnd/>
          </a:ln>
        </p:spPr>
        <p:txBody>
          <a:bodyPr wrap="none" lIns="0" tIns="0" rIns="0" bIns="0">
            <a:spAutoFit/>
          </a:bodyPr>
          <a:lstStyle/>
          <a:p>
            <a:r>
              <a:rPr lang="en-US" sz="1800" b="1">
                <a:latin typeface="Arial Narrow" pitchFamily="34" charset="0"/>
              </a:rPr>
              <a:t>Costs</a:t>
            </a:r>
          </a:p>
        </p:txBody>
      </p:sp>
      <p:sp>
        <p:nvSpPr>
          <p:cNvPr id="78855" name="Freeform 8"/>
          <p:cNvSpPr>
            <a:spLocks/>
          </p:cNvSpPr>
          <p:nvPr/>
        </p:nvSpPr>
        <p:spPr bwMode="auto">
          <a:xfrm>
            <a:off x="1524000" y="2322513"/>
            <a:ext cx="6342063" cy="2424112"/>
          </a:xfrm>
          <a:custGeom>
            <a:avLst/>
            <a:gdLst>
              <a:gd name="T0" fmla="*/ 0 w 3995"/>
              <a:gd name="T1" fmla="*/ 2147483647 h 1527"/>
              <a:gd name="T2" fmla="*/ 2147483647 w 3995"/>
              <a:gd name="T3" fmla="*/ 2147483647 h 1527"/>
              <a:gd name="T4" fmla="*/ 2147483647 w 3995"/>
              <a:gd name="T5" fmla="*/ 0 h 1527"/>
              <a:gd name="T6" fmla="*/ 0 60000 65536"/>
              <a:gd name="T7" fmla="*/ 0 60000 65536"/>
              <a:gd name="T8" fmla="*/ 0 60000 65536"/>
              <a:gd name="T9" fmla="*/ 0 w 3995"/>
              <a:gd name="T10" fmla="*/ 0 h 1527"/>
              <a:gd name="T11" fmla="*/ 3995 w 3995"/>
              <a:gd name="T12" fmla="*/ 1527 h 1527"/>
            </a:gdLst>
            <a:ahLst/>
            <a:cxnLst>
              <a:cxn ang="T6">
                <a:pos x="T0" y="T1"/>
              </a:cxn>
              <a:cxn ang="T7">
                <a:pos x="T2" y="T3"/>
              </a:cxn>
              <a:cxn ang="T8">
                <a:pos x="T4" y="T5"/>
              </a:cxn>
            </a:cxnLst>
            <a:rect l="T9" t="T10" r="T11" b="T12"/>
            <a:pathLst>
              <a:path w="3995" h="1527">
                <a:moveTo>
                  <a:pt x="0" y="1527"/>
                </a:moveTo>
                <a:cubicBezTo>
                  <a:pt x="238" y="1188"/>
                  <a:pt x="477" y="849"/>
                  <a:pt x="1143" y="594"/>
                </a:cubicBezTo>
                <a:cubicBezTo>
                  <a:pt x="1809" y="339"/>
                  <a:pt x="2902" y="169"/>
                  <a:pt x="3995" y="0"/>
                </a:cubicBezTo>
              </a:path>
            </a:pathLst>
          </a:custGeom>
          <a:noFill/>
          <a:ln w="50800">
            <a:solidFill>
              <a:srgbClr val="0000FF"/>
            </a:solidFill>
            <a:round/>
            <a:headEnd/>
            <a:tailEnd/>
          </a:ln>
        </p:spPr>
        <p:txBody>
          <a:bodyPr/>
          <a:lstStyle/>
          <a:p>
            <a:endParaRPr lang="en-US"/>
          </a:p>
        </p:txBody>
      </p:sp>
      <p:sp>
        <p:nvSpPr>
          <p:cNvPr id="78856" name="Line 9"/>
          <p:cNvSpPr>
            <a:spLocks noChangeShapeType="1"/>
          </p:cNvSpPr>
          <p:nvPr/>
        </p:nvSpPr>
        <p:spPr bwMode="auto">
          <a:xfrm>
            <a:off x="2133600" y="2235200"/>
            <a:ext cx="0" cy="3163888"/>
          </a:xfrm>
          <a:prstGeom prst="line">
            <a:avLst/>
          </a:prstGeom>
          <a:noFill/>
          <a:ln w="38100">
            <a:solidFill>
              <a:srgbClr val="808080"/>
            </a:solidFill>
            <a:prstDash val="sysDot"/>
            <a:round/>
            <a:headEnd/>
            <a:tailEnd/>
          </a:ln>
        </p:spPr>
        <p:txBody>
          <a:bodyPr/>
          <a:lstStyle/>
          <a:p>
            <a:endParaRPr lang="en-US"/>
          </a:p>
        </p:txBody>
      </p:sp>
      <p:sp>
        <p:nvSpPr>
          <p:cNvPr id="78857" name="Line 10"/>
          <p:cNvSpPr>
            <a:spLocks noChangeShapeType="1"/>
          </p:cNvSpPr>
          <p:nvPr/>
        </p:nvSpPr>
        <p:spPr bwMode="auto">
          <a:xfrm>
            <a:off x="3360738" y="2235200"/>
            <a:ext cx="0" cy="3163888"/>
          </a:xfrm>
          <a:prstGeom prst="line">
            <a:avLst/>
          </a:prstGeom>
          <a:noFill/>
          <a:ln w="38100">
            <a:solidFill>
              <a:srgbClr val="808080"/>
            </a:solidFill>
            <a:prstDash val="sysDot"/>
            <a:round/>
            <a:headEnd/>
            <a:tailEnd/>
          </a:ln>
        </p:spPr>
        <p:txBody>
          <a:bodyPr/>
          <a:lstStyle/>
          <a:p>
            <a:endParaRPr lang="en-US"/>
          </a:p>
        </p:txBody>
      </p:sp>
      <p:sp>
        <p:nvSpPr>
          <p:cNvPr id="78858" name="Line 11"/>
          <p:cNvSpPr>
            <a:spLocks noChangeShapeType="1"/>
          </p:cNvSpPr>
          <p:nvPr/>
        </p:nvSpPr>
        <p:spPr bwMode="auto">
          <a:xfrm>
            <a:off x="5684838" y="2201863"/>
            <a:ext cx="0" cy="3163887"/>
          </a:xfrm>
          <a:prstGeom prst="line">
            <a:avLst/>
          </a:prstGeom>
          <a:noFill/>
          <a:ln w="38100">
            <a:solidFill>
              <a:srgbClr val="808080"/>
            </a:solidFill>
            <a:prstDash val="sysDot"/>
            <a:round/>
            <a:headEnd/>
            <a:tailEnd/>
          </a:ln>
        </p:spPr>
        <p:txBody>
          <a:bodyPr/>
          <a:lstStyle/>
          <a:p>
            <a:endParaRPr lang="en-US"/>
          </a:p>
        </p:txBody>
      </p:sp>
      <p:sp>
        <p:nvSpPr>
          <p:cNvPr id="78859" name="Text Box 12"/>
          <p:cNvSpPr txBox="1">
            <a:spLocks noChangeArrowheads="1"/>
          </p:cNvSpPr>
          <p:nvPr/>
        </p:nvSpPr>
        <p:spPr bwMode="auto">
          <a:xfrm>
            <a:off x="1685925" y="4922838"/>
            <a:ext cx="254000" cy="457200"/>
          </a:xfrm>
          <a:prstGeom prst="rect">
            <a:avLst/>
          </a:prstGeom>
          <a:noFill/>
          <a:ln w="38100">
            <a:noFill/>
            <a:miter lim="800000"/>
            <a:headEnd/>
            <a:tailEnd/>
          </a:ln>
        </p:spPr>
        <p:txBody>
          <a:bodyPr wrap="none">
            <a:spAutoFit/>
          </a:bodyPr>
          <a:lstStyle/>
          <a:p>
            <a:pPr algn="ctr"/>
            <a:r>
              <a:rPr lang="en-US" b="1">
                <a:latin typeface="Arial Narrow" pitchFamily="34" charset="0"/>
              </a:rPr>
              <a:t>I</a:t>
            </a:r>
          </a:p>
        </p:txBody>
      </p:sp>
      <p:sp>
        <p:nvSpPr>
          <p:cNvPr id="78860" name="Text Box 13"/>
          <p:cNvSpPr txBox="1">
            <a:spLocks noChangeArrowheads="1"/>
          </p:cNvSpPr>
          <p:nvPr/>
        </p:nvSpPr>
        <p:spPr bwMode="auto">
          <a:xfrm>
            <a:off x="2603500" y="4918075"/>
            <a:ext cx="323850" cy="457200"/>
          </a:xfrm>
          <a:prstGeom prst="rect">
            <a:avLst/>
          </a:prstGeom>
          <a:noFill/>
          <a:ln w="38100">
            <a:noFill/>
            <a:miter lim="800000"/>
            <a:headEnd/>
            <a:tailEnd/>
          </a:ln>
        </p:spPr>
        <p:txBody>
          <a:bodyPr wrap="none">
            <a:spAutoFit/>
          </a:bodyPr>
          <a:lstStyle/>
          <a:p>
            <a:pPr algn="ctr"/>
            <a:r>
              <a:rPr lang="en-US" b="1">
                <a:latin typeface="Arial Narrow" pitchFamily="34" charset="0"/>
              </a:rPr>
              <a:t>II</a:t>
            </a:r>
          </a:p>
        </p:txBody>
      </p:sp>
      <p:sp>
        <p:nvSpPr>
          <p:cNvPr id="78861" name="Text Box 14"/>
          <p:cNvSpPr txBox="1">
            <a:spLocks noChangeArrowheads="1"/>
          </p:cNvSpPr>
          <p:nvPr/>
        </p:nvSpPr>
        <p:spPr bwMode="auto">
          <a:xfrm>
            <a:off x="4364038" y="4913313"/>
            <a:ext cx="393700" cy="457200"/>
          </a:xfrm>
          <a:prstGeom prst="rect">
            <a:avLst/>
          </a:prstGeom>
          <a:noFill/>
          <a:ln w="38100">
            <a:noFill/>
            <a:miter lim="800000"/>
            <a:headEnd/>
            <a:tailEnd/>
          </a:ln>
        </p:spPr>
        <p:txBody>
          <a:bodyPr wrap="none">
            <a:spAutoFit/>
          </a:bodyPr>
          <a:lstStyle/>
          <a:p>
            <a:pPr algn="ctr"/>
            <a:r>
              <a:rPr lang="en-US" b="1">
                <a:latin typeface="Arial Narrow" pitchFamily="34" charset="0"/>
              </a:rPr>
              <a:t>III</a:t>
            </a:r>
          </a:p>
        </p:txBody>
      </p:sp>
      <p:sp>
        <p:nvSpPr>
          <p:cNvPr id="78862" name="Text Box 15"/>
          <p:cNvSpPr txBox="1">
            <a:spLocks noChangeArrowheads="1"/>
          </p:cNvSpPr>
          <p:nvPr/>
        </p:nvSpPr>
        <p:spPr bwMode="auto">
          <a:xfrm>
            <a:off x="6507163" y="4933950"/>
            <a:ext cx="420687" cy="457200"/>
          </a:xfrm>
          <a:prstGeom prst="rect">
            <a:avLst/>
          </a:prstGeom>
          <a:noFill/>
          <a:ln w="38100">
            <a:noFill/>
            <a:miter lim="800000"/>
            <a:headEnd/>
            <a:tailEnd/>
          </a:ln>
        </p:spPr>
        <p:txBody>
          <a:bodyPr wrap="none">
            <a:spAutoFit/>
          </a:bodyPr>
          <a:lstStyle/>
          <a:p>
            <a:pPr algn="ctr"/>
            <a:r>
              <a:rPr lang="en-US" b="1">
                <a:latin typeface="Arial Narrow" pitchFamily="34" charset="0"/>
              </a:rPr>
              <a:t>IV</a:t>
            </a:r>
          </a:p>
        </p:txBody>
      </p:sp>
      <p:sp>
        <p:nvSpPr>
          <p:cNvPr id="78863" name="Line 16"/>
          <p:cNvSpPr>
            <a:spLocks noChangeShapeType="1"/>
          </p:cNvSpPr>
          <p:nvPr/>
        </p:nvSpPr>
        <p:spPr bwMode="auto">
          <a:xfrm>
            <a:off x="1524000" y="4310063"/>
            <a:ext cx="581025" cy="0"/>
          </a:xfrm>
          <a:prstGeom prst="line">
            <a:avLst/>
          </a:prstGeom>
          <a:noFill/>
          <a:ln w="50800">
            <a:solidFill>
              <a:srgbClr val="FF9900"/>
            </a:solidFill>
            <a:round/>
            <a:headEnd/>
            <a:tailEnd/>
          </a:ln>
        </p:spPr>
        <p:txBody>
          <a:bodyPr/>
          <a:lstStyle/>
          <a:p>
            <a:endParaRPr lang="en-US"/>
          </a:p>
        </p:txBody>
      </p:sp>
      <p:sp>
        <p:nvSpPr>
          <p:cNvPr id="78864" name="Line 17"/>
          <p:cNvSpPr>
            <a:spLocks noChangeShapeType="1"/>
          </p:cNvSpPr>
          <p:nvPr/>
        </p:nvSpPr>
        <p:spPr bwMode="auto">
          <a:xfrm>
            <a:off x="2125663" y="3563938"/>
            <a:ext cx="1233487" cy="0"/>
          </a:xfrm>
          <a:prstGeom prst="line">
            <a:avLst/>
          </a:prstGeom>
          <a:noFill/>
          <a:ln w="50800">
            <a:solidFill>
              <a:srgbClr val="FF9900"/>
            </a:solidFill>
            <a:round/>
            <a:headEnd/>
            <a:tailEnd/>
          </a:ln>
        </p:spPr>
        <p:txBody>
          <a:bodyPr/>
          <a:lstStyle/>
          <a:p>
            <a:endParaRPr lang="en-US"/>
          </a:p>
        </p:txBody>
      </p:sp>
      <p:sp>
        <p:nvSpPr>
          <p:cNvPr id="78865" name="Line 18"/>
          <p:cNvSpPr>
            <a:spLocks noChangeShapeType="1"/>
          </p:cNvSpPr>
          <p:nvPr/>
        </p:nvSpPr>
        <p:spPr bwMode="auto">
          <a:xfrm>
            <a:off x="3365500" y="2946400"/>
            <a:ext cx="2308225" cy="0"/>
          </a:xfrm>
          <a:prstGeom prst="line">
            <a:avLst/>
          </a:prstGeom>
          <a:noFill/>
          <a:ln w="50800">
            <a:solidFill>
              <a:srgbClr val="FF9900"/>
            </a:solidFill>
            <a:round/>
            <a:headEnd/>
            <a:tailEnd/>
          </a:ln>
        </p:spPr>
        <p:txBody>
          <a:bodyPr/>
          <a:lstStyle/>
          <a:p>
            <a:endParaRPr lang="en-US"/>
          </a:p>
        </p:txBody>
      </p:sp>
      <p:sp>
        <p:nvSpPr>
          <p:cNvPr id="78866" name="Line 19"/>
          <p:cNvSpPr>
            <a:spLocks noChangeShapeType="1"/>
          </p:cNvSpPr>
          <p:nvPr/>
        </p:nvSpPr>
        <p:spPr bwMode="auto">
          <a:xfrm>
            <a:off x="5681663" y="2489200"/>
            <a:ext cx="2178050" cy="0"/>
          </a:xfrm>
          <a:prstGeom prst="line">
            <a:avLst/>
          </a:prstGeom>
          <a:noFill/>
          <a:ln w="50800">
            <a:solidFill>
              <a:srgbClr val="FF9900"/>
            </a:solidFill>
            <a:round/>
            <a:headEnd/>
            <a:tailEnd/>
          </a:ln>
        </p:spPr>
        <p:txBody>
          <a:bodyPr/>
          <a:lstStyle/>
          <a:p>
            <a:endParaRPr lang="en-US"/>
          </a:p>
        </p:txBody>
      </p:sp>
      <p:sp>
        <p:nvSpPr>
          <p:cNvPr id="78867" name="Text Box 20"/>
          <p:cNvSpPr txBox="1">
            <a:spLocks noChangeArrowheads="1"/>
          </p:cNvSpPr>
          <p:nvPr/>
        </p:nvSpPr>
        <p:spPr bwMode="auto">
          <a:xfrm>
            <a:off x="3960813" y="3341688"/>
            <a:ext cx="1446212" cy="366712"/>
          </a:xfrm>
          <a:prstGeom prst="rect">
            <a:avLst/>
          </a:prstGeom>
          <a:noFill/>
          <a:ln w="38100">
            <a:noFill/>
            <a:miter lim="800000"/>
            <a:headEnd/>
            <a:tailEnd/>
          </a:ln>
        </p:spPr>
        <p:txBody>
          <a:bodyPr wrap="none">
            <a:spAutoFit/>
          </a:bodyPr>
          <a:lstStyle/>
          <a:p>
            <a:r>
              <a:rPr lang="en-US" sz="1800" b="1">
                <a:latin typeface="Arial Narrow" pitchFamily="34" charset="0"/>
              </a:rPr>
              <a:t>Flat zonal rate</a:t>
            </a:r>
          </a:p>
        </p:txBody>
      </p:sp>
      <p:sp>
        <p:nvSpPr>
          <p:cNvPr id="78868" name="Text Box 21"/>
          <p:cNvSpPr txBox="1">
            <a:spLocks noChangeArrowheads="1"/>
          </p:cNvSpPr>
          <p:nvPr/>
        </p:nvSpPr>
        <p:spPr bwMode="auto">
          <a:xfrm>
            <a:off x="3463925" y="2149475"/>
            <a:ext cx="1893888" cy="366713"/>
          </a:xfrm>
          <a:prstGeom prst="rect">
            <a:avLst/>
          </a:prstGeom>
          <a:noFill/>
          <a:ln w="38100">
            <a:noFill/>
            <a:miter lim="800000"/>
            <a:headEnd/>
            <a:tailEnd/>
          </a:ln>
        </p:spPr>
        <p:txBody>
          <a:bodyPr wrap="none">
            <a:spAutoFit/>
          </a:bodyPr>
          <a:lstStyle/>
          <a:p>
            <a:r>
              <a:rPr lang="en-US" sz="1800" b="1">
                <a:latin typeface="Arial Narrow" pitchFamily="34" charset="0"/>
              </a:rPr>
              <a:t>Real transport cost</a:t>
            </a:r>
          </a:p>
        </p:txBody>
      </p:sp>
      <p:sp>
        <p:nvSpPr>
          <p:cNvPr id="78869" name="Line 22"/>
          <p:cNvSpPr>
            <a:spLocks noChangeShapeType="1"/>
          </p:cNvSpPr>
          <p:nvPr/>
        </p:nvSpPr>
        <p:spPr bwMode="auto">
          <a:xfrm>
            <a:off x="4859338" y="2495550"/>
            <a:ext cx="287337" cy="207963"/>
          </a:xfrm>
          <a:prstGeom prst="line">
            <a:avLst/>
          </a:prstGeom>
          <a:noFill/>
          <a:ln w="38100">
            <a:solidFill>
              <a:schemeClr val="tx1"/>
            </a:solidFill>
            <a:round/>
            <a:headEnd/>
            <a:tailEnd type="triangle" w="med" len="med"/>
          </a:ln>
        </p:spPr>
        <p:txBody>
          <a:bodyPr/>
          <a:lstStyle/>
          <a:p>
            <a:endParaRPr lang="en-US"/>
          </a:p>
        </p:txBody>
      </p:sp>
      <p:sp>
        <p:nvSpPr>
          <p:cNvPr id="78870" name="Line 23"/>
          <p:cNvSpPr>
            <a:spLocks noChangeShapeType="1"/>
          </p:cNvSpPr>
          <p:nvPr/>
        </p:nvSpPr>
        <p:spPr bwMode="auto">
          <a:xfrm flipV="1">
            <a:off x="4779963" y="3017838"/>
            <a:ext cx="196850" cy="350837"/>
          </a:xfrm>
          <a:prstGeom prst="line">
            <a:avLst/>
          </a:prstGeom>
          <a:noFill/>
          <a:ln w="38100">
            <a:solidFill>
              <a:schemeClr val="tx1"/>
            </a:solidFill>
            <a:round/>
            <a:headEnd/>
            <a:tailEnd type="triangle" w="med" len="med"/>
          </a:ln>
        </p:spPr>
        <p:txBody>
          <a:bodyPr/>
          <a:lstStyle/>
          <a:p>
            <a:endParaRPr lang="en-US"/>
          </a:p>
        </p:txBody>
      </p:sp>
      <p:sp>
        <p:nvSpPr>
          <p:cNvPr id="78871" name="Line 26"/>
          <p:cNvSpPr>
            <a:spLocks noChangeShapeType="1"/>
          </p:cNvSpPr>
          <p:nvPr/>
        </p:nvSpPr>
        <p:spPr bwMode="auto">
          <a:xfrm flipV="1">
            <a:off x="2257425" y="3556000"/>
            <a:ext cx="0" cy="347663"/>
          </a:xfrm>
          <a:prstGeom prst="line">
            <a:avLst/>
          </a:prstGeom>
          <a:noFill/>
          <a:ln w="31750">
            <a:solidFill>
              <a:srgbClr val="808080"/>
            </a:solidFill>
            <a:round/>
            <a:headEnd/>
            <a:tailEnd type="oval" w="med" len="med"/>
          </a:ln>
        </p:spPr>
        <p:txBody>
          <a:bodyPr/>
          <a:lstStyle/>
          <a:p>
            <a:endParaRPr lang="en-US"/>
          </a:p>
        </p:txBody>
      </p:sp>
      <p:sp>
        <p:nvSpPr>
          <p:cNvPr id="78872" name="Oval 24"/>
          <p:cNvSpPr>
            <a:spLocks noChangeArrowheads="1"/>
          </p:cNvSpPr>
          <p:nvPr/>
        </p:nvSpPr>
        <p:spPr bwMode="auto">
          <a:xfrm>
            <a:off x="2170113" y="3805238"/>
            <a:ext cx="171450" cy="171450"/>
          </a:xfrm>
          <a:prstGeom prst="ellipse">
            <a:avLst/>
          </a:prstGeom>
          <a:solidFill>
            <a:srgbClr val="FFCC00"/>
          </a:solidFill>
          <a:ln w="25400">
            <a:solidFill>
              <a:srgbClr val="808080"/>
            </a:solidFill>
            <a:round/>
            <a:headEnd/>
            <a:tailEnd/>
          </a:ln>
        </p:spPr>
        <p:txBody>
          <a:bodyPr wrap="none" anchor="ctr"/>
          <a:lstStyle/>
          <a:p>
            <a:endParaRPr lang="en-US"/>
          </a:p>
        </p:txBody>
      </p:sp>
      <p:sp>
        <p:nvSpPr>
          <p:cNvPr id="78873" name="Line 27"/>
          <p:cNvSpPr>
            <a:spLocks noChangeShapeType="1"/>
          </p:cNvSpPr>
          <p:nvPr/>
        </p:nvSpPr>
        <p:spPr bwMode="auto">
          <a:xfrm>
            <a:off x="3222625" y="3236913"/>
            <a:ext cx="0" cy="312737"/>
          </a:xfrm>
          <a:prstGeom prst="line">
            <a:avLst/>
          </a:prstGeom>
          <a:noFill/>
          <a:ln w="31750">
            <a:solidFill>
              <a:srgbClr val="808080"/>
            </a:solidFill>
            <a:round/>
            <a:headEnd/>
            <a:tailEnd type="oval" w="med" len="med"/>
          </a:ln>
        </p:spPr>
        <p:txBody>
          <a:bodyPr/>
          <a:lstStyle/>
          <a:p>
            <a:endParaRPr lang="en-US"/>
          </a:p>
        </p:txBody>
      </p:sp>
      <p:sp>
        <p:nvSpPr>
          <p:cNvPr id="78874" name="Oval 25"/>
          <p:cNvSpPr>
            <a:spLocks noChangeArrowheads="1"/>
          </p:cNvSpPr>
          <p:nvPr/>
        </p:nvSpPr>
        <p:spPr bwMode="auto">
          <a:xfrm>
            <a:off x="3133725" y="3211513"/>
            <a:ext cx="171450" cy="171450"/>
          </a:xfrm>
          <a:prstGeom prst="ellipse">
            <a:avLst/>
          </a:prstGeom>
          <a:solidFill>
            <a:srgbClr val="FFCC00"/>
          </a:solidFill>
          <a:ln w="25400">
            <a:solidFill>
              <a:srgbClr val="808080"/>
            </a:solidFill>
            <a:round/>
            <a:headEnd/>
            <a:tailEnd/>
          </a:ln>
        </p:spPr>
        <p:txBody>
          <a:bodyPr wrap="none" anchor="ctr"/>
          <a:lstStyle/>
          <a:p>
            <a:endParaRPr lang="en-US"/>
          </a:p>
        </p:txBody>
      </p:sp>
      <p:sp>
        <p:nvSpPr>
          <p:cNvPr id="78875" name="Text Box 28"/>
          <p:cNvSpPr txBox="1">
            <a:spLocks noChangeArrowheads="1"/>
          </p:cNvSpPr>
          <p:nvPr/>
        </p:nvSpPr>
        <p:spPr bwMode="auto">
          <a:xfrm>
            <a:off x="2084388" y="3236913"/>
            <a:ext cx="401637" cy="304800"/>
          </a:xfrm>
          <a:prstGeom prst="rect">
            <a:avLst/>
          </a:prstGeom>
          <a:noFill/>
          <a:ln w="38100">
            <a:noFill/>
            <a:miter lim="800000"/>
            <a:headEnd/>
            <a:tailEnd/>
          </a:ln>
        </p:spPr>
        <p:txBody>
          <a:bodyPr wrap="none">
            <a:spAutoFit/>
          </a:bodyPr>
          <a:lstStyle/>
          <a:p>
            <a:pPr algn="ctr"/>
            <a:r>
              <a:rPr lang="en-US" sz="1400" b="1" i="1"/>
              <a:t>D1</a:t>
            </a:r>
          </a:p>
        </p:txBody>
      </p:sp>
      <p:sp>
        <p:nvSpPr>
          <p:cNvPr id="78876" name="Text Box 29"/>
          <p:cNvSpPr txBox="1">
            <a:spLocks noChangeArrowheads="1"/>
          </p:cNvSpPr>
          <p:nvPr/>
        </p:nvSpPr>
        <p:spPr bwMode="auto">
          <a:xfrm>
            <a:off x="2992438" y="3548063"/>
            <a:ext cx="401637" cy="304800"/>
          </a:xfrm>
          <a:prstGeom prst="rect">
            <a:avLst/>
          </a:prstGeom>
          <a:noFill/>
          <a:ln w="38100">
            <a:noFill/>
            <a:miter lim="800000"/>
            <a:headEnd/>
            <a:tailEnd/>
          </a:ln>
        </p:spPr>
        <p:txBody>
          <a:bodyPr wrap="none">
            <a:spAutoFit/>
          </a:bodyPr>
          <a:lstStyle/>
          <a:p>
            <a:pPr algn="ctr"/>
            <a:r>
              <a:rPr lang="en-US" sz="1400" b="1" i="1"/>
              <a:t>D2</a:t>
            </a:r>
          </a:p>
        </p:txBody>
      </p:sp>
    </p:spTree>
    <p:extLst>
      <p:ext uri="{BB962C8B-B14F-4D97-AF65-F5344CB8AC3E}">
        <p14:creationId xmlns:p14="http://schemas.microsoft.com/office/powerpoint/2010/main" val="3408839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br>
              <a:rPr lang="it-IT" altLang="it-IT" sz="3200" dirty="0"/>
            </a:br>
            <a:endParaRPr lang="it-IT" altLang="it-IT" sz="3200" dirty="0"/>
          </a:p>
        </p:txBody>
      </p:sp>
      <p:sp>
        <p:nvSpPr>
          <p:cNvPr id="57347" name="Line 3"/>
          <p:cNvSpPr>
            <a:spLocks noChangeShapeType="1"/>
          </p:cNvSpPr>
          <p:nvPr/>
        </p:nvSpPr>
        <p:spPr bwMode="auto">
          <a:xfrm flipV="1">
            <a:off x="608013" y="19050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48" name="Line 4"/>
          <p:cNvSpPr>
            <a:spLocks noChangeShapeType="1"/>
          </p:cNvSpPr>
          <p:nvPr/>
        </p:nvSpPr>
        <p:spPr bwMode="auto">
          <a:xfrm>
            <a:off x="598488" y="5360988"/>
            <a:ext cx="3365500" cy="1587"/>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49" name="Text Box 5"/>
          <p:cNvSpPr txBox="1">
            <a:spLocks noChangeArrowheads="1"/>
          </p:cNvSpPr>
          <p:nvPr/>
        </p:nvSpPr>
        <p:spPr bwMode="auto">
          <a:xfrm>
            <a:off x="2327275" y="5335588"/>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57350" name="Text Box 6"/>
          <p:cNvSpPr txBox="1">
            <a:spLocks noChangeArrowheads="1"/>
          </p:cNvSpPr>
          <p:nvPr/>
        </p:nvSpPr>
        <p:spPr bwMode="auto">
          <a:xfrm>
            <a:off x="-49213" y="642938"/>
            <a:ext cx="13684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r>
              <a:rPr lang="it-IT" altLang="it-IT" sz="1600" dirty="0" err="1">
                <a:latin typeface="Tahoma" pitchFamily="34" charset="0"/>
              </a:rPr>
              <a:t>costs</a:t>
            </a:r>
            <a:endParaRPr lang="it-IT" altLang="it-IT" sz="1600" dirty="0">
              <a:latin typeface="Tahoma" pitchFamily="34" charset="0"/>
            </a:endParaRPr>
          </a:p>
        </p:txBody>
      </p:sp>
      <p:sp>
        <p:nvSpPr>
          <p:cNvPr id="57351" name="Text Box 7"/>
          <p:cNvSpPr txBox="1">
            <a:spLocks noChangeArrowheads="1"/>
          </p:cNvSpPr>
          <p:nvPr/>
        </p:nvSpPr>
        <p:spPr bwMode="auto">
          <a:xfrm>
            <a:off x="454025" y="53848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A</a:t>
            </a:r>
          </a:p>
        </p:txBody>
      </p:sp>
      <p:sp>
        <p:nvSpPr>
          <p:cNvPr id="57352" name="Text Box 8"/>
          <p:cNvSpPr txBox="1">
            <a:spLocks noChangeArrowheads="1"/>
          </p:cNvSpPr>
          <p:nvPr/>
        </p:nvSpPr>
        <p:spPr bwMode="auto">
          <a:xfrm>
            <a:off x="3694113" y="53467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B</a:t>
            </a:r>
          </a:p>
        </p:txBody>
      </p:sp>
      <p:sp>
        <p:nvSpPr>
          <p:cNvPr id="57353" name="Text Box 9"/>
          <p:cNvSpPr txBox="1">
            <a:spLocks noChangeArrowheads="1"/>
          </p:cNvSpPr>
          <p:nvPr/>
        </p:nvSpPr>
        <p:spPr bwMode="auto">
          <a:xfrm>
            <a:off x="3983038" y="29860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Y</a:t>
            </a:r>
          </a:p>
        </p:txBody>
      </p:sp>
      <p:sp>
        <p:nvSpPr>
          <p:cNvPr id="57354" name="Freeform 10"/>
          <p:cNvSpPr>
            <a:spLocks/>
          </p:cNvSpPr>
          <p:nvPr/>
        </p:nvSpPr>
        <p:spPr bwMode="auto">
          <a:xfrm>
            <a:off x="611188" y="3209925"/>
            <a:ext cx="3351212" cy="1511300"/>
          </a:xfrm>
          <a:custGeom>
            <a:avLst/>
            <a:gdLst>
              <a:gd name="T0" fmla="*/ 0 w 1927"/>
              <a:gd name="T1" fmla="*/ 1511300 h 952"/>
              <a:gd name="T2" fmla="*/ 596505 w 1927"/>
              <a:gd name="T3" fmla="*/ 719138 h 952"/>
              <a:gd name="T4" fmla="*/ 2234721 w 1927"/>
              <a:gd name="T5" fmla="*/ 215900 h 952"/>
              <a:gd name="T6" fmla="*/ 3351212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55" name="Text Box 11"/>
          <p:cNvSpPr txBox="1">
            <a:spLocks noChangeArrowheads="1"/>
          </p:cNvSpPr>
          <p:nvPr/>
        </p:nvSpPr>
        <p:spPr bwMode="auto">
          <a:xfrm>
            <a:off x="238125" y="437673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57356" name="Line 12"/>
          <p:cNvSpPr>
            <a:spLocks noChangeShapeType="1"/>
          </p:cNvSpPr>
          <p:nvPr/>
        </p:nvSpPr>
        <p:spPr bwMode="auto">
          <a:xfrm flipV="1">
            <a:off x="611188" y="4713288"/>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57" name="Text Box 13"/>
          <p:cNvSpPr txBox="1">
            <a:spLocks noChangeArrowheads="1"/>
          </p:cNvSpPr>
          <p:nvPr/>
        </p:nvSpPr>
        <p:spPr bwMode="auto">
          <a:xfrm>
            <a:off x="3983038" y="44973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57358" name="Text Box 14"/>
          <p:cNvSpPr txBox="1">
            <a:spLocks noChangeArrowheads="1"/>
          </p:cNvSpPr>
          <p:nvPr/>
        </p:nvSpPr>
        <p:spPr bwMode="auto">
          <a:xfrm>
            <a:off x="900113" y="5805488"/>
            <a:ext cx="7127875" cy="830997"/>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dirty="0">
                <a:latin typeface="Tahoma" pitchFamily="34" charset="0"/>
              </a:rPr>
              <a:t>AB = </a:t>
            </a:r>
            <a:r>
              <a:rPr lang="it-IT" altLang="it-IT" sz="1200" dirty="0" err="1">
                <a:latin typeface="Tahoma" pitchFamily="34" charset="0"/>
              </a:rPr>
              <a:t>distance</a:t>
            </a:r>
            <a:r>
              <a:rPr lang="it-IT" altLang="it-IT" sz="1200" dirty="0">
                <a:latin typeface="Tahoma" pitchFamily="34" charset="0"/>
              </a:rPr>
              <a:t> to cover with </a:t>
            </a:r>
            <a:r>
              <a:rPr lang="it-IT" altLang="it-IT" sz="1200" dirty="0" err="1">
                <a:latin typeface="Tahoma" pitchFamily="34" charset="0"/>
              </a:rPr>
              <a:t>transport</a:t>
            </a:r>
            <a:r>
              <a:rPr lang="it-IT" altLang="it-IT" sz="1200" dirty="0">
                <a:latin typeface="Tahoma" pitchFamily="34" charset="0"/>
              </a:rPr>
              <a:t> from A to B or from to B to A and </a:t>
            </a:r>
            <a:r>
              <a:rPr lang="it-IT" altLang="it-IT" sz="1200" dirty="0" err="1">
                <a:latin typeface="Tahoma" pitchFamily="34" charset="0"/>
              </a:rPr>
              <a:t>towards</a:t>
            </a:r>
            <a:r>
              <a:rPr lang="it-IT" altLang="it-IT" sz="1200" dirty="0">
                <a:latin typeface="Tahoma" pitchFamily="34" charset="0"/>
              </a:rPr>
              <a:t> an intermediate </a:t>
            </a:r>
            <a:r>
              <a:rPr lang="it-IT" altLang="it-IT" sz="1200" dirty="0" err="1">
                <a:latin typeface="Tahoma" pitchFamily="34" charset="0"/>
              </a:rPr>
              <a:t>point</a:t>
            </a:r>
            <a:r>
              <a:rPr lang="it-IT" altLang="it-IT" sz="1200" dirty="0">
                <a:latin typeface="Tahoma" pitchFamily="34" charset="0"/>
              </a:rPr>
              <a:t> I AT (BV) = </a:t>
            </a:r>
            <a:r>
              <a:rPr lang="it-IT" altLang="it-IT" sz="1200" dirty="0" err="1">
                <a:latin typeface="Tahoma" pitchFamily="34" charset="0"/>
              </a:rPr>
              <a:t>Fiixed</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of </a:t>
            </a:r>
            <a:r>
              <a:rPr lang="it-IT" altLang="it-IT" sz="1200" dirty="0" err="1">
                <a:latin typeface="Tahoma" pitchFamily="34" charset="0"/>
              </a:rPr>
              <a:t>loading</a:t>
            </a:r>
            <a:r>
              <a:rPr lang="it-IT" altLang="it-IT" sz="1200" dirty="0">
                <a:latin typeface="Tahoma" pitchFamily="34" charset="0"/>
              </a:rPr>
              <a:t> / </a:t>
            </a:r>
            <a:r>
              <a:rPr lang="it-IT" altLang="it-IT" sz="1200" dirty="0" err="1">
                <a:latin typeface="Tahoma" pitchFamily="34" charset="0"/>
              </a:rPr>
              <a:t>unloading</a:t>
            </a:r>
            <a:br>
              <a:rPr lang="it-IT" altLang="it-IT" sz="1200" dirty="0">
                <a:latin typeface="Tahoma" pitchFamily="34" charset="0"/>
              </a:rPr>
            </a:br>
            <a:r>
              <a:rPr lang="it-IT" altLang="it-IT" sz="1200" dirty="0">
                <a:latin typeface="Tahoma" pitchFamily="34" charset="0"/>
              </a:rPr>
              <a:t>TY =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from A to B; VZ =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curve from B to A</a:t>
            </a:r>
            <a:br>
              <a:rPr lang="it-IT" altLang="it-IT" sz="1200" dirty="0">
                <a:latin typeface="Tahoma" pitchFamily="34" charset="0"/>
              </a:rPr>
            </a:br>
            <a:r>
              <a:rPr lang="it-IT" altLang="it-IT" sz="1200" dirty="0">
                <a:latin typeface="Tahoma" pitchFamily="34" charset="0"/>
              </a:rPr>
              <a:t>ZWY = </a:t>
            </a:r>
            <a:r>
              <a:rPr lang="it-IT" altLang="it-IT" sz="1200" dirty="0" err="1">
                <a:latin typeface="Tahoma" pitchFamily="34" charset="0"/>
              </a:rPr>
              <a:t>total</a:t>
            </a:r>
            <a:r>
              <a:rPr lang="it-IT" altLang="it-IT" sz="1200" dirty="0">
                <a:latin typeface="Tahoma" pitchFamily="34" charset="0"/>
              </a:rPr>
              <a:t>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curve</a:t>
            </a:r>
          </a:p>
        </p:txBody>
      </p:sp>
      <p:sp>
        <p:nvSpPr>
          <p:cNvPr id="57359" name="Line 15"/>
          <p:cNvSpPr>
            <a:spLocks noChangeShapeType="1"/>
          </p:cNvSpPr>
          <p:nvPr/>
        </p:nvSpPr>
        <p:spPr bwMode="auto">
          <a:xfrm flipV="1">
            <a:off x="3952875" y="19050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0" name="Line 16"/>
          <p:cNvSpPr>
            <a:spLocks noChangeShapeType="1"/>
          </p:cNvSpPr>
          <p:nvPr/>
        </p:nvSpPr>
        <p:spPr bwMode="auto">
          <a:xfrm flipV="1">
            <a:off x="3957638" y="47021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1" name="Freeform 17"/>
          <p:cNvSpPr>
            <a:spLocks/>
          </p:cNvSpPr>
          <p:nvPr/>
        </p:nvSpPr>
        <p:spPr bwMode="auto">
          <a:xfrm flipH="1">
            <a:off x="598488" y="3194050"/>
            <a:ext cx="3359150" cy="1511300"/>
          </a:xfrm>
          <a:custGeom>
            <a:avLst/>
            <a:gdLst>
              <a:gd name="T0" fmla="*/ 0 w 1927"/>
              <a:gd name="T1" fmla="*/ 1511300 h 952"/>
              <a:gd name="T2" fmla="*/ 597918 w 1927"/>
              <a:gd name="T3" fmla="*/ 719138 h 952"/>
              <a:gd name="T4" fmla="*/ 2240014 w 1927"/>
              <a:gd name="T5" fmla="*/ 215900 h 952"/>
              <a:gd name="T6" fmla="*/ 3359150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2" name="Text Box 18"/>
          <p:cNvSpPr txBox="1">
            <a:spLocks noChangeArrowheads="1"/>
          </p:cNvSpPr>
          <p:nvPr/>
        </p:nvSpPr>
        <p:spPr bwMode="auto">
          <a:xfrm>
            <a:off x="238125" y="29860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57363" name="Freeform 19"/>
          <p:cNvSpPr>
            <a:spLocks/>
          </p:cNvSpPr>
          <p:nvPr/>
        </p:nvSpPr>
        <p:spPr bwMode="auto">
          <a:xfrm>
            <a:off x="611188" y="1689100"/>
            <a:ext cx="3359150" cy="1500188"/>
          </a:xfrm>
          <a:custGeom>
            <a:avLst/>
            <a:gdLst>
              <a:gd name="T0" fmla="*/ 3359150 w 2116"/>
              <a:gd name="T1" fmla="*/ 1500188 h 547"/>
              <a:gd name="T2" fmla="*/ 1703388 w 2116"/>
              <a:gd name="T3" fmla="*/ 5485 h 547"/>
              <a:gd name="T4" fmla="*/ 0 w 2116"/>
              <a:gd name="T5" fmla="*/ 1461792 h 547"/>
              <a:gd name="T6" fmla="*/ 0 60000 65536"/>
              <a:gd name="T7" fmla="*/ 0 60000 65536"/>
              <a:gd name="T8" fmla="*/ 0 60000 65536"/>
            </a:gdLst>
            <a:ahLst/>
            <a:cxnLst>
              <a:cxn ang="T6">
                <a:pos x="T0" y="T1"/>
              </a:cxn>
              <a:cxn ang="T7">
                <a:pos x="T2" y="T3"/>
              </a:cxn>
              <a:cxn ang="T8">
                <a:pos x="T4" y="T5"/>
              </a:cxn>
            </a:cxnLst>
            <a:rect l="0" t="0" r="r" b="b"/>
            <a:pathLst>
              <a:path w="2116" h="547">
                <a:moveTo>
                  <a:pt x="2116" y="547"/>
                </a:moveTo>
                <a:cubicBezTo>
                  <a:pt x="1768" y="278"/>
                  <a:pt x="1426" y="4"/>
                  <a:pt x="1073" y="2"/>
                </a:cubicBezTo>
                <a:cubicBezTo>
                  <a:pt x="720" y="0"/>
                  <a:pt x="224" y="422"/>
                  <a:pt x="0" y="533"/>
                </a:cubicBezTo>
              </a:path>
            </a:pathLst>
          </a:custGeom>
          <a:noFill/>
          <a:ln w="38100"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7364" name="Group 20"/>
          <p:cNvGrpSpPr>
            <a:grpSpLocks/>
          </p:cNvGrpSpPr>
          <p:nvPr/>
        </p:nvGrpSpPr>
        <p:grpSpPr bwMode="auto">
          <a:xfrm>
            <a:off x="2327275" y="1731963"/>
            <a:ext cx="0" cy="3649662"/>
            <a:chOff x="1474" y="1325"/>
            <a:chExt cx="0" cy="2299"/>
          </a:xfrm>
        </p:grpSpPr>
        <p:sp>
          <p:nvSpPr>
            <p:cNvPr id="57391" name="Line 21"/>
            <p:cNvSpPr>
              <a:spLocks noChangeShapeType="1"/>
            </p:cNvSpPr>
            <p:nvPr/>
          </p:nvSpPr>
          <p:spPr bwMode="auto">
            <a:xfrm>
              <a:off x="1474" y="2478"/>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92" name="Line 22"/>
            <p:cNvSpPr>
              <a:spLocks noChangeShapeType="1"/>
            </p:cNvSpPr>
            <p:nvPr/>
          </p:nvSpPr>
          <p:spPr bwMode="auto">
            <a:xfrm>
              <a:off x="1474" y="1325"/>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7365" name="Text Box 23"/>
          <p:cNvSpPr txBox="1">
            <a:spLocks noChangeArrowheads="1"/>
          </p:cNvSpPr>
          <p:nvPr/>
        </p:nvSpPr>
        <p:spPr bwMode="auto">
          <a:xfrm>
            <a:off x="2182813" y="12573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W</a:t>
            </a:r>
          </a:p>
        </p:txBody>
      </p:sp>
      <p:sp>
        <p:nvSpPr>
          <p:cNvPr id="57366" name="Line 24"/>
          <p:cNvSpPr>
            <a:spLocks noChangeShapeType="1"/>
          </p:cNvSpPr>
          <p:nvPr/>
        </p:nvSpPr>
        <p:spPr bwMode="auto">
          <a:xfrm flipV="1">
            <a:off x="5300663" y="19177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7" name="Line 25"/>
          <p:cNvSpPr>
            <a:spLocks noChangeShapeType="1"/>
          </p:cNvSpPr>
          <p:nvPr/>
        </p:nvSpPr>
        <p:spPr bwMode="auto">
          <a:xfrm>
            <a:off x="5291138" y="5373688"/>
            <a:ext cx="3365500" cy="1587"/>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8" name="Text Box 26"/>
          <p:cNvSpPr txBox="1">
            <a:spLocks noChangeArrowheads="1"/>
          </p:cNvSpPr>
          <p:nvPr/>
        </p:nvSpPr>
        <p:spPr bwMode="auto">
          <a:xfrm>
            <a:off x="7019925" y="5348288"/>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57369" name="Text Box 27"/>
          <p:cNvSpPr txBox="1">
            <a:spLocks noChangeArrowheads="1"/>
          </p:cNvSpPr>
          <p:nvPr/>
        </p:nvSpPr>
        <p:spPr bwMode="auto">
          <a:xfrm>
            <a:off x="4606925" y="635765"/>
            <a:ext cx="13684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r>
              <a:rPr lang="it-IT" altLang="it-IT" sz="1600" dirty="0" err="1">
                <a:latin typeface="Tahoma" pitchFamily="34" charset="0"/>
              </a:rPr>
              <a:t>costs</a:t>
            </a:r>
            <a:endParaRPr lang="it-IT" altLang="it-IT" sz="1600" dirty="0">
              <a:latin typeface="Tahoma" pitchFamily="34" charset="0"/>
            </a:endParaRPr>
          </a:p>
          <a:p>
            <a:pPr>
              <a:spcBef>
                <a:spcPct val="50000"/>
              </a:spcBef>
              <a:buFont typeface="Monotype Sorts" pitchFamily="2" charset="2"/>
              <a:buNone/>
            </a:pPr>
            <a:endParaRPr lang="it-IT" altLang="it-IT" sz="1600" dirty="0">
              <a:latin typeface="Tahoma" pitchFamily="34" charset="0"/>
            </a:endParaRPr>
          </a:p>
        </p:txBody>
      </p:sp>
      <p:sp>
        <p:nvSpPr>
          <p:cNvPr id="57370" name="Text Box 28"/>
          <p:cNvSpPr txBox="1">
            <a:spLocks noChangeArrowheads="1"/>
          </p:cNvSpPr>
          <p:nvPr/>
        </p:nvSpPr>
        <p:spPr bwMode="auto">
          <a:xfrm>
            <a:off x="5146675" y="53975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A</a:t>
            </a:r>
          </a:p>
        </p:txBody>
      </p:sp>
      <p:sp>
        <p:nvSpPr>
          <p:cNvPr id="57371" name="Text Box 29"/>
          <p:cNvSpPr txBox="1">
            <a:spLocks noChangeArrowheads="1"/>
          </p:cNvSpPr>
          <p:nvPr/>
        </p:nvSpPr>
        <p:spPr bwMode="auto">
          <a:xfrm>
            <a:off x="8386763" y="53594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B</a:t>
            </a:r>
          </a:p>
        </p:txBody>
      </p:sp>
      <p:sp>
        <p:nvSpPr>
          <p:cNvPr id="57372" name="Text Box 30"/>
          <p:cNvSpPr txBox="1">
            <a:spLocks noChangeArrowheads="1"/>
          </p:cNvSpPr>
          <p:nvPr/>
        </p:nvSpPr>
        <p:spPr bwMode="auto">
          <a:xfrm>
            <a:off x="8675688" y="29987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Y</a:t>
            </a:r>
          </a:p>
        </p:txBody>
      </p:sp>
      <p:sp>
        <p:nvSpPr>
          <p:cNvPr id="57373" name="Freeform 31"/>
          <p:cNvSpPr>
            <a:spLocks/>
          </p:cNvSpPr>
          <p:nvPr/>
        </p:nvSpPr>
        <p:spPr bwMode="auto">
          <a:xfrm>
            <a:off x="5303838" y="3565525"/>
            <a:ext cx="1733550" cy="1168400"/>
          </a:xfrm>
          <a:custGeom>
            <a:avLst/>
            <a:gdLst>
              <a:gd name="T0" fmla="*/ 0 w 1092"/>
              <a:gd name="T1" fmla="*/ 1168400 h 736"/>
              <a:gd name="T2" fmla="*/ 596900 w 1092"/>
              <a:gd name="T3" fmla="*/ 376238 h 736"/>
              <a:gd name="T4" fmla="*/ 1733550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4" name="Text Box 32"/>
          <p:cNvSpPr txBox="1">
            <a:spLocks noChangeArrowheads="1"/>
          </p:cNvSpPr>
          <p:nvPr/>
        </p:nvSpPr>
        <p:spPr bwMode="auto">
          <a:xfrm>
            <a:off x="4930775" y="438943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57375" name="Line 33"/>
          <p:cNvSpPr>
            <a:spLocks noChangeShapeType="1"/>
          </p:cNvSpPr>
          <p:nvPr/>
        </p:nvSpPr>
        <p:spPr bwMode="auto">
          <a:xfrm flipV="1">
            <a:off x="5303838" y="4725988"/>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6" name="Text Box 34"/>
          <p:cNvSpPr txBox="1">
            <a:spLocks noChangeArrowheads="1"/>
          </p:cNvSpPr>
          <p:nvPr/>
        </p:nvSpPr>
        <p:spPr bwMode="auto">
          <a:xfrm>
            <a:off x="8675688" y="45100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57377" name="Line 35"/>
          <p:cNvSpPr>
            <a:spLocks noChangeShapeType="1"/>
          </p:cNvSpPr>
          <p:nvPr/>
        </p:nvSpPr>
        <p:spPr bwMode="auto">
          <a:xfrm flipV="1">
            <a:off x="8645525" y="19177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8" name="Line 36"/>
          <p:cNvSpPr>
            <a:spLocks noChangeShapeType="1"/>
          </p:cNvSpPr>
          <p:nvPr/>
        </p:nvSpPr>
        <p:spPr bwMode="auto">
          <a:xfrm flipV="1">
            <a:off x="8650288" y="47148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9" name="Freeform 37"/>
          <p:cNvSpPr>
            <a:spLocks/>
          </p:cNvSpPr>
          <p:nvPr/>
        </p:nvSpPr>
        <p:spPr bwMode="auto">
          <a:xfrm>
            <a:off x="7023100" y="3565525"/>
            <a:ext cx="1627188" cy="1152525"/>
          </a:xfrm>
          <a:custGeom>
            <a:avLst/>
            <a:gdLst>
              <a:gd name="T0" fmla="*/ 1627188 w 1025"/>
              <a:gd name="T1" fmla="*/ 1152525 h 726"/>
              <a:gd name="T2" fmla="*/ 1028700 w 1025"/>
              <a:gd name="T3" fmla="*/ 360363 h 726"/>
              <a:gd name="T4" fmla="*/ 0 w 1025"/>
              <a:gd name="T5" fmla="*/ 0 h 726"/>
              <a:gd name="T6" fmla="*/ 0 60000 65536"/>
              <a:gd name="T7" fmla="*/ 0 60000 65536"/>
              <a:gd name="T8" fmla="*/ 0 60000 65536"/>
            </a:gdLst>
            <a:ahLst/>
            <a:cxnLst>
              <a:cxn ang="T6">
                <a:pos x="T0" y="T1"/>
              </a:cxn>
              <a:cxn ang="T7">
                <a:pos x="T2" y="T3"/>
              </a:cxn>
              <a:cxn ang="T8">
                <a:pos x="T4" y="T5"/>
              </a:cxn>
            </a:cxnLst>
            <a:rect l="0" t="0" r="r" b="b"/>
            <a:pathLst>
              <a:path w="1025" h="726">
                <a:moveTo>
                  <a:pt x="1025" y="726"/>
                </a:moveTo>
                <a:cubicBezTo>
                  <a:pt x="955" y="544"/>
                  <a:pt x="819" y="348"/>
                  <a:pt x="648" y="227"/>
                </a:cubicBezTo>
                <a:cubicBezTo>
                  <a:pt x="477" y="106"/>
                  <a:pt x="135" y="47"/>
                  <a:pt x="0"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0" name="Text Box 38"/>
          <p:cNvSpPr txBox="1">
            <a:spLocks noChangeArrowheads="1"/>
          </p:cNvSpPr>
          <p:nvPr/>
        </p:nvSpPr>
        <p:spPr bwMode="auto">
          <a:xfrm>
            <a:off x="4930775" y="29987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57381" name="Freeform 39"/>
          <p:cNvSpPr>
            <a:spLocks/>
          </p:cNvSpPr>
          <p:nvPr/>
        </p:nvSpPr>
        <p:spPr bwMode="auto">
          <a:xfrm>
            <a:off x="5291138" y="649288"/>
            <a:ext cx="3359150" cy="1500187"/>
          </a:xfrm>
          <a:custGeom>
            <a:avLst/>
            <a:gdLst>
              <a:gd name="T0" fmla="*/ 3359150 w 2116"/>
              <a:gd name="T1" fmla="*/ 1500187 h 547"/>
              <a:gd name="T2" fmla="*/ 1703388 w 2116"/>
              <a:gd name="T3" fmla="*/ 5485 h 547"/>
              <a:gd name="T4" fmla="*/ 0 w 2116"/>
              <a:gd name="T5" fmla="*/ 1461791 h 547"/>
              <a:gd name="T6" fmla="*/ 0 60000 65536"/>
              <a:gd name="T7" fmla="*/ 0 60000 65536"/>
              <a:gd name="T8" fmla="*/ 0 60000 65536"/>
            </a:gdLst>
            <a:ahLst/>
            <a:cxnLst>
              <a:cxn ang="T6">
                <a:pos x="T0" y="T1"/>
              </a:cxn>
              <a:cxn ang="T7">
                <a:pos x="T2" y="T3"/>
              </a:cxn>
              <a:cxn ang="T8">
                <a:pos x="T4" y="T5"/>
              </a:cxn>
            </a:cxnLst>
            <a:rect l="0" t="0" r="r" b="b"/>
            <a:pathLst>
              <a:path w="2116" h="547">
                <a:moveTo>
                  <a:pt x="2116" y="547"/>
                </a:moveTo>
                <a:cubicBezTo>
                  <a:pt x="1768" y="278"/>
                  <a:pt x="1426" y="4"/>
                  <a:pt x="1073" y="2"/>
                </a:cubicBezTo>
                <a:cubicBezTo>
                  <a:pt x="720" y="0"/>
                  <a:pt x="224" y="422"/>
                  <a:pt x="0" y="533"/>
                </a:cubicBezTo>
              </a:path>
            </a:pathLst>
          </a:custGeom>
          <a:noFill/>
          <a:ln w="38100"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7382" name="Group 40"/>
          <p:cNvGrpSpPr>
            <a:grpSpLocks/>
          </p:cNvGrpSpPr>
          <p:nvPr/>
        </p:nvGrpSpPr>
        <p:grpSpPr bwMode="auto">
          <a:xfrm>
            <a:off x="7019925" y="646113"/>
            <a:ext cx="0" cy="4729162"/>
            <a:chOff x="1474" y="1325"/>
            <a:chExt cx="0" cy="2299"/>
          </a:xfrm>
        </p:grpSpPr>
        <p:sp>
          <p:nvSpPr>
            <p:cNvPr id="57389" name="Line 41"/>
            <p:cNvSpPr>
              <a:spLocks noChangeShapeType="1"/>
            </p:cNvSpPr>
            <p:nvPr/>
          </p:nvSpPr>
          <p:spPr bwMode="auto">
            <a:xfrm>
              <a:off x="1474" y="2478"/>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90" name="Line 42"/>
            <p:cNvSpPr>
              <a:spLocks noChangeShapeType="1"/>
            </p:cNvSpPr>
            <p:nvPr/>
          </p:nvSpPr>
          <p:spPr bwMode="auto">
            <a:xfrm>
              <a:off x="1474" y="1325"/>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7383" name="Text Box 43"/>
          <p:cNvSpPr txBox="1">
            <a:spLocks noChangeArrowheads="1"/>
          </p:cNvSpPr>
          <p:nvPr/>
        </p:nvSpPr>
        <p:spPr bwMode="auto">
          <a:xfrm>
            <a:off x="7019925" y="12700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W</a:t>
            </a:r>
          </a:p>
        </p:txBody>
      </p:sp>
      <p:sp>
        <p:nvSpPr>
          <p:cNvPr id="57384" name="Line 44"/>
          <p:cNvSpPr>
            <a:spLocks noChangeShapeType="1"/>
          </p:cNvSpPr>
          <p:nvPr/>
        </p:nvSpPr>
        <p:spPr bwMode="auto">
          <a:xfrm flipV="1">
            <a:off x="7019925" y="2913063"/>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5" name="Freeform 45"/>
          <p:cNvSpPr>
            <a:spLocks/>
          </p:cNvSpPr>
          <p:nvPr/>
        </p:nvSpPr>
        <p:spPr bwMode="auto">
          <a:xfrm>
            <a:off x="7007225" y="2184400"/>
            <a:ext cx="1633538" cy="736600"/>
          </a:xfrm>
          <a:custGeom>
            <a:avLst/>
            <a:gdLst>
              <a:gd name="T0" fmla="*/ 0 w 1092"/>
              <a:gd name="T1" fmla="*/ 736600 h 736"/>
              <a:gd name="T2" fmla="*/ 562464 w 1092"/>
              <a:gd name="T3" fmla="*/ 237193 h 736"/>
              <a:gd name="T4" fmla="*/ 1633538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6" name="Freeform 46"/>
          <p:cNvSpPr>
            <a:spLocks/>
          </p:cNvSpPr>
          <p:nvPr/>
        </p:nvSpPr>
        <p:spPr bwMode="auto">
          <a:xfrm flipH="1">
            <a:off x="5292725" y="2146300"/>
            <a:ext cx="1717675" cy="736600"/>
          </a:xfrm>
          <a:custGeom>
            <a:avLst/>
            <a:gdLst>
              <a:gd name="T0" fmla="*/ 0 w 1092"/>
              <a:gd name="T1" fmla="*/ 736600 h 736"/>
              <a:gd name="T2" fmla="*/ 591434 w 1092"/>
              <a:gd name="T3" fmla="*/ 237193 h 736"/>
              <a:gd name="T4" fmla="*/ 1717675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7" name="Text Box 47"/>
          <p:cNvSpPr txBox="1">
            <a:spLocks noChangeArrowheads="1"/>
          </p:cNvSpPr>
          <p:nvPr/>
        </p:nvSpPr>
        <p:spPr bwMode="auto">
          <a:xfrm>
            <a:off x="6897688" y="53609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I</a:t>
            </a:r>
          </a:p>
        </p:txBody>
      </p:sp>
      <p:sp>
        <p:nvSpPr>
          <p:cNvPr id="57388" name="Text Box 48"/>
          <p:cNvSpPr txBox="1">
            <a:spLocks noChangeArrowheads="1"/>
          </p:cNvSpPr>
          <p:nvPr/>
        </p:nvSpPr>
        <p:spPr bwMode="auto">
          <a:xfrm>
            <a:off x="2241550" y="54451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I</a:t>
            </a:r>
          </a:p>
        </p:txBody>
      </p:sp>
    </p:spTree>
    <p:extLst>
      <p:ext uri="{BB962C8B-B14F-4D97-AF65-F5344CB8AC3E}">
        <p14:creationId xmlns:p14="http://schemas.microsoft.com/office/powerpoint/2010/main" val="2866793797"/>
      </p:ext>
    </p:extLst>
  </p:cSld>
  <p:clrMapOvr>
    <a:masterClrMapping/>
  </p:clrMapOvr>
  <p:transition/>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15994</TotalTime>
  <Words>866</Words>
  <Application>Microsoft Office PowerPoint</Application>
  <PresentationFormat>Presentazione su schermo (4:3)</PresentationFormat>
  <Paragraphs>172</Paragraphs>
  <Slides>13</Slides>
  <Notes>5</Notes>
  <HiddenSlides>1</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13</vt:i4>
      </vt:variant>
    </vt:vector>
  </HeadingPairs>
  <TitlesOfParts>
    <vt:vector size="23" baseType="lpstr">
      <vt:lpstr>Abadi MT Condensed Extra Bold</vt:lpstr>
      <vt:lpstr>Agency FB</vt:lpstr>
      <vt:lpstr>Arial</vt:lpstr>
      <vt:lpstr>Arial Narrow</vt:lpstr>
      <vt:lpstr>AvantGarde Bk BT</vt:lpstr>
      <vt:lpstr>Monotype Sorts</vt:lpstr>
      <vt:lpstr>Tahoma</vt:lpstr>
      <vt:lpstr>Times New Roman</vt:lpstr>
      <vt:lpstr>Wingdings</vt:lpstr>
      <vt:lpstr>AV2_1</vt:lpstr>
      <vt:lpstr>Economic Geography   4 – Transport and location</vt:lpstr>
      <vt:lpstr>Learning Objectives</vt:lpstr>
      <vt:lpstr>The spatial structure of transport costs</vt:lpstr>
      <vt:lpstr>Different Friction of Distance Functions </vt:lpstr>
      <vt:lpstr>Different Components of Transport Time</vt:lpstr>
      <vt:lpstr>The spatial structure of transport costs</vt:lpstr>
      <vt:lpstr>Spatial structure of transport costs</vt:lpstr>
      <vt:lpstr>Zonal Freight Rates</vt:lpstr>
      <vt:lpstr>The spatial structure of transport costs  </vt:lpstr>
      <vt:lpstr>The spatial structure of transport costs </vt:lpstr>
      <vt:lpstr>The spatial structure of transport costs </vt:lpstr>
      <vt:lpstr>Intermodal Transportation Cost Function</vt:lpstr>
      <vt:lpstr>Presentazione standard di PowerPoint</vt:lpstr>
    </vt:vector>
  </TitlesOfParts>
  <Company>DSGS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BORRUSO GIUSEPPE</cp:lastModifiedBy>
  <cp:revision>491</cp:revision>
  <cp:lastPrinted>2001-12-11T18:28:57Z</cp:lastPrinted>
  <dcterms:created xsi:type="dcterms:W3CDTF">2000-04-10T11:43:56Z</dcterms:created>
  <dcterms:modified xsi:type="dcterms:W3CDTF">2023-10-17T09:16:24Z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