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1"/>
  </p:notesMasterIdLst>
  <p:handoutMasterIdLst>
    <p:handoutMasterId r:id="rId12"/>
  </p:handoutMasterIdLst>
  <p:sldIdLst>
    <p:sldId id="256" r:id="rId2"/>
    <p:sldId id="316" r:id="rId3"/>
    <p:sldId id="539" r:id="rId4"/>
    <p:sldId id="542" r:id="rId5"/>
    <p:sldId id="541" r:id="rId6"/>
    <p:sldId id="540" r:id="rId7"/>
    <p:sldId id="370" r:id="rId8"/>
    <p:sldId id="371" r:id="rId9"/>
    <p:sldId id="482" r:id="rId10"/>
  </p:sldIdLst>
  <p:sldSz cx="9144000" cy="6858000" type="screen4x3"/>
  <p:notesSz cx="6781800" cy="9926638"/>
  <p:defaultTextStyle>
    <a:defPPr>
      <a:defRPr lang="it-IT"/>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3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9373"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33" autoAdjust="0"/>
    <p:restoredTop sz="91474" autoAdjust="0"/>
  </p:normalViewPr>
  <p:slideViewPr>
    <p:cSldViewPr>
      <p:cViewPr varScale="1">
        <p:scale>
          <a:sx n="64" d="100"/>
          <a:sy n="64" d="100"/>
        </p:scale>
        <p:origin x="1428" y="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p:scale>
          <a:sx n="66" d="100"/>
          <a:sy n="66" d="100"/>
        </p:scale>
        <p:origin x="-1536" y="-72"/>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53638DB4-9165-46C3-ABB4-81D4819D3ACD}" type="slidenum">
              <a:rPr lang="it-IT"/>
              <a:pPr>
                <a:defRPr/>
              </a:pPr>
              <a:t>‹N›</a:t>
            </a:fld>
            <a:endParaRPr lang="it-IT"/>
          </a:p>
        </p:txBody>
      </p:sp>
    </p:spTree>
    <p:extLst>
      <p:ext uri="{BB962C8B-B14F-4D97-AF65-F5344CB8AC3E}">
        <p14:creationId xmlns:p14="http://schemas.microsoft.com/office/powerpoint/2010/main" val="388685009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3-10-23T16:49:26.264"/>
    </inkml:context>
    <inkml:brush xml:id="br0">
      <inkml:brushProperty name="width" value="0.05292" units="cm"/>
      <inkml:brushProperty name="height" value="0.05292" units="cm"/>
      <inkml:brushProperty name="color" value="#FF0000"/>
    </inkml:brush>
  </inkml:definitions>
  <inkml:trace contextRef="#ctx0" brushRef="#br0">21202 4780 0,'-17'0'78,"17"35"-62,-18 1 0,0-1-16,1 0 15,17 1 1,0 16 0,0-34-16,0 17 15,0 1 1,0 17-1,0 17-15,0-17 16,0 0 0,0 0-16,0-35 15,0 17 1,17 18 0,1-18-16,0 36 15,-1-36 1,19 35-16,-1-17 15,35 18 1,-34-18 0,17 17-16,17-34 15,-35-1 1,18-18-16,18 54 16,-18-36-1,0-17 1,17 17-16,1-17 15,70 17 1,0 0 0,-35-17-16,0 0 15,0-18 1,-36 0-16,-17 0 16,-35 0-1,35 0 1,-1 0-1,1 0 1,-35-18-16,0 18 16,35-18-1,-36-17 1,19 18-16,-1-19 16,0 1-1,0 0-15,1-36 16,17 1-1,-1 17 1,-34 35-16,17-35 16,1-17-1,-1 34 1,-17-17-16,-18 0 16,17-17-1,1-1-15,-18 1 16,0-1-1,0-17 1,0 35-16,0-17 16,0-1-1,0-17-15,0 35 16,0 0 0,-18-18-1,1 1-15,-19 17 16,1 0-1,0 0-15,-1 0 16,19 18 0,-18-18-1,-36 0-15,18 0 16,0 0 0,-35 0-1,35 0-15,0 1 16,-17 34-1,-1 0-15,71 1 16,-18 17 0,1 0-1,-19 0 17,-16 17-17,-19 19 16,36-36-15,-1 17-16,-16 1 16,-1 17-1,17-17 1,19-18 0,-1 0-16,-17 17 15,17 1 1,-17 17-1,-36 1-15,54-19 16,-19 36 0,19-35-16,-19-1 15,1 1 1,0 0 0,17 17-16,-17-17 15,17 17 1,1-18-16,-19 1 15,19 0 1,-1-1 0,-17-17-16,35 18 15,-18-18 1,1 18-16,-1-1 47,0 1 78</inkml:trace>
  <inkml:trace contextRef="#ctx0" brushRef="#br0" timeOffset="2149.13">21238 4851 0,'0'-18'15,"0"0"17,0-17-17,0 17 1,17-34-16,18 16 15,-17 1 1,0-18-16,-1 35 47,1-17-31,-18 18-1,35-1-15,-17 0 16,0 18-1,17-35 1,-18 17-16,1 18 16,0-17 15,-1-1-15,1 0-1,0 1-15,-18-1 31,17 18-15,1-35 0,0 17-1,-1 1-15,1 17 16,0-18 0,-1 0-1,54 1-15,-36-19 31,0 19-31,-17 17 0,0-35 16,-1 35 0,18-18-1,-17 18 95,0 0-95,35-18-15,-36 18 16,54-17 0,-18 17-16,-36 0 15,1-18 1,0 18-1,-1 0-15,19 0 157,52 0-142,-35 0 1,-36 0 0,1 18 171</inkml:trace>
  <inkml:trace contextRef="#ctx0" brushRef="#br0" timeOffset="6029.96">22155 5168 0,'-18'0'63,"18"18"-48,0-1 1,0 1 15,18-18-15,-1 35-1,1-35-15,0 0 78,-1 0 32,-17-17-95,0-1 48,0 0-47,-17 18-1,-1-17 16,0-1-15,18 36 109,0-1-125,0 19 16,18-1-1,-18 0 1,18-17-16,-1 0 16,19-1-1,-1 1 1,-17-18 78,-1 0-79,-17-35 32,0 17-31,0 0-1,-17 1 1,-1-1 0,0 18-1,18-18 1,-17 1-1,-1-1 1,0 0 15,1 18 16,-1 0 0,0 0-47,18 18 31,0 0-15,0-1 15,0 19-31,0-19 31,0 19-31,18-36 32,0 0-17,17 0 1,-17-18 0,-1 0-1,-17 1-15,0-19 16,0 19-1,0-1-15,0-17 16,0 17 0,0 1-16,0-19 15,-17 19 1,-1 17 0,0 0 15,1 0-31,-1 0 31,0 0-15,1 0-16,17 17 15,0 1 17,0 0-32,0 17 15,0-18 1,0 19-16,0-19 15,0 19 1,17-1 0,1-17-1,0-1 1,-1 1-16,1-18 47,-18-35 15,0-1-46,0 19-16,0-1 16,0 0 15,0 1-31,0-1 31,-18 18 16,1 0 31,17 18-62,0 35-1,0-36 1,35 36-16,-17-35 16,-1 0-1,1-18-15,17 17 16,-17-17 31,-18-17-32,0-19-15,0 19 16,0-1 0,0-35-1,0 35 1,0 1-1,-18 17-15,1-18 94</inkml:trace>
  <inkml:trace contextRef="#ctx0" brushRef="#br0" timeOffset="7097.61">22384 5080 0,'18'18'47,"-1"-18"-16,1 0-31,0-18 31,-18-17-15,17-1-16,-17 19 15,0-1 1,18-17-16,0-18 16,-18 18-1,17-1 1,18 1-16,-35 17 16,36-34-1,-19 34 1,-17 0-16,18 1 15,17-19 1,-35 19 0,18-1-1,0 0-15,17-17 47,-18 18-31,-17-1 15,18 18-15,-18-18 124</inkml:trace>
  <inkml:trace contextRef="#ctx0" brushRef="#br0" timeOffset="8134.2">22455 5398 0,'35'0'16,"18"0"0,17 0-1,-52 0 1,17 0-16,1 0 15,-1 0 1,0 0 0,-17 0-16,-1 0 15,1 0 1,17 0 15,-17 0-15,17-18-16,-17 18 15,0 0 1,17 0-16,-18 0 31,1 0-15,35 0-16,0 0 16,-18 0-1,0 0-15,-17 0 16,-18 18-1,18-18 32,-18 17 31,17-17-62,-17 18-16,18-18 31,0 0-15</inkml:trace>
  <inkml:trace contextRef="#ctx0" brushRef="#br0" timeOffset="9439.29">22314 5398 0,'17'0'0,"18"17"16,-35 1 15,18-18-31,17 17 16,-17 1-1,0 0 1,17 17-16,0-17 15,-17-1 1,35 54-16,-36-54 16,19 19-1,-1 17-15,0 0 32,0-18-17,-17-18-15,-18 1 47,18-18-31,-1 18-1,1-18-15,0 17 32,-1 19-17,1-36 16,0 17-15,-18 1 15,17-18 1,-17 18-17,18-1 1</inkml:trace>
  <inkml:trace contextRef="#ctx0" brushRef="#br0" timeOffset="10495.32">22243 5380 0,'0'53'62,"18"-18"-46,-18-17-16,0 35 15,0-18 1,0-17-16,0 34 16,0-34-1,0 0 1,0-1-16,0 1 16,-18 0-1,18-1 32,0 1-31,0 17-1,0-17 17,0 17 14,0-17-30,0-1 0,0 1-1,-18 0-15,18-1 16,0 1 15,0 0-31,0 17 16,0-18-1,0 1-15,0 0 16,-17-18 62</inkml:trace>
  <inkml:trace contextRef="#ctx0" brushRef="#br0" timeOffset="11766.76">22190 5345 0,'0'17'31,"0"19"-15,-35-1-1,17 0 1,1-17 0,-19 17-1,19-17 1,-1-1 15,-35 19 0,35-36 1,-17 17-17,0 1 1,0-1-1,35 1 126,-18-18-125,0 18-1,1 17-15,-1-17 16,-17 17 0,-1 0-1,19-17-15,-18 17 16,17-17-1,0-1 64,1-17-17,-1 18-46,-17 0-1,17-1 17</inkml:trace>
  <inkml:trace contextRef="#ctx0" brushRef="#br0" timeOffset="12824.51">22155 5274 0,'-35'0'47,"-1"0"-47,1 0 16,0 0-1,-1 0 1,1 0-16,-18 0 16,0 18-1,0-18 1,0 17-16,-17 1 16,-1-18-1,-35 0-15,36 18 16,-18-18-1,17 17 1,18-17-16,-17 0 16,17 0-1,18 0-15,-1 0 16,1 18 0,0-18-1,-1 0-15,1 18 16,18-18-1,-1 0-15</inkml:trace>
  <inkml:trace contextRef="#ctx0" brushRef="#br0" timeOffset="14500.73">22208 5168 0,'-18'-17'47,"-17"17"-16,-18 0-31,18 0 16,-18 0 0,17 0 15,19 0-16,-1 0-15,0-18 16,1 18 0,-18-18 15,17 18-15,0 0-16,1-17 15,-1-1 1,-17 18-1,-1 0-15,19-35 16,-36 35 0,35 0 31,1-18-16,-1 0-16,-17 1 1,35-1 0,-18 18-16,0-17 15,1-1 17,-1 0-1,0 18 16,1-17-16,-1 17 31,1-18-30,-1 18-17</inkml:trace>
  <inkml:trace contextRef="#ctx0" brushRef="#br0" timeOffset="16210.38">22208 5098 0,'-18'0'0,"18"-18"15,-18 18 1,1-35 0,-1-18-16,1 18 31,-1 17-31,0-35 31,1 35-31,-1 1 16,-17-36-1,17 35 1,0 0 0,18 1-1,0-1 1,-17 18-16,17-17 16,-18 17 15,0-18-31,18 0 31,-17 1-31,-1-1 31,1 0-15,17 1 15,-18-19-15,0 19-16,1-18 31,-1 35-31,18-18 16,-18 18 15,18-18-15,-17 18 15,17-17-16,-18-1 1,0 18-16,18-18 16,-17 18 15,17-17-15,-18 17-1,-17-53 16,17 53-15,1-18 0,-1 18-1</inkml:trace>
  <inkml:trace contextRef="#ctx0" brushRef="#br0" timeOffset="18080.08">22243 4992 0,'0'0'0,"0"-18"0,0 1 16,-18-1 15,18-17-31,-17 35 31,17-18-31,-18 0 16,0 1 0,18-19-16,0 19 31,0-1-15,0 0 15,0 1-16,0-1 1,0 1 0,0-19 15,0 19 0,0-1-15,18 0-1,-18-17 17,18 17-17,-18 1 1,0-1-16,17 1 16,-17-1 15,18-17-16,0 17 1,-18 0-16,17-17 16,-17 17 46,18 18-62,0 0 94</inkml:trace>
  <inkml:trace contextRef="#ctx0" brushRef="#br0" timeOffset="19371.83">22543 5186 0,'17'0'47,"36"-18"-32,0 1 1,-17 17 0,16 0-16,-16-18 15,17 18 1,0-35-16,-18 35 16,0-18-1,-17 18 1,35-18-16,-36 1 15,1 17 1,17 0 0,18-18 15,-18 0-15,-17 18-1,0 0 188</inkml:trace>
</inkml:ink>
</file>

<file path=ppt/ink/ink2.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3-10-23T16:52:04.817"/>
    </inkml:context>
    <inkml:brush xml:id="br0">
      <inkml:brushProperty name="width" value="0.05292" units="cm"/>
      <inkml:brushProperty name="height" value="0.05292" units="cm"/>
      <inkml:brushProperty name="color" value="#FF0000"/>
    </inkml:brush>
  </inkml:definitions>
  <inkml:trace contextRef="#ctx0" brushRef="#br0">20197 9543 0,'0'17'47,"0"36"-32,0-35 1,0 17 0,0 18-16,0 0 15,0 0 1,0 0 0,0-18-16,0 0 15,0-17 1,0 17-16,0 18 62,-35 0-46,35-18-16,-18 54 16,0-19-1,18 1-15</inkml:trace>
  <inkml:trace contextRef="#ctx0" brushRef="#br0" timeOffset="898.71">20320 9560 0,'18'0'32,"0"0"-17,17 0 1,0 0-16,18 0 15,-18 0 1,54 0 0,-19 0-16,1 0 15,-54 0 1,-17-17 46</inkml:trace>
  <inkml:trace contextRef="#ctx0" brushRef="#br0" timeOffset="1609.39">20320 9931 0,'36'0'62,"34"0"-62,-35-18 16,-17 18 0,35 0-1,-35 0 1,-1-18-1,1 18 1,17 0 0,18-17-1,0 17-15,0 0 16,35 0 0,0 0-1,-17 0-15,-18 0 16</inkml:trace>
  <inkml:trace contextRef="#ctx0" brushRef="#br0" timeOffset="2631.87">21449 9719 0,'0'0'0,"-17"0"15,-36-35-15,17 35 0,-17 0 32,18 0-32,0 0 15,-36 0 1,18 17-16,1 1 16,16 17-1,1 1-15,35-19 16,-35 36-1,17-18 1,-17 36-16,17-36 16,1 18-1,-1-35-15,18-1 16,-18 1 0,1 17-1,17 1-15,0-1 16,0-17-1,0 17 1,17-18-16,1 1 31,17 17-31,0-17 16,36 17 0,-36-17-1,53 0-15,1-1 16,16-17-1,-87 0 79,-18-17-31,0-1-48,0 0-15</inkml:trace>
  <inkml:trace contextRef="#ctx0" brushRef="#br0" timeOffset="3892.37">21520 9931 0,'0'0'0,"-18"0"47,-17 17-32,0 36 1,17-17-16,18-1 15,0 0 1,0 18 0,0-18-1,18 53-15,-1-35 16,1-17 0,17 17-1,36-18 1,-54 0-16,36-17 15,0-1 1,35 1 0,18 17-16,-18-17 15,-17-18 1,-18 0 0,-53-18 15,0-52-31,0 52 15,-18-52 1,1-1 0,-1 18-1,0 0 1,1 0-16,17 18 16,-18-18-1,0 35-15,-17-34 16,17 16-1,18 19 1,-52-36-16,52 35 16,-36-35-1,1 35-15,-18-17 16,0 18 0,36 17-1,-19-36-15,19 36 31,-1-17 1,0 17-1,1 0 0,-1 35-15,18-17-1,0-1-15,0 1 16,0-1 0,0 1-1,0 0 1,0 17 0,0-17-16</inkml:trace>
  <inkml:trace contextRef="#ctx0" brushRef="#br0" timeOffset="5479.58">10566 8149 0,'18'0'78,"-1"18"-63,1 35 1,0 0 0,-1 0-16,1-1 15,-18 1 1,0 18 0,18-18-16,-18 0 15,35 0-15,-18-18 16,1-17-1,-18-1 1</inkml:trace>
  <inkml:trace contextRef="#ctx0" brushRef="#br0" timeOffset="6288.91">10601 8132 0,'0'-18'62,"53"0"-46,-17 18-1,-1-17-15,-18 17 32,1 0 77</inkml:trace>
  <inkml:trace contextRef="#ctx0" brushRef="#br0" timeOffset="7111.04">10725 8414 0,'0'17'47,"17"-17"-32,1 0 1,0 0-16,17 0 203,-17 0-203,17 0 16,-17 0-1</inkml:trace>
  <inkml:trace contextRef="#ctx0" brushRef="#br0" timeOffset="8719.52">11395 8079 0,'-35'17'31,"-53"36"1,70-35-17,0-18-15,1 17 16,17 1 46,0 0-46,0-1 46,0 36-46,0-35 0,0 0-1,35 34-15,0-16 47,-17-19-47,-1 1 16,-17 0 31,36-1-47,-19-17 15,36 18 1,-35-18 46,0 0-30,17 0 77,-17 0-93,17 0-16,-18 0 15,1 0 1,0 0 0,-1 0 15</inkml:trace>
  <inkml:trace contextRef="#ctx0" brushRef="#br0" timeOffset="9991.41">11977 8149 0,'-17'0'63,"-1"0"-48,18 18 1,0-1-16,0 19 0,0-1 15,0 0 17,0 1-17,0-19-15,18 18 32,-18 1-17,17-19 16,18-17-15,-17 0 15,0 18-31,-1-18 78,1 0-78,17-18 16,18 1 0,-18-1 15,-35 0-15,0 1-1,18-1 16,-18 1 1,0-19-32,-35 1 31,35 17-15,-18-17-16,1 17 31,-1-17-31,0 18 15,1-1 17,17 0-1,-18 1-15,0 17 15,1 0-31,17-18 15,-18 18 1</inkml:trace>
  <inkml:trace contextRef="#ctx0" brushRef="#br0" timeOffset="13940.09">18186 6315 0,'18'35'141,"-1"-35"-125,1 35-16,0-35 15,17 0 1,-17 0 62,-18-17-31,-18-1-32,18 0 1,-35 18 15,35 18 79,17-18-17,1 0-77,0-18 0,-18 1 15,-18-19-31,18 19 16,-18 17 77,1 0-93,17 17 47,0 19-47,35-36 16,-17 0 46,-36 0 16</inkml:trace>
  <inkml:trace contextRef="#ctx0" brushRef="#br0" timeOffset="14759.55">18609 5944 0,'36'0'31,"-1"0"-15,0 0 0,18 0-1,35 0 1,-17 0-16,-36 0 16,18 0-1,-18 0-15,-17 0 16,0 0-1,-1-17 1,1 17 31,0-18 15,-1 18-46,18 0-16</inkml:trace>
  <inkml:trace contextRef="#ctx0" brushRef="#br0" timeOffset="15390.6">18997 5927 0,'0'17'31,"0"36"-31,-17-18 32,17-17-32,0 17 15,0 36 1,0-36-1,0 18-15,0-35 32,0-1-32,0 1 15,-18 17 17</inkml:trace>
  <inkml:trace contextRef="#ctx0" brushRef="#br0" timeOffset="16109.71">19368 5944 0,'17'0'31,"1"0"-15,0 36 0,-18-1-1,17 35-15,1-17 16,17 18-1,-35-36-15,0 0 16,0 1 0,0-1-1</inkml:trace>
  <inkml:trace contextRef="#ctx0" brushRef="#br0" timeOffset="17087.74">19368 5891 0,'35'0'31,"0"0"-15,18 0-16,-17 0 15,-1 0 1,53 0 0,-35 0-16,-18 0 31,-17 0 16,0 0-47,-18 18 15,17 17 1,-17 36 0,0-36-1,0 0 1,-17 18-16,17-17 31,-18-36-15,0 17-16,-17-17 15,17 0 1,-17 0-16,-18 0 16,0 0-1,18 0 1,17 0-16,18 18 125,0 17-94,53-17-31,0-1 16,18-17-1,-36 0 1,-17 18-16,-1-18 16</inkml:trace>
  <inkml:trace contextRef="#ctx0" brushRef="#br0" timeOffset="18461.63">20214 5997 0,'0'0'0,"-35"-17"15,18 17-15,-1 0 16,0 0-1,1 0 1,-19 0 0,19 17-1,17 1 1,0-1 0,0 1-1,0 17-15,0-17 16,0 35-1,0-18 1,0 1-16,35-1 16,-35-18-1,18 19-15,-1-19 16,-17 1 0,18-18-1,-18 35-15,18-35 31,-18 18-31,0 0 63,-18-18-1,0 0-62,-17 0 16,0 0 0,17 0-1</inkml:trace>
  <inkml:trace contextRef="#ctx0" brushRef="#br0" timeOffset="19518.09">17234 13176 0,'0'18'62,"0"17"-46,0 18-1,0 0-15,0 0 16,0-18 0,0 0-1</inkml:trace>
  <inkml:trace contextRef="#ctx0" brushRef="#br0" timeOffset="20599.3">17251 13070 0,'18'0'31,"-1"0"-31,1 0 16,0 0-1,-1 0 79,1 0-78,-18 18-1,18 17-15,-1 1 16,-17-19-1,18-17 1,-18 18 0,0 17 62,-18-17-63,1-18 32,-1 0 0,-17 0 31,17 0-62</inkml:trace>
  <inkml:trace contextRef="#ctx0" brushRef="#br0" timeOffset="22196.69">17480 13406 0,'18'0'109,"0"-18"-93,-18-35 0,0 0-1,0 0-15,0 36 16,0-36-1,0 35 1,0 0-16,0 1 31,0-1-31,0-17 16,-18 35 0,18-18-1,0-35-15,0 36 47,0 34 31,35 1-78,-17 17 16,-18 18-1,0-35-15,18 17 16,-1-17 0,1-18 77,0 0-93,-18-36 16,17 19 0,-17-19-1,18 1-15,-1 35 94,1 35-63,-18 18-31,18-17 16,-18 17 0,35 17-16,-35-52 15,18-1 1,-1 1-16</inkml:trace>
  <inkml:trace contextRef="#ctx0" brushRef="#br0" timeOffset="23810.03">17921 13194 0,'-17'0'63,"17"18"-48,0-1 1,0 36 0,0 0-1,0-18 1,17-17 0,19 52-16,-36-52 15,17 0 16,1-18 1,-18 17-17,18-17 1,-1 0 0,1 0-1,17-17 16,-17-19-15,-1 36 0,-17-17 15,0-1-31,0-35 31,0 18-15,-35-18-16,18 35 15,17 1 1,-18-18-16,18 17 16,-18-17-1,-17-18 1,17 17-16,1 19 47,17-1-47,-36 1 15,19 17 1,17-18-16,-18 0 16,18 1 93,-17 17-93,17 17-1,0 1 1,0 0 0,0-1-1</inkml:trace>
  <inkml:trace contextRef="#ctx0" brushRef="#br0" timeOffset="25525.75">16440 13688 0,'0'17'16,"17"1"15,1 0 0,0-1-31,-1-17 31,1 18-31,17-18 47,-17 0-31,0 0-1,-1 0 1,-17-18 0,0 1-1,0-1-15,0-17 32,0-1-17,-17 19 1,-1-1-1,0 18 1,18-17 15,0-1-15,-53 18 15,18 0 0,35 18 1,0-1-1,0 18-15,0-17 15,18-18-16,-1 0-15,-17 18 16,18-18 0</inkml:trace>
  <inkml:trace contextRef="#ctx0" brushRef="#br0" timeOffset="36548.99">18645 6668 0,'0'17'78,"0"18"-78,0 1 16,0-1-1,0 0-15,0 36 16,-18-1-1,18 1 1,-18-18-16,1 17 16,-1 1-1,0-1-15,1-17 16,-1 0 0,1 0-1,-19 18-15,19 17 16,-1-35-1,18 0-15,-18-18 16,18-17 0,-17 35-1,-1-53-15,18 53 16,-18-36 0,18 19-16,-17 34 15,-1-17 1,1-35-1,-1 17-15,18 0 16,0 0 0,0 1-1,-18-1-15,1 18 16,17-35 78</inkml:trace>
  <inkml:trace contextRef="#ctx0" brushRef="#br0" timeOffset="37674.42">18186 8255 0,'0'18'109,"0"17"-109,18 0 16,-1 36-1,1-36 1,-18 0-16,18 18 16,-1-18-1,1 1-15,0-19 94,34-34-63,-34-1-31,17-35 16,1-17 0,17 17-1,-36 17-15,1-16 31,-1 34 16,1-17-31</inkml:trace>
  <inkml:trace contextRef="#ctx0" brushRef="#br0" timeOffset="39935.76">18239 10848 0,'0'18'141,"-18"-18"-141,18 35 16,0 0-1,-17-35 1,17 18-16,-18 52 16,0-34-1,1-19 1,17 1-16,0-1 15,-18 36 1,0 18-16,1-36 16,-1 18-1,-17 18-15,17 17 16,1-35 0,-19 0-1,1 0-15,0 0 16,17-18-1,1 18 1,-1-18-16,18 18 16,-35 0-1,-18 17-15,17 1 16,1 0 0,0-1-1,0-17-15,17 18 16,0-19-1,-17 1 1,0 18-16,-1 17 16,19-88-1,17 35-15,-18 1 16,1 34 0,-1 1-1,0-36-15,18-17 16,0-1-1,0 19-15,-35-1 32,35 0-17,-18-17-15,18 0 16</inkml:trace>
  <inkml:trace contextRef="#ctx0" brushRef="#br0" timeOffset="41219.06">17322 12612 0,'0'17'62,"0"1"-46,0 35-1,0-35 1,0 17-16,0 0 16,0-17-1,0 35 1,0-36-16,0 1 47,0 0 15,0-1 1,17-17-1,19 0-30,-1-17-17,0-36-15,18-18 31,35-52-31,-52 87 16,-19 1 0,-17 18-1,0-1-15,0-17 16,0 17 0,0 0-1,0 1 1,0-1-1,0 0-15,0 1 32,0-1-32,0 0 15,0 1 17,0-1-1</inkml:trace>
  <inkml:trace contextRef="#ctx0" brushRef="#br0" timeOffset="49015.79">5574 7479 0,'-17'-18'31,"34"36"48,1 0-79,0-1 15,-1 1 1,1-18-1,-18 17-15,17-17 32,-17-17 93,0-1-125,0 1 15,0-1 1,-17 18 31,-1 0-16,18 18 32,0-1-32,18-17 0,-18-17-15,0-1-1,0 0 1,0 1 15,0-1-31,0 36 125,0 35-94,17-36-15,1-17-16,17 0 63,-35-17-17,0-1-30,-17 18-16,-1-18 16,18 1-1,-18 17-15,18 17 94,0 1-78,0 0-1,0-1 17,-17-17 77,17-17-93</inkml:trace>
  <inkml:trace contextRef="#ctx0" brushRef="#br0" timeOffset="50758.48">4163 6156 0,'35'0'62,"1"0"-46,34-35-16,-17 35 16,35-36-1,-52 36 1,-1 0-16,0 0 15,18-17 1,-18 17 15,1-18-31,-19 18 16,19 0 0,-1 0-1,0 0-15,0 0 16,18 0-1,0 0 1,-53-18 140</inkml:trace>
  <inkml:trace contextRef="#ctx0" brushRef="#br0" timeOffset="52379.48">4551 6121 0,'0'-18'78,"18"36"-78,-1 17 16,19 18 15,-36-18-31,17-17 16,1 17 0,17 0-1,-17-17-15,-18 0 16,18-1-1,-18 19-15,0-19 32,17-17-17,-17 18 17,18-18-17,-18 35 16,35-17-15,-35-1 0</inkml:trace>
  <inkml:trace contextRef="#ctx0" brushRef="#br0" timeOffset="54943.16">5151 6227 0,'18'0'78,"-18"17"-62,17 18-1,1-17-15,17 0 16,-17-1-1,17 1-15,-17 0 16,-1-1 0,36-17-1,-35 0 1,-1 0 0,1 0 15,0 0 0,-18-17-15,0-1-16,0 0 15,0 1 17,0-1-17,0 0 16,-18 18-31,0 0 32,1 0-17,-18-17 1,35-1 0,-36 18 15,36-17-16,-17 17 95,-1 17-79,0 1-15,18-1 15</inkml:trace>
  <inkml:trace contextRef="#ctx0" brushRef="#br0" timeOffset="55685.51">5645 5944 0,'17'18'63,"1"17"-47,0 0-1,-1 1-15,1-1 16,0-17-1,-1 35-15,1-36 16,-18 19 0,0-1-1,0-18 32,18 1-16,-18 0 16</inkml:trace>
  <inkml:trace contextRef="#ctx0" brushRef="#br0" timeOffset="56822.6">5627 5909 0,'53'0'31,"-18"18"-15,1-1-16,-19 1 16,19-18-1,-19 35-15,1-35 16,-1 18-1,1-18 1,-18 17-16,0 1 16,35 0 281,18 35-282,-35-36 1,17 1-1,0 0 1,-17-18 0,-18 17 31,18-17-32,-1 0 79,-17 18-32</inkml:trace>
  <inkml:trace contextRef="#ctx0" brushRef="#br0" timeOffset="59296.66">5804 6138 0,'0'0'0,"0"18"47,17-18-47,18 0 15,-17 0 1,0 0 15,-1-18 0,-17 1 16,0-1 63,0 0-95,-17 18 48,17-17 46</inkml:trace>
  <inkml:trace contextRef="#ctx0" brushRef="#br0" timeOffset="65979.44">4780 6791 0,'0'-18'62,"36"54"-30,17-1-32,-36 0 15,19 18 1,16 18-1,1-36-15,-17 18 16,-19-36 0,19 1-1,-19 0-15,1-18 16,0 17 0,-1-17-1,1 0 1,35-35-1,17-53-15,-34 35 16,-1 18 0,-35-1-16,17 1 15,1-18 17,0 0-32,-18 18 0,17 0 15,-17 17 1,0 1-1,0-1 1,18 0 0,-18 1 31,0-19-16</inkml:trace>
  <inkml:trace contextRef="#ctx0" brushRef="#br0" timeOffset="66745.3">5539 6650 0,'35'18'16,"-35"17"-1,0 0-15,0-17 16,18 35-1,-18-36 1,0 1-16,0 0 16,0 17-1,0 0 1,0 0-16,0-17 16,0 0 15,0-1-16,0 1 1,18-18 31,-1 0-31,18 0-1,-17 0-15,0 0 16,-1 0-1,1-18 1,0 1 0,-1-19-1,1 36 1,0 0 15</inkml:trace>
  <inkml:trace contextRef="#ctx0" brushRef="#br0" timeOffset="67251.39">5627 6791 0,'18'0'47,"-1"0"-47,1 0 31,0 0-15,-1 0 15,1 0 0,-18-18-31,18 18 16</inkml:trace>
  <inkml:trace contextRef="#ctx0" brushRef="#br0" timeOffset="67869.14">5662 6720 0,'18'-17'78,"0"17"-47,-1 0-15,19-18-1,-1 18 1,-17-17 0,17 17-1,-18-18 1</inkml:trace>
  <inkml:trace contextRef="#ctx0" brushRef="#br0" timeOffset="68454.21">5821 6615 0,'18'17'31,"-1"54"-31,-17-36 15,36 18 1,-36-18 0,17 36-16,-17-54 15,36 54 1,-36-53 0,0-1-16,0 19 31,0-19-31,17 1 15,-17 17 32</inkml:trace>
  <inkml:trace contextRef="#ctx0" brushRef="#br0" timeOffset="69448.14">5874 6615 0,'0'-18'31,"0"0"32,18 18-48,17 0 1,-17 0 0,-1 0 30,1 18-46,0 0 16,17-1 0,-18 1-1,-17 0 17,0-1-17,-35 18 1,0 1-1,17-19-15,-17 19 16,17-19 0,-17-17-16,0 18 15,0-18 17,-1 35-17,54 0 95,0-17-79,-1 17-31,36-17 15,-35-18 1,-1 0 0,19 0-16,-1 0 15,-17 0 1,-1 0 31</inkml:trace>
  <inkml:trace contextRef="#ctx0" brushRef="#br0" timeOffset="69804.52">6086 6914 0</inkml:trace>
  <inkml:trace contextRef="#ctx0" brushRef="#br0" timeOffset="70120.56">6527 6932 0</inkml:trace>
  <inkml:trace contextRef="#ctx0" brushRef="#br0" timeOffset="70356.81">6527 6879 0,'17'0'32,"1"0"30</inkml:trace>
  <inkml:trace contextRef="#ctx0" brushRef="#br0" timeOffset="81741.08">11977 10548 0,'53'-18'31,"0"-17"-31,18 18 16,-54-1-1,18 18 1,1-18 0,-19 18-1</inkml:trace>
  <inkml:trace contextRef="#ctx0" brushRef="#br0" timeOffset="82181.46">12312 10407 0,'-17'18'62</inkml:trace>
  <inkml:trace contextRef="#ctx0" brushRef="#br0" timeOffset="82944.75">12242 10478 0,'0'17'78,"0"18"-62,0-17-1,0 0 1,17 52 0,-17-52-16,0 35 15,36-18 1,-19 18 0,-17-35-16,18-1 15,-18 1 1,18 17-1,-1-17 1,-17-1 0</inkml:trace>
  <inkml:trace contextRef="#ctx0" brushRef="#br0" timeOffset="83720.38">12471 10495 0,'18'0'78,"-1"35"-78,1 1 16,0-1-1,17 18-15,0 35 32,-35-53-32,35 18 15,-17-35 1,0 17-1,-18 0-15,17-17 16,1 0 0</inkml:trace>
  <inkml:trace contextRef="#ctx0" brushRef="#br0" timeOffset="84879">12647 10478 0,'0'0'0,"0"17"0,18 1 16,-18-1 140,-35 1-156,17 17 31,0-17-31,18 0 47,0-1-31,0 1 15,0 0 0,18-1 32,17-17-48,-17 0-15,0 18 16,-1-18 0,1 0-1,-18 17 1,18-17 46</inkml:trace>
  <inkml:trace contextRef="#ctx0" brushRef="#br0" timeOffset="86377.74">12965 10513 0,'-35'0'32,"-1"0"-17,19 0-15,-1 0 31,0 0 16,1 17-15,17 19-17,0-19 1,0 1-1,0 17-15,17 1 16,1-1 0,17 18-16,-17-36 15,0 36 1,-1-35 0,19 0-16,-19-1 46,-17 18-46,0-17 79,-17 0-64,-19-18 1,19 35-1,-1-35 17,0 0-32,1 0 47,-1 0 46,0 0-93</inkml:trace>
  <inkml:trace contextRef="#ctx0" brushRef="#br0" timeOffset="93428.63">6862 9119 0,'-18'0'31,"1"-35"-15,-36 0-16,17-1 15,1 1 1,-18 0-1,-17-36 1,17 18 0,-18 1-16,1-1 15,17 0 1,-36-18-16,1 1 16,18 34-1,17-17 1,-18 0-16,36 18 15,-18 0 1,0 17 0,18 1-16,17 17 15,1 0 17,-1 0-1,0-18-31,1 18 15,-1 0 48,18-18-63,-18 18 16,1-17-1,-1 17 79</inkml:trace>
  <inkml:trace contextRef="#ctx0" brushRef="#br0" timeOffset="94779.19">5662 8431 0,'-17'-17'31,"17"-1"-15,0 0 15,-18 18-16,1-17-15,17-1 16,-36-17 0,19 17-16,-1 1 15,0-1 1,1 0 0,-1 1-1,0-1 1,18 0-16,-17 1 31,-1-1 47,18 1-62,0-1 15,0 0-31,0 1 31,0-1 47,18 18-46,-1 0-17,19 0-15,17 0 16,0 0 0,-36 18-1,18-18-15,-17 17 16,0-17 15,-1 0 78,1 0-62,0 0-47,-1 0 32</inkml:trace>
</inkml:ink>
</file>

<file path=ppt/ink/ink3.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3-10-23T16:55:29.292"/>
    </inkml:context>
    <inkml:brush xml:id="br0">
      <inkml:brushProperty name="width" value="0.05292" units="cm"/>
      <inkml:brushProperty name="height" value="0.05292" units="cm"/>
      <inkml:brushProperty name="color" value="#FF0000"/>
    </inkml:brush>
  </inkml:definitions>
  <inkml:trace contextRef="#ctx0" brushRef="#br0">12947 12912 0,'18'17'47,"-18"36"-32,35 0 1,0 35-16,1 18 15,-19-35 1,1-1 0,0 36-16,-18 0 15,17 0 1,-17-53 0,0-36-16</inkml:trace>
  <inkml:trace contextRef="#ctx0" brushRef="#br0" timeOffset="1226.54">12859 12947 0,'0'0'0,"0"-18"0,18 1 31,-1 17 31,19-18-30,17 18-17,-1 0 1,-16 0-1,-1 0-15,18 0 16,0 35 0,-18-17-16,18 0 15,18-1 1,-1 19 0,-17-36-16,-35 0 15,-1 17 16,-17 1-15,18-18 0,-18 17 46,0 19-62,0-19 0,-18 1 16,-17 53-1,17-71 32,-34 0-31,34 0-16,0 0 16,-35 0-1,36 0 1,-19 0-16</inkml:trace>
  <inkml:trace contextRef="#ctx0" brushRef="#br0" timeOffset="2498.76">13759 13159 0,'0'35'94,"0"-17"-94,0 17 15,17 18 1,1-36-1,17 36-15,-17-35 16,-1-18 0,-17 18-16,36-1 62,-19 1-46,1-18-1,17 0 1,18 0 0,18 0-16,-18 0 15,-36 0 1,-17-18 0,18 1-1,-18-1 1,0 0-16,0 1 15,-18-36 1,18 17 0,-17 19-16,-1-18 15,-17 17 1,17-17 0,1 17-1,17 0 1,-18 18-1,18-17 1,-18-1 31,1 0-31,-19 18-1,-17 0 1,0 0-1,18 0 1,-35 18-16,52-18 16,0 18-1,18-1 63,18 1-62</inkml:trace>
  <inkml:trace contextRef="#ctx0" brushRef="#br0" timeOffset="3239.92">14447 12929 0,'0'18'31,"0"17"-15,17 1 0,-17-1-16,18 18 15,0-18 1,-1 18 0,18 0-16,-17 0 15,-18-36 1,18 19 15,-18-19-15,0 1 15,17-18 31</inkml:trace>
  <inkml:trace contextRef="#ctx0" brushRef="#br0" timeOffset="4341.82">14500 12735 0,'0'0'0,"17"0"125,18 0-78,-17 18-47,0-18 31,-1 18-31,1-1 16,0 1 0,-1-1-1,1 1-15,-18 0 16,0-1-1,0 36 1,0-35 15,-35 0-31,17 17 16,-17-35 15,-1 18-31,19-18 47,-1 17-31,18 1 31,0-1-32,0 1 1,35 0-1,-17-1-15,0 1 32,-1 0-17,19-18 1,-19 0 0,19 35 30,16-35-30,-16 18 0,34-1-16,-34-17 31</inkml:trace>
  <inkml:trace contextRef="#ctx0" brushRef="#br0" timeOffset="4964.56">14817 12965 0,'0'-18'47,"35"18"-47,71-18 16,0-17-1,-71 17 157,-17 18-172,-1 0 16</inkml:trace>
  <inkml:trace contextRef="#ctx0" brushRef="#br0" timeOffset="5996.19">15064 12912 0,'0'17'78,"0"36"-63,0-17 1,18 34-16,-18-35 16,17 1-1,-17 34 1,0-17-16,18 0 15,-18-35 1,0-1-16,0 19 16,17-19 15,1 18-15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a:t>Fare clic per modificare gli stili del testo dello schema</a:t>
            </a:r>
          </a:p>
          <a:p>
            <a:pPr lvl="0"/>
            <a:r>
              <a:rPr lang="it-IT" noProof="0"/>
              <a:t>Secondo livello</a:t>
            </a:r>
          </a:p>
          <a:p>
            <a:pPr lvl="0"/>
            <a:r>
              <a:rPr lang="it-IT" noProof="0"/>
              <a:t>Terzo livello</a:t>
            </a:r>
          </a:p>
          <a:p>
            <a:pPr lvl="0"/>
            <a:r>
              <a:rPr lang="it-IT" noProof="0"/>
              <a:t>Quarto livello</a:t>
            </a:r>
          </a:p>
          <a:p>
            <a:pPr lvl="0"/>
            <a:r>
              <a:rPr lang="it-IT" noProof="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76DE7D6F-A9D7-484C-A58E-7E9A62EDA4AA}" type="slidenum">
              <a:rPr lang="it-IT"/>
              <a:pPr>
                <a:defRPr/>
              </a:pPr>
              <a:t>‹N›</a:t>
            </a:fld>
            <a:endParaRPr lang="it-IT"/>
          </a:p>
        </p:txBody>
      </p:sp>
    </p:spTree>
    <p:extLst>
      <p:ext uri="{BB962C8B-B14F-4D97-AF65-F5344CB8AC3E}">
        <p14:creationId xmlns:p14="http://schemas.microsoft.com/office/powerpoint/2010/main" val="29485297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p:spPr>
        <p:txBody>
          <a:bodyPr/>
          <a:lstStyle/>
          <a:p>
            <a:r>
              <a:rPr lang="it-IT"/>
              <a:t>Geografia delle Reti EC 503</a:t>
            </a:r>
          </a:p>
          <a:p>
            <a:r>
              <a:rPr lang="it-IT"/>
              <a:t>I Modulo</a:t>
            </a:r>
          </a:p>
          <a:p>
            <a:r>
              <a:rPr lang="it-IT"/>
              <a:t>Giuseppe Borruso</a:t>
            </a:r>
          </a:p>
        </p:txBody>
      </p:sp>
      <p:sp>
        <p:nvSpPr>
          <p:cNvPr id="16386" name="Rectangle 7"/>
          <p:cNvSpPr>
            <a:spLocks noGrp="1" noChangeArrowheads="1"/>
          </p:cNvSpPr>
          <p:nvPr>
            <p:ph type="sldNum" sz="quarter" idx="5"/>
          </p:nvPr>
        </p:nvSpPr>
        <p:spPr>
          <a:noFill/>
        </p:spPr>
        <p:txBody>
          <a:bodyPr/>
          <a:lstStyle/>
          <a:p>
            <a:fld id="{295D6982-71A3-476A-99F6-A8D1115337E8}" type="slidenum">
              <a:rPr lang="it-IT" smtClean="0"/>
              <a:pPr/>
              <a:t>1</a:t>
            </a:fld>
            <a:endParaRPr lang="it-IT"/>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r>
              <a:rPr lang="it-IT" dirty="0" err="1"/>
              <a:t>Slides</a:t>
            </a:r>
            <a:r>
              <a:rPr lang="it-IT" dirty="0"/>
              <a:t> with (*) in </a:t>
            </a:r>
            <a:r>
              <a:rPr lang="it-IT" dirty="0" err="1"/>
              <a:t>footnotes</a:t>
            </a:r>
            <a:r>
              <a:rPr lang="it-IT" dirty="0"/>
              <a:t> </a:t>
            </a:r>
            <a:r>
              <a:rPr lang="it-IT" dirty="0" err="1"/>
              <a:t>have</a:t>
            </a:r>
            <a:r>
              <a:rPr lang="it-IT" dirty="0"/>
              <a:t> </a:t>
            </a:r>
            <a:r>
              <a:rPr lang="it-IT" dirty="0" err="1"/>
              <a:t>been</a:t>
            </a:r>
            <a:r>
              <a:rPr lang="it-IT" dirty="0"/>
              <a:t> </a:t>
            </a:r>
            <a:r>
              <a:rPr lang="it-IT" dirty="0" err="1"/>
              <a:t>modified</a:t>
            </a:r>
            <a:r>
              <a:rPr lang="it-IT" dirty="0"/>
              <a:t> by Jean-Paul </a:t>
            </a:r>
            <a:r>
              <a:rPr lang="it-IT" dirty="0" err="1"/>
              <a:t>Rodrigue</a:t>
            </a:r>
            <a:r>
              <a:rPr lang="it-IT" dirty="0"/>
              <a:t> </a:t>
            </a:r>
            <a:r>
              <a:rPr lang="it-IT" dirty="0" err="1"/>
              <a:t>materials</a:t>
            </a:r>
            <a:r>
              <a:rPr lang="it-IT" dirty="0"/>
              <a:t>. (</a:t>
            </a:r>
            <a:r>
              <a:rPr lang="it-IT" dirty="0" err="1"/>
              <a:t>see</a:t>
            </a:r>
            <a:r>
              <a:rPr lang="it-IT" dirty="0"/>
              <a:t> copyright). I </a:t>
            </a:r>
            <a:r>
              <a:rPr lang="it-IT" dirty="0" err="1"/>
              <a:t>have</a:t>
            </a:r>
            <a:r>
              <a:rPr lang="it-IT" dirty="0"/>
              <a:t> </a:t>
            </a:r>
            <a:r>
              <a:rPr lang="it-IT" dirty="0" err="1"/>
              <a:t>modified</a:t>
            </a:r>
            <a:r>
              <a:rPr lang="it-IT" dirty="0"/>
              <a:t> and </a:t>
            </a:r>
            <a:r>
              <a:rPr lang="it-IT" dirty="0" err="1"/>
              <a:t>elaborated</a:t>
            </a:r>
            <a:r>
              <a:rPr lang="it-IT" dirty="0"/>
              <a:t> </a:t>
            </a:r>
            <a:r>
              <a:rPr lang="it-IT" dirty="0" err="1"/>
              <a:t>materials</a:t>
            </a:r>
            <a:r>
              <a:rPr lang="it-IT" dirty="0"/>
              <a:t> in </a:t>
            </a:r>
            <a:r>
              <a:rPr lang="it-IT" dirty="0" err="1"/>
              <a:t>order</a:t>
            </a:r>
            <a:r>
              <a:rPr lang="it-IT" dirty="0"/>
              <a:t> to be </a:t>
            </a:r>
            <a:r>
              <a:rPr lang="it-IT" dirty="0" err="1"/>
              <a:t>suitable</a:t>
            </a:r>
            <a:r>
              <a:rPr lang="it-IT" dirty="0"/>
              <a:t> for the </a:t>
            </a:r>
            <a:r>
              <a:rPr lang="it-IT" dirty="0" err="1"/>
              <a:t>current</a:t>
            </a:r>
            <a:r>
              <a:rPr lang="it-IT" dirty="0"/>
              <a:t> </a:t>
            </a:r>
            <a:r>
              <a:rPr lang="it-IT" dirty="0" err="1"/>
              <a:t>course</a:t>
            </a:r>
            <a:r>
              <a:rPr lang="it-IT" dirty="0"/>
              <a:t>. </a:t>
            </a:r>
          </a:p>
          <a:p>
            <a:pPr eaLnBrk="1" hangingPunct="1">
              <a:spcBef>
                <a:spcPct val="0"/>
              </a:spcBef>
            </a:pPr>
            <a:r>
              <a:rPr lang="en-US" dirty="0">
                <a:solidFill>
                  <a:srgbClr val="1C1C1C"/>
                </a:solidFill>
              </a:rPr>
              <a:t>Copyright © 1998-2010, Dr. Jean-Paul </a:t>
            </a:r>
            <a:r>
              <a:rPr lang="en-US" dirty="0" err="1">
                <a:solidFill>
                  <a:srgbClr val="1C1C1C"/>
                </a:solidFill>
              </a:rPr>
              <a:t>Rodrigue</a:t>
            </a:r>
            <a:r>
              <a:rPr lang="en-US" dirty="0">
                <a:solidFill>
                  <a:srgbClr val="1C1C1C"/>
                </a:solidFill>
              </a:rPr>
              <a:t>, Dept. of Global Studies &amp; Geography, Hofstra University. For personal or classroom use ONLY. </a:t>
            </a:r>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p:spPr>
        <p:txBody>
          <a:bodyPr/>
          <a:lstStyle/>
          <a:p>
            <a:fld id="{260944BF-7BAC-4AE4-953B-7A066BD5962F}" type="slidenum">
              <a:rPr lang="en-US" smtClean="0"/>
              <a:pPr/>
              <a:t>3</a:t>
            </a:fld>
            <a:endParaRPr lang="en-US"/>
          </a:p>
        </p:txBody>
      </p:sp>
      <p:sp>
        <p:nvSpPr>
          <p:cNvPr id="307203" name="Rectangle 2"/>
          <p:cNvSpPr>
            <a:spLocks noGrp="1" noRot="1" noChangeAspect="1" noChangeArrowheads="1" noTextEdit="1"/>
          </p:cNvSpPr>
          <p:nvPr>
            <p:ph type="sldImg"/>
          </p:nvPr>
        </p:nvSpPr>
        <p:spPr>
          <a:ln/>
        </p:spPr>
      </p:sp>
      <p:sp>
        <p:nvSpPr>
          <p:cNvPr id="30720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861399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p:txBody>
          <a:bodyPr/>
          <a:lstStyle/>
          <a:p>
            <a:pPr>
              <a:defRPr/>
            </a:pPr>
            <a:fld id="{8D13137A-311A-418D-A933-5ED6990648E5}" type="slidenum">
              <a:rPr lang="en-US" smtClean="0"/>
              <a:pPr>
                <a:defRPr/>
              </a:pPr>
              <a:t>7</a:t>
            </a:fld>
            <a:endParaRPr 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p:txBody>
          <a:bodyPr/>
          <a:lstStyle/>
          <a:p>
            <a:pPr>
              <a:defRPr/>
            </a:pPr>
            <a:fld id="{D6E06F12-236B-4479-9BF4-2000A493BB17}" type="slidenum">
              <a:rPr lang="en-US" smtClean="0"/>
              <a:pPr>
                <a:defRPr/>
              </a:pPr>
              <a:t>8</a:t>
            </a:fld>
            <a:endParaRPr 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962FCDE3-CBA8-4C5B-B1D1-F080A6165545}" type="slidenum">
              <a:rPr lang="en-US" smtClean="0"/>
              <a:pPr/>
              <a:t>9</a:t>
            </a:fld>
            <a:endParaRPr 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03880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1133A372-69CF-42C2-9817-5370B6CE60B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C50BB31A-F0B3-438C-AC2E-8185AA2B0339}"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03000DF9-001C-4A80-9C42-FFBFF0C201B0}"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7F9D559-DAD7-4171-B0F9-8FC5D507FBE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C733D8E-2118-4038-8157-16FCC8B87AA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5B128CA9-13F1-41FB-9285-50BF0D27370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DCC20FC8-F016-4BAA-95E4-8C83511D794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BA75ECEA-2974-44EA-B977-2350BEB8618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89A08177-08AF-429C-BDF8-BFA91397AEB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2D931B85-458D-4475-A6A7-931AA67B1C7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682653AD-9032-4FDF-BB92-55706163B270}"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400">
                <a:latin typeface="+mn-lt"/>
              </a:defRPr>
            </a:lvl1pPr>
          </a:lstStyle>
          <a:p>
            <a:pPr>
              <a:defRPr/>
            </a:pPr>
            <a:fld id="{50BBB78C-A580-4F9F-BF3C-C433DBF2F9C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iuseppe.borruso@econ.units.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990600" y="2501900"/>
            <a:ext cx="7772400" cy="1143000"/>
          </a:xfrm>
        </p:spPr>
        <p:txBody>
          <a:bodyPr/>
          <a:lstStyle/>
          <a:p>
            <a:pPr eaLnBrk="1" hangingPunct="1"/>
            <a:r>
              <a:rPr lang="it-IT" sz="3600" b="1" dirty="0" err="1">
                <a:latin typeface="Arial" charset="0"/>
              </a:rPr>
              <a:t>Economic</a:t>
            </a:r>
            <a:r>
              <a:rPr lang="it-IT" sz="3600" b="1" dirty="0">
                <a:latin typeface="Arial" charset="0"/>
              </a:rPr>
              <a:t> </a:t>
            </a:r>
            <a:r>
              <a:rPr lang="it-IT" sz="3600" b="1" dirty="0" err="1">
                <a:latin typeface="Arial" charset="0"/>
              </a:rPr>
              <a:t>Geography</a:t>
            </a:r>
            <a:r>
              <a:rPr lang="it-IT" sz="3600" b="1" dirty="0">
                <a:latin typeface="Arial" charset="0"/>
              </a:rPr>
              <a:t> </a:t>
            </a:r>
            <a:br>
              <a:rPr lang="it-IT" sz="3600" b="1" dirty="0">
                <a:latin typeface="Arial" charset="0"/>
              </a:rPr>
            </a:br>
            <a:br>
              <a:rPr lang="it-IT" sz="3600" b="1" dirty="0">
                <a:latin typeface="Arial" charset="0"/>
              </a:rPr>
            </a:br>
            <a:r>
              <a:rPr lang="it-IT" sz="2400" dirty="0">
                <a:latin typeface="Arial" charset="0"/>
              </a:rPr>
              <a:t>4 – </a:t>
            </a:r>
            <a:r>
              <a:rPr lang="it-IT" sz="2400" dirty="0" err="1">
                <a:latin typeface="Arial" charset="0"/>
              </a:rPr>
              <a:t>Transport</a:t>
            </a:r>
            <a:r>
              <a:rPr lang="it-IT" sz="2400" dirty="0">
                <a:latin typeface="Arial" charset="0"/>
              </a:rPr>
              <a:t> and location</a:t>
            </a:r>
            <a:endParaRPr lang="it-IT" sz="2000" b="1" i="1" dirty="0">
              <a:latin typeface="Arial" charset="0"/>
            </a:endParaRPr>
          </a:p>
        </p:txBody>
      </p:sp>
      <p:pic>
        <p:nvPicPr>
          <p:cNvPr id="5" name="Picture 4" descr="Università degli Studi di Tries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3324225" cy="723900"/>
          </a:xfrm>
          <a:prstGeom prst="rect">
            <a:avLst/>
          </a:prstGeom>
          <a:noFill/>
          <a:extLst>
            <a:ext uri="{909E8E84-426E-40DD-AFC4-6F175D3DCCD1}">
              <a14:hiddenFill xmlns:a14="http://schemas.microsoft.com/office/drawing/2010/main">
                <a:solidFill>
                  <a:srgbClr val="FFFFFF"/>
                </a:solidFill>
              </a14:hiddenFill>
            </a:ext>
          </a:extLst>
        </p:spPr>
      </p:pic>
      <p:sp>
        <p:nvSpPr>
          <p:cNvPr id="2" name="Sottotitolo 1"/>
          <p:cNvSpPr>
            <a:spLocks noGrp="1"/>
          </p:cNvSpPr>
          <p:nvPr>
            <p:ph type="subTitle" idx="1"/>
          </p:nvPr>
        </p:nvSpPr>
        <p:spPr/>
        <p:txBody>
          <a:bodyPr/>
          <a:lstStyle/>
          <a:p>
            <a:endParaRPr lang="it-IT" dirty="0"/>
          </a:p>
        </p:txBody>
      </p:sp>
      <p:sp>
        <p:nvSpPr>
          <p:cNvPr id="6" name="Rectangle 3" descr="Rectangle: Click to edit Master text styles&#10;Second level&#10;Third level&#10;Fourth level&#10;Fifth level"/>
          <p:cNvSpPr txBox="1">
            <a:spLocks noChangeArrowheads="1"/>
          </p:cNvSpPr>
          <p:nvPr/>
        </p:nvSpPr>
        <p:spPr bwMode="auto">
          <a:xfrm>
            <a:off x="1143000" y="3462338"/>
            <a:ext cx="64008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hlink"/>
              </a:buClr>
              <a:buSzPct val="110000"/>
              <a:buFont typeface="Wingdings"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a:lstStyle>
          <a:p>
            <a:pPr eaLnBrk="1" hangingPunct="1"/>
            <a:endParaRPr lang="it-IT" sz="1800" kern="0" dirty="0"/>
          </a:p>
          <a:p>
            <a:pPr eaLnBrk="1" hangingPunct="1"/>
            <a:endParaRPr lang="it-IT" sz="1800" kern="0" dirty="0"/>
          </a:p>
          <a:p>
            <a:pPr eaLnBrk="1" hangingPunct="1"/>
            <a:r>
              <a:rPr lang="it-IT" sz="1800" kern="0" dirty="0"/>
              <a:t>121EC</a:t>
            </a:r>
          </a:p>
          <a:p>
            <a:pPr eaLnBrk="1" hangingPunct="1"/>
            <a:endParaRPr lang="it-IT" sz="1800" kern="0" dirty="0"/>
          </a:p>
          <a:p>
            <a:pPr eaLnBrk="1" hangingPunct="1">
              <a:spcBef>
                <a:spcPct val="15000"/>
              </a:spcBef>
            </a:pPr>
            <a:r>
              <a:rPr lang="it-IT" sz="1600" kern="0" dirty="0"/>
              <a:t>A.Y. </a:t>
            </a:r>
            <a:r>
              <a:rPr lang="it-IT" sz="1600" kern="0"/>
              <a:t>2023/2024</a:t>
            </a:r>
            <a:endParaRPr lang="it-IT" sz="1600" kern="0" dirty="0"/>
          </a:p>
          <a:p>
            <a:pPr eaLnBrk="1" hangingPunct="1">
              <a:spcBef>
                <a:spcPct val="15000"/>
              </a:spcBef>
            </a:pPr>
            <a:r>
              <a:rPr lang="it-IT" sz="1600" kern="0" dirty="0"/>
              <a:t>Dr. Giuseppe Borruso</a:t>
            </a:r>
          </a:p>
          <a:p>
            <a:pPr eaLnBrk="1" hangingPunct="1">
              <a:spcBef>
                <a:spcPct val="15000"/>
              </a:spcBef>
            </a:pPr>
            <a:r>
              <a:rPr lang="it-IT" sz="1600" kern="0" dirty="0" err="1"/>
              <a:t>Department</a:t>
            </a:r>
            <a:r>
              <a:rPr lang="it-IT" sz="1600" kern="0" dirty="0"/>
              <a:t> of </a:t>
            </a:r>
            <a:r>
              <a:rPr lang="it-IT" sz="1600" kern="0" dirty="0" err="1"/>
              <a:t>Economics</a:t>
            </a:r>
            <a:r>
              <a:rPr lang="it-IT" sz="1600" kern="0" dirty="0"/>
              <a:t>, Business, </a:t>
            </a:r>
            <a:r>
              <a:rPr lang="it-IT" sz="1600" kern="0" dirty="0" err="1"/>
              <a:t>Mathematics</a:t>
            </a:r>
            <a:r>
              <a:rPr lang="it-IT" sz="1600" kern="0" dirty="0"/>
              <a:t> and </a:t>
            </a:r>
            <a:r>
              <a:rPr lang="it-IT" sz="1600" kern="0" dirty="0" err="1"/>
              <a:t>Statistics</a:t>
            </a:r>
            <a:endParaRPr lang="it-IT" sz="1600" kern="0" dirty="0"/>
          </a:p>
          <a:p>
            <a:pPr eaLnBrk="1" hangingPunct="1">
              <a:spcBef>
                <a:spcPct val="15000"/>
              </a:spcBef>
            </a:pPr>
            <a:r>
              <a:rPr lang="it-IT" sz="1600" kern="0" dirty="0" err="1"/>
              <a:t>University</a:t>
            </a:r>
            <a:r>
              <a:rPr lang="it-IT" sz="1600" kern="0" dirty="0"/>
              <a:t> of Trieste</a:t>
            </a:r>
          </a:p>
          <a:p>
            <a:pPr eaLnBrk="1" hangingPunct="1">
              <a:spcBef>
                <a:spcPct val="15000"/>
              </a:spcBef>
            </a:pPr>
            <a:r>
              <a:rPr lang="it-IT" sz="1600" kern="0" dirty="0"/>
              <a:t>E-mail. </a:t>
            </a:r>
            <a:r>
              <a:rPr lang="it-IT" sz="1600" kern="0" dirty="0">
                <a:hlinkClick r:id="rId4"/>
              </a:rPr>
              <a:t>giuseppe.borruso@econ.units.it</a:t>
            </a:r>
            <a:endParaRPr lang="it-IT" sz="1600" kern="0" dirty="0"/>
          </a:p>
          <a:p>
            <a:pPr eaLnBrk="1" hangingPunct="1">
              <a:spcBef>
                <a:spcPct val="15000"/>
              </a:spcBef>
            </a:pPr>
            <a:r>
              <a:rPr lang="it-IT" sz="1600" kern="0" dirty="0" err="1"/>
              <a:t>Ph</a:t>
            </a:r>
            <a:r>
              <a:rPr lang="it-IT" sz="1600" kern="0" dirty="0"/>
              <a:t>. +39 040 558 </a:t>
            </a:r>
            <a:r>
              <a:rPr lang="it-IT" sz="1600" b="1" kern="0" dirty="0"/>
              <a:t>7008</a:t>
            </a:r>
          </a:p>
          <a:p>
            <a:pPr eaLnBrk="1" hangingPunct="1">
              <a:spcBef>
                <a:spcPct val="15000"/>
              </a:spcBef>
            </a:pPr>
            <a:r>
              <a:rPr lang="it-IT" sz="1600" kern="0" dirty="0" err="1"/>
              <a:t>Skype</a:t>
            </a:r>
            <a:r>
              <a:rPr lang="it-IT" sz="1600" kern="0" dirty="0"/>
              <a:t>:  </a:t>
            </a:r>
            <a:r>
              <a:rPr lang="it-IT" sz="1600" kern="0" dirty="0" err="1"/>
              <a:t>giuseppe.borruso</a:t>
            </a:r>
            <a:r>
              <a:rPr lang="it-IT" sz="1600" kern="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611188" y="333375"/>
            <a:ext cx="7772400" cy="1143000"/>
          </a:xfrm>
        </p:spPr>
        <p:txBody>
          <a:bodyPr/>
          <a:lstStyle/>
          <a:p>
            <a:pPr eaLnBrk="1" hangingPunct="1"/>
            <a:r>
              <a:rPr lang="en-GB" sz="3600" dirty="0"/>
              <a:t>Learning Objectives</a:t>
            </a:r>
          </a:p>
        </p:txBody>
      </p:sp>
      <p:sp>
        <p:nvSpPr>
          <p:cNvPr id="17410" name="Rectangle 3" descr="Rectangle: Click to edit Master text styles&#10;Second level&#10;Third level&#10;Fourth level&#10;Fifth level"/>
          <p:cNvSpPr>
            <a:spLocks noGrp="1" noChangeArrowheads="1"/>
          </p:cNvSpPr>
          <p:nvPr>
            <p:ph type="body" idx="4294967295"/>
          </p:nvPr>
        </p:nvSpPr>
        <p:spPr>
          <a:xfrm>
            <a:off x="838200" y="1905000"/>
            <a:ext cx="7772400" cy="4619625"/>
          </a:xfrm>
        </p:spPr>
        <p:txBody>
          <a:bodyPr/>
          <a:lstStyle/>
          <a:p>
            <a:pPr eaLnBrk="1" hangingPunct="1"/>
            <a:r>
              <a:rPr lang="en-US" dirty="0"/>
              <a:t>In this lesson we will:</a:t>
            </a:r>
          </a:p>
          <a:p>
            <a:pPr lvl="1" eaLnBrk="1" hangingPunct="1"/>
            <a:r>
              <a:rPr lang="en-US" dirty="0"/>
              <a:t>Introduce the importance of Transport in Location;</a:t>
            </a:r>
          </a:p>
          <a:p>
            <a:pPr lvl="1" eaLnBrk="1" hangingPunct="1"/>
            <a:r>
              <a:rPr lang="en-US" dirty="0"/>
              <a:t>Present the factors characterizing a transport system;</a:t>
            </a:r>
          </a:p>
          <a:p>
            <a:pPr lvl="1" eaLnBrk="1" hangingPunct="1"/>
            <a:r>
              <a:rPr lang="en-US" dirty="0"/>
              <a:t>Examine the growth factors in transport demand;</a:t>
            </a:r>
          </a:p>
          <a:p>
            <a:pPr lvl="1" eaLnBrk="1" hangingPunct="1"/>
            <a:r>
              <a:rPr lang="en-US" dirty="0"/>
              <a:t>Scale of spatial organization of transport</a:t>
            </a:r>
          </a:p>
          <a:p>
            <a:pPr lvl="1" eaLnBrk="1" hangingPunct="1"/>
            <a:r>
              <a:rPr lang="en-US" dirty="0"/>
              <a:t>The spatial structure of transport costs</a:t>
            </a:r>
          </a:p>
          <a:p>
            <a:pPr lvl="1" eaLnBrk="1" hangingPunct="1"/>
            <a:r>
              <a:rPr lang="en-US" dirty="0"/>
              <a:t>Route selection issues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4"/>
          <p:cNvSpPr>
            <a:spLocks noGrp="1" noChangeArrowheads="1"/>
          </p:cNvSpPr>
          <p:nvPr>
            <p:ph type="title"/>
          </p:nvPr>
        </p:nvSpPr>
        <p:spPr/>
        <p:txBody>
          <a:bodyPr/>
          <a:lstStyle/>
          <a:p>
            <a:pPr eaLnBrk="1" hangingPunct="1"/>
            <a:r>
              <a:rPr lang="en-US"/>
              <a:t>The “Last Mile” in Freight Distribution</a:t>
            </a:r>
          </a:p>
        </p:txBody>
      </p:sp>
      <p:sp>
        <p:nvSpPr>
          <p:cNvPr id="154628" name="Line 2"/>
          <p:cNvSpPr>
            <a:spLocks noChangeShapeType="1"/>
          </p:cNvSpPr>
          <p:nvPr/>
        </p:nvSpPr>
        <p:spPr bwMode="auto">
          <a:xfrm flipV="1">
            <a:off x="3251200" y="3665538"/>
            <a:ext cx="0" cy="885825"/>
          </a:xfrm>
          <a:prstGeom prst="line">
            <a:avLst/>
          </a:prstGeom>
          <a:noFill/>
          <a:ln w="25400">
            <a:solidFill>
              <a:srgbClr val="C0C0C0"/>
            </a:solidFill>
            <a:round/>
            <a:headEnd/>
            <a:tailEnd/>
          </a:ln>
        </p:spPr>
        <p:txBody>
          <a:bodyPr/>
          <a:lstStyle/>
          <a:p>
            <a:endParaRPr lang="en-US"/>
          </a:p>
        </p:txBody>
      </p:sp>
      <p:sp>
        <p:nvSpPr>
          <p:cNvPr id="154629" name="Line 3"/>
          <p:cNvSpPr>
            <a:spLocks noChangeShapeType="1"/>
          </p:cNvSpPr>
          <p:nvPr/>
        </p:nvSpPr>
        <p:spPr bwMode="auto">
          <a:xfrm flipV="1">
            <a:off x="5224463" y="3665538"/>
            <a:ext cx="0" cy="949325"/>
          </a:xfrm>
          <a:prstGeom prst="line">
            <a:avLst/>
          </a:prstGeom>
          <a:noFill/>
          <a:ln w="25400">
            <a:solidFill>
              <a:srgbClr val="C0C0C0"/>
            </a:solidFill>
            <a:round/>
            <a:headEnd/>
            <a:tailEnd/>
          </a:ln>
        </p:spPr>
        <p:txBody>
          <a:bodyPr/>
          <a:lstStyle/>
          <a:p>
            <a:endParaRPr lang="en-US"/>
          </a:p>
        </p:txBody>
      </p:sp>
      <p:sp>
        <p:nvSpPr>
          <p:cNvPr id="154630" name="Line 4"/>
          <p:cNvSpPr>
            <a:spLocks noChangeShapeType="1"/>
          </p:cNvSpPr>
          <p:nvPr/>
        </p:nvSpPr>
        <p:spPr bwMode="auto">
          <a:xfrm flipV="1">
            <a:off x="6346825" y="3665538"/>
            <a:ext cx="0" cy="931862"/>
          </a:xfrm>
          <a:prstGeom prst="line">
            <a:avLst/>
          </a:prstGeom>
          <a:noFill/>
          <a:ln w="25400">
            <a:solidFill>
              <a:srgbClr val="C0C0C0"/>
            </a:solidFill>
            <a:round/>
            <a:headEnd/>
            <a:tailEnd/>
          </a:ln>
        </p:spPr>
        <p:txBody>
          <a:bodyPr/>
          <a:lstStyle/>
          <a:p>
            <a:endParaRPr lang="en-US"/>
          </a:p>
        </p:txBody>
      </p:sp>
      <p:sp>
        <p:nvSpPr>
          <p:cNvPr id="154631" name="Line 6"/>
          <p:cNvSpPr>
            <a:spLocks noChangeShapeType="1"/>
          </p:cNvSpPr>
          <p:nvPr/>
        </p:nvSpPr>
        <p:spPr bwMode="auto">
          <a:xfrm>
            <a:off x="1370013" y="4576763"/>
            <a:ext cx="1530350" cy="0"/>
          </a:xfrm>
          <a:prstGeom prst="line">
            <a:avLst/>
          </a:prstGeom>
          <a:noFill/>
          <a:ln w="127000">
            <a:solidFill>
              <a:srgbClr val="000080"/>
            </a:solidFill>
            <a:round/>
            <a:headEnd/>
            <a:tailEnd/>
          </a:ln>
        </p:spPr>
        <p:txBody>
          <a:bodyPr/>
          <a:lstStyle/>
          <a:p>
            <a:endParaRPr lang="en-US"/>
          </a:p>
        </p:txBody>
      </p:sp>
      <p:sp>
        <p:nvSpPr>
          <p:cNvPr id="154632" name="Line 7"/>
          <p:cNvSpPr>
            <a:spLocks noChangeShapeType="1"/>
          </p:cNvSpPr>
          <p:nvPr/>
        </p:nvSpPr>
        <p:spPr bwMode="auto">
          <a:xfrm>
            <a:off x="3597275" y="4583113"/>
            <a:ext cx="1457325" cy="0"/>
          </a:xfrm>
          <a:prstGeom prst="line">
            <a:avLst/>
          </a:prstGeom>
          <a:noFill/>
          <a:ln w="76200">
            <a:solidFill>
              <a:srgbClr val="800000"/>
            </a:solidFill>
            <a:round/>
            <a:headEnd/>
            <a:tailEnd/>
          </a:ln>
        </p:spPr>
        <p:txBody>
          <a:bodyPr/>
          <a:lstStyle/>
          <a:p>
            <a:endParaRPr lang="en-US"/>
          </a:p>
        </p:txBody>
      </p:sp>
      <p:sp>
        <p:nvSpPr>
          <p:cNvPr id="154633" name="Line 8"/>
          <p:cNvSpPr>
            <a:spLocks noChangeShapeType="1"/>
          </p:cNvSpPr>
          <p:nvPr/>
        </p:nvSpPr>
        <p:spPr bwMode="auto">
          <a:xfrm>
            <a:off x="3556000" y="4791075"/>
            <a:ext cx="606425" cy="323850"/>
          </a:xfrm>
          <a:prstGeom prst="line">
            <a:avLst/>
          </a:prstGeom>
          <a:noFill/>
          <a:ln w="76200">
            <a:solidFill>
              <a:srgbClr val="800000"/>
            </a:solidFill>
            <a:round/>
            <a:headEnd/>
            <a:tailEnd/>
          </a:ln>
        </p:spPr>
        <p:txBody>
          <a:bodyPr/>
          <a:lstStyle/>
          <a:p>
            <a:endParaRPr lang="en-US"/>
          </a:p>
        </p:txBody>
      </p:sp>
      <p:sp>
        <p:nvSpPr>
          <p:cNvPr id="154634" name="Line 9"/>
          <p:cNvSpPr>
            <a:spLocks noChangeShapeType="1"/>
          </p:cNvSpPr>
          <p:nvPr/>
        </p:nvSpPr>
        <p:spPr bwMode="auto">
          <a:xfrm flipV="1">
            <a:off x="3544888" y="4125913"/>
            <a:ext cx="587375" cy="254000"/>
          </a:xfrm>
          <a:prstGeom prst="line">
            <a:avLst/>
          </a:prstGeom>
          <a:noFill/>
          <a:ln w="76200">
            <a:solidFill>
              <a:srgbClr val="800000"/>
            </a:solidFill>
            <a:round/>
            <a:headEnd/>
            <a:tailEnd/>
          </a:ln>
        </p:spPr>
        <p:txBody>
          <a:bodyPr/>
          <a:lstStyle/>
          <a:p>
            <a:endParaRPr lang="en-US"/>
          </a:p>
        </p:txBody>
      </p:sp>
      <p:sp>
        <p:nvSpPr>
          <p:cNvPr id="154635" name="Line 10"/>
          <p:cNvSpPr>
            <a:spLocks noChangeShapeType="1"/>
          </p:cNvSpPr>
          <p:nvPr/>
        </p:nvSpPr>
        <p:spPr bwMode="auto">
          <a:xfrm>
            <a:off x="5424488" y="4581525"/>
            <a:ext cx="814387" cy="0"/>
          </a:xfrm>
          <a:prstGeom prst="line">
            <a:avLst/>
          </a:prstGeom>
          <a:noFill/>
          <a:ln w="38100">
            <a:solidFill>
              <a:srgbClr val="808000"/>
            </a:solidFill>
            <a:round/>
            <a:headEnd/>
            <a:tailEnd/>
          </a:ln>
        </p:spPr>
        <p:txBody>
          <a:bodyPr/>
          <a:lstStyle/>
          <a:p>
            <a:endParaRPr lang="en-US"/>
          </a:p>
        </p:txBody>
      </p:sp>
      <p:sp>
        <p:nvSpPr>
          <p:cNvPr id="154636" name="Oval 11"/>
          <p:cNvSpPr>
            <a:spLocks noChangeArrowheads="1"/>
          </p:cNvSpPr>
          <p:nvPr/>
        </p:nvSpPr>
        <p:spPr bwMode="auto">
          <a:xfrm>
            <a:off x="2879725" y="4206875"/>
            <a:ext cx="750888" cy="750888"/>
          </a:xfrm>
          <a:prstGeom prst="ellipse">
            <a:avLst/>
          </a:prstGeom>
          <a:solidFill>
            <a:srgbClr val="FFCC00"/>
          </a:solidFill>
          <a:ln w="50800">
            <a:solidFill>
              <a:srgbClr val="808080"/>
            </a:solidFill>
            <a:round/>
            <a:headEnd/>
            <a:tailEnd/>
          </a:ln>
        </p:spPr>
        <p:txBody>
          <a:bodyPr wrap="none" anchor="ctr"/>
          <a:lstStyle/>
          <a:p>
            <a:endParaRPr lang="en-US"/>
          </a:p>
        </p:txBody>
      </p:sp>
      <p:sp>
        <p:nvSpPr>
          <p:cNvPr id="154637" name="Line 12"/>
          <p:cNvSpPr>
            <a:spLocks noChangeShapeType="1"/>
          </p:cNvSpPr>
          <p:nvPr/>
        </p:nvSpPr>
        <p:spPr bwMode="auto">
          <a:xfrm>
            <a:off x="5341938" y="4689475"/>
            <a:ext cx="460375" cy="169863"/>
          </a:xfrm>
          <a:prstGeom prst="line">
            <a:avLst/>
          </a:prstGeom>
          <a:noFill/>
          <a:ln w="38100">
            <a:solidFill>
              <a:srgbClr val="808000"/>
            </a:solidFill>
            <a:round/>
            <a:headEnd/>
            <a:tailEnd/>
          </a:ln>
        </p:spPr>
        <p:txBody>
          <a:bodyPr/>
          <a:lstStyle/>
          <a:p>
            <a:endParaRPr lang="en-US"/>
          </a:p>
        </p:txBody>
      </p:sp>
      <p:sp>
        <p:nvSpPr>
          <p:cNvPr id="154638" name="Line 13"/>
          <p:cNvSpPr>
            <a:spLocks noChangeShapeType="1"/>
          </p:cNvSpPr>
          <p:nvPr/>
        </p:nvSpPr>
        <p:spPr bwMode="auto">
          <a:xfrm flipV="1">
            <a:off x="5313363" y="4225925"/>
            <a:ext cx="234950" cy="209550"/>
          </a:xfrm>
          <a:prstGeom prst="line">
            <a:avLst/>
          </a:prstGeom>
          <a:noFill/>
          <a:ln w="38100">
            <a:solidFill>
              <a:srgbClr val="808000"/>
            </a:solidFill>
            <a:round/>
            <a:headEnd/>
            <a:tailEnd/>
          </a:ln>
        </p:spPr>
        <p:txBody>
          <a:bodyPr/>
          <a:lstStyle/>
          <a:p>
            <a:endParaRPr lang="en-US"/>
          </a:p>
        </p:txBody>
      </p:sp>
      <p:sp>
        <p:nvSpPr>
          <p:cNvPr id="154639" name="Line 14"/>
          <p:cNvSpPr>
            <a:spLocks noChangeShapeType="1"/>
          </p:cNvSpPr>
          <p:nvPr/>
        </p:nvSpPr>
        <p:spPr bwMode="auto">
          <a:xfrm flipH="1">
            <a:off x="5022850" y="4705350"/>
            <a:ext cx="119063" cy="215900"/>
          </a:xfrm>
          <a:prstGeom prst="line">
            <a:avLst/>
          </a:prstGeom>
          <a:noFill/>
          <a:ln w="38100">
            <a:solidFill>
              <a:srgbClr val="808000"/>
            </a:solidFill>
            <a:round/>
            <a:headEnd/>
            <a:tailEnd/>
          </a:ln>
        </p:spPr>
        <p:txBody>
          <a:bodyPr/>
          <a:lstStyle/>
          <a:p>
            <a:endParaRPr lang="en-US"/>
          </a:p>
        </p:txBody>
      </p:sp>
      <p:sp>
        <p:nvSpPr>
          <p:cNvPr id="62" name="Text Box 15"/>
          <p:cNvSpPr txBox="1">
            <a:spLocks noChangeArrowheads="1"/>
          </p:cNvSpPr>
          <p:nvPr/>
        </p:nvSpPr>
        <p:spPr bwMode="auto">
          <a:xfrm>
            <a:off x="2916238" y="5062538"/>
            <a:ext cx="669925" cy="246062"/>
          </a:xfrm>
          <a:prstGeom prst="rect">
            <a:avLst/>
          </a:prstGeom>
          <a:noFill/>
          <a:ln w="9525">
            <a:noFill/>
            <a:miter lim="800000"/>
            <a:headEnd/>
            <a:tailEnd/>
          </a:ln>
        </p:spPr>
        <p:txBody>
          <a:bodyPr wrap="none" lIns="0" tIns="0" rIns="0" bIns="0">
            <a:spAutoFit/>
          </a:bodyPr>
          <a:lstStyle/>
          <a:p>
            <a:pPr>
              <a:defRPr/>
            </a:pPr>
            <a:r>
              <a:rPr lang="en-US" sz="1600" dirty="0">
                <a:effectLst>
                  <a:outerShdw blurRad="38100" dist="38100" dir="2700000" algn="tl">
                    <a:srgbClr val="000000">
                      <a:alpha val="43137"/>
                    </a:srgbClr>
                  </a:outerShdw>
                </a:effectLst>
                <a:latin typeface="Abadi MT Condensed Extra Bold" pitchFamily="34" charset="0"/>
              </a:rPr>
              <a:t>Gateway</a:t>
            </a:r>
          </a:p>
        </p:txBody>
      </p:sp>
      <p:sp>
        <p:nvSpPr>
          <p:cNvPr id="63" name="Text Box 16"/>
          <p:cNvSpPr txBox="1">
            <a:spLocks noChangeArrowheads="1"/>
          </p:cNvSpPr>
          <p:nvPr/>
        </p:nvSpPr>
        <p:spPr bwMode="auto">
          <a:xfrm>
            <a:off x="4876800" y="4987925"/>
            <a:ext cx="695325" cy="404813"/>
          </a:xfrm>
          <a:prstGeom prst="rect">
            <a:avLst/>
          </a:prstGeom>
          <a:noFill/>
          <a:ln w="9525">
            <a:noFill/>
            <a:miter lim="800000"/>
            <a:headEnd/>
            <a:tailEnd/>
          </a:ln>
        </p:spPr>
        <p:txBody>
          <a:bodyPr wrap="none" lIns="0" tIns="0" rIns="0" bIns="0">
            <a:spAutoFit/>
          </a:bodyPr>
          <a:lstStyle/>
          <a:p>
            <a:pPr algn="ctr">
              <a:lnSpc>
                <a:spcPct val="80000"/>
              </a:lnSpc>
              <a:defRPr/>
            </a:pPr>
            <a:r>
              <a:rPr lang="en-US" sz="1600" dirty="0">
                <a:effectLst>
                  <a:outerShdw blurRad="38100" dist="38100" dir="2700000" algn="tl">
                    <a:srgbClr val="000000">
                      <a:alpha val="43137"/>
                    </a:srgbClr>
                  </a:outerShdw>
                </a:effectLst>
                <a:latin typeface="Abadi MT Condensed Extra Bold" pitchFamily="34" charset="0"/>
              </a:rPr>
              <a:t>Inland </a:t>
            </a:r>
            <a:br>
              <a:rPr lang="en-US" sz="1600" dirty="0">
                <a:effectLst>
                  <a:outerShdw blurRad="38100" dist="38100" dir="2700000" algn="tl">
                    <a:srgbClr val="000000">
                      <a:alpha val="43137"/>
                    </a:srgbClr>
                  </a:outerShdw>
                </a:effectLst>
                <a:latin typeface="Abadi MT Condensed Extra Bold" pitchFamily="34" charset="0"/>
              </a:rPr>
            </a:br>
            <a:r>
              <a:rPr lang="en-US" sz="1600" dirty="0">
                <a:effectLst>
                  <a:outerShdw blurRad="38100" dist="38100" dir="2700000" algn="tl">
                    <a:srgbClr val="000000">
                      <a:alpha val="43137"/>
                    </a:srgbClr>
                  </a:outerShdw>
                </a:effectLst>
                <a:latin typeface="Abadi MT Condensed Extra Bold" pitchFamily="34" charset="0"/>
              </a:rPr>
              <a:t>Terminal</a:t>
            </a:r>
          </a:p>
        </p:txBody>
      </p:sp>
      <p:sp>
        <p:nvSpPr>
          <p:cNvPr id="154642" name="Line 17"/>
          <p:cNvSpPr>
            <a:spLocks noChangeShapeType="1"/>
          </p:cNvSpPr>
          <p:nvPr/>
        </p:nvSpPr>
        <p:spPr bwMode="auto">
          <a:xfrm>
            <a:off x="4984750" y="4251325"/>
            <a:ext cx="100013" cy="160338"/>
          </a:xfrm>
          <a:prstGeom prst="line">
            <a:avLst/>
          </a:prstGeom>
          <a:noFill/>
          <a:ln w="38100">
            <a:solidFill>
              <a:srgbClr val="808000"/>
            </a:solidFill>
            <a:round/>
            <a:headEnd/>
            <a:tailEnd/>
          </a:ln>
        </p:spPr>
        <p:txBody>
          <a:bodyPr/>
          <a:lstStyle/>
          <a:p>
            <a:endParaRPr lang="en-US"/>
          </a:p>
        </p:txBody>
      </p:sp>
      <p:sp>
        <p:nvSpPr>
          <p:cNvPr id="65" name="Text Box 18"/>
          <p:cNvSpPr txBox="1">
            <a:spLocks noChangeArrowheads="1"/>
          </p:cNvSpPr>
          <p:nvPr/>
        </p:nvSpPr>
        <p:spPr bwMode="auto">
          <a:xfrm>
            <a:off x="5878513" y="4987925"/>
            <a:ext cx="936625" cy="390525"/>
          </a:xfrm>
          <a:prstGeom prst="rect">
            <a:avLst/>
          </a:prstGeom>
          <a:noFill/>
          <a:ln w="9525">
            <a:noFill/>
            <a:miter lim="800000"/>
            <a:headEnd/>
            <a:tailEnd/>
          </a:ln>
        </p:spPr>
        <p:txBody>
          <a:bodyPr wrap="none" lIns="0" tIns="0" rIns="0" bIns="0">
            <a:spAutoFit/>
          </a:bodyPr>
          <a:lstStyle/>
          <a:p>
            <a:pPr algn="ctr">
              <a:lnSpc>
                <a:spcPct val="80000"/>
              </a:lnSpc>
              <a:defRPr/>
            </a:pPr>
            <a:r>
              <a:rPr lang="en-US" sz="1600" dirty="0">
                <a:effectLst>
                  <a:outerShdw blurRad="38100" dist="38100" dir="2700000" algn="tl">
                    <a:srgbClr val="000000">
                      <a:alpha val="43137"/>
                    </a:srgbClr>
                  </a:outerShdw>
                </a:effectLst>
                <a:latin typeface="Abadi MT Condensed Extra Bold" pitchFamily="34" charset="0"/>
              </a:rPr>
              <a:t>Distribution</a:t>
            </a:r>
          </a:p>
          <a:p>
            <a:pPr algn="ctr">
              <a:lnSpc>
                <a:spcPct val="80000"/>
              </a:lnSpc>
              <a:defRPr/>
            </a:pPr>
            <a:r>
              <a:rPr lang="en-US" sz="1600" dirty="0">
                <a:effectLst>
                  <a:outerShdw blurRad="38100" dist="38100" dir="2700000" algn="tl">
                    <a:srgbClr val="000000">
                      <a:alpha val="43137"/>
                    </a:srgbClr>
                  </a:outerShdw>
                </a:effectLst>
                <a:latin typeface="Abadi MT Condensed Extra Bold" pitchFamily="34" charset="0"/>
              </a:rPr>
              <a:t>Center</a:t>
            </a:r>
          </a:p>
        </p:txBody>
      </p:sp>
      <p:sp>
        <p:nvSpPr>
          <p:cNvPr id="154644" name="Text Box 19"/>
          <p:cNvSpPr txBox="1">
            <a:spLocks noChangeArrowheads="1"/>
          </p:cNvSpPr>
          <p:nvPr/>
        </p:nvSpPr>
        <p:spPr bwMode="auto">
          <a:xfrm>
            <a:off x="6902450" y="3297238"/>
            <a:ext cx="647700" cy="244475"/>
          </a:xfrm>
          <a:prstGeom prst="rect">
            <a:avLst/>
          </a:prstGeom>
          <a:noFill/>
          <a:ln w="9525">
            <a:noFill/>
            <a:miter lim="800000"/>
            <a:headEnd/>
            <a:tailEnd/>
          </a:ln>
        </p:spPr>
        <p:txBody>
          <a:bodyPr wrap="none" lIns="0" tIns="0" rIns="0" bIns="0">
            <a:spAutoFit/>
          </a:bodyPr>
          <a:lstStyle/>
          <a:p>
            <a:r>
              <a:rPr lang="en-US" sz="1600">
                <a:solidFill>
                  <a:srgbClr val="808080"/>
                </a:solidFill>
                <a:latin typeface="Abadi MT Condensed Extra Bold"/>
              </a:rPr>
              <a:t>Capacity</a:t>
            </a:r>
          </a:p>
        </p:txBody>
      </p:sp>
      <p:sp>
        <p:nvSpPr>
          <p:cNvPr id="154645" name="Text Box 20"/>
          <p:cNvSpPr txBox="1">
            <a:spLocks noChangeArrowheads="1"/>
          </p:cNvSpPr>
          <p:nvPr/>
        </p:nvSpPr>
        <p:spPr bwMode="auto">
          <a:xfrm>
            <a:off x="6902450" y="2882900"/>
            <a:ext cx="801688" cy="244475"/>
          </a:xfrm>
          <a:prstGeom prst="rect">
            <a:avLst/>
          </a:prstGeom>
          <a:noFill/>
          <a:ln w="9525">
            <a:noFill/>
            <a:miter lim="800000"/>
            <a:headEnd/>
            <a:tailEnd/>
          </a:ln>
        </p:spPr>
        <p:txBody>
          <a:bodyPr wrap="none" lIns="0" tIns="0" rIns="0" bIns="0">
            <a:spAutoFit/>
          </a:bodyPr>
          <a:lstStyle/>
          <a:p>
            <a:r>
              <a:rPr lang="en-US" sz="1600">
                <a:solidFill>
                  <a:srgbClr val="808080"/>
                </a:solidFill>
                <a:latin typeface="Abadi MT Condensed Extra Bold"/>
              </a:rPr>
              <a:t>Frequency</a:t>
            </a:r>
          </a:p>
        </p:txBody>
      </p:sp>
      <p:sp>
        <p:nvSpPr>
          <p:cNvPr id="154646" name="Text Box 21"/>
          <p:cNvSpPr txBox="1">
            <a:spLocks noChangeArrowheads="1"/>
          </p:cNvSpPr>
          <p:nvPr/>
        </p:nvSpPr>
        <p:spPr bwMode="auto">
          <a:xfrm>
            <a:off x="4062413" y="4321175"/>
            <a:ext cx="606425" cy="246063"/>
          </a:xfrm>
          <a:prstGeom prst="rect">
            <a:avLst/>
          </a:prstGeom>
          <a:noFill/>
          <a:ln w="9525">
            <a:noFill/>
            <a:miter lim="800000"/>
            <a:headEnd/>
            <a:tailEnd/>
          </a:ln>
        </p:spPr>
        <p:txBody>
          <a:bodyPr wrap="none" lIns="0" tIns="0" rIns="0" bIns="0">
            <a:spAutoFit/>
          </a:bodyPr>
          <a:lstStyle/>
          <a:p>
            <a:r>
              <a:rPr lang="en-US" sz="1600">
                <a:solidFill>
                  <a:srgbClr val="4D4D4D"/>
                </a:solidFill>
                <a:latin typeface="Arial Narrow" pitchFamily="34" charset="0"/>
              </a:rPr>
              <a:t>Corridor</a:t>
            </a:r>
          </a:p>
        </p:txBody>
      </p:sp>
      <p:sp>
        <p:nvSpPr>
          <p:cNvPr id="154647" name="Line 22"/>
          <p:cNvSpPr>
            <a:spLocks noChangeShapeType="1"/>
          </p:cNvSpPr>
          <p:nvPr/>
        </p:nvSpPr>
        <p:spPr bwMode="auto">
          <a:xfrm flipH="1">
            <a:off x="6146800" y="4641850"/>
            <a:ext cx="138113" cy="134938"/>
          </a:xfrm>
          <a:prstGeom prst="line">
            <a:avLst/>
          </a:prstGeom>
          <a:noFill/>
          <a:ln w="25400">
            <a:solidFill>
              <a:srgbClr val="808080"/>
            </a:solidFill>
            <a:round/>
            <a:headEnd/>
            <a:tailEnd/>
          </a:ln>
        </p:spPr>
        <p:txBody>
          <a:bodyPr/>
          <a:lstStyle/>
          <a:p>
            <a:endParaRPr lang="en-US"/>
          </a:p>
        </p:txBody>
      </p:sp>
      <p:sp>
        <p:nvSpPr>
          <p:cNvPr id="154648" name="Line 23"/>
          <p:cNvSpPr>
            <a:spLocks noChangeShapeType="1"/>
          </p:cNvSpPr>
          <p:nvPr/>
        </p:nvSpPr>
        <p:spPr bwMode="auto">
          <a:xfrm>
            <a:off x="6407150" y="4648200"/>
            <a:ext cx="144463" cy="171450"/>
          </a:xfrm>
          <a:prstGeom prst="line">
            <a:avLst/>
          </a:prstGeom>
          <a:noFill/>
          <a:ln w="25400">
            <a:solidFill>
              <a:srgbClr val="808080"/>
            </a:solidFill>
            <a:round/>
            <a:headEnd/>
            <a:tailEnd/>
          </a:ln>
        </p:spPr>
        <p:txBody>
          <a:bodyPr/>
          <a:lstStyle/>
          <a:p>
            <a:endParaRPr lang="en-US"/>
          </a:p>
        </p:txBody>
      </p:sp>
      <p:sp>
        <p:nvSpPr>
          <p:cNvPr id="154649" name="Line 24"/>
          <p:cNvSpPr>
            <a:spLocks noChangeShapeType="1"/>
          </p:cNvSpPr>
          <p:nvPr/>
        </p:nvSpPr>
        <p:spPr bwMode="auto">
          <a:xfrm flipV="1">
            <a:off x="6342063" y="4244975"/>
            <a:ext cx="71437" cy="238125"/>
          </a:xfrm>
          <a:prstGeom prst="line">
            <a:avLst/>
          </a:prstGeom>
          <a:noFill/>
          <a:ln w="25400">
            <a:solidFill>
              <a:srgbClr val="808080"/>
            </a:solidFill>
            <a:round/>
            <a:headEnd/>
            <a:tailEnd/>
          </a:ln>
        </p:spPr>
        <p:txBody>
          <a:bodyPr/>
          <a:lstStyle/>
          <a:p>
            <a:endParaRPr lang="en-US"/>
          </a:p>
        </p:txBody>
      </p:sp>
      <p:sp>
        <p:nvSpPr>
          <p:cNvPr id="154650" name="Line 25"/>
          <p:cNvSpPr>
            <a:spLocks noChangeShapeType="1"/>
          </p:cNvSpPr>
          <p:nvPr/>
        </p:nvSpPr>
        <p:spPr bwMode="auto">
          <a:xfrm flipH="1" flipV="1">
            <a:off x="6207125" y="4360863"/>
            <a:ext cx="98425" cy="146050"/>
          </a:xfrm>
          <a:prstGeom prst="line">
            <a:avLst/>
          </a:prstGeom>
          <a:noFill/>
          <a:ln w="25400">
            <a:solidFill>
              <a:srgbClr val="808080"/>
            </a:solidFill>
            <a:round/>
            <a:headEnd/>
            <a:tailEnd/>
          </a:ln>
        </p:spPr>
        <p:txBody>
          <a:bodyPr/>
          <a:lstStyle/>
          <a:p>
            <a:endParaRPr lang="en-US"/>
          </a:p>
        </p:txBody>
      </p:sp>
      <p:sp>
        <p:nvSpPr>
          <p:cNvPr id="154651" name="Line 26"/>
          <p:cNvSpPr>
            <a:spLocks noChangeShapeType="1"/>
          </p:cNvSpPr>
          <p:nvPr/>
        </p:nvSpPr>
        <p:spPr bwMode="auto">
          <a:xfrm>
            <a:off x="6397625" y="4583113"/>
            <a:ext cx="315913" cy="0"/>
          </a:xfrm>
          <a:prstGeom prst="line">
            <a:avLst/>
          </a:prstGeom>
          <a:noFill/>
          <a:ln w="25400">
            <a:solidFill>
              <a:srgbClr val="808080"/>
            </a:solidFill>
            <a:round/>
            <a:headEnd/>
            <a:tailEnd/>
          </a:ln>
        </p:spPr>
        <p:txBody>
          <a:bodyPr/>
          <a:lstStyle/>
          <a:p>
            <a:endParaRPr lang="en-US"/>
          </a:p>
        </p:txBody>
      </p:sp>
      <p:sp>
        <p:nvSpPr>
          <p:cNvPr id="154652" name="Oval 27"/>
          <p:cNvSpPr>
            <a:spLocks noChangeArrowheads="1"/>
          </p:cNvSpPr>
          <p:nvPr/>
        </p:nvSpPr>
        <p:spPr bwMode="auto">
          <a:xfrm>
            <a:off x="4968875" y="4343400"/>
            <a:ext cx="477838" cy="477838"/>
          </a:xfrm>
          <a:prstGeom prst="ellipse">
            <a:avLst/>
          </a:prstGeom>
          <a:solidFill>
            <a:srgbClr val="FFCC99"/>
          </a:solidFill>
          <a:ln w="38100">
            <a:solidFill>
              <a:srgbClr val="808080"/>
            </a:solidFill>
            <a:round/>
            <a:headEnd/>
            <a:tailEnd/>
          </a:ln>
        </p:spPr>
        <p:txBody>
          <a:bodyPr wrap="none" anchor="ctr"/>
          <a:lstStyle/>
          <a:p>
            <a:endParaRPr lang="en-US"/>
          </a:p>
        </p:txBody>
      </p:sp>
      <p:sp>
        <p:nvSpPr>
          <p:cNvPr id="154653" name="Line 28"/>
          <p:cNvSpPr>
            <a:spLocks noChangeShapeType="1"/>
          </p:cNvSpPr>
          <p:nvPr/>
        </p:nvSpPr>
        <p:spPr bwMode="auto">
          <a:xfrm flipV="1">
            <a:off x="6421438" y="4397375"/>
            <a:ext cx="144462" cy="157163"/>
          </a:xfrm>
          <a:prstGeom prst="line">
            <a:avLst/>
          </a:prstGeom>
          <a:noFill/>
          <a:ln w="25400">
            <a:solidFill>
              <a:srgbClr val="808080"/>
            </a:solidFill>
            <a:round/>
            <a:headEnd/>
            <a:tailEnd/>
          </a:ln>
        </p:spPr>
        <p:txBody>
          <a:bodyPr/>
          <a:lstStyle/>
          <a:p>
            <a:endParaRPr lang="en-US"/>
          </a:p>
        </p:txBody>
      </p:sp>
      <p:sp>
        <p:nvSpPr>
          <p:cNvPr id="154654" name="Oval 29"/>
          <p:cNvSpPr>
            <a:spLocks noChangeArrowheads="1"/>
          </p:cNvSpPr>
          <p:nvPr/>
        </p:nvSpPr>
        <p:spPr bwMode="auto">
          <a:xfrm>
            <a:off x="6678613" y="4487863"/>
            <a:ext cx="187325" cy="187325"/>
          </a:xfrm>
          <a:prstGeom prst="ellipse">
            <a:avLst/>
          </a:prstGeom>
          <a:solidFill>
            <a:srgbClr val="EAEAEA"/>
          </a:solidFill>
          <a:ln w="25400">
            <a:solidFill>
              <a:srgbClr val="808080"/>
            </a:solidFill>
            <a:round/>
            <a:headEnd/>
            <a:tailEnd/>
          </a:ln>
        </p:spPr>
        <p:txBody>
          <a:bodyPr wrap="none" anchor="ctr"/>
          <a:lstStyle/>
          <a:p>
            <a:endParaRPr lang="en-US"/>
          </a:p>
        </p:txBody>
      </p:sp>
      <p:sp>
        <p:nvSpPr>
          <p:cNvPr id="77" name="Text Box 30"/>
          <p:cNvSpPr txBox="1">
            <a:spLocks noChangeArrowheads="1"/>
          </p:cNvSpPr>
          <p:nvPr/>
        </p:nvSpPr>
        <p:spPr bwMode="auto">
          <a:xfrm>
            <a:off x="6926263" y="4497388"/>
            <a:ext cx="727075" cy="196850"/>
          </a:xfrm>
          <a:prstGeom prst="rect">
            <a:avLst/>
          </a:prstGeom>
          <a:noFill/>
          <a:ln w="9525">
            <a:noFill/>
            <a:miter lim="800000"/>
            <a:headEnd/>
            <a:tailEnd/>
          </a:ln>
        </p:spPr>
        <p:txBody>
          <a:bodyPr wrap="none" lIns="0" tIns="0" rIns="0" bIns="0">
            <a:spAutoFit/>
          </a:bodyPr>
          <a:lstStyle/>
          <a:p>
            <a:pPr algn="ctr">
              <a:lnSpc>
                <a:spcPct val="80000"/>
              </a:lnSpc>
              <a:defRPr/>
            </a:pPr>
            <a:r>
              <a:rPr lang="en-US" sz="1600" dirty="0">
                <a:effectLst>
                  <a:outerShdw blurRad="38100" dist="38100" dir="2700000" algn="tl">
                    <a:srgbClr val="000000">
                      <a:alpha val="43137"/>
                    </a:srgbClr>
                  </a:outerShdw>
                </a:effectLst>
                <a:latin typeface="Arial Narrow" pitchFamily="34" charset="0"/>
              </a:rPr>
              <a:t>Customer</a:t>
            </a:r>
          </a:p>
        </p:txBody>
      </p:sp>
      <p:sp>
        <p:nvSpPr>
          <p:cNvPr id="154656" name="Rectangle 31"/>
          <p:cNvSpPr>
            <a:spLocks noChangeArrowheads="1"/>
          </p:cNvSpPr>
          <p:nvPr/>
        </p:nvSpPr>
        <p:spPr bwMode="auto">
          <a:xfrm>
            <a:off x="6237288" y="4473575"/>
            <a:ext cx="217487" cy="217488"/>
          </a:xfrm>
          <a:prstGeom prst="rect">
            <a:avLst/>
          </a:prstGeom>
          <a:solidFill>
            <a:srgbClr val="99CCFF"/>
          </a:solidFill>
          <a:ln w="25400">
            <a:solidFill>
              <a:srgbClr val="000080"/>
            </a:solidFill>
            <a:miter lim="800000"/>
            <a:headEnd/>
            <a:tailEnd/>
          </a:ln>
        </p:spPr>
        <p:txBody>
          <a:bodyPr wrap="none" anchor="ctr"/>
          <a:lstStyle/>
          <a:p>
            <a:endParaRPr lang="en-US"/>
          </a:p>
        </p:txBody>
      </p:sp>
      <p:sp>
        <p:nvSpPr>
          <p:cNvPr id="154657" name="Line 32"/>
          <p:cNvSpPr>
            <a:spLocks noChangeShapeType="1"/>
          </p:cNvSpPr>
          <p:nvPr/>
        </p:nvSpPr>
        <p:spPr bwMode="auto">
          <a:xfrm flipH="1" flipV="1">
            <a:off x="6546850" y="4627563"/>
            <a:ext cx="371475" cy="263525"/>
          </a:xfrm>
          <a:prstGeom prst="line">
            <a:avLst/>
          </a:prstGeom>
          <a:noFill/>
          <a:ln w="19050">
            <a:solidFill>
              <a:schemeClr val="tx1"/>
            </a:solidFill>
            <a:round/>
            <a:headEnd/>
            <a:tailEnd type="triangle" w="med" len="med"/>
          </a:ln>
        </p:spPr>
        <p:txBody>
          <a:bodyPr/>
          <a:lstStyle/>
          <a:p>
            <a:endParaRPr lang="en-US"/>
          </a:p>
        </p:txBody>
      </p:sp>
      <p:sp>
        <p:nvSpPr>
          <p:cNvPr id="154658" name="Text Box 33"/>
          <p:cNvSpPr txBox="1">
            <a:spLocks noChangeArrowheads="1"/>
          </p:cNvSpPr>
          <p:nvPr/>
        </p:nvSpPr>
        <p:spPr bwMode="auto">
          <a:xfrm>
            <a:off x="6904038" y="4835525"/>
            <a:ext cx="919162" cy="244475"/>
          </a:xfrm>
          <a:prstGeom prst="rect">
            <a:avLst/>
          </a:prstGeom>
          <a:noFill/>
          <a:ln w="9525">
            <a:noFill/>
            <a:miter lim="800000"/>
            <a:headEnd/>
            <a:tailEnd/>
          </a:ln>
        </p:spPr>
        <p:txBody>
          <a:bodyPr wrap="none" lIns="0" tIns="0" rIns="0" bIns="0">
            <a:spAutoFit/>
          </a:bodyPr>
          <a:lstStyle/>
          <a:p>
            <a:r>
              <a:rPr lang="en-US" sz="1600">
                <a:solidFill>
                  <a:srgbClr val="4D4D4D"/>
                </a:solidFill>
                <a:latin typeface="Abadi MT Condensed Extra Bold"/>
              </a:rPr>
              <a:t>“Last Mile”</a:t>
            </a:r>
          </a:p>
        </p:txBody>
      </p:sp>
      <p:sp>
        <p:nvSpPr>
          <p:cNvPr id="154659" name="Text Box 34"/>
          <p:cNvSpPr txBox="1">
            <a:spLocks noChangeArrowheads="1"/>
          </p:cNvSpPr>
          <p:nvPr/>
        </p:nvSpPr>
        <p:spPr bwMode="auto">
          <a:xfrm>
            <a:off x="5462588" y="4319588"/>
            <a:ext cx="690562" cy="244475"/>
          </a:xfrm>
          <a:prstGeom prst="rect">
            <a:avLst/>
          </a:prstGeom>
          <a:noFill/>
          <a:ln w="9525">
            <a:noFill/>
            <a:miter lim="800000"/>
            <a:headEnd/>
            <a:tailEnd/>
          </a:ln>
        </p:spPr>
        <p:txBody>
          <a:bodyPr wrap="none" lIns="0" tIns="0" rIns="0" bIns="0">
            <a:spAutoFit/>
          </a:bodyPr>
          <a:lstStyle/>
          <a:p>
            <a:r>
              <a:rPr lang="en-US" sz="1600">
                <a:solidFill>
                  <a:srgbClr val="4D4D4D"/>
                </a:solidFill>
                <a:latin typeface="Arial Narrow" pitchFamily="34" charset="0"/>
              </a:rPr>
              <a:t>Segment</a:t>
            </a:r>
          </a:p>
        </p:txBody>
      </p:sp>
      <p:sp>
        <p:nvSpPr>
          <p:cNvPr id="82" name="Text Box 35"/>
          <p:cNvSpPr txBox="1">
            <a:spLocks noChangeArrowheads="1"/>
          </p:cNvSpPr>
          <p:nvPr/>
        </p:nvSpPr>
        <p:spPr bwMode="auto">
          <a:xfrm>
            <a:off x="2100263" y="3697288"/>
            <a:ext cx="711200" cy="246062"/>
          </a:xfrm>
          <a:prstGeom prst="rect">
            <a:avLst/>
          </a:prstGeom>
          <a:noFill/>
          <a:ln w="9525">
            <a:noFill/>
            <a:miter lim="800000"/>
            <a:headEnd/>
            <a:tailEnd/>
          </a:ln>
          <a:effectLst/>
        </p:spPr>
        <p:txBody>
          <a:bodyPr wrap="none" lIns="0" tIns="0" rIns="0" bIns="0">
            <a:spAutoFit/>
          </a:bodyPr>
          <a:lstStyle/>
          <a:p>
            <a:pPr>
              <a:defRPr/>
            </a:pPr>
            <a:r>
              <a:rPr lang="en-US" sz="1600" b="1" dirty="0">
                <a:solidFill>
                  <a:srgbClr val="808080"/>
                </a:solidFill>
                <a:effectLst>
                  <a:outerShdw blurRad="38100" dist="38100" dir="2700000" algn="tl">
                    <a:srgbClr val="C0C0C0"/>
                  </a:outerShdw>
                </a:effectLst>
                <a:latin typeface="Arial Narrow" pitchFamily="34" charset="0"/>
              </a:rPr>
              <a:t>GLOBAL</a:t>
            </a:r>
          </a:p>
        </p:txBody>
      </p:sp>
      <p:sp>
        <p:nvSpPr>
          <p:cNvPr id="83" name="Text Box 36"/>
          <p:cNvSpPr txBox="1">
            <a:spLocks noChangeArrowheads="1"/>
          </p:cNvSpPr>
          <p:nvPr/>
        </p:nvSpPr>
        <p:spPr bwMode="auto">
          <a:xfrm>
            <a:off x="3817938" y="3695700"/>
            <a:ext cx="1095375" cy="246063"/>
          </a:xfrm>
          <a:prstGeom prst="rect">
            <a:avLst/>
          </a:prstGeom>
          <a:noFill/>
          <a:ln w="9525">
            <a:noFill/>
            <a:miter lim="800000"/>
            <a:headEnd/>
            <a:tailEnd/>
          </a:ln>
          <a:effectLst/>
        </p:spPr>
        <p:txBody>
          <a:bodyPr wrap="none" lIns="0" tIns="0" rIns="0" bIns="0">
            <a:spAutoFit/>
          </a:bodyPr>
          <a:lstStyle/>
          <a:p>
            <a:pPr>
              <a:defRPr/>
            </a:pPr>
            <a:r>
              <a:rPr lang="en-US" sz="1600" b="1">
                <a:solidFill>
                  <a:srgbClr val="808080"/>
                </a:solidFill>
                <a:effectLst>
                  <a:outerShdw blurRad="38100" dist="38100" dir="2700000" algn="tl">
                    <a:srgbClr val="C0C0C0"/>
                  </a:outerShdw>
                </a:effectLst>
                <a:latin typeface="Arial Narrow" pitchFamily="34" charset="0"/>
              </a:rPr>
              <a:t>HINTERLAND</a:t>
            </a:r>
          </a:p>
        </p:txBody>
      </p:sp>
      <p:sp>
        <p:nvSpPr>
          <p:cNvPr id="84" name="Text Box 37"/>
          <p:cNvSpPr txBox="1">
            <a:spLocks noChangeArrowheads="1"/>
          </p:cNvSpPr>
          <p:nvPr/>
        </p:nvSpPr>
        <p:spPr bwMode="auto">
          <a:xfrm>
            <a:off x="5368925" y="3692525"/>
            <a:ext cx="889000" cy="246063"/>
          </a:xfrm>
          <a:prstGeom prst="rect">
            <a:avLst/>
          </a:prstGeom>
          <a:noFill/>
          <a:ln w="9525">
            <a:noFill/>
            <a:miter lim="800000"/>
            <a:headEnd/>
            <a:tailEnd/>
          </a:ln>
          <a:effectLst/>
        </p:spPr>
        <p:txBody>
          <a:bodyPr wrap="none" lIns="0" tIns="0" rIns="0" bIns="0">
            <a:spAutoFit/>
          </a:bodyPr>
          <a:lstStyle/>
          <a:p>
            <a:pPr>
              <a:defRPr/>
            </a:pPr>
            <a:r>
              <a:rPr lang="en-US" sz="1600" b="1">
                <a:solidFill>
                  <a:srgbClr val="808080"/>
                </a:solidFill>
                <a:effectLst>
                  <a:outerShdw blurRad="38100" dist="38100" dir="2700000" algn="tl">
                    <a:srgbClr val="C0C0C0"/>
                  </a:outerShdw>
                </a:effectLst>
                <a:latin typeface="Arial Narrow" pitchFamily="34" charset="0"/>
              </a:rPr>
              <a:t>REGIONAL</a:t>
            </a:r>
          </a:p>
        </p:txBody>
      </p:sp>
      <p:sp>
        <p:nvSpPr>
          <p:cNvPr id="85" name="Text Box 38"/>
          <p:cNvSpPr txBox="1">
            <a:spLocks noChangeArrowheads="1"/>
          </p:cNvSpPr>
          <p:nvPr/>
        </p:nvSpPr>
        <p:spPr bwMode="auto">
          <a:xfrm>
            <a:off x="6432550" y="3692525"/>
            <a:ext cx="581025" cy="246063"/>
          </a:xfrm>
          <a:prstGeom prst="rect">
            <a:avLst/>
          </a:prstGeom>
          <a:noFill/>
          <a:ln w="9525">
            <a:noFill/>
            <a:miter lim="800000"/>
            <a:headEnd/>
            <a:tailEnd/>
          </a:ln>
          <a:effectLst/>
        </p:spPr>
        <p:txBody>
          <a:bodyPr wrap="none" lIns="0" tIns="0" rIns="0" bIns="0">
            <a:spAutoFit/>
          </a:bodyPr>
          <a:lstStyle/>
          <a:p>
            <a:pPr>
              <a:defRPr/>
            </a:pPr>
            <a:r>
              <a:rPr lang="en-US" sz="1600" b="1">
                <a:solidFill>
                  <a:srgbClr val="808080"/>
                </a:solidFill>
                <a:effectLst>
                  <a:outerShdw blurRad="38100" dist="38100" dir="2700000" algn="tl">
                    <a:srgbClr val="C0C0C0"/>
                  </a:outerShdw>
                </a:effectLst>
                <a:latin typeface="Arial Narrow" pitchFamily="34" charset="0"/>
              </a:rPr>
              <a:t>LOCAL</a:t>
            </a:r>
          </a:p>
        </p:txBody>
      </p:sp>
      <p:sp>
        <p:nvSpPr>
          <p:cNvPr id="154664" name="Text Box 39"/>
          <p:cNvSpPr txBox="1">
            <a:spLocks noChangeArrowheads="1"/>
          </p:cNvSpPr>
          <p:nvPr/>
        </p:nvSpPr>
        <p:spPr bwMode="auto">
          <a:xfrm>
            <a:off x="1417638" y="4259263"/>
            <a:ext cx="1314450" cy="246062"/>
          </a:xfrm>
          <a:prstGeom prst="rect">
            <a:avLst/>
          </a:prstGeom>
          <a:noFill/>
          <a:ln w="9525">
            <a:noFill/>
            <a:miter lim="800000"/>
            <a:headEnd/>
            <a:tailEnd/>
          </a:ln>
        </p:spPr>
        <p:txBody>
          <a:bodyPr wrap="none" lIns="0" tIns="0" rIns="0" bIns="0">
            <a:spAutoFit/>
          </a:bodyPr>
          <a:lstStyle/>
          <a:p>
            <a:r>
              <a:rPr lang="en-US" sz="1600">
                <a:solidFill>
                  <a:srgbClr val="4D4D4D"/>
                </a:solidFill>
                <a:latin typeface="Arial Narrow" pitchFamily="34" charset="0"/>
              </a:rPr>
              <a:t>Shipping Network</a:t>
            </a:r>
          </a:p>
        </p:txBody>
      </p:sp>
      <p:sp>
        <p:nvSpPr>
          <p:cNvPr id="154665" name="Line 40"/>
          <p:cNvSpPr>
            <a:spLocks noChangeShapeType="1"/>
          </p:cNvSpPr>
          <p:nvPr/>
        </p:nvSpPr>
        <p:spPr bwMode="auto">
          <a:xfrm>
            <a:off x="2055813" y="3659188"/>
            <a:ext cx="4881562" cy="0"/>
          </a:xfrm>
          <a:prstGeom prst="line">
            <a:avLst/>
          </a:prstGeom>
          <a:noFill/>
          <a:ln w="31750">
            <a:solidFill>
              <a:srgbClr val="C0C0C0"/>
            </a:solidFill>
            <a:round/>
            <a:headEnd/>
            <a:tailEnd/>
          </a:ln>
        </p:spPr>
        <p:txBody>
          <a:bodyPr/>
          <a:lstStyle/>
          <a:p>
            <a:endParaRPr lang="en-US"/>
          </a:p>
        </p:txBody>
      </p:sp>
      <p:sp>
        <p:nvSpPr>
          <p:cNvPr id="154666" name="Rectangle 41"/>
          <p:cNvSpPr>
            <a:spLocks noChangeArrowheads="1"/>
          </p:cNvSpPr>
          <p:nvPr/>
        </p:nvSpPr>
        <p:spPr bwMode="auto">
          <a:xfrm>
            <a:off x="2092325" y="3241675"/>
            <a:ext cx="1158875" cy="371475"/>
          </a:xfrm>
          <a:prstGeom prst="rect">
            <a:avLst/>
          </a:prstGeom>
          <a:solidFill>
            <a:srgbClr val="C0C0C0"/>
          </a:solidFill>
          <a:ln w="9525">
            <a:noFill/>
            <a:miter lim="800000"/>
            <a:headEnd/>
            <a:tailEnd/>
          </a:ln>
        </p:spPr>
        <p:txBody>
          <a:bodyPr wrap="none" anchor="ctr"/>
          <a:lstStyle/>
          <a:p>
            <a:endParaRPr lang="en-US"/>
          </a:p>
        </p:txBody>
      </p:sp>
      <p:sp>
        <p:nvSpPr>
          <p:cNvPr id="154667" name="Rectangle 42"/>
          <p:cNvSpPr>
            <a:spLocks noChangeArrowheads="1"/>
          </p:cNvSpPr>
          <p:nvPr/>
        </p:nvSpPr>
        <p:spPr bwMode="auto">
          <a:xfrm>
            <a:off x="3240088" y="3319463"/>
            <a:ext cx="1982787" cy="217487"/>
          </a:xfrm>
          <a:prstGeom prst="rect">
            <a:avLst/>
          </a:prstGeom>
          <a:solidFill>
            <a:srgbClr val="C0C0C0"/>
          </a:solidFill>
          <a:ln w="9525">
            <a:noFill/>
            <a:miter lim="800000"/>
            <a:headEnd/>
            <a:tailEnd/>
          </a:ln>
        </p:spPr>
        <p:txBody>
          <a:bodyPr wrap="none" anchor="ctr"/>
          <a:lstStyle/>
          <a:p>
            <a:endParaRPr lang="en-US"/>
          </a:p>
        </p:txBody>
      </p:sp>
      <p:sp>
        <p:nvSpPr>
          <p:cNvPr id="154668" name="Rectangle 43"/>
          <p:cNvSpPr>
            <a:spLocks noChangeArrowheads="1"/>
          </p:cNvSpPr>
          <p:nvPr/>
        </p:nvSpPr>
        <p:spPr bwMode="auto">
          <a:xfrm>
            <a:off x="5221288" y="3392488"/>
            <a:ext cx="1123950" cy="71437"/>
          </a:xfrm>
          <a:prstGeom prst="rect">
            <a:avLst/>
          </a:prstGeom>
          <a:solidFill>
            <a:srgbClr val="C0C0C0"/>
          </a:solidFill>
          <a:ln w="9525">
            <a:noFill/>
            <a:miter lim="800000"/>
            <a:headEnd/>
            <a:tailEnd/>
          </a:ln>
        </p:spPr>
        <p:txBody>
          <a:bodyPr wrap="none" anchor="ctr"/>
          <a:lstStyle/>
          <a:p>
            <a:endParaRPr lang="en-US"/>
          </a:p>
        </p:txBody>
      </p:sp>
      <p:sp>
        <p:nvSpPr>
          <p:cNvPr id="154669" name="Rectangle 44"/>
          <p:cNvSpPr>
            <a:spLocks noChangeArrowheads="1"/>
          </p:cNvSpPr>
          <p:nvPr/>
        </p:nvSpPr>
        <p:spPr bwMode="auto">
          <a:xfrm>
            <a:off x="6342063" y="3406775"/>
            <a:ext cx="500062" cy="42863"/>
          </a:xfrm>
          <a:prstGeom prst="rect">
            <a:avLst/>
          </a:prstGeom>
          <a:solidFill>
            <a:srgbClr val="C0C0C0"/>
          </a:solidFill>
          <a:ln w="9525">
            <a:noFill/>
            <a:miter lim="800000"/>
            <a:headEnd/>
            <a:tailEnd/>
          </a:ln>
        </p:spPr>
        <p:txBody>
          <a:bodyPr wrap="none" anchor="ctr"/>
          <a:lstStyle/>
          <a:p>
            <a:endParaRPr lang="en-US"/>
          </a:p>
        </p:txBody>
      </p:sp>
      <p:sp>
        <p:nvSpPr>
          <p:cNvPr id="154670" name="Rectangle 45"/>
          <p:cNvSpPr>
            <a:spLocks noChangeArrowheads="1"/>
          </p:cNvSpPr>
          <p:nvPr/>
        </p:nvSpPr>
        <p:spPr bwMode="auto">
          <a:xfrm>
            <a:off x="2092325" y="2965450"/>
            <a:ext cx="1158875" cy="117475"/>
          </a:xfrm>
          <a:prstGeom prst="rect">
            <a:avLst/>
          </a:prstGeom>
          <a:solidFill>
            <a:srgbClr val="C0C0C0"/>
          </a:solidFill>
          <a:ln w="9525">
            <a:noFill/>
            <a:miter lim="800000"/>
            <a:headEnd/>
            <a:tailEnd/>
          </a:ln>
        </p:spPr>
        <p:txBody>
          <a:bodyPr wrap="none" anchor="ctr"/>
          <a:lstStyle/>
          <a:p>
            <a:endParaRPr lang="en-US"/>
          </a:p>
        </p:txBody>
      </p:sp>
      <p:sp>
        <p:nvSpPr>
          <p:cNvPr id="154671" name="Rectangle 46"/>
          <p:cNvSpPr>
            <a:spLocks noChangeArrowheads="1"/>
          </p:cNvSpPr>
          <p:nvPr/>
        </p:nvSpPr>
        <p:spPr bwMode="auto">
          <a:xfrm>
            <a:off x="3240088" y="2916238"/>
            <a:ext cx="1982787" cy="217487"/>
          </a:xfrm>
          <a:prstGeom prst="rect">
            <a:avLst/>
          </a:prstGeom>
          <a:solidFill>
            <a:srgbClr val="C0C0C0"/>
          </a:solidFill>
          <a:ln w="9525">
            <a:noFill/>
            <a:miter lim="800000"/>
            <a:headEnd/>
            <a:tailEnd/>
          </a:ln>
        </p:spPr>
        <p:txBody>
          <a:bodyPr wrap="none" anchor="ctr"/>
          <a:lstStyle/>
          <a:p>
            <a:endParaRPr lang="en-US"/>
          </a:p>
        </p:txBody>
      </p:sp>
      <p:sp>
        <p:nvSpPr>
          <p:cNvPr id="154672" name="Rectangle 47"/>
          <p:cNvSpPr>
            <a:spLocks noChangeArrowheads="1"/>
          </p:cNvSpPr>
          <p:nvPr/>
        </p:nvSpPr>
        <p:spPr bwMode="auto">
          <a:xfrm>
            <a:off x="5221288" y="2867025"/>
            <a:ext cx="1123950" cy="315913"/>
          </a:xfrm>
          <a:prstGeom prst="rect">
            <a:avLst/>
          </a:prstGeom>
          <a:solidFill>
            <a:srgbClr val="C0C0C0"/>
          </a:solidFill>
          <a:ln w="9525">
            <a:noFill/>
            <a:miter lim="800000"/>
            <a:headEnd/>
            <a:tailEnd/>
          </a:ln>
        </p:spPr>
        <p:txBody>
          <a:bodyPr wrap="none" anchor="ctr"/>
          <a:lstStyle/>
          <a:p>
            <a:endParaRPr lang="en-US"/>
          </a:p>
        </p:txBody>
      </p:sp>
      <p:sp>
        <p:nvSpPr>
          <p:cNvPr id="154673" name="Rectangle 48"/>
          <p:cNvSpPr>
            <a:spLocks noChangeArrowheads="1"/>
          </p:cNvSpPr>
          <p:nvPr/>
        </p:nvSpPr>
        <p:spPr bwMode="auto">
          <a:xfrm>
            <a:off x="6342063" y="2835275"/>
            <a:ext cx="500062" cy="377825"/>
          </a:xfrm>
          <a:prstGeom prst="rect">
            <a:avLst/>
          </a:prstGeom>
          <a:solidFill>
            <a:srgbClr val="C0C0C0"/>
          </a:solidFill>
          <a:ln w="9525">
            <a:noFill/>
            <a:miter lim="800000"/>
            <a:headEnd/>
            <a:tailEnd/>
          </a:ln>
        </p:spPr>
        <p:txBody>
          <a:bodyPr wrap="none" anchor="ctr"/>
          <a:lstStyle/>
          <a:p>
            <a:endParaRPr lang="en-US"/>
          </a:p>
        </p:txBody>
      </p:sp>
      <p:sp>
        <p:nvSpPr>
          <p:cNvPr id="96" name="TextBox 95"/>
          <p:cNvSpPr txBox="1"/>
          <p:nvPr/>
        </p:nvSpPr>
        <p:spPr>
          <a:xfrm>
            <a:off x="2008188" y="2306638"/>
            <a:ext cx="1330325" cy="307975"/>
          </a:xfrm>
          <a:prstGeom prst="rect">
            <a:avLst/>
          </a:prstGeom>
          <a:noFill/>
        </p:spPr>
        <p:txBody>
          <a:bodyPr wrap="none" lIns="0" tIns="0" rIns="0" bIns="0">
            <a:spAutoFit/>
          </a:bodyPr>
          <a:lstStyle/>
          <a:p>
            <a:pPr>
              <a:defRPr/>
            </a:pPr>
            <a:r>
              <a:rPr lang="en-US" sz="2000" b="1" dirty="0" err="1">
                <a:solidFill>
                  <a:srgbClr val="292929"/>
                </a:solidFill>
                <a:effectLst>
                  <a:outerShdw blurRad="38100" dist="38100" dir="2700000" algn="tl">
                    <a:srgbClr val="000000">
                      <a:alpha val="43137"/>
                    </a:srgbClr>
                  </a:outerShdw>
                </a:effectLst>
                <a:latin typeface="Arial Narrow" pitchFamily="34" charset="0"/>
              </a:rPr>
              <a:t>Massification</a:t>
            </a:r>
            <a:endParaRPr lang="en-US" sz="2000" b="1" dirty="0">
              <a:solidFill>
                <a:srgbClr val="292929"/>
              </a:solidFill>
              <a:effectLst>
                <a:outerShdw blurRad="38100" dist="38100" dir="2700000" algn="tl">
                  <a:srgbClr val="000000">
                    <a:alpha val="43137"/>
                  </a:srgbClr>
                </a:outerShdw>
              </a:effectLst>
              <a:latin typeface="Arial Narrow" pitchFamily="34" charset="0"/>
            </a:endParaRPr>
          </a:p>
        </p:txBody>
      </p:sp>
      <p:sp>
        <p:nvSpPr>
          <p:cNvPr id="97" name="TextBox 96"/>
          <p:cNvSpPr txBox="1"/>
          <p:nvPr/>
        </p:nvSpPr>
        <p:spPr>
          <a:xfrm>
            <a:off x="5561013" y="2306638"/>
            <a:ext cx="1203325" cy="307975"/>
          </a:xfrm>
          <a:prstGeom prst="rect">
            <a:avLst/>
          </a:prstGeom>
          <a:noFill/>
        </p:spPr>
        <p:txBody>
          <a:bodyPr wrap="none" lIns="0" tIns="0" rIns="0" bIns="0">
            <a:spAutoFit/>
          </a:bodyPr>
          <a:lstStyle/>
          <a:p>
            <a:pPr>
              <a:defRPr/>
            </a:pPr>
            <a:r>
              <a:rPr lang="en-US" sz="2000" b="1" dirty="0">
                <a:solidFill>
                  <a:srgbClr val="292929"/>
                </a:solidFill>
                <a:effectLst>
                  <a:outerShdw blurRad="38100" dist="38100" dir="2700000" algn="tl">
                    <a:srgbClr val="000000">
                      <a:alpha val="43137"/>
                    </a:srgbClr>
                  </a:outerShdw>
                </a:effectLst>
                <a:latin typeface="Arial Narrow" pitchFamily="34" charset="0"/>
              </a:rPr>
              <a:t>Atomization</a:t>
            </a:r>
          </a:p>
        </p:txBody>
      </p:sp>
      <p:sp>
        <p:nvSpPr>
          <p:cNvPr id="154676" name="Left-Right Arrow 96"/>
          <p:cNvSpPr>
            <a:spLocks noChangeArrowheads="1"/>
          </p:cNvSpPr>
          <p:nvPr/>
        </p:nvSpPr>
        <p:spPr bwMode="auto">
          <a:xfrm>
            <a:off x="3389313" y="2297113"/>
            <a:ext cx="2085975" cy="334962"/>
          </a:xfrm>
          <a:prstGeom prst="leftRightArrow">
            <a:avLst>
              <a:gd name="adj1" fmla="val 50000"/>
              <a:gd name="adj2" fmla="val 49964"/>
            </a:avLst>
          </a:prstGeom>
          <a:solidFill>
            <a:srgbClr val="FFFFCC"/>
          </a:solidFill>
          <a:ln w="38100" algn="ctr">
            <a:solidFill>
              <a:srgbClr val="777777"/>
            </a:solidFill>
            <a:round/>
            <a:headEnd/>
            <a:tailEnd/>
          </a:ln>
        </p:spPr>
        <p:txBody>
          <a:bodyPr/>
          <a:lstStyle/>
          <a:p>
            <a:endParaRPr lang="en-US"/>
          </a:p>
        </p:txBody>
      </p:sp>
      <p:sp>
        <p:nvSpPr>
          <p:cNvPr id="53" name="Footer Placeholder 3"/>
          <p:cNvSpPr>
            <a:spLocks noGrp="1"/>
          </p:cNvSpPr>
          <p:nvPr>
            <p:ph type="ftr" sz="quarter" idx="10"/>
          </p:nvPr>
        </p:nvSpPr>
        <p:spPr>
          <a:xfrm>
            <a:off x="101600" y="6639321"/>
            <a:ext cx="8940800" cy="246063"/>
          </a:xfrm>
        </p:spPr>
        <p:txBody>
          <a:bodyPr/>
          <a:lstStyle/>
          <a:p>
            <a:pPr>
              <a:defRPr/>
            </a:pPr>
            <a:r>
              <a:rPr lang="en-US" sz="1100" dirty="0"/>
              <a:t>Copyright © 1998-2010, Dr. Jean-Paul </a:t>
            </a:r>
            <a:r>
              <a:rPr lang="en-US" sz="1100" dirty="0" err="1"/>
              <a:t>Rodrigue</a:t>
            </a:r>
            <a:r>
              <a:rPr lang="en-US" sz="1100"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102690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CFC76-5492-83EF-5FB0-DAE579727166}"/>
              </a:ext>
            </a:extLst>
          </p:cNvPr>
          <p:cNvSpPr>
            <a:spLocks noGrp="1"/>
          </p:cNvSpPr>
          <p:nvPr>
            <p:ph type="title"/>
          </p:nvPr>
        </p:nvSpPr>
        <p:spPr/>
        <p:txBody>
          <a:bodyPr/>
          <a:lstStyle/>
          <a:p>
            <a:r>
              <a:rPr lang="it-IT" dirty="0"/>
              <a:t>Networks</a:t>
            </a:r>
          </a:p>
        </p:txBody>
      </p:sp>
    </p:spTree>
    <p:extLst>
      <p:ext uri="{BB962C8B-B14F-4D97-AF65-F5344CB8AC3E}">
        <p14:creationId xmlns:p14="http://schemas.microsoft.com/office/powerpoint/2010/main" val="3893440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Point to </a:t>
            </a:r>
            <a:r>
              <a:rPr lang="it-IT" dirty="0" err="1"/>
              <a:t>point</a:t>
            </a:r>
            <a:r>
              <a:rPr lang="it-IT" dirty="0"/>
              <a:t> vs </a:t>
            </a:r>
            <a:r>
              <a:rPr lang="it-IT" dirty="0" err="1"/>
              <a:t>Hub</a:t>
            </a:r>
            <a:r>
              <a:rPr lang="it-IT" dirty="0"/>
              <a:t> &amp; </a:t>
            </a:r>
            <a:r>
              <a:rPr lang="it-IT" dirty="0" err="1"/>
              <a:t>Spoke</a:t>
            </a:r>
            <a:endParaRPr lang="it-IT" dirty="0"/>
          </a:p>
        </p:txBody>
      </p:sp>
      <p:sp>
        <p:nvSpPr>
          <p:cNvPr id="11" name="Ovale 10"/>
          <p:cNvSpPr>
            <a:spLocks noChangeAspect="1"/>
          </p:cNvSpPr>
          <p:nvPr/>
        </p:nvSpPr>
        <p:spPr bwMode="auto">
          <a:xfrm>
            <a:off x="755576" y="353703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2" name="Ovale 11"/>
          <p:cNvSpPr>
            <a:spLocks noChangeAspect="1"/>
          </p:cNvSpPr>
          <p:nvPr/>
        </p:nvSpPr>
        <p:spPr bwMode="auto">
          <a:xfrm>
            <a:off x="2447784" y="206084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3" name="Ovale 12"/>
          <p:cNvSpPr>
            <a:spLocks noChangeAspect="1"/>
          </p:cNvSpPr>
          <p:nvPr/>
        </p:nvSpPr>
        <p:spPr bwMode="auto">
          <a:xfrm>
            <a:off x="2411760" y="551723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4" name="Ovale 13"/>
          <p:cNvSpPr>
            <a:spLocks noChangeAspect="1"/>
          </p:cNvSpPr>
          <p:nvPr/>
        </p:nvSpPr>
        <p:spPr bwMode="auto">
          <a:xfrm>
            <a:off x="3887944" y="350100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5" name="CasellaDiTesto 14"/>
          <p:cNvSpPr txBox="1"/>
          <p:nvPr/>
        </p:nvSpPr>
        <p:spPr>
          <a:xfrm>
            <a:off x="2075176" y="1717628"/>
            <a:ext cx="444352" cy="523220"/>
          </a:xfrm>
          <a:prstGeom prst="rect">
            <a:avLst/>
          </a:prstGeom>
          <a:noFill/>
        </p:spPr>
        <p:txBody>
          <a:bodyPr wrap="none" rtlCol="0">
            <a:spAutoFit/>
          </a:bodyPr>
          <a:lstStyle/>
          <a:p>
            <a:r>
              <a:rPr lang="it-IT" dirty="0"/>
              <a:t>A</a:t>
            </a:r>
          </a:p>
        </p:txBody>
      </p:sp>
      <p:sp>
        <p:nvSpPr>
          <p:cNvPr id="16" name="CasellaDiTesto 15"/>
          <p:cNvSpPr txBox="1"/>
          <p:nvPr/>
        </p:nvSpPr>
        <p:spPr>
          <a:xfrm>
            <a:off x="533056" y="3013812"/>
            <a:ext cx="423514" cy="523220"/>
          </a:xfrm>
          <a:prstGeom prst="rect">
            <a:avLst/>
          </a:prstGeom>
          <a:noFill/>
        </p:spPr>
        <p:txBody>
          <a:bodyPr wrap="none" rtlCol="0">
            <a:spAutoFit/>
          </a:bodyPr>
          <a:lstStyle/>
          <a:p>
            <a:r>
              <a:rPr lang="it-IT" dirty="0"/>
              <a:t>B</a:t>
            </a:r>
          </a:p>
        </p:txBody>
      </p:sp>
      <p:sp>
        <p:nvSpPr>
          <p:cNvPr id="17" name="CasellaDiTesto 16"/>
          <p:cNvSpPr txBox="1"/>
          <p:nvPr/>
        </p:nvSpPr>
        <p:spPr>
          <a:xfrm>
            <a:off x="3779912" y="2924944"/>
            <a:ext cx="423514" cy="523220"/>
          </a:xfrm>
          <a:prstGeom prst="rect">
            <a:avLst/>
          </a:prstGeom>
          <a:noFill/>
        </p:spPr>
        <p:txBody>
          <a:bodyPr wrap="none" rtlCol="0">
            <a:spAutoFit/>
          </a:bodyPr>
          <a:lstStyle/>
          <a:p>
            <a:r>
              <a:rPr lang="it-IT" dirty="0"/>
              <a:t>C</a:t>
            </a:r>
          </a:p>
        </p:txBody>
      </p:sp>
      <p:sp>
        <p:nvSpPr>
          <p:cNvPr id="18" name="CasellaDiTesto 17"/>
          <p:cNvSpPr txBox="1"/>
          <p:nvPr/>
        </p:nvSpPr>
        <p:spPr>
          <a:xfrm>
            <a:off x="2564310" y="5570076"/>
            <a:ext cx="444352" cy="523220"/>
          </a:xfrm>
          <a:prstGeom prst="rect">
            <a:avLst/>
          </a:prstGeom>
          <a:noFill/>
        </p:spPr>
        <p:txBody>
          <a:bodyPr wrap="none" rtlCol="0">
            <a:spAutoFit/>
          </a:bodyPr>
          <a:lstStyle/>
          <a:p>
            <a:r>
              <a:rPr lang="it-IT" dirty="0"/>
              <a:t>D</a:t>
            </a:r>
          </a:p>
        </p:txBody>
      </p:sp>
      <p:sp>
        <p:nvSpPr>
          <p:cNvPr id="26" name="Ovale 25"/>
          <p:cNvSpPr>
            <a:spLocks noChangeAspect="1"/>
          </p:cNvSpPr>
          <p:nvPr/>
        </p:nvSpPr>
        <p:spPr bwMode="auto">
          <a:xfrm>
            <a:off x="4866528" y="352021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7" name="Ovale 26"/>
          <p:cNvSpPr>
            <a:spLocks noChangeAspect="1"/>
          </p:cNvSpPr>
          <p:nvPr/>
        </p:nvSpPr>
        <p:spPr bwMode="auto">
          <a:xfrm>
            <a:off x="6558736" y="204402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8" name="Ovale 27"/>
          <p:cNvSpPr>
            <a:spLocks noChangeAspect="1"/>
          </p:cNvSpPr>
          <p:nvPr/>
        </p:nvSpPr>
        <p:spPr bwMode="auto">
          <a:xfrm>
            <a:off x="6522712" y="550041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9" name="Ovale 28"/>
          <p:cNvSpPr>
            <a:spLocks noChangeAspect="1"/>
          </p:cNvSpPr>
          <p:nvPr/>
        </p:nvSpPr>
        <p:spPr bwMode="auto">
          <a:xfrm>
            <a:off x="7998896" y="348418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30" name="CasellaDiTesto 29"/>
          <p:cNvSpPr txBox="1"/>
          <p:nvPr/>
        </p:nvSpPr>
        <p:spPr>
          <a:xfrm>
            <a:off x="6186128" y="1700808"/>
            <a:ext cx="444352" cy="523220"/>
          </a:xfrm>
          <a:prstGeom prst="rect">
            <a:avLst/>
          </a:prstGeom>
          <a:noFill/>
        </p:spPr>
        <p:txBody>
          <a:bodyPr wrap="none" rtlCol="0">
            <a:spAutoFit/>
          </a:bodyPr>
          <a:lstStyle/>
          <a:p>
            <a:r>
              <a:rPr lang="it-IT" dirty="0"/>
              <a:t>A</a:t>
            </a:r>
          </a:p>
        </p:txBody>
      </p:sp>
      <p:sp>
        <p:nvSpPr>
          <p:cNvPr id="31" name="CasellaDiTesto 30"/>
          <p:cNvSpPr txBox="1"/>
          <p:nvPr/>
        </p:nvSpPr>
        <p:spPr>
          <a:xfrm>
            <a:off x="4644008" y="2996992"/>
            <a:ext cx="423514" cy="523220"/>
          </a:xfrm>
          <a:prstGeom prst="rect">
            <a:avLst/>
          </a:prstGeom>
          <a:noFill/>
        </p:spPr>
        <p:txBody>
          <a:bodyPr wrap="none" rtlCol="0">
            <a:spAutoFit/>
          </a:bodyPr>
          <a:lstStyle/>
          <a:p>
            <a:r>
              <a:rPr lang="it-IT" dirty="0"/>
              <a:t>B</a:t>
            </a:r>
          </a:p>
        </p:txBody>
      </p:sp>
      <p:sp>
        <p:nvSpPr>
          <p:cNvPr id="32" name="CasellaDiTesto 31"/>
          <p:cNvSpPr txBox="1"/>
          <p:nvPr/>
        </p:nvSpPr>
        <p:spPr>
          <a:xfrm>
            <a:off x="7890864" y="2908124"/>
            <a:ext cx="423514" cy="523220"/>
          </a:xfrm>
          <a:prstGeom prst="rect">
            <a:avLst/>
          </a:prstGeom>
          <a:noFill/>
        </p:spPr>
        <p:txBody>
          <a:bodyPr wrap="none" rtlCol="0">
            <a:spAutoFit/>
          </a:bodyPr>
          <a:lstStyle/>
          <a:p>
            <a:r>
              <a:rPr lang="it-IT" dirty="0"/>
              <a:t>C</a:t>
            </a:r>
          </a:p>
        </p:txBody>
      </p:sp>
      <p:sp>
        <p:nvSpPr>
          <p:cNvPr id="33" name="CasellaDiTesto 32"/>
          <p:cNvSpPr txBox="1"/>
          <p:nvPr/>
        </p:nvSpPr>
        <p:spPr>
          <a:xfrm>
            <a:off x="6675262" y="5553256"/>
            <a:ext cx="444352" cy="523220"/>
          </a:xfrm>
          <a:prstGeom prst="rect">
            <a:avLst/>
          </a:prstGeom>
          <a:noFill/>
        </p:spPr>
        <p:txBody>
          <a:bodyPr wrap="none" rtlCol="0">
            <a:spAutoFit/>
          </a:bodyPr>
          <a:lstStyle/>
          <a:p>
            <a:r>
              <a:rPr lang="it-IT" dirty="0"/>
              <a:t>D</a:t>
            </a:r>
          </a:p>
        </p:txBody>
      </p:sp>
      <p:sp>
        <p:nvSpPr>
          <p:cNvPr id="36" name="Ovale 35"/>
          <p:cNvSpPr>
            <a:spLocks noChangeAspect="1"/>
          </p:cNvSpPr>
          <p:nvPr/>
        </p:nvSpPr>
        <p:spPr bwMode="auto">
          <a:xfrm>
            <a:off x="6552240" y="350100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38" name="CasellaDiTesto 37"/>
          <p:cNvSpPr txBox="1"/>
          <p:nvPr/>
        </p:nvSpPr>
        <p:spPr>
          <a:xfrm>
            <a:off x="6732240" y="3573016"/>
            <a:ext cx="404278" cy="523220"/>
          </a:xfrm>
          <a:prstGeom prst="rect">
            <a:avLst/>
          </a:prstGeom>
          <a:noFill/>
        </p:spPr>
        <p:txBody>
          <a:bodyPr wrap="none" rtlCol="0">
            <a:spAutoFit/>
          </a:bodyPr>
          <a:lstStyle/>
          <a:p>
            <a:r>
              <a:rPr lang="it-IT" dirty="0"/>
              <a:t>E</a:t>
            </a:r>
          </a:p>
        </p:txBody>
      </p:sp>
      <p:cxnSp>
        <p:nvCxnSpPr>
          <p:cNvPr id="3" name="Connettore diritto 2"/>
          <p:cNvCxnSpPr>
            <a:stCxn id="8" idx="2"/>
          </p:cNvCxnSpPr>
          <p:nvPr/>
        </p:nvCxnSpPr>
        <p:spPr bwMode="auto">
          <a:xfrm>
            <a:off x="4495800" y="1447800"/>
            <a:ext cx="4192" cy="4933528"/>
          </a:xfrm>
          <a:prstGeom prst="line">
            <a:avLst/>
          </a:prstGeom>
          <a:solidFill>
            <a:schemeClr val="accent1"/>
          </a:solidFill>
          <a:ln w="19050" cap="flat" cmpd="sng" algn="ctr">
            <a:solidFill>
              <a:srgbClr val="333333"/>
            </a:solidFill>
            <a:prstDash val="lgDash"/>
            <a:round/>
            <a:headEnd type="none" w="med" len="med"/>
            <a:tailEnd type="triangle" w="med" len="med"/>
          </a:ln>
          <a:effectLst/>
        </p:spPr>
      </p:cxnSp>
    </p:spTree>
    <p:extLst>
      <p:ext uri="{BB962C8B-B14F-4D97-AF65-F5344CB8AC3E}">
        <p14:creationId xmlns:p14="http://schemas.microsoft.com/office/powerpoint/2010/main" val="79225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Point to </a:t>
            </a:r>
            <a:r>
              <a:rPr lang="it-IT" dirty="0" err="1"/>
              <a:t>point</a:t>
            </a:r>
            <a:r>
              <a:rPr lang="it-IT" dirty="0"/>
              <a:t> vs </a:t>
            </a:r>
            <a:r>
              <a:rPr lang="it-IT" dirty="0" err="1"/>
              <a:t>Hub</a:t>
            </a:r>
            <a:r>
              <a:rPr lang="it-IT" dirty="0"/>
              <a:t> &amp; </a:t>
            </a:r>
            <a:r>
              <a:rPr lang="it-IT" dirty="0" err="1"/>
              <a:t>Spoke</a:t>
            </a:r>
            <a:endParaRPr lang="it-IT" dirty="0"/>
          </a:p>
        </p:txBody>
      </p:sp>
      <p:sp>
        <p:nvSpPr>
          <p:cNvPr id="11" name="Ovale 10"/>
          <p:cNvSpPr>
            <a:spLocks noChangeAspect="1"/>
          </p:cNvSpPr>
          <p:nvPr/>
        </p:nvSpPr>
        <p:spPr bwMode="auto">
          <a:xfrm>
            <a:off x="755576" y="353703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2" name="Ovale 11"/>
          <p:cNvSpPr>
            <a:spLocks noChangeAspect="1"/>
          </p:cNvSpPr>
          <p:nvPr/>
        </p:nvSpPr>
        <p:spPr bwMode="auto">
          <a:xfrm>
            <a:off x="2447784" y="206084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3" name="Ovale 12"/>
          <p:cNvSpPr>
            <a:spLocks noChangeAspect="1"/>
          </p:cNvSpPr>
          <p:nvPr/>
        </p:nvSpPr>
        <p:spPr bwMode="auto">
          <a:xfrm>
            <a:off x="2411760" y="551723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4" name="Ovale 13"/>
          <p:cNvSpPr>
            <a:spLocks noChangeAspect="1"/>
          </p:cNvSpPr>
          <p:nvPr/>
        </p:nvSpPr>
        <p:spPr bwMode="auto">
          <a:xfrm>
            <a:off x="3887944" y="350100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15" name="CasellaDiTesto 14"/>
          <p:cNvSpPr txBox="1"/>
          <p:nvPr/>
        </p:nvSpPr>
        <p:spPr>
          <a:xfrm>
            <a:off x="2075176" y="1717628"/>
            <a:ext cx="444352" cy="523220"/>
          </a:xfrm>
          <a:prstGeom prst="rect">
            <a:avLst/>
          </a:prstGeom>
          <a:noFill/>
        </p:spPr>
        <p:txBody>
          <a:bodyPr wrap="none" rtlCol="0">
            <a:spAutoFit/>
          </a:bodyPr>
          <a:lstStyle/>
          <a:p>
            <a:r>
              <a:rPr lang="it-IT" dirty="0"/>
              <a:t>A</a:t>
            </a:r>
          </a:p>
        </p:txBody>
      </p:sp>
      <p:sp>
        <p:nvSpPr>
          <p:cNvPr id="16" name="CasellaDiTesto 15"/>
          <p:cNvSpPr txBox="1"/>
          <p:nvPr/>
        </p:nvSpPr>
        <p:spPr>
          <a:xfrm>
            <a:off x="533056" y="3013812"/>
            <a:ext cx="423514" cy="523220"/>
          </a:xfrm>
          <a:prstGeom prst="rect">
            <a:avLst/>
          </a:prstGeom>
          <a:noFill/>
        </p:spPr>
        <p:txBody>
          <a:bodyPr wrap="none" rtlCol="0">
            <a:spAutoFit/>
          </a:bodyPr>
          <a:lstStyle/>
          <a:p>
            <a:r>
              <a:rPr lang="it-IT" dirty="0"/>
              <a:t>B</a:t>
            </a:r>
          </a:p>
        </p:txBody>
      </p:sp>
      <p:sp>
        <p:nvSpPr>
          <p:cNvPr id="17" name="CasellaDiTesto 16"/>
          <p:cNvSpPr txBox="1"/>
          <p:nvPr/>
        </p:nvSpPr>
        <p:spPr>
          <a:xfrm>
            <a:off x="3779912" y="2924944"/>
            <a:ext cx="423514" cy="523220"/>
          </a:xfrm>
          <a:prstGeom prst="rect">
            <a:avLst/>
          </a:prstGeom>
          <a:noFill/>
        </p:spPr>
        <p:txBody>
          <a:bodyPr wrap="none" rtlCol="0">
            <a:spAutoFit/>
          </a:bodyPr>
          <a:lstStyle/>
          <a:p>
            <a:r>
              <a:rPr lang="it-IT" dirty="0"/>
              <a:t>C</a:t>
            </a:r>
          </a:p>
        </p:txBody>
      </p:sp>
      <p:sp>
        <p:nvSpPr>
          <p:cNvPr id="18" name="CasellaDiTesto 17"/>
          <p:cNvSpPr txBox="1"/>
          <p:nvPr/>
        </p:nvSpPr>
        <p:spPr>
          <a:xfrm>
            <a:off x="2564310" y="5570076"/>
            <a:ext cx="444352" cy="523220"/>
          </a:xfrm>
          <a:prstGeom prst="rect">
            <a:avLst/>
          </a:prstGeom>
          <a:noFill/>
        </p:spPr>
        <p:txBody>
          <a:bodyPr wrap="none" rtlCol="0">
            <a:spAutoFit/>
          </a:bodyPr>
          <a:lstStyle/>
          <a:p>
            <a:r>
              <a:rPr lang="it-IT" dirty="0"/>
              <a:t>D</a:t>
            </a:r>
          </a:p>
        </p:txBody>
      </p:sp>
      <p:cxnSp>
        <p:nvCxnSpPr>
          <p:cNvPr id="20" name="Connettore diritto 19"/>
          <p:cNvCxnSpPr>
            <a:stCxn id="11" idx="6"/>
            <a:endCxn id="14" idx="2"/>
          </p:cNvCxnSpPr>
          <p:nvPr/>
        </p:nvCxnSpPr>
        <p:spPr bwMode="auto">
          <a:xfrm flipV="1">
            <a:off x="935576" y="3591008"/>
            <a:ext cx="2952368" cy="36024"/>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23" name="Connettore diritto 22"/>
          <p:cNvCxnSpPr>
            <a:stCxn id="13" idx="0"/>
            <a:endCxn id="12" idx="4"/>
          </p:cNvCxnSpPr>
          <p:nvPr/>
        </p:nvCxnSpPr>
        <p:spPr bwMode="auto">
          <a:xfrm flipV="1">
            <a:off x="2501760" y="2240848"/>
            <a:ext cx="36024" cy="3276384"/>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25" name="Connettore diritto 24"/>
          <p:cNvCxnSpPr>
            <a:endCxn id="14" idx="2"/>
          </p:cNvCxnSpPr>
          <p:nvPr/>
        </p:nvCxnSpPr>
        <p:spPr bwMode="auto">
          <a:xfrm>
            <a:off x="2591516" y="2240848"/>
            <a:ext cx="1296428" cy="1350160"/>
          </a:xfrm>
          <a:prstGeom prst="line">
            <a:avLst/>
          </a:prstGeom>
          <a:solidFill>
            <a:schemeClr val="accent1"/>
          </a:solidFill>
          <a:ln w="19050" cap="flat" cmpd="sng" algn="ctr">
            <a:solidFill>
              <a:srgbClr val="333333"/>
            </a:solidFill>
            <a:prstDash val="solid"/>
            <a:round/>
            <a:headEnd type="none" w="med" len="med"/>
            <a:tailEnd type="none" w="med" len="med"/>
          </a:ln>
          <a:effectLst/>
        </p:spPr>
      </p:cxnSp>
      <p:sp>
        <p:nvSpPr>
          <p:cNvPr id="26" name="Ovale 25"/>
          <p:cNvSpPr>
            <a:spLocks noChangeAspect="1"/>
          </p:cNvSpPr>
          <p:nvPr/>
        </p:nvSpPr>
        <p:spPr bwMode="auto">
          <a:xfrm>
            <a:off x="4866528" y="352021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7" name="Ovale 26"/>
          <p:cNvSpPr>
            <a:spLocks noChangeAspect="1"/>
          </p:cNvSpPr>
          <p:nvPr/>
        </p:nvSpPr>
        <p:spPr bwMode="auto">
          <a:xfrm>
            <a:off x="6558736" y="204402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8" name="Ovale 27"/>
          <p:cNvSpPr>
            <a:spLocks noChangeAspect="1"/>
          </p:cNvSpPr>
          <p:nvPr/>
        </p:nvSpPr>
        <p:spPr bwMode="auto">
          <a:xfrm>
            <a:off x="6522712" y="5500412"/>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29" name="Ovale 28"/>
          <p:cNvSpPr>
            <a:spLocks noChangeAspect="1"/>
          </p:cNvSpPr>
          <p:nvPr/>
        </p:nvSpPr>
        <p:spPr bwMode="auto">
          <a:xfrm>
            <a:off x="7998896" y="348418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sp>
        <p:nvSpPr>
          <p:cNvPr id="30" name="CasellaDiTesto 29"/>
          <p:cNvSpPr txBox="1"/>
          <p:nvPr/>
        </p:nvSpPr>
        <p:spPr>
          <a:xfrm>
            <a:off x="6186128" y="1700808"/>
            <a:ext cx="444352" cy="523220"/>
          </a:xfrm>
          <a:prstGeom prst="rect">
            <a:avLst/>
          </a:prstGeom>
          <a:noFill/>
        </p:spPr>
        <p:txBody>
          <a:bodyPr wrap="none" rtlCol="0">
            <a:spAutoFit/>
          </a:bodyPr>
          <a:lstStyle/>
          <a:p>
            <a:r>
              <a:rPr lang="it-IT" dirty="0"/>
              <a:t>A</a:t>
            </a:r>
          </a:p>
        </p:txBody>
      </p:sp>
      <p:sp>
        <p:nvSpPr>
          <p:cNvPr id="31" name="CasellaDiTesto 30"/>
          <p:cNvSpPr txBox="1"/>
          <p:nvPr/>
        </p:nvSpPr>
        <p:spPr>
          <a:xfrm>
            <a:off x="4644008" y="2996992"/>
            <a:ext cx="423514" cy="523220"/>
          </a:xfrm>
          <a:prstGeom prst="rect">
            <a:avLst/>
          </a:prstGeom>
          <a:noFill/>
        </p:spPr>
        <p:txBody>
          <a:bodyPr wrap="none" rtlCol="0">
            <a:spAutoFit/>
          </a:bodyPr>
          <a:lstStyle/>
          <a:p>
            <a:r>
              <a:rPr lang="it-IT" dirty="0"/>
              <a:t>B</a:t>
            </a:r>
          </a:p>
        </p:txBody>
      </p:sp>
      <p:sp>
        <p:nvSpPr>
          <p:cNvPr id="32" name="CasellaDiTesto 31"/>
          <p:cNvSpPr txBox="1"/>
          <p:nvPr/>
        </p:nvSpPr>
        <p:spPr>
          <a:xfrm>
            <a:off x="7890864" y="2908124"/>
            <a:ext cx="423514" cy="523220"/>
          </a:xfrm>
          <a:prstGeom prst="rect">
            <a:avLst/>
          </a:prstGeom>
          <a:noFill/>
        </p:spPr>
        <p:txBody>
          <a:bodyPr wrap="none" rtlCol="0">
            <a:spAutoFit/>
          </a:bodyPr>
          <a:lstStyle/>
          <a:p>
            <a:r>
              <a:rPr lang="it-IT" dirty="0"/>
              <a:t>C</a:t>
            </a:r>
          </a:p>
        </p:txBody>
      </p:sp>
      <p:sp>
        <p:nvSpPr>
          <p:cNvPr id="33" name="CasellaDiTesto 32"/>
          <p:cNvSpPr txBox="1"/>
          <p:nvPr/>
        </p:nvSpPr>
        <p:spPr>
          <a:xfrm>
            <a:off x="6675262" y="5553256"/>
            <a:ext cx="444352" cy="523220"/>
          </a:xfrm>
          <a:prstGeom prst="rect">
            <a:avLst/>
          </a:prstGeom>
          <a:noFill/>
        </p:spPr>
        <p:txBody>
          <a:bodyPr wrap="none" rtlCol="0">
            <a:spAutoFit/>
          </a:bodyPr>
          <a:lstStyle/>
          <a:p>
            <a:r>
              <a:rPr lang="it-IT" dirty="0"/>
              <a:t>D</a:t>
            </a:r>
          </a:p>
        </p:txBody>
      </p:sp>
      <p:cxnSp>
        <p:nvCxnSpPr>
          <p:cNvPr id="34" name="Connettore diritto 33"/>
          <p:cNvCxnSpPr>
            <a:stCxn id="26" idx="6"/>
            <a:endCxn id="29" idx="2"/>
          </p:cNvCxnSpPr>
          <p:nvPr/>
        </p:nvCxnSpPr>
        <p:spPr bwMode="auto">
          <a:xfrm flipV="1">
            <a:off x="5046528" y="3574188"/>
            <a:ext cx="2952368" cy="36024"/>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35" name="Connettore diritto 34"/>
          <p:cNvCxnSpPr>
            <a:stCxn id="28" idx="0"/>
            <a:endCxn id="27" idx="4"/>
          </p:cNvCxnSpPr>
          <p:nvPr/>
        </p:nvCxnSpPr>
        <p:spPr bwMode="auto">
          <a:xfrm flipV="1">
            <a:off x="6612712" y="2224028"/>
            <a:ext cx="36024" cy="3276384"/>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37" name="Connettore diritto 36"/>
          <p:cNvCxnSpPr>
            <a:stCxn id="11" idx="5"/>
            <a:endCxn id="13" idx="1"/>
          </p:cNvCxnSpPr>
          <p:nvPr/>
        </p:nvCxnSpPr>
        <p:spPr bwMode="auto">
          <a:xfrm>
            <a:off x="909216" y="3690672"/>
            <a:ext cx="1528904" cy="1852920"/>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40" name="Connettore diritto 39"/>
          <p:cNvCxnSpPr>
            <a:stCxn id="13" idx="7"/>
            <a:endCxn id="14" idx="3"/>
          </p:cNvCxnSpPr>
          <p:nvPr/>
        </p:nvCxnSpPr>
        <p:spPr bwMode="auto">
          <a:xfrm flipV="1">
            <a:off x="2565400" y="3654648"/>
            <a:ext cx="1348904" cy="1888944"/>
          </a:xfrm>
          <a:prstGeom prst="line">
            <a:avLst/>
          </a:prstGeom>
          <a:solidFill>
            <a:schemeClr val="accent1"/>
          </a:solidFill>
          <a:ln w="19050" cap="flat" cmpd="sng" algn="ctr">
            <a:solidFill>
              <a:srgbClr val="333333"/>
            </a:solidFill>
            <a:prstDash val="solid"/>
            <a:round/>
            <a:headEnd type="none" w="med" len="med"/>
            <a:tailEnd type="none" w="med" len="med"/>
          </a:ln>
          <a:effectLst/>
        </p:spPr>
      </p:cxnSp>
      <p:cxnSp>
        <p:nvCxnSpPr>
          <p:cNvPr id="43" name="Connettore diritto 42"/>
          <p:cNvCxnSpPr>
            <a:stCxn id="11" idx="7"/>
            <a:endCxn id="12" idx="4"/>
          </p:cNvCxnSpPr>
          <p:nvPr/>
        </p:nvCxnSpPr>
        <p:spPr bwMode="auto">
          <a:xfrm flipV="1">
            <a:off x="909216" y="2240848"/>
            <a:ext cx="1628568" cy="1322544"/>
          </a:xfrm>
          <a:prstGeom prst="line">
            <a:avLst/>
          </a:prstGeom>
          <a:solidFill>
            <a:schemeClr val="accent1"/>
          </a:solidFill>
          <a:ln w="19050" cap="flat" cmpd="sng" algn="ctr">
            <a:solidFill>
              <a:srgbClr val="333333"/>
            </a:solidFill>
            <a:prstDash val="solid"/>
            <a:round/>
            <a:headEnd type="none" w="med" len="med"/>
            <a:tailEnd type="none" w="med" len="med"/>
          </a:ln>
          <a:effectLst/>
        </p:spPr>
      </p:cxnSp>
      <p:sp>
        <p:nvSpPr>
          <p:cNvPr id="46" name="Ovale 45"/>
          <p:cNvSpPr>
            <a:spLocks noChangeAspect="1"/>
          </p:cNvSpPr>
          <p:nvPr/>
        </p:nvSpPr>
        <p:spPr bwMode="auto">
          <a:xfrm>
            <a:off x="6552240" y="3501008"/>
            <a:ext cx="180000" cy="180000"/>
          </a:xfrm>
          <a:prstGeom prst="ellipse">
            <a:avLst/>
          </a:prstGeom>
          <a:solidFill>
            <a:schemeClr val="accent1"/>
          </a:solidFill>
          <a:ln w="19050" cap="flat" cmpd="sng" algn="ctr">
            <a:solidFill>
              <a:srgbClr val="333333"/>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pPr>
            <a:endParaRPr kumimoji="0" lang="it-IT" sz="2800" b="0" i="0" u="none" strike="noStrike" cap="none" normalizeH="0" baseline="0">
              <a:ln>
                <a:noFill/>
              </a:ln>
              <a:solidFill>
                <a:schemeClr val="tx1"/>
              </a:solidFill>
              <a:effectLst/>
              <a:latin typeface="Times New Roman" pitchFamily="18" charset="0"/>
            </a:endParaRPr>
          </a:p>
        </p:txBody>
      </p:sp>
      <p:cxnSp>
        <p:nvCxnSpPr>
          <p:cNvPr id="47" name="Connettore diritto 46"/>
          <p:cNvCxnSpPr/>
          <p:nvPr/>
        </p:nvCxnSpPr>
        <p:spPr bwMode="auto">
          <a:xfrm>
            <a:off x="4495800" y="1447800"/>
            <a:ext cx="4192" cy="4933528"/>
          </a:xfrm>
          <a:prstGeom prst="line">
            <a:avLst/>
          </a:prstGeom>
          <a:solidFill>
            <a:schemeClr val="accent1"/>
          </a:solidFill>
          <a:ln w="19050" cap="flat" cmpd="sng" algn="ctr">
            <a:solidFill>
              <a:srgbClr val="333333"/>
            </a:solidFill>
            <a:prstDash val="lgDash"/>
            <a:round/>
            <a:headEnd type="none" w="med" len="med"/>
            <a:tailEnd type="triangle" w="med" len="med"/>
          </a:ln>
          <a:effectLst/>
        </p:spPr>
      </p:cxnSp>
      <p:sp>
        <p:nvSpPr>
          <p:cNvPr id="2" name="CasellaDiTesto 1">
            <a:extLst>
              <a:ext uri="{FF2B5EF4-FFF2-40B4-BE49-F238E27FC236}">
                <a16:creationId xmlns:a16="http://schemas.microsoft.com/office/drawing/2014/main" id="{0A7BF13A-7CEB-A79A-CF62-59BA54060FDF}"/>
              </a:ext>
            </a:extLst>
          </p:cNvPr>
          <p:cNvSpPr txBox="1"/>
          <p:nvPr/>
        </p:nvSpPr>
        <p:spPr>
          <a:xfrm>
            <a:off x="6732240" y="3573016"/>
            <a:ext cx="404278" cy="523220"/>
          </a:xfrm>
          <a:prstGeom prst="rect">
            <a:avLst/>
          </a:prstGeom>
          <a:noFill/>
        </p:spPr>
        <p:txBody>
          <a:bodyPr wrap="none" rtlCol="0">
            <a:spAutoFit/>
          </a:bodyPr>
          <a:lstStyle/>
          <a:p>
            <a:r>
              <a:rPr lang="it-IT" dirty="0"/>
              <a:t>E</a:t>
            </a:r>
          </a:p>
        </p:txBody>
      </p:sp>
      <mc:AlternateContent xmlns:mc="http://schemas.openxmlformats.org/markup-compatibility/2006">
        <mc:Choice xmlns:p14="http://schemas.microsoft.com/office/powerpoint/2010/main" Requires="p14">
          <p:contentPart p14:bwMode="auto" r:id="rId2">
            <p14:nvContentPartPr>
              <p14:cNvPr id="3" name="Input penna 2">
                <a:extLst>
                  <a:ext uri="{FF2B5EF4-FFF2-40B4-BE49-F238E27FC236}">
                    <a16:creationId xmlns:a16="http://schemas.microsoft.com/office/drawing/2014/main" id="{F866B2CF-F829-5FDD-E3F3-0BF98F48BA25}"/>
                  </a:ext>
                </a:extLst>
              </p14:cNvPr>
              <p14:cNvContentPartPr/>
              <p14:nvPr/>
            </p14:nvContentPartPr>
            <p14:xfrm>
              <a:off x="7499520" y="1460520"/>
              <a:ext cx="914760" cy="813240"/>
            </p14:xfrm>
          </p:contentPart>
        </mc:Choice>
        <mc:Fallback>
          <p:pic>
            <p:nvPicPr>
              <p:cNvPr id="3" name="Input penna 2">
                <a:extLst>
                  <a:ext uri="{FF2B5EF4-FFF2-40B4-BE49-F238E27FC236}">
                    <a16:creationId xmlns:a16="http://schemas.microsoft.com/office/drawing/2014/main" id="{F866B2CF-F829-5FDD-E3F3-0BF98F48BA25}"/>
                  </a:ext>
                </a:extLst>
              </p:cNvPr>
              <p:cNvPicPr/>
              <p:nvPr/>
            </p:nvPicPr>
            <p:blipFill>
              <a:blip r:embed="rId3"/>
              <a:stretch>
                <a:fillRect/>
              </a:stretch>
            </p:blipFill>
            <p:spPr>
              <a:xfrm>
                <a:off x="7490160" y="1451160"/>
                <a:ext cx="933480" cy="831960"/>
              </a:xfrm>
              <a:prstGeom prst="rect">
                <a:avLst/>
              </a:prstGeom>
            </p:spPr>
          </p:pic>
        </mc:Fallback>
      </mc:AlternateContent>
    </p:spTree>
    <p:extLst>
      <p:ext uri="{BB962C8B-B14F-4D97-AF65-F5344CB8AC3E}">
        <p14:creationId xmlns:p14="http://schemas.microsoft.com/office/powerpoint/2010/main" val="143831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pPr eaLnBrk="1" hangingPunct="1"/>
            <a:r>
              <a:rPr lang="en-US"/>
              <a:t>Gateways and Hubs</a:t>
            </a:r>
          </a:p>
        </p:txBody>
      </p:sp>
      <p:sp>
        <p:nvSpPr>
          <p:cNvPr id="44036" name="Line 14"/>
          <p:cNvSpPr>
            <a:spLocks noChangeShapeType="1"/>
          </p:cNvSpPr>
          <p:nvPr/>
        </p:nvSpPr>
        <p:spPr bwMode="auto">
          <a:xfrm>
            <a:off x="2960688" y="1992313"/>
            <a:ext cx="0" cy="3024187"/>
          </a:xfrm>
          <a:prstGeom prst="line">
            <a:avLst/>
          </a:prstGeom>
          <a:noFill/>
          <a:ln w="31750">
            <a:solidFill>
              <a:srgbClr val="C00000"/>
            </a:solidFill>
            <a:prstDash val="dash"/>
            <a:round/>
            <a:headEnd/>
            <a:tailEnd/>
          </a:ln>
        </p:spPr>
        <p:txBody>
          <a:bodyPr/>
          <a:lstStyle/>
          <a:p>
            <a:endParaRPr lang="en-US"/>
          </a:p>
        </p:txBody>
      </p:sp>
      <p:sp>
        <p:nvSpPr>
          <p:cNvPr id="44037" name="Line 6"/>
          <p:cNvSpPr>
            <a:spLocks noChangeShapeType="1"/>
          </p:cNvSpPr>
          <p:nvPr/>
        </p:nvSpPr>
        <p:spPr bwMode="auto">
          <a:xfrm>
            <a:off x="2959100" y="3527425"/>
            <a:ext cx="1603375" cy="0"/>
          </a:xfrm>
          <a:prstGeom prst="line">
            <a:avLst/>
          </a:prstGeom>
          <a:noFill/>
          <a:ln w="101600">
            <a:solidFill>
              <a:srgbClr val="808080"/>
            </a:solidFill>
            <a:round/>
            <a:headEnd/>
            <a:tailEnd/>
          </a:ln>
        </p:spPr>
        <p:txBody>
          <a:bodyPr/>
          <a:lstStyle/>
          <a:p>
            <a:endParaRPr lang="en-US"/>
          </a:p>
        </p:txBody>
      </p:sp>
      <p:sp>
        <p:nvSpPr>
          <p:cNvPr id="44038" name="Line 7"/>
          <p:cNvSpPr>
            <a:spLocks noChangeShapeType="1"/>
          </p:cNvSpPr>
          <p:nvPr/>
        </p:nvSpPr>
        <p:spPr bwMode="auto">
          <a:xfrm>
            <a:off x="2057400" y="2732088"/>
            <a:ext cx="881063" cy="785812"/>
          </a:xfrm>
          <a:prstGeom prst="line">
            <a:avLst/>
          </a:prstGeom>
          <a:noFill/>
          <a:ln w="50800">
            <a:solidFill>
              <a:srgbClr val="808080"/>
            </a:solidFill>
            <a:round/>
            <a:headEnd/>
            <a:tailEnd/>
          </a:ln>
        </p:spPr>
        <p:txBody>
          <a:bodyPr/>
          <a:lstStyle/>
          <a:p>
            <a:endParaRPr lang="en-US"/>
          </a:p>
        </p:txBody>
      </p:sp>
      <p:sp>
        <p:nvSpPr>
          <p:cNvPr id="44039" name="Line 8"/>
          <p:cNvSpPr>
            <a:spLocks noChangeShapeType="1"/>
          </p:cNvSpPr>
          <p:nvPr/>
        </p:nvSpPr>
        <p:spPr bwMode="auto">
          <a:xfrm flipV="1">
            <a:off x="2222500" y="3540125"/>
            <a:ext cx="750888" cy="1184275"/>
          </a:xfrm>
          <a:prstGeom prst="line">
            <a:avLst/>
          </a:prstGeom>
          <a:noFill/>
          <a:ln w="50800">
            <a:solidFill>
              <a:srgbClr val="808080"/>
            </a:solidFill>
            <a:round/>
            <a:headEnd/>
            <a:tailEnd/>
          </a:ln>
        </p:spPr>
        <p:txBody>
          <a:bodyPr/>
          <a:lstStyle/>
          <a:p>
            <a:endParaRPr lang="en-US"/>
          </a:p>
        </p:txBody>
      </p:sp>
      <p:sp>
        <p:nvSpPr>
          <p:cNvPr id="44040" name="Line 9"/>
          <p:cNvSpPr>
            <a:spLocks noChangeShapeType="1"/>
          </p:cNvSpPr>
          <p:nvPr/>
        </p:nvSpPr>
        <p:spPr bwMode="auto">
          <a:xfrm>
            <a:off x="1622425" y="3294063"/>
            <a:ext cx="1320800" cy="277812"/>
          </a:xfrm>
          <a:prstGeom prst="line">
            <a:avLst/>
          </a:prstGeom>
          <a:noFill/>
          <a:ln w="50800">
            <a:solidFill>
              <a:srgbClr val="808080"/>
            </a:solidFill>
            <a:round/>
            <a:headEnd/>
            <a:tailEnd/>
          </a:ln>
        </p:spPr>
        <p:txBody>
          <a:bodyPr/>
          <a:lstStyle/>
          <a:p>
            <a:endParaRPr lang="en-US"/>
          </a:p>
        </p:txBody>
      </p:sp>
      <p:sp>
        <p:nvSpPr>
          <p:cNvPr id="44041" name="Line 10"/>
          <p:cNvSpPr>
            <a:spLocks noChangeShapeType="1"/>
          </p:cNvSpPr>
          <p:nvPr/>
        </p:nvSpPr>
        <p:spPr bwMode="auto">
          <a:xfrm flipV="1">
            <a:off x="1785938" y="3508375"/>
            <a:ext cx="1138237" cy="755650"/>
          </a:xfrm>
          <a:prstGeom prst="line">
            <a:avLst/>
          </a:prstGeom>
          <a:noFill/>
          <a:ln w="50800">
            <a:solidFill>
              <a:srgbClr val="808080"/>
            </a:solidFill>
            <a:round/>
            <a:headEnd/>
            <a:tailEnd/>
          </a:ln>
        </p:spPr>
        <p:txBody>
          <a:bodyPr/>
          <a:lstStyle/>
          <a:p>
            <a:endParaRPr lang="en-US"/>
          </a:p>
        </p:txBody>
      </p:sp>
      <p:sp>
        <p:nvSpPr>
          <p:cNvPr id="44042" name="Line 11"/>
          <p:cNvSpPr>
            <a:spLocks noChangeShapeType="1"/>
          </p:cNvSpPr>
          <p:nvPr/>
        </p:nvSpPr>
        <p:spPr bwMode="auto">
          <a:xfrm>
            <a:off x="2541588" y="2251075"/>
            <a:ext cx="409575" cy="1279525"/>
          </a:xfrm>
          <a:prstGeom prst="line">
            <a:avLst/>
          </a:prstGeom>
          <a:noFill/>
          <a:ln w="50800">
            <a:solidFill>
              <a:srgbClr val="808080"/>
            </a:solidFill>
            <a:round/>
            <a:headEnd/>
            <a:tailEnd/>
          </a:ln>
        </p:spPr>
        <p:txBody>
          <a:bodyPr/>
          <a:lstStyle/>
          <a:p>
            <a:endParaRPr lang="en-US"/>
          </a:p>
        </p:txBody>
      </p:sp>
      <p:sp>
        <p:nvSpPr>
          <p:cNvPr id="44043" name="Oval 5"/>
          <p:cNvSpPr>
            <a:spLocks noChangeArrowheads="1"/>
          </p:cNvSpPr>
          <p:nvPr/>
        </p:nvSpPr>
        <p:spPr bwMode="auto">
          <a:xfrm>
            <a:off x="2614613" y="3173413"/>
            <a:ext cx="700087" cy="700087"/>
          </a:xfrm>
          <a:prstGeom prst="ellipse">
            <a:avLst/>
          </a:prstGeom>
          <a:solidFill>
            <a:srgbClr val="FFCC00"/>
          </a:solidFill>
          <a:ln w="38100">
            <a:solidFill>
              <a:srgbClr val="808080"/>
            </a:solidFill>
            <a:round/>
            <a:headEnd/>
            <a:tailEnd/>
          </a:ln>
        </p:spPr>
        <p:txBody>
          <a:bodyPr wrap="none" anchor="ctr"/>
          <a:lstStyle/>
          <a:p>
            <a:endParaRPr lang="en-US"/>
          </a:p>
        </p:txBody>
      </p:sp>
      <p:sp>
        <p:nvSpPr>
          <p:cNvPr id="44044" name="Rectangle 13"/>
          <p:cNvSpPr>
            <a:spLocks noChangeArrowheads="1"/>
          </p:cNvSpPr>
          <p:nvPr/>
        </p:nvSpPr>
        <p:spPr bwMode="auto">
          <a:xfrm>
            <a:off x="1238250" y="1971675"/>
            <a:ext cx="3387725" cy="3098800"/>
          </a:xfrm>
          <a:prstGeom prst="rect">
            <a:avLst/>
          </a:prstGeom>
          <a:noFill/>
          <a:ln w="25400">
            <a:solidFill>
              <a:srgbClr val="808080"/>
            </a:solidFill>
            <a:miter lim="800000"/>
            <a:headEnd/>
            <a:tailEnd/>
          </a:ln>
        </p:spPr>
        <p:txBody>
          <a:bodyPr wrap="none" anchor="ctr"/>
          <a:lstStyle/>
          <a:p>
            <a:endParaRPr lang="en-US"/>
          </a:p>
        </p:txBody>
      </p:sp>
      <p:sp>
        <p:nvSpPr>
          <p:cNvPr id="44045" name="Line 17"/>
          <p:cNvSpPr>
            <a:spLocks noChangeShapeType="1"/>
          </p:cNvSpPr>
          <p:nvPr/>
        </p:nvSpPr>
        <p:spPr bwMode="auto">
          <a:xfrm>
            <a:off x="5534025" y="2733675"/>
            <a:ext cx="881063" cy="785813"/>
          </a:xfrm>
          <a:prstGeom prst="line">
            <a:avLst/>
          </a:prstGeom>
          <a:noFill/>
          <a:ln w="50800">
            <a:solidFill>
              <a:srgbClr val="808080"/>
            </a:solidFill>
            <a:round/>
            <a:headEnd/>
            <a:tailEnd/>
          </a:ln>
        </p:spPr>
        <p:txBody>
          <a:bodyPr/>
          <a:lstStyle/>
          <a:p>
            <a:endParaRPr lang="en-US"/>
          </a:p>
        </p:txBody>
      </p:sp>
      <p:sp>
        <p:nvSpPr>
          <p:cNvPr id="44046" name="Line 18"/>
          <p:cNvSpPr>
            <a:spLocks noChangeShapeType="1"/>
          </p:cNvSpPr>
          <p:nvPr/>
        </p:nvSpPr>
        <p:spPr bwMode="auto">
          <a:xfrm flipH="1" flipV="1">
            <a:off x="6450013" y="3541713"/>
            <a:ext cx="927100" cy="1065212"/>
          </a:xfrm>
          <a:prstGeom prst="line">
            <a:avLst/>
          </a:prstGeom>
          <a:noFill/>
          <a:ln w="50800">
            <a:solidFill>
              <a:srgbClr val="808080"/>
            </a:solidFill>
            <a:round/>
            <a:headEnd/>
            <a:tailEnd/>
          </a:ln>
        </p:spPr>
        <p:txBody>
          <a:bodyPr/>
          <a:lstStyle/>
          <a:p>
            <a:endParaRPr lang="en-US"/>
          </a:p>
        </p:txBody>
      </p:sp>
      <p:sp>
        <p:nvSpPr>
          <p:cNvPr id="44047" name="Line 19"/>
          <p:cNvSpPr>
            <a:spLocks noChangeShapeType="1"/>
          </p:cNvSpPr>
          <p:nvPr/>
        </p:nvSpPr>
        <p:spPr bwMode="auto">
          <a:xfrm flipV="1">
            <a:off x="5022850" y="3584575"/>
            <a:ext cx="1300163" cy="217488"/>
          </a:xfrm>
          <a:prstGeom prst="line">
            <a:avLst/>
          </a:prstGeom>
          <a:noFill/>
          <a:ln w="50800">
            <a:solidFill>
              <a:srgbClr val="808080"/>
            </a:solidFill>
            <a:round/>
            <a:headEnd/>
            <a:tailEnd/>
          </a:ln>
        </p:spPr>
        <p:txBody>
          <a:bodyPr/>
          <a:lstStyle/>
          <a:p>
            <a:endParaRPr lang="en-US"/>
          </a:p>
        </p:txBody>
      </p:sp>
      <p:sp>
        <p:nvSpPr>
          <p:cNvPr id="44048" name="Line 20"/>
          <p:cNvSpPr>
            <a:spLocks noChangeShapeType="1"/>
          </p:cNvSpPr>
          <p:nvPr/>
        </p:nvSpPr>
        <p:spPr bwMode="auto">
          <a:xfrm flipV="1">
            <a:off x="5951538" y="3509963"/>
            <a:ext cx="449262" cy="1358900"/>
          </a:xfrm>
          <a:prstGeom prst="line">
            <a:avLst/>
          </a:prstGeom>
          <a:noFill/>
          <a:ln w="50800">
            <a:solidFill>
              <a:srgbClr val="808080"/>
            </a:solidFill>
            <a:round/>
            <a:headEnd/>
            <a:tailEnd/>
          </a:ln>
        </p:spPr>
        <p:txBody>
          <a:bodyPr/>
          <a:lstStyle/>
          <a:p>
            <a:endParaRPr lang="en-US"/>
          </a:p>
        </p:txBody>
      </p:sp>
      <p:sp>
        <p:nvSpPr>
          <p:cNvPr id="44049" name="Line 21"/>
          <p:cNvSpPr>
            <a:spLocks noChangeShapeType="1"/>
          </p:cNvSpPr>
          <p:nvPr/>
        </p:nvSpPr>
        <p:spPr bwMode="auto">
          <a:xfrm flipH="1">
            <a:off x="6427788" y="2328863"/>
            <a:ext cx="117475" cy="1203325"/>
          </a:xfrm>
          <a:prstGeom prst="line">
            <a:avLst/>
          </a:prstGeom>
          <a:noFill/>
          <a:ln w="50800">
            <a:solidFill>
              <a:srgbClr val="808080"/>
            </a:solidFill>
            <a:round/>
            <a:headEnd/>
            <a:tailEnd/>
          </a:ln>
        </p:spPr>
        <p:txBody>
          <a:bodyPr/>
          <a:lstStyle/>
          <a:p>
            <a:endParaRPr lang="en-US"/>
          </a:p>
        </p:txBody>
      </p:sp>
      <p:sp>
        <p:nvSpPr>
          <p:cNvPr id="44050" name="Rectangle 23"/>
          <p:cNvSpPr>
            <a:spLocks noChangeArrowheads="1"/>
          </p:cNvSpPr>
          <p:nvPr/>
        </p:nvSpPr>
        <p:spPr bwMode="auto">
          <a:xfrm>
            <a:off x="4714875" y="1971675"/>
            <a:ext cx="3387725" cy="3098800"/>
          </a:xfrm>
          <a:prstGeom prst="rect">
            <a:avLst/>
          </a:prstGeom>
          <a:noFill/>
          <a:ln w="25400">
            <a:solidFill>
              <a:srgbClr val="808080"/>
            </a:solidFill>
            <a:miter lim="800000"/>
            <a:headEnd/>
            <a:tailEnd/>
          </a:ln>
        </p:spPr>
        <p:txBody>
          <a:bodyPr wrap="none" anchor="ctr"/>
          <a:lstStyle/>
          <a:p>
            <a:endParaRPr lang="en-US"/>
          </a:p>
        </p:txBody>
      </p:sp>
      <p:sp>
        <p:nvSpPr>
          <p:cNvPr id="44051" name="Line 24"/>
          <p:cNvSpPr>
            <a:spLocks noChangeShapeType="1"/>
          </p:cNvSpPr>
          <p:nvPr/>
        </p:nvSpPr>
        <p:spPr bwMode="auto">
          <a:xfrm flipV="1">
            <a:off x="6523038" y="2640013"/>
            <a:ext cx="1106487" cy="862012"/>
          </a:xfrm>
          <a:prstGeom prst="line">
            <a:avLst/>
          </a:prstGeom>
          <a:noFill/>
          <a:ln w="50800">
            <a:solidFill>
              <a:srgbClr val="808080"/>
            </a:solidFill>
            <a:round/>
            <a:headEnd/>
            <a:tailEnd/>
          </a:ln>
        </p:spPr>
        <p:txBody>
          <a:bodyPr/>
          <a:lstStyle/>
          <a:p>
            <a:endParaRPr lang="en-US"/>
          </a:p>
        </p:txBody>
      </p:sp>
      <p:sp>
        <p:nvSpPr>
          <p:cNvPr id="44052" name="Oval 22"/>
          <p:cNvSpPr>
            <a:spLocks noChangeArrowheads="1"/>
          </p:cNvSpPr>
          <p:nvPr/>
        </p:nvSpPr>
        <p:spPr bwMode="auto">
          <a:xfrm>
            <a:off x="6091238" y="3175000"/>
            <a:ext cx="700087" cy="700088"/>
          </a:xfrm>
          <a:prstGeom prst="ellipse">
            <a:avLst/>
          </a:prstGeom>
          <a:solidFill>
            <a:srgbClr val="FFCC00"/>
          </a:solidFill>
          <a:ln w="38100">
            <a:solidFill>
              <a:srgbClr val="808080"/>
            </a:solidFill>
            <a:round/>
            <a:headEnd/>
            <a:tailEnd/>
          </a:ln>
        </p:spPr>
        <p:txBody>
          <a:bodyPr wrap="none" anchor="ctr"/>
          <a:lstStyle/>
          <a:p>
            <a:endParaRPr lang="en-US"/>
          </a:p>
        </p:txBody>
      </p:sp>
      <p:sp>
        <p:nvSpPr>
          <p:cNvPr id="44053" name="Text Box 25"/>
          <p:cNvSpPr txBox="1">
            <a:spLocks noChangeArrowheads="1"/>
          </p:cNvSpPr>
          <p:nvPr/>
        </p:nvSpPr>
        <p:spPr bwMode="auto">
          <a:xfrm>
            <a:off x="3435350" y="2030413"/>
            <a:ext cx="965200" cy="369887"/>
          </a:xfrm>
          <a:prstGeom prst="rect">
            <a:avLst/>
          </a:prstGeom>
          <a:noFill/>
          <a:ln w="9525">
            <a:noFill/>
            <a:miter lim="800000"/>
            <a:headEnd/>
            <a:tailEnd/>
          </a:ln>
        </p:spPr>
        <p:txBody>
          <a:bodyPr wrap="none">
            <a:spAutoFit/>
          </a:bodyPr>
          <a:lstStyle/>
          <a:p>
            <a:pPr>
              <a:defRPr/>
            </a:pPr>
            <a:r>
              <a:rPr lang="en-US" sz="1800" b="1" dirty="0">
                <a:effectLst>
                  <a:outerShdw blurRad="38100" dist="38100" dir="2700000" algn="tl">
                    <a:srgbClr val="000000">
                      <a:alpha val="43137"/>
                    </a:srgbClr>
                  </a:outerShdw>
                </a:effectLst>
                <a:latin typeface="Arial Narrow" pitchFamily="34" charset="0"/>
              </a:rPr>
              <a:t>Gateway</a:t>
            </a:r>
          </a:p>
        </p:txBody>
      </p:sp>
      <p:sp>
        <p:nvSpPr>
          <p:cNvPr id="44054" name="Text Box 26"/>
          <p:cNvSpPr txBox="1">
            <a:spLocks noChangeArrowheads="1"/>
          </p:cNvSpPr>
          <p:nvPr/>
        </p:nvSpPr>
        <p:spPr bwMode="auto">
          <a:xfrm>
            <a:off x="7451725" y="2003425"/>
            <a:ext cx="552450" cy="369888"/>
          </a:xfrm>
          <a:prstGeom prst="rect">
            <a:avLst/>
          </a:prstGeom>
          <a:noFill/>
          <a:ln w="9525">
            <a:noFill/>
            <a:miter lim="800000"/>
            <a:headEnd/>
            <a:tailEnd/>
          </a:ln>
        </p:spPr>
        <p:txBody>
          <a:bodyPr wrap="none">
            <a:spAutoFit/>
          </a:bodyPr>
          <a:lstStyle/>
          <a:p>
            <a:pPr>
              <a:defRPr/>
            </a:pPr>
            <a:r>
              <a:rPr lang="en-US" sz="1800" b="1">
                <a:effectLst>
                  <a:outerShdw blurRad="38100" dist="38100" dir="2700000" algn="tl">
                    <a:srgbClr val="000000">
                      <a:alpha val="43137"/>
                    </a:srgbClr>
                  </a:outerShdw>
                </a:effectLst>
                <a:latin typeface="Arial Narrow" pitchFamily="34" charset="0"/>
              </a:rPr>
              <a:t>Hub</a:t>
            </a:r>
          </a:p>
        </p:txBody>
      </p:sp>
      <p:sp>
        <p:nvSpPr>
          <p:cNvPr id="44055" name="Text Box 27"/>
          <p:cNvSpPr txBox="1">
            <a:spLocks noChangeArrowheads="1"/>
          </p:cNvSpPr>
          <p:nvPr/>
        </p:nvSpPr>
        <p:spPr bwMode="auto">
          <a:xfrm>
            <a:off x="3484563" y="3171825"/>
            <a:ext cx="850900" cy="304800"/>
          </a:xfrm>
          <a:prstGeom prst="rect">
            <a:avLst/>
          </a:prstGeom>
          <a:noFill/>
          <a:ln w="9525">
            <a:noFill/>
            <a:miter lim="800000"/>
            <a:headEnd/>
            <a:tailEnd/>
          </a:ln>
        </p:spPr>
        <p:txBody>
          <a:bodyPr wrap="none">
            <a:spAutoFit/>
          </a:bodyPr>
          <a:lstStyle/>
          <a:p>
            <a:r>
              <a:rPr lang="en-US" sz="1400" b="1">
                <a:latin typeface="AvantGarde Bk BT" pitchFamily="34" charset="0"/>
              </a:rPr>
              <a:t>Corridor</a:t>
            </a:r>
          </a:p>
        </p:txBody>
      </p:sp>
      <p:sp>
        <p:nvSpPr>
          <p:cNvPr id="24" name="Footer Placeholder 3"/>
          <p:cNvSpPr>
            <a:spLocks noGrp="1"/>
          </p:cNvSpPr>
          <p:nvPr>
            <p:ph type="ftr" sz="quarter" idx="10"/>
          </p:nvPr>
        </p:nvSpPr>
        <p:spPr>
          <a:xfrm>
            <a:off x="101600" y="6604000"/>
            <a:ext cx="8940800" cy="246063"/>
          </a:xfrm>
        </p:spPr>
        <p:txBody>
          <a:bodyPr/>
          <a:lstStyle/>
          <a:p>
            <a:pPr>
              <a:defRPr/>
            </a:pPr>
            <a:r>
              <a:rPr lang="en-US" dirty="0"/>
              <a:t>Copyright © 1998-2010, Dr. Jean-Paul </a:t>
            </a:r>
            <a:r>
              <a:rPr lang="en-US" dirty="0" err="1"/>
              <a:t>Rodrigue</a:t>
            </a:r>
            <a:r>
              <a:rPr lang="en-US"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mc:AlternateContent xmlns:mc="http://schemas.openxmlformats.org/markup-compatibility/2006">
        <mc:Choice xmlns:p14="http://schemas.microsoft.com/office/powerpoint/2010/main" Requires="p14">
          <p:contentPart p14:bwMode="auto" r:id="rId3">
            <p14:nvContentPartPr>
              <p14:cNvPr id="2" name="Input penna 1">
                <a:extLst>
                  <a:ext uri="{FF2B5EF4-FFF2-40B4-BE49-F238E27FC236}">
                    <a16:creationId xmlns:a16="http://schemas.microsoft.com/office/drawing/2014/main" id="{A5070E2A-F5E0-2105-6102-B472679EDF4F}"/>
                  </a:ext>
                </a:extLst>
              </p14:cNvPr>
              <p14:cNvContentPartPr/>
              <p14:nvPr/>
            </p14:nvContentPartPr>
            <p14:xfrm>
              <a:off x="1498680" y="2120760"/>
              <a:ext cx="6458400" cy="2838960"/>
            </p14:xfrm>
          </p:contentPart>
        </mc:Choice>
        <mc:Fallback>
          <p:pic>
            <p:nvPicPr>
              <p:cNvPr id="2" name="Input penna 1">
                <a:extLst>
                  <a:ext uri="{FF2B5EF4-FFF2-40B4-BE49-F238E27FC236}">
                    <a16:creationId xmlns:a16="http://schemas.microsoft.com/office/drawing/2014/main" id="{A5070E2A-F5E0-2105-6102-B472679EDF4F}"/>
                  </a:ext>
                </a:extLst>
              </p:cNvPr>
              <p:cNvPicPr/>
              <p:nvPr/>
            </p:nvPicPr>
            <p:blipFill>
              <a:blip r:embed="rId4"/>
              <a:stretch>
                <a:fillRect/>
              </a:stretch>
            </p:blipFill>
            <p:spPr>
              <a:xfrm>
                <a:off x="1489320" y="2111400"/>
                <a:ext cx="6477120" cy="2857680"/>
              </a:xfrm>
              <a:prstGeom prst="rect">
                <a:avLst/>
              </a:prstGeom>
            </p:spPr>
          </p:pic>
        </mc:Fallback>
      </mc:AlternateContent>
    </p:spTree>
    <p:extLst>
      <p:ext uri="{BB962C8B-B14F-4D97-AF65-F5344CB8AC3E}">
        <p14:creationId xmlns:p14="http://schemas.microsoft.com/office/powerpoint/2010/main" val="334113391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z="3200" dirty="0"/>
              <a:t>Modal </a:t>
            </a:r>
            <a:br>
              <a:rPr lang="en-US" sz="3200" dirty="0"/>
            </a:br>
            <a:r>
              <a:rPr lang="en-US" sz="3200" dirty="0"/>
              <a:t>Gateways</a:t>
            </a:r>
          </a:p>
        </p:txBody>
      </p:sp>
      <p:sp>
        <p:nvSpPr>
          <p:cNvPr id="45060" name="Rectangle 3" descr="Wide upward diagonal"/>
          <p:cNvSpPr>
            <a:spLocks noChangeArrowheads="1"/>
          </p:cNvSpPr>
          <p:nvPr/>
        </p:nvSpPr>
        <p:spPr bwMode="auto">
          <a:xfrm>
            <a:off x="3110012" y="4771108"/>
            <a:ext cx="407987" cy="354012"/>
          </a:xfrm>
          <a:prstGeom prst="rect">
            <a:avLst/>
          </a:prstGeom>
          <a:pattFill prst="wdUpDiag">
            <a:fgClr>
              <a:srgbClr val="B2B2B2"/>
            </a:fgClr>
            <a:bgClr>
              <a:schemeClr val="bg1"/>
            </a:bgClr>
          </a:pattFill>
          <a:ln w="12700">
            <a:solidFill>
              <a:srgbClr val="808080"/>
            </a:solidFill>
            <a:prstDash val="dash"/>
            <a:miter lim="800000"/>
            <a:headEnd/>
            <a:tailEnd/>
          </a:ln>
        </p:spPr>
        <p:txBody>
          <a:bodyPr wrap="none" anchor="ctr"/>
          <a:lstStyle/>
          <a:p>
            <a:endParaRPr lang="en-US"/>
          </a:p>
        </p:txBody>
      </p:sp>
      <p:sp>
        <p:nvSpPr>
          <p:cNvPr id="45061" name="Rectangle 4" descr="Wide upward diagonal"/>
          <p:cNvSpPr>
            <a:spLocks noChangeArrowheads="1"/>
          </p:cNvSpPr>
          <p:nvPr/>
        </p:nvSpPr>
        <p:spPr bwMode="auto">
          <a:xfrm>
            <a:off x="2990949" y="5717258"/>
            <a:ext cx="420688" cy="365125"/>
          </a:xfrm>
          <a:prstGeom prst="rect">
            <a:avLst/>
          </a:prstGeom>
          <a:pattFill prst="wdUpDiag">
            <a:fgClr>
              <a:srgbClr val="B2B2B2"/>
            </a:fgClr>
            <a:bgClr>
              <a:schemeClr val="bg1"/>
            </a:bgClr>
          </a:pattFill>
          <a:ln w="12700">
            <a:solidFill>
              <a:srgbClr val="808080"/>
            </a:solidFill>
            <a:prstDash val="dash"/>
            <a:miter lim="800000"/>
            <a:headEnd/>
            <a:tailEnd/>
          </a:ln>
        </p:spPr>
        <p:txBody>
          <a:bodyPr wrap="none" anchor="ctr"/>
          <a:lstStyle/>
          <a:p>
            <a:endParaRPr lang="en-US"/>
          </a:p>
        </p:txBody>
      </p:sp>
      <p:sp>
        <p:nvSpPr>
          <p:cNvPr id="45062" name="Rectangle 5" descr="Wide upward diagonal"/>
          <p:cNvSpPr>
            <a:spLocks noChangeArrowheads="1"/>
          </p:cNvSpPr>
          <p:nvPr/>
        </p:nvSpPr>
        <p:spPr bwMode="auto">
          <a:xfrm>
            <a:off x="4064099" y="4821908"/>
            <a:ext cx="484188" cy="1022350"/>
          </a:xfrm>
          <a:prstGeom prst="rect">
            <a:avLst/>
          </a:prstGeom>
          <a:pattFill prst="wdUpDiag">
            <a:fgClr>
              <a:srgbClr val="B2B2B2"/>
            </a:fgClr>
            <a:bgClr>
              <a:schemeClr val="bg1"/>
            </a:bgClr>
          </a:pattFill>
          <a:ln w="12700">
            <a:solidFill>
              <a:srgbClr val="808080"/>
            </a:solidFill>
            <a:prstDash val="dash"/>
            <a:miter lim="800000"/>
            <a:headEnd/>
            <a:tailEnd/>
          </a:ln>
        </p:spPr>
        <p:txBody>
          <a:bodyPr wrap="none" anchor="ctr"/>
          <a:lstStyle/>
          <a:p>
            <a:endParaRPr lang="en-US"/>
          </a:p>
        </p:txBody>
      </p:sp>
      <p:sp>
        <p:nvSpPr>
          <p:cNvPr id="45063" name="Rectangle 6" descr="Wide upward diagonal"/>
          <p:cNvSpPr>
            <a:spLocks noChangeArrowheads="1"/>
          </p:cNvSpPr>
          <p:nvPr/>
        </p:nvSpPr>
        <p:spPr bwMode="auto">
          <a:xfrm>
            <a:off x="3964087" y="3140745"/>
            <a:ext cx="1139825" cy="1022350"/>
          </a:xfrm>
          <a:prstGeom prst="rect">
            <a:avLst/>
          </a:prstGeom>
          <a:pattFill prst="wdUpDiag">
            <a:fgClr>
              <a:srgbClr val="B2B2B2"/>
            </a:fgClr>
            <a:bgClr>
              <a:schemeClr val="bg1"/>
            </a:bgClr>
          </a:pattFill>
          <a:ln w="12700">
            <a:solidFill>
              <a:srgbClr val="808080"/>
            </a:solidFill>
            <a:prstDash val="dash"/>
            <a:miter lim="800000"/>
            <a:headEnd/>
            <a:tailEnd/>
          </a:ln>
        </p:spPr>
        <p:txBody>
          <a:bodyPr wrap="none" anchor="ctr"/>
          <a:lstStyle/>
          <a:p>
            <a:endParaRPr lang="en-US"/>
          </a:p>
        </p:txBody>
      </p:sp>
      <p:sp>
        <p:nvSpPr>
          <p:cNvPr id="45064" name="Rectangle 7"/>
          <p:cNvSpPr>
            <a:spLocks noChangeArrowheads="1"/>
          </p:cNvSpPr>
          <p:nvPr/>
        </p:nvSpPr>
        <p:spPr bwMode="auto">
          <a:xfrm>
            <a:off x="2659162" y="908720"/>
            <a:ext cx="3925887" cy="1711325"/>
          </a:xfrm>
          <a:prstGeom prst="rect">
            <a:avLst/>
          </a:prstGeom>
          <a:noFill/>
          <a:ln w="25400">
            <a:solidFill>
              <a:srgbClr val="808080"/>
            </a:solidFill>
            <a:miter lim="800000"/>
            <a:headEnd/>
            <a:tailEnd/>
          </a:ln>
        </p:spPr>
        <p:txBody>
          <a:bodyPr wrap="none" anchor="ctr"/>
          <a:lstStyle/>
          <a:p>
            <a:endParaRPr lang="en-US"/>
          </a:p>
        </p:txBody>
      </p:sp>
      <p:sp>
        <p:nvSpPr>
          <p:cNvPr id="45065" name="Rectangle 8"/>
          <p:cNvSpPr>
            <a:spLocks noChangeArrowheads="1"/>
          </p:cNvSpPr>
          <p:nvPr/>
        </p:nvSpPr>
        <p:spPr bwMode="auto">
          <a:xfrm>
            <a:off x="2660749" y="2701008"/>
            <a:ext cx="3925888" cy="1711325"/>
          </a:xfrm>
          <a:prstGeom prst="rect">
            <a:avLst/>
          </a:prstGeom>
          <a:noFill/>
          <a:ln w="25400">
            <a:solidFill>
              <a:srgbClr val="808080"/>
            </a:solidFill>
            <a:miter lim="800000"/>
            <a:headEnd/>
            <a:tailEnd/>
          </a:ln>
        </p:spPr>
        <p:txBody>
          <a:bodyPr wrap="none" anchor="ctr"/>
          <a:lstStyle/>
          <a:p>
            <a:endParaRPr lang="en-US"/>
          </a:p>
        </p:txBody>
      </p:sp>
      <p:sp>
        <p:nvSpPr>
          <p:cNvPr id="45066" name="Rectangle 9"/>
          <p:cNvSpPr>
            <a:spLocks noChangeArrowheads="1"/>
          </p:cNvSpPr>
          <p:nvPr/>
        </p:nvSpPr>
        <p:spPr bwMode="auto">
          <a:xfrm>
            <a:off x="2662337" y="4493295"/>
            <a:ext cx="3925887" cy="1711325"/>
          </a:xfrm>
          <a:prstGeom prst="rect">
            <a:avLst/>
          </a:prstGeom>
          <a:noFill/>
          <a:ln w="25400">
            <a:solidFill>
              <a:srgbClr val="808080"/>
            </a:solidFill>
            <a:miter lim="800000"/>
            <a:headEnd/>
            <a:tailEnd/>
          </a:ln>
        </p:spPr>
        <p:txBody>
          <a:bodyPr wrap="none" anchor="ctr"/>
          <a:lstStyle/>
          <a:p>
            <a:endParaRPr lang="en-US"/>
          </a:p>
        </p:txBody>
      </p:sp>
      <p:sp>
        <p:nvSpPr>
          <p:cNvPr id="45067" name="Line 10"/>
          <p:cNvSpPr>
            <a:spLocks noChangeShapeType="1"/>
          </p:cNvSpPr>
          <p:nvPr/>
        </p:nvSpPr>
        <p:spPr bwMode="auto">
          <a:xfrm>
            <a:off x="4584799" y="973808"/>
            <a:ext cx="0" cy="1581150"/>
          </a:xfrm>
          <a:prstGeom prst="line">
            <a:avLst/>
          </a:prstGeom>
          <a:noFill/>
          <a:ln w="25400">
            <a:solidFill>
              <a:srgbClr val="FF0000"/>
            </a:solidFill>
            <a:prstDash val="dash"/>
            <a:round/>
            <a:headEnd/>
            <a:tailEnd/>
          </a:ln>
        </p:spPr>
        <p:txBody>
          <a:bodyPr/>
          <a:lstStyle/>
          <a:p>
            <a:endParaRPr lang="en-US"/>
          </a:p>
        </p:txBody>
      </p:sp>
      <p:sp>
        <p:nvSpPr>
          <p:cNvPr id="45068" name="Line 11"/>
          <p:cNvSpPr>
            <a:spLocks noChangeShapeType="1"/>
          </p:cNvSpPr>
          <p:nvPr/>
        </p:nvSpPr>
        <p:spPr bwMode="auto">
          <a:xfrm flipH="1">
            <a:off x="2781399" y="1759620"/>
            <a:ext cx="3516313" cy="0"/>
          </a:xfrm>
          <a:prstGeom prst="line">
            <a:avLst/>
          </a:prstGeom>
          <a:noFill/>
          <a:ln w="50800">
            <a:solidFill>
              <a:srgbClr val="808080"/>
            </a:solidFill>
            <a:round/>
            <a:headEnd type="triangle" w="med" len="med"/>
            <a:tailEnd type="triangle" w="med" len="med"/>
          </a:ln>
        </p:spPr>
        <p:txBody>
          <a:bodyPr/>
          <a:lstStyle/>
          <a:p>
            <a:endParaRPr lang="en-US"/>
          </a:p>
        </p:txBody>
      </p:sp>
      <p:sp>
        <p:nvSpPr>
          <p:cNvPr id="45069" name="Oval 12"/>
          <p:cNvSpPr>
            <a:spLocks noChangeArrowheads="1"/>
          </p:cNvSpPr>
          <p:nvPr/>
        </p:nvSpPr>
        <p:spPr bwMode="auto">
          <a:xfrm>
            <a:off x="4340324" y="1505620"/>
            <a:ext cx="482600" cy="482600"/>
          </a:xfrm>
          <a:prstGeom prst="ellipse">
            <a:avLst/>
          </a:prstGeom>
          <a:solidFill>
            <a:srgbClr val="FFCC00"/>
          </a:solidFill>
          <a:ln w="38100">
            <a:solidFill>
              <a:srgbClr val="FF6600"/>
            </a:solidFill>
            <a:round/>
            <a:headEnd/>
            <a:tailEnd/>
          </a:ln>
        </p:spPr>
        <p:txBody>
          <a:bodyPr wrap="none" anchor="ctr"/>
          <a:lstStyle/>
          <a:p>
            <a:endParaRPr lang="en-US"/>
          </a:p>
        </p:txBody>
      </p:sp>
      <p:sp>
        <p:nvSpPr>
          <p:cNvPr id="45070" name="Text Box 13"/>
          <p:cNvSpPr txBox="1">
            <a:spLocks noChangeArrowheads="1"/>
          </p:cNvSpPr>
          <p:nvPr/>
        </p:nvSpPr>
        <p:spPr bwMode="auto">
          <a:xfrm rot="5400000">
            <a:off x="4250631" y="2171576"/>
            <a:ext cx="477838"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Border</a:t>
            </a:r>
          </a:p>
        </p:txBody>
      </p:sp>
      <p:sp>
        <p:nvSpPr>
          <p:cNvPr id="45071" name="Rectangle 14"/>
          <p:cNvSpPr>
            <a:spLocks noChangeArrowheads="1"/>
          </p:cNvSpPr>
          <p:nvPr/>
        </p:nvSpPr>
        <p:spPr bwMode="auto">
          <a:xfrm>
            <a:off x="3756124" y="1275433"/>
            <a:ext cx="504825" cy="398462"/>
          </a:xfrm>
          <a:prstGeom prst="rect">
            <a:avLst/>
          </a:prstGeom>
          <a:solidFill>
            <a:srgbClr val="EAEAEA"/>
          </a:solidFill>
          <a:ln w="12700">
            <a:solidFill>
              <a:srgbClr val="808080"/>
            </a:solidFill>
            <a:prstDash val="dash"/>
            <a:miter lim="800000"/>
            <a:headEnd/>
            <a:tailEnd/>
          </a:ln>
        </p:spPr>
        <p:txBody>
          <a:bodyPr wrap="none" anchor="ctr"/>
          <a:lstStyle/>
          <a:p>
            <a:endParaRPr lang="en-US"/>
          </a:p>
        </p:txBody>
      </p:sp>
      <p:sp>
        <p:nvSpPr>
          <p:cNvPr id="45072" name="Rectangle 15"/>
          <p:cNvSpPr>
            <a:spLocks noChangeArrowheads="1"/>
          </p:cNvSpPr>
          <p:nvPr/>
        </p:nvSpPr>
        <p:spPr bwMode="auto">
          <a:xfrm>
            <a:off x="4865787" y="1858045"/>
            <a:ext cx="549275" cy="461963"/>
          </a:xfrm>
          <a:prstGeom prst="rect">
            <a:avLst/>
          </a:prstGeom>
          <a:solidFill>
            <a:srgbClr val="EAEAEA"/>
          </a:solidFill>
          <a:ln w="12700">
            <a:solidFill>
              <a:srgbClr val="808080"/>
            </a:solidFill>
            <a:prstDash val="dash"/>
            <a:miter lim="800000"/>
            <a:headEnd/>
            <a:tailEnd/>
          </a:ln>
        </p:spPr>
        <p:txBody>
          <a:bodyPr wrap="none" anchor="ctr"/>
          <a:lstStyle/>
          <a:p>
            <a:endParaRPr lang="en-US"/>
          </a:p>
        </p:txBody>
      </p:sp>
      <p:sp>
        <p:nvSpPr>
          <p:cNvPr id="45073" name="Line 16"/>
          <p:cNvSpPr>
            <a:spLocks noChangeShapeType="1"/>
          </p:cNvSpPr>
          <p:nvPr/>
        </p:nvSpPr>
        <p:spPr bwMode="auto">
          <a:xfrm flipV="1">
            <a:off x="4799112" y="2880395"/>
            <a:ext cx="1204912" cy="577850"/>
          </a:xfrm>
          <a:prstGeom prst="line">
            <a:avLst/>
          </a:prstGeom>
          <a:noFill/>
          <a:ln w="50800">
            <a:solidFill>
              <a:srgbClr val="000080"/>
            </a:solidFill>
            <a:round/>
            <a:headEnd type="triangle" w="med" len="med"/>
            <a:tailEnd type="triangle" w="med" len="med"/>
          </a:ln>
        </p:spPr>
        <p:txBody>
          <a:bodyPr/>
          <a:lstStyle/>
          <a:p>
            <a:endParaRPr lang="en-US"/>
          </a:p>
        </p:txBody>
      </p:sp>
      <p:sp>
        <p:nvSpPr>
          <p:cNvPr id="45074" name="Line 17"/>
          <p:cNvSpPr>
            <a:spLocks noChangeShapeType="1"/>
          </p:cNvSpPr>
          <p:nvPr/>
        </p:nvSpPr>
        <p:spPr bwMode="auto">
          <a:xfrm>
            <a:off x="4867374" y="3642395"/>
            <a:ext cx="1287463" cy="88900"/>
          </a:xfrm>
          <a:prstGeom prst="line">
            <a:avLst/>
          </a:prstGeom>
          <a:noFill/>
          <a:ln w="50800">
            <a:solidFill>
              <a:srgbClr val="000080"/>
            </a:solidFill>
            <a:round/>
            <a:headEnd type="triangle" w="med" len="med"/>
            <a:tailEnd type="triangle" w="med" len="med"/>
          </a:ln>
        </p:spPr>
        <p:txBody>
          <a:bodyPr/>
          <a:lstStyle/>
          <a:p>
            <a:endParaRPr lang="en-US"/>
          </a:p>
        </p:txBody>
      </p:sp>
      <p:sp>
        <p:nvSpPr>
          <p:cNvPr id="45075" name="Line 18"/>
          <p:cNvSpPr>
            <a:spLocks noChangeShapeType="1"/>
          </p:cNvSpPr>
          <p:nvPr/>
        </p:nvSpPr>
        <p:spPr bwMode="auto">
          <a:xfrm>
            <a:off x="4784824" y="3794795"/>
            <a:ext cx="1330325" cy="419100"/>
          </a:xfrm>
          <a:prstGeom prst="line">
            <a:avLst/>
          </a:prstGeom>
          <a:noFill/>
          <a:ln w="50800">
            <a:solidFill>
              <a:srgbClr val="000080"/>
            </a:solidFill>
            <a:round/>
            <a:headEnd type="triangle" w="med" len="med"/>
            <a:tailEnd type="triangle" w="med" len="med"/>
          </a:ln>
        </p:spPr>
        <p:txBody>
          <a:bodyPr/>
          <a:lstStyle/>
          <a:p>
            <a:endParaRPr lang="en-US"/>
          </a:p>
        </p:txBody>
      </p:sp>
      <p:sp>
        <p:nvSpPr>
          <p:cNvPr id="45076" name="Text Box 19"/>
          <p:cNvSpPr txBox="1">
            <a:spLocks noChangeArrowheads="1"/>
          </p:cNvSpPr>
          <p:nvPr/>
        </p:nvSpPr>
        <p:spPr bwMode="auto">
          <a:xfrm>
            <a:off x="3656112" y="1030958"/>
            <a:ext cx="641350"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Logistics</a:t>
            </a:r>
          </a:p>
        </p:txBody>
      </p:sp>
      <p:sp>
        <p:nvSpPr>
          <p:cNvPr id="45077" name="Text Box 20"/>
          <p:cNvSpPr txBox="1">
            <a:spLocks noChangeArrowheads="1"/>
          </p:cNvSpPr>
          <p:nvPr/>
        </p:nvSpPr>
        <p:spPr bwMode="auto">
          <a:xfrm>
            <a:off x="4995962" y="2326358"/>
            <a:ext cx="1006475"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Manufacturing</a:t>
            </a:r>
          </a:p>
        </p:txBody>
      </p:sp>
      <p:sp>
        <p:nvSpPr>
          <p:cNvPr id="45078" name="Line 21"/>
          <p:cNvSpPr>
            <a:spLocks noChangeShapeType="1"/>
          </p:cNvSpPr>
          <p:nvPr/>
        </p:nvSpPr>
        <p:spPr bwMode="auto">
          <a:xfrm flipV="1">
            <a:off x="3070324" y="3624933"/>
            <a:ext cx="1322388" cy="17462"/>
          </a:xfrm>
          <a:prstGeom prst="line">
            <a:avLst/>
          </a:prstGeom>
          <a:noFill/>
          <a:ln w="50800">
            <a:solidFill>
              <a:srgbClr val="808080"/>
            </a:solidFill>
            <a:round/>
            <a:headEnd/>
            <a:tailEnd/>
          </a:ln>
        </p:spPr>
        <p:txBody>
          <a:bodyPr/>
          <a:lstStyle/>
          <a:p>
            <a:endParaRPr lang="en-US"/>
          </a:p>
        </p:txBody>
      </p:sp>
      <p:sp>
        <p:nvSpPr>
          <p:cNvPr id="45079" name="Line 22"/>
          <p:cNvSpPr>
            <a:spLocks noChangeShapeType="1"/>
          </p:cNvSpPr>
          <p:nvPr/>
        </p:nvSpPr>
        <p:spPr bwMode="auto">
          <a:xfrm>
            <a:off x="3276699" y="3020095"/>
            <a:ext cx="1212850" cy="519113"/>
          </a:xfrm>
          <a:prstGeom prst="line">
            <a:avLst/>
          </a:prstGeom>
          <a:noFill/>
          <a:ln w="50800">
            <a:solidFill>
              <a:srgbClr val="0000FF"/>
            </a:solidFill>
            <a:round/>
            <a:headEnd/>
            <a:tailEnd/>
          </a:ln>
        </p:spPr>
        <p:txBody>
          <a:bodyPr/>
          <a:lstStyle/>
          <a:p>
            <a:endParaRPr lang="en-US"/>
          </a:p>
        </p:txBody>
      </p:sp>
      <p:sp>
        <p:nvSpPr>
          <p:cNvPr id="45080" name="Line 23"/>
          <p:cNvSpPr>
            <a:spLocks noChangeShapeType="1"/>
          </p:cNvSpPr>
          <p:nvPr/>
        </p:nvSpPr>
        <p:spPr bwMode="auto">
          <a:xfrm flipV="1">
            <a:off x="3860899" y="3734470"/>
            <a:ext cx="630238" cy="555625"/>
          </a:xfrm>
          <a:prstGeom prst="line">
            <a:avLst/>
          </a:prstGeom>
          <a:noFill/>
          <a:ln w="50800">
            <a:solidFill>
              <a:srgbClr val="0000FF"/>
            </a:solidFill>
            <a:round/>
            <a:headEnd/>
            <a:tailEnd/>
          </a:ln>
        </p:spPr>
        <p:txBody>
          <a:bodyPr/>
          <a:lstStyle/>
          <a:p>
            <a:endParaRPr lang="en-US"/>
          </a:p>
        </p:txBody>
      </p:sp>
      <p:sp>
        <p:nvSpPr>
          <p:cNvPr id="45081" name="Oval 24"/>
          <p:cNvSpPr>
            <a:spLocks noChangeArrowheads="1"/>
          </p:cNvSpPr>
          <p:nvPr/>
        </p:nvSpPr>
        <p:spPr bwMode="auto">
          <a:xfrm>
            <a:off x="4294287" y="3391570"/>
            <a:ext cx="482600" cy="482600"/>
          </a:xfrm>
          <a:prstGeom prst="ellipse">
            <a:avLst/>
          </a:prstGeom>
          <a:solidFill>
            <a:srgbClr val="99CCFF"/>
          </a:solidFill>
          <a:ln w="38100">
            <a:solidFill>
              <a:srgbClr val="000080"/>
            </a:solidFill>
            <a:round/>
            <a:headEnd/>
            <a:tailEnd/>
          </a:ln>
        </p:spPr>
        <p:txBody>
          <a:bodyPr wrap="none" anchor="ctr"/>
          <a:lstStyle/>
          <a:p>
            <a:endParaRPr lang="en-US"/>
          </a:p>
        </p:txBody>
      </p:sp>
      <p:sp>
        <p:nvSpPr>
          <p:cNvPr id="45082" name="Rectangle 25"/>
          <p:cNvSpPr>
            <a:spLocks noChangeArrowheads="1"/>
          </p:cNvSpPr>
          <p:nvPr/>
        </p:nvSpPr>
        <p:spPr bwMode="auto">
          <a:xfrm>
            <a:off x="4562574" y="4523458"/>
            <a:ext cx="2000250" cy="1647825"/>
          </a:xfrm>
          <a:prstGeom prst="rect">
            <a:avLst/>
          </a:prstGeom>
          <a:solidFill>
            <a:srgbClr val="99CCFF"/>
          </a:solidFill>
          <a:ln w="9525">
            <a:noFill/>
            <a:miter lim="800000"/>
            <a:headEnd/>
            <a:tailEnd/>
          </a:ln>
        </p:spPr>
        <p:txBody>
          <a:bodyPr wrap="none" anchor="ctr"/>
          <a:lstStyle/>
          <a:p>
            <a:endParaRPr lang="en-US"/>
          </a:p>
        </p:txBody>
      </p:sp>
      <p:sp>
        <p:nvSpPr>
          <p:cNvPr id="45083" name="Freeform 26"/>
          <p:cNvSpPr>
            <a:spLocks/>
          </p:cNvSpPr>
          <p:nvPr/>
        </p:nvSpPr>
        <p:spPr bwMode="auto">
          <a:xfrm>
            <a:off x="4573687" y="4567908"/>
            <a:ext cx="598487" cy="731837"/>
          </a:xfrm>
          <a:custGeom>
            <a:avLst/>
            <a:gdLst>
              <a:gd name="T0" fmla="*/ 2147483647 w 377"/>
              <a:gd name="T1" fmla="*/ 0 h 461"/>
              <a:gd name="T2" fmla="*/ 2147483647 w 377"/>
              <a:gd name="T3" fmla="*/ 2147483647 h 461"/>
              <a:gd name="T4" fmla="*/ 0 w 377"/>
              <a:gd name="T5" fmla="*/ 2147483647 h 461"/>
              <a:gd name="T6" fmla="*/ 0 60000 65536"/>
              <a:gd name="T7" fmla="*/ 0 60000 65536"/>
              <a:gd name="T8" fmla="*/ 0 60000 65536"/>
              <a:gd name="T9" fmla="*/ 0 w 377"/>
              <a:gd name="T10" fmla="*/ 0 h 461"/>
              <a:gd name="T11" fmla="*/ 377 w 377"/>
              <a:gd name="T12" fmla="*/ 461 h 461"/>
            </a:gdLst>
            <a:ahLst/>
            <a:cxnLst>
              <a:cxn ang="T6">
                <a:pos x="T0" y="T1"/>
              </a:cxn>
              <a:cxn ang="T7">
                <a:pos x="T2" y="T3"/>
              </a:cxn>
              <a:cxn ang="T8">
                <a:pos x="T4" y="T5"/>
              </a:cxn>
            </a:cxnLst>
            <a:rect l="T9" t="T10" r="T11" b="T12"/>
            <a:pathLst>
              <a:path w="377" h="461">
                <a:moveTo>
                  <a:pt x="352" y="0"/>
                </a:moveTo>
                <a:cubicBezTo>
                  <a:pt x="345" y="45"/>
                  <a:pt x="377" y="194"/>
                  <a:pt x="318" y="271"/>
                </a:cubicBezTo>
                <a:cubicBezTo>
                  <a:pt x="259" y="348"/>
                  <a:pt x="66" y="422"/>
                  <a:pt x="0" y="461"/>
                </a:cubicBezTo>
              </a:path>
            </a:pathLst>
          </a:custGeom>
          <a:noFill/>
          <a:ln w="50800">
            <a:solidFill>
              <a:srgbClr val="003300"/>
            </a:solidFill>
            <a:round/>
            <a:headEnd/>
            <a:tailEnd/>
          </a:ln>
        </p:spPr>
        <p:txBody>
          <a:bodyPr/>
          <a:lstStyle/>
          <a:p>
            <a:endParaRPr lang="en-US"/>
          </a:p>
        </p:txBody>
      </p:sp>
      <p:sp>
        <p:nvSpPr>
          <p:cNvPr id="45084" name="Freeform 27"/>
          <p:cNvSpPr>
            <a:spLocks/>
          </p:cNvSpPr>
          <p:nvPr/>
        </p:nvSpPr>
        <p:spPr bwMode="auto">
          <a:xfrm>
            <a:off x="4616549" y="5428333"/>
            <a:ext cx="381000" cy="709612"/>
          </a:xfrm>
          <a:custGeom>
            <a:avLst/>
            <a:gdLst>
              <a:gd name="T0" fmla="*/ 0 w 240"/>
              <a:gd name="T1" fmla="*/ 0 h 447"/>
              <a:gd name="T2" fmla="*/ 2147483647 w 240"/>
              <a:gd name="T3" fmla="*/ 2147483647 h 447"/>
              <a:gd name="T4" fmla="*/ 2147483647 w 240"/>
              <a:gd name="T5" fmla="*/ 2147483647 h 447"/>
              <a:gd name="T6" fmla="*/ 0 60000 65536"/>
              <a:gd name="T7" fmla="*/ 0 60000 65536"/>
              <a:gd name="T8" fmla="*/ 0 60000 65536"/>
              <a:gd name="T9" fmla="*/ 0 w 240"/>
              <a:gd name="T10" fmla="*/ 0 h 447"/>
              <a:gd name="T11" fmla="*/ 240 w 240"/>
              <a:gd name="T12" fmla="*/ 447 h 447"/>
            </a:gdLst>
            <a:ahLst/>
            <a:cxnLst>
              <a:cxn ang="T6">
                <a:pos x="T0" y="T1"/>
              </a:cxn>
              <a:cxn ang="T7">
                <a:pos x="T2" y="T3"/>
              </a:cxn>
              <a:cxn ang="T8">
                <a:pos x="T4" y="T5"/>
              </a:cxn>
            </a:cxnLst>
            <a:rect l="T9" t="T10" r="T11" b="T12"/>
            <a:pathLst>
              <a:path w="240" h="447">
                <a:moveTo>
                  <a:pt x="0" y="0"/>
                </a:moveTo>
                <a:cubicBezTo>
                  <a:pt x="34" y="27"/>
                  <a:pt x="166" y="89"/>
                  <a:pt x="203" y="163"/>
                </a:cubicBezTo>
                <a:cubicBezTo>
                  <a:pt x="240" y="237"/>
                  <a:pt x="219" y="388"/>
                  <a:pt x="223" y="447"/>
                </a:cubicBezTo>
              </a:path>
            </a:pathLst>
          </a:custGeom>
          <a:noFill/>
          <a:ln w="50800">
            <a:solidFill>
              <a:srgbClr val="003300"/>
            </a:solidFill>
            <a:round/>
            <a:headEnd/>
            <a:tailEnd/>
          </a:ln>
        </p:spPr>
        <p:txBody>
          <a:bodyPr/>
          <a:lstStyle/>
          <a:p>
            <a:endParaRPr lang="en-US"/>
          </a:p>
        </p:txBody>
      </p:sp>
      <p:sp>
        <p:nvSpPr>
          <p:cNvPr id="45085" name="Line 28"/>
          <p:cNvSpPr>
            <a:spLocks noChangeShapeType="1"/>
          </p:cNvSpPr>
          <p:nvPr/>
        </p:nvSpPr>
        <p:spPr bwMode="auto">
          <a:xfrm flipV="1">
            <a:off x="4880074" y="4712370"/>
            <a:ext cx="1460500" cy="577850"/>
          </a:xfrm>
          <a:prstGeom prst="line">
            <a:avLst/>
          </a:prstGeom>
          <a:noFill/>
          <a:ln w="50800">
            <a:solidFill>
              <a:srgbClr val="003300"/>
            </a:solidFill>
            <a:round/>
            <a:headEnd type="triangle" w="med" len="med"/>
            <a:tailEnd type="triangle" w="med" len="med"/>
          </a:ln>
        </p:spPr>
        <p:txBody>
          <a:bodyPr/>
          <a:lstStyle/>
          <a:p>
            <a:endParaRPr lang="en-US"/>
          </a:p>
        </p:txBody>
      </p:sp>
      <p:sp>
        <p:nvSpPr>
          <p:cNvPr id="45086" name="Line 29"/>
          <p:cNvSpPr>
            <a:spLocks noChangeShapeType="1"/>
          </p:cNvSpPr>
          <p:nvPr/>
        </p:nvSpPr>
        <p:spPr bwMode="auto">
          <a:xfrm>
            <a:off x="4903887" y="5425158"/>
            <a:ext cx="1449387" cy="357187"/>
          </a:xfrm>
          <a:prstGeom prst="line">
            <a:avLst/>
          </a:prstGeom>
          <a:noFill/>
          <a:ln w="50800">
            <a:solidFill>
              <a:srgbClr val="003300"/>
            </a:solidFill>
            <a:round/>
            <a:headEnd type="triangle" w="med" len="med"/>
            <a:tailEnd type="triangle" w="med" len="med"/>
          </a:ln>
        </p:spPr>
        <p:txBody>
          <a:bodyPr/>
          <a:lstStyle/>
          <a:p>
            <a:endParaRPr lang="en-US"/>
          </a:p>
        </p:txBody>
      </p:sp>
      <p:sp>
        <p:nvSpPr>
          <p:cNvPr id="45087" name="Line 30"/>
          <p:cNvSpPr>
            <a:spLocks noChangeShapeType="1"/>
          </p:cNvSpPr>
          <p:nvPr/>
        </p:nvSpPr>
        <p:spPr bwMode="auto">
          <a:xfrm>
            <a:off x="3340199" y="4902870"/>
            <a:ext cx="1085850" cy="381000"/>
          </a:xfrm>
          <a:prstGeom prst="line">
            <a:avLst/>
          </a:prstGeom>
          <a:noFill/>
          <a:ln w="50800">
            <a:solidFill>
              <a:srgbClr val="808080"/>
            </a:solidFill>
            <a:round/>
            <a:headEnd/>
            <a:tailEnd/>
          </a:ln>
        </p:spPr>
        <p:txBody>
          <a:bodyPr/>
          <a:lstStyle/>
          <a:p>
            <a:endParaRPr lang="en-US"/>
          </a:p>
        </p:txBody>
      </p:sp>
      <p:sp>
        <p:nvSpPr>
          <p:cNvPr id="45088" name="Line 31"/>
          <p:cNvSpPr>
            <a:spLocks noChangeShapeType="1"/>
          </p:cNvSpPr>
          <p:nvPr/>
        </p:nvSpPr>
        <p:spPr bwMode="auto">
          <a:xfrm flipV="1">
            <a:off x="3222724" y="5410870"/>
            <a:ext cx="1270000" cy="484188"/>
          </a:xfrm>
          <a:prstGeom prst="line">
            <a:avLst/>
          </a:prstGeom>
          <a:noFill/>
          <a:ln w="50800">
            <a:solidFill>
              <a:srgbClr val="808080"/>
            </a:solidFill>
            <a:round/>
            <a:headEnd/>
            <a:tailEnd/>
          </a:ln>
        </p:spPr>
        <p:txBody>
          <a:bodyPr/>
          <a:lstStyle/>
          <a:p>
            <a:endParaRPr lang="en-US"/>
          </a:p>
        </p:txBody>
      </p:sp>
      <p:sp>
        <p:nvSpPr>
          <p:cNvPr id="45089" name="Line 32"/>
          <p:cNvSpPr>
            <a:spLocks noChangeShapeType="1"/>
          </p:cNvSpPr>
          <p:nvPr/>
        </p:nvSpPr>
        <p:spPr bwMode="auto">
          <a:xfrm flipV="1">
            <a:off x="2782987" y="5348958"/>
            <a:ext cx="1635125" cy="52387"/>
          </a:xfrm>
          <a:prstGeom prst="line">
            <a:avLst/>
          </a:prstGeom>
          <a:noFill/>
          <a:ln w="50800">
            <a:solidFill>
              <a:srgbClr val="808080"/>
            </a:solidFill>
            <a:round/>
            <a:headEnd/>
            <a:tailEnd/>
          </a:ln>
        </p:spPr>
        <p:txBody>
          <a:bodyPr/>
          <a:lstStyle/>
          <a:p>
            <a:endParaRPr lang="en-US"/>
          </a:p>
        </p:txBody>
      </p:sp>
      <p:sp>
        <p:nvSpPr>
          <p:cNvPr id="45090" name="Oval 33"/>
          <p:cNvSpPr>
            <a:spLocks noChangeArrowheads="1"/>
          </p:cNvSpPr>
          <p:nvPr/>
        </p:nvSpPr>
        <p:spPr bwMode="auto">
          <a:xfrm>
            <a:off x="4318099" y="5083845"/>
            <a:ext cx="482600" cy="482600"/>
          </a:xfrm>
          <a:prstGeom prst="ellipse">
            <a:avLst/>
          </a:prstGeom>
          <a:solidFill>
            <a:srgbClr val="CCFFCC"/>
          </a:solidFill>
          <a:ln w="38100">
            <a:solidFill>
              <a:srgbClr val="003300"/>
            </a:solidFill>
            <a:round/>
            <a:headEnd/>
            <a:tailEnd/>
          </a:ln>
        </p:spPr>
        <p:txBody>
          <a:bodyPr wrap="none" anchor="ctr"/>
          <a:lstStyle/>
          <a:p>
            <a:endParaRPr lang="en-US"/>
          </a:p>
        </p:txBody>
      </p:sp>
      <p:sp>
        <p:nvSpPr>
          <p:cNvPr id="45091" name="Oval 34"/>
          <p:cNvSpPr>
            <a:spLocks noChangeArrowheads="1"/>
          </p:cNvSpPr>
          <p:nvPr/>
        </p:nvSpPr>
        <p:spPr bwMode="auto">
          <a:xfrm>
            <a:off x="3260824" y="4813970"/>
            <a:ext cx="173038" cy="173038"/>
          </a:xfrm>
          <a:prstGeom prst="ellipse">
            <a:avLst/>
          </a:prstGeom>
          <a:solidFill>
            <a:srgbClr val="C0C0C0"/>
          </a:solidFill>
          <a:ln w="38100">
            <a:solidFill>
              <a:srgbClr val="808080"/>
            </a:solidFill>
            <a:round/>
            <a:headEnd/>
            <a:tailEnd/>
          </a:ln>
        </p:spPr>
        <p:txBody>
          <a:bodyPr wrap="none" anchor="ctr"/>
          <a:lstStyle/>
          <a:p>
            <a:endParaRPr lang="en-US"/>
          </a:p>
        </p:txBody>
      </p:sp>
      <p:sp>
        <p:nvSpPr>
          <p:cNvPr id="45092" name="Oval 35"/>
          <p:cNvSpPr>
            <a:spLocks noChangeArrowheads="1"/>
          </p:cNvSpPr>
          <p:nvPr/>
        </p:nvSpPr>
        <p:spPr bwMode="auto">
          <a:xfrm>
            <a:off x="3111599" y="5804570"/>
            <a:ext cx="173038" cy="173038"/>
          </a:xfrm>
          <a:prstGeom prst="ellipse">
            <a:avLst/>
          </a:prstGeom>
          <a:solidFill>
            <a:srgbClr val="C0C0C0"/>
          </a:solidFill>
          <a:ln w="38100">
            <a:solidFill>
              <a:srgbClr val="808080"/>
            </a:solidFill>
            <a:round/>
            <a:headEnd/>
            <a:tailEnd/>
          </a:ln>
        </p:spPr>
        <p:txBody>
          <a:bodyPr wrap="none" anchor="ctr"/>
          <a:lstStyle/>
          <a:p>
            <a:endParaRPr lang="en-US"/>
          </a:p>
        </p:txBody>
      </p:sp>
      <p:sp>
        <p:nvSpPr>
          <p:cNvPr id="45093" name="Text Box 36"/>
          <p:cNvSpPr txBox="1">
            <a:spLocks noChangeArrowheads="1"/>
          </p:cNvSpPr>
          <p:nvPr/>
        </p:nvSpPr>
        <p:spPr bwMode="auto">
          <a:xfrm>
            <a:off x="2722662" y="943645"/>
            <a:ext cx="468312" cy="244475"/>
          </a:xfrm>
          <a:prstGeom prst="rect">
            <a:avLst/>
          </a:prstGeom>
          <a:noFill/>
          <a:ln w="9525">
            <a:noFill/>
            <a:miter lim="800000"/>
            <a:headEnd/>
            <a:tailEnd/>
          </a:ln>
        </p:spPr>
        <p:txBody>
          <a:bodyPr wrap="none" lIns="0" tIns="0" rIns="0" bIns="0">
            <a:spAutoFit/>
          </a:bodyPr>
          <a:lstStyle/>
          <a:p>
            <a:r>
              <a:rPr lang="en-US" sz="1600" b="1">
                <a:latin typeface="AvantGarde Bk BT" pitchFamily="34" charset="0"/>
              </a:rPr>
              <a:t>Land</a:t>
            </a:r>
          </a:p>
        </p:txBody>
      </p:sp>
      <p:sp>
        <p:nvSpPr>
          <p:cNvPr id="45094" name="Text Box 37"/>
          <p:cNvSpPr txBox="1">
            <a:spLocks noChangeArrowheads="1"/>
          </p:cNvSpPr>
          <p:nvPr/>
        </p:nvSpPr>
        <p:spPr bwMode="auto">
          <a:xfrm>
            <a:off x="2724249" y="2753395"/>
            <a:ext cx="231775" cy="244475"/>
          </a:xfrm>
          <a:prstGeom prst="rect">
            <a:avLst/>
          </a:prstGeom>
          <a:noFill/>
          <a:ln w="9525">
            <a:noFill/>
            <a:miter lim="800000"/>
            <a:headEnd/>
            <a:tailEnd/>
          </a:ln>
        </p:spPr>
        <p:txBody>
          <a:bodyPr wrap="none" lIns="0" tIns="0" rIns="0" bIns="0">
            <a:spAutoFit/>
          </a:bodyPr>
          <a:lstStyle/>
          <a:p>
            <a:r>
              <a:rPr lang="en-US" sz="1600" b="1">
                <a:latin typeface="AvantGarde Bk BT" pitchFamily="34" charset="0"/>
              </a:rPr>
              <a:t>Air</a:t>
            </a:r>
          </a:p>
        </p:txBody>
      </p:sp>
      <p:sp>
        <p:nvSpPr>
          <p:cNvPr id="45095" name="Text Box 38"/>
          <p:cNvSpPr txBox="1">
            <a:spLocks noChangeArrowheads="1"/>
          </p:cNvSpPr>
          <p:nvPr/>
        </p:nvSpPr>
        <p:spPr bwMode="auto">
          <a:xfrm>
            <a:off x="2714724" y="4509170"/>
            <a:ext cx="833438" cy="244475"/>
          </a:xfrm>
          <a:prstGeom prst="rect">
            <a:avLst/>
          </a:prstGeom>
          <a:noFill/>
          <a:ln w="9525">
            <a:noFill/>
            <a:miter lim="800000"/>
            <a:headEnd/>
            <a:tailEnd/>
          </a:ln>
        </p:spPr>
        <p:txBody>
          <a:bodyPr wrap="none" lIns="0" tIns="0" rIns="0" bIns="0">
            <a:spAutoFit/>
          </a:bodyPr>
          <a:lstStyle/>
          <a:p>
            <a:r>
              <a:rPr lang="en-US" sz="1600" b="1">
                <a:latin typeface="AvantGarde Bk BT" pitchFamily="34" charset="0"/>
              </a:rPr>
              <a:t>Maritime</a:t>
            </a:r>
          </a:p>
        </p:txBody>
      </p:sp>
      <p:sp>
        <p:nvSpPr>
          <p:cNvPr id="45096" name="Line 39"/>
          <p:cNvSpPr>
            <a:spLocks noChangeShapeType="1"/>
          </p:cNvSpPr>
          <p:nvPr/>
        </p:nvSpPr>
        <p:spPr bwMode="auto">
          <a:xfrm flipH="1">
            <a:off x="2900462" y="1753270"/>
            <a:ext cx="884237" cy="396875"/>
          </a:xfrm>
          <a:prstGeom prst="line">
            <a:avLst/>
          </a:prstGeom>
          <a:noFill/>
          <a:ln w="38100">
            <a:solidFill>
              <a:srgbClr val="808080"/>
            </a:solidFill>
            <a:round/>
            <a:headEnd/>
            <a:tailEnd type="triangle" w="med" len="med"/>
          </a:ln>
        </p:spPr>
        <p:txBody>
          <a:bodyPr/>
          <a:lstStyle/>
          <a:p>
            <a:endParaRPr lang="en-US"/>
          </a:p>
        </p:txBody>
      </p:sp>
      <p:sp>
        <p:nvSpPr>
          <p:cNvPr id="45097" name="Line 40"/>
          <p:cNvSpPr>
            <a:spLocks noChangeShapeType="1"/>
          </p:cNvSpPr>
          <p:nvPr/>
        </p:nvSpPr>
        <p:spPr bwMode="auto">
          <a:xfrm flipH="1" flipV="1">
            <a:off x="2905224" y="1357983"/>
            <a:ext cx="884238" cy="396875"/>
          </a:xfrm>
          <a:prstGeom prst="line">
            <a:avLst/>
          </a:prstGeom>
          <a:noFill/>
          <a:ln w="38100">
            <a:solidFill>
              <a:srgbClr val="808080"/>
            </a:solidFill>
            <a:round/>
            <a:headEnd/>
            <a:tailEnd type="triangle" w="med" len="med"/>
          </a:ln>
        </p:spPr>
        <p:txBody>
          <a:bodyPr/>
          <a:lstStyle/>
          <a:p>
            <a:endParaRPr lang="en-US"/>
          </a:p>
        </p:txBody>
      </p:sp>
      <p:sp>
        <p:nvSpPr>
          <p:cNvPr id="45098" name="Line 41"/>
          <p:cNvSpPr>
            <a:spLocks noChangeShapeType="1"/>
          </p:cNvSpPr>
          <p:nvPr/>
        </p:nvSpPr>
        <p:spPr bwMode="auto">
          <a:xfrm>
            <a:off x="5343624" y="1758033"/>
            <a:ext cx="884238" cy="396875"/>
          </a:xfrm>
          <a:prstGeom prst="line">
            <a:avLst/>
          </a:prstGeom>
          <a:noFill/>
          <a:ln w="38100">
            <a:solidFill>
              <a:srgbClr val="808080"/>
            </a:solidFill>
            <a:round/>
            <a:headEnd/>
            <a:tailEnd type="triangle" w="med" len="med"/>
          </a:ln>
        </p:spPr>
        <p:txBody>
          <a:bodyPr/>
          <a:lstStyle/>
          <a:p>
            <a:endParaRPr lang="en-US"/>
          </a:p>
        </p:txBody>
      </p:sp>
      <p:sp>
        <p:nvSpPr>
          <p:cNvPr id="45099" name="Line 42"/>
          <p:cNvSpPr>
            <a:spLocks noChangeShapeType="1"/>
          </p:cNvSpPr>
          <p:nvPr/>
        </p:nvSpPr>
        <p:spPr bwMode="auto">
          <a:xfrm flipV="1">
            <a:off x="5343624" y="1362745"/>
            <a:ext cx="884238" cy="396875"/>
          </a:xfrm>
          <a:prstGeom prst="line">
            <a:avLst/>
          </a:prstGeom>
          <a:noFill/>
          <a:ln w="38100">
            <a:solidFill>
              <a:srgbClr val="808080"/>
            </a:solidFill>
            <a:round/>
            <a:headEnd/>
            <a:tailEnd type="triangle" w="med" len="med"/>
          </a:ln>
        </p:spPr>
        <p:txBody>
          <a:bodyPr/>
          <a:lstStyle/>
          <a:p>
            <a:endParaRPr lang="en-US"/>
          </a:p>
        </p:txBody>
      </p:sp>
      <p:sp>
        <p:nvSpPr>
          <p:cNvPr id="45" name="Footer Placeholder 3"/>
          <p:cNvSpPr>
            <a:spLocks noGrp="1"/>
          </p:cNvSpPr>
          <p:nvPr>
            <p:ph type="ftr" sz="quarter" idx="10"/>
          </p:nvPr>
        </p:nvSpPr>
        <p:spPr>
          <a:xfrm>
            <a:off x="101600" y="6639321"/>
            <a:ext cx="8940800" cy="246063"/>
          </a:xfrm>
        </p:spPr>
        <p:txBody>
          <a:bodyPr/>
          <a:lstStyle/>
          <a:p>
            <a:pPr>
              <a:defRPr/>
            </a:pPr>
            <a:r>
              <a:rPr lang="en-US" sz="1100" dirty="0"/>
              <a:t>Copyright © 1998-2010, Dr. Jean-Paul </a:t>
            </a:r>
            <a:r>
              <a:rPr lang="en-US" sz="1100" dirty="0" err="1"/>
              <a:t>Rodrigue</a:t>
            </a:r>
            <a:r>
              <a:rPr lang="en-US" sz="1100"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mc:AlternateContent xmlns:mc="http://schemas.openxmlformats.org/markup-compatibility/2006">
        <mc:Choice xmlns:p14="http://schemas.microsoft.com/office/powerpoint/2010/main" Requires="p14">
          <p:contentPart p14:bwMode="auto" r:id="rId3">
            <p14:nvContentPartPr>
              <p14:cNvPr id="2" name="Input penna 1">
                <a:extLst>
                  <a:ext uri="{FF2B5EF4-FFF2-40B4-BE49-F238E27FC236}">
                    <a16:creationId xmlns:a16="http://schemas.microsoft.com/office/drawing/2014/main" id="{43D0394F-DBCD-C52F-14BA-B293080DF1F0}"/>
                  </a:ext>
                </a:extLst>
              </p14:cNvPr>
              <p14:cNvContentPartPr/>
              <p14:nvPr/>
            </p14:nvContentPartPr>
            <p14:xfrm>
              <a:off x="4629240" y="4584600"/>
              <a:ext cx="825840" cy="368640"/>
            </p14:xfrm>
          </p:contentPart>
        </mc:Choice>
        <mc:Fallback>
          <p:pic>
            <p:nvPicPr>
              <p:cNvPr id="2" name="Input penna 1">
                <a:extLst>
                  <a:ext uri="{FF2B5EF4-FFF2-40B4-BE49-F238E27FC236}">
                    <a16:creationId xmlns:a16="http://schemas.microsoft.com/office/drawing/2014/main" id="{43D0394F-DBCD-C52F-14BA-B293080DF1F0}"/>
                  </a:ext>
                </a:extLst>
              </p:cNvPr>
              <p:cNvPicPr/>
              <p:nvPr/>
            </p:nvPicPr>
            <p:blipFill>
              <a:blip r:embed="rId4"/>
              <a:stretch>
                <a:fillRect/>
              </a:stretch>
            </p:blipFill>
            <p:spPr>
              <a:xfrm>
                <a:off x="4619880" y="4575240"/>
                <a:ext cx="844560" cy="387360"/>
              </a:xfrm>
              <a:prstGeom prst="rect">
                <a:avLst/>
              </a:prstGeom>
            </p:spPr>
          </p:pic>
        </mc:Fallback>
      </mc:AlternateContent>
    </p:spTree>
    <p:extLst>
      <p:ext uri="{BB962C8B-B14F-4D97-AF65-F5344CB8AC3E}">
        <p14:creationId xmlns:p14="http://schemas.microsoft.com/office/powerpoint/2010/main" val="313447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title"/>
          </p:nvPr>
        </p:nvSpPr>
        <p:spPr/>
        <p:txBody>
          <a:bodyPr>
            <a:noAutofit/>
          </a:bodyPr>
          <a:lstStyle/>
          <a:p>
            <a:pPr eaLnBrk="1" hangingPunct="1"/>
            <a:r>
              <a:rPr lang="en-US" sz="2400" dirty="0"/>
              <a:t>Airline Deregulation and Hub-and-Spoke Networks</a:t>
            </a:r>
            <a:br>
              <a:rPr lang="en-US" sz="2400" dirty="0"/>
            </a:br>
            <a:br>
              <a:rPr lang="en-US" sz="2400" dirty="0"/>
            </a:br>
            <a:endParaRPr lang="en-US" sz="2400" dirty="0"/>
          </a:p>
        </p:txBody>
      </p:sp>
      <p:sp>
        <p:nvSpPr>
          <p:cNvPr id="62" name="Footer Placeholder 2"/>
          <p:cNvSpPr>
            <a:spLocks noGrp="1"/>
          </p:cNvSpPr>
          <p:nvPr>
            <p:ph type="ftr" sz="quarter" idx="11"/>
          </p:nvPr>
        </p:nvSpPr>
        <p:spPr>
          <a:xfrm>
            <a:off x="2457575" y="6375794"/>
            <a:ext cx="4228849" cy="457200"/>
          </a:xfrm>
        </p:spPr>
        <p:txBody>
          <a:bodyPr/>
          <a:lstStyle/>
          <a:p>
            <a:pPr>
              <a:defRPr/>
            </a:pPr>
            <a:r>
              <a:rPr lang="en-US" sz="800" dirty="0"/>
              <a:t>Copyright © 1998-2016, Dr. Jean-Paul Rodrigue, Dept. of Global Studies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
        <p:nvSpPr>
          <p:cNvPr id="66576" name="Line 19"/>
          <p:cNvSpPr>
            <a:spLocks noChangeShapeType="1"/>
          </p:cNvSpPr>
          <p:nvPr/>
        </p:nvSpPr>
        <p:spPr bwMode="auto">
          <a:xfrm>
            <a:off x="2207006" y="1866403"/>
            <a:ext cx="1666514" cy="381087"/>
          </a:xfrm>
          <a:prstGeom prst="line">
            <a:avLst/>
          </a:prstGeom>
          <a:noFill/>
          <a:ln w="50800">
            <a:solidFill>
              <a:schemeClr val="accent4">
                <a:lumMod val="75000"/>
              </a:schemeClr>
            </a:solidFill>
            <a:round/>
            <a:headEnd/>
            <a:tailEnd/>
          </a:ln>
        </p:spPr>
        <p:txBody>
          <a:bodyPr/>
          <a:lstStyle/>
          <a:p>
            <a:endParaRPr lang="en-US"/>
          </a:p>
        </p:txBody>
      </p:sp>
      <p:sp>
        <p:nvSpPr>
          <p:cNvPr id="66577" name="Line 20"/>
          <p:cNvSpPr>
            <a:spLocks noChangeShapeType="1"/>
          </p:cNvSpPr>
          <p:nvPr/>
        </p:nvSpPr>
        <p:spPr bwMode="auto">
          <a:xfrm>
            <a:off x="3937380" y="2304640"/>
            <a:ext cx="461961" cy="587376"/>
          </a:xfrm>
          <a:prstGeom prst="line">
            <a:avLst/>
          </a:prstGeom>
          <a:noFill/>
          <a:ln w="50800">
            <a:solidFill>
              <a:schemeClr val="accent4">
                <a:lumMod val="75000"/>
              </a:schemeClr>
            </a:solidFill>
            <a:round/>
            <a:headEnd/>
            <a:tailEnd/>
          </a:ln>
        </p:spPr>
        <p:txBody>
          <a:bodyPr/>
          <a:lstStyle/>
          <a:p>
            <a:endParaRPr lang="en-US"/>
          </a:p>
        </p:txBody>
      </p:sp>
      <p:sp>
        <p:nvSpPr>
          <p:cNvPr id="66578" name="Line 21"/>
          <p:cNvSpPr>
            <a:spLocks noChangeShapeType="1"/>
          </p:cNvSpPr>
          <p:nvPr/>
        </p:nvSpPr>
        <p:spPr bwMode="auto">
          <a:xfrm flipV="1">
            <a:off x="2240977" y="2508796"/>
            <a:ext cx="3608070" cy="454744"/>
          </a:xfrm>
          <a:prstGeom prst="line">
            <a:avLst/>
          </a:prstGeom>
          <a:noFill/>
          <a:ln w="50800">
            <a:solidFill>
              <a:schemeClr val="accent4">
                <a:lumMod val="75000"/>
              </a:schemeClr>
            </a:solidFill>
            <a:round/>
            <a:headEnd/>
            <a:tailEnd/>
          </a:ln>
        </p:spPr>
        <p:txBody>
          <a:bodyPr/>
          <a:lstStyle/>
          <a:p>
            <a:endParaRPr lang="en-US"/>
          </a:p>
        </p:txBody>
      </p:sp>
      <p:sp>
        <p:nvSpPr>
          <p:cNvPr id="66579" name="Line 22"/>
          <p:cNvSpPr>
            <a:spLocks noChangeShapeType="1"/>
          </p:cNvSpPr>
          <p:nvPr/>
        </p:nvSpPr>
        <p:spPr bwMode="auto">
          <a:xfrm flipV="1">
            <a:off x="3336352" y="1930394"/>
            <a:ext cx="1445218" cy="1237389"/>
          </a:xfrm>
          <a:prstGeom prst="line">
            <a:avLst/>
          </a:prstGeom>
          <a:noFill/>
          <a:ln w="50800">
            <a:solidFill>
              <a:schemeClr val="accent4">
                <a:lumMod val="75000"/>
              </a:schemeClr>
            </a:solidFill>
            <a:round/>
            <a:headEnd/>
            <a:tailEnd/>
          </a:ln>
        </p:spPr>
        <p:txBody>
          <a:bodyPr/>
          <a:lstStyle/>
          <a:p>
            <a:endParaRPr lang="en-US"/>
          </a:p>
        </p:txBody>
      </p:sp>
      <p:sp>
        <p:nvSpPr>
          <p:cNvPr id="66580" name="Line 23"/>
          <p:cNvSpPr>
            <a:spLocks noChangeShapeType="1"/>
          </p:cNvSpPr>
          <p:nvPr/>
        </p:nvSpPr>
        <p:spPr bwMode="auto">
          <a:xfrm>
            <a:off x="2207005" y="1860458"/>
            <a:ext cx="2607627" cy="31837"/>
          </a:xfrm>
          <a:prstGeom prst="line">
            <a:avLst/>
          </a:prstGeom>
          <a:noFill/>
          <a:ln w="50800">
            <a:solidFill>
              <a:schemeClr val="accent4">
                <a:lumMod val="75000"/>
              </a:schemeClr>
            </a:solidFill>
            <a:round/>
            <a:headEnd/>
            <a:tailEnd/>
          </a:ln>
        </p:spPr>
        <p:txBody>
          <a:bodyPr/>
          <a:lstStyle/>
          <a:p>
            <a:endParaRPr lang="en-US"/>
          </a:p>
        </p:txBody>
      </p:sp>
      <p:sp>
        <p:nvSpPr>
          <p:cNvPr id="66581" name="Line 24"/>
          <p:cNvSpPr>
            <a:spLocks noChangeShapeType="1"/>
          </p:cNvSpPr>
          <p:nvPr/>
        </p:nvSpPr>
        <p:spPr bwMode="auto">
          <a:xfrm flipV="1">
            <a:off x="2224510" y="2267899"/>
            <a:ext cx="1641793" cy="672058"/>
          </a:xfrm>
          <a:prstGeom prst="line">
            <a:avLst/>
          </a:prstGeom>
          <a:noFill/>
          <a:ln w="50800">
            <a:solidFill>
              <a:schemeClr val="accent4">
                <a:lumMod val="75000"/>
              </a:schemeClr>
            </a:solidFill>
            <a:round/>
            <a:headEnd/>
            <a:tailEnd/>
          </a:ln>
        </p:spPr>
        <p:txBody>
          <a:bodyPr/>
          <a:lstStyle/>
          <a:p>
            <a:endParaRPr lang="en-US"/>
          </a:p>
        </p:txBody>
      </p:sp>
      <p:sp>
        <p:nvSpPr>
          <p:cNvPr id="66582" name="Line 25"/>
          <p:cNvSpPr>
            <a:spLocks noChangeShapeType="1"/>
          </p:cNvSpPr>
          <p:nvPr/>
        </p:nvSpPr>
        <p:spPr bwMode="auto">
          <a:xfrm flipV="1">
            <a:off x="3935476" y="2253840"/>
            <a:ext cx="2866070" cy="7935"/>
          </a:xfrm>
          <a:prstGeom prst="line">
            <a:avLst/>
          </a:prstGeom>
          <a:noFill/>
          <a:ln w="50800">
            <a:solidFill>
              <a:schemeClr val="accent2">
                <a:lumMod val="75000"/>
              </a:schemeClr>
            </a:solidFill>
            <a:round/>
            <a:headEnd/>
            <a:tailEnd/>
          </a:ln>
        </p:spPr>
        <p:txBody>
          <a:bodyPr/>
          <a:lstStyle/>
          <a:p>
            <a:endParaRPr lang="en-US"/>
          </a:p>
        </p:txBody>
      </p:sp>
      <p:sp>
        <p:nvSpPr>
          <p:cNvPr id="66583" name="Line 26"/>
          <p:cNvSpPr>
            <a:spLocks noChangeShapeType="1"/>
          </p:cNvSpPr>
          <p:nvPr/>
        </p:nvSpPr>
        <p:spPr bwMode="auto">
          <a:xfrm flipH="1">
            <a:off x="7072691" y="1695358"/>
            <a:ext cx="136166" cy="823277"/>
          </a:xfrm>
          <a:prstGeom prst="line">
            <a:avLst/>
          </a:prstGeom>
          <a:noFill/>
          <a:ln w="50800">
            <a:solidFill>
              <a:schemeClr val="accent2">
                <a:lumMod val="75000"/>
              </a:schemeClr>
            </a:solidFill>
            <a:round/>
            <a:headEnd/>
            <a:tailEnd/>
          </a:ln>
        </p:spPr>
        <p:txBody>
          <a:bodyPr/>
          <a:lstStyle/>
          <a:p>
            <a:endParaRPr lang="en-US"/>
          </a:p>
        </p:txBody>
      </p:sp>
      <p:sp>
        <p:nvSpPr>
          <p:cNvPr id="66584" name="Line 27"/>
          <p:cNvSpPr>
            <a:spLocks noChangeShapeType="1"/>
          </p:cNvSpPr>
          <p:nvPr/>
        </p:nvSpPr>
        <p:spPr bwMode="auto">
          <a:xfrm>
            <a:off x="4445062" y="2953294"/>
            <a:ext cx="2053590" cy="265747"/>
          </a:xfrm>
          <a:prstGeom prst="line">
            <a:avLst/>
          </a:prstGeom>
          <a:noFill/>
          <a:ln w="50800">
            <a:solidFill>
              <a:schemeClr val="accent2">
                <a:lumMod val="75000"/>
              </a:schemeClr>
            </a:solidFill>
            <a:round/>
            <a:headEnd/>
            <a:tailEnd/>
          </a:ln>
        </p:spPr>
        <p:txBody>
          <a:bodyPr/>
          <a:lstStyle/>
          <a:p>
            <a:endParaRPr lang="en-US"/>
          </a:p>
        </p:txBody>
      </p:sp>
      <p:sp>
        <p:nvSpPr>
          <p:cNvPr id="66585" name="Line 28"/>
          <p:cNvSpPr>
            <a:spLocks noChangeShapeType="1"/>
          </p:cNvSpPr>
          <p:nvPr/>
        </p:nvSpPr>
        <p:spPr bwMode="auto">
          <a:xfrm flipV="1">
            <a:off x="2224511" y="1680524"/>
            <a:ext cx="4948150" cy="1283016"/>
          </a:xfrm>
          <a:prstGeom prst="line">
            <a:avLst/>
          </a:prstGeom>
          <a:noFill/>
          <a:ln w="50800">
            <a:solidFill>
              <a:schemeClr val="accent2">
                <a:lumMod val="75000"/>
              </a:schemeClr>
            </a:solidFill>
            <a:round/>
            <a:headEnd/>
            <a:tailEnd/>
          </a:ln>
        </p:spPr>
        <p:txBody>
          <a:bodyPr/>
          <a:lstStyle/>
          <a:p>
            <a:endParaRPr lang="en-US"/>
          </a:p>
        </p:txBody>
      </p:sp>
      <p:sp>
        <p:nvSpPr>
          <p:cNvPr id="66586" name="Line 29"/>
          <p:cNvSpPr>
            <a:spLocks noChangeShapeType="1"/>
          </p:cNvSpPr>
          <p:nvPr/>
        </p:nvSpPr>
        <p:spPr bwMode="auto">
          <a:xfrm flipH="1">
            <a:off x="6557705" y="2596828"/>
            <a:ext cx="486411" cy="590868"/>
          </a:xfrm>
          <a:prstGeom prst="line">
            <a:avLst/>
          </a:prstGeom>
          <a:noFill/>
          <a:ln w="50800">
            <a:solidFill>
              <a:schemeClr val="accent2">
                <a:lumMod val="75000"/>
              </a:schemeClr>
            </a:solidFill>
            <a:round/>
            <a:headEnd/>
            <a:tailEnd/>
          </a:ln>
        </p:spPr>
        <p:txBody>
          <a:bodyPr/>
          <a:lstStyle/>
          <a:p>
            <a:endParaRPr lang="en-US"/>
          </a:p>
        </p:txBody>
      </p:sp>
      <p:sp>
        <p:nvSpPr>
          <p:cNvPr id="66587" name="Line 30"/>
          <p:cNvSpPr>
            <a:spLocks noChangeShapeType="1"/>
          </p:cNvSpPr>
          <p:nvPr/>
        </p:nvSpPr>
        <p:spPr bwMode="auto">
          <a:xfrm flipH="1">
            <a:off x="5946563" y="2290996"/>
            <a:ext cx="854983" cy="183508"/>
          </a:xfrm>
          <a:prstGeom prst="line">
            <a:avLst/>
          </a:prstGeom>
          <a:noFill/>
          <a:ln w="50800">
            <a:solidFill>
              <a:schemeClr val="accent2">
                <a:lumMod val="75000"/>
              </a:schemeClr>
            </a:solidFill>
            <a:round/>
            <a:headEnd/>
            <a:tailEnd/>
          </a:ln>
        </p:spPr>
        <p:txBody>
          <a:bodyPr/>
          <a:lstStyle/>
          <a:p>
            <a:endParaRPr lang="en-US"/>
          </a:p>
        </p:txBody>
      </p:sp>
      <p:sp>
        <p:nvSpPr>
          <p:cNvPr id="66588" name="Line 31"/>
          <p:cNvSpPr>
            <a:spLocks noChangeShapeType="1"/>
          </p:cNvSpPr>
          <p:nvPr/>
        </p:nvSpPr>
        <p:spPr bwMode="auto">
          <a:xfrm flipH="1" flipV="1">
            <a:off x="4843526" y="1892294"/>
            <a:ext cx="1061720" cy="573637"/>
          </a:xfrm>
          <a:prstGeom prst="line">
            <a:avLst/>
          </a:prstGeom>
          <a:noFill/>
          <a:ln w="50800">
            <a:solidFill>
              <a:schemeClr val="accent2">
                <a:lumMod val="75000"/>
              </a:schemeClr>
            </a:solidFill>
            <a:round/>
            <a:headEnd/>
            <a:tailEnd/>
          </a:ln>
        </p:spPr>
        <p:txBody>
          <a:bodyPr/>
          <a:lstStyle/>
          <a:p>
            <a:endParaRPr lang="en-US"/>
          </a:p>
        </p:txBody>
      </p:sp>
      <p:sp>
        <p:nvSpPr>
          <p:cNvPr id="66589" name="Line 32"/>
          <p:cNvSpPr>
            <a:spLocks noChangeShapeType="1"/>
          </p:cNvSpPr>
          <p:nvPr/>
        </p:nvSpPr>
        <p:spPr bwMode="auto">
          <a:xfrm flipH="1">
            <a:off x="6883778" y="1695358"/>
            <a:ext cx="288882" cy="520873"/>
          </a:xfrm>
          <a:prstGeom prst="line">
            <a:avLst/>
          </a:prstGeom>
          <a:noFill/>
          <a:ln w="50800">
            <a:solidFill>
              <a:schemeClr val="accent2">
                <a:lumMod val="75000"/>
              </a:schemeClr>
            </a:solidFill>
            <a:round/>
            <a:headEnd/>
            <a:tailEnd/>
          </a:ln>
        </p:spPr>
        <p:txBody>
          <a:bodyPr/>
          <a:lstStyle/>
          <a:p>
            <a:endParaRPr lang="en-US"/>
          </a:p>
        </p:txBody>
      </p:sp>
      <p:sp>
        <p:nvSpPr>
          <p:cNvPr id="66590" name="Line 33"/>
          <p:cNvSpPr>
            <a:spLocks noChangeShapeType="1"/>
          </p:cNvSpPr>
          <p:nvPr/>
        </p:nvSpPr>
        <p:spPr bwMode="auto">
          <a:xfrm flipV="1">
            <a:off x="3949762" y="1640280"/>
            <a:ext cx="3202666" cy="596098"/>
          </a:xfrm>
          <a:prstGeom prst="line">
            <a:avLst/>
          </a:prstGeom>
          <a:noFill/>
          <a:ln w="50800">
            <a:solidFill>
              <a:schemeClr val="accent4">
                <a:lumMod val="75000"/>
              </a:schemeClr>
            </a:solidFill>
            <a:round/>
            <a:headEnd/>
            <a:tailEnd/>
          </a:ln>
        </p:spPr>
        <p:txBody>
          <a:bodyPr/>
          <a:lstStyle/>
          <a:p>
            <a:endParaRPr lang="en-US"/>
          </a:p>
        </p:txBody>
      </p:sp>
      <p:sp>
        <p:nvSpPr>
          <p:cNvPr id="66591" name="Line 34"/>
          <p:cNvSpPr>
            <a:spLocks noChangeShapeType="1"/>
          </p:cNvSpPr>
          <p:nvPr/>
        </p:nvSpPr>
        <p:spPr bwMode="auto">
          <a:xfrm>
            <a:off x="2240977" y="2999649"/>
            <a:ext cx="1001713" cy="216447"/>
          </a:xfrm>
          <a:prstGeom prst="line">
            <a:avLst/>
          </a:prstGeom>
          <a:noFill/>
          <a:ln w="50800">
            <a:solidFill>
              <a:schemeClr val="accent4">
                <a:lumMod val="75000"/>
              </a:schemeClr>
            </a:solidFill>
            <a:round/>
            <a:headEnd/>
            <a:tailEnd/>
          </a:ln>
        </p:spPr>
        <p:txBody>
          <a:bodyPr/>
          <a:lstStyle/>
          <a:p>
            <a:endParaRPr lang="en-US"/>
          </a:p>
        </p:txBody>
      </p:sp>
      <p:sp>
        <p:nvSpPr>
          <p:cNvPr id="66592" name="Line 35"/>
          <p:cNvSpPr>
            <a:spLocks noChangeShapeType="1"/>
          </p:cNvSpPr>
          <p:nvPr/>
        </p:nvSpPr>
        <p:spPr bwMode="auto">
          <a:xfrm>
            <a:off x="2170451" y="1896793"/>
            <a:ext cx="36554" cy="1009511"/>
          </a:xfrm>
          <a:prstGeom prst="line">
            <a:avLst/>
          </a:prstGeom>
          <a:noFill/>
          <a:ln w="50800">
            <a:solidFill>
              <a:schemeClr val="accent4">
                <a:lumMod val="75000"/>
              </a:schemeClr>
            </a:solidFill>
            <a:round/>
            <a:headEnd/>
            <a:tailEnd/>
          </a:ln>
        </p:spPr>
        <p:txBody>
          <a:bodyPr/>
          <a:lstStyle/>
          <a:p>
            <a:endParaRPr lang="en-US"/>
          </a:p>
        </p:txBody>
      </p:sp>
      <p:sp>
        <p:nvSpPr>
          <p:cNvPr id="66593" name="Line 36"/>
          <p:cNvSpPr>
            <a:spLocks noChangeShapeType="1"/>
          </p:cNvSpPr>
          <p:nvPr/>
        </p:nvSpPr>
        <p:spPr bwMode="auto">
          <a:xfrm flipH="1" flipV="1">
            <a:off x="5939172" y="2505069"/>
            <a:ext cx="1056451" cy="61509"/>
          </a:xfrm>
          <a:prstGeom prst="line">
            <a:avLst/>
          </a:prstGeom>
          <a:noFill/>
          <a:ln w="50800">
            <a:solidFill>
              <a:schemeClr val="accent2">
                <a:lumMod val="75000"/>
              </a:schemeClr>
            </a:solidFill>
            <a:round/>
            <a:headEnd/>
            <a:tailEnd/>
          </a:ln>
        </p:spPr>
        <p:txBody>
          <a:bodyPr/>
          <a:lstStyle/>
          <a:p>
            <a:endParaRPr lang="en-US"/>
          </a:p>
        </p:txBody>
      </p:sp>
      <p:sp>
        <p:nvSpPr>
          <p:cNvPr id="66607" name="Line 50"/>
          <p:cNvSpPr>
            <a:spLocks noChangeShapeType="1"/>
          </p:cNvSpPr>
          <p:nvPr/>
        </p:nvSpPr>
        <p:spPr bwMode="auto">
          <a:xfrm>
            <a:off x="2207005" y="4377512"/>
            <a:ext cx="1615122" cy="362810"/>
          </a:xfrm>
          <a:prstGeom prst="line">
            <a:avLst/>
          </a:prstGeom>
          <a:noFill/>
          <a:ln w="50800">
            <a:solidFill>
              <a:schemeClr val="accent4">
                <a:lumMod val="75000"/>
              </a:schemeClr>
            </a:solidFill>
            <a:round/>
            <a:headEnd/>
            <a:tailEnd/>
          </a:ln>
        </p:spPr>
        <p:txBody>
          <a:bodyPr/>
          <a:lstStyle/>
          <a:p>
            <a:endParaRPr lang="en-US"/>
          </a:p>
        </p:txBody>
      </p:sp>
      <p:sp>
        <p:nvSpPr>
          <p:cNvPr id="66608" name="Line 51"/>
          <p:cNvSpPr>
            <a:spLocks noChangeShapeType="1"/>
          </p:cNvSpPr>
          <p:nvPr/>
        </p:nvSpPr>
        <p:spPr bwMode="auto">
          <a:xfrm>
            <a:off x="3895701" y="4809055"/>
            <a:ext cx="503640" cy="594753"/>
          </a:xfrm>
          <a:prstGeom prst="line">
            <a:avLst/>
          </a:prstGeom>
          <a:noFill/>
          <a:ln w="50800">
            <a:solidFill>
              <a:schemeClr val="accent4">
                <a:lumMod val="75000"/>
              </a:schemeClr>
            </a:solidFill>
            <a:round/>
            <a:headEnd/>
            <a:tailEnd/>
          </a:ln>
        </p:spPr>
        <p:txBody>
          <a:bodyPr/>
          <a:lstStyle/>
          <a:p>
            <a:endParaRPr lang="en-US"/>
          </a:p>
        </p:txBody>
      </p:sp>
      <p:sp>
        <p:nvSpPr>
          <p:cNvPr id="66609" name="Line 52"/>
          <p:cNvSpPr>
            <a:spLocks noChangeShapeType="1"/>
          </p:cNvSpPr>
          <p:nvPr/>
        </p:nvSpPr>
        <p:spPr bwMode="auto">
          <a:xfrm>
            <a:off x="3918778" y="4827502"/>
            <a:ext cx="1930268" cy="192087"/>
          </a:xfrm>
          <a:prstGeom prst="line">
            <a:avLst/>
          </a:prstGeom>
          <a:noFill/>
          <a:ln w="50800">
            <a:solidFill>
              <a:schemeClr val="accent4">
                <a:lumMod val="75000"/>
              </a:schemeClr>
            </a:solidFill>
            <a:round/>
            <a:headEnd/>
            <a:tailEnd/>
          </a:ln>
        </p:spPr>
        <p:txBody>
          <a:bodyPr/>
          <a:lstStyle/>
          <a:p>
            <a:endParaRPr lang="en-US"/>
          </a:p>
        </p:txBody>
      </p:sp>
      <p:sp>
        <p:nvSpPr>
          <p:cNvPr id="66610" name="Line 54"/>
          <p:cNvSpPr>
            <a:spLocks noChangeShapeType="1"/>
          </p:cNvSpPr>
          <p:nvPr/>
        </p:nvSpPr>
        <p:spPr bwMode="auto">
          <a:xfrm flipV="1">
            <a:off x="3949762" y="4400747"/>
            <a:ext cx="831808" cy="308292"/>
          </a:xfrm>
          <a:prstGeom prst="line">
            <a:avLst/>
          </a:prstGeom>
          <a:noFill/>
          <a:ln w="50800">
            <a:solidFill>
              <a:schemeClr val="accent4">
                <a:lumMod val="75000"/>
              </a:schemeClr>
            </a:solidFill>
            <a:round/>
            <a:headEnd/>
            <a:tailEnd/>
          </a:ln>
        </p:spPr>
        <p:txBody>
          <a:bodyPr/>
          <a:lstStyle/>
          <a:p>
            <a:endParaRPr lang="en-US"/>
          </a:p>
        </p:txBody>
      </p:sp>
      <p:sp>
        <p:nvSpPr>
          <p:cNvPr id="66611" name="Line 55"/>
          <p:cNvSpPr>
            <a:spLocks noChangeShapeType="1"/>
          </p:cNvSpPr>
          <p:nvPr/>
        </p:nvSpPr>
        <p:spPr bwMode="auto">
          <a:xfrm flipV="1">
            <a:off x="2207005" y="4796756"/>
            <a:ext cx="1652948" cy="658090"/>
          </a:xfrm>
          <a:prstGeom prst="line">
            <a:avLst/>
          </a:prstGeom>
          <a:noFill/>
          <a:ln w="50800">
            <a:solidFill>
              <a:schemeClr val="accent4">
                <a:lumMod val="75000"/>
              </a:schemeClr>
            </a:solidFill>
            <a:round/>
            <a:headEnd/>
            <a:tailEnd/>
          </a:ln>
        </p:spPr>
        <p:txBody>
          <a:bodyPr/>
          <a:lstStyle/>
          <a:p>
            <a:endParaRPr lang="en-US"/>
          </a:p>
        </p:txBody>
      </p:sp>
      <p:sp>
        <p:nvSpPr>
          <p:cNvPr id="66612" name="Line 56"/>
          <p:cNvSpPr>
            <a:spLocks noChangeShapeType="1"/>
          </p:cNvSpPr>
          <p:nvPr/>
        </p:nvSpPr>
        <p:spPr bwMode="auto">
          <a:xfrm>
            <a:off x="3945721" y="4763290"/>
            <a:ext cx="1903325" cy="194283"/>
          </a:xfrm>
          <a:prstGeom prst="line">
            <a:avLst/>
          </a:prstGeom>
          <a:noFill/>
          <a:ln w="50800">
            <a:solidFill>
              <a:schemeClr val="accent2">
                <a:lumMod val="75000"/>
              </a:schemeClr>
            </a:solidFill>
            <a:round/>
            <a:headEnd/>
            <a:tailEnd/>
          </a:ln>
        </p:spPr>
        <p:txBody>
          <a:bodyPr/>
          <a:lstStyle/>
          <a:p>
            <a:endParaRPr lang="en-US"/>
          </a:p>
        </p:txBody>
      </p:sp>
      <p:sp>
        <p:nvSpPr>
          <p:cNvPr id="66613" name="Line 58"/>
          <p:cNvSpPr>
            <a:spLocks noChangeShapeType="1"/>
          </p:cNvSpPr>
          <p:nvPr/>
        </p:nvSpPr>
        <p:spPr bwMode="auto">
          <a:xfrm>
            <a:off x="5956592" y="5052609"/>
            <a:ext cx="542060" cy="626074"/>
          </a:xfrm>
          <a:prstGeom prst="line">
            <a:avLst/>
          </a:prstGeom>
          <a:noFill/>
          <a:ln w="50800">
            <a:solidFill>
              <a:schemeClr val="accent2">
                <a:lumMod val="75000"/>
              </a:schemeClr>
            </a:solidFill>
            <a:round/>
            <a:headEnd/>
            <a:tailEnd/>
          </a:ln>
        </p:spPr>
        <p:txBody>
          <a:bodyPr/>
          <a:lstStyle/>
          <a:p>
            <a:endParaRPr lang="en-US"/>
          </a:p>
        </p:txBody>
      </p:sp>
      <p:sp>
        <p:nvSpPr>
          <p:cNvPr id="66614" name="Line 61"/>
          <p:cNvSpPr>
            <a:spLocks noChangeShapeType="1"/>
          </p:cNvSpPr>
          <p:nvPr/>
        </p:nvSpPr>
        <p:spPr bwMode="auto">
          <a:xfrm flipH="1">
            <a:off x="5956592" y="4172063"/>
            <a:ext cx="1216068" cy="762401"/>
          </a:xfrm>
          <a:prstGeom prst="line">
            <a:avLst/>
          </a:prstGeom>
          <a:noFill/>
          <a:ln w="50800">
            <a:solidFill>
              <a:schemeClr val="accent2">
                <a:lumMod val="75000"/>
              </a:schemeClr>
            </a:solidFill>
            <a:round/>
            <a:headEnd/>
            <a:tailEnd/>
          </a:ln>
        </p:spPr>
        <p:txBody>
          <a:bodyPr/>
          <a:lstStyle/>
          <a:p>
            <a:endParaRPr lang="en-US"/>
          </a:p>
        </p:txBody>
      </p:sp>
      <p:sp>
        <p:nvSpPr>
          <p:cNvPr id="66615" name="Line 62"/>
          <p:cNvSpPr>
            <a:spLocks noChangeShapeType="1"/>
          </p:cNvSpPr>
          <p:nvPr/>
        </p:nvSpPr>
        <p:spPr bwMode="auto">
          <a:xfrm flipH="1" flipV="1">
            <a:off x="4833956" y="4400032"/>
            <a:ext cx="1015090" cy="548146"/>
          </a:xfrm>
          <a:prstGeom prst="line">
            <a:avLst/>
          </a:prstGeom>
          <a:noFill/>
          <a:ln w="50800">
            <a:solidFill>
              <a:schemeClr val="accent2">
                <a:lumMod val="75000"/>
              </a:schemeClr>
            </a:solidFill>
            <a:round/>
            <a:headEnd/>
            <a:tailEnd/>
          </a:ln>
        </p:spPr>
        <p:txBody>
          <a:bodyPr/>
          <a:lstStyle/>
          <a:p>
            <a:endParaRPr lang="en-US"/>
          </a:p>
        </p:txBody>
      </p:sp>
      <p:sp>
        <p:nvSpPr>
          <p:cNvPr id="66616" name="Line 63"/>
          <p:cNvSpPr>
            <a:spLocks noChangeShapeType="1"/>
          </p:cNvSpPr>
          <p:nvPr/>
        </p:nvSpPr>
        <p:spPr bwMode="auto">
          <a:xfrm flipH="1">
            <a:off x="5956592" y="4769685"/>
            <a:ext cx="824634" cy="224436"/>
          </a:xfrm>
          <a:prstGeom prst="line">
            <a:avLst/>
          </a:prstGeom>
          <a:noFill/>
          <a:ln w="50800">
            <a:solidFill>
              <a:schemeClr val="accent2">
                <a:lumMod val="75000"/>
              </a:schemeClr>
            </a:solidFill>
            <a:round/>
            <a:headEnd/>
            <a:tailEnd/>
          </a:ln>
        </p:spPr>
        <p:txBody>
          <a:bodyPr/>
          <a:lstStyle/>
          <a:p>
            <a:endParaRPr lang="en-US"/>
          </a:p>
        </p:txBody>
      </p:sp>
      <p:sp>
        <p:nvSpPr>
          <p:cNvPr id="66617" name="Line 65"/>
          <p:cNvSpPr>
            <a:spLocks noChangeShapeType="1"/>
          </p:cNvSpPr>
          <p:nvPr/>
        </p:nvSpPr>
        <p:spPr bwMode="auto">
          <a:xfrm flipV="1">
            <a:off x="3297703" y="4845269"/>
            <a:ext cx="552768" cy="833414"/>
          </a:xfrm>
          <a:prstGeom prst="line">
            <a:avLst/>
          </a:prstGeom>
          <a:noFill/>
          <a:ln w="50800">
            <a:solidFill>
              <a:schemeClr val="accent4">
                <a:lumMod val="75000"/>
              </a:schemeClr>
            </a:solidFill>
            <a:round/>
            <a:headEnd/>
            <a:tailEnd/>
          </a:ln>
        </p:spPr>
        <p:txBody>
          <a:bodyPr/>
          <a:lstStyle/>
          <a:p>
            <a:endParaRPr lang="en-US"/>
          </a:p>
        </p:txBody>
      </p:sp>
      <p:sp>
        <p:nvSpPr>
          <p:cNvPr id="66619" name="Line 69"/>
          <p:cNvSpPr>
            <a:spLocks noChangeShapeType="1"/>
          </p:cNvSpPr>
          <p:nvPr/>
        </p:nvSpPr>
        <p:spPr bwMode="auto">
          <a:xfrm>
            <a:off x="5956591" y="5020763"/>
            <a:ext cx="1039031" cy="31845"/>
          </a:xfrm>
          <a:prstGeom prst="line">
            <a:avLst/>
          </a:prstGeom>
          <a:noFill/>
          <a:ln w="50800">
            <a:solidFill>
              <a:schemeClr val="accent2">
                <a:lumMod val="75000"/>
              </a:schemeClr>
            </a:solidFill>
            <a:round/>
            <a:headEnd/>
            <a:tailEnd/>
          </a:ln>
        </p:spPr>
        <p:txBody>
          <a:bodyPr/>
          <a:lstStyle/>
          <a:p>
            <a:endParaRPr lang="en-US"/>
          </a:p>
        </p:txBody>
      </p:sp>
      <p:sp>
        <p:nvSpPr>
          <p:cNvPr id="66620" name="Line 70"/>
          <p:cNvSpPr>
            <a:spLocks noChangeShapeType="1"/>
          </p:cNvSpPr>
          <p:nvPr/>
        </p:nvSpPr>
        <p:spPr bwMode="auto">
          <a:xfrm>
            <a:off x="3928259" y="2274883"/>
            <a:ext cx="1976987" cy="191049"/>
          </a:xfrm>
          <a:prstGeom prst="line">
            <a:avLst/>
          </a:prstGeom>
          <a:noFill/>
          <a:ln w="50800">
            <a:solidFill>
              <a:schemeClr val="accent4">
                <a:lumMod val="75000"/>
              </a:schemeClr>
            </a:solidFill>
            <a:round/>
            <a:headEnd/>
            <a:tailEnd/>
          </a:ln>
        </p:spPr>
        <p:txBody>
          <a:bodyPr/>
          <a:lstStyle/>
          <a:p>
            <a:endParaRPr lang="en-US"/>
          </a:p>
        </p:txBody>
      </p:sp>
      <p:sp>
        <p:nvSpPr>
          <p:cNvPr id="66621" name="Text Box 71"/>
          <p:cNvSpPr txBox="1">
            <a:spLocks noChangeArrowheads="1"/>
          </p:cNvSpPr>
          <p:nvPr/>
        </p:nvSpPr>
        <p:spPr bwMode="auto">
          <a:xfrm>
            <a:off x="3557967" y="4315340"/>
            <a:ext cx="482824" cy="369332"/>
          </a:xfrm>
          <a:prstGeom prst="rect">
            <a:avLst/>
          </a:prstGeom>
          <a:noFill/>
          <a:ln w="9525">
            <a:noFill/>
            <a:miter lim="800000"/>
            <a:headEnd/>
            <a:tailEnd/>
          </a:ln>
        </p:spPr>
        <p:txBody>
          <a:bodyPr wrap="none">
            <a:spAutoFit/>
          </a:bodyPr>
          <a:lstStyle/>
          <a:p>
            <a:r>
              <a:rPr lang="en-US" sz="1800" b="1">
                <a:latin typeface="Agency FB" pitchFamily="34" charset="0"/>
              </a:rPr>
              <a:t>Hub</a:t>
            </a:r>
          </a:p>
        </p:txBody>
      </p:sp>
      <p:sp>
        <p:nvSpPr>
          <p:cNvPr id="66622" name="Text Box 72"/>
          <p:cNvSpPr txBox="1">
            <a:spLocks noChangeArrowheads="1"/>
          </p:cNvSpPr>
          <p:nvPr/>
        </p:nvSpPr>
        <p:spPr bwMode="auto">
          <a:xfrm>
            <a:off x="5504242" y="5034477"/>
            <a:ext cx="482824" cy="369332"/>
          </a:xfrm>
          <a:prstGeom prst="rect">
            <a:avLst/>
          </a:prstGeom>
          <a:noFill/>
          <a:ln w="9525">
            <a:noFill/>
            <a:miter lim="800000"/>
            <a:headEnd/>
            <a:tailEnd/>
          </a:ln>
        </p:spPr>
        <p:txBody>
          <a:bodyPr wrap="none">
            <a:spAutoFit/>
          </a:bodyPr>
          <a:lstStyle/>
          <a:p>
            <a:r>
              <a:rPr lang="en-US" sz="1800" b="1">
                <a:latin typeface="Agency FB" pitchFamily="34" charset="0"/>
              </a:rPr>
              <a:t>Hub</a:t>
            </a:r>
          </a:p>
        </p:txBody>
      </p:sp>
      <p:sp>
        <p:nvSpPr>
          <p:cNvPr id="66565" name="Oval 8"/>
          <p:cNvSpPr>
            <a:spLocks noChangeArrowheads="1"/>
          </p:cNvSpPr>
          <p:nvPr/>
        </p:nvSpPr>
        <p:spPr bwMode="auto">
          <a:xfrm>
            <a:off x="6759998" y="2172966"/>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66" name="Oval 9"/>
          <p:cNvSpPr>
            <a:spLocks noChangeArrowheads="1"/>
          </p:cNvSpPr>
          <p:nvPr/>
        </p:nvSpPr>
        <p:spPr bwMode="auto">
          <a:xfrm>
            <a:off x="4335885" y="2849241"/>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67" name="Oval 10"/>
          <p:cNvSpPr>
            <a:spLocks noChangeArrowheads="1"/>
          </p:cNvSpPr>
          <p:nvPr/>
        </p:nvSpPr>
        <p:spPr bwMode="auto">
          <a:xfrm>
            <a:off x="2080048" y="1774503"/>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68" name="Oval 11"/>
          <p:cNvSpPr>
            <a:spLocks noChangeArrowheads="1"/>
          </p:cNvSpPr>
          <p:nvPr/>
        </p:nvSpPr>
        <p:spPr bwMode="auto">
          <a:xfrm>
            <a:off x="3202410" y="3131816"/>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69" name="Oval 12"/>
          <p:cNvSpPr>
            <a:spLocks noChangeArrowheads="1"/>
          </p:cNvSpPr>
          <p:nvPr/>
        </p:nvSpPr>
        <p:spPr bwMode="auto">
          <a:xfrm>
            <a:off x="6444085" y="3139753"/>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0" name="Oval 13"/>
          <p:cNvSpPr>
            <a:spLocks noChangeArrowheads="1"/>
          </p:cNvSpPr>
          <p:nvPr/>
        </p:nvSpPr>
        <p:spPr bwMode="auto">
          <a:xfrm>
            <a:off x="5828135" y="2399978"/>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1" name="Oval 14"/>
          <p:cNvSpPr>
            <a:spLocks noChangeArrowheads="1"/>
          </p:cNvSpPr>
          <p:nvPr/>
        </p:nvSpPr>
        <p:spPr bwMode="auto">
          <a:xfrm>
            <a:off x="7118773" y="1560191"/>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2" name="Oval 15"/>
          <p:cNvSpPr>
            <a:spLocks noChangeArrowheads="1"/>
          </p:cNvSpPr>
          <p:nvPr/>
        </p:nvSpPr>
        <p:spPr bwMode="auto">
          <a:xfrm>
            <a:off x="4729585" y="1801491"/>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3" name="Oval 16"/>
          <p:cNvSpPr>
            <a:spLocks noChangeArrowheads="1"/>
          </p:cNvSpPr>
          <p:nvPr/>
        </p:nvSpPr>
        <p:spPr bwMode="auto">
          <a:xfrm>
            <a:off x="2118148" y="2877816"/>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4" name="Oval 17"/>
          <p:cNvSpPr>
            <a:spLocks noChangeArrowheads="1"/>
          </p:cNvSpPr>
          <p:nvPr/>
        </p:nvSpPr>
        <p:spPr bwMode="auto">
          <a:xfrm>
            <a:off x="3799310" y="2171378"/>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75" name="Oval 18"/>
          <p:cNvSpPr>
            <a:spLocks noChangeArrowheads="1"/>
          </p:cNvSpPr>
          <p:nvPr/>
        </p:nvSpPr>
        <p:spPr bwMode="auto">
          <a:xfrm>
            <a:off x="6972723" y="2469828"/>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2" name="Rounded Rectangle 1"/>
          <p:cNvSpPr/>
          <p:nvPr/>
        </p:nvSpPr>
        <p:spPr bwMode="auto">
          <a:xfrm>
            <a:off x="1532317" y="1323967"/>
            <a:ext cx="6126480" cy="2286000"/>
          </a:xfrm>
          <a:prstGeom prst="roundRect">
            <a:avLst>
              <a:gd name="adj" fmla="val 7602"/>
            </a:avLst>
          </a:prstGeom>
          <a:noFill/>
          <a:ln w="254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4" name="Rounded Rectangle 63"/>
          <p:cNvSpPr/>
          <p:nvPr/>
        </p:nvSpPr>
        <p:spPr bwMode="auto">
          <a:xfrm>
            <a:off x="1532317" y="3833805"/>
            <a:ext cx="6126480" cy="2286000"/>
          </a:xfrm>
          <a:prstGeom prst="roundRect">
            <a:avLst>
              <a:gd name="adj" fmla="val 7602"/>
            </a:avLst>
          </a:prstGeom>
          <a:noFill/>
          <a:ln w="254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6594" name="Text Box 37"/>
          <p:cNvSpPr txBox="1">
            <a:spLocks noChangeArrowheads="1"/>
          </p:cNvSpPr>
          <p:nvPr/>
        </p:nvSpPr>
        <p:spPr bwMode="auto">
          <a:xfrm>
            <a:off x="1790951" y="1175241"/>
            <a:ext cx="1676100" cy="276999"/>
          </a:xfrm>
          <a:prstGeom prst="rect">
            <a:avLst/>
          </a:prstGeom>
          <a:solidFill>
            <a:schemeClr val="bg1"/>
          </a:solidFill>
          <a:ln w="9525">
            <a:noFill/>
            <a:miter lim="800000"/>
            <a:headEnd/>
            <a:tailEnd/>
          </a:ln>
        </p:spPr>
        <p:txBody>
          <a:bodyPr wrap="none" lIns="45720" tIns="0" rIns="45720" bIns="0">
            <a:spAutoFit/>
          </a:bodyPr>
          <a:lstStyle/>
          <a:p>
            <a:r>
              <a:rPr lang="en-US" sz="1800" b="1" dirty="0">
                <a:latin typeface="Agency FB" pitchFamily="34" charset="0"/>
              </a:rPr>
              <a:t>Before Deregulation</a:t>
            </a:r>
          </a:p>
        </p:txBody>
      </p:sp>
      <p:sp>
        <p:nvSpPr>
          <p:cNvPr id="66618" name="Text Box 68"/>
          <p:cNvSpPr txBox="1">
            <a:spLocks noChangeArrowheads="1"/>
          </p:cNvSpPr>
          <p:nvPr/>
        </p:nvSpPr>
        <p:spPr bwMode="auto">
          <a:xfrm>
            <a:off x="1853467" y="3693591"/>
            <a:ext cx="1551066" cy="276999"/>
          </a:xfrm>
          <a:prstGeom prst="rect">
            <a:avLst/>
          </a:prstGeom>
          <a:solidFill>
            <a:schemeClr val="bg1"/>
          </a:solidFill>
          <a:ln w="9525">
            <a:noFill/>
            <a:miter lim="800000"/>
            <a:headEnd/>
            <a:tailEnd/>
          </a:ln>
        </p:spPr>
        <p:txBody>
          <a:bodyPr wrap="none" lIns="45720" tIns="0" rIns="45720" bIns="0">
            <a:spAutoFit/>
          </a:bodyPr>
          <a:lstStyle/>
          <a:p>
            <a:r>
              <a:rPr lang="en-US" sz="1800" b="1" dirty="0">
                <a:latin typeface="Agency FB" pitchFamily="34" charset="0"/>
              </a:rPr>
              <a:t>After Deregulation</a:t>
            </a:r>
          </a:p>
        </p:txBody>
      </p:sp>
      <p:sp>
        <p:nvSpPr>
          <p:cNvPr id="66601" name="Oval 44"/>
          <p:cNvSpPr>
            <a:spLocks noChangeArrowheads="1"/>
          </p:cNvSpPr>
          <p:nvPr/>
        </p:nvSpPr>
        <p:spPr bwMode="auto">
          <a:xfrm>
            <a:off x="5818567" y="4885252"/>
            <a:ext cx="212725" cy="212725"/>
          </a:xfrm>
          <a:prstGeom prst="ellipse">
            <a:avLst/>
          </a:prstGeom>
          <a:solidFill>
            <a:schemeClr val="bg1"/>
          </a:solidFill>
          <a:ln w="50800">
            <a:solidFill>
              <a:schemeClr val="accent2">
                <a:lumMod val="50000"/>
              </a:schemeClr>
            </a:solidFill>
            <a:round/>
            <a:headEnd/>
            <a:tailEnd/>
          </a:ln>
        </p:spPr>
        <p:txBody>
          <a:bodyPr wrap="none" anchor="ctr"/>
          <a:lstStyle/>
          <a:p>
            <a:endParaRPr lang="en-US"/>
          </a:p>
        </p:txBody>
      </p:sp>
      <p:sp>
        <p:nvSpPr>
          <p:cNvPr id="66605" name="Oval 48"/>
          <p:cNvSpPr>
            <a:spLocks noChangeArrowheads="1"/>
          </p:cNvSpPr>
          <p:nvPr/>
        </p:nvSpPr>
        <p:spPr bwMode="auto">
          <a:xfrm>
            <a:off x="3789742" y="4656652"/>
            <a:ext cx="212725" cy="212725"/>
          </a:xfrm>
          <a:prstGeom prst="ellipse">
            <a:avLst/>
          </a:prstGeom>
          <a:solidFill>
            <a:schemeClr val="bg1"/>
          </a:solidFill>
          <a:ln w="50800">
            <a:solidFill>
              <a:schemeClr val="accent4">
                <a:lumMod val="50000"/>
              </a:schemeClr>
            </a:solidFill>
            <a:round/>
            <a:headEnd/>
            <a:tailEnd/>
          </a:ln>
        </p:spPr>
        <p:txBody>
          <a:bodyPr wrap="none" anchor="ctr"/>
          <a:lstStyle/>
          <a:p>
            <a:endParaRPr lang="en-US"/>
          </a:p>
        </p:txBody>
      </p:sp>
      <p:sp>
        <p:nvSpPr>
          <p:cNvPr id="66596" name="Oval 39"/>
          <p:cNvSpPr>
            <a:spLocks noChangeArrowheads="1"/>
          </p:cNvSpPr>
          <p:nvPr/>
        </p:nvSpPr>
        <p:spPr bwMode="auto">
          <a:xfrm>
            <a:off x="6756823" y="4671027"/>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97" name="Oval 40"/>
          <p:cNvSpPr>
            <a:spLocks noChangeArrowheads="1"/>
          </p:cNvSpPr>
          <p:nvPr/>
        </p:nvSpPr>
        <p:spPr bwMode="auto">
          <a:xfrm>
            <a:off x="4332710" y="5347302"/>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98" name="Oval 41"/>
          <p:cNvSpPr>
            <a:spLocks noChangeArrowheads="1"/>
          </p:cNvSpPr>
          <p:nvPr/>
        </p:nvSpPr>
        <p:spPr bwMode="auto">
          <a:xfrm>
            <a:off x="2076873" y="4272564"/>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599" name="Oval 42"/>
          <p:cNvSpPr>
            <a:spLocks noChangeArrowheads="1"/>
          </p:cNvSpPr>
          <p:nvPr/>
        </p:nvSpPr>
        <p:spPr bwMode="auto">
          <a:xfrm>
            <a:off x="3199235" y="5629877"/>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600" name="Oval 43"/>
          <p:cNvSpPr>
            <a:spLocks noChangeArrowheads="1"/>
          </p:cNvSpPr>
          <p:nvPr/>
        </p:nvSpPr>
        <p:spPr bwMode="auto">
          <a:xfrm>
            <a:off x="6440910" y="5637814"/>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602" name="Oval 45"/>
          <p:cNvSpPr>
            <a:spLocks noChangeArrowheads="1"/>
          </p:cNvSpPr>
          <p:nvPr/>
        </p:nvSpPr>
        <p:spPr bwMode="auto">
          <a:xfrm>
            <a:off x="7115598" y="4058252"/>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603" name="Oval 46"/>
          <p:cNvSpPr>
            <a:spLocks noChangeArrowheads="1"/>
          </p:cNvSpPr>
          <p:nvPr/>
        </p:nvSpPr>
        <p:spPr bwMode="auto">
          <a:xfrm>
            <a:off x="4726410" y="4299552"/>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604" name="Oval 47"/>
          <p:cNvSpPr>
            <a:spLocks noChangeArrowheads="1"/>
          </p:cNvSpPr>
          <p:nvPr/>
        </p:nvSpPr>
        <p:spPr bwMode="auto">
          <a:xfrm>
            <a:off x="2114973" y="5375877"/>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
        <p:nvSpPr>
          <p:cNvPr id="66606" name="Oval 49"/>
          <p:cNvSpPr>
            <a:spLocks noChangeArrowheads="1"/>
          </p:cNvSpPr>
          <p:nvPr/>
        </p:nvSpPr>
        <p:spPr bwMode="auto">
          <a:xfrm>
            <a:off x="6969548" y="4967889"/>
            <a:ext cx="182880" cy="182880"/>
          </a:xfrm>
          <a:prstGeom prst="ellipse">
            <a:avLst/>
          </a:prstGeom>
          <a:solidFill>
            <a:schemeClr val="bg1">
              <a:lumMod val="50000"/>
            </a:schemeClr>
          </a:solidFill>
          <a:ln w="25400">
            <a:solidFill>
              <a:schemeClr val="bg1"/>
            </a:solidFill>
            <a:round/>
            <a:headEnd/>
            <a:tailEnd/>
          </a:ln>
        </p:spPr>
        <p:txBody>
          <a:bodyPr wrap="none" anchor="ctr"/>
          <a:lstStyle/>
          <a:p>
            <a:endParaRPr lang="en-US"/>
          </a:p>
        </p:txBody>
      </p:sp>
    </p:spTree>
    <p:extLst>
      <p:ext uri="{BB962C8B-B14F-4D97-AF65-F5344CB8AC3E}">
        <p14:creationId xmlns:p14="http://schemas.microsoft.com/office/powerpoint/2010/main" val="4283468665"/>
      </p:ext>
    </p:extLst>
  </p:cSld>
  <p:clrMapOvr>
    <a:masterClrMapping/>
  </p:clrMapOvr>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16090</TotalTime>
  <Words>571</Words>
  <Application>Microsoft Office PowerPoint</Application>
  <PresentationFormat>Presentazione su schermo (4:3)</PresentationFormat>
  <Paragraphs>89</Paragraphs>
  <Slides>9</Slides>
  <Notes>5</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9</vt:i4>
      </vt:variant>
    </vt:vector>
  </HeadingPairs>
  <TitlesOfParts>
    <vt:vector size="19" baseType="lpstr">
      <vt:lpstr>Abadi MT Condensed Extra Bold</vt:lpstr>
      <vt:lpstr>Agency FB</vt:lpstr>
      <vt:lpstr>Arial</vt:lpstr>
      <vt:lpstr>Arial Narrow</vt:lpstr>
      <vt:lpstr>AvantGarde Bk BT</vt:lpstr>
      <vt:lpstr>Monotype Sorts</vt:lpstr>
      <vt:lpstr>Tahoma</vt:lpstr>
      <vt:lpstr>Times New Roman</vt:lpstr>
      <vt:lpstr>Wingdings</vt:lpstr>
      <vt:lpstr>AV2_1</vt:lpstr>
      <vt:lpstr>Economic Geography   4 – Transport and location</vt:lpstr>
      <vt:lpstr>Learning Objectives</vt:lpstr>
      <vt:lpstr>The “Last Mile” in Freight Distribution</vt:lpstr>
      <vt:lpstr>Networks</vt:lpstr>
      <vt:lpstr>Point to point vs Hub &amp; Spoke</vt:lpstr>
      <vt:lpstr>Point to point vs Hub &amp; Spoke</vt:lpstr>
      <vt:lpstr>Gateways and Hubs</vt:lpstr>
      <vt:lpstr>Modal  Gateways</vt:lpstr>
      <vt:lpstr>Airline Deregulation and Hub-and-Spoke Networks  </vt:lpstr>
    </vt:vector>
  </TitlesOfParts>
  <Company>DSGS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BORRUSO GIUSEPPE</cp:lastModifiedBy>
  <cp:revision>494</cp:revision>
  <cp:lastPrinted>2001-12-11T18:28:57Z</cp:lastPrinted>
  <dcterms:created xsi:type="dcterms:W3CDTF">2000-04-10T11:43:56Z</dcterms:created>
  <dcterms:modified xsi:type="dcterms:W3CDTF">2023-10-23T17:02:40Z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