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charts/chart5.xml" ContentType="application/vnd.openxmlformats-officedocument.drawingml.chart+xml"/>
  <Override PartName="/ppt/notesSlides/notesSlide24.xml" ContentType="application/vnd.openxmlformats-officedocument.presentationml.notesSlide+xml"/>
  <Override PartName="/ppt/charts/chart6.xml" ContentType="application/vnd.openxmlformats-officedocument.drawingml.chart+xml"/>
  <Override PartName="/ppt/notesSlides/notesSlide25.xml" ContentType="application/vnd.openxmlformats-officedocument.presentationml.notesSlide+xml"/>
  <Override PartName="/ppt/charts/chart7.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8.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65"/>
  </p:notesMasterIdLst>
  <p:handoutMasterIdLst>
    <p:handoutMasterId r:id="rId66"/>
  </p:handoutMasterIdLst>
  <p:sldIdLst>
    <p:sldId id="256" r:id="rId2"/>
    <p:sldId id="316" r:id="rId3"/>
    <p:sldId id="427" r:id="rId4"/>
    <p:sldId id="522" r:id="rId5"/>
    <p:sldId id="523" r:id="rId6"/>
    <p:sldId id="524" r:id="rId7"/>
    <p:sldId id="394" r:id="rId8"/>
    <p:sldId id="370" r:id="rId9"/>
    <p:sldId id="406" r:id="rId10"/>
    <p:sldId id="371" r:id="rId11"/>
    <p:sldId id="374" r:id="rId12"/>
    <p:sldId id="345" r:id="rId13"/>
    <p:sldId id="429" r:id="rId14"/>
    <p:sldId id="430" r:id="rId15"/>
    <p:sldId id="431" r:id="rId16"/>
    <p:sldId id="432" r:id="rId17"/>
    <p:sldId id="433" r:id="rId18"/>
    <p:sldId id="434" r:id="rId19"/>
    <p:sldId id="435" r:id="rId20"/>
    <p:sldId id="436" r:id="rId21"/>
    <p:sldId id="556" r:id="rId22"/>
    <p:sldId id="557" r:id="rId23"/>
    <p:sldId id="555" r:id="rId24"/>
    <p:sldId id="437" r:id="rId25"/>
    <p:sldId id="438" r:id="rId26"/>
    <p:sldId id="439" r:id="rId27"/>
    <p:sldId id="440" r:id="rId28"/>
    <p:sldId id="441" r:id="rId29"/>
    <p:sldId id="442" r:id="rId30"/>
    <p:sldId id="443" r:id="rId31"/>
    <p:sldId id="444" r:id="rId32"/>
    <p:sldId id="445" r:id="rId33"/>
    <p:sldId id="446" r:id="rId34"/>
    <p:sldId id="447" r:id="rId35"/>
    <p:sldId id="448" r:id="rId36"/>
    <p:sldId id="550" r:id="rId37"/>
    <p:sldId id="551" r:id="rId38"/>
    <p:sldId id="552" r:id="rId39"/>
    <p:sldId id="554" r:id="rId40"/>
    <p:sldId id="553" r:id="rId41"/>
    <p:sldId id="449" r:id="rId42"/>
    <p:sldId id="450" r:id="rId43"/>
    <p:sldId id="451" r:id="rId44"/>
    <p:sldId id="452" r:id="rId45"/>
    <p:sldId id="453" r:id="rId46"/>
    <p:sldId id="454" r:id="rId47"/>
    <p:sldId id="455" r:id="rId48"/>
    <p:sldId id="456" r:id="rId49"/>
    <p:sldId id="457" r:id="rId50"/>
    <p:sldId id="458" r:id="rId51"/>
    <p:sldId id="459" r:id="rId52"/>
    <p:sldId id="460" r:id="rId53"/>
    <p:sldId id="461" r:id="rId54"/>
    <p:sldId id="462" r:id="rId55"/>
    <p:sldId id="463" r:id="rId56"/>
    <p:sldId id="464" r:id="rId57"/>
    <p:sldId id="465" r:id="rId58"/>
    <p:sldId id="466" r:id="rId59"/>
    <p:sldId id="467" r:id="rId60"/>
    <p:sldId id="468" r:id="rId61"/>
    <p:sldId id="469" r:id="rId62"/>
    <p:sldId id="470" r:id="rId63"/>
    <p:sldId id="545" r:id="rId64"/>
  </p:sldIdLst>
  <p:sldSz cx="9144000" cy="6858000" type="screen4x3"/>
  <p:notesSz cx="6781800" cy="9926638"/>
  <p:defaultTextStyle>
    <a:defPPr>
      <a:defRPr lang="it-IT"/>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5">
          <p15:clr>
            <a:srgbClr val="A4A3A4"/>
          </p15:clr>
        </p15:guide>
        <p15:guide id="2" pos="213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9373"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94417"/>
    <a:srgbClr val="527A5B"/>
    <a:srgbClr val="BA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3" autoAdjust="0"/>
    <p:restoredTop sz="91474" autoAdjust="0"/>
  </p:normalViewPr>
  <p:slideViewPr>
    <p:cSldViewPr>
      <p:cViewPr varScale="1">
        <p:scale>
          <a:sx n="64" d="100"/>
          <a:sy n="64" d="100"/>
        </p:scale>
        <p:origin x="142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170"/>
    </p:cViewPr>
  </p:sorterViewPr>
  <p:notesViewPr>
    <p:cSldViewPr>
      <p:cViewPr>
        <p:scale>
          <a:sx n="66" d="100"/>
          <a:sy n="66" d="100"/>
        </p:scale>
        <p:origin x="-1536" y="-72"/>
      </p:cViewPr>
      <p:guideLst>
        <p:guide orient="horz" pos="3125"/>
        <p:guide pos="21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61039986749901E-2"/>
          <c:y val="3.3159355979238359E-2"/>
          <c:w val="0.88919779244574826"/>
          <c:h val="0.86018957345972491"/>
        </c:manualLayout>
      </c:layout>
      <c:lineChart>
        <c:grouping val="standard"/>
        <c:varyColors val="0"/>
        <c:ser>
          <c:idx val="0"/>
          <c:order val="0"/>
          <c:tx>
            <c:strRef>
              <c:f>Sheet1!$B$1</c:f>
              <c:strCache>
                <c:ptCount val="1"/>
                <c:pt idx="0">
                  <c:v>Seaborne Trade (billions of tons of goods loaded) - Left Axis</c:v>
                </c:pt>
              </c:strCache>
            </c:strRef>
          </c:tx>
          <c:spPr>
            <a:ln w="28575" cap="rnd">
              <a:solidFill>
                <a:schemeClr val="accent1">
                  <a:lumMod val="50000"/>
                </a:schemeClr>
              </a:solidFill>
              <a:round/>
            </a:ln>
            <a:effectLst/>
          </c:spPr>
          <c:marker>
            <c:symbol val="none"/>
          </c:marker>
          <c:cat>
            <c:numRef>
              <c:f>Sheet1!$A$2:$A$62</c:f>
              <c:numCache>
                <c:formatCode>General</c:formatCode>
                <c:ptCount val="61"/>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pt idx="59">
                  <c:v>2014</c:v>
                </c:pt>
                <c:pt idx="60">
                  <c:v>2015</c:v>
                </c:pt>
              </c:numCache>
            </c:numRef>
          </c:cat>
          <c:val>
            <c:numRef>
              <c:f>Sheet1!$B$2:$B$62</c:f>
              <c:numCache>
                <c:formatCode>0.0000</c:formatCode>
                <c:ptCount val="61"/>
                <c:pt idx="0">
                  <c:v>0.8</c:v>
                </c:pt>
                <c:pt idx="1">
                  <c:v>0.88</c:v>
                </c:pt>
                <c:pt idx="2">
                  <c:v>0.93</c:v>
                </c:pt>
                <c:pt idx="3">
                  <c:v>0.92</c:v>
                </c:pt>
                <c:pt idx="4">
                  <c:v>0.97</c:v>
                </c:pt>
                <c:pt idx="5">
                  <c:v>1.08</c:v>
                </c:pt>
                <c:pt idx="6">
                  <c:v>1.1499999999999999</c:v>
                </c:pt>
                <c:pt idx="7">
                  <c:v>1.25</c:v>
                </c:pt>
                <c:pt idx="8">
                  <c:v>1.35</c:v>
                </c:pt>
                <c:pt idx="9">
                  <c:v>1.51</c:v>
                </c:pt>
                <c:pt idx="10">
                  <c:v>1.6739999999999999</c:v>
                </c:pt>
                <c:pt idx="11">
                  <c:v>1.77</c:v>
                </c:pt>
                <c:pt idx="12">
                  <c:v>1.91</c:v>
                </c:pt>
                <c:pt idx="13">
                  <c:v>2.17</c:v>
                </c:pt>
                <c:pt idx="14">
                  <c:v>2.3119999999999998</c:v>
                </c:pt>
                <c:pt idx="15">
                  <c:v>2.5289999999999999</c:v>
                </c:pt>
                <c:pt idx="16">
                  <c:v>2.6320000000000001</c:v>
                </c:pt>
                <c:pt idx="17">
                  <c:v>2.8580000000000001</c:v>
                </c:pt>
                <c:pt idx="18">
                  <c:v>3.2370000000000001</c:v>
                </c:pt>
                <c:pt idx="19">
                  <c:v>3.254</c:v>
                </c:pt>
                <c:pt idx="20">
                  <c:v>3.0550000000000002</c:v>
                </c:pt>
                <c:pt idx="21">
                  <c:v>3.3351999999999999</c:v>
                </c:pt>
                <c:pt idx="22">
                  <c:v>3.4420000000000002</c:v>
                </c:pt>
                <c:pt idx="23">
                  <c:v>3.5249999999999999</c:v>
                </c:pt>
                <c:pt idx="24">
                  <c:v>3.8140000000000001</c:v>
                </c:pt>
                <c:pt idx="25">
                  <c:v>3.6789999999999998</c:v>
                </c:pt>
                <c:pt idx="26">
                  <c:v>3.512</c:v>
                </c:pt>
                <c:pt idx="27">
                  <c:v>3.3929999999999998</c:v>
                </c:pt>
                <c:pt idx="28">
                  <c:v>3.3119999999999998</c:v>
                </c:pt>
                <c:pt idx="29">
                  <c:v>3.4649999999999999</c:v>
                </c:pt>
                <c:pt idx="30">
                  <c:v>3.4329999999999998</c:v>
                </c:pt>
                <c:pt idx="31">
                  <c:v>3.47</c:v>
                </c:pt>
                <c:pt idx="32">
                  <c:v>3.6280000000000001</c:v>
                </c:pt>
                <c:pt idx="33">
                  <c:v>3.8660000000000001</c:v>
                </c:pt>
                <c:pt idx="34">
                  <c:v>4.07</c:v>
                </c:pt>
                <c:pt idx="35">
                  <c:v>4.1260000000000003</c:v>
                </c:pt>
                <c:pt idx="36">
                  <c:v>4.2450000000000001</c:v>
                </c:pt>
                <c:pt idx="37">
                  <c:v>4.3449999999999998</c:v>
                </c:pt>
                <c:pt idx="38">
                  <c:v>4.4219999999999997</c:v>
                </c:pt>
                <c:pt idx="39">
                  <c:v>4.5730000000000004</c:v>
                </c:pt>
                <c:pt idx="40">
                  <c:v>4.7430000000000003</c:v>
                </c:pt>
                <c:pt idx="41">
                  <c:v>4.8150000000000004</c:v>
                </c:pt>
                <c:pt idx="42">
                  <c:v>5.0369999999999999</c:v>
                </c:pt>
                <c:pt idx="43">
                  <c:v>5.9180000000000001</c:v>
                </c:pt>
                <c:pt idx="44">
                  <c:v>6.0060000000000002</c:v>
                </c:pt>
                <c:pt idx="45">
                  <c:v>6.242</c:v>
                </c:pt>
                <c:pt idx="46">
                  <c:v>6.2009999999999996</c:v>
                </c:pt>
                <c:pt idx="47">
                  <c:v>6.335</c:v>
                </c:pt>
                <c:pt idx="48">
                  <c:v>6.6029999999999998</c:v>
                </c:pt>
                <c:pt idx="49">
                  <c:v>6.7869999999999999</c:v>
                </c:pt>
                <c:pt idx="50">
                  <c:v>7.1219999999999999</c:v>
                </c:pt>
                <c:pt idx="51">
                  <c:v>7.8782699999999997</c:v>
                </c:pt>
                <c:pt idx="52">
                  <c:v>8.1402420000000006</c:v>
                </c:pt>
                <c:pt idx="53">
                  <c:v>8.2862869999999997</c:v>
                </c:pt>
                <c:pt idx="54">
                  <c:v>7.8319989999999997</c:v>
                </c:pt>
                <c:pt idx="55">
                  <c:v>8.4438320000000004</c:v>
                </c:pt>
                <c:pt idx="56">
                  <c:v>8.797739</c:v>
                </c:pt>
                <c:pt idx="57">
                  <c:v>9.1884709999999998</c:v>
                </c:pt>
                <c:pt idx="58">
                  <c:v>9.5001470000000001</c:v>
                </c:pt>
                <c:pt idx="59">
                  <c:v>9.843</c:v>
                </c:pt>
                <c:pt idx="60">
                  <c:v>10.047000000000001</c:v>
                </c:pt>
              </c:numCache>
            </c:numRef>
          </c:val>
          <c:smooth val="0"/>
          <c:extLst>
            <c:ext xmlns:c16="http://schemas.microsoft.com/office/drawing/2014/chart" uri="{C3380CC4-5D6E-409C-BE32-E72D297353CC}">
              <c16:uniqueId val="{00000000-BDE3-4475-B02B-45D9AE66D7EB}"/>
            </c:ext>
          </c:extLst>
        </c:ser>
        <c:ser>
          <c:idx val="1"/>
          <c:order val="1"/>
          <c:tx>
            <c:strRef>
              <c:f>Sheet1!$C$1</c:f>
              <c:strCache>
                <c:ptCount val="1"/>
                <c:pt idx="0">
                  <c:v>Exports of Goods (trillions at current $US) - Left Axis</c:v>
                </c:pt>
              </c:strCache>
            </c:strRef>
          </c:tx>
          <c:spPr>
            <a:ln w="28575" cap="rnd">
              <a:solidFill>
                <a:schemeClr val="accent2">
                  <a:lumMod val="75000"/>
                </a:schemeClr>
              </a:solidFill>
              <a:round/>
            </a:ln>
            <a:effectLst/>
          </c:spPr>
          <c:marker>
            <c:symbol val="none"/>
          </c:marker>
          <c:cat>
            <c:numRef>
              <c:f>Sheet1!$A$2:$A$62</c:f>
              <c:numCache>
                <c:formatCode>General</c:formatCode>
                <c:ptCount val="61"/>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pt idx="59">
                  <c:v>2014</c:v>
                </c:pt>
                <c:pt idx="60">
                  <c:v>2015</c:v>
                </c:pt>
              </c:numCache>
            </c:numRef>
          </c:cat>
          <c:val>
            <c:numRef>
              <c:f>Sheet1!$C$2:$C$62</c:f>
              <c:numCache>
                <c:formatCode>#,##0.0000</c:formatCode>
                <c:ptCount val="61"/>
                <c:pt idx="0">
                  <c:v>9.5000000000000001E-2</c:v>
                </c:pt>
                <c:pt idx="1">
                  <c:v>0.105</c:v>
                </c:pt>
                <c:pt idx="2">
                  <c:v>0.114</c:v>
                </c:pt>
                <c:pt idx="3">
                  <c:v>0.11</c:v>
                </c:pt>
                <c:pt idx="4">
                  <c:v>0.11799999999999999</c:v>
                </c:pt>
                <c:pt idx="5">
                  <c:v>0.13</c:v>
                </c:pt>
                <c:pt idx="6">
                  <c:v>0.13600000000000001</c:v>
                </c:pt>
                <c:pt idx="7">
                  <c:v>0.14299999999999999</c:v>
                </c:pt>
                <c:pt idx="8">
                  <c:v>0.157</c:v>
                </c:pt>
                <c:pt idx="9">
                  <c:v>0.17599999999999999</c:v>
                </c:pt>
                <c:pt idx="10">
                  <c:v>0.19</c:v>
                </c:pt>
                <c:pt idx="11">
                  <c:v>0.20799999999999999</c:v>
                </c:pt>
                <c:pt idx="12">
                  <c:v>0.218</c:v>
                </c:pt>
                <c:pt idx="13">
                  <c:v>0.24199999999999999</c:v>
                </c:pt>
                <c:pt idx="14">
                  <c:v>0.27700000000000002</c:v>
                </c:pt>
                <c:pt idx="15">
                  <c:v>0.317</c:v>
                </c:pt>
                <c:pt idx="16">
                  <c:v>0.35399999999999998</c:v>
                </c:pt>
                <c:pt idx="17">
                  <c:v>0.41899999999999998</c:v>
                </c:pt>
                <c:pt idx="18">
                  <c:v>0.57999999999999996</c:v>
                </c:pt>
                <c:pt idx="19">
                  <c:v>0.84</c:v>
                </c:pt>
                <c:pt idx="20">
                  <c:v>0.877</c:v>
                </c:pt>
                <c:pt idx="21">
                  <c:v>0.99199999999999999</c:v>
                </c:pt>
                <c:pt idx="22">
                  <c:v>1.1004248752110133</c:v>
                </c:pt>
                <c:pt idx="23">
                  <c:v>1.2760473862660771</c:v>
                </c:pt>
                <c:pt idx="24">
                  <c:v>1.6448996350845655</c:v>
                </c:pt>
                <c:pt idx="25">
                  <c:v>2.0053338584432723</c:v>
                </c:pt>
                <c:pt idx="26">
                  <c:v>1.9739726651512624</c:v>
                </c:pt>
                <c:pt idx="27">
                  <c:v>1.800036061730373</c:v>
                </c:pt>
                <c:pt idx="28">
                  <c:v>1.7379673034541392</c:v>
                </c:pt>
                <c:pt idx="29">
                  <c:v>1.8424403936941522</c:v>
                </c:pt>
                <c:pt idx="30">
                  <c:v>1.846052576582268</c:v>
                </c:pt>
                <c:pt idx="31">
                  <c:v>2.0096321443257863</c:v>
                </c:pt>
                <c:pt idx="32">
                  <c:v>2.3865751551419336</c:v>
                </c:pt>
                <c:pt idx="33">
                  <c:v>2.7406077387748229</c:v>
                </c:pt>
                <c:pt idx="34">
                  <c:v>2.963349829017957</c:v>
                </c:pt>
                <c:pt idx="35">
                  <c:v>3.4150139385996021</c:v>
                </c:pt>
                <c:pt idx="36">
                  <c:v>3.475237674025133</c:v>
                </c:pt>
                <c:pt idx="37">
                  <c:v>3.709428947376523</c:v>
                </c:pt>
                <c:pt idx="38">
                  <c:v>3.6479775125415195</c:v>
                </c:pt>
                <c:pt idx="39">
                  <c:v>4.1389827271555131</c:v>
                </c:pt>
                <c:pt idx="40">
                  <c:v>5.0341585983093617</c:v>
                </c:pt>
                <c:pt idx="41">
                  <c:v>5.3397010377016603</c:v>
                </c:pt>
                <c:pt idx="42">
                  <c:v>5.4339065864998863</c:v>
                </c:pt>
                <c:pt idx="43">
                  <c:v>5.3485489212648742</c:v>
                </c:pt>
                <c:pt idx="44">
                  <c:v>5.519449724318787</c:v>
                </c:pt>
                <c:pt idx="45">
                  <c:v>6.2123428039753144</c:v>
                </c:pt>
                <c:pt idx="46">
                  <c:v>5.932935763656153</c:v>
                </c:pt>
                <c:pt idx="47">
                  <c:v>6.1386791032738692</c:v>
                </c:pt>
                <c:pt idx="48">
                  <c:v>7.3259433125792226</c:v>
                </c:pt>
                <c:pt idx="49">
                  <c:v>8.9361801859797012</c:v>
                </c:pt>
                <c:pt idx="50">
                  <c:v>10.194101047733039</c:v>
                </c:pt>
                <c:pt idx="51">
                  <c:v>11.785210206073804</c:v>
                </c:pt>
                <c:pt idx="52">
                  <c:v>13.642139322686733</c:v>
                </c:pt>
                <c:pt idx="53">
                  <c:v>15.723982486074117</c:v>
                </c:pt>
                <c:pt idx="54">
                  <c:v>12.188500024995776</c:v>
                </c:pt>
                <c:pt idx="55">
                  <c:v>14.857394723436462</c:v>
                </c:pt>
                <c:pt idx="56">
                  <c:v>17.801073125687836</c:v>
                </c:pt>
                <c:pt idx="57">
                  <c:v>17.980898686645961</c:v>
                </c:pt>
                <c:pt idx="58">
                  <c:v>18.411342097307216</c:v>
                </c:pt>
                <c:pt idx="59">
                  <c:v>18.553618632373247</c:v>
                </c:pt>
              </c:numCache>
            </c:numRef>
          </c:val>
          <c:smooth val="0"/>
          <c:extLst>
            <c:ext xmlns:c16="http://schemas.microsoft.com/office/drawing/2014/chart" uri="{C3380CC4-5D6E-409C-BE32-E72D297353CC}">
              <c16:uniqueId val="{00000001-BDE3-4475-B02B-45D9AE66D7EB}"/>
            </c:ext>
          </c:extLst>
        </c:ser>
        <c:dLbls>
          <c:showLegendKey val="0"/>
          <c:showVal val="0"/>
          <c:showCatName val="0"/>
          <c:showSerName val="0"/>
          <c:showPercent val="0"/>
          <c:showBubbleSize val="0"/>
        </c:dLbls>
        <c:marker val="1"/>
        <c:smooth val="0"/>
        <c:axId val="296678912"/>
        <c:axId val="296680448"/>
      </c:lineChart>
      <c:lineChart>
        <c:grouping val="standard"/>
        <c:varyColors val="0"/>
        <c:ser>
          <c:idx val="2"/>
          <c:order val="2"/>
          <c:tx>
            <c:strRef>
              <c:f>Sheet1!$D$1</c:f>
              <c:strCache>
                <c:ptCount val="1"/>
                <c:pt idx="0">
                  <c:v>Ratio Exports / Seaborne Trade - Right Axis</c:v>
                </c:pt>
              </c:strCache>
            </c:strRef>
          </c:tx>
          <c:spPr>
            <a:ln w="28575" cap="rnd">
              <a:solidFill>
                <a:schemeClr val="accent3">
                  <a:lumMod val="75000"/>
                </a:schemeClr>
              </a:solidFill>
              <a:round/>
            </a:ln>
            <a:effectLst/>
          </c:spPr>
          <c:marker>
            <c:symbol val="none"/>
          </c:marker>
          <c:cat>
            <c:numRef>
              <c:f>Sheet1!$A$2:$A$55</c:f>
              <c:numCache>
                <c:formatCode>General</c:formatCode>
                <c:ptCount val="54"/>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numCache>
            </c:numRef>
          </c:cat>
          <c:val>
            <c:numRef>
              <c:f>Sheet1!$D$2:$D$62</c:f>
              <c:numCache>
                <c:formatCode>0.00</c:formatCode>
                <c:ptCount val="61"/>
                <c:pt idx="0">
                  <c:v>0.11874999999999999</c:v>
                </c:pt>
                <c:pt idx="1">
                  <c:v>0.11931818181818181</c:v>
                </c:pt>
                <c:pt idx="2">
                  <c:v>0.12258064516129032</c:v>
                </c:pt>
                <c:pt idx="3">
                  <c:v>0.11956521739130434</c:v>
                </c:pt>
                <c:pt idx="4">
                  <c:v>0.12164948453608247</c:v>
                </c:pt>
                <c:pt idx="5">
                  <c:v>0.12037037037037036</c:v>
                </c:pt>
                <c:pt idx="6">
                  <c:v>0.11826086956521741</c:v>
                </c:pt>
                <c:pt idx="7">
                  <c:v>0.11439999999999999</c:v>
                </c:pt>
                <c:pt idx="8">
                  <c:v>0.11629629629629629</c:v>
                </c:pt>
                <c:pt idx="9">
                  <c:v>0.11655629139072847</c:v>
                </c:pt>
                <c:pt idx="10">
                  <c:v>0.11350059737156512</c:v>
                </c:pt>
                <c:pt idx="11">
                  <c:v>0.1175141242937853</c:v>
                </c:pt>
                <c:pt idx="12">
                  <c:v>0.11413612565445026</c:v>
                </c:pt>
                <c:pt idx="13">
                  <c:v>0.11152073732718894</c:v>
                </c:pt>
                <c:pt idx="14">
                  <c:v>0.1198096885813149</c:v>
                </c:pt>
                <c:pt idx="15">
                  <c:v>0.12534598655595097</c:v>
                </c:pt>
                <c:pt idx="16">
                  <c:v>0.13449848024316108</c:v>
                </c:pt>
                <c:pt idx="17">
                  <c:v>0.14660601819454164</c:v>
                </c:pt>
                <c:pt idx="18">
                  <c:v>0.17917825146740807</c:v>
                </c:pt>
                <c:pt idx="19">
                  <c:v>0.25814382298709282</c:v>
                </c:pt>
                <c:pt idx="20">
                  <c:v>0.28707037643207856</c:v>
                </c:pt>
                <c:pt idx="21">
                  <c:v>0.29743343727512594</c:v>
                </c:pt>
                <c:pt idx="22">
                  <c:v>0.31970507705142742</c:v>
                </c:pt>
                <c:pt idx="23">
                  <c:v>0.36199925851519915</c:v>
                </c:pt>
                <c:pt idx="24">
                  <c:v>0.43127940091362493</c:v>
                </c:pt>
                <c:pt idx="25">
                  <c:v>0.54507579734799472</c:v>
                </c:pt>
                <c:pt idx="26">
                  <c:v>0.5620651096672159</c:v>
                </c:pt>
                <c:pt idx="27">
                  <c:v>0.53051460705286568</c:v>
                </c:pt>
                <c:pt idx="28">
                  <c:v>0.52474858196079088</c:v>
                </c:pt>
                <c:pt idx="29">
                  <c:v>0.53172882934896171</c:v>
                </c:pt>
                <c:pt idx="30">
                  <c:v>0.53773742399716518</c:v>
                </c:pt>
                <c:pt idx="31">
                  <c:v>0.57914471018034186</c:v>
                </c:pt>
                <c:pt idx="32">
                  <c:v>0.65782115632357596</c:v>
                </c:pt>
                <c:pt idx="33">
                  <c:v>0.7089000876292868</c:v>
                </c:pt>
                <c:pt idx="34">
                  <c:v>0.72809578108549311</c:v>
                </c:pt>
                <c:pt idx="35">
                  <c:v>0.82768151686854141</c:v>
                </c:pt>
                <c:pt idx="36">
                  <c:v>0.81866611873383577</c:v>
                </c:pt>
                <c:pt idx="37">
                  <c:v>0.85372357822244493</c:v>
                </c:pt>
                <c:pt idx="38">
                  <c:v>0.82496099333819983</c:v>
                </c:pt>
                <c:pt idx="39">
                  <c:v>0.90509134641493827</c:v>
                </c:pt>
                <c:pt idx="40">
                  <c:v>1.0613870120829352</c:v>
                </c:pt>
                <c:pt idx="41">
                  <c:v>1.1089721781311859</c:v>
                </c:pt>
                <c:pt idx="42">
                  <c:v>1.0787982105419667</c:v>
                </c:pt>
                <c:pt idx="43">
                  <c:v>0.90377643144049913</c:v>
                </c:pt>
                <c:pt idx="44">
                  <c:v>0.91898929808837604</c:v>
                </c:pt>
                <c:pt idx="45">
                  <c:v>0.99524876705788434</c:v>
                </c:pt>
                <c:pt idx="46">
                  <c:v>0.95677080529852498</c:v>
                </c:pt>
                <c:pt idx="47">
                  <c:v>0.96901011890668809</c:v>
                </c:pt>
                <c:pt idx="48">
                  <c:v>1.1094870986792704</c:v>
                </c:pt>
                <c:pt idx="49">
                  <c:v>1.3166612915838665</c:v>
                </c:pt>
                <c:pt idx="50">
                  <c:v>1.4313536994851219</c:v>
                </c:pt>
                <c:pt idx="51">
                  <c:v>1.4959134690831624</c:v>
                </c:pt>
                <c:pt idx="52">
                  <c:v>1.6758886680133995</c:v>
                </c:pt>
                <c:pt idx="53">
                  <c:v>1.8975908613923362</c:v>
                </c:pt>
                <c:pt idx="54">
                  <c:v>1.5562438178293658</c:v>
                </c:pt>
                <c:pt idx="55">
                  <c:v>1.7595559366217213</c:v>
                </c:pt>
                <c:pt idx="56">
                  <c:v>2.0233690867264689</c:v>
                </c:pt>
                <c:pt idx="57">
                  <c:v>1.9568978001504234</c:v>
                </c:pt>
                <c:pt idx="58">
                  <c:v>1.93800602214968</c:v>
                </c:pt>
                <c:pt idx="59">
                  <c:v>1.884955667212562</c:v>
                </c:pt>
              </c:numCache>
            </c:numRef>
          </c:val>
          <c:smooth val="0"/>
          <c:extLst>
            <c:ext xmlns:c16="http://schemas.microsoft.com/office/drawing/2014/chart" uri="{C3380CC4-5D6E-409C-BE32-E72D297353CC}">
              <c16:uniqueId val="{00000002-BDE3-4475-B02B-45D9AE66D7EB}"/>
            </c:ext>
          </c:extLst>
        </c:ser>
        <c:dLbls>
          <c:showLegendKey val="0"/>
          <c:showVal val="0"/>
          <c:showCatName val="0"/>
          <c:showSerName val="0"/>
          <c:showPercent val="0"/>
          <c:showBubbleSize val="0"/>
        </c:dLbls>
        <c:marker val="1"/>
        <c:smooth val="0"/>
        <c:axId val="296766080"/>
        <c:axId val="296764544"/>
      </c:lineChart>
      <c:catAx>
        <c:axId val="29667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96680448"/>
        <c:crosses val="autoZero"/>
        <c:auto val="1"/>
        <c:lblAlgn val="ctr"/>
        <c:lblOffset val="100"/>
        <c:tickLblSkip val="2"/>
        <c:tickMarkSkip val="1"/>
        <c:noMultiLvlLbl val="0"/>
      </c:catAx>
      <c:valAx>
        <c:axId val="296680448"/>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r>
                  <a:rPr lang="en-US"/>
                  <a:t>Seaborne Trade &amp; Exports of Goods</a:t>
                </a:r>
              </a:p>
            </c:rich>
          </c:tx>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96678912"/>
        <c:crosses val="autoZero"/>
        <c:crossBetween val="between"/>
        <c:majorUnit val="1"/>
      </c:valAx>
      <c:valAx>
        <c:axId val="296764544"/>
        <c:scaling>
          <c:orientation val="minMax"/>
        </c:scaling>
        <c:delete val="0"/>
        <c:axPos val="r"/>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96766080"/>
        <c:crosses val="max"/>
        <c:crossBetween val="between"/>
      </c:valAx>
      <c:catAx>
        <c:axId val="296766080"/>
        <c:scaling>
          <c:orientation val="minMax"/>
        </c:scaling>
        <c:delete val="1"/>
        <c:axPos val="b"/>
        <c:numFmt formatCode="General" sourceLinked="1"/>
        <c:majorTickMark val="none"/>
        <c:minorTickMark val="none"/>
        <c:tickLblPos val="none"/>
        <c:crossAx val="296764544"/>
        <c:crosses val="autoZero"/>
        <c:auto val="1"/>
        <c:lblAlgn val="ctr"/>
        <c:lblOffset val="100"/>
        <c:noMultiLvlLbl val="0"/>
      </c:catAx>
      <c:spPr>
        <a:noFill/>
        <a:ln>
          <a:noFill/>
        </a:ln>
        <a:effectLst/>
      </c:spPr>
    </c:plotArea>
    <c:legend>
      <c:legendPos val="b"/>
      <c:layout>
        <c:manualLayout>
          <c:xMode val="edge"/>
          <c:yMode val="edge"/>
          <c:x val="6.8354046105682562E-2"/>
          <c:y val="4.3627886714278426E-2"/>
          <c:w val="0.4213711167039626"/>
          <c:h val="0.15378379896043542"/>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legend>
    <c:plotVisOnly val="1"/>
    <c:dispBlanksAs val="gap"/>
    <c:showDLblsOverMax val="0"/>
  </c:chart>
  <c:spPr>
    <a:noFill/>
    <a:ln>
      <a:noFill/>
    </a:ln>
    <a:effectLst/>
  </c:spPr>
  <c:txPr>
    <a:bodyPr/>
    <a:lstStyle/>
    <a:p>
      <a:pPr>
        <a:defRPr sz="1400" b="0">
          <a:solidFill>
            <a:schemeClr val="tx1"/>
          </a:solidFill>
          <a:latin typeface="Agency FB" panose="020B0503020202020204" pitchFamily="34" charset="0"/>
          <a:cs typeface="Aharoni" panose="02010803020104030203" pitchFamily="2" charset="-79"/>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TEU Owned</c:v>
                </c:pt>
              </c:strCache>
            </c:strRef>
          </c:tx>
          <c:spPr>
            <a:solidFill>
              <a:schemeClr val="accent2">
                <a:lumMod val="50000"/>
              </a:schemeClr>
            </a:solidFill>
            <a:ln>
              <a:noFill/>
            </a:ln>
            <a:effectLst/>
          </c:spPr>
          <c:invertIfNegative val="0"/>
          <c:cat>
            <c:strRef>
              <c:f>Sheet1!$A$2:$A$21</c:f>
              <c:strCache>
                <c:ptCount val="20"/>
                <c:pt idx="0">
                  <c:v>APM-Maersk</c:v>
                </c:pt>
                <c:pt idx="1">
                  <c:v>MSC</c:v>
                </c:pt>
                <c:pt idx="2">
                  <c:v>CMA CGM Group</c:v>
                </c:pt>
                <c:pt idx="3">
                  <c:v>Evergreen Line</c:v>
                </c:pt>
                <c:pt idx="4">
                  <c:v>Hapag-Lloyd</c:v>
                </c:pt>
                <c:pt idx="5">
                  <c:v>COSCO Container L.</c:v>
                </c:pt>
                <c:pt idx="6">
                  <c:v>CSCL</c:v>
                </c:pt>
                <c:pt idx="7">
                  <c:v>Hamburg Süd Group</c:v>
                </c:pt>
                <c:pt idx="8">
                  <c:v>Hanjin Shipping</c:v>
                </c:pt>
                <c:pt idx="9">
                  <c:v>OOCL</c:v>
                </c:pt>
                <c:pt idx="10">
                  <c:v>MOL</c:v>
                </c:pt>
                <c:pt idx="11">
                  <c:v>APL</c:v>
                </c:pt>
                <c:pt idx="12">
                  <c:v>Yang Ming Marine</c:v>
                </c:pt>
                <c:pt idx="13">
                  <c:v>NYK Line</c:v>
                </c:pt>
                <c:pt idx="14">
                  <c:v>UASC</c:v>
                </c:pt>
                <c:pt idx="15">
                  <c:v>Hyundai M.M.</c:v>
                </c:pt>
                <c:pt idx="16">
                  <c:v>K Line</c:v>
                </c:pt>
                <c:pt idx="17">
                  <c:v>PIL (Pacific Int. Line)</c:v>
                </c:pt>
                <c:pt idx="18">
                  <c:v>Zim</c:v>
                </c:pt>
                <c:pt idx="19">
                  <c:v>Wan Hai Lines</c:v>
                </c:pt>
              </c:strCache>
            </c:strRef>
          </c:cat>
          <c:val>
            <c:numRef>
              <c:f>Sheet1!$B$2:$B$21</c:f>
              <c:numCache>
                <c:formatCode>#,##0</c:formatCode>
                <c:ptCount val="20"/>
                <c:pt idx="0">
                  <c:v>1738510</c:v>
                </c:pt>
                <c:pt idx="1">
                  <c:v>1052055</c:v>
                </c:pt>
                <c:pt idx="2">
                  <c:v>603820</c:v>
                </c:pt>
                <c:pt idx="3">
                  <c:v>547991</c:v>
                </c:pt>
                <c:pt idx="4">
                  <c:v>507741</c:v>
                </c:pt>
                <c:pt idx="5">
                  <c:v>464412</c:v>
                </c:pt>
                <c:pt idx="6">
                  <c:v>486802</c:v>
                </c:pt>
                <c:pt idx="7">
                  <c:v>292311</c:v>
                </c:pt>
                <c:pt idx="8">
                  <c:v>278102</c:v>
                </c:pt>
                <c:pt idx="9">
                  <c:v>349019</c:v>
                </c:pt>
                <c:pt idx="10">
                  <c:v>170446</c:v>
                </c:pt>
                <c:pt idx="11">
                  <c:v>399895</c:v>
                </c:pt>
                <c:pt idx="12">
                  <c:v>196481</c:v>
                </c:pt>
                <c:pt idx="13">
                  <c:v>279294</c:v>
                </c:pt>
                <c:pt idx="14">
                  <c:v>297876</c:v>
                </c:pt>
                <c:pt idx="15">
                  <c:v>165080</c:v>
                </c:pt>
                <c:pt idx="16">
                  <c:v>80150</c:v>
                </c:pt>
                <c:pt idx="17">
                  <c:v>290904</c:v>
                </c:pt>
                <c:pt idx="18">
                  <c:v>43555</c:v>
                </c:pt>
                <c:pt idx="19">
                  <c:v>169267</c:v>
                </c:pt>
              </c:numCache>
            </c:numRef>
          </c:val>
          <c:extLst>
            <c:ext xmlns:c16="http://schemas.microsoft.com/office/drawing/2014/chart" uri="{C3380CC4-5D6E-409C-BE32-E72D297353CC}">
              <c16:uniqueId val="{00000000-0F72-4EC3-90EC-C3EAE8D2B42E}"/>
            </c:ext>
          </c:extLst>
        </c:ser>
        <c:ser>
          <c:idx val="1"/>
          <c:order val="1"/>
          <c:tx>
            <c:strRef>
              <c:f>Sheet1!$C$1</c:f>
              <c:strCache>
                <c:ptCount val="1"/>
                <c:pt idx="0">
                  <c:v>TEU Chartered</c:v>
                </c:pt>
              </c:strCache>
            </c:strRef>
          </c:tx>
          <c:spPr>
            <a:solidFill>
              <a:schemeClr val="accent2">
                <a:lumMod val="75000"/>
              </a:schemeClr>
            </a:solidFill>
            <a:ln>
              <a:noFill/>
            </a:ln>
            <a:effectLst/>
          </c:spPr>
          <c:invertIfNegative val="0"/>
          <c:cat>
            <c:strRef>
              <c:f>Sheet1!$A$2:$A$21</c:f>
              <c:strCache>
                <c:ptCount val="20"/>
                <c:pt idx="0">
                  <c:v>APM-Maersk</c:v>
                </c:pt>
                <c:pt idx="1">
                  <c:v>MSC</c:v>
                </c:pt>
                <c:pt idx="2">
                  <c:v>CMA CGM Group</c:v>
                </c:pt>
                <c:pt idx="3">
                  <c:v>Evergreen Line</c:v>
                </c:pt>
                <c:pt idx="4">
                  <c:v>Hapag-Lloyd</c:v>
                </c:pt>
                <c:pt idx="5">
                  <c:v>COSCO Container L.</c:v>
                </c:pt>
                <c:pt idx="6">
                  <c:v>CSCL</c:v>
                </c:pt>
                <c:pt idx="7">
                  <c:v>Hamburg Süd Group</c:v>
                </c:pt>
                <c:pt idx="8">
                  <c:v>Hanjin Shipping</c:v>
                </c:pt>
                <c:pt idx="9">
                  <c:v>OOCL</c:v>
                </c:pt>
                <c:pt idx="10">
                  <c:v>MOL</c:v>
                </c:pt>
                <c:pt idx="11">
                  <c:v>APL</c:v>
                </c:pt>
                <c:pt idx="12">
                  <c:v>Yang Ming Marine</c:v>
                </c:pt>
                <c:pt idx="13">
                  <c:v>NYK Line</c:v>
                </c:pt>
                <c:pt idx="14">
                  <c:v>UASC</c:v>
                </c:pt>
                <c:pt idx="15">
                  <c:v>Hyundai M.M.</c:v>
                </c:pt>
                <c:pt idx="16">
                  <c:v>K Line</c:v>
                </c:pt>
                <c:pt idx="17">
                  <c:v>PIL (Pacific Int. Line)</c:v>
                </c:pt>
                <c:pt idx="18">
                  <c:v>Zim</c:v>
                </c:pt>
                <c:pt idx="19">
                  <c:v>Wan Hai Lines</c:v>
                </c:pt>
              </c:strCache>
            </c:strRef>
          </c:cat>
          <c:val>
            <c:numRef>
              <c:f>Sheet1!$C$2:$C$21</c:f>
              <c:numCache>
                <c:formatCode>#,##0</c:formatCode>
                <c:ptCount val="20"/>
                <c:pt idx="0">
                  <c:v>1296533</c:v>
                </c:pt>
                <c:pt idx="1">
                  <c:v>1624568</c:v>
                </c:pt>
                <c:pt idx="2">
                  <c:v>1228688</c:v>
                </c:pt>
                <c:pt idx="3">
                  <c:v>403885</c:v>
                </c:pt>
                <c:pt idx="4">
                  <c:v>411645</c:v>
                </c:pt>
                <c:pt idx="5">
                  <c:v>393339</c:v>
                </c:pt>
                <c:pt idx="6">
                  <c:v>211793</c:v>
                </c:pt>
                <c:pt idx="7">
                  <c:v>349412</c:v>
                </c:pt>
                <c:pt idx="8">
                  <c:v>355462</c:v>
                </c:pt>
                <c:pt idx="9">
                  <c:v>228214</c:v>
                </c:pt>
                <c:pt idx="10">
                  <c:v>398492</c:v>
                </c:pt>
                <c:pt idx="11">
                  <c:v>133638</c:v>
                </c:pt>
                <c:pt idx="12">
                  <c:v>332951</c:v>
                </c:pt>
                <c:pt idx="13">
                  <c:v>247929</c:v>
                </c:pt>
                <c:pt idx="14">
                  <c:v>169748</c:v>
                </c:pt>
                <c:pt idx="15">
                  <c:v>223889</c:v>
                </c:pt>
                <c:pt idx="16">
                  <c:v>298218</c:v>
                </c:pt>
                <c:pt idx="17">
                  <c:v>76647</c:v>
                </c:pt>
                <c:pt idx="18">
                  <c:v>313927</c:v>
                </c:pt>
                <c:pt idx="19">
                  <c:v>37076</c:v>
                </c:pt>
              </c:numCache>
            </c:numRef>
          </c:val>
          <c:extLst>
            <c:ext xmlns:c16="http://schemas.microsoft.com/office/drawing/2014/chart" uri="{C3380CC4-5D6E-409C-BE32-E72D297353CC}">
              <c16:uniqueId val="{00000001-0F72-4EC3-90EC-C3EAE8D2B42E}"/>
            </c:ext>
          </c:extLst>
        </c:ser>
        <c:dLbls>
          <c:showLegendKey val="0"/>
          <c:showVal val="0"/>
          <c:showCatName val="0"/>
          <c:showSerName val="0"/>
          <c:showPercent val="0"/>
          <c:showBubbleSize val="0"/>
        </c:dLbls>
        <c:gapWidth val="150"/>
        <c:overlap val="100"/>
        <c:axId val="298587264"/>
        <c:axId val="298588800"/>
      </c:barChart>
      <c:catAx>
        <c:axId val="298587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98588800"/>
        <c:crosses val="autoZero"/>
        <c:auto val="1"/>
        <c:lblAlgn val="ctr"/>
        <c:lblOffset val="100"/>
        <c:noMultiLvlLbl val="0"/>
      </c:catAx>
      <c:valAx>
        <c:axId val="2985888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9858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TEU Owned</c:v>
                </c:pt>
              </c:strCache>
            </c:strRef>
          </c:tx>
          <c:spPr>
            <a:solidFill>
              <a:schemeClr val="accent2">
                <a:lumMod val="50000"/>
              </a:schemeClr>
            </a:solidFill>
            <a:ln>
              <a:noFill/>
            </a:ln>
            <a:effectLst/>
          </c:spPr>
          <c:invertIfNegative val="0"/>
          <c:cat>
            <c:strRef>
              <c:f>Sheet1!$A$2:$A$21</c:f>
              <c:strCache>
                <c:ptCount val="20"/>
                <c:pt idx="0">
                  <c:v>APM-Maersk</c:v>
                </c:pt>
                <c:pt idx="1">
                  <c:v>MSC</c:v>
                </c:pt>
                <c:pt idx="2">
                  <c:v>CMA CGM Group</c:v>
                </c:pt>
                <c:pt idx="3">
                  <c:v>COSCO Container Lines</c:v>
                </c:pt>
                <c:pt idx="4">
                  <c:v>Evergreen Line</c:v>
                </c:pt>
                <c:pt idx="5">
                  <c:v>Hapag-Lloyd</c:v>
                </c:pt>
                <c:pt idx="6">
                  <c:v>Hanjin Shipping</c:v>
                </c:pt>
                <c:pt idx="7">
                  <c:v>Hamburg Süd Group</c:v>
                </c:pt>
                <c:pt idx="8">
                  <c:v>Yang Ming Marine Transport Corp.</c:v>
                </c:pt>
                <c:pt idx="9">
                  <c:v>OOCL</c:v>
                </c:pt>
                <c:pt idx="10">
                  <c:v>UASC</c:v>
                </c:pt>
                <c:pt idx="11">
                  <c:v>MOL</c:v>
                </c:pt>
                <c:pt idx="12">
                  <c:v>NYK Line</c:v>
                </c:pt>
                <c:pt idx="13">
                  <c:v>Hyundai M.M.</c:v>
                </c:pt>
                <c:pt idx="14">
                  <c:v>PIL (Pacific Int. Line)</c:v>
                </c:pt>
                <c:pt idx="15">
                  <c:v>K Line</c:v>
                </c:pt>
                <c:pt idx="16">
                  <c:v>Zim</c:v>
                </c:pt>
                <c:pt idx="17">
                  <c:v>Wan Hai Lines</c:v>
                </c:pt>
                <c:pt idx="18">
                  <c:v>X-Press Feeders Group</c:v>
                </c:pt>
                <c:pt idx="19">
                  <c:v>KMTC</c:v>
                </c:pt>
              </c:strCache>
            </c:strRef>
          </c:cat>
          <c:val>
            <c:numRef>
              <c:f>Sheet1!$B$2:$B$21</c:f>
              <c:numCache>
                <c:formatCode>#,##0</c:formatCode>
                <c:ptCount val="20"/>
                <c:pt idx="0">
                  <c:v>1746756</c:v>
                </c:pt>
                <c:pt idx="1">
                  <c:v>1055967</c:v>
                </c:pt>
                <c:pt idx="2">
                  <c:v>1011166</c:v>
                </c:pt>
                <c:pt idx="3">
                  <c:v>463317</c:v>
                </c:pt>
                <c:pt idx="4">
                  <c:v>557365</c:v>
                </c:pt>
                <c:pt idx="5">
                  <c:v>506011</c:v>
                </c:pt>
                <c:pt idx="6">
                  <c:v>274078</c:v>
                </c:pt>
                <c:pt idx="7">
                  <c:v>292311</c:v>
                </c:pt>
                <c:pt idx="8">
                  <c:v>203810</c:v>
                </c:pt>
                <c:pt idx="9">
                  <c:v>397531</c:v>
                </c:pt>
                <c:pt idx="10">
                  <c:v>419203</c:v>
                </c:pt>
                <c:pt idx="11">
                  <c:v>151316</c:v>
                </c:pt>
                <c:pt idx="12">
                  <c:v>267544</c:v>
                </c:pt>
                <c:pt idx="13">
                  <c:v>165080</c:v>
                </c:pt>
                <c:pt idx="14">
                  <c:v>296643</c:v>
                </c:pt>
                <c:pt idx="15">
                  <c:v>80150</c:v>
                </c:pt>
                <c:pt idx="16">
                  <c:v>27800</c:v>
                </c:pt>
                <c:pt idx="17">
                  <c:v>168590</c:v>
                </c:pt>
                <c:pt idx="18">
                  <c:v>27441</c:v>
                </c:pt>
                <c:pt idx="19">
                  <c:v>44811</c:v>
                </c:pt>
              </c:numCache>
            </c:numRef>
          </c:val>
          <c:extLst>
            <c:ext xmlns:c16="http://schemas.microsoft.com/office/drawing/2014/chart" uri="{C3380CC4-5D6E-409C-BE32-E72D297353CC}">
              <c16:uniqueId val="{00000000-7A1C-4B53-B9B1-AB8E6A980603}"/>
            </c:ext>
          </c:extLst>
        </c:ser>
        <c:ser>
          <c:idx val="1"/>
          <c:order val="1"/>
          <c:tx>
            <c:strRef>
              <c:f>Sheet1!$C$1</c:f>
              <c:strCache>
                <c:ptCount val="1"/>
                <c:pt idx="0">
                  <c:v>TEU Chartered</c:v>
                </c:pt>
              </c:strCache>
            </c:strRef>
          </c:tx>
          <c:spPr>
            <a:solidFill>
              <a:schemeClr val="accent2">
                <a:lumMod val="75000"/>
              </a:schemeClr>
            </a:solidFill>
            <a:ln>
              <a:noFill/>
            </a:ln>
            <a:effectLst/>
          </c:spPr>
          <c:invertIfNegative val="0"/>
          <c:cat>
            <c:strRef>
              <c:f>Sheet1!$A$2:$A$21</c:f>
              <c:strCache>
                <c:ptCount val="20"/>
                <c:pt idx="0">
                  <c:v>APM-Maersk</c:v>
                </c:pt>
                <c:pt idx="1">
                  <c:v>MSC</c:v>
                </c:pt>
                <c:pt idx="2">
                  <c:v>CMA CGM Group</c:v>
                </c:pt>
                <c:pt idx="3">
                  <c:v>COSCO Container Lines</c:v>
                </c:pt>
                <c:pt idx="4">
                  <c:v>Evergreen Line</c:v>
                </c:pt>
                <c:pt idx="5">
                  <c:v>Hapag-Lloyd</c:v>
                </c:pt>
                <c:pt idx="6">
                  <c:v>Hanjin Shipping</c:v>
                </c:pt>
                <c:pt idx="7">
                  <c:v>Hamburg Süd Group</c:v>
                </c:pt>
                <c:pt idx="8">
                  <c:v>Yang Ming Marine Transport Corp.</c:v>
                </c:pt>
                <c:pt idx="9">
                  <c:v>OOCL</c:v>
                </c:pt>
                <c:pt idx="10">
                  <c:v>UASC</c:v>
                </c:pt>
                <c:pt idx="11">
                  <c:v>MOL</c:v>
                </c:pt>
                <c:pt idx="12">
                  <c:v>NYK Line</c:v>
                </c:pt>
                <c:pt idx="13">
                  <c:v>Hyundai M.M.</c:v>
                </c:pt>
                <c:pt idx="14">
                  <c:v>PIL (Pacific Int. Line)</c:v>
                </c:pt>
                <c:pt idx="15">
                  <c:v>K Line</c:v>
                </c:pt>
                <c:pt idx="16">
                  <c:v>Zim</c:v>
                </c:pt>
                <c:pt idx="17">
                  <c:v>Wan Hai Lines</c:v>
                </c:pt>
                <c:pt idx="18">
                  <c:v>X-Press Feeders Group</c:v>
                </c:pt>
                <c:pt idx="19">
                  <c:v>KMTC</c:v>
                </c:pt>
              </c:strCache>
            </c:strRef>
          </c:cat>
          <c:val>
            <c:numRef>
              <c:f>Sheet1!$C$2:$C$21</c:f>
              <c:numCache>
                <c:formatCode>#,##0</c:formatCode>
                <c:ptCount val="20"/>
                <c:pt idx="0">
                  <c:v>1415052</c:v>
                </c:pt>
                <c:pt idx="1">
                  <c:v>1703575</c:v>
                </c:pt>
                <c:pt idx="2">
                  <c:v>1214898</c:v>
                </c:pt>
                <c:pt idx="3">
                  <c:v>1080101</c:v>
                </c:pt>
                <c:pt idx="4">
                  <c:v>413923</c:v>
                </c:pt>
                <c:pt idx="5">
                  <c:v>410815</c:v>
                </c:pt>
                <c:pt idx="6">
                  <c:v>349832</c:v>
                </c:pt>
                <c:pt idx="7">
                  <c:v>318250</c:v>
                </c:pt>
                <c:pt idx="8">
                  <c:v>376584</c:v>
                </c:pt>
                <c:pt idx="9">
                  <c:v>175862</c:v>
                </c:pt>
                <c:pt idx="10">
                  <c:v>125341</c:v>
                </c:pt>
                <c:pt idx="11">
                  <c:v>368938</c:v>
                </c:pt>
                <c:pt idx="12">
                  <c:v>241306</c:v>
                </c:pt>
                <c:pt idx="13">
                  <c:v>272432</c:v>
                </c:pt>
                <c:pt idx="14">
                  <c:v>64700</c:v>
                </c:pt>
                <c:pt idx="15">
                  <c:v>279711</c:v>
                </c:pt>
                <c:pt idx="16">
                  <c:v>312312</c:v>
                </c:pt>
                <c:pt idx="17">
                  <c:v>57942</c:v>
                </c:pt>
                <c:pt idx="18">
                  <c:v>124249</c:v>
                </c:pt>
                <c:pt idx="19">
                  <c:v>71684</c:v>
                </c:pt>
              </c:numCache>
            </c:numRef>
          </c:val>
          <c:extLst>
            <c:ext xmlns:c16="http://schemas.microsoft.com/office/drawing/2014/chart" uri="{C3380CC4-5D6E-409C-BE32-E72D297353CC}">
              <c16:uniqueId val="{00000001-7A1C-4B53-B9B1-AB8E6A980603}"/>
            </c:ext>
          </c:extLst>
        </c:ser>
        <c:dLbls>
          <c:showLegendKey val="0"/>
          <c:showVal val="0"/>
          <c:showCatName val="0"/>
          <c:showSerName val="0"/>
          <c:showPercent val="0"/>
          <c:showBubbleSize val="0"/>
        </c:dLbls>
        <c:gapWidth val="150"/>
        <c:overlap val="100"/>
        <c:axId val="298686720"/>
        <c:axId val="298688512"/>
      </c:barChart>
      <c:catAx>
        <c:axId val="298686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it-IT"/>
          </a:p>
        </c:txPr>
        <c:crossAx val="298688512"/>
        <c:crosses val="autoZero"/>
        <c:auto val="1"/>
        <c:lblAlgn val="ctr"/>
        <c:lblOffset val="100"/>
        <c:noMultiLvlLbl val="0"/>
      </c:catAx>
      <c:valAx>
        <c:axId val="2986885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29868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19302006243311E-2"/>
          <c:y val="4.4226044226044314E-2"/>
          <c:w val="0.88987596967223026"/>
          <c:h val="0.84417521186868671"/>
        </c:manualLayout>
      </c:layout>
      <c:lineChart>
        <c:grouping val="standard"/>
        <c:varyColors val="0"/>
        <c:ser>
          <c:idx val="1"/>
          <c:order val="0"/>
          <c:tx>
            <c:strRef>
              <c:f>Sheet1!$A$2</c:f>
              <c:strCache>
                <c:ptCount val="1"/>
                <c:pt idx="0">
                  <c:v>TEU</c:v>
                </c:pt>
              </c:strCache>
            </c:strRef>
          </c:tx>
          <c:spPr>
            <a:ln w="31750" cap="rnd">
              <a:solidFill>
                <a:schemeClr val="accent2">
                  <a:lumMod val="50000"/>
                </a:schemeClr>
              </a:solidFill>
              <a:round/>
            </a:ln>
            <a:effectLst/>
          </c:spPr>
          <c:marker>
            <c:symbol val="circle"/>
            <c:size val="5"/>
            <c:spPr>
              <a:solidFill>
                <a:schemeClr val="accent2"/>
              </a:solidFill>
              <a:ln w="12700">
                <a:solidFill>
                  <a:schemeClr val="accent2"/>
                </a:solidFill>
              </a:ln>
              <a:effectLst/>
            </c:spPr>
          </c:marker>
          <c:cat>
            <c:numRef>
              <c:f>Sheet1!$B$1:$AU$1</c:f>
              <c:numCache>
                <c:formatCode>General</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Sheet1!$B$2:$AU$2</c:f>
              <c:numCache>
                <c:formatCode>General</c:formatCode>
                <c:ptCount val="46"/>
                <c:pt idx="0">
                  <c:v>3000</c:v>
                </c:pt>
                <c:pt idx="1">
                  <c:v>3000</c:v>
                </c:pt>
                <c:pt idx="2">
                  <c:v>3000</c:v>
                </c:pt>
                <c:pt idx="3">
                  <c:v>3000</c:v>
                </c:pt>
                <c:pt idx="4">
                  <c:v>3000</c:v>
                </c:pt>
                <c:pt idx="5">
                  <c:v>3000</c:v>
                </c:pt>
                <c:pt idx="6">
                  <c:v>3000</c:v>
                </c:pt>
                <c:pt idx="7">
                  <c:v>3000</c:v>
                </c:pt>
                <c:pt idx="8">
                  <c:v>3000</c:v>
                </c:pt>
                <c:pt idx="9">
                  <c:v>3000</c:v>
                </c:pt>
                <c:pt idx="10">
                  <c:v>3000</c:v>
                </c:pt>
                <c:pt idx="11" formatCode="#,##0">
                  <c:v>3430</c:v>
                </c:pt>
                <c:pt idx="12" formatCode="#,##0">
                  <c:v>3430</c:v>
                </c:pt>
                <c:pt idx="13" formatCode="#,##0">
                  <c:v>3430</c:v>
                </c:pt>
                <c:pt idx="14" formatCode="#,##0">
                  <c:v>3430</c:v>
                </c:pt>
                <c:pt idx="15">
                  <c:v>4000</c:v>
                </c:pt>
                <c:pt idx="16">
                  <c:v>4000</c:v>
                </c:pt>
                <c:pt idx="17">
                  <c:v>4000</c:v>
                </c:pt>
                <c:pt idx="18">
                  <c:v>4500</c:v>
                </c:pt>
                <c:pt idx="19">
                  <c:v>4500</c:v>
                </c:pt>
                <c:pt idx="20">
                  <c:v>4500</c:v>
                </c:pt>
                <c:pt idx="21">
                  <c:v>4500</c:v>
                </c:pt>
                <c:pt idx="22">
                  <c:v>4500</c:v>
                </c:pt>
                <c:pt idx="23">
                  <c:v>4500</c:v>
                </c:pt>
                <c:pt idx="24">
                  <c:v>4500</c:v>
                </c:pt>
                <c:pt idx="25">
                  <c:v>5000</c:v>
                </c:pt>
                <c:pt idx="26">
                  <c:v>6000</c:v>
                </c:pt>
                <c:pt idx="27">
                  <c:v>8000</c:v>
                </c:pt>
                <c:pt idx="28">
                  <c:v>8000</c:v>
                </c:pt>
                <c:pt idx="29">
                  <c:v>8000</c:v>
                </c:pt>
                <c:pt idx="30">
                  <c:v>8000</c:v>
                </c:pt>
                <c:pt idx="31">
                  <c:v>8000</c:v>
                </c:pt>
                <c:pt idx="32">
                  <c:v>8000</c:v>
                </c:pt>
                <c:pt idx="33">
                  <c:v>8000</c:v>
                </c:pt>
                <c:pt idx="34">
                  <c:v>9000</c:v>
                </c:pt>
                <c:pt idx="35">
                  <c:v>10000</c:v>
                </c:pt>
                <c:pt idx="36">
                  <c:v>15200</c:v>
                </c:pt>
                <c:pt idx="37">
                  <c:v>15200</c:v>
                </c:pt>
                <c:pt idx="38">
                  <c:v>15200</c:v>
                </c:pt>
                <c:pt idx="39">
                  <c:v>15200</c:v>
                </c:pt>
                <c:pt idx="40">
                  <c:v>15200</c:v>
                </c:pt>
                <c:pt idx="41">
                  <c:v>15200</c:v>
                </c:pt>
                <c:pt idx="42">
                  <c:v>16020</c:v>
                </c:pt>
                <c:pt idx="43">
                  <c:v>18270</c:v>
                </c:pt>
                <c:pt idx="44">
                  <c:v>19100</c:v>
                </c:pt>
                <c:pt idx="45">
                  <c:v>19224</c:v>
                </c:pt>
              </c:numCache>
            </c:numRef>
          </c:val>
          <c:smooth val="0"/>
          <c:extLst>
            <c:ext xmlns:c16="http://schemas.microsoft.com/office/drawing/2014/chart" uri="{C3380CC4-5D6E-409C-BE32-E72D297353CC}">
              <c16:uniqueId val="{00000000-A089-4974-BB39-9D84F73DD221}"/>
            </c:ext>
          </c:extLst>
        </c:ser>
        <c:dLbls>
          <c:showLegendKey val="0"/>
          <c:showVal val="0"/>
          <c:showCatName val="0"/>
          <c:showSerName val="0"/>
          <c:showPercent val="0"/>
          <c:showBubbleSize val="0"/>
        </c:dLbls>
        <c:marker val="1"/>
        <c:smooth val="0"/>
        <c:axId val="300141568"/>
        <c:axId val="300148608"/>
      </c:lineChart>
      <c:catAx>
        <c:axId val="30014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0148608"/>
        <c:crosses val="autoZero"/>
        <c:auto val="1"/>
        <c:lblAlgn val="ctr"/>
        <c:lblOffset val="100"/>
        <c:tickLblSkip val="2"/>
        <c:tickMarkSkip val="1"/>
        <c:noMultiLvlLbl val="0"/>
      </c:catAx>
      <c:valAx>
        <c:axId val="300148608"/>
        <c:scaling>
          <c:orientation val="minMax"/>
          <c:max val="2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gency FB" panose="020B0503020202020204" pitchFamily="34" charset="0"/>
                    <a:ea typeface="+mn-ea"/>
                    <a:cs typeface="+mn-cs"/>
                  </a:defRPr>
                </a:pPr>
                <a:r>
                  <a:rPr lang="en-US" b="1" dirty="0"/>
                  <a:t>Ship Size in TEU</a:t>
                </a:r>
              </a:p>
            </c:rich>
          </c:tx>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014156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Minimum Required</c:v>
                </c:pt>
              </c:strCache>
            </c:strRef>
          </c:tx>
          <c:spPr>
            <a:ln w="19050" cap="rnd">
              <a:solidFill>
                <a:schemeClr val="accent2">
                  <a:lumMod val="50000"/>
                </a:schemeClr>
              </a:solidFill>
              <a:round/>
            </a:ln>
            <a:effectLst/>
          </c:spPr>
          <c:marker>
            <c:symbol val="circle"/>
            <c:size val="5"/>
            <c:spPr>
              <a:solidFill>
                <a:schemeClr val="accent2">
                  <a:lumMod val="50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Sheet1!$B$2:$B$10</c:f>
              <c:numCache>
                <c:formatCode>General</c:formatCode>
                <c:ptCount val="9"/>
                <c:pt idx="0">
                  <c:v>300</c:v>
                </c:pt>
                <c:pt idx="1">
                  <c:v>600</c:v>
                </c:pt>
                <c:pt idx="2">
                  <c:v>900</c:v>
                </c:pt>
                <c:pt idx="3">
                  <c:v>1200</c:v>
                </c:pt>
                <c:pt idx="4">
                  <c:v>1500</c:v>
                </c:pt>
                <c:pt idx="5">
                  <c:v>1800</c:v>
                </c:pt>
                <c:pt idx="6">
                  <c:v>2100</c:v>
                </c:pt>
                <c:pt idx="7">
                  <c:v>2400</c:v>
                </c:pt>
                <c:pt idx="8">
                  <c:v>2700</c:v>
                </c:pt>
              </c:numCache>
            </c:numRef>
          </c:yVal>
          <c:smooth val="0"/>
          <c:extLst>
            <c:ext xmlns:c16="http://schemas.microsoft.com/office/drawing/2014/chart" uri="{C3380CC4-5D6E-409C-BE32-E72D297353CC}">
              <c16:uniqueId val="{00000000-9E5C-4A76-9889-97E9F43CDE18}"/>
            </c:ext>
          </c:extLst>
        </c:ser>
        <c:ser>
          <c:idx val="1"/>
          <c:order val="1"/>
          <c:tx>
            <c:strRef>
              <c:f>Sheet1!$C$1</c:f>
              <c:strCache>
                <c:ptCount val="1"/>
                <c:pt idx="0">
                  <c:v>3 Calls</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Sheet1!$C$2:$C$10</c:f>
              <c:numCache>
                <c:formatCode>0</c:formatCode>
                <c:ptCount val="9"/>
                <c:pt idx="0">
                  <c:v>1133.3333333333333</c:v>
                </c:pt>
                <c:pt idx="1">
                  <c:v>2266.6666666666665</c:v>
                </c:pt>
                <c:pt idx="2">
                  <c:v>3400</c:v>
                </c:pt>
                <c:pt idx="3">
                  <c:v>4533.333333333333</c:v>
                </c:pt>
                <c:pt idx="4">
                  <c:v>5666.666666666667</c:v>
                </c:pt>
                <c:pt idx="5">
                  <c:v>6800</c:v>
                </c:pt>
                <c:pt idx="6">
                  <c:v>7933.333333333333</c:v>
                </c:pt>
                <c:pt idx="7">
                  <c:v>9066.6666666666661</c:v>
                </c:pt>
                <c:pt idx="8">
                  <c:v>10200</c:v>
                </c:pt>
              </c:numCache>
            </c:numRef>
          </c:yVal>
          <c:smooth val="0"/>
          <c:extLst>
            <c:ext xmlns:c16="http://schemas.microsoft.com/office/drawing/2014/chart" uri="{C3380CC4-5D6E-409C-BE32-E72D297353CC}">
              <c16:uniqueId val="{00000001-9E5C-4A76-9889-97E9F43CDE18}"/>
            </c:ext>
          </c:extLst>
        </c:ser>
        <c:ser>
          <c:idx val="2"/>
          <c:order val="2"/>
          <c:tx>
            <c:strRef>
              <c:f>Sheet1!$D$1</c:f>
              <c:strCache>
                <c:ptCount val="1"/>
                <c:pt idx="0">
                  <c:v>4 Calls</c:v>
                </c:pt>
              </c:strCache>
            </c:strRef>
          </c:tx>
          <c:spPr>
            <a:ln w="19050" cap="rnd">
              <a:solidFill>
                <a:schemeClr val="accent3">
                  <a:lumMod val="75000"/>
                </a:schemeClr>
              </a:solidFill>
              <a:round/>
            </a:ln>
            <a:effectLst/>
          </c:spPr>
          <c:marker>
            <c:symbol val="circle"/>
            <c:size val="5"/>
            <c:spPr>
              <a:solidFill>
                <a:schemeClr val="accent3">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Sheet1!$D$2:$D$10</c:f>
              <c:numCache>
                <c:formatCode>0</c:formatCode>
                <c:ptCount val="9"/>
                <c:pt idx="0">
                  <c:v>850</c:v>
                </c:pt>
                <c:pt idx="1">
                  <c:v>1700</c:v>
                </c:pt>
                <c:pt idx="2">
                  <c:v>2550</c:v>
                </c:pt>
                <c:pt idx="3">
                  <c:v>3400</c:v>
                </c:pt>
                <c:pt idx="4">
                  <c:v>4250</c:v>
                </c:pt>
                <c:pt idx="5">
                  <c:v>5100</c:v>
                </c:pt>
                <c:pt idx="6">
                  <c:v>5950</c:v>
                </c:pt>
                <c:pt idx="7">
                  <c:v>6800</c:v>
                </c:pt>
                <c:pt idx="8">
                  <c:v>7650</c:v>
                </c:pt>
              </c:numCache>
            </c:numRef>
          </c:yVal>
          <c:smooth val="0"/>
          <c:extLst>
            <c:ext xmlns:c16="http://schemas.microsoft.com/office/drawing/2014/chart" uri="{C3380CC4-5D6E-409C-BE32-E72D297353CC}">
              <c16:uniqueId val="{00000002-9E5C-4A76-9889-97E9F43CDE18}"/>
            </c:ext>
          </c:extLst>
        </c:ser>
        <c:ser>
          <c:idx val="3"/>
          <c:order val="3"/>
          <c:tx>
            <c:strRef>
              <c:f>Sheet1!$E$1</c:f>
              <c:strCache>
                <c:ptCount val="1"/>
                <c:pt idx="0">
                  <c:v>5 Calls</c:v>
                </c:pt>
              </c:strCache>
            </c:strRef>
          </c:tx>
          <c:spPr>
            <a:ln w="19050" cap="rnd">
              <a:solidFill>
                <a:schemeClr val="accent4">
                  <a:lumMod val="75000"/>
                </a:schemeClr>
              </a:solidFill>
              <a:round/>
            </a:ln>
            <a:effectLst/>
          </c:spPr>
          <c:marker>
            <c:symbol val="circle"/>
            <c:size val="5"/>
            <c:spPr>
              <a:solidFill>
                <a:schemeClr val="accent4">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Sheet1!$E$2:$E$10</c:f>
              <c:numCache>
                <c:formatCode>0</c:formatCode>
                <c:ptCount val="9"/>
                <c:pt idx="0">
                  <c:v>680</c:v>
                </c:pt>
                <c:pt idx="1">
                  <c:v>1360</c:v>
                </c:pt>
                <c:pt idx="2">
                  <c:v>2040</c:v>
                </c:pt>
                <c:pt idx="3">
                  <c:v>2720</c:v>
                </c:pt>
                <c:pt idx="4">
                  <c:v>3400</c:v>
                </c:pt>
                <c:pt idx="5">
                  <c:v>4080</c:v>
                </c:pt>
                <c:pt idx="6">
                  <c:v>4760</c:v>
                </c:pt>
                <c:pt idx="7">
                  <c:v>5440</c:v>
                </c:pt>
                <c:pt idx="8">
                  <c:v>6120</c:v>
                </c:pt>
              </c:numCache>
            </c:numRef>
          </c:yVal>
          <c:smooth val="0"/>
          <c:extLst>
            <c:ext xmlns:c16="http://schemas.microsoft.com/office/drawing/2014/chart" uri="{C3380CC4-5D6E-409C-BE32-E72D297353CC}">
              <c16:uniqueId val="{00000003-9E5C-4A76-9889-97E9F43CDE18}"/>
            </c:ext>
          </c:extLst>
        </c:ser>
        <c:dLbls>
          <c:showLegendKey val="0"/>
          <c:showVal val="0"/>
          <c:showCatName val="0"/>
          <c:showSerName val="0"/>
          <c:showPercent val="0"/>
          <c:showBubbleSize val="0"/>
        </c:dLbls>
        <c:axId val="301389696"/>
        <c:axId val="301392256"/>
      </c:scatterChart>
      <c:valAx>
        <c:axId val="3013896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Containership Capacity</a:t>
                </a:r>
                <a:r>
                  <a:rPr lang="en-US" baseline="0" dirty="0"/>
                  <a:t> (TEUs)</a:t>
                </a:r>
                <a:endParaRPr lang="en-US" dirty="0"/>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392256"/>
        <c:crosses val="autoZero"/>
        <c:crossBetween val="midCat"/>
      </c:valAx>
      <c:valAx>
        <c:axId val="30139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TEUs per Port Call</a:t>
                </a:r>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38969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TEU</c:v>
                </c:pt>
              </c:strCache>
            </c:strRef>
          </c:tx>
          <c:spPr>
            <a:solidFill>
              <a:schemeClr val="accent1"/>
            </a:solidFill>
            <a:ln>
              <a:noFill/>
            </a:ln>
            <a:effectLst/>
          </c:spPr>
          <c:invertIfNegative val="0"/>
          <c:cat>
            <c:strRef>
              <c:f>Sheet1!$A$2:$A$13</c:f>
              <c:strCache>
                <c:ptCount val="12"/>
                <c:pt idx="0">
                  <c:v>100-499</c:v>
                </c:pt>
                <c:pt idx="1">
                  <c:v>500-999</c:v>
                </c:pt>
                <c:pt idx="2">
                  <c:v>1,000-1,499</c:v>
                </c:pt>
                <c:pt idx="3">
                  <c:v>1,500-1,999</c:v>
                </c:pt>
                <c:pt idx="4">
                  <c:v>2,000-2,999</c:v>
                </c:pt>
                <c:pt idx="5">
                  <c:v>3,000-3,999</c:v>
                </c:pt>
                <c:pt idx="6">
                  <c:v>4,000-5,099</c:v>
                </c:pt>
                <c:pt idx="7">
                  <c:v>5,100-7,499</c:v>
                </c:pt>
                <c:pt idx="8">
                  <c:v>7,500-9,999</c:v>
                </c:pt>
                <c:pt idx="9">
                  <c:v>10,000-13,300</c:v>
                </c:pt>
                <c:pt idx="10">
                  <c:v>13,300-17,999</c:v>
                </c:pt>
                <c:pt idx="11">
                  <c:v>18,000-20,000</c:v>
                </c:pt>
              </c:strCache>
            </c:strRef>
          </c:cat>
          <c:val>
            <c:numRef>
              <c:f>Sheet1!$B$2:$B$13</c:f>
              <c:numCache>
                <c:formatCode>General</c:formatCode>
                <c:ptCount val="12"/>
                <c:pt idx="0">
                  <c:v>63076</c:v>
                </c:pt>
                <c:pt idx="1">
                  <c:v>567434</c:v>
                </c:pt>
                <c:pt idx="2">
                  <c:v>790299</c:v>
                </c:pt>
                <c:pt idx="3">
                  <c:v>981943</c:v>
                </c:pt>
                <c:pt idx="4">
                  <c:v>1650462</c:v>
                </c:pt>
                <c:pt idx="5">
                  <c:v>883731</c:v>
                </c:pt>
                <c:pt idx="6">
                  <c:v>3378484</c:v>
                </c:pt>
                <c:pt idx="7">
                  <c:v>3086765</c:v>
                </c:pt>
                <c:pt idx="8">
                  <c:v>3527503</c:v>
                </c:pt>
                <c:pt idx="9">
                  <c:v>2021012</c:v>
                </c:pt>
                <c:pt idx="10">
                  <c:v>1147483</c:v>
                </c:pt>
                <c:pt idx="11">
                  <c:v>276380</c:v>
                </c:pt>
              </c:numCache>
            </c:numRef>
          </c:val>
          <c:extLst>
            <c:ext xmlns:c16="http://schemas.microsoft.com/office/drawing/2014/chart" uri="{C3380CC4-5D6E-409C-BE32-E72D297353CC}">
              <c16:uniqueId val="{00000000-7B65-4C78-B1E8-FFE124042B54}"/>
            </c:ext>
          </c:extLst>
        </c:ser>
        <c:dLbls>
          <c:showLegendKey val="0"/>
          <c:showVal val="0"/>
          <c:showCatName val="0"/>
          <c:showSerName val="0"/>
          <c:showPercent val="0"/>
          <c:showBubbleSize val="0"/>
        </c:dLbls>
        <c:gapWidth val="150"/>
        <c:axId val="301757568"/>
        <c:axId val="301759488"/>
      </c:barChart>
      <c:lineChart>
        <c:grouping val="standard"/>
        <c:varyColors val="0"/>
        <c:ser>
          <c:idx val="1"/>
          <c:order val="1"/>
          <c:tx>
            <c:strRef>
              <c:f>Sheet1!$C$1</c:f>
              <c:strCache>
                <c:ptCount val="1"/>
                <c:pt idx="0">
                  <c:v>Ships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Sheet1!$A$2:$A$13</c:f>
              <c:strCache>
                <c:ptCount val="12"/>
                <c:pt idx="0">
                  <c:v>100-499</c:v>
                </c:pt>
                <c:pt idx="1">
                  <c:v>500-999</c:v>
                </c:pt>
                <c:pt idx="2">
                  <c:v>1,000-1,499</c:v>
                </c:pt>
                <c:pt idx="3">
                  <c:v>1,500-1,999</c:v>
                </c:pt>
                <c:pt idx="4">
                  <c:v>2,000-2,999</c:v>
                </c:pt>
                <c:pt idx="5">
                  <c:v>3,000-3,999</c:v>
                </c:pt>
                <c:pt idx="6">
                  <c:v>4,000-5,099</c:v>
                </c:pt>
                <c:pt idx="7">
                  <c:v>5,100-7,499</c:v>
                </c:pt>
                <c:pt idx="8">
                  <c:v>7,500-9,999</c:v>
                </c:pt>
                <c:pt idx="9">
                  <c:v>10,000-13,300</c:v>
                </c:pt>
                <c:pt idx="10">
                  <c:v>13,300-17,999</c:v>
                </c:pt>
                <c:pt idx="11">
                  <c:v>18,000-20,000</c:v>
                </c:pt>
              </c:strCache>
            </c:strRef>
          </c:cat>
          <c:val>
            <c:numRef>
              <c:f>Sheet1!$C$2:$C$13</c:f>
              <c:numCache>
                <c:formatCode>General</c:formatCode>
                <c:ptCount val="12"/>
                <c:pt idx="0">
                  <c:v>197</c:v>
                </c:pt>
                <c:pt idx="1">
                  <c:v>765</c:v>
                </c:pt>
                <c:pt idx="2">
                  <c:v>679</c:v>
                </c:pt>
                <c:pt idx="3">
                  <c:v>575</c:v>
                </c:pt>
                <c:pt idx="4">
                  <c:v>649</c:v>
                </c:pt>
                <c:pt idx="5">
                  <c:v>255</c:v>
                </c:pt>
                <c:pt idx="6">
                  <c:v>745</c:v>
                </c:pt>
                <c:pt idx="7">
                  <c:v>501</c:v>
                </c:pt>
                <c:pt idx="8">
                  <c:v>404</c:v>
                </c:pt>
                <c:pt idx="9">
                  <c:v>169</c:v>
                </c:pt>
                <c:pt idx="10">
                  <c:v>81</c:v>
                </c:pt>
                <c:pt idx="11">
                  <c:v>15</c:v>
                </c:pt>
              </c:numCache>
            </c:numRef>
          </c:val>
          <c:smooth val="0"/>
          <c:extLst>
            <c:ext xmlns:c16="http://schemas.microsoft.com/office/drawing/2014/chart" uri="{C3380CC4-5D6E-409C-BE32-E72D297353CC}">
              <c16:uniqueId val="{00000001-7B65-4C78-B1E8-FFE124042B54}"/>
            </c:ext>
          </c:extLst>
        </c:ser>
        <c:dLbls>
          <c:showLegendKey val="0"/>
          <c:showVal val="0"/>
          <c:showCatName val="0"/>
          <c:showSerName val="0"/>
          <c:showPercent val="0"/>
          <c:showBubbleSize val="0"/>
        </c:dLbls>
        <c:marker val="1"/>
        <c:smooth val="0"/>
        <c:axId val="301762816"/>
        <c:axId val="301761280"/>
      </c:lineChart>
      <c:catAx>
        <c:axId val="30175756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759488"/>
        <c:crosses val="autoZero"/>
        <c:auto val="1"/>
        <c:lblAlgn val="ctr"/>
        <c:lblOffset val="100"/>
        <c:noMultiLvlLbl val="0"/>
      </c:catAx>
      <c:valAx>
        <c:axId val="301759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757568"/>
        <c:crosses val="autoZero"/>
        <c:crossBetween val="between"/>
      </c:valAx>
      <c:valAx>
        <c:axId val="30176128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762816"/>
        <c:crosses val="max"/>
        <c:crossBetween val="between"/>
      </c:valAx>
      <c:catAx>
        <c:axId val="301762816"/>
        <c:scaling>
          <c:orientation val="minMax"/>
        </c:scaling>
        <c:delete val="1"/>
        <c:axPos val="b"/>
        <c:numFmt formatCode="General" sourceLinked="1"/>
        <c:majorTickMark val="none"/>
        <c:minorTickMark val="none"/>
        <c:tickLblPos val="nextTo"/>
        <c:crossAx val="3017612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46875000000012"/>
          <c:y val="6.1566596792794852E-2"/>
          <c:w val="0.64646011244403589"/>
          <c:h val="0.81897132144272899"/>
        </c:manualLayout>
      </c:layout>
      <c:barChart>
        <c:barDir val="col"/>
        <c:grouping val="stacked"/>
        <c:varyColors val="0"/>
        <c:ser>
          <c:idx val="0"/>
          <c:order val="0"/>
          <c:tx>
            <c:strRef>
              <c:f>Sheet1!$A$2</c:f>
              <c:strCache>
                <c:ptCount val="1"/>
                <c:pt idx="0">
                  <c:v>Manning</c:v>
                </c:pt>
              </c:strCache>
            </c:strRef>
          </c:tx>
          <c:spPr>
            <a:solidFill>
              <a:schemeClr val="accent1"/>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Sheet1!$B$2:$D$2</c:f>
              <c:numCache>
                <c:formatCode>"$"#,##0</c:formatCode>
                <c:ptCount val="3"/>
                <c:pt idx="0">
                  <c:v>850000</c:v>
                </c:pt>
                <c:pt idx="1">
                  <c:v>850000</c:v>
                </c:pt>
                <c:pt idx="2">
                  <c:v>850000</c:v>
                </c:pt>
              </c:numCache>
            </c:numRef>
          </c:val>
          <c:extLst>
            <c:ext xmlns:c16="http://schemas.microsoft.com/office/drawing/2014/chart" uri="{C3380CC4-5D6E-409C-BE32-E72D297353CC}">
              <c16:uniqueId val="{00000000-A845-4946-9567-EC6B20BAB702}"/>
            </c:ext>
          </c:extLst>
        </c:ser>
        <c:ser>
          <c:idx val="1"/>
          <c:order val="1"/>
          <c:tx>
            <c:strRef>
              <c:f>Sheet1!$A$3</c:f>
              <c:strCache>
                <c:ptCount val="1"/>
                <c:pt idx="0">
                  <c:v>Repair and maintenance</c:v>
                </c:pt>
              </c:strCache>
            </c:strRef>
          </c:tx>
          <c:spPr>
            <a:solidFill>
              <a:schemeClr val="accent2"/>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Sheet1!$B$3:$D$3</c:f>
              <c:numCache>
                <c:formatCode>"$"#,##0</c:formatCode>
                <c:ptCount val="3"/>
                <c:pt idx="0">
                  <c:v>900000</c:v>
                </c:pt>
                <c:pt idx="1">
                  <c:v>1025000</c:v>
                </c:pt>
                <c:pt idx="2">
                  <c:v>1150000</c:v>
                </c:pt>
              </c:numCache>
            </c:numRef>
          </c:val>
          <c:extLst>
            <c:ext xmlns:c16="http://schemas.microsoft.com/office/drawing/2014/chart" uri="{C3380CC4-5D6E-409C-BE32-E72D297353CC}">
              <c16:uniqueId val="{00000001-A845-4946-9567-EC6B20BAB702}"/>
            </c:ext>
          </c:extLst>
        </c:ser>
        <c:ser>
          <c:idx val="2"/>
          <c:order val="2"/>
          <c:tx>
            <c:strRef>
              <c:f>Sheet1!$A$4</c:f>
              <c:strCache>
                <c:ptCount val="1"/>
                <c:pt idx="0">
                  <c:v>Insurance</c:v>
                </c:pt>
              </c:strCache>
            </c:strRef>
          </c:tx>
          <c:spPr>
            <a:solidFill>
              <a:schemeClr val="accent3"/>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Sheet1!$B$4:$D$4</c:f>
              <c:numCache>
                <c:formatCode>"$"#,##0</c:formatCode>
                <c:ptCount val="3"/>
                <c:pt idx="0">
                  <c:v>800000</c:v>
                </c:pt>
                <c:pt idx="1">
                  <c:v>1000000</c:v>
                </c:pt>
                <c:pt idx="2">
                  <c:v>1700000</c:v>
                </c:pt>
              </c:numCache>
            </c:numRef>
          </c:val>
          <c:extLst>
            <c:ext xmlns:c16="http://schemas.microsoft.com/office/drawing/2014/chart" uri="{C3380CC4-5D6E-409C-BE32-E72D297353CC}">
              <c16:uniqueId val="{00000002-A845-4946-9567-EC6B20BAB702}"/>
            </c:ext>
          </c:extLst>
        </c:ser>
        <c:ser>
          <c:idx val="3"/>
          <c:order val="3"/>
          <c:tx>
            <c:strRef>
              <c:f>Sheet1!$A$5</c:f>
              <c:strCache>
                <c:ptCount val="1"/>
                <c:pt idx="0">
                  <c:v>Stores and lubes</c:v>
                </c:pt>
              </c:strCache>
            </c:strRef>
          </c:tx>
          <c:spPr>
            <a:solidFill>
              <a:schemeClr val="accent4"/>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Sheet1!$B$5:$D$5</c:f>
              <c:numCache>
                <c:formatCode>"$"#,##0</c:formatCode>
                <c:ptCount val="3"/>
                <c:pt idx="0">
                  <c:v>250000</c:v>
                </c:pt>
                <c:pt idx="1">
                  <c:v>300000</c:v>
                </c:pt>
                <c:pt idx="2">
                  <c:v>350000</c:v>
                </c:pt>
              </c:numCache>
            </c:numRef>
          </c:val>
          <c:extLst>
            <c:ext xmlns:c16="http://schemas.microsoft.com/office/drawing/2014/chart" uri="{C3380CC4-5D6E-409C-BE32-E72D297353CC}">
              <c16:uniqueId val="{00000003-A845-4946-9567-EC6B20BAB702}"/>
            </c:ext>
          </c:extLst>
        </c:ser>
        <c:ser>
          <c:idx val="4"/>
          <c:order val="4"/>
          <c:tx>
            <c:strRef>
              <c:f>Sheet1!$A$6</c:f>
              <c:strCache>
                <c:ptCount val="1"/>
                <c:pt idx="0">
                  <c:v>Administration</c:v>
                </c:pt>
              </c:strCache>
            </c:strRef>
          </c:tx>
          <c:spPr>
            <a:solidFill>
              <a:schemeClr val="accent5"/>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Sheet1!$B$6:$D$6</c:f>
              <c:numCache>
                <c:formatCode>"$"#,##0</c:formatCode>
                <c:ptCount val="3"/>
                <c:pt idx="0">
                  <c:v>175000</c:v>
                </c:pt>
                <c:pt idx="1">
                  <c:v>175000</c:v>
                </c:pt>
                <c:pt idx="2">
                  <c:v>175000</c:v>
                </c:pt>
              </c:numCache>
            </c:numRef>
          </c:val>
          <c:extLst>
            <c:ext xmlns:c16="http://schemas.microsoft.com/office/drawing/2014/chart" uri="{C3380CC4-5D6E-409C-BE32-E72D297353CC}">
              <c16:uniqueId val="{00000004-A845-4946-9567-EC6B20BAB702}"/>
            </c:ext>
          </c:extLst>
        </c:ser>
        <c:ser>
          <c:idx val="5"/>
          <c:order val="5"/>
          <c:tx>
            <c:strRef>
              <c:f>Sheet1!$A$7</c:f>
              <c:strCache>
                <c:ptCount val="1"/>
                <c:pt idx="0">
                  <c:v>Fuel</c:v>
                </c:pt>
              </c:strCache>
            </c:strRef>
          </c:tx>
          <c:spPr>
            <a:solidFill>
              <a:schemeClr val="accent6"/>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Sheet1!$B$7:$D$7</c:f>
              <c:numCache>
                <c:formatCode>"$"#,##0</c:formatCode>
                <c:ptCount val="3"/>
                <c:pt idx="0">
                  <c:v>4284000</c:v>
                </c:pt>
                <c:pt idx="1">
                  <c:v>5772000</c:v>
                </c:pt>
                <c:pt idx="2">
                  <c:v>7269000</c:v>
                </c:pt>
              </c:numCache>
            </c:numRef>
          </c:val>
          <c:extLst>
            <c:ext xmlns:c16="http://schemas.microsoft.com/office/drawing/2014/chart" uri="{C3380CC4-5D6E-409C-BE32-E72D297353CC}">
              <c16:uniqueId val="{00000005-A845-4946-9567-EC6B20BAB702}"/>
            </c:ext>
          </c:extLst>
        </c:ser>
        <c:ser>
          <c:idx val="6"/>
          <c:order val="6"/>
          <c:tx>
            <c:strRef>
              <c:f>Sheet1!$A$8</c:f>
              <c:strCache>
                <c:ptCount val="1"/>
                <c:pt idx="0">
                  <c:v>Port charges</c:v>
                </c:pt>
              </c:strCache>
            </c:strRef>
          </c:tx>
          <c:spPr>
            <a:solidFill>
              <a:schemeClr val="accent1">
                <a:lumMod val="60000"/>
              </a:schemeClr>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Sheet1!$B$8:$D$8</c:f>
              <c:numCache>
                <c:formatCode>"$"#,##0</c:formatCode>
                <c:ptCount val="3"/>
                <c:pt idx="0">
                  <c:v>2000000</c:v>
                </c:pt>
                <c:pt idx="1">
                  <c:v>2700000</c:v>
                </c:pt>
                <c:pt idx="2">
                  <c:v>3000000</c:v>
                </c:pt>
              </c:numCache>
            </c:numRef>
          </c:val>
          <c:extLst>
            <c:ext xmlns:c16="http://schemas.microsoft.com/office/drawing/2014/chart" uri="{C3380CC4-5D6E-409C-BE32-E72D297353CC}">
              <c16:uniqueId val="{00000006-A845-4946-9567-EC6B20BAB702}"/>
            </c:ext>
          </c:extLst>
        </c:ser>
        <c:dLbls>
          <c:showLegendKey val="0"/>
          <c:showVal val="0"/>
          <c:showCatName val="0"/>
          <c:showSerName val="0"/>
          <c:showPercent val="0"/>
          <c:showBubbleSize val="0"/>
        </c:dLbls>
        <c:gapWidth val="150"/>
        <c:overlap val="100"/>
        <c:axId val="301834240"/>
        <c:axId val="301835776"/>
      </c:barChart>
      <c:catAx>
        <c:axId val="30183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1835776"/>
        <c:crosses val="autoZero"/>
        <c:auto val="1"/>
        <c:lblAlgn val="ctr"/>
        <c:lblOffset val="100"/>
        <c:tickLblSkip val="1"/>
        <c:tickMarkSkip val="1"/>
        <c:noMultiLvlLbl val="0"/>
      </c:catAx>
      <c:valAx>
        <c:axId val="301835776"/>
        <c:scaling>
          <c:orientation val="minMax"/>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1834240"/>
        <c:crosses val="autoZero"/>
        <c:crossBetween val="between"/>
        <c:dispUnits>
          <c:builtInUnit val="millions"/>
          <c:dispUnitsLbl>
            <c:layout>
              <c:manualLayout>
                <c:xMode val="edge"/>
                <c:yMode val="edge"/>
                <c:x val="1.3020833333333552E-2"/>
                <c:y val="6.8627450980392163E-2"/>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dispUnitsLbl>
        </c:dispUnits>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03225806451613"/>
          <c:y val="2.3696682464454992E-2"/>
          <c:w val="0.8250620347394535"/>
          <c:h val="0.80385442108141425"/>
        </c:manualLayout>
      </c:layout>
      <c:barChart>
        <c:barDir val="bar"/>
        <c:grouping val="stacked"/>
        <c:varyColors val="0"/>
        <c:ser>
          <c:idx val="0"/>
          <c:order val="0"/>
          <c:tx>
            <c:strRef>
              <c:f>Sheet1!$B$1</c:f>
              <c:strCache>
                <c:ptCount val="1"/>
                <c:pt idx="0">
                  <c:v> Dry bulk </c:v>
                </c:pt>
              </c:strCache>
            </c:strRef>
          </c:tx>
          <c:spPr>
            <a:solidFill>
              <a:schemeClr val="accent2">
                <a:lumMod val="5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Sheet1!$B$2:$B$11</c:f>
              <c:numCache>
                <c:formatCode>#,##0</c:formatCode>
                <c:ptCount val="10"/>
                <c:pt idx="0">
                  <c:v>199556.715</c:v>
                </c:pt>
                <c:pt idx="1">
                  <c:v>63204.769</c:v>
                </c:pt>
                <c:pt idx="2">
                  <c:v>59229.366000000002</c:v>
                </c:pt>
                <c:pt idx="3">
                  <c:v>76863.698000000004</c:v>
                </c:pt>
                <c:pt idx="4">
                  <c:v>31190.757000000001</c:v>
                </c:pt>
                <c:pt idx="5">
                  <c:v>24289.481</c:v>
                </c:pt>
                <c:pt idx="6">
                  <c:v>34527.307999999997</c:v>
                </c:pt>
                <c:pt idx="7">
                  <c:v>14794.133</c:v>
                </c:pt>
                <c:pt idx="8">
                  <c:v>27898.050999999999</c:v>
                </c:pt>
                <c:pt idx="9">
                  <c:v>18781.169999999998</c:v>
                </c:pt>
              </c:numCache>
            </c:numRef>
          </c:val>
          <c:extLst>
            <c:ext xmlns:c16="http://schemas.microsoft.com/office/drawing/2014/chart" uri="{C3380CC4-5D6E-409C-BE32-E72D297353CC}">
              <c16:uniqueId val="{00000000-ABB7-4F84-94C5-DC37A69721C3}"/>
            </c:ext>
          </c:extLst>
        </c:ser>
        <c:ser>
          <c:idx val="1"/>
          <c:order val="1"/>
          <c:tx>
            <c:strRef>
              <c:f>Sheet1!$C$1</c:f>
              <c:strCache>
                <c:ptCount val="1"/>
                <c:pt idx="0">
                  <c:v> Container </c:v>
                </c:pt>
              </c:strCache>
            </c:strRef>
          </c:tx>
          <c:spPr>
            <a:solidFill>
              <a:schemeClr val="accent2">
                <a:lumMod val="75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Sheet1!$C$2:$C$11</c:f>
              <c:numCache>
                <c:formatCode>#,##0</c:formatCode>
                <c:ptCount val="10"/>
                <c:pt idx="0">
                  <c:v>38105.025000000001</c:v>
                </c:pt>
                <c:pt idx="1">
                  <c:v>47839.455999999998</c:v>
                </c:pt>
                <c:pt idx="2">
                  <c:v>8699.9490000000005</c:v>
                </c:pt>
                <c:pt idx="3">
                  <c:v>17909.915000000001</c:v>
                </c:pt>
                <c:pt idx="4">
                  <c:v>15450.847</c:v>
                </c:pt>
                <c:pt idx="5">
                  <c:v>2392.0360000000001</c:v>
                </c:pt>
                <c:pt idx="6">
                  <c:v>6014.81</c:v>
                </c:pt>
                <c:pt idx="7">
                  <c:v>1748.405</c:v>
                </c:pt>
                <c:pt idx="8">
                  <c:v>5984.9520000000002</c:v>
                </c:pt>
                <c:pt idx="9">
                  <c:v>4894.424</c:v>
                </c:pt>
              </c:numCache>
            </c:numRef>
          </c:val>
          <c:extLst>
            <c:ext xmlns:c16="http://schemas.microsoft.com/office/drawing/2014/chart" uri="{C3380CC4-5D6E-409C-BE32-E72D297353CC}">
              <c16:uniqueId val="{00000001-ABB7-4F84-94C5-DC37A69721C3}"/>
            </c:ext>
          </c:extLst>
        </c:ser>
        <c:ser>
          <c:idx val="3"/>
          <c:order val="2"/>
          <c:tx>
            <c:strRef>
              <c:f>Sheet1!$D$1</c:f>
              <c:strCache>
                <c:ptCount val="1"/>
                <c:pt idx="0">
                  <c:v> Tanker </c:v>
                </c:pt>
              </c:strCache>
            </c:strRef>
          </c:tx>
          <c:spPr>
            <a:solidFill>
              <a:schemeClr val="accent3">
                <a:lumMod val="75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Sheet1!$D$2:$D$11</c:f>
              <c:numCache>
                <c:formatCode>#,##0</c:formatCode>
                <c:ptCount val="10"/>
                <c:pt idx="0">
                  <c:v>73727.839000000007</c:v>
                </c:pt>
                <c:pt idx="1">
                  <c:v>78131.853000000003</c:v>
                </c:pt>
                <c:pt idx="2">
                  <c:v>66195.888000000006</c:v>
                </c:pt>
                <c:pt idx="3">
                  <c:v>27668.473999999998</c:v>
                </c:pt>
                <c:pt idx="4">
                  <c:v>42155.942000000003</c:v>
                </c:pt>
                <c:pt idx="5">
                  <c:v>45654.89</c:v>
                </c:pt>
                <c:pt idx="6">
                  <c:v>25503.271000000001</c:v>
                </c:pt>
                <c:pt idx="7">
                  <c:v>41071.974000000002</c:v>
                </c:pt>
                <c:pt idx="8">
                  <c:v>12706.807000000001</c:v>
                </c:pt>
                <c:pt idx="9">
                  <c:v>6334.6490000000003</c:v>
                </c:pt>
              </c:numCache>
            </c:numRef>
          </c:val>
          <c:extLst>
            <c:ext xmlns:c16="http://schemas.microsoft.com/office/drawing/2014/chart" uri="{C3380CC4-5D6E-409C-BE32-E72D297353CC}">
              <c16:uniqueId val="{00000002-ABB7-4F84-94C5-DC37A69721C3}"/>
            </c:ext>
          </c:extLst>
        </c:ser>
        <c:ser>
          <c:idx val="6"/>
          <c:order val="3"/>
          <c:tx>
            <c:strRef>
              <c:f>Sheet1!$E$1</c:f>
              <c:strCache>
                <c:ptCount val="1"/>
                <c:pt idx="0">
                  <c:v>General Cargo</c:v>
                </c:pt>
              </c:strCache>
            </c:strRef>
          </c:tx>
          <c:spPr>
            <a:solidFill>
              <a:schemeClr val="accent3">
                <a:lumMod val="60000"/>
                <a:lumOff val="4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Sheet1!$E$2:$E$11</c:f>
              <c:numCache>
                <c:formatCode>#,##0</c:formatCode>
                <c:ptCount val="10"/>
                <c:pt idx="0">
                  <c:v>10846.066000000001</c:v>
                </c:pt>
                <c:pt idx="1">
                  <c:v>3778.6970000000001</c:v>
                </c:pt>
                <c:pt idx="2">
                  <c:v>1893.654</c:v>
                </c:pt>
                <c:pt idx="3">
                  <c:v>4475.9089999999997</c:v>
                </c:pt>
                <c:pt idx="4">
                  <c:v>2472.85</c:v>
                </c:pt>
                <c:pt idx="5">
                  <c:v>65.081999999999994</c:v>
                </c:pt>
                <c:pt idx="6">
                  <c:v>2355.9670000000001</c:v>
                </c:pt>
                <c:pt idx="7">
                  <c:v>4244.7359999999999</c:v>
                </c:pt>
                <c:pt idx="8">
                  <c:v>2662.3130000000001</c:v>
                </c:pt>
                <c:pt idx="9">
                  <c:v>1343.5170000000001</c:v>
                </c:pt>
              </c:numCache>
            </c:numRef>
          </c:val>
          <c:extLst>
            <c:ext xmlns:c16="http://schemas.microsoft.com/office/drawing/2014/chart" uri="{C3380CC4-5D6E-409C-BE32-E72D297353CC}">
              <c16:uniqueId val="{00000003-ABB7-4F84-94C5-DC37A69721C3}"/>
            </c:ext>
          </c:extLst>
        </c:ser>
        <c:ser>
          <c:idx val="2"/>
          <c:order val="4"/>
          <c:tx>
            <c:strRef>
              <c:f>Sheet1!$F$1</c:f>
              <c:strCache>
                <c:ptCount val="1"/>
                <c:pt idx="0">
                  <c:v>RO/RO</c:v>
                </c:pt>
              </c:strCache>
            </c:strRef>
          </c:tx>
          <c:spPr>
            <a:solidFill>
              <a:schemeClr val="accent4">
                <a:lumMod val="60000"/>
                <a:lumOff val="4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Sheet1!$F$2:$F$11</c:f>
              <c:numCache>
                <c:formatCode>#,##0</c:formatCode>
                <c:ptCount val="10"/>
                <c:pt idx="0">
                  <c:v>5970.0330000000004</c:v>
                </c:pt>
                <c:pt idx="1">
                  <c:v>453.70499999999998</c:v>
                </c:pt>
                <c:pt idx="2">
                  <c:v>309.26499999999999</c:v>
                </c:pt>
                <c:pt idx="3">
                  <c:v>158.81299999999999</c:v>
                </c:pt>
                <c:pt idx="4">
                  <c:v>1242.4169999999999</c:v>
                </c:pt>
                <c:pt idx="5">
                  <c:v>78.623999999999995</c:v>
                </c:pt>
                <c:pt idx="6">
                  <c:v>663.904</c:v>
                </c:pt>
                <c:pt idx="7">
                  <c:v>1265.652</c:v>
                </c:pt>
                <c:pt idx="8">
                  <c:v>131.584</c:v>
                </c:pt>
                <c:pt idx="9">
                  <c:v>84.103999999999999</c:v>
                </c:pt>
              </c:numCache>
            </c:numRef>
          </c:val>
          <c:extLst>
            <c:ext xmlns:c16="http://schemas.microsoft.com/office/drawing/2014/chart" uri="{C3380CC4-5D6E-409C-BE32-E72D297353CC}">
              <c16:uniqueId val="{00000004-ABB7-4F84-94C5-DC37A69721C3}"/>
            </c:ext>
          </c:extLst>
        </c:ser>
        <c:dLbls>
          <c:showLegendKey val="0"/>
          <c:showVal val="0"/>
          <c:showCatName val="0"/>
          <c:showSerName val="0"/>
          <c:showPercent val="0"/>
          <c:showBubbleSize val="0"/>
        </c:dLbls>
        <c:gapWidth val="150"/>
        <c:overlap val="100"/>
        <c:axId val="296107008"/>
        <c:axId val="296108800"/>
      </c:barChart>
      <c:catAx>
        <c:axId val="296107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296108800"/>
        <c:crosses val="autoZero"/>
        <c:auto val="1"/>
        <c:lblAlgn val="ctr"/>
        <c:lblOffset val="100"/>
        <c:tickLblSkip val="1"/>
        <c:tickMarkSkip val="1"/>
        <c:noMultiLvlLbl val="0"/>
      </c:catAx>
      <c:valAx>
        <c:axId val="2961088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Thousands of DWT</a:t>
                </a:r>
              </a:p>
            </c:rich>
          </c:tx>
          <c:overlay val="0"/>
          <c:spPr>
            <a:noFill/>
            <a:ln>
              <a:noFill/>
            </a:ln>
            <a:effectLst/>
          </c:spPr>
        </c:title>
        <c:numFmt formatCode="#,##0"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296107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34D48-3601-4884-8BA2-B91988CC5A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DEE4B00-8385-410D-AD5E-BEEC5E235117}">
      <dgm:prSet phldrT="[Text]"/>
      <dgm:spPr>
        <a:solidFill>
          <a:schemeClr val="accent2">
            <a:lumMod val="50000"/>
          </a:schemeClr>
        </a:solidFill>
      </dgm:spPr>
      <dgm:t>
        <a:bodyPr/>
        <a:lstStyle/>
        <a:p>
          <a:r>
            <a:rPr lang="en-US" dirty="0"/>
            <a:t>Port of call issues</a:t>
          </a:r>
        </a:p>
      </dgm:t>
    </dgm:pt>
    <dgm:pt modelId="{9F975E3A-010A-4C84-9183-CF8044CC8E0D}" type="parTrans" cxnId="{F294EAC2-CD33-4CA3-A4D5-0FF6221D830F}">
      <dgm:prSet/>
      <dgm:spPr/>
      <dgm:t>
        <a:bodyPr/>
        <a:lstStyle/>
        <a:p>
          <a:endParaRPr lang="en-US"/>
        </a:p>
      </dgm:t>
    </dgm:pt>
    <dgm:pt modelId="{AA0899E0-D99C-4A7B-8BB4-25E4D2D4CA2A}" type="sibTrans" cxnId="{F294EAC2-CD33-4CA3-A4D5-0FF6221D830F}">
      <dgm:prSet/>
      <dgm:spPr/>
      <dgm:t>
        <a:bodyPr/>
        <a:lstStyle/>
        <a:p>
          <a:endParaRPr lang="en-US"/>
        </a:p>
      </dgm:t>
    </dgm:pt>
    <dgm:pt modelId="{83C4C882-6623-4C5F-8015-23F8A967D829}">
      <dgm:prSet phldrT="[Text]"/>
      <dgm:spPr>
        <a:solidFill>
          <a:schemeClr val="accent2">
            <a:lumMod val="50000"/>
          </a:schemeClr>
        </a:solidFill>
      </dgm:spPr>
      <dgm:t>
        <a:bodyPr/>
        <a:lstStyle/>
        <a:p>
          <a:r>
            <a:rPr lang="en-US" dirty="0"/>
            <a:t>Less ports able to accommodate larger ships.</a:t>
          </a:r>
        </a:p>
      </dgm:t>
    </dgm:pt>
    <dgm:pt modelId="{7864024E-0446-4990-9F36-D1A9ED5C28DD}" type="parTrans" cxnId="{7F565A9A-B86F-4F39-8DF2-D3E0AD81E419}">
      <dgm:prSet/>
      <dgm:spPr/>
      <dgm:t>
        <a:bodyPr/>
        <a:lstStyle/>
        <a:p>
          <a:endParaRPr lang="en-US"/>
        </a:p>
      </dgm:t>
    </dgm:pt>
    <dgm:pt modelId="{2CD4B041-F353-46F3-B2AA-725057F5544A}" type="sibTrans" cxnId="{7F565A9A-B86F-4F39-8DF2-D3E0AD81E419}">
      <dgm:prSet/>
      <dgm:spPr/>
      <dgm:t>
        <a:bodyPr/>
        <a:lstStyle/>
        <a:p>
          <a:endParaRPr lang="en-US"/>
        </a:p>
      </dgm:t>
    </dgm:pt>
    <dgm:pt modelId="{0B1579A5-C703-4F39-8D2E-D85015E2D0EE}">
      <dgm:prSet phldrT="[Text]"/>
      <dgm:spPr>
        <a:solidFill>
          <a:schemeClr val="accent2">
            <a:lumMod val="50000"/>
          </a:schemeClr>
        </a:solidFill>
      </dgm:spPr>
      <dgm:t>
        <a:bodyPr/>
        <a:lstStyle/>
        <a:p>
          <a:r>
            <a:rPr lang="en-US" dirty="0"/>
            <a:t>Pressures for expensive port infrastructure improvements.</a:t>
          </a:r>
        </a:p>
      </dgm:t>
    </dgm:pt>
    <dgm:pt modelId="{CE6334FB-2F9E-4FE6-956A-304BE3289D90}" type="parTrans" cxnId="{FE5130D1-3B98-4E5B-828B-B1243DDB7DDD}">
      <dgm:prSet/>
      <dgm:spPr/>
      <dgm:t>
        <a:bodyPr/>
        <a:lstStyle/>
        <a:p>
          <a:endParaRPr lang="en-US"/>
        </a:p>
      </dgm:t>
    </dgm:pt>
    <dgm:pt modelId="{DC7BBCFC-9BD6-4259-95F3-94766049B856}" type="sibTrans" cxnId="{FE5130D1-3B98-4E5B-828B-B1243DDB7DDD}">
      <dgm:prSet/>
      <dgm:spPr/>
      <dgm:t>
        <a:bodyPr/>
        <a:lstStyle/>
        <a:p>
          <a:endParaRPr lang="en-US"/>
        </a:p>
      </dgm:t>
    </dgm:pt>
    <dgm:pt modelId="{4CFF65A0-2139-4BA7-B446-7CDDC1C91F6B}">
      <dgm:prSet phldrT="[Text]"/>
      <dgm:spPr>
        <a:solidFill>
          <a:schemeClr val="accent2">
            <a:lumMod val="50000"/>
          </a:schemeClr>
        </a:solidFill>
      </dgm:spPr>
      <dgm:t>
        <a:bodyPr/>
        <a:lstStyle/>
        <a:p>
          <a:r>
            <a:rPr lang="en-US" dirty="0"/>
            <a:t>Terminal operations</a:t>
          </a:r>
        </a:p>
      </dgm:t>
    </dgm:pt>
    <dgm:pt modelId="{6BE356DF-E3BB-42C9-8744-9081E880601E}" type="parTrans" cxnId="{328CBE74-6FE8-471A-95B9-90A4E8654FDF}">
      <dgm:prSet/>
      <dgm:spPr/>
      <dgm:t>
        <a:bodyPr/>
        <a:lstStyle/>
        <a:p>
          <a:endParaRPr lang="en-US"/>
        </a:p>
      </dgm:t>
    </dgm:pt>
    <dgm:pt modelId="{E41C1A39-9314-40DB-8D47-E5151DF1B3E0}" type="sibTrans" cxnId="{328CBE74-6FE8-471A-95B9-90A4E8654FDF}">
      <dgm:prSet/>
      <dgm:spPr/>
      <dgm:t>
        <a:bodyPr/>
        <a:lstStyle/>
        <a:p>
          <a:endParaRPr lang="en-US"/>
        </a:p>
      </dgm:t>
    </dgm:pt>
    <dgm:pt modelId="{6E11CC68-A5AA-432D-A922-338B0D3D902E}">
      <dgm:prSet phldrT="[Text]"/>
      <dgm:spPr>
        <a:solidFill>
          <a:schemeClr val="accent2">
            <a:lumMod val="50000"/>
          </a:schemeClr>
        </a:solidFill>
      </dgm:spPr>
      <dgm:t>
        <a:bodyPr/>
        <a:lstStyle/>
        <a:p>
          <a:r>
            <a:rPr lang="en-US" dirty="0"/>
            <a:t>Higher throughput; Equipment and yard management issues.</a:t>
          </a:r>
        </a:p>
      </dgm:t>
    </dgm:pt>
    <dgm:pt modelId="{866510DC-18CF-4CA9-B6B1-CCEDA8502B4B}" type="parTrans" cxnId="{296083C8-9306-4834-B39E-C113B09B5B42}">
      <dgm:prSet/>
      <dgm:spPr/>
      <dgm:t>
        <a:bodyPr/>
        <a:lstStyle/>
        <a:p>
          <a:endParaRPr lang="en-US"/>
        </a:p>
      </dgm:t>
    </dgm:pt>
    <dgm:pt modelId="{998A32B9-A065-42CB-A3DF-9F0A0E4C06F2}" type="sibTrans" cxnId="{296083C8-9306-4834-B39E-C113B09B5B42}">
      <dgm:prSet/>
      <dgm:spPr/>
      <dgm:t>
        <a:bodyPr/>
        <a:lstStyle/>
        <a:p>
          <a:endParaRPr lang="en-US"/>
        </a:p>
      </dgm:t>
    </dgm:pt>
    <dgm:pt modelId="{1CA31F0D-3B83-4C86-9F72-9DB0DF273421}">
      <dgm:prSet phldrT="[Text]"/>
      <dgm:spPr>
        <a:solidFill>
          <a:schemeClr val="accent2">
            <a:lumMod val="50000"/>
          </a:schemeClr>
        </a:solidFill>
      </dgm:spPr>
      <dgm:t>
        <a:bodyPr/>
        <a:lstStyle/>
        <a:p>
          <a:r>
            <a:rPr lang="en-US" dirty="0"/>
            <a:t>Gate access and hinterland connections.</a:t>
          </a:r>
        </a:p>
      </dgm:t>
    </dgm:pt>
    <dgm:pt modelId="{16111CF6-30E0-43D1-8993-A3C96A15E4CA}" type="parTrans" cxnId="{17C6C0BA-AF88-4D5A-8C41-F6D949EF3692}">
      <dgm:prSet/>
      <dgm:spPr/>
      <dgm:t>
        <a:bodyPr/>
        <a:lstStyle/>
        <a:p>
          <a:endParaRPr lang="en-US"/>
        </a:p>
      </dgm:t>
    </dgm:pt>
    <dgm:pt modelId="{10520D89-6605-4244-ADA7-469A09E5C1E1}" type="sibTrans" cxnId="{17C6C0BA-AF88-4D5A-8C41-F6D949EF3692}">
      <dgm:prSet/>
      <dgm:spPr/>
      <dgm:t>
        <a:bodyPr/>
        <a:lstStyle/>
        <a:p>
          <a:endParaRPr lang="en-US"/>
        </a:p>
      </dgm:t>
    </dgm:pt>
    <dgm:pt modelId="{6439716D-B6B0-4D3B-A65C-CBCC2D976B55}">
      <dgm:prSet phldrT="[Text]"/>
      <dgm:spPr>
        <a:solidFill>
          <a:schemeClr val="accent2">
            <a:lumMod val="50000"/>
          </a:schemeClr>
        </a:solidFill>
      </dgm:spPr>
      <dgm:t>
        <a:bodyPr/>
        <a:lstStyle/>
        <a:p>
          <a:r>
            <a:rPr lang="en-US" dirty="0"/>
            <a:t>Supply chain constraints</a:t>
          </a:r>
        </a:p>
      </dgm:t>
    </dgm:pt>
    <dgm:pt modelId="{65D321D6-D480-4B2F-B98F-7607492602BA}" type="parTrans" cxnId="{FF90216B-5A7A-4366-9048-D3A410903AEA}">
      <dgm:prSet/>
      <dgm:spPr/>
      <dgm:t>
        <a:bodyPr/>
        <a:lstStyle/>
        <a:p>
          <a:endParaRPr lang="en-US"/>
        </a:p>
      </dgm:t>
    </dgm:pt>
    <dgm:pt modelId="{76D05237-A13F-492E-8378-549C9D44650D}" type="sibTrans" cxnId="{FF90216B-5A7A-4366-9048-D3A410903AEA}">
      <dgm:prSet/>
      <dgm:spPr/>
      <dgm:t>
        <a:bodyPr/>
        <a:lstStyle/>
        <a:p>
          <a:endParaRPr lang="en-US"/>
        </a:p>
      </dgm:t>
    </dgm:pt>
    <dgm:pt modelId="{3A8F4350-06C9-48F4-8436-2F174D966CD7}">
      <dgm:prSet phldrT="[Text]"/>
      <dgm:spPr>
        <a:solidFill>
          <a:schemeClr val="accent2">
            <a:lumMod val="50000"/>
          </a:schemeClr>
        </a:solidFill>
      </dgm:spPr>
      <dgm:t>
        <a:bodyPr/>
        <a:lstStyle/>
        <a:p>
          <a:r>
            <a:rPr lang="en-US" dirty="0"/>
            <a:t>Lead time issues.</a:t>
          </a:r>
        </a:p>
      </dgm:t>
    </dgm:pt>
    <dgm:pt modelId="{236F145C-5BFD-4F2E-9088-1150B259C2F4}" type="parTrans" cxnId="{1DEAAA30-4172-4BD0-B4FC-63A42EB4BD3B}">
      <dgm:prSet/>
      <dgm:spPr/>
      <dgm:t>
        <a:bodyPr/>
        <a:lstStyle/>
        <a:p>
          <a:endParaRPr lang="en-US"/>
        </a:p>
      </dgm:t>
    </dgm:pt>
    <dgm:pt modelId="{442690AE-7A84-48E8-B5E3-8BD014AB85C5}" type="sibTrans" cxnId="{1DEAAA30-4172-4BD0-B4FC-63A42EB4BD3B}">
      <dgm:prSet/>
      <dgm:spPr/>
      <dgm:t>
        <a:bodyPr/>
        <a:lstStyle/>
        <a:p>
          <a:endParaRPr lang="en-US"/>
        </a:p>
      </dgm:t>
    </dgm:pt>
    <dgm:pt modelId="{5A78706C-2F94-482E-BD5A-258F13DE2479}">
      <dgm:prSet phldrT="[Text]"/>
      <dgm:spPr>
        <a:solidFill>
          <a:schemeClr val="accent2">
            <a:lumMod val="50000"/>
          </a:schemeClr>
        </a:solidFill>
      </dgm:spPr>
      <dgm:t>
        <a:bodyPr/>
        <a:lstStyle/>
        <a:p>
          <a:r>
            <a:rPr lang="en-US" dirty="0"/>
            <a:t>Cargo risks (insurance).</a:t>
          </a:r>
        </a:p>
      </dgm:t>
    </dgm:pt>
    <dgm:pt modelId="{73DD2A27-AA43-4022-855F-E5E0AAE62CC7}" type="parTrans" cxnId="{C3B4E9D4-F4C3-41B0-A9DD-AE8AC0069BBE}">
      <dgm:prSet/>
      <dgm:spPr/>
      <dgm:t>
        <a:bodyPr/>
        <a:lstStyle/>
        <a:p>
          <a:endParaRPr lang="en-US"/>
        </a:p>
      </dgm:t>
    </dgm:pt>
    <dgm:pt modelId="{FF318E58-B888-46D5-8046-C17C18A900AA}" type="sibTrans" cxnId="{C3B4E9D4-F4C3-41B0-A9DD-AE8AC0069BBE}">
      <dgm:prSet/>
      <dgm:spPr/>
      <dgm:t>
        <a:bodyPr/>
        <a:lstStyle/>
        <a:p>
          <a:endParaRPr lang="en-US"/>
        </a:p>
      </dgm:t>
    </dgm:pt>
    <dgm:pt modelId="{84C3E40A-AE24-4A3A-9C0D-F4D64F1AFA25}">
      <dgm:prSet phldrT="[Text]"/>
      <dgm:spPr>
        <a:solidFill>
          <a:schemeClr val="accent2">
            <a:lumMod val="50000"/>
          </a:schemeClr>
        </a:solidFill>
      </dgm:spPr>
      <dgm:t>
        <a:bodyPr/>
        <a:lstStyle/>
        <a:p>
          <a:r>
            <a:rPr lang="en-US" dirty="0"/>
            <a:t>Security and custom inspection issues.</a:t>
          </a:r>
        </a:p>
      </dgm:t>
    </dgm:pt>
    <dgm:pt modelId="{A3AD334E-FCC7-4478-A77B-90F1E7A88AD7}" type="parTrans" cxnId="{4A757783-DD68-4D83-9320-342659DB002E}">
      <dgm:prSet/>
      <dgm:spPr/>
      <dgm:t>
        <a:bodyPr/>
        <a:lstStyle/>
        <a:p>
          <a:endParaRPr lang="en-US"/>
        </a:p>
      </dgm:t>
    </dgm:pt>
    <dgm:pt modelId="{787C4B1A-377E-4E3F-BD32-4BA6BF1A3DE3}" type="sibTrans" cxnId="{4A757783-DD68-4D83-9320-342659DB002E}">
      <dgm:prSet/>
      <dgm:spPr/>
      <dgm:t>
        <a:bodyPr/>
        <a:lstStyle/>
        <a:p>
          <a:endParaRPr lang="en-US"/>
        </a:p>
      </dgm:t>
    </dgm:pt>
    <dgm:pt modelId="{3369B991-B408-4B3C-B321-A38BA3E4079F}">
      <dgm:prSet phldrT="[Text]"/>
      <dgm:spPr>
        <a:solidFill>
          <a:schemeClr val="accent2">
            <a:lumMod val="50000"/>
          </a:schemeClr>
        </a:solidFill>
      </dgm:spPr>
      <dgm:t>
        <a:bodyPr/>
        <a:lstStyle/>
        <a:p>
          <a:r>
            <a:rPr lang="en-US" dirty="0"/>
            <a:t>Lower frequency; Risks to schedule reliability.</a:t>
          </a:r>
        </a:p>
      </dgm:t>
    </dgm:pt>
    <dgm:pt modelId="{78B82FAB-3C0F-4C89-A28B-B07BAF7790FA}" type="parTrans" cxnId="{4A6B01F2-4758-4801-8150-B5246DE18F5C}">
      <dgm:prSet/>
      <dgm:spPr/>
      <dgm:t>
        <a:bodyPr/>
        <a:lstStyle/>
        <a:p>
          <a:endParaRPr lang="en-US"/>
        </a:p>
      </dgm:t>
    </dgm:pt>
    <dgm:pt modelId="{C0DC3821-32F7-49E5-8F63-93CADBB6BF3A}" type="sibTrans" cxnId="{4A6B01F2-4758-4801-8150-B5246DE18F5C}">
      <dgm:prSet/>
      <dgm:spPr/>
      <dgm:t>
        <a:bodyPr/>
        <a:lstStyle/>
        <a:p>
          <a:endParaRPr lang="en-US"/>
        </a:p>
      </dgm:t>
    </dgm:pt>
    <dgm:pt modelId="{5ACAB162-481D-479E-9694-609F2DCF755E}">
      <dgm:prSet phldrT="[Text]"/>
      <dgm:spPr>
        <a:solidFill>
          <a:schemeClr val="accent2">
            <a:lumMod val="50000"/>
          </a:schemeClr>
        </a:solidFill>
      </dgm:spPr>
      <dgm:t>
        <a:bodyPr/>
        <a:lstStyle/>
        <a:p>
          <a:r>
            <a:rPr lang="en-US" dirty="0"/>
            <a:t>Higher inventory levels.</a:t>
          </a:r>
        </a:p>
      </dgm:t>
    </dgm:pt>
    <dgm:pt modelId="{9A0F4F3E-BD8B-472E-B43D-7298802B65DF}" type="parTrans" cxnId="{8D8CA252-CF51-4655-9341-0177EC9951D2}">
      <dgm:prSet/>
      <dgm:spPr/>
      <dgm:t>
        <a:bodyPr/>
        <a:lstStyle/>
        <a:p>
          <a:endParaRPr lang="en-US"/>
        </a:p>
      </dgm:t>
    </dgm:pt>
    <dgm:pt modelId="{1CED1496-A1D4-489A-89FD-BEBBA82730DE}" type="sibTrans" cxnId="{8D8CA252-CF51-4655-9341-0177EC9951D2}">
      <dgm:prSet/>
      <dgm:spPr/>
      <dgm:t>
        <a:bodyPr/>
        <a:lstStyle/>
        <a:p>
          <a:endParaRPr lang="en-US"/>
        </a:p>
      </dgm:t>
    </dgm:pt>
    <dgm:pt modelId="{0B620CEC-984D-4745-B365-EF28D428B780}" type="pres">
      <dgm:prSet presAssocID="{2BC34D48-3601-4884-8BA2-B91988CC5A01}" presName="linear" presStyleCnt="0">
        <dgm:presLayoutVars>
          <dgm:dir/>
          <dgm:resizeHandles val="exact"/>
        </dgm:presLayoutVars>
      </dgm:prSet>
      <dgm:spPr/>
    </dgm:pt>
    <dgm:pt modelId="{299E5F91-FA4C-4CF1-BE19-EF7A8DD06545}" type="pres">
      <dgm:prSet presAssocID="{3DEE4B00-8385-410D-AD5E-BEEC5E235117}" presName="comp" presStyleCnt="0"/>
      <dgm:spPr/>
    </dgm:pt>
    <dgm:pt modelId="{A67A54D8-52E1-4E01-991B-22CDB6DB1CEF}" type="pres">
      <dgm:prSet presAssocID="{3DEE4B00-8385-410D-AD5E-BEEC5E235117}" presName="box" presStyleLbl="node1" presStyleIdx="0" presStyleCnt="3"/>
      <dgm:spPr/>
    </dgm:pt>
    <dgm:pt modelId="{E5CB2396-687D-4C72-8158-2CDC9102C6B8}" type="pres">
      <dgm:prSet presAssocID="{3DEE4B00-8385-410D-AD5E-BEEC5E235117}" presName="img" presStyleLbl="fgImgPlace1" presStyleIdx="0" presStyleCnt="3"/>
      <dgm:spPr>
        <a:blipFill rotWithShape="1">
          <a:blip xmlns:r="http://schemas.openxmlformats.org/officeDocument/2006/relationships" r:embed="rId1">
            <a:duotone>
              <a:prstClr val="black"/>
              <a:schemeClr val="accent2">
                <a:tint val="45000"/>
                <a:satMod val="400000"/>
              </a:schemeClr>
            </a:duotone>
          </a:blip>
          <a:stretch>
            <a:fillRect/>
          </a:stretch>
        </a:blipFill>
      </dgm:spPr>
    </dgm:pt>
    <dgm:pt modelId="{BDDD526A-1E9F-4D83-9DB7-17592BDE26EF}" type="pres">
      <dgm:prSet presAssocID="{3DEE4B00-8385-410D-AD5E-BEEC5E235117}" presName="text" presStyleLbl="node1" presStyleIdx="0" presStyleCnt="3">
        <dgm:presLayoutVars>
          <dgm:bulletEnabled val="1"/>
        </dgm:presLayoutVars>
      </dgm:prSet>
      <dgm:spPr/>
    </dgm:pt>
    <dgm:pt modelId="{E9ECDC14-F090-467F-86CD-D74B7365AA5B}" type="pres">
      <dgm:prSet presAssocID="{AA0899E0-D99C-4A7B-8BB4-25E4D2D4CA2A}" presName="spacer" presStyleCnt="0"/>
      <dgm:spPr/>
    </dgm:pt>
    <dgm:pt modelId="{9FB0068B-BABD-4C5D-8B7F-57E62ADD8276}" type="pres">
      <dgm:prSet presAssocID="{4CFF65A0-2139-4BA7-B446-7CDDC1C91F6B}" presName="comp" presStyleCnt="0"/>
      <dgm:spPr/>
    </dgm:pt>
    <dgm:pt modelId="{EF518B2F-8A08-4B21-8BC2-0235B4459388}" type="pres">
      <dgm:prSet presAssocID="{4CFF65A0-2139-4BA7-B446-7CDDC1C91F6B}" presName="box" presStyleLbl="node1" presStyleIdx="1" presStyleCnt="3"/>
      <dgm:spPr/>
    </dgm:pt>
    <dgm:pt modelId="{E6EB6D85-680C-496C-A65A-3437CF124CF5}" type="pres">
      <dgm:prSet presAssocID="{4CFF65A0-2139-4BA7-B446-7CDDC1C91F6B}" presName="img" presStyleLbl="fgImgPlace1" presStyleIdx="1" presStyleCnt="3"/>
      <dgm:spPr>
        <a:blipFill rotWithShape="1">
          <a:blip xmlns:r="http://schemas.openxmlformats.org/officeDocument/2006/relationships" r:embed="rId2">
            <a:duotone>
              <a:prstClr val="black"/>
              <a:schemeClr val="accent2">
                <a:tint val="45000"/>
                <a:satMod val="400000"/>
              </a:schemeClr>
            </a:duotone>
          </a:blip>
          <a:stretch>
            <a:fillRect/>
          </a:stretch>
        </a:blipFill>
      </dgm:spPr>
    </dgm:pt>
    <dgm:pt modelId="{71013BEE-D0A4-4748-86FF-5B3375EA89A0}" type="pres">
      <dgm:prSet presAssocID="{4CFF65A0-2139-4BA7-B446-7CDDC1C91F6B}" presName="text" presStyleLbl="node1" presStyleIdx="1" presStyleCnt="3">
        <dgm:presLayoutVars>
          <dgm:bulletEnabled val="1"/>
        </dgm:presLayoutVars>
      </dgm:prSet>
      <dgm:spPr/>
    </dgm:pt>
    <dgm:pt modelId="{DFCF4FEC-0CE1-486E-B059-6D9FDCD7CF48}" type="pres">
      <dgm:prSet presAssocID="{E41C1A39-9314-40DB-8D47-E5151DF1B3E0}" presName="spacer" presStyleCnt="0"/>
      <dgm:spPr/>
    </dgm:pt>
    <dgm:pt modelId="{14B79FF6-BE7C-43A9-BE2D-073A41EC3C66}" type="pres">
      <dgm:prSet presAssocID="{6439716D-B6B0-4D3B-A65C-CBCC2D976B55}" presName="comp" presStyleCnt="0"/>
      <dgm:spPr/>
    </dgm:pt>
    <dgm:pt modelId="{070D6760-738E-48C5-A374-674EDE7E7BBA}" type="pres">
      <dgm:prSet presAssocID="{6439716D-B6B0-4D3B-A65C-CBCC2D976B55}" presName="box" presStyleLbl="node1" presStyleIdx="2" presStyleCnt="3"/>
      <dgm:spPr/>
    </dgm:pt>
    <dgm:pt modelId="{E5C5833B-F8DD-42EC-ABA7-C900946D9B94}" type="pres">
      <dgm:prSet presAssocID="{6439716D-B6B0-4D3B-A65C-CBCC2D976B55}" presName="img" presStyleLbl="fgImgPlace1" presStyleIdx="2" presStyleCnt="3"/>
      <dgm:spPr>
        <a:blipFill rotWithShape="1">
          <a:blip xmlns:r="http://schemas.openxmlformats.org/officeDocument/2006/relationships" r:embed="rId3">
            <a:duotone>
              <a:prstClr val="black"/>
              <a:schemeClr val="accent2">
                <a:tint val="45000"/>
                <a:satMod val="400000"/>
              </a:schemeClr>
            </a:duotone>
          </a:blip>
          <a:stretch>
            <a:fillRect/>
          </a:stretch>
        </a:blipFill>
      </dgm:spPr>
    </dgm:pt>
    <dgm:pt modelId="{1ADB42E1-5A82-4EC1-85B1-51EFBD694220}" type="pres">
      <dgm:prSet presAssocID="{6439716D-B6B0-4D3B-A65C-CBCC2D976B55}" presName="text" presStyleLbl="node1" presStyleIdx="2" presStyleCnt="3">
        <dgm:presLayoutVars>
          <dgm:bulletEnabled val="1"/>
        </dgm:presLayoutVars>
      </dgm:prSet>
      <dgm:spPr/>
    </dgm:pt>
  </dgm:ptLst>
  <dgm:cxnLst>
    <dgm:cxn modelId="{E19F730A-13C8-498D-99E3-02EF66645DB6}" type="presOf" srcId="{4CFF65A0-2139-4BA7-B446-7CDDC1C91F6B}" destId="{EF518B2F-8A08-4B21-8BC2-0235B4459388}" srcOrd="0" destOrd="0" presId="urn:microsoft.com/office/officeart/2005/8/layout/vList4"/>
    <dgm:cxn modelId="{3E73DF0F-CF5B-4F56-ACDB-6BDD64E04D8E}" type="presOf" srcId="{3A8F4350-06C9-48F4-8436-2F174D966CD7}" destId="{1ADB42E1-5A82-4EC1-85B1-51EFBD694220}" srcOrd="1" destOrd="1" presId="urn:microsoft.com/office/officeart/2005/8/layout/vList4"/>
    <dgm:cxn modelId="{0A78722C-D0E6-4C9D-BC01-C688100BBC2B}" type="presOf" srcId="{83C4C882-6623-4C5F-8015-23F8A967D829}" destId="{A67A54D8-52E1-4E01-991B-22CDB6DB1CEF}" srcOrd="0" destOrd="1" presId="urn:microsoft.com/office/officeart/2005/8/layout/vList4"/>
    <dgm:cxn modelId="{1DEAAA30-4172-4BD0-B4FC-63A42EB4BD3B}" srcId="{6439716D-B6B0-4D3B-A65C-CBCC2D976B55}" destId="{3A8F4350-06C9-48F4-8436-2F174D966CD7}" srcOrd="0" destOrd="0" parTransId="{236F145C-5BFD-4F2E-9088-1150B259C2F4}" sibTransId="{442690AE-7A84-48E8-B5E3-8BD014AB85C5}"/>
    <dgm:cxn modelId="{FD49823A-B580-44D1-AB83-83005E251796}" type="presOf" srcId="{1CA31F0D-3B83-4C86-9F72-9DB0DF273421}" destId="{71013BEE-D0A4-4748-86FF-5B3375EA89A0}" srcOrd="1" destOrd="2" presId="urn:microsoft.com/office/officeart/2005/8/layout/vList4"/>
    <dgm:cxn modelId="{5B346A3F-F614-4127-BACA-3C66FA425627}" type="presOf" srcId="{3DEE4B00-8385-410D-AD5E-BEEC5E235117}" destId="{BDDD526A-1E9F-4D83-9DB7-17592BDE26EF}" srcOrd="1" destOrd="0" presId="urn:microsoft.com/office/officeart/2005/8/layout/vList4"/>
    <dgm:cxn modelId="{BE08E760-7DBE-4D3C-8910-8E5B37BC2B2F}" type="presOf" srcId="{3369B991-B408-4B3C-B321-A38BA3E4079F}" destId="{A67A54D8-52E1-4E01-991B-22CDB6DB1CEF}" srcOrd="0" destOrd="3" presId="urn:microsoft.com/office/officeart/2005/8/layout/vList4"/>
    <dgm:cxn modelId="{831AD943-298F-4CC3-9719-0261211BE713}" type="presOf" srcId="{6E11CC68-A5AA-432D-A922-338B0D3D902E}" destId="{71013BEE-D0A4-4748-86FF-5B3375EA89A0}" srcOrd="1" destOrd="1" presId="urn:microsoft.com/office/officeart/2005/8/layout/vList4"/>
    <dgm:cxn modelId="{D2A48664-F3B3-44BF-99A6-90E48EE23E01}" type="presOf" srcId="{5A78706C-2F94-482E-BD5A-258F13DE2479}" destId="{1ADB42E1-5A82-4EC1-85B1-51EFBD694220}" srcOrd="1" destOrd="3" presId="urn:microsoft.com/office/officeart/2005/8/layout/vList4"/>
    <dgm:cxn modelId="{2DEB8864-B7AF-4477-BE34-235FB9A1E378}" type="presOf" srcId="{3369B991-B408-4B3C-B321-A38BA3E4079F}" destId="{BDDD526A-1E9F-4D83-9DB7-17592BDE26EF}" srcOrd="1" destOrd="3" presId="urn:microsoft.com/office/officeart/2005/8/layout/vList4"/>
    <dgm:cxn modelId="{FF90216B-5A7A-4366-9048-D3A410903AEA}" srcId="{2BC34D48-3601-4884-8BA2-B91988CC5A01}" destId="{6439716D-B6B0-4D3B-A65C-CBCC2D976B55}" srcOrd="2" destOrd="0" parTransId="{65D321D6-D480-4B2F-B98F-7607492602BA}" sibTransId="{76D05237-A13F-492E-8378-549C9D44650D}"/>
    <dgm:cxn modelId="{5B077272-036C-4F99-AF5E-33B58B2437F1}" type="presOf" srcId="{84C3E40A-AE24-4A3A-9C0D-F4D64F1AFA25}" destId="{EF518B2F-8A08-4B21-8BC2-0235B4459388}" srcOrd="0" destOrd="3" presId="urn:microsoft.com/office/officeart/2005/8/layout/vList4"/>
    <dgm:cxn modelId="{8D8CA252-CF51-4655-9341-0177EC9951D2}" srcId="{6439716D-B6B0-4D3B-A65C-CBCC2D976B55}" destId="{5ACAB162-481D-479E-9694-609F2DCF755E}" srcOrd="1" destOrd="0" parTransId="{9A0F4F3E-BD8B-472E-B43D-7298802B65DF}" sibTransId="{1CED1496-A1D4-489A-89FD-BEBBA82730DE}"/>
    <dgm:cxn modelId="{64C14053-E775-4775-BFAD-7190F1200B1E}" type="presOf" srcId="{1CA31F0D-3B83-4C86-9F72-9DB0DF273421}" destId="{EF518B2F-8A08-4B21-8BC2-0235B4459388}" srcOrd="0" destOrd="2" presId="urn:microsoft.com/office/officeart/2005/8/layout/vList4"/>
    <dgm:cxn modelId="{96908B53-A64A-47C7-8ED6-69ADC6747623}" type="presOf" srcId="{4CFF65A0-2139-4BA7-B446-7CDDC1C91F6B}" destId="{71013BEE-D0A4-4748-86FF-5B3375EA89A0}" srcOrd="1" destOrd="0" presId="urn:microsoft.com/office/officeart/2005/8/layout/vList4"/>
    <dgm:cxn modelId="{328CBE74-6FE8-471A-95B9-90A4E8654FDF}" srcId="{2BC34D48-3601-4884-8BA2-B91988CC5A01}" destId="{4CFF65A0-2139-4BA7-B446-7CDDC1C91F6B}" srcOrd="1" destOrd="0" parTransId="{6BE356DF-E3BB-42C9-8744-9081E880601E}" sibTransId="{E41C1A39-9314-40DB-8D47-E5151DF1B3E0}"/>
    <dgm:cxn modelId="{E5694257-C65D-483D-BD20-92FE164C30CB}" type="presOf" srcId="{2BC34D48-3601-4884-8BA2-B91988CC5A01}" destId="{0B620CEC-984D-4745-B365-EF28D428B780}" srcOrd="0" destOrd="0" presId="urn:microsoft.com/office/officeart/2005/8/layout/vList4"/>
    <dgm:cxn modelId="{FE758B81-5CEC-47AA-ADD0-47B13F34B59B}" type="presOf" srcId="{5ACAB162-481D-479E-9694-609F2DCF755E}" destId="{070D6760-738E-48C5-A374-674EDE7E7BBA}" srcOrd="0" destOrd="2" presId="urn:microsoft.com/office/officeart/2005/8/layout/vList4"/>
    <dgm:cxn modelId="{4A757783-DD68-4D83-9320-342659DB002E}" srcId="{4CFF65A0-2139-4BA7-B446-7CDDC1C91F6B}" destId="{84C3E40A-AE24-4A3A-9C0D-F4D64F1AFA25}" srcOrd="2" destOrd="0" parTransId="{A3AD334E-FCC7-4478-A77B-90F1E7A88AD7}" sibTransId="{787C4B1A-377E-4E3F-BD32-4BA6BF1A3DE3}"/>
    <dgm:cxn modelId="{72D0EE83-9209-4431-9904-13459F4F8FAA}" type="presOf" srcId="{5ACAB162-481D-479E-9694-609F2DCF755E}" destId="{1ADB42E1-5A82-4EC1-85B1-51EFBD694220}" srcOrd="1" destOrd="2" presId="urn:microsoft.com/office/officeart/2005/8/layout/vList4"/>
    <dgm:cxn modelId="{C2CA1989-2753-41E0-BA8B-E40C157ED8D3}" type="presOf" srcId="{0B1579A5-C703-4F39-8D2E-D85015E2D0EE}" destId="{BDDD526A-1E9F-4D83-9DB7-17592BDE26EF}" srcOrd="1" destOrd="2" presId="urn:microsoft.com/office/officeart/2005/8/layout/vList4"/>
    <dgm:cxn modelId="{2FE48389-5C78-4B73-923F-B13428B9F86B}" type="presOf" srcId="{3A8F4350-06C9-48F4-8436-2F174D966CD7}" destId="{070D6760-738E-48C5-A374-674EDE7E7BBA}" srcOrd="0" destOrd="1" presId="urn:microsoft.com/office/officeart/2005/8/layout/vList4"/>
    <dgm:cxn modelId="{1850458B-70FB-4B2D-B358-ABD60ECAE58A}" type="presOf" srcId="{6439716D-B6B0-4D3B-A65C-CBCC2D976B55}" destId="{1ADB42E1-5A82-4EC1-85B1-51EFBD694220}" srcOrd="1" destOrd="0" presId="urn:microsoft.com/office/officeart/2005/8/layout/vList4"/>
    <dgm:cxn modelId="{BD08A490-449E-4B7A-B0D4-80450D9C9D56}" type="presOf" srcId="{0B1579A5-C703-4F39-8D2E-D85015E2D0EE}" destId="{A67A54D8-52E1-4E01-991B-22CDB6DB1CEF}" srcOrd="0" destOrd="2" presId="urn:microsoft.com/office/officeart/2005/8/layout/vList4"/>
    <dgm:cxn modelId="{7F565A9A-B86F-4F39-8DF2-D3E0AD81E419}" srcId="{3DEE4B00-8385-410D-AD5E-BEEC5E235117}" destId="{83C4C882-6623-4C5F-8015-23F8A967D829}" srcOrd="0" destOrd="0" parTransId="{7864024E-0446-4990-9F36-D1A9ED5C28DD}" sibTransId="{2CD4B041-F353-46F3-B2AA-725057F5544A}"/>
    <dgm:cxn modelId="{CD0EAAB6-F3D2-4E99-99EC-D990557A5A07}" type="presOf" srcId="{6439716D-B6B0-4D3B-A65C-CBCC2D976B55}" destId="{070D6760-738E-48C5-A374-674EDE7E7BBA}" srcOrd="0" destOrd="0" presId="urn:microsoft.com/office/officeart/2005/8/layout/vList4"/>
    <dgm:cxn modelId="{2D79FFB8-A82A-4156-AF6A-EB5DB5D6DCA9}" type="presOf" srcId="{83C4C882-6623-4C5F-8015-23F8A967D829}" destId="{BDDD526A-1E9F-4D83-9DB7-17592BDE26EF}" srcOrd="1" destOrd="1" presId="urn:microsoft.com/office/officeart/2005/8/layout/vList4"/>
    <dgm:cxn modelId="{17C6C0BA-AF88-4D5A-8C41-F6D949EF3692}" srcId="{4CFF65A0-2139-4BA7-B446-7CDDC1C91F6B}" destId="{1CA31F0D-3B83-4C86-9F72-9DB0DF273421}" srcOrd="1" destOrd="0" parTransId="{16111CF6-30E0-43D1-8993-A3C96A15E4CA}" sibTransId="{10520D89-6605-4244-ADA7-469A09E5C1E1}"/>
    <dgm:cxn modelId="{F294EAC2-CD33-4CA3-A4D5-0FF6221D830F}" srcId="{2BC34D48-3601-4884-8BA2-B91988CC5A01}" destId="{3DEE4B00-8385-410D-AD5E-BEEC5E235117}" srcOrd="0" destOrd="0" parTransId="{9F975E3A-010A-4C84-9183-CF8044CC8E0D}" sibTransId="{AA0899E0-D99C-4A7B-8BB4-25E4D2D4CA2A}"/>
    <dgm:cxn modelId="{296083C8-9306-4834-B39E-C113B09B5B42}" srcId="{4CFF65A0-2139-4BA7-B446-7CDDC1C91F6B}" destId="{6E11CC68-A5AA-432D-A922-338B0D3D902E}" srcOrd="0" destOrd="0" parTransId="{866510DC-18CF-4CA9-B6B1-CCEDA8502B4B}" sibTransId="{998A32B9-A065-42CB-A3DF-9F0A0E4C06F2}"/>
    <dgm:cxn modelId="{FE5130D1-3B98-4E5B-828B-B1243DDB7DDD}" srcId="{3DEE4B00-8385-410D-AD5E-BEEC5E235117}" destId="{0B1579A5-C703-4F39-8D2E-D85015E2D0EE}" srcOrd="1" destOrd="0" parTransId="{CE6334FB-2F9E-4FE6-956A-304BE3289D90}" sibTransId="{DC7BBCFC-9BD6-4259-95F3-94766049B856}"/>
    <dgm:cxn modelId="{C3B4E9D4-F4C3-41B0-A9DD-AE8AC0069BBE}" srcId="{6439716D-B6B0-4D3B-A65C-CBCC2D976B55}" destId="{5A78706C-2F94-482E-BD5A-258F13DE2479}" srcOrd="2" destOrd="0" parTransId="{73DD2A27-AA43-4022-855F-E5E0AAE62CC7}" sibTransId="{FF318E58-B888-46D5-8046-C17C18A900AA}"/>
    <dgm:cxn modelId="{54E5B6D6-D04D-4AED-9946-28A3FA36D9B8}" type="presOf" srcId="{5A78706C-2F94-482E-BD5A-258F13DE2479}" destId="{070D6760-738E-48C5-A374-674EDE7E7BBA}" srcOrd="0" destOrd="3" presId="urn:microsoft.com/office/officeart/2005/8/layout/vList4"/>
    <dgm:cxn modelId="{4A6B01F2-4758-4801-8150-B5246DE18F5C}" srcId="{3DEE4B00-8385-410D-AD5E-BEEC5E235117}" destId="{3369B991-B408-4B3C-B321-A38BA3E4079F}" srcOrd="2" destOrd="0" parTransId="{78B82FAB-3C0F-4C89-A28B-B07BAF7790FA}" sibTransId="{C0DC3821-32F7-49E5-8F63-93CADBB6BF3A}"/>
    <dgm:cxn modelId="{3AB0DDF9-576A-4CA1-9AFF-0928DD9BAF78}" type="presOf" srcId="{84C3E40A-AE24-4A3A-9C0D-F4D64F1AFA25}" destId="{71013BEE-D0A4-4748-86FF-5B3375EA89A0}" srcOrd="1" destOrd="3" presId="urn:microsoft.com/office/officeart/2005/8/layout/vList4"/>
    <dgm:cxn modelId="{61D95FFA-FBB5-41E7-A676-17C6D722CD0A}" type="presOf" srcId="{3DEE4B00-8385-410D-AD5E-BEEC5E235117}" destId="{A67A54D8-52E1-4E01-991B-22CDB6DB1CEF}" srcOrd="0" destOrd="0" presId="urn:microsoft.com/office/officeart/2005/8/layout/vList4"/>
    <dgm:cxn modelId="{9CB2EDFE-35D1-4341-92D3-CD2FB6F6BE54}" type="presOf" srcId="{6E11CC68-A5AA-432D-A922-338B0D3D902E}" destId="{EF518B2F-8A08-4B21-8BC2-0235B4459388}" srcOrd="0" destOrd="1" presId="urn:microsoft.com/office/officeart/2005/8/layout/vList4"/>
    <dgm:cxn modelId="{54B472E1-6025-4217-9FD9-DC5E665756F0}" type="presParOf" srcId="{0B620CEC-984D-4745-B365-EF28D428B780}" destId="{299E5F91-FA4C-4CF1-BE19-EF7A8DD06545}" srcOrd="0" destOrd="0" presId="urn:microsoft.com/office/officeart/2005/8/layout/vList4"/>
    <dgm:cxn modelId="{F9FBF085-D69F-414B-9157-DEBF62D9EE9B}" type="presParOf" srcId="{299E5F91-FA4C-4CF1-BE19-EF7A8DD06545}" destId="{A67A54D8-52E1-4E01-991B-22CDB6DB1CEF}" srcOrd="0" destOrd="0" presId="urn:microsoft.com/office/officeart/2005/8/layout/vList4"/>
    <dgm:cxn modelId="{FB0D5C7F-3A76-42B9-8091-84DC3B4A90DF}" type="presParOf" srcId="{299E5F91-FA4C-4CF1-BE19-EF7A8DD06545}" destId="{E5CB2396-687D-4C72-8158-2CDC9102C6B8}" srcOrd="1" destOrd="0" presId="urn:microsoft.com/office/officeart/2005/8/layout/vList4"/>
    <dgm:cxn modelId="{57F6B992-53E1-4C08-B7B3-F4994A7316B9}" type="presParOf" srcId="{299E5F91-FA4C-4CF1-BE19-EF7A8DD06545}" destId="{BDDD526A-1E9F-4D83-9DB7-17592BDE26EF}" srcOrd="2" destOrd="0" presId="urn:microsoft.com/office/officeart/2005/8/layout/vList4"/>
    <dgm:cxn modelId="{2C41B10F-E730-45E2-A0D6-E5ADEEE0BCEE}" type="presParOf" srcId="{0B620CEC-984D-4745-B365-EF28D428B780}" destId="{E9ECDC14-F090-467F-86CD-D74B7365AA5B}" srcOrd="1" destOrd="0" presId="urn:microsoft.com/office/officeart/2005/8/layout/vList4"/>
    <dgm:cxn modelId="{E079788C-8DAC-4625-99D2-CA8222553DCE}" type="presParOf" srcId="{0B620CEC-984D-4745-B365-EF28D428B780}" destId="{9FB0068B-BABD-4C5D-8B7F-57E62ADD8276}" srcOrd="2" destOrd="0" presId="urn:microsoft.com/office/officeart/2005/8/layout/vList4"/>
    <dgm:cxn modelId="{08E970FA-A991-4433-BBE8-ED4E9544D707}" type="presParOf" srcId="{9FB0068B-BABD-4C5D-8B7F-57E62ADD8276}" destId="{EF518B2F-8A08-4B21-8BC2-0235B4459388}" srcOrd="0" destOrd="0" presId="urn:microsoft.com/office/officeart/2005/8/layout/vList4"/>
    <dgm:cxn modelId="{DF37E268-2B1F-4A98-9279-BF89E9C52689}" type="presParOf" srcId="{9FB0068B-BABD-4C5D-8B7F-57E62ADD8276}" destId="{E6EB6D85-680C-496C-A65A-3437CF124CF5}" srcOrd="1" destOrd="0" presId="urn:microsoft.com/office/officeart/2005/8/layout/vList4"/>
    <dgm:cxn modelId="{F14892E9-3643-4B62-8356-137080B6FA0F}" type="presParOf" srcId="{9FB0068B-BABD-4C5D-8B7F-57E62ADD8276}" destId="{71013BEE-D0A4-4748-86FF-5B3375EA89A0}" srcOrd="2" destOrd="0" presId="urn:microsoft.com/office/officeart/2005/8/layout/vList4"/>
    <dgm:cxn modelId="{3BE84B92-FEFC-4771-BA50-B616AFF6EFDC}" type="presParOf" srcId="{0B620CEC-984D-4745-B365-EF28D428B780}" destId="{DFCF4FEC-0CE1-486E-B059-6D9FDCD7CF48}" srcOrd="3" destOrd="0" presId="urn:microsoft.com/office/officeart/2005/8/layout/vList4"/>
    <dgm:cxn modelId="{CD53E061-FD67-4EE0-9B04-21F95E9074F6}" type="presParOf" srcId="{0B620CEC-984D-4745-B365-EF28D428B780}" destId="{14B79FF6-BE7C-43A9-BE2D-073A41EC3C66}" srcOrd="4" destOrd="0" presId="urn:microsoft.com/office/officeart/2005/8/layout/vList4"/>
    <dgm:cxn modelId="{C7BF6E72-1143-476E-8133-AD179B441009}" type="presParOf" srcId="{14B79FF6-BE7C-43A9-BE2D-073A41EC3C66}" destId="{070D6760-738E-48C5-A374-674EDE7E7BBA}" srcOrd="0" destOrd="0" presId="urn:microsoft.com/office/officeart/2005/8/layout/vList4"/>
    <dgm:cxn modelId="{6DD385F4-BC71-468F-8657-A7FE39C61623}" type="presParOf" srcId="{14B79FF6-BE7C-43A9-BE2D-073A41EC3C66}" destId="{E5C5833B-F8DD-42EC-ABA7-C900946D9B94}" srcOrd="1" destOrd="0" presId="urn:microsoft.com/office/officeart/2005/8/layout/vList4"/>
    <dgm:cxn modelId="{DD67E415-6947-4219-A104-D22663B75E3F}" type="presParOf" srcId="{14B79FF6-BE7C-43A9-BE2D-073A41EC3C66}" destId="{1ADB42E1-5A82-4EC1-85B1-51EFBD69422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CBA9DF-AEA9-48B2-8666-32E2028D971E}" type="doc">
      <dgm:prSet loTypeId="urn:microsoft.com/office/officeart/2005/8/layout/vList4" loCatId="list" qsTypeId="urn:microsoft.com/office/officeart/2005/8/quickstyle/simple1" qsCatId="simple" csTypeId="urn:microsoft.com/office/officeart/2005/8/colors/accent1_2" csCatId="accent1" phldr="1"/>
      <dgm:spPr/>
    </dgm:pt>
    <dgm:pt modelId="{F973E697-CBD7-47A5-A8F0-3B8644977C58}">
      <dgm:prSet phldrT="[Text]"/>
      <dgm:spPr>
        <a:solidFill>
          <a:schemeClr val="accent2">
            <a:lumMod val="50000"/>
          </a:schemeClr>
        </a:solidFill>
      </dgm:spPr>
      <dgm:t>
        <a:bodyPr/>
        <a:lstStyle/>
        <a:p>
          <a:r>
            <a:rPr lang="en-US" dirty="0"/>
            <a:t>Shipping Network</a:t>
          </a:r>
        </a:p>
      </dgm:t>
    </dgm:pt>
    <dgm:pt modelId="{1140CE9A-84A0-4D2D-A997-202447B0C2DA}" type="parTrans" cxnId="{39B5CC7A-2D2C-4927-BD20-C17F1512E17B}">
      <dgm:prSet/>
      <dgm:spPr/>
      <dgm:t>
        <a:bodyPr/>
        <a:lstStyle/>
        <a:p>
          <a:endParaRPr lang="en-US"/>
        </a:p>
      </dgm:t>
    </dgm:pt>
    <dgm:pt modelId="{29DC65D1-7F04-43DD-AA1F-987BEDBA9BC7}" type="sibTrans" cxnId="{39B5CC7A-2D2C-4927-BD20-C17F1512E17B}">
      <dgm:prSet/>
      <dgm:spPr/>
      <dgm:t>
        <a:bodyPr/>
        <a:lstStyle/>
        <a:p>
          <a:endParaRPr lang="en-US"/>
        </a:p>
      </dgm:t>
    </dgm:pt>
    <dgm:pt modelId="{7EC2FDA1-7E41-4048-8EE0-8F06BE355EFB}">
      <dgm:prSet phldrT="[Text]"/>
      <dgm:spPr>
        <a:solidFill>
          <a:schemeClr val="accent2">
            <a:lumMod val="50000"/>
          </a:schemeClr>
        </a:solidFill>
      </dgm:spPr>
      <dgm:t>
        <a:bodyPr/>
        <a:lstStyle/>
        <a:p>
          <a:r>
            <a:rPr lang="en-US" dirty="0"/>
            <a:t>Port Operations</a:t>
          </a:r>
        </a:p>
      </dgm:t>
    </dgm:pt>
    <dgm:pt modelId="{EFCF8EC0-71A0-4605-8EF3-0E181B332C4B}" type="parTrans" cxnId="{639F2DC9-9194-4FD0-848D-229D765C7784}">
      <dgm:prSet/>
      <dgm:spPr/>
      <dgm:t>
        <a:bodyPr/>
        <a:lstStyle/>
        <a:p>
          <a:endParaRPr lang="en-US"/>
        </a:p>
      </dgm:t>
    </dgm:pt>
    <dgm:pt modelId="{DC1C6F2D-1749-44A1-851F-C18092D07716}" type="sibTrans" cxnId="{639F2DC9-9194-4FD0-848D-229D765C7784}">
      <dgm:prSet/>
      <dgm:spPr/>
      <dgm:t>
        <a:bodyPr/>
        <a:lstStyle/>
        <a:p>
          <a:endParaRPr lang="en-US"/>
        </a:p>
      </dgm:t>
    </dgm:pt>
    <dgm:pt modelId="{BB7E543B-0900-4068-85E8-44C4D5BAB2E9}">
      <dgm:prSet phldrT="[Text]"/>
      <dgm:spPr>
        <a:solidFill>
          <a:schemeClr val="accent2">
            <a:lumMod val="50000"/>
          </a:schemeClr>
        </a:solidFill>
      </dgm:spPr>
      <dgm:t>
        <a:bodyPr/>
        <a:lstStyle/>
        <a:p>
          <a:r>
            <a:rPr lang="en-US" dirty="0"/>
            <a:t>Hinterland</a:t>
          </a:r>
        </a:p>
      </dgm:t>
    </dgm:pt>
    <dgm:pt modelId="{BB59106A-F549-466E-AB71-E67658AB7E40}" type="parTrans" cxnId="{A863567B-9F6A-449A-8666-9B273FFFF786}">
      <dgm:prSet/>
      <dgm:spPr/>
      <dgm:t>
        <a:bodyPr/>
        <a:lstStyle/>
        <a:p>
          <a:endParaRPr lang="en-US"/>
        </a:p>
      </dgm:t>
    </dgm:pt>
    <dgm:pt modelId="{3F58CE4A-BDCD-4C66-A00C-FB22472082F8}" type="sibTrans" cxnId="{A863567B-9F6A-449A-8666-9B273FFFF786}">
      <dgm:prSet/>
      <dgm:spPr/>
      <dgm:t>
        <a:bodyPr/>
        <a:lstStyle/>
        <a:p>
          <a:endParaRPr lang="en-US"/>
        </a:p>
      </dgm:t>
    </dgm:pt>
    <dgm:pt modelId="{49611CF3-8B54-413E-B45F-126517AE0B6F}">
      <dgm:prSet phldrT="[Text]"/>
      <dgm:spPr>
        <a:solidFill>
          <a:schemeClr val="accent2">
            <a:lumMod val="50000"/>
          </a:schemeClr>
        </a:solidFill>
      </dgm:spPr>
      <dgm:t>
        <a:bodyPr/>
        <a:lstStyle/>
        <a:p>
          <a:r>
            <a:rPr lang="en-US" dirty="0"/>
            <a:t>Cascading of ship assets; Less port of call options; Changes in the frequency of services; Increase in transshipment.</a:t>
          </a:r>
        </a:p>
      </dgm:t>
    </dgm:pt>
    <dgm:pt modelId="{6D631A8D-BC41-42A3-A1E9-B96C00381AA8}" type="parTrans" cxnId="{B46149E3-89EF-4CDE-9443-56F0229BE48A}">
      <dgm:prSet/>
      <dgm:spPr/>
      <dgm:t>
        <a:bodyPr/>
        <a:lstStyle/>
        <a:p>
          <a:endParaRPr lang="en-US"/>
        </a:p>
      </dgm:t>
    </dgm:pt>
    <dgm:pt modelId="{4755158C-9D44-46C5-91C3-E43A618BB20C}" type="sibTrans" cxnId="{B46149E3-89EF-4CDE-9443-56F0229BE48A}">
      <dgm:prSet/>
      <dgm:spPr/>
      <dgm:t>
        <a:bodyPr/>
        <a:lstStyle/>
        <a:p>
          <a:endParaRPr lang="en-US"/>
        </a:p>
      </dgm:t>
    </dgm:pt>
    <dgm:pt modelId="{5CCEB581-F455-4970-8B9E-3727E47E16DC}">
      <dgm:prSet phldrT="[Text]"/>
      <dgm:spPr>
        <a:solidFill>
          <a:schemeClr val="accent2">
            <a:lumMod val="50000"/>
          </a:schemeClr>
        </a:solidFill>
      </dgm:spPr>
      <dgm:t>
        <a:bodyPr/>
        <a:lstStyle/>
        <a:p>
          <a:r>
            <a:rPr lang="en-US" dirty="0"/>
            <a:t>Dredging; Improved equipment; More yard storage.</a:t>
          </a:r>
        </a:p>
      </dgm:t>
    </dgm:pt>
    <dgm:pt modelId="{CEA1F72A-5BCF-44D7-99A8-2F15F65412C5}" type="parTrans" cxnId="{690C2C4D-E321-4E21-AA94-6062D3B5F79F}">
      <dgm:prSet/>
      <dgm:spPr/>
      <dgm:t>
        <a:bodyPr/>
        <a:lstStyle/>
        <a:p>
          <a:endParaRPr lang="en-US"/>
        </a:p>
      </dgm:t>
    </dgm:pt>
    <dgm:pt modelId="{CDF8FD34-097B-46B4-8821-633097502FC5}" type="sibTrans" cxnId="{690C2C4D-E321-4E21-AA94-6062D3B5F79F}">
      <dgm:prSet/>
      <dgm:spPr/>
      <dgm:t>
        <a:bodyPr/>
        <a:lstStyle/>
        <a:p>
          <a:endParaRPr lang="en-US"/>
        </a:p>
      </dgm:t>
    </dgm:pt>
    <dgm:pt modelId="{90194BAA-4799-4AF4-8071-025317975613}">
      <dgm:prSet phldrT="[Text]"/>
      <dgm:spPr>
        <a:solidFill>
          <a:schemeClr val="accent2">
            <a:lumMod val="50000"/>
          </a:schemeClr>
        </a:solidFill>
      </dgm:spPr>
      <dgm:t>
        <a:bodyPr/>
        <a:lstStyle/>
        <a:p>
          <a:r>
            <a:rPr lang="en-US" dirty="0"/>
            <a:t>Increased congestion; Pressure to invest in infrastructures; Modal shift; Setting of inland ports.</a:t>
          </a:r>
        </a:p>
      </dgm:t>
    </dgm:pt>
    <dgm:pt modelId="{D0897B8E-6B0C-45A2-B8A4-40CE17A3AAB9}" type="parTrans" cxnId="{270B8360-00FC-468A-A143-7B4BB6FFDA13}">
      <dgm:prSet/>
      <dgm:spPr/>
      <dgm:t>
        <a:bodyPr/>
        <a:lstStyle/>
        <a:p>
          <a:endParaRPr lang="en-US"/>
        </a:p>
      </dgm:t>
    </dgm:pt>
    <dgm:pt modelId="{058D0FD9-7B93-4689-A93F-A348603B9E39}" type="sibTrans" cxnId="{270B8360-00FC-468A-A143-7B4BB6FFDA13}">
      <dgm:prSet/>
      <dgm:spPr/>
      <dgm:t>
        <a:bodyPr/>
        <a:lstStyle/>
        <a:p>
          <a:endParaRPr lang="en-US"/>
        </a:p>
      </dgm:t>
    </dgm:pt>
    <dgm:pt modelId="{28C6A4E0-C614-414E-8556-13E6A1088BF4}" type="pres">
      <dgm:prSet presAssocID="{11CBA9DF-AEA9-48B2-8666-32E2028D971E}" presName="linear" presStyleCnt="0">
        <dgm:presLayoutVars>
          <dgm:dir/>
          <dgm:resizeHandles val="exact"/>
        </dgm:presLayoutVars>
      </dgm:prSet>
      <dgm:spPr/>
    </dgm:pt>
    <dgm:pt modelId="{783AB4E7-4DB0-4311-8C8E-315DCC3F19A9}" type="pres">
      <dgm:prSet presAssocID="{F973E697-CBD7-47A5-A8F0-3B8644977C58}" presName="comp" presStyleCnt="0"/>
      <dgm:spPr/>
    </dgm:pt>
    <dgm:pt modelId="{62FFC500-3B50-41CF-929E-AA576AD6C724}" type="pres">
      <dgm:prSet presAssocID="{F973E697-CBD7-47A5-A8F0-3B8644977C58}" presName="box" presStyleLbl="node1" presStyleIdx="0" presStyleCnt="3"/>
      <dgm:spPr/>
    </dgm:pt>
    <dgm:pt modelId="{768162B9-1537-4870-B6F4-7B725417292E}" type="pres">
      <dgm:prSet presAssocID="{F973E697-CBD7-47A5-A8F0-3B8644977C58}" presName="img" presStyleLbl="fgImgPlace1" presStyleIdx="0" presStyleCnt="3"/>
      <dgm:spPr>
        <a:blipFill rotWithShape="1">
          <a:blip xmlns:r="http://schemas.openxmlformats.org/officeDocument/2006/relationships" r:embed="rId1"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78FB01BE-46CE-417C-91F8-8BB8DEAD6E19}" type="pres">
      <dgm:prSet presAssocID="{F973E697-CBD7-47A5-A8F0-3B8644977C58}" presName="text" presStyleLbl="node1" presStyleIdx="0" presStyleCnt="3">
        <dgm:presLayoutVars>
          <dgm:bulletEnabled val="1"/>
        </dgm:presLayoutVars>
      </dgm:prSet>
      <dgm:spPr/>
    </dgm:pt>
    <dgm:pt modelId="{46E703C9-50DF-4AD9-B54E-0BB582674EE5}" type="pres">
      <dgm:prSet presAssocID="{29DC65D1-7F04-43DD-AA1F-987BEDBA9BC7}" presName="spacer" presStyleCnt="0"/>
      <dgm:spPr/>
    </dgm:pt>
    <dgm:pt modelId="{D845E631-DCC3-4915-92A1-4D4F4A5FE248}" type="pres">
      <dgm:prSet presAssocID="{7EC2FDA1-7E41-4048-8EE0-8F06BE355EFB}" presName="comp" presStyleCnt="0"/>
      <dgm:spPr/>
    </dgm:pt>
    <dgm:pt modelId="{4A8E35C4-E28C-4D8E-923D-C57D86353466}" type="pres">
      <dgm:prSet presAssocID="{7EC2FDA1-7E41-4048-8EE0-8F06BE355EFB}" presName="box" presStyleLbl="node1" presStyleIdx="1" presStyleCnt="3"/>
      <dgm:spPr/>
    </dgm:pt>
    <dgm:pt modelId="{582FB1CA-A59A-4C35-A0D0-DDF57A14BC5D}" type="pres">
      <dgm:prSet presAssocID="{7EC2FDA1-7E41-4048-8EE0-8F06BE355EFB}" presName="img" presStyleLbl="fgImgPlace1" presStyleIdx="1" presStyleCnt="3"/>
      <dgm:spPr>
        <a:blipFill rotWithShape="1">
          <a:blip xmlns:r="http://schemas.openxmlformats.org/officeDocument/2006/relationships"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964A2CC0-9826-4305-ABFF-3A2313DEDADB}" type="pres">
      <dgm:prSet presAssocID="{7EC2FDA1-7E41-4048-8EE0-8F06BE355EFB}" presName="text" presStyleLbl="node1" presStyleIdx="1" presStyleCnt="3">
        <dgm:presLayoutVars>
          <dgm:bulletEnabled val="1"/>
        </dgm:presLayoutVars>
      </dgm:prSet>
      <dgm:spPr/>
    </dgm:pt>
    <dgm:pt modelId="{8867BB4D-53C5-47D6-A3CB-9362431610AB}" type="pres">
      <dgm:prSet presAssocID="{DC1C6F2D-1749-44A1-851F-C18092D07716}" presName="spacer" presStyleCnt="0"/>
      <dgm:spPr/>
    </dgm:pt>
    <dgm:pt modelId="{28CA03BB-2AE4-431E-9878-75521F304CA7}" type="pres">
      <dgm:prSet presAssocID="{BB7E543B-0900-4068-85E8-44C4D5BAB2E9}" presName="comp" presStyleCnt="0"/>
      <dgm:spPr/>
    </dgm:pt>
    <dgm:pt modelId="{DA468287-532A-46C8-99D7-34CF0A2AB91D}" type="pres">
      <dgm:prSet presAssocID="{BB7E543B-0900-4068-85E8-44C4D5BAB2E9}" presName="box" presStyleLbl="node1" presStyleIdx="2" presStyleCnt="3"/>
      <dgm:spPr/>
    </dgm:pt>
    <dgm:pt modelId="{5A261DB2-E8E8-4F5E-999A-8931B75F6303}" type="pres">
      <dgm:prSet presAssocID="{BB7E543B-0900-4068-85E8-44C4D5BAB2E9}" presName="img" presStyleLbl="fgImgPlace1" presStyleIdx="2" presStyleCnt="3"/>
      <dgm:spPr>
        <a:blipFill rotWithShape="1">
          <a:blip xmlns:r="http://schemas.openxmlformats.org/officeDocument/2006/relationships"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69D6284C-4A66-48FE-AA4E-2ED5147E8D09}" type="pres">
      <dgm:prSet presAssocID="{BB7E543B-0900-4068-85E8-44C4D5BAB2E9}" presName="text" presStyleLbl="node1" presStyleIdx="2" presStyleCnt="3">
        <dgm:presLayoutVars>
          <dgm:bulletEnabled val="1"/>
        </dgm:presLayoutVars>
      </dgm:prSet>
      <dgm:spPr/>
    </dgm:pt>
  </dgm:ptLst>
  <dgm:cxnLst>
    <dgm:cxn modelId="{2F833608-7286-4DFB-AF00-B789B7B2C67F}" type="presOf" srcId="{F973E697-CBD7-47A5-A8F0-3B8644977C58}" destId="{62FFC500-3B50-41CF-929E-AA576AD6C724}" srcOrd="0" destOrd="0" presId="urn:microsoft.com/office/officeart/2005/8/layout/vList4"/>
    <dgm:cxn modelId="{975A9E29-F350-41F8-8F00-4D1732A3CDBA}" type="presOf" srcId="{7EC2FDA1-7E41-4048-8EE0-8F06BE355EFB}" destId="{4A8E35C4-E28C-4D8E-923D-C57D86353466}" srcOrd="0" destOrd="0" presId="urn:microsoft.com/office/officeart/2005/8/layout/vList4"/>
    <dgm:cxn modelId="{62522C35-D07E-4C57-A6F6-5BD5291F4BCF}" type="presOf" srcId="{BB7E543B-0900-4068-85E8-44C4D5BAB2E9}" destId="{DA468287-532A-46C8-99D7-34CF0A2AB91D}" srcOrd="0" destOrd="0" presId="urn:microsoft.com/office/officeart/2005/8/layout/vList4"/>
    <dgm:cxn modelId="{2121283B-9295-48E0-8D7F-14298B1682D7}" type="presOf" srcId="{49611CF3-8B54-413E-B45F-126517AE0B6F}" destId="{78FB01BE-46CE-417C-91F8-8BB8DEAD6E19}" srcOrd="1" destOrd="1" presId="urn:microsoft.com/office/officeart/2005/8/layout/vList4"/>
    <dgm:cxn modelId="{8595B13D-8468-4AA2-8016-E65249EEEA94}" type="presOf" srcId="{90194BAA-4799-4AF4-8071-025317975613}" destId="{DA468287-532A-46C8-99D7-34CF0A2AB91D}" srcOrd="0" destOrd="1" presId="urn:microsoft.com/office/officeart/2005/8/layout/vList4"/>
    <dgm:cxn modelId="{270B8360-00FC-468A-A143-7B4BB6FFDA13}" srcId="{BB7E543B-0900-4068-85E8-44C4D5BAB2E9}" destId="{90194BAA-4799-4AF4-8071-025317975613}" srcOrd="0" destOrd="0" parTransId="{D0897B8E-6B0C-45A2-B8A4-40CE17A3AAB9}" sibTransId="{058D0FD9-7B93-4689-A93F-A348603B9E39}"/>
    <dgm:cxn modelId="{9FB0456A-29D1-4E8E-88BE-C6D53CCC71C0}" type="presOf" srcId="{F973E697-CBD7-47A5-A8F0-3B8644977C58}" destId="{78FB01BE-46CE-417C-91F8-8BB8DEAD6E19}" srcOrd="1" destOrd="0" presId="urn:microsoft.com/office/officeart/2005/8/layout/vList4"/>
    <dgm:cxn modelId="{690C2C4D-E321-4E21-AA94-6062D3B5F79F}" srcId="{7EC2FDA1-7E41-4048-8EE0-8F06BE355EFB}" destId="{5CCEB581-F455-4970-8B9E-3727E47E16DC}" srcOrd="0" destOrd="0" parTransId="{CEA1F72A-5BCF-44D7-99A8-2F15F65412C5}" sibTransId="{CDF8FD34-097B-46B4-8821-633097502FC5}"/>
    <dgm:cxn modelId="{FBA6A56E-D1A5-4F61-B469-F6F667AF67C7}" type="presOf" srcId="{7EC2FDA1-7E41-4048-8EE0-8F06BE355EFB}" destId="{964A2CC0-9826-4305-ABFF-3A2313DEDADB}" srcOrd="1" destOrd="0" presId="urn:microsoft.com/office/officeart/2005/8/layout/vList4"/>
    <dgm:cxn modelId="{39B5CC7A-2D2C-4927-BD20-C17F1512E17B}" srcId="{11CBA9DF-AEA9-48B2-8666-32E2028D971E}" destId="{F973E697-CBD7-47A5-A8F0-3B8644977C58}" srcOrd="0" destOrd="0" parTransId="{1140CE9A-84A0-4D2D-A997-202447B0C2DA}" sibTransId="{29DC65D1-7F04-43DD-AA1F-987BEDBA9BC7}"/>
    <dgm:cxn modelId="{A863567B-9F6A-449A-8666-9B273FFFF786}" srcId="{11CBA9DF-AEA9-48B2-8666-32E2028D971E}" destId="{BB7E543B-0900-4068-85E8-44C4D5BAB2E9}" srcOrd="2" destOrd="0" parTransId="{BB59106A-F549-466E-AB71-E67658AB7E40}" sibTransId="{3F58CE4A-BDCD-4C66-A00C-FB22472082F8}"/>
    <dgm:cxn modelId="{F702017F-3ED0-435D-9CF7-D79C3378BE7B}" type="presOf" srcId="{5CCEB581-F455-4970-8B9E-3727E47E16DC}" destId="{964A2CC0-9826-4305-ABFF-3A2313DEDADB}" srcOrd="1" destOrd="1" presId="urn:microsoft.com/office/officeart/2005/8/layout/vList4"/>
    <dgm:cxn modelId="{149DDE80-9D60-4896-B647-3E4C502C2B90}" type="presOf" srcId="{BB7E543B-0900-4068-85E8-44C4D5BAB2E9}" destId="{69D6284C-4A66-48FE-AA4E-2ED5147E8D09}" srcOrd="1" destOrd="0" presId="urn:microsoft.com/office/officeart/2005/8/layout/vList4"/>
    <dgm:cxn modelId="{314A7CA8-23AE-476B-A16E-9CD21309D448}" type="presOf" srcId="{5CCEB581-F455-4970-8B9E-3727E47E16DC}" destId="{4A8E35C4-E28C-4D8E-923D-C57D86353466}" srcOrd="0" destOrd="1" presId="urn:microsoft.com/office/officeart/2005/8/layout/vList4"/>
    <dgm:cxn modelId="{394F66AA-3427-49E3-A41C-230CD5DFE066}" type="presOf" srcId="{49611CF3-8B54-413E-B45F-126517AE0B6F}" destId="{62FFC500-3B50-41CF-929E-AA576AD6C724}" srcOrd="0" destOrd="1" presId="urn:microsoft.com/office/officeart/2005/8/layout/vList4"/>
    <dgm:cxn modelId="{3F2FE4C0-D027-4DF6-B4B0-D2E716F9DC65}" type="presOf" srcId="{11CBA9DF-AEA9-48B2-8666-32E2028D971E}" destId="{28C6A4E0-C614-414E-8556-13E6A1088BF4}" srcOrd="0" destOrd="0" presId="urn:microsoft.com/office/officeart/2005/8/layout/vList4"/>
    <dgm:cxn modelId="{639F2DC9-9194-4FD0-848D-229D765C7784}" srcId="{11CBA9DF-AEA9-48B2-8666-32E2028D971E}" destId="{7EC2FDA1-7E41-4048-8EE0-8F06BE355EFB}" srcOrd="1" destOrd="0" parTransId="{EFCF8EC0-71A0-4605-8EF3-0E181B332C4B}" sibTransId="{DC1C6F2D-1749-44A1-851F-C18092D07716}"/>
    <dgm:cxn modelId="{E3276ECA-4590-4050-8451-97425F7F13E0}" type="presOf" srcId="{90194BAA-4799-4AF4-8071-025317975613}" destId="{69D6284C-4A66-48FE-AA4E-2ED5147E8D09}" srcOrd="1" destOrd="1" presId="urn:microsoft.com/office/officeart/2005/8/layout/vList4"/>
    <dgm:cxn modelId="{B46149E3-89EF-4CDE-9443-56F0229BE48A}" srcId="{F973E697-CBD7-47A5-A8F0-3B8644977C58}" destId="{49611CF3-8B54-413E-B45F-126517AE0B6F}" srcOrd="0" destOrd="0" parTransId="{6D631A8D-BC41-42A3-A1E9-B96C00381AA8}" sibTransId="{4755158C-9D44-46C5-91C3-E43A618BB20C}"/>
    <dgm:cxn modelId="{575B34BF-B2A8-4623-82E3-E606786D844C}" type="presParOf" srcId="{28C6A4E0-C614-414E-8556-13E6A1088BF4}" destId="{783AB4E7-4DB0-4311-8C8E-315DCC3F19A9}" srcOrd="0" destOrd="0" presId="urn:microsoft.com/office/officeart/2005/8/layout/vList4"/>
    <dgm:cxn modelId="{543894CC-7B88-4348-8DC0-D0E8E25F35AB}" type="presParOf" srcId="{783AB4E7-4DB0-4311-8C8E-315DCC3F19A9}" destId="{62FFC500-3B50-41CF-929E-AA576AD6C724}" srcOrd="0" destOrd="0" presId="urn:microsoft.com/office/officeart/2005/8/layout/vList4"/>
    <dgm:cxn modelId="{E9B2DE42-E1C4-439C-BBCC-E9D71A75D284}" type="presParOf" srcId="{783AB4E7-4DB0-4311-8C8E-315DCC3F19A9}" destId="{768162B9-1537-4870-B6F4-7B725417292E}" srcOrd="1" destOrd="0" presId="urn:microsoft.com/office/officeart/2005/8/layout/vList4"/>
    <dgm:cxn modelId="{9A446B8E-BC7D-48D0-9009-9441D2646EEA}" type="presParOf" srcId="{783AB4E7-4DB0-4311-8C8E-315DCC3F19A9}" destId="{78FB01BE-46CE-417C-91F8-8BB8DEAD6E19}" srcOrd="2" destOrd="0" presId="urn:microsoft.com/office/officeart/2005/8/layout/vList4"/>
    <dgm:cxn modelId="{EBE41C0C-1857-4E0A-BC29-9F435AD0429E}" type="presParOf" srcId="{28C6A4E0-C614-414E-8556-13E6A1088BF4}" destId="{46E703C9-50DF-4AD9-B54E-0BB582674EE5}" srcOrd="1" destOrd="0" presId="urn:microsoft.com/office/officeart/2005/8/layout/vList4"/>
    <dgm:cxn modelId="{9C96E97F-99DA-4A7D-967B-E53B5CD5E007}" type="presParOf" srcId="{28C6A4E0-C614-414E-8556-13E6A1088BF4}" destId="{D845E631-DCC3-4915-92A1-4D4F4A5FE248}" srcOrd="2" destOrd="0" presId="urn:microsoft.com/office/officeart/2005/8/layout/vList4"/>
    <dgm:cxn modelId="{33AC2601-4648-4AB1-9C87-AEADAC064EB6}" type="presParOf" srcId="{D845E631-DCC3-4915-92A1-4D4F4A5FE248}" destId="{4A8E35C4-E28C-4D8E-923D-C57D86353466}" srcOrd="0" destOrd="0" presId="urn:microsoft.com/office/officeart/2005/8/layout/vList4"/>
    <dgm:cxn modelId="{B4404C75-4224-4E63-80B6-64F2398BFFA9}" type="presParOf" srcId="{D845E631-DCC3-4915-92A1-4D4F4A5FE248}" destId="{582FB1CA-A59A-4C35-A0D0-DDF57A14BC5D}" srcOrd="1" destOrd="0" presId="urn:microsoft.com/office/officeart/2005/8/layout/vList4"/>
    <dgm:cxn modelId="{C633045C-987F-486B-9257-95D792E1D891}" type="presParOf" srcId="{D845E631-DCC3-4915-92A1-4D4F4A5FE248}" destId="{964A2CC0-9826-4305-ABFF-3A2313DEDADB}" srcOrd="2" destOrd="0" presId="urn:microsoft.com/office/officeart/2005/8/layout/vList4"/>
    <dgm:cxn modelId="{51C59ADB-43FD-455C-8CC8-656A4DEB9AD6}" type="presParOf" srcId="{28C6A4E0-C614-414E-8556-13E6A1088BF4}" destId="{8867BB4D-53C5-47D6-A3CB-9362431610AB}" srcOrd="3" destOrd="0" presId="urn:microsoft.com/office/officeart/2005/8/layout/vList4"/>
    <dgm:cxn modelId="{81C083A4-9E90-42F1-8987-7C0D3D738C55}" type="presParOf" srcId="{28C6A4E0-C614-414E-8556-13E6A1088BF4}" destId="{28CA03BB-2AE4-431E-9878-75521F304CA7}" srcOrd="4" destOrd="0" presId="urn:microsoft.com/office/officeart/2005/8/layout/vList4"/>
    <dgm:cxn modelId="{CFE13EFD-C7AD-410A-B1C8-6412162D5E0B}" type="presParOf" srcId="{28CA03BB-2AE4-431E-9878-75521F304CA7}" destId="{DA468287-532A-46C8-99D7-34CF0A2AB91D}" srcOrd="0" destOrd="0" presId="urn:microsoft.com/office/officeart/2005/8/layout/vList4"/>
    <dgm:cxn modelId="{E7953C5C-025E-47FA-A385-593DE6348D37}" type="presParOf" srcId="{28CA03BB-2AE4-431E-9878-75521F304CA7}" destId="{5A261DB2-E8E8-4F5E-999A-8931B75F6303}" srcOrd="1" destOrd="0" presId="urn:microsoft.com/office/officeart/2005/8/layout/vList4"/>
    <dgm:cxn modelId="{C57E2CE5-5241-485C-9967-4A4FA21BC4CA}" type="presParOf" srcId="{28CA03BB-2AE4-431E-9878-75521F304CA7}" destId="{69D6284C-4A66-48FE-AA4E-2ED5147E8D0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A54D8-52E1-4E01-991B-22CDB6DB1CEF}">
      <dsp:nvSpPr>
        <dsp:cNvPr id="0" name=""/>
        <dsp:cNvSpPr/>
      </dsp:nvSpPr>
      <dsp:spPr>
        <a:xfrm>
          <a:off x="0" y="0"/>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Port of call issues</a:t>
          </a:r>
        </a:p>
        <a:p>
          <a:pPr marL="171450" lvl="1" indent="-171450" algn="l" defTabSz="844550">
            <a:lnSpc>
              <a:spcPct val="90000"/>
            </a:lnSpc>
            <a:spcBef>
              <a:spcPct val="0"/>
            </a:spcBef>
            <a:spcAft>
              <a:spcPct val="15000"/>
            </a:spcAft>
            <a:buChar char="•"/>
          </a:pPr>
          <a:r>
            <a:rPr lang="en-US" sz="1900" kern="1200" dirty="0"/>
            <a:t>Less ports able to accommodate larger ships.</a:t>
          </a:r>
        </a:p>
        <a:p>
          <a:pPr marL="171450" lvl="1" indent="-171450" algn="l" defTabSz="844550">
            <a:lnSpc>
              <a:spcPct val="90000"/>
            </a:lnSpc>
            <a:spcBef>
              <a:spcPct val="0"/>
            </a:spcBef>
            <a:spcAft>
              <a:spcPct val="15000"/>
            </a:spcAft>
            <a:buChar char="•"/>
          </a:pPr>
          <a:r>
            <a:rPr lang="en-US" sz="1900" kern="1200" dirty="0"/>
            <a:t>Pressures for expensive port infrastructure improvements.</a:t>
          </a:r>
        </a:p>
        <a:p>
          <a:pPr marL="171450" lvl="1" indent="-171450" algn="l" defTabSz="844550">
            <a:lnSpc>
              <a:spcPct val="90000"/>
            </a:lnSpc>
            <a:spcBef>
              <a:spcPct val="0"/>
            </a:spcBef>
            <a:spcAft>
              <a:spcPct val="15000"/>
            </a:spcAft>
            <a:buChar char="•"/>
          </a:pPr>
          <a:r>
            <a:rPr lang="en-US" sz="1900" kern="1200" dirty="0"/>
            <a:t>Lower frequency; Risks to schedule reliability.</a:t>
          </a:r>
        </a:p>
      </dsp:txBody>
      <dsp:txXfrm>
        <a:off x="1960542" y="0"/>
        <a:ext cx="6999307" cy="1685726"/>
      </dsp:txXfrm>
    </dsp:sp>
    <dsp:sp modelId="{E5CB2396-687D-4C72-8158-2CDC9102C6B8}">
      <dsp:nvSpPr>
        <dsp:cNvPr id="0" name=""/>
        <dsp:cNvSpPr/>
      </dsp:nvSpPr>
      <dsp:spPr>
        <a:xfrm>
          <a:off x="168572" y="168572"/>
          <a:ext cx="1791970" cy="1348581"/>
        </a:xfrm>
        <a:prstGeom prst="roundRect">
          <a:avLst>
            <a:gd name="adj" fmla="val 10000"/>
          </a:avLst>
        </a:prstGeom>
        <a:blipFill rotWithShape="1">
          <a:blip xmlns:r="http://schemas.openxmlformats.org/officeDocument/2006/relationships" r:embed="rId1">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518B2F-8A08-4B21-8BC2-0235B4459388}">
      <dsp:nvSpPr>
        <dsp:cNvPr id="0" name=""/>
        <dsp:cNvSpPr/>
      </dsp:nvSpPr>
      <dsp:spPr>
        <a:xfrm>
          <a:off x="0" y="1854299"/>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Terminal operations</a:t>
          </a:r>
        </a:p>
        <a:p>
          <a:pPr marL="171450" lvl="1" indent="-171450" algn="l" defTabSz="844550">
            <a:lnSpc>
              <a:spcPct val="90000"/>
            </a:lnSpc>
            <a:spcBef>
              <a:spcPct val="0"/>
            </a:spcBef>
            <a:spcAft>
              <a:spcPct val="15000"/>
            </a:spcAft>
            <a:buChar char="•"/>
          </a:pPr>
          <a:r>
            <a:rPr lang="en-US" sz="1900" kern="1200" dirty="0"/>
            <a:t>Higher throughput; Equipment and yard management issues.</a:t>
          </a:r>
        </a:p>
        <a:p>
          <a:pPr marL="171450" lvl="1" indent="-171450" algn="l" defTabSz="844550">
            <a:lnSpc>
              <a:spcPct val="90000"/>
            </a:lnSpc>
            <a:spcBef>
              <a:spcPct val="0"/>
            </a:spcBef>
            <a:spcAft>
              <a:spcPct val="15000"/>
            </a:spcAft>
            <a:buChar char="•"/>
          </a:pPr>
          <a:r>
            <a:rPr lang="en-US" sz="1900" kern="1200" dirty="0"/>
            <a:t>Gate access and hinterland connections.</a:t>
          </a:r>
        </a:p>
        <a:p>
          <a:pPr marL="171450" lvl="1" indent="-171450" algn="l" defTabSz="844550">
            <a:lnSpc>
              <a:spcPct val="90000"/>
            </a:lnSpc>
            <a:spcBef>
              <a:spcPct val="0"/>
            </a:spcBef>
            <a:spcAft>
              <a:spcPct val="15000"/>
            </a:spcAft>
            <a:buChar char="•"/>
          </a:pPr>
          <a:r>
            <a:rPr lang="en-US" sz="1900" kern="1200" dirty="0"/>
            <a:t>Security and custom inspection issues.</a:t>
          </a:r>
        </a:p>
      </dsp:txBody>
      <dsp:txXfrm>
        <a:off x="1960542" y="1854299"/>
        <a:ext cx="6999307" cy="1685726"/>
      </dsp:txXfrm>
    </dsp:sp>
    <dsp:sp modelId="{E6EB6D85-680C-496C-A65A-3437CF124CF5}">
      <dsp:nvSpPr>
        <dsp:cNvPr id="0" name=""/>
        <dsp:cNvSpPr/>
      </dsp:nvSpPr>
      <dsp:spPr>
        <a:xfrm>
          <a:off x="168572" y="2022871"/>
          <a:ext cx="1791970" cy="1348581"/>
        </a:xfrm>
        <a:prstGeom prst="roundRect">
          <a:avLst>
            <a:gd name="adj" fmla="val 10000"/>
          </a:avLst>
        </a:prstGeom>
        <a:blipFill rotWithShape="1">
          <a:blip xmlns:r="http://schemas.openxmlformats.org/officeDocument/2006/relationships" r:embed="rId2">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0D6760-738E-48C5-A374-674EDE7E7BBA}">
      <dsp:nvSpPr>
        <dsp:cNvPr id="0" name=""/>
        <dsp:cNvSpPr/>
      </dsp:nvSpPr>
      <dsp:spPr>
        <a:xfrm>
          <a:off x="0" y="3708598"/>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Supply chain constraints</a:t>
          </a:r>
        </a:p>
        <a:p>
          <a:pPr marL="171450" lvl="1" indent="-171450" algn="l" defTabSz="844550">
            <a:lnSpc>
              <a:spcPct val="90000"/>
            </a:lnSpc>
            <a:spcBef>
              <a:spcPct val="0"/>
            </a:spcBef>
            <a:spcAft>
              <a:spcPct val="15000"/>
            </a:spcAft>
            <a:buChar char="•"/>
          </a:pPr>
          <a:r>
            <a:rPr lang="en-US" sz="1900" kern="1200" dirty="0"/>
            <a:t>Lead time issues.</a:t>
          </a:r>
        </a:p>
        <a:p>
          <a:pPr marL="171450" lvl="1" indent="-171450" algn="l" defTabSz="844550">
            <a:lnSpc>
              <a:spcPct val="90000"/>
            </a:lnSpc>
            <a:spcBef>
              <a:spcPct val="0"/>
            </a:spcBef>
            <a:spcAft>
              <a:spcPct val="15000"/>
            </a:spcAft>
            <a:buChar char="•"/>
          </a:pPr>
          <a:r>
            <a:rPr lang="en-US" sz="1900" kern="1200" dirty="0"/>
            <a:t>Higher inventory levels.</a:t>
          </a:r>
        </a:p>
        <a:p>
          <a:pPr marL="171450" lvl="1" indent="-171450" algn="l" defTabSz="844550">
            <a:lnSpc>
              <a:spcPct val="90000"/>
            </a:lnSpc>
            <a:spcBef>
              <a:spcPct val="0"/>
            </a:spcBef>
            <a:spcAft>
              <a:spcPct val="15000"/>
            </a:spcAft>
            <a:buChar char="•"/>
          </a:pPr>
          <a:r>
            <a:rPr lang="en-US" sz="1900" kern="1200" dirty="0"/>
            <a:t>Cargo risks (insurance).</a:t>
          </a:r>
        </a:p>
      </dsp:txBody>
      <dsp:txXfrm>
        <a:off x="1960542" y="3708598"/>
        <a:ext cx="6999307" cy="1685726"/>
      </dsp:txXfrm>
    </dsp:sp>
    <dsp:sp modelId="{E5C5833B-F8DD-42EC-ABA7-C900946D9B94}">
      <dsp:nvSpPr>
        <dsp:cNvPr id="0" name=""/>
        <dsp:cNvSpPr/>
      </dsp:nvSpPr>
      <dsp:spPr>
        <a:xfrm>
          <a:off x="168572" y="3877171"/>
          <a:ext cx="1791970" cy="1348581"/>
        </a:xfrm>
        <a:prstGeom prst="roundRect">
          <a:avLst>
            <a:gd name="adj" fmla="val 10000"/>
          </a:avLst>
        </a:prstGeom>
        <a:blipFill rotWithShape="1">
          <a:blip xmlns:r="http://schemas.openxmlformats.org/officeDocument/2006/relationships" r:embed="rId3">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FC500-3B50-41CF-929E-AA576AD6C724}">
      <dsp:nvSpPr>
        <dsp:cNvPr id="0" name=""/>
        <dsp:cNvSpPr/>
      </dsp:nvSpPr>
      <dsp:spPr>
        <a:xfrm>
          <a:off x="0" y="0"/>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Shipping Network</a:t>
          </a:r>
        </a:p>
        <a:p>
          <a:pPr marL="228600" lvl="1" indent="-228600" algn="l" defTabSz="977900">
            <a:lnSpc>
              <a:spcPct val="90000"/>
            </a:lnSpc>
            <a:spcBef>
              <a:spcPct val="0"/>
            </a:spcBef>
            <a:spcAft>
              <a:spcPct val="15000"/>
            </a:spcAft>
            <a:buChar char="•"/>
          </a:pPr>
          <a:r>
            <a:rPr lang="en-US" sz="2200" kern="1200" dirty="0"/>
            <a:t>Cascading of ship assets; Less port of call options; Changes in the frequency of services; Increase in transshipment.</a:t>
          </a:r>
        </a:p>
      </dsp:txBody>
      <dsp:txXfrm>
        <a:off x="1960542" y="0"/>
        <a:ext cx="6999307" cy="1685726"/>
      </dsp:txXfrm>
    </dsp:sp>
    <dsp:sp modelId="{768162B9-1537-4870-B6F4-7B725417292E}">
      <dsp:nvSpPr>
        <dsp:cNvPr id="0" name=""/>
        <dsp:cNvSpPr/>
      </dsp:nvSpPr>
      <dsp:spPr>
        <a:xfrm>
          <a:off x="168572" y="168572"/>
          <a:ext cx="1791970" cy="1348581"/>
        </a:xfrm>
        <a:prstGeom prst="roundRect">
          <a:avLst>
            <a:gd name="adj" fmla="val 10000"/>
          </a:avLst>
        </a:prstGeom>
        <a:blipFill rotWithShape="1">
          <a:blip xmlns:r="http://schemas.openxmlformats.org/officeDocument/2006/relationships" r:embed="rId1"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8E35C4-E28C-4D8E-923D-C57D86353466}">
      <dsp:nvSpPr>
        <dsp:cNvPr id="0" name=""/>
        <dsp:cNvSpPr/>
      </dsp:nvSpPr>
      <dsp:spPr>
        <a:xfrm>
          <a:off x="0" y="1854299"/>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Port Operations</a:t>
          </a:r>
        </a:p>
        <a:p>
          <a:pPr marL="228600" lvl="1" indent="-228600" algn="l" defTabSz="977900">
            <a:lnSpc>
              <a:spcPct val="90000"/>
            </a:lnSpc>
            <a:spcBef>
              <a:spcPct val="0"/>
            </a:spcBef>
            <a:spcAft>
              <a:spcPct val="15000"/>
            </a:spcAft>
            <a:buChar char="•"/>
          </a:pPr>
          <a:r>
            <a:rPr lang="en-US" sz="2200" kern="1200" dirty="0"/>
            <a:t>Dredging; Improved equipment; More yard storage.</a:t>
          </a:r>
        </a:p>
      </dsp:txBody>
      <dsp:txXfrm>
        <a:off x="1960542" y="1854299"/>
        <a:ext cx="6999307" cy="1685726"/>
      </dsp:txXfrm>
    </dsp:sp>
    <dsp:sp modelId="{582FB1CA-A59A-4C35-A0D0-DDF57A14BC5D}">
      <dsp:nvSpPr>
        <dsp:cNvPr id="0" name=""/>
        <dsp:cNvSpPr/>
      </dsp:nvSpPr>
      <dsp:spPr>
        <a:xfrm>
          <a:off x="168572" y="2022871"/>
          <a:ext cx="1791970" cy="1348581"/>
        </a:xfrm>
        <a:prstGeom prst="roundRect">
          <a:avLst>
            <a:gd name="adj" fmla="val 10000"/>
          </a:avLst>
        </a:prstGeom>
        <a:blipFill rotWithShape="1">
          <a:blip xmlns:r="http://schemas.openxmlformats.org/officeDocument/2006/relationships"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468287-532A-46C8-99D7-34CF0A2AB91D}">
      <dsp:nvSpPr>
        <dsp:cNvPr id="0" name=""/>
        <dsp:cNvSpPr/>
      </dsp:nvSpPr>
      <dsp:spPr>
        <a:xfrm>
          <a:off x="0" y="3708598"/>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Hinterland</a:t>
          </a:r>
        </a:p>
        <a:p>
          <a:pPr marL="228600" lvl="1" indent="-228600" algn="l" defTabSz="977900">
            <a:lnSpc>
              <a:spcPct val="90000"/>
            </a:lnSpc>
            <a:spcBef>
              <a:spcPct val="0"/>
            </a:spcBef>
            <a:spcAft>
              <a:spcPct val="15000"/>
            </a:spcAft>
            <a:buChar char="•"/>
          </a:pPr>
          <a:r>
            <a:rPr lang="en-US" sz="2200" kern="1200" dirty="0"/>
            <a:t>Increased congestion; Pressure to invest in infrastructures; Modal shift; Setting of inland ports.</a:t>
          </a:r>
        </a:p>
      </dsp:txBody>
      <dsp:txXfrm>
        <a:off x="1960542" y="3708598"/>
        <a:ext cx="6999307" cy="1685726"/>
      </dsp:txXfrm>
    </dsp:sp>
    <dsp:sp modelId="{5A261DB2-E8E8-4F5E-999A-8931B75F6303}">
      <dsp:nvSpPr>
        <dsp:cNvPr id="0" name=""/>
        <dsp:cNvSpPr/>
      </dsp:nvSpPr>
      <dsp:spPr>
        <a:xfrm>
          <a:off x="168572" y="3877171"/>
          <a:ext cx="1791970" cy="1348581"/>
        </a:xfrm>
        <a:prstGeom prst="roundRect">
          <a:avLst>
            <a:gd name="adj" fmla="val 10000"/>
          </a:avLst>
        </a:prstGeom>
        <a:blipFill rotWithShape="1">
          <a:blip xmlns:r="http://schemas.openxmlformats.org/officeDocument/2006/relationships"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8195" name="Rectangle 3"/>
          <p:cNvSpPr>
            <a:spLocks noGrp="1" noChangeArrowheads="1"/>
          </p:cNvSpPr>
          <p:nvPr>
            <p:ph type="dt" sz="quarter"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8196" name="Rectangle 4"/>
          <p:cNvSpPr>
            <a:spLocks noGrp="1" noChangeArrowheads="1"/>
          </p:cNvSpPr>
          <p:nvPr>
            <p:ph type="ftr" sz="quarter" idx="2"/>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8197" name="Rectangle 5"/>
          <p:cNvSpPr>
            <a:spLocks noGrp="1" noChangeArrowheads="1"/>
          </p:cNvSpPr>
          <p:nvPr>
            <p:ph type="sldNum" sz="quarter" idx="3"/>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53638DB4-9165-46C3-ABB4-81D4819D3ACD}" type="slidenum">
              <a:rPr lang="it-IT"/>
              <a:pPr>
                <a:defRPr/>
              </a:pPr>
              <a:t>‹N›</a:t>
            </a:fld>
            <a:endParaRPr lang="it-IT"/>
          </a:p>
        </p:txBody>
      </p:sp>
    </p:spTree>
    <p:extLst>
      <p:ext uri="{BB962C8B-B14F-4D97-AF65-F5344CB8AC3E}">
        <p14:creationId xmlns:p14="http://schemas.microsoft.com/office/powerpoint/2010/main" val="3886850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6147" name="Rectangle 3"/>
          <p:cNvSpPr>
            <a:spLocks noGrp="1" noChangeArrowheads="1"/>
          </p:cNvSpPr>
          <p:nvPr>
            <p:ph type="dt"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13316" name="Rectangle 4"/>
          <p:cNvSpPr>
            <a:spLocks noGrp="1" noRot="1" noChangeAspect="1" noChangeArrowheads="1" noTextEdit="1"/>
          </p:cNvSpPr>
          <p:nvPr>
            <p:ph type="sldImg" idx="2"/>
          </p:nvPr>
        </p:nvSpPr>
        <p:spPr bwMode="auto">
          <a:xfrm>
            <a:off x="911225" y="744538"/>
            <a:ext cx="4960938"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3288" y="4714875"/>
            <a:ext cx="4975225" cy="4467225"/>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p>
            <a:pPr lvl="0"/>
            <a:r>
              <a:rPr lang="it-IT" noProof="0"/>
              <a:t>Fare clic per modificare gli stili del testo dello schema</a:t>
            </a:r>
          </a:p>
          <a:p>
            <a:pPr lvl="0"/>
            <a:r>
              <a:rPr lang="it-IT" noProof="0"/>
              <a:t>Secondo livello</a:t>
            </a:r>
          </a:p>
          <a:p>
            <a:pPr lvl="0"/>
            <a:r>
              <a:rPr lang="it-IT" noProof="0"/>
              <a:t>Terzo livello</a:t>
            </a:r>
          </a:p>
          <a:p>
            <a:pPr lvl="0"/>
            <a:r>
              <a:rPr lang="it-IT" noProof="0"/>
              <a:t>Quarto livello</a:t>
            </a:r>
          </a:p>
          <a:p>
            <a:pPr lvl="0"/>
            <a:r>
              <a:rPr lang="it-IT" noProof="0"/>
              <a:t>Quinto livello</a:t>
            </a:r>
          </a:p>
        </p:txBody>
      </p:sp>
      <p:sp>
        <p:nvSpPr>
          <p:cNvPr id="6150" name="Rectangle 6"/>
          <p:cNvSpPr>
            <a:spLocks noGrp="1" noChangeArrowheads="1"/>
          </p:cNvSpPr>
          <p:nvPr>
            <p:ph type="ftr" sz="quarter" idx="4"/>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6151" name="Rectangle 7"/>
          <p:cNvSpPr>
            <a:spLocks noGrp="1" noChangeArrowheads="1"/>
          </p:cNvSpPr>
          <p:nvPr>
            <p:ph type="sldNum" sz="quarter" idx="5"/>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76DE7D6F-A9D7-484C-A58E-7E9A62EDA4AA}" type="slidenum">
              <a:rPr lang="it-IT"/>
              <a:pPr>
                <a:defRPr/>
              </a:pPr>
              <a:t>‹N›</a:t>
            </a:fld>
            <a:endParaRPr lang="it-IT"/>
          </a:p>
        </p:txBody>
      </p:sp>
    </p:spTree>
    <p:extLst>
      <p:ext uri="{BB962C8B-B14F-4D97-AF65-F5344CB8AC3E}">
        <p14:creationId xmlns:p14="http://schemas.microsoft.com/office/powerpoint/2010/main" val="294852978"/>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hdr" sz="quarter"/>
          </p:nvPr>
        </p:nvSpPr>
        <p:spPr>
          <a:noFill/>
        </p:spPr>
        <p:txBody>
          <a:bodyPr/>
          <a:lstStyle/>
          <a:p>
            <a:r>
              <a:rPr lang="it-IT"/>
              <a:t>Geografia delle Reti EC 503</a:t>
            </a:r>
          </a:p>
          <a:p>
            <a:r>
              <a:rPr lang="it-IT"/>
              <a:t>I Modulo</a:t>
            </a:r>
          </a:p>
          <a:p>
            <a:r>
              <a:rPr lang="it-IT"/>
              <a:t>Giuseppe Borruso</a:t>
            </a:r>
          </a:p>
        </p:txBody>
      </p:sp>
      <p:sp>
        <p:nvSpPr>
          <p:cNvPr id="16386" name="Rectangle 7"/>
          <p:cNvSpPr>
            <a:spLocks noGrp="1" noChangeArrowheads="1"/>
          </p:cNvSpPr>
          <p:nvPr>
            <p:ph type="sldNum" sz="quarter" idx="5"/>
          </p:nvPr>
        </p:nvSpPr>
        <p:spPr>
          <a:noFill/>
        </p:spPr>
        <p:txBody>
          <a:bodyPr/>
          <a:lstStyle/>
          <a:p>
            <a:fld id="{295D6982-71A3-476A-99F6-A8D1115337E8}" type="slidenum">
              <a:rPr lang="it-IT" smtClean="0"/>
              <a:pPr/>
              <a:t>1</a:t>
            </a:fld>
            <a:endParaRPr lang="it-IT"/>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r>
              <a:rPr lang="it-IT" dirty="0" err="1"/>
              <a:t>Slides</a:t>
            </a:r>
            <a:r>
              <a:rPr lang="it-IT" dirty="0"/>
              <a:t> with (*) in </a:t>
            </a:r>
            <a:r>
              <a:rPr lang="it-IT" dirty="0" err="1"/>
              <a:t>footnotes</a:t>
            </a:r>
            <a:r>
              <a:rPr lang="it-IT" dirty="0"/>
              <a:t> </a:t>
            </a:r>
            <a:r>
              <a:rPr lang="it-IT" dirty="0" err="1"/>
              <a:t>have</a:t>
            </a:r>
            <a:r>
              <a:rPr lang="it-IT" dirty="0"/>
              <a:t> </a:t>
            </a:r>
            <a:r>
              <a:rPr lang="it-IT" dirty="0" err="1"/>
              <a:t>been</a:t>
            </a:r>
            <a:r>
              <a:rPr lang="it-IT" dirty="0"/>
              <a:t> </a:t>
            </a:r>
            <a:r>
              <a:rPr lang="it-IT" dirty="0" err="1"/>
              <a:t>modified</a:t>
            </a:r>
            <a:r>
              <a:rPr lang="it-IT" dirty="0"/>
              <a:t> by Jean-Paul </a:t>
            </a:r>
            <a:r>
              <a:rPr lang="it-IT" dirty="0" err="1"/>
              <a:t>Rodrigue</a:t>
            </a:r>
            <a:r>
              <a:rPr lang="it-IT" dirty="0"/>
              <a:t> </a:t>
            </a:r>
            <a:r>
              <a:rPr lang="it-IT" dirty="0" err="1"/>
              <a:t>materials</a:t>
            </a:r>
            <a:r>
              <a:rPr lang="it-IT" dirty="0"/>
              <a:t>. (</a:t>
            </a:r>
            <a:r>
              <a:rPr lang="it-IT" dirty="0" err="1"/>
              <a:t>see</a:t>
            </a:r>
            <a:r>
              <a:rPr lang="it-IT" dirty="0"/>
              <a:t> copyright). I </a:t>
            </a:r>
            <a:r>
              <a:rPr lang="it-IT" dirty="0" err="1"/>
              <a:t>have</a:t>
            </a:r>
            <a:r>
              <a:rPr lang="it-IT" dirty="0"/>
              <a:t> </a:t>
            </a:r>
            <a:r>
              <a:rPr lang="it-IT" dirty="0" err="1"/>
              <a:t>modified</a:t>
            </a:r>
            <a:r>
              <a:rPr lang="it-IT" dirty="0"/>
              <a:t> and </a:t>
            </a:r>
            <a:r>
              <a:rPr lang="it-IT" dirty="0" err="1"/>
              <a:t>elaborated</a:t>
            </a:r>
            <a:r>
              <a:rPr lang="it-IT" dirty="0"/>
              <a:t> </a:t>
            </a:r>
            <a:r>
              <a:rPr lang="it-IT" dirty="0" err="1"/>
              <a:t>materials</a:t>
            </a:r>
            <a:r>
              <a:rPr lang="it-IT" dirty="0"/>
              <a:t> in </a:t>
            </a:r>
            <a:r>
              <a:rPr lang="it-IT" dirty="0" err="1"/>
              <a:t>order</a:t>
            </a:r>
            <a:r>
              <a:rPr lang="it-IT" dirty="0"/>
              <a:t> to be </a:t>
            </a:r>
            <a:r>
              <a:rPr lang="it-IT" dirty="0" err="1"/>
              <a:t>suitable</a:t>
            </a:r>
            <a:r>
              <a:rPr lang="it-IT" dirty="0"/>
              <a:t> for the </a:t>
            </a:r>
            <a:r>
              <a:rPr lang="it-IT" dirty="0" err="1"/>
              <a:t>current</a:t>
            </a:r>
            <a:r>
              <a:rPr lang="it-IT" dirty="0"/>
              <a:t> </a:t>
            </a:r>
            <a:r>
              <a:rPr lang="it-IT" dirty="0" err="1"/>
              <a:t>course</a:t>
            </a:r>
            <a:r>
              <a:rPr lang="it-IT" dirty="0"/>
              <a:t>. </a:t>
            </a:r>
          </a:p>
          <a:p>
            <a:pPr eaLnBrk="1" hangingPunct="1">
              <a:spcBef>
                <a:spcPct val="0"/>
              </a:spcBef>
            </a:pPr>
            <a:r>
              <a:rPr lang="en-US" dirty="0">
                <a:solidFill>
                  <a:srgbClr val="1C1C1C"/>
                </a:solidFill>
              </a:rPr>
              <a:t>Copyright © 1998-2010, Dr. Jean-Paul </a:t>
            </a:r>
            <a:r>
              <a:rPr lang="en-US" dirty="0" err="1">
                <a:solidFill>
                  <a:srgbClr val="1C1C1C"/>
                </a:solidFill>
              </a:rPr>
              <a:t>Rodrigue</a:t>
            </a:r>
            <a:r>
              <a:rPr lang="en-US" dirty="0">
                <a:solidFill>
                  <a:srgbClr val="1C1C1C"/>
                </a:solidFill>
              </a:rPr>
              <a:t>, Dept. of Global Studies &amp; Geography, Hofstra University. For personal or classroom use ONLY. </a:t>
            </a:r>
            <a:endParaRPr 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err="1"/>
              <a:t>Alphaliner</a:t>
            </a:r>
            <a:r>
              <a:rPr lang="en-US" dirty="0"/>
              <a:t>. http://www.axs-alphaliner.com/top100/index.php</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24</a:t>
            </a:fld>
            <a:endParaRPr lang="en-US"/>
          </a:p>
        </p:txBody>
      </p:sp>
    </p:spTree>
    <p:extLst>
      <p:ext uri="{BB962C8B-B14F-4D97-AF65-F5344CB8AC3E}">
        <p14:creationId xmlns:p14="http://schemas.microsoft.com/office/powerpoint/2010/main" val="76005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err="1"/>
              <a:t>Alphaliner</a:t>
            </a:r>
            <a:r>
              <a:rPr lang="en-US" dirty="0"/>
              <a:t>. http://www.axs-alphaliner.com/top100/index.php</a:t>
            </a:r>
          </a:p>
          <a:p>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25</a:t>
            </a:fld>
            <a:endParaRPr lang="en-US"/>
          </a:p>
        </p:txBody>
      </p:sp>
    </p:spTree>
    <p:extLst>
      <p:ext uri="{BB962C8B-B14F-4D97-AF65-F5344CB8AC3E}">
        <p14:creationId xmlns:p14="http://schemas.microsoft.com/office/powerpoint/2010/main" val="2542834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err="1"/>
              <a:t>Alphaliner</a:t>
            </a:r>
            <a:r>
              <a:rPr lang="en-US" dirty="0"/>
              <a:t>. http://www.axs-alphaliner.com/top100/index.php</a:t>
            </a:r>
          </a:p>
          <a:p>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26</a:t>
            </a:fld>
            <a:endParaRPr lang="en-US"/>
          </a:p>
        </p:txBody>
      </p:sp>
    </p:spTree>
    <p:extLst>
      <p:ext uri="{BB962C8B-B14F-4D97-AF65-F5344CB8AC3E}">
        <p14:creationId xmlns:p14="http://schemas.microsoft.com/office/powerpoint/2010/main" val="2958833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UNCTAD.</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29</a:t>
            </a:fld>
            <a:endParaRPr lang="en-US"/>
          </a:p>
        </p:txBody>
      </p:sp>
    </p:spTree>
    <p:extLst>
      <p:ext uri="{BB962C8B-B14F-4D97-AF65-F5344CB8AC3E}">
        <p14:creationId xmlns:p14="http://schemas.microsoft.com/office/powerpoint/2010/main" val="228812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p>
            <a:pPr>
              <a:defRPr/>
            </a:pPr>
            <a:fld id="{D8A941D5-3945-4E3E-9E9E-3C30B9607BBE}" type="slidenum">
              <a:rPr lang="en-US" smtClean="0"/>
              <a:pPr>
                <a:defRPr/>
              </a:pPr>
              <a:t>30</a:t>
            </a:fld>
            <a:endParaRPr lang="en-US"/>
          </a:p>
        </p:txBody>
      </p:sp>
      <p:sp>
        <p:nvSpPr>
          <p:cNvPr id="172035" name="Rectangle 2"/>
          <p:cNvSpPr>
            <a:spLocks noGrp="1" noRot="1" noChangeAspect="1" noChangeArrowheads="1" noTextEdit="1"/>
          </p:cNvSpPr>
          <p:nvPr>
            <p:ph type="sldImg"/>
          </p:nvPr>
        </p:nvSpPr>
        <p:spPr>
          <a:xfrm>
            <a:off x="909638" y="744538"/>
            <a:ext cx="4962525" cy="3722687"/>
          </a:xfrm>
          <a:ln/>
        </p:spPr>
      </p:sp>
      <p:sp>
        <p:nvSpPr>
          <p:cNvPr id="172036" name="Rectangle 3"/>
          <p:cNvSpPr>
            <a:spLocks noGrp="1" noChangeArrowheads="1"/>
          </p:cNvSpPr>
          <p:nvPr>
            <p:ph type="body" idx="1"/>
          </p:nvPr>
        </p:nvSpPr>
        <p:spPr>
          <a:xfrm>
            <a:off x="678180" y="4715154"/>
            <a:ext cx="5425440" cy="4466987"/>
          </a:xfrm>
          <a:noFill/>
          <a:ln/>
        </p:spPr>
        <p:txBody>
          <a:bodyPr/>
          <a:lstStyle/>
          <a:p>
            <a:endParaRPr lang="en-US"/>
          </a:p>
        </p:txBody>
      </p:sp>
    </p:spTree>
    <p:extLst>
      <p:ext uri="{BB962C8B-B14F-4D97-AF65-F5344CB8AC3E}">
        <p14:creationId xmlns:p14="http://schemas.microsoft.com/office/powerpoint/2010/main" val="4022701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China Shipping http://www.chinashippingna.com/publish_dir/services/svcmaps/svcmap_amax.htm</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31</a:t>
            </a:fld>
            <a:endParaRPr lang="en-US"/>
          </a:p>
        </p:txBody>
      </p:sp>
    </p:spTree>
    <p:extLst>
      <p:ext uri="{BB962C8B-B14F-4D97-AF65-F5344CB8AC3E}">
        <p14:creationId xmlns:p14="http://schemas.microsoft.com/office/powerpoint/2010/main" val="1300497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ICC International Maritime Bureau. Encoding of </a:t>
            </a:r>
            <a:r>
              <a:rPr lang="en-US"/>
              <a:t>piracy</a:t>
            </a:r>
            <a:r>
              <a:rPr lang="en-US" baseline="0"/>
              <a:t> events </a:t>
            </a:r>
            <a:r>
              <a:rPr lang="en-US"/>
              <a:t>by </a:t>
            </a:r>
            <a:r>
              <a:rPr lang="en-US" dirty="0"/>
              <a:t>William Moreto.</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32</a:t>
            </a:fld>
            <a:endParaRPr lang="en-US"/>
          </a:p>
        </p:txBody>
      </p:sp>
    </p:spTree>
    <p:extLst>
      <p:ext uri="{BB962C8B-B14F-4D97-AF65-F5344CB8AC3E}">
        <p14:creationId xmlns:p14="http://schemas.microsoft.com/office/powerpoint/2010/main" val="315995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a:t>Ashar </a:t>
            </a:r>
            <a:r>
              <a:rPr lang="en-US" dirty="0"/>
              <a:t>and</a:t>
            </a:r>
            <a:r>
              <a:rPr lang="en-US" baseline="0" dirty="0"/>
              <a:t> Rodrigue, 2012. All dimensions are in meters.</a:t>
            </a:r>
            <a:endParaRPr lang="en-US" dirty="0"/>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33</a:t>
            </a:fld>
            <a:endParaRPr lang="en-US"/>
          </a:p>
        </p:txBody>
      </p:sp>
    </p:spTree>
    <p:extLst>
      <p:ext uri="{BB962C8B-B14F-4D97-AF65-F5344CB8AC3E}">
        <p14:creationId xmlns:p14="http://schemas.microsoft.com/office/powerpoint/2010/main" val="4131826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28470646-A099-4830-A5F9-8031E145EA9E}" type="slidenum">
              <a:rPr lang="en-US" smtClean="0"/>
              <a:pPr/>
              <a:t>35</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r>
              <a:rPr lang="en-US" dirty="0"/>
              <a:t>“Triple</a:t>
            </a:r>
            <a:r>
              <a:rPr lang="en-US" baseline="0" dirty="0"/>
              <a:t> E” Class (2013)</a:t>
            </a:r>
            <a:endParaRPr lang="en-US" dirty="0"/>
          </a:p>
          <a:p>
            <a:r>
              <a:rPr lang="en-US" dirty="0"/>
              <a:t>E “Emma” Class (2006) </a:t>
            </a:r>
          </a:p>
          <a:p>
            <a:r>
              <a:rPr lang="en-US" dirty="0"/>
              <a:t>S “Sovereign” Class (1997)</a:t>
            </a:r>
          </a:p>
          <a:p>
            <a:r>
              <a:rPr lang="en-US" dirty="0"/>
              <a:t>R “Regina” Class (1996)</a:t>
            </a:r>
          </a:p>
          <a:p>
            <a:r>
              <a:rPr lang="en-US"/>
              <a:t>C10 APL</a:t>
            </a:r>
            <a:r>
              <a:rPr lang="en-US" baseline="0"/>
              <a:t> (1988)</a:t>
            </a:r>
            <a:endParaRPr lang="en-US" dirty="0"/>
          </a:p>
          <a:p>
            <a:r>
              <a:rPr lang="en-US" dirty="0"/>
              <a:t>L “</a:t>
            </a:r>
            <a:r>
              <a:rPr lang="en-US" dirty="0" err="1"/>
              <a:t>Lica</a:t>
            </a:r>
            <a:r>
              <a:rPr lang="en-US" dirty="0"/>
              <a:t>” Class (1981)</a:t>
            </a:r>
          </a:p>
        </p:txBody>
      </p:sp>
    </p:spTree>
    <p:extLst>
      <p:ext uri="{BB962C8B-B14F-4D97-AF65-F5344CB8AC3E}">
        <p14:creationId xmlns:p14="http://schemas.microsoft.com/office/powerpoint/2010/main" val="2919604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0DA0B90-65F9-4B29-BCE3-304D547AFF25}" type="slidenum">
              <a:rPr lang="en-US" smtClean="0"/>
              <a:pPr/>
              <a:t>37</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r>
              <a:rPr lang="en-US"/>
              <a:t>Source: adapted from F. Mewis and H. Klug (2004) “The Challenge of Very Large Container Ships – A Hydrodynamic View”, 9th Symposium on Practical Design of Ships and Other Floating Structures, Luebeck-Travemuende, Germany.</a:t>
            </a:r>
          </a:p>
        </p:txBody>
      </p:sp>
    </p:spTree>
    <p:extLst>
      <p:ext uri="{BB962C8B-B14F-4D97-AF65-F5344CB8AC3E}">
        <p14:creationId xmlns:p14="http://schemas.microsoft.com/office/powerpoint/2010/main" val="46383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a:solidFill>
                  <a:schemeClr val="tx1"/>
                </a:solidFill>
                <a:effectLst/>
                <a:latin typeface="Times New Roman" pitchFamily="18" charset="0"/>
                <a:ea typeface="+mn-ea"/>
                <a:cs typeface="+mn-cs"/>
              </a:rPr>
              <a:t>MOL Expands Large-scale Containership Fleet </a:t>
            </a:r>
            <a:br>
              <a:rPr lang="en-US" sz="1200" b="1" i="0" kern="1200" dirty="0">
                <a:solidFill>
                  <a:schemeClr val="tx1"/>
                </a:solidFill>
                <a:effectLst/>
                <a:latin typeface="Times New Roman" pitchFamily="18" charset="0"/>
                <a:ea typeface="+mn-ea"/>
                <a:cs typeface="+mn-cs"/>
              </a:rPr>
            </a:br>
            <a:r>
              <a:rPr lang="en-US" sz="1200" b="1" i="0" kern="1200" dirty="0">
                <a:solidFill>
                  <a:schemeClr val="tx1"/>
                </a:solidFill>
                <a:effectLst/>
                <a:latin typeface="Times New Roman" pitchFamily="18" charset="0"/>
                <a:ea typeface="+mn-ea"/>
                <a:cs typeface="+mn-cs"/>
              </a:rPr>
              <a:t>-Building and Chartering Six 20,000 TEU Containerships for More Competitive Services-</a:t>
            </a:r>
          </a:p>
          <a:p>
            <a:r>
              <a:rPr lang="en-US" sz="1200" b="0" i="0" kern="1200" dirty="0">
                <a:solidFill>
                  <a:schemeClr val="tx1"/>
                </a:solidFill>
                <a:effectLst/>
                <a:latin typeface="Times New Roman" pitchFamily="18" charset="0"/>
                <a:ea typeface="+mn-ea"/>
                <a:cs typeface="+mn-cs"/>
              </a:rPr>
              <a:t>TOKYO—Mitsui O.S.K. Lines, Ltd. (MOL; President: Koichi Muto) today announced that the company has signed a deal for construction of four 20,000 TEU containerships with Samsung Heavy Industries (President and CEO: </a:t>
            </a:r>
            <a:r>
              <a:rPr lang="en-US" sz="1200" b="0" i="0" kern="1200" dirty="0" err="1">
                <a:solidFill>
                  <a:schemeClr val="tx1"/>
                </a:solidFill>
                <a:effectLst/>
                <a:latin typeface="Times New Roman" pitchFamily="18" charset="0"/>
                <a:ea typeface="+mn-ea"/>
                <a:cs typeface="+mn-cs"/>
              </a:rPr>
              <a:t>Dae</a:t>
            </a:r>
            <a:r>
              <a:rPr lang="en-US" sz="1200" b="0" i="0" kern="1200" dirty="0">
                <a:solidFill>
                  <a:schemeClr val="tx1"/>
                </a:solidFill>
                <a:effectLst/>
                <a:latin typeface="Times New Roman" pitchFamily="18" charset="0"/>
                <a:ea typeface="+mn-ea"/>
                <a:cs typeface="+mn-cs"/>
              </a:rPr>
              <a:t>-young Park; Headquarters: Seoul, Korea). MOL also concluded an MOU for long-term chartering of two 20,000 TEU containerships with </a:t>
            </a:r>
            <a:r>
              <a:rPr lang="en-US" sz="1200" b="0" i="0" kern="1200" dirty="0" err="1">
                <a:solidFill>
                  <a:schemeClr val="tx1"/>
                </a:solidFill>
                <a:effectLst/>
                <a:latin typeface="Times New Roman" pitchFamily="18" charset="0"/>
                <a:ea typeface="+mn-ea"/>
                <a:cs typeface="+mn-cs"/>
              </a:rPr>
              <a:t>Shoei</a:t>
            </a:r>
            <a:r>
              <a:rPr lang="en-US" sz="1200" b="0" i="0" kern="1200" dirty="0">
                <a:solidFill>
                  <a:schemeClr val="tx1"/>
                </a:solidFill>
                <a:effectLst/>
                <a:latin typeface="Times New Roman" pitchFamily="18" charset="0"/>
                <a:ea typeface="+mn-ea"/>
                <a:cs typeface="+mn-cs"/>
              </a:rPr>
              <a:t> Kisen Kaisha, Ltd. (President: </a:t>
            </a:r>
            <a:r>
              <a:rPr lang="en-US" sz="1200" b="0" i="0" kern="1200" dirty="0" err="1">
                <a:solidFill>
                  <a:schemeClr val="tx1"/>
                </a:solidFill>
                <a:effectLst/>
                <a:latin typeface="Times New Roman" pitchFamily="18" charset="0"/>
                <a:ea typeface="+mn-ea"/>
                <a:cs typeface="+mn-cs"/>
              </a:rPr>
              <a:t>Yukito</a:t>
            </a:r>
            <a:r>
              <a:rPr lang="en-US" sz="1200" b="0" i="0" kern="1200" dirty="0">
                <a:solidFill>
                  <a:schemeClr val="tx1"/>
                </a:solidFill>
                <a:effectLst/>
                <a:latin typeface="Times New Roman" pitchFamily="18" charset="0"/>
                <a:ea typeface="+mn-ea"/>
                <a:cs typeface="+mn-cs"/>
              </a:rPr>
              <a:t> </a:t>
            </a:r>
            <a:r>
              <a:rPr lang="en-US" sz="1200" b="0" i="0" kern="1200" dirty="0" err="1">
                <a:solidFill>
                  <a:schemeClr val="tx1"/>
                </a:solidFill>
                <a:effectLst/>
                <a:latin typeface="Times New Roman" pitchFamily="18" charset="0"/>
                <a:ea typeface="+mn-ea"/>
                <a:cs typeface="+mn-cs"/>
              </a:rPr>
              <a:t>Higaki</a:t>
            </a:r>
            <a:r>
              <a:rPr lang="en-US" sz="1200" b="0" i="0" kern="1200" dirty="0">
                <a:solidFill>
                  <a:schemeClr val="tx1"/>
                </a:solidFill>
                <a:effectLst/>
                <a:latin typeface="Times New Roman" pitchFamily="18" charset="0"/>
                <a:ea typeface="+mn-ea"/>
                <a:cs typeface="+mn-cs"/>
              </a:rPr>
              <a:t>; Headquarters: </a:t>
            </a:r>
            <a:r>
              <a:rPr lang="en-US" sz="1200" b="0" i="0" kern="1200" dirty="0" err="1">
                <a:solidFill>
                  <a:schemeClr val="tx1"/>
                </a:solidFill>
                <a:effectLst/>
                <a:latin typeface="Times New Roman" pitchFamily="18" charset="0"/>
                <a:ea typeface="+mn-ea"/>
                <a:cs typeface="+mn-cs"/>
              </a:rPr>
              <a:t>Imabari-shi</a:t>
            </a:r>
            <a:r>
              <a:rPr lang="en-US" sz="1200" b="0" i="0" kern="1200" dirty="0">
                <a:solidFill>
                  <a:schemeClr val="tx1"/>
                </a:solidFill>
                <a:effectLst/>
                <a:latin typeface="Times New Roman" pitchFamily="18" charset="0"/>
                <a:ea typeface="+mn-ea"/>
                <a:cs typeface="+mn-cs"/>
              </a:rPr>
              <a:t>, Ehime Prefecture). The two containerships will be built at </a:t>
            </a:r>
            <a:r>
              <a:rPr lang="en-US" sz="1200" b="0" i="0" kern="1200" dirty="0" err="1">
                <a:solidFill>
                  <a:schemeClr val="tx1"/>
                </a:solidFill>
                <a:effectLst/>
                <a:latin typeface="Times New Roman" pitchFamily="18" charset="0"/>
                <a:ea typeface="+mn-ea"/>
                <a:cs typeface="+mn-cs"/>
              </a:rPr>
              <a:t>Imabari</a:t>
            </a:r>
            <a:r>
              <a:rPr lang="en-US" sz="1200" b="0" i="0" kern="1200" dirty="0">
                <a:solidFill>
                  <a:schemeClr val="tx1"/>
                </a:solidFill>
                <a:effectLst/>
                <a:latin typeface="Times New Roman" pitchFamily="18" charset="0"/>
                <a:ea typeface="+mn-ea"/>
                <a:cs typeface="+mn-cs"/>
              </a:rPr>
              <a:t> Shipbuilding Co., Ltd. (President: </a:t>
            </a:r>
            <a:r>
              <a:rPr lang="en-US" sz="1200" b="0" i="0" kern="1200" dirty="0" err="1">
                <a:solidFill>
                  <a:schemeClr val="tx1"/>
                </a:solidFill>
                <a:effectLst/>
                <a:latin typeface="Times New Roman" pitchFamily="18" charset="0"/>
                <a:ea typeface="+mn-ea"/>
                <a:cs typeface="+mn-cs"/>
              </a:rPr>
              <a:t>Yukito</a:t>
            </a:r>
            <a:r>
              <a:rPr lang="en-US" sz="1200" b="0" i="0" kern="1200" dirty="0">
                <a:solidFill>
                  <a:schemeClr val="tx1"/>
                </a:solidFill>
                <a:effectLst/>
                <a:latin typeface="Times New Roman" pitchFamily="18" charset="0"/>
                <a:ea typeface="+mn-ea"/>
                <a:cs typeface="+mn-cs"/>
              </a:rPr>
              <a:t> </a:t>
            </a:r>
            <a:r>
              <a:rPr lang="en-US" sz="1200" b="0" i="0" kern="1200" dirty="0" err="1">
                <a:solidFill>
                  <a:schemeClr val="tx1"/>
                </a:solidFill>
                <a:effectLst/>
                <a:latin typeface="Times New Roman" pitchFamily="18" charset="0"/>
                <a:ea typeface="+mn-ea"/>
                <a:cs typeface="+mn-cs"/>
              </a:rPr>
              <a:t>Higaki</a:t>
            </a:r>
            <a:r>
              <a:rPr lang="en-US" sz="1200" b="0" i="0" kern="1200" dirty="0">
                <a:solidFill>
                  <a:schemeClr val="tx1"/>
                </a:solidFill>
                <a:effectLst/>
                <a:latin typeface="Times New Roman" pitchFamily="18" charset="0"/>
                <a:ea typeface="+mn-ea"/>
                <a:cs typeface="+mn-cs"/>
              </a:rPr>
              <a:t>; Headquarters: </a:t>
            </a:r>
            <a:r>
              <a:rPr lang="en-US" sz="1200" b="0" i="0" kern="1200" dirty="0" err="1">
                <a:solidFill>
                  <a:schemeClr val="tx1"/>
                </a:solidFill>
                <a:effectLst/>
                <a:latin typeface="Times New Roman" pitchFamily="18" charset="0"/>
                <a:ea typeface="+mn-ea"/>
                <a:cs typeface="+mn-cs"/>
              </a:rPr>
              <a:t>Imabari-shi</a:t>
            </a:r>
            <a:r>
              <a:rPr lang="en-US" sz="1200" b="0" i="0" kern="1200" dirty="0">
                <a:solidFill>
                  <a:schemeClr val="tx1"/>
                </a:solidFill>
                <a:effectLst/>
                <a:latin typeface="Times New Roman" pitchFamily="18" charset="0"/>
                <a:ea typeface="+mn-ea"/>
                <a:cs typeface="+mn-cs"/>
              </a:rPr>
              <a:t>, Ehime Prefecture). The six vessels will be launched and delivered in 2017, and will serve the Asia-Europe service.</a:t>
            </a:r>
          </a:p>
          <a:p>
            <a:r>
              <a:rPr lang="en-US" sz="1200" b="0" i="0" kern="1200" dirty="0">
                <a:solidFill>
                  <a:schemeClr val="tx1"/>
                </a:solidFill>
                <a:effectLst/>
                <a:latin typeface="Times New Roman" pitchFamily="18" charset="0"/>
                <a:ea typeface="+mn-ea"/>
                <a:cs typeface="+mn-cs"/>
              </a:rPr>
              <a:t>The 20,000 TEU type is the world's largest among delivered and on order containerships. The newbuilding vessels will adopt various highly advanced energy-saving technologies, which will further reduce fuel consumption and cost, in comparison with 14,000 TEU types that MOL currently operates. The　main engines have the specifications which enable LNG use as fuel in the future remodeling.</a:t>
            </a:r>
          </a:p>
          <a:p>
            <a:r>
              <a:rPr lang="en-US" sz="1200" b="0" i="0" kern="1200" dirty="0">
                <a:solidFill>
                  <a:schemeClr val="tx1"/>
                </a:solidFill>
                <a:effectLst/>
                <a:latin typeface="Times New Roman" pitchFamily="18" charset="0"/>
                <a:ea typeface="+mn-ea"/>
                <a:cs typeface="+mn-cs"/>
              </a:rPr>
              <a:t>MOL continues to offer high-quality and competitive services through fleet expansion.</a:t>
            </a:r>
          </a:p>
          <a:p>
            <a:endParaRPr lang="it-IT" dirty="0"/>
          </a:p>
        </p:txBody>
      </p:sp>
      <p:sp>
        <p:nvSpPr>
          <p:cNvPr id="4" name="Segnaposto intestazione 3"/>
          <p:cNvSpPr>
            <a:spLocks noGrp="1"/>
          </p:cNvSpPr>
          <p:nvPr>
            <p:ph type="hdr" sz="quarter" idx="10"/>
          </p:nvPr>
        </p:nvSpPr>
        <p:spPr/>
        <p:txBody>
          <a:bodyPr/>
          <a:lstStyle/>
          <a:p>
            <a:pPr>
              <a:defRPr/>
            </a:pPr>
            <a:r>
              <a:rPr lang="it-IT"/>
              <a:t>Diparimento di Scienze Geografiche e Storiche - Introduzione ai GIS</a:t>
            </a:r>
          </a:p>
        </p:txBody>
      </p:sp>
      <p:sp>
        <p:nvSpPr>
          <p:cNvPr id="5" name="Segnaposto numero diapositiva 4"/>
          <p:cNvSpPr>
            <a:spLocks noGrp="1"/>
          </p:cNvSpPr>
          <p:nvPr>
            <p:ph type="sldNum" sz="quarter" idx="11"/>
          </p:nvPr>
        </p:nvSpPr>
        <p:spPr/>
        <p:txBody>
          <a:bodyPr/>
          <a:lstStyle/>
          <a:p>
            <a:pPr>
              <a:defRPr/>
            </a:pPr>
            <a:fld id="{76DE7D6F-A9D7-484C-A58E-7E9A62EDA4AA}" type="slidenum">
              <a:rPr lang="it-IT" smtClean="0"/>
              <a:pPr>
                <a:defRPr/>
              </a:pPr>
              <a:t>38</a:t>
            </a:fld>
            <a:endParaRPr lang="it-IT"/>
          </a:p>
        </p:txBody>
      </p:sp>
    </p:spTree>
    <p:extLst>
      <p:ext uri="{BB962C8B-B14F-4D97-AF65-F5344CB8AC3E}">
        <p14:creationId xmlns:p14="http://schemas.microsoft.com/office/powerpoint/2010/main" val="2648767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0DA0B90-65F9-4B29-BCE3-304D547AFF25}" type="slidenum">
              <a:rPr lang="en-US" smtClean="0"/>
              <a:pPr/>
              <a:t>42</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r>
              <a:rPr lang="en-US"/>
              <a:t>Source: adapted from F. Mewis and H. Klug (2004) “The Challenge of Very Large Container Ships – A Hydrodynamic View”, 9th Symposium on Practical Design of Ships and Other Floating Structures, Luebeck-Travemuende, Germany.</a:t>
            </a:r>
          </a:p>
        </p:txBody>
      </p:sp>
    </p:spTree>
    <p:extLst>
      <p:ext uri="{BB962C8B-B14F-4D97-AF65-F5344CB8AC3E}">
        <p14:creationId xmlns:p14="http://schemas.microsoft.com/office/powerpoint/2010/main" val="247665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304141E2-A0BD-4F6B-8D27-1E9FA938690E}" type="slidenum">
              <a:rPr lang="en-US" smtClean="0"/>
              <a:pPr/>
              <a:t>43</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r>
              <a:rPr lang="en-US" dirty="0"/>
              <a:t>Source: </a:t>
            </a:r>
            <a:r>
              <a:rPr lang="en-US"/>
              <a:t>Alphaliner</a:t>
            </a:r>
            <a:r>
              <a:rPr lang="en-US" dirty="0"/>
              <a:t>.</a:t>
            </a:r>
          </a:p>
        </p:txBody>
      </p:sp>
    </p:spTree>
    <p:extLst>
      <p:ext uri="{BB962C8B-B14F-4D97-AF65-F5344CB8AC3E}">
        <p14:creationId xmlns:p14="http://schemas.microsoft.com/office/powerpoint/2010/main" val="1486189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ISL Bremen</a:t>
            </a:r>
          </a:p>
        </p:txBody>
      </p:sp>
      <p:sp>
        <p:nvSpPr>
          <p:cNvPr id="4" name="Slide Number Placeholder 3"/>
          <p:cNvSpPr>
            <a:spLocks noGrp="1"/>
          </p:cNvSpPr>
          <p:nvPr>
            <p:ph type="sldNum" sz="quarter" idx="10"/>
          </p:nvPr>
        </p:nvSpPr>
        <p:spPr/>
        <p:txBody>
          <a:bodyPr/>
          <a:lstStyle/>
          <a:p>
            <a:fld id="{57F8ED1B-0906-4E3C-9538-48D41538268B}" type="slidenum">
              <a:rPr lang="en-US" smtClean="0"/>
              <a:t>45</a:t>
            </a:fld>
            <a:endParaRPr lang="en-US"/>
          </a:p>
        </p:txBody>
      </p:sp>
    </p:spTree>
    <p:extLst>
      <p:ext uri="{BB962C8B-B14F-4D97-AF65-F5344CB8AC3E}">
        <p14:creationId xmlns:p14="http://schemas.microsoft.com/office/powerpoint/2010/main" val="2115780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Alphaliner</a:t>
            </a:r>
            <a:r>
              <a:rPr lang="en-US" dirty="0"/>
              <a:t>.</a:t>
            </a:r>
          </a:p>
        </p:txBody>
      </p:sp>
      <p:sp>
        <p:nvSpPr>
          <p:cNvPr id="4" name="Slide Number Placeholder 3"/>
          <p:cNvSpPr>
            <a:spLocks noGrp="1"/>
          </p:cNvSpPr>
          <p:nvPr>
            <p:ph type="sldNum" sz="quarter" idx="10"/>
          </p:nvPr>
        </p:nvSpPr>
        <p:spPr/>
        <p:txBody>
          <a:bodyPr/>
          <a:lstStyle/>
          <a:p>
            <a:fld id="{57F8ED1B-0906-4E3C-9538-48D41538268B}" type="slidenum">
              <a:rPr lang="en-US" smtClean="0"/>
              <a:t>46</a:t>
            </a:fld>
            <a:endParaRPr lang="en-US"/>
          </a:p>
        </p:txBody>
      </p:sp>
    </p:spTree>
    <p:extLst>
      <p:ext uri="{BB962C8B-B14F-4D97-AF65-F5344CB8AC3E}">
        <p14:creationId xmlns:p14="http://schemas.microsoft.com/office/powerpoint/2010/main" val="1914072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p:txBody>
          <a:bodyPr/>
          <a:lstStyle/>
          <a:p>
            <a:pPr>
              <a:defRPr/>
            </a:pPr>
            <a:fld id="{0BFC97EF-6F7A-4F2C-828C-A6D165FE44D4}" type="slidenum">
              <a:rPr lang="en-US" smtClean="0"/>
              <a:pPr>
                <a:defRPr/>
              </a:pPr>
              <a:t>47</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r>
              <a:rPr lang="en-US" dirty="0"/>
              <a:t>Source: </a:t>
            </a:r>
            <a:r>
              <a:rPr lang="en-US" dirty="0" err="1"/>
              <a:t>Drewry</a:t>
            </a:r>
            <a:r>
              <a:rPr lang="en-US" dirty="0"/>
              <a:t> Shipping Consultants Ltd.</a:t>
            </a:r>
          </a:p>
        </p:txBody>
      </p:sp>
    </p:spTree>
    <p:extLst>
      <p:ext uri="{BB962C8B-B14F-4D97-AF65-F5344CB8AC3E}">
        <p14:creationId xmlns:p14="http://schemas.microsoft.com/office/powerpoint/2010/main" val="2513472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05DD0862-310B-43B2-BACE-6B17B12F3782}" type="slidenum">
              <a:rPr lang="en-US" smtClean="0"/>
              <a:pPr>
                <a:defRPr/>
              </a:pPr>
              <a:t>48</a:t>
            </a:fld>
            <a:endParaRPr lang="en-US"/>
          </a:p>
        </p:txBody>
      </p:sp>
    </p:spTree>
    <p:extLst>
      <p:ext uri="{BB962C8B-B14F-4D97-AF65-F5344CB8AC3E}">
        <p14:creationId xmlns:p14="http://schemas.microsoft.com/office/powerpoint/2010/main" val="2647964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n-US" dirty="0"/>
              <a:t>Source</a:t>
            </a:r>
            <a:r>
              <a:rPr lang="en-US"/>
              <a:t>:</a:t>
            </a:r>
            <a:r>
              <a:rPr lang="en-US" baseline="0"/>
              <a:t> Rodrigue</a:t>
            </a:r>
            <a:r>
              <a:rPr lang="en-US" baseline="0" dirty="0"/>
              <a:t>, J-P and T. Notteboom (2010) “Foreland-Based Regionalization: Integrating Intermediate Hubs with Port Hinterlands”, Research in Transportation Economics, Vol. 27, pp. 19-29.</a:t>
            </a:r>
            <a:endParaRPr lang="en-US" dirty="0"/>
          </a:p>
        </p:txBody>
      </p:sp>
      <p:sp>
        <p:nvSpPr>
          <p:cNvPr id="4" name="Slide Number Placeholder 3"/>
          <p:cNvSpPr>
            <a:spLocks noGrp="1"/>
          </p:cNvSpPr>
          <p:nvPr>
            <p:ph type="sldNum" sz="quarter" idx="5"/>
          </p:nvPr>
        </p:nvSpPr>
        <p:spPr/>
        <p:txBody>
          <a:bodyPr/>
          <a:lstStyle/>
          <a:p>
            <a:pPr>
              <a:defRPr/>
            </a:pPr>
            <a:fld id="{ED84A449-42B6-421C-B6A8-FA0C5FEB0EB5}" type="slidenum">
              <a:rPr lang="en-US" smtClean="0"/>
              <a:pPr>
                <a:defRPr/>
              </a:pPr>
              <a:t>49</a:t>
            </a:fld>
            <a:endParaRPr lang="en-US"/>
          </a:p>
        </p:txBody>
      </p:sp>
    </p:spTree>
    <p:extLst>
      <p:ext uri="{BB962C8B-B14F-4D97-AF65-F5344CB8AC3E}">
        <p14:creationId xmlns:p14="http://schemas.microsoft.com/office/powerpoint/2010/main" val="1537355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p:txBody>
          <a:bodyPr/>
          <a:lstStyle/>
          <a:p>
            <a:pPr>
              <a:defRPr/>
            </a:pPr>
            <a:fld id="{DE036894-0699-4EF2-A486-8CC5C6AA7E21}" type="slidenum">
              <a:rPr lang="en-US" smtClean="0"/>
              <a:pPr>
                <a:defRPr/>
              </a:pPr>
              <a:t>50</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r>
              <a:rPr lang="en-US" dirty="0"/>
              <a:t>Source: DOT-MARAD, http://www.marad.dot.gov/library_landing_page/data_and_statistics/Data_and_Statistics.htm</a:t>
            </a:r>
          </a:p>
        </p:txBody>
      </p:sp>
    </p:spTree>
    <p:extLst>
      <p:ext uri="{BB962C8B-B14F-4D97-AF65-F5344CB8AC3E}">
        <p14:creationId xmlns:p14="http://schemas.microsoft.com/office/powerpoint/2010/main" val="3506729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94D56AE8-DE52-43A9-B5ED-ED4E6A2F257B}" type="slidenum">
              <a:rPr lang="en-US" smtClean="0"/>
              <a:pPr>
                <a:defRPr/>
              </a:pPr>
              <a:t>51</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r>
              <a:rPr lang="en-US"/>
              <a:t>Source: adapted from P. Cariou (2003) Co-operation agreements in Liner Shipping.</a:t>
            </a:r>
          </a:p>
          <a:p>
            <a:endParaRPr lang="en-US"/>
          </a:p>
        </p:txBody>
      </p:sp>
    </p:spTree>
    <p:extLst>
      <p:ext uri="{BB962C8B-B14F-4D97-AF65-F5344CB8AC3E}">
        <p14:creationId xmlns:p14="http://schemas.microsoft.com/office/powerpoint/2010/main" val="363235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8D13137A-311A-418D-A933-5ED6990648E5}" type="slidenum">
              <a:rPr lang="en-US" smtClean="0"/>
              <a:pPr>
                <a:defRPr/>
              </a:pPr>
              <a:t>8</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p:txBody>
          <a:bodyPr/>
          <a:lstStyle/>
          <a:p>
            <a:pPr>
              <a:defRPr/>
            </a:pPr>
            <a:fld id="{D1F5A418-47E7-4401-B70A-07B70BE1510A}" type="slidenum">
              <a:rPr lang="en-US" smtClean="0"/>
              <a:pPr>
                <a:defRPr/>
              </a:pPr>
              <a:t>52</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r>
              <a:rPr lang="en-US"/>
              <a:t>Source: adapted from D. Hilling and M. Browne (1998) “Ships, Ports and Bulk Freight Transport” in B. Hoyle and R.D. Knowles, Modern Transport Geography, London: Wiley.</a:t>
            </a:r>
          </a:p>
          <a:p>
            <a:endParaRPr lang="en-US"/>
          </a:p>
        </p:txBody>
      </p:sp>
    </p:spTree>
    <p:extLst>
      <p:ext uri="{BB962C8B-B14F-4D97-AF65-F5344CB8AC3E}">
        <p14:creationId xmlns:p14="http://schemas.microsoft.com/office/powerpoint/2010/main" val="2398149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5514DC3A-9A0C-452F-9EFD-28F5AE954158}" type="slidenum">
              <a:rPr lang="en-US" smtClean="0"/>
              <a:pPr>
                <a:defRPr/>
              </a:pPr>
              <a:t>53</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r>
              <a:rPr lang="en-US"/>
              <a:t>Source: adapted from D. Hilling and M. Browne (1998) “Ships, Ports and Bulk Freight Transport” in B. Hoyle and R.D. Knowles (eds), Modern Transport Geography, London: Wiley, p. 246.</a:t>
            </a:r>
          </a:p>
        </p:txBody>
      </p:sp>
    </p:spTree>
    <p:extLst>
      <p:ext uri="{BB962C8B-B14F-4D97-AF65-F5344CB8AC3E}">
        <p14:creationId xmlns:p14="http://schemas.microsoft.com/office/powerpoint/2010/main" val="623205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9349FEF3-60E6-4BFF-8DDD-797002949E2B}" type="slidenum">
              <a:rPr lang="en-US" smtClean="0"/>
              <a:pPr>
                <a:defRPr/>
              </a:pPr>
              <a:t>54</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r>
              <a:rPr lang="en-US"/>
              <a:t>Source: I-95 Corridor Coalition (2005) “Short-Sea and Coastal Shipping Options Study”. http://144.202.240.28/pman/projectmanagement/Upfiles/reports/full343.pdf </a:t>
            </a:r>
          </a:p>
        </p:txBody>
      </p:sp>
    </p:spTree>
    <p:extLst>
      <p:ext uri="{BB962C8B-B14F-4D97-AF65-F5344CB8AC3E}">
        <p14:creationId xmlns:p14="http://schemas.microsoft.com/office/powerpoint/2010/main" val="3115838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Data from Eurostat.</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56</a:t>
            </a:fld>
            <a:endParaRPr lang="en-US"/>
          </a:p>
        </p:txBody>
      </p:sp>
    </p:spTree>
    <p:extLst>
      <p:ext uri="{BB962C8B-B14F-4D97-AF65-F5344CB8AC3E}">
        <p14:creationId xmlns:p14="http://schemas.microsoft.com/office/powerpoint/2010/main" val="2279033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p>
            <a:pPr>
              <a:defRPr/>
            </a:pPr>
            <a:fld id="{9BFA64A1-2855-4023-995C-DD85A26A06F5}" type="slidenum">
              <a:rPr lang="en-US" smtClean="0"/>
              <a:pPr>
                <a:defRPr/>
              </a:pPr>
              <a:t>57</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r>
              <a:rPr lang="en-US"/>
              <a:t>CABOTAGE.</a:t>
            </a:r>
          </a:p>
        </p:txBody>
      </p:sp>
    </p:spTree>
    <p:extLst>
      <p:ext uri="{BB962C8B-B14F-4D97-AF65-F5344CB8AC3E}">
        <p14:creationId xmlns:p14="http://schemas.microsoft.com/office/powerpoint/2010/main" val="1323242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p:txBody>
          <a:bodyPr/>
          <a:lstStyle/>
          <a:p>
            <a:pPr>
              <a:defRPr/>
            </a:pPr>
            <a:fld id="{FADD4076-3EE9-4C12-82E2-4BCDCEAB174E}" type="slidenum">
              <a:rPr lang="en-US" smtClean="0"/>
              <a:pPr>
                <a:defRPr/>
              </a:pPr>
              <a:t>58</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33026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p:txBody>
          <a:bodyPr/>
          <a:lstStyle/>
          <a:p>
            <a:pPr>
              <a:defRPr/>
            </a:pPr>
            <a:fld id="{5CA2E901-3BE9-4214-B5A5-49DC94D0D6C2}" type="slidenum">
              <a:rPr lang="en-US" smtClean="0"/>
              <a:pPr>
                <a:defRPr/>
              </a:pPr>
              <a:t>59</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87647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60</a:t>
            </a:fld>
            <a:endParaRPr lang="en-US"/>
          </a:p>
        </p:txBody>
      </p:sp>
    </p:spTree>
    <p:extLst>
      <p:ext uri="{BB962C8B-B14F-4D97-AF65-F5344CB8AC3E}">
        <p14:creationId xmlns:p14="http://schemas.microsoft.com/office/powerpoint/2010/main" val="2232392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UNCTAD, Review of Maritime Transport, various issues.</a:t>
            </a:r>
            <a:r>
              <a:rPr lang="en-US" baseline="0" dirty="0"/>
              <a:t> J. Hoffmann (2014) “Who controls the world's fleet? Trends in the ship owning countries”, Maritime Money Geneva Forum.</a:t>
            </a:r>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61</a:t>
            </a:fld>
            <a:endParaRPr lang="en-US"/>
          </a:p>
        </p:txBody>
      </p:sp>
    </p:spTree>
    <p:extLst>
      <p:ext uri="{BB962C8B-B14F-4D97-AF65-F5344CB8AC3E}">
        <p14:creationId xmlns:p14="http://schemas.microsoft.com/office/powerpoint/2010/main" val="3757862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D6E06F12-236B-4479-9BF4-2000A493BB17}" type="slidenum">
              <a:rPr lang="en-US" smtClean="0"/>
              <a:pPr>
                <a:defRPr/>
              </a:pPr>
              <a:t>10</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260944BF-7BAC-4AE4-953B-7A066BD5962F}" type="slidenum">
              <a:rPr lang="en-US" smtClean="0"/>
              <a:pPr/>
              <a:t>11</a:t>
            </a:fld>
            <a:endParaRPr lang="en-US"/>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9AB9FA97-EED9-4A57-83D7-5AECA644E016}" type="slidenum">
              <a:rPr lang="en-US" smtClean="0"/>
              <a:pPr>
                <a:defRPr/>
              </a:pPr>
              <a:t>13</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r>
              <a:rPr lang="en-US" dirty="0"/>
              <a:t>Source: World Bank and United Nations, Review of Maritime Transport. Data in current USD.</a:t>
            </a:r>
          </a:p>
        </p:txBody>
      </p:sp>
    </p:spTree>
    <p:extLst>
      <p:ext uri="{BB962C8B-B14F-4D97-AF65-F5344CB8AC3E}">
        <p14:creationId xmlns:p14="http://schemas.microsoft.com/office/powerpoint/2010/main" val="555254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485E987B-061C-4050-B759-579346EBF741}" type="slidenum">
              <a:rPr lang="en-US" smtClean="0"/>
              <a:pPr>
                <a:defRPr/>
              </a:pPr>
              <a:t>14</a:t>
            </a:fld>
            <a:endParaRPr 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r>
              <a:rPr lang="en-US" dirty="0"/>
              <a:t>Source: Shipping density data adapted from National Center for Ecological Analysis</a:t>
            </a:r>
            <a:r>
              <a:rPr lang="en-US" baseline="0" dirty="0"/>
              <a:t> and Synthesis, A Global Map of Human Impacts to Marine Ecosystems.</a:t>
            </a:r>
          </a:p>
          <a:p>
            <a:endParaRPr lang="en-US" baseline="0" dirty="0"/>
          </a:p>
          <a:p>
            <a:r>
              <a:rPr lang="en-US"/>
              <a:t>https://knb.ecoinformatics.org/#view/doi:10.5063/F1S180FS</a:t>
            </a:r>
          </a:p>
          <a:p>
            <a:endParaRPr lang="en-US" dirty="0"/>
          </a:p>
        </p:txBody>
      </p:sp>
    </p:spTree>
    <p:extLst>
      <p:ext uri="{BB962C8B-B14F-4D97-AF65-F5344CB8AC3E}">
        <p14:creationId xmlns:p14="http://schemas.microsoft.com/office/powerpoint/2010/main" val="412848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15</a:t>
            </a:fld>
            <a:endParaRPr lang="en-US"/>
          </a:p>
        </p:txBody>
      </p:sp>
    </p:spTree>
    <p:extLst>
      <p:ext uri="{BB962C8B-B14F-4D97-AF65-F5344CB8AC3E}">
        <p14:creationId xmlns:p14="http://schemas.microsoft.com/office/powerpoint/2010/main" val="214833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50BA1E77-FFCB-441A-BE5D-D38C5EC9355D}" type="slidenum">
              <a:rPr lang="en-US" smtClean="0"/>
              <a:pPr>
                <a:defRPr/>
              </a:pPr>
              <a:t>19</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8885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6" name="Group 5"/>
              <p:cNvGrpSpPr>
                <a:grpSpLocks/>
              </p:cNvGrpSpPr>
              <p:nvPr/>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6" name="Group 58"/>
            <p:cNvGrpSpPr>
              <a:grpSpLocks/>
            </p:cNvGrpSpPr>
            <p:nvPr/>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7" name="Group 63"/>
            <p:cNvGrpSpPr>
              <a:grpSpLocks/>
            </p:cNvGrpSpPr>
            <p:nvPr/>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8739" name="Rectangle 67"/>
          <p:cNvSpPr>
            <a:spLocks noGrp="1" noChangeArrowheads="1"/>
          </p:cNvSpPr>
          <p:nvPr>
            <p:ph type="ctrTitle"/>
          </p:nvPr>
        </p:nvSpPr>
        <p:spPr>
          <a:xfrm>
            <a:off x="990600" y="1752600"/>
            <a:ext cx="7772400" cy="1143000"/>
          </a:xfrm>
        </p:spPr>
        <p:txBody>
          <a:bodyPr/>
          <a:lstStyle>
            <a:lvl1pPr>
              <a:defRPr/>
            </a:lvl1pPr>
          </a:lstStyle>
          <a:p>
            <a:r>
              <a:rPr lang="it-IT"/>
              <a:t>Fare clic per modificare lo stile del titolo dello schema</a:t>
            </a:r>
          </a:p>
        </p:txBody>
      </p:sp>
      <p:sp>
        <p:nvSpPr>
          <p:cNvPr id="28740"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69" name="Rectangle 69"/>
          <p:cNvSpPr>
            <a:spLocks noGrp="1" noChangeArrowheads="1"/>
          </p:cNvSpPr>
          <p:nvPr>
            <p:ph type="dt" sz="quarter" idx="10"/>
          </p:nvPr>
        </p:nvSpPr>
        <p:spPr/>
        <p:txBody>
          <a:bodyPr/>
          <a:lstStyle>
            <a:lvl1pPr>
              <a:defRPr/>
            </a:lvl1pPr>
          </a:lstStyle>
          <a:p>
            <a:pPr>
              <a:defRPr/>
            </a:pPr>
            <a:endParaRPr lang="it-IT"/>
          </a:p>
        </p:txBody>
      </p:sp>
      <p:sp>
        <p:nvSpPr>
          <p:cNvPr id="70" name="Rectangle 70"/>
          <p:cNvSpPr>
            <a:spLocks noGrp="1" noChangeArrowheads="1"/>
          </p:cNvSpPr>
          <p:nvPr>
            <p:ph type="ftr" sz="quarter" idx="11"/>
          </p:nvPr>
        </p:nvSpPr>
        <p:spPr/>
        <p:txBody>
          <a:bodyPr/>
          <a:lstStyle>
            <a:lvl1pPr>
              <a:defRPr/>
            </a:lvl1pPr>
          </a:lstStyle>
          <a:p>
            <a:pPr>
              <a:defRPr/>
            </a:pPr>
            <a:endParaRPr lang="it-IT"/>
          </a:p>
        </p:txBody>
      </p:sp>
      <p:sp>
        <p:nvSpPr>
          <p:cNvPr id="71" name="Rectangle 71"/>
          <p:cNvSpPr>
            <a:spLocks noGrp="1" noChangeArrowheads="1"/>
          </p:cNvSpPr>
          <p:nvPr>
            <p:ph type="sldNum" sz="quarter" idx="12"/>
          </p:nvPr>
        </p:nvSpPr>
        <p:spPr/>
        <p:txBody>
          <a:bodyPr/>
          <a:lstStyle>
            <a:lvl1pPr>
              <a:defRPr/>
            </a:lvl1pPr>
          </a:lstStyle>
          <a:p>
            <a:pPr>
              <a:defRPr/>
            </a:pPr>
            <a:fld id="{1133A372-69CF-42C2-9817-5370B6CE60B9}"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C50BB31A-F0B3-438C-AC2E-8185AA2B0339}"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0350" y="304800"/>
            <a:ext cx="2000250" cy="57150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304800"/>
            <a:ext cx="5848350" cy="57150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03000DF9-001C-4A80-9C42-FFBFF0C201B0}"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A7F9D559-DAD7-4171-B0F9-8FC5D507FBE6}"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AC733D8E-2118-4038-8157-16FCC8B87AAB}"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5B128CA9-13F1-41FB-9285-50BF0D27370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5"/>
          <p:cNvSpPr>
            <a:spLocks noGrp="1" noChangeArrowheads="1"/>
          </p:cNvSpPr>
          <p:nvPr>
            <p:ph type="dt" sz="half" idx="10"/>
          </p:nvPr>
        </p:nvSpPr>
        <p:spPr>
          <a:ln/>
        </p:spPr>
        <p:txBody>
          <a:bodyPr/>
          <a:lstStyle>
            <a:lvl1pPr>
              <a:defRPr/>
            </a:lvl1pPr>
          </a:lstStyle>
          <a:p>
            <a:pPr>
              <a:defRPr/>
            </a:pPr>
            <a:endParaRPr lang="it-IT"/>
          </a:p>
        </p:txBody>
      </p:sp>
      <p:sp>
        <p:nvSpPr>
          <p:cNvPr id="8" name="Rectangle 66"/>
          <p:cNvSpPr>
            <a:spLocks noGrp="1" noChangeArrowheads="1"/>
          </p:cNvSpPr>
          <p:nvPr>
            <p:ph type="ftr" sz="quarter" idx="11"/>
          </p:nvPr>
        </p:nvSpPr>
        <p:spPr>
          <a:ln/>
        </p:spPr>
        <p:txBody>
          <a:bodyPr/>
          <a:lstStyle>
            <a:lvl1pPr>
              <a:defRPr/>
            </a:lvl1pPr>
          </a:lstStyle>
          <a:p>
            <a:pPr>
              <a:defRPr/>
            </a:pPr>
            <a:endParaRPr lang="it-IT"/>
          </a:p>
        </p:txBody>
      </p:sp>
      <p:sp>
        <p:nvSpPr>
          <p:cNvPr id="9" name="Rectangle 67"/>
          <p:cNvSpPr>
            <a:spLocks noGrp="1" noChangeArrowheads="1"/>
          </p:cNvSpPr>
          <p:nvPr>
            <p:ph type="sldNum" sz="quarter" idx="12"/>
          </p:nvPr>
        </p:nvSpPr>
        <p:spPr>
          <a:ln/>
        </p:spPr>
        <p:txBody>
          <a:bodyPr/>
          <a:lstStyle>
            <a:lvl1pPr>
              <a:defRPr/>
            </a:lvl1pPr>
          </a:lstStyle>
          <a:p>
            <a:pPr>
              <a:defRPr/>
            </a:pPr>
            <a:fld id="{DCC20FC8-F016-4BAA-95E4-8C83511D7943}"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65"/>
          <p:cNvSpPr>
            <a:spLocks noGrp="1" noChangeArrowheads="1"/>
          </p:cNvSpPr>
          <p:nvPr>
            <p:ph type="dt" sz="half" idx="10"/>
          </p:nvPr>
        </p:nvSpPr>
        <p:spPr>
          <a:ln/>
        </p:spPr>
        <p:txBody>
          <a:bodyPr/>
          <a:lstStyle>
            <a:lvl1pPr>
              <a:defRPr/>
            </a:lvl1pPr>
          </a:lstStyle>
          <a:p>
            <a:pPr>
              <a:defRPr/>
            </a:pPr>
            <a:endParaRPr lang="it-IT"/>
          </a:p>
        </p:txBody>
      </p:sp>
      <p:sp>
        <p:nvSpPr>
          <p:cNvPr id="4" name="Rectangle 66"/>
          <p:cNvSpPr>
            <a:spLocks noGrp="1" noChangeArrowheads="1"/>
          </p:cNvSpPr>
          <p:nvPr>
            <p:ph type="ftr" sz="quarter" idx="11"/>
          </p:nvPr>
        </p:nvSpPr>
        <p:spPr>
          <a:ln/>
        </p:spPr>
        <p:txBody>
          <a:bodyPr/>
          <a:lstStyle>
            <a:lvl1pPr>
              <a:defRPr/>
            </a:lvl1pPr>
          </a:lstStyle>
          <a:p>
            <a:pPr>
              <a:defRPr/>
            </a:pPr>
            <a:endParaRPr lang="it-IT"/>
          </a:p>
        </p:txBody>
      </p:sp>
      <p:sp>
        <p:nvSpPr>
          <p:cNvPr id="5" name="Rectangle 67"/>
          <p:cNvSpPr>
            <a:spLocks noGrp="1" noChangeArrowheads="1"/>
          </p:cNvSpPr>
          <p:nvPr>
            <p:ph type="sldNum" sz="quarter" idx="12"/>
          </p:nvPr>
        </p:nvSpPr>
        <p:spPr>
          <a:ln/>
        </p:spPr>
        <p:txBody>
          <a:bodyPr/>
          <a:lstStyle>
            <a:lvl1pPr>
              <a:defRPr/>
            </a:lvl1pPr>
          </a:lstStyle>
          <a:p>
            <a:pPr>
              <a:defRPr/>
            </a:pPr>
            <a:fld id="{BA75ECEA-2974-44EA-B977-2350BEB8618A}"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it-IT"/>
          </a:p>
        </p:txBody>
      </p:sp>
      <p:sp>
        <p:nvSpPr>
          <p:cNvPr id="3" name="Rectangle 66"/>
          <p:cNvSpPr>
            <a:spLocks noGrp="1" noChangeArrowheads="1"/>
          </p:cNvSpPr>
          <p:nvPr>
            <p:ph type="ftr" sz="quarter" idx="11"/>
          </p:nvPr>
        </p:nvSpPr>
        <p:spPr>
          <a:ln/>
        </p:spPr>
        <p:txBody>
          <a:bodyPr/>
          <a:lstStyle>
            <a:lvl1pPr>
              <a:defRPr/>
            </a:lvl1pPr>
          </a:lstStyle>
          <a:p>
            <a:pPr>
              <a:defRPr/>
            </a:pPr>
            <a:endParaRPr lang="it-IT"/>
          </a:p>
        </p:txBody>
      </p:sp>
      <p:sp>
        <p:nvSpPr>
          <p:cNvPr id="4" name="Rectangle 67"/>
          <p:cNvSpPr>
            <a:spLocks noGrp="1" noChangeArrowheads="1"/>
          </p:cNvSpPr>
          <p:nvPr>
            <p:ph type="sldNum" sz="quarter" idx="12"/>
          </p:nvPr>
        </p:nvSpPr>
        <p:spPr>
          <a:ln/>
        </p:spPr>
        <p:txBody>
          <a:bodyPr/>
          <a:lstStyle>
            <a:lvl1pPr>
              <a:defRPr/>
            </a:lvl1pPr>
          </a:lstStyle>
          <a:p>
            <a:pPr>
              <a:defRPr/>
            </a:pPr>
            <a:fld id="{89A08177-08AF-429C-BDF8-BFA91397AEB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2D931B85-458D-4475-A6A7-931AA67B1C7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682653AD-9032-4FDF-BB92-55706163B270}"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grpSp>
          <p:nvGrpSpPr>
            <p:cNvPr id="1032" name="Group 3"/>
            <p:cNvGrpSpPr>
              <a:grpSpLocks/>
            </p:cNvGrpSpPr>
            <p:nvPr/>
          </p:nvGrpSpPr>
          <p:grpSpPr bwMode="auto">
            <a:xfrm>
              <a:off x="0" y="0"/>
              <a:ext cx="5760" cy="4320"/>
              <a:chOff x="0" y="0"/>
              <a:chExt cx="5760" cy="4320"/>
            </a:xfrm>
          </p:grpSpPr>
          <p:grpSp>
            <p:nvGrpSpPr>
              <p:cNvPr id="1039" name="Group 4"/>
              <p:cNvGrpSpPr>
                <a:grpSpLocks/>
              </p:cNvGrpSpPr>
              <p:nvPr/>
            </p:nvGrpSpPr>
            <p:grpSpPr bwMode="auto">
              <a:xfrm>
                <a:off x="0" y="192"/>
                <a:ext cx="5760" cy="4032"/>
                <a:chOff x="0" y="192"/>
                <a:chExt cx="5760" cy="4032"/>
              </a:xfrm>
            </p:grpSpPr>
            <p:sp>
              <p:nvSpPr>
                <p:cNvPr id="27653"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4"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5"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6"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7"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8"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9"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0"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1"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2"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3"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4"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5"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6"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7"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8"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9"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0"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1"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2"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3"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4"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1040" name="Group 27"/>
              <p:cNvGrpSpPr>
                <a:grpSpLocks/>
              </p:cNvGrpSpPr>
              <p:nvPr/>
            </p:nvGrpSpPr>
            <p:grpSpPr bwMode="auto">
              <a:xfrm>
                <a:off x="192" y="0"/>
                <a:ext cx="5376" cy="4320"/>
                <a:chOff x="192" y="0"/>
                <a:chExt cx="5376" cy="4320"/>
              </a:xfrm>
            </p:grpSpPr>
            <p:sp>
              <p:nvSpPr>
                <p:cNvPr id="27676"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7"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8"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9"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0"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1"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2"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3"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4"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5"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6"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7"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8"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9"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0"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1"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2"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3"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4"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5"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6"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7"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8"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9"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0"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1"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2"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3"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4"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770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6"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035" name="Group 59"/>
            <p:cNvGrpSpPr>
              <a:grpSpLocks/>
            </p:cNvGrpSpPr>
            <p:nvPr/>
          </p:nvGrpSpPr>
          <p:grpSpPr bwMode="auto">
            <a:xfrm>
              <a:off x="261" y="892"/>
              <a:ext cx="1124" cy="1464"/>
              <a:chOff x="96" y="916"/>
              <a:chExt cx="2208" cy="2876"/>
            </a:xfrm>
          </p:grpSpPr>
          <p:sp>
            <p:nvSpPr>
              <p:cNvPr id="27708" name="Line 60"/>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9"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10" name="Arc 62"/>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102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a:t>Fare clic per modificare lo stile del titolo dello schema</a:t>
            </a:r>
          </a:p>
        </p:txBody>
      </p:sp>
      <p:sp>
        <p:nvSpPr>
          <p:cNvPr id="102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7713"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buClrTx/>
              <a:buFontTx/>
              <a:buNone/>
              <a:defRPr sz="1400">
                <a:latin typeface="+mn-lt"/>
              </a:defRPr>
            </a:lvl1pPr>
          </a:lstStyle>
          <a:p>
            <a:pPr>
              <a:defRPr/>
            </a:pPr>
            <a:endParaRPr lang="it-IT"/>
          </a:p>
        </p:txBody>
      </p:sp>
      <p:sp>
        <p:nvSpPr>
          <p:cNvPr id="27714"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spcBef>
                <a:spcPct val="0"/>
              </a:spcBef>
              <a:buClrTx/>
              <a:buFontTx/>
              <a:buNone/>
              <a:defRPr sz="1400">
                <a:latin typeface="+mn-lt"/>
              </a:defRPr>
            </a:lvl1pPr>
          </a:lstStyle>
          <a:p>
            <a:pPr>
              <a:defRPr/>
            </a:pPr>
            <a:endParaRPr lang="it-IT"/>
          </a:p>
        </p:txBody>
      </p:sp>
      <p:sp>
        <p:nvSpPr>
          <p:cNvPr id="27715"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400">
                <a:latin typeface="+mn-lt"/>
              </a:defRPr>
            </a:lvl1pPr>
          </a:lstStyle>
          <a:p>
            <a:pPr>
              <a:defRPr/>
            </a:pPr>
            <a:fld id="{50BBB78C-A580-4F9F-BF3C-C433DBF2F9C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giuseppe.borruso@econ.units.it"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people.hofstra.edu/geotrans/eng/ch3en/conc3en/containershi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990600" y="2501900"/>
            <a:ext cx="7772400" cy="1143000"/>
          </a:xfrm>
        </p:spPr>
        <p:txBody>
          <a:bodyPr/>
          <a:lstStyle/>
          <a:p>
            <a:pPr eaLnBrk="1" hangingPunct="1"/>
            <a:r>
              <a:rPr lang="it-IT" sz="3600" b="1" dirty="0" err="1">
                <a:latin typeface="Arial" charset="0"/>
              </a:rPr>
              <a:t>Economic</a:t>
            </a:r>
            <a:r>
              <a:rPr lang="it-IT" sz="3600" b="1" dirty="0">
                <a:latin typeface="Arial" charset="0"/>
              </a:rPr>
              <a:t> </a:t>
            </a:r>
            <a:r>
              <a:rPr lang="it-IT" sz="3600" b="1" dirty="0" err="1">
                <a:latin typeface="Arial" charset="0"/>
              </a:rPr>
              <a:t>Geography</a:t>
            </a:r>
            <a:r>
              <a:rPr lang="it-IT" sz="3600" b="1" dirty="0">
                <a:latin typeface="Arial" charset="0"/>
              </a:rPr>
              <a:t> </a:t>
            </a:r>
            <a:br>
              <a:rPr lang="it-IT" sz="3600" b="1" dirty="0">
                <a:latin typeface="Arial" charset="0"/>
              </a:rPr>
            </a:br>
            <a:br>
              <a:rPr lang="it-IT" sz="3600" b="1">
                <a:latin typeface="Arial" charset="0"/>
              </a:rPr>
            </a:br>
            <a:r>
              <a:rPr lang="it-IT" sz="2400">
                <a:latin typeface="Arial" charset="0"/>
              </a:rPr>
              <a:t>6 </a:t>
            </a:r>
            <a:r>
              <a:rPr lang="it-IT" sz="2400" dirty="0">
                <a:latin typeface="Arial" charset="0"/>
              </a:rPr>
              <a:t>– </a:t>
            </a:r>
            <a:r>
              <a:rPr lang="it-IT" sz="2400" dirty="0" err="1">
                <a:latin typeface="Arial" charset="0"/>
              </a:rPr>
              <a:t>Transport</a:t>
            </a:r>
            <a:r>
              <a:rPr lang="it-IT" sz="2400" dirty="0">
                <a:latin typeface="Arial" charset="0"/>
              </a:rPr>
              <a:t> and location</a:t>
            </a:r>
            <a:endParaRPr lang="it-IT" sz="2000" b="1" i="1" dirty="0">
              <a:latin typeface="Arial" charset="0"/>
            </a:endParaRPr>
          </a:p>
        </p:txBody>
      </p:sp>
      <p:pic>
        <p:nvPicPr>
          <p:cNvPr id="5" name="Picture 4" descr="Università degli Studi di Trie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3324225" cy="723900"/>
          </a:xfrm>
          <a:prstGeom prst="rect">
            <a:avLst/>
          </a:prstGeom>
          <a:noFill/>
          <a:extLst>
            <a:ext uri="{909E8E84-426E-40DD-AFC4-6F175D3DCCD1}">
              <a14:hiddenFill xmlns:a14="http://schemas.microsoft.com/office/drawing/2010/main">
                <a:solidFill>
                  <a:srgbClr val="FFFFFF"/>
                </a:solidFill>
              </a14:hiddenFill>
            </a:ext>
          </a:extLst>
        </p:spPr>
      </p:pic>
      <p:sp>
        <p:nvSpPr>
          <p:cNvPr id="2" name="Sottotitolo 1"/>
          <p:cNvSpPr>
            <a:spLocks noGrp="1"/>
          </p:cNvSpPr>
          <p:nvPr>
            <p:ph type="subTitle" idx="1"/>
          </p:nvPr>
        </p:nvSpPr>
        <p:spPr/>
        <p:txBody>
          <a:bodyPr/>
          <a:lstStyle/>
          <a:p>
            <a:endParaRPr lang="it-IT" dirty="0"/>
          </a:p>
        </p:txBody>
      </p:sp>
      <p:sp>
        <p:nvSpPr>
          <p:cNvPr id="6" name="Rectangle 3" descr="Rectangle: Click to edit Master text styles&#10;Second level&#10;Third level&#10;Fourth level&#10;Fifth level"/>
          <p:cNvSpPr txBox="1">
            <a:spLocks noChangeArrowheads="1"/>
          </p:cNvSpPr>
          <p:nvPr/>
        </p:nvSpPr>
        <p:spPr bwMode="auto">
          <a:xfrm>
            <a:off x="1143000" y="3462338"/>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110000"/>
              <a:buFont typeface="Wingdings" pitchFamily="2" charset="2"/>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a:lstStyle>
          <a:p>
            <a:pPr eaLnBrk="1" hangingPunct="1"/>
            <a:endParaRPr lang="it-IT" sz="1800" kern="0" dirty="0"/>
          </a:p>
          <a:p>
            <a:pPr eaLnBrk="1" hangingPunct="1"/>
            <a:endParaRPr lang="it-IT" sz="1800" kern="0" dirty="0"/>
          </a:p>
          <a:p>
            <a:pPr eaLnBrk="1" hangingPunct="1"/>
            <a:r>
              <a:rPr lang="it-IT" sz="1800" kern="0" dirty="0"/>
              <a:t>121EC</a:t>
            </a:r>
          </a:p>
          <a:p>
            <a:pPr eaLnBrk="1" hangingPunct="1"/>
            <a:endParaRPr lang="it-IT" sz="1800" kern="0" dirty="0"/>
          </a:p>
          <a:p>
            <a:pPr eaLnBrk="1" hangingPunct="1">
              <a:spcBef>
                <a:spcPct val="15000"/>
              </a:spcBef>
            </a:pPr>
            <a:r>
              <a:rPr lang="it-IT" sz="1600" kern="0" dirty="0"/>
              <a:t>A.Y. </a:t>
            </a:r>
            <a:r>
              <a:rPr lang="it-IT" sz="1600" kern="0"/>
              <a:t>2023/2024</a:t>
            </a:r>
            <a:endParaRPr lang="it-IT" sz="1600" kern="0" dirty="0"/>
          </a:p>
          <a:p>
            <a:pPr eaLnBrk="1" hangingPunct="1">
              <a:spcBef>
                <a:spcPct val="15000"/>
              </a:spcBef>
            </a:pPr>
            <a:r>
              <a:rPr lang="it-IT" sz="1600" kern="0" dirty="0"/>
              <a:t>Dr. Giuseppe Borruso</a:t>
            </a:r>
          </a:p>
          <a:p>
            <a:pPr eaLnBrk="1" hangingPunct="1">
              <a:spcBef>
                <a:spcPct val="15000"/>
              </a:spcBef>
            </a:pPr>
            <a:r>
              <a:rPr lang="it-IT" sz="1600" kern="0" dirty="0" err="1"/>
              <a:t>Department</a:t>
            </a:r>
            <a:r>
              <a:rPr lang="it-IT" sz="1600" kern="0" dirty="0"/>
              <a:t> of </a:t>
            </a:r>
            <a:r>
              <a:rPr lang="it-IT" sz="1600" kern="0" dirty="0" err="1"/>
              <a:t>Economics</a:t>
            </a:r>
            <a:r>
              <a:rPr lang="it-IT" sz="1600" kern="0" dirty="0"/>
              <a:t>, Business, </a:t>
            </a:r>
            <a:r>
              <a:rPr lang="it-IT" sz="1600" kern="0" dirty="0" err="1"/>
              <a:t>Mathematics</a:t>
            </a:r>
            <a:r>
              <a:rPr lang="it-IT" sz="1600" kern="0" dirty="0"/>
              <a:t> and </a:t>
            </a:r>
            <a:r>
              <a:rPr lang="it-IT" sz="1600" kern="0" dirty="0" err="1"/>
              <a:t>Statistics</a:t>
            </a:r>
            <a:endParaRPr lang="it-IT" sz="1600" kern="0" dirty="0"/>
          </a:p>
          <a:p>
            <a:pPr eaLnBrk="1" hangingPunct="1">
              <a:spcBef>
                <a:spcPct val="15000"/>
              </a:spcBef>
            </a:pPr>
            <a:r>
              <a:rPr lang="it-IT" sz="1600" kern="0" dirty="0" err="1"/>
              <a:t>University</a:t>
            </a:r>
            <a:r>
              <a:rPr lang="it-IT" sz="1600" kern="0" dirty="0"/>
              <a:t> of Trieste</a:t>
            </a:r>
          </a:p>
          <a:p>
            <a:pPr eaLnBrk="1" hangingPunct="1">
              <a:spcBef>
                <a:spcPct val="15000"/>
              </a:spcBef>
            </a:pPr>
            <a:r>
              <a:rPr lang="it-IT" sz="1600" kern="0" dirty="0"/>
              <a:t>E-mail. </a:t>
            </a:r>
            <a:r>
              <a:rPr lang="it-IT" sz="1600" kern="0" dirty="0">
                <a:hlinkClick r:id="rId4"/>
              </a:rPr>
              <a:t>giuseppe.borruso@econ.units.it</a:t>
            </a:r>
            <a:endParaRPr lang="it-IT" sz="1600" kern="0" dirty="0"/>
          </a:p>
          <a:p>
            <a:pPr eaLnBrk="1" hangingPunct="1">
              <a:spcBef>
                <a:spcPct val="15000"/>
              </a:spcBef>
            </a:pPr>
            <a:r>
              <a:rPr lang="it-IT" sz="1600" kern="0" dirty="0" err="1"/>
              <a:t>Ph</a:t>
            </a:r>
            <a:r>
              <a:rPr lang="it-IT" sz="1600" kern="0" dirty="0"/>
              <a:t>. +39 040 558 </a:t>
            </a:r>
            <a:r>
              <a:rPr lang="it-IT" sz="1600" b="1" kern="0" dirty="0"/>
              <a:t>7008</a:t>
            </a:r>
          </a:p>
          <a:p>
            <a:pPr eaLnBrk="1" hangingPunct="1">
              <a:spcBef>
                <a:spcPct val="15000"/>
              </a:spcBef>
            </a:pPr>
            <a:r>
              <a:rPr lang="it-IT" sz="1600" kern="0" dirty="0" err="1"/>
              <a:t>Skype</a:t>
            </a:r>
            <a:r>
              <a:rPr lang="it-IT" sz="1600" kern="0" dirty="0"/>
              <a:t>:  </a:t>
            </a:r>
            <a:r>
              <a:rPr lang="it-IT" sz="1600" kern="0" dirty="0" err="1"/>
              <a:t>giuseppe.borruso</a:t>
            </a:r>
            <a:r>
              <a:rPr lang="it-IT" sz="1600" kern="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3200" dirty="0"/>
              <a:t>Modal </a:t>
            </a:r>
            <a:br>
              <a:rPr lang="en-US" sz="3200" dirty="0"/>
            </a:br>
            <a:r>
              <a:rPr lang="en-US" sz="3200" dirty="0"/>
              <a:t>Gateways</a:t>
            </a:r>
          </a:p>
        </p:txBody>
      </p:sp>
      <p:sp>
        <p:nvSpPr>
          <p:cNvPr id="45060" name="Rectangle 3" descr="Wide upward diagonal"/>
          <p:cNvSpPr>
            <a:spLocks noChangeArrowheads="1"/>
          </p:cNvSpPr>
          <p:nvPr/>
        </p:nvSpPr>
        <p:spPr bwMode="auto">
          <a:xfrm>
            <a:off x="3110012" y="4771108"/>
            <a:ext cx="407987" cy="354012"/>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1" name="Rectangle 4" descr="Wide upward diagonal"/>
          <p:cNvSpPr>
            <a:spLocks noChangeArrowheads="1"/>
          </p:cNvSpPr>
          <p:nvPr/>
        </p:nvSpPr>
        <p:spPr bwMode="auto">
          <a:xfrm>
            <a:off x="2990949" y="5717258"/>
            <a:ext cx="420688" cy="365125"/>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2" name="Rectangle 5" descr="Wide upward diagonal"/>
          <p:cNvSpPr>
            <a:spLocks noChangeArrowheads="1"/>
          </p:cNvSpPr>
          <p:nvPr/>
        </p:nvSpPr>
        <p:spPr bwMode="auto">
          <a:xfrm>
            <a:off x="4064099" y="4821908"/>
            <a:ext cx="484188" cy="1022350"/>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3" name="Rectangle 6" descr="Wide upward diagonal"/>
          <p:cNvSpPr>
            <a:spLocks noChangeArrowheads="1"/>
          </p:cNvSpPr>
          <p:nvPr/>
        </p:nvSpPr>
        <p:spPr bwMode="auto">
          <a:xfrm>
            <a:off x="3964087" y="3140745"/>
            <a:ext cx="1139825" cy="1022350"/>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4" name="Rectangle 7"/>
          <p:cNvSpPr>
            <a:spLocks noChangeArrowheads="1"/>
          </p:cNvSpPr>
          <p:nvPr/>
        </p:nvSpPr>
        <p:spPr bwMode="auto">
          <a:xfrm>
            <a:off x="2659162" y="908720"/>
            <a:ext cx="3925887" cy="1711325"/>
          </a:xfrm>
          <a:prstGeom prst="rect">
            <a:avLst/>
          </a:prstGeom>
          <a:noFill/>
          <a:ln w="25400">
            <a:solidFill>
              <a:srgbClr val="808080"/>
            </a:solidFill>
            <a:miter lim="800000"/>
            <a:headEnd/>
            <a:tailEnd/>
          </a:ln>
        </p:spPr>
        <p:txBody>
          <a:bodyPr wrap="none" anchor="ctr"/>
          <a:lstStyle/>
          <a:p>
            <a:endParaRPr lang="en-US"/>
          </a:p>
        </p:txBody>
      </p:sp>
      <p:sp>
        <p:nvSpPr>
          <p:cNvPr id="45065" name="Rectangle 8"/>
          <p:cNvSpPr>
            <a:spLocks noChangeArrowheads="1"/>
          </p:cNvSpPr>
          <p:nvPr/>
        </p:nvSpPr>
        <p:spPr bwMode="auto">
          <a:xfrm>
            <a:off x="2660749" y="2701008"/>
            <a:ext cx="3925888" cy="1711325"/>
          </a:xfrm>
          <a:prstGeom prst="rect">
            <a:avLst/>
          </a:prstGeom>
          <a:noFill/>
          <a:ln w="25400">
            <a:solidFill>
              <a:srgbClr val="808080"/>
            </a:solidFill>
            <a:miter lim="800000"/>
            <a:headEnd/>
            <a:tailEnd/>
          </a:ln>
        </p:spPr>
        <p:txBody>
          <a:bodyPr wrap="none" anchor="ctr"/>
          <a:lstStyle/>
          <a:p>
            <a:endParaRPr lang="en-US"/>
          </a:p>
        </p:txBody>
      </p:sp>
      <p:sp>
        <p:nvSpPr>
          <p:cNvPr id="45066" name="Rectangle 9"/>
          <p:cNvSpPr>
            <a:spLocks noChangeArrowheads="1"/>
          </p:cNvSpPr>
          <p:nvPr/>
        </p:nvSpPr>
        <p:spPr bwMode="auto">
          <a:xfrm>
            <a:off x="2662337" y="4493295"/>
            <a:ext cx="3925887" cy="1711325"/>
          </a:xfrm>
          <a:prstGeom prst="rect">
            <a:avLst/>
          </a:prstGeom>
          <a:noFill/>
          <a:ln w="25400">
            <a:solidFill>
              <a:srgbClr val="808080"/>
            </a:solidFill>
            <a:miter lim="800000"/>
            <a:headEnd/>
            <a:tailEnd/>
          </a:ln>
        </p:spPr>
        <p:txBody>
          <a:bodyPr wrap="none" anchor="ctr"/>
          <a:lstStyle/>
          <a:p>
            <a:endParaRPr lang="en-US"/>
          </a:p>
        </p:txBody>
      </p:sp>
      <p:sp>
        <p:nvSpPr>
          <p:cNvPr id="45067" name="Line 10"/>
          <p:cNvSpPr>
            <a:spLocks noChangeShapeType="1"/>
          </p:cNvSpPr>
          <p:nvPr/>
        </p:nvSpPr>
        <p:spPr bwMode="auto">
          <a:xfrm>
            <a:off x="4584799" y="973808"/>
            <a:ext cx="0" cy="1581150"/>
          </a:xfrm>
          <a:prstGeom prst="line">
            <a:avLst/>
          </a:prstGeom>
          <a:noFill/>
          <a:ln w="25400">
            <a:solidFill>
              <a:srgbClr val="FF0000"/>
            </a:solidFill>
            <a:prstDash val="dash"/>
            <a:round/>
            <a:headEnd/>
            <a:tailEnd/>
          </a:ln>
        </p:spPr>
        <p:txBody>
          <a:bodyPr/>
          <a:lstStyle/>
          <a:p>
            <a:endParaRPr lang="en-US"/>
          </a:p>
        </p:txBody>
      </p:sp>
      <p:sp>
        <p:nvSpPr>
          <p:cNvPr id="45068" name="Line 11"/>
          <p:cNvSpPr>
            <a:spLocks noChangeShapeType="1"/>
          </p:cNvSpPr>
          <p:nvPr/>
        </p:nvSpPr>
        <p:spPr bwMode="auto">
          <a:xfrm flipH="1">
            <a:off x="2781399" y="1759620"/>
            <a:ext cx="3516313" cy="0"/>
          </a:xfrm>
          <a:prstGeom prst="line">
            <a:avLst/>
          </a:prstGeom>
          <a:noFill/>
          <a:ln w="50800">
            <a:solidFill>
              <a:srgbClr val="808080"/>
            </a:solidFill>
            <a:round/>
            <a:headEnd type="triangle" w="med" len="med"/>
            <a:tailEnd type="triangle" w="med" len="med"/>
          </a:ln>
        </p:spPr>
        <p:txBody>
          <a:bodyPr/>
          <a:lstStyle/>
          <a:p>
            <a:endParaRPr lang="en-US"/>
          </a:p>
        </p:txBody>
      </p:sp>
      <p:sp>
        <p:nvSpPr>
          <p:cNvPr id="45069" name="Oval 12"/>
          <p:cNvSpPr>
            <a:spLocks noChangeArrowheads="1"/>
          </p:cNvSpPr>
          <p:nvPr/>
        </p:nvSpPr>
        <p:spPr bwMode="auto">
          <a:xfrm>
            <a:off x="4340324" y="1505620"/>
            <a:ext cx="482600" cy="482600"/>
          </a:xfrm>
          <a:prstGeom prst="ellipse">
            <a:avLst/>
          </a:prstGeom>
          <a:solidFill>
            <a:srgbClr val="FFCC00"/>
          </a:solidFill>
          <a:ln w="38100">
            <a:solidFill>
              <a:srgbClr val="FF6600"/>
            </a:solidFill>
            <a:round/>
            <a:headEnd/>
            <a:tailEnd/>
          </a:ln>
        </p:spPr>
        <p:txBody>
          <a:bodyPr wrap="none" anchor="ctr"/>
          <a:lstStyle/>
          <a:p>
            <a:endParaRPr lang="en-US"/>
          </a:p>
        </p:txBody>
      </p:sp>
      <p:sp>
        <p:nvSpPr>
          <p:cNvPr id="45070" name="Text Box 13"/>
          <p:cNvSpPr txBox="1">
            <a:spLocks noChangeArrowheads="1"/>
          </p:cNvSpPr>
          <p:nvPr/>
        </p:nvSpPr>
        <p:spPr bwMode="auto">
          <a:xfrm rot="5400000">
            <a:off x="4250631" y="2171576"/>
            <a:ext cx="477838"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Border</a:t>
            </a:r>
          </a:p>
        </p:txBody>
      </p:sp>
      <p:sp>
        <p:nvSpPr>
          <p:cNvPr id="45071" name="Rectangle 14"/>
          <p:cNvSpPr>
            <a:spLocks noChangeArrowheads="1"/>
          </p:cNvSpPr>
          <p:nvPr/>
        </p:nvSpPr>
        <p:spPr bwMode="auto">
          <a:xfrm>
            <a:off x="3756124" y="1275433"/>
            <a:ext cx="504825" cy="398462"/>
          </a:xfrm>
          <a:prstGeom prst="rect">
            <a:avLst/>
          </a:prstGeom>
          <a:solidFill>
            <a:srgbClr val="EAEAEA"/>
          </a:solidFill>
          <a:ln w="12700">
            <a:solidFill>
              <a:srgbClr val="808080"/>
            </a:solidFill>
            <a:prstDash val="dash"/>
            <a:miter lim="800000"/>
            <a:headEnd/>
            <a:tailEnd/>
          </a:ln>
        </p:spPr>
        <p:txBody>
          <a:bodyPr wrap="none" anchor="ctr"/>
          <a:lstStyle/>
          <a:p>
            <a:endParaRPr lang="en-US"/>
          </a:p>
        </p:txBody>
      </p:sp>
      <p:sp>
        <p:nvSpPr>
          <p:cNvPr id="45072" name="Rectangle 15"/>
          <p:cNvSpPr>
            <a:spLocks noChangeArrowheads="1"/>
          </p:cNvSpPr>
          <p:nvPr/>
        </p:nvSpPr>
        <p:spPr bwMode="auto">
          <a:xfrm>
            <a:off x="4865787" y="1858045"/>
            <a:ext cx="549275" cy="461963"/>
          </a:xfrm>
          <a:prstGeom prst="rect">
            <a:avLst/>
          </a:prstGeom>
          <a:solidFill>
            <a:srgbClr val="EAEAEA"/>
          </a:solidFill>
          <a:ln w="12700">
            <a:solidFill>
              <a:srgbClr val="808080"/>
            </a:solidFill>
            <a:prstDash val="dash"/>
            <a:miter lim="800000"/>
            <a:headEnd/>
            <a:tailEnd/>
          </a:ln>
        </p:spPr>
        <p:txBody>
          <a:bodyPr wrap="none" anchor="ctr"/>
          <a:lstStyle/>
          <a:p>
            <a:endParaRPr lang="en-US"/>
          </a:p>
        </p:txBody>
      </p:sp>
      <p:sp>
        <p:nvSpPr>
          <p:cNvPr id="45073" name="Line 16"/>
          <p:cNvSpPr>
            <a:spLocks noChangeShapeType="1"/>
          </p:cNvSpPr>
          <p:nvPr/>
        </p:nvSpPr>
        <p:spPr bwMode="auto">
          <a:xfrm flipV="1">
            <a:off x="4799112" y="2880395"/>
            <a:ext cx="1204912" cy="577850"/>
          </a:xfrm>
          <a:prstGeom prst="line">
            <a:avLst/>
          </a:prstGeom>
          <a:noFill/>
          <a:ln w="50800">
            <a:solidFill>
              <a:srgbClr val="000080"/>
            </a:solidFill>
            <a:round/>
            <a:headEnd type="triangle" w="med" len="med"/>
            <a:tailEnd type="triangle" w="med" len="med"/>
          </a:ln>
        </p:spPr>
        <p:txBody>
          <a:bodyPr/>
          <a:lstStyle/>
          <a:p>
            <a:endParaRPr lang="en-US"/>
          </a:p>
        </p:txBody>
      </p:sp>
      <p:sp>
        <p:nvSpPr>
          <p:cNvPr id="45074" name="Line 17"/>
          <p:cNvSpPr>
            <a:spLocks noChangeShapeType="1"/>
          </p:cNvSpPr>
          <p:nvPr/>
        </p:nvSpPr>
        <p:spPr bwMode="auto">
          <a:xfrm>
            <a:off x="4867374" y="3642395"/>
            <a:ext cx="1287463" cy="88900"/>
          </a:xfrm>
          <a:prstGeom prst="line">
            <a:avLst/>
          </a:prstGeom>
          <a:noFill/>
          <a:ln w="50800">
            <a:solidFill>
              <a:srgbClr val="000080"/>
            </a:solidFill>
            <a:round/>
            <a:headEnd type="triangle" w="med" len="med"/>
            <a:tailEnd type="triangle" w="med" len="med"/>
          </a:ln>
        </p:spPr>
        <p:txBody>
          <a:bodyPr/>
          <a:lstStyle/>
          <a:p>
            <a:endParaRPr lang="en-US"/>
          </a:p>
        </p:txBody>
      </p:sp>
      <p:sp>
        <p:nvSpPr>
          <p:cNvPr id="45075" name="Line 18"/>
          <p:cNvSpPr>
            <a:spLocks noChangeShapeType="1"/>
          </p:cNvSpPr>
          <p:nvPr/>
        </p:nvSpPr>
        <p:spPr bwMode="auto">
          <a:xfrm>
            <a:off x="4784824" y="3794795"/>
            <a:ext cx="1330325" cy="419100"/>
          </a:xfrm>
          <a:prstGeom prst="line">
            <a:avLst/>
          </a:prstGeom>
          <a:noFill/>
          <a:ln w="50800">
            <a:solidFill>
              <a:srgbClr val="000080"/>
            </a:solidFill>
            <a:round/>
            <a:headEnd type="triangle" w="med" len="med"/>
            <a:tailEnd type="triangle" w="med" len="med"/>
          </a:ln>
        </p:spPr>
        <p:txBody>
          <a:bodyPr/>
          <a:lstStyle/>
          <a:p>
            <a:endParaRPr lang="en-US"/>
          </a:p>
        </p:txBody>
      </p:sp>
      <p:sp>
        <p:nvSpPr>
          <p:cNvPr id="45076" name="Text Box 19"/>
          <p:cNvSpPr txBox="1">
            <a:spLocks noChangeArrowheads="1"/>
          </p:cNvSpPr>
          <p:nvPr/>
        </p:nvSpPr>
        <p:spPr bwMode="auto">
          <a:xfrm>
            <a:off x="3656112" y="1030958"/>
            <a:ext cx="641350"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Logistics</a:t>
            </a:r>
          </a:p>
        </p:txBody>
      </p:sp>
      <p:sp>
        <p:nvSpPr>
          <p:cNvPr id="45077" name="Text Box 20"/>
          <p:cNvSpPr txBox="1">
            <a:spLocks noChangeArrowheads="1"/>
          </p:cNvSpPr>
          <p:nvPr/>
        </p:nvSpPr>
        <p:spPr bwMode="auto">
          <a:xfrm>
            <a:off x="4995962" y="2326358"/>
            <a:ext cx="1006475"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Manufacturing</a:t>
            </a:r>
          </a:p>
        </p:txBody>
      </p:sp>
      <p:sp>
        <p:nvSpPr>
          <p:cNvPr id="45078" name="Line 21"/>
          <p:cNvSpPr>
            <a:spLocks noChangeShapeType="1"/>
          </p:cNvSpPr>
          <p:nvPr/>
        </p:nvSpPr>
        <p:spPr bwMode="auto">
          <a:xfrm flipV="1">
            <a:off x="3070324" y="3624933"/>
            <a:ext cx="1322388" cy="17462"/>
          </a:xfrm>
          <a:prstGeom prst="line">
            <a:avLst/>
          </a:prstGeom>
          <a:noFill/>
          <a:ln w="50800">
            <a:solidFill>
              <a:srgbClr val="808080"/>
            </a:solidFill>
            <a:round/>
            <a:headEnd/>
            <a:tailEnd/>
          </a:ln>
        </p:spPr>
        <p:txBody>
          <a:bodyPr/>
          <a:lstStyle/>
          <a:p>
            <a:endParaRPr lang="en-US"/>
          </a:p>
        </p:txBody>
      </p:sp>
      <p:sp>
        <p:nvSpPr>
          <p:cNvPr id="45079" name="Line 22"/>
          <p:cNvSpPr>
            <a:spLocks noChangeShapeType="1"/>
          </p:cNvSpPr>
          <p:nvPr/>
        </p:nvSpPr>
        <p:spPr bwMode="auto">
          <a:xfrm>
            <a:off x="3276699" y="3020095"/>
            <a:ext cx="1212850" cy="519113"/>
          </a:xfrm>
          <a:prstGeom prst="line">
            <a:avLst/>
          </a:prstGeom>
          <a:noFill/>
          <a:ln w="50800">
            <a:solidFill>
              <a:srgbClr val="0000FF"/>
            </a:solidFill>
            <a:round/>
            <a:headEnd/>
            <a:tailEnd/>
          </a:ln>
        </p:spPr>
        <p:txBody>
          <a:bodyPr/>
          <a:lstStyle/>
          <a:p>
            <a:endParaRPr lang="en-US"/>
          </a:p>
        </p:txBody>
      </p:sp>
      <p:sp>
        <p:nvSpPr>
          <p:cNvPr id="45080" name="Line 23"/>
          <p:cNvSpPr>
            <a:spLocks noChangeShapeType="1"/>
          </p:cNvSpPr>
          <p:nvPr/>
        </p:nvSpPr>
        <p:spPr bwMode="auto">
          <a:xfrm flipV="1">
            <a:off x="3860899" y="3734470"/>
            <a:ext cx="630238" cy="555625"/>
          </a:xfrm>
          <a:prstGeom prst="line">
            <a:avLst/>
          </a:prstGeom>
          <a:noFill/>
          <a:ln w="50800">
            <a:solidFill>
              <a:srgbClr val="0000FF"/>
            </a:solidFill>
            <a:round/>
            <a:headEnd/>
            <a:tailEnd/>
          </a:ln>
        </p:spPr>
        <p:txBody>
          <a:bodyPr/>
          <a:lstStyle/>
          <a:p>
            <a:endParaRPr lang="en-US"/>
          </a:p>
        </p:txBody>
      </p:sp>
      <p:sp>
        <p:nvSpPr>
          <p:cNvPr id="45081" name="Oval 24"/>
          <p:cNvSpPr>
            <a:spLocks noChangeArrowheads="1"/>
          </p:cNvSpPr>
          <p:nvPr/>
        </p:nvSpPr>
        <p:spPr bwMode="auto">
          <a:xfrm>
            <a:off x="4294287" y="3391570"/>
            <a:ext cx="482600" cy="482600"/>
          </a:xfrm>
          <a:prstGeom prst="ellipse">
            <a:avLst/>
          </a:prstGeom>
          <a:solidFill>
            <a:srgbClr val="99CCFF"/>
          </a:solidFill>
          <a:ln w="38100">
            <a:solidFill>
              <a:srgbClr val="000080"/>
            </a:solidFill>
            <a:round/>
            <a:headEnd/>
            <a:tailEnd/>
          </a:ln>
        </p:spPr>
        <p:txBody>
          <a:bodyPr wrap="none" anchor="ctr"/>
          <a:lstStyle/>
          <a:p>
            <a:endParaRPr lang="en-US"/>
          </a:p>
        </p:txBody>
      </p:sp>
      <p:sp>
        <p:nvSpPr>
          <p:cNvPr id="45082" name="Rectangle 25"/>
          <p:cNvSpPr>
            <a:spLocks noChangeArrowheads="1"/>
          </p:cNvSpPr>
          <p:nvPr/>
        </p:nvSpPr>
        <p:spPr bwMode="auto">
          <a:xfrm>
            <a:off x="4562574" y="4523458"/>
            <a:ext cx="2000250" cy="1647825"/>
          </a:xfrm>
          <a:prstGeom prst="rect">
            <a:avLst/>
          </a:prstGeom>
          <a:solidFill>
            <a:srgbClr val="99CCFF"/>
          </a:solidFill>
          <a:ln w="9525">
            <a:noFill/>
            <a:miter lim="800000"/>
            <a:headEnd/>
            <a:tailEnd/>
          </a:ln>
        </p:spPr>
        <p:txBody>
          <a:bodyPr wrap="none" anchor="ctr"/>
          <a:lstStyle/>
          <a:p>
            <a:endParaRPr lang="en-US"/>
          </a:p>
        </p:txBody>
      </p:sp>
      <p:sp>
        <p:nvSpPr>
          <p:cNvPr id="45083" name="Freeform 26"/>
          <p:cNvSpPr>
            <a:spLocks/>
          </p:cNvSpPr>
          <p:nvPr/>
        </p:nvSpPr>
        <p:spPr bwMode="auto">
          <a:xfrm>
            <a:off x="4573687" y="4567908"/>
            <a:ext cx="598487" cy="731837"/>
          </a:xfrm>
          <a:custGeom>
            <a:avLst/>
            <a:gdLst>
              <a:gd name="T0" fmla="*/ 2147483647 w 377"/>
              <a:gd name="T1" fmla="*/ 0 h 461"/>
              <a:gd name="T2" fmla="*/ 2147483647 w 377"/>
              <a:gd name="T3" fmla="*/ 2147483647 h 461"/>
              <a:gd name="T4" fmla="*/ 0 w 377"/>
              <a:gd name="T5" fmla="*/ 2147483647 h 461"/>
              <a:gd name="T6" fmla="*/ 0 60000 65536"/>
              <a:gd name="T7" fmla="*/ 0 60000 65536"/>
              <a:gd name="T8" fmla="*/ 0 60000 65536"/>
              <a:gd name="T9" fmla="*/ 0 w 377"/>
              <a:gd name="T10" fmla="*/ 0 h 461"/>
              <a:gd name="T11" fmla="*/ 377 w 377"/>
              <a:gd name="T12" fmla="*/ 461 h 461"/>
            </a:gdLst>
            <a:ahLst/>
            <a:cxnLst>
              <a:cxn ang="T6">
                <a:pos x="T0" y="T1"/>
              </a:cxn>
              <a:cxn ang="T7">
                <a:pos x="T2" y="T3"/>
              </a:cxn>
              <a:cxn ang="T8">
                <a:pos x="T4" y="T5"/>
              </a:cxn>
            </a:cxnLst>
            <a:rect l="T9" t="T10" r="T11" b="T12"/>
            <a:pathLst>
              <a:path w="377" h="461">
                <a:moveTo>
                  <a:pt x="352" y="0"/>
                </a:moveTo>
                <a:cubicBezTo>
                  <a:pt x="345" y="45"/>
                  <a:pt x="377" y="194"/>
                  <a:pt x="318" y="271"/>
                </a:cubicBezTo>
                <a:cubicBezTo>
                  <a:pt x="259" y="348"/>
                  <a:pt x="66" y="422"/>
                  <a:pt x="0" y="461"/>
                </a:cubicBezTo>
              </a:path>
            </a:pathLst>
          </a:custGeom>
          <a:noFill/>
          <a:ln w="50800">
            <a:solidFill>
              <a:srgbClr val="003300"/>
            </a:solidFill>
            <a:round/>
            <a:headEnd/>
            <a:tailEnd/>
          </a:ln>
        </p:spPr>
        <p:txBody>
          <a:bodyPr/>
          <a:lstStyle/>
          <a:p>
            <a:endParaRPr lang="en-US"/>
          </a:p>
        </p:txBody>
      </p:sp>
      <p:sp>
        <p:nvSpPr>
          <p:cNvPr id="45084" name="Freeform 27"/>
          <p:cNvSpPr>
            <a:spLocks/>
          </p:cNvSpPr>
          <p:nvPr/>
        </p:nvSpPr>
        <p:spPr bwMode="auto">
          <a:xfrm>
            <a:off x="4616549" y="5428333"/>
            <a:ext cx="381000" cy="709612"/>
          </a:xfrm>
          <a:custGeom>
            <a:avLst/>
            <a:gdLst>
              <a:gd name="T0" fmla="*/ 0 w 240"/>
              <a:gd name="T1" fmla="*/ 0 h 447"/>
              <a:gd name="T2" fmla="*/ 2147483647 w 240"/>
              <a:gd name="T3" fmla="*/ 2147483647 h 447"/>
              <a:gd name="T4" fmla="*/ 2147483647 w 240"/>
              <a:gd name="T5" fmla="*/ 2147483647 h 447"/>
              <a:gd name="T6" fmla="*/ 0 60000 65536"/>
              <a:gd name="T7" fmla="*/ 0 60000 65536"/>
              <a:gd name="T8" fmla="*/ 0 60000 65536"/>
              <a:gd name="T9" fmla="*/ 0 w 240"/>
              <a:gd name="T10" fmla="*/ 0 h 447"/>
              <a:gd name="T11" fmla="*/ 240 w 240"/>
              <a:gd name="T12" fmla="*/ 447 h 447"/>
            </a:gdLst>
            <a:ahLst/>
            <a:cxnLst>
              <a:cxn ang="T6">
                <a:pos x="T0" y="T1"/>
              </a:cxn>
              <a:cxn ang="T7">
                <a:pos x="T2" y="T3"/>
              </a:cxn>
              <a:cxn ang="T8">
                <a:pos x="T4" y="T5"/>
              </a:cxn>
            </a:cxnLst>
            <a:rect l="T9" t="T10" r="T11" b="T12"/>
            <a:pathLst>
              <a:path w="240" h="447">
                <a:moveTo>
                  <a:pt x="0" y="0"/>
                </a:moveTo>
                <a:cubicBezTo>
                  <a:pt x="34" y="27"/>
                  <a:pt x="166" y="89"/>
                  <a:pt x="203" y="163"/>
                </a:cubicBezTo>
                <a:cubicBezTo>
                  <a:pt x="240" y="237"/>
                  <a:pt x="219" y="388"/>
                  <a:pt x="223" y="447"/>
                </a:cubicBezTo>
              </a:path>
            </a:pathLst>
          </a:custGeom>
          <a:noFill/>
          <a:ln w="50800">
            <a:solidFill>
              <a:srgbClr val="003300"/>
            </a:solidFill>
            <a:round/>
            <a:headEnd/>
            <a:tailEnd/>
          </a:ln>
        </p:spPr>
        <p:txBody>
          <a:bodyPr/>
          <a:lstStyle/>
          <a:p>
            <a:endParaRPr lang="en-US"/>
          </a:p>
        </p:txBody>
      </p:sp>
      <p:sp>
        <p:nvSpPr>
          <p:cNvPr id="45085" name="Line 28"/>
          <p:cNvSpPr>
            <a:spLocks noChangeShapeType="1"/>
          </p:cNvSpPr>
          <p:nvPr/>
        </p:nvSpPr>
        <p:spPr bwMode="auto">
          <a:xfrm flipV="1">
            <a:off x="4880074" y="4712370"/>
            <a:ext cx="1460500" cy="577850"/>
          </a:xfrm>
          <a:prstGeom prst="line">
            <a:avLst/>
          </a:prstGeom>
          <a:noFill/>
          <a:ln w="50800">
            <a:solidFill>
              <a:srgbClr val="003300"/>
            </a:solidFill>
            <a:round/>
            <a:headEnd type="triangle" w="med" len="med"/>
            <a:tailEnd type="triangle" w="med" len="med"/>
          </a:ln>
        </p:spPr>
        <p:txBody>
          <a:bodyPr/>
          <a:lstStyle/>
          <a:p>
            <a:endParaRPr lang="en-US"/>
          </a:p>
        </p:txBody>
      </p:sp>
      <p:sp>
        <p:nvSpPr>
          <p:cNvPr id="45086" name="Line 29"/>
          <p:cNvSpPr>
            <a:spLocks noChangeShapeType="1"/>
          </p:cNvSpPr>
          <p:nvPr/>
        </p:nvSpPr>
        <p:spPr bwMode="auto">
          <a:xfrm>
            <a:off x="4903887" y="5425158"/>
            <a:ext cx="1449387" cy="357187"/>
          </a:xfrm>
          <a:prstGeom prst="line">
            <a:avLst/>
          </a:prstGeom>
          <a:noFill/>
          <a:ln w="50800">
            <a:solidFill>
              <a:srgbClr val="003300"/>
            </a:solidFill>
            <a:round/>
            <a:headEnd type="triangle" w="med" len="med"/>
            <a:tailEnd type="triangle" w="med" len="med"/>
          </a:ln>
        </p:spPr>
        <p:txBody>
          <a:bodyPr/>
          <a:lstStyle/>
          <a:p>
            <a:endParaRPr lang="en-US"/>
          </a:p>
        </p:txBody>
      </p:sp>
      <p:sp>
        <p:nvSpPr>
          <p:cNvPr id="45087" name="Line 30"/>
          <p:cNvSpPr>
            <a:spLocks noChangeShapeType="1"/>
          </p:cNvSpPr>
          <p:nvPr/>
        </p:nvSpPr>
        <p:spPr bwMode="auto">
          <a:xfrm>
            <a:off x="3340199" y="4902870"/>
            <a:ext cx="1085850" cy="381000"/>
          </a:xfrm>
          <a:prstGeom prst="line">
            <a:avLst/>
          </a:prstGeom>
          <a:noFill/>
          <a:ln w="50800">
            <a:solidFill>
              <a:srgbClr val="808080"/>
            </a:solidFill>
            <a:round/>
            <a:headEnd/>
            <a:tailEnd/>
          </a:ln>
        </p:spPr>
        <p:txBody>
          <a:bodyPr/>
          <a:lstStyle/>
          <a:p>
            <a:endParaRPr lang="en-US"/>
          </a:p>
        </p:txBody>
      </p:sp>
      <p:sp>
        <p:nvSpPr>
          <p:cNvPr id="45088" name="Line 31"/>
          <p:cNvSpPr>
            <a:spLocks noChangeShapeType="1"/>
          </p:cNvSpPr>
          <p:nvPr/>
        </p:nvSpPr>
        <p:spPr bwMode="auto">
          <a:xfrm flipV="1">
            <a:off x="3222724" y="5410870"/>
            <a:ext cx="1270000" cy="484188"/>
          </a:xfrm>
          <a:prstGeom prst="line">
            <a:avLst/>
          </a:prstGeom>
          <a:noFill/>
          <a:ln w="50800">
            <a:solidFill>
              <a:srgbClr val="808080"/>
            </a:solidFill>
            <a:round/>
            <a:headEnd/>
            <a:tailEnd/>
          </a:ln>
        </p:spPr>
        <p:txBody>
          <a:bodyPr/>
          <a:lstStyle/>
          <a:p>
            <a:endParaRPr lang="en-US"/>
          </a:p>
        </p:txBody>
      </p:sp>
      <p:sp>
        <p:nvSpPr>
          <p:cNvPr id="45089" name="Line 32"/>
          <p:cNvSpPr>
            <a:spLocks noChangeShapeType="1"/>
          </p:cNvSpPr>
          <p:nvPr/>
        </p:nvSpPr>
        <p:spPr bwMode="auto">
          <a:xfrm flipV="1">
            <a:off x="2782987" y="5348958"/>
            <a:ext cx="1635125" cy="52387"/>
          </a:xfrm>
          <a:prstGeom prst="line">
            <a:avLst/>
          </a:prstGeom>
          <a:noFill/>
          <a:ln w="50800">
            <a:solidFill>
              <a:srgbClr val="808080"/>
            </a:solidFill>
            <a:round/>
            <a:headEnd/>
            <a:tailEnd/>
          </a:ln>
        </p:spPr>
        <p:txBody>
          <a:bodyPr/>
          <a:lstStyle/>
          <a:p>
            <a:endParaRPr lang="en-US"/>
          </a:p>
        </p:txBody>
      </p:sp>
      <p:sp>
        <p:nvSpPr>
          <p:cNvPr id="45090" name="Oval 33"/>
          <p:cNvSpPr>
            <a:spLocks noChangeArrowheads="1"/>
          </p:cNvSpPr>
          <p:nvPr/>
        </p:nvSpPr>
        <p:spPr bwMode="auto">
          <a:xfrm>
            <a:off x="4318099" y="5083845"/>
            <a:ext cx="482600" cy="482600"/>
          </a:xfrm>
          <a:prstGeom prst="ellipse">
            <a:avLst/>
          </a:prstGeom>
          <a:solidFill>
            <a:srgbClr val="CCFFCC"/>
          </a:solidFill>
          <a:ln w="38100">
            <a:solidFill>
              <a:srgbClr val="003300"/>
            </a:solidFill>
            <a:round/>
            <a:headEnd/>
            <a:tailEnd/>
          </a:ln>
        </p:spPr>
        <p:txBody>
          <a:bodyPr wrap="none" anchor="ctr"/>
          <a:lstStyle/>
          <a:p>
            <a:endParaRPr lang="en-US"/>
          </a:p>
        </p:txBody>
      </p:sp>
      <p:sp>
        <p:nvSpPr>
          <p:cNvPr id="45091" name="Oval 34"/>
          <p:cNvSpPr>
            <a:spLocks noChangeArrowheads="1"/>
          </p:cNvSpPr>
          <p:nvPr/>
        </p:nvSpPr>
        <p:spPr bwMode="auto">
          <a:xfrm>
            <a:off x="3260824" y="4813970"/>
            <a:ext cx="173038" cy="173038"/>
          </a:xfrm>
          <a:prstGeom prst="ellipse">
            <a:avLst/>
          </a:prstGeom>
          <a:solidFill>
            <a:srgbClr val="C0C0C0"/>
          </a:solidFill>
          <a:ln w="38100">
            <a:solidFill>
              <a:srgbClr val="808080"/>
            </a:solidFill>
            <a:round/>
            <a:headEnd/>
            <a:tailEnd/>
          </a:ln>
        </p:spPr>
        <p:txBody>
          <a:bodyPr wrap="none" anchor="ctr"/>
          <a:lstStyle/>
          <a:p>
            <a:endParaRPr lang="en-US"/>
          </a:p>
        </p:txBody>
      </p:sp>
      <p:sp>
        <p:nvSpPr>
          <p:cNvPr id="45092" name="Oval 35"/>
          <p:cNvSpPr>
            <a:spLocks noChangeArrowheads="1"/>
          </p:cNvSpPr>
          <p:nvPr/>
        </p:nvSpPr>
        <p:spPr bwMode="auto">
          <a:xfrm>
            <a:off x="3111599" y="5804570"/>
            <a:ext cx="173038" cy="173038"/>
          </a:xfrm>
          <a:prstGeom prst="ellipse">
            <a:avLst/>
          </a:prstGeom>
          <a:solidFill>
            <a:srgbClr val="C0C0C0"/>
          </a:solidFill>
          <a:ln w="38100">
            <a:solidFill>
              <a:srgbClr val="808080"/>
            </a:solidFill>
            <a:round/>
            <a:headEnd/>
            <a:tailEnd/>
          </a:ln>
        </p:spPr>
        <p:txBody>
          <a:bodyPr wrap="none" anchor="ctr"/>
          <a:lstStyle/>
          <a:p>
            <a:endParaRPr lang="en-US"/>
          </a:p>
        </p:txBody>
      </p:sp>
      <p:sp>
        <p:nvSpPr>
          <p:cNvPr id="45093" name="Text Box 36"/>
          <p:cNvSpPr txBox="1">
            <a:spLocks noChangeArrowheads="1"/>
          </p:cNvSpPr>
          <p:nvPr/>
        </p:nvSpPr>
        <p:spPr bwMode="auto">
          <a:xfrm>
            <a:off x="2722662" y="943645"/>
            <a:ext cx="468312"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Land</a:t>
            </a:r>
          </a:p>
        </p:txBody>
      </p:sp>
      <p:sp>
        <p:nvSpPr>
          <p:cNvPr id="45094" name="Text Box 37"/>
          <p:cNvSpPr txBox="1">
            <a:spLocks noChangeArrowheads="1"/>
          </p:cNvSpPr>
          <p:nvPr/>
        </p:nvSpPr>
        <p:spPr bwMode="auto">
          <a:xfrm>
            <a:off x="2724249" y="2753395"/>
            <a:ext cx="231775"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Air</a:t>
            </a:r>
          </a:p>
        </p:txBody>
      </p:sp>
      <p:sp>
        <p:nvSpPr>
          <p:cNvPr id="45095" name="Text Box 38"/>
          <p:cNvSpPr txBox="1">
            <a:spLocks noChangeArrowheads="1"/>
          </p:cNvSpPr>
          <p:nvPr/>
        </p:nvSpPr>
        <p:spPr bwMode="auto">
          <a:xfrm>
            <a:off x="2714724" y="4509170"/>
            <a:ext cx="833438"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Maritime</a:t>
            </a:r>
          </a:p>
        </p:txBody>
      </p:sp>
      <p:sp>
        <p:nvSpPr>
          <p:cNvPr id="45096" name="Line 39"/>
          <p:cNvSpPr>
            <a:spLocks noChangeShapeType="1"/>
          </p:cNvSpPr>
          <p:nvPr/>
        </p:nvSpPr>
        <p:spPr bwMode="auto">
          <a:xfrm flipH="1">
            <a:off x="2900462" y="1753270"/>
            <a:ext cx="884237" cy="396875"/>
          </a:xfrm>
          <a:prstGeom prst="line">
            <a:avLst/>
          </a:prstGeom>
          <a:noFill/>
          <a:ln w="38100">
            <a:solidFill>
              <a:srgbClr val="808080"/>
            </a:solidFill>
            <a:round/>
            <a:headEnd/>
            <a:tailEnd type="triangle" w="med" len="med"/>
          </a:ln>
        </p:spPr>
        <p:txBody>
          <a:bodyPr/>
          <a:lstStyle/>
          <a:p>
            <a:endParaRPr lang="en-US"/>
          </a:p>
        </p:txBody>
      </p:sp>
      <p:sp>
        <p:nvSpPr>
          <p:cNvPr id="45097" name="Line 40"/>
          <p:cNvSpPr>
            <a:spLocks noChangeShapeType="1"/>
          </p:cNvSpPr>
          <p:nvPr/>
        </p:nvSpPr>
        <p:spPr bwMode="auto">
          <a:xfrm flipH="1" flipV="1">
            <a:off x="2905224" y="1357983"/>
            <a:ext cx="884238" cy="396875"/>
          </a:xfrm>
          <a:prstGeom prst="line">
            <a:avLst/>
          </a:prstGeom>
          <a:noFill/>
          <a:ln w="38100">
            <a:solidFill>
              <a:srgbClr val="808080"/>
            </a:solidFill>
            <a:round/>
            <a:headEnd/>
            <a:tailEnd type="triangle" w="med" len="med"/>
          </a:ln>
        </p:spPr>
        <p:txBody>
          <a:bodyPr/>
          <a:lstStyle/>
          <a:p>
            <a:endParaRPr lang="en-US"/>
          </a:p>
        </p:txBody>
      </p:sp>
      <p:sp>
        <p:nvSpPr>
          <p:cNvPr id="45098" name="Line 41"/>
          <p:cNvSpPr>
            <a:spLocks noChangeShapeType="1"/>
          </p:cNvSpPr>
          <p:nvPr/>
        </p:nvSpPr>
        <p:spPr bwMode="auto">
          <a:xfrm>
            <a:off x="5343624" y="1758033"/>
            <a:ext cx="884238" cy="396875"/>
          </a:xfrm>
          <a:prstGeom prst="line">
            <a:avLst/>
          </a:prstGeom>
          <a:noFill/>
          <a:ln w="38100">
            <a:solidFill>
              <a:srgbClr val="808080"/>
            </a:solidFill>
            <a:round/>
            <a:headEnd/>
            <a:tailEnd type="triangle" w="med" len="med"/>
          </a:ln>
        </p:spPr>
        <p:txBody>
          <a:bodyPr/>
          <a:lstStyle/>
          <a:p>
            <a:endParaRPr lang="en-US"/>
          </a:p>
        </p:txBody>
      </p:sp>
      <p:sp>
        <p:nvSpPr>
          <p:cNvPr id="45099" name="Line 42"/>
          <p:cNvSpPr>
            <a:spLocks noChangeShapeType="1"/>
          </p:cNvSpPr>
          <p:nvPr/>
        </p:nvSpPr>
        <p:spPr bwMode="auto">
          <a:xfrm flipV="1">
            <a:off x="5343624" y="1362745"/>
            <a:ext cx="884238" cy="396875"/>
          </a:xfrm>
          <a:prstGeom prst="line">
            <a:avLst/>
          </a:prstGeom>
          <a:noFill/>
          <a:ln w="38100">
            <a:solidFill>
              <a:srgbClr val="808080"/>
            </a:solidFill>
            <a:round/>
            <a:headEnd/>
            <a:tailEnd type="triangle" w="med" len="med"/>
          </a:ln>
        </p:spPr>
        <p:txBody>
          <a:bodyPr/>
          <a:lstStyle/>
          <a:p>
            <a:endParaRPr lang="en-US"/>
          </a:p>
        </p:txBody>
      </p:sp>
      <p:sp>
        <p:nvSpPr>
          <p:cNvPr id="45" name="Footer Placeholder 3"/>
          <p:cNvSpPr>
            <a:spLocks noGrp="1"/>
          </p:cNvSpPr>
          <p:nvPr>
            <p:ph type="ftr" sz="quarter" idx="10"/>
          </p:nvPr>
        </p:nvSpPr>
        <p:spPr>
          <a:xfrm>
            <a:off x="101600" y="6639321"/>
            <a:ext cx="8940800" cy="246063"/>
          </a:xfrm>
        </p:spPr>
        <p:txBody>
          <a:bodyPr/>
          <a:lstStyle/>
          <a:p>
            <a:pPr>
              <a:defRPr/>
            </a:pPr>
            <a:r>
              <a:rPr lang="en-US" sz="1100" dirty="0"/>
              <a:t>Copyright © 1998-2010, Dr. Jean-Paul </a:t>
            </a:r>
            <a:r>
              <a:rPr lang="en-US" sz="1100" dirty="0" err="1"/>
              <a:t>Rodrigue</a:t>
            </a:r>
            <a:r>
              <a:rPr lang="en-US" sz="1100" dirty="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134473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title"/>
          </p:nvPr>
        </p:nvSpPr>
        <p:spPr/>
        <p:txBody>
          <a:bodyPr/>
          <a:lstStyle/>
          <a:p>
            <a:pPr eaLnBrk="1" hangingPunct="1"/>
            <a:r>
              <a:rPr lang="en-US"/>
              <a:t>The “Last Mile” in Freight Distribution</a:t>
            </a:r>
          </a:p>
        </p:txBody>
      </p:sp>
      <p:sp>
        <p:nvSpPr>
          <p:cNvPr id="154628" name="Line 2"/>
          <p:cNvSpPr>
            <a:spLocks noChangeShapeType="1"/>
          </p:cNvSpPr>
          <p:nvPr/>
        </p:nvSpPr>
        <p:spPr bwMode="auto">
          <a:xfrm flipV="1">
            <a:off x="3251200" y="3665538"/>
            <a:ext cx="0" cy="885825"/>
          </a:xfrm>
          <a:prstGeom prst="line">
            <a:avLst/>
          </a:prstGeom>
          <a:noFill/>
          <a:ln w="25400">
            <a:solidFill>
              <a:srgbClr val="C0C0C0"/>
            </a:solidFill>
            <a:round/>
            <a:headEnd/>
            <a:tailEnd/>
          </a:ln>
        </p:spPr>
        <p:txBody>
          <a:bodyPr/>
          <a:lstStyle/>
          <a:p>
            <a:endParaRPr lang="en-US"/>
          </a:p>
        </p:txBody>
      </p:sp>
      <p:sp>
        <p:nvSpPr>
          <p:cNvPr id="154629" name="Line 3"/>
          <p:cNvSpPr>
            <a:spLocks noChangeShapeType="1"/>
          </p:cNvSpPr>
          <p:nvPr/>
        </p:nvSpPr>
        <p:spPr bwMode="auto">
          <a:xfrm flipV="1">
            <a:off x="5224463" y="3665538"/>
            <a:ext cx="0" cy="949325"/>
          </a:xfrm>
          <a:prstGeom prst="line">
            <a:avLst/>
          </a:prstGeom>
          <a:noFill/>
          <a:ln w="25400">
            <a:solidFill>
              <a:srgbClr val="C0C0C0"/>
            </a:solidFill>
            <a:round/>
            <a:headEnd/>
            <a:tailEnd/>
          </a:ln>
        </p:spPr>
        <p:txBody>
          <a:bodyPr/>
          <a:lstStyle/>
          <a:p>
            <a:endParaRPr lang="en-US"/>
          </a:p>
        </p:txBody>
      </p:sp>
      <p:sp>
        <p:nvSpPr>
          <p:cNvPr id="154630" name="Line 4"/>
          <p:cNvSpPr>
            <a:spLocks noChangeShapeType="1"/>
          </p:cNvSpPr>
          <p:nvPr/>
        </p:nvSpPr>
        <p:spPr bwMode="auto">
          <a:xfrm flipV="1">
            <a:off x="6346825" y="3665538"/>
            <a:ext cx="0" cy="931862"/>
          </a:xfrm>
          <a:prstGeom prst="line">
            <a:avLst/>
          </a:prstGeom>
          <a:noFill/>
          <a:ln w="25400">
            <a:solidFill>
              <a:srgbClr val="C0C0C0"/>
            </a:solidFill>
            <a:round/>
            <a:headEnd/>
            <a:tailEnd/>
          </a:ln>
        </p:spPr>
        <p:txBody>
          <a:bodyPr/>
          <a:lstStyle/>
          <a:p>
            <a:endParaRPr lang="en-US"/>
          </a:p>
        </p:txBody>
      </p:sp>
      <p:sp>
        <p:nvSpPr>
          <p:cNvPr id="154631" name="Line 6"/>
          <p:cNvSpPr>
            <a:spLocks noChangeShapeType="1"/>
          </p:cNvSpPr>
          <p:nvPr/>
        </p:nvSpPr>
        <p:spPr bwMode="auto">
          <a:xfrm>
            <a:off x="1370013" y="4576763"/>
            <a:ext cx="1530350" cy="0"/>
          </a:xfrm>
          <a:prstGeom prst="line">
            <a:avLst/>
          </a:prstGeom>
          <a:noFill/>
          <a:ln w="127000">
            <a:solidFill>
              <a:srgbClr val="000080"/>
            </a:solidFill>
            <a:round/>
            <a:headEnd/>
            <a:tailEnd/>
          </a:ln>
        </p:spPr>
        <p:txBody>
          <a:bodyPr/>
          <a:lstStyle/>
          <a:p>
            <a:endParaRPr lang="en-US"/>
          </a:p>
        </p:txBody>
      </p:sp>
      <p:sp>
        <p:nvSpPr>
          <p:cNvPr id="154632" name="Line 7"/>
          <p:cNvSpPr>
            <a:spLocks noChangeShapeType="1"/>
          </p:cNvSpPr>
          <p:nvPr/>
        </p:nvSpPr>
        <p:spPr bwMode="auto">
          <a:xfrm>
            <a:off x="3597275" y="4583113"/>
            <a:ext cx="1457325" cy="0"/>
          </a:xfrm>
          <a:prstGeom prst="line">
            <a:avLst/>
          </a:prstGeom>
          <a:noFill/>
          <a:ln w="76200">
            <a:solidFill>
              <a:srgbClr val="800000"/>
            </a:solidFill>
            <a:round/>
            <a:headEnd/>
            <a:tailEnd/>
          </a:ln>
        </p:spPr>
        <p:txBody>
          <a:bodyPr/>
          <a:lstStyle/>
          <a:p>
            <a:endParaRPr lang="en-US"/>
          </a:p>
        </p:txBody>
      </p:sp>
      <p:sp>
        <p:nvSpPr>
          <p:cNvPr id="154633" name="Line 8"/>
          <p:cNvSpPr>
            <a:spLocks noChangeShapeType="1"/>
          </p:cNvSpPr>
          <p:nvPr/>
        </p:nvSpPr>
        <p:spPr bwMode="auto">
          <a:xfrm>
            <a:off x="3556000" y="4791075"/>
            <a:ext cx="606425" cy="323850"/>
          </a:xfrm>
          <a:prstGeom prst="line">
            <a:avLst/>
          </a:prstGeom>
          <a:noFill/>
          <a:ln w="76200">
            <a:solidFill>
              <a:srgbClr val="800000"/>
            </a:solidFill>
            <a:round/>
            <a:headEnd/>
            <a:tailEnd/>
          </a:ln>
        </p:spPr>
        <p:txBody>
          <a:bodyPr/>
          <a:lstStyle/>
          <a:p>
            <a:endParaRPr lang="en-US"/>
          </a:p>
        </p:txBody>
      </p:sp>
      <p:sp>
        <p:nvSpPr>
          <p:cNvPr id="154634" name="Line 9"/>
          <p:cNvSpPr>
            <a:spLocks noChangeShapeType="1"/>
          </p:cNvSpPr>
          <p:nvPr/>
        </p:nvSpPr>
        <p:spPr bwMode="auto">
          <a:xfrm flipV="1">
            <a:off x="3544888" y="4125913"/>
            <a:ext cx="587375" cy="254000"/>
          </a:xfrm>
          <a:prstGeom prst="line">
            <a:avLst/>
          </a:prstGeom>
          <a:noFill/>
          <a:ln w="76200">
            <a:solidFill>
              <a:srgbClr val="800000"/>
            </a:solidFill>
            <a:round/>
            <a:headEnd/>
            <a:tailEnd/>
          </a:ln>
        </p:spPr>
        <p:txBody>
          <a:bodyPr/>
          <a:lstStyle/>
          <a:p>
            <a:endParaRPr lang="en-US"/>
          </a:p>
        </p:txBody>
      </p:sp>
      <p:sp>
        <p:nvSpPr>
          <p:cNvPr id="154635" name="Line 10"/>
          <p:cNvSpPr>
            <a:spLocks noChangeShapeType="1"/>
          </p:cNvSpPr>
          <p:nvPr/>
        </p:nvSpPr>
        <p:spPr bwMode="auto">
          <a:xfrm>
            <a:off x="5424488" y="4581525"/>
            <a:ext cx="814387" cy="0"/>
          </a:xfrm>
          <a:prstGeom prst="line">
            <a:avLst/>
          </a:prstGeom>
          <a:noFill/>
          <a:ln w="38100">
            <a:solidFill>
              <a:srgbClr val="808000"/>
            </a:solidFill>
            <a:round/>
            <a:headEnd/>
            <a:tailEnd/>
          </a:ln>
        </p:spPr>
        <p:txBody>
          <a:bodyPr/>
          <a:lstStyle/>
          <a:p>
            <a:endParaRPr lang="en-US"/>
          </a:p>
        </p:txBody>
      </p:sp>
      <p:sp>
        <p:nvSpPr>
          <p:cNvPr id="154636" name="Oval 11"/>
          <p:cNvSpPr>
            <a:spLocks noChangeArrowheads="1"/>
          </p:cNvSpPr>
          <p:nvPr/>
        </p:nvSpPr>
        <p:spPr bwMode="auto">
          <a:xfrm>
            <a:off x="2879725" y="4206875"/>
            <a:ext cx="750888" cy="750888"/>
          </a:xfrm>
          <a:prstGeom prst="ellipse">
            <a:avLst/>
          </a:prstGeom>
          <a:solidFill>
            <a:srgbClr val="FFCC00"/>
          </a:solidFill>
          <a:ln w="50800">
            <a:solidFill>
              <a:srgbClr val="808080"/>
            </a:solidFill>
            <a:round/>
            <a:headEnd/>
            <a:tailEnd/>
          </a:ln>
        </p:spPr>
        <p:txBody>
          <a:bodyPr wrap="none" anchor="ctr"/>
          <a:lstStyle/>
          <a:p>
            <a:endParaRPr lang="en-US"/>
          </a:p>
        </p:txBody>
      </p:sp>
      <p:sp>
        <p:nvSpPr>
          <p:cNvPr id="154637" name="Line 12"/>
          <p:cNvSpPr>
            <a:spLocks noChangeShapeType="1"/>
          </p:cNvSpPr>
          <p:nvPr/>
        </p:nvSpPr>
        <p:spPr bwMode="auto">
          <a:xfrm>
            <a:off x="5341938" y="4689475"/>
            <a:ext cx="460375" cy="169863"/>
          </a:xfrm>
          <a:prstGeom prst="line">
            <a:avLst/>
          </a:prstGeom>
          <a:noFill/>
          <a:ln w="38100">
            <a:solidFill>
              <a:srgbClr val="808000"/>
            </a:solidFill>
            <a:round/>
            <a:headEnd/>
            <a:tailEnd/>
          </a:ln>
        </p:spPr>
        <p:txBody>
          <a:bodyPr/>
          <a:lstStyle/>
          <a:p>
            <a:endParaRPr lang="en-US"/>
          </a:p>
        </p:txBody>
      </p:sp>
      <p:sp>
        <p:nvSpPr>
          <p:cNvPr id="154638" name="Line 13"/>
          <p:cNvSpPr>
            <a:spLocks noChangeShapeType="1"/>
          </p:cNvSpPr>
          <p:nvPr/>
        </p:nvSpPr>
        <p:spPr bwMode="auto">
          <a:xfrm flipV="1">
            <a:off x="5313363" y="4225925"/>
            <a:ext cx="234950" cy="209550"/>
          </a:xfrm>
          <a:prstGeom prst="line">
            <a:avLst/>
          </a:prstGeom>
          <a:noFill/>
          <a:ln w="38100">
            <a:solidFill>
              <a:srgbClr val="808000"/>
            </a:solidFill>
            <a:round/>
            <a:headEnd/>
            <a:tailEnd/>
          </a:ln>
        </p:spPr>
        <p:txBody>
          <a:bodyPr/>
          <a:lstStyle/>
          <a:p>
            <a:endParaRPr lang="en-US"/>
          </a:p>
        </p:txBody>
      </p:sp>
      <p:sp>
        <p:nvSpPr>
          <p:cNvPr id="154639" name="Line 14"/>
          <p:cNvSpPr>
            <a:spLocks noChangeShapeType="1"/>
          </p:cNvSpPr>
          <p:nvPr/>
        </p:nvSpPr>
        <p:spPr bwMode="auto">
          <a:xfrm flipH="1">
            <a:off x="5022850" y="4705350"/>
            <a:ext cx="119063" cy="215900"/>
          </a:xfrm>
          <a:prstGeom prst="line">
            <a:avLst/>
          </a:prstGeom>
          <a:noFill/>
          <a:ln w="38100">
            <a:solidFill>
              <a:srgbClr val="808000"/>
            </a:solidFill>
            <a:round/>
            <a:headEnd/>
            <a:tailEnd/>
          </a:ln>
        </p:spPr>
        <p:txBody>
          <a:bodyPr/>
          <a:lstStyle/>
          <a:p>
            <a:endParaRPr lang="en-US"/>
          </a:p>
        </p:txBody>
      </p:sp>
      <p:sp>
        <p:nvSpPr>
          <p:cNvPr id="62" name="Text Box 15"/>
          <p:cNvSpPr txBox="1">
            <a:spLocks noChangeArrowheads="1"/>
          </p:cNvSpPr>
          <p:nvPr/>
        </p:nvSpPr>
        <p:spPr bwMode="auto">
          <a:xfrm>
            <a:off x="2916238" y="5062538"/>
            <a:ext cx="669925" cy="246062"/>
          </a:xfrm>
          <a:prstGeom prst="rect">
            <a:avLst/>
          </a:prstGeom>
          <a:noFill/>
          <a:ln w="9525">
            <a:noFill/>
            <a:miter lim="800000"/>
            <a:headEnd/>
            <a:tailEnd/>
          </a:ln>
        </p:spPr>
        <p:txBody>
          <a:bodyPr wrap="none" lIns="0" tIns="0" rIns="0" bIns="0">
            <a:spAutoFit/>
          </a:bodyPr>
          <a:lstStyle/>
          <a:p>
            <a:pPr>
              <a:defRPr/>
            </a:pPr>
            <a:r>
              <a:rPr lang="en-US" sz="1600" dirty="0">
                <a:effectLst>
                  <a:outerShdw blurRad="38100" dist="38100" dir="2700000" algn="tl">
                    <a:srgbClr val="000000">
                      <a:alpha val="43137"/>
                    </a:srgbClr>
                  </a:outerShdw>
                </a:effectLst>
                <a:latin typeface="Abadi MT Condensed Extra Bold" pitchFamily="34" charset="0"/>
              </a:rPr>
              <a:t>Gateway</a:t>
            </a:r>
          </a:p>
        </p:txBody>
      </p:sp>
      <p:sp>
        <p:nvSpPr>
          <p:cNvPr id="63" name="Text Box 16"/>
          <p:cNvSpPr txBox="1">
            <a:spLocks noChangeArrowheads="1"/>
          </p:cNvSpPr>
          <p:nvPr/>
        </p:nvSpPr>
        <p:spPr bwMode="auto">
          <a:xfrm>
            <a:off x="4876800" y="4987925"/>
            <a:ext cx="695325" cy="404813"/>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Inland </a:t>
            </a:r>
            <a:br>
              <a:rPr lang="en-US" sz="1600" dirty="0">
                <a:effectLst>
                  <a:outerShdw blurRad="38100" dist="38100" dir="2700000" algn="tl">
                    <a:srgbClr val="000000">
                      <a:alpha val="43137"/>
                    </a:srgbClr>
                  </a:outerShdw>
                </a:effectLst>
                <a:latin typeface="Abadi MT Condensed Extra Bold" pitchFamily="34" charset="0"/>
              </a:rPr>
            </a:br>
            <a:r>
              <a:rPr lang="en-US" sz="1600" dirty="0">
                <a:effectLst>
                  <a:outerShdw blurRad="38100" dist="38100" dir="2700000" algn="tl">
                    <a:srgbClr val="000000">
                      <a:alpha val="43137"/>
                    </a:srgbClr>
                  </a:outerShdw>
                </a:effectLst>
                <a:latin typeface="Abadi MT Condensed Extra Bold" pitchFamily="34" charset="0"/>
              </a:rPr>
              <a:t>Terminal</a:t>
            </a:r>
          </a:p>
        </p:txBody>
      </p:sp>
      <p:sp>
        <p:nvSpPr>
          <p:cNvPr id="154642" name="Line 17"/>
          <p:cNvSpPr>
            <a:spLocks noChangeShapeType="1"/>
          </p:cNvSpPr>
          <p:nvPr/>
        </p:nvSpPr>
        <p:spPr bwMode="auto">
          <a:xfrm>
            <a:off x="4984750" y="4251325"/>
            <a:ext cx="100013" cy="160338"/>
          </a:xfrm>
          <a:prstGeom prst="line">
            <a:avLst/>
          </a:prstGeom>
          <a:noFill/>
          <a:ln w="38100">
            <a:solidFill>
              <a:srgbClr val="808000"/>
            </a:solidFill>
            <a:round/>
            <a:headEnd/>
            <a:tailEnd/>
          </a:ln>
        </p:spPr>
        <p:txBody>
          <a:bodyPr/>
          <a:lstStyle/>
          <a:p>
            <a:endParaRPr lang="en-US"/>
          </a:p>
        </p:txBody>
      </p:sp>
      <p:sp>
        <p:nvSpPr>
          <p:cNvPr id="65" name="Text Box 18"/>
          <p:cNvSpPr txBox="1">
            <a:spLocks noChangeArrowheads="1"/>
          </p:cNvSpPr>
          <p:nvPr/>
        </p:nvSpPr>
        <p:spPr bwMode="auto">
          <a:xfrm>
            <a:off x="5878513" y="4987925"/>
            <a:ext cx="936625" cy="390525"/>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Distribution</a:t>
            </a:r>
          </a:p>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Center</a:t>
            </a:r>
          </a:p>
        </p:txBody>
      </p:sp>
      <p:sp>
        <p:nvSpPr>
          <p:cNvPr id="154644" name="Text Box 19"/>
          <p:cNvSpPr txBox="1">
            <a:spLocks noChangeArrowheads="1"/>
          </p:cNvSpPr>
          <p:nvPr/>
        </p:nvSpPr>
        <p:spPr bwMode="auto">
          <a:xfrm>
            <a:off x="6902450" y="3297238"/>
            <a:ext cx="647700" cy="244475"/>
          </a:xfrm>
          <a:prstGeom prst="rect">
            <a:avLst/>
          </a:prstGeom>
          <a:noFill/>
          <a:ln w="9525">
            <a:noFill/>
            <a:miter lim="800000"/>
            <a:headEnd/>
            <a:tailEnd/>
          </a:ln>
        </p:spPr>
        <p:txBody>
          <a:bodyPr wrap="none" lIns="0" tIns="0" rIns="0" bIns="0">
            <a:spAutoFit/>
          </a:bodyPr>
          <a:lstStyle/>
          <a:p>
            <a:r>
              <a:rPr lang="en-US" sz="1600">
                <a:solidFill>
                  <a:srgbClr val="808080"/>
                </a:solidFill>
                <a:latin typeface="Abadi MT Condensed Extra Bold"/>
              </a:rPr>
              <a:t>Capacity</a:t>
            </a:r>
          </a:p>
        </p:txBody>
      </p:sp>
      <p:sp>
        <p:nvSpPr>
          <p:cNvPr id="154645" name="Text Box 20"/>
          <p:cNvSpPr txBox="1">
            <a:spLocks noChangeArrowheads="1"/>
          </p:cNvSpPr>
          <p:nvPr/>
        </p:nvSpPr>
        <p:spPr bwMode="auto">
          <a:xfrm>
            <a:off x="6902450" y="2882900"/>
            <a:ext cx="801688" cy="244475"/>
          </a:xfrm>
          <a:prstGeom prst="rect">
            <a:avLst/>
          </a:prstGeom>
          <a:noFill/>
          <a:ln w="9525">
            <a:noFill/>
            <a:miter lim="800000"/>
            <a:headEnd/>
            <a:tailEnd/>
          </a:ln>
        </p:spPr>
        <p:txBody>
          <a:bodyPr wrap="none" lIns="0" tIns="0" rIns="0" bIns="0">
            <a:spAutoFit/>
          </a:bodyPr>
          <a:lstStyle/>
          <a:p>
            <a:r>
              <a:rPr lang="en-US" sz="1600">
                <a:solidFill>
                  <a:srgbClr val="808080"/>
                </a:solidFill>
                <a:latin typeface="Abadi MT Condensed Extra Bold"/>
              </a:rPr>
              <a:t>Frequency</a:t>
            </a:r>
          </a:p>
        </p:txBody>
      </p:sp>
      <p:sp>
        <p:nvSpPr>
          <p:cNvPr id="154646" name="Text Box 21"/>
          <p:cNvSpPr txBox="1">
            <a:spLocks noChangeArrowheads="1"/>
          </p:cNvSpPr>
          <p:nvPr/>
        </p:nvSpPr>
        <p:spPr bwMode="auto">
          <a:xfrm>
            <a:off x="4062413" y="4321175"/>
            <a:ext cx="606425" cy="246063"/>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Corridor</a:t>
            </a:r>
          </a:p>
        </p:txBody>
      </p:sp>
      <p:sp>
        <p:nvSpPr>
          <p:cNvPr id="154647" name="Line 22"/>
          <p:cNvSpPr>
            <a:spLocks noChangeShapeType="1"/>
          </p:cNvSpPr>
          <p:nvPr/>
        </p:nvSpPr>
        <p:spPr bwMode="auto">
          <a:xfrm flipH="1">
            <a:off x="6146800" y="4641850"/>
            <a:ext cx="138113" cy="134938"/>
          </a:xfrm>
          <a:prstGeom prst="line">
            <a:avLst/>
          </a:prstGeom>
          <a:noFill/>
          <a:ln w="25400">
            <a:solidFill>
              <a:srgbClr val="808080"/>
            </a:solidFill>
            <a:round/>
            <a:headEnd/>
            <a:tailEnd/>
          </a:ln>
        </p:spPr>
        <p:txBody>
          <a:bodyPr/>
          <a:lstStyle/>
          <a:p>
            <a:endParaRPr lang="en-US"/>
          </a:p>
        </p:txBody>
      </p:sp>
      <p:sp>
        <p:nvSpPr>
          <p:cNvPr id="154648" name="Line 23"/>
          <p:cNvSpPr>
            <a:spLocks noChangeShapeType="1"/>
          </p:cNvSpPr>
          <p:nvPr/>
        </p:nvSpPr>
        <p:spPr bwMode="auto">
          <a:xfrm>
            <a:off x="6407150" y="4648200"/>
            <a:ext cx="144463" cy="171450"/>
          </a:xfrm>
          <a:prstGeom prst="line">
            <a:avLst/>
          </a:prstGeom>
          <a:noFill/>
          <a:ln w="25400">
            <a:solidFill>
              <a:srgbClr val="808080"/>
            </a:solidFill>
            <a:round/>
            <a:headEnd/>
            <a:tailEnd/>
          </a:ln>
        </p:spPr>
        <p:txBody>
          <a:bodyPr/>
          <a:lstStyle/>
          <a:p>
            <a:endParaRPr lang="en-US"/>
          </a:p>
        </p:txBody>
      </p:sp>
      <p:sp>
        <p:nvSpPr>
          <p:cNvPr id="154649" name="Line 24"/>
          <p:cNvSpPr>
            <a:spLocks noChangeShapeType="1"/>
          </p:cNvSpPr>
          <p:nvPr/>
        </p:nvSpPr>
        <p:spPr bwMode="auto">
          <a:xfrm flipV="1">
            <a:off x="6342063" y="4244975"/>
            <a:ext cx="71437" cy="238125"/>
          </a:xfrm>
          <a:prstGeom prst="line">
            <a:avLst/>
          </a:prstGeom>
          <a:noFill/>
          <a:ln w="25400">
            <a:solidFill>
              <a:srgbClr val="808080"/>
            </a:solidFill>
            <a:round/>
            <a:headEnd/>
            <a:tailEnd/>
          </a:ln>
        </p:spPr>
        <p:txBody>
          <a:bodyPr/>
          <a:lstStyle/>
          <a:p>
            <a:endParaRPr lang="en-US"/>
          </a:p>
        </p:txBody>
      </p:sp>
      <p:sp>
        <p:nvSpPr>
          <p:cNvPr id="154650" name="Line 25"/>
          <p:cNvSpPr>
            <a:spLocks noChangeShapeType="1"/>
          </p:cNvSpPr>
          <p:nvPr/>
        </p:nvSpPr>
        <p:spPr bwMode="auto">
          <a:xfrm flipH="1" flipV="1">
            <a:off x="6207125" y="4360863"/>
            <a:ext cx="98425" cy="146050"/>
          </a:xfrm>
          <a:prstGeom prst="line">
            <a:avLst/>
          </a:prstGeom>
          <a:noFill/>
          <a:ln w="25400">
            <a:solidFill>
              <a:srgbClr val="808080"/>
            </a:solidFill>
            <a:round/>
            <a:headEnd/>
            <a:tailEnd/>
          </a:ln>
        </p:spPr>
        <p:txBody>
          <a:bodyPr/>
          <a:lstStyle/>
          <a:p>
            <a:endParaRPr lang="en-US"/>
          </a:p>
        </p:txBody>
      </p:sp>
      <p:sp>
        <p:nvSpPr>
          <p:cNvPr id="154651" name="Line 26"/>
          <p:cNvSpPr>
            <a:spLocks noChangeShapeType="1"/>
          </p:cNvSpPr>
          <p:nvPr/>
        </p:nvSpPr>
        <p:spPr bwMode="auto">
          <a:xfrm>
            <a:off x="6397625" y="4583113"/>
            <a:ext cx="315913" cy="0"/>
          </a:xfrm>
          <a:prstGeom prst="line">
            <a:avLst/>
          </a:prstGeom>
          <a:noFill/>
          <a:ln w="25400">
            <a:solidFill>
              <a:srgbClr val="808080"/>
            </a:solidFill>
            <a:round/>
            <a:headEnd/>
            <a:tailEnd/>
          </a:ln>
        </p:spPr>
        <p:txBody>
          <a:bodyPr/>
          <a:lstStyle/>
          <a:p>
            <a:endParaRPr lang="en-US"/>
          </a:p>
        </p:txBody>
      </p:sp>
      <p:sp>
        <p:nvSpPr>
          <p:cNvPr id="154652" name="Oval 27"/>
          <p:cNvSpPr>
            <a:spLocks noChangeArrowheads="1"/>
          </p:cNvSpPr>
          <p:nvPr/>
        </p:nvSpPr>
        <p:spPr bwMode="auto">
          <a:xfrm>
            <a:off x="4968875" y="4343400"/>
            <a:ext cx="477838" cy="477838"/>
          </a:xfrm>
          <a:prstGeom prst="ellipse">
            <a:avLst/>
          </a:prstGeom>
          <a:solidFill>
            <a:srgbClr val="FFCC99"/>
          </a:solidFill>
          <a:ln w="38100">
            <a:solidFill>
              <a:srgbClr val="808080"/>
            </a:solidFill>
            <a:round/>
            <a:headEnd/>
            <a:tailEnd/>
          </a:ln>
        </p:spPr>
        <p:txBody>
          <a:bodyPr wrap="none" anchor="ctr"/>
          <a:lstStyle/>
          <a:p>
            <a:endParaRPr lang="en-US"/>
          </a:p>
        </p:txBody>
      </p:sp>
      <p:sp>
        <p:nvSpPr>
          <p:cNvPr id="154653" name="Line 28"/>
          <p:cNvSpPr>
            <a:spLocks noChangeShapeType="1"/>
          </p:cNvSpPr>
          <p:nvPr/>
        </p:nvSpPr>
        <p:spPr bwMode="auto">
          <a:xfrm flipV="1">
            <a:off x="6421438" y="4397375"/>
            <a:ext cx="144462" cy="157163"/>
          </a:xfrm>
          <a:prstGeom prst="line">
            <a:avLst/>
          </a:prstGeom>
          <a:noFill/>
          <a:ln w="25400">
            <a:solidFill>
              <a:srgbClr val="808080"/>
            </a:solidFill>
            <a:round/>
            <a:headEnd/>
            <a:tailEnd/>
          </a:ln>
        </p:spPr>
        <p:txBody>
          <a:bodyPr/>
          <a:lstStyle/>
          <a:p>
            <a:endParaRPr lang="en-US"/>
          </a:p>
        </p:txBody>
      </p:sp>
      <p:sp>
        <p:nvSpPr>
          <p:cNvPr id="154654" name="Oval 29"/>
          <p:cNvSpPr>
            <a:spLocks noChangeArrowheads="1"/>
          </p:cNvSpPr>
          <p:nvPr/>
        </p:nvSpPr>
        <p:spPr bwMode="auto">
          <a:xfrm>
            <a:off x="6678613" y="4487863"/>
            <a:ext cx="187325" cy="187325"/>
          </a:xfrm>
          <a:prstGeom prst="ellipse">
            <a:avLst/>
          </a:prstGeom>
          <a:solidFill>
            <a:srgbClr val="EAEAEA"/>
          </a:solidFill>
          <a:ln w="25400">
            <a:solidFill>
              <a:srgbClr val="808080"/>
            </a:solidFill>
            <a:round/>
            <a:headEnd/>
            <a:tailEnd/>
          </a:ln>
        </p:spPr>
        <p:txBody>
          <a:bodyPr wrap="none" anchor="ctr"/>
          <a:lstStyle/>
          <a:p>
            <a:endParaRPr lang="en-US"/>
          </a:p>
        </p:txBody>
      </p:sp>
      <p:sp>
        <p:nvSpPr>
          <p:cNvPr id="77" name="Text Box 30"/>
          <p:cNvSpPr txBox="1">
            <a:spLocks noChangeArrowheads="1"/>
          </p:cNvSpPr>
          <p:nvPr/>
        </p:nvSpPr>
        <p:spPr bwMode="auto">
          <a:xfrm>
            <a:off x="6926263" y="4497388"/>
            <a:ext cx="727075" cy="196850"/>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rial Narrow" pitchFamily="34" charset="0"/>
              </a:rPr>
              <a:t>Customer</a:t>
            </a:r>
          </a:p>
        </p:txBody>
      </p:sp>
      <p:sp>
        <p:nvSpPr>
          <p:cNvPr id="154656" name="Rectangle 31"/>
          <p:cNvSpPr>
            <a:spLocks noChangeArrowheads="1"/>
          </p:cNvSpPr>
          <p:nvPr/>
        </p:nvSpPr>
        <p:spPr bwMode="auto">
          <a:xfrm>
            <a:off x="6237288" y="4473575"/>
            <a:ext cx="217487" cy="217488"/>
          </a:xfrm>
          <a:prstGeom prst="rect">
            <a:avLst/>
          </a:prstGeom>
          <a:solidFill>
            <a:srgbClr val="99CCFF"/>
          </a:solidFill>
          <a:ln w="25400">
            <a:solidFill>
              <a:srgbClr val="000080"/>
            </a:solidFill>
            <a:miter lim="800000"/>
            <a:headEnd/>
            <a:tailEnd/>
          </a:ln>
        </p:spPr>
        <p:txBody>
          <a:bodyPr wrap="none" anchor="ctr"/>
          <a:lstStyle/>
          <a:p>
            <a:endParaRPr lang="en-US"/>
          </a:p>
        </p:txBody>
      </p:sp>
      <p:sp>
        <p:nvSpPr>
          <p:cNvPr id="154657" name="Line 32"/>
          <p:cNvSpPr>
            <a:spLocks noChangeShapeType="1"/>
          </p:cNvSpPr>
          <p:nvPr/>
        </p:nvSpPr>
        <p:spPr bwMode="auto">
          <a:xfrm flipH="1" flipV="1">
            <a:off x="6546850" y="4627563"/>
            <a:ext cx="371475" cy="263525"/>
          </a:xfrm>
          <a:prstGeom prst="line">
            <a:avLst/>
          </a:prstGeom>
          <a:noFill/>
          <a:ln w="19050">
            <a:solidFill>
              <a:schemeClr val="tx1"/>
            </a:solidFill>
            <a:round/>
            <a:headEnd/>
            <a:tailEnd type="triangle" w="med" len="med"/>
          </a:ln>
        </p:spPr>
        <p:txBody>
          <a:bodyPr/>
          <a:lstStyle/>
          <a:p>
            <a:endParaRPr lang="en-US"/>
          </a:p>
        </p:txBody>
      </p:sp>
      <p:sp>
        <p:nvSpPr>
          <p:cNvPr id="154658" name="Text Box 33"/>
          <p:cNvSpPr txBox="1">
            <a:spLocks noChangeArrowheads="1"/>
          </p:cNvSpPr>
          <p:nvPr/>
        </p:nvSpPr>
        <p:spPr bwMode="auto">
          <a:xfrm>
            <a:off x="6904038" y="4835525"/>
            <a:ext cx="919162" cy="244475"/>
          </a:xfrm>
          <a:prstGeom prst="rect">
            <a:avLst/>
          </a:prstGeom>
          <a:noFill/>
          <a:ln w="9525">
            <a:noFill/>
            <a:miter lim="800000"/>
            <a:headEnd/>
            <a:tailEnd/>
          </a:ln>
        </p:spPr>
        <p:txBody>
          <a:bodyPr wrap="none" lIns="0" tIns="0" rIns="0" bIns="0">
            <a:spAutoFit/>
          </a:bodyPr>
          <a:lstStyle/>
          <a:p>
            <a:r>
              <a:rPr lang="en-US" sz="1600">
                <a:solidFill>
                  <a:srgbClr val="4D4D4D"/>
                </a:solidFill>
                <a:latin typeface="Abadi MT Condensed Extra Bold"/>
              </a:rPr>
              <a:t>“Last Mile”</a:t>
            </a:r>
          </a:p>
        </p:txBody>
      </p:sp>
      <p:sp>
        <p:nvSpPr>
          <p:cNvPr id="154659" name="Text Box 34"/>
          <p:cNvSpPr txBox="1">
            <a:spLocks noChangeArrowheads="1"/>
          </p:cNvSpPr>
          <p:nvPr/>
        </p:nvSpPr>
        <p:spPr bwMode="auto">
          <a:xfrm>
            <a:off x="5462588" y="4319588"/>
            <a:ext cx="690562" cy="244475"/>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Segment</a:t>
            </a:r>
          </a:p>
        </p:txBody>
      </p:sp>
      <p:sp>
        <p:nvSpPr>
          <p:cNvPr id="82" name="Text Box 35"/>
          <p:cNvSpPr txBox="1">
            <a:spLocks noChangeArrowheads="1"/>
          </p:cNvSpPr>
          <p:nvPr/>
        </p:nvSpPr>
        <p:spPr bwMode="auto">
          <a:xfrm>
            <a:off x="2100263" y="3697288"/>
            <a:ext cx="711200" cy="246062"/>
          </a:xfrm>
          <a:prstGeom prst="rect">
            <a:avLst/>
          </a:prstGeom>
          <a:noFill/>
          <a:ln w="9525">
            <a:noFill/>
            <a:miter lim="800000"/>
            <a:headEnd/>
            <a:tailEnd/>
          </a:ln>
          <a:effectLst/>
        </p:spPr>
        <p:txBody>
          <a:bodyPr wrap="none" lIns="0" tIns="0" rIns="0" bIns="0">
            <a:spAutoFit/>
          </a:bodyPr>
          <a:lstStyle/>
          <a:p>
            <a:pPr>
              <a:defRPr/>
            </a:pPr>
            <a:r>
              <a:rPr lang="en-US" sz="1600" b="1" dirty="0">
                <a:solidFill>
                  <a:srgbClr val="808080"/>
                </a:solidFill>
                <a:effectLst>
                  <a:outerShdw blurRad="38100" dist="38100" dir="2700000" algn="tl">
                    <a:srgbClr val="C0C0C0"/>
                  </a:outerShdw>
                </a:effectLst>
                <a:latin typeface="Arial Narrow" pitchFamily="34" charset="0"/>
              </a:rPr>
              <a:t>GLOBAL</a:t>
            </a:r>
          </a:p>
        </p:txBody>
      </p:sp>
      <p:sp>
        <p:nvSpPr>
          <p:cNvPr id="83" name="Text Box 36"/>
          <p:cNvSpPr txBox="1">
            <a:spLocks noChangeArrowheads="1"/>
          </p:cNvSpPr>
          <p:nvPr/>
        </p:nvSpPr>
        <p:spPr bwMode="auto">
          <a:xfrm>
            <a:off x="3817938" y="3695700"/>
            <a:ext cx="1095375"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HINTERLAND</a:t>
            </a:r>
          </a:p>
        </p:txBody>
      </p:sp>
      <p:sp>
        <p:nvSpPr>
          <p:cNvPr id="84" name="Text Box 37"/>
          <p:cNvSpPr txBox="1">
            <a:spLocks noChangeArrowheads="1"/>
          </p:cNvSpPr>
          <p:nvPr/>
        </p:nvSpPr>
        <p:spPr bwMode="auto">
          <a:xfrm>
            <a:off x="5368925" y="3692525"/>
            <a:ext cx="889000"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REGIONAL</a:t>
            </a:r>
          </a:p>
        </p:txBody>
      </p:sp>
      <p:sp>
        <p:nvSpPr>
          <p:cNvPr id="85" name="Text Box 38"/>
          <p:cNvSpPr txBox="1">
            <a:spLocks noChangeArrowheads="1"/>
          </p:cNvSpPr>
          <p:nvPr/>
        </p:nvSpPr>
        <p:spPr bwMode="auto">
          <a:xfrm>
            <a:off x="6432550" y="3692525"/>
            <a:ext cx="581025"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LOCAL</a:t>
            </a:r>
          </a:p>
        </p:txBody>
      </p:sp>
      <p:sp>
        <p:nvSpPr>
          <p:cNvPr id="154664" name="Text Box 39"/>
          <p:cNvSpPr txBox="1">
            <a:spLocks noChangeArrowheads="1"/>
          </p:cNvSpPr>
          <p:nvPr/>
        </p:nvSpPr>
        <p:spPr bwMode="auto">
          <a:xfrm>
            <a:off x="1417638" y="4259263"/>
            <a:ext cx="1314450" cy="246062"/>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Shipping Network</a:t>
            </a:r>
          </a:p>
        </p:txBody>
      </p:sp>
      <p:sp>
        <p:nvSpPr>
          <p:cNvPr id="154665" name="Line 40"/>
          <p:cNvSpPr>
            <a:spLocks noChangeShapeType="1"/>
          </p:cNvSpPr>
          <p:nvPr/>
        </p:nvSpPr>
        <p:spPr bwMode="auto">
          <a:xfrm>
            <a:off x="2055813" y="3659188"/>
            <a:ext cx="4881562" cy="0"/>
          </a:xfrm>
          <a:prstGeom prst="line">
            <a:avLst/>
          </a:prstGeom>
          <a:noFill/>
          <a:ln w="31750">
            <a:solidFill>
              <a:srgbClr val="C0C0C0"/>
            </a:solidFill>
            <a:round/>
            <a:headEnd/>
            <a:tailEnd/>
          </a:ln>
        </p:spPr>
        <p:txBody>
          <a:bodyPr/>
          <a:lstStyle/>
          <a:p>
            <a:endParaRPr lang="en-US"/>
          </a:p>
        </p:txBody>
      </p:sp>
      <p:sp>
        <p:nvSpPr>
          <p:cNvPr id="154666" name="Rectangle 41"/>
          <p:cNvSpPr>
            <a:spLocks noChangeArrowheads="1"/>
          </p:cNvSpPr>
          <p:nvPr/>
        </p:nvSpPr>
        <p:spPr bwMode="auto">
          <a:xfrm>
            <a:off x="2092325" y="3241675"/>
            <a:ext cx="1158875" cy="371475"/>
          </a:xfrm>
          <a:prstGeom prst="rect">
            <a:avLst/>
          </a:prstGeom>
          <a:solidFill>
            <a:srgbClr val="C0C0C0"/>
          </a:solidFill>
          <a:ln w="9525">
            <a:noFill/>
            <a:miter lim="800000"/>
            <a:headEnd/>
            <a:tailEnd/>
          </a:ln>
        </p:spPr>
        <p:txBody>
          <a:bodyPr wrap="none" anchor="ctr"/>
          <a:lstStyle/>
          <a:p>
            <a:endParaRPr lang="en-US"/>
          </a:p>
        </p:txBody>
      </p:sp>
      <p:sp>
        <p:nvSpPr>
          <p:cNvPr id="154667" name="Rectangle 42"/>
          <p:cNvSpPr>
            <a:spLocks noChangeArrowheads="1"/>
          </p:cNvSpPr>
          <p:nvPr/>
        </p:nvSpPr>
        <p:spPr bwMode="auto">
          <a:xfrm>
            <a:off x="3240088" y="3319463"/>
            <a:ext cx="1982787" cy="217487"/>
          </a:xfrm>
          <a:prstGeom prst="rect">
            <a:avLst/>
          </a:prstGeom>
          <a:solidFill>
            <a:srgbClr val="C0C0C0"/>
          </a:solidFill>
          <a:ln w="9525">
            <a:noFill/>
            <a:miter lim="800000"/>
            <a:headEnd/>
            <a:tailEnd/>
          </a:ln>
        </p:spPr>
        <p:txBody>
          <a:bodyPr wrap="none" anchor="ctr"/>
          <a:lstStyle/>
          <a:p>
            <a:endParaRPr lang="en-US"/>
          </a:p>
        </p:txBody>
      </p:sp>
      <p:sp>
        <p:nvSpPr>
          <p:cNvPr id="154668" name="Rectangle 43"/>
          <p:cNvSpPr>
            <a:spLocks noChangeArrowheads="1"/>
          </p:cNvSpPr>
          <p:nvPr/>
        </p:nvSpPr>
        <p:spPr bwMode="auto">
          <a:xfrm>
            <a:off x="5221288" y="3392488"/>
            <a:ext cx="1123950" cy="71437"/>
          </a:xfrm>
          <a:prstGeom prst="rect">
            <a:avLst/>
          </a:prstGeom>
          <a:solidFill>
            <a:srgbClr val="C0C0C0"/>
          </a:solidFill>
          <a:ln w="9525">
            <a:noFill/>
            <a:miter lim="800000"/>
            <a:headEnd/>
            <a:tailEnd/>
          </a:ln>
        </p:spPr>
        <p:txBody>
          <a:bodyPr wrap="none" anchor="ctr"/>
          <a:lstStyle/>
          <a:p>
            <a:endParaRPr lang="en-US"/>
          </a:p>
        </p:txBody>
      </p:sp>
      <p:sp>
        <p:nvSpPr>
          <p:cNvPr id="154669" name="Rectangle 44"/>
          <p:cNvSpPr>
            <a:spLocks noChangeArrowheads="1"/>
          </p:cNvSpPr>
          <p:nvPr/>
        </p:nvSpPr>
        <p:spPr bwMode="auto">
          <a:xfrm>
            <a:off x="6342063" y="3406775"/>
            <a:ext cx="500062" cy="42863"/>
          </a:xfrm>
          <a:prstGeom prst="rect">
            <a:avLst/>
          </a:prstGeom>
          <a:solidFill>
            <a:srgbClr val="C0C0C0"/>
          </a:solidFill>
          <a:ln w="9525">
            <a:noFill/>
            <a:miter lim="800000"/>
            <a:headEnd/>
            <a:tailEnd/>
          </a:ln>
        </p:spPr>
        <p:txBody>
          <a:bodyPr wrap="none" anchor="ctr"/>
          <a:lstStyle/>
          <a:p>
            <a:endParaRPr lang="en-US"/>
          </a:p>
        </p:txBody>
      </p:sp>
      <p:sp>
        <p:nvSpPr>
          <p:cNvPr id="154670" name="Rectangle 45"/>
          <p:cNvSpPr>
            <a:spLocks noChangeArrowheads="1"/>
          </p:cNvSpPr>
          <p:nvPr/>
        </p:nvSpPr>
        <p:spPr bwMode="auto">
          <a:xfrm>
            <a:off x="2092325" y="2965450"/>
            <a:ext cx="1158875" cy="117475"/>
          </a:xfrm>
          <a:prstGeom prst="rect">
            <a:avLst/>
          </a:prstGeom>
          <a:solidFill>
            <a:srgbClr val="C0C0C0"/>
          </a:solidFill>
          <a:ln w="9525">
            <a:noFill/>
            <a:miter lim="800000"/>
            <a:headEnd/>
            <a:tailEnd/>
          </a:ln>
        </p:spPr>
        <p:txBody>
          <a:bodyPr wrap="none" anchor="ctr"/>
          <a:lstStyle/>
          <a:p>
            <a:endParaRPr lang="en-US"/>
          </a:p>
        </p:txBody>
      </p:sp>
      <p:sp>
        <p:nvSpPr>
          <p:cNvPr id="154671" name="Rectangle 46"/>
          <p:cNvSpPr>
            <a:spLocks noChangeArrowheads="1"/>
          </p:cNvSpPr>
          <p:nvPr/>
        </p:nvSpPr>
        <p:spPr bwMode="auto">
          <a:xfrm>
            <a:off x="3240088" y="2916238"/>
            <a:ext cx="1982787" cy="217487"/>
          </a:xfrm>
          <a:prstGeom prst="rect">
            <a:avLst/>
          </a:prstGeom>
          <a:solidFill>
            <a:srgbClr val="C0C0C0"/>
          </a:solidFill>
          <a:ln w="9525">
            <a:noFill/>
            <a:miter lim="800000"/>
            <a:headEnd/>
            <a:tailEnd/>
          </a:ln>
        </p:spPr>
        <p:txBody>
          <a:bodyPr wrap="none" anchor="ctr"/>
          <a:lstStyle/>
          <a:p>
            <a:endParaRPr lang="en-US"/>
          </a:p>
        </p:txBody>
      </p:sp>
      <p:sp>
        <p:nvSpPr>
          <p:cNvPr id="154672" name="Rectangle 47"/>
          <p:cNvSpPr>
            <a:spLocks noChangeArrowheads="1"/>
          </p:cNvSpPr>
          <p:nvPr/>
        </p:nvSpPr>
        <p:spPr bwMode="auto">
          <a:xfrm>
            <a:off x="5221288" y="2867025"/>
            <a:ext cx="1123950" cy="315913"/>
          </a:xfrm>
          <a:prstGeom prst="rect">
            <a:avLst/>
          </a:prstGeom>
          <a:solidFill>
            <a:srgbClr val="C0C0C0"/>
          </a:solidFill>
          <a:ln w="9525">
            <a:noFill/>
            <a:miter lim="800000"/>
            <a:headEnd/>
            <a:tailEnd/>
          </a:ln>
        </p:spPr>
        <p:txBody>
          <a:bodyPr wrap="none" anchor="ctr"/>
          <a:lstStyle/>
          <a:p>
            <a:endParaRPr lang="en-US"/>
          </a:p>
        </p:txBody>
      </p:sp>
      <p:sp>
        <p:nvSpPr>
          <p:cNvPr id="154673" name="Rectangle 48"/>
          <p:cNvSpPr>
            <a:spLocks noChangeArrowheads="1"/>
          </p:cNvSpPr>
          <p:nvPr/>
        </p:nvSpPr>
        <p:spPr bwMode="auto">
          <a:xfrm>
            <a:off x="6342063" y="2835275"/>
            <a:ext cx="500062" cy="377825"/>
          </a:xfrm>
          <a:prstGeom prst="rect">
            <a:avLst/>
          </a:prstGeom>
          <a:solidFill>
            <a:srgbClr val="C0C0C0"/>
          </a:solidFill>
          <a:ln w="9525">
            <a:noFill/>
            <a:miter lim="800000"/>
            <a:headEnd/>
            <a:tailEnd/>
          </a:ln>
        </p:spPr>
        <p:txBody>
          <a:bodyPr wrap="none" anchor="ctr"/>
          <a:lstStyle/>
          <a:p>
            <a:endParaRPr lang="en-US"/>
          </a:p>
        </p:txBody>
      </p:sp>
      <p:sp>
        <p:nvSpPr>
          <p:cNvPr id="96" name="TextBox 95"/>
          <p:cNvSpPr txBox="1"/>
          <p:nvPr/>
        </p:nvSpPr>
        <p:spPr>
          <a:xfrm>
            <a:off x="2008188" y="2306638"/>
            <a:ext cx="1330325" cy="307975"/>
          </a:xfrm>
          <a:prstGeom prst="rect">
            <a:avLst/>
          </a:prstGeom>
          <a:noFill/>
        </p:spPr>
        <p:txBody>
          <a:bodyPr wrap="none" lIns="0" tIns="0" rIns="0" bIns="0">
            <a:spAutoFit/>
          </a:bodyPr>
          <a:lstStyle/>
          <a:p>
            <a:pPr>
              <a:defRPr/>
            </a:pPr>
            <a:r>
              <a:rPr lang="en-US" sz="2000" b="1" dirty="0" err="1">
                <a:solidFill>
                  <a:srgbClr val="292929"/>
                </a:solidFill>
                <a:effectLst>
                  <a:outerShdw blurRad="38100" dist="38100" dir="2700000" algn="tl">
                    <a:srgbClr val="000000">
                      <a:alpha val="43137"/>
                    </a:srgbClr>
                  </a:outerShdw>
                </a:effectLst>
                <a:latin typeface="Arial Narrow" pitchFamily="34" charset="0"/>
              </a:rPr>
              <a:t>Massification</a:t>
            </a:r>
            <a:endParaRPr lang="en-US" sz="2000" b="1" dirty="0">
              <a:solidFill>
                <a:srgbClr val="292929"/>
              </a:solidFill>
              <a:effectLst>
                <a:outerShdw blurRad="38100" dist="38100" dir="2700000" algn="tl">
                  <a:srgbClr val="000000">
                    <a:alpha val="43137"/>
                  </a:srgbClr>
                </a:outerShdw>
              </a:effectLst>
              <a:latin typeface="Arial Narrow" pitchFamily="34" charset="0"/>
            </a:endParaRPr>
          </a:p>
        </p:txBody>
      </p:sp>
      <p:sp>
        <p:nvSpPr>
          <p:cNvPr id="97" name="TextBox 96"/>
          <p:cNvSpPr txBox="1"/>
          <p:nvPr/>
        </p:nvSpPr>
        <p:spPr>
          <a:xfrm>
            <a:off x="5561013" y="2306638"/>
            <a:ext cx="1203325" cy="307975"/>
          </a:xfrm>
          <a:prstGeom prst="rect">
            <a:avLst/>
          </a:prstGeom>
          <a:noFill/>
        </p:spPr>
        <p:txBody>
          <a:bodyPr wrap="none" lIns="0" tIns="0" rIns="0" bIns="0">
            <a:spAutoFit/>
          </a:bodyPr>
          <a:lstStyle/>
          <a:p>
            <a:pPr>
              <a:defRPr/>
            </a:pPr>
            <a:r>
              <a:rPr lang="en-US" sz="2000" b="1" dirty="0">
                <a:solidFill>
                  <a:srgbClr val="292929"/>
                </a:solidFill>
                <a:effectLst>
                  <a:outerShdw blurRad="38100" dist="38100" dir="2700000" algn="tl">
                    <a:srgbClr val="000000">
                      <a:alpha val="43137"/>
                    </a:srgbClr>
                  </a:outerShdw>
                </a:effectLst>
                <a:latin typeface="Arial Narrow" pitchFamily="34" charset="0"/>
              </a:rPr>
              <a:t>Atomization</a:t>
            </a:r>
          </a:p>
        </p:txBody>
      </p:sp>
      <p:sp>
        <p:nvSpPr>
          <p:cNvPr id="154676" name="Left-Right Arrow 96"/>
          <p:cNvSpPr>
            <a:spLocks noChangeArrowheads="1"/>
          </p:cNvSpPr>
          <p:nvPr/>
        </p:nvSpPr>
        <p:spPr bwMode="auto">
          <a:xfrm>
            <a:off x="3389313" y="2297113"/>
            <a:ext cx="2085975" cy="334962"/>
          </a:xfrm>
          <a:prstGeom prst="leftRightArrow">
            <a:avLst>
              <a:gd name="adj1" fmla="val 50000"/>
              <a:gd name="adj2" fmla="val 49964"/>
            </a:avLst>
          </a:prstGeom>
          <a:solidFill>
            <a:srgbClr val="FFFFCC"/>
          </a:solidFill>
          <a:ln w="38100" algn="ctr">
            <a:solidFill>
              <a:srgbClr val="777777"/>
            </a:solidFill>
            <a:round/>
            <a:headEnd/>
            <a:tailEnd/>
          </a:ln>
        </p:spPr>
        <p:txBody>
          <a:bodyPr/>
          <a:lstStyle/>
          <a:p>
            <a:endParaRPr lang="en-US"/>
          </a:p>
        </p:txBody>
      </p:sp>
      <p:sp>
        <p:nvSpPr>
          <p:cNvPr id="53" name="Footer Placeholder 3"/>
          <p:cNvSpPr>
            <a:spLocks noGrp="1"/>
          </p:cNvSpPr>
          <p:nvPr>
            <p:ph type="ftr" sz="quarter" idx="10"/>
          </p:nvPr>
        </p:nvSpPr>
        <p:spPr>
          <a:xfrm>
            <a:off x="101600" y="6639321"/>
            <a:ext cx="8940800" cy="246063"/>
          </a:xfrm>
        </p:spPr>
        <p:txBody>
          <a:bodyPr/>
          <a:lstStyle/>
          <a:p>
            <a:pPr>
              <a:defRPr/>
            </a:pPr>
            <a:r>
              <a:rPr lang="en-US" sz="1100" dirty="0"/>
              <a:t>Copyright © 1998-2010, Dr. Jean-Paul </a:t>
            </a:r>
            <a:r>
              <a:rPr lang="en-US" sz="1100" dirty="0" err="1"/>
              <a:t>Rodrigue</a:t>
            </a:r>
            <a:r>
              <a:rPr lang="en-US" sz="1100" dirty="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32735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it-IT" altLang="it-IT" sz="2000"/>
              <a:t>L’effetto di rifrazione come conseguenza della diversificazione dei costi di trasporto per unità di distanza</a:t>
            </a:r>
            <a:br>
              <a:rPr lang="it-IT" altLang="it-IT" sz="2000"/>
            </a:br>
            <a:br>
              <a:rPr lang="it-IT" altLang="it-IT" sz="2000"/>
            </a:br>
            <a:endParaRPr lang="it-IT" altLang="it-IT" sz="2000"/>
          </a:p>
        </p:txBody>
      </p:sp>
      <p:sp>
        <p:nvSpPr>
          <p:cNvPr id="62467" name="Line 3"/>
          <p:cNvSpPr>
            <a:spLocks noChangeShapeType="1"/>
          </p:cNvSpPr>
          <p:nvPr/>
        </p:nvSpPr>
        <p:spPr bwMode="auto">
          <a:xfrm>
            <a:off x="1187450" y="1174750"/>
            <a:ext cx="64087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68" name="Line 4"/>
          <p:cNvSpPr>
            <a:spLocks noChangeShapeType="1"/>
          </p:cNvSpPr>
          <p:nvPr/>
        </p:nvSpPr>
        <p:spPr bwMode="auto">
          <a:xfrm>
            <a:off x="1187450" y="3335338"/>
            <a:ext cx="64087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62469" name="Group 5"/>
          <p:cNvGrpSpPr>
            <a:grpSpLocks/>
          </p:cNvGrpSpPr>
          <p:nvPr/>
        </p:nvGrpSpPr>
        <p:grpSpPr bwMode="auto">
          <a:xfrm>
            <a:off x="1390650" y="1508125"/>
            <a:ext cx="5773738" cy="434975"/>
            <a:chOff x="1066" y="1979"/>
            <a:chExt cx="3637" cy="274"/>
          </a:xfrm>
        </p:grpSpPr>
        <p:grpSp>
          <p:nvGrpSpPr>
            <p:cNvPr id="62556" name="Group 6"/>
            <p:cNvGrpSpPr>
              <a:grpSpLocks/>
            </p:cNvGrpSpPr>
            <p:nvPr/>
          </p:nvGrpSpPr>
          <p:grpSpPr bwMode="auto">
            <a:xfrm>
              <a:off x="1066" y="1979"/>
              <a:ext cx="1814" cy="274"/>
              <a:chOff x="1066" y="1979"/>
              <a:chExt cx="1814" cy="274"/>
            </a:xfrm>
          </p:grpSpPr>
          <p:grpSp>
            <p:nvGrpSpPr>
              <p:cNvPr id="62572" name="Group 7"/>
              <p:cNvGrpSpPr>
                <a:grpSpLocks/>
              </p:cNvGrpSpPr>
              <p:nvPr/>
            </p:nvGrpSpPr>
            <p:grpSpPr bwMode="auto">
              <a:xfrm>
                <a:off x="1066" y="1979"/>
                <a:ext cx="906" cy="274"/>
                <a:chOff x="1066" y="1979"/>
                <a:chExt cx="906" cy="274"/>
              </a:xfrm>
            </p:grpSpPr>
            <p:grpSp>
              <p:nvGrpSpPr>
                <p:cNvPr id="62580" name="Group 8"/>
                <p:cNvGrpSpPr>
                  <a:grpSpLocks/>
                </p:cNvGrpSpPr>
                <p:nvPr/>
              </p:nvGrpSpPr>
              <p:grpSpPr bwMode="auto">
                <a:xfrm>
                  <a:off x="1066" y="1979"/>
                  <a:ext cx="444" cy="274"/>
                  <a:chOff x="1066" y="1979"/>
                  <a:chExt cx="444" cy="274"/>
                </a:xfrm>
              </p:grpSpPr>
              <p:sp>
                <p:nvSpPr>
                  <p:cNvPr id="62584" name="Arc 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85" name="Arc 1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81" name="Group 11"/>
                <p:cNvGrpSpPr>
                  <a:grpSpLocks/>
                </p:cNvGrpSpPr>
                <p:nvPr/>
              </p:nvGrpSpPr>
              <p:grpSpPr bwMode="auto">
                <a:xfrm>
                  <a:off x="1528" y="1979"/>
                  <a:ext cx="444" cy="274"/>
                  <a:chOff x="1066" y="1979"/>
                  <a:chExt cx="444" cy="274"/>
                </a:xfrm>
              </p:grpSpPr>
              <p:sp>
                <p:nvSpPr>
                  <p:cNvPr id="62582" name="Arc 12"/>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83" name="Arc 13"/>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73" name="Group 14"/>
              <p:cNvGrpSpPr>
                <a:grpSpLocks/>
              </p:cNvGrpSpPr>
              <p:nvPr/>
            </p:nvGrpSpPr>
            <p:grpSpPr bwMode="auto">
              <a:xfrm>
                <a:off x="1974" y="1979"/>
                <a:ext cx="906" cy="274"/>
                <a:chOff x="1066" y="1979"/>
                <a:chExt cx="906" cy="274"/>
              </a:xfrm>
            </p:grpSpPr>
            <p:grpSp>
              <p:nvGrpSpPr>
                <p:cNvPr id="62574" name="Group 15"/>
                <p:cNvGrpSpPr>
                  <a:grpSpLocks/>
                </p:cNvGrpSpPr>
                <p:nvPr/>
              </p:nvGrpSpPr>
              <p:grpSpPr bwMode="auto">
                <a:xfrm>
                  <a:off x="1066" y="1979"/>
                  <a:ext cx="444" cy="274"/>
                  <a:chOff x="1066" y="1979"/>
                  <a:chExt cx="444" cy="274"/>
                </a:xfrm>
              </p:grpSpPr>
              <p:sp>
                <p:nvSpPr>
                  <p:cNvPr id="62578" name="Arc 1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9" name="Arc 1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75" name="Group 18"/>
                <p:cNvGrpSpPr>
                  <a:grpSpLocks/>
                </p:cNvGrpSpPr>
                <p:nvPr/>
              </p:nvGrpSpPr>
              <p:grpSpPr bwMode="auto">
                <a:xfrm>
                  <a:off x="1528" y="1979"/>
                  <a:ext cx="444" cy="274"/>
                  <a:chOff x="1066" y="1979"/>
                  <a:chExt cx="444" cy="274"/>
                </a:xfrm>
              </p:grpSpPr>
              <p:sp>
                <p:nvSpPr>
                  <p:cNvPr id="62576" name="Arc 1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7" name="Arc 2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557" name="Group 21"/>
            <p:cNvGrpSpPr>
              <a:grpSpLocks/>
            </p:cNvGrpSpPr>
            <p:nvPr/>
          </p:nvGrpSpPr>
          <p:grpSpPr bwMode="auto">
            <a:xfrm>
              <a:off x="2889" y="1979"/>
              <a:ext cx="1814" cy="274"/>
              <a:chOff x="1066" y="1979"/>
              <a:chExt cx="1814" cy="274"/>
            </a:xfrm>
          </p:grpSpPr>
          <p:grpSp>
            <p:nvGrpSpPr>
              <p:cNvPr id="62558" name="Group 22"/>
              <p:cNvGrpSpPr>
                <a:grpSpLocks/>
              </p:cNvGrpSpPr>
              <p:nvPr/>
            </p:nvGrpSpPr>
            <p:grpSpPr bwMode="auto">
              <a:xfrm>
                <a:off x="1066" y="1979"/>
                <a:ext cx="906" cy="274"/>
                <a:chOff x="1066" y="1979"/>
                <a:chExt cx="906" cy="274"/>
              </a:xfrm>
            </p:grpSpPr>
            <p:grpSp>
              <p:nvGrpSpPr>
                <p:cNvPr id="62566" name="Group 23"/>
                <p:cNvGrpSpPr>
                  <a:grpSpLocks/>
                </p:cNvGrpSpPr>
                <p:nvPr/>
              </p:nvGrpSpPr>
              <p:grpSpPr bwMode="auto">
                <a:xfrm>
                  <a:off x="1066" y="1979"/>
                  <a:ext cx="444" cy="274"/>
                  <a:chOff x="1066" y="1979"/>
                  <a:chExt cx="444" cy="274"/>
                </a:xfrm>
              </p:grpSpPr>
              <p:sp>
                <p:nvSpPr>
                  <p:cNvPr id="62570" name="Arc 2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1" name="Arc 2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67" name="Group 26"/>
                <p:cNvGrpSpPr>
                  <a:grpSpLocks/>
                </p:cNvGrpSpPr>
                <p:nvPr/>
              </p:nvGrpSpPr>
              <p:grpSpPr bwMode="auto">
                <a:xfrm>
                  <a:off x="1528" y="1979"/>
                  <a:ext cx="444" cy="274"/>
                  <a:chOff x="1066" y="1979"/>
                  <a:chExt cx="444" cy="274"/>
                </a:xfrm>
              </p:grpSpPr>
              <p:sp>
                <p:nvSpPr>
                  <p:cNvPr id="62568" name="Arc 27"/>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9" name="Arc 28"/>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59" name="Group 29"/>
              <p:cNvGrpSpPr>
                <a:grpSpLocks/>
              </p:cNvGrpSpPr>
              <p:nvPr/>
            </p:nvGrpSpPr>
            <p:grpSpPr bwMode="auto">
              <a:xfrm>
                <a:off x="1974" y="1979"/>
                <a:ext cx="906" cy="274"/>
                <a:chOff x="1066" y="1979"/>
                <a:chExt cx="906" cy="274"/>
              </a:xfrm>
            </p:grpSpPr>
            <p:grpSp>
              <p:nvGrpSpPr>
                <p:cNvPr id="62560" name="Group 30"/>
                <p:cNvGrpSpPr>
                  <a:grpSpLocks/>
                </p:cNvGrpSpPr>
                <p:nvPr/>
              </p:nvGrpSpPr>
              <p:grpSpPr bwMode="auto">
                <a:xfrm>
                  <a:off x="1066" y="1979"/>
                  <a:ext cx="444" cy="274"/>
                  <a:chOff x="1066" y="1979"/>
                  <a:chExt cx="444" cy="274"/>
                </a:xfrm>
              </p:grpSpPr>
              <p:sp>
                <p:nvSpPr>
                  <p:cNvPr id="62564" name="Arc 3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5" name="Arc 3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61" name="Group 33"/>
                <p:cNvGrpSpPr>
                  <a:grpSpLocks/>
                </p:cNvGrpSpPr>
                <p:nvPr/>
              </p:nvGrpSpPr>
              <p:grpSpPr bwMode="auto">
                <a:xfrm>
                  <a:off x="1528" y="1979"/>
                  <a:ext cx="444" cy="274"/>
                  <a:chOff x="1066" y="1979"/>
                  <a:chExt cx="444" cy="274"/>
                </a:xfrm>
              </p:grpSpPr>
              <p:sp>
                <p:nvSpPr>
                  <p:cNvPr id="62562" name="Arc 3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3" name="Arc 3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grpSp>
        <p:nvGrpSpPr>
          <p:cNvPr id="62470" name="Group 36"/>
          <p:cNvGrpSpPr>
            <a:grpSpLocks/>
          </p:cNvGrpSpPr>
          <p:nvPr/>
        </p:nvGrpSpPr>
        <p:grpSpPr bwMode="auto">
          <a:xfrm>
            <a:off x="1849438" y="1965325"/>
            <a:ext cx="5773737" cy="434975"/>
            <a:chOff x="1066" y="1979"/>
            <a:chExt cx="3637" cy="274"/>
          </a:xfrm>
        </p:grpSpPr>
        <p:grpSp>
          <p:nvGrpSpPr>
            <p:cNvPr id="62526" name="Group 37"/>
            <p:cNvGrpSpPr>
              <a:grpSpLocks/>
            </p:cNvGrpSpPr>
            <p:nvPr/>
          </p:nvGrpSpPr>
          <p:grpSpPr bwMode="auto">
            <a:xfrm>
              <a:off x="1066" y="1979"/>
              <a:ext cx="1814" cy="274"/>
              <a:chOff x="1066" y="1979"/>
              <a:chExt cx="1814" cy="274"/>
            </a:xfrm>
          </p:grpSpPr>
          <p:grpSp>
            <p:nvGrpSpPr>
              <p:cNvPr id="62542" name="Group 38"/>
              <p:cNvGrpSpPr>
                <a:grpSpLocks/>
              </p:cNvGrpSpPr>
              <p:nvPr/>
            </p:nvGrpSpPr>
            <p:grpSpPr bwMode="auto">
              <a:xfrm>
                <a:off x="1066" y="1979"/>
                <a:ext cx="906" cy="274"/>
                <a:chOff x="1066" y="1979"/>
                <a:chExt cx="906" cy="274"/>
              </a:xfrm>
            </p:grpSpPr>
            <p:grpSp>
              <p:nvGrpSpPr>
                <p:cNvPr id="62550" name="Group 39"/>
                <p:cNvGrpSpPr>
                  <a:grpSpLocks/>
                </p:cNvGrpSpPr>
                <p:nvPr/>
              </p:nvGrpSpPr>
              <p:grpSpPr bwMode="auto">
                <a:xfrm>
                  <a:off x="1066" y="1979"/>
                  <a:ext cx="444" cy="274"/>
                  <a:chOff x="1066" y="1979"/>
                  <a:chExt cx="444" cy="274"/>
                </a:xfrm>
              </p:grpSpPr>
              <p:sp>
                <p:nvSpPr>
                  <p:cNvPr id="62554" name="Arc 40"/>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55" name="Arc 41"/>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51" name="Group 42"/>
                <p:cNvGrpSpPr>
                  <a:grpSpLocks/>
                </p:cNvGrpSpPr>
                <p:nvPr/>
              </p:nvGrpSpPr>
              <p:grpSpPr bwMode="auto">
                <a:xfrm>
                  <a:off x="1528" y="1979"/>
                  <a:ext cx="444" cy="274"/>
                  <a:chOff x="1066" y="1979"/>
                  <a:chExt cx="444" cy="274"/>
                </a:xfrm>
              </p:grpSpPr>
              <p:sp>
                <p:nvSpPr>
                  <p:cNvPr id="62552" name="Arc 43"/>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53" name="Arc 44"/>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43" name="Group 45"/>
              <p:cNvGrpSpPr>
                <a:grpSpLocks/>
              </p:cNvGrpSpPr>
              <p:nvPr/>
            </p:nvGrpSpPr>
            <p:grpSpPr bwMode="auto">
              <a:xfrm>
                <a:off x="1974" y="1979"/>
                <a:ext cx="906" cy="274"/>
                <a:chOff x="1066" y="1979"/>
                <a:chExt cx="906" cy="274"/>
              </a:xfrm>
            </p:grpSpPr>
            <p:grpSp>
              <p:nvGrpSpPr>
                <p:cNvPr id="62544" name="Group 46"/>
                <p:cNvGrpSpPr>
                  <a:grpSpLocks/>
                </p:cNvGrpSpPr>
                <p:nvPr/>
              </p:nvGrpSpPr>
              <p:grpSpPr bwMode="auto">
                <a:xfrm>
                  <a:off x="1066" y="1979"/>
                  <a:ext cx="444" cy="274"/>
                  <a:chOff x="1066" y="1979"/>
                  <a:chExt cx="444" cy="274"/>
                </a:xfrm>
              </p:grpSpPr>
              <p:sp>
                <p:nvSpPr>
                  <p:cNvPr id="62548" name="Arc 47"/>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9" name="Arc 48"/>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45" name="Group 49"/>
                <p:cNvGrpSpPr>
                  <a:grpSpLocks/>
                </p:cNvGrpSpPr>
                <p:nvPr/>
              </p:nvGrpSpPr>
              <p:grpSpPr bwMode="auto">
                <a:xfrm>
                  <a:off x="1528" y="1979"/>
                  <a:ext cx="444" cy="274"/>
                  <a:chOff x="1066" y="1979"/>
                  <a:chExt cx="444" cy="274"/>
                </a:xfrm>
              </p:grpSpPr>
              <p:sp>
                <p:nvSpPr>
                  <p:cNvPr id="62546" name="Arc 50"/>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7" name="Arc 51"/>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527" name="Group 52"/>
            <p:cNvGrpSpPr>
              <a:grpSpLocks/>
            </p:cNvGrpSpPr>
            <p:nvPr/>
          </p:nvGrpSpPr>
          <p:grpSpPr bwMode="auto">
            <a:xfrm>
              <a:off x="2889" y="1979"/>
              <a:ext cx="1814" cy="274"/>
              <a:chOff x="1066" y="1979"/>
              <a:chExt cx="1814" cy="274"/>
            </a:xfrm>
          </p:grpSpPr>
          <p:grpSp>
            <p:nvGrpSpPr>
              <p:cNvPr id="62528" name="Group 53"/>
              <p:cNvGrpSpPr>
                <a:grpSpLocks/>
              </p:cNvGrpSpPr>
              <p:nvPr/>
            </p:nvGrpSpPr>
            <p:grpSpPr bwMode="auto">
              <a:xfrm>
                <a:off x="1066" y="1979"/>
                <a:ext cx="906" cy="274"/>
                <a:chOff x="1066" y="1979"/>
                <a:chExt cx="906" cy="274"/>
              </a:xfrm>
            </p:grpSpPr>
            <p:grpSp>
              <p:nvGrpSpPr>
                <p:cNvPr id="62536" name="Group 54"/>
                <p:cNvGrpSpPr>
                  <a:grpSpLocks/>
                </p:cNvGrpSpPr>
                <p:nvPr/>
              </p:nvGrpSpPr>
              <p:grpSpPr bwMode="auto">
                <a:xfrm>
                  <a:off x="1066" y="1979"/>
                  <a:ext cx="444" cy="274"/>
                  <a:chOff x="1066" y="1979"/>
                  <a:chExt cx="444" cy="274"/>
                </a:xfrm>
              </p:grpSpPr>
              <p:sp>
                <p:nvSpPr>
                  <p:cNvPr id="62540" name="Arc 55"/>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1" name="Arc 56"/>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37" name="Group 57"/>
                <p:cNvGrpSpPr>
                  <a:grpSpLocks/>
                </p:cNvGrpSpPr>
                <p:nvPr/>
              </p:nvGrpSpPr>
              <p:grpSpPr bwMode="auto">
                <a:xfrm>
                  <a:off x="1528" y="1979"/>
                  <a:ext cx="444" cy="274"/>
                  <a:chOff x="1066" y="1979"/>
                  <a:chExt cx="444" cy="274"/>
                </a:xfrm>
              </p:grpSpPr>
              <p:sp>
                <p:nvSpPr>
                  <p:cNvPr id="62538" name="Arc 58"/>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9" name="Arc 59"/>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29" name="Group 60"/>
              <p:cNvGrpSpPr>
                <a:grpSpLocks/>
              </p:cNvGrpSpPr>
              <p:nvPr/>
            </p:nvGrpSpPr>
            <p:grpSpPr bwMode="auto">
              <a:xfrm>
                <a:off x="1974" y="1979"/>
                <a:ext cx="906" cy="274"/>
                <a:chOff x="1066" y="1979"/>
                <a:chExt cx="906" cy="274"/>
              </a:xfrm>
            </p:grpSpPr>
            <p:grpSp>
              <p:nvGrpSpPr>
                <p:cNvPr id="62530" name="Group 61"/>
                <p:cNvGrpSpPr>
                  <a:grpSpLocks/>
                </p:cNvGrpSpPr>
                <p:nvPr/>
              </p:nvGrpSpPr>
              <p:grpSpPr bwMode="auto">
                <a:xfrm>
                  <a:off x="1066" y="1979"/>
                  <a:ext cx="444" cy="274"/>
                  <a:chOff x="1066" y="1979"/>
                  <a:chExt cx="444" cy="274"/>
                </a:xfrm>
              </p:grpSpPr>
              <p:sp>
                <p:nvSpPr>
                  <p:cNvPr id="62534" name="Arc 62"/>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5" name="Arc 63"/>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31" name="Group 64"/>
                <p:cNvGrpSpPr>
                  <a:grpSpLocks/>
                </p:cNvGrpSpPr>
                <p:nvPr/>
              </p:nvGrpSpPr>
              <p:grpSpPr bwMode="auto">
                <a:xfrm>
                  <a:off x="1528" y="1979"/>
                  <a:ext cx="444" cy="274"/>
                  <a:chOff x="1066" y="1979"/>
                  <a:chExt cx="444" cy="274"/>
                </a:xfrm>
              </p:grpSpPr>
              <p:sp>
                <p:nvSpPr>
                  <p:cNvPr id="62532" name="Arc 65"/>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3" name="Arc 66"/>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grpSp>
        <p:nvGrpSpPr>
          <p:cNvPr id="62471" name="Group 67"/>
          <p:cNvGrpSpPr>
            <a:grpSpLocks/>
          </p:cNvGrpSpPr>
          <p:nvPr/>
        </p:nvGrpSpPr>
        <p:grpSpPr bwMode="auto">
          <a:xfrm>
            <a:off x="1362075" y="2439988"/>
            <a:ext cx="5773738" cy="434975"/>
            <a:chOff x="1066" y="1979"/>
            <a:chExt cx="3637" cy="274"/>
          </a:xfrm>
        </p:grpSpPr>
        <p:grpSp>
          <p:nvGrpSpPr>
            <p:cNvPr id="62496" name="Group 68"/>
            <p:cNvGrpSpPr>
              <a:grpSpLocks/>
            </p:cNvGrpSpPr>
            <p:nvPr/>
          </p:nvGrpSpPr>
          <p:grpSpPr bwMode="auto">
            <a:xfrm>
              <a:off x="1066" y="1979"/>
              <a:ext cx="1814" cy="274"/>
              <a:chOff x="1066" y="1979"/>
              <a:chExt cx="1814" cy="274"/>
            </a:xfrm>
          </p:grpSpPr>
          <p:grpSp>
            <p:nvGrpSpPr>
              <p:cNvPr id="62512" name="Group 69"/>
              <p:cNvGrpSpPr>
                <a:grpSpLocks/>
              </p:cNvGrpSpPr>
              <p:nvPr/>
            </p:nvGrpSpPr>
            <p:grpSpPr bwMode="auto">
              <a:xfrm>
                <a:off x="1066" y="1979"/>
                <a:ext cx="906" cy="274"/>
                <a:chOff x="1066" y="1979"/>
                <a:chExt cx="906" cy="274"/>
              </a:xfrm>
            </p:grpSpPr>
            <p:grpSp>
              <p:nvGrpSpPr>
                <p:cNvPr id="62520" name="Group 70"/>
                <p:cNvGrpSpPr>
                  <a:grpSpLocks/>
                </p:cNvGrpSpPr>
                <p:nvPr/>
              </p:nvGrpSpPr>
              <p:grpSpPr bwMode="auto">
                <a:xfrm>
                  <a:off x="1066" y="1979"/>
                  <a:ext cx="444" cy="274"/>
                  <a:chOff x="1066" y="1979"/>
                  <a:chExt cx="444" cy="274"/>
                </a:xfrm>
              </p:grpSpPr>
              <p:sp>
                <p:nvSpPr>
                  <p:cNvPr id="62524" name="Arc 7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25" name="Arc 7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21" name="Group 73"/>
                <p:cNvGrpSpPr>
                  <a:grpSpLocks/>
                </p:cNvGrpSpPr>
                <p:nvPr/>
              </p:nvGrpSpPr>
              <p:grpSpPr bwMode="auto">
                <a:xfrm>
                  <a:off x="1528" y="1979"/>
                  <a:ext cx="444" cy="274"/>
                  <a:chOff x="1066" y="1979"/>
                  <a:chExt cx="444" cy="274"/>
                </a:xfrm>
              </p:grpSpPr>
              <p:sp>
                <p:nvSpPr>
                  <p:cNvPr id="62522" name="Arc 7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23" name="Arc 7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13" name="Group 76"/>
              <p:cNvGrpSpPr>
                <a:grpSpLocks/>
              </p:cNvGrpSpPr>
              <p:nvPr/>
            </p:nvGrpSpPr>
            <p:grpSpPr bwMode="auto">
              <a:xfrm>
                <a:off x="1974" y="1979"/>
                <a:ext cx="906" cy="274"/>
                <a:chOff x="1066" y="1979"/>
                <a:chExt cx="906" cy="274"/>
              </a:xfrm>
            </p:grpSpPr>
            <p:grpSp>
              <p:nvGrpSpPr>
                <p:cNvPr id="62514" name="Group 77"/>
                <p:cNvGrpSpPr>
                  <a:grpSpLocks/>
                </p:cNvGrpSpPr>
                <p:nvPr/>
              </p:nvGrpSpPr>
              <p:grpSpPr bwMode="auto">
                <a:xfrm>
                  <a:off x="1066" y="1979"/>
                  <a:ext cx="444" cy="274"/>
                  <a:chOff x="1066" y="1979"/>
                  <a:chExt cx="444" cy="274"/>
                </a:xfrm>
              </p:grpSpPr>
              <p:sp>
                <p:nvSpPr>
                  <p:cNvPr id="62518" name="Arc 78"/>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9" name="Arc 79"/>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15" name="Group 80"/>
                <p:cNvGrpSpPr>
                  <a:grpSpLocks/>
                </p:cNvGrpSpPr>
                <p:nvPr/>
              </p:nvGrpSpPr>
              <p:grpSpPr bwMode="auto">
                <a:xfrm>
                  <a:off x="1528" y="1979"/>
                  <a:ext cx="444" cy="274"/>
                  <a:chOff x="1066" y="1979"/>
                  <a:chExt cx="444" cy="274"/>
                </a:xfrm>
              </p:grpSpPr>
              <p:sp>
                <p:nvSpPr>
                  <p:cNvPr id="62516" name="Arc 8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7" name="Arc 8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497" name="Group 83"/>
            <p:cNvGrpSpPr>
              <a:grpSpLocks/>
            </p:cNvGrpSpPr>
            <p:nvPr/>
          </p:nvGrpSpPr>
          <p:grpSpPr bwMode="auto">
            <a:xfrm>
              <a:off x="2889" y="1979"/>
              <a:ext cx="1814" cy="274"/>
              <a:chOff x="1066" y="1979"/>
              <a:chExt cx="1814" cy="274"/>
            </a:xfrm>
          </p:grpSpPr>
          <p:grpSp>
            <p:nvGrpSpPr>
              <p:cNvPr id="62498" name="Group 84"/>
              <p:cNvGrpSpPr>
                <a:grpSpLocks/>
              </p:cNvGrpSpPr>
              <p:nvPr/>
            </p:nvGrpSpPr>
            <p:grpSpPr bwMode="auto">
              <a:xfrm>
                <a:off x="1066" y="1979"/>
                <a:ext cx="906" cy="274"/>
                <a:chOff x="1066" y="1979"/>
                <a:chExt cx="906" cy="274"/>
              </a:xfrm>
            </p:grpSpPr>
            <p:grpSp>
              <p:nvGrpSpPr>
                <p:cNvPr id="62506" name="Group 85"/>
                <p:cNvGrpSpPr>
                  <a:grpSpLocks/>
                </p:cNvGrpSpPr>
                <p:nvPr/>
              </p:nvGrpSpPr>
              <p:grpSpPr bwMode="auto">
                <a:xfrm>
                  <a:off x="1066" y="1979"/>
                  <a:ext cx="444" cy="274"/>
                  <a:chOff x="1066" y="1979"/>
                  <a:chExt cx="444" cy="274"/>
                </a:xfrm>
              </p:grpSpPr>
              <p:sp>
                <p:nvSpPr>
                  <p:cNvPr id="62510" name="Arc 8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1" name="Arc 8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07" name="Group 88"/>
                <p:cNvGrpSpPr>
                  <a:grpSpLocks/>
                </p:cNvGrpSpPr>
                <p:nvPr/>
              </p:nvGrpSpPr>
              <p:grpSpPr bwMode="auto">
                <a:xfrm>
                  <a:off x="1528" y="1979"/>
                  <a:ext cx="444" cy="274"/>
                  <a:chOff x="1066" y="1979"/>
                  <a:chExt cx="444" cy="274"/>
                </a:xfrm>
              </p:grpSpPr>
              <p:sp>
                <p:nvSpPr>
                  <p:cNvPr id="62508" name="Arc 8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9" name="Arc 9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499" name="Group 91"/>
              <p:cNvGrpSpPr>
                <a:grpSpLocks/>
              </p:cNvGrpSpPr>
              <p:nvPr/>
            </p:nvGrpSpPr>
            <p:grpSpPr bwMode="auto">
              <a:xfrm>
                <a:off x="1974" y="1979"/>
                <a:ext cx="906" cy="274"/>
                <a:chOff x="1066" y="1979"/>
                <a:chExt cx="906" cy="274"/>
              </a:xfrm>
            </p:grpSpPr>
            <p:grpSp>
              <p:nvGrpSpPr>
                <p:cNvPr id="62500" name="Group 92"/>
                <p:cNvGrpSpPr>
                  <a:grpSpLocks/>
                </p:cNvGrpSpPr>
                <p:nvPr/>
              </p:nvGrpSpPr>
              <p:grpSpPr bwMode="auto">
                <a:xfrm>
                  <a:off x="1066" y="1979"/>
                  <a:ext cx="444" cy="274"/>
                  <a:chOff x="1066" y="1979"/>
                  <a:chExt cx="444" cy="274"/>
                </a:xfrm>
              </p:grpSpPr>
              <p:sp>
                <p:nvSpPr>
                  <p:cNvPr id="62504" name="Arc 93"/>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5" name="Arc 94"/>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01" name="Group 95"/>
                <p:cNvGrpSpPr>
                  <a:grpSpLocks/>
                </p:cNvGrpSpPr>
                <p:nvPr/>
              </p:nvGrpSpPr>
              <p:grpSpPr bwMode="auto">
                <a:xfrm>
                  <a:off x="1528" y="1979"/>
                  <a:ext cx="444" cy="274"/>
                  <a:chOff x="1066" y="1979"/>
                  <a:chExt cx="444" cy="274"/>
                </a:xfrm>
              </p:grpSpPr>
              <p:sp>
                <p:nvSpPr>
                  <p:cNvPr id="62502" name="Arc 9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3" name="Arc 9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sp>
        <p:nvSpPr>
          <p:cNvPr id="62472" name="Line 98"/>
          <p:cNvSpPr>
            <a:spLocks noChangeShapeType="1"/>
          </p:cNvSpPr>
          <p:nvPr/>
        </p:nvSpPr>
        <p:spPr bwMode="auto">
          <a:xfrm>
            <a:off x="2252663" y="1174750"/>
            <a:ext cx="3097212" cy="216058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3" name="Line 99"/>
          <p:cNvSpPr>
            <a:spLocks noChangeShapeType="1"/>
          </p:cNvSpPr>
          <p:nvPr/>
        </p:nvSpPr>
        <p:spPr bwMode="auto">
          <a:xfrm>
            <a:off x="5349875" y="3321050"/>
            <a:ext cx="719138" cy="19113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4" name="Line 100"/>
          <p:cNvSpPr>
            <a:spLocks noChangeShapeType="1"/>
          </p:cNvSpPr>
          <p:nvPr/>
        </p:nvSpPr>
        <p:spPr bwMode="auto">
          <a:xfrm>
            <a:off x="5364163" y="2139950"/>
            <a:ext cx="0" cy="2160588"/>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5" name="Line 101"/>
          <p:cNvSpPr>
            <a:spLocks noChangeShapeType="1"/>
          </p:cNvSpPr>
          <p:nvPr/>
        </p:nvSpPr>
        <p:spPr bwMode="auto">
          <a:xfrm flipV="1">
            <a:off x="6069013" y="3346450"/>
            <a:ext cx="0" cy="1871663"/>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6" name="Line 102"/>
          <p:cNvSpPr>
            <a:spLocks noChangeShapeType="1"/>
          </p:cNvSpPr>
          <p:nvPr/>
        </p:nvSpPr>
        <p:spPr bwMode="auto">
          <a:xfrm flipH="1" flipV="1">
            <a:off x="2266950" y="1143000"/>
            <a:ext cx="3816350" cy="4103688"/>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7" name="Line 103"/>
          <p:cNvSpPr>
            <a:spLocks noChangeShapeType="1"/>
          </p:cNvSpPr>
          <p:nvPr/>
        </p:nvSpPr>
        <p:spPr bwMode="auto">
          <a:xfrm>
            <a:off x="2266950" y="1143000"/>
            <a:ext cx="3802063" cy="2173288"/>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8" name="Oval 104"/>
          <p:cNvSpPr>
            <a:spLocks noChangeArrowheads="1"/>
          </p:cNvSpPr>
          <p:nvPr/>
        </p:nvSpPr>
        <p:spPr bwMode="auto">
          <a:xfrm>
            <a:off x="2224088" y="1120775"/>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62479" name="Arc 105"/>
          <p:cNvSpPr>
            <a:spLocks/>
          </p:cNvSpPr>
          <p:nvPr/>
        </p:nvSpPr>
        <p:spPr bwMode="auto">
          <a:xfrm rot="-6127855">
            <a:off x="4826794" y="3226594"/>
            <a:ext cx="914400" cy="379412"/>
          </a:xfrm>
          <a:custGeom>
            <a:avLst/>
            <a:gdLst>
              <a:gd name="T0" fmla="*/ 831977 w 21600"/>
              <a:gd name="T1" fmla="*/ 0 h 8962"/>
              <a:gd name="T2" fmla="*/ 914400 w 21600"/>
              <a:gd name="T3" fmla="*/ 379412 h 8962"/>
              <a:gd name="T4" fmla="*/ 0 w 21600"/>
              <a:gd name="T5" fmla="*/ 379412 h 8962"/>
              <a:gd name="T6" fmla="*/ 0 60000 65536"/>
              <a:gd name="T7" fmla="*/ 0 60000 65536"/>
              <a:gd name="T8" fmla="*/ 0 60000 65536"/>
            </a:gdLst>
            <a:ahLst/>
            <a:cxnLst>
              <a:cxn ang="T6">
                <a:pos x="T0" y="T1"/>
              </a:cxn>
              <a:cxn ang="T7">
                <a:pos x="T2" y="T3"/>
              </a:cxn>
              <a:cxn ang="T8">
                <a:pos x="T4" y="T5"/>
              </a:cxn>
            </a:cxnLst>
            <a:rect l="0" t="0" r="r" b="b"/>
            <a:pathLst>
              <a:path w="21600" h="8962" fill="none" extrusionOk="0">
                <a:moveTo>
                  <a:pt x="19653" y="-1"/>
                </a:moveTo>
                <a:cubicBezTo>
                  <a:pt x="20936" y="2813"/>
                  <a:pt x="21600" y="5869"/>
                  <a:pt x="21600" y="8962"/>
                </a:cubicBezTo>
              </a:path>
              <a:path w="21600" h="8962" stroke="0" extrusionOk="0">
                <a:moveTo>
                  <a:pt x="19653" y="-1"/>
                </a:moveTo>
                <a:cubicBezTo>
                  <a:pt x="20936" y="2813"/>
                  <a:pt x="21600" y="5869"/>
                  <a:pt x="21600" y="8962"/>
                </a:cubicBezTo>
                <a:lnTo>
                  <a:pt x="0" y="8962"/>
                </a:lnTo>
                <a:lnTo>
                  <a:pt x="19653" y="-1"/>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480" name="Arc 106"/>
          <p:cNvSpPr>
            <a:spLocks/>
          </p:cNvSpPr>
          <p:nvPr/>
        </p:nvSpPr>
        <p:spPr bwMode="auto">
          <a:xfrm flipV="1">
            <a:off x="5354638" y="3738563"/>
            <a:ext cx="242887" cy="215900"/>
          </a:xfrm>
          <a:custGeom>
            <a:avLst/>
            <a:gdLst>
              <a:gd name="T0" fmla="*/ 0 w 9149"/>
              <a:gd name="T1" fmla="*/ 0 h 21600"/>
              <a:gd name="T2" fmla="*/ 242887 w 9149"/>
              <a:gd name="T3" fmla="*/ 20321 h 21600"/>
              <a:gd name="T4" fmla="*/ 0 w 9149"/>
              <a:gd name="T5" fmla="*/ 215900 h 21600"/>
              <a:gd name="T6" fmla="*/ 0 60000 65536"/>
              <a:gd name="T7" fmla="*/ 0 60000 65536"/>
              <a:gd name="T8" fmla="*/ 0 60000 65536"/>
            </a:gdLst>
            <a:ahLst/>
            <a:cxnLst>
              <a:cxn ang="T6">
                <a:pos x="T0" y="T1"/>
              </a:cxn>
              <a:cxn ang="T7">
                <a:pos x="T2" y="T3"/>
              </a:cxn>
              <a:cxn ang="T8">
                <a:pos x="T4" y="T5"/>
              </a:cxn>
            </a:cxnLst>
            <a:rect l="0" t="0" r="r" b="b"/>
            <a:pathLst>
              <a:path w="9149" h="21600" fill="none" extrusionOk="0">
                <a:moveTo>
                  <a:pt x="-1" y="0"/>
                </a:moveTo>
                <a:cubicBezTo>
                  <a:pt x="3161" y="0"/>
                  <a:pt x="6284" y="694"/>
                  <a:pt x="9148" y="2033"/>
                </a:cubicBezTo>
              </a:path>
              <a:path w="9149" h="21600" stroke="0" extrusionOk="0">
                <a:moveTo>
                  <a:pt x="-1" y="0"/>
                </a:moveTo>
                <a:cubicBezTo>
                  <a:pt x="3161" y="0"/>
                  <a:pt x="6284" y="694"/>
                  <a:pt x="9148" y="2033"/>
                </a:cubicBezTo>
                <a:lnTo>
                  <a:pt x="0" y="21600"/>
                </a:lnTo>
                <a:lnTo>
                  <a:pt x="-1" y="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481" name="Text Box 107"/>
          <p:cNvSpPr txBox="1">
            <a:spLocks noChangeArrowheads="1"/>
          </p:cNvSpPr>
          <p:nvPr/>
        </p:nvSpPr>
        <p:spPr bwMode="auto">
          <a:xfrm>
            <a:off x="2124075" y="765175"/>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A</a:t>
            </a:r>
          </a:p>
        </p:txBody>
      </p:sp>
      <p:sp>
        <p:nvSpPr>
          <p:cNvPr id="62482" name="Text Box 108"/>
          <p:cNvSpPr txBox="1">
            <a:spLocks noChangeArrowheads="1"/>
          </p:cNvSpPr>
          <p:nvPr/>
        </p:nvSpPr>
        <p:spPr bwMode="auto">
          <a:xfrm>
            <a:off x="4260850" y="3043238"/>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3" name="Text Box 109"/>
          <p:cNvSpPr txBox="1">
            <a:spLocks noChangeArrowheads="1"/>
          </p:cNvSpPr>
          <p:nvPr/>
        </p:nvSpPr>
        <p:spPr bwMode="auto">
          <a:xfrm>
            <a:off x="5364163" y="3070225"/>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4" name="Text Box 110"/>
          <p:cNvSpPr txBox="1">
            <a:spLocks noChangeArrowheads="1"/>
          </p:cNvSpPr>
          <p:nvPr/>
        </p:nvSpPr>
        <p:spPr bwMode="auto">
          <a:xfrm>
            <a:off x="6035675" y="3070225"/>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5" name="Text Box 111"/>
          <p:cNvSpPr txBox="1">
            <a:spLocks noChangeArrowheads="1"/>
          </p:cNvSpPr>
          <p:nvPr/>
        </p:nvSpPr>
        <p:spPr bwMode="auto">
          <a:xfrm>
            <a:off x="6156325" y="5102225"/>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B</a:t>
            </a:r>
          </a:p>
        </p:txBody>
      </p:sp>
      <p:sp>
        <p:nvSpPr>
          <p:cNvPr id="62486" name="Oval 112"/>
          <p:cNvSpPr>
            <a:spLocks noChangeArrowheads="1"/>
          </p:cNvSpPr>
          <p:nvPr/>
        </p:nvSpPr>
        <p:spPr bwMode="auto">
          <a:xfrm>
            <a:off x="6011863" y="5175250"/>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62487" name="Text Box 113"/>
          <p:cNvSpPr txBox="1">
            <a:spLocks noChangeArrowheads="1"/>
          </p:cNvSpPr>
          <p:nvPr/>
        </p:nvSpPr>
        <p:spPr bwMode="auto">
          <a:xfrm>
            <a:off x="5364163" y="3951288"/>
            <a:ext cx="287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t>β</a:t>
            </a:r>
          </a:p>
        </p:txBody>
      </p:sp>
      <p:sp>
        <p:nvSpPr>
          <p:cNvPr id="62488" name="Text Box 114"/>
          <p:cNvSpPr txBox="1">
            <a:spLocks noChangeArrowheads="1"/>
          </p:cNvSpPr>
          <p:nvPr/>
        </p:nvSpPr>
        <p:spPr bwMode="auto">
          <a:xfrm>
            <a:off x="4973638" y="2743200"/>
            <a:ext cx="2143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t>α</a:t>
            </a:r>
          </a:p>
        </p:txBody>
      </p:sp>
      <p:sp>
        <p:nvSpPr>
          <p:cNvPr id="62489" name="Text Box 115"/>
          <p:cNvSpPr txBox="1">
            <a:spLocks noChangeArrowheads="1"/>
          </p:cNvSpPr>
          <p:nvPr/>
        </p:nvSpPr>
        <p:spPr bwMode="auto">
          <a:xfrm>
            <a:off x="7726363" y="995363"/>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Costa</a:t>
            </a:r>
          </a:p>
        </p:txBody>
      </p:sp>
      <p:sp>
        <p:nvSpPr>
          <p:cNvPr id="62490" name="Text Box 116"/>
          <p:cNvSpPr txBox="1">
            <a:spLocks noChangeArrowheads="1"/>
          </p:cNvSpPr>
          <p:nvPr/>
        </p:nvSpPr>
        <p:spPr bwMode="auto">
          <a:xfrm>
            <a:off x="7740650" y="3170238"/>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Costa</a:t>
            </a:r>
          </a:p>
        </p:txBody>
      </p:sp>
      <p:sp>
        <p:nvSpPr>
          <p:cNvPr id="62491" name="Text Box 117"/>
          <p:cNvSpPr txBox="1">
            <a:spLocks noChangeArrowheads="1"/>
          </p:cNvSpPr>
          <p:nvPr/>
        </p:nvSpPr>
        <p:spPr bwMode="auto">
          <a:xfrm>
            <a:off x="7740650" y="2078038"/>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Mare</a:t>
            </a:r>
          </a:p>
        </p:txBody>
      </p:sp>
      <p:sp>
        <p:nvSpPr>
          <p:cNvPr id="62492" name="Text Box 118"/>
          <p:cNvSpPr txBox="1">
            <a:spLocks noChangeArrowheads="1"/>
          </p:cNvSpPr>
          <p:nvPr/>
        </p:nvSpPr>
        <p:spPr bwMode="auto">
          <a:xfrm>
            <a:off x="7596188" y="4525963"/>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Retroterra</a:t>
            </a:r>
          </a:p>
        </p:txBody>
      </p:sp>
      <p:graphicFrame>
        <p:nvGraphicFramePr>
          <p:cNvPr id="62493" name="Object 119"/>
          <p:cNvGraphicFramePr>
            <a:graphicFrameLocks noGrp="1" noChangeAspect="1"/>
          </p:cNvGraphicFramePr>
          <p:nvPr>
            <p:ph idx="1"/>
          </p:nvPr>
        </p:nvGraphicFramePr>
        <p:xfrm>
          <a:off x="1835150" y="5932488"/>
          <a:ext cx="2305050" cy="449262"/>
        </p:xfrm>
        <a:graphic>
          <a:graphicData uri="http://schemas.openxmlformats.org/presentationml/2006/ole">
            <mc:AlternateContent xmlns:mc="http://schemas.openxmlformats.org/markup-compatibility/2006">
              <mc:Choice xmlns:v="urn:schemas-microsoft-com:vml" Requires="v">
                <p:oleObj name="Equation" r:id="rId2" imgW="914003" imgH="177723" progId="Equation.3">
                  <p:embed/>
                </p:oleObj>
              </mc:Choice>
              <mc:Fallback>
                <p:oleObj name="Equation" r:id="rId2" imgW="914003" imgH="177723"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5932488"/>
                        <a:ext cx="2305050"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94" name="Text Box 120"/>
          <p:cNvSpPr txBox="1">
            <a:spLocks noChangeArrowheads="1"/>
          </p:cNvSpPr>
          <p:nvPr/>
        </p:nvSpPr>
        <p:spPr bwMode="auto">
          <a:xfrm>
            <a:off x="34925" y="3527425"/>
            <a:ext cx="4824413"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b="1"/>
              <a:t>Obiettivo: minimizzare costi di trasporto da </a:t>
            </a:r>
            <a:br>
              <a:rPr lang="it-IT" altLang="it-IT" sz="1600" b="1"/>
            </a:br>
            <a:r>
              <a:rPr lang="it-IT" altLang="it-IT" sz="1600" b="1"/>
              <a:t>porto </a:t>
            </a:r>
            <a:r>
              <a:rPr lang="it-IT" altLang="it-IT" sz="1600" b="1" i="1"/>
              <a:t>A </a:t>
            </a:r>
            <a:r>
              <a:rPr lang="it-IT" altLang="it-IT" sz="1600" b="1"/>
              <a:t>a località </a:t>
            </a:r>
            <a:r>
              <a:rPr lang="it-IT" altLang="it-IT" sz="1600" b="1" i="1"/>
              <a:t>B </a:t>
            </a:r>
            <a:r>
              <a:rPr lang="it-IT" altLang="it-IT" sz="1600" b="1"/>
              <a:t>nell’entroterra</a:t>
            </a:r>
          </a:p>
          <a:p>
            <a:pPr algn="l">
              <a:spcBef>
                <a:spcPct val="50000"/>
              </a:spcBef>
              <a:buFont typeface="Monotype Sorts" pitchFamily="2" charset="2"/>
              <a:buNone/>
            </a:pPr>
            <a:r>
              <a:rPr lang="it-IT" altLang="it-IT" sz="1600"/>
              <a:t>Costo f</a:t>
            </a:r>
            <a:r>
              <a:rPr lang="it-IT" altLang="it-IT" sz="1600" baseline="-25000"/>
              <a:t>a </a:t>
            </a:r>
            <a:r>
              <a:rPr lang="it-IT" altLang="it-IT" sz="1600"/>
              <a:t>= (trasporto via mare) basso </a:t>
            </a:r>
            <a:br>
              <a:rPr lang="it-IT" altLang="it-IT" sz="1600"/>
            </a:br>
            <a:r>
              <a:rPr lang="it-IT" altLang="it-IT" sz="1600"/>
              <a:t>Costo f</a:t>
            </a:r>
            <a:r>
              <a:rPr lang="it-IT" altLang="it-IT" sz="1600" baseline="-25000"/>
              <a:t>b</a:t>
            </a:r>
            <a:r>
              <a:rPr lang="it-IT" altLang="it-IT" sz="1600"/>
              <a:t> = (trasporto via terra) alto</a:t>
            </a:r>
          </a:p>
          <a:p>
            <a:pPr algn="l">
              <a:spcBef>
                <a:spcPct val="50000"/>
              </a:spcBef>
              <a:buFont typeface="Monotype Sorts" pitchFamily="2" charset="2"/>
              <a:buNone/>
            </a:pPr>
            <a:r>
              <a:rPr lang="it-IT" altLang="it-IT" sz="1600"/>
              <a:t>Se:  costi omogenei; isotropia spaziale</a:t>
            </a:r>
            <a:br>
              <a:rPr lang="it-IT" altLang="it-IT" sz="1600"/>
            </a:br>
            <a:r>
              <a:rPr lang="it-IT" altLang="it-IT" sz="1600"/>
              <a:t>=&gt; </a:t>
            </a:r>
            <a:r>
              <a:rPr lang="it-IT" altLang="it-IT" sz="1600" b="1"/>
              <a:t>C = punto di transito</a:t>
            </a:r>
            <a:br>
              <a:rPr lang="it-IT" altLang="it-IT" sz="1600"/>
            </a:br>
            <a:r>
              <a:rPr lang="it-IT" altLang="it-IT" sz="1600"/>
              <a:t>Se: distanza massima per modo di trasporto più economico =&gt; </a:t>
            </a:r>
            <a:r>
              <a:rPr lang="it-IT" altLang="it-IT" sz="1600" b="1"/>
              <a:t>C’’ = punto di transito</a:t>
            </a:r>
            <a:br>
              <a:rPr lang="it-IT" altLang="it-IT" sz="1600" b="1"/>
            </a:br>
            <a:r>
              <a:rPr lang="it-IT" altLang="it-IT" sz="1600" b="1"/>
              <a:t>Loesch: </a:t>
            </a:r>
            <a:r>
              <a:rPr lang="it-IT" altLang="it-IT" sz="1600"/>
              <a:t>legge di rifrazione ottica: via di minimo costo passa per </a:t>
            </a:r>
            <a:r>
              <a:rPr lang="it-IT" altLang="it-IT" sz="1600" b="1"/>
              <a:t>C’, </a:t>
            </a:r>
            <a:r>
              <a:rPr lang="it-IT" altLang="it-IT" sz="1600"/>
              <a:t>dove			 	</a:t>
            </a:r>
          </a:p>
        </p:txBody>
      </p:sp>
      <p:sp>
        <p:nvSpPr>
          <p:cNvPr id="62495" name="Oval 121"/>
          <p:cNvSpPr>
            <a:spLocks noChangeArrowheads="1"/>
          </p:cNvSpPr>
          <p:nvPr/>
        </p:nvSpPr>
        <p:spPr bwMode="auto">
          <a:xfrm>
            <a:off x="5327650" y="3260725"/>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Tree>
    <p:extLst>
      <p:ext uri="{BB962C8B-B14F-4D97-AF65-F5344CB8AC3E}">
        <p14:creationId xmlns:p14="http://schemas.microsoft.com/office/powerpoint/2010/main" val="2809899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4"/>
          <p:cNvSpPr>
            <a:spLocks noGrp="1" noChangeArrowheads="1"/>
          </p:cNvSpPr>
          <p:nvPr>
            <p:ph type="title"/>
          </p:nvPr>
        </p:nvSpPr>
        <p:spPr/>
        <p:txBody>
          <a:bodyPr/>
          <a:lstStyle/>
          <a:p>
            <a:pPr eaLnBrk="1" hangingPunct="1"/>
            <a:r>
              <a:rPr lang="en-US" dirty="0"/>
              <a:t>International Seaborne Trade and Exports of Goods, 1955-2015</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333883918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1516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title"/>
          </p:nvPr>
        </p:nvSpPr>
        <p:spPr/>
        <p:txBody>
          <a:bodyPr/>
          <a:lstStyle/>
          <a:p>
            <a:pPr eaLnBrk="1" hangingPunct="1"/>
            <a:r>
              <a:rPr lang="en-US" dirty="0"/>
              <a:t>Domains of Maritime Circulation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308" b="9308"/>
          <a:stretch/>
        </p:blipFill>
        <p:spPr>
          <a:xfrm>
            <a:off x="0" y="1303020"/>
            <a:ext cx="9144000" cy="4587240"/>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567763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Main Maritime Shipping Routes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250" b="3170"/>
          <a:stretch/>
        </p:blipFill>
        <p:spPr>
          <a:xfrm>
            <a:off x="0" y="1127560"/>
            <a:ext cx="9144000" cy="4667416"/>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367120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Scales of Analysis of Maritime Transportation</a:t>
            </a:r>
            <a:br>
              <a:rPr lang="en-US" sz="2400" dirty="0"/>
            </a:br>
            <a:br>
              <a:rPr lang="en-US" sz="2400" dirty="0"/>
            </a:br>
            <a:endParaRPr lang="en-US" sz="2400" dirty="0"/>
          </a:p>
        </p:txBody>
      </p:sp>
      <p:sp>
        <p:nvSpPr>
          <p:cNvPr id="4" name="Isosceles Triangle 3"/>
          <p:cNvSpPr/>
          <p:nvPr/>
        </p:nvSpPr>
        <p:spPr>
          <a:xfrm rot="10800000">
            <a:off x="1240714" y="2012315"/>
            <a:ext cx="2651760" cy="438912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29433" y="6098965"/>
            <a:ext cx="274320" cy="27432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4"/>
          <p:cNvSpPr>
            <a:spLocks noChangeArrowheads="1"/>
          </p:cNvSpPr>
          <p:nvPr/>
        </p:nvSpPr>
        <p:spPr bwMode="auto">
          <a:xfrm>
            <a:off x="2246553" y="5373389"/>
            <a:ext cx="640080" cy="6400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7" name="Rectangle 6"/>
          <p:cNvSpPr/>
          <p:nvPr/>
        </p:nvSpPr>
        <p:spPr>
          <a:xfrm>
            <a:off x="4455096" y="6078449"/>
            <a:ext cx="797013" cy="338554"/>
          </a:xfrm>
          <a:prstGeom prst="rect">
            <a:avLst/>
          </a:prstGeom>
        </p:spPr>
        <p:txBody>
          <a:bodyPr wrap="none">
            <a:spAutoFit/>
          </a:bodyPr>
          <a:lstStyle/>
          <a:p>
            <a:r>
              <a:rPr lang="en-US" sz="1600" b="1" i="0" dirty="0">
                <a:latin typeface="Agency FB" panose="020B0503020202020204" pitchFamily="34" charset="0"/>
              </a:rPr>
              <a:t>Terminal</a:t>
            </a:r>
            <a:endParaRPr lang="en-US" sz="1600" b="1" i="0" dirty="0"/>
          </a:p>
        </p:txBody>
      </p:sp>
      <p:sp>
        <p:nvSpPr>
          <p:cNvPr id="8" name="Rectangle 7"/>
          <p:cNvSpPr/>
          <p:nvPr/>
        </p:nvSpPr>
        <p:spPr>
          <a:xfrm>
            <a:off x="4448733" y="5497875"/>
            <a:ext cx="494046" cy="338554"/>
          </a:xfrm>
          <a:prstGeom prst="rect">
            <a:avLst/>
          </a:prstGeom>
        </p:spPr>
        <p:txBody>
          <a:bodyPr wrap="none">
            <a:spAutoFit/>
          </a:bodyPr>
          <a:lstStyle/>
          <a:p>
            <a:r>
              <a:rPr lang="en-US" sz="1600" b="1" i="0" dirty="0">
                <a:latin typeface="Agency FB" panose="020B0503020202020204" pitchFamily="34" charset="0"/>
              </a:rPr>
              <a:t>Port</a:t>
            </a:r>
            <a:endParaRPr lang="en-US" sz="1600" b="1" i="0" dirty="0"/>
          </a:p>
        </p:txBody>
      </p:sp>
      <p:sp>
        <p:nvSpPr>
          <p:cNvPr id="9" name="Rectangle 8"/>
          <p:cNvSpPr/>
          <p:nvPr/>
        </p:nvSpPr>
        <p:spPr>
          <a:xfrm>
            <a:off x="4448733" y="4817045"/>
            <a:ext cx="2590774" cy="338554"/>
          </a:xfrm>
          <a:prstGeom prst="rect">
            <a:avLst/>
          </a:prstGeom>
        </p:spPr>
        <p:txBody>
          <a:bodyPr wrap="none">
            <a:spAutoFit/>
          </a:bodyPr>
          <a:lstStyle/>
          <a:p>
            <a:r>
              <a:rPr lang="en-US" sz="1600" b="1" i="0" dirty="0">
                <a:latin typeface="Agency FB" panose="020B0503020202020204" pitchFamily="34" charset="0"/>
              </a:rPr>
              <a:t>Port Cluster / Region / Hinterland</a:t>
            </a:r>
            <a:endParaRPr lang="en-US" sz="1600" b="1" i="0" dirty="0"/>
          </a:p>
        </p:txBody>
      </p:sp>
      <p:sp>
        <p:nvSpPr>
          <p:cNvPr id="10" name="Rectangle 9"/>
          <p:cNvSpPr/>
          <p:nvPr/>
        </p:nvSpPr>
        <p:spPr>
          <a:xfrm>
            <a:off x="4448733" y="4020402"/>
            <a:ext cx="2194832" cy="338554"/>
          </a:xfrm>
          <a:prstGeom prst="rect">
            <a:avLst/>
          </a:prstGeom>
        </p:spPr>
        <p:txBody>
          <a:bodyPr wrap="none">
            <a:spAutoFit/>
          </a:bodyPr>
          <a:lstStyle/>
          <a:p>
            <a:r>
              <a:rPr lang="en-US" sz="1600" b="1" i="0" dirty="0">
                <a:latin typeface="Agency FB" panose="020B0503020202020204" pitchFamily="34" charset="0"/>
              </a:rPr>
              <a:t>Short Sea / Feeder Services</a:t>
            </a:r>
            <a:endParaRPr lang="en-US" sz="1600" b="1" i="0" dirty="0"/>
          </a:p>
        </p:txBody>
      </p:sp>
      <p:sp>
        <p:nvSpPr>
          <p:cNvPr id="11" name="Rectangle 10"/>
          <p:cNvSpPr/>
          <p:nvPr/>
        </p:nvSpPr>
        <p:spPr>
          <a:xfrm>
            <a:off x="4448733" y="3314006"/>
            <a:ext cx="1269899" cy="338554"/>
          </a:xfrm>
          <a:prstGeom prst="rect">
            <a:avLst/>
          </a:prstGeom>
        </p:spPr>
        <p:txBody>
          <a:bodyPr wrap="none">
            <a:spAutoFit/>
          </a:bodyPr>
          <a:lstStyle/>
          <a:p>
            <a:r>
              <a:rPr lang="en-US" sz="1600" b="1" i="0" dirty="0">
                <a:latin typeface="Agency FB" panose="020B0503020202020204" pitchFamily="34" charset="0"/>
              </a:rPr>
              <a:t>Maritime Range</a:t>
            </a:r>
            <a:endParaRPr lang="en-US" sz="1600" b="1" i="0" dirty="0"/>
          </a:p>
        </p:txBody>
      </p:sp>
      <p:sp>
        <p:nvSpPr>
          <p:cNvPr id="12" name="Rectangle 11"/>
          <p:cNvSpPr/>
          <p:nvPr/>
        </p:nvSpPr>
        <p:spPr>
          <a:xfrm>
            <a:off x="4448733" y="2675330"/>
            <a:ext cx="1527982" cy="338554"/>
          </a:xfrm>
          <a:prstGeom prst="rect">
            <a:avLst/>
          </a:prstGeom>
        </p:spPr>
        <p:txBody>
          <a:bodyPr wrap="none">
            <a:spAutoFit/>
          </a:bodyPr>
          <a:lstStyle/>
          <a:p>
            <a:r>
              <a:rPr lang="en-US" sz="1600" b="1" i="0" dirty="0">
                <a:latin typeface="Agency FB" panose="020B0503020202020204" pitchFamily="34" charset="0"/>
              </a:rPr>
              <a:t>Deep Sea Services</a:t>
            </a:r>
            <a:endParaRPr lang="en-US" sz="1600" b="1" i="0" dirty="0"/>
          </a:p>
        </p:txBody>
      </p:sp>
      <p:sp>
        <p:nvSpPr>
          <p:cNvPr id="13" name="Rectangle 12"/>
          <p:cNvSpPr/>
          <p:nvPr/>
        </p:nvSpPr>
        <p:spPr>
          <a:xfrm>
            <a:off x="4448733" y="1489966"/>
            <a:ext cx="2576346" cy="338554"/>
          </a:xfrm>
          <a:prstGeom prst="rect">
            <a:avLst/>
          </a:prstGeom>
        </p:spPr>
        <p:txBody>
          <a:bodyPr wrap="none">
            <a:spAutoFit/>
          </a:bodyPr>
          <a:lstStyle/>
          <a:p>
            <a:r>
              <a:rPr lang="en-US" sz="1600" b="1" i="0" dirty="0">
                <a:latin typeface="Agency FB" panose="020B0503020202020204" pitchFamily="34" charset="0"/>
              </a:rPr>
              <a:t>Global Maritime Transport System</a:t>
            </a:r>
            <a:endParaRPr lang="en-US" sz="1600" b="1" i="0" dirty="0"/>
          </a:p>
        </p:txBody>
      </p:sp>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9308" b="9308"/>
          <a:stretch/>
        </p:blipFill>
        <p:spPr>
          <a:xfrm>
            <a:off x="1113288" y="920683"/>
            <a:ext cx="2926080" cy="1467915"/>
          </a:xfrm>
          <a:prstGeom prst="rect">
            <a:avLst/>
          </a:prstGeom>
        </p:spPr>
      </p:pic>
      <p:cxnSp>
        <p:nvCxnSpPr>
          <p:cNvPr id="21" name="Straight Connector 20"/>
          <p:cNvCxnSpPr>
            <a:stCxn id="18" idx="2"/>
            <a:endCxn id="19" idx="5"/>
          </p:cNvCxnSpPr>
          <p:nvPr/>
        </p:nvCxnSpPr>
        <p:spPr>
          <a:xfrm flipH="1" flipV="1">
            <a:off x="2507482" y="4028347"/>
            <a:ext cx="343166" cy="8910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8" idx="2"/>
            <a:endCxn id="20" idx="6"/>
          </p:cNvCxnSpPr>
          <p:nvPr/>
        </p:nvCxnSpPr>
        <p:spPr>
          <a:xfrm flipH="1">
            <a:off x="2261793" y="4117447"/>
            <a:ext cx="588855" cy="6807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43014" y="3287272"/>
            <a:ext cx="1645920" cy="36576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1" descr="Wide upward diagonal"/>
          <p:cNvSpPr>
            <a:spLocks noChangeArrowheads="1"/>
          </p:cNvSpPr>
          <p:nvPr/>
        </p:nvSpPr>
        <p:spPr bwMode="auto">
          <a:xfrm>
            <a:off x="1753763" y="3460948"/>
            <a:ext cx="1620191" cy="167984"/>
          </a:xfrm>
          <a:prstGeom prst="rect">
            <a:avLst/>
          </a:prstGeom>
          <a:solidFill>
            <a:schemeClr val="bg2">
              <a:lumMod val="90000"/>
            </a:schemeClr>
          </a:solidFill>
          <a:ln w="9525">
            <a:noFill/>
            <a:miter lim="800000"/>
            <a:headEnd/>
            <a:tailEnd/>
          </a:ln>
        </p:spPr>
        <p:txBody>
          <a:bodyPr wrap="none" anchor="ctr"/>
          <a:lstStyle/>
          <a:p>
            <a:pPr>
              <a:defRPr/>
            </a:pPr>
            <a:endParaRPr lang="en-US" i="0">
              <a:latin typeface="Agency FB" panose="020B0503020202020204" pitchFamily="34" charset="0"/>
            </a:endParaRPr>
          </a:p>
        </p:txBody>
      </p:sp>
      <p:sp>
        <p:nvSpPr>
          <p:cNvPr id="25" name="Oval 74"/>
          <p:cNvSpPr>
            <a:spLocks noChangeArrowheads="1"/>
          </p:cNvSpPr>
          <p:nvPr/>
        </p:nvSpPr>
        <p:spPr bwMode="auto">
          <a:xfrm>
            <a:off x="1832213"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6" name="Oval 74"/>
          <p:cNvSpPr>
            <a:spLocks noChangeArrowheads="1"/>
          </p:cNvSpPr>
          <p:nvPr/>
        </p:nvSpPr>
        <p:spPr bwMode="auto">
          <a:xfrm>
            <a:off x="2097579"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7" name="Oval 74"/>
          <p:cNvSpPr>
            <a:spLocks noChangeArrowheads="1"/>
          </p:cNvSpPr>
          <p:nvPr/>
        </p:nvSpPr>
        <p:spPr bwMode="auto">
          <a:xfrm>
            <a:off x="2309155"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8" name="Oval 74"/>
          <p:cNvSpPr>
            <a:spLocks noChangeArrowheads="1"/>
          </p:cNvSpPr>
          <p:nvPr/>
        </p:nvSpPr>
        <p:spPr bwMode="auto">
          <a:xfrm>
            <a:off x="2702269"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9" name="Oval 74"/>
          <p:cNvSpPr>
            <a:spLocks noChangeArrowheads="1"/>
          </p:cNvSpPr>
          <p:nvPr/>
        </p:nvSpPr>
        <p:spPr bwMode="auto">
          <a:xfrm>
            <a:off x="3028146"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0" name="Oval 74"/>
          <p:cNvSpPr>
            <a:spLocks noChangeArrowheads="1"/>
          </p:cNvSpPr>
          <p:nvPr/>
        </p:nvSpPr>
        <p:spPr bwMode="auto">
          <a:xfrm>
            <a:off x="3159041"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1" name="Freeform 30"/>
          <p:cNvSpPr/>
          <p:nvPr/>
        </p:nvSpPr>
        <p:spPr>
          <a:xfrm>
            <a:off x="1803682" y="2680553"/>
            <a:ext cx="1639165" cy="379784"/>
          </a:xfrm>
          <a:custGeom>
            <a:avLst/>
            <a:gdLst>
              <a:gd name="connsiteX0" fmla="*/ 152415 w 1639165"/>
              <a:gd name="connsiteY0" fmla="*/ 15047 h 379784"/>
              <a:gd name="connsiteX1" fmla="*/ 643233 w 1639165"/>
              <a:gd name="connsiteY1" fmla="*/ 142794 h 379784"/>
              <a:gd name="connsiteX2" fmla="*/ 824768 w 1639165"/>
              <a:gd name="connsiteY2" fmla="*/ 162964 h 379784"/>
              <a:gd name="connsiteX3" fmla="*/ 1537462 w 1639165"/>
              <a:gd name="connsiteY3" fmla="*/ 1600 h 379784"/>
              <a:gd name="connsiteX4" fmla="*/ 1544186 w 1639165"/>
              <a:gd name="connsiteY4" fmla="*/ 277264 h 379784"/>
              <a:gd name="connsiteX5" fmla="*/ 690297 w 1639165"/>
              <a:gd name="connsiteY5" fmla="*/ 378117 h 379784"/>
              <a:gd name="connsiteX6" fmla="*/ 31391 w 1639165"/>
              <a:gd name="connsiteY6" fmla="*/ 317605 h 379784"/>
              <a:gd name="connsiteX7" fmla="*/ 152415 w 1639165"/>
              <a:gd name="connsiteY7" fmla="*/ 15047 h 37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165" h="379784">
                <a:moveTo>
                  <a:pt x="152415" y="15047"/>
                </a:moveTo>
                <a:cubicBezTo>
                  <a:pt x="254389" y="-14088"/>
                  <a:pt x="531174" y="118141"/>
                  <a:pt x="643233" y="142794"/>
                </a:cubicBezTo>
                <a:cubicBezTo>
                  <a:pt x="755292" y="167447"/>
                  <a:pt x="675730" y="186496"/>
                  <a:pt x="824768" y="162964"/>
                </a:cubicBezTo>
                <a:cubicBezTo>
                  <a:pt x="973806" y="139432"/>
                  <a:pt x="1417559" y="-17450"/>
                  <a:pt x="1537462" y="1600"/>
                </a:cubicBezTo>
                <a:cubicBezTo>
                  <a:pt x="1657365" y="20650"/>
                  <a:pt x="1685380" y="214511"/>
                  <a:pt x="1544186" y="277264"/>
                </a:cubicBezTo>
                <a:cubicBezTo>
                  <a:pt x="1402992" y="340017"/>
                  <a:pt x="942429" y="371394"/>
                  <a:pt x="690297" y="378117"/>
                </a:cubicBezTo>
                <a:cubicBezTo>
                  <a:pt x="438165" y="384840"/>
                  <a:pt x="116556" y="372514"/>
                  <a:pt x="31391" y="317605"/>
                </a:cubicBezTo>
                <a:cubicBezTo>
                  <a:pt x="-53774" y="262696"/>
                  <a:pt x="50441" y="44182"/>
                  <a:pt x="152415" y="15047"/>
                </a:cubicBezTo>
                <a:close/>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74"/>
          <p:cNvSpPr>
            <a:spLocks noChangeArrowheads="1"/>
          </p:cNvSpPr>
          <p:nvPr/>
        </p:nvSpPr>
        <p:spPr bwMode="auto">
          <a:xfrm>
            <a:off x="1858833" y="2631161"/>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3" name="Oval 74"/>
          <p:cNvSpPr>
            <a:spLocks noChangeArrowheads="1"/>
          </p:cNvSpPr>
          <p:nvPr/>
        </p:nvSpPr>
        <p:spPr bwMode="auto">
          <a:xfrm>
            <a:off x="1713877" y="2883540"/>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4" name="Oval 74"/>
          <p:cNvSpPr>
            <a:spLocks noChangeArrowheads="1"/>
          </p:cNvSpPr>
          <p:nvPr/>
        </p:nvSpPr>
        <p:spPr bwMode="auto">
          <a:xfrm>
            <a:off x="2549432" y="276121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5" name="Oval 74"/>
          <p:cNvSpPr>
            <a:spLocks noChangeArrowheads="1"/>
          </p:cNvSpPr>
          <p:nvPr/>
        </p:nvSpPr>
        <p:spPr bwMode="auto">
          <a:xfrm>
            <a:off x="3255618" y="260464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6" name="Oval 74"/>
          <p:cNvSpPr>
            <a:spLocks noChangeArrowheads="1"/>
          </p:cNvSpPr>
          <p:nvPr/>
        </p:nvSpPr>
        <p:spPr bwMode="auto">
          <a:xfrm>
            <a:off x="3293547" y="2866118"/>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cxnSp>
        <p:nvCxnSpPr>
          <p:cNvPr id="38" name="Straight Connector 37"/>
          <p:cNvCxnSpPr>
            <a:stCxn id="15" idx="6"/>
          </p:cNvCxnSpPr>
          <p:nvPr/>
        </p:nvCxnSpPr>
        <p:spPr>
          <a:xfrm flipV="1">
            <a:off x="2623264" y="4797205"/>
            <a:ext cx="263369" cy="18288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40872" y="4977525"/>
            <a:ext cx="245761"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5" idx="6"/>
          </p:cNvCxnSpPr>
          <p:nvPr/>
        </p:nvCxnSpPr>
        <p:spPr>
          <a:xfrm>
            <a:off x="2623264" y="4980085"/>
            <a:ext cx="226985" cy="10254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6" idx="6"/>
          </p:cNvCxnSpPr>
          <p:nvPr/>
        </p:nvCxnSpPr>
        <p:spPr>
          <a:xfrm>
            <a:off x="2478617" y="5187882"/>
            <a:ext cx="326305" cy="493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7" idx="6"/>
          </p:cNvCxnSpPr>
          <p:nvPr/>
        </p:nvCxnSpPr>
        <p:spPr>
          <a:xfrm flipV="1">
            <a:off x="2490393" y="4605661"/>
            <a:ext cx="179614" cy="105722"/>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17" idx="6"/>
          </p:cNvCxnSpPr>
          <p:nvPr/>
        </p:nvCxnSpPr>
        <p:spPr>
          <a:xfrm>
            <a:off x="2490393" y="4711383"/>
            <a:ext cx="241919" cy="31438"/>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Oval 74"/>
          <p:cNvSpPr>
            <a:spLocks noChangeArrowheads="1"/>
          </p:cNvSpPr>
          <p:nvPr/>
        </p:nvSpPr>
        <p:spPr bwMode="auto">
          <a:xfrm>
            <a:off x="2257504" y="4797205"/>
            <a:ext cx="365760" cy="365760"/>
          </a:xfrm>
          <a:prstGeom prst="ellipse">
            <a:avLst/>
          </a:prstGeom>
          <a:solidFill>
            <a:schemeClr val="accent3">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6" name="Oval 74"/>
          <p:cNvSpPr>
            <a:spLocks noChangeArrowheads="1"/>
          </p:cNvSpPr>
          <p:nvPr/>
        </p:nvSpPr>
        <p:spPr bwMode="auto">
          <a:xfrm>
            <a:off x="2295737" y="5096442"/>
            <a:ext cx="182880" cy="182880"/>
          </a:xfrm>
          <a:prstGeom prst="ellipse">
            <a:avLst/>
          </a:prstGeom>
          <a:solidFill>
            <a:schemeClr val="accent4">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7" name="Oval 74"/>
          <p:cNvSpPr>
            <a:spLocks noChangeArrowheads="1"/>
          </p:cNvSpPr>
          <p:nvPr/>
        </p:nvSpPr>
        <p:spPr bwMode="auto">
          <a:xfrm>
            <a:off x="2216073" y="4574223"/>
            <a:ext cx="274320" cy="274320"/>
          </a:xfrm>
          <a:prstGeom prst="ellipse">
            <a:avLst/>
          </a:prstGeom>
          <a:solidFill>
            <a:schemeClr val="accent2">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55" name="Rectangle 54"/>
          <p:cNvSpPr/>
          <p:nvPr/>
        </p:nvSpPr>
        <p:spPr>
          <a:xfrm>
            <a:off x="2475153" y="5496463"/>
            <a:ext cx="182880" cy="18288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475153" y="5740314"/>
            <a:ext cx="182880" cy="18288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stCxn id="18" idx="2"/>
            <a:endCxn id="58" idx="7"/>
          </p:cNvCxnSpPr>
          <p:nvPr/>
        </p:nvCxnSpPr>
        <p:spPr>
          <a:xfrm flipH="1">
            <a:off x="2630157" y="4117447"/>
            <a:ext cx="220491" cy="132631"/>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Oval 74"/>
          <p:cNvSpPr>
            <a:spLocks noChangeArrowheads="1"/>
          </p:cNvSpPr>
          <p:nvPr/>
        </p:nvSpPr>
        <p:spPr bwMode="auto">
          <a:xfrm>
            <a:off x="2429433" y="3950298"/>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0" name="Oval 74"/>
          <p:cNvSpPr>
            <a:spLocks noChangeArrowheads="1"/>
          </p:cNvSpPr>
          <p:nvPr/>
        </p:nvSpPr>
        <p:spPr bwMode="auto">
          <a:xfrm>
            <a:off x="2170353" y="4139797"/>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58" name="Oval 74"/>
          <p:cNvSpPr>
            <a:spLocks noChangeArrowheads="1"/>
          </p:cNvSpPr>
          <p:nvPr/>
        </p:nvSpPr>
        <p:spPr bwMode="auto">
          <a:xfrm>
            <a:off x="2552108" y="4236687"/>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8" name="Oval 74"/>
          <p:cNvSpPr>
            <a:spLocks noChangeArrowheads="1"/>
          </p:cNvSpPr>
          <p:nvPr/>
        </p:nvSpPr>
        <p:spPr bwMode="auto">
          <a:xfrm>
            <a:off x="2850648" y="402600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64" name="Rectangle 63"/>
          <p:cNvSpPr/>
          <p:nvPr/>
        </p:nvSpPr>
        <p:spPr>
          <a:xfrm rot="5400000">
            <a:off x="3260013" y="2279131"/>
            <a:ext cx="2011680" cy="36576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Global</a:t>
            </a:r>
          </a:p>
        </p:txBody>
      </p:sp>
      <p:sp>
        <p:nvSpPr>
          <p:cNvPr id="65" name="Rectangle 64"/>
          <p:cNvSpPr/>
          <p:nvPr/>
        </p:nvSpPr>
        <p:spPr>
          <a:xfrm rot="5400000">
            <a:off x="3534333" y="4051413"/>
            <a:ext cx="1463040" cy="36576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Regional</a:t>
            </a:r>
          </a:p>
        </p:txBody>
      </p:sp>
      <p:sp>
        <p:nvSpPr>
          <p:cNvPr id="66" name="Rectangle 65"/>
          <p:cNvSpPr/>
          <p:nvPr/>
        </p:nvSpPr>
        <p:spPr>
          <a:xfrm rot="5400000">
            <a:off x="3586416" y="5504829"/>
            <a:ext cx="1371600" cy="36576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Local</a:t>
            </a:r>
            <a:endParaRPr lang="en-US" sz="2000" b="1" dirty="0"/>
          </a:p>
        </p:txBody>
      </p:sp>
      <p:sp>
        <p:nvSpPr>
          <p:cNvPr id="50"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328739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1" descr="Wide upward diagonal"/>
          <p:cNvSpPr>
            <a:spLocks noChangeArrowheads="1"/>
          </p:cNvSpPr>
          <p:nvPr/>
        </p:nvSpPr>
        <p:spPr bwMode="auto">
          <a:xfrm>
            <a:off x="4614219" y="1430846"/>
            <a:ext cx="1463040" cy="4572000"/>
          </a:xfrm>
          <a:prstGeom prst="rect">
            <a:avLst/>
          </a:prstGeom>
          <a:solidFill>
            <a:schemeClr val="bg2">
              <a:lumMod val="90000"/>
            </a:schemeClr>
          </a:solidFill>
          <a:ln w="9525">
            <a:noFill/>
            <a:miter lim="800000"/>
            <a:headEnd/>
            <a:tailEnd/>
          </a:ln>
        </p:spPr>
        <p:txBody>
          <a:bodyPr wrap="none" anchor="ctr"/>
          <a:lstStyle/>
          <a:p>
            <a:pPr>
              <a:defRPr/>
            </a:pPr>
            <a:endParaRPr lang="en-US">
              <a:latin typeface="Agency FB" panose="020B0503020202020204" pitchFamily="34" charset="0"/>
            </a:endParaRPr>
          </a:p>
        </p:txBody>
      </p:sp>
      <p:cxnSp>
        <p:nvCxnSpPr>
          <p:cNvPr id="53" name="Straight Connector 52"/>
          <p:cNvCxnSpPr/>
          <p:nvPr/>
        </p:nvCxnSpPr>
        <p:spPr>
          <a:xfrm flipH="1">
            <a:off x="4591397" y="3570542"/>
            <a:ext cx="1364395" cy="154064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626864" y="2663952"/>
            <a:ext cx="1280160" cy="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The Concept of Maritime Range</a:t>
            </a:r>
          </a:p>
        </p:txBody>
      </p:sp>
      <p:sp>
        <p:nvSpPr>
          <p:cNvPr id="4" name="Rectangle 3"/>
          <p:cNvSpPr/>
          <p:nvPr/>
        </p:nvSpPr>
        <p:spPr>
          <a:xfrm>
            <a:off x="2426208" y="1430846"/>
            <a:ext cx="3657600" cy="4572000"/>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5090160" y="4657344"/>
            <a:ext cx="731520" cy="109728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614672" y="1615440"/>
            <a:ext cx="1341120" cy="4297680"/>
          </a:xfrm>
          <a:custGeom>
            <a:avLst/>
            <a:gdLst>
              <a:gd name="connsiteX0" fmla="*/ 0 w 1414272"/>
              <a:gd name="connsiteY0" fmla="*/ 0 h 4297680"/>
              <a:gd name="connsiteX1" fmla="*/ 1341120 w 1414272"/>
              <a:gd name="connsiteY1" fmla="*/ 0 h 4297680"/>
              <a:gd name="connsiteX2" fmla="*/ 1341120 w 1414272"/>
              <a:gd name="connsiteY2" fmla="*/ 4297680 h 4297680"/>
              <a:gd name="connsiteX3" fmla="*/ 1414272 w 1414272"/>
              <a:gd name="connsiteY3" fmla="*/ 4291584 h 4297680"/>
              <a:gd name="connsiteX4" fmla="*/ 12192 w 1414272"/>
              <a:gd name="connsiteY4" fmla="*/ 4291584 h 4297680"/>
              <a:gd name="connsiteX0" fmla="*/ 0 w 1341120"/>
              <a:gd name="connsiteY0" fmla="*/ 0 h 4297680"/>
              <a:gd name="connsiteX1" fmla="*/ 1341120 w 1341120"/>
              <a:gd name="connsiteY1" fmla="*/ 0 h 4297680"/>
              <a:gd name="connsiteX2" fmla="*/ 1341120 w 1341120"/>
              <a:gd name="connsiteY2" fmla="*/ 4297680 h 4297680"/>
              <a:gd name="connsiteX3" fmla="*/ 12192 w 1341120"/>
              <a:gd name="connsiteY3" fmla="*/ 4291584 h 4297680"/>
            </a:gdLst>
            <a:ahLst/>
            <a:cxnLst>
              <a:cxn ang="0">
                <a:pos x="connsiteX0" y="connsiteY0"/>
              </a:cxn>
              <a:cxn ang="0">
                <a:pos x="connsiteX1" y="connsiteY1"/>
              </a:cxn>
              <a:cxn ang="0">
                <a:pos x="connsiteX2" y="connsiteY2"/>
              </a:cxn>
              <a:cxn ang="0">
                <a:pos x="connsiteX3" y="connsiteY3"/>
              </a:cxn>
            </a:cxnLst>
            <a:rect l="l" t="t" r="r" b="b"/>
            <a:pathLst>
              <a:path w="1341120" h="4297680">
                <a:moveTo>
                  <a:pt x="0" y="0"/>
                </a:moveTo>
                <a:lnTo>
                  <a:pt x="1341120" y="0"/>
                </a:lnTo>
                <a:lnTo>
                  <a:pt x="1341120" y="4297680"/>
                </a:lnTo>
                <a:lnTo>
                  <a:pt x="12192" y="4291584"/>
                </a:ln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54699" y="229565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44827" y="29318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163568" y="3263395"/>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648230" y="306902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516428" y="52178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053387" y="5508246"/>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28774" y="526358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355139" y="352482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13859" y="3263395"/>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508928" y="3330836"/>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413534" y="31604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139328" y="3119667"/>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285150" y="4057523"/>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388894" y="467204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340352" y="525272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938863" y="4103243"/>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355139" y="2119029"/>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607277" y="4450070"/>
            <a:ext cx="625386" cy="1048168"/>
          </a:xfrm>
          <a:custGeom>
            <a:avLst/>
            <a:gdLst>
              <a:gd name="connsiteX0" fmla="*/ 19587 w 625386"/>
              <a:gd name="connsiteY0" fmla="*/ 1042426 h 1048168"/>
              <a:gd name="connsiteX1" fmla="*/ 129315 w 625386"/>
              <a:gd name="connsiteY1" fmla="*/ 822970 h 1048168"/>
              <a:gd name="connsiteX2" fmla="*/ 135411 w 625386"/>
              <a:gd name="connsiteY2" fmla="*/ 432826 h 1048168"/>
              <a:gd name="connsiteX3" fmla="*/ 19587 w 625386"/>
              <a:gd name="connsiteY3" fmla="*/ 10 h 1048168"/>
              <a:gd name="connsiteX4" fmla="*/ 598707 w 625386"/>
              <a:gd name="connsiteY4" fmla="*/ 445018 h 1048168"/>
              <a:gd name="connsiteX5" fmla="*/ 476787 w 625386"/>
              <a:gd name="connsiteY5" fmla="*/ 597418 h 1048168"/>
              <a:gd name="connsiteX6" fmla="*/ 19587 w 625386"/>
              <a:gd name="connsiteY6" fmla="*/ 1042426 h 104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86" h="1048168">
                <a:moveTo>
                  <a:pt x="19587" y="1042426"/>
                </a:moveTo>
                <a:cubicBezTo>
                  <a:pt x="-38325" y="1080018"/>
                  <a:pt x="110011" y="924570"/>
                  <a:pt x="129315" y="822970"/>
                </a:cubicBezTo>
                <a:cubicBezTo>
                  <a:pt x="148619" y="721370"/>
                  <a:pt x="153699" y="569986"/>
                  <a:pt x="135411" y="432826"/>
                </a:cubicBezTo>
                <a:cubicBezTo>
                  <a:pt x="117123" y="295666"/>
                  <a:pt x="-57629" y="-2022"/>
                  <a:pt x="19587" y="10"/>
                </a:cubicBezTo>
                <a:cubicBezTo>
                  <a:pt x="96803" y="2042"/>
                  <a:pt x="522507" y="345450"/>
                  <a:pt x="598707" y="445018"/>
                </a:cubicBezTo>
                <a:cubicBezTo>
                  <a:pt x="674907" y="544586"/>
                  <a:pt x="573307" y="501914"/>
                  <a:pt x="476787" y="597418"/>
                </a:cubicBezTo>
                <a:cubicBezTo>
                  <a:pt x="380267" y="692922"/>
                  <a:pt x="77499" y="1004834"/>
                  <a:pt x="19587" y="1042426"/>
                </a:cubicBezTo>
                <a:close/>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74"/>
          <p:cNvSpPr>
            <a:spLocks noChangeArrowheads="1"/>
          </p:cNvSpPr>
          <p:nvPr/>
        </p:nvSpPr>
        <p:spPr bwMode="auto">
          <a:xfrm>
            <a:off x="4470510" y="5371086"/>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2" name="Oval 74"/>
          <p:cNvSpPr>
            <a:spLocks noChangeArrowheads="1"/>
          </p:cNvSpPr>
          <p:nvPr/>
        </p:nvSpPr>
        <p:spPr bwMode="auto">
          <a:xfrm>
            <a:off x="4522779" y="4323398"/>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38" name="Freeform 37"/>
          <p:cNvSpPr/>
          <p:nvPr/>
        </p:nvSpPr>
        <p:spPr>
          <a:xfrm>
            <a:off x="5259604" y="1469136"/>
            <a:ext cx="696188" cy="3328416"/>
          </a:xfrm>
          <a:custGeom>
            <a:avLst/>
            <a:gdLst>
              <a:gd name="connsiteX0" fmla="*/ 25628 w 696188"/>
              <a:gd name="connsiteY0" fmla="*/ 3328416 h 3328416"/>
              <a:gd name="connsiteX1" fmla="*/ 80492 w 696188"/>
              <a:gd name="connsiteY1" fmla="*/ 2712720 h 3328416"/>
              <a:gd name="connsiteX2" fmla="*/ 696188 w 696188"/>
              <a:gd name="connsiteY2" fmla="*/ 0 h 3328416"/>
            </a:gdLst>
            <a:ahLst/>
            <a:cxnLst>
              <a:cxn ang="0">
                <a:pos x="connsiteX0" y="connsiteY0"/>
              </a:cxn>
              <a:cxn ang="0">
                <a:pos x="connsiteX1" y="connsiteY1"/>
              </a:cxn>
              <a:cxn ang="0">
                <a:pos x="connsiteX2" y="connsiteY2"/>
              </a:cxn>
            </a:cxnLst>
            <a:rect l="l" t="t" r="r" b="b"/>
            <a:pathLst>
              <a:path w="696188" h="3328416">
                <a:moveTo>
                  <a:pt x="25628" y="3328416"/>
                </a:moveTo>
                <a:cubicBezTo>
                  <a:pt x="-2820" y="3297936"/>
                  <a:pt x="-31268" y="3267456"/>
                  <a:pt x="80492" y="2712720"/>
                </a:cubicBezTo>
                <a:cubicBezTo>
                  <a:pt x="192252" y="2157984"/>
                  <a:pt x="444220" y="1078992"/>
                  <a:pt x="696188" y="0"/>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663440" y="3011424"/>
            <a:ext cx="932688" cy="920496"/>
          </a:xfrm>
          <a:custGeom>
            <a:avLst/>
            <a:gdLst>
              <a:gd name="connsiteX0" fmla="*/ 0 w 932688"/>
              <a:gd name="connsiteY0" fmla="*/ 920496 h 920496"/>
              <a:gd name="connsiteX1" fmla="*/ 323088 w 932688"/>
              <a:gd name="connsiteY1" fmla="*/ 749808 h 920496"/>
              <a:gd name="connsiteX2" fmla="*/ 932688 w 932688"/>
              <a:gd name="connsiteY2" fmla="*/ 0 h 920496"/>
            </a:gdLst>
            <a:ahLst/>
            <a:cxnLst>
              <a:cxn ang="0">
                <a:pos x="connsiteX0" y="connsiteY0"/>
              </a:cxn>
              <a:cxn ang="0">
                <a:pos x="connsiteX1" y="connsiteY1"/>
              </a:cxn>
              <a:cxn ang="0">
                <a:pos x="connsiteX2" y="connsiteY2"/>
              </a:cxn>
            </a:cxnLst>
            <a:rect l="l" t="t" r="r" b="b"/>
            <a:pathLst>
              <a:path w="932688" h="920496">
                <a:moveTo>
                  <a:pt x="0" y="920496"/>
                </a:moveTo>
                <a:cubicBezTo>
                  <a:pt x="83820" y="911860"/>
                  <a:pt x="167640" y="903224"/>
                  <a:pt x="323088" y="749808"/>
                </a:cubicBezTo>
                <a:cubicBezTo>
                  <a:pt x="478536" y="596392"/>
                  <a:pt x="705612" y="298196"/>
                  <a:pt x="932688" y="0"/>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619520" y="1767840"/>
            <a:ext cx="1269216" cy="2151888"/>
          </a:xfrm>
          <a:custGeom>
            <a:avLst/>
            <a:gdLst>
              <a:gd name="connsiteX0" fmla="*/ 1263120 w 1263120"/>
              <a:gd name="connsiteY0" fmla="*/ 0 h 2212848"/>
              <a:gd name="connsiteX1" fmla="*/ 897360 w 1263120"/>
              <a:gd name="connsiteY1" fmla="*/ 420624 h 2212848"/>
              <a:gd name="connsiteX2" fmla="*/ 50016 w 1263120"/>
              <a:gd name="connsiteY2" fmla="*/ 682752 h 2212848"/>
              <a:gd name="connsiteX3" fmla="*/ 98784 w 1263120"/>
              <a:gd name="connsiteY3" fmla="*/ 829056 h 2212848"/>
              <a:gd name="connsiteX4" fmla="*/ 98784 w 1263120"/>
              <a:gd name="connsiteY4" fmla="*/ 1164336 h 2212848"/>
              <a:gd name="connsiteX5" fmla="*/ 50016 w 1263120"/>
              <a:gd name="connsiteY5" fmla="*/ 1408176 h 2212848"/>
              <a:gd name="connsiteX6" fmla="*/ 98784 w 1263120"/>
              <a:gd name="connsiteY6" fmla="*/ 1725168 h 2212848"/>
              <a:gd name="connsiteX7" fmla="*/ 62208 w 1263120"/>
              <a:gd name="connsiteY7" fmla="*/ 2212848 h 2212848"/>
              <a:gd name="connsiteX0" fmla="*/ 1269216 w 1269216"/>
              <a:gd name="connsiteY0" fmla="*/ 0 h 2151888"/>
              <a:gd name="connsiteX1" fmla="*/ 897360 w 1269216"/>
              <a:gd name="connsiteY1" fmla="*/ 359664 h 2151888"/>
              <a:gd name="connsiteX2" fmla="*/ 50016 w 1269216"/>
              <a:gd name="connsiteY2" fmla="*/ 621792 h 2151888"/>
              <a:gd name="connsiteX3" fmla="*/ 98784 w 1269216"/>
              <a:gd name="connsiteY3" fmla="*/ 768096 h 2151888"/>
              <a:gd name="connsiteX4" fmla="*/ 98784 w 1269216"/>
              <a:gd name="connsiteY4" fmla="*/ 1103376 h 2151888"/>
              <a:gd name="connsiteX5" fmla="*/ 50016 w 1269216"/>
              <a:gd name="connsiteY5" fmla="*/ 1347216 h 2151888"/>
              <a:gd name="connsiteX6" fmla="*/ 98784 w 1269216"/>
              <a:gd name="connsiteY6" fmla="*/ 1664208 h 2151888"/>
              <a:gd name="connsiteX7" fmla="*/ 62208 w 1269216"/>
              <a:gd name="connsiteY7" fmla="*/ 2151888 h 215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216" h="2151888">
                <a:moveTo>
                  <a:pt x="1269216" y="0"/>
                </a:moveTo>
                <a:cubicBezTo>
                  <a:pt x="1187428" y="153416"/>
                  <a:pt x="1100560" y="256032"/>
                  <a:pt x="897360" y="359664"/>
                </a:cubicBezTo>
                <a:cubicBezTo>
                  <a:pt x="694160" y="463296"/>
                  <a:pt x="183112" y="553720"/>
                  <a:pt x="50016" y="621792"/>
                </a:cubicBezTo>
                <a:cubicBezTo>
                  <a:pt x="-83080" y="689864"/>
                  <a:pt x="90656" y="687832"/>
                  <a:pt x="98784" y="768096"/>
                </a:cubicBezTo>
                <a:cubicBezTo>
                  <a:pt x="106912" y="848360"/>
                  <a:pt x="106912" y="1006856"/>
                  <a:pt x="98784" y="1103376"/>
                </a:cubicBezTo>
                <a:cubicBezTo>
                  <a:pt x="90656" y="1199896"/>
                  <a:pt x="50016" y="1253744"/>
                  <a:pt x="50016" y="1347216"/>
                </a:cubicBezTo>
                <a:cubicBezTo>
                  <a:pt x="50016" y="1440688"/>
                  <a:pt x="96752" y="1530096"/>
                  <a:pt x="98784" y="1664208"/>
                </a:cubicBezTo>
                <a:cubicBezTo>
                  <a:pt x="100816" y="1798320"/>
                  <a:pt x="81512" y="1975104"/>
                  <a:pt x="62208" y="2151888"/>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4"/>
          <p:cNvSpPr>
            <a:spLocks noChangeArrowheads="1"/>
          </p:cNvSpPr>
          <p:nvPr/>
        </p:nvSpPr>
        <p:spPr bwMode="auto">
          <a:xfrm>
            <a:off x="4474011" y="2249934"/>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7" name="Oval 74"/>
          <p:cNvSpPr>
            <a:spLocks noChangeArrowheads="1"/>
          </p:cNvSpPr>
          <p:nvPr/>
        </p:nvSpPr>
        <p:spPr bwMode="auto">
          <a:xfrm>
            <a:off x="4431339" y="2977582"/>
            <a:ext cx="365760" cy="36576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0" name="Oval 74"/>
          <p:cNvSpPr>
            <a:spLocks noChangeArrowheads="1"/>
          </p:cNvSpPr>
          <p:nvPr/>
        </p:nvSpPr>
        <p:spPr bwMode="auto">
          <a:xfrm>
            <a:off x="4477059" y="3808985"/>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3" name="Oval 74"/>
          <p:cNvSpPr>
            <a:spLocks noChangeArrowheads="1"/>
          </p:cNvSpPr>
          <p:nvPr/>
        </p:nvSpPr>
        <p:spPr bwMode="auto">
          <a:xfrm>
            <a:off x="5090160" y="4745422"/>
            <a:ext cx="365760" cy="36576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41" name="Text Box 223"/>
          <p:cNvSpPr txBox="1">
            <a:spLocks noChangeArrowheads="1"/>
          </p:cNvSpPr>
          <p:nvPr/>
        </p:nvSpPr>
        <p:spPr bwMode="auto">
          <a:xfrm>
            <a:off x="3316224" y="1725020"/>
            <a:ext cx="963405" cy="276999"/>
          </a:xfrm>
          <a:prstGeom prst="rect">
            <a:avLst/>
          </a:prstGeom>
          <a:noFill/>
          <a:ln w="9525">
            <a:noFill/>
            <a:miter lim="800000"/>
            <a:headEnd/>
            <a:tailEnd/>
          </a:ln>
        </p:spPr>
        <p:txBody>
          <a:bodyPr wrap="none" lIns="0" tIns="0" rIns="0" bIns="0">
            <a:spAutoFit/>
          </a:bodyPr>
          <a:lstStyle/>
          <a:p>
            <a:r>
              <a:rPr lang="nl-BE" sz="1800" b="1" dirty="0">
                <a:solidFill>
                  <a:schemeClr val="accent5">
                    <a:lumMod val="50000"/>
                  </a:schemeClr>
                </a:solidFill>
                <a:latin typeface="Agency FB" panose="020B0503020202020204" pitchFamily="34" charset="0"/>
                <a:cs typeface="Calibri" pitchFamily="34" charset="0"/>
              </a:rPr>
              <a:t>HINTERLAND</a:t>
            </a:r>
            <a:endParaRPr lang="en-GB" sz="1800" b="1" dirty="0">
              <a:solidFill>
                <a:schemeClr val="accent5">
                  <a:lumMod val="50000"/>
                </a:schemeClr>
              </a:solidFill>
              <a:latin typeface="Agency FB" panose="020B0503020202020204" pitchFamily="34" charset="0"/>
              <a:cs typeface="Calibri" pitchFamily="34" charset="0"/>
            </a:endParaRPr>
          </a:p>
        </p:txBody>
      </p:sp>
      <p:sp>
        <p:nvSpPr>
          <p:cNvPr id="42" name="Text Box 223"/>
          <p:cNvSpPr txBox="1">
            <a:spLocks noChangeArrowheads="1"/>
          </p:cNvSpPr>
          <p:nvPr/>
        </p:nvSpPr>
        <p:spPr bwMode="auto">
          <a:xfrm>
            <a:off x="4889775" y="1708782"/>
            <a:ext cx="803105" cy="276999"/>
          </a:xfrm>
          <a:prstGeom prst="rect">
            <a:avLst/>
          </a:prstGeom>
          <a:noFill/>
          <a:ln w="9525">
            <a:noFill/>
            <a:miter lim="800000"/>
            <a:headEnd/>
            <a:tailEnd/>
          </a:ln>
        </p:spPr>
        <p:txBody>
          <a:bodyPr wrap="none" lIns="0" tIns="0" rIns="0" bIns="0">
            <a:spAutoFit/>
          </a:bodyPr>
          <a:lstStyle/>
          <a:p>
            <a:r>
              <a:rPr lang="nl-BE" sz="1800" b="1" dirty="0">
                <a:solidFill>
                  <a:schemeClr val="accent1">
                    <a:lumMod val="50000"/>
                  </a:schemeClr>
                </a:solidFill>
                <a:latin typeface="Agency FB" panose="020B0503020202020204" pitchFamily="34" charset="0"/>
                <a:cs typeface="Calibri" pitchFamily="34" charset="0"/>
              </a:rPr>
              <a:t>FORELAND</a:t>
            </a:r>
            <a:endParaRPr lang="en-GB" sz="1800" b="1" dirty="0">
              <a:solidFill>
                <a:schemeClr val="accent1">
                  <a:lumMod val="50000"/>
                </a:schemeClr>
              </a:solidFill>
              <a:latin typeface="Agency FB" panose="020B0503020202020204" pitchFamily="34" charset="0"/>
              <a:cs typeface="Calibri" pitchFamily="34" charset="0"/>
            </a:endParaRPr>
          </a:p>
        </p:txBody>
      </p:sp>
      <p:cxnSp>
        <p:nvCxnSpPr>
          <p:cNvPr id="44" name="Straight Connector 43"/>
          <p:cNvCxnSpPr/>
          <p:nvPr/>
        </p:nvCxnSpPr>
        <p:spPr>
          <a:xfrm flipH="1">
            <a:off x="2426208" y="2663952"/>
            <a:ext cx="219456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2810256" y="1615440"/>
            <a:ext cx="1810512" cy="4291584"/>
          </a:xfrm>
          <a:custGeom>
            <a:avLst/>
            <a:gdLst>
              <a:gd name="connsiteX0" fmla="*/ 1810512 w 1810512"/>
              <a:gd name="connsiteY0" fmla="*/ 0 h 4291584"/>
              <a:gd name="connsiteX1" fmla="*/ 0 w 1810512"/>
              <a:gd name="connsiteY1" fmla="*/ 0 h 4291584"/>
              <a:gd name="connsiteX2" fmla="*/ 0 w 1810512"/>
              <a:gd name="connsiteY2" fmla="*/ 4285488 h 4291584"/>
              <a:gd name="connsiteX3" fmla="*/ 176784 w 1810512"/>
              <a:gd name="connsiteY3" fmla="*/ 4291584 h 4291584"/>
              <a:gd name="connsiteX4" fmla="*/ 1810512 w 1810512"/>
              <a:gd name="connsiteY4" fmla="*/ 4291584 h 4291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512" h="4291584">
                <a:moveTo>
                  <a:pt x="1810512" y="0"/>
                </a:moveTo>
                <a:lnTo>
                  <a:pt x="0" y="0"/>
                </a:lnTo>
                <a:lnTo>
                  <a:pt x="0" y="4285488"/>
                </a:lnTo>
                <a:lnTo>
                  <a:pt x="176784" y="4291584"/>
                </a:lnTo>
                <a:lnTo>
                  <a:pt x="1810512" y="4291584"/>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flipH="1">
            <a:off x="2426208" y="5111182"/>
            <a:ext cx="219456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997097" y="4820265"/>
            <a:ext cx="1212191" cy="307777"/>
          </a:xfrm>
          <a:prstGeom prst="rect">
            <a:avLst/>
          </a:prstGeom>
        </p:spPr>
        <p:txBody>
          <a:bodyPr wrap="none">
            <a:spAutoFit/>
          </a:bodyPr>
          <a:lstStyle/>
          <a:p>
            <a:r>
              <a:rPr lang="en-US" sz="1400" i="1" dirty="0">
                <a:latin typeface="Agency FB" panose="020B0503020202020204" pitchFamily="34" charset="0"/>
              </a:rPr>
              <a:t>National Boundary</a:t>
            </a:r>
            <a:endParaRPr lang="en-US" sz="1400" i="1" dirty="0"/>
          </a:p>
        </p:txBody>
      </p:sp>
      <p:sp>
        <p:nvSpPr>
          <p:cNvPr id="47" name="Rectangle 46"/>
          <p:cNvSpPr/>
          <p:nvPr/>
        </p:nvSpPr>
        <p:spPr>
          <a:xfrm>
            <a:off x="4722402" y="2840267"/>
            <a:ext cx="453970" cy="307777"/>
          </a:xfrm>
          <a:prstGeom prst="rect">
            <a:avLst/>
          </a:prstGeom>
        </p:spPr>
        <p:txBody>
          <a:bodyPr wrap="none">
            <a:spAutoFit/>
          </a:bodyPr>
          <a:lstStyle/>
          <a:p>
            <a:r>
              <a:rPr lang="en-US" sz="1400" b="1" dirty="0">
                <a:latin typeface="Agency FB" panose="020B0503020202020204" pitchFamily="34" charset="0"/>
              </a:rPr>
              <a:t>Port</a:t>
            </a:r>
            <a:endParaRPr lang="en-US" sz="1400" b="1" dirty="0"/>
          </a:p>
        </p:txBody>
      </p:sp>
      <p:sp>
        <p:nvSpPr>
          <p:cNvPr id="48" name="Rectangle 47"/>
          <p:cNvSpPr/>
          <p:nvPr/>
        </p:nvSpPr>
        <p:spPr>
          <a:xfrm>
            <a:off x="2823373" y="2868405"/>
            <a:ext cx="784189" cy="307777"/>
          </a:xfrm>
          <a:prstGeom prst="rect">
            <a:avLst/>
          </a:prstGeom>
        </p:spPr>
        <p:txBody>
          <a:bodyPr wrap="none">
            <a:spAutoFit/>
          </a:bodyPr>
          <a:lstStyle/>
          <a:p>
            <a:r>
              <a:rPr lang="en-US" sz="1400" b="1" dirty="0">
                <a:latin typeface="Agency FB" panose="020B0503020202020204" pitchFamily="34" charset="0"/>
              </a:rPr>
              <a:t>Customer</a:t>
            </a:r>
            <a:endParaRPr lang="en-US" sz="1400" b="1" dirty="0"/>
          </a:p>
        </p:txBody>
      </p:sp>
      <p:sp>
        <p:nvSpPr>
          <p:cNvPr id="49" name="Rectangle 48"/>
          <p:cNvSpPr/>
          <p:nvPr/>
        </p:nvSpPr>
        <p:spPr>
          <a:xfrm>
            <a:off x="2905657" y="4269621"/>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16843935">
            <a:off x="4721651" y="3565740"/>
            <a:ext cx="1653017" cy="307777"/>
          </a:xfrm>
          <a:prstGeom prst="rect">
            <a:avLst/>
          </a:prstGeom>
        </p:spPr>
        <p:txBody>
          <a:bodyPr wrap="none">
            <a:spAutoFit/>
          </a:bodyPr>
          <a:lstStyle/>
          <a:p>
            <a:r>
              <a:rPr lang="en-US" sz="1400" i="1" dirty="0">
                <a:latin typeface="Agency FB" panose="020B0503020202020204" pitchFamily="34" charset="0"/>
              </a:rPr>
              <a:t>Deep sea shipping service</a:t>
            </a:r>
            <a:endParaRPr lang="en-US" sz="1400" i="1" dirty="0"/>
          </a:p>
        </p:txBody>
      </p:sp>
      <p:sp>
        <p:nvSpPr>
          <p:cNvPr id="51" name="Rectangle 50"/>
          <p:cNvSpPr/>
          <p:nvPr/>
        </p:nvSpPr>
        <p:spPr>
          <a:xfrm rot="2034214">
            <a:off x="4686536" y="4352389"/>
            <a:ext cx="574196" cy="307777"/>
          </a:xfrm>
          <a:prstGeom prst="rect">
            <a:avLst/>
          </a:prstGeom>
        </p:spPr>
        <p:txBody>
          <a:bodyPr wrap="none">
            <a:spAutoFit/>
          </a:bodyPr>
          <a:lstStyle/>
          <a:p>
            <a:r>
              <a:rPr lang="en-US" sz="1400" i="1" dirty="0">
                <a:latin typeface="Agency FB" panose="020B0503020202020204" pitchFamily="34" charset="0"/>
              </a:rPr>
              <a:t>Feeder</a:t>
            </a:r>
            <a:endParaRPr lang="en-US" sz="1400" i="1" dirty="0"/>
          </a:p>
        </p:txBody>
      </p:sp>
      <p:sp>
        <p:nvSpPr>
          <p:cNvPr id="55" name="Rectangle 54"/>
          <p:cNvSpPr/>
          <p:nvPr/>
        </p:nvSpPr>
        <p:spPr>
          <a:xfrm>
            <a:off x="5065343" y="2417769"/>
            <a:ext cx="375424" cy="307777"/>
          </a:xfrm>
          <a:prstGeom prst="rect">
            <a:avLst/>
          </a:prstGeom>
        </p:spPr>
        <p:txBody>
          <a:bodyPr wrap="none">
            <a:spAutoFit/>
          </a:bodyPr>
          <a:lstStyle/>
          <a:p>
            <a:r>
              <a:rPr lang="en-US" sz="1400" i="1" dirty="0">
                <a:latin typeface="Agency FB" panose="020B0503020202020204" pitchFamily="34" charset="0"/>
              </a:rPr>
              <a:t>EEZ</a:t>
            </a:r>
            <a:endParaRPr lang="en-US" sz="1400" i="1" dirty="0"/>
          </a:p>
        </p:txBody>
      </p:sp>
      <p:sp>
        <p:nvSpPr>
          <p:cNvPr id="5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22894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Maritime Ranges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751"/>
          <a:stretch/>
        </p:blipFill>
        <p:spPr>
          <a:xfrm>
            <a:off x="0" y="332656"/>
            <a:ext cx="9144000" cy="5715118"/>
          </a:xfrm>
          <a:prstGeom prst="rect">
            <a:avLst/>
          </a:prstGeom>
        </p:spPr>
      </p:pic>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3210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48801"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1" name="Rounded Rectangle 100"/>
          <p:cNvSpPr/>
          <p:nvPr/>
        </p:nvSpPr>
        <p:spPr bwMode="auto">
          <a:xfrm>
            <a:off x="3228653"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2" name="Rounded Rectangle 101"/>
          <p:cNvSpPr/>
          <p:nvPr/>
        </p:nvSpPr>
        <p:spPr bwMode="auto">
          <a:xfrm>
            <a:off x="6111587"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0" name="Rounded Rectangle 99"/>
          <p:cNvSpPr/>
          <p:nvPr/>
        </p:nvSpPr>
        <p:spPr bwMode="auto">
          <a:xfrm>
            <a:off x="6108146" y="1467845"/>
            <a:ext cx="2743200" cy="2103120"/>
          </a:xfrm>
          <a:prstGeom prst="roundRect">
            <a:avLst>
              <a:gd name="adj" fmla="val 11227"/>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8" name="Rectangle 97"/>
          <p:cNvSpPr/>
          <p:nvPr/>
        </p:nvSpPr>
        <p:spPr bwMode="auto">
          <a:xfrm>
            <a:off x="3877987" y="1472139"/>
            <a:ext cx="1458553" cy="210312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4" name="Rectangle 93"/>
          <p:cNvSpPr/>
          <p:nvPr/>
        </p:nvSpPr>
        <p:spPr bwMode="auto">
          <a:xfrm>
            <a:off x="1013501" y="1467845"/>
            <a:ext cx="1458553" cy="210312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994" name="Rectangle 53"/>
          <p:cNvSpPr>
            <a:spLocks noGrp="1" noChangeArrowheads="1"/>
          </p:cNvSpPr>
          <p:nvPr>
            <p:ph type="title"/>
          </p:nvPr>
        </p:nvSpPr>
        <p:spPr/>
        <p:txBody>
          <a:bodyPr/>
          <a:lstStyle/>
          <a:p>
            <a:pPr eaLnBrk="1" hangingPunct="1"/>
            <a:r>
              <a:rPr lang="en-US"/>
              <a:t>Types of Maritime Routes</a:t>
            </a:r>
            <a:endParaRPr lang="en-CA"/>
          </a:p>
        </p:txBody>
      </p:sp>
      <p:grpSp>
        <p:nvGrpSpPr>
          <p:cNvPr id="84997" name="Group 3"/>
          <p:cNvGrpSpPr>
            <a:grpSpLocks/>
          </p:cNvGrpSpPr>
          <p:nvPr/>
        </p:nvGrpSpPr>
        <p:grpSpPr bwMode="auto">
          <a:xfrm>
            <a:off x="6167293" y="1894938"/>
            <a:ext cx="2668588" cy="1306513"/>
            <a:chOff x="167" y="346"/>
            <a:chExt cx="5376" cy="2629"/>
          </a:xfrm>
          <a:solidFill>
            <a:schemeClr val="bg1"/>
          </a:solidFill>
        </p:grpSpPr>
        <p:sp>
          <p:nvSpPr>
            <p:cNvPr id="85038" name="Freeform 4"/>
            <p:cNvSpPr>
              <a:spLocks/>
            </p:cNvSpPr>
            <p:nvPr/>
          </p:nvSpPr>
          <p:spPr bwMode="auto">
            <a:xfrm>
              <a:off x="167" y="719"/>
              <a:ext cx="1992" cy="2235"/>
            </a:xfrm>
            <a:custGeom>
              <a:avLst/>
              <a:gdLst>
                <a:gd name="T0" fmla="*/ 83 w 1992"/>
                <a:gd name="T1" fmla="*/ 200 h 2235"/>
                <a:gd name="T2" fmla="*/ 64 w 1992"/>
                <a:gd name="T3" fmla="*/ 281 h 2235"/>
                <a:gd name="T4" fmla="*/ 89 w 1992"/>
                <a:gd name="T5" fmla="*/ 329 h 2235"/>
                <a:gd name="T6" fmla="*/ 116 w 1992"/>
                <a:gd name="T7" fmla="*/ 391 h 2235"/>
                <a:gd name="T8" fmla="*/ 152 w 1992"/>
                <a:gd name="T9" fmla="*/ 377 h 2235"/>
                <a:gd name="T10" fmla="*/ 251 w 1992"/>
                <a:gd name="T11" fmla="*/ 284 h 2235"/>
                <a:gd name="T12" fmla="*/ 326 w 1992"/>
                <a:gd name="T13" fmla="*/ 273 h 2235"/>
                <a:gd name="T14" fmla="*/ 471 w 1992"/>
                <a:gd name="T15" fmla="*/ 339 h 2235"/>
                <a:gd name="T16" fmla="*/ 602 w 1992"/>
                <a:gd name="T17" fmla="*/ 463 h 2235"/>
                <a:gd name="T18" fmla="*/ 663 w 1992"/>
                <a:gd name="T19" fmla="*/ 585 h 2235"/>
                <a:gd name="T20" fmla="*/ 788 w 1992"/>
                <a:gd name="T21" fmla="*/ 873 h 2235"/>
                <a:gd name="T22" fmla="*/ 799 w 1992"/>
                <a:gd name="T23" fmla="*/ 837 h 2235"/>
                <a:gd name="T24" fmla="*/ 945 w 1992"/>
                <a:gd name="T25" fmla="*/ 1009 h 2235"/>
                <a:gd name="T26" fmla="*/ 1171 w 1992"/>
                <a:gd name="T27" fmla="*/ 1126 h 2235"/>
                <a:gd name="T28" fmla="*/ 1311 w 1992"/>
                <a:gd name="T29" fmla="*/ 1225 h 2235"/>
                <a:gd name="T30" fmla="*/ 1320 w 1992"/>
                <a:gd name="T31" fmla="*/ 1323 h 2235"/>
                <a:gd name="T32" fmla="*/ 1467 w 1992"/>
                <a:gd name="T33" fmla="*/ 1663 h 2235"/>
                <a:gd name="T34" fmla="*/ 1431 w 1992"/>
                <a:gd name="T35" fmla="*/ 2057 h 2235"/>
                <a:gd name="T36" fmla="*/ 1429 w 1992"/>
                <a:gd name="T37" fmla="*/ 2209 h 2235"/>
                <a:gd name="T38" fmla="*/ 1502 w 1992"/>
                <a:gd name="T39" fmla="*/ 2157 h 2235"/>
                <a:gd name="T40" fmla="*/ 1583 w 1992"/>
                <a:gd name="T41" fmla="*/ 1986 h 2235"/>
                <a:gd name="T42" fmla="*/ 1720 w 1992"/>
                <a:gd name="T43" fmla="*/ 1861 h 2235"/>
                <a:gd name="T44" fmla="*/ 1936 w 1992"/>
                <a:gd name="T45" fmla="*/ 1535 h 2235"/>
                <a:gd name="T46" fmla="*/ 1814 w 1992"/>
                <a:gd name="T47" fmla="*/ 1344 h 2235"/>
                <a:gd name="T48" fmla="*/ 1666 w 1992"/>
                <a:gd name="T49" fmla="*/ 1246 h 2235"/>
                <a:gd name="T50" fmla="*/ 1449 w 1992"/>
                <a:gd name="T51" fmla="*/ 1169 h 2235"/>
                <a:gd name="T52" fmla="*/ 1301 w 1992"/>
                <a:gd name="T53" fmla="*/ 1199 h 2235"/>
                <a:gd name="T54" fmla="*/ 1203 w 1992"/>
                <a:gd name="T55" fmla="*/ 1058 h 2235"/>
                <a:gd name="T56" fmla="*/ 1055 w 1992"/>
                <a:gd name="T57" fmla="*/ 993 h 2235"/>
                <a:gd name="T58" fmla="*/ 1180 w 1992"/>
                <a:gd name="T59" fmla="*/ 867 h 2235"/>
                <a:gd name="T60" fmla="*/ 1313 w 1992"/>
                <a:gd name="T61" fmla="*/ 946 h 2235"/>
                <a:gd name="T62" fmla="*/ 1385 w 1992"/>
                <a:gd name="T63" fmla="*/ 746 h 2235"/>
                <a:gd name="T64" fmla="*/ 1515 w 1992"/>
                <a:gd name="T65" fmla="*/ 612 h 2235"/>
                <a:gd name="T66" fmla="*/ 1541 w 1992"/>
                <a:gd name="T67" fmla="*/ 633 h 2235"/>
                <a:gd name="T68" fmla="*/ 1563 w 1992"/>
                <a:gd name="T69" fmla="*/ 588 h 2235"/>
                <a:gd name="T70" fmla="*/ 1490 w 1992"/>
                <a:gd name="T71" fmla="*/ 533 h 2235"/>
                <a:gd name="T72" fmla="*/ 1663 w 1992"/>
                <a:gd name="T73" fmla="*/ 426 h 2235"/>
                <a:gd name="T74" fmla="*/ 1594 w 1992"/>
                <a:gd name="T75" fmla="*/ 352 h 2235"/>
                <a:gd name="T76" fmla="*/ 1524 w 1992"/>
                <a:gd name="T77" fmla="*/ 326 h 2235"/>
                <a:gd name="T78" fmla="*/ 1475 w 1992"/>
                <a:gd name="T79" fmla="*/ 277 h 2235"/>
                <a:gd name="T80" fmla="*/ 1347 w 1992"/>
                <a:gd name="T81" fmla="*/ 255 h 2235"/>
                <a:gd name="T82" fmla="*/ 1367 w 1992"/>
                <a:gd name="T83" fmla="*/ 381 h 2235"/>
                <a:gd name="T84" fmla="*/ 1310 w 1992"/>
                <a:gd name="T85" fmla="*/ 477 h 2235"/>
                <a:gd name="T86" fmla="*/ 1128 w 1992"/>
                <a:gd name="T87" fmla="*/ 367 h 2235"/>
                <a:gd name="T88" fmla="*/ 1162 w 1992"/>
                <a:gd name="T89" fmla="*/ 231 h 2235"/>
                <a:gd name="T90" fmla="*/ 1185 w 1992"/>
                <a:gd name="T91" fmla="*/ 174 h 2235"/>
                <a:gd name="T92" fmla="*/ 1283 w 1992"/>
                <a:gd name="T93" fmla="*/ 96 h 2235"/>
                <a:gd name="T94" fmla="*/ 1203 w 1992"/>
                <a:gd name="T95" fmla="*/ 101 h 2235"/>
                <a:gd name="T96" fmla="*/ 1148 w 1992"/>
                <a:gd name="T97" fmla="*/ 51 h 2235"/>
                <a:gd name="T98" fmla="*/ 1119 w 1992"/>
                <a:gd name="T99" fmla="*/ 92 h 2235"/>
                <a:gd name="T100" fmla="*/ 985 w 1992"/>
                <a:gd name="T101" fmla="*/ 116 h 2235"/>
                <a:gd name="T102" fmla="*/ 911 w 1992"/>
                <a:gd name="T103" fmla="*/ 130 h 2235"/>
                <a:gd name="T104" fmla="*/ 653 w 1992"/>
                <a:gd name="T105" fmla="*/ 74 h 2235"/>
                <a:gd name="T106" fmla="*/ 501 w 1992"/>
                <a:gd name="T107" fmla="*/ 81 h 2235"/>
                <a:gd name="T108" fmla="*/ 170 w 1992"/>
                <a:gd name="T109" fmla="*/ 19 h 2235"/>
                <a:gd name="T110" fmla="*/ 19 w 1992"/>
                <a:gd name="T111" fmla="*/ 98 h 2235"/>
                <a:gd name="T112" fmla="*/ 52 w 1992"/>
                <a:gd name="T113" fmla="*/ 143 h 22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92"/>
                <a:gd name="T172" fmla="*/ 0 h 2235"/>
                <a:gd name="T173" fmla="*/ 1992 w 1992"/>
                <a:gd name="T174" fmla="*/ 2235 h 22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92" h="2235">
                  <a:moveTo>
                    <a:pt x="0" y="169"/>
                  </a:moveTo>
                  <a:lnTo>
                    <a:pt x="30" y="175"/>
                  </a:lnTo>
                  <a:lnTo>
                    <a:pt x="18" y="179"/>
                  </a:lnTo>
                  <a:lnTo>
                    <a:pt x="30" y="193"/>
                  </a:lnTo>
                  <a:lnTo>
                    <a:pt x="75" y="192"/>
                  </a:lnTo>
                  <a:lnTo>
                    <a:pt x="83" y="200"/>
                  </a:lnTo>
                  <a:lnTo>
                    <a:pt x="100" y="193"/>
                  </a:lnTo>
                  <a:lnTo>
                    <a:pt x="107" y="219"/>
                  </a:lnTo>
                  <a:lnTo>
                    <a:pt x="43" y="243"/>
                  </a:lnTo>
                  <a:lnTo>
                    <a:pt x="33" y="268"/>
                  </a:lnTo>
                  <a:lnTo>
                    <a:pt x="43" y="278"/>
                  </a:lnTo>
                  <a:lnTo>
                    <a:pt x="64" y="281"/>
                  </a:lnTo>
                  <a:lnTo>
                    <a:pt x="55" y="293"/>
                  </a:lnTo>
                  <a:lnTo>
                    <a:pt x="64" y="307"/>
                  </a:lnTo>
                  <a:lnTo>
                    <a:pt x="75" y="308"/>
                  </a:lnTo>
                  <a:lnTo>
                    <a:pt x="86" y="293"/>
                  </a:lnTo>
                  <a:lnTo>
                    <a:pt x="97" y="319"/>
                  </a:lnTo>
                  <a:lnTo>
                    <a:pt x="89" y="329"/>
                  </a:lnTo>
                  <a:lnTo>
                    <a:pt x="116" y="317"/>
                  </a:lnTo>
                  <a:lnTo>
                    <a:pt x="138" y="336"/>
                  </a:lnTo>
                  <a:lnTo>
                    <a:pt x="169" y="320"/>
                  </a:lnTo>
                  <a:lnTo>
                    <a:pt x="140" y="369"/>
                  </a:lnTo>
                  <a:lnTo>
                    <a:pt x="116" y="379"/>
                  </a:lnTo>
                  <a:lnTo>
                    <a:pt x="116" y="391"/>
                  </a:lnTo>
                  <a:lnTo>
                    <a:pt x="89" y="391"/>
                  </a:lnTo>
                  <a:lnTo>
                    <a:pt x="69" y="411"/>
                  </a:lnTo>
                  <a:lnTo>
                    <a:pt x="97" y="395"/>
                  </a:lnTo>
                  <a:lnTo>
                    <a:pt x="125" y="396"/>
                  </a:lnTo>
                  <a:lnTo>
                    <a:pt x="134" y="381"/>
                  </a:lnTo>
                  <a:lnTo>
                    <a:pt x="152" y="377"/>
                  </a:lnTo>
                  <a:lnTo>
                    <a:pt x="209" y="341"/>
                  </a:lnTo>
                  <a:lnTo>
                    <a:pt x="220" y="326"/>
                  </a:lnTo>
                  <a:lnTo>
                    <a:pt x="211" y="315"/>
                  </a:lnTo>
                  <a:lnTo>
                    <a:pt x="262" y="270"/>
                  </a:lnTo>
                  <a:lnTo>
                    <a:pt x="271" y="273"/>
                  </a:lnTo>
                  <a:lnTo>
                    <a:pt x="251" y="284"/>
                  </a:lnTo>
                  <a:lnTo>
                    <a:pt x="243" y="307"/>
                  </a:lnTo>
                  <a:lnTo>
                    <a:pt x="255" y="307"/>
                  </a:lnTo>
                  <a:lnTo>
                    <a:pt x="243" y="318"/>
                  </a:lnTo>
                  <a:lnTo>
                    <a:pt x="293" y="301"/>
                  </a:lnTo>
                  <a:lnTo>
                    <a:pt x="302" y="280"/>
                  </a:lnTo>
                  <a:lnTo>
                    <a:pt x="326" y="273"/>
                  </a:lnTo>
                  <a:lnTo>
                    <a:pt x="319" y="285"/>
                  </a:lnTo>
                  <a:lnTo>
                    <a:pt x="360" y="301"/>
                  </a:lnTo>
                  <a:lnTo>
                    <a:pt x="435" y="304"/>
                  </a:lnTo>
                  <a:lnTo>
                    <a:pt x="441" y="319"/>
                  </a:lnTo>
                  <a:lnTo>
                    <a:pt x="456" y="332"/>
                  </a:lnTo>
                  <a:lnTo>
                    <a:pt x="471" y="339"/>
                  </a:lnTo>
                  <a:lnTo>
                    <a:pt x="498" y="337"/>
                  </a:lnTo>
                  <a:lnTo>
                    <a:pt x="524" y="347"/>
                  </a:lnTo>
                  <a:lnTo>
                    <a:pt x="521" y="363"/>
                  </a:lnTo>
                  <a:lnTo>
                    <a:pt x="555" y="386"/>
                  </a:lnTo>
                  <a:lnTo>
                    <a:pt x="565" y="420"/>
                  </a:lnTo>
                  <a:lnTo>
                    <a:pt x="602" y="463"/>
                  </a:lnTo>
                  <a:lnTo>
                    <a:pt x="605" y="488"/>
                  </a:lnTo>
                  <a:lnTo>
                    <a:pt x="652" y="511"/>
                  </a:lnTo>
                  <a:lnTo>
                    <a:pt x="675" y="515"/>
                  </a:lnTo>
                  <a:lnTo>
                    <a:pt x="684" y="547"/>
                  </a:lnTo>
                  <a:lnTo>
                    <a:pt x="652" y="547"/>
                  </a:lnTo>
                  <a:lnTo>
                    <a:pt x="663" y="585"/>
                  </a:lnTo>
                  <a:lnTo>
                    <a:pt x="657" y="689"/>
                  </a:lnTo>
                  <a:lnTo>
                    <a:pt x="688" y="746"/>
                  </a:lnTo>
                  <a:lnTo>
                    <a:pt x="713" y="793"/>
                  </a:lnTo>
                  <a:lnTo>
                    <a:pt x="743" y="801"/>
                  </a:lnTo>
                  <a:lnTo>
                    <a:pt x="766" y="827"/>
                  </a:lnTo>
                  <a:lnTo>
                    <a:pt x="788" y="873"/>
                  </a:lnTo>
                  <a:lnTo>
                    <a:pt x="825" y="918"/>
                  </a:lnTo>
                  <a:lnTo>
                    <a:pt x="840" y="953"/>
                  </a:lnTo>
                  <a:lnTo>
                    <a:pt x="873" y="982"/>
                  </a:lnTo>
                  <a:lnTo>
                    <a:pt x="881" y="975"/>
                  </a:lnTo>
                  <a:lnTo>
                    <a:pt x="804" y="867"/>
                  </a:lnTo>
                  <a:lnTo>
                    <a:pt x="799" y="837"/>
                  </a:lnTo>
                  <a:lnTo>
                    <a:pt x="815" y="843"/>
                  </a:lnTo>
                  <a:lnTo>
                    <a:pt x="845" y="891"/>
                  </a:lnTo>
                  <a:lnTo>
                    <a:pt x="885" y="927"/>
                  </a:lnTo>
                  <a:lnTo>
                    <a:pt x="883" y="941"/>
                  </a:lnTo>
                  <a:lnTo>
                    <a:pt x="937" y="989"/>
                  </a:lnTo>
                  <a:lnTo>
                    <a:pt x="945" y="1009"/>
                  </a:lnTo>
                  <a:lnTo>
                    <a:pt x="940" y="1025"/>
                  </a:lnTo>
                  <a:lnTo>
                    <a:pt x="951" y="1042"/>
                  </a:lnTo>
                  <a:lnTo>
                    <a:pt x="1059" y="1092"/>
                  </a:lnTo>
                  <a:lnTo>
                    <a:pt x="1107" y="1088"/>
                  </a:lnTo>
                  <a:lnTo>
                    <a:pt x="1139" y="1113"/>
                  </a:lnTo>
                  <a:lnTo>
                    <a:pt x="1171" y="1126"/>
                  </a:lnTo>
                  <a:lnTo>
                    <a:pt x="1204" y="1129"/>
                  </a:lnTo>
                  <a:lnTo>
                    <a:pt x="1233" y="1166"/>
                  </a:lnTo>
                  <a:lnTo>
                    <a:pt x="1236" y="1183"/>
                  </a:lnTo>
                  <a:lnTo>
                    <a:pt x="1246" y="1180"/>
                  </a:lnTo>
                  <a:lnTo>
                    <a:pt x="1275" y="1207"/>
                  </a:lnTo>
                  <a:lnTo>
                    <a:pt x="1311" y="1225"/>
                  </a:lnTo>
                  <a:lnTo>
                    <a:pt x="1313" y="1211"/>
                  </a:lnTo>
                  <a:lnTo>
                    <a:pt x="1332" y="1197"/>
                  </a:lnTo>
                  <a:lnTo>
                    <a:pt x="1349" y="1207"/>
                  </a:lnTo>
                  <a:lnTo>
                    <a:pt x="1352" y="1224"/>
                  </a:lnTo>
                  <a:lnTo>
                    <a:pt x="1358" y="1274"/>
                  </a:lnTo>
                  <a:lnTo>
                    <a:pt x="1320" y="1323"/>
                  </a:lnTo>
                  <a:lnTo>
                    <a:pt x="1308" y="1367"/>
                  </a:lnTo>
                  <a:lnTo>
                    <a:pt x="1305" y="1421"/>
                  </a:lnTo>
                  <a:lnTo>
                    <a:pt x="1337" y="1459"/>
                  </a:lnTo>
                  <a:lnTo>
                    <a:pt x="1375" y="1550"/>
                  </a:lnTo>
                  <a:lnTo>
                    <a:pt x="1463" y="1611"/>
                  </a:lnTo>
                  <a:lnTo>
                    <a:pt x="1467" y="1663"/>
                  </a:lnTo>
                  <a:lnTo>
                    <a:pt x="1447" y="1783"/>
                  </a:lnTo>
                  <a:lnTo>
                    <a:pt x="1449" y="1847"/>
                  </a:lnTo>
                  <a:lnTo>
                    <a:pt x="1416" y="1923"/>
                  </a:lnTo>
                  <a:lnTo>
                    <a:pt x="1414" y="1996"/>
                  </a:lnTo>
                  <a:lnTo>
                    <a:pt x="1435" y="2001"/>
                  </a:lnTo>
                  <a:lnTo>
                    <a:pt x="1431" y="2057"/>
                  </a:lnTo>
                  <a:lnTo>
                    <a:pt x="1408" y="2094"/>
                  </a:lnTo>
                  <a:lnTo>
                    <a:pt x="1404" y="2118"/>
                  </a:lnTo>
                  <a:lnTo>
                    <a:pt x="1414" y="2149"/>
                  </a:lnTo>
                  <a:lnTo>
                    <a:pt x="1411" y="2175"/>
                  </a:lnTo>
                  <a:lnTo>
                    <a:pt x="1427" y="2189"/>
                  </a:lnTo>
                  <a:lnTo>
                    <a:pt x="1429" y="2209"/>
                  </a:lnTo>
                  <a:lnTo>
                    <a:pt x="1437" y="2228"/>
                  </a:lnTo>
                  <a:lnTo>
                    <a:pt x="1454" y="2234"/>
                  </a:lnTo>
                  <a:lnTo>
                    <a:pt x="1458" y="2210"/>
                  </a:lnTo>
                  <a:lnTo>
                    <a:pt x="1495" y="2203"/>
                  </a:lnTo>
                  <a:lnTo>
                    <a:pt x="1479" y="2189"/>
                  </a:lnTo>
                  <a:lnTo>
                    <a:pt x="1502" y="2157"/>
                  </a:lnTo>
                  <a:lnTo>
                    <a:pt x="1535" y="2109"/>
                  </a:lnTo>
                  <a:lnTo>
                    <a:pt x="1508" y="2080"/>
                  </a:lnTo>
                  <a:lnTo>
                    <a:pt x="1538" y="2062"/>
                  </a:lnTo>
                  <a:lnTo>
                    <a:pt x="1563" y="2007"/>
                  </a:lnTo>
                  <a:lnTo>
                    <a:pt x="1544" y="1985"/>
                  </a:lnTo>
                  <a:lnTo>
                    <a:pt x="1583" y="1986"/>
                  </a:lnTo>
                  <a:lnTo>
                    <a:pt x="1587" y="1949"/>
                  </a:lnTo>
                  <a:lnTo>
                    <a:pt x="1651" y="1941"/>
                  </a:lnTo>
                  <a:lnTo>
                    <a:pt x="1671" y="1917"/>
                  </a:lnTo>
                  <a:lnTo>
                    <a:pt x="1643" y="1867"/>
                  </a:lnTo>
                  <a:lnTo>
                    <a:pt x="1696" y="1882"/>
                  </a:lnTo>
                  <a:lnTo>
                    <a:pt x="1720" y="1861"/>
                  </a:lnTo>
                  <a:lnTo>
                    <a:pt x="1791" y="1771"/>
                  </a:lnTo>
                  <a:lnTo>
                    <a:pt x="1795" y="1724"/>
                  </a:lnTo>
                  <a:lnTo>
                    <a:pt x="1852" y="1685"/>
                  </a:lnTo>
                  <a:lnTo>
                    <a:pt x="1902" y="1670"/>
                  </a:lnTo>
                  <a:lnTo>
                    <a:pt x="1931" y="1602"/>
                  </a:lnTo>
                  <a:lnTo>
                    <a:pt x="1936" y="1535"/>
                  </a:lnTo>
                  <a:lnTo>
                    <a:pt x="1991" y="1470"/>
                  </a:lnTo>
                  <a:lnTo>
                    <a:pt x="1988" y="1411"/>
                  </a:lnTo>
                  <a:lnTo>
                    <a:pt x="1929" y="1381"/>
                  </a:lnTo>
                  <a:lnTo>
                    <a:pt x="1854" y="1375"/>
                  </a:lnTo>
                  <a:lnTo>
                    <a:pt x="1847" y="1357"/>
                  </a:lnTo>
                  <a:lnTo>
                    <a:pt x="1814" y="1344"/>
                  </a:lnTo>
                  <a:lnTo>
                    <a:pt x="1750" y="1365"/>
                  </a:lnTo>
                  <a:lnTo>
                    <a:pt x="1751" y="1341"/>
                  </a:lnTo>
                  <a:lnTo>
                    <a:pt x="1773" y="1311"/>
                  </a:lnTo>
                  <a:lnTo>
                    <a:pt x="1748" y="1272"/>
                  </a:lnTo>
                  <a:lnTo>
                    <a:pt x="1711" y="1249"/>
                  </a:lnTo>
                  <a:lnTo>
                    <a:pt x="1666" y="1246"/>
                  </a:lnTo>
                  <a:lnTo>
                    <a:pt x="1621" y="1208"/>
                  </a:lnTo>
                  <a:lnTo>
                    <a:pt x="1605" y="1194"/>
                  </a:lnTo>
                  <a:lnTo>
                    <a:pt x="1579" y="1177"/>
                  </a:lnTo>
                  <a:lnTo>
                    <a:pt x="1501" y="1175"/>
                  </a:lnTo>
                  <a:lnTo>
                    <a:pt x="1470" y="1147"/>
                  </a:lnTo>
                  <a:lnTo>
                    <a:pt x="1449" y="1169"/>
                  </a:lnTo>
                  <a:lnTo>
                    <a:pt x="1447" y="1147"/>
                  </a:lnTo>
                  <a:lnTo>
                    <a:pt x="1395" y="1167"/>
                  </a:lnTo>
                  <a:lnTo>
                    <a:pt x="1367" y="1213"/>
                  </a:lnTo>
                  <a:lnTo>
                    <a:pt x="1359" y="1204"/>
                  </a:lnTo>
                  <a:lnTo>
                    <a:pt x="1332" y="1189"/>
                  </a:lnTo>
                  <a:lnTo>
                    <a:pt x="1301" y="1199"/>
                  </a:lnTo>
                  <a:lnTo>
                    <a:pt x="1283" y="1187"/>
                  </a:lnTo>
                  <a:lnTo>
                    <a:pt x="1266" y="1167"/>
                  </a:lnTo>
                  <a:lnTo>
                    <a:pt x="1272" y="1105"/>
                  </a:lnTo>
                  <a:lnTo>
                    <a:pt x="1243" y="1091"/>
                  </a:lnTo>
                  <a:lnTo>
                    <a:pt x="1187" y="1091"/>
                  </a:lnTo>
                  <a:lnTo>
                    <a:pt x="1203" y="1058"/>
                  </a:lnTo>
                  <a:lnTo>
                    <a:pt x="1218" y="1009"/>
                  </a:lnTo>
                  <a:lnTo>
                    <a:pt x="1200" y="1001"/>
                  </a:lnTo>
                  <a:lnTo>
                    <a:pt x="1165" y="1011"/>
                  </a:lnTo>
                  <a:lnTo>
                    <a:pt x="1145" y="1050"/>
                  </a:lnTo>
                  <a:lnTo>
                    <a:pt x="1085" y="1047"/>
                  </a:lnTo>
                  <a:lnTo>
                    <a:pt x="1055" y="993"/>
                  </a:lnTo>
                  <a:lnTo>
                    <a:pt x="1065" y="935"/>
                  </a:lnTo>
                  <a:lnTo>
                    <a:pt x="1060" y="903"/>
                  </a:lnTo>
                  <a:lnTo>
                    <a:pt x="1097" y="873"/>
                  </a:lnTo>
                  <a:lnTo>
                    <a:pt x="1142" y="871"/>
                  </a:lnTo>
                  <a:lnTo>
                    <a:pt x="1180" y="884"/>
                  </a:lnTo>
                  <a:lnTo>
                    <a:pt x="1180" y="867"/>
                  </a:lnTo>
                  <a:lnTo>
                    <a:pt x="1200" y="853"/>
                  </a:lnTo>
                  <a:lnTo>
                    <a:pt x="1264" y="868"/>
                  </a:lnTo>
                  <a:lnTo>
                    <a:pt x="1279" y="882"/>
                  </a:lnTo>
                  <a:lnTo>
                    <a:pt x="1280" y="909"/>
                  </a:lnTo>
                  <a:lnTo>
                    <a:pt x="1302" y="947"/>
                  </a:lnTo>
                  <a:lnTo>
                    <a:pt x="1313" y="946"/>
                  </a:lnTo>
                  <a:lnTo>
                    <a:pt x="1318" y="918"/>
                  </a:lnTo>
                  <a:lnTo>
                    <a:pt x="1299" y="853"/>
                  </a:lnTo>
                  <a:lnTo>
                    <a:pt x="1310" y="825"/>
                  </a:lnTo>
                  <a:lnTo>
                    <a:pt x="1385" y="773"/>
                  </a:lnTo>
                  <a:lnTo>
                    <a:pt x="1375" y="733"/>
                  </a:lnTo>
                  <a:lnTo>
                    <a:pt x="1385" y="746"/>
                  </a:lnTo>
                  <a:lnTo>
                    <a:pt x="1399" y="715"/>
                  </a:lnTo>
                  <a:lnTo>
                    <a:pt x="1414" y="681"/>
                  </a:lnTo>
                  <a:lnTo>
                    <a:pt x="1472" y="667"/>
                  </a:lnTo>
                  <a:lnTo>
                    <a:pt x="1455" y="657"/>
                  </a:lnTo>
                  <a:lnTo>
                    <a:pt x="1467" y="631"/>
                  </a:lnTo>
                  <a:lnTo>
                    <a:pt x="1515" y="612"/>
                  </a:lnTo>
                  <a:lnTo>
                    <a:pt x="1517" y="601"/>
                  </a:lnTo>
                  <a:lnTo>
                    <a:pt x="1551" y="588"/>
                  </a:lnTo>
                  <a:lnTo>
                    <a:pt x="1549" y="600"/>
                  </a:lnTo>
                  <a:lnTo>
                    <a:pt x="1571" y="599"/>
                  </a:lnTo>
                  <a:lnTo>
                    <a:pt x="1530" y="615"/>
                  </a:lnTo>
                  <a:lnTo>
                    <a:pt x="1541" y="633"/>
                  </a:lnTo>
                  <a:lnTo>
                    <a:pt x="1559" y="613"/>
                  </a:lnTo>
                  <a:lnTo>
                    <a:pt x="1605" y="600"/>
                  </a:lnTo>
                  <a:lnTo>
                    <a:pt x="1621" y="583"/>
                  </a:lnTo>
                  <a:lnTo>
                    <a:pt x="1611" y="568"/>
                  </a:lnTo>
                  <a:lnTo>
                    <a:pt x="1601" y="595"/>
                  </a:lnTo>
                  <a:lnTo>
                    <a:pt x="1563" y="588"/>
                  </a:lnTo>
                  <a:lnTo>
                    <a:pt x="1542" y="567"/>
                  </a:lnTo>
                  <a:lnTo>
                    <a:pt x="1549" y="553"/>
                  </a:lnTo>
                  <a:lnTo>
                    <a:pt x="1523" y="548"/>
                  </a:lnTo>
                  <a:lnTo>
                    <a:pt x="1558" y="538"/>
                  </a:lnTo>
                  <a:lnTo>
                    <a:pt x="1538" y="526"/>
                  </a:lnTo>
                  <a:lnTo>
                    <a:pt x="1490" y="533"/>
                  </a:lnTo>
                  <a:lnTo>
                    <a:pt x="1526" y="506"/>
                  </a:lnTo>
                  <a:lnTo>
                    <a:pt x="1620" y="506"/>
                  </a:lnTo>
                  <a:lnTo>
                    <a:pt x="1686" y="466"/>
                  </a:lnTo>
                  <a:lnTo>
                    <a:pt x="1683" y="438"/>
                  </a:lnTo>
                  <a:lnTo>
                    <a:pt x="1663" y="442"/>
                  </a:lnTo>
                  <a:lnTo>
                    <a:pt x="1663" y="426"/>
                  </a:lnTo>
                  <a:lnTo>
                    <a:pt x="1616" y="444"/>
                  </a:lnTo>
                  <a:lnTo>
                    <a:pt x="1605" y="436"/>
                  </a:lnTo>
                  <a:lnTo>
                    <a:pt x="1660" y="416"/>
                  </a:lnTo>
                  <a:lnTo>
                    <a:pt x="1616" y="393"/>
                  </a:lnTo>
                  <a:lnTo>
                    <a:pt x="1594" y="375"/>
                  </a:lnTo>
                  <a:lnTo>
                    <a:pt x="1594" y="352"/>
                  </a:lnTo>
                  <a:lnTo>
                    <a:pt x="1574" y="343"/>
                  </a:lnTo>
                  <a:lnTo>
                    <a:pt x="1579" y="329"/>
                  </a:lnTo>
                  <a:lnTo>
                    <a:pt x="1571" y="317"/>
                  </a:lnTo>
                  <a:lnTo>
                    <a:pt x="1551" y="293"/>
                  </a:lnTo>
                  <a:lnTo>
                    <a:pt x="1537" y="307"/>
                  </a:lnTo>
                  <a:lnTo>
                    <a:pt x="1524" y="326"/>
                  </a:lnTo>
                  <a:lnTo>
                    <a:pt x="1497" y="341"/>
                  </a:lnTo>
                  <a:lnTo>
                    <a:pt x="1494" y="326"/>
                  </a:lnTo>
                  <a:lnTo>
                    <a:pt x="1458" y="336"/>
                  </a:lnTo>
                  <a:lnTo>
                    <a:pt x="1483" y="317"/>
                  </a:lnTo>
                  <a:lnTo>
                    <a:pt x="1478" y="299"/>
                  </a:lnTo>
                  <a:lnTo>
                    <a:pt x="1475" y="277"/>
                  </a:lnTo>
                  <a:lnTo>
                    <a:pt x="1447" y="273"/>
                  </a:lnTo>
                  <a:lnTo>
                    <a:pt x="1447" y="264"/>
                  </a:lnTo>
                  <a:lnTo>
                    <a:pt x="1414" y="244"/>
                  </a:lnTo>
                  <a:lnTo>
                    <a:pt x="1395" y="251"/>
                  </a:lnTo>
                  <a:lnTo>
                    <a:pt x="1354" y="243"/>
                  </a:lnTo>
                  <a:lnTo>
                    <a:pt x="1347" y="255"/>
                  </a:lnTo>
                  <a:lnTo>
                    <a:pt x="1358" y="264"/>
                  </a:lnTo>
                  <a:lnTo>
                    <a:pt x="1348" y="282"/>
                  </a:lnTo>
                  <a:lnTo>
                    <a:pt x="1364" y="310"/>
                  </a:lnTo>
                  <a:lnTo>
                    <a:pt x="1338" y="327"/>
                  </a:lnTo>
                  <a:lnTo>
                    <a:pt x="1358" y="339"/>
                  </a:lnTo>
                  <a:lnTo>
                    <a:pt x="1367" y="381"/>
                  </a:lnTo>
                  <a:lnTo>
                    <a:pt x="1325" y="417"/>
                  </a:lnTo>
                  <a:lnTo>
                    <a:pt x="1340" y="461"/>
                  </a:lnTo>
                  <a:lnTo>
                    <a:pt x="1352" y="465"/>
                  </a:lnTo>
                  <a:lnTo>
                    <a:pt x="1325" y="489"/>
                  </a:lnTo>
                  <a:lnTo>
                    <a:pt x="1304" y="491"/>
                  </a:lnTo>
                  <a:lnTo>
                    <a:pt x="1310" y="477"/>
                  </a:lnTo>
                  <a:lnTo>
                    <a:pt x="1286" y="450"/>
                  </a:lnTo>
                  <a:lnTo>
                    <a:pt x="1286" y="407"/>
                  </a:lnTo>
                  <a:lnTo>
                    <a:pt x="1239" y="402"/>
                  </a:lnTo>
                  <a:lnTo>
                    <a:pt x="1183" y="370"/>
                  </a:lnTo>
                  <a:lnTo>
                    <a:pt x="1154" y="361"/>
                  </a:lnTo>
                  <a:lnTo>
                    <a:pt x="1128" y="367"/>
                  </a:lnTo>
                  <a:lnTo>
                    <a:pt x="1122" y="328"/>
                  </a:lnTo>
                  <a:lnTo>
                    <a:pt x="1107" y="335"/>
                  </a:lnTo>
                  <a:lnTo>
                    <a:pt x="1103" y="268"/>
                  </a:lnTo>
                  <a:lnTo>
                    <a:pt x="1130" y="253"/>
                  </a:lnTo>
                  <a:lnTo>
                    <a:pt x="1133" y="237"/>
                  </a:lnTo>
                  <a:lnTo>
                    <a:pt x="1162" y="231"/>
                  </a:lnTo>
                  <a:lnTo>
                    <a:pt x="1119" y="205"/>
                  </a:lnTo>
                  <a:lnTo>
                    <a:pt x="1161" y="219"/>
                  </a:lnTo>
                  <a:lnTo>
                    <a:pt x="1173" y="205"/>
                  </a:lnTo>
                  <a:lnTo>
                    <a:pt x="1196" y="205"/>
                  </a:lnTo>
                  <a:lnTo>
                    <a:pt x="1218" y="178"/>
                  </a:lnTo>
                  <a:lnTo>
                    <a:pt x="1185" y="174"/>
                  </a:lnTo>
                  <a:lnTo>
                    <a:pt x="1171" y="162"/>
                  </a:lnTo>
                  <a:lnTo>
                    <a:pt x="1220" y="169"/>
                  </a:lnTo>
                  <a:lnTo>
                    <a:pt x="1222" y="144"/>
                  </a:lnTo>
                  <a:lnTo>
                    <a:pt x="1272" y="149"/>
                  </a:lnTo>
                  <a:lnTo>
                    <a:pt x="1299" y="131"/>
                  </a:lnTo>
                  <a:lnTo>
                    <a:pt x="1283" y="96"/>
                  </a:lnTo>
                  <a:lnTo>
                    <a:pt x="1301" y="92"/>
                  </a:lnTo>
                  <a:lnTo>
                    <a:pt x="1239" y="60"/>
                  </a:lnTo>
                  <a:lnTo>
                    <a:pt x="1249" y="87"/>
                  </a:lnTo>
                  <a:lnTo>
                    <a:pt x="1233" y="92"/>
                  </a:lnTo>
                  <a:lnTo>
                    <a:pt x="1210" y="125"/>
                  </a:lnTo>
                  <a:lnTo>
                    <a:pt x="1203" y="101"/>
                  </a:lnTo>
                  <a:lnTo>
                    <a:pt x="1180" y="74"/>
                  </a:lnTo>
                  <a:lnTo>
                    <a:pt x="1166" y="101"/>
                  </a:lnTo>
                  <a:lnTo>
                    <a:pt x="1150" y="74"/>
                  </a:lnTo>
                  <a:lnTo>
                    <a:pt x="1130" y="63"/>
                  </a:lnTo>
                  <a:lnTo>
                    <a:pt x="1133" y="51"/>
                  </a:lnTo>
                  <a:lnTo>
                    <a:pt x="1148" y="51"/>
                  </a:lnTo>
                  <a:lnTo>
                    <a:pt x="1125" y="21"/>
                  </a:lnTo>
                  <a:lnTo>
                    <a:pt x="1093" y="0"/>
                  </a:lnTo>
                  <a:lnTo>
                    <a:pt x="1076" y="21"/>
                  </a:lnTo>
                  <a:lnTo>
                    <a:pt x="1071" y="51"/>
                  </a:lnTo>
                  <a:lnTo>
                    <a:pt x="1115" y="68"/>
                  </a:lnTo>
                  <a:lnTo>
                    <a:pt x="1119" y="92"/>
                  </a:lnTo>
                  <a:lnTo>
                    <a:pt x="1087" y="105"/>
                  </a:lnTo>
                  <a:lnTo>
                    <a:pt x="1090" y="125"/>
                  </a:lnTo>
                  <a:lnTo>
                    <a:pt x="1076" y="119"/>
                  </a:lnTo>
                  <a:lnTo>
                    <a:pt x="1071" y="106"/>
                  </a:lnTo>
                  <a:lnTo>
                    <a:pt x="1046" y="114"/>
                  </a:lnTo>
                  <a:lnTo>
                    <a:pt x="985" y="116"/>
                  </a:lnTo>
                  <a:lnTo>
                    <a:pt x="971" y="103"/>
                  </a:lnTo>
                  <a:lnTo>
                    <a:pt x="928" y="83"/>
                  </a:lnTo>
                  <a:lnTo>
                    <a:pt x="889" y="98"/>
                  </a:lnTo>
                  <a:lnTo>
                    <a:pt x="900" y="103"/>
                  </a:lnTo>
                  <a:lnTo>
                    <a:pt x="933" y="90"/>
                  </a:lnTo>
                  <a:lnTo>
                    <a:pt x="911" y="130"/>
                  </a:lnTo>
                  <a:lnTo>
                    <a:pt x="869" y="106"/>
                  </a:lnTo>
                  <a:lnTo>
                    <a:pt x="787" y="107"/>
                  </a:lnTo>
                  <a:lnTo>
                    <a:pt x="810" y="95"/>
                  </a:lnTo>
                  <a:lnTo>
                    <a:pt x="757" y="84"/>
                  </a:lnTo>
                  <a:lnTo>
                    <a:pt x="681" y="59"/>
                  </a:lnTo>
                  <a:lnTo>
                    <a:pt x="653" y="74"/>
                  </a:lnTo>
                  <a:lnTo>
                    <a:pt x="654" y="51"/>
                  </a:lnTo>
                  <a:lnTo>
                    <a:pt x="634" y="74"/>
                  </a:lnTo>
                  <a:lnTo>
                    <a:pt x="605" y="48"/>
                  </a:lnTo>
                  <a:lnTo>
                    <a:pt x="556" y="77"/>
                  </a:lnTo>
                  <a:lnTo>
                    <a:pt x="555" y="69"/>
                  </a:lnTo>
                  <a:lnTo>
                    <a:pt x="501" y="81"/>
                  </a:lnTo>
                  <a:lnTo>
                    <a:pt x="509" y="94"/>
                  </a:lnTo>
                  <a:lnTo>
                    <a:pt x="406" y="63"/>
                  </a:lnTo>
                  <a:lnTo>
                    <a:pt x="246" y="44"/>
                  </a:lnTo>
                  <a:lnTo>
                    <a:pt x="240" y="33"/>
                  </a:lnTo>
                  <a:lnTo>
                    <a:pt x="189" y="22"/>
                  </a:lnTo>
                  <a:lnTo>
                    <a:pt x="170" y="19"/>
                  </a:lnTo>
                  <a:lnTo>
                    <a:pt x="154" y="33"/>
                  </a:lnTo>
                  <a:lnTo>
                    <a:pt x="118" y="39"/>
                  </a:lnTo>
                  <a:lnTo>
                    <a:pt x="86" y="53"/>
                  </a:lnTo>
                  <a:lnTo>
                    <a:pt x="68" y="79"/>
                  </a:lnTo>
                  <a:lnTo>
                    <a:pt x="28" y="84"/>
                  </a:lnTo>
                  <a:lnTo>
                    <a:pt x="19" y="98"/>
                  </a:lnTo>
                  <a:lnTo>
                    <a:pt x="67" y="131"/>
                  </a:lnTo>
                  <a:lnTo>
                    <a:pt x="90" y="143"/>
                  </a:lnTo>
                  <a:lnTo>
                    <a:pt x="108" y="151"/>
                  </a:lnTo>
                  <a:lnTo>
                    <a:pt x="67" y="157"/>
                  </a:lnTo>
                  <a:lnTo>
                    <a:pt x="67" y="143"/>
                  </a:lnTo>
                  <a:lnTo>
                    <a:pt x="52" y="143"/>
                  </a:lnTo>
                  <a:lnTo>
                    <a:pt x="0" y="169"/>
                  </a:lnTo>
                </a:path>
              </a:pathLst>
            </a:custGeom>
            <a:grpFill/>
            <a:ln w="6350" cap="rnd">
              <a:noFill/>
              <a:round/>
              <a:headEnd/>
              <a:tailEnd/>
            </a:ln>
          </p:spPr>
          <p:txBody>
            <a:bodyPr/>
            <a:lstStyle/>
            <a:p>
              <a:endParaRPr lang="en-US"/>
            </a:p>
          </p:txBody>
        </p:sp>
        <p:sp>
          <p:nvSpPr>
            <p:cNvPr id="85039" name="Freeform 5"/>
            <p:cNvSpPr>
              <a:spLocks/>
            </p:cNvSpPr>
            <p:nvPr/>
          </p:nvSpPr>
          <p:spPr bwMode="auto">
            <a:xfrm>
              <a:off x="1415" y="1698"/>
              <a:ext cx="161" cy="53"/>
            </a:xfrm>
            <a:custGeom>
              <a:avLst/>
              <a:gdLst>
                <a:gd name="T0" fmla="*/ 0 w 161"/>
                <a:gd name="T1" fmla="*/ 21 h 53"/>
                <a:gd name="T2" fmla="*/ 21 w 161"/>
                <a:gd name="T3" fmla="*/ 3 h 53"/>
                <a:gd name="T4" fmla="*/ 62 w 161"/>
                <a:gd name="T5" fmla="*/ 0 h 53"/>
                <a:gd name="T6" fmla="*/ 160 w 161"/>
                <a:gd name="T7" fmla="*/ 46 h 53"/>
                <a:gd name="T8" fmla="*/ 108 w 161"/>
                <a:gd name="T9" fmla="*/ 52 h 53"/>
                <a:gd name="T10" fmla="*/ 92 w 161"/>
                <a:gd name="T11" fmla="*/ 24 h 53"/>
                <a:gd name="T12" fmla="*/ 43 w 161"/>
                <a:gd name="T13" fmla="*/ 14 h 53"/>
                <a:gd name="T14" fmla="*/ 0 w 161"/>
                <a:gd name="T15" fmla="*/ 21 h 53"/>
                <a:gd name="T16" fmla="*/ 0 w 161"/>
                <a:gd name="T17" fmla="*/ 21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53"/>
                <a:gd name="T29" fmla="*/ 161 w 16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53">
                  <a:moveTo>
                    <a:pt x="0" y="21"/>
                  </a:moveTo>
                  <a:lnTo>
                    <a:pt x="21" y="3"/>
                  </a:lnTo>
                  <a:lnTo>
                    <a:pt x="62" y="0"/>
                  </a:lnTo>
                  <a:lnTo>
                    <a:pt x="160" y="46"/>
                  </a:lnTo>
                  <a:lnTo>
                    <a:pt x="108" y="52"/>
                  </a:lnTo>
                  <a:lnTo>
                    <a:pt x="92" y="24"/>
                  </a:lnTo>
                  <a:lnTo>
                    <a:pt x="43" y="14"/>
                  </a:lnTo>
                  <a:lnTo>
                    <a:pt x="0" y="21"/>
                  </a:lnTo>
                </a:path>
              </a:pathLst>
            </a:custGeom>
            <a:grpFill/>
            <a:ln w="6350" cap="rnd">
              <a:noFill/>
              <a:round/>
              <a:headEnd/>
              <a:tailEnd/>
            </a:ln>
          </p:spPr>
          <p:txBody>
            <a:bodyPr/>
            <a:lstStyle/>
            <a:p>
              <a:endParaRPr lang="en-US"/>
            </a:p>
          </p:txBody>
        </p:sp>
        <p:sp>
          <p:nvSpPr>
            <p:cNvPr id="85040" name="Freeform 6"/>
            <p:cNvSpPr>
              <a:spLocks/>
            </p:cNvSpPr>
            <p:nvPr/>
          </p:nvSpPr>
          <p:spPr bwMode="auto">
            <a:xfrm>
              <a:off x="1573" y="1751"/>
              <a:ext cx="90" cy="28"/>
            </a:xfrm>
            <a:custGeom>
              <a:avLst/>
              <a:gdLst>
                <a:gd name="T0" fmla="*/ 0 w 90"/>
                <a:gd name="T1" fmla="*/ 19 h 28"/>
                <a:gd name="T2" fmla="*/ 29 w 90"/>
                <a:gd name="T3" fmla="*/ 18 h 28"/>
                <a:gd name="T4" fmla="*/ 14 w 90"/>
                <a:gd name="T5" fmla="*/ 0 h 28"/>
                <a:gd name="T6" fmla="*/ 64 w 90"/>
                <a:gd name="T7" fmla="*/ 2 h 28"/>
                <a:gd name="T8" fmla="*/ 89 w 90"/>
                <a:gd name="T9" fmla="*/ 16 h 28"/>
                <a:gd name="T10" fmla="*/ 38 w 90"/>
                <a:gd name="T11" fmla="*/ 27 h 28"/>
                <a:gd name="T12" fmla="*/ 0 w 90"/>
                <a:gd name="T13" fmla="*/ 19 h 28"/>
                <a:gd name="T14" fmla="*/ 0 w 90"/>
                <a:gd name="T15" fmla="*/ 19 h 28"/>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8"/>
                <a:gd name="T26" fmla="*/ 90 w 9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8">
                  <a:moveTo>
                    <a:pt x="0" y="19"/>
                  </a:moveTo>
                  <a:lnTo>
                    <a:pt x="29" y="18"/>
                  </a:lnTo>
                  <a:lnTo>
                    <a:pt x="14" y="0"/>
                  </a:lnTo>
                  <a:lnTo>
                    <a:pt x="64" y="2"/>
                  </a:lnTo>
                  <a:lnTo>
                    <a:pt x="89" y="16"/>
                  </a:lnTo>
                  <a:lnTo>
                    <a:pt x="38" y="27"/>
                  </a:lnTo>
                  <a:lnTo>
                    <a:pt x="0" y="19"/>
                  </a:lnTo>
                </a:path>
              </a:pathLst>
            </a:custGeom>
            <a:grpFill/>
            <a:ln w="6350" cap="rnd">
              <a:noFill/>
              <a:round/>
              <a:headEnd/>
              <a:tailEnd/>
            </a:ln>
          </p:spPr>
          <p:txBody>
            <a:bodyPr/>
            <a:lstStyle/>
            <a:p>
              <a:endParaRPr lang="en-US"/>
            </a:p>
          </p:txBody>
        </p:sp>
        <p:sp>
          <p:nvSpPr>
            <p:cNvPr id="85041" name="Freeform 7"/>
            <p:cNvSpPr>
              <a:spLocks/>
            </p:cNvSpPr>
            <p:nvPr/>
          </p:nvSpPr>
          <p:spPr bwMode="auto">
            <a:xfrm>
              <a:off x="1618" y="2929"/>
              <a:ext cx="94" cy="46"/>
            </a:xfrm>
            <a:custGeom>
              <a:avLst/>
              <a:gdLst>
                <a:gd name="T0" fmla="*/ 0 w 94"/>
                <a:gd name="T1" fmla="*/ 38 h 46"/>
                <a:gd name="T2" fmla="*/ 0 w 94"/>
                <a:gd name="T3" fmla="*/ 38 h 46"/>
                <a:gd name="T4" fmla="*/ 5 w 94"/>
                <a:gd name="T5" fmla="*/ 30 h 46"/>
                <a:gd name="T6" fmla="*/ 14 w 94"/>
                <a:gd name="T7" fmla="*/ 13 h 46"/>
                <a:gd name="T8" fmla="*/ 41 w 94"/>
                <a:gd name="T9" fmla="*/ 0 h 46"/>
                <a:gd name="T10" fmla="*/ 52 w 94"/>
                <a:gd name="T11" fmla="*/ 21 h 46"/>
                <a:gd name="T12" fmla="*/ 93 w 94"/>
                <a:gd name="T13" fmla="*/ 42 h 46"/>
                <a:gd name="T14" fmla="*/ 42 w 94"/>
                <a:gd name="T15" fmla="*/ 45 h 46"/>
                <a:gd name="T16" fmla="*/ 0 w 94"/>
                <a:gd name="T17" fmla="*/ 38 h 46"/>
                <a:gd name="T18" fmla="*/ 0 w 94"/>
                <a:gd name="T19" fmla="*/ 38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46"/>
                <a:gd name="T32" fmla="*/ 94 w 94"/>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46">
                  <a:moveTo>
                    <a:pt x="0" y="38"/>
                  </a:moveTo>
                  <a:lnTo>
                    <a:pt x="0" y="38"/>
                  </a:lnTo>
                  <a:lnTo>
                    <a:pt x="5" y="30"/>
                  </a:lnTo>
                  <a:lnTo>
                    <a:pt x="14" y="13"/>
                  </a:lnTo>
                  <a:lnTo>
                    <a:pt x="41" y="0"/>
                  </a:lnTo>
                  <a:lnTo>
                    <a:pt x="52" y="21"/>
                  </a:lnTo>
                  <a:lnTo>
                    <a:pt x="93" y="42"/>
                  </a:lnTo>
                  <a:lnTo>
                    <a:pt x="42" y="45"/>
                  </a:lnTo>
                  <a:lnTo>
                    <a:pt x="0" y="38"/>
                  </a:lnTo>
                </a:path>
              </a:pathLst>
            </a:custGeom>
            <a:grpFill/>
            <a:ln w="6350" cap="rnd">
              <a:noFill/>
              <a:round/>
              <a:headEnd/>
              <a:tailEnd/>
            </a:ln>
          </p:spPr>
          <p:txBody>
            <a:bodyPr/>
            <a:lstStyle/>
            <a:p>
              <a:endParaRPr lang="en-US"/>
            </a:p>
          </p:txBody>
        </p:sp>
        <p:sp>
          <p:nvSpPr>
            <p:cNvPr id="85042" name="Freeform 8"/>
            <p:cNvSpPr>
              <a:spLocks/>
            </p:cNvSpPr>
            <p:nvPr/>
          </p:nvSpPr>
          <p:spPr bwMode="auto">
            <a:xfrm>
              <a:off x="1799" y="1198"/>
              <a:ext cx="100" cy="94"/>
            </a:xfrm>
            <a:custGeom>
              <a:avLst/>
              <a:gdLst>
                <a:gd name="T0" fmla="*/ 0 w 100"/>
                <a:gd name="T1" fmla="*/ 75 h 94"/>
                <a:gd name="T2" fmla="*/ 39 w 100"/>
                <a:gd name="T3" fmla="*/ 6 h 94"/>
                <a:gd name="T4" fmla="*/ 57 w 100"/>
                <a:gd name="T5" fmla="*/ 0 h 94"/>
                <a:gd name="T6" fmla="*/ 50 w 100"/>
                <a:gd name="T7" fmla="*/ 30 h 94"/>
                <a:gd name="T8" fmla="*/ 61 w 100"/>
                <a:gd name="T9" fmla="*/ 47 h 94"/>
                <a:gd name="T10" fmla="*/ 86 w 100"/>
                <a:gd name="T11" fmla="*/ 44 h 94"/>
                <a:gd name="T12" fmla="*/ 95 w 100"/>
                <a:gd name="T13" fmla="*/ 66 h 94"/>
                <a:gd name="T14" fmla="*/ 99 w 100"/>
                <a:gd name="T15" fmla="*/ 81 h 94"/>
                <a:gd name="T16" fmla="*/ 77 w 100"/>
                <a:gd name="T17" fmla="*/ 93 h 94"/>
                <a:gd name="T18" fmla="*/ 77 w 100"/>
                <a:gd name="T19" fmla="*/ 73 h 94"/>
                <a:gd name="T20" fmla="*/ 47 w 100"/>
                <a:gd name="T21" fmla="*/ 80 h 94"/>
                <a:gd name="T22" fmla="*/ 0 w 100"/>
                <a:gd name="T23" fmla="*/ 75 h 94"/>
                <a:gd name="T24" fmla="*/ 0 w 100"/>
                <a:gd name="T25" fmla="*/ 75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94"/>
                <a:gd name="T41" fmla="*/ 100 w 100"/>
                <a:gd name="T42" fmla="*/ 94 h 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94">
                  <a:moveTo>
                    <a:pt x="0" y="75"/>
                  </a:moveTo>
                  <a:lnTo>
                    <a:pt x="39" y="6"/>
                  </a:lnTo>
                  <a:lnTo>
                    <a:pt x="57" y="0"/>
                  </a:lnTo>
                  <a:lnTo>
                    <a:pt x="50" y="30"/>
                  </a:lnTo>
                  <a:lnTo>
                    <a:pt x="61" y="47"/>
                  </a:lnTo>
                  <a:lnTo>
                    <a:pt x="86" y="44"/>
                  </a:lnTo>
                  <a:lnTo>
                    <a:pt x="95" y="66"/>
                  </a:lnTo>
                  <a:lnTo>
                    <a:pt x="99" y="81"/>
                  </a:lnTo>
                  <a:lnTo>
                    <a:pt x="77" y="93"/>
                  </a:lnTo>
                  <a:lnTo>
                    <a:pt x="77" y="73"/>
                  </a:lnTo>
                  <a:lnTo>
                    <a:pt x="47" y="80"/>
                  </a:lnTo>
                  <a:lnTo>
                    <a:pt x="0" y="75"/>
                  </a:lnTo>
                </a:path>
              </a:pathLst>
            </a:custGeom>
            <a:grpFill/>
            <a:ln w="6350" cap="rnd">
              <a:noFill/>
              <a:round/>
              <a:headEnd/>
              <a:tailEnd/>
            </a:ln>
          </p:spPr>
          <p:txBody>
            <a:bodyPr/>
            <a:lstStyle/>
            <a:p>
              <a:endParaRPr lang="en-US"/>
            </a:p>
          </p:txBody>
        </p:sp>
        <p:sp>
          <p:nvSpPr>
            <p:cNvPr id="85043" name="Freeform 9"/>
            <p:cNvSpPr>
              <a:spLocks/>
            </p:cNvSpPr>
            <p:nvPr/>
          </p:nvSpPr>
          <p:spPr bwMode="auto">
            <a:xfrm>
              <a:off x="366" y="1067"/>
              <a:ext cx="40" cy="23"/>
            </a:xfrm>
            <a:custGeom>
              <a:avLst/>
              <a:gdLst>
                <a:gd name="T0" fmla="*/ 0 w 40"/>
                <a:gd name="T1" fmla="*/ 11 h 23"/>
                <a:gd name="T2" fmla="*/ 0 w 40"/>
                <a:gd name="T3" fmla="*/ 11 h 23"/>
                <a:gd name="T4" fmla="*/ 12 w 40"/>
                <a:gd name="T5" fmla="*/ 22 h 23"/>
                <a:gd name="T6" fmla="*/ 39 w 40"/>
                <a:gd name="T7" fmla="*/ 5 h 23"/>
                <a:gd name="T8" fmla="*/ 14 w 40"/>
                <a:gd name="T9" fmla="*/ 0 h 23"/>
                <a:gd name="T10" fmla="*/ 15 w 40"/>
                <a:gd name="T11" fmla="*/ 10 h 23"/>
                <a:gd name="T12" fmla="*/ 0 w 40"/>
                <a:gd name="T13" fmla="*/ 11 h 23"/>
                <a:gd name="T14" fmla="*/ 0 w 40"/>
                <a:gd name="T15" fmla="*/ 11 h 2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23"/>
                <a:gd name="T26" fmla="*/ 40 w 4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23">
                  <a:moveTo>
                    <a:pt x="0" y="11"/>
                  </a:moveTo>
                  <a:lnTo>
                    <a:pt x="0" y="11"/>
                  </a:lnTo>
                  <a:lnTo>
                    <a:pt x="12" y="22"/>
                  </a:lnTo>
                  <a:lnTo>
                    <a:pt x="39" y="5"/>
                  </a:lnTo>
                  <a:lnTo>
                    <a:pt x="14" y="0"/>
                  </a:lnTo>
                  <a:lnTo>
                    <a:pt x="15" y="10"/>
                  </a:lnTo>
                  <a:lnTo>
                    <a:pt x="0" y="11"/>
                  </a:lnTo>
                </a:path>
              </a:pathLst>
            </a:custGeom>
            <a:grpFill/>
            <a:ln w="6350" cap="rnd">
              <a:noFill/>
              <a:round/>
              <a:headEnd/>
              <a:tailEnd/>
            </a:ln>
          </p:spPr>
          <p:txBody>
            <a:bodyPr/>
            <a:lstStyle/>
            <a:p>
              <a:endParaRPr lang="en-US"/>
            </a:p>
          </p:txBody>
        </p:sp>
        <p:sp>
          <p:nvSpPr>
            <p:cNvPr id="85044" name="Freeform 10"/>
            <p:cNvSpPr>
              <a:spLocks/>
            </p:cNvSpPr>
            <p:nvPr/>
          </p:nvSpPr>
          <p:spPr bwMode="auto">
            <a:xfrm>
              <a:off x="2320" y="865"/>
              <a:ext cx="167" cy="77"/>
            </a:xfrm>
            <a:custGeom>
              <a:avLst/>
              <a:gdLst>
                <a:gd name="T0" fmla="*/ 0 w 167"/>
                <a:gd name="T1" fmla="*/ 27 h 77"/>
                <a:gd name="T2" fmla="*/ 22 w 167"/>
                <a:gd name="T3" fmla="*/ 0 h 77"/>
                <a:gd name="T4" fmla="*/ 50 w 167"/>
                <a:gd name="T5" fmla="*/ 32 h 77"/>
                <a:gd name="T6" fmla="*/ 94 w 167"/>
                <a:gd name="T7" fmla="*/ 9 h 77"/>
                <a:gd name="T8" fmla="*/ 150 w 167"/>
                <a:gd name="T9" fmla="*/ 3 h 77"/>
                <a:gd name="T10" fmla="*/ 166 w 167"/>
                <a:gd name="T11" fmla="*/ 34 h 77"/>
                <a:gd name="T12" fmla="*/ 82 w 167"/>
                <a:gd name="T13" fmla="*/ 76 h 77"/>
                <a:gd name="T14" fmla="*/ 28 w 167"/>
                <a:gd name="T15" fmla="*/ 66 h 77"/>
                <a:gd name="T16" fmla="*/ 0 w 167"/>
                <a:gd name="T17" fmla="*/ 27 h 77"/>
                <a:gd name="T18" fmla="*/ 0 w 167"/>
                <a:gd name="T19" fmla="*/ 27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77"/>
                <a:gd name="T32" fmla="*/ 167 w 167"/>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77">
                  <a:moveTo>
                    <a:pt x="0" y="27"/>
                  </a:moveTo>
                  <a:lnTo>
                    <a:pt x="22" y="0"/>
                  </a:lnTo>
                  <a:lnTo>
                    <a:pt x="50" y="32"/>
                  </a:lnTo>
                  <a:lnTo>
                    <a:pt x="94" y="9"/>
                  </a:lnTo>
                  <a:lnTo>
                    <a:pt x="150" y="3"/>
                  </a:lnTo>
                  <a:lnTo>
                    <a:pt x="166" y="34"/>
                  </a:lnTo>
                  <a:lnTo>
                    <a:pt x="82" y="76"/>
                  </a:lnTo>
                  <a:lnTo>
                    <a:pt x="28" y="66"/>
                  </a:lnTo>
                  <a:lnTo>
                    <a:pt x="0" y="27"/>
                  </a:lnTo>
                </a:path>
              </a:pathLst>
            </a:custGeom>
            <a:grpFill/>
            <a:ln w="6350" cap="rnd">
              <a:noFill/>
              <a:round/>
              <a:headEnd/>
              <a:tailEnd/>
            </a:ln>
          </p:spPr>
          <p:txBody>
            <a:bodyPr/>
            <a:lstStyle/>
            <a:p>
              <a:endParaRPr lang="en-US"/>
            </a:p>
          </p:txBody>
        </p:sp>
        <p:sp>
          <p:nvSpPr>
            <p:cNvPr id="85045" name="Freeform 11"/>
            <p:cNvSpPr>
              <a:spLocks/>
            </p:cNvSpPr>
            <p:nvPr/>
          </p:nvSpPr>
          <p:spPr bwMode="auto">
            <a:xfrm>
              <a:off x="1379" y="881"/>
              <a:ext cx="95" cy="67"/>
            </a:xfrm>
            <a:custGeom>
              <a:avLst/>
              <a:gdLst>
                <a:gd name="T0" fmla="*/ 0 w 95"/>
                <a:gd name="T1" fmla="*/ 54 h 67"/>
                <a:gd name="T2" fmla="*/ 0 w 95"/>
                <a:gd name="T3" fmla="*/ 54 h 67"/>
                <a:gd name="T4" fmla="*/ 15 w 95"/>
                <a:gd name="T5" fmla="*/ 40 h 67"/>
                <a:gd name="T6" fmla="*/ 27 w 95"/>
                <a:gd name="T7" fmla="*/ 0 h 67"/>
                <a:gd name="T8" fmla="*/ 94 w 95"/>
                <a:gd name="T9" fmla="*/ 57 h 67"/>
                <a:gd name="T10" fmla="*/ 31 w 95"/>
                <a:gd name="T11" fmla="*/ 66 h 67"/>
                <a:gd name="T12" fmla="*/ 0 w 95"/>
                <a:gd name="T13" fmla="*/ 54 h 67"/>
                <a:gd name="T14" fmla="*/ 0 w 95"/>
                <a:gd name="T15" fmla="*/ 54 h 67"/>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67"/>
                <a:gd name="T26" fmla="*/ 95 w 95"/>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67">
                  <a:moveTo>
                    <a:pt x="0" y="54"/>
                  </a:moveTo>
                  <a:lnTo>
                    <a:pt x="0" y="54"/>
                  </a:lnTo>
                  <a:lnTo>
                    <a:pt x="15" y="40"/>
                  </a:lnTo>
                  <a:lnTo>
                    <a:pt x="27" y="0"/>
                  </a:lnTo>
                  <a:lnTo>
                    <a:pt x="94" y="57"/>
                  </a:lnTo>
                  <a:lnTo>
                    <a:pt x="31" y="66"/>
                  </a:lnTo>
                  <a:lnTo>
                    <a:pt x="0" y="54"/>
                  </a:lnTo>
                </a:path>
              </a:pathLst>
            </a:custGeom>
            <a:grpFill/>
            <a:ln w="6350" cap="rnd">
              <a:noFill/>
              <a:round/>
              <a:headEnd/>
              <a:tailEnd/>
            </a:ln>
          </p:spPr>
          <p:txBody>
            <a:bodyPr/>
            <a:lstStyle/>
            <a:p>
              <a:endParaRPr lang="en-US"/>
            </a:p>
          </p:txBody>
        </p:sp>
        <p:sp>
          <p:nvSpPr>
            <p:cNvPr id="85046" name="Freeform 12"/>
            <p:cNvSpPr>
              <a:spLocks/>
            </p:cNvSpPr>
            <p:nvPr/>
          </p:nvSpPr>
          <p:spPr bwMode="auto">
            <a:xfrm>
              <a:off x="800" y="644"/>
              <a:ext cx="160" cy="100"/>
            </a:xfrm>
            <a:custGeom>
              <a:avLst/>
              <a:gdLst>
                <a:gd name="T0" fmla="*/ 0 w 160"/>
                <a:gd name="T1" fmla="*/ 75 h 100"/>
                <a:gd name="T2" fmla="*/ 0 w 160"/>
                <a:gd name="T3" fmla="*/ 75 h 100"/>
                <a:gd name="T4" fmla="*/ 31 w 160"/>
                <a:gd name="T5" fmla="*/ 23 h 100"/>
                <a:gd name="T6" fmla="*/ 19 w 160"/>
                <a:gd name="T7" fmla="*/ 6 h 100"/>
                <a:gd name="T8" fmla="*/ 66 w 160"/>
                <a:gd name="T9" fmla="*/ 0 h 100"/>
                <a:gd name="T10" fmla="*/ 99 w 160"/>
                <a:gd name="T11" fmla="*/ 16 h 100"/>
                <a:gd name="T12" fmla="*/ 123 w 160"/>
                <a:gd name="T13" fmla="*/ 10 h 100"/>
                <a:gd name="T14" fmla="*/ 159 w 160"/>
                <a:gd name="T15" fmla="*/ 29 h 100"/>
                <a:gd name="T16" fmla="*/ 84 w 160"/>
                <a:gd name="T17" fmla="*/ 68 h 100"/>
                <a:gd name="T18" fmla="*/ 78 w 160"/>
                <a:gd name="T19" fmla="*/ 88 h 100"/>
                <a:gd name="T20" fmla="*/ 44 w 160"/>
                <a:gd name="T21" fmla="*/ 99 h 100"/>
                <a:gd name="T22" fmla="*/ 0 w 160"/>
                <a:gd name="T23" fmla="*/ 75 h 100"/>
                <a:gd name="T24" fmla="*/ 0 w 160"/>
                <a:gd name="T25" fmla="*/ 75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
                <a:gd name="T40" fmla="*/ 0 h 100"/>
                <a:gd name="T41" fmla="*/ 160 w 160"/>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 h="100">
                  <a:moveTo>
                    <a:pt x="0" y="75"/>
                  </a:moveTo>
                  <a:lnTo>
                    <a:pt x="0" y="75"/>
                  </a:lnTo>
                  <a:lnTo>
                    <a:pt x="31" y="23"/>
                  </a:lnTo>
                  <a:lnTo>
                    <a:pt x="19" y="6"/>
                  </a:lnTo>
                  <a:lnTo>
                    <a:pt x="66" y="0"/>
                  </a:lnTo>
                  <a:lnTo>
                    <a:pt x="99" y="16"/>
                  </a:lnTo>
                  <a:lnTo>
                    <a:pt x="123" y="10"/>
                  </a:lnTo>
                  <a:lnTo>
                    <a:pt x="159" y="29"/>
                  </a:lnTo>
                  <a:lnTo>
                    <a:pt x="84" y="68"/>
                  </a:lnTo>
                  <a:lnTo>
                    <a:pt x="78" y="88"/>
                  </a:lnTo>
                  <a:lnTo>
                    <a:pt x="44" y="99"/>
                  </a:lnTo>
                  <a:lnTo>
                    <a:pt x="0" y="75"/>
                  </a:lnTo>
                </a:path>
              </a:pathLst>
            </a:custGeom>
            <a:grpFill/>
            <a:ln w="6350" cap="rnd">
              <a:noFill/>
              <a:round/>
              <a:headEnd/>
              <a:tailEnd/>
            </a:ln>
          </p:spPr>
          <p:txBody>
            <a:bodyPr/>
            <a:lstStyle/>
            <a:p>
              <a:endParaRPr lang="en-US"/>
            </a:p>
          </p:txBody>
        </p:sp>
        <p:sp>
          <p:nvSpPr>
            <p:cNvPr id="85047" name="Freeform 13"/>
            <p:cNvSpPr>
              <a:spLocks/>
            </p:cNvSpPr>
            <p:nvPr/>
          </p:nvSpPr>
          <p:spPr bwMode="auto">
            <a:xfrm>
              <a:off x="903" y="682"/>
              <a:ext cx="273" cy="133"/>
            </a:xfrm>
            <a:custGeom>
              <a:avLst/>
              <a:gdLst>
                <a:gd name="T0" fmla="*/ 0 w 273"/>
                <a:gd name="T1" fmla="*/ 40 h 133"/>
                <a:gd name="T2" fmla="*/ 0 w 273"/>
                <a:gd name="T3" fmla="*/ 40 h 133"/>
                <a:gd name="T4" fmla="*/ 41 w 273"/>
                <a:gd name="T5" fmla="*/ 4 h 133"/>
                <a:gd name="T6" fmla="*/ 105 w 273"/>
                <a:gd name="T7" fmla="*/ 29 h 133"/>
                <a:gd name="T8" fmla="*/ 163 w 273"/>
                <a:gd name="T9" fmla="*/ 0 h 133"/>
                <a:gd name="T10" fmla="*/ 204 w 273"/>
                <a:gd name="T11" fmla="*/ 13 h 133"/>
                <a:gd name="T12" fmla="*/ 219 w 273"/>
                <a:gd name="T13" fmla="*/ 61 h 133"/>
                <a:gd name="T14" fmla="*/ 272 w 273"/>
                <a:gd name="T15" fmla="*/ 88 h 133"/>
                <a:gd name="T16" fmla="*/ 242 w 273"/>
                <a:gd name="T17" fmla="*/ 124 h 133"/>
                <a:gd name="T18" fmla="*/ 187 w 273"/>
                <a:gd name="T19" fmla="*/ 105 h 133"/>
                <a:gd name="T20" fmla="*/ 86 w 273"/>
                <a:gd name="T21" fmla="*/ 132 h 133"/>
                <a:gd name="T22" fmla="*/ 25 w 273"/>
                <a:gd name="T23" fmla="*/ 90 h 133"/>
                <a:gd name="T24" fmla="*/ 23 w 273"/>
                <a:gd name="T25" fmla="*/ 75 h 133"/>
                <a:gd name="T26" fmla="*/ 52 w 273"/>
                <a:gd name="T27" fmla="*/ 50 h 133"/>
                <a:gd name="T28" fmla="*/ 13 w 273"/>
                <a:gd name="T29" fmla="*/ 54 h 133"/>
                <a:gd name="T30" fmla="*/ 0 w 273"/>
                <a:gd name="T31" fmla="*/ 40 h 133"/>
                <a:gd name="T32" fmla="*/ 0 w 273"/>
                <a:gd name="T33" fmla="*/ 40 h 1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3"/>
                <a:gd name="T52" fmla="*/ 0 h 133"/>
                <a:gd name="T53" fmla="*/ 273 w 273"/>
                <a:gd name="T54" fmla="*/ 133 h 1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3" h="133">
                  <a:moveTo>
                    <a:pt x="0" y="40"/>
                  </a:moveTo>
                  <a:lnTo>
                    <a:pt x="0" y="40"/>
                  </a:lnTo>
                  <a:lnTo>
                    <a:pt x="41" y="4"/>
                  </a:lnTo>
                  <a:lnTo>
                    <a:pt x="105" y="29"/>
                  </a:lnTo>
                  <a:lnTo>
                    <a:pt x="163" y="0"/>
                  </a:lnTo>
                  <a:lnTo>
                    <a:pt x="204" y="13"/>
                  </a:lnTo>
                  <a:lnTo>
                    <a:pt x="219" y="61"/>
                  </a:lnTo>
                  <a:lnTo>
                    <a:pt x="272" y="88"/>
                  </a:lnTo>
                  <a:lnTo>
                    <a:pt x="242" y="124"/>
                  </a:lnTo>
                  <a:lnTo>
                    <a:pt x="187" y="105"/>
                  </a:lnTo>
                  <a:lnTo>
                    <a:pt x="86" y="132"/>
                  </a:lnTo>
                  <a:lnTo>
                    <a:pt x="25" y="90"/>
                  </a:lnTo>
                  <a:lnTo>
                    <a:pt x="23" y="75"/>
                  </a:lnTo>
                  <a:lnTo>
                    <a:pt x="52" y="50"/>
                  </a:lnTo>
                  <a:lnTo>
                    <a:pt x="13" y="54"/>
                  </a:lnTo>
                  <a:lnTo>
                    <a:pt x="0" y="40"/>
                  </a:lnTo>
                </a:path>
              </a:pathLst>
            </a:custGeom>
            <a:grpFill/>
            <a:ln w="6350" cap="rnd">
              <a:noFill/>
              <a:round/>
              <a:headEnd/>
              <a:tailEnd/>
            </a:ln>
          </p:spPr>
          <p:txBody>
            <a:bodyPr/>
            <a:lstStyle/>
            <a:p>
              <a:endParaRPr lang="en-US"/>
            </a:p>
          </p:txBody>
        </p:sp>
        <p:sp>
          <p:nvSpPr>
            <p:cNvPr id="85048" name="Freeform 14"/>
            <p:cNvSpPr>
              <a:spLocks/>
            </p:cNvSpPr>
            <p:nvPr/>
          </p:nvSpPr>
          <p:spPr bwMode="auto">
            <a:xfrm>
              <a:off x="3334" y="2236"/>
              <a:ext cx="108" cy="212"/>
            </a:xfrm>
            <a:custGeom>
              <a:avLst/>
              <a:gdLst>
                <a:gd name="T0" fmla="*/ 0 w 108"/>
                <a:gd name="T1" fmla="*/ 152 h 212"/>
                <a:gd name="T2" fmla="*/ 0 w 108"/>
                <a:gd name="T3" fmla="*/ 152 h 212"/>
                <a:gd name="T4" fmla="*/ 9 w 108"/>
                <a:gd name="T5" fmla="*/ 194 h 212"/>
                <a:gd name="T6" fmla="*/ 30 w 108"/>
                <a:gd name="T7" fmla="*/ 211 h 212"/>
                <a:gd name="T8" fmla="*/ 61 w 108"/>
                <a:gd name="T9" fmla="*/ 194 h 212"/>
                <a:gd name="T10" fmla="*/ 107 w 108"/>
                <a:gd name="T11" fmla="*/ 54 h 212"/>
                <a:gd name="T12" fmla="*/ 88 w 108"/>
                <a:gd name="T13" fmla="*/ 0 h 212"/>
                <a:gd name="T14" fmla="*/ 11 w 108"/>
                <a:gd name="T15" fmla="*/ 83 h 212"/>
                <a:gd name="T16" fmla="*/ 18 w 108"/>
                <a:gd name="T17" fmla="*/ 119 h 212"/>
                <a:gd name="T18" fmla="*/ 0 w 108"/>
                <a:gd name="T19" fmla="*/ 152 h 212"/>
                <a:gd name="T20" fmla="*/ 0 w 108"/>
                <a:gd name="T21" fmla="*/ 152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212"/>
                <a:gd name="T35" fmla="*/ 108 w 108"/>
                <a:gd name="T36" fmla="*/ 212 h 2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212">
                  <a:moveTo>
                    <a:pt x="0" y="152"/>
                  </a:moveTo>
                  <a:lnTo>
                    <a:pt x="0" y="152"/>
                  </a:lnTo>
                  <a:lnTo>
                    <a:pt x="9" y="194"/>
                  </a:lnTo>
                  <a:lnTo>
                    <a:pt x="30" y="211"/>
                  </a:lnTo>
                  <a:lnTo>
                    <a:pt x="61" y="194"/>
                  </a:lnTo>
                  <a:lnTo>
                    <a:pt x="107" y="54"/>
                  </a:lnTo>
                  <a:lnTo>
                    <a:pt x="88" y="0"/>
                  </a:lnTo>
                  <a:lnTo>
                    <a:pt x="11" y="83"/>
                  </a:lnTo>
                  <a:lnTo>
                    <a:pt x="18" y="119"/>
                  </a:lnTo>
                  <a:lnTo>
                    <a:pt x="0" y="152"/>
                  </a:lnTo>
                </a:path>
              </a:pathLst>
            </a:custGeom>
            <a:grpFill/>
            <a:ln w="6350" cap="rnd">
              <a:noFill/>
              <a:round/>
              <a:headEnd/>
              <a:tailEnd/>
            </a:ln>
          </p:spPr>
          <p:txBody>
            <a:bodyPr/>
            <a:lstStyle/>
            <a:p>
              <a:endParaRPr lang="en-US"/>
            </a:p>
          </p:txBody>
        </p:sp>
        <p:sp>
          <p:nvSpPr>
            <p:cNvPr id="85049" name="Freeform 15"/>
            <p:cNvSpPr>
              <a:spLocks/>
            </p:cNvSpPr>
            <p:nvPr/>
          </p:nvSpPr>
          <p:spPr bwMode="auto">
            <a:xfrm>
              <a:off x="4394" y="2214"/>
              <a:ext cx="596" cy="456"/>
            </a:xfrm>
            <a:custGeom>
              <a:avLst/>
              <a:gdLst>
                <a:gd name="T0" fmla="*/ 0 w 596"/>
                <a:gd name="T1" fmla="*/ 248 h 456"/>
                <a:gd name="T2" fmla="*/ 4 w 596"/>
                <a:gd name="T3" fmla="*/ 184 h 456"/>
                <a:gd name="T4" fmla="*/ 43 w 596"/>
                <a:gd name="T5" fmla="*/ 152 h 456"/>
                <a:gd name="T6" fmla="*/ 107 w 596"/>
                <a:gd name="T7" fmla="*/ 139 h 456"/>
                <a:gd name="T8" fmla="*/ 126 w 596"/>
                <a:gd name="T9" fmla="*/ 99 h 456"/>
                <a:gd name="T10" fmla="*/ 182 w 596"/>
                <a:gd name="T11" fmla="*/ 50 h 456"/>
                <a:gd name="T12" fmla="*/ 219 w 596"/>
                <a:gd name="T13" fmla="*/ 64 h 456"/>
                <a:gd name="T14" fmla="*/ 245 w 596"/>
                <a:gd name="T15" fmla="*/ 32 h 456"/>
                <a:gd name="T16" fmla="*/ 271 w 596"/>
                <a:gd name="T17" fmla="*/ 8 h 456"/>
                <a:gd name="T18" fmla="*/ 338 w 596"/>
                <a:gd name="T19" fmla="*/ 26 h 456"/>
                <a:gd name="T20" fmla="*/ 326 w 596"/>
                <a:gd name="T21" fmla="*/ 68 h 456"/>
                <a:gd name="T22" fmla="*/ 392 w 596"/>
                <a:gd name="T23" fmla="*/ 109 h 456"/>
                <a:gd name="T24" fmla="*/ 411 w 596"/>
                <a:gd name="T25" fmla="*/ 92 h 456"/>
                <a:gd name="T26" fmla="*/ 418 w 596"/>
                <a:gd name="T27" fmla="*/ 21 h 456"/>
                <a:gd name="T28" fmla="*/ 435 w 596"/>
                <a:gd name="T29" fmla="*/ 0 h 456"/>
                <a:gd name="T30" fmla="*/ 473 w 596"/>
                <a:gd name="T31" fmla="*/ 68 h 456"/>
                <a:gd name="T32" fmla="*/ 488 w 596"/>
                <a:gd name="T33" fmla="*/ 129 h 456"/>
                <a:gd name="T34" fmla="*/ 525 w 596"/>
                <a:gd name="T35" fmla="*/ 149 h 456"/>
                <a:gd name="T36" fmla="*/ 554 w 596"/>
                <a:gd name="T37" fmla="*/ 200 h 456"/>
                <a:gd name="T38" fmla="*/ 584 w 596"/>
                <a:gd name="T39" fmla="*/ 227 h 456"/>
                <a:gd name="T40" fmla="*/ 595 w 596"/>
                <a:gd name="T41" fmla="*/ 276 h 456"/>
                <a:gd name="T42" fmla="*/ 589 w 596"/>
                <a:gd name="T43" fmla="*/ 322 h 456"/>
                <a:gd name="T44" fmla="*/ 562 w 596"/>
                <a:gd name="T45" fmla="*/ 363 h 456"/>
                <a:gd name="T46" fmla="*/ 542 w 596"/>
                <a:gd name="T47" fmla="*/ 433 h 456"/>
                <a:gd name="T48" fmla="*/ 486 w 596"/>
                <a:gd name="T49" fmla="*/ 452 h 456"/>
                <a:gd name="T50" fmla="*/ 465 w 596"/>
                <a:gd name="T51" fmla="*/ 437 h 456"/>
                <a:gd name="T52" fmla="*/ 443 w 596"/>
                <a:gd name="T53" fmla="*/ 455 h 456"/>
                <a:gd name="T54" fmla="*/ 391 w 596"/>
                <a:gd name="T55" fmla="*/ 431 h 456"/>
                <a:gd name="T56" fmla="*/ 382 w 596"/>
                <a:gd name="T57" fmla="*/ 394 h 456"/>
                <a:gd name="T58" fmla="*/ 359 w 596"/>
                <a:gd name="T59" fmla="*/ 347 h 456"/>
                <a:gd name="T60" fmla="*/ 332 w 596"/>
                <a:gd name="T61" fmla="*/ 388 h 456"/>
                <a:gd name="T62" fmla="*/ 306 w 596"/>
                <a:gd name="T63" fmla="*/ 347 h 456"/>
                <a:gd name="T64" fmla="*/ 262 w 596"/>
                <a:gd name="T65" fmla="*/ 331 h 456"/>
                <a:gd name="T66" fmla="*/ 181 w 596"/>
                <a:gd name="T67" fmla="*/ 343 h 456"/>
                <a:gd name="T68" fmla="*/ 148 w 596"/>
                <a:gd name="T69" fmla="*/ 366 h 456"/>
                <a:gd name="T70" fmla="*/ 92 w 596"/>
                <a:gd name="T71" fmla="*/ 369 h 456"/>
                <a:gd name="T72" fmla="*/ 61 w 596"/>
                <a:gd name="T73" fmla="*/ 388 h 456"/>
                <a:gd name="T74" fmla="*/ 18 w 596"/>
                <a:gd name="T75" fmla="*/ 374 h 456"/>
                <a:gd name="T76" fmla="*/ 30 w 596"/>
                <a:gd name="T77" fmla="*/ 332 h 456"/>
                <a:gd name="T78" fmla="*/ 0 w 596"/>
                <a:gd name="T79" fmla="*/ 248 h 456"/>
                <a:gd name="T80" fmla="*/ 0 w 596"/>
                <a:gd name="T81" fmla="*/ 248 h 4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6"/>
                <a:gd name="T124" fmla="*/ 0 h 456"/>
                <a:gd name="T125" fmla="*/ 596 w 596"/>
                <a:gd name="T126" fmla="*/ 456 h 4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6" h="456">
                  <a:moveTo>
                    <a:pt x="0" y="248"/>
                  </a:moveTo>
                  <a:lnTo>
                    <a:pt x="4" y="184"/>
                  </a:lnTo>
                  <a:lnTo>
                    <a:pt x="43" y="152"/>
                  </a:lnTo>
                  <a:lnTo>
                    <a:pt x="107" y="139"/>
                  </a:lnTo>
                  <a:lnTo>
                    <a:pt x="126" y="99"/>
                  </a:lnTo>
                  <a:lnTo>
                    <a:pt x="182" y="50"/>
                  </a:lnTo>
                  <a:lnTo>
                    <a:pt x="219" y="64"/>
                  </a:lnTo>
                  <a:lnTo>
                    <a:pt x="245" y="32"/>
                  </a:lnTo>
                  <a:lnTo>
                    <a:pt x="271" y="8"/>
                  </a:lnTo>
                  <a:lnTo>
                    <a:pt x="338" y="26"/>
                  </a:lnTo>
                  <a:lnTo>
                    <a:pt x="326" y="68"/>
                  </a:lnTo>
                  <a:lnTo>
                    <a:pt x="392" y="109"/>
                  </a:lnTo>
                  <a:lnTo>
                    <a:pt x="411" y="92"/>
                  </a:lnTo>
                  <a:lnTo>
                    <a:pt x="418" y="21"/>
                  </a:lnTo>
                  <a:lnTo>
                    <a:pt x="435" y="0"/>
                  </a:lnTo>
                  <a:lnTo>
                    <a:pt x="473" y="68"/>
                  </a:lnTo>
                  <a:lnTo>
                    <a:pt x="488" y="129"/>
                  </a:lnTo>
                  <a:lnTo>
                    <a:pt x="525" y="149"/>
                  </a:lnTo>
                  <a:lnTo>
                    <a:pt x="554" y="200"/>
                  </a:lnTo>
                  <a:lnTo>
                    <a:pt x="584" y="227"/>
                  </a:lnTo>
                  <a:lnTo>
                    <a:pt x="595" y="276"/>
                  </a:lnTo>
                  <a:lnTo>
                    <a:pt x="589" y="322"/>
                  </a:lnTo>
                  <a:lnTo>
                    <a:pt x="562" y="363"/>
                  </a:lnTo>
                  <a:lnTo>
                    <a:pt x="542" y="433"/>
                  </a:lnTo>
                  <a:lnTo>
                    <a:pt x="486" y="452"/>
                  </a:lnTo>
                  <a:lnTo>
                    <a:pt x="465" y="437"/>
                  </a:lnTo>
                  <a:lnTo>
                    <a:pt x="443" y="455"/>
                  </a:lnTo>
                  <a:lnTo>
                    <a:pt x="391" y="431"/>
                  </a:lnTo>
                  <a:lnTo>
                    <a:pt x="382" y="394"/>
                  </a:lnTo>
                  <a:lnTo>
                    <a:pt x="359" y="347"/>
                  </a:lnTo>
                  <a:lnTo>
                    <a:pt x="332" y="388"/>
                  </a:lnTo>
                  <a:lnTo>
                    <a:pt x="306" y="347"/>
                  </a:lnTo>
                  <a:lnTo>
                    <a:pt x="262" y="331"/>
                  </a:lnTo>
                  <a:lnTo>
                    <a:pt x="181" y="343"/>
                  </a:lnTo>
                  <a:lnTo>
                    <a:pt x="148" y="366"/>
                  </a:lnTo>
                  <a:lnTo>
                    <a:pt x="92" y="369"/>
                  </a:lnTo>
                  <a:lnTo>
                    <a:pt x="61" y="388"/>
                  </a:lnTo>
                  <a:lnTo>
                    <a:pt x="18" y="374"/>
                  </a:lnTo>
                  <a:lnTo>
                    <a:pt x="30" y="332"/>
                  </a:lnTo>
                  <a:lnTo>
                    <a:pt x="0" y="248"/>
                  </a:lnTo>
                </a:path>
              </a:pathLst>
            </a:custGeom>
            <a:grpFill/>
            <a:ln w="6350" cap="rnd">
              <a:noFill/>
              <a:round/>
              <a:headEnd/>
              <a:tailEnd/>
            </a:ln>
          </p:spPr>
          <p:txBody>
            <a:bodyPr/>
            <a:lstStyle/>
            <a:p>
              <a:endParaRPr lang="en-US"/>
            </a:p>
          </p:txBody>
        </p:sp>
        <p:sp>
          <p:nvSpPr>
            <p:cNvPr id="85050" name="Freeform 16"/>
            <p:cNvSpPr>
              <a:spLocks/>
            </p:cNvSpPr>
            <p:nvPr/>
          </p:nvSpPr>
          <p:spPr bwMode="auto">
            <a:xfrm>
              <a:off x="4858" y="2702"/>
              <a:ext cx="53" cy="52"/>
            </a:xfrm>
            <a:custGeom>
              <a:avLst/>
              <a:gdLst>
                <a:gd name="T0" fmla="*/ 0 w 53"/>
                <a:gd name="T1" fmla="*/ 9 h 52"/>
                <a:gd name="T2" fmla="*/ 0 w 53"/>
                <a:gd name="T3" fmla="*/ 9 h 52"/>
                <a:gd name="T4" fmla="*/ 1 w 53"/>
                <a:gd name="T5" fmla="*/ 0 h 52"/>
                <a:gd name="T6" fmla="*/ 48 w 53"/>
                <a:gd name="T7" fmla="*/ 2 h 52"/>
                <a:gd name="T8" fmla="*/ 52 w 53"/>
                <a:gd name="T9" fmla="*/ 29 h 52"/>
                <a:gd name="T10" fmla="*/ 30 w 53"/>
                <a:gd name="T11" fmla="*/ 51 h 52"/>
                <a:gd name="T12" fmla="*/ 0 w 53"/>
                <a:gd name="T13" fmla="*/ 9 h 52"/>
                <a:gd name="T14" fmla="*/ 0 w 53"/>
                <a:gd name="T15" fmla="*/ 9 h 52"/>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52"/>
                <a:gd name="T26" fmla="*/ 53 w 53"/>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52">
                  <a:moveTo>
                    <a:pt x="0" y="9"/>
                  </a:moveTo>
                  <a:lnTo>
                    <a:pt x="0" y="9"/>
                  </a:lnTo>
                  <a:lnTo>
                    <a:pt x="1" y="0"/>
                  </a:lnTo>
                  <a:lnTo>
                    <a:pt x="48" y="2"/>
                  </a:lnTo>
                  <a:lnTo>
                    <a:pt x="52" y="29"/>
                  </a:lnTo>
                  <a:lnTo>
                    <a:pt x="30" y="51"/>
                  </a:lnTo>
                  <a:lnTo>
                    <a:pt x="0" y="9"/>
                  </a:lnTo>
                </a:path>
              </a:pathLst>
            </a:custGeom>
            <a:grpFill/>
            <a:ln w="6350" cap="rnd">
              <a:noFill/>
              <a:round/>
              <a:headEnd/>
              <a:tailEnd/>
            </a:ln>
          </p:spPr>
          <p:txBody>
            <a:bodyPr/>
            <a:lstStyle/>
            <a:p>
              <a:endParaRPr lang="en-US"/>
            </a:p>
          </p:txBody>
        </p:sp>
        <p:sp>
          <p:nvSpPr>
            <p:cNvPr id="85051" name="Freeform 17"/>
            <p:cNvSpPr>
              <a:spLocks/>
            </p:cNvSpPr>
            <p:nvPr/>
          </p:nvSpPr>
          <p:spPr bwMode="auto">
            <a:xfrm>
              <a:off x="5184" y="2702"/>
              <a:ext cx="115" cy="111"/>
            </a:xfrm>
            <a:custGeom>
              <a:avLst/>
              <a:gdLst>
                <a:gd name="T0" fmla="*/ 0 w 115"/>
                <a:gd name="T1" fmla="*/ 95 h 111"/>
                <a:gd name="T2" fmla="*/ 0 w 115"/>
                <a:gd name="T3" fmla="*/ 95 h 111"/>
                <a:gd name="T4" fmla="*/ 24 w 115"/>
                <a:gd name="T5" fmla="*/ 62 h 111"/>
                <a:gd name="T6" fmla="*/ 66 w 115"/>
                <a:gd name="T7" fmla="*/ 38 h 111"/>
                <a:gd name="T8" fmla="*/ 88 w 115"/>
                <a:gd name="T9" fmla="*/ 0 h 111"/>
                <a:gd name="T10" fmla="*/ 114 w 115"/>
                <a:gd name="T11" fmla="*/ 20 h 111"/>
                <a:gd name="T12" fmla="*/ 98 w 115"/>
                <a:gd name="T13" fmla="*/ 56 h 111"/>
                <a:gd name="T14" fmla="*/ 74 w 115"/>
                <a:gd name="T15" fmla="*/ 61 h 111"/>
                <a:gd name="T16" fmla="*/ 36 w 115"/>
                <a:gd name="T17" fmla="*/ 110 h 111"/>
                <a:gd name="T18" fmla="*/ 0 w 115"/>
                <a:gd name="T19" fmla="*/ 95 h 111"/>
                <a:gd name="T20" fmla="*/ 0 w 115"/>
                <a:gd name="T21" fmla="*/ 95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111"/>
                <a:gd name="T35" fmla="*/ 115 w 115"/>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111">
                  <a:moveTo>
                    <a:pt x="0" y="95"/>
                  </a:moveTo>
                  <a:lnTo>
                    <a:pt x="0" y="95"/>
                  </a:lnTo>
                  <a:lnTo>
                    <a:pt x="24" y="62"/>
                  </a:lnTo>
                  <a:lnTo>
                    <a:pt x="66" y="38"/>
                  </a:lnTo>
                  <a:lnTo>
                    <a:pt x="88" y="0"/>
                  </a:lnTo>
                  <a:lnTo>
                    <a:pt x="114" y="20"/>
                  </a:lnTo>
                  <a:lnTo>
                    <a:pt x="98" y="56"/>
                  </a:lnTo>
                  <a:lnTo>
                    <a:pt x="74" y="61"/>
                  </a:lnTo>
                  <a:lnTo>
                    <a:pt x="36" y="110"/>
                  </a:lnTo>
                  <a:lnTo>
                    <a:pt x="0" y="95"/>
                  </a:lnTo>
                </a:path>
              </a:pathLst>
            </a:custGeom>
            <a:grpFill/>
            <a:ln w="6350" cap="rnd">
              <a:noFill/>
              <a:round/>
              <a:headEnd/>
              <a:tailEnd/>
            </a:ln>
          </p:spPr>
          <p:txBody>
            <a:bodyPr/>
            <a:lstStyle/>
            <a:p>
              <a:endParaRPr lang="en-US"/>
            </a:p>
          </p:txBody>
        </p:sp>
        <p:sp>
          <p:nvSpPr>
            <p:cNvPr id="85052" name="Freeform 18"/>
            <p:cNvSpPr>
              <a:spLocks/>
            </p:cNvSpPr>
            <p:nvPr/>
          </p:nvSpPr>
          <p:spPr bwMode="auto">
            <a:xfrm>
              <a:off x="5275" y="2592"/>
              <a:ext cx="87" cy="122"/>
            </a:xfrm>
            <a:custGeom>
              <a:avLst/>
              <a:gdLst>
                <a:gd name="T0" fmla="*/ 0 w 87"/>
                <a:gd name="T1" fmla="*/ 0 h 122"/>
                <a:gd name="T2" fmla="*/ 0 w 87"/>
                <a:gd name="T3" fmla="*/ 0 h 122"/>
                <a:gd name="T4" fmla="*/ 49 w 87"/>
                <a:gd name="T5" fmla="*/ 44 h 122"/>
                <a:gd name="T6" fmla="*/ 86 w 87"/>
                <a:gd name="T7" fmla="*/ 56 h 122"/>
                <a:gd name="T8" fmla="*/ 80 w 87"/>
                <a:gd name="T9" fmla="*/ 83 h 122"/>
                <a:gd name="T10" fmla="*/ 49 w 87"/>
                <a:gd name="T11" fmla="*/ 121 h 122"/>
                <a:gd name="T12" fmla="*/ 15 w 87"/>
                <a:gd name="T13" fmla="*/ 86 h 122"/>
                <a:gd name="T14" fmla="*/ 35 w 87"/>
                <a:gd name="T15" fmla="*/ 64 h 122"/>
                <a:gd name="T16" fmla="*/ 31 w 87"/>
                <a:gd name="T17" fmla="*/ 45 h 122"/>
                <a:gd name="T18" fmla="*/ 0 w 87"/>
                <a:gd name="T19" fmla="*/ 0 h 122"/>
                <a:gd name="T20" fmla="*/ 0 w 87"/>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22"/>
                <a:gd name="T35" fmla="*/ 87 w 87"/>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22">
                  <a:moveTo>
                    <a:pt x="0" y="0"/>
                  </a:moveTo>
                  <a:lnTo>
                    <a:pt x="0" y="0"/>
                  </a:lnTo>
                  <a:lnTo>
                    <a:pt x="49" y="44"/>
                  </a:lnTo>
                  <a:lnTo>
                    <a:pt x="86" y="56"/>
                  </a:lnTo>
                  <a:lnTo>
                    <a:pt x="80" y="83"/>
                  </a:lnTo>
                  <a:lnTo>
                    <a:pt x="49" y="121"/>
                  </a:lnTo>
                  <a:lnTo>
                    <a:pt x="15" y="86"/>
                  </a:lnTo>
                  <a:lnTo>
                    <a:pt x="35" y="64"/>
                  </a:lnTo>
                  <a:lnTo>
                    <a:pt x="31" y="45"/>
                  </a:lnTo>
                  <a:lnTo>
                    <a:pt x="0" y="0"/>
                  </a:lnTo>
                </a:path>
              </a:pathLst>
            </a:custGeom>
            <a:grpFill/>
            <a:ln w="6350" cap="rnd">
              <a:noFill/>
              <a:round/>
              <a:headEnd/>
              <a:tailEnd/>
            </a:ln>
          </p:spPr>
          <p:txBody>
            <a:bodyPr/>
            <a:lstStyle/>
            <a:p>
              <a:endParaRPr lang="en-US"/>
            </a:p>
          </p:txBody>
        </p:sp>
        <p:sp>
          <p:nvSpPr>
            <p:cNvPr id="85053" name="Freeform 19"/>
            <p:cNvSpPr>
              <a:spLocks/>
            </p:cNvSpPr>
            <p:nvPr/>
          </p:nvSpPr>
          <p:spPr bwMode="auto">
            <a:xfrm>
              <a:off x="2427" y="1467"/>
              <a:ext cx="1033" cy="1126"/>
            </a:xfrm>
            <a:custGeom>
              <a:avLst/>
              <a:gdLst>
                <a:gd name="T0" fmla="*/ 31 w 1033"/>
                <a:gd name="T1" fmla="*/ 408 h 1126"/>
                <a:gd name="T2" fmla="*/ 38 w 1033"/>
                <a:gd name="T3" fmla="*/ 419 h 1126"/>
                <a:gd name="T4" fmla="*/ 65 w 1033"/>
                <a:gd name="T5" fmla="*/ 448 h 1126"/>
                <a:gd name="T6" fmla="*/ 91 w 1033"/>
                <a:gd name="T7" fmla="*/ 479 h 1126"/>
                <a:gd name="T8" fmla="*/ 149 w 1033"/>
                <a:gd name="T9" fmla="*/ 519 h 1126"/>
                <a:gd name="T10" fmla="*/ 233 w 1033"/>
                <a:gd name="T11" fmla="*/ 516 h 1126"/>
                <a:gd name="T12" fmla="*/ 335 w 1033"/>
                <a:gd name="T13" fmla="*/ 494 h 1126"/>
                <a:gd name="T14" fmla="*/ 357 w 1033"/>
                <a:gd name="T15" fmla="*/ 522 h 1126"/>
                <a:gd name="T16" fmla="*/ 389 w 1033"/>
                <a:gd name="T17" fmla="*/ 515 h 1126"/>
                <a:gd name="T18" fmla="*/ 395 w 1033"/>
                <a:gd name="T19" fmla="*/ 596 h 1126"/>
                <a:gd name="T20" fmla="*/ 443 w 1033"/>
                <a:gd name="T21" fmla="*/ 662 h 1126"/>
                <a:gd name="T22" fmla="*/ 470 w 1033"/>
                <a:gd name="T23" fmla="*/ 750 h 1126"/>
                <a:gd name="T24" fmla="*/ 437 w 1033"/>
                <a:gd name="T25" fmla="*/ 849 h 1126"/>
                <a:gd name="T26" fmla="*/ 479 w 1033"/>
                <a:gd name="T27" fmla="*/ 932 h 1126"/>
                <a:gd name="T28" fmla="*/ 490 w 1033"/>
                <a:gd name="T29" fmla="*/ 1010 h 1126"/>
                <a:gd name="T30" fmla="*/ 538 w 1033"/>
                <a:gd name="T31" fmla="*/ 1125 h 1126"/>
                <a:gd name="T32" fmla="*/ 670 w 1033"/>
                <a:gd name="T33" fmla="*/ 1110 h 1126"/>
                <a:gd name="T34" fmla="*/ 748 w 1033"/>
                <a:gd name="T35" fmla="*/ 1027 h 1126"/>
                <a:gd name="T36" fmla="*/ 755 w 1033"/>
                <a:gd name="T37" fmla="*/ 980 h 1126"/>
                <a:gd name="T38" fmla="*/ 794 w 1033"/>
                <a:gd name="T39" fmla="*/ 958 h 1126"/>
                <a:gd name="T40" fmla="*/ 783 w 1033"/>
                <a:gd name="T41" fmla="*/ 888 h 1126"/>
                <a:gd name="T42" fmla="*/ 869 w 1033"/>
                <a:gd name="T43" fmla="*/ 820 h 1126"/>
                <a:gd name="T44" fmla="*/ 871 w 1033"/>
                <a:gd name="T45" fmla="*/ 743 h 1126"/>
                <a:gd name="T46" fmla="*/ 846 w 1033"/>
                <a:gd name="T47" fmla="*/ 680 h 1126"/>
                <a:gd name="T48" fmla="*/ 887 w 1033"/>
                <a:gd name="T49" fmla="*/ 610 h 1126"/>
                <a:gd name="T50" fmla="*/ 978 w 1033"/>
                <a:gd name="T51" fmla="*/ 524 h 1126"/>
                <a:gd name="T52" fmla="*/ 1032 w 1033"/>
                <a:gd name="T53" fmla="*/ 430 h 1126"/>
                <a:gd name="T54" fmla="*/ 1026 w 1033"/>
                <a:gd name="T55" fmla="*/ 405 h 1126"/>
                <a:gd name="T56" fmla="*/ 937 w 1033"/>
                <a:gd name="T57" fmla="*/ 428 h 1126"/>
                <a:gd name="T58" fmla="*/ 909 w 1033"/>
                <a:gd name="T59" fmla="*/ 392 h 1126"/>
                <a:gd name="T60" fmla="*/ 859 w 1033"/>
                <a:gd name="T61" fmla="*/ 357 h 1126"/>
                <a:gd name="T62" fmla="*/ 839 w 1033"/>
                <a:gd name="T63" fmla="*/ 310 h 1126"/>
                <a:gd name="T64" fmla="*/ 799 w 1033"/>
                <a:gd name="T65" fmla="*/ 217 h 1126"/>
                <a:gd name="T66" fmla="*/ 747 w 1033"/>
                <a:gd name="T67" fmla="*/ 126 h 1126"/>
                <a:gd name="T68" fmla="*/ 724 w 1033"/>
                <a:gd name="T69" fmla="*/ 93 h 1126"/>
                <a:gd name="T70" fmla="*/ 697 w 1033"/>
                <a:gd name="T71" fmla="*/ 106 h 1126"/>
                <a:gd name="T72" fmla="*/ 637 w 1033"/>
                <a:gd name="T73" fmla="*/ 93 h 1126"/>
                <a:gd name="T74" fmla="*/ 561 w 1033"/>
                <a:gd name="T75" fmla="*/ 85 h 1126"/>
                <a:gd name="T76" fmla="*/ 545 w 1033"/>
                <a:gd name="T77" fmla="*/ 114 h 1126"/>
                <a:gd name="T78" fmla="*/ 488 w 1033"/>
                <a:gd name="T79" fmla="*/ 81 h 1126"/>
                <a:gd name="T80" fmla="*/ 411 w 1033"/>
                <a:gd name="T81" fmla="*/ 53 h 1126"/>
                <a:gd name="T82" fmla="*/ 429 w 1033"/>
                <a:gd name="T83" fmla="*/ 0 h 1126"/>
                <a:gd name="T84" fmla="*/ 394 w 1033"/>
                <a:gd name="T85" fmla="*/ 3 h 1126"/>
                <a:gd name="T86" fmla="*/ 287 w 1033"/>
                <a:gd name="T87" fmla="*/ 9 h 1126"/>
                <a:gd name="T88" fmla="*/ 231 w 1033"/>
                <a:gd name="T89" fmla="*/ 33 h 1126"/>
                <a:gd name="T90" fmla="*/ 177 w 1033"/>
                <a:gd name="T91" fmla="*/ 23 h 1126"/>
                <a:gd name="T92" fmla="*/ 128 w 1033"/>
                <a:gd name="T93" fmla="*/ 79 h 1126"/>
                <a:gd name="T94" fmla="*/ 111 w 1033"/>
                <a:gd name="T95" fmla="*/ 132 h 1126"/>
                <a:gd name="T96" fmla="*/ 70 w 1033"/>
                <a:gd name="T97" fmla="*/ 155 h 1126"/>
                <a:gd name="T98" fmla="*/ 11 w 1033"/>
                <a:gd name="T99" fmla="*/ 263 h 1126"/>
                <a:gd name="T100" fmla="*/ 23 w 1033"/>
                <a:gd name="T101" fmla="*/ 302 h 1126"/>
                <a:gd name="T102" fmla="*/ 0 w 1033"/>
                <a:gd name="T103" fmla="*/ 361 h 1126"/>
                <a:gd name="T104" fmla="*/ 31 w 1033"/>
                <a:gd name="T105" fmla="*/ 408 h 1126"/>
                <a:gd name="T106" fmla="*/ 31 w 1033"/>
                <a:gd name="T107" fmla="*/ 408 h 11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33"/>
                <a:gd name="T163" fmla="*/ 0 h 1126"/>
                <a:gd name="T164" fmla="*/ 1033 w 1033"/>
                <a:gd name="T165" fmla="*/ 1126 h 11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33" h="1126">
                  <a:moveTo>
                    <a:pt x="31" y="408"/>
                  </a:moveTo>
                  <a:lnTo>
                    <a:pt x="38" y="419"/>
                  </a:lnTo>
                  <a:lnTo>
                    <a:pt x="65" y="448"/>
                  </a:lnTo>
                  <a:lnTo>
                    <a:pt x="91" y="479"/>
                  </a:lnTo>
                  <a:lnTo>
                    <a:pt x="149" y="519"/>
                  </a:lnTo>
                  <a:lnTo>
                    <a:pt x="233" y="516"/>
                  </a:lnTo>
                  <a:lnTo>
                    <a:pt x="335" y="494"/>
                  </a:lnTo>
                  <a:lnTo>
                    <a:pt x="357" y="522"/>
                  </a:lnTo>
                  <a:lnTo>
                    <a:pt x="389" y="515"/>
                  </a:lnTo>
                  <a:lnTo>
                    <a:pt x="395" y="596"/>
                  </a:lnTo>
                  <a:lnTo>
                    <a:pt x="443" y="662"/>
                  </a:lnTo>
                  <a:lnTo>
                    <a:pt x="470" y="750"/>
                  </a:lnTo>
                  <a:lnTo>
                    <a:pt x="437" y="849"/>
                  </a:lnTo>
                  <a:lnTo>
                    <a:pt x="479" y="932"/>
                  </a:lnTo>
                  <a:lnTo>
                    <a:pt x="490" y="1010"/>
                  </a:lnTo>
                  <a:lnTo>
                    <a:pt x="538" y="1125"/>
                  </a:lnTo>
                  <a:lnTo>
                    <a:pt x="670" y="1110"/>
                  </a:lnTo>
                  <a:lnTo>
                    <a:pt x="748" y="1027"/>
                  </a:lnTo>
                  <a:lnTo>
                    <a:pt x="755" y="980"/>
                  </a:lnTo>
                  <a:lnTo>
                    <a:pt x="794" y="958"/>
                  </a:lnTo>
                  <a:lnTo>
                    <a:pt x="783" y="888"/>
                  </a:lnTo>
                  <a:lnTo>
                    <a:pt x="869" y="820"/>
                  </a:lnTo>
                  <a:lnTo>
                    <a:pt x="871" y="743"/>
                  </a:lnTo>
                  <a:lnTo>
                    <a:pt x="846" y="680"/>
                  </a:lnTo>
                  <a:lnTo>
                    <a:pt x="887" y="610"/>
                  </a:lnTo>
                  <a:lnTo>
                    <a:pt x="978" y="524"/>
                  </a:lnTo>
                  <a:lnTo>
                    <a:pt x="1032" y="430"/>
                  </a:lnTo>
                  <a:lnTo>
                    <a:pt x="1026" y="405"/>
                  </a:lnTo>
                  <a:lnTo>
                    <a:pt x="937" y="428"/>
                  </a:lnTo>
                  <a:lnTo>
                    <a:pt x="909" y="392"/>
                  </a:lnTo>
                  <a:lnTo>
                    <a:pt x="859" y="357"/>
                  </a:lnTo>
                  <a:lnTo>
                    <a:pt x="839" y="310"/>
                  </a:lnTo>
                  <a:lnTo>
                    <a:pt x="799" y="217"/>
                  </a:lnTo>
                  <a:lnTo>
                    <a:pt x="747" y="126"/>
                  </a:lnTo>
                  <a:lnTo>
                    <a:pt x="724" y="93"/>
                  </a:lnTo>
                  <a:lnTo>
                    <a:pt x="697" y="106"/>
                  </a:lnTo>
                  <a:lnTo>
                    <a:pt x="637" y="93"/>
                  </a:lnTo>
                  <a:lnTo>
                    <a:pt x="561" y="85"/>
                  </a:lnTo>
                  <a:lnTo>
                    <a:pt x="545" y="114"/>
                  </a:lnTo>
                  <a:lnTo>
                    <a:pt x="488" y="81"/>
                  </a:lnTo>
                  <a:lnTo>
                    <a:pt x="411" y="53"/>
                  </a:lnTo>
                  <a:lnTo>
                    <a:pt x="429" y="0"/>
                  </a:lnTo>
                  <a:lnTo>
                    <a:pt x="394" y="3"/>
                  </a:lnTo>
                  <a:lnTo>
                    <a:pt x="287" y="9"/>
                  </a:lnTo>
                  <a:lnTo>
                    <a:pt x="231" y="33"/>
                  </a:lnTo>
                  <a:lnTo>
                    <a:pt x="177" y="23"/>
                  </a:lnTo>
                  <a:lnTo>
                    <a:pt x="128" y="79"/>
                  </a:lnTo>
                  <a:lnTo>
                    <a:pt x="111" y="132"/>
                  </a:lnTo>
                  <a:lnTo>
                    <a:pt x="70" y="155"/>
                  </a:lnTo>
                  <a:lnTo>
                    <a:pt x="11" y="263"/>
                  </a:lnTo>
                  <a:lnTo>
                    <a:pt x="23" y="302"/>
                  </a:lnTo>
                  <a:lnTo>
                    <a:pt x="0" y="361"/>
                  </a:lnTo>
                  <a:lnTo>
                    <a:pt x="31" y="408"/>
                  </a:lnTo>
                </a:path>
              </a:pathLst>
            </a:custGeom>
            <a:grpFill/>
            <a:ln w="6350" cap="rnd">
              <a:noFill/>
              <a:round/>
              <a:headEnd/>
              <a:tailEnd/>
            </a:ln>
          </p:spPr>
          <p:txBody>
            <a:bodyPr/>
            <a:lstStyle/>
            <a:p>
              <a:endParaRPr lang="en-US"/>
            </a:p>
          </p:txBody>
        </p:sp>
        <p:sp>
          <p:nvSpPr>
            <p:cNvPr id="85054" name="Freeform 20"/>
            <p:cNvSpPr>
              <a:spLocks/>
            </p:cNvSpPr>
            <p:nvPr/>
          </p:nvSpPr>
          <p:spPr bwMode="auto">
            <a:xfrm>
              <a:off x="4650" y="2058"/>
              <a:ext cx="302" cy="150"/>
            </a:xfrm>
            <a:custGeom>
              <a:avLst/>
              <a:gdLst>
                <a:gd name="T0" fmla="*/ 0 w 302"/>
                <a:gd name="T1" fmla="*/ 15 h 150"/>
                <a:gd name="T2" fmla="*/ 0 w 302"/>
                <a:gd name="T3" fmla="*/ 15 h 150"/>
                <a:gd name="T4" fmla="*/ 46 w 302"/>
                <a:gd name="T5" fmla="*/ 26 h 150"/>
                <a:gd name="T6" fmla="*/ 30 w 302"/>
                <a:gd name="T7" fmla="*/ 54 h 150"/>
                <a:gd name="T8" fmla="*/ 109 w 302"/>
                <a:gd name="T9" fmla="*/ 77 h 150"/>
                <a:gd name="T10" fmla="*/ 106 w 302"/>
                <a:gd name="T11" fmla="*/ 123 h 150"/>
                <a:gd name="T12" fmla="*/ 179 w 302"/>
                <a:gd name="T13" fmla="*/ 134 h 150"/>
                <a:gd name="T14" fmla="*/ 204 w 302"/>
                <a:gd name="T15" fmla="*/ 109 h 150"/>
                <a:gd name="T16" fmla="*/ 301 w 302"/>
                <a:gd name="T17" fmla="*/ 149 h 150"/>
                <a:gd name="T18" fmla="*/ 253 w 302"/>
                <a:gd name="T19" fmla="*/ 87 h 150"/>
                <a:gd name="T20" fmla="*/ 106 w 302"/>
                <a:gd name="T21" fmla="*/ 15 h 150"/>
                <a:gd name="T22" fmla="*/ 23 w 302"/>
                <a:gd name="T23" fmla="*/ 0 h 150"/>
                <a:gd name="T24" fmla="*/ 0 w 302"/>
                <a:gd name="T25" fmla="*/ 15 h 150"/>
                <a:gd name="T26" fmla="*/ 0 w 302"/>
                <a:gd name="T27" fmla="*/ 15 h 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150"/>
                <a:gd name="T44" fmla="*/ 302 w 302"/>
                <a:gd name="T45" fmla="*/ 150 h 1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150">
                  <a:moveTo>
                    <a:pt x="0" y="15"/>
                  </a:moveTo>
                  <a:lnTo>
                    <a:pt x="0" y="15"/>
                  </a:lnTo>
                  <a:lnTo>
                    <a:pt x="46" y="26"/>
                  </a:lnTo>
                  <a:lnTo>
                    <a:pt x="30" y="54"/>
                  </a:lnTo>
                  <a:lnTo>
                    <a:pt x="109" y="77"/>
                  </a:lnTo>
                  <a:lnTo>
                    <a:pt x="106" y="123"/>
                  </a:lnTo>
                  <a:lnTo>
                    <a:pt x="179" y="134"/>
                  </a:lnTo>
                  <a:lnTo>
                    <a:pt x="204" y="109"/>
                  </a:lnTo>
                  <a:lnTo>
                    <a:pt x="301" y="149"/>
                  </a:lnTo>
                  <a:lnTo>
                    <a:pt x="253" y="87"/>
                  </a:lnTo>
                  <a:lnTo>
                    <a:pt x="106" y="15"/>
                  </a:lnTo>
                  <a:lnTo>
                    <a:pt x="23" y="0"/>
                  </a:lnTo>
                  <a:lnTo>
                    <a:pt x="0" y="15"/>
                  </a:lnTo>
                </a:path>
              </a:pathLst>
            </a:custGeom>
            <a:grpFill/>
            <a:ln w="6350" cap="rnd">
              <a:noFill/>
              <a:round/>
              <a:headEnd/>
              <a:tailEnd/>
            </a:ln>
          </p:spPr>
          <p:txBody>
            <a:bodyPr/>
            <a:lstStyle/>
            <a:p>
              <a:endParaRPr lang="en-US"/>
            </a:p>
          </p:txBody>
        </p:sp>
        <p:sp>
          <p:nvSpPr>
            <p:cNvPr id="85055" name="Freeform 21"/>
            <p:cNvSpPr>
              <a:spLocks/>
            </p:cNvSpPr>
            <p:nvPr/>
          </p:nvSpPr>
          <p:spPr bwMode="auto">
            <a:xfrm>
              <a:off x="4517" y="1905"/>
              <a:ext cx="63" cy="63"/>
            </a:xfrm>
            <a:custGeom>
              <a:avLst/>
              <a:gdLst>
                <a:gd name="T0" fmla="*/ 0 w 63"/>
                <a:gd name="T1" fmla="*/ 42 h 63"/>
                <a:gd name="T2" fmla="*/ 0 w 63"/>
                <a:gd name="T3" fmla="*/ 42 h 63"/>
                <a:gd name="T4" fmla="*/ 13 w 63"/>
                <a:gd name="T5" fmla="*/ 21 h 63"/>
                <a:gd name="T6" fmla="*/ 55 w 63"/>
                <a:gd name="T7" fmla="*/ 0 h 63"/>
                <a:gd name="T8" fmla="*/ 62 w 63"/>
                <a:gd name="T9" fmla="*/ 38 h 63"/>
                <a:gd name="T10" fmla="*/ 51 w 63"/>
                <a:gd name="T11" fmla="*/ 62 h 63"/>
                <a:gd name="T12" fmla="*/ 25 w 63"/>
                <a:gd name="T13" fmla="*/ 29 h 63"/>
                <a:gd name="T14" fmla="*/ 0 w 63"/>
                <a:gd name="T15" fmla="*/ 42 h 63"/>
                <a:gd name="T16" fmla="*/ 0 w 63"/>
                <a:gd name="T17" fmla="*/ 42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3"/>
                <a:gd name="T29" fmla="*/ 63 w 63"/>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3">
                  <a:moveTo>
                    <a:pt x="0" y="42"/>
                  </a:moveTo>
                  <a:lnTo>
                    <a:pt x="0" y="42"/>
                  </a:lnTo>
                  <a:lnTo>
                    <a:pt x="13" y="21"/>
                  </a:lnTo>
                  <a:lnTo>
                    <a:pt x="55" y="0"/>
                  </a:lnTo>
                  <a:lnTo>
                    <a:pt x="62" y="38"/>
                  </a:lnTo>
                  <a:lnTo>
                    <a:pt x="51" y="62"/>
                  </a:lnTo>
                  <a:lnTo>
                    <a:pt x="25" y="29"/>
                  </a:lnTo>
                  <a:lnTo>
                    <a:pt x="0" y="42"/>
                  </a:lnTo>
                </a:path>
              </a:pathLst>
            </a:custGeom>
            <a:grpFill/>
            <a:ln w="6350" cap="rnd">
              <a:noFill/>
              <a:round/>
              <a:headEnd/>
              <a:tailEnd/>
            </a:ln>
          </p:spPr>
          <p:txBody>
            <a:bodyPr/>
            <a:lstStyle/>
            <a:p>
              <a:endParaRPr lang="en-US"/>
            </a:p>
          </p:txBody>
        </p:sp>
        <p:sp>
          <p:nvSpPr>
            <p:cNvPr id="85056" name="Freeform 22"/>
            <p:cNvSpPr>
              <a:spLocks/>
            </p:cNvSpPr>
            <p:nvPr/>
          </p:nvSpPr>
          <p:spPr bwMode="auto">
            <a:xfrm>
              <a:off x="4486" y="1769"/>
              <a:ext cx="63" cy="96"/>
            </a:xfrm>
            <a:custGeom>
              <a:avLst/>
              <a:gdLst>
                <a:gd name="T0" fmla="*/ 0 w 63"/>
                <a:gd name="T1" fmla="*/ 38 h 96"/>
                <a:gd name="T2" fmla="*/ 0 w 63"/>
                <a:gd name="T3" fmla="*/ 38 h 96"/>
                <a:gd name="T4" fmla="*/ 12 w 63"/>
                <a:gd name="T5" fmla="*/ 0 h 96"/>
                <a:gd name="T6" fmla="*/ 34 w 63"/>
                <a:gd name="T7" fmla="*/ 0 h 96"/>
                <a:gd name="T8" fmla="*/ 39 w 63"/>
                <a:gd name="T9" fmla="*/ 25 h 96"/>
                <a:gd name="T10" fmla="*/ 21 w 63"/>
                <a:gd name="T11" fmla="*/ 51 h 96"/>
                <a:gd name="T12" fmla="*/ 62 w 63"/>
                <a:gd name="T13" fmla="*/ 95 h 96"/>
                <a:gd name="T14" fmla="*/ 12 w 63"/>
                <a:gd name="T15" fmla="*/ 73 h 96"/>
                <a:gd name="T16" fmla="*/ 0 w 63"/>
                <a:gd name="T17" fmla="*/ 38 h 96"/>
                <a:gd name="T18" fmla="*/ 0 w 63"/>
                <a:gd name="T19" fmla="*/ 38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96"/>
                <a:gd name="T32" fmla="*/ 63 w 63"/>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96">
                  <a:moveTo>
                    <a:pt x="0" y="38"/>
                  </a:moveTo>
                  <a:lnTo>
                    <a:pt x="0" y="38"/>
                  </a:lnTo>
                  <a:lnTo>
                    <a:pt x="12" y="0"/>
                  </a:lnTo>
                  <a:lnTo>
                    <a:pt x="34" y="0"/>
                  </a:lnTo>
                  <a:lnTo>
                    <a:pt x="39" y="25"/>
                  </a:lnTo>
                  <a:lnTo>
                    <a:pt x="21" y="51"/>
                  </a:lnTo>
                  <a:lnTo>
                    <a:pt x="62" y="95"/>
                  </a:lnTo>
                  <a:lnTo>
                    <a:pt x="12" y="73"/>
                  </a:lnTo>
                  <a:lnTo>
                    <a:pt x="0" y="38"/>
                  </a:lnTo>
                </a:path>
              </a:pathLst>
            </a:custGeom>
            <a:grpFill/>
            <a:ln w="6350" cap="rnd">
              <a:noFill/>
              <a:round/>
              <a:headEnd/>
              <a:tailEnd/>
            </a:ln>
          </p:spPr>
          <p:txBody>
            <a:bodyPr/>
            <a:lstStyle/>
            <a:p>
              <a:endParaRPr lang="en-US"/>
            </a:p>
          </p:txBody>
        </p:sp>
        <p:sp>
          <p:nvSpPr>
            <p:cNvPr id="85057" name="Freeform 23"/>
            <p:cNvSpPr>
              <a:spLocks/>
            </p:cNvSpPr>
            <p:nvPr/>
          </p:nvSpPr>
          <p:spPr bwMode="auto">
            <a:xfrm>
              <a:off x="4470" y="2027"/>
              <a:ext cx="95" cy="109"/>
            </a:xfrm>
            <a:custGeom>
              <a:avLst/>
              <a:gdLst>
                <a:gd name="T0" fmla="*/ 0 w 95"/>
                <a:gd name="T1" fmla="*/ 65 h 109"/>
                <a:gd name="T2" fmla="*/ 0 w 95"/>
                <a:gd name="T3" fmla="*/ 65 h 109"/>
                <a:gd name="T4" fmla="*/ 7 w 95"/>
                <a:gd name="T5" fmla="*/ 103 h 109"/>
                <a:gd name="T6" fmla="*/ 37 w 95"/>
                <a:gd name="T7" fmla="*/ 108 h 109"/>
                <a:gd name="T8" fmla="*/ 60 w 95"/>
                <a:gd name="T9" fmla="*/ 92 h 109"/>
                <a:gd name="T10" fmla="*/ 37 w 95"/>
                <a:gd name="T11" fmla="*/ 52 h 109"/>
                <a:gd name="T12" fmla="*/ 82 w 95"/>
                <a:gd name="T13" fmla="*/ 20 h 109"/>
                <a:gd name="T14" fmla="*/ 94 w 95"/>
                <a:gd name="T15" fmla="*/ 0 h 109"/>
                <a:gd name="T16" fmla="*/ 34 w 95"/>
                <a:gd name="T17" fmla="*/ 5 h 109"/>
                <a:gd name="T18" fmla="*/ 18 w 95"/>
                <a:gd name="T19" fmla="*/ 15 h 109"/>
                <a:gd name="T20" fmla="*/ 0 w 95"/>
                <a:gd name="T21" fmla="*/ 65 h 109"/>
                <a:gd name="T22" fmla="*/ 0 w 95"/>
                <a:gd name="T23" fmla="*/ 65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109"/>
                <a:gd name="T38" fmla="*/ 95 w 95"/>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109">
                  <a:moveTo>
                    <a:pt x="0" y="65"/>
                  </a:moveTo>
                  <a:lnTo>
                    <a:pt x="0" y="65"/>
                  </a:lnTo>
                  <a:lnTo>
                    <a:pt x="7" y="103"/>
                  </a:lnTo>
                  <a:lnTo>
                    <a:pt x="37" y="108"/>
                  </a:lnTo>
                  <a:lnTo>
                    <a:pt x="60" y="92"/>
                  </a:lnTo>
                  <a:lnTo>
                    <a:pt x="37" y="52"/>
                  </a:lnTo>
                  <a:lnTo>
                    <a:pt x="82" y="20"/>
                  </a:lnTo>
                  <a:lnTo>
                    <a:pt x="94" y="0"/>
                  </a:lnTo>
                  <a:lnTo>
                    <a:pt x="34" y="5"/>
                  </a:lnTo>
                  <a:lnTo>
                    <a:pt x="18" y="15"/>
                  </a:lnTo>
                  <a:lnTo>
                    <a:pt x="0" y="65"/>
                  </a:lnTo>
                </a:path>
              </a:pathLst>
            </a:custGeom>
            <a:grpFill/>
            <a:ln w="6350" cap="rnd">
              <a:noFill/>
              <a:round/>
              <a:headEnd/>
              <a:tailEnd/>
            </a:ln>
          </p:spPr>
          <p:txBody>
            <a:bodyPr/>
            <a:lstStyle/>
            <a:p>
              <a:endParaRPr lang="en-US"/>
            </a:p>
          </p:txBody>
        </p:sp>
        <p:sp>
          <p:nvSpPr>
            <p:cNvPr id="85058" name="Freeform 24"/>
            <p:cNvSpPr>
              <a:spLocks/>
            </p:cNvSpPr>
            <p:nvPr/>
          </p:nvSpPr>
          <p:spPr bwMode="auto">
            <a:xfrm>
              <a:off x="4321" y="1947"/>
              <a:ext cx="157" cy="167"/>
            </a:xfrm>
            <a:custGeom>
              <a:avLst/>
              <a:gdLst>
                <a:gd name="T0" fmla="*/ 0 w 157"/>
                <a:gd name="T1" fmla="*/ 98 h 167"/>
                <a:gd name="T2" fmla="*/ 0 w 157"/>
                <a:gd name="T3" fmla="*/ 98 h 167"/>
                <a:gd name="T4" fmla="*/ 14 w 157"/>
                <a:gd name="T5" fmla="*/ 80 h 167"/>
                <a:gd name="T6" fmla="*/ 123 w 157"/>
                <a:gd name="T7" fmla="*/ 0 h 167"/>
                <a:gd name="T8" fmla="*/ 156 w 157"/>
                <a:gd name="T9" fmla="*/ 26 h 167"/>
                <a:gd name="T10" fmla="*/ 125 w 157"/>
                <a:gd name="T11" fmla="*/ 53 h 167"/>
                <a:gd name="T12" fmla="*/ 136 w 157"/>
                <a:gd name="T13" fmla="*/ 89 h 167"/>
                <a:gd name="T14" fmla="*/ 91 w 157"/>
                <a:gd name="T15" fmla="*/ 166 h 167"/>
                <a:gd name="T16" fmla="*/ 23 w 157"/>
                <a:gd name="T17" fmla="*/ 151 h 167"/>
                <a:gd name="T18" fmla="*/ 0 w 157"/>
                <a:gd name="T19" fmla="*/ 98 h 167"/>
                <a:gd name="T20" fmla="*/ 0 w 157"/>
                <a:gd name="T21" fmla="*/ 98 h 1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67"/>
                <a:gd name="T35" fmla="*/ 157 w 157"/>
                <a:gd name="T36" fmla="*/ 167 h 1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67">
                  <a:moveTo>
                    <a:pt x="0" y="98"/>
                  </a:moveTo>
                  <a:lnTo>
                    <a:pt x="0" y="98"/>
                  </a:lnTo>
                  <a:lnTo>
                    <a:pt x="14" y="80"/>
                  </a:lnTo>
                  <a:lnTo>
                    <a:pt x="123" y="0"/>
                  </a:lnTo>
                  <a:lnTo>
                    <a:pt x="156" y="26"/>
                  </a:lnTo>
                  <a:lnTo>
                    <a:pt x="125" y="53"/>
                  </a:lnTo>
                  <a:lnTo>
                    <a:pt x="136" y="89"/>
                  </a:lnTo>
                  <a:lnTo>
                    <a:pt x="91" y="166"/>
                  </a:lnTo>
                  <a:lnTo>
                    <a:pt x="23" y="151"/>
                  </a:lnTo>
                  <a:lnTo>
                    <a:pt x="0" y="98"/>
                  </a:lnTo>
                </a:path>
              </a:pathLst>
            </a:custGeom>
            <a:grpFill/>
            <a:ln w="6350" cap="rnd">
              <a:noFill/>
              <a:round/>
              <a:headEnd/>
              <a:tailEnd/>
            </a:ln>
          </p:spPr>
          <p:txBody>
            <a:bodyPr/>
            <a:lstStyle/>
            <a:p>
              <a:endParaRPr lang="en-US"/>
            </a:p>
          </p:txBody>
        </p:sp>
        <p:sp>
          <p:nvSpPr>
            <p:cNvPr id="85059" name="Freeform 25"/>
            <p:cNvSpPr>
              <a:spLocks/>
            </p:cNvSpPr>
            <p:nvPr/>
          </p:nvSpPr>
          <p:spPr bwMode="auto">
            <a:xfrm>
              <a:off x="4269" y="2143"/>
              <a:ext cx="136" cy="45"/>
            </a:xfrm>
            <a:custGeom>
              <a:avLst/>
              <a:gdLst>
                <a:gd name="T0" fmla="*/ 0 w 136"/>
                <a:gd name="T1" fmla="*/ 11 h 45"/>
                <a:gd name="T2" fmla="*/ 0 w 136"/>
                <a:gd name="T3" fmla="*/ 11 h 45"/>
                <a:gd name="T4" fmla="*/ 9 w 136"/>
                <a:gd name="T5" fmla="*/ 0 h 45"/>
                <a:gd name="T6" fmla="*/ 105 w 136"/>
                <a:gd name="T7" fmla="*/ 13 h 45"/>
                <a:gd name="T8" fmla="*/ 134 w 136"/>
                <a:gd name="T9" fmla="*/ 27 h 45"/>
                <a:gd name="T10" fmla="*/ 135 w 136"/>
                <a:gd name="T11" fmla="*/ 44 h 45"/>
                <a:gd name="T12" fmla="*/ 23 w 136"/>
                <a:gd name="T13" fmla="*/ 23 h 45"/>
                <a:gd name="T14" fmla="*/ 0 w 136"/>
                <a:gd name="T15" fmla="*/ 11 h 45"/>
                <a:gd name="T16" fmla="*/ 0 w 136"/>
                <a:gd name="T17" fmla="*/ 1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45"/>
                <a:gd name="T29" fmla="*/ 136 w 136"/>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45">
                  <a:moveTo>
                    <a:pt x="0" y="11"/>
                  </a:moveTo>
                  <a:lnTo>
                    <a:pt x="0" y="11"/>
                  </a:lnTo>
                  <a:lnTo>
                    <a:pt x="9" y="0"/>
                  </a:lnTo>
                  <a:lnTo>
                    <a:pt x="105" y="13"/>
                  </a:lnTo>
                  <a:lnTo>
                    <a:pt x="134" y="27"/>
                  </a:lnTo>
                  <a:lnTo>
                    <a:pt x="135" y="44"/>
                  </a:lnTo>
                  <a:lnTo>
                    <a:pt x="23" y="23"/>
                  </a:lnTo>
                  <a:lnTo>
                    <a:pt x="0" y="11"/>
                  </a:lnTo>
                </a:path>
              </a:pathLst>
            </a:custGeom>
            <a:grpFill/>
            <a:ln w="6350" cap="rnd">
              <a:noFill/>
              <a:round/>
              <a:headEnd/>
              <a:tailEnd/>
            </a:ln>
          </p:spPr>
          <p:txBody>
            <a:bodyPr/>
            <a:lstStyle/>
            <a:p>
              <a:endParaRPr lang="en-US"/>
            </a:p>
          </p:txBody>
        </p:sp>
        <p:sp>
          <p:nvSpPr>
            <p:cNvPr id="85060" name="Freeform 26"/>
            <p:cNvSpPr>
              <a:spLocks/>
            </p:cNvSpPr>
            <p:nvPr/>
          </p:nvSpPr>
          <p:spPr bwMode="auto">
            <a:xfrm>
              <a:off x="4117" y="1967"/>
              <a:ext cx="163" cy="174"/>
            </a:xfrm>
            <a:custGeom>
              <a:avLst/>
              <a:gdLst>
                <a:gd name="T0" fmla="*/ 0 w 163"/>
                <a:gd name="T1" fmla="*/ 0 h 174"/>
                <a:gd name="T2" fmla="*/ 0 w 163"/>
                <a:gd name="T3" fmla="*/ 0 h 174"/>
                <a:gd name="T4" fmla="*/ 35 w 163"/>
                <a:gd name="T5" fmla="*/ 8 h 174"/>
                <a:gd name="T6" fmla="*/ 118 w 163"/>
                <a:gd name="T7" fmla="*/ 71 h 174"/>
                <a:gd name="T8" fmla="*/ 125 w 163"/>
                <a:gd name="T9" fmla="*/ 98 h 174"/>
                <a:gd name="T10" fmla="*/ 162 w 163"/>
                <a:gd name="T11" fmla="*/ 132 h 174"/>
                <a:gd name="T12" fmla="*/ 141 w 163"/>
                <a:gd name="T13" fmla="*/ 173 h 174"/>
                <a:gd name="T14" fmla="*/ 107 w 163"/>
                <a:gd name="T15" fmla="*/ 146 h 174"/>
                <a:gd name="T16" fmla="*/ 53 w 163"/>
                <a:gd name="T17" fmla="*/ 60 h 174"/>
                <a:gd name="T18" fmla="*/ 0 w 163"/>
                <a:gd name="T19" fmla="*/ 0 h 174"/>
                <a:gd name="T20" fmla="*/ 0 w 163"/>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74"/>
                <a:gd name="T35" fmla="*/ 163 w 163"/>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74">
                  <a:moveTo>
                    <a:pt x="0" y="0"/>
                  </a:moveTo>
                  <a:lnTo>
                    <a:pt x="0" y="0"/>
                  </a:lnTo>
                  <a:lnTo>
                    <a:pt x="35" y="8"/>
                  </a:lnTo>
                  <a:lnTo>
                    <a:pt x="118" y="71"/>
                  </a:lnTo>
                  <a:lnTo>
                    <a:pt x="125" y="98"/>
                  </a:lnTo>
                  <a:lnTo>
                    <a:pt x="162" y="132"/>
                  </a:lnTo>
                  <a:lnTo>
                    <a:pt x="141" y="173"/>
                  </a:lnTo>
                  <a:lnTo>
                    <a:pt x="107" y="146"/>
                  </a:lnTo>
                  <a:lnTo>
                    <a:pt x="53" y="60"/>
                  </a:lnTo>
                  <a:lnTo>
                    <a:pt x="0" y="0"/>
                  </a:lnTo>
                </a:path>
              </a:pathLst>
            </a:custGeom>
            <a:grpFill/>
            <a:ln w="6350" cap="rnd">
              <a:noFill/>
              <a:round/>
              <a:headEnd/>
              <a:tailEnd/>
            </a:ln>
          </p:spPr>
          <p:txBody>
            <a:bodyPr/>
            <a:lstStyle/>
            <a:p>
              <a:endParaRPr lang="en-US"/>
            </a:p>
          </p:txBody>
        </p:sp>
        <p:sp>
          <p:nvSpPr>
            <p:cNvPr id="85061" name="Freeform 27"/>
            <p:cNvSpPr>
              <a:spLocks/>
            </p:cNvSpPr>
            <p:nvPr/>
          </p:nvSpPr>
          <p:spPr bwMode="auto">
            <a:xfrm>
              <a:off x="4785" y="1316"/>
              <a:ext cx="90" cy="67"/>
            </a:xfrm>
            <a:custGeom>
              <a:avLst/>
              <a:gdLst>
                <a:gd name="T0" fmla="*/ 0 w 90"/>
                <a:gd name="T1" fmla="*/ 54 h 67"/>
                <a:gd name="T2" fmla="*/ 0 w 90"/>
                <a:gd name="T3" fmla="*/ 54 h 67"/>
                <a:gd name="T4" fmla="*/ 9 w 90"/>
                <a:gd name="T5" fmla="*/ 56 h 67"/>
                <a:gd name="T6" fmla="*/ 52 w 90"/>
                <a:gd name="T7" fmla="*/ 66 h 67"/>
                <a:gd name="T8" fmla="*/ 89 w 90"/>
                <a:gd name="T9" fmla="*/ 40 h 67"/>
                <a:gd name="T10" fmla="*/ 82 w 90"/>
                <a:gd name="T11" fmla="*/ 22 h 67"/>
                <a:gd name="T12" fmla="*/ 32 w 90"/>
                <a:gd name="T13" fmla="*/ 0 h 67"/>
                <a:gd name="T14" fmla="*/ 0 w 90"/>
                <a:gd name="T15" fmla="*/ 54 h 67"/>
                <a:gd name="T16" fmla="*/ 0 w 90"/>
                <a:gd name="T17" fmla="*/ 54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7"/>
                <a:gd name="T29" fmla="*/ 90 w 90"/>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7">
                  <a:moveTo>
                    <a:pt x="0" y="54"/>
                  </a:moveTo>
                  <a:lnTo>
                    <a:pt x="0" y="54"/>
                  </a:lnTo>
                  <a:lnTo>
                    <a:pt x="9" y="56"/>
                  </a:lnTo>
                  <a:lnTo>
                    <a:pt x="52" y="66"/>
                  </a:lnTo>
                  <a:lnTo>
                    <a:pt x="89" y="40"/>
                  </a:lnTo>
                  <a:lnTo>
                    <a:pt x="82" y="22"/>
                  </a:lnTo>
                  <a:lnTo>
                    <a:pt x="32" y="0"/>
                  </a:lnTo>
                  <a:lnTo>
                    <a:pt x="0" y="54"/>
                  </a:lnTo>
                </a:path>
              </a:pathLst>
            </a:custGeom>
            <a:grpFill/>
            <a:ln w="6350" cap="rnd">
              <a:noFill/>
              <a:round/>
              <a:headEnd/>
              <a:tailEnd/>
            </a:ln>
          </p:spPr>
          <p:txBody>
            <a:bodyPr/>
            <a:lstStyle/>
            <a:p>
              <a:endParaRPr lang="en-US"/>
            </a:p>
          </p:txBody>
        </p:sp>
        <p:sp>
          <p:nvSpPr>
            <p:cNvPr id="85062" name="Freeform 28"/>
            <p:cNvSpPr>
              <a:spLocks/>
            </p:cNvSpPr>
            <p:nvPr/>
          </p:nvSpPr>
          <p:spPr bwMode="auto">
            <a:xfrm>
              <a:off x="4812" y="1142"/>
              <a:ext cx="48" cy="166"/>
            </a:xfrm>
            <a:custGeom>
              <a:avLst/>
              <a:gdLst>
                <a:gd name="T0" fmla="*/ 0 w 48"/>
                <a:gd name="T1" fmla="*/ 40 h 166"/>
                <a:gd name="T2" fmla="*/ 0 w 48"/>
                <a:gd name="T3" fmla="*/ 40 h 166"/>
                <a:gd name="T4" fmla="*/ 9 w 48"/>
                <a:gd name="T5" fmla="*/ 165 h 166"/>
                <a:gd name="T6" fmla="*/ 47 w 48"/>
                <a:gd name="T7" fmla="*/ 112 h 166"/>
                <a:gd name="T8" fmla="*/ 15 w 48"/>
                <a:gd name="T9" fmla="*/ 0 h 166"/>
                <a:gd name="T10" fmla="*/ 0 w 48"/>
                <a:gd name="T11" fmla="*/ 40 h 166"/>
                <a:gd name="T12" fmla="*/ 0 w 48"/>
                <a:gd name="T13" fmla="*/ 40 h 166"/>
                <a:gd name="T14" fmla="*/ 0 60000 65536"/>
                <a:gd name="T15" fmla="*/ 0 60000 65536"/>
                <a:gd name="T16" fmla="*/ 0 60000 65536"/>
                <a:gd name="T17" fmla="*/ 0 60000 65536"/>
                <a:gd name="T18" fmla="*/ 0 60000 65536"/>
                <a:gd name="T19" fmla="*/ 0 60000 65536"/>
                <a:gd name="T20" fmla="*/ 0 60000 65536"/>
                <a:gd name="T21" fmla="*/ 0 w 48"/>
                <a:gd name="T22" fmla="*/ 0 h 166"/>
                <a:gd name="T23" fmla="*/ 48 w 48"/>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66">
                  <a:moveTo>
                    <a:pt x="0" y="40"/>
                  </a:moveTo>
                  <a:lnTo>
                    <a:pt x="0" y="40"/>
                  </a:lnTo>
                  <a:lnTo>
                    <a:pt x="9" y="165"/>
                  </a:lnTo>
                  <a:lnTo>
                    <a:pt x="47" y="112"/>
                  </a:lnTo>
                  <a:lnTo>
                    <a:pt x="15" y="0"/>
                  </a:lnTo>
                  <a:lnTo>
                    <a:pt x="0" y="40"/>
                  </a:lnTo>
                </a:path>
              </a:pathLst>
            </a:custGeom>
            <a:grpFill/>
            <a:ln w="6350" cap="rnd">
              <a:noFill/>
              <a:round/>
              <a:headEnd/>
              <a:tailEnd/>
            </a:ln>
          </p:spPr>
          <p:txBody>
            <a:bodyPr/>
            <a:lstStyle/>
            <a:p>
              <a:endParaRPr lang="en-US"/>
            </a:p>
          </p:txBody>
        </p:sp>
        <p:sp>
          <p:nvSpPr>
            <p:cNvPr id="85063" name="Freeform 29"/>
            <p:cNvSpPr>
              <a:spLocks/>
            </p:cNvSpPr>
            <p:nvPr/>
          </p:nvSpPr>
          <p:spPr bwMode="auto">
            <a:xfrm>
              <a:off x="4651" y="1392"/>
              <a:ext cx="170" cy="129"/>
            </a:xfrm>
            <a:custGeom>
              <a:avLst/>
              <a:gdLst>
                <a:gd name="T0" fmla="*/ 0 w 170"/>
                <a:gd name="T1" fmla="*/ 128 h 129"/>
                <a:gd name="T2" fmla="*/ 0 w 170"/>
                <a:gd name="T3" fmla="*/ 128 h 129"/>
                <a:gd name="T4" fmla="*/ 29 w 170"/>
                <a:gd name="T5" fmla="*/ 103 h 129"/>
                <a:gd name="T6" fmla="*/ 73 w 170"/>
                <a:gd name="T7" fmla="*/ 103 h 129"/>
                <a:gd name="T8" fmla="*/ 97 w 170"/>
                <a:gd name="T9" fmla="*/ 69 h 129"/>
                <a:gd name="T10" fmla="*/ 132 w 170"/>
                <a:gd name="T11" fmla="*/ 46 h 129"/>
                <a:gd name="T12" fmla="*/ 158 w 170"/>
                <a:gd name="T13" fmla="*/ 0 h 129"/>
                <a:gd name="T14" fmla="*/ 169 w 170"/>
                <a:gd name="T15" fmla="*/ 33 h 129"/>
                <a:gd name="T16" fmla="*/ 143 w 170"/>
                <a:gd name="T17" fmla="*/ 107 h 129"/>
                <a:gd name="T18" fmla="*/ 90 w 170"/>
                <a:gd name="T19" fmla="*/ 126 h 129"/>
                <a:gd name="T20" fmla="*/ 51 w 170"/>
                <a:gd name="T21" fmla="*/ 120 h 129"/>
                <a:gd name="T22" fmla="*/ 0 w 170"/>
                <a:gd name="T23" fmla="*/ 128 h 129"/>
                <a:gd name="T24" fmla="*/ 0 w 170"/>
                <a:gd name="T25" fmla="*/ 12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0"/>
                <a:gd name="T40" fmla="*/ 0 h 129"/>
                <a:gd name="T41" fmla="*/ 170 w 170"/>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0" h="129">
                  <a:moveTo>
                    <a:pt x="0" y="128"/>
                  </a:moveTo>
                  <a:lnTo>
                    <a:pt x="0" y="128"/>
                  </a:lnTo>
                  <a:lnTo>
                    <a:pt x="29" y="103"/>
                  </a:lnTo>
                  <a:lnTo>
                    <a:pt x="73" y="103"/>
                  </a:lnTo>
                  <a:lnTo>
                    <a:pt x="97" y="69"/>
                  </a:lnTo>
                  <a:lnTo>
                    <a:pt x="132" y="46"/>
                  </a:lnTo>
                  <a:lnTo>
                    <a:pt x="158" y="0"/>
                  </a:lnTo>
                  <a:lnTo>
                    <a:pt x="169" y="33"/>
                  </a:lnTo>
                  <a:lnTo>
                    <a:pt x="143" y="107"/>
                  </a:lnTo>
                  <a:lnTo>
                    <a:pt x="90" y="126"/>
                  </a:lnTo>
                  <a:lnTo>
                    <a:pt x="51" y="120"/>
                  </a:lnTo>
                  <a:lnTo>
                    <a:pt x="0" y="128"/>
                  </a:lnTo>
                </a:path>
              </a:pathLst>
            </a:custGeom>
            <a:grpFill/>
            <a:ln w="6350" cap="rnd">
              <a:noFill/>
              <a:round/>
              <a:headEnd/>
              <a:tailEnd/>
            </a:ln>
          </p:spPr>
          <p:txBody>
            <a:bodyPr/>
            <a:lstStyle/>
            <a:p>
              <a:endParaRPr lang="en-US"/>
            </a:p>
          </p:txBody>
        </p:sp>
        <p:sp>
          <p:nvSpPr>
            <p:cNvPr id="85064" name="Freeform 30"/>
            <p:cNvSpPr>
              <a:spLocks/>
            </p:cNvSpPr>
            <p:nvPr/>
          </p:nvSpPr>
          <p:spPr bwMode="auto">
            <a:xfrm>
              <a:off x="3886" y="1905"/>
              <a:ext cx="28" cy="58"/>
            </a:xfrm>
            <a:custGeom>
              <a:avLst/>
              <a:gdLst>
                <a:gd name="T0" fmla="*/ 0 w 28"/>
                <a:gd name="T1" fmla="*/ 0 h 58"/>
                <a:gd name="T2" fmla="*/ 0 w 28"/>
                <a:gd name="T3" fmla="*/ 0 h 58"/>
                <a:gd name="T4" fmla="*/ 4 w 28"/>
                <a:gd name="T5" fmla="*/ 57 h 58"/>
                <a:gd name="T6" fmla="*/ 27 w 28"/>
                <a:gd name="T7" fmla="*/ 45 h 58"/>
                <a:gd name="T8" fmla="*/ 15 w 28"/>
                <a:gd name="T9" fmla="*/ 11 h 58"/>
                <a:gd name="T10" fmla="*/ 0 w 28"/>
                <a:gd name="T11" fmla="*/ 0 h 58"/>
                <a:gd name="T12" fmla="*/ 0 w 28"/>
                <a:gd name="T13" fmla="*/ 0 h 58"/>
                <a:gd name="T14" fmla="*/ 0 60000 65536"/>
                <a:gd name="T15" fmla="*/ 0 60000 65536"/>
                <a:gd name="T16" fmla="*/ 0 60000 65536"/>
                <a:gd name="T17" fmla="*/ 0 60000 65536"/>
                <a:gd name="T18" fmla="*/ 0 60000 65536"/>
                <a:gd name="T19" fmla="*/ 0 60000 65536"/>
                <a:gd name="T20" fmla="*/ 0 60000 65536"/>
                <a:gd name="T21" fmla="*/ 0 w 28"/>
                <a:gd name="T22" fmla="*/ 0 h 58"/>
                <a:gd name="T23" fmla="*/ 28 w 28"/>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58">
                  <a:moveTo>
                    <a:pt x="0" y="0"/>
                  </a:moveTo>
                  <a:lnTo>
                    <a:pt x="0" y="0"/>
                  </a:lnTo>
                  <a:lnTo>
                    <a:pt x="4" y="57"/>
                  </a:lnTo>
                  <a:lnTo>
                    <a:pt x="27" y="45"/>
                  </a:lnTo>
                  <a:lnTo>
                    <a:pt x="15" y="11"/>
                  </a:lnTo>
                  <a:lnTo>
                    <a:pt x="0" y="0"/>
                  </a:lnTo>
                </a:path>
              </a:pathLst>
            </a:custGeom>
            <a:grpFill/>
            <a:ln w="6350" cap="rnd">
              <a:noFill/>
              <a:round/>
              <a:headEnd/>
              <a:tailEnd/>
            </a:ln>
          </p:spPr>
          <p:txBody>
            <a:bodyPr/>
            <a:lstStyle/>
            <a:p>
              <a:endParaRPr lang="en-US"/>
            </a:p>
          </p:txBody>
        </p:sp>
        <p:sp>
          <p:nvSpPr>
            <p:cNvPr id="85065" name="Freeform 31"/>
            <p:cNvSpPr>
              <a:spLocks/>
            </p:cNvSpPr>
            <p:nvPr/>
          </p:nvSpPr>
          <p:spPr bwMode="auto">
            <a:xfrm>
              <a:off x="2849" y="469"/>
              <a:ext cx="160" cy="114"/>
            </a:xfrm>
            <a:custGeom>
              <a:avLst/>
              <a:gdLst>
                <a:gd name="T0" fmla="*/ 0 w 160"/>
                <a:gd name="T1" fmla="*/ 13 h 114"/>
                <a:gd name="T2" fmla="*/ 0 w 160"/>
                <a:gd name="T3" fmla="*/ 13 h 114"/>
                <a:gd name="T4" fmla="*/ 1 w 160"/>
                <a:gd name="T5" fmla="*/ 27 h 114"/>
                <a:gd name="T6" fmla="*/ 29 w 160"/>
                <a:gd name="T7" fmla="*/ 63 h 114"/>
                <a:gd name="T8" fmla="*/ 73 w 160"/>
                <a:gd name="T9" fmla="*/ 55 h 114"/>
                <a:gd name="T10" fmla="*/ 44 w 160"/>
                <a:gd name="T11" fmla="*/ 68 h 114"/>
                <a:gd name="T12" fmla="*/ 78 w 160"/>
                <a:gd name="T13" fmla="*/ 86 h 114"/>
                <a:gd name="T14" fmla="*/ 48 w 160"/>
                <a:gd name="T15" fmla="*/ 89 h 114"/>
                <a:gd name="T16" fmla="*/ 94 w 160"/>
                <a:gd name="T17" fmla="*/ 113 h 114"/>
                <a:gd name="T18" fmla="*/ 159 w 160"/>
                <a:gd name="T19" fmla="*/ 40 h 114"/>
                <a:gd name="T20" fmla="*/ 83 w 160"/>
                <a:gd name="T21" fmla="*/ 0 h 114"/>
                <a:gd name="T22" fmla="*/ 85 w 160"/>
                <a:gd name="T23" fmla="*/ 39 h 114"/>
                <a:gd name="T24" fmla="*/ 55 w 160"/>
                <a:gd name="T25" fmla="*/ 9 h 114"/>
                <a:gd name="T26" fmla="*/ 0 w 160"/>
                <a:gd name="T27" fmla="*/ 13 h 114"/>
                <a:gd name="T28" fmla="*/ 0 w 160"/>
                <a:gd name="T29" fmla="*/ 13 h 1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114"/>
                <a:gd name="T47" fmla="*/ 160 w 160"/>
                <a:gd name="T48" fmla="*/ 114 h 1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114">
                  <a:moveTo>
                    <a:pt x="0" y="13"/>
                  </a:moveTo>
                  <a:lnTo>
                    <a:pt x="0" y="13"/>
                  </a:lnTo>
                  <a:lnTo>
                    <a:pt x="1" y="27"/>
                  </a:lnTo>
                  <a:lnTo>
                    <a:pt x="29" y="63"/>
                  </a:lnTo>
                  <a:lnTo>
                    <a:pt x="73" y="55"/>
                  </a:lnTo>
                  <a:lnTo>
                    <a:pt x="44" y="68"/>
                  </a:lnTo>
                  <a:lnTo>
                    <a:pt x="78" y="86"/>
                  </a:lnTo>
                  <a:lnTo>
                    <a:pt x="48" y="89"/>
                  </a:lnTo>
                  <a:lnTo>
                    <a:pt x="94" y="113"/>
                  </a:lnTo>
                  <a:lnTo>
                    <a:pt x="159" y="40"/>
                  </a:lnTo>
                  <a:lnTo>
                    <a:pt x="83" y="0"/>
                  </a:lnTo>
                  <a:lnTo>
                    <a:pt x="85" y="39"/>
                  </a:lnTo>
                  <a:lnTo>
                    <a:pt x="55" y="9"/>
                  </a:lnTo>
                  <a:lnTo>
                    <a:pt x="0" y="13"/>
                  </a:lnTo>
                </a:path>
              </a:pathLst>
            </a:custGeom>
            <a:grpFill/>
            <a:ln w="6350" cap="rnd">
              <a:noFill/>
              <a:round/>
              <a:headEnd/>
              <a:tailEnd/>
            </a:ln>
          </p:spPr>
          <p:txBody>
            <a:bodyPr/>
            <a:lstStyle/>
            <a:p>
              <a:endParaRPr lang="en-US"/>
            </a:p>
          </p:txBody>
        </p:sp>
        <p:sp>
          <p:nvSpPr>
            <p:cNvPr id="85066" name="Freeform 32"/>
            <p:cNvSpPr>
              <a:spLocks/>
            </p:cNvSpPr>
            <p:nvPr/>
          </p:nvSpPr>
          <p:spPr bwMode="auto">
            <a:xfrm>
              <a:off x="2961" y="453"/>
              <a:ext cx="134" cy="47"/>
            </a:xfrm>
            <a:custGeom>
              <a:avLst/>
              <a:gdLst>
                <a:gd name="T0" fmla="*/ 0 w 134"/>
                <a:gd name="T1" fmla="*/ 22 h 47"/>
                <a:gd name="T2" fmla="*/ 23 w 134"/>
                <a:gd name="T3" fmla="*/ 33 h 47"/>
                <a:gd name="T4" fmla="*/ 77 w 134"/>
                <a:gd name="T5" fmla="*/ 46 h 47"/>
                <a:gd name="T6" fmla="*/ 133 w 134"/>
                <a:gd name="T7" fmla="*/ 22 h 47"/>
                <a:gd name="T8" fmla="*/ 100 w 134"/>
                <a:gd name="T9" fmla="*/ 5 h 47"/>
                <a:gd name="T10" fmla="*/ 61 w 134"/>
                <a:gd name="T11" fmla="*/ 19 h 47"/>
                <a:gd name="T12" fmla="*/ 23 w 134"/>
                <a:gd name="T13" fmla="*/ 0 h 47"/>
                <a:gd name="T14" fmla="*/ 0 w 134"/>
                <a:gd name="T15" fmla="*/ 22 h 47"/>
                <a:gd name="T16" fmla="*/ 0 w 134"/>
                <a:gd name="T17" fmla="*/ 22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47"/>
                <a:gd name="T29" fmla="*/ 134 w 134"/>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47">
                  <a:moveTo>
                    <a:pt x="0" y="22"/>
                  </a:moveTo>
                  <a:lnTo>
                    <a:pt x="23" y="33"/>
                  </a:lnTo>
                  <a:lnTo>
                    <a:pt x="77" y="46"/>
                  </a:lnTo>
                  <a:lnTo>
                    <a:pt x="133" y="22"/>
                  </a:lnTo>
                  <a:lnTo>
                    <a:pt x="100" y="5"/>
                  </a:lnTo>
                  <a:lnTo>
                    <a:pt x="61" y="19"/>
                  </a:lnTo>
                  <a:lnTo>
                    <a:pt x="23" y="0"/>
                  </a:lnTo>
                  <a:lnTo>
                    <a:pt x="0" y="22"/>
                  </a:lnTo>
                </a:path>
              </a:pathLst>
            </a:custGeom>
            <a:grpFill/>
            <a:ln w="6350" cap="rnd">
              <a:noFill/>
              <a:round/>
              <a:headEnd/>
              <a:tailEnd/>
            </a:ln>
          </p:spPr>
          <p:txBody>
            <a:bodyPr/>
            <a:lstStyle/>
            <a:p>
              <a:endParaRPr lang="en-US"/>
            </a:p>
          </p:txBody>
        </p:sp>
        <p:sp>
          <p:nvSpPr>
            <p:cNvPr id="85067" name="Freeform 33"/>
            <p:cNvSpPr>
              <a:spLocks/>
            </p:cNvSpPr>
            <p:nvPr/>
          </p:nvSpPr>
          <p:spPr bwMode="auto">
            <a:xfrm>
              <a:off x="2999" y="530"/>
              <a:ext cx="63" cy="33"/>
            </a:xfrm>
            <a:custGeom>
              <a:avLst/>
              <a:gdLst>
                <a:gd name="T0" fmla="*/ 0 w 63"/>
                <a:gd name="T1" fmla="*/ 26 h 33"/>
                <a:gd name="T2" fmla="*/ 5 w 63"/>
                <a:gd name="T3" fmla="*/ 9 h 33"/>
                <a:gd name="T4" fmla="*/ 33 w 63"/>
                <a:gd name="T5" fmla="*/ 0 h 33"/>
                <a:gd name="T6" fmla="*/ 62 w 63"/>
                <a:gd name="T7" fmla="*/ 16 h 33"/>
                <a:gd name="T8" fmla="*/ 25 w 63"/>
                <a:gd name="T9" fmla="*/ 32 h 33"/>
                <a:gd name="T10" fmla="*/ 0 w 63"/>
                <a:gd name="T11" fmla="*/ 26 h 33"/>
                <a:gd name="T12" fmla="*/ 0 w 63"/>
                <a:gd name="T13" fmla="*/ 26 h 33"/>
                <a:gd name="T14" fmla="*/ 0 60000 65536"/>
                <a:gd name="T15" fmla="*/ 0 60000 65536"/>
                <a:gd name="T16" fmla="*/ 0 60000 65536"/>
                <a:gd name="T17" fmla="*/ 0 60000 65536"/>
                <a:gd name="T18" fmla="*/ 0 60000 65536"/>
                <a:gd name="T19" fmla="*/ 0 60000 65536"/>
                <a:gd name="T20" fmla="*/ 0 60000 65536"/>
                <a:gd name="T21" fmla="*/ 0 w 63"/>
                <a:gd name="T22" fmla="*/ 0 h 33"/>
                <a:gd name="T23" fmla="*/ 63 w 6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33">
                  <a:moveTo>
                    <a:pt x="0" y="26"/>
                  </a:moveTo>
                  <a:lnTo>
                    <a:pt x="5" y="9"/>
                  </a:lnTo>
                  <a:lnTo>
                    <a:pt x="33" y="0"/>
                  </a:lnTo>
                  <a:lnTo>
                    <a:pt x="62" y="16"/>
                  </a:lnTo>
                  <a:lnTo>
                    <a:pt x="25" y="32"/>
                  </a:lnTo>
                  <a:lnTo>
                    <a:pt x="0" y="26"/>
                  </a:lnTo>
                </a:path>
              </a:pathLst>
            </a:custGeom>
            <a:grpFill/>
            <a:ln w="6350" cap="rnd">
              <a:noFill/>
              <a:round/>
              <a:headEnd/>
              <a:tailEnd/>
            </a:ln>
          </p:spPr>
          <p:txBody>
            <a:bodyPr/>
            <a:lstStyle/>
            <a:p>
              <a:endParaRPr lang="en-US"/>
            </a:p>
          </p:txBody>
        </p:sp>
        <p:sp>
          <p:nvSpPr>
            <p:cNvPr id="85068" name="Freeform 34"/>
            <p:cNvSpPr>
              <a:spLocks/>
            </p:cNvSpPr>
            <p:nvPr/>
          </p:nvSpPr>
          <p:spPr bwMode="auto">
            <a:xfrm>
              <a:off x="3461" y="688"/>
              <a:ext cx="93" cy="68"/>
            </a:xfrm>
            <a:custGeom>
              <a:avLst/>
              <a:gdLst>
                <a:gd name="T0" fmla="*/ 0 w 93"/>
                <a:gd name="T1" fmla="*/ 31 h 68"/>
                <a:gd name="T2" fmla="*/ 36 w 93"/>
                <a:gd name="T3" fmla="*/ 47 h 68"/>
                <a:gd name="T4" fmla="*/ 32 w 93"/>
                <a:gd name="T5" fmla="*/ 64 h 68"/>
                <a:gd name="T6" fmla="*/ 92 w 93"/>
                <a:gd name="T7" fmla="*/ 67 h 68"/>
                <a:gd name="T8" fmla="*/ 59 w 93"/>
                <a:gd name="T9" fmla="*/ 10 h 68"/>
                <a:gd name="T10" fmla="*/ 24 w 93"/>
                <a:gd name="T11" fmla="*/ 0 h 68"/>
                <a:gd name="T12" fmla="*/ 0 w 93"/>
                <a:gd name="T13" fmla="*/ 31 h 68"/>
                <a:gd name="T14" fmla="*/ 0 w 93"/>
                <a:gd name="T15" fmla="*/ 31 h 6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68"/>
                <a:gd name="T26" fmla="*/ 93 w 93"/>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68">
                  <a:moveTo>
                    <a:pt x="0" y="31"/>
                  </a:moveTo>
                  <a:lnTo>
                    <a:pt x="36" y="47"/>
                  </a:lnTo>
                  <a:lnTo>
                    <a:pt x="32" y="64"/>
                  </a:lnTo>
                  <a:lnTo>
                    <a:pt x="92" y="67"/>
                  </a:lnTo>
                  <a:lnTo>
                    <a:pt x="59" y="10"/>
                  </a:lnTo>
                  <a:lnTo>
                    <a:pt x="24" y="0"/>
                  </a:lnTo>
                  <a:lnTo>
                    <a:pt x="0" y="31"/>
                  </a:lnTo>
                </a:path>
              </a:pathLst>
            </a:custGeom>
            <a:grpFill/>
            <a:ln w="6350" cap="rnd">
              <a:noFill/>
              <a:round/>
              <a:headEnd/>
              <a:tailEnd/>
            </a:ln>
          </p:spPr>
          <p:txBody>
            <a:bodyPr/>
            <a:lstStyle/>
            <a:p>
              <a:endParaRPr lang="en-US"/>
            </a:p>
          </p:txBody>
        </p:sp>
        <p:sp>
          <p:nvSpPr>
            <p:cNvPr id="85069" name="Freeform 35"/>
            <p:cNvSpPr>
              <a:spLocks/>
            </p:cNvSpPr>
            <p:nvPr/>
          </p:nvSpPr>
          <p:spPr bwMode="auto">
            <a:xfrm>
              <a:off x="3491" y="571"/>
              <a:ext cx="221" cy="114"/>
            </a:xfrm>
            <a:custGeom>
              <a:avLst/>
              <a:gdLst>
                <a:gd name="T0" fmla="*/ 0 w 221"/>
                <a:gd name="T1" fmla="*/ 97 h 114"/>
                <a:gd name="T2" fmla="*/ 47 w 221"/>
                <a:gd name="T3" fmla="*/ 113 h 114"/>
                <a:gd name="T4" fmla="*/ 103 w 221"/>
                <a:gd name="T5" fmla="*/ 59 h 114"/>
                <a:gd name="T6" fmla="*/ 220 w 221"/>
                <a:gd name="T7" fmla="*/ 25 h 114"/>
                <a:gd name="T8" fmla="*/ 209 w 221"/>
                <a:gd name="T9" fmla="*/ 0 h 114"/>
                <a:gd name="T10" fmla="*/ 111 w 221"/>
                <a:gd name="T11" fmla="*/ 22 h 114"/>
                <a:gd name="T12" fmla="*/ 30 w 221"/>
                <a:gd name="T13" fmla="*/ 56 h 114"/>
                <a:gd name="T14" fmla="*/ 0 w 221"/>
                <a:gd name="T15" fmla="*/ 97 h 114"/>
                <a:gd name="T16" fmla="*/ 0 w 221"/>
                <a:gd name="T17" fmla="*/ 9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1"/>
                <a:gd name="T28" fmla="*/ 0 h 114"/>
                <a:gd name="T29" fmla="*/ 221 w 221"/>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1" h="114">
                  <a:moveTo>
                    <a:pt x="0" y="97"/>
                  </a:moveTo>
                  <a:lnTo>
                    <a:pt x="47" y="113"/>
                  </a:lnTo>
                  <a:lnTo>
                    <a:pt x="103" y="59"/>
                  </a:lnTo>
                  <a:lnTo>
                    <a:pt x="220" y="25"/>
                  </a:lnTo>
                  <a:lnTo>
                    <a:pt x="209" y="0"/>
                  </a:lnTo>
                  <a:lnTo>
                    <a:pt x="111" y="22"/>
                  </a:lnTo>
                  <a:lnTo>
                    <a:pt x="30" y="56"/>
                  </a:lnTo>
                  <a:lnTo>
                    <a:pt x="0" y="97"/>
                  </a:lnTo>
                </a:path>
              </a:pathLst>
            </a:custGeom>
            <a:grpFill/>
            <a:ln w="6350" cap="rnd">
              <a:noFill/>
              <a:round/>
              <a:headEnd/>
              <a:tailEnd/>
            </a:ln>
          </p:spPr>
          <p:txBody>
            <a:bodyPr/>
            <a:lstStyle/>
            <a:p>
              <a:endParaRPr lang="en-US"/>
            </a:p>
          </p:txBody>
        </p:sp>
        <p:sp>
          <p:nvSpPr>
            <p:cNvPr id="85070" name="Freeform 36"/>
            <p:cNvSpPr>
              <a:spLocks/>
            </p:cNvSpPr>
            <p:nvPr/>
          </p:nvSpPr>
          <p:spPr bwMode="auto">
            <a:xfrm>
              <a:off x="2538" y="1122"/>
              <a:ext cx="69" cy="71"/>
            </a:xfrm>
            <a:custGeom>
              <a:avLst/>
              <a:gdLst>
                <a:gd name="T0" fmla="*/ 6 w 69"/>
                <a:gd name="T1" fmla="*/ 70 h 71"/>
                <a:gd name="T2" fmla="*/ 56 w 69"/>
                <a:gd name="T3" fmla="*/ 65 h 71"/>
                <a:gd name="T4" fmla="*/ 68 w 69"/>
                <a:gd name="T5" fmla="*/ 17 h 71"/>
                <a:gd name="T6" fmla="*/ 42 w 69"/>
                <a:gd name="T7" fmla="*/ 0 h 71"/>
                <a:gd name="T8" fmla="*/ 0 w 69"/>
                <a:gd name="T9" fmla="*/ 28 h 71"/>
                <a:gd name="T10" fmla="*/ 18 w 69"/>
                <a:gd name="T11" fmla="*/ 44 h 71"/>
                <a:gd name="T12" fmla="*/ 6 w 69"/>
                <a:gd name="T13" fmla="*/ 70 h 71"/>
                <a:gd name="T14" fmla="*/ 6 w 69"/>
                <a:gd name="T15" fmla="*/ 70 h 7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71"/>
                <a:gd name="T26" fmla="*/ 69 w 69"/>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71">
                  <a:moveTo>
                    <a:pt x="6" y="70"/>
                  </a:moveTo>
                  <a:lnTo>
                    <a:pt x="56" y="65"/>
                  </a:lnTo>
                  <a:lnTo>
                    <a:pt x="68" y="17"/>
                  </a:lnTo>
                  <a:lnTo>
                    <a:pt x="42" y="0"/>
                  </a:lnTo>
                  <a:lnTo>
                    <a:pt x="0" y="28"/>
                  </a:lnTo>
                  <a:lnTo>
                    <a:pt x="18" y="44"/>
                  </a:lnTo>
                  <a:lnTo>
                    <a:pt x="6" y="70"/>
                  </a:lnTo>
                </a:path>
              </a:pathLst>
            </a:custGeom>
            <a:grpFill/>
            <a:ln w="6350" cap="rnd">
              <a:noFill/>
              <a:round/>
              <a:headEnd/>
              <a:tailEnd/>
            </a:ln>
          </p:spPr>
          <p:txBody>
            <a:bodyPr/>
            <a:lstStyle/>
            <a:p>
              <a:endParaRPr lang="en-US"/>
            </a:p>
          </p:txBody>
        </p:sp>
        <p:sp>
          <p:nvSpPr>
            <p:cNvPr id="85071" name="Freeform 37"/>
            <p:cNvSpPr>
              <a:spLocks/>
            </p:cNvSpPr>
            <p:nvPr/>
          </p:nvSpPr>
          <p:spPr bwMode="auto">
            <a:xfrm>
              <a:off x="2598" y="1051"/>
              <a:ext cx="117" cy="180"/>
            </a:xfrm>
            <a:custGeom>
              <a:avLst/>
              <a:gdLst>
                <a:gd name="T0" fmla="*/ 0 w 117"/>
                <a:gd name="T1" fmla="*/ 41 h 180"/>
                <a:gd name="T2" fmla="*/ 0 w 117"/>
                <a:gd name="T3" fmla="*/ 41 h 180"/>
                <a:gd name="T4" fmla="*/ 18 w 117"/>
                <a:gd name="T5" fmla="*/ 2 h 180"/>
                <a:gd name="T6" fmla="*/ 44 w 117"/>
                <a:gd name="T7" fmla="*/ 0 h 180"/>
                <a:gd name="T8" fmla="*/ 28 w 117"/>
                <a:gd name="T9" fmla="*/ 23 h 180"/>
                <a:gd name="T10" fmla="*/ 64 w 117"/>
                <a:gd name="T11" fmla="*/ 26 h 180"/>
                <a:gd name="T12" fmla="*/ 44 w 117"/>
                <a:gd name="T13" fmla="*/ 57 h 180"/>
                <a:gd name="T14" fmla="*/ 68 w 117"/>
                <a:gd name="T15" fmla="*/ 65 h 180"/>
                <a:gd name="T16" fmla="*/ 94 w 117"/>
                <a:gd name="T17" fmla="*/ 102 h 180"/>
                <a:gd name="T18" fmla="*/ 91 w 117"/>
                <a:gd name="T19" fmla="*/ 122 h 180"/>
                <a:gd name="T20" fmla="*/ 116 w 117"/>
                <a:gd name="T21" fmla="*/ 124 h 180"/>
                <a:gd name="T22" fmla="*/ 112 w 117"/>
                <a:gd name="T23" fmla="*/ 156 h 180"/>
                <a:gd name="T24" fmla="*/ 7 w 117"/>
                <a:gd name="T25" fmla="*/ 179 h 180"/>
                <a:gd name="T26" fmla="*/ 39 w 117"/>
                <a:gd name="T27" fmla="*/ 152 h 180"/>
                <a:gd name="T28" fmla="*/ 12 w 117"/>
                <a:gd name="T29" fmla="*/ 141 h 180"/>
                <a:gd name="T30" fmla="*/ 20 w 117"/>
                <a:gd name="T31" fmla="*/ 122 h 180"/>
                <a:gd name="T32" fmla="*/ 47 w 117"/>
                <a:gd name="T33" fmla="*/ 110 h 180"/>
                <a:gd name="T34" fmla="*/ 46 w 117"/>
                <a:gd name="T35" fmla="*/ 79 h 180"/>
                <a:gd name="T36" fmla="*/ 16 w 117"/>
                <a:gd name="T37" fmla="*/ 83 h 180"/>
                <a:gd name="T38" fmla="*/ 12 w 117"/>
                <a:gd name="T39" fmla="*/ 43 h 180"/>
                <a:gd name="T40" fmla="*/ 0 w 117"/>
                <a:gd name="T41" fmla="*/ 41 h 180"/>
                <a:gd name="T42" fmla="*/ 0 w 117"/>
                <a:gd name="T43" fmla="*/ 41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7"/>
                <a:gd name="T67" fmla="*/ 0 h 180"/>
                <a:gd name="T68" fmla="*/ 117 w 117"/>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7" h="180">
                  <a:moveTo>
                    <a:pt x="0" y="41"/>
                  </a:moveTo>
                  <a:lnTo>
                    <a:pt x="0" y="41"/>
                  </a:lnTo>
                  <a:lnTo>
                    <a:pt x="18" y="2"/>
                  </a:lnTo>
                  <a:lnTo>
                    <a:pt x="44" y="0"/>
                  </a:lnTo>
                  <a:lnTo>
                    <a:pt x="28" y="23"/>
                  </a:lnTo>
                  <a:lnTo>
                    <a:pt x="64" y="26"/>
                  </a:lnTo>
                  <a:lnTo>
                    <a:pt x="44" y="57"/>
                  </a:lnTo>
                  <a:lnTo>
                    <a:pt x="68" y="65"/>
                  </a:lnTo>
                  <a:lnTo>
                    <a:pt x="94" y="102"/>
                  </a:lnTo>
                  <a:lnTo>
                    <a:pt x="91" y="122"/>
                  </a:lnTo>
                  <a:lnTo>
                    <a:pt x="116" y="124"/>
                  </a:lnTo>
                  <a:lnTo>
                    <a:pt x="112" y="156"/>
                  </a:lnTo>
                  <a:lnTo>
                    <a:pt x="7" y="179"/>
                  </a:lnTo>
                  <a:lnTo>
                    <a:pt x="39" y="152"/>
                  </a:lnTo>
                  <a:lnTo>
                    <a:pt x="12" y="141"/>
                  </a:lnTo>
                  <a:lnTo>
                    <a:pt x="20" y="122"/>
                  </a:lnTo>
                  <a:lnTo>
                    <a:pt x="47" y="110"/>
                  </a:lnTo>
                  <a:lnTo>
                    <a:pt x="46" y="79"/>
                  </a:lnTo>
                  <a:lnTo>
                    <a:pt x="16" y="83"/>
                  </a:lnTo>
                  <a:lnTo>
                    <a:pt x="12" y="43"/>
                  </a:lnTo>
                  <a:lnTo>
                    <a:pt x="0" y="41"/>
                  </a:lnTo>
                </a:path>
              </a:pathLst>
            </a:custGeom>
            <a:grpFill/>
            <a:ln w="6350" cap="rnd">
              <a:noFill/>
              <a:round/>
              <a:headEnd/>
              <a:tailEnd/>
            </a:ln>
          </p:spPr>
          <p:txBody>
            <a:bodyPr/>
            <a:lstStyle/>
            <a:p>
              <a:endParaRPr lang="en-US"/>
            </a:p>
          </p:txBody>
        </p:sp>
        <p:sp>
          <p:nvSpPr>
            <p:cNvPr id="85072" name="Freeform 38"/>
            <p:cNvSpPr>
              <a:spLocks/>
            </p:cNvSpPr>
            <p:nvPr/>
          </p:nvSpPr>
          <p:spPr bwMode="auto">
            <a:xfrm>
              <a:off x="2811" y="1393"/>
              <a:ext cx="24" cy="42"/>
            </a:xfrm>
            <a:custGeom>
              <a:avLst/>
              <a:gdLst>
                <a:gd name="T0" fmla="*/ 0 w 24"/>
                <a:gd name="T1" fmla="*/ 4 h 42"/>
                <a:gd name="T2" fmla="*/ 0 w 24"/>
                <a:gd name="T3" fmla="*/ 4 h 42"/>
                <a:gd name="T4" fmla="*/ 5 w 24"/>
                <a:gd name="T5" fmla="*/ 37 h 42"/>
                <a:gd name="T6" fmla="*/ 12 w 24"/>
                <a:gd name="T7" fmla="*/ 41 h 42"/>
                <a:gd name="T8" fmla="*/ 23 w 24"/>
                <a:gd name="T9" fmla="*/ 15 h 42"/>
                <a:gd name="T10" fmla="*/ 14 w 24"/>
                <a:gd name="T11" fmla="*/ 0 h 42"/>
                <a:gd name="T12" fmla="*/ 0 w 24"/>
                <a:gd name="T13" fmla="*/ 4 h 42"/>
                <a:gd name="T14" fmla="*/ 0 w 24"/>
                <a:gd name="T15" fmla="*/ 4 h 4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42"/>
                <a:gd name="T26" fmla="*/ 24 w 2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42">
                  <a:moveTo>
                    <a:pt x="0" y="4"/>
                  </a:moveTo>
                  <a:lnTo>
                    <a:pt x="0" y="4"/>
                  </a:lnTo>
                  <a:lnTo>
                    <a:pt x="5" y="37"/>
                  </a:lnTo>
                  <a:lnTo>
                    <a:pt x="12" y="41"/>
                  </a:lnTo>
                  <a:lnTo>
                    <a:pt x="23" y="15"/>
                  </a:lnTo>
                  <a:lnTo>
                    <a:pt x="14" y="0"/>
                  </a:lnTo>
                  <a:lnTo>
                    <a:pt x="0" y="4"/>
                  </a:lnTo>
                </a:path>
              </a:pathLst>
            </a:custGeom>
            <a:grpFill/>
            <a:ln w="6350" cap="rnd">
              <a:noFill/>
              <a:round/>
              <a:headEnd/>
              <a:tailEnd/>
            </a:ln>
          </p:spPr>
          <p:txBody>
            <a:bodyPr/>
            <a:lstStyle/>
            <a:p>
              <a:endParaRPr lang="en-US"/>
            </a:p>
          </p:txBody>
        </p:sp>
        <p:sp>
          <p:nvSpPr>
            <p:cNvPr id="85073" name="Freeform 39"/>
            <p:cNvSpPr>
              <a:spLocks/>
            </p:cNvSpPr>
            <p:nvPr/>
          </p:nvSpPr>
          <p:spPr bwMode="auto">
            <a:xfrm>
              <a:off x="2876" y="1447"/>
              <a:ext cx="45" cy="27"/>
            </a:xfrm>
            <a:custGeom>
              <a:avLst/>
              <a:gdLst>
                <a:gd name="T0" fmla="*/ 0 w 45"/>
                <a:gd name="T1" fmla="*/ 5 h 27"/>
                <a:gd name="T2" fmla="*/ 0 w 45"/>
                <a:gd name="T3" fmla="*/ 5 h 27"/>
                <a:gd name="T4" fmla="*/ 39 w 45"/>
                <a:gd name="T5" fmla="*/ 26 h 27"/>
                <a:gd name="T6" fmla="*/ 44 w 45"/>
                <a:gd name="T7" fmla="*/ 0 h 27"/>
                <a:gd name="T8" fmla="*/ 0 w 45"/>
                <a:gd name="T9" fmla="*/ 5 h 27"/>
                <a:gd name="T10" fmla="*/ 0 w 45"/>
                <a:gd name="T11" fmla="*/ 5 h 27"/>
                <a:gd name="T12" fmla="*/ 0 60000 65536"/>
                <a:gd name="T13" fmla="*/ 0 60000 65536"/>
                <a:gd name="T14" fmla="*/ 0 60000 65536"/>
                <a:gd name="T15" fmla="*/ 0 60000 65536"/>
                <a:gd name="T16" fmla="*/ 0 60000 65536"/>
                <a:gd name="T17" fmla="*/ 0 60000 65536"/>
                <a:gd name="T18" fmla="*/ 0 w 45"/>
                <a:gd name="T19" fmla="*/ 0 h 27"/>
                <a:gd name="T20" fmla="*/ 45 w 4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45" h="27">
                  <a:moveTo>
                    <a:pt x="0" y="5"/>
                  </a:moveTo>
                  <a:lnTo>
                    <a:pt x="0" y="5"/>
                  </a:lnTo>
                  <a:lnTo>
                    <a:pt x="39" y="26"/>
                  </a:lnTo>
                  <a:lnTo>
                    <a:pt x="44" y="0"/>
                  </a:lnTo>
                  <a:lnTo>
                    <a:pt x="0" y="5"/>
                  </a:lnTo>
                </a:path>
              </a:pathLst>
            </a:custGeom>
            <a:grpFill/>
            <a:ln w="6350" cap="rnd">
              <a:noFill/>
              <a:round/>
              <a:headEnd/>
              <a:tailEnd/>
            </a:ln>
          </p:spPr>
          <p:txBody>
            <a:bodyPr/>
            <a:lstStyle/>
            <a:p>
              <a:endParaRPr lang="en-US"/>
            </a:p>
          </p:txBody>
        </p:sp>
        <p:sp>
          <p:nvSpPr>
            <p:cNvPr id="85074" name="Freeform 40"/>
            <p:cNvSpPr>
              <a:spLocks/>
            </p:cNvSpPr>
            <p:nvPr/>
          </p:nvSpPr>
          <p:spPr bwMode="auto">
            <a:xfrm>
              <a:off x="2551" y="548"/>
              <a:ext cx="2992" cy="1483"/>
            </a:xfrm>
            <a:custGeom>
              <a:avLst/>
              <a:gdLst>
                <a:gd name="T0" fmla="*/ 753 w 2992"/>
                <a:gd name="T1" fmla="*/ 1208 h 1483"/>
                <a:gd name="T2" fmla="*/ 1005 w 2992"/>
                <a:gd name="T3" fmla="*/ 1216 h 1483"/>
                <a:gd name="T4" fmla="*/ 901 w 2992"/>
                <a:gd name="T5" fmla="*/ 1123 h 1483"/>
                <a:gd name="T6" fmla="*/ 1000 w 2992"/>
                <a:gd name="T7" fmla="*/ 1109 h 1483"/>
                <a:gd name="T8" fmla="*/ 1265 w 2992"/>
                <a:gd name="T9" fmla="*/ 1318 h 1483"/>
                <a:gd name="T10" fmla="*/ 1491 w 2992"/>
                <a:gd name="T11" fmla="*/ 1171 h 1483"/>
                <a:gd name="T12" fmla="*/ 1614 w 2992"/>
                <a:gd name="T13" fmla="*/ 1381 h 1483"/>
                <a:gd name="T14" fmla="*/ 1692 w 2992"/>
                <a:gd name="T15" fmla="*/ 1428 h 1483"/>
                <a:gd name="T16" fmla="*/ 1714 w 2992"/>
                <a:gd name="T17" fmla="*/ 1375 h 1483"/>
                <a:gd name="T18" fmla="*/ 1791 w 2992"/>
                <a:gd name="T19" fmla="*/ 1196 h 1483"/>
                <a:gd name="T20" fmla="*/ 1979 w 2992"/>
                <a:gd name="T21" fmla="*/ 915 h 1483"/>
                <a:gd name="T22" fmla="*/ 1958 w 2992"/>
                <a:gd name="T23" fmla="*/ 892 h 1483"/>
                <a:gd name="T24" fmla="*/ 2051 w 2992"/>
                <a:gd name="T25" fmla="*/ 872 h 1483"/>
                <a:gd name="T26" fmla="*/ 2235 w 2992"/>
                <a:gd name="T27" fmla="*/ 595 h 1483"/>
                <a:gd name="T28" fmla="*/ 2497 w 2992"/>
                <a:gd name="T29" fmla="*/ 432 h 1483"/>
                <a:gd name="T30" fmla="*/ 2476 w 2992"/>
                <a:gd name="T31" fmla="*/ 544 h 1483"/>
                <a:gd name="T32" fmla="*/ 2660 w 2992"/>
                <a:gd name="T33" fmla="*/ 458 h 1483"/>
                <a:gd name="T34" fmla="*/ 2860 w 2992"/>
                <a:gd name="T35" fmla="*/ 340 h 1483"/>
                <a:gd name="T36" fmla="*/ 2696 w 2992"/>
                <a:gd name="T37" fmla="*/ 224 h 1483"/>
                <a:gd name="T38" fmla="*/ 2427 w 2992"/>
                <a:gd name="T39" fmla="*/ 204 h 1483"/>
                <a:gd name="T40" fmla="*/ 2108 w 2992"/>
                <a:gd name="T41" fmla="*/ 208 h 1483"/>
                <a:gd name="T42" fmla="*/ 1800 w 2992"/>
                <a:gd name="T43" fmla="*/ 123 h 1483"/>
                <a:gd name="T44" fmla="*/ 1730 w 2992"/>
                <a:gd name="T45" fmla="*/ 39 h 1483"/>
                <a:gd name="T46" fmla="*/ 1454 w 2992"/>
                <a:gd name="T47" fmla="*/ 84 h 1483"/>
                <a:gd name="T48" fmla="*/ 1315 w 2992"/>
                <a:gd name="T49" fmla="*/ 163 h 1483"/>
                <a:gd name="T50" fmla="*/ 1252 w 2992"/>
                <a:gd name="T51" fmla="*/ 208 h 1483"/>
                <a:gd name="T52" fmla="*/ 1175 w 2992"/>
                <a:gd name="T53" fmla="*/ 258 h 1483"/>
                <a:gd name="T54" fmla="*/ 959 w 2992"/>
                <a:gd name="T55" fmla="*/ 275 h 1483"/>
                <a:gd name="T56" fmla="*/ 774 w 2992"/>
                <a:gd name="T57" fmla="*/ 315 h 1483"/>
                <a:gd name="T58" fmla="*/ 659 w 2992"/>
                <a:gd name="T59" fmla="*/ 366 h 1483"/>
                <a:gd name="T60" fmla="*/ 677 w 2992"/>
                <a:gd name="T61" fmla="*/ 248 h 1483"/>
                <a:gd name="T62" fmla="*/ 513 w 2992"/>
                <a:gd name="T63" fmla="*/ 199 h 1483"/>
                <a:gd name="T64" fmla="*/ 404 w 2992"/>
                <a:gd name="T65" fmla="*/ 260 h 1483"/>
                <a:gd name="T66" fmla="*/ 253 w 2992"/>
                <a:gd name="T67" fmla="*/ 437 h 1483"/>
                <a:gd name="T68" fmla="*/ 316 w 2992"/>
                <a:gd name="T69" fmla="*/ 529 h 1483"/>
                <a:gd name="T70" fmla="*/ 380 w 2992"/>
                <a:gd name="T71" fmla="*/ 500 h 1483"/>
                <a:gd name="T72" fmla="*/ 466 w 2992"/>
                <a:gd name="T73" fmla="*/ 336 h 1483"/>
                <a:gd name="T74" fmla="*/ 484 w 2992"/>
                <a:gd name="T75" fmla="*/ 475 h 1483"/>
                <a:gd name="T76" fmla="*/ 475 w 2992"/>
                <a:gd name="T77" fmla="*/ 520 h 1483"/>
                <a:gd name="T78" fmla="*/ 351 w 2992"/>
                <a:gd name="T79" fmla="*/ 605 h 1483"/>
                <a:gd name="T80" fmla="*/ 295 w 2992"/>
                <a:gd name="T81" fmla="*/ 521 h 1483"/>
                <a:gd name="T82" fmla="*/ 221 w 2992"/>
                <a:gd name="T83" fmla="*/ 616 h 1483"/>
                <a:gd name="T84" fmla="*/ 118 w 2992"/>
                <a:gd name="T85" fmla="*/ 708 h 1483"/>
                <a:gd name="T86" fmla="*/ 131 w 2992"/>
                <a:gd name="T87" fmla="*/ 772 h 1483"/>
                <a:gd name="T88" fmla="*/ 9 w 2992"/>
                <a:gd name="T89" fmla="*/ 919 h 1483"/>
                <a:gd name="T90" fmla="*/ 153 w 2992"/>
                <a:gd name="T91" fmla="*/ 854 h 1483"/>
                <a:gd name="T92" fmla="*/ 253 w 2992"/>
                <a:gd name="T93" fmla="*/ 800 h 1483"/>
                <a:gd name="T94" fmla="*/ 380 w 2992"/>
                <a:gd name="T95" fmla="*/ 903 h 1483"/>
                <a:gd name="T96" fmla="*/ 326 w 2992"/>
                <a:gd name="T97" fmla="*/ 792 h 1483"/>
                <a:gd name="T98" fmla="*/ 430 w 2992"/>
                <a:gd name="T99" fmla="*/ 860 h 1483"/>
                <a:gd name="T100" fmla="*/ 464 w 2992"/>
                <a:gd name="T101" fmla="*/ 924 h 1483"/>
                <a:gd name="T102" fmla="*/ 479 w 2992"/>
                <a:gd name="T103" fmla="*/ 858 h 1483"/>
                <a:gd name="T104" fmla="*/ 591 w 2992"/>
                <a:gd name="T105" fmla="*/ 751 h 1483"/>
                <a:gd name="T106" fmla="*/ 649 w 2992"/>
                <a:gd name="T107" fmla="*/ 786 h 1483"/>
                <a:gd name="T108" fmla="*/ 727 w 2992"/>
                <a:gd name="T109" fmla="*/ 733 h 1483"/>
                <a:gd name="T110" fmla="*/ 711 w 2992"/>
                <a:gd name="T111" fmla="*/ 849 h 1483"/>
                <a:gd name="T112" fmla="*/ 532 w 2992"/>
                <a:gd name="T113" fmla="*/ 867 h 1483"/>
                <a:gd name="T114" fmla="*/ 633 w 2992"/>
                <a:gd name="T115" fmla="*/ 936 h 1483"/>
                <a:gd name="T116" fmla="*/ 623 w 2992"/>
                <a:gd name="T117" fmla="*/ 1045 h 1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92"/>
                <a:gd name="T178" fmla="*/ 0 h 1483"/>
                <a:gd name="T179" fmla="*/ 2992 w 2992"/>
                <a:gd name="T180" fmla="*/ 1483 h 1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92" h="1483">
                  <a:moveTo>
                    <a:pt x="623" y="1045"/>
                  </a:moveTo>
                  <a:lnTo>
                    <a:pt x="664" y="1049"/>
                  </a:lnTo>
                  <a:lnTo>
                    <a:pt x="715" y="1140"/>
                  </a:lnTo>
                  <a:lnTo>
                    <a:pt x="753" y="1208"/>
                  </a:lnTo>
                  <a:lnTo>
                    <a:pt x="780" y="1256"/>
                  </a:lnTo>
                  <a:lnTo>
                    <a:pt x="791" y="1313"/>
                  </a:lnTo>
                  <a:lnTo>
                    <a:pt x="867" y="1293"/>
                  </a:lnTo>
                  <a:lnTo>
                    <a:pt x="962" y="1246"/>
                  </a:lnTo>
                  <a:lnTo>
                    <a:pt x="1005" y="1216"/>
                  </a:lnTo>
                  <a:lnTo>
                    <a:pt x="1035" y="1160"/>
                  </a:lnTo>
                  <a:lnTo>
                    <a:pt x="979" y="1103"/>
                  </a:lnTo>
                  <a:lnTo>
                    <a:pt x="948" y="1134"/>
                  </a:lnTo>
                  <a:lnTo>
                    <a:pt x="923" y="1133"/>
                  </a:lnTo>
                  <a:lnTo>
                    <a:pt x="901" y="1123"/>
                  </a:lnTo>
                  <a:lnTo>
                    <a:pt x="864" y="1062"/>
                  </a:lnTo>
                  <a:lnTo>
                    <a:pt x="859" y="1040"/>
                  </a:lnTo>
                  <a:lnTo>
                    <a:pt x="890" y="1038"/>
                  </a:lnTo>
                  <a:lnTo>
                    <a:pt x="911" y="1073"/>
                  </a:lnTo>
                  <a:lnTo>
                    <a:pt x="1000" y="1109"/>
                  </a:lnTo>
                  <a:lnTo>
                    <a:pt x="1136" y="1112"/>
                  </a:lnTo>
                  <a:lnTo>
                    <a:pt x="1193" y="1188"/>
                  </a:lnTo>
                  <a:lnTo>
                    <a:pt x="1215" y="1182"/>
                  </a:lnTo>
                  <a:lnTo>
                    <a:pt x="1252" y="1268"/>
                  </a:lnTo>
                  <a:lnTo>
                    <a:pt x="1265" y="1318"/>
                  </a:lnTo>
                  <a:lnTo>
                    <a:pt x="1299" y="1382"/>
                  </a:lnTo>
                  <a:lnTo>
                    <a:pt x="1335" y="1349"/>
                  </a:lnTo>
                  <a:lnTo>
                    <a:pt x="1342" y="1266"/>
                  </a:lnTo>
                  <a:lnTo>
                    <a:pt x="1459" y="1166"/>
                  </a:lnTo>
                  <a:lnTo>
                    <a:pt x="1491" y="1171"/>
                  </a:lnTo>
                  <a:lnTo>
                    <a:pt x="1512" y="1156"/>
                  </a:lnTo>
                  <a:lnTo>
                    <a:pt x="1555" y="1225"/>
                  </a:lnTo>
                  <a:lnTo>
                    <a:pt x="1554" y="1260"/>
                  </a:lnTo>
                  <a:lnTo>
                    <a:pt x="1591" y="1239"/>
                  </a:lnTo>
                  <a:lnTo>
                    <a:pt x="1614" y="1381"/>
                  </a:lnTo>
                  <a:lnTo>
                    <a:pt x="1644" y="1406"/>
                  </a:lnTo>
                  <a:lnTo>
                    <a:pt x="1660" y="1461"/>
                  </a:lnTo>
                  <a:lnTo>
                    <a:pt x="1699" y="1482"/>
                  </a:lnTo>
                  <a:lnTo>
                    <a:pt x="1700" y="1482"/>
                  </a:lnTo>
                  <a:lnTo>
                    <a:pt x="1692" y="1428"/>
                  </a:lnTo>
                  <a:lnTo>
                    <a:pt x="1649" y="1394"/>
                  </a:lnTo>
                  <a:lnTo>
                    <a:pt x="1627" y="1349"/>
                  </a:lnTo>
                  <a:lnTo>
                    <a:pt x="1641" y="1298"/>
                  </a:lnTo>
                  <a:lnTo>
                    <a:pt x="1692" y="1343"/>
                  </a:lnTo>
                  <a:lnTo>
                    <a:pt x="1714" y="1375"/>
                  </a:lnTo>
                  <a:lnTo>
                    <a:pt x="1777" y="1328"/>
                  </a:lnTo>
                  <a:lnTo>
                    <a:pt x="1770" y="1272"/>
                  </a:lnTo>
                  <a:lnTo>
                    <a:pt x="1722" y="1218"/>
                  </a:lnTo>
                  <a:lnTo>
                    <a:pt x="1759" y="1175"/>
                  </a:lnTo>
                  <a:lnTo>
                    <a:pt x="1791" y="1196"/>
                  </a:lnTo>
                  <a:lnTo>
                    <a:pt x="1833" y="1168"/>
                  </a:lnTo>
                  <a:lnTo>
                    <a:pt x="1919" y="1125"/>
                  </a:lnTo>
                  <a:lnTo>
                    <a:pt x="1967" y="1012"/>
                  </a:lnTo>
                  <a:lnTo>
                    <a:pt x="1928" y="958"/>
                  </a:lnTo>
                  <a:lnTo>
                    <a:pt x="1979" y="915"/>
                  </a:lnTo>
                  <a:lnTo>
                    <a:pt x="1953" y="908"/>
                  </a:lnTo>
                  <a:lnTo>
                    <a:pt x="1924" y="917"/>
                  </a:lnTo>
                  <a:lnTo>
                    <a:pt x="1903" y="897"/>
                  </a:lnTo>
                  <a:lnTo>
                    <a:pt x="1965" y="849"/>
                  </a:lnTo>
                  <a:lnTo>
                    <a:pt x="1958" y="892"/>
                  </a:lnTo>
                  <a:lnTo>
                    <a:pt x="2022" y="877"/>
                  </a:lnTo>
                  <a:lnTo>
                    <a:pt x="2038" y="908"/>
                  </a:lnTo>
                  <a:lnTo>
                    <a:pt x="2033" y="967"/>
                  </a:lnTo>
                  <a:lnTo>
                    <a:pt x="2083" y="937"/>
                  </a:lnTo>
                  <a:lnTo>
                    <a:pt x="2051" y="872"/>
                  </a:lnTo>
                  <a:lnTo>
                    <a:pt x="2117" y="806"/>
                  </a:lnTo>
                  <a:lnTo>
                    <a:pt x="2139" y="820"/>
                  </a:lnTo>
                  <a:lnTo>
                    <a:pt x="2243" y="712"/>
                  </a:lnTo>
                  <a:lnTo>
                    <a:pt x="2261" y="637"/>
                  </a:lnTo>
                  <a:lnTo>
                    <a:pt x="2235" y="595"/>
                  </a:lnTo>
                  <a:lnTo>
                    <a:pt x="2167" y="586"/>
                  </a:lnTo>
                  <a:lnTo>
                    <a:pt x="2278" y="489"/>
                  </a:lnTo>
                  <a:lnTo>
                    <a:pt x="2368" y="489"/>
                  </a:lnTo>
                  <a:lnTo>
                    <a:pt x="2461" y="490"/>
                  </a:lnTo>
                  <a:lnTo>
                    <a:pt x="2497" y="432"/>
                  </a:lnTo>
                  <a:lnTo>
                    <a:pt x="2544" y="428"/>
                  </a:lnTo>
                  <a:lnTo>
                    <a:pt x="2540" y="458"/>
                  </a:lnTo>
                  <a:lnTo>
                    <a:pt x="2601" y="421"/>
                  </a:lnTo>
                  <a:lnTo>
                    <a:pt x="2489" y="519"/>
                  </a:lnTo>
                  <a:lnTo>
                    <a:pt x="2476" y="544"/>
                  </a:lnTo>
                  <a:lnTo>
                    <a:pt x="2489" y="663"/>
                  </a:lnTo>
                  <a:lnTo>
                    <a:pt x="2569" y="586"/>
                  </a:lnTo>
                  <a:lnTo>
                    <a:pt x="2567" y="514"/>
                  </a:lnTo>
                  <a:lnTo>
                    <a:pt x="2591" y="475"/>
                  </a:lnTo>
                  <a:lnTo>
                    <a:pt x="2660" y="458"/>
                  </a:lnTo>
                  <a:lnTo>
                    <a:pt x="2692" y="473"/>
                  </a:lnTo>
                  <a:lnTo>
                    <a:pt x="2795" y="414"/>
                  </a:lnTo>
                  <a:lnTo>
                    <a:pt x="2829" y="401"/>
                  </a:lnTo>
                  <a:lnTo>
                    <a:pt x="2815" y="364"/>
                  </a:lnTo>
                  <a:lnTo>
                    <a:pt x="2860" y="340"/>
                  </a:lnTo>
                  <a:lnTo>
                    <a:pt x="2952" y="366"/>
                  </a:lnTo>
                  <a:lnTo>
                    <a:pt x="2991" y="326"/>
                  </a:lnTo>
                  <a:lnTo>
                    <a:pt x="2907" y="287"/>
                  </a:lnTo>
                  <a:lnTo>
                    <a:pt x="2811" y="242"/>
                  </a:lnTo>
                  <a:lnTo>
                    <a:pt x="2696" y="224"/>
                  </a:lnTo>
                  <a:lnTo>
                    <a:pt x="2687" y="258"/>
                  </a:lnTo>
                  <a:lnTo>
                    <a:pt x="2639" y="240"/>
                  </a:lnTo>
                  <a:lnTo>
                    <a:pt x="2560" y="245"/>
                  </a:lnTo>
                  <a:lnTo>
                    <a:pt x="2520" y="201"/>
                  </a:lnTo>
                  <a:lnTo>
                    <a:pt x="2427" y="204"/>
                  </a:lnTo>
                  <a:lnTo>
                    <a:pt x="2379" y="166"/>
                  </a:lnTo>
                  <a:lnTo>
                    <a:pt x="2254" y="147"/>
                  </a:lnTo>
                  <a:lnTo>
                    <a:pt x="2208" y="193"/>
                  </a:lnTo>
                  <a:lnTo>
                    <a:pt x="2129" y="171"/>
                  </a:lnTo>
                  <a:lnTo>
                    <a:pt x="2108" y="208"/>
                  </a:lnTo>
                  <a:lnTo>
                    <a:pt x="2081" y="141"/>
                  </a:lnTo>
                  <a:lnTo>
                    <a:pt x="1989" y="120"/>
                  </a:lnTo>
                  <a:lnTo>
                    <a:pt x="1985" y="141"/>
                  </a:lnTo>
                  <a:lnTo>
                    <a:pt x="1875" y="122"/>
                  </a:lnTo>
                  <a:lnTo>
                    <a:pt x="1800" y="123"/>
                  </a:lnTo>
                  <a:lnTo>
                    <a:pt x="1732" y="138"/>
                  </a:lnTo>
                  <a:lnTo>
                    <a:pt x="1835" y="82"/>
                  </a:lnTo>
                  <a:lnTo>
                    <a:pt x="1845" y="57"/>
                  </a:lnTo>
                  <a:lnTo>
                    <a:pt x="1805" y="30"/>
                  </a:lnTo>
                  <a:lnTo>
                    <a:pt x="1730" y="39"/>
                  </a:lnTo>
                  <a:lnTo>
                    <a:pt x="1746" y="23"/>
                  </a:lnTo>
                  <a:lnTo>
                    <a:pt x="1701" y="0"/>
                  </a:lnTo>
                  <a:lnTo>
                    <a:pt x="1619" y="46"/>
                  </a:lnTo>
                  <a:lnTo>
                    <a:pt x="1540" y="57"/>
                  </a:lnTo>
                  <a:lnTo>
                    <a:pt x="1454" y="84"/>
                  </a:lnTo>
                  <a:lnTo>
                    <a:pt x="1439" y="116"/>
                  </a:lnTo>
                  <a:lnTo>
                    <a:pt x="1347" y="127"/>
                  </a:lnTo>
                  <a:lnTo>
                    <a:pt x="1353" y="160"/>
                  </a:lnTo>
                  <a:lnTo>
                    <a:pt x="1390" y="181"/>
                  </a:lnTo>
                  <a:lnTo>
                    <a:pt x="1315" y="163"/>
                  </a:lnTo>
                  <a:lnTo>
                    <a:pt x="1315" y="201"/>
                  </a:lnTo>
                  <a:lnTo>
                    <a:pt x="1274" y="192"/>
                  </a:lnTo>
                  <a:lnTo>
                    <a:pt x="1264" y="164"/>
                  </a:lnTo>
                  <a:lnTo>
                    <a:pt x="1234" y="184"/>
                  </a:lnTo>
                  <a:lnTo>
                    <a:pt x="1252" y="208"/>
                  </a:lnTo>
                  <a:lnTo>
                    <a:pt x="1235" y="287"/>
                  </a:lnTo>
                  <a:lnTo>
                    <a:pt x="1212" y="145"/>
                  </a:lnTo>
                  <a:lnTo>
                    <a:pt x="1179" y="145"/>
                  </a:lnTo>
                  <a:lnTo>
                    <a:pt x="1141" y="236"/>
                  </a:lnTo>
                  <a:lnTo>
                    <a:pt x="1175" y="258"/>
                  </a:lnTo>
                  <a:lnTo>
                    <a:pt x="1163" y="272"/>
                  </a:lnTo>
                  <a:lnTo>
                    <a:pt x="1102" y="239"/>
                  </a:lnTo>
                  <a:lnTo>
                    <a:pt x="1053" y="230"/>
                  </a:lnTo>
                  <a:lnTo>
                    <a:pt x="1053" y="255"/>
                  </a:lnTo>
                  <a:lnTo>
                    <a:pt x="959" y="275"/>
                  </a:lnTo>
                  <a:lnTo>
                    <a:pt x="945" y="255"/>
                  </a:lnTo>
                  <a:lnTo>
                    <a:pt x="859" y="290"/>
                  </a:lnTo>
                  <a:lnTo>
                    <a:pt x="801" y="272"/>
                  </a:lnTo>
                  <a:lnTo>
                    <a:pt x="801" y="334"/>
                  </a:lnTo>
                  <a:lnTo>
                    <a:pt x="774" y="315"/>
                  </a:lnTo>
                  <a:lnTo>
                    <a:pt x="736" y="340"/>
                  </a:lnTo>
                  <a:lnTo>
                    <a:pt x="753" y="366"/>
                  </a:lnTo>
                  <a:lnTo>
                    <a:pt x="690" y="361"/>
                  </a:lnTo>
                  <a:lnTo>
                    <a:pt x="703" y="385"/>
                  </a:lnTo>
                  <a:lnTo>
                    <a:pt x="659" y="366"/>
                  </a:lnTo>
                  <a:lnTo>
                    <a:pt x="661" y="334"/>
                  </a:lnTo>
                  <a:lnTo>
                    <a:pt x="618" y="303"/>
                  </a:lnTo>
                  <a:lnTo>
                    <a:pt x="722" y="328"/>
                  </a:lnTo>
                  <a:lnTo>
                    <a:pt x="754" y="288"/>
                  </a:lnTo>
                  <a:lnTo>
                    <a:pt x="677" y="248"/>
                  </a:lnTo>
                  <a:lnTo>
                    <a:pt x="617" y="228"/>
                  </a:lnTo>
                  <a:lnTo>
                    <a:pt x="569" y="222"/>
                  </a:lnTo>
                  <a:lnTo>
                    <a:pt x="603" y="215"/>
                  </a:lnTo>
                  <a:lnTo>
                    <a:pt x="554" y="195"/>
                  </a:lnTo>
                  <a:lnTo>
                    <a:pt x="513" y="199"/>
                  </a:lnTo>
                  <a:lnTo>
                    <a:pt x="487" y="228"/>
                  </a:lnTo>
                  <a:lnTo>
                    <a:pt x="462" y="218"/>
                  </a:lnTo>
                  <a:lnTo>
                    <a:pt x="432" y="246"/>
                  </a:lnTo>
                  <a:lnTo>
                    <a:pt x="413" y="240"/>
                  </a:lnTo>
                  <a:lnTo>
                    <a:pt x="404" y="260"/>
                  </a:lnTo>
                  <a:lnTo>
                    <a:pt x="374" y="277"/>
                  </a:lnTo>
                  <a:lnTo>
                    <a:pt x="325" y="350"/>
                  </a:lnTo>
                  <a:lnTo>
                    <a:pt x="286" y="382"/>
                  </a:lnTo>
                  <a:lnTo>
                    <a:pt x="217" y="422"/>
                  </a:lnTo>
                  <a:lnTo>
                    <a:pt x="253" y="437"/>
                  </a:lnTo>
                  <a:lnTo>
                    <a:pt x="215" y="450"/>
                  </a:lnTo>
                  <a:lnTo>
                    <a:pt x="224" y="505"/>
                  </a:lnTo>
                  <a:lnTo>
                    <a:pt x="260" y="512"/>
                  </a:lnTo>
                  <a:lnTo>
                    <a:pt x="297" y="475"/>
                  </a:lnTo>
                  <a:lnTo>
                    <a:pt x="316" y="529"/>
                  </a:lnTo>
                  <a:lnTo>
                    <a:pt x="333" y="546"/>
                  </a:lnTo>
                  <a:lnTo>
                    <a:pt x="331" y="571"/>
                  </a:lnTo>
                  <a:lnTo>
                    <a:pt x="376" y="555"/>
                  </a:lnTo>
                  <a:lnTo>
                    <a:pt x="391" y="506"/>
                  </a:lnTo>
                  <a:lnTo>
                    <a:pt x="380" y="500"/>
                  </a:lnTo>
                  <a:lnTo>
                    <a:pt x="421" y="473"/>
                  </a:lnTo>
                  <a:lnTo>
                    <a:pt x="397" y="458"/>
                  </a:lnTo>
                  <a:lnTo>
                    <a:pt x="397" y="414"/>
                  </a:lnTo>
                  <a:lnTo>
                    <a:pt x="462" y="367"/>
                  </a:lnTo>
                  <a:lnTo>
                    <a:pt x="466" y="336"/>
                  </a:lnTo>
                  <a:lnTo>
                    <a:pt x="499" y="332"/>
                  </a:lnTo>
                  <a:lnTo>
                    <a:pt x="522" y="355"/>
                  </a:lnTo>
                  <a:lnTo>
                    <a:pt x="454" y="408"/>
                  </a:lnTo>
                  <a:lnTo>
                    <a:pt x="457" y="458"/>
                  </a:lnTo>
                  <a:lnTo>
                    <a:pt x="484" y="475"/>
                  </a:lnTo>
                  <a:lnTo>
                    <a:pt x="554" y="458"/>
                  </a:lnTo>
                  <a:lnTo>
                    <a:pt x="593" y="473"/>
                  </a:lnTo>
                  <a:lnTo>
                    <a:pt x="491" y="488"/>
                  </a:lnTo>
                  <a:lnTo>
                    <a:pt x="500" y="538"/>
                  </a:lnTo>
                  <a:lnTo>
                    <a:pt x="475" y="520"/>
                  </a:lnTo>
                  <a:lnTo>
                    <a:pt x="454" y="541"/>
                  </a:lnTo>
                  <a:lnTo>
                    <a:pt x="454" y="573"/>
                  </a:lnTo>
                  <a:lnTo>
                    <a:pt x="433" y="591"/>
                  </a:lnTo>
                  <a:lnTo>
                    <a:pt x="397" y="585"/>
                  </a:lnTo>
                  <a:lnTo>
                    <a:pt x="351" y="605"/>
                  </a:lnTo>
                  <a:lnTo>
                    <a:pt x="327" y="591"/>
                  </a:lnTo>
                  <a:lnTo>
                    <a:pt x="301" y="594"/>
                  </a:lnTo>
                  <a:lnTo>
                    <a:pt x="280" y="582"/>
                  </a:lnTo>
                  <a:lnTo>
                    <a:pt x="301" y="552"/>
                  </a:lnTo>
                  <a:lnTo>
                    <a:pt x="295" y="521"/>
                  </a:lnTo>
                  <a:lnTo>
                    <a:pt x="265" y="538"/>
                  </a:lnTo>
                  <a:lnTo>
                    <a:pt x="260" y="567"/>
                  </a:lnTo>
                  <a:lnTo>
                    <a:pt x="269" y="614"/>
                  </a:lnTo>
                  <a:lnTo>
                    <a:pt x="256" y="607"/>
                  </a:lnTo>
                  <a:lnTo>
                    <a:pt x="221" y="616"/>
                  </a:lnTo>
                  <a:lnTo>
                    <a:pt x="213" y="648"/>
                  </a:lnTo>
                  <a:lnTo>
                    <a:pt x="167" y="663"/>
                  </a:lnTo>
                  <a:lnTo>
                    <a:pt x="149" y="692"/>
                  </a:lnTo>
                  <a:lnTo>
                    <a:pt x="112" y="686"/>
                  </a:lnTo>
                  <a:lnTo>
                    <a:pt x="118" y="708"/>
                  </a:lnTo>
                  <a:lnTo>
                    <a:pt x="71" y="710"/>
                  </a:lnTo>
                  <a:lnTo>
                    <a:pt x="75" y="724"/>
                  </a:lnTo>
                  <a:lnTo>
                    <a:pt x="115" y="734"/>
                  </a:lnTo>
                  <a:lnTo>
                    <a:pt x="109" y="743"/>
                  </a:lnTo>
                  <a:lnTo>
                    <a:pt x="131" y="772"/>
                  </a:lnTo>
                  <a:lnTo>
                    <a:pt x="115" y="807"/>
                  </a:lnTo>
                  <a:lnTo>
                    <a:pt x="20" y="802"/>
                  </a:lnTo>
                  <a:lnTo>
                    <a:pt x="4" y="813"/>
                  </a:lnTo>
                  <a:lnTo>
                    <a:pt x="0" y="890"/>
                  </a:lnTo>
                  <a:lnTo>
                    <a:pt x="9" y="919"/>
                  </a:lnTo>
                  <a:lnTo>
                    <a:pt x="31" y="917"/>
                  </a:lnTo>
                  <a:lnTo>
                    <a:pt x="111" y="924"/>
                  </a:lnTo>
                  <a:lnTo>
                    <a:pt x="143" y="892"/>
                  </a:lnTo>
                  <a:lnTo>
                    <a:pt x="136" y="879"/>
                  </a:lnTo>
                  <a:lnTo>
                    <a:pt x="153" y="854"/>
                  </a:lnTo>
                  <a:lnTo>
                    <a:pt x="188" y="836"/>
                  </a:lnTo>
                  <a:lnTo>
                    <a:pt x="188" y="811"/>
                  </a:lnTo>
                  <a:lnTo>
                    <a:pt x="200" y="804"/>
                  </a:lnTo>
                  <a:lnTo>
                    <a:pt x="233" y="813"/>
                  </a:lnTo>
                  <a:lnTo>
                    <a:pt x="253" y="800"/>
                  </a:lnTo>
                  <a:lnTo>
                    <a:pt x="272" y="786"/>
                  </a:lnTo>
                  <a:lnTo>
                    <a:pt x="291" y="796"/>
                  </a:lnTo>
                  <a:lnTo>
                    <a:pt x="306" y="825"/>
                  </a:lnTo>
                  <a:lnTo>
                    <a:pt x="374" y="866"/>
                  </a:lnTo>
                  <a:lnTo>
                    <a:pt x="380" y="903"/>
                  </a:lnTo>
                  <a:lnTo>
                    <a:pt x="396" y="885"/>
                  </a:lnTo>
                  <a:lnTo>
                    <a:pt x="391" y="862"/>
                  </a:lnTo>
                  <a:lnTo>
                    <a:pt x="417" y="866"/>
                  </a:lnTo>
                  <a:lnTo>
                    <a:pt x="360" y="829"/>
                  </a:lnTo>
                  <a:lnTo>
                    <a:pt x="326" y="792"/>
                  </a:lnTo>
                  <a:lnTo>
                    <a:pt x="324" y="770"/>
                  </a:lnTo>
                  <a:lnTo>
                    <a:pt x="356" y="771"/>
                  </a:lnTo>
                  <a:lnTo>
                    <a:pt x="380" y="804"/>
                  </a:lnTo>
                  <a:lnTo>
                    <a:pt x="430" y="834"/>
                  </a:lnTo>
                  <a:lnTo>
                    <a:pt x="430" y="860"/>
                  </a:lnTo>
                  <a:lnTo>
                    <a:pt x="443" y="873"/>
                  </a:lnTo>
                  <a:lnTo>
                    <a:pt x="455" y="899"/>
                  </a:lnTo>
                  <a:lnTo>
                    <a:pt x="487" y="902"/>
                  </a:lnTo>
                  <a:lnTo>
                    <a:pt x="455" y="906"/>
                  </a:lnTo>
                  <a:lnTo>
                    <a:pt x="464" y="924"/>
                  </a:lnTo>
                  <a:lnTo>
                    <a:pt x="485" y="928"/>
                  </a:lnTo>
                  <a:lnTo>
                    <a:pt x="499" y="901"/>
                  </a:lnTo>
                  <a:lnTo>
                    <a:pt x="478" y="887"/>
                  </a:lnTo>
                  <a:lnTo>
                    <a:pt x="489" y="882"/>
                  </a:lnTo>
                  <a:lnTo>
                    <a:pt x="479" y="858"/>
                  </a:lnTo>
                  <a:lnTo>
                    <a:pt x="554" y="849"/>
                  </a:lnTo>
                  <a:lnTo>
                    <a:pt x="552" y="822"/>
                  </a:lnTo>
                  <a:lnTo>
                    <a:pt x="569" y="800"/>
                  </a:lnTo>
                  <a:lnTo>
                    <a:pt x="584" y="770"/>
                  </a:lnTo>
                  <a:lnTo>
                    <a:pt x="591" y="751"/>
                  </a:lnTo>
                  <a:lnTo>
                    <a:pt x="618" y="743"/>
                  </a:lnTo>
                  <a:lnTo>
                    <a:pt x="617" y="754"/>
                  </a:lnTo>
                  <a:lnTo>
                    <a:pt x="645" y="756"/>
                  </a:lnTo>
                  <a:lnTo>
                    <a:pt x="628" y="768"/>
                  </a:lnTo>
                  <a:lnTo>
                    <a:pt x="649" y="786"/>
                  </a:lnTo>
                  <a:lnTo>
                    <a:pt x="688" y="768"/>
                  </a:lnTo>
                  <a:lnTo>
                    <a:pt x="667" y="771"/>
                  </a:lnTo>
                  <a:lnTo>
                    <a:pt x="664" y="761"/>
                  </a:lnTo>
                  <a:lnTo>
                    <a:pt x="668" y="750"/>
                  </a:lnTo>
                  <a:lnTo>
                    <a:pt x="727" y="733"/>
                  </a:lnTo>
                  <a:lnTo>
                    <a:pt x="706" y="745"/>
                  </a:lnTo>
                  <a:lnTo>
                    <a:pt x="688" y="772"/>
                  </a:lnTo>
                  <a:lnTo>
                    <a:pt x="759" y="816"/>
                  </a:lnTo>
                  <a:lnTo>
                    <a:pt x="761" y="839"/>
                  </a:lnTo>
                  <a:lnTo>
                    <a:pt x="711" y="849"/>
                  </a:lnTo>
                  <a:lnTo>
                    <a:pt x="668" y="829"/>
                  </a:lnTo>
                  <a:lnTo>
                    <a:pt x="607" y="849"/>
                  </a:lnTo>
                  <a:lnTo>
                    <a:pt x="579" y="845"/>
                  </a:lnTo>
                  <a:lnTo>
                    <a:pt x="587" y="854"/>
                  </a:lnTo>
                  <a:lnTo>
                    <a:pt x="532" y="867"/>
                  </a:lnTo>
                  <a:lnTo>
                    <a:pt x="546" y="897"/>
                  </a:lnTo>
                  <a:lnTo>
                    <a:pt x="552" y="926"/>
                  </a:lnTo>
                  <a:lnTo>
                    <a:pt x="587" y="934"/>
                  </a:lnTo>
                  <a:lnTo>
                    <a:pt x="603" y="922"/>
                  </a:lnTo>
                  <a:lnTo>
                    <a:pt x="633" y="936"/>
                  </a:lnTo>
                  <a:lnTo>
                    <a:pt x="681" y="922"/>
                  </a:lnTo>
                  <a:lnTo>
                    <a:pt x="679" y="960"/>
                  </a:lnTo>
                  <a:lnTo>
                    <a:pt x="649" y="1017"/>
                  </a:lnTo>
                  <a:lnTo>
                    <a:pt x="600" y="1012"/>
                  </a:lnTo>
                  <a:lnTo>
                    <a:pt x="623" y="1045"/>
                  </a:lnTo>
                </a:path>
              </a:pathLst>
            </a:custGeom>
            <a:grpFill/>
            <a:ln w="6350" cap="rnd">
              <a:noFill/>
              <a:round/>
              <a:headEnd/>
              <a:tailEnd/>
            </a:ln>
          </p:spPr>
          <p:txBody>
            <a:bodyPr/>
            <a:lstStyle/>
            <a:p>
              <a:endParaRPr lang="en-US"/>
            </a:p>
          </p:txBody>
        </p:sp>
        <p:sp>
          <p:nvSpPr>
            <p:cNvPr id="85075" name="Freeform 41"/>
            <p:cNvSpPr>
              <a:spLocks/>
            </p:cNvSpPr>
            <p:nvPr/>
          </p:nvSpPr>
          <p:spPr bwMode="auto">
            <a:xfrm>
              <a:off x="1596" y="346"/>
              <a:ext cx="911" cy="672"/>
            </a:xfrm>
            <a:custGeom>
              <a:avLst/>
              <a:gdLst>
                <a:gd name="T0" fmla="*/ 0 w 911"/>
                <a:gd name="T1" fmla="*/ 188 h 672"/>
                <a:gd name="T2" fmla="*/ 64 w 911"/>
                <a:gd name="T3" fmla="*/ 157 h 672"/>
                <a:gd name="T4" fmla="*/ 132 w 911"/>
                <a:gd name="T5" fmla="*/ 116 h 672"/>
                <a:gd name="T6" fmla="*/ 80 w 911"/>
                <a:gd name="T7" fmla="*/ 116 h 672"/>
                <a:gd name="T8" fmla="*/ 171 w 911"/>
                <a:gd name="T9" fmla="*/ 84 h 672"/>
                <a:gd name="T10" fmla="*/ 230 w 911"/>
                <a:gd name="T11" fmla="*/ 78 h 672"/>
                <a:gd name="T12" fmla="*/ 264 w 911"/>
                <a:gd name="T13" fmla="*/ 42 h 672"/>
                <a:gd name="T14" fmla="*/ 342 w 911"/>
                <a:gd name="T15" fmla="*/ 58 h 672"/>
                <a:gd name="T16" fmla="*/ 414 w 911"/>
                <a:gd name="T17" fmla="*/ 65 h 672"/>
                <a:gd name="T18" fmla="*/ 400 w 911"/>
                <a:gd name="T19" fmla="*/ 12 h 672"/>
                <a:gd name="T20" fmla="*/ 500 w 911"/>
                <a:gd name="T21" fmla="*/ 27 h 672"/>
                <a:gd name="T22" fmla="*/ 511 w 911"/>
                <a:gd name="T23" fmla="*/ 0 h 672"/>
                <a:gd name="T24" fmla="*/ 723 w 911"/>
                <a:gd name="T25" fmla="*/ 22 h 672"/>
                <a:gd name="T26" fmla="*/ 600 w 911"/>
                <a:gd name="T27" fmla="*/ 50 h 672"/>
                <a:gd name="T28" fmla="*/ 702 w 911"/>
                <a:gd name="T29" fmla="*/ 64 h 672"/>
                <a:gd name="T30" fmla="*/ 751 w 911"/>
                <a:gd name="T31" fmla="*/ 54 h 672"/>
                <a:gd name="T32" fmla="*/ 720 w 911"/>
                <a:gd name="T33" fmla="*/ 110 h 672"/>
                <a:gd name="T34" fmla="*/ 831 w 911"/>
                <a:gd name="T35" fmla="*/ 62 h 672"/>
                <a:gd name="T36" fmla="*/ 910 w 911"/>
                <a:gd name="T37" fmla="*/ 71 h 672"/>
                <a:gd name="T38" fmla="*/ 771 w 911"/>
                <a:gd name="T39" fmla="*/ 106 h 672"/>
                <a:gd name="T40" fmla="*/ 787 w 911"/>
                <a:gd name="T41" fmla="*/ 124 h 672"/>
                <a:gd name="T42" fmla="*/ 776 w 911"/>
                <a:gd name="T43" fmla="*/ 168 h 672"/>
                <a:gd name="T44" fmla="*/ 786 w 911"/>
                <a:gd name="T45" fmla="*/ 212 h 672"/>
                <a:gd name="T46" fmla="*/ 782 w 911"/>
                <a:gd name="T47" fmla="*/ 231 h 672"/>
                <a:gd name="T48" fmla="*/ 801 w 911"/>
                <a:gd name="T49" fmla="*/ 282 h 672"/>
                <a:gd name="T50" fmla="*/ 778 w 911"/>
                <a:gd name="T51" fmla="*/ 298 h 672"/>
                <a:gd name="T52" fmla="*/ 756 w 911"/>
                <a:gd name="T53" fmla="*/ 309 h 672"/>
                <a:gd name="T54" fmla="*/ 757 w 911"/>
                <a:gd name="T55" fmla="*/ 338 h 672"/>
                <a:gd name="T56" fmla="*/ 689 w 911"/>
                <a:gd name="T57" fmla="*/ 338 h 672"/>
                <a:gd name="T58" fmla="*/ 724 w 911"/>
                <a:gd name="T59" fmla="*/ 364 h 672"/>
                <a:gd name="T60" fmla="*/ 768 w 911"/>
                <a:gd name="T61" fmla="*/ 417 h 672"/>
                <a:gd name="T62" fmla="*/ 679 w 911"/>
                <a:gd name="T63" fmla="*/ 379 h 672"/>
                <a:gd name="T64" fmla="*/ 695 w 911"/>
                <a:gd name="T65" fmla="*/ 420 h 672"/>
                <a:gd name="T66" fmla="*/ 758 w 911"/>
                <a:gd name="T67" fmla="*/ 430 h 672"/>
                <a:gd name="T68" fmla="*/ 640 w 911"/>
                <a:gd name="T69" fmla="*/ 479 h 672"/>
                <a:gd name="T70" fmla="*/ 573 w 911"/>
                <a:gd name="T71" fmla="*/ 522 h 672"/>
                <a:gd name="T72" fmla="*/ 519 w 911"/>
                <a:gd name="T73" fmla="*/ 542 h 672"/>
                <a:gd name="T74" fmla="*/ 476 w 911"/>
                <a:gd name="T75" fmla="*/ 558 h 672"/>
                <a:gd name="T76" fmla="*/ 452 w 911"/>
                <a:gd name="T77" fmla="*/ 614 h 672"/>
                <a:gd name="T78" fmla="*/ 448 w 911"/>
                <a:gd name="T79" fmla="*/ 671 h 672"/>
                <a:gd name="T80" fmla="*/ 381 w 911"/>
                <a:gd name="T81" fmla="*/ 651 h 672"/>
                <a:gd name="T82" fmla="*/ 316 w 911"/>
                <a:gd name="T83" fmla="*/ 576 h 672"/>
                <a:gd name="T84" fmla="*/ 286 w 911"/>
                <a:gd name="T85" fmla="*/ 500 h 672"/>
                <a:gd name="T86" fmla="*/ 332 w 911"/>
                <a:gd name="T87" fmla="*/ 447 h 672"/>
                <a:gd name="T88" fmla="*/ 310 w 911"/>
                <a:gd name="T89" fmla="*/ 426 h 672"/>
                <a:gd name="T90" fmla="*/ 335 w 911"/>
                <a:gd name="T91" fmla="*/ 411 h 672"/>
                <a:gd name="T92" fmla="*/ 317 w 911"/>
                <a:gd name="T93" fmla="*/ 384 h 672"/>
                <a:gd name="T94" fmla="*/ 264 w 911"/>
                <a:gd name="T95" fmla="*/ 390 h 672"/>
                <a:gd name="T96" fmla="*/ 277 w 911"/>
                <a:gd name="T97" fmla="*/ 349 h 672"/>
                <a:gd name="T98" fmla="*/ 216 w 911"/>
                <a:gd name="T99" fmla="*/ 264 h 672"/>
                <a:gd name="T100" fmla="*/ 117 w 911"/>
                <a:gd name="T101" fmla="*/ 257 h 672"/>
                <a:gd name="T102" fmla="*/ 73 w 911"/>
                <a:gd name="T103" fmla="*/ 234 h 672"/>
                <a:gd name="T104" fmla="*/ 109 w 911"/>
                <a:gd name="T105" fmla="*/ 205 h 672"/>
                <a:gd name="T106" fmla="*/ 0 w 911"/>
                <a:gd name="T107" fmla="*/ 188 h 6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1"/>
                <a:gd name="T163" fmla="*/ 0 h 672"/>
                <a:gd name="T164" fmla="*/ 911 w 911"/>
                <a:gd name="T165" fmla="*/ 672 h 6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1" h="672">
                  <a:moveTo>
                    <a:pt x="0" y="188"/>
                  </a:moveTo>
                  <a:lnTo>
                    <a:pt x="0" y="188"/>
                  </a:lnTo>
                  <a:lnTo>
                    <a:pt x="6" y="177"/>
                  </a:lnTo>
                  <a:lnTo>
                    <a:pt x="64" y="157"/>
                  </a:lnTo>
                  <a:lnTo>
                    <a:pt x="102" y="157"/>
                  </a:lnTo>
                  <a:lnTo>
                    <a:pt x="132" y="116"/>
                  </a:lnTo>
                  <a:lnTo>
                    <a:pt x="106" y="128"/>
                  </a:lnTo>
                  <a:lnTo>
                    <a:pt x="80" y="116"/>
                  </a:lnTo>
                  <a:lnTo>
                    <a:pt x="132" y="87"/>
                  </a:lnTo>
                  <a:lnTo>
                    <a:pt x="171" y="84"/>
                  </a:lnTo>
                  <a:lnTo>
                    <a:pt x="169" y="62"/>
                  </a:lnTo>
                  <a:lnTo>
                    <a:pt x="230" y="78"/>
                  </a:lnTo>
                  <a:lnTo>
                    <a:pt x="192" y="56"/>
                  </a:lnTo>
                  <a:lnTo>
                    <a:pt x="264" y="42"/>
                  </a:lnTo>
                  <a:lnTo>
                    <a:pt x="292" y="55"/>
                  </a:lnTo>
                  <a:lnTo>
                    <a:pt x="342" y="58"/>
                  </a:lnTo>
                  <a:lnTo>
                    <a:pt x="328" y="36"/>
                  </a:lnTo>
                  <a:lnTo>
                    <a:pt x="414" y="65"/>
                  </a:lnTo>
                  <a:lnTo>
                    <a:pt x="473" y="42"/>
                  </a:lnTo>
                  <a:lnTo>
                    <a:pt x="400" y="12"/>
                  </a:lnTo>
                  <a:lnTo>
                    <a:pt x="436" y="7"/>
                  </a:lnTo>
                  <a:lnTo>
                    <a:pt x="500" y="27"/>
                  </a:lnTo>
                  <a:lnTo>
                    <a:pt x="519" y="12"/>
                  </a:lnTo>
                  <a:lnTo>
                    <a:pt x="511" y="0"/>
                  </a:lnTo>
                  <a:lnTo>
                    <a:pt x="664" y="7"/>
                  </a:lnTo>
                  <a:lnTo>
                    <a:pt x="723" y="22"/>
                  </a:lnTo>
                  <a:lnTo>
                    <a:pt x="765" y="34"/>
                  </a:lnTo>
                  <a:lnTo>
                    <a:pt x="600" y="50"/>
                  </a:lnTo>
                  <a:lnTo>
                    <a:pt x="584" y="68"/>
                  </a:lnTo>
                  <a:lnTo>
                    <a:pt x="702" y="64"/>
                  </a:lnTo>
                  <a:lnTo>
                    <a:pt x="678" y="77"/>
                  </a:lnTo>
                  <a:lnTo>
                    <a:pt x="751" y="54"/>
                  </a:lnTo>
                  <a:lnTo>
                    <a:pt x="756" y="75"/>
                  </a:lnTo>
                  <a:lnTo>
                    <a:pt x="720" y="110"/>
                  </a:lnTo>
                  <a:lnTo>
                    <a:pt x="787" y="77"/>
                  </a:lnTo>
                  <a:lnTo>
                    <a:pt x="831" y="62"/>
                  </a:lnTo>
                  <a:lnTo>
                    <a:pt x="866" y="58"/>
                  </a:lnTo>
                  <a:lnTo>
                    <a:pt x="910" y="71"/>
                  </a:lnTo>
                  <a:lnTo>
                    <a:pt x="870" y="96"/>
                  </a:lnTo>
                  <a:lnTo>
                    <a:pt x="771" y="106"/>
                  </a:lnTo>
                  <a:lnTo>
                    <a:pt x="851" y="109"/>
                  </a:lnTo>
                  <a:lnTo>
                    <a:pt x="787" y="124"/>
                  </a:lnTo>
                  <a:lnTo>
                    <a:pt x="808" y="151"/>
                  </a:lnTo>
                  <a:lnTo>
                    <a:pt x="776" y="168"/>
                  </a:lnTo>
                  <a:lnTo>
                    <a:pt x="806" y="200"/>
                  </a:lnTo>
                  <a:lnTo>
                    <a:pt x="786" y="212"/>
                  </a:lnTo>
                  <a:lnTo>
                    <a:pt x="820" y="216"/>
                  </a:lnTo>
                  <a:lnTo>
                    <a:pt x="782" y="231"/>
                  </a:lnTo>
                  <a:lnTo>
                    <a:pt x="796" y="250"/>
                  </a:lnTo>
                  <a:lnTo>
                    <a:pt x="801" y="282"/>
                  </a:lnTo>
                  <a:lnTo>
                    <a:pt x="762" y="272"/>
                  </a:lnTo>
                  <a:lnTo>
                    <a:pt x="778" y="298"/>
                  </a:lnTo>
                  <a:lnTo>
                    <a:pt x="808" y="305"/>
                  </a:lnTo>
                  <a:lnTo>
                    <a:pt x="756" y="309"/>
                  </a:lnTo>
                  <a:lnTo>
                    <a:pt x="790" y="321"/>
                  </a:lnTo>
                  <a:lnTo>
                    <a:pt x="757" y="338"/>
                  </a:lnTo>
                  <a:lnTo>
                    <a:pt x="730" y="322"/>
                  </a:lnTo>
                  <a:lnTo>
                    <a:pt x="689" y="338"/>
                  </a:lnTo>
                  <a:lnTo>
                    <a:pt x="712" y="372"/>
                  </a:lnTo>
                  <a:lnTo>
                    <a:pt x="724" y="364"/>
                  </a:lnTo>
                  <a:lnTo>
                    <a:pt x="767" y="389"/>
                  </a:lnTo>
                  <a:lnTo>
                    <a:pt x="768" y="417"/>
                  </a:lnTo>
                  <a:lnTo>
                    <a:pt x="723" y="393"/>
                  </a:lnTo>
                  <a:lnTo>
                    <a:pt x="679" y="379"/>
                  </a:lnTo>
                  <a:lnTo>
                    <a:pt x="671" y="404"/>
                  </a:lnTo>
                  <a:lnTo>
                    <a:pt x="695" y="420"/>
                  </a:lnTo>
                  <a:lnTo>
                    <a:pt x="665" y="427"/>
                  </a:lnTo>
                  <a:lnTo>
                    <a:pt x="758" y="430"/>
                  </a:lnTo>
                  <a:lnTo>
                    <a:pt x="697" y="465"/>
                  </a:lnTo>
                  <a:lnTo>
                    <a:pt x="640" y="479"/>
                  </a:lnTo>
                  <a:lnTo>
                    <a:pt x="596" y="490"/>
                  </a:lnTo>
                  <a:lnTo>
                    <a:pt x="573" y="522"/>
                  </a:lnTo>
                  <a:lnTo>
                    <a:pt x="526" y="522"/>
                  </a:lnTo>
                  <a:lnTo>
                    <a:pt x="519" y="542"/>
                  </a:lnTo>
                  <a:lnTo>
                    <a:pt x="491" y="545"/>
                  </a:lnTo>
                  <a:lnTo>
                    <a:pt x="476" y="558"/>
                  </a:lnTo>
                  <a:lnTo>
                    <a:pt x="482" y="590"/>
                  </a:lnTo>
                  <a:lnTo>
                    <a:pt x="452" y="614"/>
                  </a:lnTo>
                  <a:lnTo>
                    <a:pt x="462" y="633"/>
                  </a:lnTo>
                  <a:lnTo>
                    <a:pt x="448" y="671"/>
                  </a:lnTo>
                  <a:lnTo>
                    <a:pt x="419" y="671"/>
                  </a:lnTo>
                  <a:lnTo>
                    <a:pt x="381" y="651"/>
                  </a:lnTo>
                  <a:lnTo>
                    <a:pt x="351" y="628"/>
                  </a:lnTo>
                  <a:lnTo>
                    <a:pt x="316" y="576"/>
                  </a:lnTo>
                  <a:lnTo>
                    <a:pt x="294" y="533"/>
                  </a:lnTo>
                  <a:lnTo>
                    <a:pt x="286" y="500"/>
                  </a:lnTo>
                  <a:lnTo>
                    <a:pt x="301" y="472"/>
                  </a:lnTo>
                  <a:lnTo>
                    <a:pt x="332" y="447"/>
                  </a:lnTo>
                  <a:lnTo>
                    <a:pt x="339" y="428"/>
                  </a:lnTo>
                  <a:lnTo>
                    <a:pt x="310" y="426"/>
                  </a:lnTo>
                  <a:lnTo>
                    <a:pt x="277" y="411"/>
                  </a:lnTo>
                  <a:lnTo>
                    <a:pt x="335" y="411"/>
                  </a:lnTo>
                  <a:lnTo>
                    <a:pt x="299" y="390"/>
                  </a:lnTo>
                  <a:lnTo>
                    <a:pt x="317" y="384"/>
                  </a:lnTo>
                  <a:lnTo>
                    <a:pt x="284" y="389"/>
                  </a:lnTo>
                  <a:lnTo>
                    <a:pt x="264" y="390"/>
                  </a:lnTo>
                  <a:lnTo>
                    <a:pt x="262" y="373"/>
                  </a:lnTo>
                  <a:lnTo>
                    <a:pt x="277" y="349"/>
                  </a:lnTo>
                  <a:lnTo>
                    <a:pt x="242" y="304"/>
                  </a:lnTo>
                  <a:lnTo>
                    <a:pt x="216" y="264"/>
                  </a:lnTo>
                  <a:lnTo>
                    <a:pt x="182" y="252"/>
                  </a:lnTo>
                  <a:lnTo>
                    <a:pt x="117" y="257"/>
                  </a:lnTo>
                  <a:lnTo>
                    <a:pt x="52" y="245"/>
                  </a:lnTo>
                  <a:lnTo>
                    <a:pt x="73" y="234"/>
                  </a:lnTo>
                  <a:lnTo>
                    <a:pt x="23" y="226"/>
                  </a:lnTo>
                  <a:lnTo>
                    <a:pt x="109" y="205"/>
                  </a:lnTo>
                  <a:lnTo>
                    <a:pt x="55" y="210"/>
                  </a:lnTo>
                  <a:lnTo>
                    <a:pt x="0" y="188"/>
                  </a:lnTo>
                </a:path>
              </a:pathLst>
            </a:custGeom>
            <a:grpFill/>
            <a:ln w="6350" cap="rnd">
              <a:noFill/>
              <a:round/>
              <a:headEnd/>
              <a:tailEnd/>
            </a:ln>
          </p:spPr>
          <p:txBody>
            <a:bodyPr/>
            <a:lstStyle/>
            <a:p>
              <a:endParaRPr lang="en-US"/>
            </a:p>
          </p:txBody>
        </p:sp>
        <p:sp>
          <p:nvSpPr>
            <p:cNvPr id="85076" name="Freeform 42"/>
            <p:cNvSpPr>
              <a:spLocks/>
            </p:cNvSpPr>
            <p:nvPr/>
          </p:nvSpPr>
          <p:spPr bwMode="auto">
            <a:xfrm>
              <a:off x="1254" y="660"/>
              <a:ext cx="81" cy="55"/>
            </a:xfrm>
            <a:custGeom>
              <a:avLst/>
              <a:gdLst>
                <a:gd name="T0" fmla="*/ 0 w 81"/>
                <a:gd name="T1" fmla="*/ 38 h 55"/>
                <a:gd name="T2" fmla="*/ 39 w 81"/>
                <a:gd name="T3" fmla="*/ 54 h 55"/>
                <a:gd name="T4" fmla="*/ 80 w 81"/>
                <a:gd name="T5" fmla="*/ 4 h 55"/>
                <a:gd name="T6" fmla="*/ 3 w 81"/>
                <a:gd name="T7" fmla="*/ 0 h 55"/>
                <a:gd name="T8" fmla="*/ 0 w 81"/>
                <a:gd name="T9" fmla="*/ 38 h 55"/>
                <a:gd name="T10" fmla="*/ 0 w 81"/>
                <a:gd name="T11" fmla="*/ 38 h 55"/>
                <a:gd name="T12" fmla="*/ 0 60000 65536"/>
                <a:gd name="T13" fmla="*/ 0 60000 65536"/>
                <a:gd name="T14" fmla="*/ 0 60000 65536"/>
                <a:gd name="T15" fmla="*/ 0 60000 65536"/>
                <a:gd name="T16" fmla="*/ 0 60000 65536"/>
                <a:gd name="T17" fmla="*/ 0 60000 65536"/>
                <a:gd name="T18" fmla="*/ 0 w 81"/>
                <a:gd name="T19" fmla="*/ 0 h 55"/>
                <a:gd name="T20" fmla="*/ 81 w 81"/>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1" h="55">
                  <a:moveTo>
                    <a:pt x="0" y="38"/>
                  </a:moveTo>
                  <a:lnTo>
                    <a:pt x="39" y="54"/>
                  </a:lnTo>
                  <a:lnTo>
                    <a:pt x="80" y="4"/>
                  </a:lnTo>
                  <a:lnTo>
                    <a:pt x="3" y="0"/>
                  </a:lnTo>
                  <a:lnTo>
                    <a:pt x="0" y="38"/>
                  </a:lnTo>
                </a:path>
              </a:pathLst>
            </a:custGeom>
            <a:grpFill/>
            <a:ln w="6350" cap="rnd">
              <a:noFill/>
              <a:round/>
              <a:headEnd/>
              <a:tailEnd/>
            </a:ln>
          </p:spPr>
          <p:txBody>
            <a:bodyPr/>
            <a:lstStyle/>
            <a:p>
              <a:endParaRPr lang="en-US"/>
            </a:p>
          </p:txBody>
        </p:sp>
        <p:sp>
          <p:nvSpPr>
            <p:cNvPr id="85077" name="Freeform 43"/>
            <p:cNvSpPr>
              <a:spLocks/>
            </p:cNvSpPr>
            <p:nvPr/>
          </p:nvSpPr>
          <p:spPr bwMode="auto">
            <a:xfrm>
              <a:off x="1151" y="584"/>
              <a:ext cx="76" cy="47"/>
            </a:xfrm>
            <a:custGeom>
              <a:avLst/>
              <a:gdLst>
                <a:gd name="T0" fmla="*/ 0 w 76"/>
                <a:gd name="T1" fmla="*/ 32 h 47"/>
                <a:gd name="T2" fmla="*/ 7 w 76"/>
                <a:gd name="T3" fmla="*/ 3 h 47"/>
                <a:gd name="T4" fmla="*/ 68 w 76"/>
                <a:gd name="T5" fmla="*/ 0 h 47"/>
                <a:gd name="T6" fmla="*/ 75 w 76"/>
                <a:gd name="T7" fmla="*/ 34 h 47"/>
                <a:gd name="T8" fmla="*/ 65 w 76"/>
                <a:gd name="T9" fmla="*/ 46 h 47"/>
                <a:gd name="T10" fmla="*/ 29 w 76"/>
                <a:gd name="T11" fmla="*/ 46 h 47"/>
                <a:gd name="T12" fmla="*/ 0 w 76"/>
                <a:gd name="T13" fmla="*/ 32 h 47"/>
                <a:gd name="T14" fmla="*/ 0 w 76"/>
                <a:gd name="T15" fmla="*/ 32 h 47"/>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47"/>
                <a:gd name="T26" fmla="*/ 76 w 76"/>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47">
                  <a:moveTo>
                    <a:pt x="0" y="32"/>
                  </a:moveTo>
                  <a:lnTo>
                    <a:pt x="7" y="3"/>
                  </a:lnTo>
                  <a:lnTo>
                    <a:pt x="68" y="0"/>
                  </a:lnTo>
                  <a:lnTo>
                    <a:pt x="75" y="34"/>
                  </a:lnTo>
                  <a:lnTo>
                    <a:pt x="65" y="46"/>
                  </a:lnTo>
                  <a:lnTo>
                    <a:pt x="29" y="46"/>
                  </a:lnTo>
                  <a:lnTo>
                    <a:pt x="0" y="32"/>
                  </a:lnTo>
                </a:path>
              </a:pathLst>
            </a:custGeom>
            <a:grpFill/>
            <a:ln w="6350" cap="rnd">
              <a:noFill/>
              <a:round/>
              <a:headEnd/>
              <a:tailEnd/>
            </a:ln>
          </p:spPr>
          <p:txBody>
            <a:bodyPr/>
            <a:lstStyle/>
            <a:p>
              <a:endParaRPr lang="en-US"/>
            </a:p>
          </p:txBody>
        </p:sp>
        <p:sp>
          <p:nvSpPr>
            <p:cNvPr id="85078" name="Freeform 44"/>
            <p:cNvSpPr>
              <a:spLocks/>
            </p:cNvSpPr>
            <p:nvPr/>
          </p:nvSpPr>
          <p:spPr bwMode="auto">
            <a:xfrm>
              <a:off x="1151" y="660"/>
              <a:ext cx="91" cy="80"/>
            </a:xfrm>
            <a:custGeom>
              <a:avLst/>
              <a:gdLst>
                <a:gd name="T0" fmla="*/ 0 w 91"/>
                <a:gd name="T1" fmla="*/ 42 h 80"/>
                <a:gd name="T2" fmla="*/ 35 w 91"/>
                <a:gd name="T3" fmla="*/ 0 h 80"/>
                <a:gd name="T4" fmla="*/ 78 w 91"/>
                <a:gd name="T5" fmla="*/ 22 h 80"/>
                <a:gd name="T6" fmla="*/ 62 w 91"/>
                <a:gd name="T7" fmla="*/ 35 h 80"/>
                <a:gd name="T8" fmla="*/ 87 w 91"/>
                <a:gd name="T9" fmla="*/ 38 h 80"/>
                <a:gd name="T10" fmla="*/ 90 w 91"/>
                <a:gd name="T11" fmla="*/ 63 h 80"/>
                <a:gd name="T12" fmla="*/ 51 w 91"/>
                <a:gd name="T13" fmla="*/ 79 h 80"/>
                <a:gd name="T14" fmla="*/ 0 w 91"/>
                <a:gd name="T15" fmla="*/ 42 h 80"/>
                <a:gd name="T16" fmla="*/ 0 w 91"/>
                <a:gd name="T17" fmla="*/ 42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80"/>
                <a:gd name="T29" fmla="*/ 91 w 91"/>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80">
                  <a:moveTo>
                    <a:pt x="0" y="42"/>
                  </a:moveTo>
                  <a:lnTo>
                    <a:pt x="35" y="0"/>
                  </a:lnTo>
                  <a:lnTo>
                    <a:pt x="78" y="22"/>
                  </a:lnTo>
                  <a:lnTo>
                    <a:pt x="62" y="35"/>
                  </a:lnTo>
                  <a:lnTo>
                    <a:pt x="87" y="38"/>
                  </a:lnTo>
                  <a:lnTo>
                    <a:pt x="90" y="63"/>
                  </a:lnTo>
                  <a:lnTo>
                    <a:pt x="51" y="79"/>
                  </a:lnTo>
                  <a:lnTo>
                    <a:pt x="0" y="42"/>
                  </a:lnTo>
                </a:path>
              </a:pathLst>
            </a:custGeom>
            <a:grpFill/>
            <a:ln w="6350" cap="rnd">
              <a:noFill/>
              <a:round/>
              <a:headEnd/>
              <a:tailEnd/>
            </a:ln>
          </p:spPr>
          <p:txBody>
            <a:bodyPr/>
            <a:lstStyle/>
            <a:p>
              <a:endParaRPr lang="en-US"/>
            </a:p>
          </p:txBody>
        </p:sp>
        <p:sp>
          <p:nvSpPr>
            <p:cNvPr id="85079" name="Freeform 45"/>
            <p:cNvSpPr>
              <a:spLocks/>
            </p:cNvSpPr>
            <p:nvPr/>
          </p:nvSpPr>
          <p:spPr bwMode="auto">
            <a:xfrm>
              <a:off x="924" y="575"/>
              <a:ext cx="184" cy="74"/>
            </a:xfrm>
            <a:custGeom>
              <a:avLst/>
              <a:gdLst>
                <a:gd name="T0" fmla="*/ 0 w 184"/>
                <a:gd name="T1" fmla="*/ 47 h 74"/>
                <a:gd name="T2" fmla="*/ 40 w 184"/>
                <a:gd name="T3" fmla="*/ 11 h 74"/>
                <a:gd name="T4" fmla="*/ 76 w 184"/>
                <a:gd name="T5" fmla="*/ 21 h 74"/>
                <a:gd name="T6" fmla="*/ 94 w 184"/>
                <a:gd name="T7" fmla="*/ 39 h 74"/>
                <a:gd name="T8" fmla="*/ 131 w 184"/>
                <a:gd name="T9" fmla="*/ 41 h 74"/>
                <a:gd name="T10" fmla="*/ 108 w 184"/>
                <a:gd name="T11" fmla="*/ 12 h 74"/>
                <a:gd name="T12" fmla="*/ 132 w 184"/>
                <a:gd name="T13" fmla="*/ 0 h 74"/>
                <a:gd name="T14" fmla="*/ 143 w 184"/>
                <a:gd name="T15" fmla="*/ 17 h 74"/>
                <a:gd name="T16" fmla="*/ 171 w 184"/>
                <a:gd name="T17" fmla="*/ 25 h 74"/>
                <a:gd name="T18" fmla="*/ 183 w 184"/>
                <a:gd name="T19" fmla="*/ 38 h 74"/>
                <a:gd name="T20" fmla="*/ 173 w 184"/>
                <a:gd name="T21" fmla="*/ 55 h 74"/>
                <a:gd name="T22" fmla="*/ 133 w 184"/>
                <a:gd name="T23" fmla="*/ 53 h 74"/>
                <a:gd name="T24" fmla="*/ 76 w 184"/>
                <a:gd name="T25" fmla="*/ 73 h 74"/>
                <a:gd name="T26" fmla="*/ 0 w 184"/>
                <a:gd name="T27" fmla="*/ 47 h 74"/>
                <a:gd name="T28" fmla="*/ 0 w 184"/>
                <a:gd name="T29" fmla="*/ 47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4"/>
                <a:gd name="T46" fmla="*/ 0 h 74"/>
                <a:gd name="T47" fmla="*/ 184 w 184"/>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4" h="74">
                  <a:moveTo>
                    <a:pt x="0" y="47"/>
                  </a:moveTo>
                  <a:lnTo>
                    <a:pt x="40" y="11"/>
                  </a:lnTo>
                  <a:lnTo>
                    <a:pt x="76" y="21"/>
                  </a:lnTo>
                  <a:lnTo>
                    <a:pt x="94" y="39"/>
                  </a:lnTo>
                  <a:lnTo>
                    <a:pt x="131" y="41"/>
                  </a:lnTo>
                  <a:lnTo>
                    <a:pt x="108" y="12"/>
                  </a:lnTo>
                  <a:lnTo>
                    <a:pt x="132" y="0"/>
                  </a:lnTo>
                  <a:lnTo>
                    <a:pt x="143" y="17"/>
                  </a:lnTo>
                  <a:lnTo>
                    <a:pt x="171" y="25"/>
                  </a:lnTo>
                  <a:lnTo>
                    <a:pt x="183" y="38"/>
                  </a:lnTo>
                  <a:lnTo>
                    <a:pt x="173" y="55"/>
                  </a:lnTo>
                  <a:lnTo>
                    <a:pt x="133" y="53"/>
                  </a:lnTo>
                  <a:lnTo>
                    <a:pt x="76" y="73"/>
                  </a:lnTo>
                  <a:lnTo>
                    <a:pt x="0" y="47"/>
                  </a:lnTo>
                </a:path>
              </a:pathLst>
            </a:custGeom>
            <a:grpFill/>
            <a:ln w="6350" cap="rnd">
              <a:noFill/>
              <a:round/>
              <a:headEnd/>
              <a:tailEnd/>
            </a:ln>
          </p:spPr>
          <p:txBody>
            <a:bodyPr/>
            <a:lstStyle/>
            <a:p>
              <a:endParaRPr lang="en-US"/>
            </a:p>
          </p:txBody>
        </p:sp>
        <p:sp>
          <p:nvSpPr>
            <p:cNvPr id="85080" name="Freeform 46"/>
            <p:cNvSpPr>
              <a:spLocks/>
            </p:cNvSpPr>
            <p:nvPr/>
          </p:nvSpPr>
          <p:spPr bwMode="auto">
            <a:xfrm>
              <a:off x="847" y="550"/>
              <a:ext cx="109" cy="56"/>
            </a:xfrm>
            <a:custGeom>
              <a:avLst/>
              <a:gdLst>
                <a:gd name="T0" fmla="*/ 0 w 109"/>
                <a:gd name="T1" fmla="*/ 44 h 56"/>
                <a:gd name="T2" fmla="*/ 36 w 109"/>
                <a:gd name="T3" fmla="*/ 55 h 56"/>
                <a:gd name="T4" fmla="*/ 74 w 109"/>
                <a:gd name="T5" fmla="*/ 26 h 56"/>
                <a:gd name="T6" fmla="*/ 77 w 109"/>
                <a:gd name="T7" fmla="*/ 42 h 56"/>
                <a:gd name="T8" fmla="*/ 101 w 109"/>
                <a:gd name="T9" fmla="*/ 28 h 56"/>
                <a:gd name="T10" fmla="*/ 108 w 109"/>
                <a:gd name="T11" fmla="*/ 8 h 56"/>
                <a:gd name="T12" fmla="*/ 93 w 109"/>
                <a:gd name="T13" fmla="*/ 0 h 56"/>
                <a:gd name="T14" fmla="*/ 52 w 109"/>
                <a:gd name="T15" fmla="*/ 9 h 56"/>
                <a:gd name="T16" fmla="*/ 0 w 109"/>
                <a:gd name="T17" fmla="*/ 44 h 56"/>
                <a:gd name="T18" fmla="*/ 0 w 109"/>
                <a:gd name="T19" fmla="*/ 44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56"/>
                <a:gd name="T32" fmla="*/ 109 w 109"/>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56">
                  <a:moveTo>
                    <a:pt x="0" y="44"/>
                  </a:moveTo>
                  <a:lnTo>
                    <a:pt x="36" y="55"/>
                  </a:lnTo>
                  <a:lnTo>
                    <a:pt x="74" y="26"/>
                  </a:lnTo>
                  <a:lnTo>
                    <a:pt x="77" y="42"/>
                  </a:lnTo>
                  <a:lnTo>
                    <a:pt x="101" y="28"/>
                  </a:lnTo>
                  <a:lnTo>
                    <a:pt x="108" y="8"/>
                  </a:lnTo>
                  <a:lnTo>
                    <a:pt x="93" y="0"/>
                  </a:lnTo>
                  <a:lnTo>
                    <a:pt x="52" y="9"/>
                  </a:lnTo>
                  <a:lnTo>
                    <a:pt x="0" y="44"/>
                  </a:lnTo>
                </a:path>
              </a:pathLst>
            </a:custGeom>
            <a:grpFill/>
            <a:ln w="6350" cap="rnd">
              <a:noFill/>
              <a:round/>
              <a:headEnd/>
              <a:tailEnd/>
            </a:ln>
          </p:spPr>
          <p:txBody>
            <a:bodyPr/>
            <a:lstStyle/>
            <a:p>
              <a:endParaRPr lang="en-US"/>
            </a:p>
          </p:txBody>
        </p:sp>
        <p:sp>
          <p:nvSpPr>
            <p:cNvPr id="85081" name="Freeform 47"/>
            <p:cNvSpPr>
              <a:spLocks/>
            </p:cNvSpPr>
            <p:nvPr/>
          </p:nvSpPr>
          <p:spPr bwMode="auto">
            <a:xfrm>
              <a:off x="1107" y="496"/>
              <a:ext cx="94" cy="46"/>
            </a:xfrm>
            <a:custGeom>
              <a:avLst/>
              <a:gdLst>
                <a:gd name="T0" fmla="*/ 0 w 94"/>
                <a:gd name="T1" fmla="*/ 0 h 46"/>
                <a:gd name="T2" fmla="*/ 0 w 94"/>
                <a:gd name="T3" fmla="*/ 0 h 46"/>
                <a:gd name="T4" fmla="*/ 7 w 94"/>
                <a:gd name="T5" fmla="*/ 16 h 46"/>
                <a:gd name="T6" fmla="*/ 9 w 94"/>
                <a:gd name="T7" fmla="*/ 28 h 46"/>
                <a:gd name="T8" fmla="*/ 93 w 94"/>
                <a:gd name="T9" fmla="*/ 45 h 46"/>
                <a:gd name="T10" fmla="*/ 87 w 94"/>
                <a:gd name="T11" fmla="*/ 20 h 46"/>
                <a:gd name="T12" fmla="*/ 49 w 94"/>
                <a:gd name="T13" fmla="*/ 2 h 46"/>
                <a:gd name="T14" fmla="*/ 33 w 94"/>
                <a:gd name="T15" fmla="*/ 0 h 46"/>
                <a:gd name="T16" fmla="*/ 0 w 94"/>
                <a:gd name="T17" fmla="*/ 0 h 46"/>
                <a:gd name="T18" fmla="*/ 0 w 94"/>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46"/>
                <a:gd name="T32" fmla="*/ 94 w 94"/>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46">
                  <a:moveTo>
                    <a:pt x="0" y="0"/>
                  </a:moveTo>
                  <a:lnTo>
                    <a:pt x="0" y="0"/>
                  </a:lnTo>
                  <a:lnTo>
                    <a:pt x="7" y="16"/>
                  </a:lnTo>
                  <a:lnTo>
                    <a:pt x="9" y="28"/>
                  </a:lnTo>
                  <a:lnTo>
                    <a:pt x="93" y="45"/>
                  </a:lnTo>
                  <a:lnTo>
                    <a:pt x="87" y="20"/>
                  </a:lnTo>
                  <a:lnTo>
                    <a:pt x="49" y="2"/>
                  </a:lnTo>
                  <a:lnTo>
                    <a:pt x="33" y="0"/>
                  </a:lnTo>
                  <a:lnTo>
                    <a:pt x="0" y="0"/>
                  </a:lnTo>
                </a:path>
              </a:pathLst>
            </a:custGeom>
            <a:grpFill/>
            <a:ln w="6350" cap="rnd">
              <a:noFill/>
              <a:round/>
              <a:headEnd/>
              <a:tailEnd/>
            </a:ln>
          </p:spPr>
          <p:txBody>
            <a:bodyPr/>
            <a:lstStyle/>
            <a:p>
              <a:endParaRPr lang="en-US"/>
            </a:p>
          </p:txBody>
        </p:sp>
        <p:sp>
          <p:nvSpPr>
            <p:cNvPr id="85082" name="Freeform 48"/>
            <p:cNvSpPr>
              <a:spLocks/>
            </p:cNvSpPr>
            <p:nvPr/>
          </p:nvSpPr>
          <p:spPr bwMode="auto">
            <a:xfrm>
              <a:off x="1234" y="567"/>
              <a:ext cx="259" cy="78"/>
            </a:xfrm>
            <a:custGeom>
              <a:avLst/>
              <a:gdLst>
                <a:gd name="T0" fmla="*/ 0 w 259"/>
                <a:gd name="T1" fmla="*/ 11 h 78"/>
                <a:gd name="T2" fmla="*/ 15 w 259"/>
                <a:gd name="T3" fmla="*/ 0 h 78"/>
                <a:gd name="T4" fmla="*/ 123 w 259"/>
                <a:gd name="T5" fmla="*/ 33 h 78"/>
                <a:gd name="T6" fmla="*/ 167 w 259"/>
                <a:gd name="T7" fmla="*/ 51 h 78"/>
                <a:gd name="T8" fmla="*/ 219 w 259"/>
                <a:gd name="T9" fmla="*/ 38 h 78"/>
                <a:gd name="T10" fmla="*/ 258 w 259"/>
                <a:gd name="T11" fmla="*/ 55 h 78"/>
                <a:gd name="T12" fmla="*/ 250 w 259"/>
                <a:gd name="T13" fmla="*/ 77 h 78"/>
                <a:gd name="T14" fmla="*/ 78 w 259"/>
                <a:gd name="T15" fmla="*/ 77 h 78"/>
                <a:gd name="T16" fmla="*/ 30 w 259"/>
                <a:gd name="T17" fmla="*/ 29 h 78"/>
                <a:gd name="T18" fmla="*/ 0 w 259"/>
                <a:gd name="T19" fmla="*/ 11 h 78"/>
                <a:gd name="T20" fmla="*/ 0 w 259"/>
                <a:gd name="T21" fmla="*/ 11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78"/>
                <a:gd name="T35" fmla="*/ 259 w 259"/>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78">
                  <a:moveTo>
                    <a:pt x="0" y="11"/>
                  </a:moveTo>
                  <a:lnTo>
                    <a:pt x="15" y="0"/>
                  </a:lnTo>
                  <a:lnTo>
                    <a:pt x="123" y="33"/>
                  </a:lnTo>
                  <a:lnTo>
                    <a:pt x="167" y="51"/>
                  </a:lnTo>
                  <a:lnTo>
                    <a:pt x="219" y="38"/>
                  </a:lnTo>
                  <a:lnTo>
                    <a:pt x="258" y="55"/>
                  </a:lnTo>
                  <a:lnTo>
                    <a:pt x="250" y="77"/>
                  </a:lnTo>
                  <a:lnTo>
                    <a:pt x="78" y="77"/>
                  </a:lnTo>
                  <a:lnTo>
                    <a:pt x="30" y="29"/>
                  </a:lnTo>
                  <a:lnTo>
                    <a:pt x="0" y="11"/>
                  </a:lnTo>
                </a:path>
              </a:pathLst>
            </a:custGeom>
            <a:grpFill/>
            <a:ln w="6350" cap="rnd">
              <a:noFill/>
              <a:round/>
              <a:headEnd/>
              <a:tailEnd/>
            </a:ln>
          </p:spPr>
          <p:txBody>
            <a:bodyPr/>
            <a:lstStyle/>
            <a:p>
              <a:endParaRPr lang="en-US"/>
            </a:p>
          </p:txBody>
        </p:sp>
        <p:sp>
          <p:nvSpPr>
            <p:cNvPr id="85083" name="Freeform 49"/>
            <p:cNvSpPr>
              <a:spLocks/>
            </p:cNvSpPr>
            <p:nvPr/>
          </p:nvSpPr>
          <p:spPr bwMode="auto">
            <a:xfrm>
              <a:off x="1309" y="363"/>
              <a:ext cx="460" cy="234"/>
            </a:xfrm>
            <a:custGeom>
              <a:avLst/>
              <a:gdLst>
                <a:gd name="T0" fmla="*/ 0 w 460"/>
                <a:gd name="T1" fmla="*/ 50 h 234"/>
                <a:gd name="T2" fmla="*/ 0 w 460"/>
                <a:gd name="T3" fmla="*/ 50 h 234"/>
                <a:gd name="T4" fmla="*/ 39 w 460"/>
                <a:gd name="T5" fmla="*/ 50 h 234"/>
                <a:gd name="T6" fmla="*/ 39 w 460"/>
                <a:gd name="T7" fmla="*/ 78 h 234"/>
                <a:gd name="T8" fmla="*/ 70 w 460"/>
                <a:gd name="T9" fmla="*/ 89 h 234"/>
                <a:gd name="T10" fmla="*/ 214 w 460"/>
                <a:gd name="T11" fmla="*/ 58 h 234"/>
                <a:gd name="T12" fmla="*/ 128 w 460"/>
                <a:gd name="T13" fmla="*/ 98 h 234"/>
                <a:gd name="T14" fmla="*/ 81 w 460"/>
                <a:gd name="T15" fmla="*/ 98 h 234"/>
                <a:gd name="T16" fmla="*/ 80 w 460"/>
                <a:gd name="T17" fmla="*/ 113 h 234"/>
                <a:gd name="T18" fmla="*/ 128 w 460"/>
                <a:gd name="T19" fmla="*/ 140 h 234"/>
                <a:gd name="T20" fmla="*/ 156 w 460"/>
                <a:gd name="T21" fmla="*/ 144 h 234"/>
                <a:gd name="T22" fmla="*/ 130 w 460"/>
                <a:gd name="T23" fmla="*/ 151 h 234"/>
                <a:gd name="T24" fmla="*/ 101 w 460"/>
                <a:gd name="T25" fmla="*/ 145 h 234"/>
                <a:gd name="T26" fmla="*/ 76 w 460"/>
                <a:gd name="T27" fmla="*/ 151 h 234"/>
                <a:gd name="T28" fmla="*/ 67 w 460"/>
                <a:gd name="T29" fmla="*/ 172 h 234"/>
                <a:gd name="T30" fmla="*/ 91 w 460"/>
                <a:gd name="T31" fmla="*/ 176 h 234"/>
                <a:gd name="T32" fmla="*/ 53 w 460"/>
                <a:gd name="T33" fmla="*/ 182 h 234"/>
                <a:gd name="T34" fmla="*/ 76 w 460"/>
                <a:gd name="T35" fmla="*/ 202 h 234"/>
                <a:gd name="T36" fmla="*/ 38 w 460"/>
                <a:gd name="T37" fmla="*/ 213 h 234"/>
                <a:gd name="T38" fmla="*/ 41 w 460"/>
                <a:gd name="T39" fmla="*/ 226 h 234"/>
                <a:gd name="T40" fmla="*/ 76 w 460"/>
                <a:gd name="T41" fmla="*/ 220 h 234"/>
                <a:gd name="T42" fmla="*/ 97 w 460"/>
                <a:gd name="T43" fmla="*/ 233 h 234"/>
                <a:gd name="T44" fmla="*/ 101 w 460"/>
                <a:gd name="T45" fmla="*/ 223 h 234"/>
                <a:gd name="T46" fmla="*/ 163 w 460"/>
                <a:gd name="T47" fmla="*/ 233 h 234"/>
                <a:gd name="T48" fmla="*/ 201 w 460"/>
                <a:gd name="T49" fmla="*/ 224 h 234"/>
                <a:gd name="T50" fmla="*/ 214 w 460"/>
                <a:gd name="T51" fmla="*/ 187 h 234"/>
                <a:gd name="T52" fmla="*/ 204 w 460"/>
                <a:gd name="T53" fmla="*/ 176 h 234"/>
                <a:gd name="T54" fmla="*/ 237 w 460"/>
                <a:gd name="T55" fmla="*/ 176 h 234"/>
                <a:gd name="T56" fmla="*/ 260 w 460"/>
                <a:gd name="T57" fmla="*/ 156 h 234"/>
                <a:gd name="T58" fmla="*/ 213 w 460"/>
                <a:gd name="T59" fmla="*/ 145 h 234"/>
                <a:gd name="T60" fmla="*/ 274 w 460"/>
                <a:gd name="T61" fmla="*/ 126 h 234"/>
                <a:gd name="T62" fmla="*/ 257 w 460"/>
                <a:gd name="T63" fmla="*/ 115 h 234"/>
                <a:gd name="T64" fmla="*/ 302 w 460"/>
                <a:gd name="T65" fmla="*/ 119 h 234"/>
                <a:gd name="T66" fmla="*/ 331 w 460"/>
                <a:gd name="T67" fmla="*/ 97 h 234"/>
                <a:gd name="T68" fmla="*/ 409 w 460"/>
                <a:gd name="T69" fmla="*/ 58 h 234"/>
                <a:gd name="T70" fmla="*/ 325 w 460"/>
                <a:gd name="T71" fmla="*/ 71 h 234"/>
                <a:gd name="T72" fmla="*/ 375 w 460"/>
                <a:gd name="T73" fmla="*/ 56 h 234"/>
                <a:gd name="T74" fmla="*/ 337 w 460"/>
                <a:gd name="T75" fmla="*/ 49 h 234"/>
                <a:gd name="T76" fmla="*/ 389 w 460"/>
                <a:gd name="T77" fmla="*/ 50 h 234"/>
                <a:gd name="T78" fmla="*/ 459 w 460"/>
                <a:gd name="T79" fmla="*/ 31 h 234"/>
                <a:gd name="T80" fmla="*/ 423 w 460"/>
                <a:gd name="T81" fmla="*/ 5 h 234"/>
                <a:gd name="T82" fmla="*/ 343 w 460"/>
                <a:gd name="T83" fmla="*/ 13 h 234"/>
                <a:gd name="T84" fmla="*/ 378 w 460"/>
                <a:gd name="T85" fmla="*/ 3 h 234"/>
                <a:gd name="T86" fmla="*/ 206 w 460"/>
                <a:gd name="T87" fmla="*/ 0 h 234"/>
                <a:gd name="T88" fmla="*/ 166 w 460"/>
                <a:gd name="T89" fmla="*/ 3 h 234"/>
                <a:gd name="T90" fmla="*/ 127 w 460"/>
                <a:gd name="T91" fmla="*/ 21 h 234"/>
                <a:gd name="T92" fmla="*/ 88 w 460"/>
                <a:gd name="T93" fmla="*/ 20 h 234"/>
                <a:gd name="T94" fmla="*/ 69 w 460"/>
                <a:gd name="T95" fmla="*/ 31 h 234"/>
                <a:gd name="T96" fmla="*/ 51 w 460"/>
                <a:gd name="T97" fmla="*/ 34 h 234"/>
                <a:gd name="T98" fmla="*/ 0 w 460"/>
                <a:gd name="T99" fmla="*/ 50 h 234"/>
                <a:gd name="T100" fmla="*/ 0 w 460"/>
                <a:gd name="T101" fmla="*/ 50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60"/>
                <a:gd name="T154" fmla="*/ 0 h 234"/>
                <a:gd name="T155" fmla="*/ 460 w 460"/>
                <a:gd name="T156" fmla="*/ 234 h 2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60" h="234">
                  <a:moveTo>
                    <a:pt x="0" y="50"/>
                  </a:moveTo>
                  <a:lnTo>
                    <a:pt x="0" y="50"/>
                  </a:lnTo>
                  <a:lnTo>
                    <a:pt x="39" y="50"/>
                  </a:lnTo>
                  <a:lnTo>
                    <a:pt x="39" y="78"/>
                  </a:lnTo>
                  <a:lnTo>
                    <a:pt x="70" y="89"/>
                  </a:lnTo>
                  <a:lnTo>
                    <a:pt x="214" y="58"/>
                  </a:lnTo>
                  <a:lnTo>
                    <a:pt x="128" y="98"/>
                  </a:lnTo>
                  <a:lnTo>
                    <a:pt x="81" y="98"/>
                  </a:lnTo>
                  <a:lnTo>
                    <a:pt x="80" y="113"/>
                  </a:lnTo>
                  <a:lnTo>
                    <a:pt x="128" y="140"/>
                  </a:lnTo>
                  <a:lnTo>
                    <a:pt x="156" y="144"/>
                  </a:lnTo>
                  <a:lnTo>
                    <a:pt x="130" y="151"/>
                  </a:lnTo>
                  <a:lnTo>
                    <a:pt x="101" y="145"/>
                  </a:lnTo>
                  <a:lnTo>
                    <a:pt x="76" y="151"/>
                  </a:lnTo>
                  <a:lnTo>
                    <a:pt x="67" y="172"/>
                  </a:lnTo>
                  <a:lnTo>
                    <a:pt x="91" y="176"/>
                  </a:lnTo>
                  <a:lnTo>
                    <a:pt x="53" y="182"/>
                  </a:lnTo>
                  <a:lnTo>
                    <a:pt x="76" y="202"/>
                  </a:lnTo>
                  <a:lnTo>
                    <a:pt x="38" y="213"/>
                  </a:lnTo>
                  <a:lnTo>
                    <a:pt x="41" y="226"/>
                  </a:lnTo>
                  <a:lnTo>
                    <a:pt x="76" y="220"/>
                  </a:lnTo>
                  <a:lnTo>
                    <a:pt x="97" y="233"/>
                  </a:lnTo>
                  <a:lnTo>
                    <a:pt x="101" y="223"/>
                  </a:lnTo>
                  <a:lnTo>
                    <a:pt x="163" y="233"/>
                  </a:lnTo>
                  <a:lnTo>
                    <a:pt x="201" y="224"/>
                  </a:lnTo>
                  <a:lnTo>
                    <a:pt x="214" y="187"/>
                  </a:lnTo>
                  <a:lnTo>
                    <a:pt x="204" y="176"/>
                  </a:lnTo>
                  <a:lnTo>
                    <a:pt x="237" y="176"/>
                  </a:lnTo>
                  <a:lnTo>
                    <a:pt x="260" y="156"/>
                  </a:lnTo>
                  <a:lnTo>
                    <a:pt x="213" y="145"/>
                  </a:lnTo>
                  <a:lnTo>
                    <a:pt x="274" y="126"/>
                  </a:lnTo>
                  <a:lnTo>
                    <a:pt x="257" y="115"/>
                  </a:lnTo>
                  <a:lnTo>
                    <a:pt x="302" y="119"/>
                  </a:lnTo>
                  <a:lnTo>
                    <a:pt x="331" y="97"/>
                  </a:lnTo>
                  <a:lnTo>
                    <a:pt x="409" y="58"/>
                  </a:lnTo>
                  <a:lnTo>
                    <a:pt x="325" y="71"/>
                  </a:lnTo>
                  <a:lnTo>
                    <a:pt x="375" y="56"/>
                  </a:lnTo>
                  <a:lnTo>
                    <a:pt x="337" y="49"/>
                  </a:lnTo>
                  <a:lnTo>
                    <a:pt x="389" y="50"/>
                  </a:lnTo>
                  <a:lnTo>
                    <a:pt x="459" y="31"/>
                  </a:lnTo>
                  <a:lnTo>
                    <a:pt x="423" y="5"/>
                  </a:lnTo>
                  <a:lnTo>
                    <a:pt x="343" y="13"/>
                  </a:lnTo>
                  <a:lnTo>
                    <a:pt x="378" y="3"/>
                  </a:lnTo>
                  <a:lnTo>
                    <a:pt x="206" y="0"/>
                  </a:lnTo>
                  <a:lnTo>
                    <a:pt x="166" y="3"/>
                  </a:lnTo>
                  <a:lnTo>
                    <a:pt x="127" y="21"/>
                  </a:lnTo>
                  <a:lnTo>
                    <a:pt x="88" y="20"/>
                  </a:lnTo>
                  <a:lnTo>
                    <a:pt x="69" y="31"/>
                  </a:lnTo>
                  <a:lnTo>
                    <a:pt x="51" y="34"/>
                  </a:lnTo>
                  <a:lnTo>
                    <a:pt x="0" y="50"/>
                  </a:lnTo>
                </a:path>
              </a:pathLst>
            </a:custGeom>
            <a:grpFill/>
            <a:ln w="6350" cap="rnd">
              <a:noFill/>
              <a:round/>
              <a:headEnd/>
              <a:tailEnd/>
            </a:ln>
          </p:spPr>
          <p:txBody>
            <a:bodyPr/>
            <a:lstStyle/>
            <a:p>
              <a:endParaRPr lang="en-US"/>
            </a:p>
          </p:txBody>
        </p:sp>
        <p:sp>
          <p:nvSpPr>
            <p:cNvPr id="85084" name="Freeform 50"/>
            <p:cNvSpPr>
              <a:spLocks/>
            </p:cNvSpPr>
            <p:nvPr/>
          </p:nvSpPr>
          <p:spPr bwMode="auto">
            <a:xfrm>
              <a:off x="1244" y="433"/>
              <a:ext cx="169" cy="103"/>
            </a:xfrm>
            <a:custGeom>
              <a:avLst/>
              <a:gdLst>
                <a:gd name="T0" fmla="*/ 0 w 169"/>
                <a:gd name="T1" fmla="*/ 25 h 103"/>
                <a:gd name="T2" fmla="*/ 42 w 169"/>
                <a:gd name="T3" fmla="*/ 20 h 103"/>
                <a:gd name="T4" fmla="*/ 20 w 169"/>
                <a:gd name="T5" fmla="*/ 6 h 103"/>
                <a:gd name="T6" fmla="*/ 73 w 169"/>
                <a:gd name="T7" fmla="*/ 0 h 103"/>
                <a:gd name="T8" fmla="*/ 84 w 169"/>
                <a:gd name="T9" fmla="*/ 20 h 103"/>
                <a:gd name="T10" fmla="*/ 130 w 169"/>
                <a:gd name="T11" fmla="*/ 25 h 103"/>
                <a:gd name="T12" fmla="*/ 130 w 169"/>
                <a:gd name="T13" fmla="*/ 52 h 103"/>
                <a:gd name="T14" fmla="*/ 156 w 169"/>
                <a:gd name="T15" fmla="*/ 52 h 103"/>
                <a:gd name="T16" fmla="*/ 168 w 169"/>
                <a:gd name="T17" fmla="*/ 64 h 103"/>
                <a:gd name="T18" fmla="*/ 122 w 169"/>
                <a:gd name="T19" fmla="*/ 70 h 103"/>
                <a:gd name="T20" fmla="*/ 113 w 169"/>
                <a:gd name="T21" fmla="*/ 102 h 103"/>
                <a:gd name="T22" fmla="*/ 65 w 169"/>
                <a:gd name="T23" fmla="*/ 99 h 103"/>
                <a:gd name="T24" fmla="*/ 38 w 169"/>
                <a:gd name="T25" fmla="*/ 73 h 103"/>
                <a:gd name="T26" fmla="*/ 92 w 169"/>
                <a:gd name="T27" fmla="*/ 63 h 103"/>
                <a:gd name="T28" fmla="*/ 26 w 169"/>
                <a:gd name="T29" fmla="*/ 64 h 103"/>
                <a:gd name="T30" fmla="*/ 0 w 169"/>
                <a:gd name="T31" fmla="*/ 25 h 103"/>
                <a:gd name="T32" fmla="*/ 0 w 169"/>
                <a:gd name="T33" fmla="*/ 25 h 1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9"/>
                <a:gd name="T52" fmla="*/ 0 h 103"/>
                <a:gd name="T53" fmla="*/ 169 w 169"/>
                <a:gd name="T54" fmla="*/ 103 h 1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9" h="103">
                  <a:moveTo>
                    <a:pt x="0" y="25"/>
                  </a:moveTo>
                  <a:lnTo>
                    <a:pt x="42" y="20"/>
                  </a:lnTo>
                  <a:lnTo>
                    <a:pt x="20" y="6"/>
                  </a:lnTo>
                  <a:lnTo>
                    <a:pt x="73" y="0"/>
                  </a:lnTo>
                  <a:lnTo>
                    <a:pt x="84" y="20"/>
                  </a:lnTo>
                  <a:lnTo>
                    <a:pt x="130" y="25"/>
                  </a:lnTo>
                  <a:lnTo>
                    <a:pt x="130" y="52"/>
                  </a:lnTo>
                  <a:lnTo>
                    <a:pt x="156" y="52"/>
                  </a:lnTo>
                  <a:lnTo>
                    <a:pt x="168" y="64"/>
                  </a:lnTo>
                  <a:lnTo>
                    <a:pt x="122" y="70"/>
                  </a:lnTo>
                  <a:lnTo>
                    <a:pt x="113" y="102"/>
                  </a:lnTo>
                  <a:lnTo>
                    <a:pt x="65" y="99"/>
                  </a:lnTo>
                  <a:lnTo>
                    <a:pt x="38" y="73"/>
                  </a:lnTo>
                  <a:lnTo>
                    <a:pt x="92" y="63"/>
                  </a:lnTo>
                  <a:lnTo>
                    <a:pt x="26" y="64"/>
                  </a:lnTo>
                  <a:lnTo>
                    <a:pt x="0" y="25"/>
                  </a:lnTo>
                </a:path>
              </a:pathLst>
            </a:custGeom>
            <a:grpFill/>
            <a:ln w="6350" cap="rnd">
              <a:noFill/>
              <a:round/>
              <a:headEnd/>
              <a:tailEnd/>
            </a:ln>
          </p:spPr>
          <p:txBody>
            <a:bodyPr/>
            <a:lstStyle/>
            <a:p>
              <a:endParaRPr lang="en-US"/>
            </a:p>
          </p:txBody>
        </p:sp>
        <p:sp>
          <p:nvSpPr>
            <p:cNvPr id="85085" name="Freeform 51"/>
            <p:cNvSpPr>
              <a:spLocks/>
            </p:cNvSpPr>
            <p:nvPr/>
          </p:nvSpPr>
          <p:spPr bwMode="auto">
            <a:xfrm>
              <a:off x="1338" y="667"/>
              <a:ext cx="430" cy="311"/>
            </a:xfrm>
            <a:custGeom>
              <a:avLst/>
              <a:gdLst>
                <a:gd name="T0" fmla="*/ 0 w 430"/>
                <a:gd name="T1" fmla="*/ 68 h 311"/>
                <a:gd name="T2" fmla="*/ 0 w 430"/>
                <a:gd name="T3" fmla="*/ 68 h 311"/>
                <a:gd name="T4" fmla="*/ 2 w 430"/>
                <a:gd name="T5" fmla="*/ 35 h 311"/>
                <a:gd name="T6" fmla="*/ 50 w 430"/>
                <a:gd name="T7" fmla="*/ 0 h 311"/>
                <a:gd name="T8" fmla="*/ 75 w 430"/>
                <a:gd name="T9" fmla="*/ 3 h 311"/>
                <a:gd name="T10" fmla="*/ 54 w 430"/>
                <a:gd name="T11" fmla="*/ 43 h 311"/>
                <a:gd name="T12" fmla="*/ 72 w 430"/>
                <a:gd name="T13" fmla="*/ 63 h 311"/>
                <a:gd name="T14" fmla="*/ 77 w 430"/>
                <a:gd name="T15" fmla="*/ 43 h 311"/>
                <a:gd name="T16" fmla="*/ 95 w 430"/>
                <a:gd name="T17" fmla="*/ 15 h 311"/>
                <a:gd name="T18" fmla="*/ 127 w 430"/>
                <a:gd name="T19" fmla="*/ 1 h 311"/>
                <a:gd name="T20" fmla="*/ 135 w 430"/>
                <a:gd name="T21" fmla="*/ 55 h 311"/>
                <a:gd name="T22" fmla="*/ 185 w 430"/>
                <a:gd name="T23" fmla="*/ 31 h 311"/>
                <a:gd name="T24" fmla="*/ 221 w 430"/>
                <a:gd name="T25" fmla="*/ 37 h 311"/>
                <a:gd name="T26" fmla="*/ 235 w 430"/>
                <a:gd name="T27" fmla="*/ 55 h 311"/>
                <a:gd name="T28" fmla="*/ 252 w 430"/>
                <a:gd name="T29" fmla="*/ 73 h 311"/>
                <a:gd name="T30" fmla="*/ 263 w 430"/>
                <a:gd name="T31" fmla="*/ 61 h 311"/>
                <a:gd name="T32" fmla="*/ 291 w 430"/>
                <a:gd name="T33" fmla="*/ 78 h 311"/>
                <a:gd name="T34" fmla="*/ 293 w 430"/>
                <a:gd name="T35" fmla="*/ 94 h 311"/>
                <a:gd name="T36" fmla="*/ 328 w 430"/>
                <a:gd name="T37" fmla="*/ 99 h 311"/>
                <a:gd name="T38" fmla="*/ 343 w 430"/>
                <a:gd name="T39" fmla="*/ 109 h 311"/>
                <a:gd name="T40" fmla="*/ 319 w 430"/>
                <a:gd name="T41" fmla="*/ 120 h 311"/>
                <a:gd name="T42" fmla="*/ 352 w 430"/>
                <a:gd name="T43" fmla="*/ 126 h 311"/>
                <a:gd name="T44" fmla="*/ 326 w 430"/>
                <a:gd name="T45" fmla="*/ 144 h 311"/>
                <a:gd name="T46" fmla="*/ 360 w 430"/>
                <a:gd name="T47" fmla="*/ 162 h 311"/>
                <a:gd name="T48" fmla="*/ 376 w 430"/>
                <a:gd name="T49" fmla="*/ 158 h 311"/>
                <a:gd name="T50" fmla="*/ 429 w 430"/>
                <a:gd name="T51" fmla="*/ 194 h 311"/>
                <a:gd name="T52" fmla="*/ 399 w 430"/>
                <a:gd name="T53" fmla="*/ 217 h 311"/>
                <a:gd name="T54" fmla="*/ 396 w 430"/>
                <a:gd name="T55" fmla="*/ 237 h 311"/>
                <a:gd name="T56" fmla="*/ 348 w 430"/>
                <a:gd name="T57" fmla="*/ 196 h 311"/>
                <a:gd name="T58" fmla="*/ 328 w 430"/>
                <a:gd name="T59" fmla="*/ 201 h 311"/>
                <a:gd name="T60" fmla="*/ 350 w 430"/>
                <a:gd name="T61" fmla="*/ 239 h 311"/>
                <a:gd name="T62" fmla="*/ 376 w 430"/>
                <a:gd name="T63" fmla="*/ 245 h 311"/>
                <a:gd name="T64" fmla="*/ 378 w 430"/>
                <a:gd name="T65" fmla="*/ 295 h 311"/>
                <a:gd name="T66" fmla="*/ 317 w 430"/>
                <a:gd name="T67" fmla="*/ 266 h 311"/>
                <a:gd name="T68" fmla="*/ 360 w 430"/>
                <a:gd name="T69" fmla="*/ 310 h 311"/>
                <a:gd name="T70" fmla="*/ 281 w 430"/>
                <a:gd name="T71" fmla="*/ 283 h 311"/>
                <a:gd name="T72" fmla="*/ 231 w 430"/>
                <a:gd name="T73" fmla="*/ 248 h 311"/>
                <a:gd name="T74" fmla="*/ 198 w 430"/>
                <a:gd name="T75" fmla="*/ 254 h 311"/>
                <a:gd name="T76" fmla="*/ 190 w 430"/>
                <a:gd name="T77" fmla="*/ 225 h 311"/>
                <a:gd name="T78" fmla="*/ 246 w 430"/>
                <a:gd name="T79" fmla="*/ 225 h 311"/>
                <a:gd name="T80" fmla="*/ 233 w 430"/>
                <a:gd name="T81" fmla="*/ 207 h 311"/>
                <a:gd name="T82" fmla="*/ 264 w 430"/>
                <a:gd name="T83" fmla="*/ 177 h 311"/>
                <a:gd name="T84" fmla="*/ 243 w 430"/>
                <a:gd name="T85" fmla="*/ 142 h 311"/>
                <a:gd name="T86" fmla="*/ 199 w 430"/>
                <a:gd name="T87" fmla="*/ 144 h 311"/>
                <a:gd name="T88" fmla="*/ 198 w 430"/>
                <a:gd name="T89" fmla="*/ 133 h 311"/>
                <a:gd name="T90" fmla="*/ 213 w 430"/>
                <a:gd name="T91" fmla="*/ 126 h 311"/>
                <a:gd name="T92" fmla="*/ 186 w 430"/>
                <a:gd name="T93" fmla="*/ 112 h 311"/>
                <a:gd name="T94" fmla="*/ 161 w 430"/>
                <a:gd name="T95" fmla="*/ 96 h 311"/>
                <a:gd name="T96" fmla="*/ 167 w 430"/>
                <a:gd name="T97" fmla="*/ 111 h 311"/>
                <a:gd name="T98" fmla="*/ 135 w 430"/>
                <a:gd name="T99" fmla="*/ 114 h 311"/>
                <a:gd name="T100" fmla="*/ 25 w 430"/>
                <a:gd name="T101" fmla="*/ 99 h 311"/>
                <a:gd name="T102" fmla="*/ 7 w 430"/>
                <a:gd name="T103" fmla="*/ 76 h 311"/>
                <a:gd name="T104" fmla="*/ 41 w 430"/>
                <a:gd name="T105" fmla="*/ 79 h 311"/>
                <a:gd name="T106" fmla="*/ 0 w 430"/>
                <a:gd name="T107" fmla="*/ 68 h 311"/>
                <a:gd name="T108" fmla="*/ 0 w 430"/>
                <a:gd name="T109" fmla="*/ 68 h 31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0"/>
                <a:gd name="T166" fmla="*/ 0 h 311"/>
                <a:gd name="T167" fmla="*/ 430 w 430"/>
                <a:gd name="T168" fmla="*/ 311 h 31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0" h="311">
                  <a:moveTo>
                    <a:pt x="0" y="68"/>
                  </a:moveTo>
                  <a:lnTo>
                    <a:pt x="0" y="68"/>
                  </a:lnTo>
                  <a:lnTo>
                    <a:pt x="2" y="35"/>
                  </a:lnTo>
                  <a:lnTo>
                    <a:pt x="50" y="0"/>
                  </a:lnTo>
                  <a:lnTo>
                    <a:pt x="75" y="3"/>
                  </a:lnTo>
                  <a:lnTo>
                    <a:pt x="54" y="43"/>
                  </a:lnTo>
                  <a:lnTo>
                    <a:pt x="72" y="63"/>
                  </a:lnTo>
                  <a:lnTo>
                    <a:pt x="77" y="43"/>
                  </a:lnTo>
                  <a:lnTo>
                    <a:pt x="95" y="15"/>
                  </a:lnTo>
                  <a:lnTo>
                    <a:pt x="127" y="1"/>
                  </a:lnTo>
                  <a:lnTo>
                    <a:pt x="135" y="55"/>
                  </a:lnTo>
                  <a:lnTo>
                    <a:pt x="185" y="31"/>
                  </a:lnTo>
                  <a:lnTo>
                    <a:pt x="221" y="37"/>
                  </a:lnTo>
                  <a:lnTo>
                    <a:pt x="235" y="55"/>
                  </a:lnTo>
                  <a:lnTo>
                    <a:pt x="252" y="73"/>
                  </a:lnTo>
                  <a:lnTo>
                    <a:pt x="263" y="61"/>
                  </a:lnTo>
                  <a:lnTo>
                    <a:pt x="291" y="78"/>
                  </a:lnTo>
                  <a:lnTo>
                    <a:pt x="293" y="94"/>
                  </a:lnTo>
                  <a:lnTo>
                    <a:pt x="328" y="99"/>
                  </a:lnTo>
                  <a:lnTo>
                    <a:pt x="343" y="109"/>
                  </a:lnTo>
                  <a:lnTo>
                    <a:pt x="319" y="120"/>
                  </a:lnTo>
                  <a:lnTo>
                    <a:pt x="352" y="126"/>
                  </a:lnTo>
                  <a:lnTo>
                    <a:pt x="326" y="144"/>
                  </a:lnTo>
                  <a:lnTo>
                    <a:pt x="360" y="162"/>
                  </a:lnTo>
                  <a:lnTo>
                    <a:pt x="376" y="158"/>
                  </a:lnTo>
                  <a:lnTo>
                    <a:pt x="429" y="194"/>
                  </a:lnTo>
                  <a:lnTo>
                    <a:pt x="399" y="217"/>
                  </a:lnTo>
                  <a:lnTo>
                    <a:pt x="396" y="237"/>
                  </a:lnTo>
                  <a:lnTo>
                    <a:pt x="348" y="196"/>
                  </a:lnTo>
                  <a:lnTo>
                    <a:pt x="328" y="201"/>
                  </a:lnTo>
                  <a:lnTo>
                    <a:pt x="350" y="239"/>
                  </a:lnTo>
                  <a:lnTo>
                    <a:pt x="376" y="245"/>
                  </a:lnTo>
                  <a:lnTo>
                    <a:pt x="378" y="295"/>
                  </a:lnTo>
                  <a:lnTo>
                    <a:pt x="317" y="266"/>
                  </a:lnTo>
                  <a:lnTo>
                    <a:pt x="360" y="310"/>
                  </a:lnTo>
                  <a:lnTo>
                    <a:pt x="281" y="283"/>
                  </a:lnTo>
                  <a:lnTo>
                    <a:pt x="231" y="248"/>
                  </a:lnTo>
                  <a:lnTo>
                    <a:pt x="198" y="254"/>
                  </a:lnTo>
                  <a:lnTo>
                    <a:pt x="190" y="225"/>
                  </a:lnTo>
                  <a:lnTo>
                    <a:pt x="246" y="225"/>
                  </a:lnTo>
                  <a:lnTo>
                    <a:pt x="233" y="207"/>
                  </a:lnTo>
                  <a:lnTo>
                    <a:pt x="264" y="177"/>
                  </a:lnTo>
                  <a:lnTo>
                    <a:pt x="243" y="142"/>
                  </a:lnTo>
                  <a:lnTo>
                    <a:pt x="199" y="144"/>
                  </a:lnTo>
                  <a:lnTo>
                    <a:pt x="198" y="133"/>
                  </a:lnTo>
                  <a:lnTo>
                    <a:pt x="213" y="126"/>
                  </a:lnTo>
                  <a:lnTo>
                    <a:pt x="186" y="112"/>
                  </a:lnTo>
                  <a:lnTo>
                    <a:pt x="161" y="96"/>
                  </a:lnTo>
                  <a:lnTo>
                    <a:pt x="167" y="111"/>
                  </a:lnTo>
                  <a:lnTo>
                    <a:pt x="135" y="114"/>
                  </a:lnTo>
                  <a:lnTo>
                    <a:pt x="25" y="99"/>
                  </a:lnTo>
                  <a:lnTo>
                    <a:pt x="7" y="76"/>
                  </a:lnTo>
                  <a:lnTo>
                    <a:pt x="41" y="79"/>
                  </a:lnTo>
                  <a:lnTo>
                    <a:pt x="0" y="68"/>
                  </a:lnTo>
                </a:path>
              </a:pathLst>
            </a:custGeom>
            <a:grpFill/>
            <a:ln w="6350" cap="rnd">
              <a:noFill/>
              <a:round/>
              <a:headEnd/>
              <a:tailEnd/>
            </a:ln>
          </p:spPr>
          <p:txBody>
            <a:bodyPr/>
            <a:lstStyle/>
            <a:p>
              <a:endParaRPr lang="en-US"/>
            </a:p>
          </p:txBody>
        </p:sp>
      </p:grpSp>
      <p:sp>
        <p:nvSpPr>
          <p:cNvPr id="84998" name="Freeform 52"/>
          <p:cNvSpPr>
            <a:spLocks/>
          </p:cNvSpPr>
          <p:nvPr/>
        </p:nvSpPr>
        <p:spPr bwMode="auto">
          <a:xfrm>
            <a:off x="6133956" y="2336263"/>
            <a:ext cx="2733675" cy="419100"/>
          </a:xfrm>
          <a:custGeom>
            <a:avLst/>
            <a:gdLst>
              <a:gd name="T0" fmla="*/ 2147483647 w 1722"/>
              <a:gd name="T1" fmla="*/ 2147483647 h 264"/>
              <a:gd name="T2" fmla="*/ 2147483647 w 1722"/>
              <a:gd name="T3" fmla="*/ 2147483647 h 264"/>
              <a:gd name="T4" fmla="*/ 2147483647 w 1722"/>
              <a:gd name="T5" fmla="*/ 2147483647 h 264"/>
              <a:gd name="T6" fmla="*/ 2147483647 w 1722"/>
              <a:gd name="T7" fmla="*/ 2147483647 h 264"/>
              <a:gd name="T8" fmla="*/ 2147483647 w 1722"/>
              <a:gd name="T9" fmla="*/ 2147483647 h 264"/>
              <a:gd name="T10" fmla="*/ 2147483647 w 1722"/>
              <a:gd name="T11" fmla="*/ 2147483647 h 264"/>
              <a:gd name="T12" fmla="*/ 2147483647 w 1722"/>
              <a:gd name="T13" fmla="*/ 2147483647 h 264"/>
              <a:gd name="T14" fmla="*/ 2147483647 w 1722"/>
              <a:gd name="T15" fmla="*/ 2147483647 h 264"/>
              <a:gd name="T16" fmla="*/ 2147483647 w 1722"/>
              <a:gd name="T17" fmla="*/ 2147483647 h 264"/>
              <a:gd name="T18" fmla="*/ 2147483647 w 1722"/>
              <a:gd name="T19" fmla="*/ 2147483647 h 264"/>
              <a:gd name="T20" fmla="*/ 2147483647 w 1722"/>
              <a:gd name="T21" fmla="*/ 2147483647 h 264"/>
              <a:gd name="T22" fmla="*/ 2147483647 w 1722"/>
              <a:gd name="T23" fmla="*/ 2147483647 h 264"/>
              <a:gd name="T24" fmla="*/ 2147483647 w 1722"/>
              <a:gd name="T25" fmla="*/ 2147483647 h 264"/>
              <a:gd name="T26" fmla="*/ 2147483647 w 1722"/>
              <a:gd name="T27" fmla="*/ 2147483647 h 264"/>
              <a:gd name="T28" fmla="*/ 2147483647 w 1722"/>
              <a:gd name="T29" fmla="*/ 2147483647 h 264"/>
              <a:gd name="T30" fmla="*/ 2147483647 w 1722"/>
              <a:gd name="T31" fmla="*/ 2147483647 h 264"/>
              <a:gd name="T32" fmla="*/ 2147483647 w 1722"/>
              <a:gd name="T33" fmla="*/ 2147483647 h 264"/>
              <a:gd name="T34" fmla="*/ 2147483647 w 1722"/>
              <a:gd name="T35" fmla="*/ 2147483647 h 264"/>
              <a:gd name="T36" fmla="*/ 2147483647 w 1722"/>
              <a:gd name="T37" fmla="*/ 2147483647 h 264"/>
              <a:gd name="T38" fmla="*/ 2147483647 w 1722"/>
              <a:gd name="T39" fmla="*/ 2147483647 h 264"/>
              <a:gd name="T40" fmla="*/ 2147483647 w 1722"/>
              <a:gd name="T41" fmla="*/ 2147483647 h 264"/>
              <a:gd name="T42" fmla="*/ 2147483647 w 1722"/>
              <a:gd name="T43" fmla="*/ 2147483647 h 264"/>
              <a:gd name="T44" fmla="*/ 2147483647 w 1722"/>
              <a:gd name="T45" fmla="*/ 2147483647 h 264"/>
              <a:gd name="T46" fmla="*/ 2147483647 w 1722"/>
              <a:gd name="T47" fmla="*/ 2147483647 h 264"/>
              <a:gd name="T48" fmla="*/ 2147483647 w 1722"/>
              <a:gd name="T49" fmla="*/ 2147483647 h 264"/>
              <a:gd name="T50" fmla="*/ 2147483647 w 1722"/>
              <a:gd name="T51" fmla="*/ 2147483647 h 264"/>
              <a:gd name="T52" fmla="*/ 2147483647 w 1722"/>
              <a:gd name="T53" fmla="*/ 2147483647 h 264"/>
              <a:gd name="T54" fmla="*/ 2147483647 w 1722"/>
              <a:gd name="T55" fmla="*/ 2147483647 h 264"/>
              <a:gd name="T56" fmla="*/ 0 w 1722"/>
              <a:gd name="T57" fmla="*/ 2147483647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2"/>
              <a:gd name="T88" fmla="*/ 0 h 264"/>
              <a:gd name="T89" fmla="*/ 1722 w 1722"/>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2" h="264">
                <a:moveTo>
                  <a:pt x="1722" y="7"/>
                </a:moveTo>
                <a:cubicBezTo>
                  <a:pt x="1687" y="3"/>
                  <a:pt x="1652" y="0"/>
                  <a:pt x="1611" y="10"/>
                </a:cubicBezTo>
                <a:cubicBezTo>
                  <a:pt x="1570" y="20"/>
                  <a:pt x="1513" y="43"/>
                  <a:pt x="1476" y="67"/>
                </a:cubicBezTo>
                <a:cubicBezTo>
                  <a:pt x="1439" y="91"/>
                  <a:pt x="1411" y="128"/>
                  <a:pt x="1386" y="154"/>
                </a:cubicBezTo>
                <a:cubicBezTo>
                  <a:pt x="1361" y="180"/>
                  <a:pt x="1343" y="208"/>
                  <a:pt x="1326" y="226"/>
                </a:cubicBezTo>
                <a:cubicBezTo>
                  <a:pt x="1309" y="244"/>
                  <a:pt x="1301" y="254"/>
                  <a:pt x="1284" y="259"/>
                </a:cubicBezTo>
                <a:cubicBezTo>
                  <a:pt x="1267" y="264"/>
                  <a:pt x="1237" y="260"/>
                  <a:pt x="1221" y="259"/>
                </a:cubicBezTo>
                <a:cubicBezTo>
                  <a:pt x="1205" y="258"/>
                  <a:pt x="1201" y="262"/>
                  <a:pt x="1185" y="250"/>
                </a:cubicBezTo>
                <a:cubicBezTo>
                  <a:pt x="1169" y="238"/>
                  <a:pt x="1143" y="208"/>
                  <a:pt x="1122" y="190"/>
                </a:cubicBezTo>
                <a:cubicBezTo>
                  <a:pt x="1101" y="172"/>
                  <a:pt x="1065" y="142"/>
                  <a:pt x="1059" y="142"/>
                </a:cubicBezTo>
                <a:cubicBezTo>
                  <a:pt x="1053" y="142"/>
                  <a:pt x="1092" y="178"/>
                  <a:pt x="1086" y="187"/>
                </a:cubicBezTo>
                <a:cubicBezTo>
                  <a:pt x="1080" y="196"/>
                  <a:pt x="1036" y="197"/>
                  <a:pt x="1023" y="196"/>
                </a:cubicBezTo>
                <a:cubicBezTo>
                  <a:pt x="1010" y="195"/>
                  <a:pt x="1016" y="195"/>
                  <a:pt x="1005" y="178"/>
                </a:cubicBezTo>
                <a:cubicBezTo>
                  <a:pt x="994" y="161"/>
                  <a:pt x="974" y="110"/>
                  <a:pt x="954" y="94"/>
                </a:cubicBezTo>
                <a:cubicBezTo>
                  <a:pt x="934" y="78"/>
                  <a:pt x="904" y="84"/>
                  <a:pt x="882" y="79"/>
                </a:cubicBezTo>
                <a:cubicBezTo>
                  <a:pt x="860" y="74"/>
                  <a:pt x="838" y="62"/>
                  <a:pt x="822" y="61"/>
                </a:cubicBezTo>
                <a:cubicBezTo>
                  <a:pt x="806" y="60"/>
                  <a:pt x="812" y="69"/>
                  <a:pt x="783" y="73"/>
                </a:cubicBezTo>
                <a:cubicBezTo>
                  <a:pt x="754" y="77"/>
                  <a:pt x="697" y="86"/>
                  <a:pt x="645" y="85"/>
                </a:cubicBezTo>
                <a:cubicBezTo>
                  <a:pt x="593" y="84"/>
                  <a:pt x="499" y="64"/>
                  <a:pt x="471" y="64"/>
                </a:cubicBezTo>
                <a:cubicBezTo>
                  <a:pt x="443" y="64"/>
                  <a:pt x="475" y="69"/>
                  <a:pt x="474" y="82"/>
                </a:cubicBezTo>
                <a:cubicBezTo>
                  <a:pt x="473" y="95"/>
                  <a:pt x="471" y="124"/>
                  <a:pt x="465" y="145"/>
                </a:cubicBezTo>
                <a:cubicBezTo>
                  <a:pt x="459" y="166"/>
                  <a:pt x="444" y="197"/>
                  <a:pt x="438" y="211"/>
                </a:cubicBezTo>
                <a:cubicBezTo>
                  <a:pt x="432" y="225"/>
                  <a:pt x="436" y="227"/>
                  <a:pt x="426" y="229"/>
                </a:cubicBezTo>
                <a:cubicBezTo>
                  <a:pt x="416" y="231"/>
                  <a:pt x="396" y="229"/>
                  <a:pt x="375" y="223"/>
                </a:cubicBezTo>
                <a:cubicBezTo>
                  <a:pt x="354" y="217"/>
                  <a:pt x="319" y="210"/>
                  <a:pt x="297" y="193"/>
                </a:cubicBezTo>
                <a:cubicBezTo>
                  <a:pt x="275" y="176"/>
                  <a:pt x="250" y="140"/>
                  <a:pt x="240" y="118"/>
                </a:cubicBezTo>
                <a:cubicBezTo>
                  <a:pt x="230" y="96"/>
                  <a:pt x="254" y="73"/>
                  <a:pt x="234" y="58"/>
                </a:cubicBezTo>
                <a:cubicBezTo>
                  <a:pt x="214" y="43"/>
                  <a:pt x="159" y="32"/>
                  <a:pt x="120" y="25"/>
                </a:cubicBezTo>
                <a:cubicBezTo>
                  <a:pt x="81" y="18"/>
                  <a:pt x="40" y="17"/>
                  <a:pt x="0" y="16"/>
                </a:cubicBezTo>
              </a:path>
            </a:pathLst>
          </a:custGeom>
          <a:noFill/>
          <a:ln w="22225">
            <a:solidFill>
              <a:schemeClr val="accent2">
                <a:lumMod val="50000"/>
              </a:schemeClr>
            </a:solidFill>
            <a:round/>
            <a:headEnd/>
            <a:tailEnd/>
          </a:ln>
        </p:spPr>
        <p:txBody>
          <a:bodyPr/>
          <a:lstStyle/>
          <a:p>
            <a:endParaRPr lang="en-US"/>
          </a:p>
        </p:txBody>
      </p:sp>
      <p:sp>
        <p:nvSpPr>
          <p:cNvPr id="85005" name="Oval 60"/>
          <p:cNvSpPr>
            <a:spLocks noChangeArrowheads="1"/>
          </p:cNvSpPr>
          <p:nvPr/>
        </p:nvSpPr>
        <p:spPr bwMode="auto">
          <a:xfrm>
            <a:off x="871854" y="1670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6" name="Oval 61"/>
          <p:cNvSpPr>
            <a:spLocks noChangeArrowheads="1"/>
          </p:cNvSpPr>
          <p:nvPr/>
        </p:nvSpPr>
        <p:spPr bwMode="auto">
          <a:xfrm>
            <a:off x="871854" y="26613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7" name="Oval 62"/>
          <p:cNvSpPr>
            <a:spLocks noChangeArrowheads="1"/>
          </p:cNvSpPr>
          <p:nvPr/>
        </p:nvSpPr>
        <p:spPr bwMode="auto">
          <a:xfrm>
            <a:off x="2319654" y="30423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8" name="Oval 63"/>
          <p:cNvSpPr>
            <a:spLocks noChangeArrowheads="1"/>
          </p:cNvSpPr>
          <p:nvPr/>
        </p:nvSpPr>
        <p:spPr bwMode="auto">
          <a:xfrm>
            <a:off x="2319654" y="2432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9" name="Oval 64"/>
          <p:cNvSpPr>
            <a:spLocks noChangeArrowheads="1"/>
          </p:cNvSpPr>
          <p:nvPr/>
        </p:nvSpPr>
        <p:spPr bwMode="auto">
          <a:xfrm>
            <a:off x="2319654" y="1670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13" name="Line 68"/>
          <p:cNvSpPr>
            <a:spLocks noChangeShapeType="1"/>
          </p:cNvSpPr>
          <p:nvPr/>
        </p:nvSpPr>
        <p:spPr bwMode="auto">
          <a:xfrm>
            <a:off x="1252854" y="1975584"/>
            <a:ext cx="990600" cy="4572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4" name="Line 69"/>
          <p:cNvSpPr>
            <a:spLocks noChangeShapeType="1"/>
          </p:cNvSpPr>
          <p:nvPr/>
        </p:nvSpPr>
        <p:spPr bwMode="auto">
          <a:xfrm flipV="1">
            <a:off x="1252854" y="1975584"/>
            <a:ext cx="990600" cy="685800"/>
          </a:xfrm>
          <a:prstGeom prst="line">
            <a:avLst/>
          </a:prstGeom>
          <a:noFill/>
          <a:ln w="22225">
            <a:solidFill>
              <a:schemeClr val="tx1"/>
            </a:solidFill>
            <a:round/>
            <a:headEnd type="triangle" w="med" len="med"/>
            <a:tailEnd type="triangle" w="med" len="med"/>
          </a:ln>
        </p:spPr>
        <p:txBody>
          <a:bodyPr/>
          <a:lstStyle/>
          <a:p>
            <a:endParaRPr lang="en-US"/>
          </a:p>
        </p:txBody>
      </p:sp>
      <p:sp>
        <p:nvSpPr>
          <p:cNvPr id="85015" name="Line 70"/>
          <p:cNvSpPr>
            <a:spLocks noChangeShapeType="1"/>
          </p:cNvSpPr>
          <p:nvPr/>
        </p:nvSpPr>
        <p:spPr bwMode="auto">
          <a:xfrm flipV="1">
            <a:off x="1252854" y="1975584"/>
            <a:ext cx="990600" cy="685800"/>
          </a:xfrm>
          <a:prstGeom prst="line">
            <a:avLst/>
          </a:prstGeom>
          <a:noFill/>
          <a:ln w="22225">
            <a:solidFill>
              <a:schemeClr val="tx1"/>
            </a:solidFill>
            <a:round/>
            <a:headEnd type="triangle" w="med" len="med"/>
            <a:tailEnd type="triangle" w="med" len="med"/>
          </a:ln>
        </p:spPr>
        <p:txBody>
          <a:bodyPr/>
          <a:lstStyle/>
          <a:p>
            <a:endParaRPr lang="en-US"/>
          </a:p>
        </p:txBody>
      </p:sp>
      <p:sp>
        <p:nvSpPr>
          <p:cNvPr id="85016" name="Line 71"/>
          <p:cNvSpPr>
            <a:spLocks noChangeShapeType="1"/>
          </p:cNvSpPr>
          <p:nvPr/>
        </p:nvSpPr>
        <p:spPr bwMode="auto">
          <a:xfrm flipV="1">
            <a:off x="1252854" y="1975584"/>
            <a:ext cx="990600" cy="6858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7" name="Line 72"/>
          <p:cNvSpPr>
            <a:spLocks noChangeShapeType="1"/>
          </p:cNvSpPr>
          <p:nvPr/>
        </p:nvSpPr>
        <p:spPr bwMode="auto">
          <a:xfrm>
            <a:off x="1252854" y="2966184"/>
            <a:ext cx="990600" cy="2286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8" name="Oval 73"/>
          <p:cNvSpPr>
            <a:spLocks noChangeArrowheads="1"/>
          </p:cNvSpPr>
          <p:nvPr/>
        </p:nvSpPr>
        <p:spPr bwMode="auto">
          <a:xfrm>
            <a:off x="3730303" y="1679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19" name="Oval 74"/>
          <p:cNvSpPr>
            <a:spLocks noChangeArrowheads="1"/>
          </p:cNvSpPr>
          <p:nvPr/>
        </p:nvSpPr>
        <p:spPr bwMode="auto">
          <a:xfrm>
            <a:off x="3730303" y="26705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0" name="Oval 75"/>
          <p:cNvSpPr>
            <a:spLocks noChangeArrowheads="1"/>
          </p:cNvSpPr>
          <p:nvPr/>
        </p:nvSpPr>
        <p:spPr bwMode="auto">
          <a:xfrm>
            <a:off x="5178103" y="30515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1" name="Oval 76"/>
          <p:cNvSpPr>
            <a:spLocks noChangeArrowheads="1"/>
          </p:cNvSpPr>
          <p:nvPr/>
        </p:nvSpPr>
        <p:spPr bwMode="auto">
          <a:xfrm>
            <a:off x="5178103" y="2441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2" name="Oval 77"/>
          <p:cNvSpPr>
            <a:spLocks noChangeArrowheads="1"/>
          </p:cNvSpPr>
          <p:nvPr/>
        </p:nvSpPr>
        <p:spPr bwMode="auto">
          <a:xfrm>
            <a:off x="5178103" y="1679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3" name="Line 78"/>
          <p:cNvSpPr>
            <a:spLocks noChangeShapeType="1"/>
          </p:cNvSpPr>
          <p:nvPr/>
        </p:nvSpPr>
        <p:spPr bwMode="auto">
          <a:xfrm>
            <a:off x="4111303" y="1832358"/>
            <a:ext cx="990600" cy="0"/>
          </a:xfrm>
          <a:prstGeom prst="line">
            <a:avLst/>
          </a:prstGeom>
          <a:noFill/>
          <a:ln w="31750">
            <a:solidFill>
              <a:schemeClr val="accent2">
                <a:lumMod val="50000"/>
              </a:schemeClr>
            </a:solidFill>
            <a:round/>
            <a:headEnd/>
            <a:tailEnd type="triangle" w="med" len="med"/>
          </a:ln>
        </p:spPr>
        <p:txBody>
          <a:bodyPr/>
          <a:lstStyle/>
          <a:p>
            <a:endParaRPr lang="en-US"/>
          </a:p>
        </p:txBody>
      </p:sp>
      <p:sp>
        <p:nvSpPr>
          <p:cNvPr id="85024" name="Freeform 79"/>
          <p:cNvSpPr>
            <a:spLocks/>
          </p:cNvSpPr>
          <p:nvPr/>
        </p:nvSpPr>
        <p:spPr bwMode="auto">
          <a:xfrm>
            <a:off x="5025703" y="1984758"/>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a:tailEnd type="triangle" w="med" len="med"/>
          </a:ln>
        </p:spPr>
        <p:txBody>
          <a:bodyPr/>
          <a:lstStyle/>
          <a:p>
            <a:endParaRPr lang="en-US"/>
          </a:p>
        </p:txBody>
      </p:sp>
      <p:sp>
        <p:nvSpPr>
          <p:cNvPr id="85025" name="Freeform 80"/>
          <p:cNvSpPr>
            <a:spLocks/>
          </p:cNvSpPr>
          <p:nvPr/>
        </p:nvSpPr>
        <p:spPr bwMode="auto">
          <a:xfrm>
            <a:off x="4949503" y="2594358"/>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a:tailEnd type="triangle" w="med" len="med"/>
          </a:ln>
        </p:spPr>
        <p:txBody>
          <a:bodyPr/>
          <a:lstStyle/>
          <a:p>
            <a:endParaRPr lang="en-US"/>
          </a:p>
        </p:txBody>
      </p:sp>
      <p:sp>
        <p:nvSpPr>
          <p:cNvPr id="85026" name="Line 81"/>
          <p:cNvSpPr>
            <a:spLocks noChangeShapeType="1"/>
          </p:cNvSpPr>
          <p:nvPr/>
        </p:nvSpPr>
        <p:spPr bwMode="auto">
          <a:xfrm flipH="1" flipV="1">
            <a:off x="4111303" y="2899158"/>
            <a:ext cx="990600" cy="304800"/>
          </a:xfrm>
          <a:prstGeom prst="line">
            <a:avLst/>
          </a:prstGeom>
          <a:noFill/>
          <a:ln w="31750">
            <a:solidFill>
              <a:schemeClr val="accent2">
                <a:lumMod val="50000"/>
              </a:schemeClr>
            </a:solidFill>
            <a:round/>
            <a:headEnd/>
            <a:tailEnd type="triangle" w="med" len="med"/>
          </a:ln>
        </p:spPr>
        <p:txBody>
          <a:bodyPr/>
          <a:lstStyle/>
          <a:p>
            <a:endParaRPr lang="en-US"/>
          </a:p>
        </p:txBody>
      </p:sp>
      <p:sp>
        <p:nvSpPr>
          <p:cNvPr id="85027" name="Freeform 82"/>
          <p:cNvSpPr>
            <a:spLocks/>
          </p:cNvSpPr>
          <p:nvPr/>
        </p:nvSpPr>
        <p:spPr bwMode="auto">
          <a:xfrm>
            <a:off x="4035103" y="1984758"/>
            <a:ext cx="152400" cy="685800"/>
          </a:xfrm>
          <a:custGeom>
            <a:avLst/>
            <a:gdLst>
              <a:gd name="T0" fmla="*/ 0 w 96"/>
              <a:gd name="T1" fmla="*/ 2147483647 h 432"/>
              <a:gd name="T2" fmla="*/ 2147483647 w 96"/>
              <a:gd name="T3" fmla="*/ 2147483647 h 432"/>
              <a:gd name="T4" fmla="*/ 0 w 96"/>
              <a:gd name="T5" fmla="*/ 0 h 432"/>
              <a:gd name="T6" fmla="*/ 0 60000 65536"/>
              <a:gd name="T7" fmla="*/ 0 60000 65536"/>
              <a:gd name="T8" fmla="*/ 0 60000 65536"/>
              <a:gd name="T9" fmla="*/ 0 w 96"/>
              <a:gd name="T10" fmla="*/ 0 h 432"/>
              <a:gd name="T11" fmla="*/ 96 w 96"/>
              <a:gd name="T12" fmla="*/ 432 h 432"/>
            </a:gdLst>
            <a:ahLst/>
            <a:cxnLst>
              <a:cxn ang="T6">
                <a:pos x="T0" y="T1"/>
              </a:cxn>
              <a:cxn ang="T7">
                <a:pos x="T2" y="T3"/>
              </a:cxn>
              <a:cxn ang="T8">
                <a:pos x="T4" y="T5"/>
              </a:cxn>
            </a:cxnLst>
            <a:rect l="T9" t="T10" r="T11" b="T12"/>
            <a:pathLst>
              <a:path w="96" h="432">
                <a:moveTo>
                  <a:pt x="0" y="432"/>
                </a:moveTo>
                <a:cubicBezTo>
                  <a:pt x="48" y="348"/>
                  <a:pt x="96" y="264"/>
                  <a:pt x="96" y="192"/>
                </a:cubicBezTo>
                <a:cubicBezTo>
                  <a:pt x="96" y="120"/>
                  <a:pt x="48" y="60"/>
                  <a:pt x="0" y="0"/>
                </a:cubicBezTo>
              </a:path>
            </a:pathLst>
          </a:custGeom>
          <a:noFill/>
          <a:ln w="31750">
            <a:solidFill>
              <a:schemeClr val="accent2">
                <a:lumMod val="50000"/>
              </a:schemeClr>
            </a:solidFill>
            <a:round/>
            <a:headEnd/>
            <a:tailEnd type="triangle" w="med" len="med"/>
          </a:ln>
        </p:spPr>
        <p:txBody>
          <a:bodyPr/>
          <a:lstStyle/>
          <a:p>
            <a:endParaRPr lang="en-US"/>
          </a:p>
        </p:txBody>
      </p:sp>
      <p:sp>
        <p:nvSpPr>
          <p:cNvPr id="85028" name="Freeform 83"/>
          <p:cNvSpPr>
            <a:spLocks/>
          </p:cNvSpPr>
          <p:nvPr/>
        </p:nvSpPr>
        <p:spPr bwMode="auto">
          <a:xfrm>
            <a:off x="2167254" y="2661384"/>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type="triangle" w="med" len="med"/>
            <a:tailEnd type="triangle" w="med" len="med"/>
          </a:ln>
        </p:spPr>
        <p:txBody>
          <a:bodyPr/>
          <a:lstStyle/>
          <a:p>
            <a:endParaRPr lang="en-US"/>
          </a:p>
        </p:txBody>
      </p:sp>
      <p:sp>
        <p:nvSpPr>
          <p:cNvPr id="85029" name="Oval 84"/>
          <p:cNvSpPr>
            <a:spLocks noChangeArrowheads="1"/>
          </p:cNvSpPr>
          <p:nvPr/>
        </p:nvSpPr>
        <p:spPr bwMode="auto">
          <a:xfrm>
            <a:off x="68530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0" name="Oval 85"/>
          <p:cNvSpPr>
            <a:spLocks noChangeArrowheads="1"/>
          </p:cNvSpPr>
          <p:nvPr/>
        </p:nvSpPr>
        <p:spPr bwMode="auto">
          <a:xfrm>
            <a:off x="64720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1" name="Oval 86"/>
          <p:cNvSpPr>
            <a:spLocks noChangeArrowheads="1"/>
          </p:cNvSpPr>
          <p:nvPr/>
        </p:nvSpPr>
        <p:spPr bwMode="auto">
          <a:xfrm>
            <a:off x="73864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2" name="Oval 87"/>
          <p:cNvSpPr>
            <a:spLocks noChangeArrowheads="1"/>
          </p:cNvSpPr>
          <p:nvPr/>
        </p:nvSpPr>
        <p:spPr bwMode="auto">
          <a:xfrm>
            <a:off x="7767493" y="25426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3" name="Oval 88"/>
          <p:cNvSpPr>
            <a:spLocks noChangeArrowheads="1"/>
          </p:cNvSpPr>
          <p:nvPr/>
        </p:nvSpPr>
        <p:spPr bwMode="auto">
          <a:xfrm>
            <a:off x="8148493" y="26950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4" name="Oval 89"/>
          <p:cNvSpPr>
            <a:spLocks noChangeArrowheads="1"/>
          </p:cNvSpPr>
          <p:nvPr/>
        </p:nvSpPr>
        <p:spPr bwMode="auto">
          <a:xfrm>
            <a:off x="8300893" y="25426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5" name="Oval 90"/>
          <p:cNvSpPr>
            <a:spLocks noChangeArrowheads="1"/>
          </p:cNvSpPr>
          <p:nvPr/>
        </p:nvSpPr>
        <p:spPr bwMode="auto">
          <a:xfrm>
            <a:off x="8439006" y="2404526"/>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7" name="Rectangle 92"/>
          <p:cNvSpPr>
            <a:spLocks noChangeArrowheads="1"/>
          </p:cNvSpPr>
          <p:nvPr/>
        </p:nvSpPr>
        <p:spPr bwMode="auto">
          <a:xfrm>
            <a:off x="3190553" y="1486918"/>
            <a:ext cx="2819400" cy="2057400"/>
          </a:xfrm>
          <a:prstGeom prst="rect">
            <a:avLst/>
          </a:prstGeom>
          <a:noFill/>
          <a:ln w="25400">
            <a:noFill/>
            <a:miter lim="800000"/>
            <a:headEnd/>
            <a:tailEnd/>
          </a:ln>
        </p:spPr>
        <p:txBody>
          <a:bodyPr wrap="none" anchor="ctr"/>
          <a:lstStyle/>
          <a:p>
            <a:pPr eaLnBrk="0" hangingPunct="0"/>
            <a:endParaRPr lang="en-US"/>
          </a:p>
        </p:txBody>
      </p:sp>
      <p:sp>
        <p:nvSpPr>
          <p:cNvPr id="97" name="Rounded Rectangle 96"/>
          <p:cNvSpPr/>
          <p:nvPr/>
        </p:nvSpPr>
        <p:spPr bwMode="auto">
          <a:xfrm>
            <a:off x="348801" y="1474631"/>
            <a:ext cx="2743200" cy="210312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9" name="Rounded Rectangle 98"/>
          <p:cNvSpPr/>
          <p:nvPr/>
        </p:nvSpPr>
        <p:spPr bwMode="auto">
          <a:xfrm>
            <a:off x="3237511" y="1478925"/>
            <a:ext cx="2743200" cy="210312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p:cNvSpPr txBox="1"/>
          <p:nvPr/>
        </p:nvSpPr>
        <p:spPr>
          <a:xfrm>
            <a:off x="1096123" y="3684191"/>
            <a:ext cx="1196802"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Port-to-Port</a:t>
            </a:r>
          </a:p>
        </p:txBody>
      </p:sp>
      <p:sp>
        <p:nvSpPr>
          <p:cNvPr id="3" name="Rectangle 2"/>
          <p:cNvSpPr/>
          <p:nvPr/>
        </p:nvSpPr>
        <p:spPr>
          <a:xfrm>
            <a:off x="527990" y="4063933"/>
            <a:ext cx="2016545" cy="784830"/>
          </a:xfrm>
          <a:prstGeom prst="rect">
            <a:avLst/>
          </a:prstGeom>
        </p:spPr>
        <p:txBody>
          <a:bodyPr wrap="square">
            <a:spAutoFit/>
          </a:bodyPr>
          <a:lstStyle/>
          <a:p>
            <a:r>
              <a:rPr lang="en-US" sz="1500" dirty="0">
                <a:latin typeface="Agency FB" panose="020B0503020202020204" pitchFamily="34" charset="0"/>
              </a:rPr>
              <a:t>Point to point services.</a:t>
            </a:r>
          </a:p>
          <a:p>
            <a:r>
              <a:rPr lang="en-US" sz="1500" dirty="0">
                <a:latin typeface="Agency FB" panose="020B0503020202020204" pitchFamily="34" charset="0"/>
              </a:rPr>
              <a:t>Empty backhauls.</a:t>
            </a:r>
          </a:p>
          <a:p>
            <a:r>
              <a:rPr lang="en-US" sz="1500" dirty="0">
                <a:latin typeface="Agency FB" panose="020B0503020202020204" pitchFamily="34" charset="0"/>
              </a:rPr>
              <a:t>Common for bulk freight.</a:t>
            </a:r>
            <a:endParaRPr lang="en-US" sz="1500" dirty="0"/>
          </a:p>
        </p:txBody>
      </p:sp>
      <p:sp>
        <p:nvSpPr>
          <p:cNvPr id="4" name="Rectangle 3"/>
          <p:cNvSpPr/>
          <p:nvPr/>
        </p:nvSpPr>
        <p:spPr>
          <a:xfrm>
            <a:off x="3348723" y="4063933"/>
            <a:ext cx="2505977" cy="1708160"/>
          </a:xfrm>
          <a:prstGeom prst="rect">
            <a:avLst/>
          </a:prstGeom>
        </p:spPr>
        <p:txBody>
          <a:bodyPr wrap="square">
            <a:spAutoFit/>
          </a:bodyPr>
          <a:lstStyle/>
          <a:p>
            <a:r>
              <a:rPr lang="en-US" sz="1500" dirty="0">
                <a:latin typeface="Agency FB" panose="020B0503020202020204" pitchFamily="34" charset="0"/>
              </a:rPr>
              <a:t>Shipping service moving back and forth between two maritime ranges (seaboards).</a:t>
            </a:r>
          </a:p>
          <a:p>
            <a:r>
              <a:rPr lang="en-US" sz="1500" dirty="0">
                <a:latin typeface="Agency FB" panose="020B0503020202020204" pitchFamily="34" charset="0"/>
              </a:rPr>
              <a:t>Balancing the number of port calls and the frequency of services.</a:t>
            </a:r>
          </a:p>
          <a:p>
            <a:r>
              <a:rPr lang="en-US" sz="1500" dirty="0">
                <a:latin typeface="Agency FB" panose="020B0503020202020204" pitchFamily="34" charset="0"/>
              </a:rPr>
              <a:t>Can rely on transshipment hubs between ranges.</a:t>
            </a:r>
            <a:endParaRPr lang="en-US" sz="1500" dirty="0"/>
          </a:p>
        </p:txBody>
      </p:sp>
      <p:sp>
        <p:nvSpPr>
          <p:cNvPr id="95" name="TextBox 94"/>
          <p:cNvSpPr txBox="1"/>
          <p:nvPr/>
        </p:nvSpPr>
        <p:spPr>
          <a:xfrm>
            <a:off x="4088097" y="3667340"/>
            <a:ext cx="937116"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Pendulum</a:t>
            </a:r>
          </a:p>
        </p:txBody>
      </p:sp>
      <p:sp>
        <p:nvSpPr>
          <p:cNvPr id="96" name="TextBox 95"/>
          <p:cNvSpPr txBox="1"/>
          <p:nvPr/>
        </p:nvSpPr>
        <p:spPr>
          <a:xfrm>
            <a:off x="6643212" y="3679446"/>
            <a:ext cx="1576714"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Round-the-World</a:t>
            </a:r>
          </a:p>
        </p:txBody>
      </p:sp>
      <p:sp>
        <p:nvSpPr>
          <p:cNvPr id="5" name="Rectangle 4"/>
          <p:cNvSpPr/>
          <p:nvPr/>
        </p:nvSpPr>
        <p:spPr>
          <a:xfrm>
            <a:off x="6150586" y="4063933"/>
            <a:ext cx="2649959" cy="1708160"/>
          </a:xfrm>
          <a:prstGeom prst="rect">
            <a:avLst/>
          </a:prstGeom>
        </p:spPr>
        <p:txBody>
          <a:bodyPr wrap="square">
            <a:spAutoFit/>
          </a:bodyPr>
          <a:lstStyle/>
          <a:p>
            <a:r>
              <a:rPr lang="en-US" sz="1500" dirty="0">
                <a:latin typeface="Agency FB" panose="020B0503020202020204" pitchFamily="34" charset="0"/>
              </a:rPr>
              <a:t>Servicing continuously a sequence of ports.</a:t>
            </a:r>
          </a:p>
          <a:p>
            <a:r>
              <a:rPr lang="en-US" sz="1500" dirty="0">
                <a:latin typeface="Agency FB" panose="020B0503020202020204" pitchFamily="34" charset="0"/>
              </a:rPr>
              <a:t>Sequence enables a round trip around the world.</a:t>
            </a:r>
          </a:p>
          <a:p>
            <a:r>
              <a:rPr lang="en-US" sz="1500" dirty="0">
                <a:latin typeface="Agency FB" panose="020B0503020202020204" pitchFamily="34" charset="0"/>
              </a:rPr>
              <a:t>Limited amount of ports per continent are serviced.</a:t>
            </a:r>
          </a:p>
          <a:p>
            <a:r>
              <a:rPr lang="en-US" sz="1500" dirty="0">
                <a:latin typeface="Agency FB" panose="020B0503020202020204" pitchFamily="34" charset="0"/>
              </a:rPr>
              <a:t>Involve a series of transshipment hubs.</a:t>
            </a:r>
          </a:p>
        </p:txBody>
      </p:sp>
      <p:sp>
        <p:nvSpPr>
          <p:cNvPr id="103"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399914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idx="4294967295"/>
          </p:nvPr>
        </p:nvSpPr>
        <p:spPr>
          <a:xfrm>
            <a:off x="611188" y="333375"/>
            <a:ext cx="7772400" cy="1143000"/>
          </a:xfrm>
        </p:spPr>
        <p:txBody>
          <a:bodyPr/>
          <a:lstStyle/>
          <a:p>
            <a:pPr eaLnBrk="1" hangingPunct="1"/>
            <a:r>
              <a:rPr lang="en-GB" sz="3600" dirty="0"/>
              <a:t>Learning Objectives</a:t>
            </a:r>
          </a:p>
        </p:txBody>
      </p:sp>
      <p:sp>
        <p:nvSpPr>
          <p:cNvPr id="17410" name="Rectangle 3" descr="Rectangle: Click to edit Master text styles&#10;Second level&#10;Third level&#10;Fourth level&#10;Fifth level"/>
          <p:cNvSpPr>
            <a:spLocks noGrp="1" noChangeArrowheads="1"/>
          </p:cNvSpPr>
          <p:nvPr>
            <p:ph type="body" idx="4294967295"/>
          </p:nvPr>
        </p:nvSpPr>
        <p:spPr>
          <a:xfrm>
            <a:off x="838200" y="1905000"/>
            <a:ext cx="7772400" cy="4619625"/>
          </a:xfrm>
        </p:spPr>
        <p:txBody>
          <a:bodyPr/>
          <a:lstStyle/>
          <a:p>
            <a:pPr eaLnBrk="1" hangingPunct="1"/>
            <a:r>
              <a:rPr lang="en-US" dirty="0"/>
              <a:t>In this lesson we will:</a:t>
            </a:r>
          </a:p>
          <a:p>
            <a:pPr lvl="1" eaLnBrk="1" hangingPunct="1"/>
            <a:r>
              <a:rPr lang="en-US" dirty="0"/>
              <a:t>Introduce the importance of Transport in Location;</a:t>
            </a:r>
          </a:p>
          <a:p>
            <a:pPr lvl="1" eaLnBrk="1" hangingPunct="1"/>
            <a:r>
              <a:rPr lang="en-US" dirty="0"/>
              <a:t>Present the factors characterizing a transport system;</a:t>
            </a:r>
          </a:p>
          <a:p>
            <a:pPr lvl="1" eaLnBrk="1" hangingPunct="1"/>
            <a:r>
              <a:rPr lang="en-US" dirty="0"/>
              <a:t>Examine the growth factors in transport demand;</a:t>
            </a:r>
          </a:p>
          <a:p>
            <a:pPr lvl="1" eaLnBrk="1" hangingPunct="1"/>
            <a:r>
              <a:rPr lang="en-US" dirty="0"/>
              <a:t>Scale of spatial organization of transport</a:t>
            </a:r>
          </a:p>
          <a:p>
            <a:pPr lvl="1" eaLnBrk="1" hangingPunct="1"/>
            <a:r>
              <a:rPr lang="en-US" dirty="0"/>
              <a:t>The spatial structure of transport costs</a:t>
            </a:r>
          </a:p>
          <a:p>
            <a:pPr lvl="1" eaLnBrk="1" hangingPunct="1"/>
            <a:r>
              <a:rPr lang="en-US" dirty="0"/>
              <a:t>Route selection issues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Largest Ships by Category</a:t>
            </a:r>
            <a:br>
              <a:rPr lang="en-US" dirty="0"/>
            </a:br>
            <a:endParaRPr lang="en-US" dirty="0"/>
          </a:p>
        </p:txBody>
      </p:sp>
      <p:sp>
        <p:nvSpPr>
          <p:cNvPr id="6" name="Freeform 127"/>
          <p:cNvSpPr>
            <a:spLocks/>
          </p:cNvSpPr>
          <p:nvPr/>
        </p:nvSpPr>
        <p:spPr bwMode="auto">
          <a:xfrm>
            <a:off x="2032247" y="2628116"/>
            <a:ext cx="4223308" cy="646331"/>
          </a:xfrm>
          <a:custGeom>
            <a:avLst/>
            <a:gdLst>
              <a:gd name="T0" fmla="*/ 2147483647 w 4332"/>
              <a:gd name="T1" fmla="*/ 2147483647 h 784"/>
              <a:gd name="T2" fmla="*/ 2147483647 w 4332"/>
              <a:gd name="T3" fmla="*/ 2147483647 h 784"/>
              <a:gd name="T4" fmla="*/ 2147483647 w 4332"/>
              <a:gd name="T5" fmla="*/ 2147483647 h 784"/>
              <a:gd name="T6" fmla="*/ 2147483647 w 4332"/>
              <a:gd name="T7" fmla="*/ 2147483647 h 784"/>
              <a:gd name="T8" fmla="*/ 2147483647 w 4332"/>
              <a:gd name="T9" fmla="*/ 2147483647 h 784"/>
              <a:gd name="T10" fmla="*/ 2147483647 w 4332"/>
              <a:gd name="T11" fmla="*/ 2147483647 h 784"/>
              <a:gd name="T12" fmla="*/ 2147483647 w 4332"/>
              <a:gd name="T13" fmla="*/ 2147483647 h 784"/>
              <a:gd name="T14" fmla="*/ 2147483647 w 4332"/>
              <a:gd name="T15" fmla="*/ 2147483647 h 784"/>
              <a:gd name="T16" fmla="*/ 2147483647 w 4332"/>
              <a:gd name="T17" fmla="*/ 2147483647 h 784"/>
              <a:gd name="T18" fmla="*/ 2147483647 w 4332"/>
              <a:gd name="T19" fmla="*/ 2147483647 h 784"/>
              <a:gd name="T20" fmla="*/ 2147483647 w 4332"/>
              <a:gd name="T21" fmla="*/ 2147483647 h 784"/>
              <a:gd name="T22" fmla="*/ 2147483647 w 4332"/>
              <a:gd name="T23" fmla="*/ 2147483647 h 784"/>
              <a:gd name="T24" fmla="*/ 2147483647 w 4332"/>
              <a:gd name="T25" fmla="*/ 2147483647 h 784"/>
              <a:gd name="T26" fmla="*/ 2147483647 w 4332"/>
              <a:gd name="T27" fmla="*/ 2147483647 h 784"/>
              <a:gd name="T28" fmla="*/ 0 w 4332"/>
              <a:gd name="T29" fmla="*/ 2147483647 h 784"/>
              <a:gd name="T30" fmla="*/ 2147483647 w 4332"/>
              <a:gd name="T31" fmla="*/ 2147483647 h 784"/>
              <a:gd name="T32" fmla="*/ 2147483647 w 4332"/>
              <a:gd name="T33" fmla="*/ 2147483647 h 784"/>
              <a:gd name="T34" fmla="*/ 2147483647 w 4332"/>
              <a:gd name="T35" fmla="*/ 2147483647 h 784"/>
              <a:gd name="T36" fmla="*/ 2147483647 w 4332"/>
              <a:gd name="T37" fmla="*/ 2147483647 h 784"/>
              <a:gd name="T38" fmla="*/ 2147483647 w 4332"/>
              <a:gd name="T39" fmla="*/ 2147483647 h 784"/>
              <a:gd name="T40" fmla="*/ 2147483647 w 4332"/>
              <a:gd name="T41" fmla="*/ 2147483647 h 784"/>
              <a:gd name="T42" fmla="*/ 2147483647 w 4332"/>
              <a:gd name="T43" fmla="*/ 2147483647 h 784"/>
              <a:gd name="T44" fmla="*/ 2147483647 w 4332"/>
              <a:gd name="T45" fmla="*/ 2147483647 h 784"/>
              <a:gd name="T46" fmla="*/ 2147483647 w 4332"/>
              <a:gd name="T47" fmla="*/ 2147483647 h 784"/>
              <a:gd name="T48" fmla="*/ 2147483647 w 4332"/>
              <a:gd name="T49" fmla="*/ 2147483647 h 784"/>
              <a:gd name="T50" fmla="*/ 2147483647 w 4332"/>
              <a:gd name="T51" fmla="*/ 2147483647 h 784"/>
              <a:gd name="T52" fmla="*/ 2147483647 w 4332"/>
              <a:gd name="T53" fmla="*/ 2147483647 h 784"/>
              <a:gd name="T54" fmla="*/ 2147483647 w 4332"/>
              <a:gd name="T55" fmla="*/ 2147483647 h 784"/>
              <a:gd name="T56" fmla="*/ 2147483647 w 4332"/>
              <a:gd name="T57" fmla="*/ 2147483647 h 784"/>
              <a:gd name="T58" fmla="*/ 2147483647 w 4332"/>
              <a:gd name="T59" fmla="*/ 2147483647 h 784"/>
              <a:gd name="T60" fmla="*/ 2147483647 w 4332"/>
              <a:gd name="T61" fmla="*/ 2147483647 h 784"/>
              <a:gd name="T62" fmla="*/ 2147483647 w 4332"/>
              <a:gd name="T63" fmla="*/ 2147483647 h 784"/>
              <a:gd name="T64" fmla="*/ 2147483647 w 4332"/>
              <a:gd name="T65" fmla="*/ 0 h 784"/>
              <a:gd name="T66" fmla="*/ 2147483647 w 4332"/>
              <a:gd name="T67" fmla="*/ 2147483647 h 784"/>
              <a:gd name="T68" fmla="*/ 2147483647 w 4332"/>
              <a:gd name="T69" fmla="*/ 2147483647 h 784"/>
              <a:gd name="T70" fmla="*/ 2147483647 w 4332"/>
              <a:gd name="T71" fmla="*/ 2147483647 h 784"/>
              <a:gd name="T72" fmla="*/ 2147483647 w 4332"/>
              <a:gd name="T73" fmla="*/ 2147483647 h 784"/>
              <a:gd name="T74" fmla="*/ 2147483647 w 4332"/>
              <a:gd name="T75" fmla="*/ 2147483647 h 784"/>
              <a:gd name="T76" fmla="*/ 2147483647 w 4332"/>
              <a:gd name="T77" fmla="*/ 2147483647 h 784"/>
              <a:gd name="T78" fmla="*/ 2147483647 w 4332"/>
              <a:gd name="T79" fmla="*/ 2147483647 h 784"/>
              <a:gd name="T80" fmla="*/ 2147483647 w 4332"/>
              <a:gd name="T81" fmla="*/ 2147483647 h 784"/>
              <a:gd name="T82" fmla="*/ 2147483647 w 4332"/>
              <a:gd name="T83" fmla="*/ 2147483647 h 784"/>
              <a:gd name="T84" fmla="*/ 2147483647 w 4332"/>
              <a:gd name="T85" fmla="*/ 2147483647 h 784"/>
              <a:gd name="T86" fmla="*/ 2147483647 w 4332"/>
              <a:gd name="T87" fmla="*/ 2147483647 h 784"/>
              <a:gd name="T88" fmla="*/ 2147483647 w 4332"/>
              <a:gd name="T89" fmla="*/ 2147483647 h 784"/>
              <a:gd name="T90" fmla="*/ 2147483647 w 4332"/>
              <a:gd name="T91" fmla="*/ 2147483647 h 784"/>
              <a:gd name="T92" fmla="*/ 2147483647 w 4332"/>
              <a:gd name="T93" fmla="*/ 2147483647 h 784"/>
              <a:gd name="T94" fmla="*/ 2147483647 w 4332"/>
              <a:gd name="T95" fmla="*/ 2147483647 h 784"/>
              <a:gd name="T96" fmla="*/ 2147483647 w 4332"/>
              <a:gd name="T97" fmla="*/ 2147483647 h 784"/>
              <a:gd name="T98" fmla="*/ 2147483647 w 4332"/>
              <a:gd name="T99" fmla="*/ 2147483647 h 784"/>
              <a:gd name="T100" fmla="*/ 2147483647 w 4332"/>
              <a:gd name="T101" fmla="*/ 2147483647 h 784"/>
              <a:gd name="T102" fmla="*/ 2147483647 w 4332"/>
              <a:gd name="T103" fmla="*/ 2147483647 h 7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32"/>
              <a:gd name="T157" fmla="*/ 0 h 784"/>
              <a:gd name="T158" fmla="*/ 4332 w 4332"/>
              <a:gd name="T159" fmla="*/ 784 h 7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32" h="784">
                <a:moveTo>
                  <a:pt x="4332" y="310"/>
                </a:moveTo>
                <a:lnTo>
                  <a:pt x="4238" y="411"/>
                </a:lnTo>
                <a:lnTo>
                  <a:pt x="4231" y="449"/>
                </a:lnTo>
                <a:lnTo>
                  <a:pt x="4225" y="601"/>
                </a:lnTo>
                <a:lnTo>
                  <a:pt x="4263" y="664"/>
                </a:lnTo>
                <a:lnTo>
                  <a:pt x="4301" y="714"/>
                </a:lnTo>
                <a:lnTo>
                  <a:pt x="4288" y="759"/>
                </a:lnTo>
                <a:lnTo>
                  <a:pt x="4238" y="778"/>
                </a:lnTo>
                <a:lnTo>
                  <a:pt x="221" y="784"/>
                </a:lnTo>
                <a:lnTo>
                  <a:pt x="202" y="721"/>
                </a:lnTo>
                <a:lnTo>
                  <a:pt x="164" y="771"/>
                </a:lnTo>
                <a:lnTo>
                  <a:pt x="50" y="771"/>
                </a:lnTo>
                <a:lnTo>
                  <a:pt x="44" y="563"/>
                </a:lnTo>
                <a:lnTo>
                  <a:pt x="12" y="487"/>
                </a:lnTo>
                <a:lnTo>
                  <a:pt x="0" y="399"/>
                </a:lnTo>
                <a:lnTo>
                  <a:pt x="12" y="354"/>
                </a:lnTo>
                <a:lnTo>
                  <a:pt x="271" y="367"/>
                </a:lnTo>
                <a:lnTo>
                  <a:pt x="271" y="329"/>
                </a:lnTo>
                <a:lnTo>
                  <a:pt x="347" y="323"/>
                </a:lnTo>
                <a:lnTo>
                  <a:pt x="348" y="262"/>
                </a:lnTo>
                <a:lnTo>
                  <a:pt x="410" y="260"/>
                </a:lnTo>
                <a:lnTo>
                  <a:pt x="417" y="39"/>
                </a:lnTo>
                <a:lnTo>
                  <a:pt x="435" y="1"/>
                </a:lnTo>
                <a:lnTo>
                  <a:pt x="461" y="39"/>
                </a:lnTo>
                <a:lnTo>
                  <a:pt x="467" y="253"/>
                </a:lnTo>
                <a:lnTo>
                  <a:pt x="562" y="253"/>
                </a:lnTo>
                <a:lnTo>
                  <a:pt x="562" y="215"/>
                </a:lnTo>
                <a:lnTo>
                  <a:pt x="600" y="209"/>
                </a:lnTo>
                <a:lnTo>
                  <a:pt x="598" y="190"/>
                </a:lnTo>
                <a:lnTo>
                  <a:pt x="622" y="186"/>
                </a:lnTo>
                <a:lnTo>
                  <a:pt x="631" y="152"/>
                </a:lnTo>
                <a:lnTo>
                  <a:pt x="650" y="89"/>
                </a:lnTo>
                <a:lnTo>
                  <a:pt x="672" y="0"/>
                </a:lnTo>
                <a:lnTo>
                  <a:pt x="682" y="152"/>
                </a:lnTo>
                <a:lnTo>
                  <a:pt x="726" y="152"/>
                </a:lnTo>
                <a:lnTo>
                  <a:pt x="745" y="121"/>
                </a:lnTo>
                <a:lnTo>
                  <a:pt x="748" y="328"/>
                </a:lnTo>
                <a:lnTo>
                  <a:pt x="762" y="334"/>
                </a:lnTo>
                <a:lnTo>
                  <a:pt x="764" y="367"/>
                </a:lnTo>
                <a:lnTo>
                  <a:pt x="2008" y="373"/>
                </a:lnTo>
                <a:lnTo>
                  <a:pt x="2008" y="335"/>
                </a:lnTo>
                <a:lnTo>
                  <a:pt x="2103" y="342"/>
                </a:lnTo>
                <a:lnTo>
                  <a:pt x="2122" y="373"/>
                </a:lnTo>
                <a:lnTo>
                  <a:pt x="2160" y="373"/>
                </a:lnTo>
                <a:lnTo>
                  <a:pt x="2166" y="329"/>
                </a:lnTo>
                <a:lnTo>
                  <a:pt x="2229" y="329"/>
                </a:lnTo>
                <a:lnTo>
                  <a:pt x="2229" y="373"/>
                </a:lnTo>
                <a:lnTo>
                  <a:pt x="3871" y="373"/>
                </a:lnTo>
                <a:lnTo>
                  <a:pt x="3922" y="335"/>
                </a:lnTo>
                <a:lnTo>
                  <a:pt x="4105" y="329"/>
                </a:lnTo>
                <a:lnTo>
                  <a:pt x="4162" y="304"/>
                </a:lnTo>
                <a:lnTo>
                  <a:pt x="4332" y="310"/>
                </a:lnTo>
                <a:close/>
              </a:path>
            </a:pathLst>
          </a:custGeom>
          <a:solidFill>
            <a:schemeClr val="tx1"/>
          </a:solidFill>
          <a:ln w="12700">
            <a:noFill/>
            <a:round/>
            <a:headEnd type="none" w="sm" len="sm"/>
            <a:tailEnd type="none" w="sm" len="sm"/>
          </a:ln>
        </p:spPr>
        <p:txBody>
          <a:bodyPr wrap="none" anchor="ctr"/>
          <a:lstStyle/>
          <a:p>
            <a:endParaRPr lang="en-US">
              <a:latin typeface="Agency FB" panose="020B0503020202020204" pitchFamily="34" charset="0"/>
            </a:endParaRPr>
          </a:p>
        </p:txBody>
      </p:sp>
      <p:sp>
        <p:nvSpPr>
          <p:cNvPr id="12" name="TextBox 11"/>
          <p:cNvSpPr txBox="1"/>
          <p:nvPr/>
        </p:nvSpPr>
        <p:spPr>
          <a:xfrm>
            <a:off x="357673" y="1616946"/>
            <a:ext cx="1277914" cy="369332"/>
          </a:xfrm>
          <a:prstGeom prst="rect">
            <a:avLst/>
          </a:prstGeom>
          <a:noFill/>
        </p:spPr>
        <p:txBody>
          <a:bodyPr wrap="none" rtlCol="0">
            <a:spAutoFit/>
          </a:bodyPr>
          <a:lstStyle/>
          <a:p>
            <a:r>
              <a:rPr lang="en-US" sz="1800" b="1" dirty="0">
                <a:latin typeface="Agency FB" panose="020B0503020202020204" pitchFamily="34" charset="0"/>
              </a:rPr>
              <a:t>Containership</a:t>
            </a:r>
          </a:p>
        </p:txBody>
      </p:sp>
      <p:sp>
        <p:nvSpPr>
          <p:cNvPr id="13" name="TextBox 12"/>
          <p:cNvSpPr txBox="1"/>
          <p:nvPr/>
        </p:nvSpPr>
        <p:spPr>
          <a:xfrm>
            <a:off x="3268235" y="991187"/>
            <a:ext cx="1471878" cy="369332"/>
          </a:xfrm>
          <a:prstGeom prst="rect">
            <a:avLst/>
          </a:prstGeom>
          <a:noFill/>
        </p:spPr>
        <p:txBody>
          <a:bodyPr wrap="none" rtlCol="0">
            <a:spAutoFit/>
          </a:bodyPr>
          <a:lstStyle/>
          <a:p>
            <a:r>
              <a:rPr lang="en-US" sz="1800" dirty="0">
                <a:latin typeface="Agency FB" panose="020B0503020202020204" pitchFamily="34" charset="0"/>
              </a:rPr>
              <a:t>MSC Oscar (2015)</a:t>
            </a:r>
          </a:p>
        </p:txBody>
      </p:sp>
      <p:sp>
        <p:nvSpPr>
          <p:cNvPr id="14" name="TextBox 13"/>
          <p:cNvSpPr txBox="1"/>
          <p:nvPr/>
        </p:nvSpPr>
        <p:spPr>
          <a:xfrm>
            <a:off x="6678849" y="1093292"/>
            <a:ext cx="1045479" cy="1200329"/>
          </a:xfrm>
          <a:prstGeom prst="rect">
            <a:avLst/>
          </a:prstGeom>
          <a:noFill/>
        </p:spPr>
        <p:txBody>
          <a:bodyPr wrap="none" rtlCol="0">
            <a:spAutoFit/>
          </a:bodyPr>
          <a:lstStyle/>
          <a:p>
            <a:r>
              <a:rPr lang="en-US" sz="1800" dirty="0">
                <a:latin typeface="Agency FB" panose="020B0503020202020204" pitchFamily="34" charset="0"/>
              </a:rPr>
              <a:t>LOA: 394 m</a:t>
            </a:r>
          </a:p>
          <a:p>
            <a:r>
              <a:rPr lang="en-US" sz="1800" dirty="0">
                <a:latin typeface="Agency FB" panose="020B0503020202020204" pitchFamily="34" charset="0"/>
              </a:rPr>
              <a:t>Beam: 59 m</a:t>
            </a:r>
          </a:p>
          <a:p>
            <a:r>
              <a:rPr lang="en-US" sz="1800" dirty="0">
                <a:latin typeface="Agency FB" panose="020B0503020202020204" pitchFamily="34" charset="0"/>
              </a:rPr>
              <a:t>Draft: 16 m</a:t>
            </a:r>
          </a:p>
          <a:p>
            <a:r>
              <a:rPr lang="en-US" sz="1800" dirty="0">
                <a:latin typeface="Agency FB" panose="020B0503020202020204" pitchFamily="34" charset="0"/>
              </a:rPr>
              <a:t>TEU: 19,224</a:t>
            </a:r>
          </a:p>
        </p:txBody>
      </p:sp>
      <p:sp>
        <p:nvSpPr>
          <p:cNvPr id="15" name="TextBox 14"/>
          <p:cNvSpPr txBox="1"/>
          <p:nvPr/>
        </p:nvSpPr>
        <p:spPr>
          <a:xfrm>
            <a:off x="357673" y="2628116"/>
            <a:ext cx="1305165" cy="646331"/>
          </a:xfrm>
          <a:prstGeom prst="rect">
            <a:avLst/>
          </a:prstGeom>
          <a:noFill/>
        </p:spPr>
        <p:txBody>
          <a:bodyPr wrap="none" rtlCol="0">
            <a:spAutoFit/>
          </a:bodyPr>
          <a:lstStyle/>
          <a:p>
            <a:r>
              <a:rPr lang="en-US" sz="1800" b="1" dirty="0">
                <a:latin typeface="Agency FB" panose="020B0503020202020204" pitchFamily="34" charset="0"/>
              </a:rPr>
              <a:t>Ultra Large</a:t>
            </a:r>
          </a:p>
          <a:p>
            <a:r>
              <a:rPr lang="en-US" sz="1800" b="1" dirty="0">
                <a:latin typeface="Agency FB" panose="020B0503020202020204" pitchFamily="34" charset="0"/>
              </a:rPr>
              <a:t>Crude Carrier</a:t>
            </a:r>
          </a:p>
        </p:txBody>
      </p:sp>
      <p:sp>
        <p:nvSpPr>
          <p:cNvPr id="16" name="TextBox 15"/>
          <p:cNvSpPr txBox="1"/>
          <p:nvPr/>
        </p:nvSpPr>
        <p:spPr>
          <a:xfrm>
            <a:off x="6678849" y="2433374"/>
            <a:ext cx="1285929" cy="1200329"/>
          </a:xfrm>
          <a:prstGeom prst="rect">
            <a:avLst/>
          </a:prstGeom>
          <a:noFill/>
        </p:spPr>
        <p:txBody>
          <a:bodyPr wrap="none" rtlCol="0">
            <a:spAutoFit/>
          </a:bodyPr>
          <a:lstStyle/>
          <a:p>
            <a:r>
              <a:rPr lang="en-US" sz="1800" dirty="0">
                <a:latin typeface="Agency FB" panose="020B0503020202020204" pitchFamily="34" charset="0"/>
              </a:rPr>
              <a:t>LOA: 380 m</a:t>
            </a:r>
          </a:p>
          <a:p>
            <a:r>
              <a:rPr lang="en-US" sz="1800" dirty="0">
                <a:latin typeface="Agency FB" panose="020B0503020202020204" pitchFamily="34" charset="0"/>
              </a:rPr>
              <a:t>Beam: 68 m</a:t>
            </a:r>
          </a:p>
          <a:p>
            <a:r>
              <a:rPr lang="en-US" sz="1800" dirty="0">
                <a:latin typeface="Agency FB" panose="020B0503020202020204" pitchFamily="34" charset="0"/>
              </a:rPr>
              <a:t>Draft: 24.5 m</a:t>
            </a:r>
          </a:p>
          <a:p>
            <a:r>
              <a:rPr lang="en-US" sz="1800" dirty="0">
                <a:latin typeface="Agency FB" panose="020B0503020202020204" pitchFamily="34" charset="0"/>
              </a:rPr>
              <a:t>DWT: 442,000 t</a:t>
            </a:r>
          </a:p>
        </p:txBody>
      </p:sp>
      <p:sp>
        <p:nvSpPr>
          <p:cNvPr id="18" name="TextBox 17"/>
          <p:cNvSpPr txBox="1"/>
          <p:nvPr/>
        </p:nvSpPr>
        <p:spPr>
          <a:xfrm>
            <a:off x="3370873" y="2389651"/>
            <a:ext cx="1417376" cy="369332"/>
          </a:xfrm>
          <a:prstGeom prst="rect">
            <a:avLst/>
          </a:prstGeom>
          <a:noFill/>
        </p:spPr>
        <p:txBody>
          <a:bodyPr wrap="none" rtlCol="0">
            <a:spAutoFit/>
          </a:bodyPr>
          <a:lstStyle/>
          <a:p>
            <a:r>
              <a:rPr lang="en-US" sz="1800" dirty="0">
                <a:latin typeface="Agency FB" panose="020B0503020202020204" pitchFamily="34" charset="0"/>
              </a:rPr>
              <a:t>TI Europe (2003)</a:t>
            </a:r>
          </a:p>
        </p:txBody>
      </p:sp>
      <p:sp>
        <p:nvSpPr>
          <p:cNvPr id="20" name="Freeform 19"/>
          <p:cNvSpPr/>
          <p:nvPr/>
        </p:nvSpPr>
        <p:spPr>
          <a:xfrm>
            <a:off x="2024364" y="4022631"/>
            <a:ext cx="3848100" cy="637540"/>
          </a:xfrm>
          <a:custGeom>
            <a:avLst/>
            <a:gdLst>
              <a:gd name="connsiteX0" fmla="*/ 3848100 w 3848100"/>
              <a:gd name="connsiteY0" fmla="*/ 254000 h 637540"/>
              <a:gd name="connsiteX1" fmla="*/ 3843020 w 3848100"/>
              <a:gd name="connsiteY1" fmla="*/ 408940 h 637540"/>
              <a:gd name="connsiteX2" fmla="*/ 3832860 w 3848100"/>
              <a:gd name="connsiteY2" fmla="*/ 576580 h 637540"/>
              <a:gd name="connsiteX3" fmla="*/ 3815080 w 3848100"/>
              <a:gd name="connsiteY3" fmla="*/ 607060 h 637540"/>
              <a:gd name="connsiteX4" fmla="*/ 3779520 w 3848100"/>
              <a:gd name="connsiteY4" fmla="*/ 632460 h 637540"/>
              <a:gd name="connsiteX5" fmla="*/ 220980 w 3848100"/>
              <a:gd name="connsiteY5" fmla="*/ 637540 h 637540"/>
              <a:gd name="connsiteX6" fmla="*/ 144780 w 3848100"/>
              <a:gd name="connsiteY6" fmla="*/ 617220 h 637540"/>
              <a:gd name="connsiteX7" fmla="*/ 147320 w 3848100"/>
              <a:gd name="connsiteY7" fmla="*/ 589280 h 637540"/>
              <a:gd name="connsiteX8" fmla="*/ 200660 w 3848100"/>
              <a:gd name="connsiteY8" fmla="*/ 541020 h 637540"/>
              <a:gd name="connsiteX9" fmla="*/ 190500 w 3848100"/>
              <a:gd name="connsiteY9" fmla="*/ 502920 h 637540"/>
              <a:gd name="connsiteX10" fmla="*/ 147320 w 3848100"/>
              <a:gd name="connsiteY10" fmla="*/ 482600 h 637540"/>
              <a:gd name="connsiteX11" fmla="*/ 121920 w 3848100"/>
              <a:gd name="connsiteY11" fmla="*/ 482600 h 637540"/>
              <a:gd name="connsiteX12" fmla="*/ 93980 w 3848100"/>
              <a:gd name="connsiteY12" fmla="*/ 635000 h 637540"/>
              <a:gd name="connsiteX13" fmla="*/ 5080 w 3848100"/>
              <a:gd name="connsiteY13" fmla="*/ 635000 h 637540"/>
              <a:gd name="connsiteX14" fmla="*/ 0 w 3848100"/>
              <a:gd name="connsiteY14" fmla="*/ 325120 h 637540"/>
              <a:gd name="connsiteX15" fmla="*/ 246380 w 3848100"/>
              <a:gd name="connsiteY15" fmla="*/ 309880 h 637540"/>
              <a:gd name="connsiteX16" fmla="*/ 243840 w 3848100"/>
              <a:gd name="connsiteY16" fmla="*/ 175260 h 637540"/>
              <a:gd name="connsiteX17" fmla="*/ 274320 w 3848100"/>
              <a:gd name="connsiteY17" fmla="*/ 2540 h 637540"/>
              <a:gd name="connsiteX18" fmla="*/ 340360 w 3848100"/>
              <a:gd name="connsiteY18" fmla="*/ 0 h 637540"/>
              <a:gd name="connsiteX19" fmla="*/ 353060 w 3848100"/>
              <a:gd name="connsiteY19" fmla="*/ 276860 h 637540"/>
              <a:gd name="connsiteX20" fmla="*/ 457200 w 3848100"/>
              <a:gd name="connsiteY20" fmla="*/ 274320 h 637540"/>
              <a:gd name="connsiteX21" fmla="*/ 457200 w 3848100"/>
              <a:gd name="connsiteY21" fmla="*/ 180340 h 637540"/>
              <a:gd name="connsiteX22" fmla="*/ 492760 w 3848100"/>
              <a:gd name="connsiteY22" fmla="*/ 177800 h 637540"/>
              <a:gd name="connsiteX23" fmla="*/ 492760 w 3848100"/>
              <a:gd name="connsiteY23" fmla="*/ 139700 h 637540"/>
              <a:gd name="connsiteX24" fmla="*/ 515620 w 3848100"/>
              <a:gd name="connsiteY24" fmla="*/ 142240 h 637540"/>
              <a:gd name="connsiteX25" fmla="*/ 515620 w 3848100"/>
              <a:gd name="connsiteY25" fmla="*/ 73660 h 637540"/>
              <a:gd name="connsiteX26" fmla="*/ 647700 w 3848100"/>
              <a:gd name="connsiteY26" fmla="*/ 73660 h 637540"/>
              <a:gd name="connsiteX27" fmla="*/ 642620 w 3848100"/>
              <a:gd name="connsiteY27" fmla="*/ 304800 h 637540"/>
              <a:gd name="connsiteX28" fmla="*/ 690880 w 3848100"/>
              <a:gd name="connsiteY28" fmla="*/ 304800 h 637540"/>
              <a:gd name="connsiteX29" fmla="*/ 693420 w 3848100"/>
              <a:gd name="connsiteY29" fmla="*/ 271780 h 637540"/>
              <a:gd name="connsiteX30" fmla="*/ 1000760 w 3848100"/>
              <a:gd name="connsiteY30" fmla="*/ 274320 h 637540"/>
              <a:gd name="connsiteX31" fmla="*/ 1000760 w 3848100"/>
              <a:gd name="connsiteY31" fmla="*/ 309880 h 637540"/>
              <a:gd name="connsiteX32" fmla="*/ 1117600 w 3848100"/>
              <a:gd name="connsiteY32" fmla="*/ 309880 h 637540"/>
              <a:gd name="connsiteX33" fmla="*/ 1120140 w 3848100"/>
              <a:gd name="connsiteY33" fmla="*/ 281940 h 637540"/>
              <a:gd name="connsiteX34" fmla="*/ 1432560 w 3848100"/>
              <a:gd name="connsiteY34" fmla="*/ 281940 h 637540"/>
              <a:gd name="connsiteX35" fmla="*/ 1432560 w 3848100"/>
              <a:gd name="connsiteY35" fmla="*/ 309880 h 637540"/>
              <a:gd name="connsiteX36" fmla="*/ 1531620 w 3848100"/>
              <a:gd name="connsiteY36" fmla="*/ 304800 h 637540"/>
              <a:gd name="connsiteX37" fmla="*/ 1534160 w 3848100"/>
              <a:gd name="connsiteY37" fmla="*/ 276860 h 637540"/>
              <a:gd name="connsiteX38" fmla="*/ 1856740 w 3848100"/>
              <a:gd name="connsiteY38" fmla="*/ 276860 h 637540"/>
              <a:gd name="connsiteX39" fmla="*/ 1859280 w 3848100"/>
              <a:gd name="connsiteY39" fmla="*/ 312420 h 637540"/>
              <a:gd name="connsiteX40" fmla="*/ 1968500 w 3848100"/>
              <a:gd name="connsiteY40" fmla="*/ 312420 h 637540"/>
              <a:gd name="connsiteX41" fmla="*/ 1965960 w 3848100"/>
              <a:gd name="connsiteY41" fmla="*/ 279400 h 637540"/>
              <a:gd name="connsiteX42" fmla="*/ 2283460 w 3848100"/>
              <a:gd name="connsiteY42" fmla="*/ 279400 h 637540"/>
              <a:gd name="connsiteX43" fmla="*/ 2280920 w 3848100"/>
              <a:gd name="connsiteY43" fmla="*/ 309880 h 637540"/>
              <a:gd name="connsiteX44" fmla="*/ 2392680 w 3848100"/>
              <a:gd name="connsiteY44" fmla="*/ 304800 h 637540"/>
              <a:gd name="connsiteX45" fmla="*/ 2392680 w 3848100"/>
              <a:gd name="connsiteY45" fmla="*/ 279400 h 637540"/>
              <a:gd name="connsiteX46" fmla="*/ 2702560 w 3848100"/>
              <a:gd name="connsiteY46" fmla="*/ 284480 h 637540"/>
              <a:gd name="connsiteX47" fmla="*/ 2705100 w 3848100"/>
              <a:gd name="connsiteY47" fmla="*/ 307340 h 637540"/>
              <a:gd name="connsiteX48" fmla="*/ 2814320 w 3848100"/>
              <a:gd name="connsiteY48" fmla="*/ 312420 h 637540"/>
              <a:gd name="connsiteX49" fmla="*/ 2814320 w 3848100"/>
              <a:gd name="connsiteY49" fmla="*/ 281940 h 637540"/>
              <a:gd name="connsiteX50" fmla="*/ 3129280 w 3848100"/>
              <a:gd name="connsiteY50" fmla="*/ 287020 h 637540"/>
              <a:gd name="connsiteX51" fmla="*/ 3129280 w 3848100"/>
              <a:gd name="connsiteY51" fmla="*/ 309880 h 637540"/>
              <a:gd name="connsiteX52" fmla="*/ 3233420 w 3848100"/>
              <a:gd name="connsiteY52" fmla="*/ 304800 h 637540"/>
              <a:gd name="connsiteX53" fmla="*/ 3233420 w 3848100"/>
              <a:gd name="connsiteY53" fmla="*/ 281940 h 637540"/>
              <a:gd name="connsiteX54" fmla="*/ 3550920 w 3848100"/>
              <a:gd name="connsiteY54" fmla="*/ 279400 h 637540"/>
              <a:gd name="connsiteX55" fmla="*/ 3550920 w 3848100"/>
              <a:gd name="connsiteY55" fmla="*/ 299720 h 637540"/>
              <a:gd name="connsiteX56" fmla="*/ 3566160 w 3848100"/>
              <a:gd name="connsiteY56" fmla="*/ 299720 h 637540"/>
              <a:gd name="connsiteX57" fmla="*/ 3594100 w 3848100"/>
              <a:gd name="connsiteY57" fmla="*/ 264160 h 637540"/>
              <a:gd name="connsiteX58" fmla="*/ 3848100 w 3848100"/>
              <a:gd name="connsiteY58" fmla="*/ 254000 h 63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848100" h="637540">
                <a:moveTo>
                  <a:pt x="3848100" y="254000"/>
                </a:moveTo>
                <a:lnTo>
                  <a:pt x="3843020" y="408940"/>
                </a:lnTo>
                <a:lnTo>
                  <a:pt x="3832860" y="576580"/>
                </a:lnTo>
                <a:lnTo>
                  <a:pt x="3815080" y="607060"/>
                </a:lnTo>
                <a:lnTo>
                  <a:pt x="3779520" y="632460"/>
                </a:lnTo>
                <a:lnTo>
                  <a:pt x="220980" y="637540"/>
                </a:lnTo>
                <a:lnTo>
                  <a:pt x="144780" y="617220"/>
                </a:lnTo>
                <a:lnTo>
                  <a:pt x="147320" y="589280"/>
                </a:lnTo>
                <a:lnTo>
                  <a:pt x="200660" y="541020"/>
                </a:lnTo>
                <a:lnTo>
                  <a:pt x="190500" y="502920"/>
                </a:lnTo>
                <a:lnTo>
                  <a:pt x="147320" y="482600"/>
                </a:lnTo>
                <a:lnTo>
                  <a:pt x="121920" y="482600"/>
                </a:lnTo>
                <a:lnTo>
                  <a:pt x="93980" y="635000"/>
                </a:lnTo>
                <a:lnTo>
                  <a:pt x="5080" y="635000"/>
                </a:lnTo>
                <a:cubicBezTo>
                  <a:pt x="3387" y="531707"/>
                  <a:pt x="1693" y="428413"/>
                  <a:pt x="0" y="325120"/>
                </a:cubicBezTo>
                <a:lnTo>
                  <a:pt x="246380" y="309880"/>
                </a:lnTo>
                <a:cubicBezTo>
                  <a:pt x="245533" y="265007"/>
                  <a:pt x="244687" y="220133"/>
                  <a:pt x="243840" y="175260"/>
                </a:cubicBezTo>
                <a:lnTo>
                  <a:pt x="274320" y="2540"/>
                </a:lnTo>
                <a:lnTo>
                  <a:pt x="340360" y="0"/>
                </a:lnTo>
                <a:lnTo>
                  <a:pt x="353060" y="276860"/>
                </a:lnTo>
                <a:lnTo>
                  <a:pt x="457200" y="274320"/>
                </a:lnTo>
                <a:lnTo>
                  <a:pt x="457200" y="180340"/>
                </a:lnTo>
                <a:lnTo>
                  <a:pt x="492760" y="177800"/>
                </a:lnTo>
                <a:lnTo>
                  <a:pt x="492760" y="139700"/>
                </a:lnTo>
                <a:lnTo>
                  <a:pt x="515620" y="142240"/>
                </a:lnTo>
                <a:lnTo>
                  <a:pt x="515620" y="73660"/>
                </a:lnTo>
                <a:lnTo>
                  <a:pt x="647700" y="73660"/>
                </a:lnTo>
                <a:lnTo>
                  <a:pt x="642620" y="304800"/>
                </a:lnTo>
                <a:lnTo>
                  <a:pt x="690880" y="304800"/>
                </a:lnTo>
                <a:lnTo>
                  <a:pt x="693420" y="271780"/>
                </a:lnTo>
                <a:lnTo>
                  <a:pt x="1000760" y="274320"/>
                </a:lnTo>
                <a:lnTo>
                  <a:pt x="1000760" y="309880"/>
                </a:lnTo>
                <a:lnTo>
                  <a:pt x="1117600" y="309880"/>
                </a:lnTo>
                <a:lnTo>
                  <a:pt x="1120140" y="281940"/>
                </a:lnTo>
                <a:lnTo>
                  <a:pt x="1432560" y="281940"/>
                </a:lnTo>
                <a:lnTo>
                  <a:pt x="1432560" y="309880"/>
                </a:lnTo>
                <a:lnTo>
                  <a:pt x="1531620" y="304800"/>
                </a:lnTo>
                <a:lnTo>
                  <a:pt x="1534160" y="276860"/>
                </a:lnTo>
                <a:lnTo>
                  <a:pt x="1856740" y="276860"/>
                </a:lnTo>
                <a:lnTo>
                  <a:pt x="1859280" y="312420"/>
                </a:lnTo>
                <a:lnTo>
                  <a:pt x="1968500" y="312420"/>
                </a:lnTo>
                <a:lnTo>
                  <a:pt x="1965960" y="279400"/>
                </a:lnTo>
                <a:lnTo>
                  <a:pt x="2283460" y="279400"/>
                </a:lnTo>
                <a:lnTo>
                  <a:pt x="2280920" y="309880"/>
                </a:lnTo>
                <a:lnTo>
                  <a:pt x="2392680" y="304800"/>
                </a:lnTo>
                <a:lnTo>
                  <a:pt x="2392680" y="279400"/>
                </a:lnTo>
                <a:lnTo>
                  <a:pt x="2702560" y="284480"/>
                </a:lnTo>
                <a:lnTo>
                  <a:pt x="2705100" y="307340"/>
                </a:lnTo>
                <a:lnTo>
                  <a:pt x="2814320" y="312420"/>
                </a:lnTo>
                <a:lnTo>
                  <a:pt x="2814320" y="281940"/>
                </a:lnTo>
                <a:lnTo>
                  <a:pt x="3129280" y="287020"/>
                </a:lnTo>
                <a:lnTo>
                  <a:pt x="3129280" y="309880"/>
                </a:lnTo>
                <a:lnTo>
                  <a:pt x="3233420" y="304800"/>
                </a:lnTo>
                <a:lnTo>
                  <a:pt x="3233420" y="281940"/>
                </a:lnTo>
                <a:lnTo>
                  <a:pt x="3550920" y="279400"/>
                </a:lnTo>
                <a:lnTo>
                  <a:pt x="3550920" y="299720"/>
                </a:lnTo>
                <a:lnTo>
                  <a:pt x="3566160" y="299720"/>
                </a:lnTo>
                <a:lnTo>
                  <a:pt x="3594100" y="264160"/>
                </a:lnTo>
                <a:lnTo>
                  <a:pt x="3848100" y="25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124808" y="3870158"/>
            <a:ext cx="1620957" cy="369332"/>
          </a:xfrm>
          <a:prstGeom prst="rect">
            <a:avLst/>
          </a:prstGeom>
          <a:noFill/>
        </p:spPr>
        <p:txBody>
          <a:bodyPr wrap="none" rtlCol="0">
            <a:spAutoFit/>
          </a:bodyPr>
          <a:lstStyle/>
          <a:p>
            <a:r>
              <a:rPr lang="en-US" sz="1800" dirty="0">
                <a:latin typeface="Agency FB" panose="020B0503020202020204" pitchFamily="34" charset="0"/>
              </a:rPr>
              <a:t>MS Ore Brazil (2011)</a:t>
            </a:r>
          </a:p>
        </p:txBody>
      </p:sp>
      <p:sp>
        <p:nvSpPr>
          <p:cNvPr id="22" name="TextBox 21"/>
          <p:cNvSpPr txBox="1"/>
          <p:nvPr/>
        </p:nvSpPr>
        <p:spPr>
          <a:xfrm>
            <a:off x="357673" y="4091606"/>
            <a:ext cx="1162498" cy="369332"/>
          </a:xfrm>
          <a:prstGeom prst="rect">
            <a:avLst/>
          </a:prstGeom>
          <a:noFill/>
        </p:spPr>
        <p:txBody>
          <a:bodyPr wrap="none" rtlCol="0">
            <a:spAutoFit/>
          </a:bodyPr>
          <a:lstStyle/>
          <a:p>
            <a:r>
              <a:rPr lang="en-US" sz="1800" b="1" dirty="0">
                <a:latin typeface="Agency FB" panose="020B0503020202020204" pitchFamily="34" charset="0"/>
              </a:rPr>
              <a:t>Bulk Carrier</a:t>
            </a:r>
          </a:p>
        </p:txBody>
      </p:sp>
      <p:sp>
        <p:nvSpPr>
          <p:cNvPr id="23" name="TextBox 22"/>
          <p:cNvSpPr txBox="1"/>
          <p:nvPr/>
        </p:nvSpPr>
        <p:spPr>
          <a:xfrm>
            <a:off x="6678849" y="3727090"/>
            <a:ext cx="1298753" cy="1200329"/>
          </a:xfrm>
          <a:prstGeom prst="rect">
            <a:avLst/>
          </a:prstGeom>
          <a:noFill/>
        </p:spPr>
        <p:txBody>
          <a:bodyPr wrap="none" rtlCol="0">
            <a:spAutoFit/>
          </a:bodyPr>
          <a:lstStyle/>
          <a:p>
            <a:r>
              <a:rPr lang="en-US" sz="1800" dirty="0">
                <a:latin typeface="Agency FB" panose="020B0503020202020204" pitchFamily="34" charset="0"/>
              </a:rPr>
              <a:t>LOA: 362 m</a:t>
            </a:r>
          </a:p>
          <a:p>
            <a:r>
              <a:rPr lang="en-US" sz="1800" dirty="0">
                <a:latin typeface="Agency FB" panose="020B0503020202020204" pitchFamily="34" charset="0"/>
              </a:rPr>
              <a:t>Beam: 65 m</a:t>
            </a:r>
          </a:p>
          <a:p>
            <a:r>
              <a:rPr lang="en-US" sz="1800" dirty="0">
                <a:latin typeface="Agency FB" panose="020B0503020202020204" pitchFamily="34" charset="0"/>
              </a:rPr>
              <a:t>Draft: 23 m</a:t>
            </a:r>
          </a:p>
          <a:p>
            <a:r>
              <a:rPr lang="en-US" sz="1800" dirty="0">
                <a:latin typeface="Agency FB" panose="020B0503020202020204" pitchFamily="34" charset="0"/>
              </a:rPr>
              <a:t>DWT: 402,000 t</a:t>
            </a:r>
          </a:p>
        </p:txBody>
      </p:sp>
      <p:sp>
        <p:nvSpPr>
          <p:cNvPr id="25" name="TextBox 24"/>
          <p:cNvSpPr txBox="1"/>
          <p:nvPr/>
        </p:nvSpPr>
        <p:spPr>
          <a:xfrm>
            <a:off x="357673" y="5718238"/>
            <a:ext cx="1088760" cy="369332"/>
          </a:xfrm>
          <a:prstGeom prst="rect">
            <a:avLst/>
          </a:prstGeom>
          <a:noFill/>
        </p:spPr>
        <p:txBody>
          <a:bodyPr wrap="none" rtlCol="0">
            <a:spAutoFit/>
          </a:bodyPr>
          <a:lstStyle/>
          <a:p>
            <a:r>
              <a:rPr lang="en-US" sz="1800" b="1" dirty="0">
                <a:latin typeface="Agency FB" panose="020B0503020202020204" pitchFamily="34" charset="0"/>
              </a:rPr>
              <a:t>Cruise Ship</a:t>
            </a:r>
          </a:p>
        </p:txBody>
      </p:sp>
      <p:sp>
        <p:nvSpPr>
          <p:cNvPr id="26" name="TextBox 25"/>
          <p:cNvSpPr txBox="1"/>
          <p:nvPr/>
        </p:nvSpPr>
        <p:spPr>
          <a:xfrm>
            <a:off x="2935086" y="5055143"/>
            <a:ext cx="2000869" cy="369332"/>
          </a:xfrm>
          <a:prstGeom prst="rect">
            <a:avLst/>
          </a:prstGeom>
          <a:noFill/>
        </p:spPr>
        <p:txBody>
          <a:bodyPr wrap="none" rtlCol="0">
            <a:spAutoFit/>
          </a:bodyPr>
          <a:lstStyle/>
          <a:p>
            <a:r>
              <a:rPr lang="en-US" sz="1800" dirty="0">
                <a:latin typeface="Agency FB" panose="020B0503020202020204" pitchFamily="34" charset="0"/>
              </a:rPr>
              <a:t>Oasis of the Seas (2009)</a:t>
            </a:r>
          </a:p>
        </p:txBody>
      </p:sp>
      <p:sp>
        <p:nvSpPr>
          <p:cNvPr id="27" name="Freeform 26"/>
          <p:cNvSpPr/>
          <p:nvPr/>
        </p:nvSpPr>
        <p:spPr>
          <a:xfrm>
            <a:off x="2004061" y="5396578"/>
            <a:ext cx="3868404" cy="860482"/>
          </a:xfrm>
          <a:custGeom>
            <a:avLst/>
            <a:gdLst>
              <a:gd name="connsiteX0" fmla="*/ 3916680 w 3916680"/>
              <a:gd name="connsiteY0" fmla="*/ 551180 h 871220"/>
              <a:gd name="connsiteX1" fmla="*/ 3738880 w 3916680"/>
              <a:gd name="connsiteY1" fmla="*/ 751840 h 871220"/>
              <a:gd name="connsiteX2" fmla="*/ 3731260 w 3916680"/>
              <a:gd name="connsiteY2" fmla="*/ 779780 h 871220"/>
              <a:gd name="connsiteX3" fmla="*/ 3840480 w 3916680"/>
              <a:gd name="connsiteY3" fmla="*/ 779780 h 871220"/>
              <a:gd name="connsiteX4" fmla="*/ 3843020 w 3916680"/>
              <a:gd name="connsiteY4" fmla="*/ 800100 h 871220"/>
              <a:gd name="connsiteX5" fmla="*/ 3827780 w 3916680"/>
              <a:gd name="connsiteY5" fmla="*/ 825500 h 871220"/>
              <a:gd name="connsiteX6" fmla="*/ 3784600 w 3916680"/>
              <a:gd name="connsiteY6" fmla="*/ 843280 h 871220"/>
              <a:gd name="connsiteX7" fmla="*/ 3731260 w 3916680"/>
              <a:gd name="connsiteY7" fmla="*/ 868680 h 871220"/>
              <a:gd name="connsiteX8" fmla="*/ 3672840 w 3916680"/>
              <a:gd name="connsiteY8" fmla="*/ 871220 h 871220"/>
              <a:gd name="connsiteX9" fmla="*/ 233680 w 3916680"/>
              <a:gd name="connsiteY9" fmla="*/ 871220 h 871220"/>
              <a:gd name="connsiteX10" fmla="*/ 170180 w 3916680"/>
              <a:gd name="connsiteY10" fmla="*/ 855980 h 871220"/>
              <a:gd name="connsiteX11" fmla="*/ 73660 w 3916680"/>
              <a:gd name="connsiteY11" fmla="*/ 848360 h 871220"/>
              <a:gd name="connsiteX12" fmla="*/ 63500 w 3916680"/>
              <a:gd name="connsiteY12" fmla="*/ 828040 h 871220"/>
              <a:gd name="connsiteX13" fmla="*/ 109220 w 3916680"/>
              <a:gd name="connsiteY13" fmla="*/ 787400 h 871220"/>
              <a:gd name="connsiteX14" fmla="*/ 0 w 3916680"/>
              <a:gd name="connsiteY14" fmla="*/ 782320 h 871220"/>
              <a:gd name="connsiteX15" fmla="*/ 5080 w 3916680"/>
              <a:gd name="connsiteY15" fmla="*/ 746760 h 871220"/>
              <a:gd name="connsiteX16" fmla="*/ 33020 w 3916680"/>
              <a:gd name="connsiteY16" fmla="*/ 637540 h 871220"/>
              <a:gd name="connsiteX17" fmla="*/ 22860 w 3916680"/>
              <a:gd name="connsiteY17" fmla="*/ 581660 h 871220"/>
              <a:gd name="connsiteX18" fmla="*/ 99060 w 3916680"/>
              <a:gd name="connsiteY18" fmla="*/ 449580 h 871220"/>
              <a:gd name="connsiteX19" fmla="*/ 109220 w 3916680"/>
              <a:gd name="connsiteY19" fmla="*/ 452120 h 871220"/>
              <a:gd name="connsiteX20" fmla="*/ 96520 w 3916680"/>
              <a:gd name="connsiteY20" fmla="*/ 568960 h 871220"/>
              <a:gd name="connsiteX21" fmla="*/ 198120 w 3916680"/>
              <a:gd name="connsiteY21" fmla="*/ 563880 h 871220"/>
              <a:gd name="connsiteX22" fmla="*/ 322580 w 3916680"/>
              <a:gd name="connsiteY22" fmla="*/ 375920 h 871220"/>
              <a:gd name="connsiteX23" fmla="*/ 261620 w 3916680"/>
              <a:gd name="connsiteY23" fmla="*/ 360680 h 871220"/>
              <a:gd name="connsiteX24" fmla="*/ 223520 w 3916680"/>
              <a:gd name="connsiteY24" fmla="*/ 304800 h 871220"/>
              <a:gd name="connsiteX25" fmla="*/ 340360 w 3916680"/>
              <a:gd name="connsiteY25" fmla="*/ 307340 h 871220"/>
              <a:gd name="connsiteX26" fmla="*/ 327660 w 3916680"/>
              <a:gd name="connsiteY26" fmla="*/ 246380 h 871220"/>
              <a:gd name="connsiteX27" fmla="*/ 264160 w 3916680"/>
              <a:gd name="connsiteY27" fmla="*/ 111760 h 871220"/>
              <a:gd name="connsiteX28" fmla="*/ 320040 w 3916680"/>
              <a:gd name="connsiteY28" fmla="*/ 114300 h 871220"/>
              <a:gd name="connsiteX29" fmla="*/ 431800 w 3916680"/>
              <a:gd name="connsiteY29" fmla="*/ 292100 h 871220"/>
              <a:gd name="connsiteX30" fmla="*/ 492760 w 3916680"/>
              <a:gd name="connsiteY30" fmla="*/ 292100 h 871220"/>
              <a:gd name="connsiteX31" fmla="*/ 492760 w 3916680"/>
              <a:gd name="connsiteY31" fmla="*/ 320040 h 871220"/>
              <a:gd name="connsiteX32" fmla="*/ 825500 w 3916680"/>
              <a:gd name="connsiteY32" fmla="*/ 320040 h 871220"/>
              <a:gd name="connsiteX33" fmla="*/ 805180 w 3916680"/>
              <a:gd name="connsiteY33" fmla="*/ 218440 h 871220"/>
              <a:gd name="connsiteX34" fmla="*/ 866140 w 3916680"/>
              <a:gd name="connsiteY34" fmla="*/ 198120 h 871220"/>
              <a:gd name="connsiteX35" fmla="*/ 1036320 w 3916680"/>
              <a:gd name="connsiteY35" fmla="*/ 195580 h 871220"/>
              <a:gd name="connsiteX36" fmla="*/ 1049020 w 3916680"/>
              <a:gd name="connsiteY36" fmla="*/ 104140 h 871220"/>
              <a:gd name="connsiteX37" fmla="*/ 1038860 w 3916680"/>
              <a:gd name="connsiteY37" fmla="*/ 78740 h 871220"/>
              <a:gd name="connsiteX38" fmla="*/ 1084580 w 3916680"/>
              <a:gd name="connsiteY38" fmla="*/ 83820 h 871220"/>
              <a:gd name="connsiteX39" fmla="*/ 1043940 w 3916680"/>
              <a:gd name="connsiteY39" fmla="*/ 0 h 871220"/>
              <a:gd name="connsiteX40" fmla="*/ 1127760 w 3916680"/>
              <a:gd name="connsiteY40" fmla="*/ 5080 h 871220"/>
              <a:gd name="connsiteX41" fmla="*/ 1163320 w 3916680"/>
              <a:gd name="connsiteY41" fmla="*/ 81280 h 871220"/>
              <a:gd name="connsiteX42" fmla="*/ 1193800 w 3916680"/>
              <a:gd name="connsiteY42" fmla="*/ 81280 h 871220"/>
              <a:gd name="connsiteX43" fmla="*/ 1196340 w 3916680"/>
              <a:gd name="connsiteY43" fmla="*/ 96520 h 871220"/>
              <a:gd name="connsiteX44" fmla="*/ 1414780 w 3916680"/>
              <a:gd name="connsiteY44" fmla="*/ 203200 h 871220"/>
              <a:gd name="connsiteX45" fmla="*/ 1595120 w 3916680"/>
              <a:gd name="connsiteY45" fmla="*/ 210820 h 871220"/>
              <a:gd name="connsiteX46" fmla="*/ 1574800 w 3916680"/>
              <a:gd name="connsiteY46" fmla="*/ 281940 h 871220"/>
              <a:gd name="connsiteX47" fmla="*/ 1816100 w 3916680"/>
              <a:gd name="connsiteY47" fmla="*/ 287020 h 871220"/>
              <a:gd name="connsiteX48" fmla="*/ 1816100 w 3916680"/>
              <a:gd name="connsiteY48" fmla="*/ 256540 h 871220"/>
              <a:gd name="connsiteX49" fmla="*/ 1790700 w 3916680"/>
              <a:gd name="connsiteY49" fmla="*/ 238760 h 871220"/>
              <a:gd name="connsiteX50" fmla="*/ 1877060 w 3916680"/>
              <a:gd name="connsiteY50" fmla="*/ 238760 h 871220"/>
              <a:gd name="connsiteX51" fmla="*/ 1877060 w 3916680"/>
              <a:gd name="connsiteY51" fmla="*/ 238760 h 871220"/>
              <a:gd name="connsiteX52" fmla="*/ 1943100 w 3916680"/>
              <a:gd name="connsiteY52" fmla="*/ 226060 h 871220"/>
              <a:gd name="connsiteX53" fmla="*/ 1948180 w 3916680"/>
              <a:gd name="connsiteY53" fmla="*/ 248920 h 871220"/>
              <a:gd name="connsiteX54" fmla="*/ 1973580 w 3916680"/>
              <a:gd name="connsiteY54" fmla="*/ 248920 h 871220"/>
              <a:gd name="connsiteX55" fmla="*/ 1981200 w 3916680"/>
              <a:gd name="connsiteY55" fmla="*/ 287020 h 871220"/>
              <a:gd name="connsiteX56" fmla="*/ 2565400 w 3916680"/>
              <a:gd name="connsiteY56" fmla="*/ 279400 h 871220"/>
              <a:gd name="connsiteX57" fmla="*/ 2585720 w 3916680"/>
              <a:gd name="connsiteY57" fmla="*/ 269240 h 871220"/>
              <a:gd name="connsiteX58" fmla="*/ 2545080 w 3916680"/>
              <a:gd name="connsiteY58" fmla="*/ 180340 h 871220"/>
              <a:gd name="connsiteX59" fmla="*/ 2603500 w 3916680"/>
              <a:gd name="connsiteY59" fmla="*/ 180340 h 871220"/>
              <a:gd name="connsiteX60" fmla="*/ 2606040 w 3916680"/>
              <a:gd name="connsiteY60" fmla="*/ 223520 h 871220"/>
              <a:gd name="connsiteX61" fmla="*/ 2667000 w 3916680"/>
              <a:gd name="connsiteY61" fmla="*/ 220980 h 871220"/>
              <a:gd name="connsiteX62" fmla="*/ 2730500 w 3916680"/>
              <a:gd name="connsiteY62" fmla="*/ 180340 h 871220"/>
              <a:gd name="connsiteX63" fmla="*/ 2687320 w 3916680"/>
              <a:gd name="connsiteY63" fmla="*/ 142240 h 871220"/>
              <a:gd name="connsiteX64" fmla="*/ 2760980 w 3916680"/>
              <a:gd name="connsiteY64" fmla="*/ 149860 h 871220"/>
              <a:gd name="connsiteX65" fmla="*/ 2895600 w 3916680"/>
              <a:gd name="connsiteY65" fmla="*/ 223520 h 871220"/>
              <a:gd name="connsiteX66" fmla="*/ 3065780 w 3916680"/>
              <a:gd name="connsiteY66" fmla="*/ 264160 h 871220"/>
              <a:gd name="connsiteX67" fmla="*/ 3147060 w 3916680"/>
              <a:gd name="connsiteY67" fmla="*/ 284480 h 871220"/>
              <a:gd name="connsiteX68" fmla="*/ 3284220 w 3916680"/>
              <a:gd name="connsiteY68" fmla="*/ 299720 h 871220"/>
              <a:gd name="connsiteX69" fmla="*/ 3291840 w 3916680"/>
              <a:gd name="connsiteY69" fmla="*/ 347980 h 871220"/>
              <a:gd name="connsiteX70" fmla="*/ 3418840 w 3916680"/>
              <a:gd name="connsiteY70" fmla="*/ 350520 h 871220"/>
              <a:gd name="connsiteX71" fmla="*/ 3411220 w 3916680"/>
              <a:gd name="connsiteY71" fmla="*/ 396240 h 871220"/>
              <a:gd name="connsiteX72" fmla="*/ 3398520 w 3916680"/>
              <a:gd name="connsiteY72" fmla="*/ 408940 h 871220"/>
              <a:gd name="connsiteX73" fmla="*/ 3578860 w 3916680"/>
              <a:gd name="connsiteY73" fmla="*/ 553720 h 871220"/>
              <a:gd name="connsiteX74" fmla="*/ 3916680 w 3916680"/>
              <a:gd name="connsiteY74" fmla="*/ 551180 h 8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916680" h="871220">
                <a:moveTo>
                  <a:pt x="3916680" y="551180"/>
                </a:moveTo>
                <a:lnTo>
                  <a:pt x="3738880" y="751840"/>
                </a:lnTo>
                <a:lnTo>
                  <a:pt x="3731260" y="779780"/>
                </a:lnTo>
                <a:lnTo>
                  <a:pt x="3840480" y="779780"/>
                </a:lnTo>
                <a:lnTo>
                  <a:pt x="3843020" y="800100"/>
                </a:lnTo>
                <a:lnTo>
                  <a:pt x="3827780" y="825500"/>
                </a:lnTo>
                <a:lnTo>
                  <a:pt x="3784600" y="843280"/>
                </a:lnTo>
                <a:lnTo>
                  <a:pt x="3731260" y="868680"/>
                </a:lnTo>
                <a:lnTo>
                  <a:pt x="3672840" y="871220"/>
                </a:lnTo>
                <a:lnTo>
                  <a:pt x="233680" y="871220"/>
                </a:lnTo>
                <a:lnTo>
                  <a:pt x="170180" y="855980"/>
                </a:lnTo>
                <a:lnTo>
                  <a:pt x="73660" y="848360"/>
                </a:lnTo>
                <a:lnTo>
                  <a:pt x="63500" y="828040"/>
                </a:lnTo>
                <a:lnTo>
                  <a:pt x="109220" y="787400"/>
                </a:lnTo>
                <a:lnTo>
                  <a:pt x="0" y="782320"/>
                </a:lnTo>
                <a:lnTo>
                  <a:pt x="5080" y="746760"/>
                </a:lnTo>
                <a:lnTo>
                  <a:pt x="33020" y="637540"/>
                </a:lnTo>
                <a:lnTo>
                  <a:pt x="22860" y="581660"/>
                </a:lnTo>
                <a:lnTo>
                  <a:pt x="99060" y="449580"/>
                </a:lnTo>
                <a:lnTo>
                  <a:pt x="109220" y="452120"/>
                </a:lnTo>
                <a:lnTo>
                  <a:pt x="96520" y="568960"/>
                </a:lnTo>
                <a:lnTo>
                  <a:pt x="198120" y="563880"/>
                </a:lnTo>
                <a:lnTo>
                  <a:pt x="322580" y="375920"/>
                </a:lnTo>
                <a:lnTo>
                  <a:pt x="261620" y="360680"/>
                </a:lnTo>
                <a:lnTo>
                  <a:pt x="223520" y="304800"/>
                </a:lnTo>
                <a:lnTo>
                  <a:pt x="340360" y="307340"/>
                </a:lnTo>
                <a:lnTo>
                  <a:pt x="327660" y="246380"/>
                </a:lnTo>
                <a:lnTo>
                  <a:pt x="264160" y="111760"/>
                </a:lnTo>
                <a:lnTo>
                  <a:pt x="320040" y="114300"/>
                </a:lnTo>
                <a:lnTo>
                  <a:pt x="431800" y="292100"/>
                </a:lnTo>
                <a:lnTo>
                  <a:pt x="492760" y="292100"/>
                </a:lnTo>
                <a:lnTo>
                  <a:pt x="492760" y="320040"/>
                </a:lnTo>
                <a:lnTo>
                  <a:pt x="825500" y="320040"/>
                </a:lnTo>
                <a:lnTo>
                  <a:pt x="805180" y="218440"/>
                </a:lnTo>
                <a:lnTo>
                  <a:pt x="866140" y="198120"/>
                </a:lnTo>
                <a:lnTo>
                  <a:pt x="1036320" y="195580"/>
                </a:lnTo>
                <a:lnTo>
                  <a:pt x="1049020" y="104140"/>
                </a:lnTo>
                <a:lnTo>
                  <a:pt x="1038860" y="78740"/>
                </a:lnTo>
                <a:lnTo>
                  <a:pt x="1084580" y="83820"/>
                </a:lnTo>
                <a:lnTo>
                  <a:pt x="1043940" y="0"/>
                </a:lnTo>
                <a:lnTo>
                  <a:pt x="1127760" y="5080"/>
                </a:lnTo>
                <a:lnTo>
                  <a:pt x="1163320" y="81280"/>
                </a:lnTo>
                <a:lnTo>
                  <a:pt x="1193800" y="81280"/>
                </a:lnTo>
                <a:lnTo>
                  <a:pt x="1196340" y="96520"/>
                </a:lnTo>
                <a:lnTo>
                  <a:pt x="1414780" y="203200"/>
                </a:lnTo>
                <a:lnTo>
                  <a:pt x="1595120" y="210820"/>
                </a:lnTo>
                <a:lnTo>
                  <a:pt x="1574800" y="281940"/>
                </a:lnTo>
                <a:lnTo>
                  <a:pt x="1816100" y="287020"/>
                </a:lnTo>
                <a:lnTo>
                  <a:pt x="1816100" y="256540"/>
                </a:lnTo>
                <a:lnTo>
                  <a:pt x="1790700" y="238760"/>
                </a:lnTo>
                <a:lnTo>
                  <a:pt x="1877060" y="238760"/>
                </a:lnTo>
                <a:lnTo>
                  <a:pt x="1877060" y="238760"/>
                </a:lnTo>
                <a:lnTo>
                  <a:pt x="1943100" y="226060"/>
                </a:lnTo>
                <a:lnTo>
                  <a:pt x="1948180" y="248920"/>
                </a:lnTo>
                <a:lnTo>
                  <a:pt x="1973580" y="248920"/>
                </a:lnTo>
                <a:lnTo>
                  <a:pt x="1981200" y="287020"/>
                </a:lnTo>
                <a:lnTo>
                  <a:pt x="2565400" y="279400"/>
                </a:lnTo>
                <a:lnTo>
                  <a:pt x="2585720" y="269240"/>
                </a:lnTo>
                <a:lnTo>
                  <a:pt x="2545080" y="180340"/>
                </a:lnTo>
                <a:lnTo>
                  <a:pt x="2603500" y="180340"/>
                </a:lnTo>
                <a:lnTo>
                  <a:pt x="2606040" y="223520"/>
                </a:lnTo>
                <a:lnTo>
                  <a:pt x="2667000" y="220980"/>
                </a:lnTo>
                <a:lnTo>
                  <a:pt x="2730500" y="180340"/>
                </a:lnTo>
                <a:lnTo>
                  <a:pt x="2687320" y="142240"/>
                </a:lnTo>
                <a:lnTo>
                  <a:pt x="2760980" y="149860"/>
                </a:lnTo>
                <a:lnTo>
                  <a:pt x="2895600" y="223520"/>
                </a:lnTo>
                <a:lnTo>
                  <a:pt x="3065780" y="264160"/>
                </a:lnTo>
                <a:lnTo>
                  <a:pt x="3147060" y="284480"/>
                </a:lnTo>
                <a:lnTo>
                  <a:pt x="3284220" y="299720"/>
                </a:lnTo>
                <a:lnTo>
                  <a:pt x="3291840" y="347980"/>
                </a:lnTo>
                <a:lnTo>
                  <a:pt x="3418840" y="350520"/>
                </a:lnTo>
                <a:lnTo>
                  <a:pt x="3411220" y="396240"/>
                </a:lnTo>
                <a:lnTo>
                  <a:pt x="3398520" y="408940"/>
                </a:lnTo>
                <a:lnTo>
                  <a:pt x="3578860" y="553720"/>
                </a:lnTo>
                <a:lnTo>
                  <a:pt x="3916680" y="5511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666025" y="5155978"/>
            <a:ext cx="1545616" cy="1200329"/>
          </a:xfrm>
          <a:prstGeom prst="rect">
            <a:avLst/>
          </a:prstGeom>
          <a:noFill/>
        </p:spPr>
        <p:txBody>
          <a:bodyPr wrap="none" rtlCol="0">
            <a:spAutoFit/>
          </a:bodyPr>
          <a:lstStyle/>
          <a:p>
            <a:r>
              <a:rPr lang="en-US" sz="1800" dirty="0">
                <a:latin typeface="Agency FB" panose="020B0503020202020204" pitchFamily="34" charset="0"/>
              </a:rPr>
              <a:t>LOA: 362 m</a:t>
            </a:r>
          </a:p>
          <a:p>
            <a:r>
              <a:rPr lang="en-US" sz="1800" dirty="0">
                <a:latin typeface="Agency FB" panose="020B0503020202020204" pitchFamily="34" charset="0"/>
              </a:rPr>
              <a:t>Beam: 60.5 m</a:t>
            </a:r>
          </a:p>
          <a:p>
            <a:r>
              <a:rPr lang="en-US" sz="1800" dirty="0">
                <a:latin typeface="Agency FB" panose="020B0503020202020204" pitchFamily="34" charset="0"/>
              </a:rPr>
              <a:t>Draft: 9.3 m</a:t>
            </a:r>
          </a:p>
          <a:p>
            <a:r>
              <a:rPr lang="en-US" sz="1800" dirty="0">
                <a:latin typeface="Agency FB" panose="020B0503020202020204" pitchFamily="34" charset="0"/>
              </a:rPr>
              <a:t>Passengers: 5,400</a:t>
            </a:r>
          </a:p>
        </p:txBody>
      </p:sp>
      <p:grpSp>
        <p:nvGrpSpPr>
          <p:cNvPr id="24" name="Group 23"/>
          <p:cNvGrpSpPr/>
          <p:nvPr/>
        </p:nvGrpSpPr>
        <p:grpSpPr>
          <a:xfrm>
            <a:off x="2024364" y="1410372"/>
            <a:ext cx="4348655" cy="706821"/>
            <a:chOff x="2645979" y="5764924"/>
            <a:chExt cx="4348655" cy="706821"/>
          </a:xfrm>
        </p:grpSpPr>
        <p:sp>
          <p:nvSpPr>
            <p:cNvPr id="29" name="Freeform 28"/>
            <p:cNvSpPr/>
            <p:nvPr/>
          </p:nvSpPr>
          <p:spPr>
            <a:xfrm>
              <a:off x="2653862" y="5851634"/>
              <a:ext cx="796159" cy="312683"/>
            </a:xfrm>
            <a:custGeom>
              <a:avLst/>
              <a:gdLst>
                <a:gd name="connsiteX0" fmla="*/ 0 w 796159"/>
                <a:gd name="connsiteY0" fmla="*/ 312683 h 312683"/>
                <a:gd name="connsiteX1" fmla="*/ 0 w 796159"/>
                <a:gd name="connsiteY1" fmla="*/ 36787 h 312683"/>
                <a:gd name="connsiteX2" fmla="*/ 149772 w 796159"/>
                <a:gd name="connsiteY2" fmla="*/ 36787 h 312683"/>
                <a:gd name="connsiteX3" fmla="*/ 149772 w 796159"/>
                <a:gd name="connsiteY3" fmla="*/ 0 h 312683"/>
                <a:gd name="connsiteX4" fmla="*/ 796159 w 796159"/>
                <a:gd name="connsiteY4" fmla="*/ 0 h 312683"/>
                <a:gd name="connsiteX5" fmla="*/ 796159 w 796159"/>
                <a:gd name="connsiteY5" fmla="*/ 310056 h 312683"/>
                <a:gd name="connsiteX6" fmla="*/ 0 w 796159"/>
                <a:gd name="connsiteY6" fmla="*/ 312683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59" h="312683">
                  <a:moveTo>
                    <a:pt x="0" y="312683"/>
                  </a:moveTo>
                  <a:lnTo>
                    <a:pt x="0" y="36787"/>
                  </a:lnTo>
                  <a:lnTo>
                    <a:pt x="149772" y="36787"/>
                  </a:lnTo>
                  <a:lnTo>
                    <a:pt x="149772" y="0"/>
                  </a:lnTo>
                  <a:lnTo>
                    <a:pt x="796159" y="0"/>
                  </a:lnTo>
                  <a:lnTo>
                    <a:pt x="796159" y="310056"/>
                  </a:lnTo>
                  <a:lnTo>
                    <a:pt x="0" y="3126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515710" y="5849007"/>
              <a:ext cx="1636987" cy="323193"/>
            </a:xfrm>
            <a:custGeom>
              <a:avLst/>
              <a:gdLst>
                <a:gd name="connsiteX0" fmla="*/ 0 w 1636987"/>
                <a:gd name="connsiteY0" fmla="*/ 0 h 323193"/>
                <a:gd name="connsiteX1" fmla="*/ 1636987 w 1636987"/>
                <a:gd name="connsiteY1" fmla="*/ 0 h 323193"/>
                <a:gd name="connsiteX2" fmla="*/ 1636987 w 1636987"/>
                <a:gd name="connsiteY2" fmla="*/ 323193 h 323193"/>
                <a:gd name="connsiteX3" fmla="*/ 0 w 1636987"/>
                <a:gd name="connsiteY3" fmla="*/ 323193 h 323193"/>
                <a:gd name="connsiteX4" fmla="*/ 0 w 1636987"/>
                <a:gd name="connsiteY4" fmla="*/ 0 h 3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87" h="323193">
                  <a:moveTo>
                    <a:pt x="0" y="0"/>
                  </a:moveTo>
                  <a:lnTo>
                    <a:pt x="1636987" y="0"/>
                  </a:lnTo>
                  <a:lnTo>
                    <a:pt x="1636987" y="323193"/>
                  </a:lnTo>
                  <a:lnTo>
                    <a:pt x="0" y="32319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226269" y="5859517"/>
              <a:ext cx="1463565" cy="312683"/>
            </a:xfrm>
            <a:custGeom>
              <a:avLst/>
              <a:gdLst>
                <a:gd name="connsiteX0" fmla="*/ 0 w 1463565"/>
                <a:gd name="connsiteY0" fmla="*/ 0 h 312683"/>
                <a:gd name="connsiteX1" fmla="*/ 365234 w 1463565"/>
                <a:gd name="connsiteY1" fmla="*/ 0 h 312683"/>
                <a:gd name="connsiteX2" fmla="*/ 365234 w 1463565"/>
                <a:gd name="connsiteY2" fmla="*/ 28904 h 312683"/>
                <a:gd name="connsiteX3" fmla="*/ 685800 w 1463565"/>
                <a:gd name="connsiteY3" fmla="*/ 28904 h 312683"/>
                <a:gd name="connsiteX4" fmla="*/ 685800 w 1463565"/>
                <a:gd name="connsiteY4" fmla="*/ 55180 h 312683"/>
                <a:gd name="connsiteX5" fmla="*/ 1158765 w 1463565"/>
                <a:gd name="connsiteY5" fmla="*/ 55180 h 312683"/>
                <a:gd name="connsiteX6" fmla="*/ 1158765 w 1463565"/>
                <a:gd name="connsiteY6" fmla="*/ 81455 h 312683"/>
                <a:gd name="connsiteX7" fmla="*/ 1463565 w 1463565"/>
                <a:gd name="connsiteY7" fmla="*/ 81455 h 312683"/>
                <a:gd name="connsiteX8" fmla="*/ 1463565 w 1463565"/>
                <a:gd name="connsiteY8" fmla="*/ 312683 h 312683"/>
                <a:gd name="connsiteX9" fmla="*/ 18393 w 1463565"/>
                <a:gd name="connsiteY9" fmla="*/ 312683 h 312683"/>
                <a:gd name="connsiteX10" fmla="*/ 0 w 1463565"/>
                <a:gd name="connsiteY10" fmla="*/ 0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565" h="312683">
                  <a:moveTo>
                    <a:pt x="0" y="0"/>
                  </a:moveTo>
                  <a:lnTo>
                    <a:pt x="365234" y="0"/>
                  </a:lnTo>
                  <a:lnTo>
                    <a:pt x="365234" y="28904"/>
                  </a:lnTo>
                  <a:lnTo>
                    <a:pt x="685800" y="28904"/>
                  </a:lnTo>
                  <a:lnTo>
                    <a:pt x="685800" y="55180"/>
                  </a:lnTo>
                  <a:lnTo>
                    <a:pt x="1158765" y="55180"/>
                  </a:lnTo>
                  <a:lnTo>
                    <a:pt x="1158765" y="81455"/>
                  </a:lnTo>
                  <a:lnTo>
                    <a:pt x="1463565" y="81455"/>
                  </a:lnTo>
                  <a:lnTo>
                    <a:pt x="1463565" y="312683"/>
                  </a:lnTo>
                  <a:lnTo>
                    <a:pt x="18393" y="31268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645979" y="5764924"/>
              <a:ext cx="4348655" cy="706821"/>
            </a:xfrm>
            <a:custGeom>
              <a:avLst/>
              <a:gdLst>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832945 w 4348655"/>
                <a:gd name="connsiteY27" fmla="*/ 388882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796159 w 4348655"/>
                <a:gd name="connsiteY28" fmla="*/ 78827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0055 h 706821"/>
                <a:gd name="connsiteX1" fmla="*/ 4280338 w 4348655"/>
                <a:gd name="connsiteY1" fmla="*/ 404648 h 706821"/>
                <a:gd name="connsiteX2" fmla="*/ 4246180 w 4348655"/>
                <a:gd name="connsiteY2" fmla="*/ 465083 h 706821"/>
                <a:gd name="connsiteX3" fmla="*/ 4222531 w 4348655"/>
                <a:gd name="connsiteY3" fmla="*/ 530773 h 706821"/>
                <a:gd name="connsiteX4" fmla="*/ 4222531 w 4348655"/>
                <a:gd name="connsiteY4" fmla="*/ 564931 h 706821"/>
                <a:gd name="connsiteX5" fmla="*/ 4243552 w 4348655"/>
                <a:gd name="connsiteY5" fmla="*/ 567559 h 706821"/>
                <a:gd name="connsiteX6" fmla="*/ 4277711 w 4348655"/>
                <a:gd name="connsiteY6" fmla="*/ 575442 h 706821"/>
                <a:gd name="connsiteX7" fmla="*/ 4330262 w 4348655"/>
                <a:gd name="connsiteY7" fmla="*/ 578069 h 706821"/>
                <a:gd name="connsiteX8" fmla="*/ 4348655 w 4348655"/>
                <a:gd name="connsiteY8" fmla="*/ 593835 h 706821"/>
                <a:gd name="connsiteX9" fmla="*/ 4338145 w 4348655"/>
                <a:gd name="connsiteY9" fmla="*/ 617483 h 706821"/>
                <a:gd name="connsiteX10" fmla="*/ 4314497 w 4348655"/>
                <a:gd name="connsiteY10" fmla="*/ 630621 h 706821"/>
                <a:gd name="connsiteX11" fmla="*/ 4235669 w 4348655"/>
                <a:gd name="connsiteY11" fmla="*/ 675290 h 706821"/>
                <a:gd name="connsiteX12" fmla="*/ 4183118 w 4348655"/>
                <a:gd name="connsiteY12" fmla="*/ 691055 h 706821"/>
                <a:gd name="connsiteX13" fmla="*/ 4080642 w 4348655"/>
                <a:gd name="connsiteY13" fmla="*/ 706821 h 706821"/>
                <a:gd name="connsiteX14" fmla="*/ 278524 w 4348655"/>
                <a:gd name="connsiteY14" fmla="*/ 706821 h 706821"/>
                <a:gd name="connsiteX15" fmla="*/ 223345 w 4348655"/>
                <a:gd name="connsiteY15" fmla="*/ 685800 h 706821"/>
                <a:gd name="connsiteX16" fmla="*/ 199697 w 4348655"/>
                <a:gd name="connsiteY16" fmla="*/ 677917 h 706821"/>
                <a:gd name="connsiteX17" fmla="*/ 160283 w 4348655"/>
                <a:gd name="connsiteY17" fmla="*/ 664779 h 706821"/>
                <a:gd name="connsiteX18" fmla="*/ 173421 w 4348655"/>
                <a:gd name="connsiteY18" fmla="*/ 651642 h 706821"/>
                <a:gd name="connsiteX19" fmla="*/ 212835 w 4348655"/>
                <a:gd name="connsiteY19" fmla="*/ 649014 h 706821"/>
                <a:gd name="connsiteX20" fmla="*/ 223345 w 4348655"/>
                <a:gd name="connsiteY20" fmla="*/ 609600 h 706821"/>
                <a:gd name="connsiteX21" fmla="*/ 218090 w 4348655"/>
                <a:gd name="connsiteY21" fmla="*/ 591207 h 706821"/>
                <a:gd name="connsiteX22" fmla="*/ 123497 w 4348655"/>
                <a:gd name="connsiteY22" fmla="*/ 559676 h 706821"/>
                <a:gd name="connsiteX23" fmla="*/ 94593 w 4348655"/>
                <a:gd name="connsiteY23" fmla="*/ 701566 h 706821"/>
                <a:gd name="connsiteX24" fmla="*/ 5255 w 4348655"/>
                <a:gd name="connsiteY24" fmla="*/ 701566 h 706821"/>
                <a:gd name="connsiteX25" fmla="*/ 0 w 4348655"/>
                <a:gd name="connsiteY25" fmla="*/ 538655 h 706821"/>
                <a:gd name="connsiteX26" fmla="*/ 2628 w 4348655"/>
                <a:gd name="connsiteY26" fmla="*/ 386255 h 706821"/>
                <a:gd name="connsiteX27" fmla="*/ 793532 w 4348655"/>
                <a:gd name="connsiteY27" fmla="*/ 383628 h 706821"/>
                <a:gd name="connsiteX28" fmla="*/ 796159 w 4348655"/>
                <a:gd name="connsiteY28" fmla="*/ 76200 h 706821"/>
                <a:gd name="connsiteX29" fmla="*/ 814551 w 4348655"/>
                <a:gd name="connsiteY29" fmla="*/ 1 h 706821"/>
                <a:gd name="connsiteX30" fmla="*/ 888124 w 4348655"/>
                <a:gd name="connsiteY30" fmla="*/ 0 h 706821"/>
                <a:gd name="connsiteX31" fmla="*/ 888124 w 4348655"/>
                <a:gd name="connsiteY31" fmla="*/ 381000 h 706821"/>
                <a:gd name="connsiteX32" fmla="*/ 2496207 w 4348655"/>
                <a:gd name="connsiteY32" fmla="*/ 381000 h 706821"/>
                <a:gd name="connsiteX33" fmla="*/ 2496207 w 4348655"/>
                <a:gd name="connsiteY33" fmla="*/ 2628 h 706821"/>
                <a:gd name="connsiteX34" fmla="*/ 2611821 w 4348655"/>
                <a:gd name="connsiteY34" fmla="*/ 2628 h 706821"/>
                <a:gd name="connsiteX35" fmla="*/ 2611821 w 4348655"/>
                <a:gd name="connsiteY35" fmla="*/ 383628 h 706821"/>
                <a:gd name="connsiteX36" fmla="*/ 3612931 w 4348655"/>
                <a:gd name="connsiteY36" fmla="*/ 383628 h 706821"/>
                <a:gd name="connsiteX37" fmla="*/ 3670738 w 4348655"/>
                <a:gd name="connsiteY37" fmla="*/ 362607 h 706821"/>
                <a:gd name="connsiteX38" fmla="*/ 3754821 w 4348655"/>
                <a:gd name="connsiteY38" fmla="*/ 341586 h 706821"/>
                <a:gd name="connsiteX39" fmla="*/ 3849414 w 4348655"/>
                <a:gd name="connsiteY39" fmla="*/ 338959 h 706821"/>
                <a:gd name="connsiteX40" fmla="*/ 3970283 w 4348655"/>
                <a:gd name="connsiteY40" fmla="*/ 328448 h 706821"/>
                <a:gd name="connsiteX41" fmla="*/ 4327635 w 4348655"/>
                <a:gd name="connsiteY41" fmla="*/ 310055 h 7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8655" h="706821">
                  <a:moveTo>
                    <a:pt x="4327635" y="310055"/>
                  </a:moveTo>
                  <a:lnTo>
                    <a:pt x="4280338" y="404648"/>
                  </a:lnTo>
                  <a:lnTo>
                    <a:pt x="4246180" y="465083"/>
                  </a:lnTo>
                  <a:lnTo>
                    <a:pt x="4222531" y="530773"/>
                  </a:lnTo>
                  <a:lnTo>
                    <a:pt x="4222531" y="564931"/>
                  </a:lnTo>
                  <a:lnTo>
                    <a:pt x="4243552" y="567559"/>
                  </a:lnTo>
                  <a:lnTo>
                    <a:pt x="4277711" y="575442"/>
                  </a:lnTo>
                  <a:lnTo>
                    <a:pt x="4330262" y="578069"/>
                  </a:lnTo>
                  <a:lnTo>
                    <a:pt x="4348655" y="593835"/>
                  </a:lnTo>
                  <a:lnTo>
                    <a:pt x="4338145" y="617483"/>
                  </a:lnTo>
                  <a:lnTo>
                    <a:pt x="4314497" y="630621"/>
                  </a:lnTo>
                  <a:lnTo>
                    <a:pt x="4235669" y="675290"/>
                  </a:lnTo>
                  <a:lnTo>
                    <a:pt x="4183118" y="691055"/>
                  </a:lnTo>
                  <a:lnTo>
                    <a:pt x="4080642" y="706821"/>
                  </a:lnTo>
                  <a:lnTo>
                    <a:pt x="278524" y="706821"/>
                  </a:lnTo>
                  <a:lnTo>
                    <a:pt x="223345" y="685800"/>
                  </a:lnTo>
                  <a:lnTo>
                    <a:pt x="199697" y="677917"/>
                  </a:lnTo>
                  <a:lnTo>
                    <a:pt x="160283" y="664779"/>
                  </a:lnTo>
                  <a:lnTo>
                    <a:pt x="173421" y="651642"/>
                  </a:lnTo>
                  <a:lnTo>
                    <a:pt x="212835" y="649014"/>
                  </a:lnTo>
                  <a:lnTo>
                    <a:pt x="223345" y="609600"/>
                  </a:lnTo>
                  <a:lnTo>
                    <a:pt x="218090" y="591207"/>
                  </a:lnTo>
                  <a:lnTo>
                    <a:pt x="123497" y="559676"/>
                  </a:lnTo>
                  <a:lnTo>
                    <a:pt x="94593" y="701566"/>
                  </a:lnTo>
                  <a:lnTo>
                    <a:pt x="5255" y="701566"/>
                  </a:lnTo>
                  <a:lnTo>
                    <a:pt x="0" y="538655"/>
                  </a:lnTo>
                  <a:lnTo>
                    <a:pt x="2628" y="386255"/>
                  </a:lnTo>
                  <a:lnTo>
                    <a:pt x="793532" y="383628"/>
                  </a:lnTo>
                  <a:cubicBezTo>
                    <a:pt x="794408" y="281152"/>
                    <a:pt x="795283" y="178676"/>
                    <a:pt x="796159" y="76200"/>
                  </a:cubicBezTo>
                  <a:lnTo>
                    <a:pt x="814551" y="1"/>
                  </a:lnTo>
                  <a:lnTo>
                    <a:pt x="888124" y="0"/>
                  </a:lnTo>
                  <a:lnTo>
                    <a:pt x="888124" y="381000"/>
                  </a:lnTo>
                  <a:lnTo>
                    <a:pt x="2496207" y="381000"/>
                  </a:lnTo>
                  <a:lnTo>
                    <a:pt x="2496207" y="2628"/>
                  </a:lnTo>
                  <a:lnTo>
                    <a:pt x="2611821" y="2628"/>
                  </a:lnTo>
                  <a:lnTo>
                    <a:pt x="2611821" y="383628"/>
                  </a:lnTo>
                  <a:lnTo>
                    <a:pt x="3612931" y="383628"/>
                  </a:lnTo>
                  <a:lnTo>
                    <a:pt x="3670738" y="362607"/>
                  </a:lnTo>
                  <a:lnTo>
                    <a:pt x="3754821" y="341586"/>
                  </a:lnTo>
                  <a:lnTo>
                    <a:pt x="3849414" y="338959"/>
                  </a:lnTo>
                  <a:lnTo>
                    <a:pt x="3970283" y="328448"/>
                  </a:lnTo>
                  <a:lnTo>
                    <a:pt x="4327635" y="3100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850287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RO-RO </a:t>
            </a:r>
            <a:r>
              <a:rPr lang="it-IT" dirty="0" err="1"/>
              <a:t>ship</a:t>
            </a:r>
            <a:br>
              <a:rPr lang="it-IT" dirty="0"/>
            </a:br>
            <a:endParaRPr lang="it-IT" dirty="0"/>
          </a:p>
        </p:txBody>
      </p:sp>
      <p:sp>
        <p:nvSpPr>
          <p:cNvPr id="3" name="Segnaposto contenuto 2"/>
          <p:cNvSpPr>
            <a:spLocks noGrp="1"/>
          </p:cNvSpPr>
          <p:nvPr>
            <p:ph idx="1"/>
          </p:nvPr>
        </p:nvSpPr>
        <p:spPr/>
        <p:txBody>
          <a:bodyPr/>
          <a:lstStyle/>
          <a:p>
            <a:endParaRPr lang="it-IT"/>
          </a:p>
        </p:txBody>
      </p:sp>
      <p:pic>
        <p:nvPicPr>
          <p:cNvPr id="182274" name="Picture 2" descr="G:\Foto_BlackBerry_25_09\09_2015\IMG_20150919_162448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9414"/>
            <a:ext cx="9144000" cy="606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483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a:t>RO-RO </a:t>
            </a:r>
            <a:r>
              <a:rPr lang="it-IT" sz="3200" dirty="0" err="1"/>
              <a:t>ships</a:t>
            </a:r>
            <a:br>
              <a:rPr lang="it-IT" sz="3200" dirty="0"/>
            </a:br>
            <a:endParaRPr lang="it-IT" sz="3200" dirty="0"/>
          </a:p>
        </p:txBody>
      </p:sp>
      <p:sp>
        <p:nvSpPr>
          <p:cNvPr id="3" name="Segnaposto contenuto 2"/>
          <p:cNvSpPr>
            <a:spLocks noGrp="1"/>
          </p:cNvSpPr>
          <p:nvPr>
            <p:ph idx="1"/>
          </p:nvPr>
        </p:nvSpPr>
        <p:spPr/>
        <p:txBody>
          <a:bodyPr/>
          <a:lstStyle/>
          <a:p>
            <a:endParaRPr lang="it-IT"/>
          </a:p>
        </p:txBody>
      </p:sp>
      <p:pic>
        <p:nvPicPr>
          <p:cNvPr id="183298" name="Picture 2" descr="G:\Foto_BlackBerry_25_09\09_2015\IMG_20150919_163602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4" y="2105919"/>
            <a:ext cx="6371134" cy="4779465"/>
          </a:xfrm>
          <a:prstGeom prst="rect">
            <a:avLst/>
          </a:prstGeom>
          <a:noFill/>
          <a:extLst>
            <a:ext uri="{909E8E84-426E-40DD-AFC4-6F175D3DCCD1}">
              <a14:hiddenFill xmlns:a14="http://schemas.microsoft.com/office/drawing/2010/main">
                <a:solidFill>
                  <a:srgbClr val="FFFFFF"/>
                </a:solidFill>
              </a14:hiddenFill>
            </a:ext>
          </a:extLst>
        </p:spPr>
      </p:pic>
      <p:pic>
        <p:nvPicPr>
          <p:cNvPr id="183299" name="Picture 3" descr="G:\Foto_BlackBerry_25_09\09_2015\IMG_20150919_1838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34" t="26888" r="7167" b="31112"/>
          <a:stretch/>
        </p:blipFill>
        <p:spPr bwMode="auto">
          <a:xfrm>
            <a:off x="3051840" y="-27384"/>
            <a:ext cx="6076920" cy="220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30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a:p>
        </p:txBody>
      </p:sp>
      <p:pic>
        <p:nvPicPr>
          <p:cNvPr id="181251" name="Picture 3" descr="G:\Foto_BlackBerry_25_09\09_2015\IMG_20150919_1528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666" b="33333"/>
          <a:stretch/>
        </p:blipFill>
        <p:spPr bwMode="auto">
          <a:xfrm>
            <a:off x="-36512" y="2313384"/>
            <a:ext cx="697992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81250" name="Picture 2" descr="https://s-media-cache-ak0.pinimg.com/736x/43/d3/1d/43d31d2330724edbcc691cec6c6744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762" y="-27384"/>
            <a:ext cx="5238750" cy="319087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it-IT" sz="2800" dirty="0"/>
              <a:t>Containers’ </a:t>
            </a:r>
            <a:r>
              <a:rPr lang="it-IT" sz="2800" dirty="0" err="1"/>
              <a:t>handling</a:t>
            </a:r>
            <a:r>
              <a:rPr lang="it-IT" sz="2800" dirty="0"/>
              <a:t> in </a:t>
            </a:r>
            <a:br>
              <a:rPr lang="it-IT" sz="2800" dirty="0"/>
            </a:br>
            <a:r>
              <a:rPr lang="it-IT" sz="2800" dirty="0" err="1"/>
              <a:t>ports</a:t>
            </a:r>
            <a:endParaRPr lang="it-IT" sz="2800" dirty="0"/>
          </a:p>
        </p:txBody>
      </p:sp>
    </p:spTree>
    <p:extLst>
      <p:ext uri="{BB962C8B-B14F-4D97-AF65-F5344CB8AC3E}">
        <p14:creationId xmlns:p14="http://schemas.microsoft.com/office/powerpoint/2010/main" val="960621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000" dirty="0"/>
              <a:t>World’s Largest Maritime Container Shipping Operators, 2010</a:t>
            </a:r>
            <a:br>
              <a:rPr lang="en-US" sz="2000" dirty="0"/>
            </a:br>
            <a:br>
              <a:rPr lang="en-US" sz="2000" dirty="0"/>
            </a:b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8719756"/>
              </p:ext>
            </p:extLst>
          </p:nvPr>
        </p:nvGraphicFramePr>
        <p:xfrm>
          <a:off x="133350" y="1117600"/>
          <a:ext cx="8868534" cy="4307205"/>
        </p:xfrm>
        <a:graphic>
          <a:graphicData uri="http://schemas.openxmlformats.org/drawingml/2006/table">
            <a:tbl>
              <a:tblPr firstRow="1" bandRow="1">
                <a:tableStyleId>{37CE84F3-28C3-443E-9E96-99CF82512B78}</a:tableStyleId>
              </a:tblPr>
              <a:tblGrid>
                <a:gridCol w="2571875">
                  <a:extLst>
                    <a:ext uri="{9D8B030D-6E8A-4147-A177-3AD203B41FA5}">
                      <a16:colId xmlns:a16="http://schemas.microsoft.com/office/drawing/2014/main" val="20000"/>
                    </a:ext>
                  </a:extLst>
                </a:gridCol>
                <a:gridCol w="1099698">
                  <a:extLst>
                    <a:ext uri="{9D8B030D-6E8A-4147-A177-3AD203B41FA5}">
                      <a16:colId xmlns:a16="http://schemas.microsoft.com/office/drawing/2014/main" val="20001"/>
                    </a:ext>
                  </a:extLst>
                </a:gridCol>
                <a:gridCol w="656272">
                  <a:extLst>
                    <a:ext uri="{9D8B030D-6E8A-4147-A177-3AD203B41FA5}">
                      <a16:colId xmlns:a16="http://schemas.microsoft.com/office/drawing/2014/main" val="20002"/>
                    </a:ext>
                  </a:extLst>
                </a:gridCol>
                <a:gridCol w="1099698">
                  <a:extLst>
                    <a:ext uri="{9D8B030D-6E8A-4147-A177-3AD203B41FA5}">
                      <a16:colId xmlns:a16="http://schemas.microsoft.com/office/drawing/2014/main" val="20003"/>
                    </a:ext>
                  </a:extLst>
                </a:gridCol>
                <a:gridCol w="656272">
                  <a:extLst>
                    <a:ext uri="{9D8B030D-6E8A-4147-A177-3AD203B41FA5}">
                      <a16:colId xmlns:a16="http://schemas.microsoft.com/office/drawing/2014/main" val="20004"/>
                    </a:ext>
                  </a:extLst>
                </a:gridCol>
                <a:gridCol w="1099698">
                  <a:extLst>
                    <a:ext uri="{9D8B030D-6E8A-4147-A177-3AD203B41FA5}">
                      <a16:colId xmlns:a16="http://schemas.microsoft.com/office/drawing/2014/main" val="20005"/>
                    </a:ext>
                  </a:extLst>
                </a:gridCol>
                <a:gridCol w="656272">
                  <a:extLst>
                    <a:ext uri="{9D8B030D-6E8A-4147-A177-3AD203B41FA5}">
                      <a16:colId xmlns:a16="http://schemas.microsoft.com/office/drawing/2014/main" val="20006"/>
                    </a:ext>
                  </a:extLst>
                </a:gridCol>
                <a:gridCol w="1028749">
                  <a:extLst>
                    <a:ext uri="{9D8B030D-6E8A-4147-A177-3AD203B41FA5}">
                      <a16:colId xmlns:a16="http://schemas.microsoft.com/office/drawing/2014/main" val="20007"/>
                    </a:ext>
                  </a:extLst>
                </a:gridCol>
              </a:tblGrid>
              <a:tr h="161925">
                <a:tc>
                  <a:txBody>
                    <a:bodyPr/>
                    <a:lstStyle/>
                    <a:p>
                      <a:pPr algn="ctr" fontAlgn="ctr"/>
                      <a:endParaRPr lang="en-US" sz="1600" b="1" i="0" u="none" strike="noStrike" dirty="0">
                        <a:solidFill>
                          <a:srgbClr val="000000"/>
                        </a:solidFill>
                        <a:latin typeface="Arial"/>
                      </a:endParaRPr>
                    </a:p>
                  </a:txBody>
                  <a:tcPr marL="17581" marR="17581" marT="9525" marB="0" anchor="ctr"/>
                </a:tc>
                <a:tc>
                  <a:txBody>
                    <a:bodyPr/>
                    <a:lstStyle/>
                    <a:p>
                      <a:pPr algn="ctr" fontAlgn="b"/>
                      <a:r>
                        <a:rPr lang="en-US" sz="1600" u="none" strike="noStrike" dirty="0"/>
                        <a:t>Total</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dirty="0"/>
                        <a:t>Owned</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dirty="0"/>
                        <a:t>Chartered</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extLst>
                  <a:ext uri="{0D108BD9-81ED-4DB2-BD59-A6C34878D82A}">
                    <a16:rowId xmlns:a16="http://schemas.microsoft.com/office/drawing/2014/main" val="10000"/>
                  </a:ext>
                </a:extLst>
              </a:tr>
              <a:tr h="161925">
                <a:tc>
                  <a:txBody>
                    <a:bodyPr/>
                    <a:lstStyle/>
                    <a:p>
                      <a:pPr algn="ctr" fontAlgn="ctr"/>
                      <a:r>
                        <a:rPr lang="en-US" sz="1600" u="none" strike="noStrike" dirty="0"/>
                        <a:t>Operator</a:t>
                      </a:r>
                      <a:endParaRPr lang="en-US" sz="1600" b="1" i="0" u="none" strike="noStrike" dirty="0">
                        <a:solidFill>
                          <a:srgbClr val="000000"/>
                        </a:solidFill>
                        <a:latin typeface="Arial"/>
                      </a:endParaRPr>
                    </a:p>
                  </a:txBody>
                  <a:tcPr marL="17581" marR="17581" marT="9525" marB="0" anchor="ctr"/>
                </a:tc>
                <a:tc>
                  <a:txBody>
                    <a:bodyPr/>
                    <a:lstStyle/>
                    <a:p>
                      <a:pPr algn="ctr" fontAlgn="b"/>
                      <a:r>
                        <a:rPr lang="en-US" sz="1600" u="none" strike="noStrike"/>
                        <a:t>TEU</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TEU</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dirty="0"/>
                        <a:t>TEU</a:t>
                      </a:r>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 Chart</a:t>
                      </a:r>
                      <a:endParaRPr lang="en-US" sz="1600" b="0" i="0" u="none" strike="noStrike">
                        <a:solidFill>
                          <a:srgbClr val="000000"/>
                        </a:solidFill>
                        <a:latin typeface="Arial"/>
                      </a:endParaRPr>
                    </a:p>
                  </a:txBody>
                  <a:tcPr marL="17581" marR="17581" marT="9525" marB="0" anchor="b"/>
                </a:tc>
                <a:extLst>
                  <a:ext uri="{0D108BD9-81ED-4DB2-BD59-A6C34878D82A}">
                    <a16:rowId xmlns:a16="http://schemas.microsoft.com/office/drawing/2014/main" val="10001"/>
                  </a:ext>
                </a:extLst>
              </a:tr>
              <a:tr h="161925">
                <a:tc>
                  <a:txBody>
                    <a:bodyPr/>
                    <a:lstStyle/>
                    <a:p>
                      <a:pPr algn="l" fontAlgn="b"/>
                      <a:r>
                        <a:rPr lang="en-US" sz="1600" u="none" strike="noStrike" dirty="0"/>
                        <a:t>APM-</a:t>
                      </a:r>
                      <a:r>
                        <a:rPr lang="en-US" sz="1600" u="none" strike="noStrike" dirty="0" err="1"/>
                        <a:t>Maersk</a:t>
                      </a:r>
                      <a:endParaRPr lang="en-US" sz="1600" b="0" i="0" u="none" strike="noStrike" dirty="0">
                        <a:latin typeface="Arial"/>
                      </a:endParaRPr>
                    </a:p>
                  </a:txBody>
                  <a:tcPr marL="17581" marR="17581" marT="9525" marB="0" anchor="b"/>
                </a:tc>
                <a:tc>
                  <a:txBody>
                    <a:bodyPr/>
                    <a:lstStyle/>
                    <a:p>
                      <a:pPr algn="r" fontAlgn="b"/>
                      <a:r>
                        <a:rPr lang="en-US" sz="1600" u="none" strike="noStrike"/>
                        <a:t>2,038,760</a:t>
                      </a:r>
                      <a:endParaRPr lang="en-US" sz="1600" b="0" i="0" u="none" strike="noStrike">
                        <a:latin typeface="Arial"/>
                      </a:endParaRPr>
                    </a:p>
                  </a:txBody>
                  <a:tcPr marL="17581" marR="17581" marT="9525" marB="0" anchor="b"/>
                </a:tc>
                <a:tc>
                  <a:txBody>
                    <a:bodyPr/>
                    <a:lstStyle/>
                    <a:p>
                      <a:pPr algn="r" fontAlgn="b"/>
                      <a:r>
                        <a:rPr lang="en-US" sz="1600" u="none" strike="noStrike"/>
                        <a:t>543</a:t>
                      </a:r>
                      <a:endParaRPr lang="en-US" sz="1600" b="0" i="0" u="none" strike="noStrike">
                        <a:latin typeface="Arial"/>
                      </a:endParaRPr>
                    </a:p>
                  </a:txBody>
                  <a:tcPr marL="17581" marR="17581" marT="9525" marB="0" anchor="b"/>
                </a:tc>
                <a:tc>
                  <a:txBody>
                    <a:bodyPr/>
                    <a:lstStyle/>
                    <a:p>
                      <a:pPr algn="r" fontAlgn="b"/>
                      <a:r>
                        <a:rPr lang="en-US" sz="1600" u="none" strike="noStrike"/>
                        <a:t>1,118,663</a:t>
                      </a:r>
                      <a:endParaRPr lang="en-US" sz="1600" b="0" i="0" u="none" strike="noStrike">
                        <a:latin typeface="Arial"/>
                      </a:endParaRPr>
                    </a:p>
                  </a:txBody>
                  <a:tcPr marL="17581" marR="17581" marT="9525" marB="0" anchor="b"/>
                </a:tc>
                <a:tc>
                  <a:txBody>
                    <a:bodyPr/>
                    <a:lstStyle/>
                    <a:p>
                      <a:pPr algn="r" fontAlgn="b"/>
                      <a:r>
                        <a:rPr lang="en-US" sz="1600" u="none" strike="noStrike"/>
                        <a:t>207</a:t>
                      </a:r>
                      <a:endParaRPr lang="en-US" sz="1600" b="0" i="0" u="none" strike="noStrike">
                        <a:latin typeface="Arial"/>
                      </a:endParaRPr>
                    </a:p>
                  </a:txBody>
                  <a:tcPr marL="17581" marR="17581" marT="9525" marB="0" anchor="b"/>
                </a:tc>
                <a:tc>
                  <a:txBody>
                    <a:bodyPr/>
                    <a:lstStyle/>
                    <a:p>
                      <a:pPr algn="r" fontAlgn="b"/>
                      <a:r>
                        <a:rPr lang="en-US" sz="1600" u="none" strike="noStrike"/>
                        <a:t>920,097</a:t>
                      </a:r>
                      <a:endParaRPr lang="en-US" sz="1600" b="0" i="0" u="none" strike="noStrike">
                        <a:latin typeface="Arial"/>
                      </a:endParaRPr>
                    </a:p>
                  </a:txBody>
                  <a:tcPr marL="17581" marR="17581" marT="9525" marB="0" anchor="b"/>
                </a:tc>
                <a:tc>
                  <a:txBody>
                    <a:bodyPr/>
                    <a:lstStyle/>
                    <a:p>
                      <a:pPr algn="r" fontAlgn="b"/>
                      <a:r>
                        <a:rPr lang="en-US" sz="1600" u="none" strike="noStrike"/>
                        <a:t>336</a:t>
                      </a:r>
                      <a:endParaRPr lang="en-US" sz="1600" b="0" i="0" u="none" strike="noStrike">
                        <a:latin typeface="Arial"/>
                      </a:endParaRPr>
                    </a:p>
                  </a:txBody>
                  <a:tcPr marL="17581" marR="17581" marT="9525" marB="0" anchor="b"/>
                </a:tc>
                <a:tc>
                  <a:txBody>
                    <a:bodyPr/>
                    <a:lstStyle/>
                    <a:p>
                      <a:pPr algn="r" fontAlgn="b"/>
                      <a:r>
                        <a:rPr lang="en-US" sz="1600" u="none" strike="noStrike"/>
                        <a:t>45.1%</a:t>
                      </a:r>
                      <a:endParaRPr lang="en-US" sz="1600" b="0" i="0" u="none" strike="noStrike">
                        <a:latin typeface="Arial"/>
                      </a:endParaRPr>
                    </a:p>
                  </a:txBody>
                  <a:tcPr marL="17581" marR="17581" marT="9525" marB="0" anchor="b"/>
                </a:tc>
                <a:extLst>
                  <a:ext uri="{0D108BD9-81ED-4DB2-BD59-A6C34878D82A}">
                    <a16:rowId xmlns:a16="http://schemas.microsoft.com/office/drawing/2014/main" val="10002"/>
                  </a:ext>
                </a:extLst>
              </a:tr>
              <a:tr h="161925">
                <a:tc>
                  <a:txBody>
                    <a:bodyPr/>
                    <a:lstStyle/>
                    <a:p>
                      <a:pPr algn="l" fontAlgn="b"/>
                      <a:r>
                        <a:rPr lang="en-US" sz="1600" u="none" strike="noStrike" dirty="0"/>
                        <a:t>MSC</a:t>
                      </a:r>
                      <a:endParaRPr lang="en-US" sz="1600" b="0" i="0" u="none" strike="noStrike" dirty="0">
                        <a:latin typeface="Arial"/>
                      </a:endParaRPr>
                    </a:p>
                  </a:txBody>
                  <a:tcPr marL="17581" marR="17581" marT="9525" marB="0" anchor="b"/>
                </a:tc>
                <a:tc>
                  <a:txBody>
                    <a:bodyPr/>
                    <a:lstStyle/>
                    <a:p>
                      <a:pPr algn="r" fontAlgn="b"/>
                      <a:r>
                        <a:rPr lang="en-US" sz="1600" u="none" strike="noStrike" dirty="0"/>
                        <a:t>1,621,453</a:t>
                      </a:r>
                      <a:endParaRPr lang="en-US" sz="1600" b="0" i="0" u="none" strike="noStrike" dirty="0">
                        <a:latin typeface="Arial"/>
                      </a:endParaRPr>
                    </a:p>
                  </a:txBody>
                  <a:tcPr marL="17581" marR="17581" marT="9525" marB="0" anchor="b"/>
                </a:tc>
                <a:tc>
                  <a:txBody>
                    <a:bodyPr/>
                    <a:lstStyle/>
                    <a:p>
                      <a:pPr algn="r" fontAlgn="b"/>
                      <a:r>
                        <a:rPr lang="en-US" sz="1600" u="none" strike="noStrike"/>
                        <a:t>410</a:t>
                      </a:r>
                      <a:endParaRPr lang="en-US" sz="1600" b="0" i="0" u="none" strike="noStrike">
                        <a:latin typeface="Arial"/>
                      </a:endParaRPr>
                    </a:p>
                  </a:txBody>
                  <a:tcPr marL="17581" marR="17581" marT="9525" marB="0" anchor="b"/>
                </a:tc>
                <a:tc>
                  <a:txBody>
                    <a:bodyPr/>
                    <a:lstStyle/>
                    <a:p>
                      <a:pPr algn="r" fontAlgn="b"/>
                      <a:r>
                        <a:rPr lang="en-US" sz="1600" u="none" strike="noStrike"/>
                        <a:t>858,591</a:t>
                      </a:r>
                      <a:endParaRPr lang="en-US" sz="1600" b="0" i="0" u="none" strike="noStrike">
                        <a:latin typeface="Arial"/>
                      </a:endParaRPr>
                    </a:p>
                  </a:txBody>
                  <a:tcPr marL="17581" marR="17581" marT="9525" marB="0" anchor="b"/>
                </a:tc>
                <a:tc>
                  <a:txBody>
                    <a:bodyPr/>
                    <a:lstStyle/>
                    <a:p>
                      <a:pPr algn="r" fontAlgn="b"/>
                      <a:r>
                        <a:rPr lang="en-US" sz="1600" u="none" strike="noStrike"/>
                        <a:t>202</a:t>
                      </a:r>
                      <a:endParaRPr lang="en-US" sz="1600" b="0" i="0" u="none" strike="noStrike">
                        <a:latin typeface="Arial"/>
                      </a:endParaRPr>
                    </a:p>
                  </a:txBody>
                  <a:tcPr marL="17581" marR="17581" marT="9525" marB="0" anchor="b"/>
                </a:tc>
                <a:tc>
                  <a:txBody>
                    <a:bodyPr/>
                    <a:lstStyle/>
                    <a:p>
                      <a:pPr algn="r" fontAlgn="b"/>
                      <a:r>
                        <a:rPr lang="en-US" sz="1600" u="none" strike="noStrike"/>
                        <a:t>762,862</a:t>
                      </a:r>
                      <a:endParaRPr lang="en-US" sz="1600" b="0" i="0" u="none" strike="noStrike">
                        <a:latin typeface="Arial"/>
                      </a:endParaRPr>
                    </a:p>
                  </a:txBody>
                  <a:tcPr marL="17581" marR="17581" marT="9525" marB="0" anchor="b"/>
                </a:tc>
                <a:tc>
                  <a:txBody>
                    <a:bodyPr/>
                    <a:lstStyle/>
                    <a:p>
                      <a:pPr algn="r" fontAlgn="b"/>
                      <a:r>
                        <a:rPr lang="en-US" sz="1600" u="none" strike="noStrike"/>
                        <a:t>208</a:t>
                      </a:r>
                      <a:endParaRPr lang="en-US" sz="1600" b="0" i="0" u="none" strike="noStrike">
                        <a:latin typeface="Arial"/>
                      </a:endParaRPr>
                    </a:p>
                  </a:txBody>
                  <a:tcPr marL="17581" marR="17581" marT="9525" marB="0" anchor="b"/>
                </a:tc>
                <a:tc>
                  <a:txBody>
                    <a:bodyPr/>
                    <a:lstStyle/>
                    <a:p>
                      <a:pPr algn="r" fontAlgn="b"/>
                      <a:r>
                        <a:rPr lang="en-US" sz="1600" u="none" strike="noStrike"/>
                        <a:t>47.0%</a:t>
                      </a:r>
                      <a:endParaRPr lang="en-US" sz="1600" b="0" i="0" u="none" strike="noStrike">
                        <a:latin typeface="Arial"/>
                      </a:endParaRPr>
                    </a:p>
                  </a:txBody>
                  <a:tcPr marL="17581" marR="17581" marT="9525" marB="0" anchor="b"/>
                </a:tc>
                <a:extLst>
                  <a:ext uri="{0D108BD9-81ED-4DB2-BD59-A6C34878D82A}">
                    <a16:rowId xmlns:a16="http://schemas.microsoft.com/office/drawing/2014/main" val="10003"/>
                  </a:ext>
                </a:extLst>
              </a:tr>
              <a:tr h="161925">
                <a:tc>
                  <a:txBody>
                    <a:bodyPr/>
                    <a:lstStyle/>
                    <a:p>
                      <a:pPr algn="l" fontAlgn="b"/>
                      <a:r>
                        <a:rPr lang="en-US" sz="1600" u="none" strike="noStrike"/>
                        <a:t>CMA CGM Group</a:t>
                      </a:r>
                      <a:endParaRPr lang="en-US" sz="1600" b="0" i="0" u="none" strike="noStrike">
                        <a:latin typeface="Arial"/>
                      </a:endParaRPr>
                    </a:p>
                  </a:txBody>
                  <a:tcPr marL="17581" marR="17581" marT="9525" marB="0" anchor="b"/>
                </a:tc>
                <a:tc>
                  <a:txBody>
                    <a:bodyPr/>
                    <a:lstStyle/>
                    <a:p>
                      <a:pPr algn="r" fontAlgn="b"/>
                      <a:r>
                        <a:rPr lang="en-US" sz="1600" u="none" strike="noStrike" dirty="0"/>
                        <a:t>1,072,891</a:t>
                      </a:r>
                      <a:endParaRPr lang="en-US" sz="1600" b="0" i="0" u="none" strike="noStrike" dirty="0">
                        <a:latin typeface="Arial"/>
                      </a:endParaRPr>
                    </a:p>
                  </a:txBody>
                  <a:tcPr marL="17581" marR="17581" marT="9525" marB="0" anchor="b"/>
                </a:tc>
                <a:tc>
                  <a:txBody>
                    <a:bodyPr/>
                    <a:lstStyle/>
                    <a:p>
                      <a:pPr algn="r" fontAlgn="b"/>
                      <a:r>
                        <a:rPr lang="en-US" sz="1600" u="none" strike="noStrike"/>
                        <a:t>372</a:t>
                      </a:r>
                      <a:endParaRPr lang="en-US" sz="1600" b="0" i="0" u="none" strike="noStrike">
                        <a:latin typeface="Arial"/>
                      </a:endParaRPr>
                    </a:p>
                  </a:txBody>
                  <a:tcPr marL="17581" marR="17581" marT="9525" marB="0" anchor="b"/>
                </a:tc>
                <a:tc>
                  <a:txBody>
                    <a:bodyPr/>
                    <a:lstStyle/>
                    <a:p>
                      <a:pPr algn="r" fontAlgn="b"/>
                      <a:r>
                        <a:rPr lang="en-US" sz="1600" u="none" strike="noStrike"/>
                        <a:t>343,351</a:t>
                      </a:r>
                      <a:endParaRPr lang="en-US" sz="1600" b="0" i="0" u="none" strike="noStrike">
                        <a:latin typeface="Arial"/>
                      </a:endParaRPr>
                    </a:p>
                  </a:txBody>
                  <a:tcPr marL="17581" marR="17581" marT="9525" marB="0" anchor="b"/>
                </a:tc>
                <a:tc>
                  <a:txBody>
                    <a:bodyPr/>
                    <a:lstStyle/>
                    <a:p>
                      <a:pPr algn="r" fontAlgn="b"/>
                      <a:r>
                        <a:rPr lang="en-US" sz="1600" u="none" strike="noStrike"/>
                        <a:t>85</a:t>
                      </a:r>
                      <a:endParaRPr lang="en-US" sz="1600" b="0" i="0" u="none" strike="noStrike">
                        <a:latin typeface="Arial"/>
                      </a:endParaRPr>
                    </a:p>
                  </a:txBody>
                  <a:tcPr marL="17581" marR="17581" marT="9525" marB="0" anchor="b"/>
                </a:tc>
                <a:tc>
                  <a:txBody>
                    <a:bodyPr/>
                    <a:lstStyle/>
                    <a:p>
                      <a:pPr algn="r" fontAlgn="b"/>
                      <a:r>
                        <a:rPr lang="en-US" sz="1600" u="none" strike="noStrike"/>
                        <a:t>729,540</a:t>
                      </a:r>
                      <a:endParaRPr lang="en-US" sz="1600" b="0" i="0" u="none" strike="noStrike">
                        <a:latin typeface="Arial"/>
                      </a:endParaRPr>
                    </a:p>
                  </a:txBody>
                  <a:tcPr marL="17581" marR="17581" marT="9525" marB="0" anchor="b"/>
                </a:tc>
                <a:tc>
                  <a:txBody>
                    <a:bodyPr/>
                    <a:lstStyle/>
                    <a:p>
                      <a:pPr algn="r" fontAlgn="b"/>
                      <a:r>
                        <a:rPr lang="en-US" sz="1600" u="none" strike="noStrike"/>
                        <a:t>287</a:t>
                      </a:r>
                      <a:endParaRPr lang="en-US" sz="1600" b="0" i="0" u="none" strike="noStrike">
                        <a:latin typeface="Arial"/>
                      </a:endParaRPr>
                    </a:p>
                  </a:txBody>
                  <a:tcPr marL="17581" marR="17581" marT="9525" marB="0" anchor="b"/>
                </a:tc>
                <a:tc>
                  <a:txBody>
                    <a:bodyPr/>
                    <a:lstStyle/>
                    <a:p>
                      <a:pPr algn="r" fontAlgn="b"/>
                      <a:r>
                        <a:rPr lang="en-US" sz="1600" u="none" strike="noStrike"/>
                        <a:t>68.0%</a:t>
                      </a:r>
                      <a:endParaRPr lang="en-US" sz="1600" b="0" i="0" u="none" strike="noStrike">
                        <a:latin typeface="Arial"/>
                      </a:endParaRPr>
                    </a:p>
                  </a:txBody>
                  <a:tcPr marL="17581" marR="17581" marT="9525" marB="0" anchor="b"/>
                </a:tc>
                <a:extLst>
                  <a:ext uri="{0D108BD9-81ED-4DB2-BD59-A6C34878D82A}">
                    <a16:rowId xmlns:a16="http://schemas.microsoft.com/office/drawing/2014/main" val="10004"/>
                  </a:ext>
                </a:extLst>
              </a:tr>
              <a:tr h="161925">
                <a:tc>
                  <a:txBody>
                    <a:bodyPr/>
                    <a:lstStyle/>
                    <a:p>
                      <a:pPr algn="l" fontAlgn="b"/>
                      <a:r>
                        <a:rPr lang="en-US" sz="1600" u="none" strike="noStrike" dirty="0"/>
                        <a:t>APL</a:t>
                      </a:r>
                      <a:endParaRPr lang="en-US" sz="1600" b="0" i="0" u="none" strike="noStrike" dirty="0">
                        <a:latin typeface="Arial"/>
                      </a:endParaRPr>
                    </a:p>
                  </a:txBody>
                  <a:tcPr marL="17581" marR="17581" marT="9525" marB="0" anchor="b"/>
                </a:tc>
                <a:tc>
                  <a:txBody>
                    <a:bodyPr/>
                    <a:lstStyle/>
                    <a:p>
                      <a:pPr algn="r" fontAlgn="b"/>
                      <a:r>
                        <a:rPr lang="en-US" sz="1600" u="none" strike="noStrike" dirty="0"/>
                        <a:t>584,923</a:t>
                      </a:r>
                      <a:endParaRPr lang="en-US" sz="1600" b="0" i="0" u="none" strike="noStrike" dirty="0">
                        <a:latin typeface="Arial"/>
                      </a:endParaRPr>
                    </a:p>
                  </a:txBody>
                  <a:tcPr marL="17581" marR="17581" marT="9525" marB="0" anchor="b"/>
                </a:tc>
                <a:tc>
                  <a:txBody>
                    <a:bodyPr/>
                    <a:lstStyle/>
                    <a:p>
                      <a:pPr algn="r" fontAlgn="b"/>
                      <a:r>
                        <a:rPr lang="en-US" sz="1600" u="none" strike="noStrike"/>
                        <a:t>145</a:t>
                      </a:r>
                      <a:endParaRPr lang="en-US" sz="1600" b="0" i="0" u="none" strike="noStrike">
                        <a:latin typeface="Arial"/>
                      </a:endParaRPr>
                    </a:p>
                  </a:txBody>
                  <a:tcPr marL="17581" marR="17581" marT="9525" marB="0" anchor="b"/>
                </a:tc>
                <a:tc>
                  <a:txBody>
                    <a:bodyPr/>
                    <a:lstStyle/>
                    <a:p>
                      <a:pPr algn="r" fontAlgn="b"/>
                      <a:r>
                        <a:rPr lang="en-US" sz="1600" u="none" strike="noStrike"/>
                        <a:t>170,373</a:t>
                      </a:r>
                      <a:endParaRPr lang="en-US" sz="1600" b="0" i="0" u="none" strike="noStrike">
                        <a:latin typeface="Arial"/>
                      </a:endParaRPr>
                    </a:p>
                  </a:txBody>
                  <a:tcPr marL="17581" marR="17581" marT="9525" marB="0" anchor="b"/>
                </a:tc>
                <a:tc>
                  <a:txBody>
                    <a:bodyPr/>
                    <a:lstStyle/>
                    <a:p>
                      <a:pPr algn="r" fontAlgn="b"/>
                      <a:r>
                        <a:rPr lang="en-US" sz="1600" u="none" strike="noStrike"/>
                        <a:t>45</a:t>
                      </a:r>
                      <a:endParaRPr lang="en-US" sz="1600" b="0" i="0" u="none" strike="noStrike">
                        <a:latin typeface="Arial"/>
                      </a:endParaRPr>
                    </a:p>
                  </a:txBody>
                  <a:tcPr marL="17581" marR="17581" marT="9525" marB="0" anchor="b"/>
                </a:tc>
                <a:tc>
                  <a:txBody>
                    <a:bodyPr/>
                    <a:lstStyle/>
                    <a:p>
                      <a:pPr algn="r" fontAlgn="b"/>
                      <a:r>
                        <a:rPr lang="en-US" sz="1600" u="none" strike="noStrike"/>
                        <a:t>414,550</a:t>
                      </a:r>
                      <a:endParaRPr lang="en-US" sz="1600" b="0" i="0" u="none" strike="noStrike">
                        <a:latin typeface="Arial"/>
                      </a:endParaRPr>
                    </a:p>
                  </a:txBody>
                  <a:tcPr marL="17581" marR="17581" marT="9525" marB="0" anchor="b"/>
                </a:tc>
                <a:tc>
                  <a:txBody>
                    <a:bodyPr/>
                    <a:lstStyle/>
                    <a:p>
                      <a:pPr algn="r" fontAlgn="b"/>
                      <a:r>
                        <a:rPr lang="en-US" sz="1600" u="none" strike="noStrike"/>
                        <a:t>100</a:t>
                      </a:r>
                      <a:endParaRPr lang="en-US" sz="1600" b="0" i="0" u="none" strike="noStrike">
                        <a:latin typeface="Arial"/>
                      </a:endParaRPr>
                    </a:p>
                  </a:txBody>
                  <a:tcPr marL="17581" marR="17581" marT="9525" marB="0" anchor="b"/>
                </a:tc>
                <a:tc>
                  <a:txBody>
                    <a:bodyPr/>
                    <a:lstStyle/>
                    <a:p>
                      <a:pPr algn="r" fontAlgn="b"/>
                      <a:r>
                        <a:rPr lang="en-US" sz="1600" u="none" strike="noStrike"/>
                        <a:t>70.9%</a:t>
                      </a:r>
                      <a:endParaRPr lang="en-US" sz="1600" b="0" i="0" u="none" strike="noStrike">
                        <a:latin typeface="Arial"/>
                      </a:endParaRPr>
                    </a:p>
                  </a:txBody>
                  <a:tcPr marL="17581" marR="17581" marT="9525" marB="0" anchor="b"/>
                </a:tc>
                <a:extLst>
                  <a:ext uri="{0D108BD9-81ED-4DB2-BD59-A6C34878D82A}">
                    <a16:rowId xmlns:a16="http://schemas.microsoft.com/office/drawing/2014/main" val="10005"/>
                  </a:ext>
                </a:extLst>
              </a:tr>
              <a:tr h="161925">
                <a:tc>
                  <a:txBody>
                    <a:bodyPr/>
                    <a:lstStyle/>
                    <a:p>
                      <a:pPr algn="l" fontAlgn="b"/>
                      <a:r>
                        <a:rPr lang="en-US" sz="1600" u="none" strike="noStrike"/>
                        <a:t>Evergreen Line</a:t>
                      </a:r>
                      <a:endParaRPr lang="en-US" sz="1600" b="0" i="0" u="none" strike="noStrike">
                        <a:latin typeface="Arial"/>
                      </a:endParaRPr>
                    </a:p>
                  </a:txBody>
                  <a:tcPr marL="17581" marR="17581" marT="9525" marB="0" anchor="b"/>
                </a:tc>
                <a:tc>
                  <a:txBody>
                    <a:bodyPr/>
                    <a:lstStyle/>
                    <a:p>
                      <a:pPr algn="r" fontAlgn="b"/>
                      <a:r>
                        <a:rPr lang="en-US" sz="1600" u="none" strike="noStrike"/>
                        <a:t>554,292</a:t>
                      </a:r>
                      <a:endParaRPr lang="en-US" sz="1600" b="0" i="0" u="none" strike="noStrike">
                        <a:latin typeface="Arial"/>
                      </a:endParaRPr>
                    </a:p>
                  </a:txBody>
                  <a:tcPr marL="17581" marR="17581" marT="9525" marB="0" anchor="b"/>
                </a:tc>
                <a:tc>
                  <a:txBody>
                    <a:bodyPr/>
                    <a:lstStyle/>
                    <a:p>
                      <a:pPr algn="r" fontAlgn="b"/>
                      <a:r>
                        <a:rPr lang="en-US" sz="1600" u="none" strike="noStrike"/>
                        <a:t>151</a:t>
                      </a:r>
                      <a:endParaRPr lang="en-US" sz="1600" b="0" i="0" u="none" strike="noStrike">
                        <a:latin typeface="Arial"/>
                      </a:endParaRPr>
                    </a:p>
                  </a:txBody>
                  <a:tcPr marL="17581" marR="17581" marT="9525" marB="0" anchor="b"/>
                </a:tc>
                <a:tc>
                  <a:txBody>
                    <a:bodyPr/>
                    <a:lstStyle/>
                    <a:p>
                      <a:pPr algn="r" fontAlgn="b"/>
                      <a:r>
                        <a:rPr lang="en-US" sz="1600" u="none" strike="noStrike" dirty="0"/>
                        <a:t>319,263</a:t>
                      </a:r>
                      <a:endParaRPr lang="en-US" sz="1600" b="0" i="0" u="none" strike="noStrike" dirty="0">
                        <a:latin typeface="Arial"/>
                      </a:endParaRPr>
                    </a:p>
                  </a:txBody>
                  <a:tcPr marL="17581" marR="17581" marT="9525" marB="0" anchor="b"/>
                </a:tc>
                <a:tc>
                  <a:txBody>
                    <a:bodyPr/>
                    <a:lstStyle/>
                    <a:p>
                      <a:pPr algn="r" fontAlgn="b"/>
                      <a:r>
                        <a:rPr lang="en-US" sz="1600" u="none" strike="noStrike"/>
                        <a:t>87</a:t>
                      </a:r>
                      <a:endParaRPr lang="en-US" sz="1600" b="0" i="0" u="none" strike="noStrike">
                        <a:latin typeface="Arial"/>
                      </a:endParaRPr>
                    </a:p>
                  </a:txBody>
                  <a:tcPr marL="17581" marR="17581" marT="9525" marB="0" anchor="b"/>
                </a:tc>
                <a:tc>
                  <a:txBody>
                    <a:bodyPr/>
                    <a:lstStyle/>
                    <a:p>
                      <a:pPr algn="r" fontAlgn="b"/>
                      <a:r>
                        <a:rPr lang="en-US" sz="1600" u="none" strike="noStrike"/>
                        <a:t>235,029</a:t>
                      </a:r>
                      <a:endParaRPr lang="en-US" sz="1600" b="0" i="0" u="none" strike="noStrike">
                        <a:latin typeface="Arial"/>
                      </a:endParaRPr>
                    </a:p>
                  </a:txBody>
                  <a:tcPr marL="17581" marR="17581" marT="9525" marB="0" anchor="b"/>
                </a:tc>
                <a:tc>
                  <a:txBody>
                    <a:bodyPr/>
                    <a:lstStyle/>
                    <a:p>
                      <a:pPr algn="r" fontAlgn="b"/>
                      <a:r>
                        <a:rPr lang="en-US" sz="1600" u="none" strike="noStrike"/>
                        <a:t>64</a:t>
                      </a:r>
                      <a:endParaRPr lang="en-US" sz="1600" b="0" i="0" u="none" strike="noStrike">
                        <a:latin typeface="Arial"/>
                      </a:endParaRPr>
                    </a:p>
                  </a:txBody>
                  <a:tcPr marL="17581" marR="17581" marT="9525" marB="0" anchor="b"/>
                </a:tc>
                <a:tc>
                  <a:txBody>
                    <a:bodyPr/>
                    <a:lstStyle/>
                    <a:p>
                      <a:pPr algn="r" fontAlgn="b"/>
                      <a:r>
                        <a:rPr lang="en-US" sz="1600" u="none" strike="noStrike"/>
                        <a:t>42.4%</a:t>
                      </a:r>
                      <a:endParaRPr lang="en-US" sz="1600" b="0" i="0" u="none" strike="noStrike">
                        <a:latin typeface="Arial"/>
                      </a:endParaRPr>
                    </a:p>
                  </a:txBody>
                  <a:tcPr marL="17581" marR="17581" marT="9525" marB="0" anchor="b"/>
                </a:tc>
                <a:extLst>
                  <a:ext uri="{0D108BD9-81ED-4DB2-BD59-A6C34878D82A}">
                    <a16:rowId xmlns:a16="http://schemas.microsoft.com/office/drawing/2014/main" val="10006"/>
                  </a:ext>
                </a:extLst>
              </a:tr>
              <a:tr h="161925">
                <a:tc>
                  <a:txBody>
                    <a:bodyPr/>
                    <a:lstStyle/>
                    <a:p>
                      <a:pPr algn="l" fontAlgn="b"/>
                      <a:r>
                        <a:rPr lang="en-US" sz="1600" u="none" strike="noStrike" dirty="0" err="1"/>
                        <a:t>Hapag</a:t>
                      </a:r>
                      <a:r>
                        <a:rPr lang="en-US" sz="1600" u="none" strike="noStrike" dirty="0"/>
                        <a:t>-Lloyd</a:t>
                      </a:r>
                      <a:endParaRPr lang="en-US" sz="1600" b="0" i="0" u="none" strike="noStrike" dirty="0">
                        <a:latin typeface="Arial"/>
                      </a:endParaRPr>
                    </a:p>
                  </a:txBody>
                  <a:tcPr marL="17581" marR="17581" marT="9525" marB="0" anchor="b"/>
                </a:tc>
                <a:tc>
                  <a:txBody>
                    <a:bodyPr/>
                    <a:lstStyle/>
                    <a:p>
                      <a:pPr algn="r" fontAlgn="b"/>
                      <a:r>
                        <a:rPr lang="en-US" sz="1600" u="none" strike="noStrike"/>
                        <a:t>533,371</a:t>
                      </a:r>
                      <a:endParaRPr lang="en-US" sz="1600" b="0" i="0" u="none" strike="noStrike">
                        <a:latin typeface="Arial"/>
                      </a:endParaRPr>
                    </a:p>
                  </a:txBody>
                  <a:tcPr marL="17581" marR="17581" marT="9525" marB="0" anchor="b"/>
                </a:tc>
                <a:tc>
                  <a:txBody>
                    <a:bodyPr/>
                    <a:lstStyle/>
                    <a:p>
                      <a:pPr algn="r" fontAlgn="b"/>
                      <a:r>
                        <a:rPr lang="en-US" sz="1600" u="none" strike="noStrike"/>
                        <a:t>122</a:t>
                      </a:r>
                      <a:endParaRPr lang="en-US" sz="1600" b="0" i="0" u="none" strike="noStrike">
                        <a:latin typeface="Arial"/>
                      </a:endParaRPr>
                    </a:p>
                  </a:txBody>
                  <a:tcPr marL="17581" marR="17581" marT="9525" marB="0" anchor="b"/>
                </a:tc>
                <a:tc>
                  <a:txBody>
                    <a:bodyPr/>
                    <a:lstStyle/>
                    <a:p>
                      <a:pPr algn="r" fontAlgn="b"/>
                      <a:r>
                        <a:rPr lang="en-US" sz="1600" u="none" strike="noStrike" dirty="0"/>
                        <a:t>292,613</a:t>
                      </a:r>
                      <a:endParaRPr lang="en-US" sz="1600" b="0" i="0" u="none" strike="noStrike" dirty="0">
                        <a:latin typeface="Arial"/>
                      </a:endParaRPr>
                    </a:p>
                  </a:txBody>
                  <a:tcPr marL="17581" marR="17581" marT="9525" marB="0" anchor="b"/>
                </a:tc>
                <a:tc>
                  <a:txBody>
                    <a:bodyPr/>
                    <a:lstStyle/>
                    <a:p>
                      <a:pPr algn="r" fontAlgn="b"/>
                      <a:r>
                        <a:rPr lang="en-US" sz="1600" u="none" strike="noStrike"/>
                        <a:t>60</a:t>
                      </a:r>
                      <a:endParaRPr lang="en-US" sz="1600" b="0" i="0" u="none" strike="noStrike">
                        <a:latin typeface="Arial"/>
                      </a:endParaRPr>
                    </a:p>
                  </a:txBody>
                  <a:tcPr marL="17581" marR="17581" marT="9525" marB="0" anchor="b"/>
                </a:tc>
                <a:tc>
                  <a:txBody>
                    <a:bodyPr/>
                    <a:lstStyle/>
                    <a:p>
                      <a:pPr algn="r" fontAlgn="b"/>
                      <a:r>
                        <a:rPr lang="en-US" sz="1600" u="none" strike="noStrike"/>
                        <a:t>240,758</a:t>
                      </a:r>
                      <a:endParaRPr lang="en-US" sz="1600" b="0" i="0" u="none" strike="noStrike">
                        <a:latin typeface="Arial"/>
                      </a:endParaRPr>
                    </a:p>
                  </a:txBody>
                  <a:tcPr marL="17581" marR="17581" marT="9525" marB="0" anchor="b"/>
                </a:tc>
                <a:tc>
                  <a:txBody>
                    <a:bodyPr/>
                    <a:lstStyle/>
                    <a:p>
                      <a:pPr algn="r" fontAlgn="b"/>
                      <a:r>
                        <a:rPr lang="en-US" sz="1600" u="none" strike="noStrike"/>
                        <a:t>62</a:t>
                      </a:r>
                      <a:endParaRPr lang="en-US" sz="1600" b="0" i="0" u="none" strike="noStrike">
                        <a:latin typeface="Arial"/>
                      </a:endParaRPr>
                    </a:p>
                  </a:txBody>
                  <a:tcPr marL="17581" marR="17581" marT="9525" marB="0" anchor="b"/>
                </a:tc>
                <a:tc>
                  <a:txBody>
                    <a:bodyPr/>
                    <a:lstStyle/>
                    <a:p>
                      <a:pPr algn="r" fontAlgn="b"/>
                      <a:r>
                        <a:rPr lang="en-US" sz="1600" u="none" strike="noStrike"/>
                        <a:t>45.1%</a:t>
                      </a:r>
                      <a:endParaRPr lang="en-US" sz="1600" b="0" i="0" u="none" strike="noStrike">
                        <a:latin typeface="Arial"/>
                      </a:endParaRPr>
                    </a:p>
                  </a:txBody>
                  <a:tcPr marL="17581" marR="17581" marT="9525" marB="0" anchor="b"/>
                </a:tc>
                <a:extLst>
                  <a:ext uri="{0D108BD9-81ED-4DB2-BD59-A6C34878D82A}">
                    <a16:rowId xmlns:a16="http://schemas.microsoft.com/office/drawing/2014/main" val="10007"/>
                  </a:ext>
                </a:extLst>
              </a:tr>
              <a:tr h="161925">
                <a:tc>
                  <a:txBody>
                    <a:bodyPr/>
                    <a:lstStyle/>
                    <a:p>
                      <a:pPr algn="l" fontAlgn="b"/>
                      <a:r>
                        <a:rPr lang="en-US" sz="1600" u="none" strike="noStrike" dirty="0"/>
                        <a:t>COSCO Container L.</a:t>
                      </a:r>
                      <a:endParaRPr lang="en-US" sz="1600" b="0" i="0" u="none" strike="noStrike" dirty="0">
                        <a:latin typeface="Arial"/>
                      </a:endParaRPr>
                    </a:p>
                  </a:txBody>
                  <a:tcPr marL="17581" marR="17581" marT="9525" marB="0" anchor="b"/>
                </a:tc>
                <a:tc>
                  <a:txBody>
                    <a:bodyPr/>
                    <a:lstStyle/>
                    <a:p>
                      <a:pPr algn="r" fontAlgn="b"/>
                      <a:r>
                        <a:rPr lang="en-US" sz="1600" u="none" strike="noStrike"/>
                        <a:t>486,277</a:t>
                      </a:r>
                      <a:endParaRPr lang="en-US" sz="1600" b="0" i="0" u="none" strike="noStrike">
                        <a:latin typeface="Arial"/>
                      </a:endParaRPr>
                    </a:p>
                  </a:txBody>
                  <a:tcPr marL="17581" marR="17581" marT="9525" marB="0" anchor="b"/>
                </a:tc>
                <a:tc>
                  <a:txBody>
                    <a:bodyPr/>
                    <a:lstStyle/>
                    <a:p>
                      <a:pPr algn="r" fontAlgn="b"/>
                      <a:r>
                        <a:rPr lang="en-US" sz="1600" u="none" strike="noStrike"/>
                        <a:t>131</a:t>
                      </a:r>
                      <a:endParaRPr lang="en-US" sz="1600" b="0" i="0" u="none" strike="noStrike">
                        <a:latin typeface="Arial"/>
                      </a:endParaRPr>
                    </a:p>
                  </a:txBody>
                  <a:tcPr marL="17581" marR="17581" marT="9525" marB="0" anchor="b"/>
                </a:tc>
                <a:tc>
                  <a:txBody>
                    <a:bodyPr/>
                    <a:lstStyle/>
                    <a:p>
                      <a:pPr algn="r" fontAlgn="b"/>
                      <a:r>
                        <a:rPr lang="en-US" sz="1600" u="none" strike="noStrike" dirty="0"/>
                        <a:t>271,305</a:t>
                      </a:r>
                      <a:endParaRPr lang="en-US" sz="1600" b="0" i="0" u="none" strike="noStrike" dirty="0">
                        <a:latin typeface="Arial"/>
                      </a:endParaRPr>
                    </a:p>
                  </a:txBody>
                  <a:tcPr marL="17581" marR="17581" marT="9525" marB="0" anchor="b"/>
                </a:tc>
                <a:tc>
                  <a:txBody>
                    <a:bodyPr/>
                    <a:lstStyle/>
                    <a:p>
                      <a:pPr algn="r" fontAlgn="b"/>
                      <a:r>
                        <a:rPr lang="en-US" sz="1600" u="none" strike="noStrike"/>
                        <a:t>87</a:t>
                      </a:r>
                      <a:endParaRPr lang="en-US" sz="1600" b="0" i="0" u="none" strike="noStrike">
                        <a:latin typeface="Arial"/>
                      </a:endParaRPr>
                    </a:p>
                  </a:txBody>
                  <a:tcPr marL="17581" marR="17581" marT="9525" marB="0" anchor="b"/>
                </a:tc>
                <a:tc>
                  <a:txBody>
                    <a:bodyPr/>
                    <a:lstStyle/>
                    <a:p>
                      <a:pPr algn="r" fontAlgn="b"/>
                      <a:r>
                        <a:rPr lang="en-US" sz="1600" u="none" strike="noStrike"/>
                        <a:t>214,972</a:t>
                      </a:r>
                      <a:endParaRPr lang="en-US" sz="1600" b="0" i="0" u="none" strike="noStrike">
                        <a:latin typeface="Arial"/>
                      </a:endParaRPr>
                    </a:p>
                  </a:txBody>
                  <a:tcPr marL="17581" marR="17581" marT="9525" marB="0" anchor="b"/>
                </a:tc>
                <a:tc>
                  <a:txBody>
                    <a:bodyPr/>
                    <a:lstStyle/>
                    <a:p>
                      <a:pPr algn="r" fontAlgn="b"/>
                      <a:r>
                        <a:rPr lang="en-US" sz="1600" u="none" strike="noStrike"/>
                        <a:t>44</a:t>
                      </a:r>
                      <a:endParaRPr lang="en-US" sz="1600" b="0" i="0" u="none" strike="noStrike">
                        <a:latin typeface="Arial"/>
                      </a:endParaRPr>
                    </a:p>
                  </a:txBody>
                  <a:tcPr marL="17581" marR="17581" marT="9525" marB="0" anchor="b"/>
                </a:tc>
                <a:tc>
                  <a:txBody>
                    <a:bodyPr/>
                    <a:lstStyle/>
                    <a:p>
                      <a:pPr algn="r" fontAlgn="b"/>
                      <a:r>
                        <a:rPr lang="en-US" sz="1600" u="none" strike="noStrike"/>
                        <a:t>44.2%</a:t>
                      </a:r>
                      <a:endParaRPr lang="en-US" sz="1600" b="0" i="0" u="none" strike="noStrike">
                        <a:latin typeface="Arial"/>
                      </a:endParaRPr>
                    </a:p>
                  </a:txBody>
                  <a:tcPr marL="17581" marR="17581" marT="9525" marB="0" anchor="b"/>
                </a:tc>
                <a:extLst>
                  <a:ext uri="{0D108BD9-81ED-4DB2-BD59-A6C34878D82A}">
                    <a16:rowId xmlns:a16="http://schemas.microsoft.com/office/drawing/2014/main" val="10008"/>
                  </a:ext>
                </a:extLst>
              </a:tr>
              <a:tr h="161925">
                <a:tc>
                  <a:txBody>
                    <a:bodyPr/>
                    <a:lstStyle/>
                    <a:p>
                      <a:pPr algn="l" fontAlgn="b"/>
                      <a:r>
                        <a:rPr lang="en-US" sz="1600" u="none" strike="noStrike"/>
                        <a:t>Hanjin Shipping</a:t>
                      </a:r>
                      <a:endParaRPr lang="en-US" sz="1600" b="0" i="0" u="none" strike="noStrike">
                        <a:latin typeface="Arial"/>
                      </a:endParaRPr>
                    </a:p>
                  </a:txBody>
                  <a:tcPr marL="17581" marR="17581" marT="9525" marB="0" anchor="b"/>
                </a:tc>
                <a:tc>
                  <a:txBody>
                    <a:bodyPr/>
                    <a:lstStyle/>
                    <a:p>
                      <a:pPr algn="r" fontAlgn="b"/>
                      <a:r>
                        <a:rPr lang="en-US" sz="1600" u="none" strike="noStrike" dirty="0"/>
                        <a:t>447,206</a:t>
                      </a:r>
                      <a:endParaRPr lang="en-US" sz="1600" b="0" i="0" u="none" strike="noStrike" dirty="0">
                        <a:latin typeface="Arial"/>
                      </a:endParaRPr>
                    </a:p>
                  </a:txBody>
                  <a:tcPr marL="17581" marR="17581" marT="9525" marB="0" anchor="b"/>
                </a:tc>
                <a:tc>
                  <a:txBody>
                    <a:bodyPr/>
                    <a:lstStyle/>
                    <a:p>
                      <a:pPr algn="r" fontAlgn="b"/>
                      <a:r>
                        <a:rPr lang="en-US" sz="1600" u="none" strike="noStrike"/>
                        <a:t>98</a:t>
                      </a:r>
                      <a:endParaRPr lang="en-US" sz="1600" b="0" i="0" u="none" strike="noStrike">
                        <a:latin typeface="Arial"/>
                      </a:endParaRPr>
                    </a:p>
                  </a:txBody>
                  <a:tcPr marL="17581" marR="17581" marT="9525" marB="0" anchor="b"/>
                </a:tc>
                <a:tc>
                  <a:txBody>
                    <a:bodyPr/>
                    <a:lstStyle/>
                    <a:p>
                      <a:pPr algn="r" fontAlgn="b"/>
                      <a:r>
                        <a:rPr lang="en-US" sz="1600" u="none" strike="noStrike"/>
                        <a:t>104,068</a:t>
                      </a:r>
                      <a:endParaRPr lang="en-US" sz="1600" b="0" i="0" u="none" strike="noStrike">
                        <a:latin typeface="Arial"/>
                      </a:endParaRPr>
                    </a:p>
                  </a:txBody>
                  <a:tcPr marL="17581" marR="17581" marT="9525" marB="0" anchor="b"/>
                </a:tc>
                <a:tc>
                  <a:txBody>
                    <a:bodyPr/>
                    <a:lstStyle/>
                    <a:p>
                      <a:pPr algn="r" fontAlgn="b"/>
                      <a:r>
                        <a:rPr lang="en-US" sz="1600" u="none" strike="noStrike" dirty="0"/>
                        <a:t>19</a:t>
                      </a:r>
                      <a:endParaRPr lang="en-US" sz="1600" b="0" i="0" u="none" strike="noStrike" dirty="0">
                        <a:latin typeface="Arial"/>
                      </a:endParaRPr>
                    </a:p>
                  </a:txBody>
                  <a:tcPr marL="17581" marR="17581" marT="9525" marB="0" anchor="b"/>
                </a:tc>
                <a:tc>
                  <a:txBody>
                    <a:bodyPr/>
                    <a:lstStyle/>
                    <a:p>
                      <a:pPr algn="r" fontAlgn="b"/>
                      <a:r>
                        <a:rPr lang="en-US" sz="1600" u="none" strike="noStrike" dirty="0"/>
                        <a:t>343,138</a:t>
                      </a:r>
                      <a:endParaRPr lang="en-US" sz="1600" b="0" i="0" u="none" strike="noStrike" dirty="0">
                        <a:latin typeface="Arial"/>
                      </a:endParaRPr>
                    </a:p>
                  </a:txBody>
                  <a:tcPr marL="17581" marR="17581" marT="9525" marB="0" anchor="b"/>
                </a:tc>
                <a:tc>
                  <a:txBody>
                    <a:bodyPr/>
                    <a:lstStyle/>
                    <a:p>
                      <a:pPr algn="r" fontAlgn="b"/>
                      <a:r>
                        <a:rPr lang="en-US" sz="1600" u="none" strike="noStrike"/>
                        <a:t>79</a:t>
                      </a:r>
                      <a:endParaRPr lang="en-US" sz="1600" b="0" i="0" u="none" strike="noStrike">
                        <a:latin typeface="Arial"/>
                      </a:endParaRPr>
                    </a:p>
                  </a:txBody>
                  <a:tcPr marL="17581" marR="17581" marT="9525" marB="0" anchor="b"/>
                </a:tc>
                <a:tc>
                  <a:txBody>
                    <a:bodyPr/>
                    <a:lstStyle/>
                    <a:p>
                      <a:pPr algn="r" fontAlgn="b"/>
                      <a:r>
                        <a:rPr lang="en-US" sz="1600" u="none" strike="noStrike"/>
                        <a:t>76.7%</a:t>
                      </a:r>
                      <a:endParaRPr lang="en-US" sz="1600" b="0" i="0" u="none" strike="noStrike">
                        <a:latin typeface="Arial"/>
                      </a:endParaRPr>
                    </a:p>
                  </a:txBody>
                  <a:tcPr marL="17581" marR="17581" marT="9525" marB="0" anchor="b"/>
                </a:tc>
                <a:extLst>
                  <a:ext uri="{0D108BD9-81ED-4DB2-BD59-A6C34878D82A}">
                    <a16:rowId xmlns:a16="http://schemas.microsoft.com/office/drawing/2014/main" val="10009"/>
                  </a:ext>
                </a:extLst>
              </a:tr>
              <a:tr h="161925">
                <a:tc>
                  <a:txBody>
                    <a:bodyPr/>
                    <a:lstStyle/>
                    <a:p>
                      <a:pPr algn="l" fontAlgn="b"/>
                      <a:r>
                        <a:rPr lang="en-US" sz="1600" u="none" strike="noStrike"/>
                        <a:t>CSCL</a:t>
                      </a:r>
                      <a:endParaRPr lang="en-US" sz="1600" b="0" i="0" u="none" strike="noStrike">
                        <a:latin typeface="Arial"/>
                      </a:endParaRPr>
                    </a:p>
                  </a:txBody>
                  <a:tcPr marL="17581" marR="17581" marT="9525" marB="0" anchor="b"/>
                </a:tc>
                <a:tc>
                  <a:txBody>
                    <a:bodyPr/>
                    <a:lstStyle/>
                    <a:p>
                      <a:pPr algn="r" fontAlgn="b"/>
                      <a:r>
                        <a:rPr lang="en-US" sz="1600" u="none" strike="noStrike"/>
                        <a:t>437,564</a:t>
                      </a:r>
                      <a:endParaRPr lang="en-US" sz="1600" b="0" i="0" u="none" strike="noStrike">
                        <a:latin typeface="Arial"/>
                      </a:endParaRPr>
                    </a:p>
                  </a:txBody>
                  <a:tcPr marL="17581" marR="17581" marT="9525" marB="0" anchor="b"/>
                </a:tc>
                <a:tc>
                  <a:txBody>
                    <a:bodyPr/>
                    <a:lstStyle/>
                    <a:p>
                      <a:pPr algn="r" fontAlgn="b"/>
                      <a:r>
                        <a:rPr lang="en-US" sz="1600" u="none" strike="noStrike"/>
                        <a:t>121</a:t>
                      </a:r>
                      <a:endParaRPr lang="en-US" sz="1600" b="0" i="0" u="none" strike="noStrike">
                        <a:latin typeface="Arial"/>
                      </a:endParaRPr>
                    </a:p>
                  </a:txBody>
                  <a:tcPr marL="17581" marR="17581" marT="9525" marB="0" anchor="b"/>
                </a:tc>
                <a:tc>
                  <a:txBody>
                    <a:bodyPr/>
                    <a:lstStyle/>
                    <a:p>
                      <a:pPr algn="r" fontAlgn="b"/>
                      <a:r>
                        <a:rPr lang="en-US" sz="1600" u="none" strike="noStrike"/>
                        <a:t>250,099</a:t>
                      </a:r>
                      <a:endParaRPr lang="en-US" sz="1600" b="0" i="0" u="none" strike="noStrike">
                        <a:latin typeface="Arial"/>
                      </a:endParaRPr>
                    </a:p>
                  </a:txBody>
                  <a:tcPr marL="17581" marR="17581" marT="9525" marB="0" anchor="b"/>
                </a:tc>
                <a:tc>
                  <a:txBody>
                    <a:bodyPr/>
                    <a:lstStyle/>
                    <a:p>
                      <a:pPr algn="r" fontAlgn="b"/>
                      <a:r>
                        <a:rPr lang="en-US" sz="1600" u="none" strike="noStrike"/>
                        <a:t>71</a:t>
                      </a:r>
                      <a:endParaRPr lang="en-US" sz="1600" b="0" i="0" u="none" strike="noStrike">
                        <a:latin typeface="Arial"/>
                      </a:endParaRPr>
                    </a:p>
                  </a:txBody>
                  <a:tcPr marL="17581" marR="17581" marT="9525" marB="0" anchor="b"/>
                </a:tc>
                <a:tc>
                  <a:txBody>
                    <a:bodyPr/>
                    <a:lstStyle/>
                    <a:p>
                      <a:pPr algn="r" fontAlgn="b"/>
                      <a:r>
                        <a:rPr lang="en-US" sz="1600" u="none" strike="noStrike" dirty="0"/>
                        <a:t>187,465</a:t>
                      </a:r>
                      <a:endParaRPr lang="en-US" sz="1600" b="0" i="0" u="none" strike="noStrike" dirty="0">
                        <a:latin typeface="Arial"/>
                      </a:endParaRPr>
                    </a:p>
                  </a:txBody>
                  <a:tcPr marL="17581" marR="17581" marT="9525" marB="0" anchor="b"/>
                </a:tc>
                <a:tc>
                  <a:txBody>
                    <a:bodyPr/>
                    <a:lstStyle/>
                    <a:p>
                      <a:pPr algn="r" fontAlgn="b"/>
                      <a:r>
                        <a:rPr lang="en-US" sz="1600" u="none" strike="noStrike"/>
                        <a:t>50</a:t>
                      </a:r>
                      <a:endParaRPr lang="en-US" sz="1600" b="0" i="0" u="none" strike="noStrike">
                        <a:latin typeface="Arial"/>
                      </a:endParaRPr>
                    </a:p>
                  </a:txBody>
                  <a:tcPr marL="17581" marR="17581" marT="9525" marB="0" anchor="b"/>
                </a:tc>
                <a:tc>
                  <a:txBody>
                    <a:bodyPr/>
                    <a:lstStyle/>
                    <a:p>
                      <a:pPr algn="r" fontAlgn="b"/>
                      <a:r>
                        <a:rPr lang="en-US" sz="1600" u="none" strike="noStrike"/>
                        <a:t>42.8%</a:t>
                      </a:r>
                      <a:endParaRPr lang="en-US" sz="1600" b="0" i="0" u="none" strike="noStrike">
                        <a:latin typeface="Arial"/>
                      </a:endParaRPr>
                    </a:p>
                  </a:txBody>
                  <a:tcPr marL="17581" marR="17581" marT="9525" marB="0" anchor="b"/>
                </a:tc>
                <a:extLst>
                  <a:ext uri="{0D108BD9-81ED-4DB2-BD59-A6C34878D82A}">
                    <a16:rowId xmlns:a16="http://schemas.microsoft.com/office/drawing/2014/main" val="10010"/>
                  </a:ext>
                </a:extLst>
              </a:tr>
              <a:tr h="161925">
                <a:tc>
                  <a:txBody>
                    <a:bodyPr/>
                    <a:lstStyle/>
                    <a:p>
                      <a:pPr algn="l" fontAlgn="b"/>
                      <a:r>
                        <a:rPr lang="en-US" sz="1600" u="none" strike="noStrike" dirty="0"/>
                        <a:t>CSAV Group</a:t>
                      </a:r>
                      <a:endParaRPr lang="en-US" sz="1600" b="0" i="0" u="none" strike="noStrike" dirty="0">
                        <a:latin typeface="Arial"/>
                      </a:endParaRPr>
                    </a:p>
                  </a:txBody>
                  <a:tcPr marL="17581" marR="17581" marT="9525" marB="0" anchor="b"/>
                </a:tc>
                <a:tc>
                  <a:txBody>
                    <a:bodyPr/>
                    <a:lstStyle/>
                    <a:p>
                      <a:pPr algn="r" fontAlgn="b"/>
                      <a:r>
                        <a:rPr lang="en-US" sz="1600" u="none" strike="noStrike"/>
                        <a:t>431,435</a:t>
                      </a:r>
                      <a:endParaRPr lang="en-US" sz="1600" b="0" i="0" u="none" strike="noStrike">
                        <a:latin typeface="Arial"/>
                      </a:endParaRPr>
                    </a:p>
                  </a:txBody>
                  <a:tcPr marL="17581" marR="17581" marT="9525" marB="0" anchor="b"/>
                </a:tc>
                <a:tc>
                  <a:txBody>
                    <a:bodyPr/>
                    <a:lstStyle/>
                    <a:p>
                      <a:pPr algn="r" fontAlgn="b"/>
                      <a:r>
                        <a:rPr lang="en-US" sz="1600" u="none" strike="noStrike"/>
                        <a:t>118</a:t>
                      </a:r>
                      <a:endParaRPr lang="en-US" sz="1600" b="0" i="0" u="none" strike="noStrike">
                        <a:latin typeface="Arial"/>
                      </a:endParaRPr>
                    </a:p>
                  </a:txBody>
                  <a:tcPr marL="17581" marR="17581" marT="9525" marB="0" anchor="b"/>
                </a:tc>
                <a:tc>
                  <a:txBody>
                    <a:bodyPr/>
                    <a:lstStyle/>
                    <a:p>
                      <a:pPr algn="r" fontAlgn="b"/>
                      <a:r>
                        <a:rPr lang="en-US" sz="1600" u="none" strike="noStrike"/>
                        <a:t>41,410</a:t>
                      </a:r>
                      <a:endParaRPr lang="en-US" sz="1600" b="0" i="0" u="none" strike="noStrike">
                        <a:latin typeface="Arial"/>
                      </a:endParaRPr>
                    </a:p>
                  </a:txBody>
                  <a:tcPr marL="17581" marR="17581" marT="9525" marB="0" anchor="b"/>
                </a:tc>
                <a:tc>
                  <a:txBody>
                    <a:bodyPr/>
                    <a:lstStyle/>
                    <a:p>
                      <a:pPr algn="r" fontAlgn="b"/>
                      <a:r>
                        <a:rPr lang="en-US" sz="1600" u="none" strike="noStrike"/>
                        <a:t>8</a:t>
                      </a:r>
                      <a:endParaRPr lang="en-US" sz="1600" b="0" i="0" u="none" strike="noStrike">
                        <a:latin typeface="Arial"/>
                      </a:endParaRPr>
                    </a:p>
                  </a:txBody>
                  <a:tcPr marL="17581" marR="17581" marT="9525" marB="0" anchor="b"/>
                </a:tc>
                <a:tc>
                  <a:txBody>
                    <a:bodyPr/>
                    <a:lstStyle/>
                    <a:p>
                      <a:pPr algn="r" fontAlgn="b"/>
                      <a:r>
                        <a:rPr lang="en-US" sz="1600" u="none" strike="noStrike" dirty="0"/>
                        <a:t>390,025</a:t>
                      </a:r>
                      <a:endParaRPr lang="en-US" sz="1600" b="0" i="0" u="none" strike="noStrike" dirty="0">
                        <a:latin typeface="Arial"/>
                      </a:endParaRPr>
                    </a:p>
                  </a:txBody>
                  <a:tcPr marL="17581" marR="17581" marT="9525" marB="0" anchor="b"/>
                </a:tc>
                <a:tc>
                  <a:txBody>
                    <a:bodyPr/>
                    <a:lstStyle/>
                    <a:p>
                      <a:pPr algn="r" fontAlgn="b"/>
                      <a:r>
                        <a:rPr lang="en-US" sz="1600" u="none" strike="noStrike"/>
                        <a:t>110</a:t>
                      </a:r>
                      <a:endParaRPr lang="en-US" sz="1600" b="0" i="0" u="none" strike="noStrike">
                        <a:latin typeface="Arial"/>
                      </a:endParaRPr>
                    </a:p>
                  </a:txBody>
                  <a:tcPr marL="17581" marR="17581" marT="9525" marB="0" anchor="b"/>
                </a:tc>
                <a:tc>
                  <a:txBody>
                    <a:bodyPr/>
                    <a:lstStyle/>
                    <a:p>
                      <a:pPr algn="r" fontAlgn="b"/>
                      <a:r>
                        <a:rPr lang="en-US" sz="1600" u="none" strike="noStrike"/>
                        <a:t>90.4%</a:t>
                      </a:r>
                      <a:endParaRPr lang="en-US" sz="1600" b="0" i="0" u="none" strike="noStrike">
                        <a:latin typeface="Arial"/>
                      </a:endParaRPr>
                    </a:p>
                  </a:txBody>
                  <a:tcPr marL="17581" marR="17581" marT="9525" marB="0" anchor="b"/>
                </a:tc>
                <a:extLst>
                  <a:ext uri="{0D108BD9-81ED-4DB2-BD59-A6C34878D82A}">
                    <a16:rowId xmlns:a16="http://schemas.microsoft.com/office/drawing/2014/main" val="10011"/>
                  </a:ext>
                </a:extLst>
              </a:tr>
              <a:tr h="161925">
                <a:tc>
                  <a:txBody>
                    <a:bodyPr/>
                    <a:lstStyle/>
                    <a:p>
                      <a:pPr algn="l" fontAlgn="b"/>
                      <a:r>
                        <a:rPr lang="en-US" sz="1600" u="none" strike="noStrike"/>
                        <a:t>MOL</a:t>
                      </a:r>
                      <a:endParaRPr lang="en-US" sz="1600" b="0" i="0" u="none" strike="noStrike">
                        <a:latin typeface="Arial"/>
                      </a:endParaRPr>
                    </a:p>
                  </a:txBody>
                  <a:tcPr marL="17581" marR="17581" marT="9525" marB="0" anchor="b"/>
                </a:tc>
                <a:tc>
                  <a:txBody>
                    <a:bodyPr/>
                    <a:lstStyle/>
                    <a:p>
                      <a:pPr algn="r" fontAlgn="b"/>
                      <a:r>
                        <a:rPr lang="en-US" sz="1600" u="none" strike="noStrike"/>
                        <a:t>358,616</a:t>
                      </a:r>
                      <a:endParaRPr lang="en-US" sz="1600" b="0" i="0" u="none" strike="noStrike">
                        <a:latin typeface="Arial"/>
                      </a:endParaRPr>
                    </a:p>
                  </a:txBody>
                  <a:tcPr marL="17581" marR="17581" marT="9525" marB="0" anchor="b"/>
                </a:tc>
                <a:tc>
                  <a:txBody>
                    <a:bodyPr/>
                    <a:lstStyle/>
                    <a:p>
                      <a:pPr algn="r" fontAlgn="b"/>
                      <a:r>
                        <a:rPr lang="en-US" sz="1600" u="none" strike="noStrike"/>
                        <a:t>93</a:t>
                      </a:r>
                      <a:endParaRPr lang="en-US" sz="1600" b="0" i="0" u="none" strike="noStrike">
                        <a:latin typeface="Arial"/>
                      </a:endParaRPr>
                    </a:p>
                  </a:txBody>
                  <a:tcPr marL="17581" marR="17581" marT="9525" marB="0" anchor="b"/>
                </a:tc>
                <a:tc>
                  <a:txBody>
                    <a:bodyPr/>
                    <a:lstStyle/>
                    <a:p>
                      <a:pPr algn="r" fontAlgn="b"/>
                      <a:r>
                        <a:rPr lang="en-US" sz="1600" u="none" strike="noStrike"/>
                        <a:t>159,706</a:t>
                      </a:r>
                      <a:endParaRPr lang="en-US" sz="1600" b="0" i="0" u="none" strike="noStrike">
                        <a:latin typeface="Arial"/>
                      </a:endParaRPr>
                    </a:p>
                  </a:txBody>
                  <a:tcPr marL="17581" marR="17581" marT="9525" marB="0" anchor="b"/>
                </a:tc>
                <a:tc>
                  <a:txBody>
                    <a:bodyPr/>
                    <a:lstStyle/>
                    <a:p>
                      <a:pPr algn="r" fontAlgn="b"/>
                      <a:r>
                        <a:rPr lang="en-US" sz="1600" u="none" strike="noStrike"/>
                        <a:t>29</a:t>
                      </a:r>
                      <a:endParaRPr lang="en-US" sz="1600" b="0" i="0" u="none" strike="noStrike">
                        <a:latin typeface="Arial"/>
                      </a:endParaRPr>
                    </a:p>
                  </a:txBody>
                  <a:tcPr marL="17581" marR="17581" marT="9525" marB="0" anchor="b"/>
                </a:tc>
                <a:tc>
                  <a:txBody>
                    <a:bodyPr/>
                    <a:lstStyle/>
                    <a:p>
                      <a:pPr algn="r" fontAlgn="b"/>
                      <a:r>
                        <a:rPr lang="en-US" sz="1600" u="none" strike="noStrike" dirty="0"/>
                        <a:t>198,910</a:t>
                      </a:r>
                      <a:endParaRPr lang="en-US" sz="1600" b="0" i="0" u="none" strike="noStrike" dirty="0">
                        <a:latin typeface="Arial"/>
                      </a:endParaRPr>
                    </a:p>
                  </a:txBody>
                  <a:tcPr marL="17581" marR="17581" marT="9525" marB="0" anchor="b"/>
                </a:tc>
                <a:tc>
                  <a:txBody>
                    <a:bodyPr/>
                    <a:lstStyle/>
                    <a:p>
                      <a:pPr algn="r" fontAlgn="b"/>
                      <a:r>
                        <a:rPr lang="en-US" sz="1600" u="none" strike="noStrike"/>
                        <a:t>64</a:t>
                      </a:r>
                      <a:endParaRPr lang="en-US" sz="1600" b="0" i="0" u="none" strike="noStrike">
                        <a:latin typeface="Arial"/>
                      </a:endParaRPr>
                    </a:p>
                  </a:txBody>
                  <a:tcPr marL="17581" marR="17581" marT="9525" marB="0" anchor="b"/>
                </a:tc>
                <a:tc>
                  <a:txBody>
                    <a:bodyPr/>
                    <a:lstStyle/>
                    <a:p>
                      <a:pPr algn="r" fontAlgn="b"/>
                      <a:r>
                        <a:rPr lang="en-US" sz="1600" u="none" strike="noStrike"/>
                        <a:t>55.5%</a:t>
                      </a:r>
                      <a:endParaRPr lang="en-US" sz="1600" b="0" i="0" u="none" strike="noStrike">
                        <a:latin typeface="Arial"/>
                      </a:endParaRPr>
                    </a:p>
                  </a:txBody>
                  <a:tcPr marL="17581" marR="17581" marT="9525" marB="0" anchor="b"/>
                </a:tc>
                <a:extLst>
                  <a:ext uri="{0D108BD9-81ED-4DB2-BD59-A6C34878D82A}">
                    <a16:rowId xmlns:a16="http://schemas.microsoft.com/office/drawing/2014/main" val="10012"/>
                  </a:ext>
                </a:extLst>
              </a:tr>
              <a:tr h="161925">
                <a:tc>
                  <a:txBody>
                    <a:bodyPr/>
                    <a:lstStyle/>
                    <a:p>
                      <a:pPr algn="l" fontAlgn="b"/>
                      <a:r>
                        <a:rPr lang="en-US" sz="1600" u="none" strike="noStrike"/>
                        <a:t>OOCL</a:t>
                      </a:r>
                      <a:endParaRPr lang="en-US" sz="1600" b="0" i="0" u="none" strike="noStrike">
                        <a:latin typeface="Arial"/>
                      </a:endParaRPr>
                    </a:p>
                  </a:txBody>
                  <a:tcPr marL="17581" marR="17581" marT="9525" marB="0" anchor="b"/>
                </a:tc>
                <a:tc>
                  <a:txBody>
                    <a:bodyPr/>
                    <a:lstStyle/>
                    <a:p>
                      <a:pPr algn="r" fontAlgn="b"/>
                      <a:r>
                        <a:rPr lang="en-US" sz="1600" u="none" strike="noStrike"/>
                        <a:t>354,648</a:t>
                      </a:r>
                      <a:endParaRPr lang="en-US" sz="1600" b="0" i="0" u="none" strike="noStrike">
                        <a:latin typeface="Arial"/>
                      </a:endParaRPr>
                    </a:p>
                  </a:txBody>
                  <a:tcPr marL="17581" marR="17581" marT="9525" marB="0" anchor="b"/>
                </a:tc>
                <a:tc>
                  <a:txBody>
                    <a:bodyPr/>
                    <a:lstStyle/>
                    <a:p>
                      <a:pPr algn="r" fontAlgn="b"/>
                      <a:r>
                        <a:rPr lang="en-US" sz="1600" u="none" strike="noStrike"/>
                        <a:t>77</a:t>
                      </a:r>
                      <a:endParaRPr lang="en-US" sz="1600" b="0" i="0" u="none" strike="noStrike">
                        <a:latin typeface="Arial"/>
                      </a:endParaRPr>
                    </a:p>
                  </a:txBody>
                  <a:tcPr marL="17581" marR="17581" marT="9525" marB="0" anchor="b"/>
                </a:tc>
                <a:tc>
                  <a:txBody>
                    <a:bodyPr/>
                    <a:lstStyle/>
                    <a:p>
                      <a:pPr algn="r" fontAlgn="b"/>
                      <a:r>
                        <a:rPr lang="en-US" sz="1600" u="none" strike="noStrike"/>
                        <a:t>254,768</a:t>
                      </a:r>
                      <a:endParaRPr lang="en-US" sz="1600" b="0" i="0" u="none" strike="noStrike">
                        <a:latin typeface="Arial"/>
                      </a:endParaRPr>
                    </a:p>
                  </a:txBody>
                  <a:tcPr marL="17581" marR="17581" marT="9525" marB="0" anchor="b"/>
                </a:tc>
                <a:tc>
                  <a:txBody>
                    <a:bodyPr/>
                    <a:lstStyle/>
                    <a:p>
                      <a:pPr algn="r" fontAlgn="b"/>
                      <a:r>
                        <a:rPr lang="en-US" sz="1600" u="none" strike="noStrike"/>
                        <a:t>42</a:t>
                      </a:r>
                      <a:endParaRPr lang="en-US" sz="1600" b="0" i="0" u="none" strike="noStrike">
                        <a:latin typeface="Arial"/>
                      </a:endParaRPr>
                    </a:p>
                  </a:txBody>
                  <a:tcPr marL="17581" marR="17581" marT="9525" marB="0" anchor="b"/>
                </a:tc>
                <a:tc>
                  <a:txBody>
                    <a:bodyPr/>
                    <a:lstStyle/>
                    <a:p>
                      <a:pPr algn="r" fontAlgn="b"/>
                      <a:r>
                        <a:rPr lang="en-US" sz="1600" u="none" strike="noStrike" dirty="0"/>
                        <a:t>99,880</a:t>
                      </a:r>
                      <a:endParaRPr lang="en-US" sz="1600" b="0" i="0" u="none" strike="noStrike" dirty="0">
                        <a:latin typeface="Arial"/>
                      </a:endParaRPr>
                    </a:p>
                  </a:txBody>
                  <a:tcPr marL="17581" marR="17581" marT="9525" marB="0" anchor="b"/>
                </a:tc>
                <a:tc>
                  <a:txBody>
                    <a:bodyPr/>
                    <a:lstStyle/>
                    <a:p>
                      <a:pPr algn="r" fontAlgn="b"/>
                      <a:r>
                        <a:rPr lang="en-US" sz="1600" u="none" strike="noStrike" dirty="0"/>
                        <a:t>35</a:t>
                      </a:r>
                      <a:endParaRPr lang="en-US" sz="1600" b="0" i="0" u="none" strike="noStrike" dirty="0">
                        <a:latin typeface="Arial"/>
                      </a:endParaRPr>
                    </a:p>
                  </a:txBody>
                  <a:tcPr marL="17581" marR="17581" marT="9525" marB="0" anchor="b"/>
                </a:tc>
                <a:tc>
                  <a:txBody>
                    <a:bodyPr/>
                    <a:lstStyle/>
                    <a:p>
                      <a:pPr algn="r" fontAlgn="b"/>
                      <a:r>
                        <a:rPr lang="en-US" sz="1600" u="none" strike="noStrike"/>
                        <a:t>28.2%</a:t>
                      </a:r>
                      <a:endParaRPr lang="en-US" sz="1600" b="0" i="0" u="none" strike="noStrike">
                        <a:latin typeface="Arial"/>
                      </a:endParaRPr>
                    </a:p>
                  </a:txBody>
                  <a:tcPr marL="17581" marR="17581" marT="9525" marB="0" anchor="b"/>
                </a:tc>
                <a:extLst>
                  <a:ext uri="{0D108BD9-81ED-4DB2-BD59-A6C34878D82A}">
                    <a16:rowId xmlns:a16="http://schemas.microsoft.com/office/drawing/2014/main" val="10013"/>
                  </a:ext>
                </a:extLst>
              </a:tr>
              <a:tr h="161925">
                <a:tc>
                  <a:txBody>
                    <a:bodyPr/>
                    <a:lstStyle/>
                    <a:p>
                      <a:pPr algn="l" fontAlgn="b"/>
                      <a:r>
                        <a:rPr lang="en-US" sz="1600" u="none" strike="noStrike" dirty="0"/>
                        <a:t>NYK</a:t>
                      </a:r>
                      <a:endParaRPr lang="en-US" sz="1600" b="0" i="0" u="none" strike="noStrike" dirty="0">
                        <a:latin typeface="Arial"/>
                      </a:endParaRPr>
                    </a:p>
                  </a:txBody>
                  <a:tcPr marL="17581" marR="17581" marT="9525" marB="0" anchor="b"/>
                </a:tc>
                <a:tc>
                  <a:txBody>
                    <a:bodyPr/>
                    <a:lstStyle/>
                    <a:p>
                      <a:pPr algn="r" fontAlgn="b"/>
                      <a:r>
                        <a:rPr lang="en-US" sz="1600" u="none" strike="noStrike"/>
                        <a:t>354,007</a:t>
                      </a:r>
                      <a:endParaRPr lang="en-US" sz="1600" b="0" i="0" u="none" strike="noStrike">
                        <a:latin typeface="Arial"/>
                      </a:endParaRPr>
                    </a:p>
                  </a:txBody>
                  <a:tcPr marL="17581" marR="17581" marT="9525" marB="0" anchor="b"/>
                </a:tc>
                <a:tc>
                  <a:txBody>
                    <a:bodyPr/>
                    <a:lstStyle/>
                    <a:p>
                      <a:pPr algn="r" fontAlgn="b"/>
                      <a:r>
                        <a:rPr lang="en-US" sz="1600" u="none" strike="noStrike"/>
                        <a:t>92</a:t>
                      </a:r>
                      <a:endParaRPr lang="en-US" sz="1600" b="0" i="0" u="none" strike="noStrike">
                        <a:latin typeface="Arial"/>
                      </a:endParaRPr>
                    </a:p>
                  </a:txBody>
                  <a:tcPr marL="17581" marR="17581" marT="9525" marB="0" anchor="b"/>
                </a:tc>
                <a:tc>
                  <a:txBody>
                    <a:bodyPr/>
                    <a:lstStyle/>
                    <a:p>
                      <a:pPr algn="r" fontAlgn="b"/>
                      <a:r>
                        <a:rPr lang="en-US" sz="1600" u="none" strike="noStrike"/>
                        <a:t>280,379</a:t>
                      </a:r>
                      <a:endParaRPr lang="en-US" sz="1600" b="0" i="0" u="none" strike="noStrike">
                        <a:latin typeface="Arial"/>
                      </a:endParaRPr>
                    </a:p>
                  </a:txBody>
                  <a:tcPr marL="17581" marR="17581" marT="9525" marB="0" anchor="b"/>
                </a:tc>
                <a:tc>
                  <a:txBody>
                    <a:bodyPr/>
                    <a:lstStyle/>
                    <a:p>
                      <a:pPr algn="r" fontAlgn="b"/>
                      <a:r>
                        <a:rPr lang="en-US" sz="1600" u="none" strike="noStrike"/>
                        <a:t>54</a:t>
                      </a:r>
                      <a:endParaRPr lang="en-US" sz="1600" b="0" i="0" u="none" strike="noStrike">
                        <a:latin typeface="Arial"/>
                      </a:endParaRPr>
                    </a:p>
                  </a:txBody>
                  <a:tcPr marL="17581" marR="17581" marT="9525" marB="0" anchor="b"/>
                </a:tc>
                <a:tc>
                  <a:txBody>
                    <a:bodyPr/>
                    <a:lstStyle/>
                    <a:p>
                      <a:pPr algn="r" fontAlgn="b"/>
                      <a:r>
                        <a:rPr lang="en-US" sz="1600" u="none" strike="noStrike"/>
                        <a:t>73,628</a:t>
                      </a:r>
                      <a:endParaRPr lang="en-US" sz="1600" b="0" i="0" u="none" strike="noStrike">
                        <a:latin typeface="Arial"/>
                      </a:endParaRPr>
                    </a:p>
                  </a:txBody>
                  <a:tcPr marL="17581" marR="17581" marT="9525" marB="0" anchor="b"/>
                </a:tc>
                <a:tc>
                  <a:txBody>
                    <a:bodyPr/>
                    <a:lstStyle/>
                    <a:p>
                      <a:pPr algn="r" fontAlgn="b"/>
                      <a:r>
                        <a:rPr lang="en-US" sz="1600" u="none" strike="noStrike" dirty="0"/>
                        <a:t>38</a:t>
                      </a:r>
                      <a:endParaRPr lang="en-US" sz="1600" b="0" i="0" u="none" strike="noStrike" dirty="0">
                        <a:latin typeface="Arial"/>
                      </a:endParaRPr>
                    </a:p>
                  </a:txBody>
                  <a:tcPr marL="17581" marR="17581" marT="9525" marB="0" anchor="b"/>
                </a:tc>
                <a:tc>
                  <a:txBody>
                    <a:bodyPr/>
                    <a:lstStyle/>
                    <a:p>
                      <a:pPr algn="r" fontAlgn="b"/>
                      <a:r>
                        <a:rPr lang="en-US" sz="1600" u="none" strike="noStrike"/>
                        <a:t>20.8%</a:t>
                      </a:r>
                      <a:endParaRPr lang="en-US" sz="1600" b="0" i="0" u="none" strike="noStrike">
                        <a:latin typeface="Arial"/>
                      </a:endParaRPr>
                    </a:p>
                  </a:txBody>
                  <a:tcPr marL="17581" marR="17581" marT="9525" marB="0" anchor="b"/>
                </a:tc>
                <a:extLst>
                  <a:ext uri="{0D108BD9-81ED-4DB2-BD59-A6C34878D82A}">
                    <a16:rowId xmlns:a16="http://schemas.microsoft.com/office/drawing/2014/main" val="10014"/>
                  </a:ext>
                </a:extLst>
              </a:tr>
              <a:tr h="161925">
                <a:tc>
                  <a:txBody>
                    <a:bodyPr/>
                    <a:lstStyle/>
                    <a:p>
                      <a:pPr algn="l" fontAlgn="b"/>
                      <a:r>
                        <a:rPr lang="en-US" sz="1600" u="none" strike="noStrike"/>
                        <a:t>Hamburg Süd Group</a:t>
                      </a:r>
                      <a:endParaRPr lang="en-US" sz="1600" b="0" i="0" u="none" strike="noStrike">
                        <a:latin typeface="Arial"/>
                      </a:endParaRPr>
                    </a:p>
                  </a:txBody>
                  <a:tcPr marL="17581" marR="17581" marT="9525" marB="0" anchor="b"/>
                </a:tc>
                <a:tc>
                  <a:txBody>
                    <a:bodyPr/>
                    <a:lstStyle/>
                    <a:p>
                      <a:pPr algn="r" fontAlgn="b"/>
                      <a:r>
                        <a:rPr lang="en-US" sz="1600" u="none" strike="noStrike"/>
                        <a:t>331,994</a:t>
                      </a:r>
                      <a:endParaRPr lang="en-US" sz="1600" b="0" i="0" u="none" strike="noStrike">
                        <a:latin typeface="Arial"/>
                      </a:endParaRPr>
                    </a:p>
                  </a:txBody>
                  <a:tcPr marL="17581" marR="17581" marT="9525" marB="0" anchor="b"/>
                </a:tc>
                <a:tc>
                  <a:txBody>
                    <a:bodyPr/>
                    <a:lstStyle/>
                    <a:p>
                      <a:pPr algn="r" fontAlgn="b"/>
                      <a:r>
                        <a:rPr lang="en-US" sz="1600" u="none" strike="noStrike"/>
                        <a:t>107</a:t>
                      </a:r>
                      <a:endParaRPr lang="en-US" sz="1600" b="0" i="0" u="none" strike="noStrike">
                        <a:latin typeface="Arial"/>
                      </a:endParaRPr>
                    </a:p>
                  </a:txBody>
                  <a:tcPr marL="17581" marR="17581" marT="9525" marB="0" anchor="b"/>
                </a:tc>
                <a:tc>
                  <a:txBody>
                    <a:bodyPr/>
                    <a:lstStyle/>
                    <a:p>
                      <a:pPr algn="r" fontAlgn="b"/>
                      <a:r>
                        <a:rPr lang="en-US" sz="1600" u="none" strike="noStrike"/>
                        <a:t>137,726</a:t>
                      </a:r>
                      <a:endParaRPr lang="en-US" sz="1600" b="0" i="0" u="none" strike="noStrike">
                        <a:latin typeface="Arial"/>
                      </a:endParaRPr>
                    </a:p>
                  </a:txBody>
                  <a:tcPr marL="17581" marR="17581" marT="9525" marB="0" anchor="b"/>
                </a:tc>
                <a:tc>
                  <a:txBody>
                    <a:bodyPr/>
                    <a:lstStyle/>
                    <a:p>
                      <a:pPr algn="r" fontAlgn="b"/>
                      <a:r>
                        <a:rPr lang="en-US" sz="1600" u="none" strike="noStrike"/>
                        <a:t>37</a:t>
                      </a:r>
                      <a:endParaRPr lang="en-US" sz="1600" b="0" i="0" u="none" strike="noStrike">
                        <a:latin typeface="Arial"/>
                      </a:endParaRPr>
                    </a:p>
                  </a:txBody>
                  <a:tcPr marL="17581" marR="17581" marT="9525" marB="0" anchor="b"/>
                </a:tc>
                <a:tc>
                  <a:txBody>
                    <a:bodyPr/>
                    <a:lstStyle/>
                    <a:p>
                      <a:pPr algn="r" fontAlgn="b"/>
                      <a:r>
                        <a:rPr lang="en-US" sz="1600" u="none" strike="noStrike"/>
                        <a:t>194,268</a:t>
                      </a:r>
                      <a:endParaRPr lang="en-US" sz="1600" b="0" i="0" u="none" strike="noStrike">
                        <a:latin typeface="Arial"/>
                      </a:endParaRPr>
                    </a:p>
                  </a:txBody>
                  <a:tcPr marL="17581" marR="17581" marT="9525" marB="0" anchor="b"/>
                </a:tc>
                <a:tc>
                  <a:txBody>
                    <a:bodyPr/>
                    <a:lstStyle/>
                    <a:p>
                      <a:pPr algn="r" fontAlgn="b"/>
                      <a:r>
                        <a:rPr lang="en-US" sz="1600" u="none" strike="noStrike" dirty="0"/>
                        <a:t>70</a:t>
                      </a:r>
                      <a:endParaRPr lang="en-US" sz="1600" b="0" i="0" u="none" strike="noStrike" dirty="0">
                        <a:latin typeface="Arial"/>
                      </a:endParaRPr>
                    </a:p>
                  </a:txBody>
                  <a:tcPr marL="17581" marR="17581" marT="9525" marB="0" anchor="b"/>
                </a:tc>
                <a:tc>
                  <a:txBody>
                    <a:bodyPr/>
                    <a:lstStyle/>
                    <a:p>
                      <a:pPr algn="r" fontAlgn="b"/>
                      <a:r>
                        <a:rPr lang="en-US" sz="1600" u="none" strike="noStrike" dirty="0"/>
                        <a:t>58.5%</a:t>
                      </a:r>
                      <a:endParaRPr lang="en-US" sz="1600" b="0" i="0" u="none" strike="noStrike" dirty="0">
                        <a:latin typeface="Arial"/>
                      </a:endParaRPr>
                    </a:p>
                  </a:txBody>
                  <a:tcPr marL="17581" marR="17581" marT="9525" marB="0" anchor="b"/>
                </a:tc>
                <a:extLst>
                  <a:ext uri="{0D108BD9-81ED-4DB2-BD59-A6C34878D82A}">
                    <a16:rowId xmlns:a16="http://schemas.microsoft.com/office/drawing/2014/main" val="10015"/>
                  </a:ext>
                </a:extLst>
              </a:tr>
              <a:tr h="161925">
                <a:tc>
                  <a:txBody>
                    <a:bodyPr/>
                    <a:lstStyle/>
                    <a:p>
                      <a:pPr algn="l" fontAlgn="b"/>
                      <a:r>
                        <a:rPr lang="en-US" sz="1600" u="none" strike="noStrike" dirty="0"/>
                        <a:t>K Line</a:t>
                      </a:r>
                      <a:endParaRPr lang="en-US" sz="1600" b="0" i="0" u="none" strike="noStrike" dirty="0">
                        <a:latin typeface="Arial"/>
                      </a:endParaRPr>
                    </a:p>
                  </a:txBody>
                  <a:tcPr marL="17581" marR="17581" marT="9525" marB="0" anchor="b"/>
                </a:tc>
                <a:tc>
                  <a:txBody>
                    <a:bodyPr/>
                    <a:lstStyle/>
                    <a:p>
                      <a:pPr algn="r" fontAlgn="b"/>
                      <a:r>
                        <a:rPr lang="en-US" sz="1600" u="none" strike="noStrike" dirty="0"/>
                        <a:t>330,775</a:t>
                      </a:r>
                      <a:endParaRPr lang="en-US" sz="1600" b="0" i="0" u="none" strike="noStrike" dirty="0">
                        <a:latin typeface="Arial"/>
                      </a:endParaRPr>
                    </a:p>
                  </a:txBody>
                  <a:tcPr marL="17581" marR="17581" marT="9525" marB="0" anchor="b"/>
                </a:tc>
                <a:tc>
                  <a:txBody>
                    <a:bodyPr/>
                    <a:lstStyle/>
                    <a:p>
                      <a:pPr algn="r" fontAlgn="b"/>
                      <a:r>
                        <a:rPr lang="en-US" sz="1600" u="none" strike="noStrike"/>
                        <a:t>85</a:t>
                      </a:r>
                      <a:endParaRPr lang="en-US" sz="1600" b="0" i="0" u="none" strike="noStrike">
                        <a:latin typeface="Arial"/>
                      </a:endParaRPr>
                    </a:p>
                  </a:txBody>
                  <a:tcPr marL="17581" marR="17581" marT="9525" marB="0" anchor="b"/>
                </a:tc>
                <a:tc>
                  <a:txBody>
                    <a:bodyPr/>
                    <a:lstStyle/>
                    <a:p>
                      <a:pPr algn="r" fontAlgn="b"/>
                      <a:r>
                        <a:rPr lang="en-US" sz="1600" u="none" strike="noStrike"/>
                        <a:t>199,537</a:t>
                      </a:r>
                      <a:endParaRPr lang="en-US" sz="1600" b="0" i="0" u="none" strike="noStrike">
                        <a:latin typeface="Arial"/>
                      </a:endParaRPr>
                    </a:p>
                  </a:txBody>
                  <a:tcPr marL="17581" marR="17581" marT="9525" marB="0" anchor="b"/>
                </a:tc>
                <a:tc>
                  <a:txBody>
                    <a:bodyPr/>
                    <a:lstStyle/>
                    <a:p>
                      <a:pPr algn="r" fontAlgn="b"/>
                      <a:r>
                        <a:rPr lang="en-US" sz="1600" u="none" strike="noStrike"/>
                        <a:t>36</a:t>
                      </a:r>
                      <a:endParaRPr lang="en-US" sz="1600" b="0" i="0" u="none" strike="noStrike">
                        <a:latin typeface="Arial"/>
                      </a:endParaRPr>
                    </a:p>
                  </a:txBody>
                  <a:tcPr marL="17581" marR="17581" marT="9525" marB="0" anchor="b"/>
                </a:tc>
                <a:tc>
                  <a:txBody>
                    <a:bodyPr/>
                    <a:lstStyle/>
                    <a:p>
                      <a:pPr algn="r" fontAlgn="b"/>
                      <a:r>
                        <a:rPr lang="en-US" sz="1600" u="none" strike="noStrike"/>
                        <a:t>131,238</a:t>
                      </a:r>
                      <a:endParaRPr lang="en-US" sz="1600" b="0" i="0" u="none" strike="noStrike">
                        <a:latin typeface="Arial"/>
                      </a:endParaRPr>
                    </a:p>
                  </a:txBody>
                  <a:tcPr marL="17581" marR="17581" marT="9525" marB="0" anchor="b"/>
                </a:tc>
                <a:tc>
                  <a:txBody>
                    <a:bodyPr/>
                    <a:lstStyle/>
                    <a:p>
                      <a:pPr algn="r" fontAlgn="b"/>
                      <a:r>
                        <a:rPr lang="en-US" sz="1600" u="none" strike="noStrike"/>
                        <a:t>49</a:t>
                      </a:r>
                      <a:endParaRPr lang="en-US" sz="1600" b="0" i="0" u="none" strike="noStrike">
                        <a:latin typeface="Arial"/>
                      </a:endParaRPr>
                    </a:p>
                  </a:txBody>
                  <a:tcPr marL="17581" marR="17581" marT="9525" marB="0" anchor="b"/>
                </a:tc>
                <a:tc>
                  <a:txBody>
                    <a:bodyPr/>
                    <a:lstStyle/>
                    <a:p>
                      <a:pPr algn="r" fontAlgn="b"/>
                      <a:r>
                        <a:rPr lang="en-US" sz="1600" u="none" strike="noStrike" dirty="0"/>
                        <a:t>39.7%</a:t>
                      </a:r>
                      <a:endParaRPr lang="en-US" sz="1600" b="0" i="0" u="none" strike="noStrike" dirty="0">
                        <a:latin typeface="Arial"/>
                      </a:endParaRPr>
                    </a:p>
                  </a:txBody>
                  <a:tcPr marL="17581" marR="17581" marT="9525" marB="0" anchor="b"/>
                </a:tc>
                <a:extLst>
                  <a:ext uri="{0D108BD9-81ED-4DB2-BD59-A6C34878D82A}">
                    <a16:rowId xmlns:a16="http://schemas.microsoft.com/office/drawing/2014/main" val="10016"/>
                  </a:ext>
                </a:extLst>
              </a:tr>
            </a:tbl>
          </a:graphicData>
        </a:graphic>
      </p:graphicFrame>
      <p:sp>
        <p:nvSpPr>
          <p:cNvPr id="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05394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1800" dirty="0"/>
              <a:t>World’s Largest Maritime Container Shipping Operators, 2015</a:t>
            </a:r>
            <a:br>
              <a:rPr lang="en-US" sz="1800" dirty="0"/>
            </a:br>
            <a:br>
              <a:rPr lang="en-US" sz="1800" dirty="0"/>
            </a:br>
            <a:endParaRPr lang="en-US" sz="1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3973680"/>
              </p:ext>
            </p:extLst>
          </p:nvPr>
        </p:nvGraphicFramePr>
        <p:xfrm>
          <a:off x="92075" y="908720"/>
          <a:ext cx="8959656" cy="5387340"/>
        </p:xfrm>
        <a:graphic>
          <a:graphicData uri="http://schemas.openxmlformats.org/drawingml/2006/table">
            <a:tbl>
              <a:tblPr firstRow="1" firstCol="1" bandRow="1">
                <a:tableStyleId>{37CE84F3-28C3-443E-9E96-99CF82512B78}</a:tableStyleId>
              </a:tblPr>
              <a:tblGrid>
                <a:gridCol w="1119957">
                  <a:extLst>
                    <a:ext uri="{9D8B030D-6E8A-4147-A177-3AD203B41FA5}">
                      <a16:colId xmlns:a16="http://schemas.microsoft.com/office/drawing/2014/main" val="813679766"/>
                    </a:ext>
                  </a:extLst>
                </a:gridCol>
                <a:gridCol w="1119957">
                  <a:extLst>
                    <a:ext uri="{9D8B030D-6E8A-4147-A177-3AD203B41FA5}">
                      <a16:colId xmlns:a16="http://schemas.microsoft.com/office/drawing/2014/main" val="2964021830"/>
                    </a:ext>
                  </a:extLst>
                </a:gridCol>
                <a:gridCol w="1119957">
                  <a:extLst>
                    <a:ext uri="{9D8B030D-6E8A-4147-A177-3AD203B41FA5}">
                      <a16:colId xmlns:a16="http://schemas.microsoft.com/office/drawing/2014/main" val="2198660966"/>
                    </a:ext>
                  </a:extLst>
                </a:gridCol>
                <a:gridCol w="1119957">
                  <a:extLst>
                    <a:ext uri="{9D8B030D-6E8A-4147-A177-3AD203B41FA5}">
                      <a16:colId xmlns:a16="http://schemas.microsoft.com/office/drawing/2014/main" val="2013050701"/>
                    </a:ext>
                  </a:extLst>
                </a:gridCol>
                <a:gridCol w="1119957">
                  <a:extLst>
                    <a:ext uri="{9D8B030D-6E8A-4147-A177-3AD203B41FA5}">
                      <a16:colId xmlns:a16="http://schemas.microsoft.com/office/drawing/2014/main" val="2803462158"/>
                    </a:ext>
                  </a:extLst>
                </a:gridCol>
                <a:gridCol w="1119957">
                  <a:extLst>
                    <a:ext uri="{9D8B030D-6E8A-4147-A177-3AD203B41FA5}">
                      <a16:colId xmlns:a16="http://schemas.microsoft.com/office/drawing/2014/main" val="283264539"/>
                    </a:ext>
                  </a:extLst>
                </a:gridCol>
                <a:gridCol w="1119957">
                  <a:extLst>
                    <a:ext uri="{9D8B030D-6E8A-4147-A177-3AD203B41FA5}">
                      <a16:colId xmlns:a16="http://schemas.microsoft.com/office/drawing/2014/main" val="1791573619"/>
                    </a:ext>
                  </a:extLst>
                </a:gridCol>
                <a:gridCol w="1119957">
                  <a:extLst>
                    <a:ext uri="{9D8B030D-6E8A-4147-A177-3AD203B41FA5}">
                      <a16:colId xmlns:a16="http://schemas.microsoft.com/office/drawing/2014/main" val="3730292356"/>
                    </a:ext>
                  </a:extLst>
                </a:gridCol>
              </a:tblGrid>
              <a:tr h="190500">
                <a:tc>
                  <a:txBody>
                    <a:bodyPr/>
                    <a:lstStyle/>
                    <a:p>
                      <a:pPr algn="l" fontAlgn="ctr"/>
                      <a:r>
                        <a:rPr lang="en-US" sz="1100" u="none" strike="noStrike" dirty="0">
                          <a:effectLst/>
                        </a:rPr>
                        <a:t> </a:t>
                      </a:r>
                      <a:endParaRPr lang="en-US" sz="1100" b="1" i="0" u="none" strike="noStrike" dirty="0">
                        <a:solidFill>
                          <a:srgbClr val="000000"/>
                        </a:solidFill>
                        <a:effectLst/>
                        <a:latin typeface="Verdana" panose="020B0604030504040204" pitchFamily="34" charset="0"/>
                      </a:endParaRPr>
                    </a:p>
                  </a:txBody>
                  <a:tcPr marL="13999" marR="13999" marT="7620" marB="0" anchor="ctr"/>
                </a:tc>
                <a:tc gridSpan="2">
                  <a:txBody>
                    <a:bodyPr/>
                    <a:lstStyle/>
                    <a:p>
                      <a:pPr algn="ctr" fontAlgn="ctr"/>
                      <a:r>
                        <a:rPr lang="en-US" sz="1100" u="none" strike="noStrike" dirty="0">
                          <a:effectLst/>
                        </a:rPr>
                        <a:t>Total</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gridSpan="2">
                  <a:txBody>
                    <a:bodyPr/>
                    <a:lstStyle/>
                    <a:p>
                      <a:pPr algn="ctr" fontAlgn="ctr"/>
                      <a:r>
                        <a:rPr lang="en-US" sz="1100" u="none" strike="noStrike" dirty="0">
                          <a:effectLst/>
                        </a:rPr>
                        <a:t>Owned</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gridSpan="3">
                  <a:txBody>
                    <a:bodyPr/>
                    <a:lstStyle/>
                    <a:p>
                      <a:pPr algn="ctr" fontAlgn="ctr"/>
                      <a:r>
                        <a:rPr lang="en-US" sz="1100" u="none" strike="noStrike" dirty="0">
                          <a:effectLst/>
                        </a:rPr>
                        <a:t>Chartered</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5099375"/>
                  </a:ext>
                </a:extLst>
              </a:tr>
              <a:tr h="190500">
                <a:tc>
                  <a:txBody>
                    <a:bodyPr/>
                    <a:lstStyle/>
                    <a:p>
                      <a:pPr algn="l" fontAlgn="ctr"/>
                      <a:r>
                        <a:rPr lang="en-US" sz="1100" u="none" strike="noStrike">
                          <a:effectLst/>
                        </a:rPr>
                        <a:t>Operator</a:t>
                      </a:r>
                      <a:endParaRPr lang="en-US" sz="1100" b="1"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TEU</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Ships</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TEU</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Ships</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TEU</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Ships</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 Chart</a:t>
                      </a:r>
                      <a:endParaRPr lang="en-US" sz="1100" b="0" i="0" u="none" strike="noStrike">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009488466"/>
                  </a:ext>
                </a:extLst>
              </a:tr>
              <a:tr h="236220">
                <a:tc>
                  <a:txBody>
                    <a:bodyPr/>
                    <a:lstStyle/>
                    <a:p>
                      <a:pPr algn="l" fontAlgn="ctr"/>
                      <a:r>
                        <a:rPr lang="en-US" sz="1100" u="none" strike="noStrike" dirty="0">
                          <a:effectLst/>
                        </a:rPr>
                        <a:t>APM-Maersk</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3,035,043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594</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1,738,510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262</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1,296,533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42.7%</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087670989"/>
                  </a:ext>
                </a:extLst>
              </a:tr>
              <a:tr h="236220">
                <a:tc>
                  <a:txBody>
                    <a:bodyPr/>
                    <a:lstStyle/>
                    <a:p>
                      <a:pPr algn="l" fontAlgn="ctr"/>
                      <a:r>
                        <a:rPr lang="en-US" sz="1100" u="none" strike="noStrike" dirty="0">
                          <a:effectLst/>
                        </a:rPr>
                        <a:t>MSC</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2,676,623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1,052,055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190</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1,624,568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60.7%</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36890433"/>
                  </a:ext>
                </a:extLst>
              </a:tr>
              <a:tr h="236220">
                <a:tc>
                  <a:txBody>
                    <a:bodyPr/>
                    <a:lstStyle/>
                    <a:p>
                      <a:pPr algn="l" fontAlgn="ctr"/>
                      <a:r>
                        <a:rPr lang="en-US" sz="1100" u="none" strike="noStrike" dirty="0">
                          <a:effectLst/>
                        </a:rPr>
                        <a:t>CMA CGM Group</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1,832,508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471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603,820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88</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1,228,688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67.0%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856615713"/>
                  </a:ext>
                </a:extLst>
              </a:tr>
              <a:tr h="236220">
                <a:tc>
                  <a:txBody>
                    <a:bodyPr/>
                    <a:lstStyle/>
                    <a:p>
                      <a:pPr algn="l" fontAlgn="ctr"/>
                      <a:r>
                        <a:rPr lang="en-US" sz="1100" u="none" strike="noStrike" dirty="0">
                          <a:effectLst/>
                        </a:rPr>
                        <a:t>Evergreen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951,876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547,991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106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403,885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42.4%</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951051725"/>
                  </a:ext>
                </a:extLst>
              </a:tr>
              <a:tr h="236220">
                <a:tc>
                  <a:txBody>
                    <a:bodyPr/>
                    <a:lstStyle/>
                    <a:p>
                      <a:pPr algn="l" fontAlgn="ctr"/>
                      <a:r>
                        <a:rPr lang="en-US" sz="1100" u="none" strike="noStrike" dirty="0" err="1">
                          <a:effectLst/>
                        </a:rPr>
                        <a:t>Hapag</a:t>
                      </a:r>
                      <a:r>
                        <a:rPr lang="en-US" sz="1100" u="none" strike="noStrike" dirty="0">
                          <a:effectLst/>
                        </a:rPr>
                        <a:t>-Lloyd</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919,386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507,741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69</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411,645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102</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44.8%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98147081"/>
                  </a:ext>
                </a:extLst>
              </a:tr>
              <a:tr h="350520">
                <a:tc>
                  <a:txBody>
                    <a:bodyPr/>
                    <a:lstStyle/>
                    <a:p>
                      <a:pPr algn="l" fontAlgn="ctr"/>
                      <a:r>
                        <a:rPr lang="en-US" sz="1100" u="none" strike="noStrike" dirty="0">
                          <a:effectLst/>
                        </a:rPr>
                        <a:t>COSCO Container 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857,751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464,412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393,339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45.9%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107464252"/>
                  </a:ext>
                </a:extLst>
              </a:tr>
              <a:tr h="190500">
                <a:tc>
                  <a:txBody>
                    <a:bodyPr/>
                    <a:lstStyle/>
                    <a:p>
                      <a:pPr algn="l" fontAlgn="ctr"/>
                      <a:r>
                        <a:rPr lang="en-US" sz="1100" u="none" strike="noStrike" dirty="0">
                          <a:effectLst/>
                        </a:rPr>
                        <a:t>CSCL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698,595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135</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486,802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211,793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70</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30.3%</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927372832"/>
                  </a:ext>
                </a:extLst>
              </a:tr>
              <a:tr h="236220">
                <a:tc>
                  <a:txBody>
                    <a:bodyPr/>
                    <a:lstStyle/>
                    <a:p>
                      <a:pPr algn="l" fontAlgn="ctr"/>
                      <a:r>
                        <a:rPr lang="en-US" sz="1100" u="none" strike="noStrike" dirty="0">
                          <a:effectLst/>
                        </a:rPr>
                        <a:t>Hamburg </a:t>
                      </a:r>
                      <a:r>
                        <a:rPr lang="en-US" sz="1100" u="none" strike="noStrike" dirty="0" err="1">
                          <a:effectLst/>
                        </a:rPr>
                        <a:t>Süd</a:t>
                      </a:r>
                      <a:r>
                        <a:rPr lang="en-US" sz="1100" u="none" strike="noStrike" dirty="0">
                          <a:effectLst/>
                        </a:rPr>
                        <a:t> Group</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641,723</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134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292,311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349,412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54.4%</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657146673"/>
                  </a:ext>
                </a:extLst>
              </a:tr>
              <a:tr h="236220">
                <a:tc>
                  <a:txBody>
                    <a:bodyPr/>
                    <a:lstStyle/>
                    <a:p>
                      <a:pPr algn="l" fontAlgn="ctr"/>
                      <a:r>
                        <a:rPr lang="en-US" sz="1100" u="none" strike="noStrike" dirty="0" err="1">
                          <a:effectLst/>
                        </a:rPr>
                        <a:t>Hanjin</a:t>
                      </a:r>
                      <a:r>
                        <a:rPr lang="en-US" sz="1100" u="none" strike="noStrike" dirty="0">
                          <a:effectLst/>
                        </a:rPr>
                        <a:t> Shipping</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633,564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278,102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355,462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67</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56.1%</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535670216"/>
                  </a:ext>
                </a:extLst>
              </a:tr>
              <a:tr h="190500">
                <a:tc>
                  <a:txBody>
                    <a:bodyPr/>
                    <a:lstStyle/>
                    <a:p>
                      <a:pPr algn="l" fontAlgn="ctr"/>
                      <a:r>
                        <a:rPr lang="en-US" sz="1100" u="none" strike="noStrike" dirty="0">
                          <a:effectLst/>
                        </a:rPr>
                        <a:t>OOCL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577,233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349,019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228,214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59</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39.5%</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81756524"/>
                  </a:ext>
                </a:extLst>
              </a:tr>
              <a:tr h="190500">
                <a:tc>
                  <a:txBody>
                    <a:bodyPr/>
                    <a:lstStyle/>
                    <a:p>
                      <a:pPr algn="l" fontAlgn="ctr"/>
                      <a:r>
                        <a:rPr lang="en-US" sz="1100" u="none" strike="noStrike" dirty="0">
                          <a:effectLst/>
                        </a:rPr>
                        <a:t>MOL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568,938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170,446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398,492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70.0%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077859138"/>
                  </a:ext>
                </a:extLst>
              </a:tr>
              <a:tr h="190500">
                <a:tc>
                  <a:txBody>
                    <a:bodyPr/>
                    <a:lstStyle/>
                    <a:p>
                      <a:pPr algn="l" fontAlgn="ctr"/>
                      <a:r>
                        <a:rPr lang="en-US" sz="1100" u="none" strike="noStrike" dirty="0">
                          <a:effectLst/>
                        </a:rPr>
                        <a:t>APL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533,533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399,895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133,638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25.0%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662312347"/>
                  </a:ext>
                </a:extLst>
              </a:tr>
              <a:tr h="230298">
                <a:tc>
                  <a:txBody>
                    <a:bodyPr/>
                    <a:lstStyle/>
                    <a:p>
                      <a:pPr algn="l" fontAlgn="ctr"/>
                      <a:r>
                        <a:rPr lang="en-US" sz="1100" u="none" strike="noStrike" dirty="0">
                          <a:effectLst/>
                        </a:rPr>
                        <a:t>Yang Ming Marine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529,432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196,481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332,951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62.9%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1009550713"/>
                  </a:ext>
                </a:extLst>
              </a:tr>
              <a:tr h="190500">
                <a:tc>
                  <a:txBody>
                    <a:bodyPr/>
                    <a:lstStyle/>
                    <a:p>
                      <a:pPr algn="l" fontAlgn="ctr"/>
                      <a:r>
                        <a:rPr lang="en-US" sz="1100" u="none" strike="noStrike" dirty="0">
                          <a:effectLst/>
                        </a:rPr>
                        <a:t>NYK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527,223</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279,294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247,929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47.0%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656066403"/>
                  </a:ext>
                </a:extLst>
              </a:tr>
              <a:tr h="190500">
                <a:tc>
                  <a:txBody>
                    <a:bodyPr/>
                    <a:lstStyle/>
                    <a:p>
                      <a:pPr algn="l" fontAlgn="ctr"/>
                      <a:r>
                        <a:rPr lang="en-US" sz="1100" u="none" strike="noStrike" dirty="0">
                          <a:effectLst/>
                        </a:rPr>
                        <a:t>UASC</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467,624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297,876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169,748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36.3%</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803896965"/>
                  </a:ext>
                </a:extLst>
              </a:tr>
              <a:tr h="236220">
                <a:tc>
                  <a:txBody>
                    <a:bodyPr/>
                    <a:lstStyle/>
                    <a:p>
                      <a:pPr algn="l" fontAlgn="ctr"/>
                      <a:r>
                        <a:rPr lang="en-US" sz="1100" u="none" strike="noStrike" dirty="0">
                          <a:effectLst/>
                        </a:rPr>
                        <a:t>Hyundai M.M.</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388,969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58</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165,080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223,889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57.6%</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743487931"/>
                  </a:ext>
                </a:extLst>
              </a:tr>
              <a:tr h="190500">
                <a:tc>
                  <a:txBody>
                    <a:bodyPr/>
                    <a:lstStyle/>
                    <a:p>
                      <a:pPr algn="l" fontAlgn="ctr"/>
                      <a:r>
                        <a:rPr lang="en-US" sz="1100" u="none" strike="noStrike" dirty="0">
                          <a:effectLst/>
                        </a:rPr>
                        <a:t>K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378,368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80,150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298,218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78.8%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46227884"/>
                  </a:ext>
                </a:extLst>
              </a:tr>
              <a:tr h="236220">
                <a:tc>
                  <a:txBody>
                    <a:bodyPr/>
                    <a:lstStyle/>
                    <a:p>
                      <a:pPr algn="l" fontAlgn="ctr"/>
                      <a:r>
                        <a:rPr lang="en-US" sz="1100" u="none" strike="noStrike" dirty="0">
                          <a:effectLst/>
                        </a:rPr>
                        <a:t>PIL (Pacific Int.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367,551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290,904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76,647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90281938"/>
                  </a:ext>
                </a:extLst>
              </a:tr>
              <a:tr h="190500">
                <a:tc>
                  <a:txBody>
                    <a:bodyPr/>
                    <a:lstStyle/>
                    <a:p>
                      <a:pPr algn="l" fontAlgn="ctr"/>
                      <a:r>
                        <a:rPr lang="en-US" sz="1100" u="none" strike="noStrike" dirty="0" err="1">
                          <a:effectLst/>
                        </a:rPr>
                        <a:t>Zim</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357,482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43,555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313,927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87.8%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10849787"/>
                  </a:ext>
                </a:extLst>
              </a:tr>
              <a:tr h="236220">
                <a:tc>
                  <a:txBody>
                    <a:bodyPr/>
                    <a:lstStyle/>
                    <a:p>
                      <a:pPr algn="l" fontAlgn="ctr"/>
                      <a:r>
                        <a:rPr lang="en-US" sz="1100" u="none" strike="noStrike" dirty="0">
                          <a:effectLst/>
                        </a:rPr>
                        <a:t>Wan Hai Lines</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206,343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169,267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37,076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18.00%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1784887885"/>
                  </a:ext>
                </a:extLst>
              </a:tr>
            </a:tbl>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00097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World’s Largest Maritime Container Shipping Operators, 2015</a:t>
            </a:r>
            <a:br>
              <a:rPr lang="en-US" sz="2000" dirty="0"/>
            </a:br>
            <a:br>
              <a:rPr lang="en-US" sz="2000" dirty="0"/>
            </a:br>
            <a:endParaRPr lang="en-US" sz="20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83789146"/>
              </p:ext>
            </p:extLst>
          </p:nvPr>
        </p:nvGraphicFramePr>
        <p:xfrm>
          <a:off x="92075" y="836712"/>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385975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World’s Largest Maritime Container Shipping Operators, 2016</a:t>
            </a:r>
            <a:br>
              <a:rPr lang="en-US" sz="2000" dirty="0"/>
            </a:br>
            <a:endParaRPr lang="en-US" sz="2000"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230258077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2"/>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58042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Main Alliances in Container Maritime Shipping</a:t>
            </a:r>
            <a:br>
              <a:rPr lang="en-US" sz="2800" dirty="0"/>
            </a:b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42501804"/>
              </p:ext>
            </p:extLst>
          </p:nvPr>
        </p:nvGraphicFramePr>
        <p:xfrm>
          <a:off x="92075" y="1082675"/>
          <a:ext cx="8959851" cy="3754120"/>
        </p:xfrm>
        <a:graphic>
          <a:graphicData uri="http://schemas.openxmlformats.org/drawingml/2006/table">
            <a:tbl>
              <a:tblPr firstRow="1" bandRow="1">
                <a:tableStyleId>{37CE84F3-28C3-443E-9E96-99CF82512B78}</a:tableStyleId>
              </a:tblPr>
              <a:tblGrid>
                <a:gridCol w="1705623">
                  <a:extLst>
                    <a:ext uri="{9D8B030D-6E8A-4147-A177-3AD203B41FA5}">
                      <a16:colId xmlns:a16="http://schemas.microsoft.com/office/drawing/2014/main" val="931241597"/>
                    </a:ext>
                  </a:extLst>
                </a:gridCol>
                <a:gridCol w="4267611">
                  <a:extLst>
                    <a:ext uri="{9D8B030D-6E8A-4147-A177-3AD203B41FA5}">
                      <a16:colId xmlns:a16="http://schemas.microsoft.com/office/drawing/2014/main" val="1824917936"/>
                    </a:ext>
                  </a:extLst>
                </a:gridCol>
                <a:gridCol w="2986617">
                  <a:extLst>
                    <a:ext uri="{9D8B030D-6E8A-4147-A177-3AD203B41FA5}">
                      <a16:colId xmlns:a16="http://schemas.microsoft.com/office/drawing/2014/main" val="3850995893"/>
                    </a:ext>
                  </a:extLst>
                </a:gridCol>
              </a:tblGrid>
              <a:tr h="370840">
                <a:tc>
                  <a:txBody>
                    <a:bodyPr/>
                    <a:lstStyle/>
                    <a:p>
                      <a:r>
                        <a:rPr lang="en-US" dirty="0"/>
                        <a:t>Name</a:t>
                      </a:r>
                    </a:p>
                  </a:txBody>
                  <a:tcPr/>
                </a:tc>
                <a:tc>
                  <a:txBody>
                    <a:bodyPr/>
                    <a:lstStyle/>
                    <a:p>
                      <a:r>
                        <a:rPr lang="en-US" dirty="0"/>
                        <a:t>Shipping Lines</a:t>
                      </a:r>
                    </a:p>
                  </a:txBody>
                  <a:tcPr/>
                </a:tc>
                <a:tc>
                  <a:txBody>
                    <a:bodyPr/>
                    <a:lstStyle/>
                    <a:p>
                      <a:r>
                        <a:rPr lang="en-US" dirty="0"/>
                        <a:t>Total Capacity (2015)</a:t>
                      </a:r>
                    </a:p>
                  </a:txBody>
                  <a:tcPr/>
                </a:tc>
                <a:extLst>
                  <a:ext uri="{0D108BD9-81ED-4DB2-BD59-A6C34878D82A}">
                    <a16:rowId xmlns:a16="http://schemas.microsoft.com/office/drawing/2014/main" val="1991736208"/>
                  </a:ext>
                </a:extLst>
              </a:tr>
              <a:tr h="370840">
                <a:tc>
                  <a:txBody>
                    <a:bodyPr/>
                    <a:lstStyle/>
                    <a:p>
                      <a:r>
                        <a:rPr lang="en-US" dirty="0"/>
                        <a:t>2M (2015)</a:t>
                      </a:r>
                    </a:p>
                  </a:txBody>
                  <a:tcPr/>
                </a:tc>
                <a:tc>
                  <a:txBody>
                    <a:bodyPr/>
                    <a:lstStyle/>
                    <a:p>
                      <a:r>
                        <a:rPr lang="en-US" dirty="0"/>
                        <a:t>Maersk, Mediterranean Shipping Co. (MSC)</a:t>
                      </a:r>
                    </a:p>
                  </a:txBody>
                  <a:tcPr/>
                </a:tc>
                <a:tc>
                  <a:txBody>
                    <a:bodyPr/>
                    <a:lstStyle/>
                    <a:p>
                      <a:r>
                        <a:rPr lang="en-US" dirty="0"/>
                        <a:t>7.711 M TEU</a:t>
                      </a:r>
                    </a:p>
                  </a:txBody>
                  <a:tcPr/>
                </a:tc>
                <a:extLst>
                  <a:ext uri="{0D108BD9-81ED-4DB2-BD59-A6C34878D82A}">
                    <a16:rowId xmlns:a16="http://schemas.microsoft.com/office/drawing/2014/main" val="2759916893"/>
                  </a:ext>
                </a:extLst>
              </a:tr>
              <a:tr h="370840">
                <a:tc>
                  <a:txBody>
                    <a:bodyPr/>
                    <a:lstStyle/>
                    <a:p>
                      <a:r>
                        <a:rPr lang="en-US" dirty="0"/>
                        <a:t>Ocean 3 (2015)</a:t>
                      </a:r>
                    </a:p>
                  </a:txBody>
                  <a:tcPr/>
                </a:tc>
                <a:tc>
                  <a:txBody>
                    <a:bodyPr/>
                    <a:lstStyle/>
                    <a:p>
                      <a:r>
                        <a:rPr lang="en-US" dirty="0"/>
                        <a:t>CMA-CGM, China Shipping Container Lines (CSCL), United Arab Shipping Company (UASC)</a:t>
                      </a:r>
                    </a:p>
                  </a:txBody>
                  <a:tcPr/>
                </a:tc>
                <a:tc>
                  <a:txBody>
                    <a:bodyPr/>
                    <a:lstStyle/>
                    <a:p>
                      <a:r>
                        <a:rPr lang="en-US" dirty="0"/>
                        <a:t>2.997 M TEU</a:t>
                      </a:r>
                    </a:p>
                  </a:txBody>
                  <a:tcPr/>
                </a:tc>
                <a:extLst>
                  <a:ext uri="{0D108BD9-81ED-4DB2-BD59-A6C34878D82A}">
                    <a16:rowId xmlns:a16="http://schemas.microsoft.com/office/drawing/2014/main" val="3211449289"/>
                  </a:ext>
                </a:extLst>
              </a:tr>
              <a:tr h="370840">
                <a:tc>
                  <a:txBody>
                    <a:bodyPr/>
                    <a:lstStyle/>
                    <a:p>
                      <a:r>
                        <a:rPr lang="en-US" dirty="0"/>
                        <a:t>CKYHE (2014)</a:t>
                      </a:r>
                    </a:p>
                  </a:txBody>
                  <a:tcPr/>
                </a:tc>
                <a:tc>
                  <a:txBody>
                    <a:bodyPr/>
                    <a:lstStyle/>
                    <a:p>
                      <a:r>
                        <a:rPr lang="en-US" dirty="0"/>
                        <a:t>China Overseas</a:t>
                      </a:r>
                      <a:r>
                        <a:rPr lang="en-US" baseline="0" dirty="0"/>
                        <a:t> Shipping Co. (</a:t>
                      </a:r>
                      <a:r>
                        <a:rPr lang="en-US" dirty="0"/>
                        <a:t>COSCO), K-line, Yang Ming Line, </a:t>
                      </a:r>
                      <a:r>
                        <a:rPr lang="en-US" dirty="0" err="1"/>
                        <a:t>Hanjin</a:t>
                      </a:r>
                      <a:r>
                        <a:rPr lang="en-US" dirty="0"/>
                        <a:t>, Evergreen</a:t>
                      </a:r>
                    </a:p>
                  </a:txBody>
                  <a:tcPr/>
                </a:tc>
                <a:tc>
                  <a:txBody>
                    <a:bodyPr/>
                    <a:lstStyle/>
                    <a:p>
                      <a:r>
                        <a:rPr lang="en-US" dirty="0"/>
                        <a:t>3.348 M TEU</a:t>
                      </a:r>
                    </a:p>
                  </a:txBody>
                  <a:tcPr/>
                </a:tc>
                <a:extLst>
                  <a:ext uri="{0D108BD9-81ED-4DB2-BD59-A6C34878D82A}">
                    <a16:rowId xmlns:a16="http://schemas.microsoft.com/office/drawing/2014/main" val="45025520"/>
                  </a:ext>
                </a:extLst>
              </a:tr>
              <a:tr h="370840">
                <a:tc>
                  <a:txBody>
                    <a:bodyPr/>
                    <a:lstStyle/>
                    <a:p>
                      <a:r>
                        <a:rPr lang="en-US" dirty="0"/>
                        <a:t>G6 (2012)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American President Lines (APL), </a:t>
                      </a:r>
                      <a:r>
                        <a:rPr lang="en-US" dirty="0" err="1"/>
                        <a:t>Hapag</a:t>
                      </a:r>
                      <a:r>
                        <a:rPr lang="en-US" dirty="0"/>
                        <a:t> Lloyd, Hyundai Merchant Marine, Mitsui (MOL), Nippon (NYK), OOCL</a:t>
                      </a:r>
                    </a:p>
                  </a:txBody>
                  <a:tcPr/>
                </a:tc>
                <a:tc>
                  <a:txBody>
                    <a:bodyPr/>
                    <a:lstStyle/>
                    <a:p>
                      <a:r>
                        <a:rPr lang="en-US" dirty="0"/>
                        <a:t>3.513 M TEU</a:t>
                      </a:r>
                    </a:p>
                  </a:txBody>
                  <a:tcPr/>
                </a:tc>
                <a:extLst>
                  <a:ext uri="{0D108BD9-81ED-4DB2-BD59-A6C34878D82A}">
                    <a16:rowId xmlns:a16="http://schemas.microsoft.com/office/drawing/2014/main" val="2600663029"/>
                  </a:ext>
                </a:extLst>
              </a:tr>
            </a:tbl>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924721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800" dirty="0"/>
              <a:t>Liner Shipping Connectivity Index and Container Port Throughput</a:t>
            </a:r>
            <a:br>
              <a:rPr lang="en-US" sz="1800" dirty="0"/>
            </a:br>
            <a:br>
              <a:rPr lang="en-US" sz="1800" dirty="0"/>
            </a:br>
            <a:br>
              <a:rPr lang="en-US" sz="1800" dirty="0"/>
            </a:br>
            <a:endParaRPr lang="en-US"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49" y="798319"/>
            <a:ext cx="8961120" cy="5754848"/>
          </a:xfrm>
          <a:prstGeom prst="rect">
            <a:avLst/>
          </a:prstGeom>
        </p:spPr>
      </p:pic>
      <p:sp>
        <p:nvSpPr>
          <p:cNvPr id="6" name="Footer Placeholder 2"/>
          <p:cNvSpPr>
            <a:spLocks noGrp="1"/>
          </p:cNvSpPr>
          <p:nvPr>
            <p:ph type="ftr" sz="quarter" idx="11"/>
          </p:nvPr>
        </p:nvSpPr>
        <p:spPr>
          <a:xfrm>
            <a:off x="0" y="645333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00533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a:t>Maritime transport</a:t>
            </a:r>
            <a:endParaRPr lang="it-IT" dirty="0"/>
          </a:p>
        </p:txBody>
      </p:sp>
      <p:sp>
        <p:nvSpPr>
          <p:cNvPr id="6" name="Sottotitolo 5"/>
          <p:cNvSpPr>
            <a:spLocks noGrp="1"/>
          </p:cNvSpPr>
          <p:nvPr>
            <p:ph type="subTitle" idx="1"/>
          </p:nvPr>
        </p:nvSpPr>
        <p:spPr/>
        <p:txBody>
          <a:bodyPr/>
          <a:lstStyle/>
          <a:p>
            <a:endParaRPr lang="it-IT"/>
          </a:p>
        </p:txBody>
      </p:sp>
    </p:spTree>
    <p:extLst>
      <p:ext uri="{BB962C8B-B14F-4D97-AF65-F5344CB8AC3E}">
        <p14:creationId xmlns:p14="http://schemas.microsoft.com/office/powerpoint/2010/main" val="1337007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a:t>Three Major Pendulum Routes Serviced by OOCL, 2006</a:t>
            </a:r>
          </a:p>
        </p:txBody>
      </p:sp>
      <p:sp>
        <p:nvSpPr>
          <p:cNvPr id="4" name="Footer Placeholder 2"/>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85" y="754119"/>
            <a:ext cx="8229600" cy="5832382"/>
          </a:xfrm>
          <a:prstGeom prst="rect">
            <a:avLst/>
          </a:prstGeom>
        </p:spPr>
      </p:pic>
    </p:spTree>
    <p:extLst>
      <p:ext uri="{BB962C8B-B14F-4D97-AF65-F5344CB8AC3E}">
        <p14:creationId xmlns:p14="http://schemas.microsoft.com/office/powerpoint/2010/main" val="2552451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AMAX Round-the-World Route, 2005-2007</a:t>
            </a:r>
            <a:br>
              <a:rPr lang="en-US" sz="2000" dirty="0"/>
            </a:br>
            <a:br>
              <a:rPr lang="en-US" sz="2000" dirty="0"/>
            </a:br>
            <a:endParaRPr lang="en-US" sz="2000" dirty="0"/>
          </a:p>
        </p:txBody>
      </p:sp>
      <p:sp>
        <p:nvSpPr>
          <p:cNvPr id="4" name="Footer Placeholder 3"/>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7" y="914391"/>
            <a:ext cx="8686818" cy="5486411"/>
          </a:xfrm>
          <a:prstGeom prst="rect">
            <a:avLst/>
          </a:prstGeom>
        </p:spPr>
      </p:pic>
    </p:spTree>
    <p:extLst>
      <p:ext uri="{BB962C8B-B14F-4D97-AF65-F5344CB8AC3E}">
        <p14:creationId xmlns:p14="http://schemas.microsoft.com/office/powerpoint/2010/main" val="3234822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Global Maritime Piracy, 2008-2009</a:t>
            </a:r>
            <a:br>
              <a:rPr lang="en-US" sz="3200" dirty="0"/>
            </a:br>
            <a:endParaRPr lang="en-US" sz="3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477" b="8241"/>
          <a:stretch/>
        </p:blipFill>
        <p:spPr>
          <a:xfrm>
            <a:off x="0" y="1144515"/>
            <a:ext cx="9144000" cy="4638612"/>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979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291"/>
          <p:cNvSpPr/>
          <p:nvPr/>
        </p:nvSpPr>
        <p:spPr bwMode="auto">
          <a:xfrm>
            <a:off x="7454541" y="5626052"/>
            <a:ext cx="822960"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318" name="Straight Connector 317"/>
          <p:cNvCxnSpPr/>
          <p:nvPr/>
        </p:nvCxnSpPr>
        <p:spPr>
          <a:xfrm>
            <a:off x="7457582" y="5664152"/>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6" name="Freeform 275"/>
          <p:cNvSpPr>
            <a:spLocks/>
          </p:cNvSpPr>
          <p:nvPr/>
        </p:nvSpPr>
        <p:spPr bwMode="auto">
          <a:xfrm>
            <a:off x="7555576" y="5067929"/>
            <a:ext cx="649224" cy="234254"/>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88173">
                <a:moveTo>
                  <a:pt x="233" y="0"/>
                </a:moveTo>
                <a:lnTo>
                  <a:pt x="813033" y="0"/>
                </a:lnTo>
                <a:cubicBezTo>
                  <a:pt x="812994" y="112917"/>
                  <a:pt x="812956" y="285384"/>
                  <a:pt x="812917" y="398301"/>
                </a:cubicBezTo>
                <a:lnTo>
                  <a:pt x="719446" y="399274"/>
                </a:lnTo>
                <a:lnTo>
                  <a:pt x="719446" y="488173"/>
                </a:lnTo>
                <a:lnTo>
                  <a:pt x="108219" y="484466"/>
                </a:lnTo>
                <a:cubicBezTo>
                  <a:pt x="108258" y="457536"/>
                  <a:pt x="108295" y="430347"/>
                  <a:pt x="108334" y="403417"/>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277" name="Straight Connector 276"/>
          <p:cNvCxnSpPr/>
          <p:nvPr/>
        </p:nvCxnSpPr>
        <p:spPr>
          <a:xfrm>
            <a:off x="7554694" y="5067666"/>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7554694" y="5221690"/>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7643841" y="5262547"/>
            <a:ext cx="4846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7555836" y="51102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7555220" y="51483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7554604" y="51864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3" name="Freeform 242"/>
          <p:cNvSpPr>
            <a:spLocks noChangeAspect="1"/>
          </p:cNvSpPr>
          <p:nvPr/>
        </p:nvSpPr>
        <p:spPr bwMode="auto">
          <a:xfrm>
            <a:off x="7583361" y="4261632"/>
            <a:ext cx="566928" cy="204052"/>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64661 w 813033"/>
              <a:gd name="connsiteY6" fmla="*/ 339896 h 432594"/>
              <a:gd name="connsiteX7" fmla="*/ 0 w 813033"/>
              <a:gd name="connsiteY7" fmla="*/ 337564 h 432594"/>
              <a:gd name="connsiteX8" fmla="*/ 233 w 813033"/>
              <a:gd name="connsiteY8" fmla="*/ 0 h 432594"/>
              <a:gd name="connsiteX0" fmla="*/ 233 w 813033"/>
              <a:gd name="connsiteY0" fmla="*/ 0 h 437080"/>
              <a:gd name="connsiteX1" fmla="*/ 813033 w 813033"/>
              <a:gd name="connsiteY1" fmla="*/ 0 h 437080"/>
              <a:gd name="connsiteX2" fmla="*/ 812917 w 813033"/>
              <a:gd name="connsiteY2" fmla="*/ 338752 h 437080"/>
              <a:gd name="connsiteX3" fmla="*/ 726603 w 813033"/>
              <a:gd name="connsiteY3" fmla="*/ 339725 h 437080"/>
              <a:gd name="connsiteX4" fmla="*/ 726603 w 813033"/>
              <a:gd name="connsiteY4" fmla="*/ 432594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26603 w 813033"/>
              <a:gd name="connsiteY3" fmla="*/ 339725 h 437080"/>
              <a:gd name="connsiteX4" fmla="*/ 756654 w 813033"/>
              <a:gd name="connsiteY4" fmla="*/ 428498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53922 w 813033"/>
              <a:gd name="connsiteY3" fmla="*/ 335628 h 437080"/>
              <a:gd name="connsiteX4" fmla="*/ 756654 w 813033"/>
              <a:gd name="connsiteY4" fmla="*/ 428498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53922 w 813033"/>
              <a:gd name="connsiteY3" fmla="*/ 335628 h 437080"/>
              <a:gd name="connsiteX4" fmla="*/ 756654 w 813033"/>
              <a:gd name="connsiteY4" fmla="*/ 428498 h 437080"/>
              <a:gd name="connsiteX5" fmla="*/ 67277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5628 h 438797"/>
              <a:gd name="connsiteX4" fmla="*/ 756654 w 813033"/>
              <a:gd name="connsiteY4" fmla="*/ 428498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6654 w 813033"/>
              <a:gd name="connsiteY4" fmla="*/ 428498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2072 w 813033"/>
              <a:gd name="connsiteY4" fmla="*/ 435367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4363 w 813033"/>
              <a:gd name="connsiteY4" fmla="*/ 435367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38797">
                <a:moveTo>
                  <a:pt x="233" y="0"/>
                </a:moveTo>
                <a:lnTo>
                  <a:pt x="813033" y="0"/>
                </a:lnTo>
                <a:cubicBezTo>
                  <a:pt x="812994" y="112917"/>
                  <a:pt x="812956" y="225835"/>
                  <a:pt x="812917" y="338752"/>
                </a:cubicBezTo>
                <a:lnTo>
                  <a:pt x="753922" y="339063"/>
                </a:lnTo>
                <a:cubicBezTo>
                  <a:pt x="754833" y="370020"/>
                  <a:pt x="753452" y="404410"/>
                  <a:pt x="754363" y="435367"/>
                </a:cubicBezTo>
                <a:lnTo>
                  <a:pt x="63841" y="438797"/>
                </a:lnTo>
                <a:cubicBezTo>
                  <a:pt x="63880" y="411867"/>
                  <a:pt x="64622" y="366826"/>
                  <a:pt x="64661" y="339896"/>
                </a:cubicBezTo>
                <a:lnTo>
                  <a:pt x="0" y="337564"/>
                </a:lnTo>
                <a:cubicBezTo>
                  <a:pt x="78" y="225043"/>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08" name="Freeform 207"/>
          <p:cNvSpPr>
            <a:spLocks/>
          </p:cNvSpPr>
          <p:nvPr/>
        </p:nvSpPr>
        <p:spPr bwMode="auto">
          <a:xfrm>
            <a:off x="7695914" y="3338778"/>
            <a:ext cx="347472" cy="236159"/>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2143">
                <a:moveTo>
                  <a:pt x="233" y="0"/>
                </a:moveTo>
                <a:lnTo>
                  <a:pt x="813033" y="0"/>
                </a:lnTo>
                <a:cubicBezTo>
                  <a:pt x="812994" y="112917"/>
                  <a:pt x="812956" y="285384"/>
                  <a:pt x="812917" y="398301"/>
                </a:cubicBezTo>
                <a:lnTo>
                  <a:pt x="726603" y="399274"/>
                </a:lnTo>
                <a:lnTo>
                  <a:pt x="726603" y="492143"/>
                </a:lnTo>
                <a:lnTo>
                  <a:pt x="89133" y="488436"/>
                </a:lnTo>
                <a:cubicBezTo>
                  <a:pt x="89172" y="461506"/>
                  <a:pt x="89210" y="426376"/>
                  <a:pt x="89249" y="399446"/>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9" name="Freeform 188"/>
          <p:cNvSpPr>
            <a:spLocks/>
          </p:cNvSpPr>
          <p:nvPr/>
        </p:nvSpPr>
        <p:spPr bwMode="auto">
          <a:xfrm>
            <a:off x="7697873" y="2790427"/>
            <a:ext cx="347472" cy="201168"/>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32594">
                <a:moveTo>
                  <a:pt x="233" y="0"/>
                </a:moveTo>
                <a:lnTo>
                  <a:pt x="813033" y="0"/>
                </a:lnTo>
                <a:cubicBezTo>
                  <a:pt x="812994" y="112917"/>
                  <a:pt x="812956" y="225835"/>
                  <a:pt x="812917" y="338752"/>
                </a:cubicBezTo>
                <a:lnTo>
                  <a:pt x="726603" y="339725"/>
                </a:lnTo>
                <a:lnTo>
                  <a:pt x="726603" y="432594"/>
                </a:lnTo>
                <a:lnTo>
                  <a:pt x="89133" y="428887"/>
                </a:lnTo>
                <a:cubicBezTo>
                  <a:pt x="89172" y="401957"/>
                  <a:pt x="89210" y="366827"/>
                  <a:pt x="89249" y="339897"/>
                </a:cubicBezTo>
                <a:lnTo>
                  <a:pt x="0" y="337564"/>
                </a:lnTo>
                <a:cubicBezTo>
                  <a:pt x="78" y="225043"/>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Evolution of Containerships</a:t>
            </a:r>
            <a:br>
              <a:rPr lang="en-US" dirty="0"/>
            </a:br>
            <a:endParaRPr lang="en-US" dirty="0"/>
          </a:p>
        </p:txBody>
      </p:sp>
      <p:sp>
        <p:nvSpPr>
          <p:cNvPr id="9" name="TextBox 8"/>
          <p:cNvSpPr txBox="1"/>
          <p:nvPr/>
        </p:nvSpPr>
        <p:spPr>
          <a:xfrm>
            <a:off x="679922" y="1052620"/>
            <a:ext cx="1949573" cy="307777"/>
          </a:xfrm>
          <a:prstGeom prst="rect">
            <a:avLst/>
          </a:prstGeom>
          <a:noFill/>
        </p:spPr>
        <p:txBody>
          <a:bodyPr wrap="none" rtlCol="0">
            <a:spAutoFit/>
          </a:bodyPr>
          <a:lstStyle/>
          <a:p>
            <a:r>
              <a:rPr lang="en-US" sz="1400" b="1" dirty="0">
                <a:solidFill>
                  <a:schemeClr val="accent5">
                    <a:lumMod val="50000"/>
                  </a:schemeClr>
                </a:solidFill>
                <a:latin typeface="Agency FB" pitchFamily="34" charset="0"/>
              </a:rPr>
              <a:t>Early Containerships (1956-)</a:t>
            </a:r>
          </a:p>
        </p:txBody>
      </p:sp>
      <p:sp>
        <p:nvSpPr>
          <p:cNvPr id="10" name="TextBox 9"/>
          <p:cNvSpPr txBox="1"/>
          <p:nvPr/>
        </p:nvSpPr>
        <p:spPr>
          <a:xfrm>
            <a:off x="679922" y="2506962"/>
            <a:ext cx="1231427" cy="307777"/>
          </a:xfrm>
          <a:prstGeom prst="rect">
            <a:avLst/>
          </a:prstGeom>
          <a:noFill/>
        </p:spPr>
        <p:txBody>
          <a:bodyPr wrap="none" rtlCol="0">
            <a:spAutoFit/>
          </a:bodyPr>
          <a:lstStyle/>
          <a:p>
            <a:r>
              <a:rPr lang="en-US" sz="1400" b="1" dirty="0" err="1">
                <a:solidFill>
                  <a:schemeClr val="accent3">
                    <a:lumMod val="50000"/>
                  </a:schemeClr>
                </a:solidFill>
                <a:latin typeface="Agency FB" pitchFamily="34" charset="0"/>
              </a:rPr>
              <a:t>Panamax</a:t>
            </a:r>
            <a:r>
              <a:rPr lang="en-US" sz="1400" b="1" dirty="0">
                <a:solidFill>
                  <a:schemeClr val="accent3">
                    <a:lumMod val="50000"/>
                  </a:schemeClr>
                </a:solidFill>
                <a:latin typeface="Agency FB" pitchFamily="34" charset="0"/>
              </a:rPr>
              <a:t> (1980-)</a:t>
            </a:r>
          </a:p>
        </p:txBody>
      </p:sp>
      <p:sp>
        <p:nvSpPr>
          <p:cNvPr id="11" name="TextBox 10"/>
          <p:cNvSpPr txBox="1"/>
          <p:nvPr/>
        </p:nvSpPr>
        <p:spPr>
          <a:xfrm>
            <a:off x="679922" y="3851159"/>
            <a:ext cx="1616148" cy="307777"/>
          </a:xfrm>
          <a:prstGeom prst="rect">
            <a:avLst/>
          </a:prstGeom>
          <a:noFill/>
        </p:spPr>
        <p:txBody>
          <a:bodyPr wrap="none" rtlCol="0">
            <a:spAutoFit/>
          </a:bodyPr>
          <a:lstStyle/>
          <a:p>
            <a:r>
              <a:rPr lang="en-US" sz="1400" b="1" dirty="0">
                <a:solidFill>
                  <a:schemeClr val="accent2">
                    <a:lumMod val="75000"/>
                  </a:schemeClr>
                </a:solidFill>
                <a:latin typeface="Agency FB" pitchFamily="34" charset="0"/>
              </a:rPr>
              <a:t>Post Panamax I (1988-)</a:t>
            </a:r>
          </a:p>
        </p:txBody>
      </p:sp>
      <p:sp>
        <p:nvSpPr>
          <p:cNvPr id="12" name="TextBox 11"/>
          <p:cNvSpPr txBox="1"/>
          <p:nvPr/>
        </p:nvSpPr>
        <p:spPr>
          <a:xfrm>
            <a:off x="679922" y="5634290"/>
            <a:ext cx="1535998" cy="307777"/>
          </a:xfrm>
          <a:prstGeom prst="rect">
            <a:avLst/>
          </a:prstGeom>
          <a:noFill/>
        </p:spPr>
        <p:txBody>
          <a:bodyPr wrap="none" rtlCol="0">
            <a:spAutoFit/>
          </a:bodyPr>
          <a:lstStyle/>
          <a:p>
            <a:r>
              <a:rPr lang="en-US" sz="1400" b="1" dirty="0">
                <a:solidFill>
                  <a:schemeClr val="bg2">
                    <a:lumMod val="25000"/>
                  </a:schemeClr>
                </a:solidFill>
                <a:latin typeface="Agency FB" pitchFamily="34" charset="0"/>
              </a:rPr>
              <a:t>New-Panamax (2014-)</a:t>
            </a:r>
          </a:p>
        </p:txBody>
      </p:sp>
      <p:sp>
        <p:nvSpPr>
          <p:cNvPr id="14" name="TextBox 13"/>
          <p:cNvSpPr txBox="1"/>
          <p:nvPr/>
        </p:nvSpPr>
        <p:spPr>
          <a:xfrm>
            <a:off x="679922" y="1710946"/>
            <a:ext cx="1465466" cy="307777"/>
          </a:xfrm>
          <a:prstGeom prst="rect">
            <a:avLst/>
          </a:prstGeom>
          <a:noFill/>
        </p:spPr>
        <p:txBody>
          <a:bodyPr wrap="none" rtlCol="0">
            <a:spAutoFit/>
          </a:bodyPr>
          <a:lstStyle/>
          <a:p>
            <a:r>
              <a:rPr lang="en-US" sz="1400" b="1" dirty="0">
                <a:solidFill>
                  <a:schemeClr val="accent5">
                    <a:lumMod val="50000"/>
                  </a:schemeClr>
                </a:solidFill>
                <a:latin typeface="Agency FB" pitchFamily="34" charset="0"/>
              </a:rPr>
              <a:t>Fully Cellular (1970-)</a:t>
            </a:r>
          </a:p>
        </p:txBody>
      </p:sp>
      <p:sp>
        <p:nvSpPr>
          <p:cNvPr id="15" name="TextBox 14"/>
          <p:cNvSpPr txBox="1"/>
          <p:nvPr/>
        </p:nvSpPr>
        <p:spPr>
          <a:xfrm>
            <a:off x="679922" y="3104909"/>
            <a:ext cx="1507144" cy="307777"/>
          </a:xfrm>
          <a:prstGeom prst="rect">
            <a:avLst/>
          </a:prstGeom>
          <a:noFill/>
        </p:spPr>
        <p:txBody>
          <a:bodyPr wrap="none" rtlCol="0">
            <a:spAutoFit/>
          </a:bodyPr>
          <a:lstStyle/>
          <a:p>
            <a:r>
              <a:rPr lang="en-US" sz="1400" b="1" dirty="0" err="1">
                <a:solidFill>
                  <a:schemeClr val="accent3">
                    <a:lumMod val="50000"/>
                  </a:schemeClr>
                </a:solidFill>
                <a:latin typeface="Agency FB" pitchFamily="34" charset="0"/>
              </a:rPr>
              <a:t>Panamax</a:t>
            </a:r>
            <a:r>
              <a:rPr lang="en-US" sz="1400" b="1" dirty="0">
                <a:solidFill>
                  <a:schemeClr val="accent3">
                    <a:lumMod val="50000"/>
                  </a:schemeClr>
                </a:solidFill>
                <a:latin typeface="Agency FB" pitchFamily="34" charset="0"/>
              </a:rPr>
              <a:t> Max (1985-)</a:t>
            </a:r>
          </a:p>
        </p:txBody>
      </p:sp>
      <p:sp>
        <p:nvSpPr>
          <p:cNvPr id="16" name="TextBox 15"/>
          <p:cNvSpPr txBox="1"/>
          <p:nvPr/>
        </p:nvSpPr>
        <p:spPr>
          <a:xfrm>
            <a:off x="679922" y="4633204"/>
            <a:ext cx="1688283" cy="307777"/>
          </a:xfrm>
          <a:prstGeom prst="rect">
            <a:avLst/>
          </a:prstGeom>
          <a:noFill/>
        </p:spPr>
        <p:txBody>
          <a:bodyPr wrap="none" rtlCol="0">
            <a:spAutoFit/>
          </a:bodyPr>
          <a:lstStyle/>
          <a:p>
            <a:r>
              <a:rPr lang="en-US" sz="1400" b="1" dirty="0">
                <a:solidFill>
                  <a:schemeClr val="accent2">
                    <a:lumMod val="75000"/>
                  </a:schemeClr>
                </a:solidFill>
                <a:latin typeface="Agency FB" pitchFamily="34" charset="0"/>
              </a:rPr>
              <a:t>Post Panamax II (2000-)</a:t>
            </a:r>
          </a:p>
        </p:txBody>
      </p:sp>
      <p:grpSp>
        <p:nvGrpSpPr>
          <p:cNvPr id="46" name="Group 45"/>
          <p:cNvGrpSpPr/>
          <p:nvPr/>
        </p:nvGrpSpPr>
        <p:grpSpPr>
          <a:xfrm>
            <a:off x="2635862" y="1156336"/>
            <a:ext cx="1383898" cy="170006"/>
            <a:chOff x="2688650" y="1331595"/>
            <a:chExt cx="1590675" cy="233363"/>
          </a:xfrm>
        </p:grpSpPr>
        <p:sp>
          <p:nvSpPr>
            <p:cNvPr id="23" name="Freeform 105"/>
            <p:cNvSpPr>
              <a:spLocks/>
            </p:cNvSpPr>
            <p:nvPr/>
          </p:nvSpPr>
          <p:spPr bwMode="auto">
            <a:xfrm>
              <a:off x="2688650" y="1331595"/>
              <a:ext cx="1590675" cy="233363"/>
            </a:xfrm>
            <a:custGeom>
              <a:avLst/>
              <a:gdLst>
                <a:gd name="T0" fmla="*/ 0 w 1002"/>
                <a:gd name="T1" fmla="*/ 2147483647 h 147"/>
                <a:gd name="T2" fmla="*/ 2147483647 w 1002"/>
                <a:gd name="T3" fmla="*/ 2147483647 h 147"/>
                <a:gd name="T4" fmla="*/ 2147483647 w 1002"/>
                <a:gd name="T5" fmla="*/ 2147483647 h 147"/>
                <a:gd name="T6" fmla="*/ 2147483647 w 1002"/>
                <a:gd name="T7" fmla="*/ 2147483647 h 147"/>
                <a:gd name="T8" fmla="*/ 2147483647 w 1002"/>
                <a:gd name="T9" fmla="*/ 2147483647 h 147"/>
                <a:gd name="T10" fmla="*/ 2147483647 w 1002"/>
                <a:gd name="T11" fmla="*/ 0 h 147"/>
                <a:gd name="T12" fmla="*/ 2147483647 w 1002"/>
                <a:gd name="T13" fmla="*/ 0 h 147"/>
                <a:gd name="T14" fmla="*/ 2147483647 w 1002"/>
                <a:gd name="T15" fmla="*/ 2147483647 h 147"/>
                <a:gd name="T16" fmla="*/ 2147483647 w 1002"/>
                <a:gd name="T17" fmla="*/ 2147483647 h 147"/>
                <a:gd name="T18" fmla="*/ 2147483647 w 1002"/>
                <a:gd name="T19" fmla="*/ 2147483647 h 147"/>
                <a:gd name="T20" fmla="*/ 2147483647 w 1002"/>
                <a:gd name="T21" fmla="*/ 2147483647 h 147"/>
                <a:gd name="T22" fmla="*/ 2147483647 w 1002"/>
                <a:gd name="T23" fmla="*/ 2147483647 h 147"/>
                <a:gd name="T24" fmla="*/ 2147483647 w 1002"/>
                <a:gd name="T25" fmla="*/ 2147483647 h 147"/>
                <a:gd name="T26" fmla="*/ 2147483647 w 1002"/>
                <a:gd name="T27" fmla="*/ 2147483647 h 147"/>
                <a:gd name="T28" fmla="*/ 2147483647 w 1002"/>
                <a:gd name="T29" fmla="*/ 2147483647 h 147"/>
                <a:gd name="T30" fmla="*/ 0 w 1002"/>
                <a:gd name="T31" fmla="*/ 2147483647 h 1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2"/>
                <a:gd name="T49" fmla="*/ 0 h 147"/>
                <a:gd name="T50" fmla="*/ 1002 w 1002"/>
                <a:gd name="T51" fmla="*/ 147 h 1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2" h="147">
                  <a:moveTo>
                    <a:pt x="0" y="84"/>
                  </a:moveTo>
                  <a:lnTo>
                    <a:pt x="354" y="84"/>
                  </a:lnTo>
                  <a:lnTo>
                    <a:pt x="354" y="54"/>
                  </a:lnTo>
                  <a:lnTo>
                    <a:pt x="375" y="42"/>
                  </a:lnTo>
                  <a:lnTo>
                    <a:pt x="372" y="18"/>
                  </a:lnTo>
                  <a:lnTo>
                    <a:pt x="390" y="0"/>
                  </a:lnTo>
                  <a:lnTo>
                    <a:pt x="417" y="0"/>
                  </a:lnTo>
                  <a:lnTo>
                    <a:pt x="420" y="39"/>
                  </a:lnTo>
                  <a:lnTo>
                    <a:pt x="471" y="42"/>
                  </a:lnTo>
                  <a:lnTo>
                    <a:pt x="477" y="84"/>
                  </a:lnTo>
                  <a:lnTo>
                    <a:pt x="864" y="87"/>
                  </a:lnTo>
                  <a:lnTo>
                    <a:pt x="882" y="66"/>
                  </a:lnTo>
                  <a:lnTo>
                    <a:pt x="1002" y="54"/>
                  </a:lnTo>
                  <a:lnTo>
                    <a:pt x="960" y="147"/>
                  </a:lnTo>
                  <a:lnTo>
                    <a:pt x="27" y="147"/>
                  </a:lnTo>
                  <a:lnTo>
                    <a:pt x="0" y="84"/>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4" name="Freeform 106"/>
            <p:cNvSpPr>
              <a:spLocks/>
            </p:cNvSpPr>
            <p:nvPr/>
          </p:nvSpPr>
          <p:spPr bwMode="auto">
            <a:xfrm>
              <a:off x="2783900" y="1407795"/>
              <a:ext cx="461962" cy="57150"/>
            </a:xfrm>
            <a:custGeom>
              <a:avLst/>
              <a:gdLst>
                <a:gd name="T0" fmla="*/ 0 w 291"/>
                <a:gd name="T1" fmla="*/ 0 h 36"/>
                <a:gd name="T2" fmla="*/ 2147483647 w 291"/>
                <a:gd name="T3" fmla="*/ 0 h 36"/>
                <a:gd name="T4" fmla="*/ 2147483647 w 291"/>
                <a:gd name="T5" fmla="*/ 2147483647 h 36"/>
                <a:gd name="T6" fmla="*/ 0 w 291"/>
                <a:gd name="T7" fmla="*/ 2147483647 h 36"/>
                <a:gd name="T8" fmla="*/ 0 w 291"/>
                <a:gd name="T9" fmla="*/ 0 h 36"/>
                <a:gd name="T10" fmla="*/ 0 60000 65536"/>
                <a:gd name="T11" fmla="*/ 0 60000 65536"/>
                <a:gd name="T12" fmla="*/ 0 60000 65536"/>
                <a:gd name="T13" fmla="*/ 0 60000 65536"/>
                <a:gd name="T14" fmla="*/ 0 60000 65536"/>
                <a:gd name="T15" fmla="*/ 0 w 291"/>
                <a:gd name="T16" fmla="*/ 0 h 36"/>
                <a:gd name="T17" fmla="*/ 291 w 291"/>
                <a:gd name="T18" fmla="*/ 36 h 36"/>
              </a:gdLst>
              <a:ahLst/>
              <a:cxnLst>
                <a:cxn ang="T10">
                  <a:pos x="T0" y="T1"/>
                </a:cxn>
                <a:cxn ang="T11">
                  <a:pos x="T2" y="T3"/>
                </a:cxn>
                <a:cxn ang="T12">
                  <a:pos x="T4" y="T5"/>
                </a:cxn>
                <a:cxn ang="T13">
                  <a:pos x="T6" y="T7"/>
                </a:cxn>
                <a:cxn ang="T14">
                  <a:pos x="T8" y="T9"/>
                </a:cxn>
              </a:cxnLst>
              <a:rect l="T15" t="T16" r="T17" b="T18"/>
              <a:pathLst>
                <a:path w="291" h="36">
                  <a:moveTo>
                    <a:pt x="0" y="0"/>
                  </a:moveTo>
                  <a:lnTo>
                    <a:pt x="291" y="0"/>
                  </a:lnTo>
                  <a:lnTo>
                    <a:pt x="288" y="36"/>
                  </a:lnTo>
                  <a:lnTo>
                    <a:pt x="0" y="33"/>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5" name="Freeform 107"/>
            <p:cNvSpPr>
              <a:spLocks/>
            </p:cNvSpPr>
            <p:nvPr/>
          </p:nvSpPr>
          <p:spPr bwMode="auto">
            <a:xfrm>
              <a:off x="3445887" y="1417320"/>
              <a:ext cx="619125" cy="52388"/>
            </a:xfrm>
            <a:custGeom>
              <a:avLst/>
              <a:gdLst>
                <a:gd name="T0" fmla="*/ 0 w 390"/>
                <a:gd name="T1" fmla="*/ 0 h 33"/>
                <a:gd name="T2" fmla="*/ 2147483647 w 390"/>
                <a:gd name="T3" fmla="*/ 0 h 33"/>
                <a:gd name="T4" fmla="*/ 2147483647 w 390"/>
                <a:gd name="T5" fmla="*/ 2147483647 h 33"/>
                <a:gd name="T6" fmla="*/ 0 w 390"/>
                <a:gd name="T7" fmla="*/ 2147483647 h 33"/>
                <a:gd name="T8" fmla="*/ 0 w 390"/>
                <a:gd name="T9" fmla="*/ 0 h 33"/>
                <a:gd name="T10" fmla="*/ 0 60000 65536"/>
                <a:gd name="T11" fmla="*/ 0 60000 65536"/>
                <a:gd name="T12" fmla="*/ 0 60000 65536"/>
                <a:gd name="T13" fmla="*/ 0 60000 65536"/>
                <a:gd name="T14" fmla="*/ 0 60000 65536"/>
                <a:gd name="T15" fmla="*/ 0 w 390"/>
                <a:gd name="T16" fmla="*/ 0 h 33"/>
                <a:gd name="T17" fmla="*/ 390 w 390"/>
                <a:gd name="T18" fmla="*/ 33 h 33"/>
              </a:gdLst>
              <a:ahLst/>
              <a:cxnLst>
                <a:cxn ang="T10">
                  <a:pos x="T0" y="T1"/>
                </a:cxn>
                <a:cxn ang="T11">
                  <a:pos x="T2" y="T3"/>
                </a:cxn>
                <a:cxn ang="T12">
                  <a:pos x="T4" y="T5"/>
                </a:cxn>
                <a:cxn ang="T13">
                  <a:pos x="T6" y="T7"/>
                </a:cxn>
                <a:cxn ang="T14">
                  <a:pos x="T8" y="T9"/>
                </a:cxn>
              </a:cxnLst>
              <a:rect l="T15" t="T16" r="T17" b="T18"/>
              <a:pathLst>
                <a:path w="390" h="33">
                  <a:moveTo>
                    <a:pt x="0" y="0"/>
                  </a:moveTo>
                  <a:lnTo>
                    <a:pt x="390" y="0"/>
                  </a:lnTo>
                  <a:lnTo>
                    <a:pt x="390" y="33"/>
                  </a:lnTo>
                  <a:lnTo>
                    <a:pt x="0" y="33"/>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7" name="Group 46"/>
          <p:cNvGrpSpPr/>
          <p:nvPr/>
        </p:nvGrpSpPr>
        <p:grpSpPr>
          <a:xfrm>
            <a:off x="2635863" y="1429385"/>
            <a:ext cx="1934972" cy="208171"/>
            <a:chOff x="2674362" y="1604645"/>
            <a:chExt cx="2224088" cy="285750"/>
          </a:xfrm>
        </p:grpSpPr>
        <p:sp>
          <p:nvSpPr>
            <p:cNvPr id="26" name="Freeform 108"/>
            <p:cNvSpPr>
              <a:spLocks/>
            </p:cNvSpPr>
            <p:nvPr/>
          </p:nvSpPr>
          <p:spPr bwMode="auto">
            <a:xfrm>
              <a:off x="2674362" y="1604645"/>
              <a:ext cx="2224088" cy="285750"/>
            </a:xfrm>
            <a:custGeom>
              <a:avLst/>
              <a:gdLst>
                <a:gd name="T0" fmla="*/ 0 w 1401"/>
                <a:gd name="T1" fmla="*/ 2147483647 h 180"/>
                <a:gd name="T2" fmla="*/ 2147483647 w 1401"/>
                <a:gd name="T3" fmla="*/ 2147483647 h 180"/>
                <a:gd name="T4" fmla="*/ 2147483647 w 1401"/>
                <a:gd name="T5" fmla="*/ 2147483647 h 180"/>
                <a:gd name="T6" fmla="*/ 2147483647 w 1401"/>
                <a:gd name="T7" fmla="*/ 0 h 180"/>
                <a:gd name="T8" fmla="*/ 2147483647 w 1401"/>
                <a:gd name="T9" fmla="*/ 0 h 180"/>
                <a:gd name="T10" fmla="*/ 2147483647 w 1401"/>
                <a:gd name="T11" fmla="*/ 2147483647 h 180"/>
                <a:gd name="T12" fmla="*/ 2147483647 w 1401"/>
                <a:gd name="T13" fmla="*/ 2147483647 h 180"/>
                <a:gd name="T14" fmla="*/ 2147483647 w 1401"/>
                <a:gd name="T15" fmla="*/ 2147483647 h 180"/>
                <a:gd name="T16" fmla="*/ 2147483647 w 1401"/>
                <a:gd name="T17" fmla="*/ 2147483647 h 180"/>
                <a:gd name="T18" fmla="*/ 2147483647 w 1401"/>
                <a:gd name="T19" fmla="*/ 2147483647 h 180"/>
                <a:gd name="T20" fmla="*/ 2147483647 w 1401"/>
                <a:gd name="T21" fmla="*/ 2147483647 h 180"/>
                <a:gd name="T22" fmla="*/ 2147483647 w 1401"/>
                <a:gd name="T23" fmla="*/ 2147483647 h 180"/>
                <a:gd name="T24" fmla="*/ 2147483647 w 1401"/>
                <a:gd name="T25" fmla="*/ 2147483647 h 180"/>
                <a:gd name="T26" fmla="*/ 2147483647 w 1401"/>
                <a:gd name="T27" fmla="*/ 2147483647 h 180"/>
                <a:gd name="T28" fmla="*/ 2147483647 w 1401"/>
                <a:gd name="T29" fmla="*/ 2147483647 h 180"/>
                <a:gd name="T30" fmla="*/ 2147483647 w 1401"/>
                <a:gd name="T31" fmla="*/ 2147483647 h 180"/>
                <a:gd name="T32" fmla="*/ 2147483647 w 1401"/>
                <a:gd name="T33" fmla="*/ 2147483647 h 180"/>
                <a:gd name="T34" fmla="*/ 0 w 1401"/>
                <a:gd name="T35" fmla="*/ 2147483647 h 1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1"/>
                <a:gd name="T55" fmla="*/ 0 h 180"/>
                <a:gd name="T56" fmla="*/ 1401 w 1401"/>
                <a:gd name="T57" fmla="*/ 180 h 1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1" h="180">
                  <a:moveTo>
                    <a:pt x="0" y="96"/>
                  </a:moveTo>
                  <a:lnTo>
                    <a:pt x="111" y="96"/>
                  </a:lnTo>
                  <a:lnTo>
                    <a:pt x="138" y="84"/>
                  </a:lnTo>
                  <a:lnTo>
                    <a:pt x="156" y="0"/>
                  </a:lnTo>
                  <a:lnTo>
                    <a:pt x="228" y="0"/>
                  </a:lnTo>
                  <a:lnTo>
                    <a:pt x="231" y="57"/>
                  </a:lnTo>
                  <a:lnTo>
                    <a:pt x="252" y="27"/>
                  </a:lnTo>
                  <a:lnTo>
                    <a:pt x="345" y="27"/>
                  </a:lnTo>
                  <a:lnTo>
                    <a:pt x="345" y="75"/>
                  </a:lnTo>
                  <a:lnTo>
                    <a:pt x="369" y="72"/>
                  </a:lnTo>
                  <a:lnTo>
                    <a:pt x="369" y="105"/>
                  </a:lnTo>
                  <a:lnTo>
                    <a:pt x="1233" y="108"/>
                  </a:lnTo>
                  <a:lnTo>
                    <a:pt x="1350" y="90"/>
                  </a:lnTo>
                  <a:lnTo>
                    <a:pt x="1401" y="75"/>
                  </a:lnTo>
                  <a:lnTo>
                    <a:pt x="1359" y="180"/>
                  </a:lnTo>
                  <a:lnTo>
                    <a:pt x="42" y="180"/>
                  </a:lnTo>
                  <a:lnTo>
                    <a:pt x="15" y="147"/>
                  </a:lnTo>
                  <a:lnTo>
                    <a:pt x="0" y="96"/>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7" name="Freeform 109"/>
            <p:cNvSpPr>
              <a:spLocks/>
            </p:cNvSpPr>
            <p:nvPr/>
          </p:nvSpPr>
          <p:spPr bwMode="auto">
            <a:xfrm>
              <a:off x="3398262" y="1718945"/>
              <a:ext cx="1233488" cy="57150"/>
            </a:xfrm>
            <a:custGeom>
              <a:avLst/>
              <a:gdLst>
                <a:gd name="T0" fmla="*/ 0 w 777"/>
                <a:gd name="T1" fmla="*/ 0 h 36"/>
                <a:gd name="T2" fmla="*/ 2147483647 w 777"/>
                <a:gd name="T3" fmla="*/ 0 h 36"/>
                <a:gd name="T4" fmla="*/ 2147483647 w 777"/>
                <a:gd name="T5" fmla="*/ 2147483647 h 36"/>
                <a:gd name="T6" fmla="*/ 2147483647 w 777"/>
                <a:gd name="T7" fmla="*/ 2147483647 h 36"/>
                <a:gd name="T8" fmla="*/ 0 w 777"/>
                <a:gd name="T9" fmla="*/ 0 h 36"/>
                <a:gd name="T10" fmla="*/ 0 60000 65536"/>
                <a:gd name="T11" fmla="*/ 0 60000 65536"/>
                <a:gd name="T12" fmla="*/ 0 60000 65536"/>
                <a:gd name="T13" fmla="*/ 0 60000 65536"/>
                <a:gd name="T14" fmla="*/ 0 60000 65536"/>
                <a:gd name="T15" fmla="*/ 0 w 777"/>
                <a:gd name="T16" fmla="*/ 0 h 36"/>
                <a:gd name="T17" fmla="*/ 777 w 777"/>
                <a:gd name="T18" fmla="*/ 36 h 36"/>
              </a:gdLst>
              <a:ahLst/>
              <a:cxnLst>
                <a:cxn ang="T10">
                  <a:pos x="T0" y="T1"/>
                </a:cxn>
                <a:cxn ang="T11">
                  <a:pos x="T2" y="T3"/>
                </a:cxn>
                <a:cxn ang="T12">
                  <a:pos x="T4" y="T5"/>
                </a:cxn>
                <a:cxn ang="T13">
                  <a:pos x="T6" y="T7"/>
                </a:cxn>
                <a:cxn ang="T14">
                  <a:pos x="T8" y="T9"/>
                </a:cxn>
              </a:cxnLst>
              <a:rect l="T15" t="T16" r="T17" b="T18"/>
              <a:pathLst>
                <a:path w="777" h="36">
                  <a:moveTo>
                    <a:pt x="0" y="0"/>
                  </a:moveTo>
                  <a:lnTo>
                    <a:pt x="777" y="0"/>
                  </a:lnTo>
                  <a:lnTo>
                    <a:pt x="777" y="36"/>
                  </a:lnTo>
                  <a:lnTo>
                    <a:pt x="3" y="36"/>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8" name="Group 47"/>
          <p:cNvGrpSpPr/>
          <p:nvPr/>
        </p:nvGrpSpPr>
        <p:grpSpPr>
          <a:xfrm>
            <a:off x="2648728" y="1916410"/>
            <a:ext cx="2133419" cy="223825"/>
            <a:chOff x="2704867" y="2012966"/>
            <a:chExt cx="2452187" cy="307238"/>
          </a:xfrm>
        </p:grpSpPr>
        <p:sp>
          <p:nvSpPr>
            <p:cNvPr id="29" name="Freeform 111"/>
            <p:cNvSpPr>
              <a:spLocks/>
            </p:cNvSpPr>
            <p:nvPr/>
          </p:nvSpPr>
          <p:spPr bwMode="auto">
            <a:xfrm>
              <a:off x="2734516" y="2066883"/>
              <a:ext cx="283777" cy="114780"/>
            </a:xfrm>
            <a:custGeom>
              <a:avLst/>
              <a:gdLst>
                <a:gd name="T0" fmla="*/ 0 w 90"/>
                <a:gd name="T1" fmla="*/ 0 h 33"/>
                <a:gd name="T2" fmla="*/ 2147483647 w 90"/>
                <a:gd name="T3" fmla="*/ 0 h 33"/>
                <a:gd name="T4" fmla="*/ 2147483647 w 90"/>
                <a:gd name="T5" fmla="*/ 2147483647 h 33"/>
                <a:gd name="T6" fmla="*/ 0 w 90"/>
                <a:gd name="T7" fmla="*/ 2147483647 h 33"/>
                <a:gd name="T8" fmla="*/ 0 w 90"/>
                <a:gd name="T9" fmla="*/ 0 h 33"/>
                <a:gd name="T10" fmla="*/ 0 60000 65536"/>
                <a:gd name="T11" fmla="*/ 0 60000 65536"/>
                <a:gd name="T12" fmla="*/ 0 60000 65536"/>
                <a:gd name="T13" fmla="*/ 0 60000 65536"/>
                <a:gd name="T14" fmla="*/ 0 60000 65536"/>
                <a:gd name="T15" fmla="*/ 0 w 90"/>
                <a:gd name="T16" fmla="*/ 0 h 33"/>
                <a:gd name="T17" fmla="*/ 90 w 90"/>
                <a:gd name="T18" fmla="*/ 33 h 33"/>
                <a:gd name="connsiteX0" fmla="*/ 0 w 10078"/>
                <a:gd name="connsiteY0" fmla="*/ 0 h 11117"/>
                <a:gd name="connsiteX1" fmla="*/ 10000 w 10078"/>
                <a:gd name="connsiteY1" fmla="*/ 0 h 11117"/>
                <a:gd name="connsiteX2" fmla="*/ 10078 w 10078"/>
                <a:gd name="connsiteY2" fmla="*/ 11117 h 11117"/>
                <a:gd name="connsiteX3" fmla="*/ 0 w 10078"/>
                <a:gd name="connsiteY3" fmla="*/ 10000 h 11117"/>
                <a:gd name="connsiteX4" fmla="*/ 0 w 10078"/>
                <a:gd name="connsiteY4" fmla="*/ 0 h 1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8" h="11117">
                  <a:moveTo>
                    <a:pt x="0" y="0"/>
                  </a:moveTo>
                  <a:lnTo>
                    <a:pt x="10000" y="0"/>
                  </a:lnTo>
                  <a:cubicBezTo>
                    <a:pt x="10026" y="3706"/>
                    <a:pt x="10052" y="7411"/>
                    <a:pt x="10078" y="11117"/>
                  </a:cubicBezTo>
                  <a:lnTo>
                    <a:pt x="0" y="10000"/>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0" name="Freeform 112"/>
            <p:cNvSpPr>
              <a:spLocks/>
            </p:cNvSpPr>
            <p:nvPr/>
          </p:nvSpPr>
          <p:spPr bwMode="auto">
            <a:xfrm>
              <a:off x="3261578" y="2084404"/>
              <a:ext cx="1538287" cy="85725"/>
            </a:xfrm>
            <a:custGeom>
              <a:avLst/>
              <a:gdLst>
                <a:gd name="T0" fmla="*/ 0 w 969"/>
                <a:gd name="T1" fmla="*/ 2147483647 h 54"/>
                <a:gd name="T2" fmla="*/ 2147483647 w 969"/>
                <a:gd name="T3" fmla="*/ 0 h 54"/>
                <a:gd name="T4" fmla="*/ 2147483647 w 969"/>
                <a:gd name="T5" fmla="*/ 0 h 54"/>
                <a:gd name="T6" fmla="*/ 2147483647 w 969"/>
                <a:gd name="T7" fmla="*/ 2147483647 h 54"/>
                <a:gd name="T8" fmla="*/ 2147483647 w 969"/>
                <a:gd name="T9" fmla="*/ 2147483647 h 54"/>
                <a:gd name="T10" fmla="*/ 2147483647 w 969"/>
                <a:gd name="T11" fmla="*/ 2147483647 h 54"/>
                <a:gd name="T12" fmla="*/ 0 w 969"/>
                <a:gd name="T13" fmla="*/ 2147483647 h 54"/>
                <a:gd name="T14" fmla="*/ 0 60000 65536"/>
                <a:gd name="T15" fmla="*/ 0 60000 65536"/>
                <a:gd name="T16" fmla="*/ 0 60000 65536"/>
                <a:gd name="T17" fmla="*/ 0 60000 65536"/>
                <a:gd name="T18" fmla="*/ 0 60000 65536"/>
                <a:gd name="T19" fmla="*/ 0 60000 65536"/>
                <a:gd name="T20" fmla="*/ 0 60000 65536"/>
                <a:gd name="T21" fmla="*/ 0 w 969"/>
                <a:gd name="T22" fmla="*/ 0 h 54"/>
                <a:gd name="T23" fmla="*/ 969 w 969"/>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9" h="54">
                  <a:moveTo>
                    <a:pt x="0" y="54"/>
                  </a:moveTo>
                  <a:lnTo>
                    <a:pt x="3" y="0"/>
                  </a:lnTo>
                  <a:lnTo>
                    <a:pt x="771" y="0"/>
                  </a:lnTo>
                  <a:lnTo>
                    <a:pt x="774" y="24"/>
                  </a:lnTo>
                  <a:lnTo>
                    <a:pt x="969" y="24"/>
                  </a:lnTo>
                  <a:lnTo>
                    <a:pt x="969" y="54"/>
                  </a:lnTo>
                  <a:lnTo>
                    <a:pt x="0" y="54"/>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8" name="Freeform 110"/>
            <p:cNvSpPr>
              <a:spLocks/>
            </p:cNvSpPr>
            <p:nvPr/>
          </p:nvSpPr>
          <p:spPr bwMode="auto">
            <a:xfrm>
              <a:off x="2704867" y="2012966"/>
              <a:ext cx="2452187" cy="307238"/>
            </a:xfrm>
            <a:custGeom>
              <a:avLst/>
              <a:gdLst>
                <a:gd name="T0" fmla="*/ 2147483647 w 1554"/>
                <a:gd name="T1" fmla="*/ 2147483647 h 168"/>
                <a:gd name="T2" fmla="*/ 2147483647 w 1554"/>
                <a:gd name="T3" fmla="*/ 2147483647 h 168"/>
                <a:gd name="T4" fmla="*/ 0 w 1554"/>
                <a:gd name="T5" fmla="*/ 2147483647 h 168"/>
                <a:gd name="T6" fmla="*/ 2147483647 w 1554"/>
                <a:gd name="T7" fmla="*/ 2147483647 h 168"/>
                <a:gd name="T8" fmla="*/ 2147483647 w 1554"/>
                <a:gd name="T9" fmla="*/ 2147483647 h 168"/>
                <a:gd name="T10" fmla="*/ 2147483647 w 1554"/>
                <a:gd name="T11" fmla="*/ 2147483647 h 168"/>
                <a:gd name="T12" fmla="*/ 2147483647 w 1554"/>
                <a:gd name="T13" fmla="*/ 0 h 168"/>
                <a:gd name="T14" fmla="*/ 2147483647 w 1554"/>
                <a:gd name="T15" fmla="*/ 0 h 168"/>
                <a:gd name="T16" fmla="*/ 2147483647 w 1554"/>
                <a:gd name="T17" fmla="*/ 2147483647 h 168"/>
                <a:gd name="T18" fmla="*/ 2147483647 w 1554"/>
                <a:gd name="T19" fmla="*/ 2147483647 h 168"/>
                <a:gd name="T20" fmla="*/ 2147483647 w 1554"/>
                <a:gd name="T21" fmla="*/ 2147483647 h 168"/>
                <a:gd name="T22" fmla="*/ 2147483647 w 1554"/>
                <a:gd name="T23" fmla="*/ 2147483647 h 168"/>
                <a:gd name="T24" fmla="*/ 2147483647 w 1554"/>
                <a:gd name="T25" fmla="*/ 2147483647 h 168"/>
                <a:gd name="T26" fmla="*/ 2147483647 w 1554"/>
                <a:gd name="T27" fmla="*/ 2147483647 h 168"/>
                <a:gd name="T28" fmla="*/ 2147483647 w 1554"/>
                <a:gd name="T29" fmla="*/ 2147483647 h 168"/>
                <a:gd name="T30" fmla="*/ 2147483647 w 1554"/>
                <a:gd name="T31" fmla="*/ 2147483647 h 168"/>
                <a:gd name="T32" fmla="*/ 2147483647 w 1554"/>
                <a:gd name="T33" fmla="*/ 2147483647 h 168"/>
                <a:gd name="T34" fmla="*/ 2147483647 w 1554"/>
                <a:gd name="T35" fmla="*/ 2147483647 h 1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54"/>
                <a:gd name="T55" fmla="*/ 0 h 168"/>
                <a:gd name="T56" fmla="*/ 1554 w 1554"/>
                <a:gd name="T57" fmla="*/ 168 h 168"/>
                <a:gd name="connsiteX0" fmla="*/ 154 w 10000"/>
                <a:gd name="connsiteY0" fmla="*/ 9821 h 11307"/>
                <a:gd name="connsiteX1" fmla="*/ 39 w 10000"/>
                <a:gd name="connsiteY1" fmla="*/ 7500 h 11307"/>
                <a:gd name="connsiteX2" fmla="*/ 0 w 10000"/>
                <a:gd name="connsiteY2" fmla="*/ 4286 h 11307"/>
                <a:gd name="connsiteX3" fmla="*/ 425 w 10000"/>
                <a:gd name="connsiteY3" fmla="*/ 4286 h 11307"/>
                <a:gd name="connsiteX4" fmla="*/ 463 w 10000"/>
                <a:gd name="connsiteY4" fmla="*/ 5893 h 11307"/>
                <a:gd name="connsiteX5" fmla="*/ 1178 w 10000"/>
                <a:gd name="connsiteY5" fmla="*/ 5714 h 11307"/>
                <a:gd name="connsiteX6" fmla="*/ 1351 w 10000"/>
                <a:gd name="connsiteY6" fmla="*/ 0 h 11307"/>
                <a:gd name="connsiteX7" fmla="*/ 1776 w 10000"/>
                <a:gd name="connsiteY7" fmla="*/ 0 h 11307"/>
                <a:gd name="connsiteX8" fmla="*/ 1776 w 10000"/>
                <a:gd name="connsiteY8" fmla="*/ 3750 h 11307"/>
                <a:gd name="connsiteX9" fmla="*/ 1853 w 10000"/>
                <a:gd name="connsiteY9" fmla="*/ 357 h 11307"/>
                <a:gd name="connsiteX10" fmla="*/ 2278 w 10000"/>
                <a:gd name="connsiteY10" fmla="*/ 536 h 11307"/>
                <a:gd name="connsiteX11" fmla="*/ 2297 w 10000"/>
                <a:gd name="connsiteY11" fmla="*/ 5714 h 11307"/>
                <a:gd name="connsiteX12" fmla="*/ 8552 w 10000"/>
                <a:gd name="connsiteY12" fmla="*/ 5714 h 11307"/>
                <a:gd name="connsiteX13" fmla="*/ 8629 w 10000"/>
                <a:gd name="connsiteY13" fmla="*/ 4821 h 11307"/>
                <a:gd name="connsiteX14" fmla="*/ 10000 w 10000"/>
                <a:gd name="connsiteY14" fmla="*/ 5000 h 11307"/>
                <a:gd name="connsiteX15" fmla="*/ 9730 w 10000"/>
                <a:gd name="connsiteY15" fmla="*/ 7857 h 11307"/>
                <a:gd name="connsiteX16" fmla="*/ 9466 w 10000"/>
                <a:gd name="connsiteY16" fmla="*/ 11307 h 11307"/>
                <a:gd name="connsiteX17" fmla="*/ 154 w 10000"/>
                <a:gd name="connsiteY17" fmla="*/ 9821 h 11307"/>
                <a:gd name="connsiteX0" fmla="*/ 343 w 10000"/>
                <a:gd name="connsiteY0" fmla="*/ 11520 h 11520"/>
                <a:gd name="connsiteX1" fmla="*/ 39 w 10000"/>
                <a:gd name="connsiteY1" fmla="*/ 7500 h 11520"/>
                <a:gd name="connsiteX2" fmla="*/ 0 w 10000"/>
                <a:gd name="connsiteY2" fmla="*/ 4286 h 11520"/>
                <a:gd name="connsiteX3" fmla="*/ 425 w 10000"/>
                <a:gd name="connsiteY3" fmla="*/ 4286 h 11520"/>
                <a:gd name="connsiteX4" fmla="*/ 463 w 10000"/>
                <a:gd name="connsiteY4" fmla="*/ 5893 h 11520"/>
                <a:gd name="connsiteX5" fmla="*/ 1178 w 10000"/>
                <a:gd name="connsiteY5" fmla="*/ 5714 h 11520"/>
                <a:gd name="connsiteX6" fmla="*/ 1351 w 10000"/>
                <a:gd name="connsiteY6" fmla="*/ 0 h 11520"/>
                <a:gd name="connsiteX7" fmla="*/ 1776 w 10000"/>
                <a:gd name="connsiteY7" fmla="*/ 0 h 11520"/>
                <a:gd name="connsiteX8" fmla="*/ 1776 w 10000"/>
                <a:gd name="connsiteY8" fmla="*/ 3750 h 11520"/>
                <a:gd name="connsiteX9" fmla="*/ 1853 w 10000"/>
                <a:gd name="connsiteY9" fmla="*/ 357 h 11520"/>
                <a:gd name="connsiteX10" fmla="*/ 2278 w 10000"/>
                <a:gd name="connsiteY10" fmla="*/ 536 h 11520"/>
                <a:gd name="connsiteX11" fmla="*/ 2297 w 10000"/>
                <a:gd name="connsiteY11" fmla="*/ 5714 h 11520"/>
                <a:gd name="connsiteX12" fmla="*/ 8552 w 10000"/>
                <a:gd name="connsiteY12" fmla="*/ 5714 h 11520"/>
                <a:gd name="connsiteX13" fmla="*/ 8629 w 10000"/>
                <a:gd name="connsiteY13" fmla="*/ 4821 h 11520"/>
                <a:gd name="connsiteX14" fmla="*/ 10000 w 10000"/>
                <a:gd name="connsiteY14" fmla="*/ 5000 h 11520"/>
                <a:gd name="connsiteX15" fmla="*/ 9730 w 10000"/>
                <a:gd name="connsiteY15" fmla="*/ 7857 h 11520"/>
                <a:gd name="connsiteX16" fmla="*/ 9466 w 10000"/>
                <a:gd name="connsiteY16" fmla="*/ 11307 h 11520"/>
                <a:gd name="connsiteX17" fmla="*/ 343 w 10000"/>
                <a:gd name="connsiteY17" fmla="*/ 11520 h 11520"/>
                <a:gd name="connsiteX0" fmla="*/ 343 w 10000"/>
                <a:gd name="connsiteY0" fmla="*/ 11520 h 11520"/>
                <a:gd name="connsiteX1" fmla="*/ 39 w 10000"/>
                <a:gd name="connsiteY1" fmla="*/ 7500 h 11520"/>
                <a:gd name="connsiteX2" fmla="*/ 0 w 10000"/>
                <a:gd name="connsiteY2" fmla="*/ 4286 h 11520"/>
                <a:gd name="connsiteX3" fmla="*/ 425 w 10000"/>
                <a:gd name="connsiteY3" fmla="*/ 4286 h 11520"/>
                <a:gd name="connsiteX4" fmla="*/ 463 w 10000"/>
                <a:gd name="connsiteY4" fmla="*/ 5893 h 11520"/>
                <a:gd name="connsiteX5" fmla="*/ 1356 w 10000"/>
                <a:gd name="connsiteY5" fmla="*/ 5453 h 11520"/>
                <a:gd name="connsiteX6" fmla="*/ 1351 w 10000"/>
                <a:gd name="connsiteY6" fmla="*/ 0 h 11520"/>
                <a:gd name="connsiteX7" fmla="*/ 1776 w 10000"/>
                <a:gd name="connsiteY7" fmla="*/ 0 h 11520"/>
                <a:gd name="connsiteX8" fmla="*/ 1776 w 10000"/>
                <a:gd name="connsiteY8" fmla="*/ 3750 h 11520"/>
                <a:gd name="connsiteX9" fmla="*/ 1853 w 10000"/>
                <a:gd name="connsiteY9" fmla="*/ 357 h 11520"/>
                <a:gd name="connsiteX10" fmla="*/ 2278 w 10000"/>
                <a:gd name="connsiteY10" fmla="*/ 536 h 11520"/>
                <a:gd name="connsiteX11" fmla="*/ 2297 w 10000"/>
                <a:gd name="connsiteY11" fmla="*/ 5714 h 11520"/>
                <a:gd name="connsiteX12" fmla="*/ 8552 w 10000"/>
                <a:gd name="connsiteY12" fmla="*/ 5714 h 11520"/>
                <a:gd name="connsiteX13" fmla="*/ 8629 w 10000"/>
                <a:gd name="connsiteY13" fmla="*/ 4821 h 11520"/>
                <a:gd name="connsiteX14" fmla="*/ 10000 w 10000"/>
                <a:gd name="connsiteY14" fmla="*/ 5000 h 11520"/>
                <a:gd name="connsiteX15" fmla="*/ 9730 w 10000"/>
                <a:gd name="connsiteY15" fmla="*/ 7857 h 11520"/>
                <a:gd name="connsiteX16" fmla="*/ 9466 w 10000"/>
                <a:gd name="connsiteY16" fmla="*/ 11307 h 11520"/>
                <a:gd name="connsiteX17" fmla="*/ 343 w 10000"/>
                <a:gd name="connsiteY17" fmla="*/ 11520 h 11520"/>
                <a:gd name="connsiteX0" fmla="*/ 304 w 9961"/>
                <a:gd name="connsiteY0" fmla="*/ 11520 h 11520"/>
                <a:gd name="connsiteX1" fmla="*/ 0 w 9961"/>
                <a:gd name="connsiteY1" fmla="*/ 7500 h 11520"/>
                <a:gd name="connsiteX2" fmla="*/ 386 w 9961"/>
                <a:gd name="connsiteY2" fmla="*/ 4286 h 11520"/>
                <a:gd name="connsiteX3" fmla="*/ 424 w 9961"/>
                <a:gd name="connsiteY3" fmla="*/ 5893 h 11520"/>
                <a:gd name="connsiteX4" fmla="*/ 1317 w 9961"/>
                <a:gd name="connsiteY4" fmla="*/ 5453 h 11520"/>
                <a:gd name="connsiteX5" fmla="*/ 1312 w 9961"/>
                <a:gd name="connsiteY5" fmla="*/ 0 h 11520"/>
                <a:gd name="connsiteX6" fmla="*/ 1737 w 9961"/>
                <a:gd name="connsiteY6" fmla="*/ 0 h 11520"/>
                <a:gd name="connsiteX7" fmla="*/ 1737 w 9961"/>
                <a:gd name="connsiteY7" fmla="*/ 3750 h 11520"/>
                <a:gd name="connsiteX8" fmla="*/ 1814 w 9961"/>
                <a:gd name="connsiteY8" fmla="*/ 357 h 11520"/>
                <a:gd name="connsiteX9" fmla="*/ 2239 w 9961"/>
                <a:gd name="connsiteY9" fmla="*/ 536 h 11520"/>
                <a:gd name="connsiteX10" fmla="*/ 2258 w 9961"/>
                <a:gd name="connsiteY10" fmla="*/ 5714 h 11520"/>
                <a:gd name="connsiteX11" fmla="*/ 8513 w 9961"/>
                <a:gd name="connsiteY11" fmla="*/ 5714 h 11520"/>
                <a:gd name="connsiteX12" fmla="*/ 8590 w 9961"/>
                <a:gd name="connsiteY12" fmla="*/ 4821 h 11520"/>
                <a:gd name="connsiteX13" fmla="*/ 9961 w 9961"/>
                <a:gd name="connsiteY13" fmla="*/ 5000 h 11520"/>
                <a:gd name="connsiteX14" fmla="*/ 9691 w 9961"/>
                <a:gd name="connsiteY14" fmla="*/ 7857 h 11520"/>
                <a:gd name="connsiteX15" fmla="*/ 9427 w 9961"/>
                <a:gd name="connsiteY15" fmla="*/ 11307 h 11520"/>
                <a:gd name="connsiteX16" fmla="*/ 304 w 9961"/>
                <a:gd name="connsiteY16" fmla="*/ 11520 h 11520"/>
                <a:gd name="connsiteX0" fmla="*/ 305 w 10000"/>
                <a:gd name="connsiteY0" fmla="*/ 10000 h 10000"/>
                <a:gd name="connsiteX1" fmla="*/ 0 w 10000"/>
                <a:gd name="connsiteY1" fmla="*/ 6510 h 10000"/>
                <a:gd name="connsiteX2" fmla="*/ 426 w 10000"/>
                <a:gd name="connsiteY2" fmla="*/ 5115 h 10000"/>
                <a:gd name="connsiteX3" fmla="*/ 1322 w 10000"/>
                <a:gd name="connsiteY3" fmla="*/ 4734 h 10000"/>
                <a:gd name="connsiteX4" fmla="*/ 1317 w 10000"/>
                <a:gd name="connsiteY4" fmla="*/ 0 h 10000"/>
                <a:gd name="connsiteX5" fmla="*/ 1744 w 10000"/>
                <a:gd name="connsiteY5" fmla="*/ 0 h 10000"/>
                <a:gd name="connsiteX6" fmla="*/ 1744 w 10000"/>
                <a:gd name="connsiteY6" fmla="*/ 3255 h 10000"/>
                <a:gd name="connsiteX7" fmla="*/ 1821 w 10000"/>
                <a:gd name="connsiteY7" fmla="*/ 310 h 10000"/>
                <a:gd name="connsiteX8" fmla="*/ 2248 w 10000"/>
                <a:gd name="connsiteY8" fmla="*/ 465 h 10000"/>
                <a:gd name="connsiteX9" fmla="*/ 2267 w 10000"/>
                <a:gd name="connsiteY9" fmla="*/ 4960 h 10000"/>
                <a:gd name="connsiteX10" fmla="*/ 8546 w 10000"/>
                <a:gd name="connsiteY10" fmla="*/ 4960 h 10000"/>
                <a:gd name="connsiteX11" fmla="*/ 8624 w 10000"/>
                <a:gd name="connsiteY11" fmla="*/ 4185 h 10000"/>
                <a:gd name="connsiteX12" fmla="*/ 10000 w 10000"/>
                <a:gd name="connsiteY12" fmla="*/ 4340 h 10000"/>
                <a:gd name="connsiteX13" fmla="*/ 9729 w 10000"/>
                <a:gd name="connsiteY13" fmla="*/ 6820 h 10000"/>
                <a:gd name="connsiteX14" fmla="*/ 9464 w 10000"/>
                <a:gd name="connsiteY14" fmla="*/ 9815 h 10000"/>
                <a:gd name="connsiteX15" fmla="*/ 305 w 10000"/>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81 w 10059"/>
                <a:gd name="connsiteY3" fmla="*/ 473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528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60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60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46 w 10041"/>
                <a:gd name="connsiteY0" fmla="*/ 10000 h 10000"/>
                <a:gd name="connsiteX1" fmla="*/ 0 w 10041"/>
                <a:gd name="connsiteY1" fmla="*/ 5263 h 10000"/>
                <a:gd name="connsiteX2" fmla="*/ 467 w 10041"/>
                <a:gd name="connsiteY2" fmla="*/ 5115 h 10000"/>
                <a:gd name="connsiteX3" fmla="*/ 1315 w 10041"/>
                <a:gd name="connsiteY3" fmla="*/ 5074 h 10000"/>
                <a:gd name="connsiteX4" fmla="*/ 1358 w 10041"/>
                <a:gd name="connsiteY4" fmla="*/ 0 h 10000"/>
                <a:gd name="connsiteX5" fmla="*/ 1785 w 10041"/>
                <a:gd name="connsiteY5" fmla="*/ 0 h 10000"/>
                <a:gd name="connsiteX6" fmla="*/ 1785 w 10041"/>
                <a:gd name="connsiteY6" fmla="*/ 3255 h 10000"/>
                <a:gd name="connsiteX7" fmla="*/ 1862 w 10041"/>
                <a:gd name="connsiteY7" fmla="*/ 310 h 10000"/>
                <a:gd name="connsiteX8" fmla="*/ 2289 w 10041"/>
                <a:gd name="connsiteY8" fmla="*/ 465 h 10000"/>
                <a:gd name="connsiteX9" fmla="*/ 2308 w 10041"/>
                <a:gd name="connsiteY9" fmla="*/ 4960 h 10000"/>
                <a:gd name="connsiteX10" fmla="*/ 8587 w 10041"/>
                <a:gd name="connsiteY10" fmla="*/ 4960 h 10000"/>
                <a:gd name="connsiteX11" fmla="*/ 8665 w 10041"/>
                <a:gd name="connsiteY11" fmla="*/ 4185 h 10000"/>
                <a:gd name="connsiteX12" fmla="*/ 10041 w 10041"/>
                <a:gd name="connsiteY12" fmla="*/ 4340 h 10000"/>
                <a:gd name="connsiteX13" fmla="*/ 9770 w 10041"/>
                <a:gd name="connsiteY13" fmla="*/ 6820 h 10000"/>
                <a:gd name="connsiteX14" fmla="*/ 9505 w 10041"/>
                <a:gd name="connsiteY14" fmla="*/ 9815 h 10000"/>
                <a:gd name="connsiteX15" fmla="*/ 346 w 10041"/>
                <a:gd name="connsiteY15" fmla="*/ 10000 h 10000"/>
                <a:gd name="connsiteX0" fmla="*/ 346 w 10041"/>
                <a:gd name="connsiteY0" fmla="*/ 10000 h 10000"/>
                <a:gd name="connsiteX1" fmla="*/ 0 w 10041"/>
                <a:gd name="connsiteY1" fmla="*/ 5263 h 10000"/>
                <a:gd name="connsiteX2" fmla="*/ 467 w 10041"/>
                <a:gd name="connsiteY2" fmla="*/ 5115 h 10000"/>
                <a:gd name="connsiteX3" fmla="*/ 1315 w 10041"/>
                <a:gd name="connsiteY3" fmla="*/ 5074 h 10000"/>
                <a:gd name="connsiteX4" fmla="*/ 1358 w 10041"/>
                <a:gd name="connsiteY4" fmla="*/ 0 h 10000"/>
                <a:gd name="connsiteX5" fmla="*/ 1785 w 10041"/>
                <a:gd name="connsiteY5" fmla="*/ 0 h 10000"/>
                <a:gd name="connsiteX6" fmla="*/ 1785 w 10041"/>
                <a:gd name="connsiteY6" fmla="*/ 3255 h 10000"/>
                <a:gd name="connsiteX7" fmla="*/ 1862 w 10041"/>
                <a:gd name="connsiteY7" fmla="*/ 310 h 10000"/>
                <a:gd name="connsiteX8" fmla="*/ 2289 w 10041"/>
                <a:gd name="connsiteY8" fmla="*/ 465 h 10000"/>
                <a:gd name="connsiteX9" fmla="*/ 2308 w 10041"/>
                <a:gd name="connsiteY9" fmla="*/ 4960 h 10000"/>
                <a:gd name="connsiteX10" fmla="*/ 8587 w 10041"/>
                <a:gd name="connsiteY10" fmla="*/ 4960 h 10000"/>
                <a:gd name="connsiteX11" fmla="*/ 8665 w 10041"/>
                <a:gd name="connsiteY11" fmla="*/ 4185 h 10000"/>
                <a:gd name="connsiteX12" fmla="*/ 10041 w 10041"/>
                <a:gd name="connsiteY12" fmla="*/ 4340 h 10000"/>
                <a:gd name="connsiteX13" fmla="*/ 9770 w 10041"/>
                <a:gd name="connsiteY13" fmla="*/ 6820 h 10000"/>
                <a:gd name="connsiteX14" fmla="*/ 9505 w 10041"/>
                <a:gd name="connsiteY14" fmla="*/ 9815 h 10000"/>
                <a:gd name="connsiteX15" fmla="*/ 346 w 10041"/>
                <a:gd name="connsiteY15" fmla="*/ 10000 h 10000"/>
                <a:gd name="connsiteX0" fmla="*/ 275 w 9970"/>
                <a:gd name="connsiteY0" fmla="*/ 10000 h 10000"/>
                <a:gd name="connsiteX1" fmla="*/ 0 w 9970"/>
                <a:gd name="connsiteY1" fmla="*/ 5348 h 10000"/>
                <a:gd name="connsiteX2" fmla="*/ 396 w 9970"/>
                <a:gd name="connsiteY2" fmla="*/ 5115 h 10000"/>
                <a:gd name="connsiteX3" fmla="*/ 1244 w 9970"/>
                <a:gd name="connsiteY3" fmla="*/ 5074 h 10000"/>
                <a:gd name="connsiteX4" fmla="*/ 1287 w 9970"/>
                <a:gd name="connsiteY4" fmla="*/ 0 h 10000"/>
                <a:gd name="connsiteX5" fmla="*/ 1714 w 9970"/>
                <a:gd name="connsiteY5" fmla="*/ 0 h 10000"/>
                <a:gd name="connsiteX6" fmla="*/ 1714 w 9970"/>
                <a:gd name="connsiteY6" fmla="*/ 3255 h 10000"/>
                <a:gd name="connsiteX7" fmla="*/ 1791 w 9970"/>
                <a:gd name="connsiteY7" fmla="*/ 310 h 10000"/>
                <a:gd name="connsiteX8" fmla="*/ 2218 w 9970"/>
                <a:gd name="connsiteY8" fmla="*/ 465 h 10000"/>
                <a:gd name="connsiteX9" fmla="*/ 2237 w 9970"/>
                <a:gd name="connsiteY9" fmla="*/ 4960 h 10000"/>
                <a:gd name="connsiteX10" fmla="*/ 8516 w 9970"/>
                <a:gd name="connsiteY10" fmla="*/ 4960 h 10000"/>
                <a:gd name="connsiteX11" fmla="*/ 8594 w 9970"/>
                <a:gd name="connsiteY11" fmla="*/ 4185 h 10000"/>
                <a:gd name="connsiteX12" fmla="*/ 9970 w 9970"/>
                <a:gd name="connsiteY12" fmla="*/ 4340 h 10000"/>
                <a:gd name="connsiteX13" fmla="*/ 9699 w 9970"/>
                <a:gd name="connsiteY13" fmla="*/ 6820 h 10000"/>
                <a:gd name="connsiteX14" fmla="*/ 9434 w 9970"/>
                <a:gd name="connsiteY14" fmla="*/ 9815 h 10000"/>
                <a:gd name="connsiteX15" fmla="*/ 275 w 9970"/>
                <a:gd name="connsiteY15" fmla="*/ 10000 h 10000"/>
                <a:gd name="connsiteX0" fmla="*/ 276 w 10000"/>
                <a:gd name="connsiteY0" fmla="*/ 10000 h 10000"/>
                <a:gd name="connsiteX1" fmla="*/ 0 w 10000"/>
                <a:gd name="connsiteY1" fmla="*/ 5348 h 10000"/>
                <a:gd name="connsiteX2" fmla="*/ 397 w 10000"/>
                <a:gd name="connsiteY2" fmla="*/ 5115 h 10000"/>
                <a:gd name="connsiteX3" fmla="*/ 1248 w 10000"/>
                <a:gd name="connsiteY3" fmla="*/ 5074 h 10000"/>
                <a:gd name="connsiteX4" fmla="*/ 1291 w 10000"/>
                <a:gd name="connsiteY4" fmla="*/ 0 h 10000"/>
                <a:gd name="connsiteX5" fmla="*/ 1719 w 10000"/>
                <a:gd name="connsiteY5" fmla="*/ 0 h 10000"/>
                <a:gd name="connsiteX6" fmla="*/ 1719 w 10000"/>
                <a:gd name="connsiteY6" fmla="*/ 3255 h 10000"/>
                <a:gd name="connsiteX7" fmla="*/ 1796 w 10000"/>
                <a:gd name="connsiteY7" fmla="*/ 310 h 10000"/>
                <a:gd name="connsiteX8" fmla="*/ 2234 w 10000"/>
                <a:gd name="connsiteY8" fmla="*/ 125 h 10000"/>
                <a:gd name="connsiteX9" fmla="*/ 2244 w 10000"/>
                <a:gd name="connsiteY9" fmla="*/ 4960 h 10000"/>
                <a:gd name="connsiteX10" fmla="*/ 8542 w 10000"/>
                <a:gd name="connsiteY10" fmla="*/ 4960 h 10000"/>
                <a:gd name="connsiteX11" fmla="*/ 8620 w 10000"/>
                <a:gd name="connsiteY11" fmla="*/ 4185 h 10000"/>
                <a:gd name="connsiteX12" fmla="*/ 10000 w 10000"/>
                <a:gd name="connsiteY12" fmla="*/ 4340 h 10000"/>
                <a:gd name="connsiteX13" fmla="*/ 9728 w 10000"/>
                <a:gd name="connsiteY13" fmla="*/ 6820 h 10000"/>
                <a:gd name="connsiteX14" fmla="*/ 9462 w 10000"/>
                <a:gd name="connsiteY14" fmla="*/ 9815 h 10000"/>
                <a:gd name="connsiteX15" fmla="*/ 276 w 10000"/>
                <a:gd name="connsiteY15"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85 w 10009"/>
                <a:gd name="connsiteY0" fmla="*/ 10000 h 10000"/>
                <a:gd name="connsiteX1" fmla="*/ 0 w 10009"/>
                <a:gd name="connsiteY1" fmla="*/ 5093 h 10000"/>
                <a:gd name="connsiteX2" fmla="*/ 1257 w 10009"/>
                <a:gd name="connsiteY2" fmla="*/ 5074 h 10000"/>
                <a:gd name="connsiteX3" fmla="*/ 1300 w 10009"/>
                <a:gd name="connsiteY3" fmla="*/ 0 h 10000"/>
                <a:gd name="connsiteX4" fmla="*/ 1728 w 10009"/>
                <a:gd name="connsiteY4" fmla="*/ 0 h 10000"/>
                <a:gd name="connsiteX5" fmla="*/ 1728 w 10009"/>
                <a:gd name="connsiteY5" fmla="*/ 3255 h 10000"/>
                <a:gd name="connsiteX6" fmla="*/ 1805 w 10009"/>
                <a:gd name="connsiteY6" fmla="*/ 310 h 10000"/>
                <a:gd name="connsiteX7" fmla="*/ 2243 w 10009"/>
                <a:gd name="connsiteY7" fmla="*/ 125 h 10000"/>
                <a:gd name="connsiteX8" fmla="*/ 2253 w 10009"/>
                <a:gd name="connsiteY8" fmla="*/ 4960 h 10000"/>
                <a:gd name="connsiteX9" fmla="*/ 8551 w 10009"/>
                <a:gd name="connsiteY9" fmla="*/ 4960 h 10000"/>
                <a:gd name="connsiteX10" fmla="*/ 8629 w 10009"/>
                <a:gd name="connsiteY10" fmla="*/ 4185 h 10000"/>
                <a:gd name="connsiteX11" fmla="*/ 10009 w 10009"/>
                <a:gd name="connsiteY11" fmla="*/ 4340 h 10000"/>
                <a:gd name="connsiteX12" fmla="*/ 9737 w 10009"/>
                <a:gd name="connsiteY12" fmla="*/ 6820 h 10000"/>
                <a:gd name="connsiteX13" fmla="*/ 9471 w 10009"/>
                <a:gd name="connsiteY13" fmla="*/ 9815 h 10000"/>
                <a:gd name="connsiteX14" fmla="*/ 285 w 10009"/>
                <a:gd name="connsiteY14"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9" h="10000">
                  <a:moveTo>
                    <a:pt x="285" y="10000"/>
                  </a:moveTo>
                  <a:cubicBezTo>
                    <a:pt x="247" y="9328"/>
                    <a:pt x="38" y="5765"/>
                    <a:pt x="0" y="5093"/>
                  </a:cubicBezTo>
                  <a:cubicBezTo>
                    <a:pt x="475" y="5038"/>
                    <a:pt x="702" y="5114"/>
                    <a:pt x="1257" y="5074"/>
                  </a:cubicBezTo>
                  <a:cubicBezTo>
                    <a:pt x="1279" y="2626"/>
                    <a:pt x="1242" y="1654"/>
                    <a:pt x="1300" y="0"/>
                  </a:cubicBezTo>
                  <a:lnTo>
                    <a:pt x="1728" y="0"/>
                  </a:lnTo>
                  <a:lnTo>
                    <a:pt x="1728" y="3255"/>
                  </a:lnTo>
                  <a:cubicBezTo>
                    <a:pt x="1754" y="2273"/>
                    <a:pt x="1779" y="1292"/>
                    <a:pt x="1805" y="310"/>
                  </a:cubicBezTo>
                  <a:lnTo>
                    <a:pt x="2243" y="125"/>
                  </a:lnTo>
                  <a:cubicBezTo>
                    <a:pt x="2249" y="1624"/>
                    <a:pt x="2247" y="3462"/>
                    <a:pt x="2253" y="4960"/>
                  </a:cubicBezTo>
                  <a:lnTo>
                    <a:pt x="8551" y="4960"/>
                  </a:lnTo>
                  <a:cubicBezTo>
                    <a:pt x="8577" y="4701"/>
                    <a:pt x="8603" y="4444"/>
                    <a:pt x="8629" y="4185"/>
                  </a:cubicBezTo>
                  <a:lnTo>
                    <a:pt x="10009" y="4340"/>
                  </a:lnTo>
                  <a:cubicBezTo>
                    <a:pt x="9919" y="5167"/>
                    <a:pt x="9827" y="5993"/>
                    <a:pt x="9737" y="6820"/>
                  </a:cubicBezTo>
                  <a:cubicBezTo>
                    <a:pt x="9649" y="7818"/>
                    <a:pt x="9560" y="8817"/>
                    <a:pt x="9471" y="9815"/>
                  </a:cubicBezTo>
                  <a:lnTo>
                    <a:pt x="285" y="10000"/>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9" name="Group 48"/>
          <p:cNvGrpSpPr/>
          <p:nvPr/>
        </p:nvGrpSpPr>
        <p:grpSpPr>
          <a:xfrm>
            <a:off x="2635862" y="2450014"/>
            <a:ext cx="2664211" cy="422894"/>
            <a:chOff x="2690078" y="2374899"/>
            <a:chExt cx="3062287" cy="580495"/>
          </a:xfrm>
        </p:grpSpPr>
        <p:sp>
          <p:nvSpPr>
            <p:cNvPr id="32" name="Freeform 114"/>
            <p:cNvSpPr>
              <a:spLocks/>
            </p:cNvSpPr>
            <p:nvPr/>
          </p:nvSpPr>
          <p:spPr bwMode="auto">
            <a:xfrm>
              <a:off x="2732940" y="2531628"/>
              <a:ext cx="935224" cy="278990"/>
            </a:xfrm>
            <a:custGeom>
              <a:avLst/>
              <a:gdLst>
                <a:gd name="T0" fmla="*/ 0 w 588"/>
                <a:gd name="T1" fmla="*/ 0 h 54"/>
                <a:gd name="T2" fmla="*/ 2147483647 w 588"/>
                <a:gd name="T3" fmla="*/ 0 h 54"/>
                <a:gd name="T4" fmla="*/ 2147483647 w 588"/>
                <a:gd name="T5" fmla="*/ 2147483647 h 54"/>
                <a:gd name="T6" fmla="*/ 2147483647 w 588"/>
                <a:gd name="T7" fmla="*/ 2147483647 h 54"/>
                <a:gd name="T8" fmla="*/ 0 w 588"/>
                <a:gd name="T9" fmla="*/ 0 h 54"/>
                <a:gd name="T10" fmla="*/ 0 60000 65536"/>
                <a:gd name="T11" fmla="*/ 0 60000 65536"/>
                <a:gd name="T12" fmla="*/ 0 60000 65536"/>
                <a:gd name="T13" fmla="*/ 0 60000 65536"/>
                <a:gd name="T14" fmla="*/ 0 60000 65536"/>
                <a:gd name="T15" fmla="*/ 0 w 588"/>
                <a:gd name="T16" fmla="*/ 0 h 54"/>
                <a:gd name="T17" fmla="*/ 588 w 588"/>
                <a:gd name="T18" fmla="*/ 54 h 54"/>
                <a:gd name="connsiteX0" fmla="*/ 0 w 10019"/>
                <a:gd name="connsiteY0" fmla="*/ 0 h 9907"/>
                <a:gd name="connsiteX1" fmla="*/ 10000 w 10019"/>
                <a:gd name="connsiteY1" fmla="*/ 0 h 9907"/>
                <a:gd name="connsiteX2" fmla="*/ 10019 w 10019"/>
                <a:gd name="connsiteY2" fmla="*/ 9907 h 9907"/>
                <a:gd name="connsiteX3" fmla="*/ 51 w 10019"/>
                <a:gd name="connsiteY3" fmla="*/ 9444 h 9907"/>
                <a:gd name="connsiteX4" fmla="*/ 0 w 10019"/>
                <a:gd name="connsiteY4" fmla="*/ 0 h 9907"/>
                <a:gd name="connsiteX0" fmla="*/ 0 w 10000"/>
                <a:gd name="connsiteY0" fmla="*/ 0 h 10000"/>
                <a:gd name="connsiteX1" fmla="*/ 9981 w 10000"/>
                <a:gd name="connsiteY1" fmla="*/ 0 h 10000"/>
                <a:gd name="connsiteX2" fmla="*/ 10000 w 10000"/>
                <a:gd name="connsiteY2" fmla="*/ 10000 h 10000"/>
                <a:gd name="connsiteX3" fmla="*/ 28 w 10000"/>
                <a:gd name="connsiteY3" fmla="*/ 9627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9981" y="0"/>
                  </a:lnTo>
                  <a:cubicBezTo>
                    <a:pt x="9987" y="3333"/>
                    <a:pt x="9994" y="6667"/>
                    <a:pt x="10000" y="10000"/>
                  </a:cubicBezTo>
                  <a:lnTo>
                    <a:pt x="28" y="9627"/>
                  </a:lnTo>
                  <a:cubicBezTo>
                    <a:pt x="19" y="6418"/>
                    <a:pt x="9" y="3209"/>
                    <a:pt x="0" y="0"/>
                  </a:cubicBez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3" name="Freeform 115"/>
            <p:cNvSpPr>
              <a:spLocks/>
            </p:cNvSpPr>
            <p:nvPr/>
          </p:nvSpPr>
          <p:spPr bwMode="auto">
            <a:xfrm>
              <a:off x="3721734" y="2532550"/>
              <a:ext cx="1433512" cy="218590"/>
            </a:xfrm>
            <a:custGeom>
              <a:avLst/>
              <a:gdLst>
                <a:gd name="T0" fmla="*/ 0 w 903"/>
                <a:gd name="T1" fmla="*/ 0 h 52"/>
                <a:gd name="T2" fmla="*/ 2147483647 w 903"/>
                <a:gd name="T3" fmla="*/ 2147483647 h 52"/>
                <a:gd name="T4" fmla="*/ 2147483647 w 903"/>
                <a:gd name="T5" fmla="*/ 2147483647 h 52"/>
                <a:gd name="T6" fmla="*/ 0 w 903"/>
                <a:gd name="T7" fmla="*/ 2147483647 h 52"/>
                <a:gd name="T8" fmla="*/ 0 w 903"/>
                <a:gd name="T9" fmla="*/ 0 h 52"/>
                <a:gd name="T10" fmla="*/ 0 60000 65536"/>
                <a:gd name="T11" fmla="*/ 0 60000 65536"/>
                <a:gd name="T12" fmla="*/ 0 60000 65536"/>
                <a:gd name="T13" fmla="*/ 0 60000 65536"/>
                <a:gd name="T14" fmla="*/ 0 60000 65536"/>
                <a:gd name="T15" fmla="*/ 0 w 903"/>
                <a:gd name="T16" fmla="*/ 0 h 52"/>
                <a:gd name="T17" fmla="*/ 903 w 903"/>
                <a:gd name="T18" fmla="*/ 52 h 52"/>
              </a:gdLst>
              <a:ahLst/>
              <a:cxnLst>
                <a:cxn ang="T10">
                  <a:pos x="T0" y="T1"/>
                </a:cxn>
                <a:cxn ang="T11">
                  <a:pos x="T2" y="T3"/>
                </a:cxn>
                <a:cxn ang="T12">
                  <a:pos x="T4" y="T5"/>
                </a:cxn>
                <a:cxn ang="T13">
                  <a:pos x="T6" y="T7"/>
                </a:cxn>
                <a:cxn ang="T14">
                  <a:pos x="T8" y="T9"/>
                </a:cxn>
              </a:cxnLst>
              <a:rect l="T15" t="T16" r="T17" b="T18"/>
              <a:pathLst>
                <a:path w="903" h="52">
                  <a:moveTo>
                    <a:pt x="0" y="0"/>
                  </a:moveTo>
                  <a:lnTo>
                    <a:pt x="903" y="1"/>
                  </a:lnTo>
                  <a:lnTo>
                    <a:pt x="903" y="52"/>
                  </a:lnTo>
                  <a:lnTo>
                    <a:pt x="0" y="52"/>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1" name="Freeform 113"/>
            <p:cNvSpPr>
              <a:spLocks/>
            </p:cNvSpPr>
            <p:nvPr/>
          </p:nvSpPr>
          <p:spPr bwMode="auto">
            <a:xfrm>
              <a:off x="2690078" y="2374899"/>
              <a:ext cx="3062287" cy="580495"/>
            </a:xfrm>
            <a:custGeom>
              <a:avLst/>
              <a:gdLst>
                <a:gd name="T0" fmla="*/ 0 w 1929"/>
                <a:gd name="T1" fmla="*/ 2147483647 h 342"/>
                <a:gd name="T2" fmla="*/ 2147483647 w 1929"/>
                <a:gd name="T3" fmla="*/ 2147483647 h 342"/>
                <a:gd name="T4" fmla="*/ 2147483647 w 1929"/>
                <a:gd name="T5" fmla="*/ 2147483647 h 342"/>
                <a:gd name="T6" fmla="*/ 2147483647 w 1929"/>
                <a:gd name="T7" fmla="*/ 2147483647 h 342"/>
                <a:gd name="T8" fmla="*/ 2147483647 w 1929"/>
                <a:gd name="T9" fmla="*/ 2147483647 h 342"/>
                <a:gd name="T10" fmla="*/ 2147483647 w 1929"/>
                <a:gd name="T11" fmla="*/ 2147483647 h 342"/>
                <a:gd name="T12" fmla="*/ 2147483647 w 1929"/>
                <a:gd name="T13" fmla="*/ 2147483647 h 342"/>
                <a:gd name="T14" fmla="*/ 2147483647 w 1929"/>
                <a:gd name="T15" fmla="*/ 2147483647 h 342"/>
                <a:gd name="T16" fmla="*/ 2147483647 w 1929"/>
                <a:gd name="T17" fmla="*/ 2147483647 h 342"/>
                <a:gd name="T18" fmla="*/ 2147483647 w 1929"/>
                <a:gd name="T19" fmla="*/ 2147483647 h 342"/>
                <a:gd name="T20" fmla="*/ 2147483647 w 1929"/>
                <a:gd name="T21" fmla="*/ 2147483647 h 342"/>
                <a:gd name="T22" fmla="*/ 2147483647 w 1929"/>
                <a:gd name="T23" fmla="*/ 2147483647 h 342"/>
                <a:gd name="T24" fmla="*/ 2147483647 w 1929"/>
                <a:gd name="T25" fmla="*/ 0 h 342"/>
                <a:gd name="T26" fmla="*/ 2147483647 w 1929"/>
                <a:gd name="T27" fmla="*/ 0 h 342"/>
                <a:gd name="T28" fmla="*/ 2147483647 w 1929"/>
                <a:gd name="T29" fmla="*/ 2147483647 h 342"/>
                <a:gd name="T30" fmla="*/ 2147483647 w 1929"/>
                <a:gd name="T31" fmla="*/ 2147483647 h 342"/>
                <a:gd name="T32" fmla="*/ 2147483647 w 1929"/>
                <a:gd name="T33" fmla="*/ 2147483647 h 342"/>
                <a:gd name="T34" fmla="*/ 2147483647 w 1929"/>
                <a:gd name="T35" fmla="*/ 2147483647 h 342"/>
                <a:gd name="T36" fmla="*/ 2147483647 w 1929"/>
                <a:gd name="T37" fmla="*/ 2147483647 h 342"/>
                <a:gd name="T38" fmla="*/ 2147483647 w 1929"/>
                <a:gd name="T39" fmla="*/ 2147483647 h 342"/>
                <a:gd name="T40" fmla="*/ 2147483647 w 1929"/>
                <a:gd name="T41" fmla="*/ 2147483647 h 342"/>
                <a:gd name="T42" fmla="*/ 2147483647 w 1929"/>
                <a:gd name="T43" fmla="*/ 2147483647 h 342"/>
                <a:gd name="T44" fmla="*/ 2147483647 w 1929"/>
                <a:gd name="T45" fmla="*/ 2147483647 h 342"/>
                <a:gd name="T46" fmla="*/ 2147483647 w 1929"/>
                <a:gd name="T47" fmla="*/ 2147483647 h 342"/>
                <a:gd name="T48" fmla="*/ 2147483647 w 1929"/>
                <a:gd name="T49" fmla="*/ 2147483647 h 342"/>
                <a:gd name="T50" fmla="*/ 2147483647 w 1929"/>
                <a:gd name="T51" fmla="*/ 2147483647 h 342"/>
                <a:gd name="T52" fmla="*/ 2147483647 w 1929"/>
                <a:gd name="T53" fmla="*/ 2147483647 h 342"/>
                <a:gd name="T54" fmla="*/ 0 w 1929"/>
                <a:gd name="T55" fmla="*/ 2147483647 h 3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9"/>
                <a:gd name="T85" fmla="*/ 0 h 342"/>
                <a:gd name="T86" fmla="*/ 1929 w 1929"/>
                <a:gd name="T87" fmla="*/ 342 h 34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689 w 10000"/>
                <a:gd name="connsiteY23" fmla="*/ 8596 h 10692"/>
                <a:gd name="connsiteX24" fmla="*/ 9689 w 10000"/>
                <a:gd name="connsiteY24" fmla="*/ 10000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689 w 10000"/>
                <a:gd name="connsiteY23" fmla="*/ 8596 h 10692"/>
                <a:gd name="connsiteX24" fmla="*/ 9696 w 10000"/>
                <a:gd name="connsiteY24" fmla="*/ 10674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768 w 10000"/>
                <a:gd name="connsiteY23" fmla="*/ 8500 h 10692"/>
                <a:gd name="connsiteX24" fmla="*/ 9696 w 10000"/>
                <a:gd name="connsiteY24" fmla="*/ 10674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896 w 10000"/>
                <a:gd name="connsiteY17" fmla="*/ 4123 h 10692"/>
                <a:gd name="connsiteX18" fmla="*/ 8911 w 10000"/>
                <a:gd name="connsiteY18" fmla="*/ 6491 h 10692"/>
                <a:gd name="connsiteX19" fmla="*/ 9005 w 10000"/>
                <a:gd name="connsiteY19" fmla="*/ 6491 h 10692"/>
                <a:gd name="connsiteX20" fmla="*/ 9129 w 10000"/>
                <a:gd name="connsiteY20" fmla="*/ 6316 h 10692"/>
                <a:gd name="connsiteX21" fmla="*/ 10000 w 10000"/>
                <a:gd name="connsiteY21" fmla="*/ 6316 h 10692"/>
                <a:gd name="connsiteX22" fmla="*/ 9768 w 10000"/>
                <a:gd name="connsiteY22" fmla="*/ 8500 h 10692"/>
                <a:gd name="connsiteX23" fmla="*/ 9696 w 10000"/>
                <a:gd name="connsiteY23" fmla="*/ 10674 h 10692"/>
                <a:gd name="connsiteX24" fmla="*/ 199 w 10000"/>
                <a:gd name="connsiteY24" fmla="*/ 10692 h 10692"/>
                <a:gd name="connsiteX25" fmla="*/ 109 w 10000"/>
                <a:gd name="connsiteY25" fmla="*/ 8246 h 10692"/>
                <a:gd name="connsiteX26" fmla="*/ 0 w 10000"/>
                <a:gd name="connsiteY26"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896 w 10000"/>
                <a:gd name="connsiteY16" fmla="*/ 4123 h 10692"/>
                <a:gd name="connsiteX17" fmla="*/ 8911 w 10000"/>
                <a:gd name="connsiteY17" fmla="*/ 6491 h 10692"/>
                <a:gd name="connsiteX18" fmla="*/ 9005 w 10000"/>
                <a:gd name="connsiteY18" fmla="*/ 6491 h 10692"/>
                <a:gd name="connsiteX19" fmla="*/ 9129 w 10000"/>
                <a:gd name="connsiteY19" fmla="*/ 6316 h 10692"/>
                <a:gd name="connsiteX20" fmla="*/ 10000 w 10000"/>
                <a:gd name="connsiteY20" fmla="*/ 6316 h 10692"/>
                <a:gd name="connsiteX21" fmla="*/ 9768 w 10000"/>
                <a:gd name="connsiteY21" fmla="*/ 8500 h 10692"/>
                <a:gd name="connsiteX22" fmla="*/ 9696 w 10000"/>
                <a:gd name="connsiteY22" fmla="*/ 10674 h 10692"/>
                <a:gd name="connsiteX23" fmla="*/ 199 w 10000"/>
                <a:gd name="connsiteY23" fmla="*/ 10692 h 10692"/>
                <a:gd name="connsiteX24" fmla="*/ 109 w 10000"/>
                <a:gd name="connsiteY24" fmla="*/ 8246 h 10692"/>
                <a:gd name="connsiteX25" fmla="*/ 0 w 10000"/>
                <a:gd name="connsiteY25" fmla="*/ 6842 h 1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0" h="10692">
                  <a:moveTo>
                    <a:pt x="0" y="6842"/>
                  </a:moveTo>
                  <a:lnTo>
                    <a:pt x="3204" y="6842"/>
                  </a:lnTo>
                  <a:lnTo>
                    <a:pt x="3219" y="4298"/>
                  </a:lnTo>
                  <a:lnTo>
                    <a:pt x="3359" y="4298"/>
                  </a:lnTo>
                  <a:lnTo>
                    <a:pt x="3359" y="6842"/>
                  </a:lnTo>
                  <a:lnTo>
                    <a:pt x="8072" y="6842"/>
                  </a:lnTo>
                  <a:lnTo>
                    <a:pt x="8072" y="4298"/>
                  </a:lnTo>
                  <a:lnTo>
                    <a:pt x="8180" y="3772"/>
                  </a:lnTo>
                  <a:lnTo>
                    <a:pt x="8180" y="2193"/>
                  </a:lnTo>
                  <a:lnTo>
                    <a:pt x="8383" y="2193"/>
                  </a:lnTo>
                  <a:lnTo>
                    <a:pt x="8383" y="3772"/>
                  </a:lnTo>
                  <a:lnTo>
                    <a:pt x="8476" y="3772"/>
                  </a:lnTo>
                  <a:cubicBezTo>
                    <a:pt x="8481" y="2515"/>
                    <a:pt x="8486" y="1257"/>
                    <a:pt x="8491" y="0"/>
                  </a:cubicBezTo>
                  <a:lnTo>
                    <a:pt x="8647" y="0"/>
                  </a:lnTo>
                  <a:cubicBezTo>
                    <a:pt x="8657" y="351"/>
                    <a:pt x="8668" y="702"/>
                    <a:pt x="8678" y="1053"/>
                  </a:cubicBezTo>
                  <a:lnTo>
                    <a:pt x="8880" y="1053"/>
                  </a:lnTo>
                  <a:cubicBezTo>
                    <a:pt x="8916" y="1565"/>
                    <a:pt x="8891" y="3217"/>
                    <a:pt x="8896" y="4123"/>
                  </a:cubicBezTo>
                  <a:cubicBezTo>
                    <a:pt x="8901" y="4912"/>
                    <a:pt x="8906" y="5702"/>
                    <a:pt x="8911" y="6491"/>
                  </a:cubicBezTo>
                  <a:lnTo>
                    <a:pt x="9005" y="6491"/>
                  </a:lnTo>
                  <a:lnTo>
                    <a:pt x="9129" y="6316"/>
                  </a:lnTo>
                  <a:lnTo>
                    <a:pt x="10000" y="6316"/>
                  </a:lnTo>
                  <a:cubicBezTo>
                    <a:pt x="9896" y="7076"/>
                    <a:pt x="9872" y="7740"/>
                    <a:pt x="9768" y="8500"/>
                  </a:cubicBezTo>
                  <a:cubicBezTo>
                    <a:pt x="9770" y="9193"/>
                    <a:pt x="9694" y="9981"/>
                    <a:pt x="9696" y="10674"/>
                  </a:cubicBezTo>
                  <a:lnTo>
                    <a:pt x="199" y="10692"/>
                  </a:lnTo>
                  <a:cubicBezTo>
                    <a:pt x="169" y="9877"/>
                    <a:pt x="139" y="9061"/>
                    <a:pt x="109" y="8246"/>
                  </a:cubicBezTo>
                  <a:cubicBezTo>
                    <a:pt x="73" y="7778"/>
                    <a:pt x="36" y="7310"/>
                    <a:pt x="0" y="6842"/>
                  </a:cubicBez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sp>
        <p:nvSpPr>
          <p:cNvPr id="61" name="TextBox 60"/>
          <p:cNvSpPr txBox="1"/>
          <p:nvPr/>
        </p:nvSpPr>
        <p:spPr>
          <a:xfrm>
            <a:off x="822137" y="1274176"/>
            <a:ext cx="1003801"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500 – 800 TEU</a:t>
            </a:r>
          </a:p>
        </p:txBody>
      </p:sp>
      <p:sp>
        <p:nvSpPr>
          <p:cNvPr id="62" name="TextBox 61"/>
          <p:cNvSpPr txBox="1"/>
          <p:nvPr/>
        </p:nvSpPr>
        <p:spPr>
          <a:xfrm>
            <a:off x="822137" y="1940865"/>
            <a:ext cx="1133644"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1,000 – 2,500 TEU</a:t>
            </a:r>
          </a:p>
        </p:txBody>
      </p:sp>
      <p:sp>
        <p:nvSpPr>
          <p:cNvPr id="63" name="TextBox 62"/>
          <p:cNvSpPr txBox="1"/>
          <p:nvPr/>
        </p:nvSpPr>
        <p:spPr>
          <a:xfrm>
            <a:off x="822137" y="2754241"/>
            <a:ext cx="1170513"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3,000 – 3,400 TEU</a:t>
            </a:r>
          </a:p>
        </p:txBody>
      </p:sp>
      <p:sp>
        <p:nvSpPr>
          <p:cNvPr id="64" name="TextBox 63"/>
          <p:cNvSpPr txBox="1"/>
          <p:nvPr/>
        </p:nvSpPr>
        <p:spPr>
          <a:xfrm>
            <a:off x="822137" y="3332990"/>
            <a:ext cx="1168910"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3,400 – 4,500 TEU</a:t>
            </a:r>
          </a:p>
        </p:txBody>
      </p:sp>
      <p:sp>
        <p:nvSpPr>
          <p:cNvPr id="65" name="TextBox 64"/>
          <p:cNvSpPr txBox="1"/>
          <p:nvPr/>
        </p:nvSpPr>
        <p:spPr>
          <a:xfrm>
            <a:off x="822137" y="4082736"/>
            <a:ext cx="1172116"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4,000 – 6,000 TEU</a:t>
            </a:r>
          </a:p>
        </p:txBody>
      </p:sp>
      <p:sp>
        <p:nvSpPr>
          <p:cNvPr id="66" name="TextBox 65"/>
          <p:cNvSpPr txBox="1"/>
          <p:nvPr/>
        </p:nvSpPr>
        <p:spPr>
          <a:xfrm>
            <a:off x="822137" y="4847159"/>
            <a:ext cx="1172116"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6,000 – 8,500 TEU</a:t>
            </a:r>
          </a:p>
        </p:txBody>
      </p:sp>
      <p:sp>
        <p:nvSpPr>
          <p:cNvPr id="67" name="TextBox 66"/>
          <p:cNvSpPr txBox="1"/>
          <p:nvPr/>
        </p:nvSpPr>
        <p:spPr>
          <a:xfrm>
            <a:off x="822137" y="5866420"/>
            <a:ext cx="758541"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12,500 TEU</a:t>
            </a:r>
          </a:p>
        </p:txBody>
      </p:sp>
      <p:sp>
        <p:nvSpPr>
          <p:cNvPr id="70" name="TextBox 69"/>
          <p:cNvSpPr txBox="1"/>
          <p:nvPr/>
        </p:nvSpPr>
        <p:spPr>
          <a:xfrm>
            <a:off x="4607354" y="1437100"/>
            <a:ext cx="721672" cy="276999"/>
          </a:xfrm>
          <a:prstGeom prst="rect">
            <a:avLst/>
          </a:prstGeom>
          <a:noFill/>
        </p:spPr>
        <p:txBody>
          <a:bodyPr wrap="none" rtlCol="0">
            <a:spAutoFit/>
          </a:bodyPr>
          <a:lstStyle/>
          <a:p>
            <a:r>
              <a:rPr lang="en-US" sz="1200" b="1" dirty="0">
                <a:latin typeface="Agency FB" pitchFamily="34" charset="0"/>
              </a:rPr>
              <a:t>200x20x9</a:t>
            </a:r>
          </a:p>
        </p:txBody>
      </p:sp>
      <p:sp>
        <p:nvSpPr>
          <p:cNvPr id="71" name="TextBox 70"/>
          <p:cNvSpPr txBox="1"/>
          <p:nvPr/>
        </p:nvSpPr>
        <p:spPr>
          <a:xfrm>
            <a:off x="4045601" y="1113728"/>
            <a:ext cx="646331" cy="276999"/>
          </a:xfrm>
          <a:prstGeom prst="rect">
            <a:avLst/>
          </a:prstGeom>
          <a:noFill/>
        </p:spPr>
        <p:txBody>
          <a:bodyPr wrap="none" rtlCol="0">
            <a:spAutoFit/>
          </a:bodyPr>
          <a:lstStyle/>
          <a:p>
            <a:r>
              <a:rPr lang="en-US" sz="1200" b="1" dirty="0">
                <a:latin typeface="Agency FB" pitchFamily="34" charset="0"/>
              </a:rPr>
              <a:t>137x17x9</a:t>
            </a:r>
          </a:p>
        </p:txBody>
      </p:sp>
      <p:sp>
        <p:nvSpPr>
          <p:cNvPr id="72" name="TextBox 71"/>
          <p:cNvSpPr txBox="1"/>
          <p:nvPr/>
        </p:nvSpPr>
        <p:spPr>
          <a:xfrm>
            <a:off x="4744460" y="1935011"/>
            <a:ext cx="723275" cy="276999"/>
          </a:xfrm>
          <a:prstGeom prst="rect">
            <a:avLst/>
          </a:prstGeom>
          <a:noFill/>
        </p:spPr>
        <p:txBody>
          <a:bodyPr wrap="none" rtlCol="0">
            <a:spAutoFit/>
          </a:bodyPr>
          <a:lstStyle/>
          <a:p>
            <a:r>
              <a:rPr lang="en-US" sz="1200" b="1" dirty="0">
                <a:latin typeface="Agency FB" pitchFamily="34" charset="0"/>
              </a:rPr>
              <a:t>215x20x10</a:t>
            </a:r>
          </a:p>
        </p:txBody>
      </p:sp>
      <p:sp>
        <p:nvSpPr>
          <p:cNvPr id="73" name="TextBox 72"/>
          <p:cNvSpPr txBox="1"/>
          <p:nvPr/>
        </p:nvSpPr>
        <p:spPr>
          <a:xfrm>
            <a:off x="5249872" y="2651808"/>
            <a:ext cx="851515" cy="276999"/>
          </a:xfrm>
          <a:prstGeom prst="rect">
            <a:avLst/>
          </a:prstGeom>
          <a:noFill/>
        </p:spPr>
        <p:txBody>
          <a:bodyPr wrap="none" rtlCol="0">
            <a:spAutoFit/>
          </a:bodyPr>
          <a:lstStyle/>
          <a:p>
            <a:r>
              <a:rPr lang="en-US" sz="1200" b="1" dirty="0">
                <a:latin typeface="Agency FB" pitchFamily="34" charset="0"/>
              </a:rPr>
              <a:t>250x32x12.5</a:t>
            </a:r>
          </a:p>
        </p:txBody>
      </p:sp>
      <p:sp>
        <p:nvSpPr>
          <p:cNvPr id="80" name="Rectangle 79"/>
          <p:cNvSpPr/>
          <p:nvPr/>
        </p:nvSpPr>
        <p:spPr>
          <a:xfrm>
            <a:off x="4546634" y="1122457"/>
            <a:ext cx="1236236" cy="261610"/>
          </a:xfrm>
          <a:prstGeom prst="rect">
            <a:avLst/>
          </a:prstGeom>
        </p:spPr>
        <p:txBody>
          <a:bodyPr wrap="none">
            <a:spAutoFit/>
          </a:bodyPr>
          <a:lstStyle/>
          <a:p>
            <a:r>
              <a:rPr lang="en-US" sz="1100" b="1" dirty="0">
                <a:latin typeface="Agency FB" pitchFamily="34" charset="0"/>
              </a:rPr>
              <a:t> (LOA – Beam – Draft)</a:t>
            </a:r>
            <a:endParaRPr lang="en-US" sz="1100" dirty="0"/>
          </a:p>
        </p:txBody>
      </p:sp>
      <p:sp>
        <p:nvSpPr>
          <p:cNvPr id="96" name="TextBox 95"/>
          <p:cNvSpPr txBox="1"/>
          <p:nvPr/>
        </p:nvSpPr>
        <p:spPr>
          <a:xfrm>
            <a:off x="7809758" y="5449089"/>
            <a:ext cx="139462" cy="184666"/>
          </a:xfrm>
          <a:prstGeom prst="rect">
            <a:avLst/>
          </a:prstGeom>
          <a:noFill/>
        </p:spPr>
        <p:txBody>
          <a:bodyPr wrap="none" lIns="0" tIns="0" rIns="0" bIns="0" rtlCol="0">
            <a:spAutoFit/>
          </a:bodyPr>
          <a:lstStyle/>
          <a:p>
            <a:r>
              <a:rPr lang="en-US" sz="1200" b="1" dirty="0">
                <a:latin typeface="Agency FB" pitchFamily="34" charset="0"/>
              </a:rPr>
              <a:t>20</a:t>
            </a:r>
          </a:p>
        </p:txBody>
      </p:sp>
      <p:sp>
        <p:nvSpPr>
          <p:cNvPr id="97" name="TextBox 96"/>
          <p:cNvSpPr txBox="1"/>
          <p:nvPr/>
        </p:nvSpPr>
        <p:spPr>
          <a:xfrm>
            <a:off x="7299897" y="5741974"/>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98" name="TextBox 97"/>
          <p:cNvSpPr txBox="1"/>
          <p:nvPr/>
        </p:nvSpPr>
        <p:spPr>
          <a:xfrm>
            <a:off x="7321989" y="6022131"/>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01" name="TextBox 100"/>
          <p:cNvSpPr txBox="1"/>
          <p:nvPr/>
        </p:nvSpPr>
        <p:spPr>
          <a:xfrm>
            <a:off x="7387681" y="5087870"/>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02" name="TextBox 101"/>
          <p:cNvSpPr txBox="1"/>
          <p:nvPr/>
        </p:nvSpPr>
        <p:spPr>
          <a:xfrm>
            <a:off x="7381585" y="4803251"/>
            <a:ext cx="70532" cy="184666"/>
          </a:xfrm>
          <a:prstGeom prst="rect">
            <a:avLst/>
          </a:prstGeom>
          <a:noFill/>
        </p:spPr>
        <p:txBody>
          <a:bodyPr wrap="none" lIns="0" tIns="0" rIns="0" bIns="0" rtlCol="0">
            <a:spAutoFit/>
          </a:bodyPr>
          <a:lstStyle/>
          <a:p>
            <a:r>
              <a:rPr lang="en-US" sz="1200" b="1" dirty="0">
                <a:latin typeface="Agency FB" pitchFamily="34" charset="0"/>
              </a:rPr>
              <a:t>9</a:t>
            </a:r>
          </a:p>
        </p:txBody>
      </p:sp>
      <p:sp>
        <p:nvSpPr>
          <p:cNvPr id="103" name="TextBox 102"/>
          <p:cNvSpPr txBox="1"/>
          <p:nvPr/>
        </p:nvSpPr>
        <p:spPr>
          <a:xfrm>
            <a:off x="7835793" y="4528522"/>
            <a:ext cx="102592" cy="184666"/>
          </a:xfrm>
          <a:prstGeom prst="rect">
            <a:avLst/>
          </a:prstGeom>
          <a:noFill/>
        </p:spPr>
        <p:txBody>
          <a:bodyPr wrap="none" lIns="0" tIns="0" rIns="0" bIns="0" rtlCol="0">
            <a:spAutoFit/>
          </a:bodyPr>
          <a:lstStyle/>
          <a:p>
            <a:r>
              <a:rPr lang="en-US" sz="1200" b="1" dirty="0">
                <a:latin typeface="Agency FB" pitchFamily="34" charset="0"/>
              </a:rPr>
              <a:t>17</a:t>
            </a:r>
          </a:p>
        </p:txBody>
      </p:sp>
      <p:sp>
        <p:nvSpPr>
          <p:cNvPr id="106" name="TextBox 105"/>
          <p:cNvSpPr txBox="1"/>
          <p:nvPr/>
        </p:nvSpPr>
        <p:spPr>
          <a:xfrm>
            <a:off x="7415253" y="4210103"/>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107" name="TextBox 106"/>
          <p:cNvSpPr txBox="1"/>
          <p:nvPr/>
        </p:nvSpPr>
        <p:spPr>
          <a:xfrm>
            <a:off x="7415253" y="3955964"/>
            <a:ext cx="70532" cy="184666"/>
          </a:xfrm>
          <a:prstGeom prst="rect">
            <a:avLst/>
          </a:prstGeom>
          <a:noFill/>
        </p:spPr>
        <p:txBody>
          <a:bodyPr wrap="none" lIns="0" tIns="0" rIns="0" bIns="0" rtlCol="0">
            <a:spAutoFit/>
          </a:bodyPr>
          <a:lstStyle/>
          <a:p>
            <a:r>
              <a:rPr lang="en-US" sz="1200" b="1" dirty="0">
                <a:latin typeface="Agency FB" pitchFamily="34" charset="0"/>
              </a:rPr>
              <a:t>9</a:t>
            </a:r>
          </a:p>
        </p:txBody>
      </p:sp>
      <p:sp>
        <p:nvSpPr>
          <p:cNvPr id="108" name="TextBox 107"/>
          <p:cNvSpPr txBox="1"/>
          <p:nvPr/>
        </p:nvSpPr>
        <p:spPr>
          <a:xfrm>
            <a:off x="7814853" y="3725823"/>
            <a:ext cx="107402" cy="184666"/>
          </a:xfrm>
          <a:prstGeom prst="rect">
            <a:avLst/>
          </a:prstGeom>
          <a:noFill/>
        </p:spPr>
        <p:txBody>
          <a:bodyPr wrap="none" lIns="0" tIns="0" rIns="0" bIns="0" rtlCol="0">
            <a:spAutoFit/>
          </a:bodyPr>
          <a:lstStyle/>
          <a:p>
            <a:r>
              <a:rPr lang="en-US" sz="1200" b="1" dirty="0">
                <a:latin typeface="Agency FB" pitchFamily="34" charset="0"/>
              </a:rPr>
              <a:t>15</a:t>
            </a:r>
          </a:p>
        </p:txBody>
      </p:sp>
      <p:sp>
        <p:nvSpPr>
          <p:cNvPr id="111" name="TextBox 110"/>
          <p:cNvSpPr txBox="1"/>
          <p:nvPr/>
        </p:nvSpPr>
        <p:spPr>
          <a:xfrm>
            <a:off x="7550844" y="3338188"/>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12" name="TextBox 111"/>
          <p:cNvSpPr txBox="1"/>
          <p:nvPr/>
        </p:nvSpPr>
        <p:spPr>
          <a:xfrm>
            <a:off x="7550844" y="3073381"/>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14" name="Rectangle 113"/>
          <p:cNvSpPr/>
          <p:nvPr/>
        </p:nvSpPr>
        <p:spPr bwMode="auto">
          <a:xfrm>
            <a:off x="7651475" y="2539946"/>
            <a:ext cx="438912" cy="24309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6" name="TextBox 115"/>
          <p:cNvSpPr txBox="1"/>
          <p:nvPr/>
        </p:nvSpPr>
        <p:spPr>
          <a:xfrm>
            <a:off x="7540642" y="2777506"/>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117" name="TextBox 116"/>
          <p:cNvSpPr txBox="1"/>
          <p:nvPr/>
        </p:nvSpPr>
        <p:spPr>
          <a:xfrm>
            <a:off x="7540642" y="2546227"/>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18" name="TextBox 117"/>
          <p:cNvSpPr txBox="1"/>
          <p:nvPr/>
        </p:nvSpPr>
        <p:spPr>
          <a:xfrm>
            <a:off x="7811688" y="2368928"/>
            <a:ext cx="107402" cy="184666"/>
          </a:xfrm>
          <a:prstGeom prst="rect">
            <a:avLst/>
          </a:prstGeom>
          <a:noFill/>
        </p:spPr>
        <p:txBody>
          <a:bodyPr wrap="none" lIns="0" tIns="0" rIns="0" bIns="0" rtlCol="0">
            <a:spAutoFit/>
          </a:bodyPr>
          <a:lstStyle/>
          <a:p>
            <a:r>
              <a:rPr lang="en-US" sz="1200" b="1" dirty="0">
                <a:latin typeface="Agency FB" pitchFamily="34" charset="0"/>
              </a:rPr>
              <a:t>13</a:t>
            </a:r>
          </a:p>
        </p:txBody>
      </p:sp>
      <p:sp>
        <p:nvSpPr>
          <p:cNvPr id="119" name="Rectangle 118"/>
          <p:cNvSpPr/>
          <p:nvPr/>
        </p:nvSpPr>
        <p:spPr bwMode="auto">
          <a:xfrm>
            <a:off x="7692227" y="1869425"/>
            <a:ext cx="365974" cy="21031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0" name="Freeform 119"/>
          <p:cNvSpPr/>
          <p:nvPr/>
        </p:nvSpPr>
        <p:spPr bwMode="auto">
          <a:xfrm>
            <a:off x="7739535" y="2079486"/>
            <a:ext cx="274320" cy="168402"/>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389819"/>
              <a:gd name="connsiteX1" fmla="*/ 812800 w 812800"/>
              <a:gd name="connsiteY1" fmla="*/ 0 h 389819"/>
              <a:gd name="connsiteX2" fmla="*/ 812800 w 812800"/>
              <a:gd name="connsiteY2" fmla="*/ 276225 h 389819"/>
              <a:gd name="connsiteX3" fmla="*/ 733425 w 812800"/>
              <a:gd name="connsiteY3" fmla="*/ 276225 h 389819"/>
              <a:gd name="connsiteX4" fmla="*/ 688270 w 812800"/>
              <a:gd name="connsiteY4" fmla="*/ 389819 h 389819"/>
              <a:gd name="connsiteX5" fmla="*/ 88900 w 812800"/>
              <a:gd name="connsiteY5" fmla="*/ 381000 h 389819"/>
              <a:gd name="connsiteX6" fmla="*/ 88900 w 812800"/>
              <a:gd name="connsiteY6" fmla="*/ 282575 h 389819"/>
              <a:gd name="connsiteX7" fmla="*/ 0 w 812800"/>
              <a:gd name="connsiteY7" fmla="*/ 283369 h 389819"/>
              <a:gd name="connsiteX8" fmla="*/ 0 w 812800"/>
              <a:gd name="connsiteY8" fmla="*/ 0 h 389819"/>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88270 w 812800"/>
              <a:gd name="connsiteY4" fmla="*/ 389819 h 389819"/>
              <a:gd name="connsiteX5" fmla="*/ 88900 w 812800"/>
              <a:gd name="connsiteY5" fmla="*/ 381000 h 389819"/>
              <a:gd name="connsiteX6" fmla="*/ 88900 w 812800"/>
              <a:gd name="connsiteY6" fmla="*/ 282575 h 389819"/>
              <a:gd name="connsiteX7" fmla="*/ 0 w 812800"/>
              <a:gd name="connsiteY7" fmla="*/ 283369 h 389819"/>
              <a:gd name="connsiteX8" fmla="*/ 0 w 812800"/>
              <a:gd name="connsiteY8" fmla="*/ 0 h 389819"/>
              <a:gd name="connsiteX0" fmla="*/ 0 w 812800"/>
              <a:gd name="connsiteY0" fmla="*/ 0 h 398638"/>
              <a:gd name="connsiteX1" fmla="*/ 812800 w 812800"/>
              <a:gd name="connsiteY1" fmla="*/ 0 h 398638"/>
              <a:gd name="connsiteX2" fmla="*/ 812800 w 812800"/>
              <a:gd name="connsiteY2" fmla="*/ 276225 h 398638"/>
              <a:gd name="connsiteX3" fmla="*/ 665692 w 812800"/>
              <a:gd name="connsiteY3" fmla="*/ 276224 h 398638"/>
              <a:gd name="connsiteX4" fmla="*/ 688270 w 812800"/>
              <a:gd name="connsiteY4" fmla="*/ 389819 h 398638"/>
              <a:gd name="connsiteX5" fmla="*/ 145345 w 812800"/>
              <a:gd name="connsiteY5" fmla="*/ 398638 h 398638"/>
              <a:gd name="connsiteX6" fmla="*/ 88900 w 812800"/>
              <a:gd name="connsiteY6" fmla="*/ 282575 h 398638"/>
              <a:gd name="connsiteX7" fmla="*/ 0 w 812800"/>
              <a:gd name="connsiteY7" fmla="*/ 283369 h 398638"/>
              <a:gd name="connsiteX8" fmla="*/ 0 w 812800"/>
              <a:gd name="connsiteY8" fmla="*/ 0 h 398638"/>
              <a:gd name="connsiteX0" fmla="*/ 0 w 812800"/>
              <a:gd name="connsiteY0" fmla="*/ 0 h 398638"/>
              <a:gd name="connsiteX1" fmla="*/ 812800 w 812800"/>
              <a:gd name="connsiteY1" fmla="*/ 0 h 398638"/>
              <a:gd name="connsiteX2" fmla="*/ 812800 w 812800"/>
              <a:gd name="connsiteY2" fmla="*/ 276225 h 398638"/>
              <a:gd name="connsiteX3" fmla="*/ 665692 w 812800"/>
              <a:gd name="connsiteY3" fmla="*/ 276224 h 398638"/>
              <a:gd name="connsiteX4" fmla="*/ 688270 w 812800"/>
              <a:gd name="connsiteY4" fmla="*/ 389819 h 398638"/>
              <a:gd name="connsiteX5" fmla="*/ 145345 w 812800"/>
              <a:gd name="connsiteY5" fmla="*/ 398638 h 398638"/>
              <a:gd name="connsiteX6" fmla="*/ 134056 w 812800"/>
              <a:gd name="connsiteY6" fmla="*/ 286985 h 398638"/>
              <a:gd name="connsiteX7" fmla="*/ 0 w 812800"/>
              <a:gd name="connsiteY7" fmla="*/ 283369 h 398638"/>
              <a:gd name="connsiteX8" fmla="*/ 0 w 812800"/>
              <a:gd name="connsiteY8" fmla="*/ 0 h 398638"/>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88270 w 812800"/>
              <a:gd name="connsiteY4" fmla="*/ 389819 h 389819"/>
              <a:gd name="connsiteX5" fmla="*/ 145345 w 812800"/>
              <a:gd name="connsiteY5" fmla="*/ 385409 h 389819"/>
              <a:gd name="connsiteX6" fmla="*/ 134056 w 812800"/>
              <a:gd name="connsiteY6" fmla="*/ 286985 h 389819"/>
              <a:gd name="connsiteX7" fmla="*/ 0 w 812800"/>
              <a:gd name="connsiteY7" fmla="*/ 283369 h 389819"/>
              <a:gd name="connsiteX8" fmla="*/ 0 w 812800"/>
              <a:gd name="connsiteY8" fmla="*/ 0 h 389819"/>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71336 w 812800"/>
              <a:gd name="connsiteY4" fmla="*/ 389819 h 389819"/>
              <a:gd name="connsiteX5" fmla="*/ 145345 w 812800"/>
              <a:gd name="connsiteY5" fmla="*/ 385409 h 389819"/>
              <a:gd name="connsiteX6" fmla="*/ 134056 w 812800"/>
              <a:gd name="connsiteY6" fmla="*/ 286985 h 389819"/>
              <a:gd name="connsiteX7" fmla="*/ 0 w 812800"/>
              <a:gd name="connsiteY7" fmla="*/ 283369 h 389819"/>
              <a:gd name="connsiteX8" fmla="*/ 0 w 812800"/>
              <a:gd name="connsiteY8" fmla="*/ 0 h 38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 h="389819">
                <a:moveTo>
                  <a:pt x="0" y="0"/>
                </a:moveTo>
                <a:lnTo>
                  <a:pt x="812800" y="0"/>
                </a:lnTo>
                <a:lnTo>
                  <a:pt x="812800" y="276225"/>
                </a:lnTo>
                <a:lnTo>
                  <a:pt x="665692" y="276224"/>
                </a:lnTo>
                <a:lnTo>
                  <a:pt x="671336" y="389819"/>
                </a:lnTo>
                <a:lnTo>
                  <a:pt x="145345" y="385409"/>
                </a:lnTo>
                <a:lnTo>
                  <a:pt x="134056" y="286985"/>
                </a:lnTo>
                <a:lnTo>
                  <a:pt x="0" y="283369"/>
                </a:lnTo>
                <a:lnTo>
                  <a:pt x="0" y="0"/>
                </a:ln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1" name="TextBox 120"/>
          <p:cNvSpPr txBox="1"/>
          <p:nvPr/>
        </p:nvSpPr>
        <p:spPr>
          <a:xfrm>
            <a:off x="7816003" y="1681707"/>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124" name="Rectangle 123"/>
          <p:cNvSpPr/>
          <p:nvPr/>
        </p:nvSpPr>
        <p:spPr bwMode="auto">
          <a:xfrm>
            <a:off x="7710928" y="1494851"/>
            <a:ext cx="320040" cy="16459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5" name="TextBox 124"/>
          <p:cNvSpPr txBox="1"/>
          <p:nvPr/>
        </p:nvSpPr>
        <p:spPr>
          <a:xfrm>
            <a:off x="8061813" y="1414594"/>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27" name="Rectangle 126"/>
          <p:cNvSpPr/>
          <p:nvPr/>
        </p:nvSpPr>
        <p:spPr bwMode="auto">
          <a:xfrm>
            <a:off x="7731061" y="1235010"/>
            <a:ext cx="274320" cy="16459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28" name="TextBox 127"/>
          <p:cNvSpPr txBox="1"/>
          <p:nvPr/>
        </p:nvSpPr>
        <p:spPr>
          <a:xfrm>
            <a:off x="7842136" y="1061167"/>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29" name="TextBox 128"/>
          <p:cNvSpPr txBox="1"/>
          <p:nvPr/>
        </p:nvSpPr>
        <p:spPr>
          <a:xfrm>
            <a:off x="7619541" y="1211605"/>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sp>
        <p:nvSpPr>
          <p:cNvPr id="141" name="TextBox 140"/>
          <p:cNvSpPr txBox="1"/>
          <p:nvPr/>
        </p:nvSpPr>
        <p:spPr>
          <a:xfrm>
            <a:off x="6207911" y="1032921"/>
            <a:ext cx="1069524" cy="261610"/>
          </a:xfrm>
          <a:prstGeom prst="rect">
            <a:avLst/>
          </a:prstGeom>
          <a:noFill/>
        </p:spPr>
        <p:txBody>
          <a:bodyPr wrap="none" rtlCol="0">
            <a:spAutoFit/>
          </a:bodyPr>
          <a:lstStyle/>
          <a:p>
            <a:r>
              <a:rPr lang="en-US" sz="1100" b="1" dirty="0">
                <a:latin typeface="Agency FB" pitchFamily="34" charset="0"/>
              </a:rPr>
              <a:t>Containers across</a:t>
            </a:r>
          </a:p>
        </p:txBody>
      </p:sp>
      <p:sp>
        <p:nvSpPr>
          <p:cNvPr id="142" name="TextBox 141"/>
          <p:cNvSpPr txBox="1"/>
          <p:nvPr/>
        </p:nvSpPr>
        <p:spPr>
          <a:xfrm>
            <a:off x="5828532" y="2037157"/>
            <a:ext cx="1494320" cy="261610"/>
          </a:xfrm>
          <a:prstGeom prst="rect">
            <a:avLst/>
          </a:prstGeom>
          <a:noFill/>
        </p:spPr>
        <p:txBody>
          <a:bodyPr wrap="none" rtlCol="0">
            <a:spAutoFit/>
          </a:bodyPr>
          <a:lstStyle/>
          <a:p>
            <a:r>
              <a:rPr lang="en-US" sz="1100" b="1" dirty="0">
                <a:latin typeface="Agency FB" pitchFamily="34" charset="0"/>
              </a:rPr>
              <a:t>Containers high below deck</a:t>
            </a:r>
          </a:p>
        </p:txBody>
      </p:sp>
      <p:sp>
        <p:nvSpPr>
          <p:cNvPr id="13" name="Rounded Rectangle 12"/>
          <p:cNvSpPr/>
          <p:nvPr/>
        </p:nvSpPr>
        <p:spPr>
          <a:xfrm>
            <a:off x="614714" y="1031450"/>
            <a:ext cx="7863840" cy="1280160"/>
          </a:xfrm>
          <a:prstGeom prst="roundRect">
            <a:avLst>
              <a:gd name="adj" fmla="val 7999"/>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51408" y="1424654"/>
            <a:ext cx="11541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A</a:t>
            </a:r>
          </a:p>
        </p:txBody>
      </p:sp>
      <p:sp>
        <p:nvSpPr>
          <p:cNvPr id="130" name="Rounded Rectangle 129"/>
          <p:cNvSpPr/>
          <p:nvPr/>
        </p:nvSpPr>
        <p:spPr>
          <a:xfrm>
            <a:off x="614714" y="2366133"/>
            <a:ext cx="7863840" cy="1280160"/>
          </a:xfrm>
          <a:prstGeom prst="roundRect">
            <a:avLst>
              <a:gd name="adj" fmla="val 7999"/>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558178" y="2837834"/>
            <a:ext cx="118622"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B</a:t>
            </a:r>
          </a:p>
        </p:txBody>
      </p:sp>
      <p:sp>
        <p:nvSpPr>
          <p:cNvPr id="132" name="Rounded Rectangle 131"/>
          <p:cNvSpPr/>
          <p:nvPr/>
        </p:nvSpPr>
        <p:spPr>
          <a:xfrm>
            <a:off x="614714" y="3722553"/>
            <a:ext cx="7863840" cy="1645920"/>
          </a:xfrm>
          <a:prstGeom prst="roundRect">
            <a:avLst>
              <a:gd name="adj" fmla="val 685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p:cNvSpPr txBox="1"/>
          <p:nvPr/>
        </p:nvSpPr>
        <p:spPr>
          <a:xfrm>
            <a:off x="557793" y="4343783"/>
            <a:ext cx="12022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C</a:t>
            </a:r>
          </a:p>
        </p:txBody>
      </p:sp>
      <p:sp>
        <p:nvSpPr>
          <p:cNvPr id="134" name="Rounded Rectangle 133"/>
          <p:cNvSpPr/>
          <p:nvPr/>
        </p:nvSpPr>
        <p:spPr>
          <a:xfrm>
            <a:off x="614714" y="5431053"/>
            <a:ext cx="7863840" cy="914400"/>
          </a:xfrm>
          <a:prstGeom prst="roundRect">
            <a:avLst>
              <a:gd name="adj" fmla="val 7999"/>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557793" y="5683536"/>
            <a:ext cx="12022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D</a:t>
            </a:r>
          </a:p>
        </p:txBody>
      </p:sp>
      <p:sp>
        <p:nvSpPr>
          <p:cNvPr id="147" name="Rectangle 146"/>
          <p:cNvSpPr/>
          <p:nvPr/>
        </p:nvSpPr>
        <p:spPr>
          <a:xfrm>
            <a:off x="4144298" y="1238281"/>
            <a:ext cx="500458" cy="246221"/>
          </a:xfrm>
          <a:prstGeom prst="rect">
            <a:avLst/>
          </a:prstGeom>
        </p:spPr>
        <p:txBody>
          <a:bodyPr wrap="none">
            <a:spAutoFit/>
          </a:bodyPr>
          <a:lstStyle/>
          <a:p>
            <a:r>
              <a:rPr lang="en-US" sz="1000" b="1" dirty="0">
                <a:latin typeface="Agency FB" pitchFamily="34" charset="0"/>
              </a:rPr>
              <a:t>meters</a:t>
            </a:r>
            <a:endParaRPr lang="en-US" sz="1000" dirty="0"/>
          </a:p>
        </p:txBody>
      </p:sp>
      <p:cxnSp>
        <p:nvCxnSpPr>
          <p:cNvPr id="5" name="Straight Connector 4"/>
          <p:cNvCxnSpPr>
            <a:stCxn id="129" idx="3"/>
            <a:endCxn id="129" idx="3"/>
          </p:cNvCxnSpPr>
          <p:nvPr/>
        </p:nvCxnSpPr>
        <p:spPr>
          <a:xfrm>
            <a:off x="7690073" y="13039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77646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82218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86790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91362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95934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731061" y="1276771"/>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731061" y="1319798"/>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730277" y="1362826"/>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711387" y="1534029"/>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7711387" y="1577728"/>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10603" y="1580079"/>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775550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80122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784694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789266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793838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798410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693378" y="191309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7693378" y="195553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7692594" y="199797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7735591" y="1872015"/>
            <a:ext cx="0" cy="3291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78321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782893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87465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92037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796609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8009698" y="1872015"/>
            <a:ext cx="0" cy="3291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691910" y="2040417"/>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7691910" y="2079982"/>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7691910" y="2123797"/>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7691910" y="2163802"/>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7734550" y="2473439"/>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7651681" y="258102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7651681" y="262346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7650897" y="266590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7691989" y="2537353"/>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7736748"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781507"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7826266"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7871025"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7915784"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7960543"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7650213" y="2708348"/>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7652153" y="2747026"/>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8005302"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8048159" y="2537353"/>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651316" y="2787693"/>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649485" y="2829810"/>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7647654" y="2871927"/>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7651778" y="290988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7700920" y="2946928"/>
            <a:ext cx="347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bwMode="auto">
          <a:xfrm>
            <a:off x="7649559" y="3053118"/>
            <a:ext cx="438912" cy="28346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93" name="Straight Connector 192"/>
          <p:cNvCxnSpPr/>
          <p:nvPr/>
        </p:nvCxnSpPr>
        <p:spPr>
          <a:xfrm>
            <a:off x="7651681" y="309373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7651681" y="313617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7650897" y="317861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7691989" y="3050059"/>
            <a:ext cx="0" cy="475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7736748"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781507"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7826266"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7871025"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915784"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7960543"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7650213" y="3221054"/>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652153" y="3259732"/>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8005302"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8046254" y="3050059"/>
            <a:ext cx="0" cy="475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7651316" y="330039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7644273" y="3493453"/>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7693415" y="3530500"/>
            <a:ext cx="347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7646031" y="3341966"/>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7645415" y="33819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7644799" y="34200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7644183" y="34581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bwMode="auto">
          <a:xfrm>
            <a:off x="7540308" y="3901534"/>
            <a:ext cx="649224" cy="35661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16" name="Straight Connector 215"/>
          <p:cNvCxnSpPr/>
          <p:nvPr/>
        </p:nvCxnSpPr>
        <p:spPr>
          <a:xfrm>
            <a:off x="7540577" y="3937707"/>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7540577" y="3979079"/>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540577" y="4020451"/>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7540577" y="4061823"/>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7540577" y="4103195"/>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540577" y="4144567"/>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540577" y="418593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7581764"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7625673"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669582"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7713491"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7673962" y="2804863"/>
            <a:ext cx="394347" cy="207645"/>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p:cNvCxnSpPr/>
          <p:nvPr/>
        </p:nvCxnSpPr>
        <p:spPr>
          <a:xfrm>
            <a:off x="7540308" y="4222902"/>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7757400"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7801309"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7845218"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7889127"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4" name="Freeform 233"/>
          <p:cNvSpPr/>
          <p:nvPr/>
        </p:nvSpPr>
        <p:spPr>
          <a:xfrm>
            <a:off x="7673962" y="3351723"/>
            <a:ext cx="394347" cy="241580"/>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5" name="Straight Connector 234"/>
          <p:cNvCxnSpPr/>
          <p:nvPr/>
        </p:nvCxnSpPr>
        <p:spPr>
          <a:xfrm>
            <a:off x="7933036"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7976945"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8020854"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064763"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8108672"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8152575"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7585042" y="4262360"/>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7585042" y="4301831"/>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7585042" y="4341302"/>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7585042" y="4380773"/>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7624509" y="4419891"/>
            <a:ext cx="4937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9" name="Freeform 248"/>
          <p:cNvSpPr/>
          <p:nvPr/>
        </p:nvSpPr>
        <p:spPr>
          <a:xfrm>
            <a:off x="7559019" y="4280066"/>
            <a:ext cx="613097" cy="207036"/>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249"/>
          <p:cNvSpPr/>
          <p:nvPr/>
        </p:nvSpPr>
        <p:spPr>
          <a:xfrm>
            <a:off x="7711701" y="2088904"/>
            <a:ext cx="318941" cy="179507"/>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bwMode="auto">
          <a:xfrm>
            <a:off x="7509919" y="4709086"/>
            <a:ext cx="731520" cy="35661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52" name="Straight Connector 251"/>
          <p:cNvCxnSpPr/>
          <p:nvPr/>
        </p:nvCxnSpPr>
        <p:spPr>
          <a:xfrm>
            <a:off x="7511333" y="4746507"/>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7511333" y="4787879"/>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7511333" y="4829251"/>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7511333" y="4870623"/>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7511333" y="4911995"/>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7511333" y="4953367"/>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7511333" y="4994738"/>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7598378" y="4700482"/>
            <a:ext cx="0" cy="557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7642062"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7685746" y="4702387"/>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7511333" y="5031702"/>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7729430"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7773114"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7816798" y="4702387"/>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7860482"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7904166"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7947850"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7991534"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8035218"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8078902"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8124491"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8166272"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8204372" y="4709829"/>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7555124" y="4700482"/>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4" name="Freeform 283"/>
          <p:cNvSpPr/>
          <p:nvPr/>
        </p:nvSpPr>
        <p:spPr>
          <a:xfrm>
            <a:off x="7531909" y="5080578"/>
            <a:ext cx="693734" cy="242617"/>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284"/>
          <p:cNvSpPr>
            <a:spLocks/>
          </p:cNvSpPr>
          <p:nvPr/>
        </p:nvSpPr>
        <p:spPr bwMode="auto">
          <a:xfrm>
            <a:off x="7502102" y="6026805"/>
            <a:ext cx="731520" cy="234380"/>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88436">
                <a:moveTo>
                  <a:pt x="233" y="0"/>
                </a:moveTo>
                <a:lnTo>
                  <a:pt x="813033" y="0"/>
                </a:lnTo>
                <a:cubicBezTo>
                  <a:pt x="812994" y="112917"/>
                  <a:pt x="812956" y="285384"/>
                  <a:pt x="812917" y="398301"/>
                </a:cubicBezTo>
                <a:lnTo>
                  <a:pt x="715280" y="403244"/>
                </a:lnTo>
                <a:cubicBezTo>
                  <a:pt x="714586" y="431554"/>
                  <a:pt x="713891" y="459863"/>
                  <a:pt x="713197" y="488173"/>
                </a:cubicBezTo>
                <a:lnTo>
                  <a:pt x="93638" y="488436"/>
                </a:lnTo>
                <a:cubicBezTo>
                  <a:pt x="93677" y="461506"/>
                  <a:pt x="93714" y="426377"/>
                  <a:pt x="93753" y="399447"/>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286" name="Straight Connector 285"/>
          <p:cNvCxnSpPr/>
          <p:nvPr/>
        </p:nvCxnSpPr>
        <p:spPr>
          <a:xfrm>
            <a:off x="7499316" y="6026542"/>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7499226" y="6180566"/>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7588463" y="6221423"/>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7499226" y="6067179"/>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7499226" y="6107184"/>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7499226" y="6145284"/>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7457582" y="5703478"/>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7457582" y="5744850"/>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7457582" y="5786222"/>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7457582" y="5827594"/>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7457582" y="5868966"/>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7457582" y="5910338"/>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7457582" y="5951709"/>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7542968"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7586190"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762941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7457582" y="5988673"/>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767263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7715856"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7759078"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7802300"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784552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788874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7931966"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7975188"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8018410"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806163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810485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8148076"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7499746" y="5623163"/>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8191298"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8234520" y="5623163"/>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2" name="Freeform 321"/>
          <p:cNvSpPr/>
          <p:nvPr/>
        </p:nvSpPr>
        <p:spPr>
          <a:xfrm>
            <a:off x="7482059" y="6032561"/>
            <a:ext cx="771859" cy="254141"/>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69438" y="1842018"/>
            <a:ext cx="1334020" cy="261610"/>
          </a:xfrm>
          <a:prstGeom prst="rect">
            <a:avLst/>
          </a:prstGeom>
        </p:spPr>
        <p:txBody>
          <a:bodyPr wrap="none">
            <a:spAutoFit/>
          </a:bodyPr>
          <a:lstStyle/>
          <a:p>
            <a:r>
              <a:rPr lang="en-US" sz="1100" b="1" dirty="0">
                <a:latin typeface="Agency FB" pitchFamily="34" charset="0"/>
              </a:rPr>
              <a:t>Containers high on deck</a:t>
            </a:r>
          </a:p>
        </p:txBody>
      </p:sp>
      <p:sp>
        <p:nvSpPr>
          <p:cNvPr id="366" name="TextBox 365"/>
          <p:cNvSpPr txBox="1"/>
          <p:nvPr/>
        </p:nvSpPr>
        <p:spPr>
          <a:xfrm>
            <a:off x="7601253" y="1485925"/>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cxnSp>
        <p:nvCxnSpPr>
          <p:cNvPr id="52" name="Straight Arrow Connector 51"/>
          <p:cNvCxnSpPr/>
          <p:nvPr/>
        </p:nvCxnSpPr>
        <p:spPr>
          <a:xfrm>
            <a:off x="7265840" y="1158553"/>
            <a:ext cx="54864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367" name="TextBox 366"/>
          <p:cNvSpPr txBox="1"/>
          <p:nvPr/>
        </p:nvSpPr>
        <p:spPr>
          <a:xfrm>
            <a:off x="7578289" y="1888845"/>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368" name="TextBox 367"/>
          <p:cNvSpPr txBox="1"/>
          <p:nvPr/>
        </p:nvSpPr>
        <p:spPr>
          <a:xfrm>
            <a:off x="7574114" y="2078823"/>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cxnSp>
        <p:nvCxnSpPr>
          <p:cNvPr id="369" name="Straight Arrow Connector 368"/>
          <p:cNvCxnSpPr/>
          <p:nvPr/>
        </p:nvCxnSpPr>
        <p:spPr>
          <a:xfrm>
            <a:off x="7260014" y="1968795"/>
            <a:ext cx="27432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0" name="Straight Arrow Connector 369"/>
          <p:cNvCxnSpPr/>
          <p:nvPr/>
        </p:nvCxnSpPr>
        <p:spPr>
          <a:xfrm>
            <a:off x="7262102" y="2177562"/>
            <a:ext cx="27432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638884" y="3763817"/>
            <a:ext cx="3036745" cy="577215"/>
            <a:chOff x="2658766" y="3718616"/>
            <a:chExt cx="2907030" cy="577215"/>
          </a:xfrm>
        </p:grpSpPr>
        <p:sp>
          <p:nvSpPr>
            <p:cNvPr id="84" name="Freeform 83"/>
            <p:cNvSpPr/>
            <p:nvPr/>
          </p:nvSpPr>
          <p:spPr>
            <a:xfrm>
              <a:off x="2659380" y="3836035"/>
              <a:ext cx="847725" cy="232410"/>
            </a:xfrm>
            <a:custGeom>
              <a:avLst/>
              <a:gdLst>
                <a:gd name="connsiteX0" fmla="*/ 819150 w 847725"/>
                <a:gd name="connsiteY0" fmla="*/ 0 h 232410"/>
                <a:gd name="connsiteX1" fmla="*/ 171450 w 847725"/>
                <a:gd name="connsiteY1" fmla="*/ 0 h 232410"/>
                <a:gd name="connsiteX2" fmla="*/ 171450 w 847725"/>
                <a:gd name="connsiteY2" fmla="*/ 28575 h 232410"/>
                <a:gd name="connsiteX3" fmla="*/ 0 w 847725"/>
                <a:gd name="connsiteY3" fmla="*/ 28575 h 232410"/>
                <a:gd name="connsiteX4" fmla="*/ 0 w 847725"/>
                <a:gd name="connsiteY4" fmla="*/ 232410 h 232410"/>
                <a:gd name="connsiteX5" fmla="*/ 847725 w 847725"/>
                <a:gd name="connsiteY5" fmla="*/ 232410 h 232410"/>
                <a:gd name="connsiteX6" fmla="*/ 819150 w 847725"/>
                <a:gd name="connsiteY6" fmla="*/ 0 h 232410"/>
                <a:gd name="connsiteX0" fmla="*/ 845820 w 847725"/>
                <a:gd name="connsiteY0" fmla="*/ 1905 h 232410"/>
                <a:gd name="connsiteX1" fmla="*/ 171450 w 847725"/>
                <a:gd name="connsiteY1" fmla="*/ 0 h 232410"/>
                <a:gd name="connsiteX2" fmla="*/ 171450 w 847725"/>
                <a:gd name="connsiteY2" fmla="*/ 28575 h 232410"/>
                <a:gd name="connsiteX3" fmla="*/ 0 w 847725"/>
                <a:gd name="connsiteY3" fmla="*/ 28575 h 232410"/>
                <a:gd name="connsiteX4" fmla="*/ 0 w 847725"/>
                <a:gd name="connsiteY4" fmla="*/ 232410 h 232410"/>
                <a:gd name="connsiteX5" fmla="*/ 847725 w 847725"/>
                <a:gd name="connsiteY5" fmla="*/ 232410 h 232410"/>
                <a:gd name="connsiteX6" fmla="*/ 845820 w 847725"/>
                <a:gd name="connsiteY6" fmla="*/ 1905 h 23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232410">
                  <a:moveTo>
                    <a:pt x="845820" y="1905"/>
                  </a:moveTo>
                  <a:lnTo>
                    <a:pt x="171450" y="0"/>
                  </a:lnTo>
                  <a:lnTo>
                    <a:pt x="171450" y="28575"/>
                  </a:lnTo>
                  <a:lnTo>
                    <a:pt x="0" y="28575"/>
                  </a:lnTo>
                  <a:lnTo>
                    <a:pt x="0" y="232410"/>
                  </a:lnTo>
                  <a:lnTo>
                    <a:pt x="847725" y="232410"/>
                  </a:lnTo>
                  <a:lnTo>
                    <a:pt x="845820" y="190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3611880" y="3850005"/>
              <a:ext cx="1706880" cy="180975"/>
            </a:xfrm>
            <a:custGeom>
              <a:avLst/>
              <a:gdLst>
                <a:gd name="connsiteX0" fmla="*/ 0 w 1706880"/>
                <a:gd name="connsiteY0" fmla="*/ 0 h 180975"/>
                <a:gd name="connsiteX1" fmla="*/ 1251585 w 1706880"/>
                <a:gd name="connsiteY1" fmla="*/ 0 h 180975"/>
                <a:gd name="connsiteX2" fmla="*/ 1251585 w 1706880"/>
                <a:gd name="connsiteY2" fmla="*/ 41910 h 180975"/>
                <a:gd name="connsiteX3" fmla="*/ 1706880 w 1706880"/>
                <a:gd name="connsiteY3" fmla="*/ 41910 h 180975"/>
                <a:gd name="connsiteX4" fmla="*/ 1706880 w 1706880"/>
                <a:gd name="connsiteY4" fmla="*/ 180975 h 180975"/>
                <a:gd name="connsiteX5" fmla="*/ 5715 w 1706880"/>
                <a:gd name="connsiteY5" fmla="*/ 180975 h 180975"/>
                <a:gd name="connsiteX6" fmla="*/ 0 w 1706880"/>
                <a:gd name="connsiteY6"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6880" h="180975">
                  <a:moveTo>
                    <a:pt x="0" y="0"/>
                  </a:moveTo>
                  <a:lnTo>
                    <a:pt x="1251585" y="0"/>
                  </a:lnTo>
                  <a:lnTo>
                    <a:pt x="1251585" y="41910"/>
                  </a:lnTo>
                  <a:lnTo>
                    <a:pt x="1706880" y="41910"/>
                  </a:lnTo>
                  <a:lnTo>
                    <a:pt x="1706880" y="180975"/>
                  </a:lnTo>
                  <a:lnTo>
                    <a:pt x="5715" y="180975"/>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658766" y="3718616"/>
              <a:ext cx="2907030" cy="577215"/>
            </a:xfrm>
            <a:custGeom>
              <a:avLst/>
              <a:gdLst>
                <a:gd name="connsiteX0" fmla="*/ 2907030 w 2907030"/>
                <a:gd name="connsiteY0" fmla="*/ 253365 h 577215"/>
                <a:gd name="connsiteX1" fmla="*/ 2865120 w 2907030"/>
                <a:gd name="connsiteY1" fmla="*/ 306705 h 577215"/>
                <a:gd name="connsiteX2" fmla="*/ 2823210 w 2907030"/>
                <a:gd name="connsiteY2" fmla="*/ 394335 h 577215"/>
                <a:gd name="connsiteX3" fmla="*/ 2806065 w 2907030"/>
                <a:gd name="connsiteY3" fmla="*/ 453390 h 577215"/>
                <a:gd name="connsiteX4" fmla="*/ 2807970 w 2907030"/>
                <a:gd name="connsiteY4" fmla="*/ 462915 h 577215"/>
                <a:gd name="connsiteX5" fmla="*/ 2863215 w 2907030"/>
                <a:gd name="connsiteY5" fmla="*/ 476250 h 577215"/>
                <a:gd name="connsiteX6" fmla="*/ 2878455 w 2907030"/>
                <a:gd name="connsiteY6" fmla="*/ 501015 h 577215"/>
                <a:gd name="connsiteX7" fmla="*/ 2870835 w 2907030"/>
                <a:gd name="connsiteY7" fmla="*/ 523875 h 577215"/>
                <a:gd name="connsiteX8" fmla="*/ 2815590 w 2907030"/>
                <a:gd name="connsiteY8" fmla="*/ 556260 h 577215"/>
                <a:gd name="connsiteX9" fmla="*/ 2767965 w 2907030"/>
                <a:gd name="connsiteY9" fmla="*/ 571500 h 577215"/>
                <a:gd name="connsiteX10" fmla="*/ 2710815 w 2907030"/>
                <a:gd name="connsiteY10" fmla="*/ 577215 h 577215"/>
                <a:gd name="connsiteX11" fmla="*/ 232410 w 2907030"/>
                <a:gd name="connsiteY11" fmla="*/ 577215 h 577215"/>
                <a:gd name="connsiteX12" fmla="*/ 142875 w 2907030"/>
                <a:gd name="connsiteY12" fmla="*/ 544830 h 577215"/>
                <a:gd name="connsiteX13" fmla="*/ 135255 w 2907030"/>
                <a:gd name="connsiteY13" fmla="*/ 531495 h 577215"/>
                <a:gd name="connsiteX14" fmla="*/ 150495 w 2907030"/>
                <a:gd name="connsiteY14" fmla="*/ 512445 h 577215"/>
                <a:gd name="connsiteX15" fmla="*/ 154305 w 2907030"/>
                <a:gd name="connsiteY15" fmla="*/ 483870 h 577215"/>
                <a:gd name="connsiteX16" fmla="*/ 129540 w 2907030"/>
                <a:gd name="connsiteY16" fmla="*/ 470535 h 577215"/>
                <a:gd name="connsiteX17" fmla="*/ 104775 w 2907030"/>
                <a:gd name="connsiteY17" fmla="*/ 470535 h 577215"/>
                <a:gd name="connsiteX18" fmla="*/ 104775 w 2907030"/>
                <a:gd name="connsiteY18" fmla="*/ 567690 h 577215"/>
                <a:gd name="connsiteX19" fmla="*/ 28575 w 2907030"/>
                <a:gd name="connsiteY19" fmla="*/ 567690 h 577215"/>
                <a:gd name="connsiteX20" fmla="*/ 0 w 2907030"/>
                <a:gd name="connsiteY20" fmla="*/ 348615 h 577215"/>
                <a:gd name="connsiteX21" fmla="*/ 144780 w 2907030"/>
                <a:gd name="connsiteY21" fmla="*/ 348615 h 577215"/>
                <a:gd name="connsiteX22" fmla="*/ 177165 w 2907030"/>
                <a:gd name="connsiteY22" fmla="*/ 316230 h 577215"/>
                <a:gd name="connsiteX23" fmla="*/ 824865 w 2907030"/>
                <a:gd name="connsiteY23" fmla="*/ 316230 h 577215"/>
                <a:gd name="connsiteX24" fmla="*/ 824865 w 2907030"/>
                <a:gd name="connsiteY24" fmla="*/ 0 h 577215"/>
                <a:gd name="connsiteX25" fmla="*/ 855345 w 2907030"/>
                <a:gd name="connsiteY25" fmla="*/ 0 h 577215"/>
                <a:gd name="connsiteX26" fmla="*/ 868680 w 2907030"/>
                <a:gd name="connsiteY26" fmla="*/ 89535 h 577215"/>
                <a:gd name="connsiteX27" fmla="*/ 891540 w 2907030"/>
                <a:gd name="connsiteY27" fmla="*/ 87630 h 577215"/>
                <a:gd name="connsiteX28" fmla="*/ 895350 w 2907030"/>
                <a:gd name="connsiteY28" fmla="*/ 36195 h 577215"/>
                <a:gd name="connsiteX29" fmla="*/ 977265 w 2907030"/>
                <a:gd name="connsiteY29" fmla="*/ 36195 h 577215"/>
                <a:gd name="connsiteX30" fmla="*/ 977265 w 2907030"/>
                <a:gd name="connsiteY30" fmla="*/ 312420 h 577215"/>
                <a:gd name="connsiteX31" fmla="*/ 2518410 w 2907030"/>
                <a:gd name="connsiteY31" fmla="*/ 312420 h 577215"/>
                <a:gd name="connsiteX32" fmla="*/ 2630805 w 2907030"/>
                <a:gd name="connsiteY32" fmla="*/ 276225 h 577215"/>
                <a:gd name="connsiteX33" fmla="*/ 2741295 w 2907030"/>
                <a:gd name="connsiteY33" fmla="*/ 266700 h 577215"/>
                <a:gd name="connsiteX34" fmla="*/ 2832735 w 2907030"/>
                <a:gd name="connsiteY34" fmla="*/ 262890 h 577215"/>
                <a:gd name="connsiteX35" fmla="*/ 2907030 w 2907030"/>
                <a:gd name="connsiteY35" fmla="*/ 253365 h 57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07030" h="577215">
                  <a:moveTo>
                    <a:pt x="2907030" y="253365"/>
                  </a:moveTo>
                  <a:lnTo>
                    <a:pt x="2865120" y="306705"/>
                  </a:lnTo>
                  <a:lnTo>
                    <a:pt x="2823210" y="394335"/>
                  </a:lnTo>
                  <a:lnTo>
                    <a:pt x="2806065" y="453390"/>
                  </a:lnTo>
                  <a:lnTo>
                    <a:pt x="2807970" y="462915"/>
                  </a:lnTo>
                  <a:lnTo>
                    <a:pt x="2863215" y="476250"/>
                  </a:lnTo>
                  <a:lnTo>
                    <a:pt x="2878455" y="501015"/>
                  </a:lnTo>
                  <a:lnTo>
                    <a:pt x="2870835" y="523875"/>
                  </a:lnTo>
                  <a:lnTo>
                    <a:pt x="2815590" y="556260"/>
                  </a:lnTo>
                  <a:lnTo>
                    <a:pt x="2767965" y="571500"/>
                  </a:lnTo>
                  <a:lnTo>
                    <a:pt x="2710815" y="577215"/>
                  </a:lnTo>
                  <a:lnTo>
                    <a:pt x="232410" y="577215"/>
                  </a:lnTo>
                  <a:lnTo>
                    <a:pt x="142875" y="544830"/>
                  </a:lnTo>
                  <a:lnTo>
                    <a:pt x="135255" y="531495"/>
                  </a:lnTo>
                  <a:lnTo>
                    <a:pt x="150495" y="512445"/>
                  </a:lnTo>
                  <a:lnTo>
                    <a:pt x="154305" y="483870"/>
                  </a:lnTo>
                  <a:lnTo>
                    <a:pt x="129540" y="470535"/>
                  </a:lnTo>
                  <a:lnTo>
                    <a:pt x="104775" y="470535"/>
                  </a:lnTo>
                  <a:lnTo>
                    <a:pt x="104775" y="567690"/>
                  </a:lnTo>
                  <a:lnTo>
                    <a:pt x="28575" y="567690"/>
                  </a:lnTo>
                  <a:lnTo>
                    <a:pt x="0" y="348615"/>
                  </a:lnTo>
                  <a:lnTo>
                    <a:pt x="144780" y="348615"/>
                  </a:lnTo>
                  <a:lnTo>
                    <a:pt x="177165" y="316230"/>
                  </a:lnTo>
                  <a:lnTo>
                    <a:pt x="824865" y="316230"/>
                  </a:lnTo>
                  <a:lnTo>
                    <a:pt x="824865" y="0"/>
                  </a:lnTo>
                  <a:lnTo>
                    <a:pt x="855345" y="0"/>
                  </a:lnTo>
                  <a:lnTo>
                    <a:pt x="868680" y="89535"/>
                  </a:lnTo>
                  <a:lnTo>
                    <a:pt x="891540" y="87630"/>
                  </a:lnTo>
                  <a:lnTo>
                    <a:pt x="895350" y="36195"/>
                  </a:lnTo>
                  <a:lnTo>
                    <a:pt x="977265" y="36195"/>
                  </a:lnTo>
                  <a:lnTo>
                    <a:pt x="977265" y="312420"/>
                  </a:lnTo>
                  <a:lnTo>
                    <a:pt x="2518410" y="312420"/>
                  </a:lnTo>
                  <a:lnTo>
                    <a:pt x="2630805" y="276225"/>
                  </a:lnTo>
                  <a:lnTo>
                    <a:pt x="2741295" y="266700"/>
                  </a:lnTo>
                  <a:lnTo>
                    <a:pt x="2832735" y="262890"/>
                  </a:lnTo>
                  <a:lnTo>
                    <a:pt x="2907030" y="25336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TextBox 74"/>
          <p:cNvSpPr txBox="1"/>
          <p:nvPr/>
        </p:nvSpPr>
        <p:spPr>
          <a:xfrm>
            <a:off x="4486638" y="4093051"/>
            <a:ext cx="764953" cy="276999"/>
          </a:xfrm>
          <a:prstGeom prst="rect">
            <a:avLst/>
          </a:prstGeom>
          <a:noFill/>
        </p:spPr>
        <p:txBody>
          <a:bodyPr wrap="none" rtlCol="0">
            <a:spAutoFit/>
          </a:bodyPr>
          <a:lstStyle/>
          <a:p>
            <a:r>
              <a:rPr lang="en-US" sz="1200" b="1" dirty="0">
                <a:solidFill>
                  <a:schemeClr val="bg1"/>
                </a:solidFill>
                <a:latin typeface="Agency FB" pitchFamily="34" charset="0"/>
              </a:rPr>
              <a:t>300x40x13</a:t>
            </a:r>
          </a:p>
        </p:txBody>
      </p:sp>
      <p:grpSp>
        <p:nvGrpSpPr>
          <p:cNvPr id="93" name="Group 92"/>
          <p:cNvGrpSpPr/>
          <p:nvPr/>
        </p:nvGrpSpPr>
        <p:grpSpPr>
          <a:xfrm>
            <a:off x="2653578" y="3047034"/>
            <a:ext cx="2889885" cy="497205"/>
            <a:chOff x="4457700" y="2952750"/>
            <a:chExt cx="2889885" cy="497205"/>
          </a:xfrm>
        </p:grpSpPr>
        <p:sp>
          <p:nvSpPr>
            <p:cNvPr id="91" name="Freeform 90"/>
            <p:cNvSpPr/>
            <p:nvPr/>
          </p:nvSpPr>
          <p:spPr>
            <a:xfrm>
              <a:off x="4474210" y="3036570"/>
              <a:ext cx="546735" cy="194310"/>
            </a:xfrm>
            <a:custGeom>
              <a:avLst/>
              <a:gdLst>
                <a:gd name="connsiteX0" fmla="*/ 0 w 546735"/>
                <a:gd name="connsiteY0" fmla="*/ 194310 h 194310"/>
                <a:gd name="connsiteX1" fmla="*/ 0 w 546735"/>
                <a:gd name="connsiteY1" fmla="*/ 24765 h 194310"/>
                <a:gd name="connsiteX2" fmla="*/ 131445 w 546735"/>
                <a:gd name="connsiteY2" fmla="*/ 24765 h 194310"/>
                <a:gd name="connsiteX3" fmla="*/ 131445 w 546735"/>
                <a:gd name="connsiteY3" fmla="*/ 0 h 194310"/>
                <a:gd name="connsiteX4" fmla="*/ 546735 w 546735"/>
                <a:gd name="connsiteY4" fmla="*/ 0 h 194310"/>
                <a:gd name="connsiteX5" fmla="*/ 546735 w 546735"/>
                <a:gd name="connsiteY5" fmla="*/ 194310 h 194310"/>
                <a:gd name="connsiteX6" fmla="*/ 0 w 546735"/>
                <a:gd name="connsiteY6" fmla="*/ 194310 h 1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735" h="194310">
                  <a:moveTo>
                    <a:pt x="0" y="194310"/>
                  </a:moveTo>
                  <a:lnTo>
                    <a:pt x="0" y="24765"/>
                  </a:lnTo>
                  <a:lnTo>
                    <a:pt x="131445" y="24765"/>
                  </a:lnTo>
                  <a:lnTo>
                    <a:pt x="131445" y="0"/>
                  </a:lnTo>
                  <a:lnTo>
                    <a:pt x="546735" y="0"/>
                  </a:lnTo>
                  <a:lnTo>
                    <a:pt x="546735" y="194310"/>
                  </a:lnTo>
                  <a:lnTo>
                    <a:pt x="0" y="19431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5175885" y="3038475"/>
              <a:ext cx="1958340" cy="196215"/>
            </a:xfrm>
            <a:custGeom>
              <a:avLst/>
              <a:gdLst>
                <a:gd name="connsiteX0" fmla="*/ 15240 w 1958340"/>
                <a:gd name="connsiteY0" fmla="*/ 0 h 196215"/>
                <a:gd name="connsiteX1" fmla="*/ 571500 w 1958340"/>
                <a:gd name="connsiteY1" fmla="*/ 0 h 196215"/>
                <a:gd name="connsiteX2" fmla="*/ 571500 w 1958340"/>
                <a:gd name="connsiteY2" fmla="*/ 20955 h 196215"/>
                <a:gd name="connsiteX3" fmla="*/ 1125855 w 1958340"/>
                <a:gd name="connsiteY3" fmla="*/ 20955 h 196215"/>
                <a:gd name="connsiteX4" fmla="*/ 1125855 w 1958340"/>
                <a:gd name="connsiteY4" fmla="*/ 49530 h 196215"/>
                <a:gd name="connsiteX5" fmla="*/ 1819275 w 1958340"/>
                <a:gd name="connsiteY5" fmla="*/ 49530 h 196215"/>
                <a:gd name="connsiteX6" fmla="*/ 1819275 w 1958340"/>
                <a:gd name="connsiteY6" fmla="*/ 85725 h 196215"/>
                <a:gd name="connsiteX7" fmla="*/ 1958340 w 1958340"/>
                <a:gd name="connsiteY7" fmla="*/ 85725 h 196215"/>
                <a:gd name="connsiteX8" fmla="*/ 1958340 w 1958340"/>
                <a:gd name="connsiteY8" fmla="*/ 196215 h 196215"/>
                <a:gd name="connsiteX9" fmla="*/ 0 w 1958340"/>
                <a:gd name="connsiteY9" fmla="*/ 196215 h 196215"/>
                <a:gd name="connsiteX10" fmla="*/ 15240 w 1958340"/>
                <a:gd name="connsiteY10" fmla="*/ 0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8340" h="196215">
                  <a:moveTo>
                    <a:pt x="15240" y="0"/>
                  </a:moveTo>
                  <a:lnTo>
                    <a:pt x="571500" y="0"/>
                  </a:lnTo>
                  <a:lnTo>
                    <a:pt x="571500" y="20955"/>
                  </a:lnTo>
                  <a:lnTo>
                    <a:pt x="1125855" y="20955"/>
                  </a:lnTo>
                  <a:lnTo>
                    <a:pt x="1125855" y="49530"/>
                  </a:lnTo>
                  <a:lnTo>
                    <a:pt x="1819275" y="49530"/>
                  </a:lnTo>
                  <a:lnTo>
                    <a:pt x="1819275" y="85725"/>
                  </a:lnTo>
                  <a:lnTo>
                    <a:pt x="1958340" y="85725"/>
                  </a:lnTo>
                  <a:lnTo>
                    <a:pt x="1958340" y="196215"/>
                  </a:lnTo>
                  <a:lnTo>
                    <a:pt x="0" y="196215"/>
                  </a:lnTo>
                  <a:lnTo>
                    <a:pt x="1524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4457700" y="2952750"/>
              <a:ext cx="2889885" cy="497205"/>
            </a:xfrm>
            <a:custGeom>
              <a:avLst/>
              <a:gdLst>
                <a:gd name="connsiteX0" fmla="*/ 2889885 w 2889885"/>
                <a:gd name="connsiteY0" fmla="*/ 251460 h 497205"/>
                <a:gd name="connsiteX1" fmla="*/ 2827020 w 2889885"/>
                <a:gd name="connsiteY1" fmla="*/ 335280 h 497205"/>
                <a:gd name="connsiteX2" fmla="*/ 2823210 w 2889885"/>
                <a:gd name="connsiteY2" fmla="*/ 360045 h 497205"/>
                <a:gd name="connsiteX3" fmla="*/ 2821305 w 2889885"/>
                <a:gd name="connsiteY3" fmla="*/ 382905 h 497205"/>
                <a:gd name="connsiteX4" fmla="*/ 2823210 w 2889885"/>
                <a:gd name="connsiteY4" fmla="*/ 396240 h 497205"/>
                <a:gd name="connsiteX5" fmla="*/ 2844165 w 2889885"/>
                <a:gd name="connsiteY5" fmla="*/ 403860 h 497205"/>
                <a:gd name="connsiteX6" fmla="*/ 2876550 w 2889885"/>
                <a:gd name="connsiteY6" fmla="*/ 403860 h 497205"/>
                <a:gd name="connsiteX7" fmla="*/ 2882265 w 2889885"/>
                <a:gd name="connsiteY7" fmla="*/ 411480 h 497205"/>
                <a:gd name="connsiteX8" fmla="*/ 2887980 w 2889885"/>
                <a:gd name="connsiteY8" fmla="*/ 419100 h 497205"/>
                <a:gd name="connsiteX9" fmla="*/ 2887980 w 2889885"/>
                <a:gd name="connsiteY9" fmla="*/ 438150 h 497205"/>
                <a:gd name="connsiteX10" fmla="*/ 2876550 w 2889885"/>
                <a:gd name="connsiteY10" fmla="*/ 464820 h 497205"/>
                <a:gd name="connsiteX11" fmla="*/ 2857500 w 2889885"/>
                <a:gd name="connsiteY11" fmla="*/ 478155 h 497205"/>
                <a:gd name="connsiteX12" fmla="*/ 2842260 w 2889885"/>
                <a:gd name="connsiteY12" fmla="*/ 483870 h 497205"/>
                <a:gd name="connsiteX13" fmla="*/ 2798445 w 2889885"/>
                <a:gd name="connsiteY13" fmla="*/ 491490 h 497205"/>
                <a:gd name="connsiteX14" fmla="*/ 2762250 w 2889885"/>
                <a:gd name="connsiteY14" fmla="*/ 497205 h 497205"/>
                <a:gd name="connsiteX15" fmla="*/ 167640 w 2889885"/>
                <a:gd name="connsiteY15" fmla="*/ 497205 h 497205"/>
                <a:gd name="connsiteX16" fmla="*/ 106680 w 2889885"/>
                <a:gd name="connsiteY16" fmla="*/ 459105 h 497205"/>
                <a:gd name="connsiteX17" fmla="*/ 112395 w 2889885"/>
                <a:gd name="connsiteY17" fmla="*/ 445770 h 497205"/>
                <a:gd name="connsiteX18" fmla="*/ 135255 w 2889885"/>
                <a:gd name="connsiteY18" fmla="*/ 428625 h 497205"/>
                <a:gd name="connsiteX19" fmla="*/ 139065 w 2889885"/>
                <a:gd name="connsiteY19" fmla="*/ 409575 h 497205"/>
                <a:gd name="connsiteX20" fmla="*/ 120015 w 2889885"/>
                <a:gd name="connsiteY20" fmla="*/ 400050 h 497205"/>
                <a:gd name="connsiteX21" fmla="*/ 89535 w 2889885"/>
                <a:gd name="connsiteY21" fmla="*/ 388620 h 497205"/>
                <a:gd name="connsiteX22" fmla="*/ 70485 w 2889885"/>
                <a:gd name="connsiteY22" fmla="*/ 394335 h 497205"/>
                <a:gd name="connsiteX23" fmla="*/ 68580 w 2889885"/>
                <a:gd name="connsiteY23" fmla="*/ 495300 h 497205"/>
                <a:gd name="connsiteX24" fmla="*/ 0 w 2889885"/>
                <a:gd name="connsiteY24" fmla="*/ 495300 h 497205"/>
                <a:gd name="connsiteX25" fmla="*/ 1905 w 2889885"/>
                <a:gd name="connsiteY25" fmla="*/ 384810 h 497205"/>
                <a:gd name="connsiteX26" fmla="*/ 30480 w 2889885"/>
                <a:gd name="connsiteY26" fmla="*/ 382905 h 497205"/>
                <a:gd name="connsiteX27" fmla="*/ 5715 w 2889885"/>
                <a:gd name="connsiteY27" fmla="*/ 367665 h 497205"/>
                <a:gd name="connsiteX28" fmla="*/ 5715 w 2889885"/>
                <a:gd name="connsiteY28" fmla="*/ 276225 h 497205"/>
                <a:gd name="connsiteX29" fmla="*/ 567690 w 2889885"/>
                <a:gd name="connsiteY29" fmla="*/ 276225 h 497205"/>
                <a:gd name="connsiteX30" fmla="*/ 567690 w 2889885"/>
                <a:gd name="connsiteY30" fmla="*/ 213360 h 497205"/>
                <a:gd name="connsiteX31" fmla="*/ 598170 w 2889885"/>
                <a:gd name="connsiteY31" fmla="*/ 213360 h 497205"/>
                <a:gd name="connsiteX32" fmla="*/ 598170 w 2889885"/>
                <a:gd name="connsiteY32" fmla="*/ 30480 h 497205"/>
                <a:gd name="connsiteX33" fmla="*/ 613410 w 2889885"/>
                <a:gd name="connsiteY33" fmla="*/ 30480 h 497205"/>
                <a:gd name="connsiteX34" fmla="*/ 613410 w 2889885"/>
                <a:gd name="connsiteY34" fmla="*/ 0 h 497205"/>
                <a:gd name="connsiteX35" fmla="*/ 666750 w 2889885"/>
                <a:gd name="connsiteY35" fmla="*/ 0 h 497205"/>
                <a:gd name="connsiteX36" fmla="*/ 666750 w 2889885"/>
                <a:gd name="connsiteY36" fmla="*/ 40005 h 497205"/>
                <a:gd name="connsiteX37" fmla="*/ 735330 w 2889885"/>
                <a:gd name="connsiteY37" fmla="*/ 40005 h 497205"/>
                <a:gd name="connsiteX38" fmla="*/ 735330 w 2889885"/>
                <a:gd name="connsiteY38" fmla="*/ 274320 h 497205"/>
                <a:gd name="connsiteX39" fmla="*/ 2537460 w 2889885"/>
                <a:gd name="connsiteY39" fmla="*/ 274320 h 497205"/>
                <a:gd name="connsiteX40" fmla="*/ 2647950 w 2889885"/>
                <a:gd name="connsiteY40" fmla="*/ 257175 h 497205"/>
                <a:gd name="connsiteX41" fmla="*/ 2889885 w 2889885"/>
                <a:gd name="connsiteY41" fmla="*/ 251460 h 4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85" h="497205">
                  <a:moveTo>
                    <a:pt x="2889885" y="251460"/>
                  </a:moveTo>
                  <a:lnTo>
                    <a:pt x="2827020" y="335280"/>
                  </a:lnTo>
                  <a:lnTo>
                    <a:pt x="2823210" y="360045"/>
                  </a:lnTo>
                  <a:lnTo>
                    <a:pt x="2821305" y="382905"/>
                  </a:lnTo>
                  <a:lnTo>
                    <a:pt x="2823210" y="396240"/>
                  </a:lnTo>
                  <a:lnTo>
                    <a:pt x="2844165" y="403860"/>
                  </a:lnTo>
                  <a:lnTo>
                    <a:pt x="2876550" y="403860"/>
                  </a:lnTo>
                  <a:lnTo>
                    <a:pt x="2882265" y="411480"/>
                  </a:lnTo>
                  <a:lnTo>
                    <a:pt x="2887980" y="419100"/>
                  </a:lnTo>
                  <a:lnTo>
                    <a:pt x="2887980" y="438150"/>
                  </a:lnTo>
                  <a:lnTo>
                    <a:pt x="2876550" y="464820"/>
                  </a:lnTo>
                  <a:lnTo>
                    <a:pt x="2857500" y="478155"/>
                  </a:lnTo>
                  <a:lnTo>
                    <a:pt x="2842260" y="483870"/>
                  </a:lnTo>
                  <a:lnTo>
                    <a:pt x="2798445" y="491490"/>
                  </a:lnTo>
                  <a:lnTo>
                    <a:pt x="2762250" y="497205"/>
                  </a:lnTo>
                  <a:lnTo>
                    <a:pt x="167640" y="497205"/>
                  </a:lnTo>
                  <a:lnTo>
                    <a:pt x="106680" y="459105"/>
                  </a:lnTo>
                  <a:lnTo>
                    <a:pt x="112395" y="445770"/>
                  </a:lnTo>
                  <a:lnTo>
                    <a:pt x="135255" y="428625"/>
                  </a:lnTo>
                  <a:lnTo>
                    <a:pt x="139065" y="409575"/>
                  </a:lnTo>
                  <a:lnTo>
                    <a:pt x="120015" y="400050"/>
                  </a:lnTo>
                  <a:lnTo>
                    <a:pt x="89535" y="388620"/>
                  </a:lnTo>
                  <a:lnTo>
                    <a:pt x="70485" y="394335"/>
                  </a:lnTo>
                  <a:lnTo>
                    <a:pt x="68580" y="495300"/>
                  </a:lnTo>
                  <a:lnTo>
                    <a:pt x="0" y="495300"/>
                  </a:lnTo>
                  <a:lnTo>
                    <a:pt x="1905" y="384810"/>
                  </a:lnTo>
                  <a:lnTo>
                    <a:pt x="30480" y="382905"/>
                  </a:lnTo>
                  <a:lnTo>
                    <a:pt x="5715" y="367665"/>
                  </a:lnTo>
                  <a:lnTo>
                    <a:pt x="5715" y="276225"/>
                  </a:lnTo>
                  <a:lnTo>
                    <a:pt x="567690" y="276225"/>
                  </a:lnTo>
                  <a:lnTo>
                    <a:pt x="567690" y="213360"/>
                  </a:lnTo>
                  <a:lnTo>
                    <a:pt x="598170" y="213360"/>
                  </a:lnTo>
                  <a:lnTo>
                    <a:pt x="598170" y="30480"/>
                  </a:lnTo>
                  <a:lnTo>
                    <a:pt x="613410" y="30480"/>
                  </a:lnTo>
                  <a:lnTo>
                    <a:pt x="613410" y="0"/>
                  </a:lnTo>
                  <a:lnTo>
                    <a:pt x="666750" y="0"/>
                  </a:lnTo>
                  <a:lnTo>
                    <a:pt x="666750" y="40005"/>
                  </a:lnTo>
                  <a:lnTo>
                    <a:pt x="735330" y="40005"/>
                  </a:lnTo>
                  <a:lnTo>
                    <a:pt x="735330" y="274320"/>
                  </a:lnTo>
                  <a:lnTo>
                    <a:pt x="2537460" y="274320"/>
                  </a:lnTo>
                  <a:lnTo>
                    <a:pt x="2647950" y="257175"/>
                  </a:lnTo>
                  <a:lnTo>
                    <a:pt x="2889885" y="2514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4491690" y="3305109"/>
            <a:ext cx="851515" cy="276999"/>
          </a:xfrm>
          <a:prstGeom prst="rect">
            <a:avLst/>
          </a:prstGeom>
          <a:noFill/>
        </p:spPr>
        <p:txBody>
          <a:bodyPr wrap="none" rtlCol="0">
            <a:spAutoFit/>
          </a:bodyPr>
          <a:lstStyle/>
          <a:p>
            <a:r>
              <a:rPr lang="en-US" sz="1200" b="1" dirty="0">
                <a:solidFill>
                  <a:schemeClr val="bg1"/>
                </a:solidFill>
                <a:latin typeface="Agency FB" pitchFamily="34" charset="0"/>
              </a:rPr>
              <a:t>290x32x12.5</a:t>
            </a:r>
          </a:p>
        </p:txBody>
      </p:sp>
      <p:grpSp>
        <p:nvGrpSpPr>
          <p:cNvPr id="1029" name="Group 1028"/>
          <p:cNvGrpSpPr/>
          <p:nvPr/>
        </p:nvGrpSpPr>
        <p:grpSpPr>
          <a:xfrm>
            <a:off x="2661920" y="4576557"/>
            <a:ext cx="3545991" cy="632460"/>
            <a:chOff x="2661920" y="3914140"/>
            <a:chExt cx="3013710" cy="632460"/>
          </a:xfrm>
        </p:grpSpPr>
        <p:sp>
          <p:nvSpPr>
            <p:cNvPr id="1025" name="Freeform 1024"/>
            <p:cNvSpPr/>
            <p:nvPr/>
          </p:nvSpPr>
          <p:spPr>
            <a:xfrm>
              <a:off x="2672080" y="4008120"/>
              <a:ext cx="607060" cy="304800"/>
            </a:xfrm>
            <a:custGeom>
              <a:avLst/>
              <a:gdLst>
                <a:gd name="connsiteX0" fmla="*/ 0 w 607060"/>
                <a:gd name="connsiteY0" fmla="*/ 299720 h 304800"/>
                <a:gd name="connsiteX1" fmla="*/ 0 w 607060"/>
                <a:gd name="connsiteY1" fmla="*/ 25400 h 304800"/>
                <a:gd name="connsiteX2" fmla="*/ 121920 w 607060"/>
                <a:gd name="connsiteY2" fmla="*/ 25400 h 304800"/>
                <a:gd name="connsiteX3" fmla="*/ 121920 w 607060"/>
                <a:gd name="connsiteY3" fmla="*/ 0 h 304800"/>
                <a:gd name="connsiteX4" fmla="*/ 607060 w 607060"/>
                <a:gd name="connsiteY4" fmla="*/ 0 h 304800"/>
                <a:gd name="connsiteX5" fmla="*/ 607060 w 607060"/>
                <a:gd name="connsiteY5" fmla="*/ 304800 h 304800"/>
                <a:gd name="connsiteX6" fmla="*/ 0 w 607060"/>
                <a:gd name="connsiteY6" fmla="*/ 29972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060" h="304800">
                  <a:moveTo>
                    <a:pt x="0" y="299720"/>
                  </a:moveTo>
                  <a:lnTo>
                    <a:pt x="0" y="25400"/>
                  </a:lnTo>
                  <a:lnTo>
                    <a:pt x="121920" y="25400"/>
                  </a:lnTo>
                  <a:lnTo>
                    <a:pt x="121920" y="0"/>
                  </a:lnTo>
                  <a:lnTo>
                    <a:pt x="607060" y="0"/>
                  </a:lnTo>
                  <a:lnTo>
                    <a:pt x="607060" y="304800"/>
                  </a:lnTo>
                  <a:lnTo>
                    <a:pt x="0" y="29972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reeform 1026"/>
            <p:cNvSpPr/>
            <p:nvPr/>
          </p:nvSpPr>
          <p:spPr>
            <a:xfrm>
              <a:off x="3388360" y="4005580"/>
              <a:ext cx="2059940" cy="281940"/>
            </a:xfrm>
            <a:custGeom>
              <a:avLst/>
              <a:gdLst>
                <a:gd name="connsiteX0" fmla="*/ 7620 w 2059940"/>
                <a:gd name="connsiteY0" fmla="*/ 0 h 281940"/>
                <a:gd name="connsiteX1" fmla="*/ 599440 w 2059940"/>
                <a:gd name="connsiteY1" fmla="*/ 0 h 281940"/>
                <a:gd name="connsiteX2" fmla="*/ 599440 w 2059940"/>
                <a:gd name="connsiteY2" fmla="*/ 38100 h 281940"/>
                <a:gd name="connsiteX3" fmla="*/ 1049020 w 2059940"/>
                <a:gd name="connsiteY3" fmla="*/ 38100 h 281940"/>
                <a:gd name="connsiteX4" fmla="*/ 1049020 w 2059940"/>
                <a:gd name="connsiteY4" fmla="*/ 60960 h 281940"/>
                <a:gd name="connsiteX5" fmla="*/ 1473200 w 2059940"/>
                <a:gd name="connsiteY5" fmla="*/ 60960 h 281940"/>
                <a:gd name="connsiteX6" fmla="*/ 1473200 w 2059940"/>
                <a:gd name="connsiteY6" fmla="*/ 83820 h 281940"/>
                <a:gd name="connsiteX7" fmla="*/ 1917700 w 2059940"/>
                <a:gd name="connsiteY7" fmla="*/ 83820 h 281940"/>
                <a:gd name="connsiteX8" fmla="*/ 1917700 w 2059940"/>
                <a:gd name="connsiteY8" fmla="*/ 114300 h 281940"/>
                <a:gd name="connsiteX9" fmla="*/ 2059940 w 2059940"/>
                <a:gd name="connsiteY9" fmla="*/ 114300 h 281940"/>
                <a:gd name="connsiteX10" fmla="*/ 2059940 w 2059940"/>
                <a:gd name="connsiteY10" fmla="*/ 281940 h 281940"/>
                <a:gd name="connsiteX11" fmla="*/ 0 w 2059940"/>
                <a:gd name="connsiteY11" fmla="*/ 281940 h 281940"/>
                <a:gd name="connsiteX12" fmla="*/ 7620 w 2059940"/>
                <a:gd name="connsiteY12"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9940" h="281940">
                  <a:moveTo>
                    <a:pt x="7620" y="0"/>
                  </a:moveTo>
                  <a:lnTo>
                    <a:pt x="599440" y="0"/>
                  </a:lnTo>
                  <a:lnTo>
                    <a:pt x="599440" y="38100"/>
                  </a:lnTo>
                  <a:lnTo>
                    <a:pt x="1049020" y="38100"/>
                  </a:lnTo>
                  <a:lnTo>
                    <a:pt x="1049020" y="60960"/>
                  </a:lnTo>
                  <a:lnTo>
                    <a:pt x="1473200" y="60960"/>
                  </a:lnTo>
                  <a:lnTo>
                    <a:pt x="1473200" y="83820"/>
                  </a:lnTo>
                  <a:lnTo>
                    <a:pt x="1917700" y="83820"/>
                  </a:lnTo>
                  <a:lnTo>
                    <a:pt x="1917700" y="114300"/>
                  </a:lnTo>
                  <a:lnTo>
                    <a:pt x="2059940" y="114300"/>
                  </a:lnTo>
                  <a:lnTo>
                    <a:pt x="2059940" y="281940"/>
                  </a:lnTo>
                  <a:lnTo>
                    <a:pt x="0" y="281940"/>
                  </a:lnTo>
                  <a:lnTo>
                    <a:pt x="762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reeform 1023"/>
            <p:cNvSpPr/>
            <p:nvPr/>
          </p:nvSpPr>
          <p:spPr>
            <a:xfrm>
              <a:off x="2661920" y="3914140"/>
              <a:ext cx="3013710" cy="632460"/>
            </a:xfrm>
            <a:custGeom>
              <a:avLst/>
              <a:gdLst>
                <a:gd name="connsiteX0" fmla="*/ 3009900 w 3009900"/>
                <a:gd name="connsiteY0" fmla="*/ 342900 h 632460"/>
                <a:gd name="connsiteX1" fmla="*/ 2926080 w 3009900"/>
                <a:gd name="connsiteY1" fmla="*/ 472440 h 632460"/>
                <a:gd name="connsiteX2" fmla="*/ 2923540 w 3009900"/>
                <a:gd name="connsiteY2" fmla="*/ 510540 h 632460"/>
                <a:gd name="connsiteX3" fmla="*/ 2938780 w 3009900"/>
                <a:gd name="connsiteY3" fmla="*/ 518160 h 632460"/>
                <a:gd name="connsiteX4" fmla="*/ 2974340 w 3009900"/>
                <a:gd name="connsiteY4" fmla="*/ 515620 h 632460"/>
                <a:gd name="connsiteX5" fmla="*/ 2999740 w 3009900"/>
                <a:gd name="connsiteY5" fmla="*/ 518160 h 632460"/>
                <a:gd name="connsiteX6" fmla="*/ 2999740 w 3009900"/>
                <a:gd name="connsiteY6" fmla="*/ 518160 h 632460"/>
                <a:gd name="connsiteX7" fmla="*/ 3009900 w 3009900"/>
                <a:gd name="connsiteY7" fmla="*/ 558800 h 632460"/>
                <a:gd name="connsiteX8" fmla="*/ 3007360 w 3009900"/>
                <a:gd name="connsiteY8" fmla="*/ 574040 h 632460"/>
                <a:gd name="connsiteX9" fmla="*/ 2987040 w 3009900"/>
                <a:gd name="connsiteY9" fmla="*/ 589280 h 632460"/>
                <a:gd name="connsiteX10" fmla="*/ 2954020 w 3009900"/>
                <a:gd name="connsiteY10" fmla="*/ 604520 h 632460"/>
                <a:gd name="connsiteX11" fmla="*/ 2928620 w 3009900"/>
                <a:gd name="connsiteY11" fmla="*/ 614680 h 632460"/>
                <a:gd name="connsiteX12" fmla="*/ 2875280 w 3009900"/>
                <a:gd name="connsiteY12" fmla="*/ 624840 h 632460"/>
                <a:gd name="connsiteX13" fmla="*/ 2832100 w 3009900"/>
                <a:gd name="connsiteY13" fmla="*/ 632460 h 632460"/>
                <a:gd name="connsiteX14" fmla="*/ 215900 w 3009900"/>
                <a:gd name="connsiteY14" fmla="*/ 632460 h 632460"/>
                <a:gd name="connsiteX15" fmla="*/ 195580 w 3009900"/>
                <a:gd name="connsiteY15" fmla="*/ 629920 h 632460"/>
                <a:gd name="connsiteX16" fmla="*/ 170180 w 3009900"/>
                <a:gd name="connsiteY16" fmla="*/ 601980 h 632460"/>
                <a:gd name="connsiteX17" fmla="*/ 114300 w 3009900"/>
                <a:gd name="connsiteY17" fmla="*/ 589280 h 632460"/>
                <a:gd name="connsiteX18" fmla="*/ 106680 w 3009900"/>
                <a:gd name="connsiteY18" fmla="*/ 574040 h 632460"/>
                <a:gd name="connsiteX19" fmla="*/ 139700 w 3009900"/>
                <a:gd name="connsiteY19" fmla="*/ 566420 h 632460"/>
                <a:gd name="connsiteX20" fmla="*/ 167640 w 3009900"/>
                <a:gd name="connsiteY20" fmla="*/ 556260 h 632460"/>
                <a:gd name="connsiteX21" fmla="*/ 165100 w 3009900"/>
                <a:gd name="connsiteY21" fmla="*/ 538480 h 632460"/>
                <a:gd name="connsiteX22" fmla="*/ 149860 w 3009900"/>
                <a:gd name="connsiteY22" fmla="*/ 525780 h 632460"/>
                <a:gd name="connsiteX23" fmla="*/ 101600 w 3009900"/>
                <a:gd name="connsiteY23" fmla="*/ 513080 h 632460"/>
                <a:gd name="connsiteX24" fmla="*/ 88900 w 3009900"/>
                <a:gd name="connsiteY24" fmla="*/ 513080 h 632460"/>
                <a:gd name="connsiteX25" fmla="*/ 58420 w 3009900"/>
                <a:gd name="connsiteY25" fmla="*/ 622300 h 632460"/>
                <a:gd name="connsiteX26" fmla="*/ 10160 w 3009900"/>
                <a:gd name="connsiteY26" fmla="*/ 622300 h 632460"/>
                <a:gd name="connsiteX27" fmla="*/ 10160 w 3009900"/>
                <a:gd name="connsiteY27" fmla="*/ 530860 h 632460"/>
                <a:gd name="connsiteX28" fmla="*/ 0 w 3009900"/>
                <a:gd name="connsiteY28" fmla="*/ 502920 h 632460"/>
                <a:gd name="connsiteX29" fmla="*/ 0 w 3009900"/>
                <a:gd name="connsiteY29" fmla="*/ 388620 h 632460"/>
                <a:gd name="connsiteX30" fmla="*/ 134620 w 3009900"/>
                <a:gd name="connsiteY30" fmla="*/ 388620 h 632460"/>
                <a:gd name="connsiteX31" fmla="*/ 134620 w 3009900"/>
                <a:gd name="connsiteY31" fmla="*/ 360680 h 632460"/>
                <a:gd name="connsiteX32" fmla="*/ 601980 w 3009900"/>
                <a:gd name="connsiteY32" fmla="*/ 360680 h 632460"/>
                <a:gd name="connsiteX33" fmla="*/ 601980 w 3009900"/>
                <a:gd name="connsiteY33" fmla="*/ 0 h 632460"/>
                <a:gd name="connsiteX34" fmla="*/ 662940 w 3009900"/>
                <a:gd name="connsiteY34" fmla="*/ 0 h 632460"/>
                <a:gd name="connsiteX35" fmla="*/ 662940 w 3009900"/>
                <a:gd name="connsiteY35" fmla="*/ 40640 h 632460"/>
                <a:gd name="connsiteX36" fmla="*/ 749300 w 3009900"/>
                <a:gd name="connsiteY36" fmla="*/ 40640 h 632460"/>
                <a:gd name="connsiteX37" fmla="*/ 749300 w 3009900"/>
                <a:gd name="connsiteY37" fmla="*/ 358140 h 632460"/>
                <a:gd name="connsiteX38" fmla="*/ 2783840 w 3009900"/>
                <a:gd name="connsiteY38" fmla="*/ 358140 h 632460"/>
                <a:gd name="connsiteX39" fmla="*/ 2806700 w 3009900"/>
                <a:gd name="connsiteY39" fmla="*/ 340360 h 632460"/>
                <a:gd name="connsiteX40" fmla="*/ 3009900 w 3009900"/>
                <a:gd name="connsiteY40" fmla="*/ 342900 h 632460"/>
                <a:gd name="connsiteX0" fmla="*/ 3009900 w 3013710"/>
                <a:gd name="connsiteY0" fmla="*/ 342900 h 632460"/>
                <a:gd name="connsiteX1" fmla="*/ 2926080 w 3013710"/>
                <a:gd name="connsiteY1" fmla="*/ 472440 h 632460"/>
                <a:gd name="connsiteX2" fmla="*/ 2923540 w 3013710"/>
                <a:gd name="connsiteY2" fmla="*/ 510540 h 632460"/>
                <a:gd name="connsiteX3" fmla="*/ 2938780 w 3013710"/>
                <a:gd name="connsiteY3" fmla="*/ 518160 h 632460"/>
                <a:gd name="connsiteX4" fmla="*/ 2974340 w 3013710"/>
                <a:gd name="connsiteY4" fmla="*/ 515620 h 632460"/>
                <a:gd name="connsiteX5" fmla="*/ 2999740 w 3013710"/>
                <a:gd name="connsiteY5" fmla="*/ 518160 h 632460"/>
                <a:gd name="connsiteX6" fmla="*/ 2999740 w 3013710"/>
                <a:gd name="connsiteY6" fmla="*/ 518160 h 632460"/>
                <a:gd name="connsiteX7" fmla="*/ 3013710 w 3013710"/>
                <a:gd name="connsiteY7" fmla="*/ 551180 h 632460"/>
                <a:gd name="connsiteX8" fmla="*/ 3007360 w 3013710"/>
                <a:gd name="connsiteY8" fmla="*/ 574040 h 632460"/>
                <a:gd name="connsiteX9" fmla="*/ 2987040 w 3013710"/>
                <a:gd name="connsiteY9" fmla="*/ 589280 h 632460"/>
                <a:gd name="connsiteX10" fmla="*/ 2954020 w 3013710"/>
                <a:gd name="connsiteY10" fmla="*/ 604520 h 632460"/>
                <a:gd name="connsiteX11" fmla="*/ 2928620 w 3013710"/>
                <a:gd name="connsiteY11" fmla="*/ 614680 h 632460"/>
                <a:gd name="connsiteX12" fmla="*/ 2875280 w 3013710"/>
                <a:gd name="connsiteY12" fmla="*/ 624840 h 632460"/>
                <a:gd name="connsiteX13" fmla="*/ 2832100 w 3013710"/>
                <a:gd name="connsiteY13" fmla="*/ 632460 h 632460"/>
                <a:gd name="connsiteX14" fmla="*/ 215900 w 3013710"/>
                <a:gd name="connsiteY14" fmla="*/ 632460 h 632460"/>
                <a:gd name="connsiteX15" fmla="*/ 195580 w 3013710"/>
                <a:gd name="connsiteY15" fmla="*/ 629920 h 632460"/>
                <a:gd name="connsiteX16" fmla="*/ 170180 w 3013710"/>
                <a:gd name="connsiteY16" fmla="*/ 601980 h 632460"/>
                <a:gd name="connsiteX17" fmla="*/ 114300 w 3013710"/>
                <a:gd name="connsiteY17" fmla="*/ 589280 h 632460"/>
                <a:gd name="connsiteX18" fmla="*/ 106680 w 3013710"/>
                <a:gd name="connsiteY18" fmla="*/ 574040 h 632460"/>
                <a:gd name="connsiteX19" fmla="*/ 139700 w 3013710"/>
                <a:gd name="connsiteY19" fmla="*/ 566420 h 632460"/>
                <a:gd name="connsiteX20" fmla="*/ 167640 w 3013710"/>
                <a:gd name="connsiteY20" fmla="*/ 556260 h 632460"/>
                <a:gd name="connsiteX21" fmla="*/ 165100 w 3013710"/>
                <a:gd name="connsiteY21" fmla="*/ 538480 h 632460"/>
                <a:gd name="connsiteX22" fmla="*/ 149860 w 3013710"/>
                <a:gd name="connsiteY22" fmla="*/ 525780 h 632460"/>
                <a:gd name="connsiteX23" fmla="*/ 101600 w 3013710"/>
                <a:gd name="connsiteY23" fmla="*/ 513080 h 632460"/>
                <a:gd name="connsiteX24" fmla="*/ 88900 w 3013710"/>
                <a:gd name="connsiteY24" fmla="*/ 513080 h 632460"/>
                <a:gd name="connsiteX25" fmla="*/ 58420 w 3013710"/>
                <a:gd name="connsiteY25" fmla="*/ 622300 h 632460"/>
                <a:gd name="connsiteX26" fmla="*/ 10160 w 3013710"/>
                <a:gd name="connsiteY26" fmla="*/ 622300 h 632460"/>
                <a:gd name="connsiteX27" fmla="*/ 10160 w 3013710"/>
                <a:gd name="connsiteY27" fmla="*/ 530860 h 632460"/>
                <a:gd name="connsiteX28" fmla="*/ 0 w 3013710"/>
                <a:gd name="connsiteY28" fmla="*/ 502920 h 632460"/>
                <a:gd name="connsiteX29" fmla="*/ 0 w 3013710"/>
                <a:gd name="connsiteY29" fmla="*/ 388620 h 632460"/>
                <a:gd name="connsiteX30" fmla="*/ 134620 w 3013710"/>
                <a:gd name="connsiteY30" fmla="*/ 388620 h 632460"/>
                <a:gd name="connsiteX31" fmla="*/ 134620 w 3013710"/>
                <a:gd name="connsiteY31" fmla="*/ 360680 h 632460"/>
                <a:gd name="connsiteX32" fmla="*/ 601980 w 3013710"/>
                <a:gd name="connsiteY32" fmla="*/ 360680 h 632460"/>
                <a:gd name="connsiteX33" fmla="*/ 601980 w 3013710"/>
                <a:gd name="connsiteY33" fmla="*/ 0 h 632460"/>
                <a:gd name="connsiteX34" fmla="*/ 662940 w 3013710"/>
                <a:gd name="connsiteY34" fmla="*/ 0 h 632460"/>
                <a:gd name="connsiteX35" fmla="*/ 662940 w 3013710"/>
                <a:gd name="connsiteY35" fmla="*/ 40640 h 632460"/>
                <a:gd name="connsiteX36" fmla="*/ 749300 w 3013710"/>
                <a:gd name="connsiteY36" fmla="*/ 40640 h 632460"/>
                <a:gd name="connsiteX37" fmla="*/ 749300 w 3013710"/>
                <a:gd name="connsiteY37" fmla="*/ 358140 h 632460"/>
                <a:gd name="connsiteX38" fmla="*/ 2783840 w 3013710"/>
                <a:gd name="connsiteY38" fmla="*/ 358140 h 632460"/>
                <a:gd name="connsiteX39" fmla="*/ 2806700 w 3013710"/>
                <a:gd name="connsiteY39" fmla="*/ 340360 h 632460"/>
                <a:gd name="connsiteX40" fmla="*/ 3009900 w 3013710"/>
                <a:gd name="connsiteY40" fmla="*/ 342900 h 63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13710" h="632460">
                  <a:moveTo>
                    <a:pt x="3009900" y="342900"/>
                  </a:moveTo>
                  <a:lnTo>
                    <a:pt x="2926080" y="472440"/>
                  </a:lnTo>
                  <a:lnTo>
                    <a:pt x="2923540" y="510540"/>
                  </a:lnTo>
                  <a:lnTo>
                    <a:pt x="2938780" y="518160"/>
                  </a:lnTo>
                  <a:lnTo>
                    <a:pt x="2974340" y="515620"/>
                  </a:lnTo>
                  <a:lnTo>
                    <a:pt x="2999740" y="518160"/>
                  </a:lnTo>
                  <a:lnTo>
                    <a:pt x="2999740" y="518160"/>
                  </a:lnTo>
                  <a:lnTo>
                    <a:pt x="3013710" y="551180"/>
                  </a:lnTo>
                  <a:lnTo>
                    <a:pt x="3007360" y="574040"/>
                  </a:lnTo>
                  <a:lnTo>
                    <a:pt x="2987040" y="589280"/>
                  </a:lnTo>
                  <a:lnTo>
                    <a:pt x="2954020" y="604520"/>
                  </a:lnTo>
                  <a:lnTo>
                    <a:pt x="2928620" y="614680"/>
                  </a:lnTo>
                  <a:lnTo>
                    <a:pt x="2875280" y="624840"/>
                  </a:lnTo>
                  <a:lnTo>
                    <a:pt x="2832100" y="632460"/>
                  </a:lnTo>
                  <a:lnTo>
                    <a:pt x="215900" y="632460"/>
                  </a:lnTo>
                  <a:lnTo>
                    <a:pt x="195580" y="629920"/>
                  </a:lnTo>
                  <a:lnTo>
                    <a:pt x="170180" y="601980"/>
                  </a:lnTo>
                  <a:lnTo>
                    <a:pt x="114300" y="589280"/>
                  </a:lnTo>
                  <a:lnTo>
                    <a:pt x="106680" y="574040"/>
                  </a:lnTo>
                  <a:lnTo>
                    <a:pt x="139700" y="566420"/>
                  </a:lnTo>
                  <a:lnTo>
                    <a:pt x="167640" y="556260"/>
                  </a:lnTo>
                  <a:lnTo>
                    <a:pt x="165100" y="538480"/>
                  </a:lnTo>
                  <a:lnTo>
                    <a:pt x="149860" y="525780"/>
                  </a:lnTo>
                  <a:lnTo>
                    <a:pt x="101600" y="513080"/>
                  </a:lnTo>
                  <a:lnTo>
                    <a:pt x="88900" y="513080"/>
                  </a:lnTo>
                  <a:lnTo>
                    <a:pt x="58420" y="622300"/>
                  </a:lnTo>
                  <a:lnTo>
                    <a:pt x="10160" y="622300"/>
                  </a:lnTo>
                  <a:lnTo>
                    <a:pt x="10160" y="530860"/>
                  </a:lnTo>
                  <a:lnTo>
                    <a:pt x="0" y="502920"/>
                  </a:lnTo>
                  <a:lnTo>
                    <a:pt x="0" y="388620"/>
                  </a:lnTo>
                  <a:lnTo>
                    <a:pt x="134620" y="388620"/>
                  </a:lnTo>
                  <a:lnTo>
                    <a:pt x="134620" y="360680"/>
                  </a:lnTo>
                  <a:lnTo>
                    <a:pt x="601980" y="360680"/>
                  </a:lnTo>
                  <a:lnTo>
                    <a:pt x="601980" y="0"/>
                  </a:lnTo>
                  <a:lnTo>
                    <a:pt x="662940" y="0"/>
                  </a:lnTo>
                  <a:lnTo>
                    <a:pt x="662940" y="40640"/>
                  </a:lnTo>
                  <a:lnTo>
                    <a:pt x="749300" y="40640"/>
                  </a:lnTo>
                  <a:lnTo>
                    <a:pt x="749300" y="358140"/>
                  </a:lnTo>
                  <a:lnTo>
                    <a:pt x="2783840" y="358140"/>
                  </a:lnTo>
                  <a:lnTo>
                    <a:pt x="2806700" y="340360"/>
                  </a:lnTo>
                  <a:lnTo>
                    <a:pt x="3009900" y="3429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TextBox 75"/>
          <p:cNvSpPr txBox="1"/>
          <p:nvPr/>
        </p:nvSpPr>
        <p:spPr>
          <a:xfrm>
            <a:off x="4700825" y="4956332"/>
            <a:ext cx="861133" cy="276999"/>
          </a:xfrm>
          <a:prstGeom prst="rect">
            <a:avLst/>
          </a:prstGeom>
          <a:noFill/>
        </p:spPr>
        <p:txBody>
          <a:bodyPr wrap="none" rtlCol="0">
            <a:spAutoFit/>
          </a:bodyPr>
          <a:lstStyle/>
          <a:p>
            <a:r>
              <a:rPr lang="en-US" sz="1200" b="1" dirty="0">
                <a:solidFill>
                  <a:schemeClr val="bg1"/>
                </a:solidFill>
                <a:latin typeface="Agency FB" pitchFamily="34" charset="0"/>
              </a:rPr>
              <a:t>340x43x14.5</a:t>
            </a:r>
          </a:p>
        </p:txBody>
      </p:sp>
      <p:grpSp>
        <p:nvGrpSpPr>
          <p:cNvPr id="1040" name="Group 1039"/>
          <p:cNvGrpSpPr/>
          <p:nvPr/>
        </p:nvGrpSpPr>
        <p:grpSpPr>
          <a:xfrm>
            <a:off x="2641291" y="5569482"/>
            <a:ext cx="3959860" cy="638810"/>
            <a:chOff x="2646680" y="4667250"/>
            <a:chExt cx="3959860" cy="638810"/>
          </a:xfrm>
        </p:grpSpPr>
        <p:sp>
          <p:nvSpPr>
            <p:cNvPr id="1037" name="Freeform 1036"/>
            <p:cNvSpPr/>
            <p:nvPr/>
          </p:nvSpPr>
          <p:spPr>
            <a:xfrm>
              <a:off x="2661920" y="4744720"/>
              <a:ext cx="660400" cy="271780"/>
            </a:xfrm>
            <a:custGeom>
              <a:avLst/>
              <a:gdLst>
                <a:gd name="connsiteX0" fmla="*/ 0 w 660400"/>
                <a:gd name="connsiteY0" fmla="*/ 269240 h 271780"/>
                <a:gd name="connsiteX1" fmla="*/ 0 w 660400"/>
                <a:gd name="connsiteY1" fmla="*/ 33020 h 271780"/>
                <a:gd name="connsiteX2" fmla="*/ 147320 w 660400"/>
                <a:gd name="connsiteY2" fmla="*/ 33020 h 271780"/>
                <a:gd name="connsiteX3" fmla="*/ 147320 w 660400"/>
                <a:gd name="connsiteY3" fmla="*/ 0 h 271780"/>
                <a:gd name="connsiteX4" fmla="*/ 660400 w 660400"/>
                <a:gd name="connsiteY4" fmla="*/ 0 h 271780"/>
                <a:gd name="connsiteX5" fmla="*/ 660400 w 660400"/>
                <a:gd name="connsiteY5" fmla="*/ 271780 h 271780"/>
                <a:gd name="connsiteX6" fmla="*/ 0 w 660400"/>
                <a:gd name="connsiteY6" fmla="*/ 269240 h 27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0" h="271780">
                  <a:moveTo>
                    <a:pt x="0" y="269240"/>
                  </a:moveTo>
                  <a:lnTo>
                    <a:pt x="0" y="33020"/>
                  </a:lnTo>
                  <a:lnTo>
                    <a:pt x="147320" y="33020"/>
                  </a:lnTo>
                  <a:lnTo>
                    <a:pt x="147320" y="0"/>
                  </a:lnTo>
                  <a:lnTo>
                    <a:pt x="660400" y="0"/>
                  </a:lnTo>
                  <a:lnTo>
                    <a:pt x="660400" y="271780"/>
                  </a:lnTo>
                  <a:lnTo>
                    <a:pt x="0" y="2692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1037"/>
            <p:cNvSpPr/>
            <p:nvPr/>
          </p:nvSpPr>
          <p:spPr>
            <a:xfrm>
              <a:off x="3365500" y="4742180"/>
              <a:ext cx="1617980" cy="264160"/>
            </a:xfrm>
            <a:custGeom>
              <a:avLst/>
              <a:gdLst>
                <a:gd name="connsiteX0" fmla="*/ 0 w 1617980"/>
                <a:gd name="connsiteY0" fmla="*/ 0 h 264160"/>
                <a:gd name="connsiteX1" fmla="*/ 1617980 w 1617980"/>
                <a:gd name="connsiteY1" fmla="*/ 0 h 264160"/>
                <a:gd name="connsiteX2" fmla="*/ 1617980 w 1617980"/>
                <a:gd name="connsiteY2" fmla="*/ 264160 h 264160"/>
                <a:gd name="connsiteX3" fmla="*/ 12700 w 1617980"/>
                <a:gd name="connsiteY3" fmla="*/ 264160 h 264160"/>
                <a:gd name="connsiteX4" fmla="*/ 0 w 1617980"/>
                <a:gd name="connsiteY4" fmla="*/ 0 h 26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980" h="264160">
                  <a:moveTo>
                    <a:pt x="0" y="0"/>
                  </a:moveTo>
                  <a:lnTo>
                    <a:pt x="1617980" y="0"/>
                  </a:lnTo>
                  <a:lnTo>
                    <a:pt x="1617980" y="264160"/>
                  </a:lnTo>
                  <a:lnTo>
                    <a:pt x="12700" y="26416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1038"/>
            <p:cNvSpPr/>
            <p:nvPr/>
          </p:nvSpPr>
          <p:spPr>
            <a:xfrm>
              <a:off x="5080000" y="4747260"/>
              <a:ext cx="1264920" cy="261620"/>
            </a:xfrm>
            <a:custGeom>
              <a:avLst/>
              <a:gdLst>
                <a:gd name="connsiteX0" fmla="*/ 0 w 1264920"/>
                <a:gd name="connsiteY0" fmla="*/ 0 h 261620"/>
                <a:gd name="connsiteX1" fmla="*/ 876300 w 1264920"/>
                <a:gd name="connsiteY1" fmla="*/ 0 h 261620"/>
                <a:gd name="connsiteX2" fmla="*/ 876300 w 1264920"/>
                <a:gd name="connsiteY2" fmla="*/ 22860 h 261620"/>
                <a:gd name="connsiteX3" fmla="*/ 1264920 w 1264920"/>
                <a:gd name="connsiteY3" fmla="*/ 22860 h 261620"/>
                <a:gd name="connsiteX4" fmla="*/ 1264920 w 1264920"/>
                <a:gd name="connsiteY4" fmla="*/ 261620 h 261620"/>
                <a:gd name="connsiteX5" fmla="*/ 5080 w 1264920"/>
                <a:gd name="connsiteY5" fmla="*/ 261620 h 261620"/>
                <a:gd name="connsiteX6" fmla="*/ 0 w 1264920"/>
                <a:gd name="connsiteY6" fmla="*/ 0 h 26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4920" h="261620">
                  <a:moveTo>
                    <a:pt x="0" y="0"/>
                  </a:moveTo>
                  <a:lnTo>
                    <a:pt x="876300" y="0"/>
                  </a:lnTo>
                  <a:lnTo>
                    <a:pt x="876300" y="22860"/>
                  </a:lnTo>
                  <a:lnTo>
                    <a:pt x="1264920" y="22860"/>
                  </a:lnTo>
                  <a:lnTo>
                    <a:pt x="1264920" y="261620"/>
                  </a:lnTo>
                  <a:lnTo>
                    <a:pt x="5080" y="261620"/>
                  </a:lnTo>
                  <a:cubicBezTo>
                    <a:pt x="3387" y="174413"/>
                    <a:pt x="1693" y="87207"/>
                    <a:pt x="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6" name="Group 1035"/>
            <p:cNvGrpSpPr/>
            <p:nvPr/>
          </p:nvGrpSpPr>
          <p:grpSpPr>
            <a:xfrm>
              <a:off x="2646680" y="4667250"/>
              <a:ext cx="3959860" cy="638810"/>
              <a:chOff x="2646680" y="4667250"/>
              <a:chExt cx="3959860" cy="638810"/>
            </a:xfrm>
          </p:grpSpPr>
          <p:sp>
            <p:nvSpPr>
              <p:cNvPr id="1031" name="Freeform 1030"/>
              <p:cNvSpPr/>
              <p:nvPr/>
            </p:nvSpPr>
            <p:spPr>
              <a:xfrm>
                <a:off x="2646680" y="4980940"/>
                <a:ext cx="3959860" cy="325120"/>
              </a:xfrm>
              <a:custGeom>
                <a:avLst/>
                <a:gdLst>
                  <a:gd name="connsiteX0" fmla="*/ 3957320 w 3959860"/>
                  <a:gd name="connsiteY0" fmla="*/ 0 h 325120"/>
                  <a:gd name="connsiteX1" fmla="*/ 3893820 w 3959860"/>
                  <a:gd name="connsiteY1" fmla="*/ 111760 h 325120"/>
                  <a:gd name="connsiteX2" fmla="*/ 3865880 w 3959860"/>
                  <a:gd name="connsiteY2" fmla="*/ 165100 h 325120"/>
                  <a:gd name="connsiteX3" fmla="*/ 3853180 w 3959860"/>
                  <a:gd name="connsiteY3" fmla="*/ 198120 h 325120"/>
                  <a:gd name="connsiteX4" fmla="*/ 3881120 w 3959860"/>
                  <a:gd name="connsiteY4" fmla="*/ 200660 h 325120"/>
                  <a:gd name="connsiteX5" fmla="*/ 3926840 w 3959860"/>
                  <a:gd name="connsiteY5" fmla="*/ 200660 h 325120"/>
                  <a:gd name="connsiteX6" fmla="*/ 3949700 w 3959860"/>
                  <a:gd name="connsiteY6" fmla="*/ 205740 h 325120"/>
                  <a:gd name="connsiteX7" fmla="*/ 3959860 w 3959860"/>
                  <a:gd name="connsiteY7" fmla="*/ 220980 h 325120"/>
                  <a:gd name="connsiteX8" fmla="*/ 3959860 w 3959860"/>
                  <a:gd name="connsiteY8" fmla="*/ 241300 h 325120"/>
                  <a:gd name="connsiteX9" fmla="*/ 3947160 w 3959860"/>
                  <a:gd name="connsiteY9" fmla="*/ 256540 h 325120"/>
                  <a:gd name="connsiteX10" fmla="*/ 3926840 w 3959860"/>
                  <a:gd name="connsiteY10" fmla="*/ 269240 h 325120"/>
                  <a:gd name="connsiteX11" fmla="*/ 3906520 w 3959860"/>
                  <a:gd name="connsiteY11" fmla="*/ 281940 h 325120"/>
                  <a:gd name="connsiteX12" fmla="*/ 3858260 w 3959860"/>
                  <a:gd name="connsiteY12" fmla="*/ 302260 h 325120"/>
                  <a:gd name="connsiteX13" fmla="*/ 3837940 w 3959860"/>
                  <a:gd name="connsiteY13" fmla="*/ 304800 h 325120"/>
                  <a:gd name="connsiteX14" fmla="*/ 3797300 w 3959860"/>
                  <a:gd name="connsiteY14" fmla="*/ 312420 h 325120"/>
                  <a:gd name="connsiteX15" fmla="*/ 3716020 w 3959860"/>
                  <a:gd name="connsiteY15" fmla="*/ 322580 h 325120"/>
                  <a:gd name="connsiteX16" fmla="*/ 3688080 w 3959860"/>
                  <a:gd name="connsiteY16" fmla="*/ 325120 h 325120"/>
                  <a:gd name="connsiteX17" fmla="*/ 292100 w 3959860"/>
                  <a:gd name="connsiteY17" fmla="*/ 325120 h 325120"/>
                  <a:gd name="connsiteX18" fmla="*/ 147320 w 3959860"/>
                  <a:gd name="connsiteY18" fmla="*/ 294640 h 325120"/>
                  <a:gd name="connsiteX19" fmla="*/ 147320 w 3959860"/>
                  <a:gd name="connsiteY19" fmla="*/ 294640 h 325120"/>
                  <a:gd name="connsiteX20" fmla="*/ 170180 w 3959860"/>
                  <a:gd name="connsiteY20" fmla="*/ 256540 h 325120"/>
                  <a:gd name="connsiteX21" fmla="*/ 210820 w 3959860"/>
                  <a:gd name="connsiteY21" fmla="*/ 248920 h 325120"/>
                  <a:gd name="connsiteX22" fmla="*/ 205740 w 3959860"/>
                  <a:gd name="connsiteY22" fmla="*/ 238760 h 325120"/>
                  <a:gd name="connsiteX23" fmla="*/ 205740 w 3959860"/>
                  <a:gd name="connsiteY23" fmla="*/ 238760 h 325120"/>
                  <a:gd name="connsiteX24" fmla="*/ 167640 w 3959860"/>
                  <a:gd name="connsiteY24" fmla="*/ 205740 h 325120"/>
                  <a:gd name="connsiteX25" fmla="*/ 104140 w 3959860"/>
                  <a:gd name="connsiteY25" fmla="*/ 195580 h 325120"/>
                  <a:gd name="connsiteX26" fmla="*/ 73660 w 3959860"/>
                  <a:gd name="connsiteY26" fmla="*/ 325120 h 325120"/>
                  <a:gd name="connsiteX27" fmla="*/ 5080 w 3959860"/>
                  <a:gd name="connsiteY27" fmla="*/ 325120 h 325120"/>
                  <a:gd name="connsiteX28" fmla="*/ 5080 w 3959860"/>
                  <a:gd name="connsiteY28" fmla="*/ 193040 h 325120"/>
                  <a:gd name="connsiteX29" fmla="*/ 50800 w 3959860"/>
                  <a:gd name="connsiteY29" fmla="*/ 193040 h 325120"/>
                  <a:gd name="connsiteX30" fmla="*/ 0 w 3959860"/>
                  <a:gd name="connsiteY30" fmla="*/ 177800 h 325120"/>
                  <a:gd name="connsiteX31" fmla="*/ 0 w 3959860"/>
                  <a:gd name="connsiteY31" fmla="*/ 15240 h 325120"/>
                  <a:gd name="connsiteX32" fmla="*/ 3421380 w 3959860"/>
                  <a:gd name="connsiteY32" fmla="*/ 15240 h 325120"/>
                  <a:gd name="connsiteX33" fmla="*/ 3441700 w 3959860"/>
                  <a:gd name="connsiteY33" fmla="*/ 2540 h 325120"/>
                  <a:gd name="connsiteX34" fmla="*/ 3957320 w 3959860"/>
                  <a:gd name="connsiteY34" fmla="*/ 0 h 32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59860" h="325120">
                    <a:moveTo>
                      <a:pt x="3957320" y="0"/>
                    </a:moveTo>
                    <a:lnTo>
                      <a:pt x="3893820" y="111760"/>
                    </a:lnTo>
                    <a:lnTo>
                      <a:pt x="3865880" y="165100"/>
                    </a:lnTo>
                    <a:lnTo>
                      <a:pt x="3853180" y="198120"/>
                    </a:lnTo>
                    <a:lnTo>
                      <a:pt x="3881120" y="200660"/>
                    </a:lnTo>
                    <a:lnTo>
                      <a:pt x="3926840" y="200660"/>
                    </a:lnTo>
                    <a:lnTo>
                      <a:pt x="3949700" y="205740"/>
                    </a:lnTo>
                    <a:lnTo>
                      <a:pt x="3959860" y="220980"/>
                    </a:lnTo>
                    <a:lnTo>
                      <a:pt x="3959860" y="241300"/>
                    </a:lnTo>
                    <a:lnTo>
                      <a:pt x="3947160" y="256540"/>
                    </a:lnTo>
                    <a:lnTo>
                      <a:pt x="3926840" y="269240"/>
                    </a:lnTo>
                    <a:lnTo>
                      <a:pt x="3906520" y="281940"/>
                    </a:lnTo>
                    <a:lnTo>
                      <a:pt x="3858260" y="302260"/>
                    </a:lnTo>
                    <a:lnTo>
                      <a:pt x="3837940" y="304800"/>
                    </a:lnTo>
                    <a:lnTo>
                      <a:pt x="3797300" y="312420"/>
                    </a:lnTo>
                    <a:lnTo>
                      <a:pt x="3716020" y="322580"/>
                    </a:lnTo>
                    <a:lnTo>
                      <a:pt x="3688080" y="325120"/>
                    </a:lnTo>
                    <a:lnTo>
                      <a:pt x="292100" y="325120"/>
                    </a:lnTo>
                    <a:lnTo>
                      <a:pt x="147320" y="294640"/>
                    </a:lnTo>
                    <a:lnTo>
                      <a:pt x="147320" y="294640"/>
                    </a:lnTo>
                    <a:lnTo>
                      <a:pt x="170180" y="256540"/>
                    </a:lnTo>
                    <a:lnTo>
                      <a:pt x="210820" y="248920"/>
                    </a:lnTo>
                    <a:lnTo>
                      <a:pt x="205740" y="238760"/>
                    </a:lnTo>
                    <a:lnTo>
                      <a:pt x="205740" y="238760"/>
                    </a:lnTo>
                    <a:lnTo>
                      <a:pt x="167640" y="205740"/>
                    </a:lnTo>
                    <a:lnTo>
                      <a:pt x="104140" y="195580"/>
                    </a:lnTo>
                    <a:lnTo>
                      <a:pt x="73660" y="325120"/>
                    </a:lnTo>
                    <a:lnTo>
                      <a:pt x="5080" y="325120"/>
                    </a:lnTo>
                    <a:lnTo>
                      <a:pt x="5080" y="193040"/>
                    </a:lnTo>
                    <a:lnTo>
                      <a:pt x="50800" y="193040"/>
                    </a:lnTo>
                    <a:lnTo>
                      <a:pt x="0" y="177800"/>
                    </a:lnTo>
                    <a:lnTo>
                      <a:pt x="0" y="15240"/>
                    </a:lnTo>
                    <a:lnTo>
                      <a:pt x="3421380" y="15240"/>
                    </a:lnTo>
                    <a:lnTo>
                      <a:pt x="3441700" y="2540"/>
                    </a:lnTo>
                    <a:lnTo>
                      <a:pt x="395732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1032"/>
              <p:cNvSpPr/>
              <p:nvPr/>
            </p:nvSpPr>
            <p:spPr>
              <a:xfrm>
                <a:off x="3304540" y="4711700"/>
                <a:ext cx="86360" cy="289560"/>
              </a:xfrm>
              <a:custGeom>
                <a:avLst/>
                <a:gdLst>
                  <a:gd name="connsiteX0" fmla="*/ 0 w 86360"/>
                  <a:gd name="connsiteY0" fmla="*/ 289560 h 289560"/>
                  <a:gd name="connsiteX1" fmla="*/ 0 w 86360"/>
                  <a:gd name="connsiteY1" fmla="*/ 0 h 289560"/>
                  <a:gd name="connsiteX2" fmla="*/ 68580 w 86360"/>
                  <a:gd name="connsiteY2" fmla="*/ 0 h 289560"/>
                  <a:gd name="connsiteX3" fmla="*/ 68580 w 86360"/>
                  <a:gd name="connsiteY3" fmla="*/ 48260 h 289560"/>
                  <a:gd name="connsiteX4" fmla="*/ 86360 w 86360"/>
                  <a:gd name="connsiteY4" fmla="*/ 48260 h 289560"/>
                  <a:gd name="connsiteX5" fmla="*/ 86360 w 86360"/>
                  <a:gd name="connsiteY5" fmla="*/ 287020 h 289560"/>
                  <a:gd name="connsiteX6" fmla="*/ 0 w 86360"/>
                  <a:gd name="connsiteY6" fmla="*/ 28956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60" h="289560">
                    <a:moveTo>
                      <a:pt x="0" y="289560"/>
                    </a:moveTo>
                    <a:lnTo>
                      <a:pt x="0" y="0"/>
                    </a:lnTo>
                    <a:lnTo>
                      <a:pt x="68580" y="0"/>
                    </a:lnTo>
                    <a:lnTo>
                      <a:pt x="68580" y="48260"/>
                    </a:lnTo>
                    <a:lnTo>
                      <a:pt x="86360" y="48260"/>
                    </a:lnTo>
                    <a:lnTo>
                      <a:pt x="86360" y="287020"/>
                    </a:lnTo>
                    <a:lnTo>
                      <a:pt x="0" y="2895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1034"/>
              <p:cNvSpPr/>
              <p:nvPr/>
            </p:nvSpPr>
            <p:spPr>
              <a:xfrm>
                <a:off x="4972050" y="4667250"/>
                <a:ext cx="129540" cy="340995"/>
              </a:xfrm>
              <a:custGeom>
                <a:avLst/>
                <a:gdLst>
                  <a:gd name="connsiteX0" fmla="*/ 0 w 129540"/>
                  <a:gd name="connsiteY0" fmla="*/ 337185 h 340995"/>
                  <a:gd name="connsiteX1" fmla="*/ 0 w 129540"/>
                  <a:gd name="connsiteY1" fmla="*/ 0 h 340995"/>
                  <a:gd name="connsiteX2" fmla="*/ 116205 w 129540"/>
                  <a:gd name="connsiteY2" fmla="*/ 0 h 340995"/>
                  <a:gd name="connsiteX3" fmla="*/ 118110 w 129540"/>
                  <a:gd name="connsiteY3" fmla="*/ 32385 h 340995"/>
                  <a:gd name="connsiteX4" fmla="*/ 129540 w 129540"/>
                  <a:gd name="connsiteY4" fmla="*/ 45720 h 340995"/>
                  <a:gd name="connsiteX5" fmla="*/ 129540 w 129540"/>
                  <a:gd name="connsiteY5" fmla="*/ 340995 h 340995"/>
                  <a:gd name="connsiteX6" fmla="*/ 0 w 129540"/>
                  <a:gd name="connsiteY6" fmla="*/ 337185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 h="340995">
                    <a:moveTo>
                      <a:pt x="0" y="337185"/>
                    </a:moveTo>
                    <a:lnTo>
                      <a:pt x="0" y="0"/>
                    </a:lnTo>
                    <a:lnTo>
                      <a:pt x="116205" y="0"/>
                    </a:lnTo>
                    <a:lnTo>
                      <a:pt x="118110" y="32385"/>
                    </a:lnTo>
                    <a:lnTo>
                      <a:pt x="129540" y="45720"/>
                    </a:lnTo>
                    <a:lnTo>
                      <a:pt x="129540" y="340995"/>
                    </a:lnTo>
                    <a:lnTo>
                      <a:pt x="0" y="3371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TextBox 76"/>
          <p:cNvSpPr txBox="1"/>
          <p:nvPr/>
        </p:nvSpPr>
        <p:spPr>
          <a:xfrm>
            <a:off x="5439005" y="5929928"/>
            <a:ext cx="856325" cy="276999"/>
          </a:xfrm>
          <a:prstGeom prst="rect">
            <a:avLst/>
          </a:prstGeom>
          <a:noFill/>
        </p:spPr>
        <p:txBody>
          <a:bodyPr wrap="none" rtlCol="0">
            <a:spAutoFit/>
          </a:bodyPr>
          <a:lstStyle/>
          <a:p>
            <a:r>
              <a:rPr lang="en-US" sz="1200" b="1" dirty="0">
                <a:solidFill>
                  <a:schemeClr val="bg1"/>
                </a:solidFill>
                <a:latin typeface="Agency FB" pitchFamily="34" charset="0"/>
              </a:rPr>
              <a:t>366x49x15.2</a:t>
            </a:r>
          </a:p>
        </p:txBody>
      </p:sp>
      <p:sp>
        <p:nvSpPr>
          <p:cNvPr id="317" name="TextBox 316"/>
          <p:cNvSpPr txBox="1"/>
          <p:nvPr/>
        </p:nvSpPr>
        <p:spPr>
          <a:xfrm>
            <a:off x="6870912" y="3308787"/>
            <a:ext cx="376706" cy="184666"/>
          </a:xfrm>
          <a:prstGeom prst="rect">
            <a:avLst/>
          </a:prstGeom>
          <a:noFill/>
        </p:spPr>
        <p:txBody>
          <a:bodyPr wrap="none" lIns="0" tIns="0" rIns="0" bIns="0" rtlCol="0">
            <a:spAutoFit/>
          </a:bodyPr>
          <a:lstStyle/>
          <a:p>
            <a:r>
              <a:rPr lang="en-US" sz="1200" b="1" dirty="0">
                <a:latin typeface="Agency FB" pitchFamily="34" charset="0"/>
              </a:rPr>
              <a:t>17 bays</a:t>
            </a:r>
          </a:p>
        </p:txBody>
      </p:sp>
      <p:sp>
        <p:nvSpPr>
          <p:cNvPr id="319" name="TextBox 318"/>
          <p:cNvSpPr txBox="1"/>
          <p:nvPr/>
        </p:nvSpPr>
        <p:spPr>
          <a:xfrm>
            <a:off x="6867101" y="4046884"/>
            <a:ext cx="376706" cy="184666"/>
          </a:xfrm>
          <a:prstGeom prst="rect">
            <a:avLst/>
          </a:prstGeom>
          <a:noFill/>
        </p:spPr>
        <p:txBody>
          <a:bodyPr wrap="none" lIns="0" tIns="0" rIns="0" bIns="0" rtlCol="0">
            <a:spAutoFit/>
          </a:bodyPr>
          <a:lstStyle/>
          <a:p>
            <a:r>
              <a:rPr lang="en-US" sz="1200" b="1" dirty="0">
                <a:latin typeface="Agency FB" pitchFamily="34" charset="0"/>
              </a:rPr>
              <a:t>17 bays</a:t>
            </a:r>
          </a:p>
        </p:txBody>
      </p:sp>
      <p:sp>
        <p:nvSpPr>
          <p:cNvPr id="323" name="TextBox 322"/>
          <p:cNvSpPr txBox="1"/>
          <p:nvPr/>
        </p:nvSpPr>
        <p:spPr>
          <a:xfrm>
            <a:off x="6863290" y="4919093"/>
            <a:ext cx="413575" cy="184666"/>
          </a:xfrm>
          <a:prstGeom prst="rect">
            <a:avLst/>
          </a:prstGeom>
          <a:noFill/>
        </p:spPr>
        <p:txBody>
          <a:bodyPr wrap="none" lIns="0" tIns="0" rIns="0" bIns="0" rtlCol="0">
            <a:spAutoFit/>
          </a:bodyPr>
          <a:lstStyle/>
          <a:p>
            <a:r>
              <a:rPr lang="en-US" sz="1200" b="1" dirty="0">
                <a:latin typeface="Agency FB" pitchFamily="34" charset="0"/>
              </a:rPr>
              <a:t>20 bays</a:t>
            </a:r>
          </a:p>
        </p:txBody>
      </p:sp>
      <p:sp>
        <p:nvSpPr>
          <p:cNvPr id="324" name="TextBox 323"/>
          <p:cNvSpPr txBox="1"/>
          <p:nvPr/>
        </p:nvSpPr>
        <p:spPr>
          <a:xfrm>
            <a:off x="6828999" y="5858358"/>
            <a:ext cx="408766" cy="184666"/>
          </a:xfrm>
          <a:prstGeom prst="rect">
            <a:avLst/>
          </a:prstGeom>
          <a:noFill/>
        </p:spPr>
        <p:txBody>
          <a:bodyPr wrap="none" lIns="0" tIns="0" rIns="0" bIns="0" rtlCol="0">
            <a:spAutoFit/>
          </a:bodyPr>
          <a:lstStyle/>
          <a:p>
            <a:r>
              <a:rPr lang="en-US" sz="1200" b="1" dirty="0">
                <a:latin typeface="Agency FB" pitchFamily="34" charset="0"/>
              </a:rPr>
              <a:t>22 bays</a:t>
            </a:r>
          </a:p>
        </p:txBody>
      </p:sp>
      <p:sp>
        <p:nvSpPr>
          <p:cNvPr id="325"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585875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Containerships</a:t>
            </a:r>
          </a:p>
        </p:txBody>
      </p:sp>
      <p:sp>
        <p:nvSpPr>
          <p:cNvPr id="4" name="Rectangle 3"/>
          <p:cNvSpPr/>
          <p:nvPr/>
        </p:nvSpPr>
        <p:spPr bwMode="auto">
          <a:xfrm>
            <a:off x="7343487" y="3348375"/>
            <a:ext cx="996696"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 name="Straight Connector 4"/>
          <p:cNvCxnSpPr/>
          <p:nvPr/>
        </p:nvCxnSpPr>
        <p:spPr>
          <a:xfrm>
            <a:off x="7346528" y="338647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5"/>
          <p:cNvSpPr>
            <a:spLocks/>
          </p:cNvSpPr>
          <p:nvPr/>
        </p:nvSpPr>
        <p:spPr bwMode="auto">
          <a:xfrm>
            <a:off x="7391048" y="3749126"/>
            <a:ext cx="904472" cy="325755"/>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44391 w 813033"/>
              <a:gd name="connsiteY3" fmla="*/ 420688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91081"/>
              <a:gd name="connsiteX1" fmla="*/ 813033 w 813033"/>
              <a:gd name="connsiteY1" fmla="*/ 0 h 491081"/>
              <a:gd name="connsiteX2" fmla="*/ 812917 w 813033"/>
              <a:gd name="connsiteY2" fmla="*/ 398301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09492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4629"/>
              <a:gd name="connsiteY0" fmla="*/ 0 h 491081"/>
              <a:gd name="connsiteX1" fmla="*/ 813033 w 814629"/>
              <a:gd name="connsiteY1" fmla="*/ 0 h 491081"/>
              <a:gd name="connsiteX2" fmla="*/ 814629 w 814629"/>
              <a:gd name="connsiteY2" fmla="*/ 427374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4629"/>
              <a:gd name="connsiteY0" fmla="*/ 0 h 491081"/>
              <a:gd name="connsiteX1" fmla="*/ 813033 w 814629"/>
              <a:gd name="connsiteY1" fmla="*/ 0 h 491081"/>
              <a:gd name="connsiteX2" fmla="*/ 814629 w 814629"/>
              <a:gd name="connsiteY2" fmla="*/ 415745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3033"/>
              <a:gd name="connsiteY0" fmla="*/ 0 h 491081"/>
              <a:gd name="connsiteX1" fmla="*/ 813033 w 813033"/>
              <a:gd name="connsiteY1" fmla="*/ 0 h 491081"/>
              <a:gd name="connsiteX2" fmla="*/ 811204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78342 w 813033"/>
              <a:gd name="connsiteY6" fmla="*/ 421436 h 491081"/>
              <a:gd name="connsiteX7" fmla="*/ 0 w 813033"/>
              <a:gd name="connsiteY7" fmla="*/ 425352 h 491081"/>
              <a:gd name="connsiteX8" fmla="*/ 233 w 813033"/>
              <a:gd name="connsiteY8" fmla="*/ 0 h 491081"/>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78342 w 813033"/>
              <a:gd name="connsiteY6" fmla="*/ 421436 h 491344"/>
              <a:gd name="connsiteX7" fmla="*/ 0 w 813033"/>
              <a:gd name="connsiteY7" fmla="*/ 425352 h 491344"/>
              <a:gd name="connsiteX8" fmla="*/ 233 w 813033"/>
              <a:gd name="connsiteY8" fmla="*/ 0 h 491344"/>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88617 w 813033"/>
              <a:gd name="connsiteY6" fmla="*/ 418529 h 491344"/>
              <a:gd name="connsiteX7" fmla="*/ 0 w 813033"/>
              <a:gd name="connsiteY7" fmla="*/ 425352 h 491344"/>
              <a:gd name="connsiteX8" fmla="*/ 233 w 813033"/>
              <a:gd name="connsiteY8" fmla="*/ 0 h 491344"/>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7063 w 813033"/>
              <a:gd name="connsiteY5" fmla="*/ 482622 h 491081"/>
              <a:gd name="connsiteX6" fmla="*/ 88617 w 813033"/>
              <a:gd name="connsiteY6" fmla="*/ 418529 h 491081"/>
              <a:gd name="connsiteX7" fmla="*/ 0 w 813033"/>
              <a:gd name="connsiteY7" fmla="*/ 425352 h 491081"/>
              <a:gd name="connsiteX8" fmla="*/ 233 w 813033"/>
              <a:gd name="connsiteY8" fmla="*/ 0 h 49108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93638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76630 w 813033"/>
              <a:gd name="connsiteY6" fmla="*/ 418528 h 494251"/>
              <a:gd name="connsiteX7" fmla="*/ 0 w 813033"/>
              <a:gd name="connsiteY7" fmla="*/ 425352 h 494251"/>
              <a:gd name="connsiteX8" fmla="*/ 233 w 813033"/>
              <a:gd name="connsiteY8" fmla="*/ 0 h 49425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83363 w 813033"/>
              <a:gd name="connsiteY5" fmla="*/ 497158 h 497158"/>
              <a:gd name="connsiteX6" fmla="*/ 76630 w 813033"/>
              <a:gd name="connsiteY6" fmla="*/ 418528 h 497158"/>
              <a:gd name="connsiteX7" fmla="*/ 0 w 813033"/>
              <a:gd name="connsiteY7" fmla="*/ 425352 h 497158"/>
              <a:gd name="connsiteX8" fmla="*/ 233 w 813033"/>
              <a:gd name="connsiteY8" fmla="*/ 0 h 497158"/>
              <a:gd name="connsiteX0" fmla="*/ 233 w 813033"/>
              <a:gd name="connsiteY0" fmla="*/ 0 h 502973"/>
              <a:gd name="connsiteX1" fmla="*/ 813033 w 813033"/>
              <a:gd name="connsiteY1" fmla="*/ 0 h 502973"/>
              <a:gd name="connsiteX2" fmla="*/ 811204 w 813033"/>
              <a:gd name="connsiteY2" fmla="*/ 421559 h 502973"/>
              <a:gd name="connsiteX3" fmla="*/ 740966 w 813033"/>
              <a:gd name="connsiteY3" fmla="*/ 420688 h 502973"/>
              <a:gd name="connsiteX4" fmla="*/ 740596 w 813033"/>
              <a:gd name="connsiteY4" fmla="*/ 491081 h 502973"/>
              <a:gd name="connsiteX5" fmla="*/ 78226 w 813033"/>
              <a:gd name="connsiteY5" fmla="*/ 502973 h 502973"/>
              <a:gd name="connsiteX6" fmla="*/ 76630 w 813033"/>
              <a:gd name="connsiteY6" fmla="*/ 418528 h 502973"/>
              <a:gd name="connsiteX7" fmla="*/ 0 w 813033"/>
              <a:gd name="connsiteY7" fmla="*/ 425352 h 502973"/>
              <a:gd name="connsiteX8" fmla="*/ 233 w 813033"/>
              <a:gd name="connsiteY8" fmla="*/ 0 h 502973"/>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76514 w 813033"/>
              <a:gd name="connsiteY5" fmla="*/ 488436 h 491081"/>
              <a:gd name="connsiteX6" fmla="*/ 76630 w 813033"/>
              <a:gd name="connsiteY6" fmla="*/ 418528 h 491081"/>
              <a:gd name="connsiteX7" fmla="*/ 0 w 813033"/>
              <a:gd name="connsiteY7" fmla="*/ 425352 h 491081"/>
              <a:gd name="connsiteX8" fmla="*/ 233 w 813033"/>
              <a:gd name="connsiteY8" fmla="*/ 0 h 49108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78226 w 813033"/>
              <a:gd name="connsiteY5" fmla="*/ 497158 h 497158"/>
              <a:gd name="connsiteX6" fmla="*/ 76630 w 813033"/>
              <a:gd name="connsiteY6" fmla="*/ 418528 h 497158"/>
              <a:gd name="connsiteX7" fmla="*/ 0 w 813033"/>
              <a:gd name="connsiteY7" fmla="*/ 425352 h 497158"/>
              <a:gd name="connsiteX8" fmla="*/ 233 w 813033"/>
              <a:gd name="connsiteY8" fmla="*/ 0 h 49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7158">
                <a:moveTo>
                  <a:pt x="233" y="0"/>
                </a:moveTo>
                <a:lnTo>
                  <a:pt x="813033" y="0"/>
                </a:lnTo>
                <a:cubicBezTo>
                  <a:pt x="812994" y="112917"/>
                  <a:pt x="811243" y="308642"/>
                  <a:pt x="811204" y="421559"/>
                </a:cubicBezTo>
                <a:lnTo>
                  <a:pt x="740966" y="420688"/>
                </a:lnTo>
                <a:cubicBezTo>
                  <a:pt x="740272" y="448998"/>
                  <a:pt x="741290" y="462771"/>
                  <a:pt x="740596" y="491081"/>
                </a:cubicBezTo>
                <a:lnTo>
                  <a:pt x="78226" y="497158"/>
                </a:lnTo>
                <a:cubicBezTo>
                  <a:pt x="78265" y="470228"/>
                  <a:pt x="76591" y="445458"/>
                  <a:pt x="76630" y="418528"/>
                </a:cubicBezTo>
                <a:lnTo>
                  <a:pt x="0" y="425352"/>
                </a:lnTo>
                <a:cubicBezTo>
                  <a:pt x="78" y="312831"/>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7" name="Straight Connector 6"/>
          <p:cNvCxnSpPr/>
          <p:nvPr/>
        </p:nvCxnSpPr>
        <p:spPr>
          <a:xfrm>
            <a:off x="7388172" y="3748865"/>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390077" y="3904794"/>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0077" y="3943746"/>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390077" y="378950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390077" y="3829507"/>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90077" y="3867607"/>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46528" y="342580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46528" y="346717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46528" y="350854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346528" y="3549917"/>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46528" y="359128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346528" y="363266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46528" y="3674032"/>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3191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47513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1835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6528" y="3710996"/>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6158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0480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4802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9124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73446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77769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2091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86413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90735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5057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99380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3702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388692" y="3345486"/>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08024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2346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67583" y="334737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211700" y="334926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253610" y="3345486"/>
            <a:ext cx="0" cy="685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295520" y="3341706"/>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90077" y="398404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477283" y="4023284"/>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7364463" y="3758486"/>
            <a:ext cx="958485" cy="344264"/>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79922" y="2478317"/>
            <a:ext cx="1726755" cy="307777"/>
          </a:xfrm>
          <a:prstGeom prst="rect">
            <a:avLst/>
          </a:prstGeom>
          <a:noFill/>
        </p:spPr>
        <p:txBody>
          <a:bodyPr wrap="none" rtlCol="0">
            <a:spAutoFit/>
          </a:bodyPr>
          <a:lstStyle/>
          <a:p>
            <a:r>
              <a:rPr lang="en-US" sz="1400" b="1" dirty="0">
                <a:solidFill>
                  <a:schemeClr val="tx2">
                    <a:lumMod val="75000"/>
                  </a:schemeClr>
                </a:solidFill>
                <a:latin typeface="Agency FB" pitchFamily="34" charset="0"/>
              </a:rPr>
              <a:t>Post Panamax III (2006-)</a:t>
            </a:r>
          </a:p>
        </p:txBody>
      </p:sp>
      <p:sp>
        <p:nvSpPr>
          <p:cNvPr id="47" name="TextBox 46"/>
          <p:cNvSpPr txBox="1"/>
          <p:nvPr/>
        </p:nvSpPr>
        <p:spPr>
          <a:xfrm>
            <a:off x="679922" y="3528353"/>
            <a:ext cx="1135247" cy="307777"/>
          </a:xfrm>
          <a:prstGeom prst="rect">
            <a:avLst/>
          </a:prstGeom>
          <a:noFill/>
        </p:spPr>
        <p:txBody>
          <a:bodyPr wrap="none" rtlCol="0">
            <a:spAutoFit/>
          </a:bodyPr>
          <a:lstStyle/>
          <a:p>
            <a:r>
              <a:rPr lang="en-US" sz="1400" b="1" dirty="0">
                <a:latin typeface="Agency FB" pitchFamily="34" charset="0"/>
              </a:rPr>
              <a:t>Triple E (2013-)</a:t>
            </a:r>
          </a:p>
        </p:txBody>
      </p:sp>
      <p:sp>
        <p:nvSpPr>
          <p:cNvPr id="48" name="TextBox 47"/>
          <p:cNvSpPr txBox="1"/>
          <p:nvPr/>
        </p:nvSpPr>
        <p:spPr>
          <a:xfrm>
            <a:off x="850571" y="2729405"/>
            <a:ext cx="1194558"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11,000 - 15,000 TEU</a:t>
            </a:r>
          </a:p>
        </p:txBody>
      </p:sp>
      <p:sp>
        <p:nvSpPr>
          <p:cNvPr id="49" name="TextBox 48"/>
          <p:cNvSpPr txBox="1"/>
          <p:nvPr/>
        </p:nvSpPr>
        <p:spPr>
          <a:xfrm>
            <a:off x="850571" y="3733125"/>
            <a:ext cx="764953"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18,000 TEU</a:t>
            </a:r>
          </a:p>
        </p:txBody>
      </p:sp>
      <p:sp>
        <p:nvSpPr>
          <p:cNvPr id="51" name="TextBox 50"/>
          <p:cNvSpPr txBox="1"/>
          <p:nvPr/>
        </p:nvSpPr>
        <p:spPr>
          <a:xfrm>
            <a:off x="7195743" y="3475926"/>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52" name="TextBox 51"/>
          <p:cNvSpPr txBox="1"/>
          <p:nvPr/>
        </p:nvSpPr>
        <p:spPr>
          <a:xfrm>
            <a:off x="7210983" y="3797589"/>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53" name="TextBox 52"/>
          <p:cNvSpPr txBox="1"/>
          <p:nvPr/>
        </p:nvSpPr>
        <p:spPr>
          <a:xfrm>
            <a:off x="7784125" y="3171932"/>
            <a:ext cx="137858" cy="184666"/>
          </a:xfrm>
          <a:prstGeom prst="rect">
            <a:avLst/>
          </a:prstGeom>
          <a:noFill/>
        </p:spPr>
        <p:txBody>
          <a:bodyPr wrap="none" lIns="0" tIns="0" rIns="0" bIns="0" rtlCol="0">
            <a:spAutoFit/>
          </a:bodyPr>
          <a:lstStyle/>
          <a:p>
            <a:r>
              <a:rPr lang="en-US" sz="1200" b="1" dirty="0">
                <a:latin typeface="Agency FB" pitchFamily="34" charset="0"/>
              </a:rPr>
              <a:t>23</a:t>
            </a:r>
          </a:p>
        </p:txBody>
      </p:sp>
      <p:sp>
        <p:nvSpPr>
          <p:cNvPr id="54" name="Rounded Rectangle 53"/>
          <p:cNvSpPr/>
          <p:nvPr/>
        </p:nvSpPr>
        <p:spPr>
          <a:xfrm>
            <a:off x="614714" y="2213059"/>
            <a:ext cx="7863840" cy="2011680"/>
          </a:xfrm>
          <a:prstGeom prst="roundRect">
            <a:avLst>
              <a:gd name="adj" fmla="val 6442"/>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563889" y="2993145"/>
            <a:ext cx="100990"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E</a:t>
            </a:r>
          </a:p>
        </p:txBody>
      </p:sp>
      <p:grpSp>
        <p:nvGrpSpPr>
          <p:cNvPr id="56" name="Group 55"/>
          <p:cNvGrpSpPr/>
          <p:nvPr/>
        </p:nvGrpSpPr>
        <p:grpSpPr>
          <a:xfrm>
            <a:off x="2642534" y="3348882"/>
            <a:ext cx="4348655" cy="706821"/>
            <a:chOff x="2645979" y="5764924"/>
            <a:chExt cx="4348655" cy="706821"/>
          </a:xfrm>
        </p:grpSpPr>
        <p:sp>
          <p:nvSpPr>
            <p:cNvPr id="57" name="Freeform 56"/>
            <p:cNvSpPr/>
            <p:nvPr/>
          </p:nvSpPr>
          <p:spPr>
            <a:xfrm>
              <a:off x="2653862" y="5851634"/>
              <a:ext cx="796159" cy="312683"/>
            </a:xfrm>
            <a:custGeom>
              <a:avLst/>
              <a:gdLst>
                <a:gd name="connsiteX0" fmla="*/ 0 w 796159"/>
                <a:gd name="connsiteY0" fmla="*/ 312683 h 312683"/>
                <a:gd name="connsiteX1" fmla="*/ 0 w 796159"/>
                <a:gd name="connsiteY1" fmla="*/ 36787 h 312683"/>
                <a:gd name="connsiteX2" fmla="*/ 149772 w 796159"/>
                <a:gd name="connsiteY2" fmla="*/ 36787 h 312683"/>
                <a:gd name="connsiteX3" fmla="*/ 149772 w 796159"/>
                <a:gd name="connsiteY3" fmla="*/ 0 h 312683"/>
                <a:gd name="connsiteX4" fmla="*/ 796159 w 796159"/>
                <a:gd name="connsiteY4" fmla="*/ 0 h 312683"/>
                <a:gd name="connsiteX5" fmla="*/ 796159 w 796159"/>
                <a:gd name="connsiteY5" fmla="*/ 310056 h 312683"/>
                <a:gd name="connsiteX6" fmla="*/ 0 w 796159"/>
                <a:gd name="connsiteY6" fmla="*/ 312683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59" h="312683">
                  <a:moveTo>
                    <a:pt x="0" y="312683"/>
                  </a:moveTo>
                  <a:lnTo>
                    <a:pt x="0" y="36787"/>
                  </a:lnTo>
                  <a:lnTo>
                    <a:pt x="149772" y="36787"/>
                  </a:lnTo>
                  <a:lnTo>
                    <a:pt x="149772" y="0"/>
                  </a:lnTo>
                  <a:lnTo>
                    <a:pt x="796159" y="0"/>
                  </a:lnTo>
                  <a:lnTo>
                    <a:pt x="796159" y="310056"/>
                  </a:lnTo>
                  <a:lnTo>
                    <a:pt x="0" y="3126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3515710" y="5849007"/>
              <a:ext cx="1636987" cy="323193"/>
            </a:xfrm>
            <a:custGeom>
              <a:avLst/>
              <a:gdLst>
                <a:gd name="connsiteX0" fmla="*/ 0 w 1636987"/>
                <a:gd name="connsiteY0" fmla="*/ 0 h 323193"/>
                <a:gd name="connsiteX1" fmla="*/ 1636987 w 1636987"/>
                <a:gd name="connsiteY1" fmla="*/ 0 h 323193"/>
                <a:gd name="connsiteX2" fmla="*/ 1636987 w 1636987"/>
                <a:gd name="connsiteY2" fmla="*/ 323193 h 323193"/>
                <a:gd name="connsiteX3" fmla="*/ 0 w 1636987"/>
                <a:gd name="connsiteY3" fmla="*/ 323193 h 323193"/>
                <a:gd name="connsiteX4" fmla="*/ 0 w 1636987"/>
                <a:gd name="connsiteY4" fmla="*/ 0 h 3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87" h="323193">
                  <a:moveTo>
                    <a:pt x="0" y="0"/>
                  </a:moveTo>
                  <a:lnTo>
                    <a:pt x="1636987" y="0"/>
                  </a:lnTo>
                  <a:lnTo>
                    <a:pt x="1636987" y="323193"/>
                  </a:lnTo>
                  <a:lnTo>
                    <a:pt x="0" y="32319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226269" y="5859517"/>
              <a:ext cx="1463565" cy="312683"/>
            </a:xfrm>
            <a:custGeom>
              <a:avLst/>
              <a:gdLst>
                <a:gd name="connsiteX0" fmla="*/ 0 w 1463565"/>
                <a:gd name="connsiteY0" fmla="*/ 0 h 312683"/>
                <a:gd name="connsiteX1" fmla="*/ 365234 w 1463565"/>
                <a:gd name="connsiteY1" fmla="*/ 0 h 312683"/>
                <a:gd name="connsiteX2" fmla="*/ 365234 w 1463565"/>
                <a:gd name="connsiteY2" fmla="*/ 28904 h 312683"/>
                <a:gd name="connsiteX3" fmla="*/ 685800 w 1463565"/>
                <a:gd name="connsiteY3" fmla="*/ 28904 h 312683"/>
                <a:gd name="connsiteX4" fmla="*/ 685800 w 1463565"/>
                <a:gd name="connsiteY4" fmla="*/ 55180 h 312683"/>
                <a:gd name="connsiteX5" fmla="*/ 1158765 w 1463565"/>
                <a:gd name="connsiteY5" fmla="*/ 55180 h 312683"/>
                <a:gd name="connsiteX6" fmla="*/ 1158765 w 1463565"/>
                <a:gd name="connsiteY6" fmla="*/ 81455 h 312683"/>
                <a:gd name="connsiteX7" fmla="*/ 1463565 w 1463565"/>
                <a:gd name="connsiteY7" fmla="*/ 81455 h 312683"/>
                <a:gd name="connsiteX8" fmla="*/ 1463565 w 1463565"/>
                <a:gd name="connsiteY8" fmla="*/ 312683 h 312683"/>
                <a:gd name="connsiteX9" fmla="*/ 18393 w 1463565"/>
                <a:gd name="connsiteY9" fmla="*/ 312683 h 312683"/>
                <a:gd name="connsiteX10" fmla="*/ 0 w 1463565"/>
                <a:gd name="connsiteY10" fmla="*/ 0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565" h="312683">
                  <a:moveTo>
                    <a:pt x="0" y="0"/>
                  </a:moveTo>
                  <a:lnTo>
                    <a:pt x="365234" y="0"/>
                  </a:lnTo>
                  <a:lnTo>
                    <a:pt x="365234" y="28904"/>
                  </a:lnTo>
                  <a:lnTo>
                    <a:pt x="685800" y="28904"/>
                  </a:lnTo>
                  <a:lnTo>
                    <a:pt x="685800" y="55180"/>
                  </a:lnTo>
                  <a:lnTo>
                    <a:pt x="1158765" y="55180"/>
                  </a:lnTo>
                  <a:lnTo>
                    <a:pt x="1158765" y="81455"/>
                  </a:lnTo>
                  <a:lnTo>
                    <a:pt x="1463565" y="81455"/>
                  </a:lnTo>
                  <a:lnTo>
                    <a:pt x="1463565" y="312683"/>
                  </a:lnTo>
                  <a:lnTo>
                    <a:pt x="18393" y="31268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645979" y="5764924"/>
              <a:ext cx="4348655" cy="706821"/>
            </a:xfrm>
            <a:custGeom>
              <a:avLst/>
              <a:gdLst>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832945 w 4348655"/>
                <a:gd name="connsiteY27" fmla="*/ 388882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796159 w 4348655"/>
                <a:gd name="connsiteY28" fmla="*/ 78827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0055 h 706821"/>
                <a:gd name="connsiteX1" fmla="*/ 4280338 w 4348655"/>
                <a:gd name="connsiteY1" fmla="*/ 404648 h 706821"/>
                <a:gd name="connsiteX2" fmla="*/ 4246180 w 4348655"/>
                <a:gd name="connsiteY2" fmla="*/ 465083 h 706821"/>
                <a:gd name="connsiteX3" fmla="*/ 4222531 w 4348655"/>
                <a:gd name="connsiteY3" fmla="*/ 530773 h 706821"/>
                <a:gd name="connsiteX4" fmla="*/ 4222531 w 4348655"/>
                <a:gd name="connsiteY4" fmla="*/ 564931 h 706821"/>
                <a:gd name="connsiteX5" fmla="*/ 4243552 w 4348655"/>
                <a:gd name="connsiteY5" fmla="*/ 567559 h 706821"/>
                <a:gd name="connsiteX6" fmla="*/ 4277711 w 4348655"/>
                <a:gd name="connsiteY6" fmla="*/ 575442 h 706821"/>
                <a:gd name="connsiteX7" fmla="*/ 4330262 w 4348655"/>
                <a:gd name="connsiteY7" fmla="*/ 578069 h 706821"/>
                <a:gd name="connsiteX8" fmla="*/ 4348655 w 4348655"/>
                <a:gd name="connsiteY8" fmla="*/ 593835 h 706821"/>
                <a:gd name="connsiteX9" fmla="*/ 4338145 w 4348655"/>
                <a:gd name="connsiteY9" fmla="*/ 617483 h 706821"/>
                <a:gd name="connsiteX10" fmla="*/ 4314497 w 4348655"/>
                <a:gd name="connsiteY10" fmla="*/ 630621 h 706821"/>
                <a:gd name="connsiteX11" fmla="*/ 4235669 w 4348655"/>
                <a:gd name="connsiteY11" fmla="*/ 675290 h 706821"/>
                <a:gd name="connsiteX12" fmla="*/ 4183118 w 4348655"/>
                <a:gd name="connsiteY12" fmla="*/ 691055 h 706821"/>
                <a:gd name="connsiteX13" fmla="*/ 4080642 w 4348655"/>
                <a:gd name="connsiteY13" fmla="*/ 706821 h 706821"/>
                <a:gd name="connsiteX14" fmla="*/ 278524 w 4348655"/>
                <a:gd name="connsiteY14" fmla="*/ 706821 h 706821"/>
                <a:gd name="connsiteX15" fmla="*/ 223345 w 4348655"/>
                <a:gd name="connsiteY15" fmla="*/ 685800 h 706821"/>
                <a:gd name="connsiteX16" fmla="*/ 199697 w 4348655"/>
                <a:gd name="connsiteY16" fmla="*/ 677917 h 706821"/>
                <a:gd name="connsiteX17" fmla="*/ 160283 w 4348655"/>
                <a:gd name="connsiteY17" fmla="*/ 664779 h 706821"/>
                <a:gd name="connsiteX18" fmla="*/ 173421 w 4348655"/>
                <a:gd name="connsiteY18" fmla="*/ 651642 h 706821"/>
                <a:gd name="connsiteX19" fmla="*/ 212835 w 4348655"/>
                <a:gd name="connsiteY19" fmla="*/ 649014 h 706821"/>
                <a:gd name="connsiteX20" fmla="*/ 223345 w 4348655"/>
                <a:gd name="connsiteY20" fmla="*/ 609600 h 706821"/>
                <a:gd name="connsiteX21" fmla="*/ 218090 w 4348655"/>
                <a:gd name="connsiteY21" fmla="*/ 591207 h 706821"/>
                <a:gd name="connsiteX22" fmla="*/ 123497 w 4348655"/>
                <a:gd name="connsiteY22" fmla="*/ 559676 h 706821"/>
                <a:gd name="connsiteX23" fmla="*/ 94593 w 4348655"/>
                <a:gd name="connsiteY23" fmla="*/ 701566 h 706821"/>
                <a:gd name="connsiteX24" fmla="*/ 5255 w 4348655"/>
                <a:gd name="connsiteY24" fmla="*/ 701566 h 706821"/>
                <a:gd name="connsiteX25" fmla="*/ 0 w 4348655"/>
                <a:gd name="connsiteY25" fmla="*/ 538655 h 706821"/>
                <a:gd name="connsiteX26" fmla="*/ 2628 w 4348655"/>
                <a:gd name="connsiteY26" fmla="*/ 386255 h 706821"/>
                <a:gd name="connsiteX27" fmla="*/ 793532 w 4348655"/>
                <a:gd name="connsiteY27" fmla="*/ 383628 h 706821"/>
                <a:gd name="connsiteX28" fmla="*/ 796159 w 4348655"/>
                <a:gd name="connsiteY28" fmla="*/ 76200 h 706821"/>
                <a:gd name="connsiteX29" fmla="*/ 814551 w 4348655"/>
                <a:gd name="connsiteY29" fmla="*/ 1 h 706821"/>
                <a:gd name="connsiteX30" fmla="*/ 888124 w 4348655"/>
                <a:gd name="connsiteY30" fmla="*/ 0 h 706821"/>
                <a:gd name="connsiteX31" fmla="*/ 888124 w 4348655"/>
                <a:gd name="connsiteY31" fmla="*/ 381000 h 706821"/>
                <a:gd name="connsiteX32" fmla="*/ 2496207 w 4348655"/>
                <a:gd name="connsiteY32" fmla="*/ 381000 h 706821"/>
                <a:gd name="connsiteX33" fmla="*/ 2496207 w 4348655"/>
                <a:gd name="connsiteY33" fmla="*/ 2628 h 706821"/>
                <a:gd name="connsiteX34" fmla="*/ 2611821 w 4348655"/>
                <a:gd name="connsiteY34" fmla="*/ 2628 h 706821"/>
                <a:gd name="connsiteX35" fmla="*/ 2611821 w 4348655"/>
                <a:gd name="connsiteY35" fmla="*/ 383628 h 706821"/>
                <a:gd name="connsiteX36" fmla="*/ 3612931 w 4348655"/>
                <a:gd name="connsiteY36" fmla="*/ 383628 h 706821"/>
                <a:gd name="connsiteX37" fmla="*/ 3670738 w 4348655"/>
                <a:gd name="connsiteY37" fmla="*/ 362607 h 706821"/>
                <a:gd name="connsiteX38" fmla="*/ 3754821 w 4348655"/>
                <a:gd name="connsiteY38" fmla="*/ 341586 h 706821"/>
                <a:gd name="connsiteX39" fmla="*/ 3849414 w 4348655"/>
                <a:gd name="connsiteY39" fmla="*/ 338959 h 706821"/>
                <a:gd name="connsiteX40" fmla="*/ 3970283 w 4348655"/>
                <a:gd name="connsiteY40" fmla="*/ 328448 h 706821"/>
                <a:gd name="connsiteX41" fmla="*/ 4327635 w 4348655"/>
                <a:gd name="connsiteY41" fmla="*/ 310055 h 7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8655" h="706821">
                  <a:moveTo>
                    <a:pt x="4327635" y="310055"/>
                  </a:moveTo>
                  <a:lnTo>
                    <a:pt x="4280338" y="404648"/>
                  </a:lnTo>
                  <a:lnTo>
                    <a:pt x="4246180" y="465083"/>
                  </a:lnTo>
                  <a:lnTo>
                    <a:pt x="4222531" y="530773"/>
                  </a:lnTo>
                  <a:lnTo>
                    <a:pt x="4222531" y="564931"/>
                  </a:lnTo>
                  <a:lnTo>
                    <a:pt x="4243552" y="567559"/>
                  </a:lnTo>
                  <a:lnTo>
                    <a:pt x="4277711" y="575442"/>
                  </a:lnTo>
                  <a:lnTo>
                    <a:pt x="4330262" y="578069"/>
                  </a:lnTo>
                  <a:lnTo>
                    <a:pt x="4348655" y="593835"/>
                  </a:lnTo>
                  <a:lnTo>
                    <a:pt x="4338145" y="617483"/>
                  </a:lnTo>
                  <a:lnTo>
                    <a:pt x="4314497" y="630621"/>
                  </a:lnTo>
                  <a:lnTo>
                    <a:pt x="4235669" y="675290"/>
                  </a:lnTo>
                  <a:lnTo>
                    <a:pt x="4183118" y="691055"/>
                  </a:lnTo>
                  <a:lnTo>
                    <a:pt x="4080642" y="706821"/>
                  </a:lnTo>
                  <a:lnTo>
                    <a:pt x="278524" y="706821"/>
                  </a:lnTo>
                  <a:lnTo>
                    <a:pt x="223345" y="685800"/>
                  </a:lnTo>
                  <a:lnTo>
                    <a:pt x="199697" y="677917"/>
                  </a:lnTo>
                  <a:lnTo>
                    <a:pt x="160283" y="664779"/>
                  </a:lnTo>
                  <a:lnTo>
                    <a:pt x="173421" y="651642"/>
                  </a:lnTo>
                  <a:lnTo>
                    <a:pt x="212835" y="649014"/>
                  </a:lnTo>
                  <a:lnTo>
                    <a:pt x="223345" y="609600"/>
                  </a:lnTo>
                  <a:lnTo>
                    <a:pt x="218090" y="591207"/>
                  </a:lnTo>
                  <a:lnTo>
                    <a:pt x="123497" y="559676"/>
                  </a:lnTo>
                  <a:lnTo>
                    <a:pt x="94593" y="701566"/>
                  </a:lnTo>
                  <a:lnTo>
                    <a:pt x="5255" y="701566"/>
                  </a:lnTo>
                  <a:lnTo>
                    <a:pt x="0" y="538655"/>
                  </a:lnTo>
                  <a:lnTo>
                    <a:pt x="2628" y="386255"/>
                  </a:lnTo>
                  <a:lnTo>
                    <a:pt x="793532" y="383628"/>
                  </a:lnTo>
                  <a:cubicBezTo>
                    <a:pt x="794408" y="281152"/>
                    <a:pt x="795283" y="178676"/>
                    <a:pt x="796159" y="76200"/>
                  </a:cubicBezTo>
                  <a:lnTo>
                    <a:pt x="814551" y="1"/>
                  </a:lnTo>
                  <a:lnTo>
                    <a:pt x="888124" y="0"/>
                  </a:lnTo>
                  <a:lnTo>
                    <a:pt x="888124" y="381000"/>
                  </a:lnTo>
                  <a:lnTo>
                    <a:pt x="2496207" y="381000"/>
                  </a:lnTo>
                  <a:lnTo>
                    <a:pt x="2496207" y="2628"/>
                  </a:lnTo>
                  <a:lnTo>
                    <a:pt x="2611821" y="2628"/>
                  </a:lnTo>
                  <a:lnTo>
                    <a:pt x="2611821" y="383628"/>
                  </a:lnTo>
                  <a:lnTo>
                    <a:pt x="3612931" y="383628"/>
                  </a:lnTo>
                  <a:lnTo>
                    <a:pt x="3670738" y="362607"/>
                  </a:lnTo>
                  <a:lnTo>
                    <a:pt x="3754821" y="341586"/>
                  </a:lnTo>
                  <a:lnTo>
                    <a:pt x="3849414" y="338959"/>
                  </a:lnTo>
                  <a:lnTo>
                    <a:pt x="3970283" y="328448"/>
                  </a:lnTo>
                  <a:lnTo>
                    <a:pt x="4327635" y="3100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5770788" y="3754371"/>
            <a:ext cx="862737" cy="276999"/>
          </a:xfrm>
          <a:prstGeom prst="rect">
            <a:avLst/>
          </a:prstGeom>
          <a:noFill/>
        </p:spPr>
        <p:txBody>
          <a:bodyPr wrap="none" rtlCol="0">
            <a:spAutoFit/>
          </a:bodyPr>
          <a:lstStyle/>
          <a:p>
            <a:r>
              <a:rPr lang="en-US" sz="1200" b="1" dirty="0">
                <a:solidFill>
                  <a:schemeClr val="bg1"/>
                </a:solidFill>
                <a:latin typeface="Agency FB" pitchFamily="34" charset="0"/>
              </a:rPr>
              <a:t>400x59x15.5</a:t>
            </a:r>
          </a:p>
        </p:txBody>
      </p:sp>
      <p:grpSp>
        <p:nvGrpSpPr>
          <p:cNvPr id="2049" name="Group 2048"/>
          <p:cNvGrpSpPr/>
          <p:nvPr/>
        </p:nvGrpSpPr>
        <p:grpSpPr>
          <a:xfrm>
            <a:off x="2643884" y="2292235"/>
            <a:ext cx="4270022" cy="843845"/>
            <a:chOff x="2655711" y="2291644"/>
            <a:chExt cx="4270022" cy="843845"/>
          </a:xfrm>
        </p:grpSpPr>
        <p:sp>
          <p:nvSpPr>
            <p:cNvPr id="63" name="Freeform 62"/>
            <p:cNvSpPr/>
            <p:nvPr/>
          </p:nvSpPr>
          <p:spPr>
            <a:xfrm>
              <a:off x="2689578" y="2446868"/>
              <a:ext cx="1622778" cy="355600"/>
            </a:xfrm>
            <a:custGeom>
              <a:avLst/>
              <a:gdLst>
                <a:gd name="connsiteX0" fmla="*/ 0 w 1622778"/>
                <a:gd name="connsiteY0" fmla="*/ 318911 h 318911"/>
                <a:gd name="connsiteX1" fmla="*/ 0 w 1622778"/>
                <a:gd name="connsiteY1" fmla="*/ 0 h 318911"/>
                <a:gd name="connsiteX2" fmla="*/ 1622778 w 1622778"/>
                <a:gd name="connsiteY2" fmla="*/ 0 h 318911"/>
                <a:gd name="connsiteX3" fmla="*/ 1622778 w 1622778"/>
                <a:gd name="connsiteY3" fmla="*/ 316088 h 318911"/>
                <a:gd name="connsiteX4" fmla="*/ 0 w 1622778"/>
                <a:gd name="connsiteY4" fmla="*/ 318911 h 318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778" h="318911">
                  <a:moveTo>
                    <a:pt x="0" y="318911"/>
                  </a:moveTo>
                  <a:lnTo>
                    <a:pt x="0" y="0"/>
                  </a:lnTo>
                  <a:lnTo>
                    <a:pt x="1622778" y="0"/>
                  </a:lnTo>
                  <a:lnTo>
                    <a:pt x="1622778" y="316088"/>
                  </a:lnTo>
                  <a:lnTo>
                    <a:pt x="0" y="31891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Freeform 2047"/>
            <p:cNvSpPr/>
            <p:nvPr/>
          </p:nvSpPr>
          <p:spPr>
            <a:xfrm>
              <a:off x="4478867" y="2452511"/>
              <a:ext cx="1947333" cy="358422"/>
            </a:xfrm>
            <a:custGeom>
              <a:avLst/>
              <a:gdLst>
                <a:gd name="connsiteX0" fmla="*/ 0 w 1947333"/>
                <a:gd name="connsiteY0" fmla="*/ 355600 h 358422"/>
                <a:gd name="connsiteX1" fmla="*/ 0 w 1947333"/>
                <a:gd name="connsiteY1" fmla="*/ 0 h 358422"/>
                <a:gd name="connsiteX2" fmla="*/ 826911 w 1947333"/>
                <a:gd name="connsiteY2" fmla="*/ 0 h 358422"/>
                <a:gd name="connsiteX3" fmla="*/ 826911 w 1947333"/>
                <a:gd name="connsiteY3" fmla="*/ 42333 h 358422"/>
                <a:gd name="connsiteX4" fmla="*/ 1481666 w 1947333"/>
                <a:gd name="connsiteY4" fmla="*/ 42333 h 358422"/>
                <a:gd name="connsiteX5" fmla="*/ 1481666 w 1947333"/>
                <a:gd name="connsiteY5" fmla="*/ 90311 h 358422"/>
                <a:gd name="connsiteX6" fmla="*/ 1811866 w 1947333"/>
                <a:gd name="connsiteY6" fmla="*/ 90311 h 358422"/>
                <a:gd name="connsiteX7" fmla="*/ 1811866 w 1947333"/>
                <a:gd name="connsiteY7" fmla="*/ 129822 h 358422"/>
                <a:gd name="connsiteX8" fmla="*/ 1947333 w 1947333"/>
                <a:gd name="connsiteY8" fmla="*/ 129822 h 358422"/>
                <a:gd name="connsiteX9" fmla="*/ 1947333 w 1947333"/>
                <a:gd name="connsiteY9" fmla="*/ 358422 h 358422"/>
                <a:gd name="connsiteX10" fmla="*/ 0 w 1947333"/>
                <a:gd name="connsiteY10" fmla="*/ 355600 h 3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7333" h="358422">
                  <a:moveTo>
                    <a:pt x="0" y="355600"/>
                  </a:moveTo>
                  <a:lnTo>
                    <a:pt x="0" y="0"/>
                  </a:lnTo>
                  <a:lnTo>
                    <a:pt x="826911" y="0"/>
                  </a:lnTo>
                  <a:lnTo>
                    <a:pt x="826911" y="42333"/>
                  </a:lnTo>
                  <a:lnTo>
                    <a:pt x="1481666" y="42333"/>
                  </a:lnTo>
                  <a:lnTo>
                    <a:pt x="1481666" y="90311"/>
                  </a:lnTo>
                  <a:lnTo>
                    <a:pt x="1811866" y="90311"/>
                  </a:lnTo>
                  <a:lnTo>
                    <a:pt x="1811866" y="129822"/>
                  </a:lnTo>
                  <a:lnTo>
                    <a:pt x="1947333" y="129822"/>
                  </a:lnTo>
                  <a:lnTo>
                    <a:pt x="1947333" y="358422"/>
                  </a:lnTo>
                  <a:lnTo>
                    <a:pt x="0" y="3556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2655711" y="2291644"/>
              <a:ext cx="4270022" cy="843845"/>
            </a:xfrm>
            <a:custGeom>
              <a:avLst/>
              <a:gdLst>
                <a:gd name="connsiteX0" fmla="*/ 4264378 w 4270022"/>
                <a:gd name="connsiteY0" fmla="*/ 417689 h 843845"/>
                <a:gd name="connsiteX1" fmla="*/ 4210756 w 4270022"/>
                <a:gd name="connsiteY1" fmla="*/ 476956 h 843845"/>
                <a:gd name="connsiteX2" fmla="*/ 4154311 w 4270022"/>
                <a:gd name="connsiteY2" fmla="*/ 570089 h 843845"/>
                <a:gd name="connsiteX3" fmla="*/ 4114800 w 4270022"/>
                <a:gd name="connsiteY3" fmla="*/ 623712 h 843845"/>
                <a:gd name="connsiteX4" fmla="*/ 4097867 w 4270022"/>
                <a:gd name="connsiteY4" fmla="*/ 668867 h 843845"/>
                <a:gd name="connsiteX5" fmla="*/ 4123267 w 4270022"/>
                <a:gd name="connsiteY5" fmla="*/ 671689 h 843845"/>
                <a:gd name="connsiteX6" fmla="*/ 4148667 w 4270022"/>
                <a:gd name="connsiteY6" fmla="*/ 671689 h 843845"/>
                <a:gd name="connsiteX7" fmla="*/ 4224867 w 4270022"/>
                <a:gd name="connsiteY7" fmla="*/ 671689 h 843845"/>
                <a:gd name="connsiteX8" fmla="*/ 4253089 w 4270022"/>
                <a:gd name="connsiteY8" fmla="*/ 674512 h 843845"/>
                <a:gd name="connsiteX9" fmla="*/ 4270022 w 4270022"/>
                <a:gd name="connsiteY9" fmla="*/ 697089 h 843845"/>
                <a:gd name="connsiteX10" fmla="*/ 4261556 w 4270022"/>
                <a:gd name="connsiteY10" fmla="*/ 745067 h 843845"/>
                <a:gd name="connsiteX11" fmla="*/ 4213578 w 4270022"/>
                <a:gd name="connsiteY11" fmla="*/ 784578 h 843845"/>
                <a:gd name="connsiteX12" fmla="*/ 4165600 w 4270022"/>
                <a:gd name="connsiteY12" fmla="*/ 818445 h 843845"/>
                <a:gd name="connsiteX13" fmla="*/ 4114800 w 4270022"/>
                <a:gd name="connsiteY13" fmla="*/ 824089 h 843845"/>
                <a:gd name="connsiteX14" fmla="*/ 4066822 w 4270022"/>
                <a:gd name="connsiteY14" fmla="*/ 843845 h 843845"/>
                <a:gd name="connsiteX15" fmla="*/ 268111 w 4270022"/>
                <a:gd name="connsiteY15" fmla="*/ 843845 h 843845"/>
                <a:gd name="connsiteX16" fmla="*/ 220133 w 4270022"/>
                <a:gd name="connsiteY16" fmla="*/ 809978 h 843845"/>
                <a:gd name="connsiteX17" fmla="*/ 186267 w 4270022"/>
                <a:gd name="connsiteY17" fmla="*/ 795867 h 843845"/>
                <a:gd name="connsiteX18" fmla="*/ 197556 w 4270022"/>
                <a:gd name="connsiteY18" fmla="*/ 762000 h 843845"/>
                <a:gd name="connsiteX19" fmla="*/ 242711 w 4270022"/>
                <a:gd name="connsiteY19" fmla="*/ 742245 h 843845"/>
                <a:gd name="connsiteX20" fmla="*/ 259645 w 4270022"/>
                <a:gd name="connsiteY20" fmla="*/ 728134 h 843845"/>
                <a:gd name="connsiteX21" fmla="*/ 259645 w 4270022"/>
                <a:gd name="connsiteY21" fmla="*/ 714023 h 843845"/>
                <a:gd name="connsiteX22" fmla="*/ 225778 w 4270022"/>
                <a:gd name="connsiteY22" fmla="*/ 694267 h 843845"/>
                <a:gd name="connsiteX23" fmla="*/ 129822 w 4270022"/>
                <a:gd name="connsiteY23" fmla="*/ 682978 h 843845"/>
                <a:gd name="connsiteX24" fmla="*/ 87489 w 4270022"/>
                <a:gd name="connsiteY24" fmla="*/ 841023 h 843845"/>
                <a:gd name="connsiteX25" fmla="*/ 25400 w 4270022"/>
                <a:gd name="connsiteY25" fmla="*/ 835378 h 843845"/>
                <a:gd name="connsiteX26" fmla="*/ 5645 w 4270022"/>
                <a:gd name="connsiteY26" fmla="*/ 826912 h 843845"/>
                <a:gd name="connsiteX27" fmla="*/ 5645 w 4270022"/>
                <a:gd name="connsiteY27" fmla="*/ 688623 h 843845"/>
                <a:gd name="connsiteX28" fmla="*/ 0 w 4270022"/>
                <a:gd name="connsiteY28" fmla="*/ 674512 h 843845"/>
                <a:gd name="connsiteX29" fmla="*/ 0 w 4270022"/>
                <a:gd name="connsiteY29" fmla="*/ 485423 h 843845"/>
                <a:gd name="connsiteX30" fmla="*/ 1634067 w 4270022"/>
                <a:gd name="connsiteY30" fmla="*/ 485423 h 843845"/>
                <a:gd name="connsiteX31" fmla="*/ 1634067 w 4270022"/>
                <a:gd name="connsiteY31" fmla="*/ 155223 h 843845"/>
                <a:gd name="connsiteX32" fmla="*/ 1659467 w 4270022"/>
                <a:gd name="connsiteY32" fmla="*/ 33867 h 843845"/>
                <a:gd name="connsiteX33" fmla="*/ 1718733 w 4270022"/>
                <a:gd name="connsiteY33" fmla="*/ 25400 h 843845"/>
                <a:gd name="connsiteX34" fmla="*/ 1713089 w 4270022"/>
                <a:gd name="connsiteY34" fmla="*/ 0 h 843845"/>
                <a:gd name="connsiteX35" fmla="*/ 1741311 w 4270022"/>
                <a:gd name="connsiteY35" fmla="*/ 5645 h 843845"/>
                <a:gd name="connsiteX36" fmla="*/ 1744133 w 4270022"/>
                <a:gd name="connsiteY36" fmla="*/ 25400 h 843845"/>
                <a:gd name="connsiteX37" fmla="*/ 1823156 w 4270022"/>
                <a:gd name="connsiteY37" fmla="*/ 16934 h 843845"/>
                <a:gd name="connsiteX38" fmla="*/ 1820333 w 4270022"/>
                <a:gd name="connsiteY38" fmla="*/ 76200 h 843845"/>
                <a:gd name="connsiteX39" fmla="*/ 1840089 w 4270022"/>
                <a:gd name="connsiteY39" fmla="*/ 81845 h 843845"/>
                <a:gd name="connsiteX40" fmla="*/ 1840089 w 4270022"/>
                <a:gd name="connsiteY40" fmla="*/ 482600 h 843845"/>
                <a:gd name="connsiteX41" fmla="*/ 3335867 w 4270022"/>
                <a:gd name="connsiteY41" fmla="*/ 482600 h 843845"/>
                <a:gd name="connsiteX42" fmla="*/ 3637845 w 4270022"/>
                <a:gd name="connsiteY42" fmla="*/ 426156 h 843845"/>
                <a:gd name="connsiteX43" fmla="*/ 4264378 w 4270022"/>
                <a:gd name="connsiteY43" fmla="*/ 417689 h 843845"/>
                <a:gd name="connsiteX0" fmla="*/ 4264378 w 4270022"/>
                <a:gd name="connsiteY0" fmla="*/ 417689 h 843845"/>
                <a:gd name="connsiteX1" fmla="*/ 4210756 w 4270022"/>
                <a:gd name="connsiteY1" fmla="*/ 476956 h 843845"/>
                <a:gd name="connsiteX2" fmla="*/ 4154311 w 4270022"/>
                <a:gd name="connsiteY2" fmla="*/ 570089 h 843845"/>
                <a:gd name="connsiteX3" fmla="*/ 4114800 w 4270022"/>
                <a:gd name="connsiteY3" fmla="*/ 623712 h 843845"/>
                <a:gd name="connsiteX4" fmla="*/ 4097867 w 4270022"/>
                <a:gd name="connsiteY4" fmla="*/ 668867 h 843845"/>
                <a:gd name="connsiteX5" fmla="*/ 4123267 w 4270022"/>
                <a:gd name="connsiteY5" fmla="*/ 671689 h 843845"/>
                <a:gd name="connsiteX6" fmla="*/ 4148667 w 4270022"/>
                <a:gd name="connsiteY6" fmla="*/ 671689 h 843845"/>
                <a:gd name="connsiteX7" fmla="*/ 4224867 w 4270022"/>
                <a:gd name="connsiteY7" fmla="*/ 671689 h 843845"/>
                <a:gd name="connsiteX8" fmla="*/ 4253089 w 4270022"/>
                <a:gd name="connsiteY8" fmla="*/ 674512 h 843845"/>
                <a:gd name="connsiteX9" fmla="*/ 4270022 w 4270022"/>
                <a:gd name="connsiteY9" fmla="*/ 697089 h 843845"/>
                <a:gd name="connsiteX10" fmla="*/ 4261556 w 4270022"/>
                <a:gd name="connsiteY10" fmla="*/ 745067 h 843845"/>
                <a:gd name="connsiteX11" fmla="*/ 4213578 w 4270022"/>
                <a:gd name="connsiteY11" fmla="*/ 784578 h 843845"/>
                <a:gd name="connsiteX12" fmla="*/ 4165600 w 4270022"/>
                <a:gd name="connsiteY12" fmla="*/ 818445 h 843845"/>
                <a:gd name="connsiteX13" fmla="*/ 4066822 w 4270022"/>
                <a:gd name="connsiteY13" fmla="*/ 843845 h 843845"/>
                <a:gd name="connsiteX14" fmla="*/ 268111 w 4270022"/>
                <a:gd name="connsiteY14" fmla="*/ 843845 h 843845"/>
                <a:gd name="connsiteX15" fmla="*/ 220133 w 4270022"/>
                <a:gd name="connsiteY15" fmla="*/ 809978 h 843845"/>
                <a:gd name="connsiteX16" fmla="*/ 186267 w 4270022"/>
                <a:gd name="connsiteY16" fmla="*/ 795867 h 843845"/>
                <a:gd name="connsiteX17" fmla="*/ 197556 w 4270022"/>
                <a:gd name="connsiteY17" fmla="*/ 762000 h 843845"/>
                <a:gd name="connsiteX18" fmla="*/ 242711 w 4270022"/>
                <a:gd name="connsiteY18" fmla="*/ 742245 h 843845"/>
                <a:gd name="connsiteX19" fmla="*/ 259645 w 4270022"/>
                <a:gd name="connsiteY19" fmla="*/ 728134 h 843845"/>
                <a:gd name="connsiteX20" fmla="*/ 259645 w 4270022"/>
                <a:gd name="connsiteY20" fmla="*/ 714023 h 843845"/>
                <a:gd name="connsiteX21" fmla="*/ 225778 w 4270022"/>
                <a:gd name="connsiteY21" fmla="*/ 694267 h 843845"/>
                <a:gd name="connsiteX22" fmla="*/ 129822 w 4270022"/>
                <a:gd name="connsiteY22" fmla="*/ 682978 h 843845"/>
                <a:gd name="connsiteX23" fmla="*/ 87489 w 4270022"/>
                <a:gd name="connsiteY23" fmla="*/ 841023 h 843845"/>
                <a:gd name="connsiteX24" fmla="*/ 25400 w 4270022"/>
                <a:gd name="connsiteY24" fmla="*/ 835378 h 843845"/>
                <a:gd name="connsiteX25" fmla="*/ 5645 w 4270022"/>
                <a:gd name="connsiteY25" fmla="*/ 826912 h 843845"/>
                <a:gd name="connsiteX26" fmla="*/ 5645 w 4270022"/>
                <a:gd name="connsiteY26" fmla="*/ 688623 h 843845"/>
                <a:gd name="connsiteX27" fmla="*/ 0 w 4270022"/>
                <a:gd name="connsiteY27" fmla="*/ 674512 h 843845"/>
                <a:gd name="connsiteX28" fmla="*/ 0 w 4270022"/>
                <a:gd name="connsiteY28" fmla="*/ 485423 h 843845"/>
                <a:gd name="connsiteX29" fmla="*/ 1634067 w 4270022"/>
                <a:gd name="connsiteY29" fmla="*/ 485423 h 843845"/>
                <a:gd name="connsiteX30" fmla="*/ 1634067 w 4270022"/>
                <a:gd name="connsiteY30" fmla="*/ 155223 h 843845"/>
                <a:gd name="connsiteX31" fmla="*/ 1659467 w 4270022"/>
                <a:gd name="connsiteY31" fmla="*/ 33867 h 843845"/>
                <a:gd name="connsiteX32" fmla="*/ 1718733 w 4270022"/>
                <a:gd name="connsiteY32" fmla="*/ 25400 h 843845"/>
                <a:gd name="connsiteX33" fmla="*/ 1713089 w 4270022"/>
                <a:gd name="connsiteY33" fmla="*/ 0 h 843845"/>
                <a:gd name="connsiteX34" fmla="*/ 1741311 w 4270022"/>
                <a:gd name="connsiteY34" fmla="*/ 5645 h 843845"/>
                <a:gd name="connsiteX35" fmla="*/ 1744133 w 4270022"/>
                <a:gd name="connsiteY35" fmla="*/ 25400 h 843845"/>
                <a:gd name="connsiteX36" fmla="*/ 1823156 w 4270022"/>
                <a:gd name="connsiteY36" fmla="*/ 16934 h 843845"/>
                <a:gd name="connsiteX37" fmla="*/ 1820333 w 4270022"/>
                <a:gd name="connsiteY37" fmla="*/ 76200 h 843845"/>
                <a:gd name="connsiteX38" fmla="*/ 1840089 w 4270022"/>
                <a:gd name="connsiteY38" fmla="*/ 81845 h 843845"/>
                <a:gd name="connsiteX39" fmla="*/ 1840089 w 4270022"/>
                <a:gd name="connsiteY39" fmla="*/ 482600 h 843845"/>
                <a:gd name="connsiteX40" fmla="*/ 3335867 w 4270022"/>
                <a:gd name="connsiteY40" fmla="*/ 482600 h 843845"/>
                <a:gd name="connsiteX41" fmla="*/ 3637845 w 4270022"/>
                <a:gd name="connsiteY41" fmla="*/ 426156 h 843845"/>
                <a:gd name="connsiteX42" fmla="*/ 4264378 w 4270022"/>
                <a:gd name="connsiteY42" fmla="*/ 417689 h 84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0022" h="843845">
                  <a:moveTo>
                    <a:pt x="4264378" y="417689"/>
                  </a:moveTo>
                  <a:lnTo>
                    <a:pt x="4210756" y="476956"/>
                  </a:lnTo>
                  <a:lnTo>
                    <a:pt x="4154311" y="570089"/>
                  </a:lnTo>
                  <a:lnTo>
                    <a:pt x="4114800" y="623712"/>
                  </a:lnTo>
                  <a:lnTo>
                    <a:pt x="4097867" y="668867"/>
                  </a:lnTo>
                  <a:lnTo>
                    <a:pt x="4123267" y="671689"/>
                  </a:lnTo>
                  <a:lnTo>
                    <a:pt x="4148667" y="671689"/>
                  </a:lnTo>
                  <a:lnTo>
                    <a:pt x="4224867" y="671689"/>
                  </a:lnTo>
                  <a:lnTo>
                    <a:pt x="4253089" y="674512"/>
                  </a:lnTo>
                  <a:lnTo>
                    <a:pt x="4270022" y="697089"/>
                  </a:lnTo>
                  <a:lnTo>
                    <a:pt x="4261556" y="745067"/>
                  </a:lnTo>
                  <a:lnTo>
                    <a:pt x="4213578" y="784578"/>
                  </a:lnTo>
                  <a:lnTo>
                    <a:pt x="4165600" y="818445"/>
                  </a:lnTo>
                  <a:lnTo>
                    <a:pt x="4066822" y="843845"/>
                  </a:lnTo>
                  <a:lnTo>
                    <a:pt x="268111" y="843845"/>
                  </a:lnTo>
                  <a:lnTo>
                    <a:pt x="220133" y="809978"/>
                  </a:lnTo>
                  <a:lnTo>
                    <a:pt x="186267" y="795867"/>
                  </a:lnTo>
                  <a:lnTo>
                    <a:pt x="197556" y="762000"/>
                  </a:lnTo>
                  <a:lnTo>
                    <a:pt x="242711" y="742245"/>
                  </a:lnTo>
                  <a:lnTo>
                    <a:pt x="259645" y="728134"/>
                  </a:lnTo>
                  <a:lnTo>
                    <a:pt x="259645" y="714023"/>
                  </a:lnTo>
                  <a:lnTo>
                    <a:pt x="225778" y="694267"/>
                  </a:lnTo>
                  <a:lnTo>
                    <a:pt x="129822" y="682978"/>
                  </a:lnTo>
                  <a:lnTo>
                    <a:pt x="87489" y="841023"/>
                  </a:lnTo>
                  <a:lnTo>
                    <a:pt x="25400" y="835378"/>
                  </a:lnTo>
                  <a:lnTo>
                    <a:pt x="5645" y="826912"/>
                  </a:lnTo>
                  <a:lnTo>
                    <a:pt x="5645" y="688623"/>
                  </a:lnTo>
                  <a:lnTo>
                    <a:pt x="0" y="674512"/>
                  </a:lnTo>
                  <a:lnTo>
                    <a:pt x="0" y="485423"/>
                  </a:lnTo>
                  <a:lnTo>
                    <a:pt x="1634067" y="485423"/>
                  </a:lnTo>
                  <a:lnTo>
                    <a:pt x="1634067" y="155223"/>
                  </a:lnTo>
                  <a:lnTo>
                    <a:pt x="1659467" y="33867"/>
                  </a:lnTo>
                  <a:lnTo>
                    <a:pt x="1718733" y="25400"/>
                  </a:lnTo>
                  <a:lnTo>
                    <a:pt x="1713089" y="0"/>
                  </a:lnTo>
                  <a:lnTo>
                    <a:pt x="1741311" y="5645"/>
                  </a:lnTo>
                  <a:lnTo>
                    <a:pt x="1744133" y="25400"/>
                  </a:lnTo>
                  <a:lnTo>
                    <a:pt x="1823156" y="16934"/>
                  </a:lnTo>
                  <a:lnTo>
                    <a:pt x="1820333" y="76200"/>
                  </a:lnTo>
                  <a:lnTo>
                    <a:pt x="1840089" y="81845"/>
                  </a:lnTo>
                  <a:lnTo>
                    <a:pt x="1840089" y="482600"/>
                  </a:lnTo>
                  <a:lnTo>
                    <a:pt x="3335867" y="482600"/>
                  </a:lnTo>
                  <a:lnTo>
                    <a:pt x="3637845" y="426156"/>
                  </a:lnTo>
                  <a:lnTo>
                    <a:pt x="4264378" y="4176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p:cNvSpPr txBox="1"/>
          <p:nvPr/>
        </p:nvSpPr>
        <p:spPr>
          <a:xfrm>
            <a:off x="5594961" y="2820611"/>
            <a:ext cx="854721" cy="276999"/>
          </a:xfrm>
          <a:prstGeom prst="rect">
            <a:avLst/>
          </a:prstGeom>
          <a:noFill/>
        </p:spPr>
        <p:txBody>
          <a:bodyPr wrap="none" rtlCol="0">
            <a:spAutoFit/>
          </a:bodyPr>
          <a:lstStyle/>
          <a:p>
            <a:r>
              <a:rPr lang="en-US" sz="1200" b="1" dirty="0">
                <a:solidFill>
                  <a:schemeClr val="bg1"/>
                </a:solidFill>
                <a:latin typeface="Agency FB" pitchFamily="34" charset="0"/>
              </a:rPr>
              <a:t>397x56x15.5</a:t>
            </a:r>
          </a:p>
        </p:txBody>
      </p:sp>
      <p:sp>
        <p:nvSpPr>
          <p:cNvPr id="68" name="Rectangle 67"/>
          <p:cNvSpPr/>
          <p:nvPr/>
        </p:nvSpPr>
        <p:spPr bwMode="auto">
          <a:xfrm>
            <a:off x="7357918" y="2398543"/>
            <a:ext cx="950976"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9" name="Straight Connector 68"/>
          <p:cNvCxnSpPr/>
          <p:nvPr/>
        </p:nvCxnSpPr>
        <p:spPr>
          <a:xfrm>
            <a:off x="7359054" y="243664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Freeform 69"/>
          <p:cNvSpPr>
            <a:spLocks/>
          </p:cNvSpPr>
          <p:nvPr/>
        </p:nvSpPr>
        <p:spPr bwMode="auto">
          <a:xfrm>
            <a:off x="7403574" y="2799294"/>
            <a:ext cx="859536" cy="325755"/>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44391 w 813033"/>
              <a:gd name="connsiteY3" fmla="*/ 420688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91081"/>
              <a:gd name="connsiteX1" fmla="*/ 813033 w 813033"/>
              <a:gd name="connsiteY1" fmla="*/ 0 h 491081"/>
              <a:gd name="connsiteX2" fmla="*/ 812917 w 813033"/>
              <a:gd name="connsiteY2" fmla="*/ 398301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09492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4629"/>
              <a:gd name="connsiteY0" fmla="*/ 0 h 491081"/>
              <a:gd name="connsiteX1" fmla="*/ 813033 w 814629"/>
              <a:gd name="connsiteY1" fmla="*/ 0 h 491081"/>
              <a:gd name="connsiteX2" fmla="*/ 814629 w 814629"/>
              <a:gd name="connsiteY2" fmla="*/ 427374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4629"/>
              <a:gd name="connsiteY0" fmla="*/ 0 h 491081"/>
              <a:gd name="connsiteX1" fmla="*/ 813033 w 814629"/>
              <a:gd name="connsiteY1" fmla="*/ 0 h 491081"/>
              <a:gd name="connsiteX2" fmla="*/ 814629 w 814629"/>
              <a:gd name="connsiteY2" fmla="*/ 415745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3033"/>
              <a:gd name="connsiteY0" fmla="*/ 0 h 491081"/>
              <a:gd name="connsiteX1" fmla="*/ 813033 w 813033"/>
              <a:gd name="connsiteY1" fmla="*/ 0 h 491081"/>
              <a:gd name="connsiteX2" fmla="*/ 811204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78342 w 813033"/>
              <a:gd name="connsiteY6" fmla="*/ 421436 h 491081"/>
              <a:gd name="connsiteX7" fmla="*/ 0 w 813033"/>
              <a:gd name="connsiteY7" fmla="*/ 425352 h 491081"/>
              <a:gd name="connsiteX8" fmla="*/ 233 w 813033"/>
              <a:gd name="connsiteY8" fmla="*/ 0 h 491081"/>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78342 w 813033"/>
              <a:gd name="connsiteY6" fmla="*/ 421436 h 491344"/>
              <a:gd name="connsiteX7" fmla="*/ 0 w 813033"/>
              <a:gd name="connsiteY7" fmla="*/ 425352 h 491344"/>
              <a:gd name="connsiteX8" fmla="*/ 233 w 813033"/>
              <a:gd name="connsiteY8" fmla="*/ 0 h 491344"/>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88617 w 813033"/>
              <a:gd name="connsiteY6" fmla="*/ 418529 h 491344"/>
              <a:gd name="connsiteX7" fmla="*/ 0 w 813033"/>
              <a:gd name="connsiteY7" fmla="*/ 425352 h 491344"/>
              <a:gd name="connsiteX8" fmla="*/ 233 w 813033"/>
              <a:gd name="connsiteY8" fmla="*/ 0 h 491344"/>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7063 w 813033"/>
              <a:gd name="connsiteY5" fmla="*/ 482622 h 491081"/>
              <a:gd name="connsiteX6" fmla="*/ 88617 w 813033"/>
              <a:gd name="connsiteY6" fmla="*/ 418529 h 491081"/>
              <a:gd name="connsiteX7" fmla="*/ 0 w 813033"/>
              <a:gd name="connsiteY7" fmla="*/ 425352 h 491081"/>
              <a:gd name="connsiteX8" fmla="*/ 233 w 813033"/>
              <a:gd name="connsiteY8" fmla="*/ 0 h 49108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93638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76630 w 813033"/>
              <a:gd name="connsiteY6" fmla="*/ 418528 h 494251"/>
              <a:gd name="connsiteX7" fmla="*/ 0 w 813033"/>
              <a:gd name="connsiteY7" fmla="*/ 425352 h 494251"/>
              <a:gd name="connsiteX8" fmla="*/ 233 w 813033"/>
              <a:gd name="connsiteY8" fmla="*/ 0 h 49425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83363 w 813033"/>
              <a:gd name="connsiteY5" fmla="*/ 497158 h 497158"/>
              <a:gd name="connsiteX6" fmla="*/ 76630 w 813033"/>
              <a:gd name="connsiteY6" fmla="*/ 418528 h 497158"/>
              <a:gd name="connsiteX7" fmla="*/ 0 w 813033"/>
              <a:gd name="connsiteY7" fmla="*/ 425352 h 497158"/>
              <a:gd name="connsiteX8" fmla="*/ 233 w 813033"/>
              <a:gd name="connsiteY8" fmla="*/ 0 h 497158"/>
              <a:gd name="connsiteX0" fmla="*/ 233 w 813033"/>
              <a:gd name="connsiteY0" fmla="*/ 0 h 502973"/>
              <a:gd name="connsiteX1" fmla="*/ 813033 w 813033"/>
              <a:gd name="connsiteY1" fmla="*/ 0 h 502973"/>
              <a:gd name="connsiteX2" fmla="*/ 811204 w 813033"/>
              <a:gd name="connsiteY2" fmla="*/ 421559 h 502973"/>
              <a:gd name="connsiteX3" fmla="*/ 740966 w 813033"/>
              <a:gd name="connsiteY3" fmla="*/ 420688 h 502973"/>
              <a:gd name="connsiteX4" fmla="*/ 740596 w 813033"/>
              <a:gd name="connsiteY4" fmla="*/ 491081 h 502973"/>
              <a:gd name="connsiteX5" fmla="*/ 78226 w 813033"/>
              <a:gd name="connsiteY5" fmla="*/ 502973 h 502973"/>
              <a:gd name="connsiteX6" fmla="*/ 76630 w 813033"/>
              <a:gd name="connsiteY6" fmla="*/ 418528 h 502973"/>
              <a:gd name="connsiteX7" fmla="*/ 0 w 813033"/>
              <a:gd name="connsiteY7" fmla="*/ 425352 h 502973"/>
              <a:gd name="connsiteX8" fmla="*/ 233 w 813033"/>
              <a:gd name="connsiteY8" fmla="*/ 0 h 502973"/>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76514 w 813033"/>
              <a:gd name="connsiteY5" fmla="*/ 488436 h 491081"/>
              <a:gd name="connsiteX6" fmla="*/ 76630 w 813033"/>
              <a:gd name="connsiteY6" fmla="*/ 418528 h 491081"/>
              <a:gd name="connsiteX7" fmla="*/ 0 w 813033"/>
              <a:gd name="connsiteY7" fmla="*/ 425352 h 491081"/>
              <a:gd name="connsiteX8" fmla="*/ 233 w 813033"/>
              <a:gd name="connsiteY8" fmla="*/ 0 h 49108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78226 w 813033"/>
              <a:gd name="connsiteY5" fmla="*/ 497158 h 497158"/>
              <a:gd name="connsiteX6" fmla="*/ 76630 w 813033"/>
              <a:gd name="connsiteY6" fmla="*/ 418528 h 497158"/>
              <a:gd name="connsiteX7" fmla="*/ 0 w 813033"/>
              <a:gd name="connsiteY7" fmla="*/ 425352 h 497158"/>
              <a:gd name="connsiteX8" fmla="*/ 233 w 813033"/>
              <a:gd name="connsiteY8" fmla="*/ 0 h 49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7158">
                <a:moveTo>
                  <a:pt x="233" y="0"/>
                </a:moveTo>
                <a:lnTo>
                  <a:pt x="813033" y="0"/>
                </a:lnTo>
                <a:cubicBezTo>
                  <a:pt x="812994" y="112917"/>
                  <a:pt x="811243" y="308642"/>
                  <a:pt x="811204" y="421559"/>
                </a:cubicBezTo>
                <a:lnTo>
                  <a:pt x="740966" y="420688"/>
                </a:lnTo>
                <a:cubicBezTo>
                  <a:pt x="740272" y="448998"/>
                  <a:pt x="741290" y="462771"/>
                  <a:pt x="740596" y="491081"/>
                </a:cubicBezTo>
                <a:lnTo>
                  <a:pt x="78226" y="497158"/>
                </a:lnTo>
                <a:cubicBezTo>
                  <a:pt x="78265" y="470228"/>
                  <a:pt x="76591" y="445458"/>
                  <a:pt x="76630" y="418528"/>
                </a:cubicBezTo>
                <a:lnTo>
                  <a:pt x="0" y="425352"/>
                </a:lnTo>
                <a:cubicBezTo>
                  <a:pt x="78" y="312831"/>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71" name="Straight Connector 70"/>
          <p:cNvCxnSpPr/>
          <p:nvPr/>
        </p:nvCxnSpPr>
        <p:spPr>
          <a:xfrm>
            <a:off x="7400698" y="2799033"/>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402603" y="295496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402603" y="2993914"/>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402603" y="2839670"/>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402603" y="2879675"/>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402603" y="2917775"/>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359054" y="247596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359054" y="251734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359054" y="255871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359054" y="260008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359054" y="2641457"/>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359054" y="268282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359054" y="2724200"/>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44444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8766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53088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359054" y="2761164"/>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57410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61732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66055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70377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74699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79021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83343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87666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791988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96310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00632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04954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401218" y="2395654"/>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809277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813599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182014" y="239754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24226" y="239943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266136" y="2395654"/>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402603" y="3034210"/>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489809" y="3073452"/>
            <a:ext cx="685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Freeform 108"/>
          <p:cNvSpPr/>
          <p:nvPr/>
        </p:nvSpPr>
        <p:spPr>
          <a:xfrm>
            <a:off x="7376990" y="2808654"/>
            <a:ext cx="912762" cy="344264"/>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7208269" y="2526094"/>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111" name="TextBox 110"/>
          <p:cNvSpPr txBox="1"/>
          <p:nvPr/>
        </p:nvSpPr>
        <p:spPr>
          <a:xfrm>
            <a:off x="7223509" y="2847757"/>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12" name="TextBox 111"/>
          <p:cNvSpPr txBox="1"/>
          <p:nvPr/>
        </p:nvSpPr>
        <p:spPr>
          <a:xfrm>
            <a:off x="7786491" y="2222100"/>
            <a:ext cx="134652" cy="184666"/>
          </a:xfrm>
          <a:prstGeom prst="rect">
            <a:avLst/>
          </a:prstGeom>
          <a:noFill/>
        </p:spPr>
        <p:txBody>
          <a:bodyPr wrap="none" lIns="0" tIns="0" rIns="0" bIns="0" rtlCol="0">
            <a:spAutoFit/>
          </a:bodyPr>
          <a:lstStyle/>
          <a:p>
            <a:r>
              <a:rPr lang="en-US" sz="1200" b="1" dirty="0">
                <a:latin typeface="Agency FB" pitchFamily="34" charset="0"/>
              </a:rPr>
              <a:t>22</a:t>
            </a:r>
          </a:p>
        </p:txBody>
      </p:sp>
      <p:sp>
        <p:nvSpPr>
          <p:cNvPr id="113" name="TextBox 112"/>
          <p:cNvSpPr txBox="1"/>
          <p:nvPr/>
        </p:nvSpPr>
        <p:spPr>
          <a:xfrm>
            <a:off x="6713632" y="3333468"/>
            <a:ext cx="411972" cy="184666"/>
          </a:xfrm>
          <a:prstGeom prst="rect">
            <a:avLst/>
          </a:prstGeom>
          <a:noFill/>
        </p:spPr>
        <p:txBody>
          <a:bodyPr wrap="none" lIns="0" tIns="0" rIns="0" bIns="0" rtlCol="0">
            <a:spAutoFit/>
          </a:bodyPr>
          <a:lstStyle/>
          <a:p>
            <a:r>
              <a:rPr lang="en-US" sz="1200" b="1" dirty="0">
                <a:latin typeface="Agency FB" pitchFamily="34" charset="0"/>
              </a:rPr>
              <a:t>24 bays</a:t>
            </a:r>
          </a:p>
        </p:txBody>
      </p:sp>
      <p:sp>
        <p:nvSpPr>
          <p:cNvPr id="11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37789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4"/>
          <p:cNvSpPr>
            <a:spLocks noGrp="1" noChangeArrowheads="1"/>
          </p:cNvSpPr>
          <p:nvPr>
            <p:ph type="title"/>
          </p:nvPr>
        </p:nvSpPr>
        <p:spPr/>
        <p:txBody>
          <a:bodyPr/>
          <a:lstStyle/>
          <a:p>
            <a:pPr eaLnBrk="1" hangingPunct="1"/>
            <a:r>
              <a:rPr lang="en-US" sz="2000" dirty="0"/>
              <a:t>The Largest Available Containership, 1970-2015 (in TEUs)</a:t>
            </a:r>
            <a:br>
              <a:rPr lang="en-US" sz="2000" dirty="0"/>
            </a:br>
            <a:endParaRPr lang="en-US" sz="2000" dirty="0"/>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4029120316"/>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231803" y="4525326"/>
            <a:ext cx="1148071" cy="584775"/>
          </a:xfrm>
          <a:prstGeom prst="rect">
            <a:avLst/>
          </a:prstGeom>
          <a:noFill/>
        </p:spPr>
        <p:txBody>
          <a:bodyPr wrap="none" rtlCol="0">
            <a:spAutoFit/>
          </a:bodyPr>
          <a:lstStyle/>
          <a:p>
            <a:pPr algn="ctr"/>
            <a:r>
              <a:rPr lang="en-US" sz="1600" b="1" dirty="0">
                <a:latin typeface="Agency FB" pitchFamily="34" charset="0"/>
                <a:cs typeface="Calibri" pitchFamily="34" charset="0"/>
              </a:rPr>
              <a:t>L “</a:t>
            </a:r>
            <a:r>
              <a:rPr lang="en-US" sz="1600" b="1" dirty="0" err="1">
                <a:latin typeface="Agency FB" pitchFamily="34" charset="0"/>
                <a:cs typeface="Calibri" pitchFamily="34" charset="0"/>
              </a:rPr>
              <a:t>Lica</a:t>
            </a:r>
            <a:r>
              <a:rPr lang="en-US" sz="1600" b="1" dirty="0">
                <a:latin typeface="Agency FB" pitchFamily="34" charset="0"/>
                <a:cs typeface="Calibri" pitchFamily="34" charset="0"/>
              </a:rPr>
              <a:t>” Class</a:t>
            </a:r>
            <a:br>
              <a:rPr lang="en-US" sz="1600" b="1" dirty="0">
                <a:latin typeface="Agency FB" pitchFamily="34" charset="0"/>
                <a:cs typeface="Calibri" pitchFamily="34" charset="0"/>
              </a:rPr>
            </a:br>
            <a:r>
              <a:rPr lang="en-US" sz="1600" b="1" dirty="0">
                <a:latin typeface="Agency FB" pitchFamily="34" charset="0"/>
                <a:cs typeface="Calibri" pitchFamily="34" charset="0"/>
              </a:rPr>
              <a:t>(3,400 TEU)</a:t>
            </a:r>
          </a:p>
        </p:txBody>
      </p:sp>
      <p:sp>
        <p:nvSpPr>
          <p:cNvPr id="7" name="TextBox 6"/>
          <p:cNvSpPr txBox="1"/>
          <p:nvPr/>
        </p:nvSpPr>
        <p:spPr>
          <a:xfrm>
            <a:off x="5589694" y="4402847"/>
            <a:ext cx="1353256" cy="584775"/>
          </a:xfrm>
          <a:prstGeom prst="rect">
            <a:avLst/>
          </a:prstGeom>
          <a:noFill/>
        </p:spPr>
        <p:txBody>
          <a:bodyPr wrap="none" rtlCol="0">
            <a:spAutoFit/>
          </a:bodyPr>
          <a:lstStyle/>
          <a:p>
            <a:pPr algn="ctr"/>
            <a:r>
              <a:rPr lang="en-US" sz="1600" b="1" dirty="0">
                <a:latin typeface="Agency FB" pitchFamily="34" charset="0"/>
                <a:cs typeface="Calibri" pitchFamily="34" charset="0"/>
              </a:rPr>
              <a:t>R “Regina” Class</a:t>
            </a:r>
            <a:br>
              <a:rPr lang="en-US" sz="1600" b="1" dirty="0">
                <a:latin typeface="Agency FB" pitchFamily="34" charset="0"/>
                <a:cs typeface="Calibri" pitchFamily="34" charset="0"/>
              </a:rPr>
            </a:br>
            <a:r>
              <a:rPr lang="en-US" sz="1600" b="1" dirty="0">
                <a:latin typeface="Agency FB" pitchFamily="34" charset="0"/>
                <a:cs typeface="Calibri" pitchFamily="34" charset="0"/>
              </a:rPr>
              <a:t>(6,000 TEU)</a:t>
            </a:r>
          </a:p>
        </p:txBody>
      </p:sp>
      <p:sp>
        <p:nvSpPr>
          <p:cNvPr id="8" name="TextBox 7"/>
          <p:cNvSpPr txBox="1"/>
          <p:nvPr/>
        </p:nvSpPr>
        <p:spPr>
          <a:xfrm>
            <a:off x="5055986" y="3482370"/>
            <a:ext cx="1593705" cy="584775"/>
          </a:xfrm>
          <a:prstGeom prst="rect">
            <a:avLst/>
          </a:prstGeom>
          <a:noFill/>
        </p:spPr>
        <p:txBody>
          <a:bodyPr wrap="none" rtlCol="0">
            <a:spAutoFit/>
          </a:bodyPr>
          <a:lstStyle/>
          <a:p>
            <a:pPr algn="ctr"/>
            <a:r>
              <a:rPr lang="en-US" sz="1600" b="1" dirty="0">
                <a:latin typeface="Agency FB" pitchFamily="34" charset="0"/>
                <a:cs typeface="Calibri" pitchFamily="34" charset="0"/>
              </a:rPr>
              <a:t>S “Sovereign” Class</a:t>
            </a:r>
            <a:br>
              <a:rPr lang="en-US" sz="1600" b="1" dirty="0">
                <a:latin typeface="Agency FB" pitchFamily="34" charset="0"/>
                <a:cs typeface="Calibri" pitchFamily="34" charset="0"/>
              </a:rPr>
            </a:br>
            <a:r>
              <a:rPr lang="en-US" sz="1600" b="1" dirty="0">
                <a:latin typeface="Agency FB" pitchFamily="34" charset="0"/>
                <a:cs typeface="Calibri" pitchFamily="34" charset="0"/>
              </a:rPr>
              <a:t>(8,000 TEU)</a:t>
            </a:r>
          </a:p>
        </p:txBody>
      </p:sp>
      <p:sp>
        <p:nvSpPr>
          <p:cNvPr id="9" name="TextBox 8"/>
          <p:cNvSpPr txBox="1"/>
          <p:nvPr/>
        </p:nvSpPr>
        <p:spPr>
          <a:xfrm>
            <a:off x="6001918" y="2031981"/>
            <a:ext cx="1295546" cy="584775"/>
          </a:xfrm>
          <a:prstGeom prst="rect">
            <a:avLst/>
          </a:prstGeom>
          <a:noFill/>
        </p:spPr>
        <p:txBody>
          <a:bodyPr wrap="none" rtlCol="0">
            <a:spAutoFit/>
          </a:bodyPr>
          <a:lstStyle/>
          <a:p>
            <a:pPr algn="ctr"/>
            <a:r>
              <a:rPr lang="en-US" sz="1600" b="1" dirty="0">
                <a:latin typeface="Agency FB" pitchFamily="34" charset="0"/>
                <a:cs typeface="Calibri" pitchFamily="34" charset="0"/>
              </a:rPr>
              <a:t>E “Emma” Class</a:t>
            </a:r>
            <a:br>
              <a:rPr lang="en-US" sz="1600" b="1" dirty="0">
                <a:latin typeface="Agency FB" pitchFamily="34" charset="0"/>
                <a:cs typeface="Calibri" pitchFamily="34" charset="0"/>
              </a:rPr>
            </a:br>
            <a:r>
              <a:rPr lang="en-US" sz="1600" b="1" dirty="0">
                <a:latin typeface="Agency FB" pitchFamily="34" charset="0"/>
                <a:cs typeface="Calibri" pitchFamily="34" charset="0"/>
              </a:rPr>
              <a:t>(12,500 TEU)</a:t>
            </a:r>
          </a:p>
        </p:txBody>
      </p:sp>
      <p:sp>
        <p:nvSpPr>
          <p:cNvPr id="10" name="TextBox 9"/>
          <p:cNvSpPr txBox="1"/>
          <p:nvPr/>
        </p:nvSpPr>
        <p:spPr>
          <a:xfrm>
            <a:off x="7198605" y="1349362"/>
            <a:ext cx="1277914" cy="584775"/>
          </a:xfrm>
          <a:prstGeom prst="rect">
            <a:avLst/>
          </a:prstGeom>
          <a:noFill/>
        </p:spPr>
        <p:txBody>
          <a:bodyPr wrap="none" rtlCol="0">
            <a:spAutoFit/>
          </a:bodyPr>
          <a:lstStyle/>
          <a:p>
            <a:pPr algn="ctr"/>
            <a:r>
              <a:rPr lang="en-US" sz="1600" b="1" dirty="0">
                <a:latin typeface="Agency FB" pitchFamily="34" charset="0"/>
                <a:cs typeface="Calibri" pitchFamily="34" charset="0"/>
              </a:rPr>
              <a:t>“Triple E” Class</a:t>
            </a:r>
            <a:br>
              <a:rPr lang="en-US" sz="1600" b="1" dirty="0">
                <a:latin typeface="Agency FB" pitchFamily="34" charset="0"/>
                <a:cs typeface="Calibri" pitchFamily="34" charset="0"/>
              </a:rPr>
            </a:br>
            <a:r>
              <a:rPr lang="en-US" sz="1600" b="1" dirty="0">
                <a:latin typeface="Agency FB" pitchFamily="34" charset="0"/>
                <a:cs typeface="Calibri" pitchFamily="34" charset="0"/>
              </a:rPr>
              <a:t>(18,000 TEU)</a:t>
            </a:r>
          </a:p>
        </p:txBody>
      </p:sp>
      <p:sp>
        <p:nvSpPr>
          <p:cNvPr id="11" name="TextBox 10"/>
          <p:cNvSpPr txBox="1"/>
          <p:nvPr/>
        </p:nvSpPr>
        <p:spPr>
          <a:xfrm>
            <a:off x="3688903" y="4176873"/>
            <a:ext cx="1027845" cy="584775"/>
          </a:xfrm>
          <a:prstGeom prst="rect">
            <a:avLst/>
          </a:prstGeom>
          <a:noFill/>
        </p:spPr>
        <p:txBody>
          <a:bodyPr wrap="none" rtlCol="0">
            <a:spAutoFit/>
          </a:bodyPr>
          <a:lstStyle/>
          <a:p>
            <a:pPr algn="ctr"/>
            <a:r>
              <a:rPr lang="en-US" sz="1600" b="1" dirty="0">
                <a:latin typeface="Agency FB" pitchFamily="34" charset="0"/>
                <a:cs typeface="Calibri" pitchFamily="34" charset="0"/>
              </a:rPr>
              <a:t>C10 Class</a:t>
            </a:r>
            <a:br>
              <a:rPr lang="en-US" sz="1600" b="1" dirty="0">
                <a:latin typeface="Agency FB" pitchFamily="34" charset="0"/>
                <a:cs typeface="Calibri" pitchFamily="34" charset="0"/>
              </a:rPr>
            </a:br>
            <a:r>
              <a:rPr lang="en-US" sz="1600" b="1" dirty="0">
                <a:latin typeface="Agency FB" pitchFamily="34" charset="0"/>
                <a:cs typeface="Calibri" pitchFamily="34" charset="0"/>
              </a:rPr>
              <a:t>(4,500 TEU)</a:t>
            </a:r>
          </a:p>
        </p:txBody>
      </p:sp>
      <p:sp>
        <p:nvSpPr>
          <p:cNvPr id="12"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01873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Evolution</a:t>
            </a:r>
            <a:r>
              <a:rPr lang="it-IT" dirty="0"/>
              <a:t> of </a:t>
            </a:r>
            <a:r>
              <a:rPr lang="it-IT" dirty="0" err="1"/>
              <a:t>Containerships</a:t>
            </a:r>
            <a:br>
              <a:rPr lang="it-IT" dirty="0"/>
            </a:br>
            <a:endParaRPr lang="it-IT" dirty="0"/>
          </a:p>
        </p:txBody>
      </p:sp>
      <p:pic>
        <p:nvPicPr>
          <p:cNvPr id="175106" name="Picture 2" descr="http://people.hofstra.edu/geotrans/eng/ch3en/conc3en/img/containershi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92" y="896020"/>
            <a:ext cx="7272808" cy="516797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a:xfrm>
            <a:off x="101600" y="6639321"/>
            <a:ext cx="8940800" cy="246063"/>
          </a:xfrm>
        </p:spPr>
        <p:txBody>
          <a:bodyPr/>
          <a:lstStyle/>
          <a:p>
            <a:pPr>
              <a:defRPr/>
            </a:pPr>
            <a:r>
              <a:rPr lang="en-US" sz="1100" dirty="0"/>
              <a:t>Copyright © 1998-2010, Dr. Jean-Paul </a:t>
            </a:r>
            <a:r>
              <a:rPr lang="en-US" sz="1100" dirty="0" err="1"/>
              <a:t>Rodrigue</a:t>
            </a:r>
            <a:r>
              <a:rPr lang="en-US" sz="1100" dirty="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3" name="Rettangolo 2"/>
          <p:cNvSpPr/>
          <p:nvPr/>
        </p:nvSpPr>
        <p:spPr>
          <a:xfrm>
            <a:off x="0" y="5921910"/>
            <a:ext cx="9144000" cy="400110"/>
          </a:xfrm>
          <a:prstGeom prst="rect">
            <a:avLst/>
          </a:prstGeom>
        </p:spPr>
        <p:txBody>
          <a:bodyPr wrap="square">
            <a:spAutoFit/>
          </a:bodyPr>
          <a:lstStyle/>
          <a:p>
            <a:pPr algn="ctr"/>
            <a:r>
              <a:rPr lang="it-IT" sz="2000" dirty="0">
                <a:hlinkClick r:id="rId3"/>
              </a:rPr>
              <a:t>http://people.hofstra.edu/geotrans/eng/ch3en/conc3en/containerships.html</a:t>
            </a:r>
            <a:endParaRPr lang="it-IT" sz="2000" dirty="0"/>
          </a:p>
        </p:txBody>
      </p:sp>
    </p:spTree>
    <p:extLst>
      <p:ext uri="{BB962C8B-B14F-4D97-AF65-F5344CB8AC3E}">
        <p14:creationId xmlns:p14="http://schemas.microsoft.com/office/powerpoint/2010/main" val="1635978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a:xfrm>
            <a:off x="107504" y="116632"/>
            <a:ext cx="9036496" cy="1143000"/>
          </a:xfrm>
        </p:spPr>
        <p:txBody>
          <a:bodyPr/>
          <a:lstStyle/>
          <a:p>
            <a:pPr eaLnBrk="1" hangingPunct="1"/>
            <a:r>
              <a:rPr lang="en-US" sz="3200" dirty="0"/>
              <a:t>Characteristics of Some Historical Containerships</a:t>
            </a:r>
            <a:br>
              <a:rPr lang="en-US" sz="3200" dirty="0"/>
            </a:br>
            <a:endParaRPr lang="en-US" sz="3200" dirty="0"/>
          </a:p>
        </p:txBody>
      </p:sp>
      <p:graphicFrame>
        <p:nvGraphicFramePr>
          <p:cNvPr id="708035" name="Group 451"/>
          <p:cNvGraphicFramePr>
            <a:graphicFrameLocks noGrp="1"/>
          </p:cNvGraphicFramePr>
          <p:nvPr>
            <p:ph idx="1"/>
          </p:nvPr>
        </p:nvGraphicFramePr>
        <p:xfrm>
          <a:off x="133350" y="1117600"/>
          <a:ext cx="8869362" cy="5683568"/>
        </p:xfrm>
        <a:graphic>
          <a:graphicData uri="http://schemas.openxmlformats.org/drawingml/2006/table">
            <a:tbl>
              <a:tblPr firstRow="1" bandRow="1">
                <a:tableStyleId>{3B4B98B0-60AC-42C2-AFA5-B58CD77FA1E5}</a:tableStyleId>
              </a:tblPr>
              <a:tblGrid>
                <a:gridCol w="731778">
                  <a:extLst>
                    <a:ext uri="{9D8B030D-6E8A-4147-A177-3AD203B41FA5}">
                      <a16:colId xmlns:a16="http://schemas.microsoft.com/office/drawing/2014/main" val="20000"/>
                    </a:ext>
                  </a:extLst>
                </a:gridCol>
                <a:gridCol w="1769040">
                  <a:extLst>
                    <a:ext uri="{9D8B030D-6E8A-4147-A177-3AD203B41FA5}">
                      <a16:colId xmlns:a16="http://schemas.microsoft.com/office/drawing/2014/main" val="20001"/>
                    </a:ext>
                  </a:extLst>
                </a:gridCol>
                <a:gridCol w="963048">
                  <a:extLst>
                    <a:ext uri="{9D8B030D-6E8A-4147-A177-3AD203B41FA5}">
                      <a16:colId xmlns:a16="http://schemas.microsoft.com/office/drawing/2014/main" val="20002"/>
                    </a:ext>
                  </a:extLst>
                </a:gridCol>
                <a:gridCol w="971678">
                  <a:extLst>
                    <a:ext uri="{9D8B030D-6E8A-4147-A177-3AD203B41FA5}">
                      <a16:colId xmlns:a16="http://schemas.microsoft.com/office/drawing/2014/main" val="20003"/>
                    </a:ext>
                  </a:extLst>
                </a:gridCol>
                <a:gridCol w="1108023">
                  <a:extLst>
                    <a:ext uri="{9D8B030D-6E8A-4147-A177-3AD203B41FA5}">
                      <a16:colId xmlns:a16="http://schemas.microsoft.com/office/drawing/2014/main" val="20004"/>
                    </a:ext>
                  </a:extLst>
                </a:gridCol>
                <a:gridCol w="1108023">
                  <a:extLst>
                    <a:ext uri="{9D8B030D-6E8A-4147-A177-3AD203B41FA5}">
                      <a16:colId xmlns:a16="http://schemas.microsoft.com/office/drawing/2014/main" val="20005"/>
                    </a:ext>
                  </a:extLst>
                </a:gridCol>
                <a:gridCol w="1109749">
                  <a:extLst>
                    <a:ext uri="{9D8B030D-6E8A-4147-A177-3AD203B41FA5}">
                      <a16:colId xmlns:a16="http://schemas.microsoft.com/office/drawing/2014/main" val="20006"/>
                    </a:ext>
                  </a:extLst>
                </a:gridCol>
                <a:gridCol w="1108023">
                  <a:extLst>
                    <a:ext uri="{9D8B030D-6E8A-4147-A177-3AD203B41FA5}">
                      <a16:colId xmlns:a16="http://schemas.microsoft.com/office/drawing/2014/main" val="20007"/>
                    </a:ext>
                  </a:extLst>
                </a:gridCol>
              </a:tblGrid>
              <a:tr h="5873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Year</a:t>
                      </a:r>
                      <a:endParaRPr kumimoji="0" lang="en-US" sz="1600" b="1"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Name</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Capacity (TEU)</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Yard</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Length (m)</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Width (m)</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Draft (m)</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Speed (knots)</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0"/>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1956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Ideal X</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58</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US</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174.2</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23.6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18.0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1"/>
                  </a:ext>
                </a:extLst>
              </a:tr>
              <a:tr h="4619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1968</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Elbe Express</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730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B&amp;V</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171.0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24.5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7.9</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20.0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2"/>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1981</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Frankfurt Express</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3,430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HDW</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271.0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32.3</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11.5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23.0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3"/>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1991</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Hanover Express</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4,407</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Samsung</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281.6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32.3</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13.5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23.0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4"/>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1995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APL China</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4,832</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HDW</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262.0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40.0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12.0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24.6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5"/>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1996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Regina Maersk</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6,700</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Odense</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302.3</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42.8</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12.2</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24.6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6"/>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2001</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Hamburg Express</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7,506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Hyundai</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304.0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42.8</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14.5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25.0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7"/>
                  </a:ext>
                </a:extLst>
              </a:tr>
              <a:tr h="4619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2003</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OOCL Shenzhen</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8,063</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Samsung</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319.0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42.8</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14.5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25.2</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8"/>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2005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MSC Pamela</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9,200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Samsung</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321.0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45.6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15.0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25.0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9"/>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2006</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Emma Maersk</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14,500</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Odense</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393.0</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56.4</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15.5</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24.5</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38909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a:t>The </a:t>
            </a:r>
            <a:r>
              <a:rPr lang="it-IT" sz="3200" dirty="0" err="1"/>
              <a:t>increase</a:t>
            </a:r>
            <a:r>
              <a:rPr lang="it-IT" sz="3200" dirty="0"/>
              <a:t> in </a:t>
            </a:r>
            <a:r>
              <a:rPr lang="it-IT" sz="3200" dirty="0" err="1"/>
              <a:t>capacity</a:t>
            </a:r>
            <a:r>
              <a:rPr lang="it-IT" sz="3200" dirty="0"/>
              <a:t> of </a:t>
            </a:r>
            <a:r>
              <a:rPr lang="it-IT" sz="3200" dirty="0" err="1"/>
              <a:t>containeships</a:t>
            </a:r>
            <a:endParaRPr lang="it-IT" sz="3200" dirty="0"/>
          </a:p>
        </p:txBody>
      </p:sp>
      <p:pic>
        <p:nvPicPr>
          <p:cNvPr id="179202" name="Picture 2" descr="http://www.mol.co.jp/pr/2015/img/1503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84784"/>
            <a:ext cx="9013691" cy="229703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 y="6218148"/>
            <a:ext cx="9144001" cy="523220"/>
          </a:xfrm>
          <a:prstGeom prst="rect">
            <a:avLst/>
          </a:prstGeom>
        </p:spPr>
        <p:txBody>
          <a:bodyPr wrap="square">
            <a:spAutoFit/>
          </a:bodyPr>
          <a:lstStyle/>
          <a:p>
            <a:r>
              <a:rPr lang="it-IT" dirty="0"/>
              <a:t>http://www.mol.co.jp/en/pr/2015/15013.html</a:t>
            </a:r>
          </a:p>
        </p:txBody>
      </p:sp>
      <p:graphicFrame>
        <p:nvGraphicFramePr>
          <p:cNvPr id="4" name="Tabella 3"/>
          <p:cNvGraphicFramePr>
            <a:graphicFrameLocks noGrp="1"/>
          </p:cNvGraphicFramePr>
          <p:nvPr/>
        </p:nvGraphicFramePr>
        <p:xfrm>
          <a:off x="1458844" y="3925838"/>
          <a:ext cx="6096000" cy="237363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451576">
                <a:tc>
                  <a:txBody>
                    <a:bodyPr/>
                    <a:lstStyle/>
                    <a:p>
                      <a:pPr algn="l" fontAlgn="t"/>
                      <a:r>
                        <a:rPr lang="it-IT" sz="1400" b="0" i="0" dirty="0" err="1">
                          <a:effectLst/>
                        </a:rPr>
                        <a:t>Shipbuilding</a:t>
                      </a:r>
                      <a:r>
                        <a:rPr lang="it-IT" sz="1400" b="0" i="0" dirty="0">
                          <a:effectLst/>
                        </a:rPr>
                        <a:t> company</a:t>
                      </a:r>
                    </a:p>
                  </a:txBody>
                  <a:tcPr marL="47625" marR="47625" marT="47625" marB="47625"/>
                </a:tc>
                <a:tc>
                  <a:txBody>
                    <a:bodyPr/>
                    <a:lstStyle/>
                    <a:p>
                      <a:pPr algn="ctr" fontAlgn="t"/>
                      <a:r>
                        <a:rPr lang="it-IT" sz="1400" b="0" i="0" dirty="0">
                          <a:effectLst/>
                        </a:rPr>
                        <a:t>Samsung </a:t>
                      </a:r>
                      <a:r>
                        <a:rPr lang="it-IT" sz="1400" b="0" i="0" dirty="0" err="1">
                          <a:effectLst/>
                        </a:rPr>
                        <a:t>Heavy</a:t>
                      </a:r>
                      <a:r>
                        <a:rPr lang="it-IT" sz="1400" b="0" i="0" dirty="0">
                          <a:effectLst/>
                        </a:rPr>
                        <a:t> </a:t>
                      </a:r>
                      <a:r>
                        <a:rPr lang="it-IT" sz="1400" b="0" i="0" dirty="0" err="1">
                          <a:effectLst/>
                        </a:rPr>
                        <a:t>Industries</a:t>
                      </a:r>
                      <a:endParaRPr lang="it-IT" sz="1400" b="0" i="0" dirty="0">
                        <a:effectLst/>
                      </a:endParaRPr>
                    </a:p>
                  </a:txBody>
                  <a:tcPr marL="47625" marR="47625" marT="47625" marB="47625"/>
                </a:tc>
                <a:tc>
                  <a:txBody>
                    <a:bodyPr/>
                    <a:lstStyle/>
                    <a:p>
                      <a:pPr algn="ctr" fontAlgn="t"/>
                      <a:r>
                        <a:rPr lang="it-IT" sz="1400" b="0" i="0">
                          <a:effectLst/>
                        </a:rPr>
                        <a:t>Imabari Shipbuilding</a:t>
                      </a:r>
                    </a:p>
                  </a:txBody>
                  <a:tcPr marL="47625" marR="47625" marT="47625" marB="47625"/>
                </a:tc>
                <a:extLst>
                  <a:ext uri="{0D108BD9-81ED-4DB2-BD59-A6C34878D82A}">
                    <a16:rowId xmlns:a16="http://schemas.microsoft.com/office/drawing/2014/main" val="10000"/>
                  </a:ext>
                </a:extLst>
              </a:tr>
              <a:tr h="260079">
                <a:tc>
                  <a:txBody>
                    <a:bodyPr/>
                    <a:lstStyle/>
                    <a:p>
                      <a:pPr algn="l" fontAlgn="t"/>
                      <a:r>
                        <a:rPr lang="it-IT" sz="1400" b="0" i="0">
                          <a:effectLst/>
                        </a:rPr>
                        <a:t>Length</a:t>
                      </a:r>
                    </a:p>
                  </a:txBody>
                  <a:tcPr marL="47625" marR="47625" marT="47625" marB="47625"/>
                </a:tc>
                <a:tc>
                  <a:txBody>
                    <a:bodyPr/>
                    <a:lstStyle/>
                    <a:p>
                      <a:pPr algn="ctr" fontAlgn="t"/>
                      <a:r>
                        <a:rPr lang="it-IT" sz="1400" b="0" i="0">
                          <a:effectLst/>
                        </a:rPr>
                        <a:t>400.0m</a:t>
                      </a:r>
                    </a:p>
                  </a:txBody>
                  <a:tcPr marL="47625" marR="47625" marT="47625" marB="47625"/>
                </a:tc>
                <a:tc>
                  <a:txBody>
                    <a:bodyPr/>
                    <a:lstStyle/>
                    <a:p>
                      <a:pPr algn="ctr" fontAlgn="t"/>
                      <a:r>
                        <a:rPr lang="it-IT" sz="1400" b="0" i="0">
                          <a:effectLst/>
                        </a:rPr>
                        <a:t>400.0m</a:t>
                      </a:r>
                    </a:p>
                  </a:txBody>
                  <a:tcPr marL="47625" marR="47625" marT="47625" marB="47625"/>
                </a:tc>
                <a:extLst>
                  <a:ext uri="{0D108BD9-81ED-4DB2-BD59-A6C34878D82A}">
                    <a16:rowId xmlns:a16="http://schemas.microsoft.com/office/drawing/2014/main" val="10001"/>
                  </a:ext>
                </a:extLst>
              </a:tr>
              <a:tr h="260079">
                <a:tc>
                  <a:txBody>
                    <a:bodyPr/>
                    <a:lstStyle/>
                    <a:p>
                      <a:pPr algn="l" fontAlgn="t"/>
                      <a:r>
                        <a:rPr lang="it-IT" sz="1400" b="0" i="0">
                          <a:effectLst/>
                        </a:rPr>
                        <a:t>Breadth</a:t>
                      </a:r>
                    </a:p>
                  </a:txBody>
                  <a:tcPr marL="47625" marR="47625" marT="47625" marB="47625"/>
                </a:tc>
                <a:tc>
                  <a:txBody>
                    <a:bodyPr/>
                    <a:lstStyle/>
                    <a:p>
                      <a:pPr algn="ctr" fontAlgn="t"/>
                      <a:r>
                        <a:rPr lang="it-IT" sz="1400" b="0" i="0">
                          <a:effectLst/>
                        </a:rPr>
                        <a:t>58.8m</a:t>
                      </a:r>
                    </a:p>
                  </a:txBody>
                  <a:tcPr marL="47625" marR="47625" marT="47625" marB="47625"/>
                </a:tc>
                <a:tc>
                  <a:txBody>
                    <a:bodyPr/>
                    <a:lstStyle/>
                    <a:p>
                      <a:pPr algn="ctr" fontAlgn="t"/>
                      <a:r>
                        <a:rPr lang="it-IT" sz="1400" b="0" i="0">
                          <a:effectLst/>
                        </a:rPr>
                        <a:t>58.5m</a:t>
                      </a:r>
                    </a:p>
                  </a:txBody>
                  <a:tcPr marL="47625" marR="47625" marT="47625" marB="47625"/>
                </a:tc>
                <a:extLst>
                  <a:ext uri="{0D108BD9-81ED-4DB2-BD59-A6C34878D82A}">
                    <a16:rowId xmlns:a16="http://schemas.microsoft.com/office/drawing/2014/main" val="10002"/>
                  </a:ext>
                </a:extLst>
              </a:tr>
              <a:tr h="260079">
                <a:tc>
                  <a:txBody>
                    <a:bodyPr/>
                    <a:lstStyle/>
                    <a:p>
                      <a:pPr algn="l" fontAlgn="t"/>
                      <a:r>
                        <a:rPr lang="it-IT" sz="1400" b="0" i="0">
                          <a:effectLst/>
                        </a:rPr>
                        <a:t>Designed draft</a:t>
                      </a:r>
                    </a:p>
                  </a:txBody>
                  <a:tcPr marL="47625" marR="47625" marT="47625" marB="47625"/>
                </a:tc>
                <a:tc>
                  <a:txBody>
                    <a:bodyPr/>
                    <a:lstStyle/>
                    <a:p>
                      <a:pPr algn="ctr" fontAlgn="t"/>
                      <a:r>
                        <a:rPr lang="it-IT" sz="1400" b="0" i="0">
                          <a:effectLst/>
                        </a:rPr>
                        <a:t>14.5m</a:t>
                      </a:r>
                    </a:p>
                  </a:txBody>
                  <a:tcPr marL="47625" marR="47625" marT="47625" marB="47625"/>
                </a:tc>
                <a:tc>
                  <a:txBody>
                    <a:bodyPr/>
                    <a:lstStyle/>
                    <a:p>
                      <a:pPr algn="ctr" fontAlgn="t"/>
                      <a:r>
                        <a:rPr lang="it-IT" sz="1400" b="0" i="0">
                          <a:effectLst/>
                        </a:rPr>
                        <a:t>14.5m</a:t>
                      </a:r>
                    </a:p>
                  </a:txBody>
                  <a:tcPr marL="47625" marR="47625" marT="47625" marB="47625"/>
                </a:tc>
                <a:extLst>
                  <a:ext uri="{0D108BD9-81ED-4DB2-BD59-A6C34878D82A}">
                    <a16:rowId xmlns:a16="http://schemas.microsoft.com/office/drawing/2014/main" val="10003"/>
                  </a:ext>
                </a:extLst>
              </a:tr>
              <a:tr h="260079">
                <a:tc>
                  <a:txBody>
                    <a:bodyPr/>
                    <a:lstStyle/>
                    <a:p>
                      <a:pPr algn="l" fontAlgn="t"/>
                      <a:r>
                        <a:rPr lang="it-IT" sz="1400" b="0" i="0">
                          <a:effectLst/>
                        </a:rPr>
                        <a:t>Load draft</a:t>
                      </a:r>
                    </a:p>
                  </a:txBody>
                  <a:tcPr marL="47625" marR="47625" marT="47625" marB="47625"/>
                </a:tc>
                <a:tc>
                  <a:txBody>
                    <a:bodyPr/>
                    <a:lstStyle/>
                    <a:p>
                      <a:pPr algn="ctr" fontAlgn="t"/>
                      <a:r>
                        <a:rPr lang="it-IT" sz="1400" b="0" i="0">
                          <a:effectLst/>
                        </a:rPr>
                        <a:t>16.0m</a:t>
                      </a:r>
                    </a:p>
                  </a:txBody>
                  <a:tcPr marL="47625" marR="47625" marT="47625" marB="47625"/>
                </a:tc>
                <a:tc>
                  <a:txBody>
                    <a:bodyPr/>
                    <a:lstStyle/>
                    <a:p>
                      <a:pPr algn="ctr" fontAlgn="t"/>
                      <a:r>
                        <a:rPr lang="it-IT" sz="1400" b="0" i="0">
                          <a:effectLst/>
                        </a:rPr>
                        <a:t>16.0m</a:t>
                      </a:r>
                    </a:p>
                  </a:txBody>
                  <a:tcPr marL="47625" marR="47625" marT="47625" marB="47625"/>
                </a:tc>
                <a:extLst>
                  <a:ext uri="{0D108BD9-81ED-4DB2-BD59-A6C34878D82A}">
                    <a16:rowId xmlns:a16="http://schemas.microsoft.com/office/drawing/2014/main" val="10004"/>
                  </a:ext>
                </a:extLst>
              </a:tr>
              <a:tr h="260079">
                <a:tc>
                  <a:txBody>
                    <a:bodyPr/>
                    <a:lstStyle/>
                    <a:p>
                      <a:pPr algn="l" fontAlgn="t"/>
                      <a:r>
                        <a:rPr lang="it-IT" sz="1400" b="0" i="0">
                          <a:effectLst/>
                        </a:rPr>
                        <a:t>TEU capacity</a:t>
                      </a:r>
                    </a:p>
                  </a:txBody>
                  <a:tcPr marL="47625" marR="47625" marT="47625" marB="47625"/>
                </a:tc>
                <a:tc>
                  <a:txBody>
                    <a:bodyPr/>
                    <a:lstStyle/>
                    <a:p>
                      <a:pPr algn="ctr" fontAlgn="t"/>
                      <a:r>
                        <a:rPr lang="it-IT" sz="1400" b="0" i="0">
                          <a:effectLst/>
                        </a:rPr>
                        <a:t>20,150 TEU</a:t>
                      </a:r>
                    </a:p>
                  </a:txBody>
                  <a:tcPr marL="47625" marR="47625" marT="47625" marB="47625"/>
                </a:tc>
                <a:tc>
                  <a:txBody>
                    <a:bodyPr/>
                    <a:lstStyle/>
                    <a:p>
                      <a:pPr algn="ctr" fontAlgn="t"/>
                      <a:r>
                        <a:rPr lang="it-IT" sz="1400" b="0" i="0">
                          <a:effectLst/>
                        </a:rPr>
                        <a:t>20,150 TEU</a:t>
                      </a:r>
                    </a:p>
                  </a:txBody>
                  <a:tcPr marL="47625" marR="47625" marT="47625" marB="47625"/>
                </a:tc>
                <a:extLst>
                  <a:ext uri="{0D108BD9-81ED-4DB2-BD59-A6C34878D82A}">
                    <a16:rowId xmlns:a16="http://schemas.microsoft.com/office/drawing/2014/main" val="10005"/>
                  </a:ext>
                </a:extLst>
              </a:tr>
              <a:tr h="260079">
                <a:tc>
                  <a:txBody>
                    <a:bodyPr/>
                    <a:lstStyle/>
                    <a:p>
                      <a:pPr algn="l" fontAlgn="t"/>
                      <a:r>
                        <a:rPr lang="it-IT" sz="1400" b="0" i="0">
                          <a:effectLst/>
                        </a:rPr>
                        <a:t>Main engine</a:t>
                      </a:r>
                    </a:p>
                  </a:txBody>
                  <a:tcPr marL="47625" marR="47625" marT="47625" marB="47625"/>
                </a:tc>
                <a:tc>
                  <a:txBody>
                    <a:bodyPr/>
                    <a:lstStyle/>
                    <a:p>
                      <a:pPr algn="ctr" fontAlgn="t"/>
                      <a:r>
                        <a:rPr lang="it-IT" sz="1400" b="0" i="0" dirty="0">
                          <a:effectLst/>
                        </a:rPr>
                        <a:t>MAN B&amp;W G95ME</a:t>
                      </a:r>
                    </a:p>
                  </a:txBody>
                  <a:tcPr marL="47625" marR="47625" marT="47625" marB="47625"/>
                </a:tc>
                <a:tc>
                  <a:txBody>
                    <a:bodyPr/>
                    <a:lstStyle/>
                    <a:p>
                      <a:pPr algn="ctr" fontAlgn="t"/>
                      <a:r>
                        <a:rPr lang="it-IT" sz="1400" b="0" i="0" dirty="0">
                          <a:effectLst/>
                        </a:rPr>
                        <a:t>MAN B&amp;W G95ME</a:t>
                      </a:r>
                    </a:p>
                  </a:txBody>
                  <a:tcPr marL="47625" marR="47625" marT="47625" marB="476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46180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a:t>
            </a:r>
            <a:r>
              <a:rPr lang="it-IT" dirty="0" err="1"/>
              <a:t>containership</a:t>
            </a:r>
            <a:r>
              <a:rPr lang="it-IT" dirty="0"/>
              <a:t> </a:t>
            </a:r>
            <a:r>
              <a:rPr lang="it-IT" dirty="0" err="1"/>
              <a:t>gigantism</a:t>
            </a:r>
            <a:br>
              <a:rPr lang="it-IT" dirty="0"/>
            </a:br>
            <a:endParaRPr lang="it-IT" dirty="0"/>
          </a:p>
        </p:txBody>
      </p:sp>
      <p:sp>
        <p:nvSpPr>
          <p:cNvPr id="3" name="Segnaposto contenuto 2"/>
          <p:cNvSpPr>
            <a:spLocks noGrp="1"/>
          </p:cNvSpPr>
          <p:nvPr>
            <p:ph idx="1"/>
          </p:nvPr>
        </p:nvSpPr>
        <p:spPr/>
        <p:txBody>
          <a:bodyPr/>
          <a:lstStyle/>
          <a:p>
            <a:endParaRPr lang="it-IT"/>
          </a:p>
        </p:txBody>
      </p:sp>
      <p:pic>
        <p:nvPicPr>
          <p:cNvPr id="180226" name="Picture 2" descr="http://www.hellenicshippingnews.com/wp-content/uploads/2015/08/World%E2%80%99s-largest-containerships-Aug-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0" y="1196752"/>
            <a:ext cx="8971166"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0" y="6362164"/>
            <a:ext cx="9036496" cy="523220"/>
          </a:xfrm>
          <a:prstGeom prst="rect">
            <a:avLst/>
          </a:prstGeom>
        </p:spPr>
        <p:txBody>
          <a:bodyPr wrap="square">
            <a:spAutoFit/>
          </a:bodyPr>
          <a:lstStyle/>
          <a:p>
            <a:r>
              <a:rPr lang="it-IT" sz="1400" dirty="0"/>
              <a:t>http://www.hellenicshippingnews.com/wp-content/uploads/2015/08/World%E2%80%99s-largest-containerships-Aug-2015.jpg</a:t>
            </a:r>
          </a:p>
        </p:txBody>
      </p:sp>
    </p:spTree>
    <p:extLst>
      <p:ext uri="{BB962C8B-B14F-4D97-AF65-F5344CB8AC3E}">
        <p14:creationId xmlns:p14="http://schemas.microsoft.com/office/powerpoint/2010/main" val="3200704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0" y="899924"/>
            <a:ext cx="9144000" cy="5140990"/>
          </a:xfrm>
          <a:prstGeom prst="rect">
            <a:avLst/>
          </a:prstGeom>
        </p:spPr>
      </p:pic>
      <p:sp>
        <p:nvSpPr>
          <p:cNvPr id="8" name="Rettangolo 7"/>
          <p:cNvSpPr/>
          <p:nvPr/>
        </p:nvSpPr>
        <p:spPr>
          <a:xfrm>
            <a:off x="199768" y="6235928"/>
            <a:ext cx="8928992" cy="400110"/>
          </a:xfrm>
          <a:prstGeom prst="rect">
            <a:avLst/>
          </a:prstGeom>
        </p:spPr>
        <p:txBody>
          <a:bodyPr wrap="square">
            <a:spAutoFit/>
          </a:bodyPr>
          <a:lstStyle/>
          <a:p>
            <a:pPr algn="ctr"/>
            <a:r>
              <a:rPr lang="it-IT" sz="2000" dirty="0"/>
              <a:t>https://www.marinetraffic.com/en/ais/home/centerx:9.0/centery:45.4/zoom:4</a:t>
            </a:r>
          </a:p>
        </p:txBody>
      </p:sp>
    </p:spTree>
    <p:extLst>
      <p:ext uri="{BB962C8B-B14F-4D97-AF65-F5344CB8AC3E}">
        <p14:creationId xmlns:p14="http://schemas.microsoft.com/office/powerpoint/2010/main" val="758431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9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85" t="10805" r="50000" b="6250"/>
          <a:stretch/>
        </p:blipFill>
        <p:spPr bwMode="auto">
          <a:xfrm>
            <a:off x="1763688" y="313742"/>
            <a:ext cx="5544680" cy="606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07504" y="6372036"/>
            <a:ext cx="8856984" cy="369332"/>
          </a:xfrm>
          <a:prstGeom prst="rect">
            <a:avLst/>
          </a:prstGeom>
        </p:spPr>
        <p:txBody>
          <a:bodyPr wrap="square">
            <a:spAutoFit/>
          </a:bodyPr>
          <a:lstStyle/>
          <a:p>
            <a:pPr algn="ctr"/>
            <a:r>
              <a:rPr lang="it-IT" sz="1800" dirty="0"/>
              <a:t>http://splash247.com/maersk-altair-sets-new-adriatic-record/</a:t>
            </a:r>
          </a:p>
        </p:txBody>
      </p:sp>
    </p:spTree>
    <p:extLst>
      <p:ext uri="{BB962C8B-B14F-4D97-AF65-F5344CB8AC3E}">
        <p14:creationId xmlns:p14="http://schemas.microsoft.com/office/powerpoint/2010/main" val="1718531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Disadvantages of Scale in Maritime Shipping</a:t>
            </a:r>
            <a:br>
              <a:rPr lang="en-US" sz="2400" dirty="0"/>
            </a:br>
            <a:br>
              <a:rPr lang="en-US" sz="2400" dirty="0"/>
            </a:br>
            <a:endParaRPr lang="en-US" sz="24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95672345"/>
              </p:ext>
            </p:extLst>
          </p:nvPr>
        </p:nvGraphicFramePr>
        <p:xfrm>
          <a:off x="92075" y="764704"/>
          <a:ext cx="8959850"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03330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p:txBody>
          <a:bodyPr/>
          <a:lstStyle/>
          <a:p>
            <a:pPr eaLnBrk="1" hangingPunct="1"/>
            <a:r>
              <a:rPr lang="en-US" sz="2400" dirty="0"/>
              <a:t>Characteristics of Some Historical Containerships</a:t>
            </a:r>
            <a:br>
              <a:rPr lang="en-US" sz="2400" dirty="0"/>
            </a:br>
            <a:br>
              <a:rPr lang="en-US" sz="2400" dirty="0"/>
            </a:br>
            <a:endParaRPr lang="en-US" sz="2400" dirty="0"/>
          </a:p>
        </p:txBody>
      </p:sp>
      <p:graphicFrame>
        <p:nvGraphicFramePr>
          <p:cNvPr id="708035" name="Group 451"/>
          <p:cNvGraphicFramePr>
            <a:graphicFrameLocks noGrp="1"/>
          </p:cNvGraphicFramePr>
          <p:nvPr>
            <p:ph idx="1"/>
            <p:extLst>
              <p:ext uri="{D42A27DB-BD31-4B8C-83A1-F6EECF244321}">
                <p14:modId xmlns:p14="http://schemas.microsoft.com/office/powerpoint/2010/main" val="497880438"/>
              </p:ext>
            </p:extLst>
          </p:nvPr>
        </p:nvGraphicFramePr>
        <p:xfrm>
          <a:off x="92075" y="789776"/>
          <a:ext cx="8959848" cy="5303520"/>
        </p:xfrm>
        <a:graphic>
          <a:graphicData uri="http://schemas.openxmlformats.org/drawingml/2006/table">
            <a:tbl>
              <a:tblPr firstRow="1" bandRow="1">
                <a:tableStyleId>{37CE84F3-28C3-443E-9E96-99CF82512B78}</a:tableStyleId>
              </a:tblPr>
              <a:tblGrid>
                <a:gridCol w="739244">
                  <a:extLst>
                    <a:ext uri="{9D8B030D-6E8A-4147-A177-3AD203B41FA5}">
                      <a16:colId xmlns:a16="http://schemas.microsoft.com/office/drawing/2014/main" val="20000"/>
                    </a:ext>
                  </a:extLst>
                </a:gridCol>
                <a:gridCol w="1787088">
                  <a:extLst>
                    <a:ext uri="{9D8B030D-6E8A-4147-A177-3AD203B41FA5}">
                      <a16:colId xmlns:a16="http://schemas.microsoft.com/office/drawing/2014/main" val="20001"/>
                    </a:ext>
                  </a:extLst>
                </a:gridCol>
                <a:gridCol w="972873">
                  <a:extLst>
                    <a:ext uri="{9D8B030D-6E8A-4147-A177-3AD203B41FA5}">
                      <a16:colId xmlns:a16="http://schemas.microsoft.com/office/drawing/2014/main" val="20002"/>
                    </a:ext>
                  </a:extLst>
                </a:gridCol>
                <a:gridCol w="981591">
                  <a:extLst>
                    <a:ext uri="{9D8B030D-6E8A-4147-A177-3AD203B41FA5}">
                      <a16:colId xmlns:a16="http://schemas.microsoft.com/office/drawing/2014/main" val="20003"/>
                    </a:ext>
                  </a:extLst>
                </a:gridCol>
                <a:gridCol w="1119327">
                  <a:extLst>
                    <a:ext uri="{9D8B030D-6E8A-4147-A177-3AD203B41FA5}">
                      <a16:colId xmlns:a16="http://schemas.microsoft.com/office/drawing/2014/main" val="20004"/>
                    </a:ext>
                  </a:extLst>
                </a:gridCol>
                <a:gridCol w="1119327">
                  <a:extLst>
                    <a:ext uri="{9D8B030D-6E8A-4147-A177-3AD203B41FA5}">
                      <a16:colId xmlns:a16="http://schemas.microsoft.com/office/drawing/2014/main" val="20005"/>
                    </a:ext>
                  </a:extLst>
                </a:gridCol>
                <a:gridCol w="1121071">
                  <a:extLst>
                    <a:ext uri="{9D8B030D-6E8A-4147-A177-3AD203B41FA5}">
                      <a16:colId xmlns:a16="http://schemas.microsoft.com/office/drawing/2014/main" val="20006"/>
                    </a:ext>
                  </a:extLst>
                </a:gridCol>
                <a:gridCol w="1119327">
                  <a:extLst>
                    <a:ext uri="{9D8B030D-6E8A-4147-A177-3AD203B41FA5}">
                      <a16:colId xmlns:a16="http://schemas.microsoft.com/office/drawing/2014/main" val="20007"/>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Year</a:t>
                      </a:r>
                      <a:endParaRPr kumimoji="0" lang="en-US" sz="1200" b="1"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Name</a:t>
                      </a:r>
                      <a:endParaRPr kumimoji="0" lang="en-US" sz="1200" b="1"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Capacity (TEU)</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Yard</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Length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Width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Draft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Speed (knots)</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1956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Ideal X</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58</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US</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174.2</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23.6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8.0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18.0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1968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Elbe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730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B&amp;V</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171.0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7.9</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err="1">
                          <a:ln>
                            <a:noFill/>
                          </a:ln>
                          <a:effectLst/>
                        </a:rPr>
                        <a:t>Sealand</a:t>
                      </a:r>
                      <a:r>
                        <a:rPr kumimoji="0" lang="en-US" sz="1200" u="none" strike="noStrike" cap="none" normalizeH="0" baseline="0" dirty="0">
                          <a:ln>
                            <a:noFill/>
                          </a:ln>
                          <a:effectLst/>
                        </a:rPr>
                        <a:t> Navigator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247.6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27.5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11.1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1972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Liverpool Bay</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2,961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B&amp;V</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248.6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1981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Frankfurt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3,430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HDW</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271.0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11.5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1991</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Hanover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4,407</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281.6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13.5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23.0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1995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APL China</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4,832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HDW</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262.0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7"/>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1996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Regina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6,700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302.3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12.2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1998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Sovereign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8,200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332.0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24.7</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9"/>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2001</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Hamburg Express</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7,506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Hyundai</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304.0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25.0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2003</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OOCL Shenzhen</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8,063</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319.0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MSC Pamela</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9,200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321.0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45.6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Emma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14,700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2009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Beatrice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13,798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366.1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51.2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Marco Polo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53.6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Maersk Mc-Kinney </a:t>
                      </a:r>
                      <a:r>
                        <a:rPr kumimoji="0" lang="en-US" sz="1200" u="none" strike="noStrike" cap="none" normalizeH="0" baseline="0" dirty="0" err="1">
                          <a:ln>
                            <a:noFill/>
                          </a:ln>
                          <a:effectLst/>
                        </a:rPr>
                        <a:t>Møller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18,270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399.0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Oscar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19.224</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394.0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4182109115"/>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94638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Specifications for Very Large Post-Panamax Containerships</a:t>
            </a:r>
            <a:br>
              <a:rPr lang="en-US" sz="2000" dirty="0"/>
            </a:br>
            <a:br>
              <a:rPr lang="en-US" sz="2000" dirty="0"/>
            </a:br>
            <a:endParaRPr lang="en-US" sz="2000" dirty="0"/>
          </a:p>
        </p:txBody>
      </p:sp>
      <p:graphicFrame>
        <p:nvGraphicFramePr>
          <p:cNvPr id="737445" name="Group 165"/>
          <p:cNvGraphicFramePr>
            <a:graphicFrameLocks noGrp="1"/>
          </p:cNvGraphicFramePr>
          <p:nvPr>
            <p:ph idx="1"/>
            <p:extLst>
              <p:ext uri="{D42A27DB-BD31-4B8C-83A1-F6EECF244321}">
                <p14:modId xmlns:p14="http://schemas.microsoft.com/office/powerpoint/2010/main" val="221376854"/>
              </p:ext>
            </p:extLst>
          </p:nvPr>
        </p:nvGraphicFramePr>
        <p:xfrm>
          <a:off x="92075" y="1082675"/>
          <a:ext cx="8959848" cy="4175760"/>
        </p:xfrm>
        <a:graphic>
          <a:graphicData uri="http://schemas.openxmlformats.org/drawingml/2006/table">
            <a:tbl>
              <a:tblPr firstRow="1" firstCol="1" bandRow="1">
                <a:tableStyleId>{37CE84F3-28C3-443E-9E96-99CF82512B78}</a:tableStyleId>
              </a:tblPr>
              <a:tblGrid>
                <a:gridCol w="2239962">
                  <a:extLst>
                    <a:ext uri="{9D8B030D-6E8A-4147-A177-3AD203B41FA5}">
                      <a16:colId xmlns:a16="http://schemas.microsoft.com/office/drawing/2014/main" val="20000"/>
                    </a:ext>
                  </a:extLst>
                </a:gridCol>
                <a:gridCol w="2239962">
                  <a:extLst>
                    <a:ext uri="{9D8B030D-6E8A-4147-A177-3AD203B41FA5}">
                      <a16:colId xmlns:a16="http://schemas.microsoft.com/office/drawing/2014/main" val="20001"/>
                    </a:ext>
                  </a:extLst>
                </a:gridCol>
                <a:gridCol w="2239962">
                  <a:extLst>
                    <a:ext uri="{9D8B030D-6E8A-4147-A177-3AD203B41FA5}">
                      <a16:colId xmlns:a16="http://schemas.microsoft.com/office/drawing/2014/main" val="20002"/>
                    </a:ext>
                  </a:extLst>
                </a:gridCol>
                <a:gridCol w="2239962">
                  <a:extLst>
                    <a:ext uri="{9D8B030D-6E8A-4147-A177-3AD203B41FA5}">
                      <a16:colId xmlns:a16="http://schemas.microsoft.com/office/drawing/2014/main" val="20003"/>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“Triple E Class” (Maersk Mc-Kinney </a:t>
                      </a:r>
                      <a:r>
                        <a:rPr kumimoji="0" lang="en-US" sz="2000" u="none" strike="noStrike" cap="none" normalizeH="0" baseline="0" dirty="0" err="1">
                          <a:ln>
                            <a:noFill/>
                          </a:ln>
                          <a:effectLst/>
                          <a:latin typeface="Agency FB" panose="020B0503020202020204" pitchFamily="34" charset="0"/>
                        </a:rPr>
                        <a:t>Møller</a:t>
                      </a:r>
                      <a:r>
                        <a:rPr kumimoji="0" lang="en-US" sz="2000" u="none" strike="noStrike" cap="none" normalizeH="0" baseline="0" dirty="0">
                          <a:ln>
                            <a:noFill/>
                          </a:ln>
                          <a:effectLst/>
                          <a:latin typeface="Agency FB" panose="020B0503020202020204" pitchFamily="34" charset="0"/>
                        </a:rPr>
                        <a:t>)</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“E Class” (Emma Maersk)</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“S Class” (Sovereign Maersk)</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Capacity (TEU)</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18,270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14,700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solidFill>
                            <a:schemeClr val="bg1"/>
                          </a:solidFill>
                          <a:effectLst/>
                          <a:latin typeface="Agency FB" panose="020B0503020202020204" pitchFamily="34" charset="0"/>
                        </a:rPr>
                        <a:t>8,400</a:t>
                      </a:r>
                      <a:endParaRPr kumimoji="0" lang="en-US" sz="2000" b="0" i="0" u="none" strike="noStrike" cap="none" normalizeH="0" baseline="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Length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399</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397</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solidFill>
                            <a:schemeClr val="bg1"/>
                          </a:solidFill>
                          <a:effectLst/>
                          <a:latin typeface="Agency FB" panose="020B0503020202020204" pitchFamily="34" charset="0"/>
                        </a:rPr>
                        <a:t>348</a:t>
                      </a:r>
                      <a:endParaRPr kumimoji="0" lang="en-US" sz="2000" b="0" i="0" u="none" strike="noStrike" cap="none" normalizeH="0" baseline="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Width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59</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56</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44</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Containers (wide)</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23</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22</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17</a:t>
                      </a:r>
                    </a:p>
                  </a:txBody>
                  <a:tcPr marL="131764" marR="131764" horzOverflow="overflow"/>
                </a:tc>
                <a:extLst>
                  <a:ext uri="{0D108BD9-81ED-4DB2-BD59-A6C34878D82A}">
                    <a16:rowId xmlns:a16="http://schemas.microsoft.com/office/drawing/2014/main" val="228682349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Draft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16</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Deadweight (tons)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194,150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156,900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105,000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Speed (knots)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23 (19 optimal)</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25.5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Insured value</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$100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7"/>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956081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Potential Impacts of Larger Containerships on Maritime Transport </a:t>
            </a:r>
            <a:br>
              <a:rPr lang="en-US" sz="2000" dirty="0"/>
            </a:br>
            <a:br>
              <a:rPr lang="en-US" sz="2000" dirty="0"/>
            </a:br>
            <a:r>
              <a:rPr lang="en-US" sz="2000" dirty="0"/>
              <a:t>Systems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1065638"/>
              </p:ext>
            </p:extLst>
          </p:nvPr>
        </p:nvGraphicFramePr>
        <p:xfrm>
          <a:off x="92075" y="836712"/>
          <a:ext cx="8959850"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745601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Average TEU per Port Call by Containership Size along a Maritime Range</a:t>
            </a:r>
            <a:br>
              <a:rPr lang="en-US" sz="1800" dirty="0"/>
            </a:br>
            <a:endParaRPr lang="en-US" sz="1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29245377"/>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18625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World Cellular Container Fleet, 2015</a:t>
            </a:r>
            <a:br>
              <a:rPr lang="en-US" sz="3600" dirty="0"/>
            </a:b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84776920"/>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23362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Operating Costs of Panamax and Post-</a:t>
            </a:r>
            <a:r>
              <a:rPr lang="en-US" sz="2800" dirty="0" err="1"/>
              <a:t>panamax</a:t>
            </a:r>
            <a:r>
              <a:rPr lang="en-US" sz="2800" dirty="0"/>
              <a:t> Containerships (in USD)</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182844377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8"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60153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bwMode="auto">
          <a:xfrm>
            <a:off x="1533524" y="2114550"/>
            <a:ext cx="6400800" cy="3324225"/>
          </a:xfrm>
          <a:custGeom>
            <a:avLst/>
            <a:gdLst>
              <a:gd name="connsiteX0" fmla="*/ 0 w 6296025"/>
              <a:gd name="connsiteY0" fmla="*/ 1733550 h 3324225"/>
              <a:gd name="connsiteX1" fmla="*/ 142875 w 6296025"/>
              <a:gd name="connsiteY1" fmla="*/ 1819275 h 3324225"/>
              <a:gd name="connsiteX2" fmla="*/ 295275 w 6296025"/>
              <a:gd name="connsiteY2" fmla="*/ 1800225 h 3324225"/>
              <a:gd name="connsiteX3" fmla="*/ 571500 w 6296025"/>
              <a:gd name="connsiteY3" fmla="*/ 1743075 h 3324225"/>
              <a:gd name="connsiteX4" fmla="*/ 923925 w 6296025"/>
              <a:gd name="connsiteY4" fmla="*/ 1485900 h 3324225"/>
              <a:gd name="connsiteX5" fmla="*/ 981075 w 6296025"/>
              <a:gd name="connsiteY5" fmla="*/ 1285875 h 3324225"/>
              <a:gd name="connsiteX6" fmla="*/ 1209675 w 6296025"/>
              <a:gd name="connsiteY6" fmla="*/ 857250 h 3324225"/>
              <a:gd name="connsiteX7" fmla="*/ 1514475 w 6296025"/>
              <a:gd name="connsiteY7" fmla="*/ 514350 h 3324225"/>
              <a:gd name="connsiteX8" fmla="*/ 1876425 w 6296025"/>
              <a:gd name="connsiteY8" fmla="*/ 171450 h 3324225"/>
              <a:gd name="connsiteX9" fmla="*/ 2143125 w 6296025"/>
              <a:gd name="connsiteY9" fmla="*/ 19050 h 3324225"/>
              <a:gd name="connsiteX10" fmla="*/ 2352675 w 6296025"/>
              <a:gd name="connsiteY10" fmla="*/ 0 h 3324225"/>
              <a:gd name="connsiteX11" fmla="*/ 2466975 w 6296025"/>
              <a:gd name="connsiteY11" fmla="*/ 209550 h 3324225"/>
              <a:gd name="connsiteX12" fmla="*/ 2581275 w 6296025"/>
              <a:gd name="connsiteY12" fmla="*/ 171450 h 3324225"/>
              <a:gd name="connsiteX13" fmla="*/ 2743200 w 6296025"/>
              <a:gd name="connsiteY13" fmla="*/ 142875 h 3324225"/>
              <a:gd name="connsiteX14" fmla="*/ 2752725 w 6296025"/>
              <a:gd name="connsiteY14" fmla="*/ 285750 h 3324225"/>
              <a:gd name="connsiteX15" fmla="*/ 2800350 w 6296025"/>
              <a:gd name="connsiteY15" fmla="*/ 457200 h 3324225"/>
              <a:gd name="connsiteX16" fmla="*/ 3009900 w 6296025"/>
              <a:gd name="connsiteY16" fmla="*/ 600075 h 3324225"/>
              <a:gd name="connsiteX17" fmla="*/ 3228975 w 6296025"/>
              <a:gd name="connsiteY17" fmla="*/ 838200 h 3324225"/>
              <a:gd name="connsiteX18" fmla="*/ 3371850 w 6296025"/>
              <a:gd name="connsiteY18" fmla="*/ 1057275 h 3324225"/>
              <a:gd name="connsiteX19" fmla="*/ 3581400 w 6296025"/>
              <a:gd name="connsiteY19" fmla="*/ 1343025 h 3324225"/>
              <a:gd name="connsiteX20" fmla="*/ 3562350 w 6296025"/>
              <a:gd name="connsiteY20" fmla="*/ 1466850 h 3324225"/>
              <a:gd name="connsiteX21" fmla="*/ 3457575 w 6296025"/>
              <a:gd name="connsiteY21" fmla="*/ 1628775 h 3324225"/>
              <a:gd name="connsiteX22" fmla="*/ 3419475 w 6296025"/>
              <a:gd name="connsiteY22" fmla="*/ 1838325 h 3324225"/>
              <a:gd name="connsiteX23" fmla="*/ 3609975 w 6296025"/>
              <a:gd name="connsiteY23" fmla="*/ 1981200 h 3324225"/>
              <a:gd name="connsiteX24" fmla="*/ 3895725 w 6296025"/>
              <a:gd name="connsiteY24" fmla="*/ 1905000 h 3324225"/>
              <a:gd name="connsiteX25" fmla="*/ 4086225 w 6296025"/>
              <a:gd name="connsiteY25" fmla="*/ 1771650 h 3324225"/>
              <a:gd name="connsiteX26" fmla="*/ 4381500 w 6296025"/>
              <a:gd name="connsiteY26" fmla="*/ 1628775 h 3324225"/>
              <a:gd name="connsiteX27" fmla="*/ 4914900 w 6296025"/>
              <a:gd name="connsiteY27" fmla="*/ 1638300 h 3324225"/>
              <a:gd name="connsiteX28" fmla="*/ 4905375 w 6296025"/>
              <a:gd name="connsiteY28" fmla="*/ 1562100 h 3324225"/>
              <a:gd name="connsiteX29" fmla="*/ 4886325 w 6296025"/>
              <a:gd name="connsiteY29" fmla="*/ 1390650 h 3324225"/>
              <a:gd name="connsiteX30" fmla="*/ 4886325 w 6296025"/>
              <a:gd name="connsiteY30" fmla="*/ 1323975 h 3324225"/>
              <a:gd name="connsiteX31" fmla="*/ 4724400 w 6296025"/>
              <a:gd name="connsiteY31" fmla="*/ 1323975 h 3324225"/>
              <a:gd name="connsiteX32" fmla="*/ 4648200 w 6296025"/>
              <a:gd name="connsiteY32" fmla="*/ 1285875 h 3324225"/>
              <a:gd name="connsiteX33" fmla="*/ 4514850 w 6296025"/>
              <a:gd name="connsiteY33" fmla="*/ 1162050 h 3324225"/>
              <a:gd name="connsiteX34" fmla="*/ 4305300 w 6296025"/>
              <a:gd name="connsiteY34" fmla="*/ 914400 h 3324225"/>
              <a:gd name="connsiteX35" fmla="*/ 4057650 w 6296025"/>
              <a:gd name="connsiteY35" fmla="*/ 857250 h 3324225"/>
              <a:gd name="connsiteX36" fmla="*/ 3829050 w 6296025"/>
              <a:gd name="connsiteY36" fmla="*/ 561975 h 3324225"/>
              <a:gd name="connsiteX37" fmla="*/ 3943350 w 6296025"/>
              <a:gd name="connsiteY37" fmla="*/ 304800 h 3324225"/>
              <a:gd name="connsiteX38" fmla="*/ 4038600 w 6296025"/>
              <a:gd name="connsiteY38" fmla="*/ 114300 h 3324225"/>
              <a:gd name="connsiteX39" fmla="*/ 4400550 w 6296025"/>
              <a:gd name="connsiteY39" fmla="*/ 19050 h 3324225"/>
              <a:gd name="connsiteX40" fmla="*/ 4800600 w 6296025"/>
              <a:gd name="connsiteY40" fmla="*/ 152400 h 3324225"/>
              <a:gd name="connsiteX41" fmla="*/ 5010150 w 6296025"/>
              <a:gd name="connsiteY41" fmla="*/ 428625 h 3324225"/>
              <a:gd name="connsiteX42" fmla="*/ 5181600 w 6296025"/>
              <a:gd name="connsiteY42" fmla="*/ 714375 h 3324225"/>
              <a:gd name="connsiteX43" fmla="*/ 5381625 w 6296025"/>
              <a:gd name="connsiteY43" fmla="*/ 895350 h 3324225"/>
              <a:gd name="connsiteX44" fmla="*/ 5638800 w 6296025"/>
              <a:gd name="connsiteY44" fmla="*/ 1095375 h 3324225"/>
              <a:gd name="connsiteX45" fmla="*/ 5857875 w 6296025"/>
              <a:gd name="connsiteY45" fmla="*/ 1266825 h 3324225"/>
              <a:gd name="connsiteX46" fmla="*/ 5953125 w 6296025"/>
              <a:gd name="connsiteY46" fmla="*/ 1266825 h 3324225"/>
              <a:gd name="connsiteX47" fmla="*/ 6029325 w 6296025"/>
              <a:gd name="connsiteY47" fmla="*/ 1466850 h 3324225"/>
              <a:gd name="connsiteX48" fmla="*/ 5962650 w 6296025"/>
              <a:gd name="connsiteY48" fmla="*/ 1809750 h 3324225"/>
              <a:gd name="connsiteX49" fmla="*/ 5800725 w 6296025"/>
              <a:gd name="connsiteY49" fmla="*/ 2095500 h 3324225"/>
              <a:gd name="connsiteX50" fmla="*/ 5886450 w 6296025"/>
              <a:gd name="connsiteY50" fmla="*/ 2266950 h 3324225"/>
              <a:gd name="connsiteX51" fmla="*/ 5981700 w 6296025"/>
              <a:gd name="connsiteY51" fmla="*/ 2266950 h 3324225"/>
              <a:gd name="connsiteX52" fmla="*/ 6143625 w 6296025"/>
              <a:gd name="connsiteY52" fmla="*/ 2295525 h 3324225"/>
              <a:gd name="connsiteX53" fmla="*/ 6286500 w 6296025"/>
              <a:gd name="connsiteY53" fmla="*/ 2390775 h 3324225"/>
              <a:gd name="connsiteX54" fmla="*/ 6296025 w 6296025"/>
              <a:gd name="connsiteY54" fmla="*/ 3324225 h 3324225"/>
              <a:gd name="connsiteX55" fmla="*/ 0 w 6296025"/>
              <a:gd name="connsiteY55" fmla="*/ 3314700 h 3324225"/>
              <a:gd name="connsiteX56" fmla="*/ 0 w 6296025"/>
              <a:gd name="connsiteY56" fmla="*/ 1733550 h 332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296025" h="3324225">
                <a:moveTo>
                  <a:pt x="0" y="1733550"/>
                </a:moveTo>
                <a:lnTo>
                  <a:pt x="142875" y="1819275"/>
                </a:lnTo>
                <a:lnTo>
                  <a:pt x="295275" y="1800225"/>
                </a:lnTo>
                <a:lnTo>
                  <a:pt x="571500" y="1743075"/>
                </a:lnTo>
                <a:lnTo>
                  <a:pt x="923925" y="1485900"/>
                </a:lnTo>
                <a:lnTo>
                  <a:pt x="981075" y="1285875"/>
                </a:lnTo>
                <a:lnTo>
                  <a:pt x="1209675" y="857250"/>
                </a:lnTo>
                <a:lnTo>
                  <a:pt x="1514475" y="514350"/>
                </a:lnTo>
                <a:lnTo>
                  <a:pt x="1876425" y="171450"/>
                </a:lnTo>
                <a:lnTo>
                  <a:pt x="2143125" y="19050"/>
                </a:lnTo>
                <a:lnTo>
                  <a:pt x="2352675" y="0"/>
                </a:lnTo>
                <a:lnTo>
                  <a:pt x="2466975" y="209550"/>
                </a:lnTo>
                <a:lnTo>
                  <a:pt x="2581275" y="171450"/>
                </a:lnTo>
                <a:lnTo>
                  <a:pt x="2743200" y="142875"/>
                </a:lnTo>
                <a:lnTo>
                  <a:pt x="2752725" y="285750"/>
                </a:lnTo>
                <a:lnTo>
                  <a:pt x="2800350" y="457200"/>
                </a:lnTo>
                <a:lnTo>
                  <a:pt x="3009900" y="600075"/>
                </a:lnTo>
                <a:lnTo>
                  <a:pt x="3228975" y="838200"/>
                </a:lnTo>
                <a:lnTo>
                  <a:pt x="3371850" y="1057275"/>
                </a:lnTo>
                <a:lnTo>
                  <a:pt x="3581400" y="1343025"/>
                </a:lnTo>
                <a:lnTo>
                  <a:pt x="3562350" y="1466850"/>
                </a:lnTo>
                <a:lnTo>
                  <a:pt x="3457575" y="1628775"/>
                </a:lnTo>
                <a:lnTo>
                  <a:pt x="3419475" y="1838325"/>
                </a:lnTo>
                <a:lnTo>
                  <a:pt x="3609975" y="1981200"/>
                </a:lnTo>
                <a:lnTo>
                  <a:pt x="3895725" y="1905000"/>
                </a:lnTo>
                <a:lnTo>
                  <a:pt x="4086225" y="1771650"/>
                </a:lnTo>
                <a:lnTo>
                  <a:pt x="4381500" y="1628775"/>
                </a:lnTo>
                <a:lnTo>
                  <a:pt x="4914900" y="1638300"/>
                </a:lnTo>
                <a:lnTo>
                  <a:pt x="4905375" y="1562100"/>
                </a:lnTo>
                <a:lnTo>
                  <a:pt x="4886325" y="1390650"/>
                </a:lnTo>
                <a:lnTo>
                  <a:pt x="4886325" y="1323975"/>
                </a:lnTo>
                <a:lnTo>
                  <a:pt x="4724400" y="1323975"/>
                </a:lnTo>
                <a:lnTo>
                  <a:pt x="4648200" y="1285875"/>
                </a:lnTo>
                <a:lnTo>
                  <a:pt x="4514850" y="1162050"/>
                </a:lnTo>
                <a:lnTo>
                  <a:pt x="4305300" y="914400"/>
                </a:lnTo>
                <a:lnTo>
                  <a:pt x="4057650" y="857250"/>
                </a:lnTo>
                <a:lnTo>
                  <a:pt x="3829050" y="561975"/>
                </a:lnTo>
                <a:lnTo>
                  <a:pt x="3943350" y="304800"/>
                </a:lnTo>
                <a:lnTo>
                  <a:pt x="4038600" y="114300"/>
                </a:lnTo>
                <a:lnTo>
                  <a:pt x="4400550" y="19050"/>
                </a:lnTo>
                <a:lnTo>
                  <a:pt x="4800600" y="152400"/>
                </a:lnTo>
                <a:lnTo>
                  <a:pt x="5010150" y="428625"/>
                </a:lnTo>
                <a:lnTo>
                  <a:pt x="5181600" y="714375"/>
                </a:lnTo>
                <a:lnTo>
                  <a:pt x="5381625" y="895350"/>
                </a:lnTo>
                <a:lnTo>
                  <a:pt x="5638800" y="1095375"/>
                </a:lnTo>
                <a:lnTo>
                  <a:pt x="5857875" y="1266825"/>
                </a:lnTo>
                <a:lnTo>
                  <a:pt x="5953125" y="1266825"/>
                </a:lnTo>
                <a:lnTo>
                  <a:pt x="6029325" y="1466850"/>
                </a:lnTo>
                <a:lnTo>
                  <a:pt x="5962650" y="1809750"/>
                </a:lnTo>
                <a:lnTo>
                  <a:pt x="5800725" y="2095500"/>
                </a:lnTo>
                <a:lnTo>
                  <a:pt x="5886450" y="2266950"/>
                </a:lnTo>
                <a:lnTo>
                  <a:pt x="5981700" y="2266950"/>
                </a:lnTo>
                <a:lnTo>
                  <a:pt x="6143625" y="2295525"/>
                </a:lnTo>
                <a:lnTo>
                  <a:pt x="6286500" y="2390775"/>
                </a:lnTo>
                <a:lnTo>
                  <a:pt x="6296025" y="3324225"/>
                </a:lnTo>
                <a:lnTo>
                  <a:pt x="0" y="3314700"/>
                </a:lnTo>
                <a:lnTo>
                  <a:pt x="0" y="1733550"/>
                </a:lnTo>
                <a:close/>
              </a:path>
            </a:pathLst>
          </a:custGeom>
          <a:solidFill>
            <a:schemeClr val="bg2">
              <a:lumMod val="90000"/>
            </a:schemeClr>
          </a:solidFill>
          <a:ln w="9525" cap="flat" cmpd="sng" algn="ctr">
            <a:noFill/>
            <a:prstDash val="solid"/>
            <a:round/>
            <a:headEnd type="none" w="med" len="med"/>
            <a:tailEnd type="none" w="med" len="med"/>
          </a:ln>
          <a:effectLst/>
        </p:spPr>
        <p:txBody>
          <a:bodyPr/>
          <a:lstStyle/>
          <a:p>
            <a:pPr eaLnBrk="0" hangingPunct="0">
              <a:defRPr/>
            </a:pPr>
            <a:endParaRPr lang="en-US">
              <a:latin typeface="Agency FB" panose="020B0503020202020204" pitchFamily="34" charset="0"/>
            </a:endParaRPr>
          </a:p>
        </p:txBody>
      </p:sp>
      <p:sp>
        <p:nvSpPr>
          <p:cNvPr id="92163" name="Freeform 36"/>
          <p:cNvSpPr>
            <a:spLocks noChangeArrowheads="1"/>
          </p:cNvSpPr>
          <p:nvPr/>
        </p:nvSpPr>
        <p:spPr bwMode="auto">
          <a:xfrm>
            <a:off x="1581150" y="3900488"/>
            <a:ext cx="5353050" cy="1147762"/>
          </a:xfrm>
          <a:custGeom>
            <a:avLst/>
            <a:gdLst>
              <a:gd name="T0" fmla="*/ 5353050 w 5353050"/>
              <a:gd name="T1" fmla="*/ 1147762 h 1147762"/>
              <a:gd name="T2" fmla="*/ 4181475 w 5353050"/>
              <a:gd name="T3" fmla="*/ 595312 h 1147762"/>
              <a:gd name="T4" fmla="*/ 2952751 w 5353050"/>
              <a:gd name="T5" fmla="*/ 147637 h 1147762"/>
              <a:gd name="T6" fmla="*/ 1781198 w 5353050"/>
              <a:gd name="T7" fmla="*/ 119062 h 1147762"/>
              <a:gd name="T8" fmla="*/ 0 w 5353050"/>
              <a:gd name="T9" fmla="*/ 862012 h 1147762"/>
              <a:gd name="T10" fmla="*/ 0 60000 65536"/>
              <a:gd name="T11" fmla="*/ 0 60000 65536"/>
              <a:gd name="T12" fmla="*/ 0 60000 65536"/>
              <a:gd name="T13" fmla="*/ 0 60000 65536"/>
              <a:gd name="T14" fmla="*/ 0 60000 65536"/>
              <a:gd name="T15" fmla="*/ 0 w 5353050"/>
              <a:gd name="T16" fmla="*/ 0 h 1147762"/>
              <a:gd name="T17" fmla="*/ 5353050 w 5353050"/>
              <a:gd name="T18" fmla="*/ 1147762 h 1147762"/>
            </a:gdLst>
            <a:ahLst/>
            <a:cxnLst>
              <a:cxn ang="T10">
                <a:pos x="T0" y="T1"/>
              </a:cxn>
              <a:cxn ang="T11">
                <a:pos x="T2" y="T3"/>
              </a:cxn>
              <a:cxn ang="T12">
                <a:pos x="T4" y="T5"/>
              </a:cxn>
              <a:cxn ang="T13">
                <a:pos x="T6" y="T7"/>
              </a:cxn>
              <a:cxn ang="T14">
                <a:pos x="T8" y="T9"/>
              </a:cxn>
            </a:cxnLst>
            <a:rect l="T15" t="T16" r="T17" b="T18"/>
            <a:pathLst>
              <a:path w="5353050" h="1147762">
                <a:moveTo>
                  <a:pt x="5353050" y="1147762"/>
                </a:moveTo>
                <a:cubicBezTo>
                  <a:pt x="4967287" y="954880"/>
                  <a:pt x="4581525" y="761999"/>
                  <a:pt x="4181475" y="595312"/>
                </a:cubicBezTo>
                <a:cubicBezTo>
                  <a:pt x="3781425" y="428625"/>
                  <a:pt x="3352800" y="227012"/>
                  <a:pt x="2952750" y="147637"/>
                </a:cubicBezTo>
                <a:cubicBezTo>
                  <a:pt x="2552700" y="68262"/>
                  <a:pt x="2273300" y="0"/>
                  <a:pt x="1781175" y="119062"/>
                </a:cubicBezTo>
                <a:cubicBezTo>
                  <a:pt x="1289050" y="238124"/>
                  <a:pt x="644525" y="550068"/>
                  <a:pt x="0" y="862012"/>
                </a:cubicBezTo>
              </a:path>
            </a:pathLst>
          </a:custGeom>
          <a:noFill/>
          <a:ln w="63500" algn="ctr">
            <a:solidFill>
              <a:schemeClr val="bg2">
                <a:lumMod val="75000"/>
              </a:schemeClr>
            </a:solidFill>
            <a:round/>
            <a:headEnd/>
            <a:tailEnd/>
          </a:ln>
        </p:spPr>
        <p:txBody>
          <a:bodyPr/>
          <a:lstStyle/>
          <a:p>
            <a:endParaRPr lang="en-US">
              <a:latin typeface="Agency FB" panose="020B0503020202020204" pitchFamily="34" charset="0"/>
            </a:endParaRPr>
          </a:p>
        </p:txBody>
      </p:sp>
      <p:sp>
        <p:nvSpPr>
          <p:cNvPr id="92164" name="Title 1"/>
          <p:cNvSpPr>
            <a:spLocks noGrp="1"/>
          </p:cNvSpPr>
          <p:nvPr>
            <p:ph type="title"/>
          </p:nvPr>
        </p:nvSpPr>
        <p:spPr/>
        <p:txBody>
          <a:bodyPr/>
          <a:lstStyle/>
          <a:p>
            <a:pPr eaLnBrk="1" hangingPunct="1"/>
            <a:r>
              <a:rPr lang="en-US" dirty="0"/>
              <a:t>Maritime Deviation</a:t>
            </a:r>
          </a:p>
        </p:txBody>
      </p:sp>
      <p:sp>
        <p:nvSpPr>
          <p:cNvPr id="92167" name="Freeform 5"/>
          <p:cNvSpPr>
            <a:spLocks noChangeArrowheads="1"/>
          </p:cNvSpPr>
          <p:nvPr/>
        </p:nvSpPr>
        <p:spPr bwMode="auto">
          <a:xfrm>
            <a:off x="1543050" y="4764341"/>
            <a:ext cx="6162675" cy="647700"/>
          </a:xfrm>
          <a:custGeom>
            <a:avLst/>
            <a:gdLst>
              <a:gd name="T0" fmla="*/ 0 w 6162675"/>
              <a:gd name="T1" fmla="*/ 0 h 647700"/>
              <a:gd name="T2" fmla="*/ 1066823 w 6162675"/>
              <a:gd name="T3" fmla="*/ 38100 h 647700"/>
              <a:gd name="T4" fmla="*/ 2400301 w 6162675"/>
              <a:gd name="T5" fmla="*/ 142875 h 647700"/>
              <a:gd name="T6" fmla="*/ 3714796 w 6162675"/>
              <a:gd name="T7" fmla="*/ 190500 h 647700"/>
              <a:gd name="T8" fmla="*/ 5143503 w 6162675"/>
              <a:gd name="T9" fmla="*/ 228600 h 647700"/>
              <a:gd name="T10" fmla="*/ 6162675 w 6162675"/>
              <a:gd name="T11" fmla="*/ 647700 h 647700"/>
              <a:gd name="T12" fmla="*/ 0 60000 65536"/>
              <a:gd name="T13" fmla="*/ 0 60000 65536"/>
              <a:gd name="T14" fmla="*/ 0 60000 65536"/>
              <a:gd name="T15" fmla="*/ 0 60000 65536"/>
              <a:gd name="T16" fmla="*/ 0 60000 65536"/>
              <a:gd name="T17" fmla="*/ 0 60000 65536"/>
              <a:gd name="T18" fmla="*/ 0 w 6162675"/>
              <a:gd name="T19" fmla="*/ 0 h 647700"/>
              <a:gd name="T20" fmla="*/ 6162675 w 6162675"/>
              <a:gd name="T21" fmla="*/ 647700 h 647700"/>
            </a:gdLst>
            <a:ahLst/>
            <a:cxnLst>
              <a:cxn ang="T12">
                <a:pos x="T0" y="T1"/>
              </a:cxn>
              <a:cxn ang="T13">
                <a:pos x="T2" y="T3"/>
              </a:cxn>
              <a:cxn ang="T14">
                <a:pos x="T4" y="T5"/>
              </a:cxn>
              <a:cxn ang="T15">
                <a:pos x="T6" y="T7"/>
              </a:cxn>
              <a:cxn ang="T16">
                <a:pos x="T8" y="T9"/>
              </a:cxn>
              <a:cxn ang="T17">
                <a:pos x="T10" y="T11"/>
              </a:cxn>
            </a:cxnLst>
            <a:rect l="T18" t="T19" r="T20" b="T21"/>
            <a:pathLst>
              <a:path w="6162675" h="647700">
                <a:moveTo>
                  <a:pt x="0" y="0"/>
                </a:moveTo>
                <a:cubicBezTo>
                  <a:pt x="333375" y="7144"/>
                  <a:pt x="666750" y="14288"/>
                  <a:pt x="1066800" y="38100"/>
                </a:cubicBezTo>
                <a:cubicBezTo>
                  <a:pt x="1466850" y="61913"/>
                  <a:pt x="1958975" y="117475"/>
                  <a:pt x="2400300" y="142875"/>
                </a:cubicBezTo>
                <a:cubicBezTo>
                  <a:pt x="2841625" y="168275"/>
                  <a:pt x="3714750" y="190500"/>
                  <a:pt x="3714750" y="190500"/>
                </a:cubicBezTo>
                <a:cubicBezTo>
                  <a:pt x="4171950" y="204788"/>
                  <a:pt x="4735513" y="152400"/>
                  <a:pt x="5143500" y="228600"/>
                </a:cubicBezTo>
                <a:cubicBezTo>
                  <a:pt x="5551488" y="304800"/>
                  <a:pt x="5857081" y="476250"/>
                  <a:pt x="6162675" y="647700"/>
                </a:cubicBezTo>
              </a:path>
            </a:pathLst>
          </a:custGeom>
          <a:noFill/>
          <a:ln w="63500" algn="ctr">
            <a:solidFill>
              <a:schemeClr val="accent2">
                <a:lumMod val="75000"/>
              </a:schemeClr>
            </a:solidFill>
            <a:round/>
            <a:headEnd/>
            <a:tailEnd/>
          </a:ln>
        </p:spPr>
        <p:txBody>
          <a:bodyPr/>
          <a:lstStyle/>
          <a:p>
            <a:endParaRPr lang="en-US">
              <a:latin typeface="Agency FB" panose="020B0503020202020204" pitchFamily="34" charset="0"/>
            </a:endParaRPr>
          </a:p>
        </p:txBody>
      </p:sp>
      <p:sp>
        <p:nvSpPr>
          <p:cNvPr id="92168" name="Freeform 6"/>
          <p:cNvSpPr>
            <a:spLocks noChangeArrowheads="1"/>
          </p:cNvSpPr>
          <p:nvPr/>
        </p:nvSpPr>
        <p:spPr bwMode="auto">
          <a:xfrm>
            <a:off x="4133850" y="4229100"/>
            <a:ext cx="1009650" cy="504825"/>
          </a:xfrm>
          <a:custGeom>
            <a:avLst/>
            <a:gdLst>
              <a:gd name="T0" fmla="*/ 342900 w 1009650"/>
              <a:gd name="T1" fmla="*/ 476250 h 504825"/>
              <a:gd name="T2" fmla="*/ 0 w 1009650"/>
              <a:gd name="T3" fmla="*/ 381000 h 504825"/>
              <a:gd name="T4" fmla="*/ 9525 w 1009650"/>
              <a:gd name="T5" fmla="*/ 133350 h 504825"/>
              <a:gd name="T6" fmla="*/ 142875 w 1009650"/>
              <a:gd name="T7" fmla="*/ 0 h 504825"/>
              <a:gd name="T8" fmla="*/ 352425 w 1009650"/>
              <a:gd name="T9" fmla="*/ 76200 h 504825"/>
              <a:gd name="T10" fmla="*/ 714375 w 1009650"/>
              <a:gd name="T11" fmla="*/ 123825 h 504825"/>
              <a:gd name="T12" fmla="*/ 1009650 w 1009650"/>
              <a:gd name="T13" fmla="*/ 276225 h 504825"/>
              <a:gd name="T14" fmla="*/ 990600 w 1009650"/>
              <a:gd name="T15" fmla="*/ 400050 h 504825"/>
              <a:gd name="T16" fmla="*/ 790575 w 1009650"/>
              <a:gd name="T17" fmla="*/ 409575 h 504825"/>
              <a:gd name="T18" fmla="*/ 704850 w 1009650"/>
              <a:gd name="T19" fmla="*/ 504825 h 504825"/>
              <a:gd name="T20" fmla="*/ 342900 w 1009650"/>
              <a:gd name="T21" fmla="*/ 476250 h 5048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9650"/>
              <a:gd name="T34" fmla="*/ 0 h 504825"/>
              <a:gd name="T35" fmla="*/ 1009650 w 1009650"/>
              <a:gd name="T36" fmla="*/ 504825 h 5048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9650" h="504825">
                <a:moveTo>
                  <a:pt x="342900" y="476250"/>
                </a:moveTo>
                <a:cubicBezTo>
                  <a:pt x="6472" y="380128"/>
                  <a:pt x="125097" y="381000"/>
                  <a:pt x="0" y="381000"/>
                </a:cubicBezTo>
                <a:lnTo>
                  <a:pt x="9525" y="133350"/>
                </a:lnTo>
                <a:lnTo>
                  <a:pt x="142875" y="0"/>
                </a:lnTo>
                <a:lnTo>
                  <a:pt x="352425" y="76200"/>
                </a:lnTo>
                <a:cubicBezTo>
                  <a:pt x="473019" y="92496"/>
                  <a:pt x="592685" y="123825"/>
                  <a:pt x="714375" y="123825"/>
                </a:cubicBezTo>
                <a:lnTo>
                  <a:pt x="1009650" y="276225"/>
                </a:lnTo>
                <a:lnTo>
                  <a:pt x="990600" y="400050"/>
                </a:lnTo>
                <a:lnTo>
                  <a:pt x="790575" y="409575"/>
                </a:lnTo>
                <a:lnTo>
                  <a:pt x="704850" y="504825"/>
                </a:lnTo>
                <a:lnTo>
                  <a:pt x="342900" y="476250"/>
                </a:lnTo>
                <a:close/>
              </a:path>
            </a:pathLst>
          </a:custGeom>
          <a:solidFill>
            <a:srgbClr val="FFFFFF"/>
          </a:solidFill>
          <a:ln w="9525" algn="ctr">
            <a:noFill/>
            <a:round/>
            <a:headEnd/>
            <a:tailEnd/>
          </a:ln>
        </p:spPr>
        <p:txBody>
          <a:bodyPr/>
          <a:lstStyle/>
          <a:p>
            <a:endParaRPr lang="en-US">
              <a:latin typeface="Agency FB" panose="020B0503020202020204" pitchFamily="34" charset="0"/>
            </a:endParaRPr>
          </a:p>
        </p:txBody>
      </p:sp>
      <p:sp>
        <p:nvSpPr>
          <p:cNvPr id="92169" name="TextBox 7"/>
          <p:cNvSpPr txBox="1">
            <a:spLocks noChangeArrowheads="1"/>
          </p:cNvSpPr>
          <p:nvPr/>
        </p:nvSpPr>
        <p:spPr bwMode="auto">
          <a:xfrm>
            <a:off x="3343275" y="4991100"/>
            <a:ext cx="1787669"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Main Maritime Route</a:t>
            </a:r>
          </a:p>
        </p:txBody>
      </p:sp>
      <p:sp>
        <p:nvSpPr>
          <p:cNvPr id="92170" name="Oval 13"/>
          <p:cNvSpPr>
            <a:spLocks noChangeArrowheads="1"/>
          </p:cNvSpPr>
          <p:nvPr/>
        </p:nvSpPr>
        <p:spPr bwMode="auto">
          <a:xfrm>
            <a:off x="4024313" y="43688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92171" name="Oval 13"/>
          <p:cNvSpPr>
            <a:spLocks noChangeArrowheads="1"/>
          </p:cNvSpPr>
          <p:nvPr/>
        </p:nvSpPr>
        <p:spPr bwMode="auto">
          <a:xfrm>
            <a:off x="4338638" y="25019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4</a:t>
            </a:r>
          </a:p>
        </p:txBody>
      </p:sp>
      <p:sp>
        <p:nvSpPr>
          <p:cNvPr id="92172" name="Oval 13"/>
          <p:cNvSpPr>
            <a:spLocks noChangeArrowheads="1"/>
          </p:cNvSpPr>
          <p:nvPr/>
        </p:nvSpPr>
        <p:spPr bwMode="auto">
          <a:xfrm>
            <a:off x="2681288" y="27686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92173" name="Oval 13"/>
          <p:cNvSpPr>
            <a:spLocks noChangeArrowheads="1"/>
          </p:cNvSpPr>
          <p:nvPr/>
        </p:nvSpPr>
        <p:spPr bwMode="auto">
          <a:xfrm>
            <a:off x="1766888" y="37973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1</a:t>
            </a:r>
          </a:p>
        </p:txBody>
      </p:sp>
      <p:sp>
        <p:nvSpPr>
          <p:cNvPr id="92174" name="Oval 13"/>
          <p:cNvSpPr>
            <a:spLocks noChangeArrowheads="1"/>
          </p:cNvSpPr>
          <p:nvPr/>
        </p:nvSpPr>
        <p:spPr bwMode="auto">
          <a:xfrm>
            <a:off x="5338763" y="2320925"/>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5</a:t>
            </a:r>
          </a:p>
        </p:txBody>
      </p:sp>
      <p:cxnSp>
        <p:nvCxnSpPr>
          <p:cNvPr id="92175" name="Straight Connector 15"/>
          <p:cNvCxnSpPr>
            <a:cxnSpLocks noChangeShapeType="1"/>
            <a:stCxn id="92170" idx="4"/>
          </p:cNvCxnSpPr>
          <p:nvPr/>
        </p:nvCxnSpPr>
        <p:spPr bwMode="auto">
          <a:xfrm rot="5400000">
            <a:off x="3987007" y="4756943"/>
            <a:ext cx="304800" cy="11113"/>
          </a:xfrm>
          <a:prstGeom prst="line">
            <a:avLst/>
          </a:prstGeom>
          <a:noFill/>
          <a:ln w="25400" algn="ctr">
            <a:solidFill>
              <a:srgbClr val="0070C0"/>
            </a:solidFill>
            <a:prstDash val="sysDash"/>
            <a:round/>
            <a:headEnd/>
            <a:tailEnd/>
          </a:ln>
        </p:spPr>
      </p:cxnSp>
      <p:cxnSp>
        <p:nvCxnSpPr>
          <p:cNvPr id="92176" name="Straight Connector 17"/>
          <p:cNvCxnSpPr>
            <a:cxnSpLocks noChangeShapeType="1"/>
            <a:stCxn id="92172" idx="4"/>
          </p:cNvCxnSpPr>
          <p:nvPr/>
        </p:nvCxnSpPr>
        <p:spPr bwMode="auto">
          <a:xfrm rot="5400000">
            <a:off x="1891506" y="3880644"/>
            <a:ext cx="1781175" cy="39688"/>
          </a:xfrm>
          <a:prstGeom prst="line">
            <a:avLst/>
          </a:prstGeom>
          <a:noFill/>
          <a:ln w="25400" algn="ctr">
            <a:solidFill>
              <a:srgbClr val="0070C0"/>
            </a:solidFill>
            <a:prstDash val="sysDash"/>
            <a:round/>
            <a:headEnd/>
            <a:tailEnd/>
          </a:ln>
        </p:spPr>
      </p:cxnSp>
      <p:cxnSp>
        <p:nvCxnSpPr>
          <p:cNvPr id="92177" name="Straight Connector 20"/>
          <p:cNvCxnSpPr>
            <a:cxnSpLocks noChangeShapeType="1"/>
            <a:stCxn id="92173" idx="4"/>
          </p:cNvCxnSpPr>
          <p:nvPr/>
        </p:nvCxnSpPr>
        <p:spPr bwMode="auto">
          <a:xfrm rot="5400000">
            <a:off x="1510506" y="4394994"/>
            <a:ext cx="733425" cy="20638"/>
          </a:xfrm>
          <a:prstGeom prst="line">
            <a:avLst/>
          </a:prstGeom>
          <a:noFill/>
          <a:ln w="25400" algn="ctr">
            <a:solidFill>
              <a:srgbClr val="0070C0"/>
            </a:solidFill>
            <a:prstDash val="sysDash"/>
            <a:round/>
            <a:headEnd/>
            <a:tailEnd/>
          </a:ln>
        </p:spPr>
      </p:cxnSp>
      <p:cxnSp>
        <p:nvCxnSpPr>
          <p:cNvPr id="92178" name="Straight Connector 23"/>
          <p:cNvCxnSpPr>
            <a:cxnSpLocks noChangeShapeType="1"/>
            <a:stCxn id="92171" idx="4"/>
          </p:cNvCxnSpPr>
          <p:nvPr/>
        </p:nvCxnSpPr>
        <p:spPr bwMode="auto">
          <a:xfrm rot="5400000">
            <a:off x="3339307" y="3299618"/>
            <a:ext cx="1676400" cy="563563"/>
          </a:xfrm>
          <a:prstGeom prst="line">
            <a:avLst/>
          </a:prstGeom>
          <a:noFill/>
          <a:ln w="25400" algn="ctr">
            <a:solidFill>
              <a:srgbClr val="0070C0"/>
            </a:solidFill>
            <a:prstDash val="sysDash"/>
            <a:round/>
            <a:headEnd/>
            <a:tailEnd/>
          </a:ln>
        </p:spPr>
      </p:cxnSp>
      <p:cxnSp>
        <p:nvCxnSpPr>
          <p:cNvPr id="92179" name="Straight Connector 26"/>
          <p:cNvCxnSpPr>
            <a:cxnSpLocks noChangeShapeType="1"/>
          </p:cNvCxnSpPr>
          <p:nvPr/>
        </p:nvCxnSpPr>
        <p:spPr bwMode="auto">
          <a:xfrm rot="5400000">
            <a:off x="3648075" y="4648200"/>
            <a:ext cx="504825" cy="9525"/>
          </a:xfrm>
          <a:prstGeom prst="line">
            <a:avLst/>
          </a:prstGeom>
          <a:noFill/>
          <a:ln w="25400" algn="ctr">
            <a:solidFill>
              <a:srgbClr val="0070C0"/>
            </a:solidFill>
            <a:prstDash val="sysDash"/>
            <a:round/>
            <a:headEnd/>
            <a:tailEnd/>
          </a:ln>
        </p:spPr>
      </p:cxnSp>
      <p:cxnSp>
        <p:nvCxnSpPr>
          <p:cNvPr id="92180" name="Straight Connector 30"/>
          <p:cNvCxnSpPr>
            <a:cxnSpLocks noChangeShapeType="1"/>
            <a:stCxn id="92174" idx="5"/>
          </p:cNvCxnSpPr>
          <p:nvPr/>
        </p:nvCxnSpPr>
        <p:spPr bwMode="auto">
          <a:xfrm rot="16200000" flipH="1">
            <a:off x="5626894" y="2445544"/>
            <a:ext cx="882650" cy="1046162"/>
          </a:xfrm>
          <a:prstGeom prst="line">
            <a:avLst/>
          </a:prstGeom>
          <a:noFill/>
          <a:ln w="25400" algn="ctr">
            <a:solidFill>
              <a:srgbClr val="0070C0"/>
            </a:solidFill>
            <a:prstDash val="sysDash"/>
            <a:round/>
            <a:headEnd/>
            <a:tailEnd/>
          </a:ln>
        </p:spPr>
      </p:cxnSp>
      <p:cxnSp>
        <p:nvCxnSpPr>
          <p:cNvPr id="92181" name="Straight Connector 33"/>
          <p:cNvCxnSpPr>
            <a:cxnSpLocks noChangeShapeType="1"/>
          </p:cNvCxnSpPr>
          <p:nvPr/>
        </p:nvCxnSpPr>
        <p:spPr bwMode="auto">
          <a:xfrm rot="16200000" flipH="1">
            <a:off x="5801805" y="4174872"/>
            <a:ext cx="1552575" cy="0"/>
          </a:xfrm>
          <a:prstGeom prst="line">
            <a:avLst/>
          </a:prstGeom>
          <a:noFill/>
          <a:ln w="25400" algn="ctr">
            <a:solidFill>
              <a:srgbClr val="0070C0"/>
            </a:solidFill>
            <a:prstDash val="sysDash"/>
            <a:round/>
            <a:headEnd/>
            <a:tailEnd/>
          </a:ln>
        </p:spPr>
      </p:cxnSp>
      <p:sp>
        <p:nvSpPr>
          <p:cNvPr id="92182" name="TextBox 37"/>
          <p:cNvSpPr txBox="1">
            <a:spLocks noChangeArrowheads="1"/>
          </p:cNvSpPr>
          <p:nvPr/>
        </p:nvSpPr>
        <p:spPr bwMode="auto">
          <a:xfrm>
            <a:off x="1809750" y="4181475"/>
            <a:ext cx="30008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D1</a:t>
            </a:r>
          </a:p>
        </p:txBody>
      </p:sp>
      <p:sp>
        <p:nvSpPr>
          <p:cNvPr id="92183" name="TextBox 38"/>
          <p:cNvSpPr txBox="1">
            <a:spLocks noChangeArrowheads="1"/>
          </p:cNvSpPr>
          <p:nvPr/>
        </p:nvSpPr>
        <p:spPr bwMode="auto">
          <a:xfrm>
            <a:off x="2724150" y="3571875"/>
            <a:ext cx="333746"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D2</a:t>
            </a:r>
          </a:p>
        </p:txBody>
      </p:sp>
      <p:sp>
        <p:nvSpPr>
          <p:cNvPr id="92184" name="TextBox 39"/>
          <p:cNvSpPr txBox="1">
            <a:spLocks noChangeArrowheads="1"/>
          </p:cNvSpPr>
          <p:nvPr/>
        </p:nvSpPr>
        <p:spPr bwMode="auto">
          <a:xfrm>
            <a:off x="4143375" y="4562475"/>
            <a:ext cx="338554"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D3</a:t>
            </a:r>
          </a:p>
        </p:txBody>
      </p:sp>
      <p:sp>
        <p:nvSpPr>
          <p:cNvPr id="92185" name="TextBox 40"/>
          <p:cNvSpPr txBox="1">
            <a:spLocks noChangeArrowheads="1"/>
          </p:cNvSpPr>
          <p:nvPr/>
        </p:nvSpPr>
        <p:spPr bwMode="auto">
          <a:xfrm>
            <a:off x="3857625" y="3114675"/>
            <a:ext cx="33214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D4</a:t>
            </a:r>
          </a:p>
        </p:txBody>
      </p:sp>
      <p:sp>
        <p:nvSpPr>
          <p:cNvPr id="92186" name="TextBox 41"/>
          <p:cNvSpPr txBox="1">
            <a:spLocks noChangeArrowheads="1"/>
          </p:cNvSpPr>
          <p:nvPr/>
        </p:nvSpPr>
        <p:spPr bwMode="auto">
          <a:xfrm>
            <a:off x="6019800" y="2695575"/>
            <a:ext cx="33695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D5</a:t>
            </a:r>
          </a:p>
        </p:txBody>
      </p:sp>
      <p:cxnSp>
        <p:nvCxnSpPr>
          <p:cNvPr id="92187" name="Straight Connector 43"/>
          <p:cNvCxnSpPr>
            <a:cxnSpLocks noChangeShapeType="1"/>
            <a:stCxn id="92173" idx="5"/>
          </p:cNvCxnSpPr>
          <p:nvPr/>
        </p:nvCxnSpPr>
        <p:spPr bwMode="auto">
          <a:xfrm rot="16200000" flipH="1">
            <a:off x="1878806" y="4098132"/>
            <a:ext cx="434975" cy="246062"/>
          </a:xfrm>
          <a:prstGeom prst="line">
            <a:avLst/>
          </a:prstGeom>
          <a:noFill/>
          <a:ln w="25400" algn="ctr">
            <a:solidFill>
              <a:srgbClr val="00B0F0"/>
            </a:solidFill>
            <a:prstDash val="sysDash"/>
            <a:round/>
            <a:headEnd/>
            <a:tailEnd/>
          </a:ln>
        </p:spPr>
      </p:cxnSp>
      <p:cxnSp>
        <p:nvCxnSpPr>
          <p:cNvPr id="92188" name="Straight Connector 45"/>
          <p:cNvCxnSpPr>
            <a:cxnSpLocks noChangeShapeType="1"/>
            <a:stCxn id="92172" idx="5"/>
          </p:cNvCxnSpPr>
          <p:nvPr/>
        </p:nvCxnSpPr>
        <p:spPr bwMode="auto">
          <a:xfrm rot="16200000" flipH="1">
            <a:off x="2493169" y="3369469"/>
            <a:ext cx="1092200" cy="303212"/>
          </a:xfrm>
          <a:prstGeom prst="line">
            <a:avLst/>
          </a:prstGeom>
          <a:noFill/>
          <a:ln w="25400" algn="ctr">
            <a:solidFill>
              <a:srgbClr val="00B0F0"/>
            </a:solidFill>
            <a:prstDash val="sysDash"/>
            <a:round/>
            <a:headEnd/>
            <a:tailEnd/>
          </a:ln>
        </p:spPr>
      </p:cxnSp>
      <p:cxnSp>
        <p:nvCxnSpPr>
          <p:cNvPr id="92189" name="Straight Connector 48"/>
          <p:cNvCxnSpPr>
            <a:cxnSpLocks noChangeShapeType="1"/>
            <a:stCxn id="92171" idx="4"/>
          </p:cNvCxnSpPr>
          <p:nvPr/>
        </p:nvCxnSpPr>
        <p:spPr bwMode="auto">
          <a:xfrm rot="5400000">
            <a:off x="3786982" y="3290093"/>
            <a:ext cx="1219200" cy="125413"/>
          </a:xfrm>
          <a:prstGeom prst="line">
            <a:avLst/>
          </a:prstGeom>
          <a:noFill/>
          <a:ln w="25400" algn="ctr">
            <a:solidFill>
              <a:srgbClr val="00B0F0"/>
            </a:solidFill>
            <a:prstDash val="sysDash"/>
            <a:round/>
            <a:headEnd/>
            <a:tailEnd/>
          </a:ln>
        </p:spPr>
      </p:cxnSp>
      <p:cxnSp>
        <p:nvCxnSpPr>
          <p:cNvPr id="92190" name="Straight Connector 51"/>
          <p:cNvCxnSpPr>
            <a:cxnSpLocks noChangeShapeType="1"/>
            <a:endCxn id="92170" idx="0"/>
          </p:cNvCxnSpPr>
          <p:nvPr/>
        </p:nvCxnSpPr>
        <p:spPr bwMode="auto">
          <a:xfrm rot="5400000">
            <a:off x="3974306" y="4180682"/>
            <a:ext cx="358775" cy="17462"/>
          </a:xfrm>
          <a:prstGeom prst="line">
            <a:avLst/>
          </a:prstGeom>
          <a:noFill/>
          <a:ln w="25400" algn="ctr">
            <a:solidFill>
              <a:srgbClr val="00B0F0"/>
            </a:solidFill>
            <a:prstDash val="sysDash"/>
            <a:round/>
            <a:headEnd/>
            <a:tailEnd/>
          </a:ln>
        </p:spPr>
      </p:cxnSp>
      <p:sp>
        <p:nvSpPr>
          <p:cNvPr id="92191" name="TextBox 7"/>
          <p:cNvSpPr txBox="1">
            <a:spLocks noChangeArrowheads="1"/>
          </p:cNvSpPr>
          <p:nvPr/>
        </p:nvSpPr>
        <p:spPr bwMode="auto">
          <a:xfrm>
            <a:off x="5130944" y="4142892"/>
            <a:ext cx="909223" cy="369332"/>
          </a:xfrm>
          <a:prstGeom prst="rect">
            <a:avLst/>
          </a:prstGeom>
          <a:noFill/>
          <a:ln w="9525">
            <a:noFill/>
            <a:miter lim="800000"/>
            <a:headEnd/>
            <a:tailEnd/>
          </a:ln>
        </p:spPr>
        <p:txBody>
          <a:bodyPr wrap="none">
            <a:spAutoFit/>
          </a:bodyPr>
          <a:lstStyle/>
          <a:p>
            <a:r>
              <a:rPr lang="en-US" sz="1800" b="1" dirty="0">
                <a:latin typeface="Agency FB" panose="020B0503020202020204" pitchFamily="34" charset="0"/>
              </a:rPr>
              <a:t>Deviation</a:t>
            </a:r>
          </a:p>
        </p:txBody>
      </p:sp>
      <p:sp>
        <p:nvSpPr>
          <p:cNvPr id="92166" name="Rectangle 8"/>
          <p:cNvSpPr>
            <a:spLocks noChangeArrowheads="1"/>
          </p:cNvSpPr>
          <p:nvPr/>
        </p:nvSpPr>
        <p:spPr bwMode="auto">
          <a:xfrm>
            <a:off x="1517650" y="1768475"/>
            <a:ext cx="6400800" cy="3657600"/>
          </a:xfrm>
          <a:prstGeom prst="rect">
            <a:avLst/>
          </a:prstGeom>
          <a:noFill/>
          <a:ln w="38100">
            <a:solidFill>
              <a:srgbClr val="808080"/>
            </a:solidFill>
            <a:miter lim="800000"/>
            <a:headEnd/>
            <a:tailEnd/>
          </a:ln>
        </p:spPr>
        <p:txBody>
          <a:bodyPr wrap="none" anchor="ctr"/>
          <a:lstStyle/>
          <a:p>
            <a:pPr eaLnBrk="0" hangingPunct="0"/>
            <a:endParaRPr lang="en-US">
              <a:latin typeface="Agency FB" panose="020B0503020202020204" pitchFamily="34" charset="0"/>
            </a:endParaRPr>
          </a:p>
        </p:txBody>
      </p:sp>
      <p:sp>
        <p:nvSpPr>
          <p:cNvPr id="32"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335900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z="1600" dirty="0"/>
              <a:t>Deviation from the Main Shipping Route of Mediterranean Container Ports</a:t>
            </a:r>
            <a:br>
              <a:rPr lang="en-US" sz="1600" dirty="0"/>
            </a:br>
            <a:br>
              <a:rPr lang="en-US" sz="1600" dirty="0"/>
            </a:br>
            <a:br>
              <a:rPr lang="en-US" sz="1600" dirty="0"/>
            </a:b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24" y="757968"/>
            <a:ext cx="8778240" cy="5741713"/>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9001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0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6282"/>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0" y="6289575"/>
            <a:ext cx="9144000" cy="307777"/>
          </a:xfrm>
          <a:prstGeom prst="rect">
            <a:avLst/>
          </a:prstGeom>
        </p:spPr>
        <p:txBody>
          <a:bodyPr wrap="square">
            <a:spAutoFit/>
          </a:bodyPr>
          <a:lstStyle/>
          <a:p>
            <a:r>
              <a:rPr lang="it-IT" sz="1400" dirty="0"/>
              <a:t>http://www.marinetraffic.com/ais/details/ships/shipid:730596/mmsi:565570000/imo:9342499/vessel:MAERSK_ALTAIR</a:t>
            </a:r>
          </a:p>
        </p:txBody>
      </p:sp>
    </p:spTree>
    <p:extLst>
      <p:ext uri="{BB962C8B-B14F-4D97-AF65-F5344CB8AC3E}">
        <p14:creationId xmlns:p14="http://schemas.microsoft.com/office/powerpoint/2010/main" val="1127888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4"/>
          <p:cNvSpPr>
            <a:spLocks noGrp="1" noChangeArrowheads="1"/>
          </p:cNvSpPr>
          <p:nvPr>
            <p:ph type="title"/>
          </p:nvPr>
        </p:nvSpPr>
        <p:spPr/>
        <p:txBody>
          <a:bodyPr/>
          <a:lstStyle/>
          <a:p>
            <a:pPr eaLnBrk="1" hangingPunct="1"/>
            <a:r>
              <a:rPr lang="en-US" dirty="0"/>
              <a:t>Tonnage by Country of Registry, 2013</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1081676652"/>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70965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49"/>
          <p:cNvSpPr>
            <a:spLocks noGrp="1" noChangeArrowheads="1"/>
          </p:cNvSpPr>
          <p:nvPr>
            <p:ph type="title"/>
          </p:nvPr>
        </p:nvSpPr>
        <p:spPr/>
        <p:txBody>
          <a:bodyPr/>
          <a:lstStyle/>
          <a:p>
            <a:pPr eaLnBrk="1" hangingPunct="1"/>
            <a:r>
              <a:rPr lang="en-US" sz="3200" dirty="0"/>
              <a:t>Maritime Shipping Characteristics</a:t>
            </a:r>
            <a:br>
              <a:rPr lang="en-US" sz="3200" dirty="0"/>
            </a:br>
            <a:endParaRPr lang="en-US" sz="3200" dirty="0"/>
          </a:p>
        </p:txBody>
      </p:sp>
      <p:graphicFrame>
        <p:nvGraphicFramePr>
          <p:cNvPr id="498509" name="Group 845"/>
          <p:cNvGraphicFramePr>
            <a:graphicFrameLocks noGrp="1"/>
          </p:cNvGraphicFramePr>
          <p:nvPr>
            <p:ph idx="1"/>
            <p:extLst>
              <p:ext uri="{D42A27DB-BD31-4B8C-83A1-F6EECF244321}">
                <p14:modId xmlns:p14="http://schemas.microsoft.com/office/powerpoint/2010/main" val="3706361324"/>
              </p:ext>
            </p:extLst>
          </p:nvPr>
        </p:nvGraphicFramePr>
        <p:xfrm>
          <a:off x="92075" y="1082675"/>
          <a:ext cx="8959849" cy="5212080"/>
        </p:xfrm>
        <a:graphic>
          <a:graphicData uri="http://schemas.openxmlformats.org/drawingml/2006/table">
            <a:tbl>
              <a:tblPr firstRow="1" firstCol="1" bandRow="1">
                <a:tableStyleId>{37CE84F3-28C3-443E-9E96-99CF82512B78}</a:tableStyleId>
              </a:tblPr>
              <a:tblGrid>
                <a:gridCol w="1890425">
                  <a:extLst>
                    <a:ext uri="{9D8B030D-6E8A-4147-A177-3AD203B41FA5}">
                      <a16:colId xmlns:a16="http://schemas.microsoft.com/office/drawing/2014/main" val="20000"/>
                    </a:ext>
                  </a:extLst>
                </a:gridCol>
                <a:gridCol w="3111059">
                  <a:extLst>
                    <a:ext uri="{9D8B030D-6E8A-4147-A177-3AD203B41FA5}">
                      <a16:colId xmlns:a16="http://schemas.microsoft.com/office/drawing/2014/main" val="20001"/>
                    </a:ext>
                  </a:extLst>
                </a:gridCol>
                <a:gridCol w="3958365">
                  <a:extLst>
                    <a:ext uri="{9D8B030D-6E8A-4147-A177-3AD203B41FA5}">
                      <a16:colId xmlns:a16="http://schemas.microsoft.com/office/drawing/2014/main" val="20002"/>
                    </a:ext>
                  </a:extLst>
                </a:gridCol>
              </a:tblGrid>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 </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Tramping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Liner Shipping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0"/>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Transportation Demand</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01"/>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Number of shippers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Few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Many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2"/>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Quantity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Large</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Small</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3"/>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Density</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High (weight)</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 (volume)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4"/>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Unit value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5"/>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Regularity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6"/>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Transportation Supply</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07"/>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Contract</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Vessel</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 (bill of lading)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8"/>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Vessels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Liquid and bulk</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General cargo</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9"/>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Frequency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0"/>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Implications</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11"/>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Liquid and main bulk commodities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Minor bulk and general cargo (containerized)</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2"/>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Services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Supply / demand regulation</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Prior to demand</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3"/>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 elasticity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4"/>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Markets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Developing / developed countries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Developed / developed countries</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5"/>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Share in Maritime Transport (2000)</a:t>
                      </a:r>
                      <a:endParaRPr kumimoji="0" lang="en-US" sz="1200" b="1" i="0" u="none" strike="noStrike" cap="none" normalizeH="0" baseline="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16"/>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Tons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70%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30%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7"/>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Value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20%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80%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8"/>
                  </a:ext>
                </a:extLst>
              </a:tr>
            </a:tbl>
          </a:graphicData>
        </a:graphic>
      </p:graphicFrame>
      <p:sp>
        <p:nvSpPr>
          <p:cNvPr id="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985207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noChangeArrowheads="1"/>
          </p:cNvSpPr>
          <p:nvPr>
            <p:ph type="title"/>
          </p:nvPr>
        </p:nvSpPr>
        <p:spPr/>
        <p:txBody>
          <a:bodyPr/>
          <a:lstStyle/>
          <a:p>
            <a:pPr eaLnBrk="1" hangingPunct="1"/>
            <a:r>
              <a:rPr lang="en-US" dirty="0"/>
              <a:t>Types of Maritime Cargo</a:t>
            </a:r>
            <a:br>
              <a:rPr lang="en-US" dirty="0"/>
            </a:br>
            <a:endParaRPr lang="en-US" dirty="0"/>
          </a:p>
        </p:txBody>
      </p:sp>
      <p:graphicFrame>
        <p:nvGraphicFramePr>
          <p:cNvPr id="750787" name="Group 195"/>
          <p:cNvGraphicFramePr>
            <a:graphicFrameLocks noGrp="1"/>
          </p:cNvGraphicFramePr>
          <p:nvPr>
            <p:ph idx="1"/>
            <p:extLst>
              <p:ext uri="{D42A27DB-BD31-4B8C-83A1-F6EECF244321}">
                <p14:modId xmlns:p14="http://schemas.microsoft.com/office/powerpoint/2010/main" val="1933718868"/>
              </p:ext>
            </p:extLst>
          </p:nvPr>
        </p:nvGraphicFramePr>
        <p:xfrm>
          <a:off x="92075" y="1082675"/>
          <a:ext cx="8959848" cy="4456176"/>
        </p:xfrm>
        <a:graphic>
          <a:graphicData uri="http://schemas.openxmlformats.org/drawingml/2006/table">
            <a:tbl>
              <a:tblPr firstRow="1" firstCol="1" bandRow="1">
                <a:tableStyleId>{37CE84F3-28C3-443E-9E96-99CF82512B78}</a:tableStyleId>
              </a:tblPr>
              <a:tblGrid>
                <a:gridCol w="2239962">
                  <a:extLst>
                    <a:ext uri="{9D8B030D-6E8A-4147-A177-3AD203B41FA5}">
                      <a16:colId xmlns:a16="http://schemas.microsoft.com/office/drawing/2014/main" val="20000"/>
                    </a:ext>
                  </a:extLst>
                </a:gridCol>
                <a:gridCol w="2239962">
                  <a:extLst>
                    <a:ext uri="{9D8B030D-6E8A-4147-A177-3AD203B41FA5}">
                      <a16:colId xmlns:a16="http://schemas.microsoft.com/office/drawing/2014/main" val="20001"/>
                    </a:ext>
                  </a:extLst>
                </a:gridCol>
                <a:gridCol w="2239962">
                  <a:extLst>
                    <a:ext uri="{9D8B030D-6E8A-4147-A177-3AD203B41FA5}">
                      <a16:colId xmlns:a16="http://schemas.microsoft.com/office/drawing/2014/main" val="20002"/>
                    </a:ext>
                  </a:extLst>
                </a:gridCol>
                <a:gridCol w="2239962">
                  <a:extLst>
                    <a:ext uri="{9D8B030D-6E8A-4147-A177-3AD203B41FA5}">
                      <a16:colId xmlns:a16="http://schemas.microsoft.com/office/drawing/2014/main" val="20003"/>
                    </a:ext>
                  </a:extLst>
                </a:gridCol>
              </a:tblGrid>
              <a:tr h="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dirty="0">
                          <a:ln>
                            <a:noFill/>
                          </a:ln>
                          <a:effectLst/>
                        </a:rPr>
                        <a:t>Commodity type</a:t>
                      </a:r>
                      <a:endParaRPr kumimoji="0" lang="en-US" sz="14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Examples</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Maritime Transshipment</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Inland distribution</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rPr>
                        <a:t>Liquid</a:t>
                      </a:r>
                      <a:endParaRPr kumimoji="0" lang="en-US" sz="1400" b="1" i="0" u="none" strike="noStrike" cap="none" normalizeH="0" baseline="0" dirty="0">
                        <a:ln>
                          <a:noFill/>
                        </a:ln>
                        <a:solidFill>
                          <a:schemeClr val="tx1"/>
                        </a:solidFill>
                        <a:effectLst/>
                        <a:latin typeface="Arial Narrow" pitchFamily="34" charset="0"/>
                      </a:endParaRPr>
                    </a:p>
                  </a:txBody>
                  <a:tcPr marL="105411" marR="105411" horzOverflow="overflow"/>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A) Normal pressure and temperature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Crude oil, most oil products, wine, </a:t>
                      </a:r>
                      <a:r>
                        <a:rPr kumimoji="0" lang="en-US" sz="1200" u="none" strike="noStrike" cap="none" normalizeH="0" baseline="0" dirty="0" err="1">
                          <a:ln>
                            <a:noFill/>
                          </a:ln>
                          <a:effectLst/>
                        </a:rPr>
                        <a:t>slurried</a:t>
                      </a:r>
                      <a:r>
                        <a:rPr kumimoji="0" lang="en-US" sz="1200" u="none" strike="noStrike" cap="none" normalizeH="0" baseline="0" dirty="0">
                          <a:ln>
                            <a:noFill/>
                          </a:ln>
                          <a:effectLst/>
                        </a:rPr>
                        <a:t> coal</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u="none" strike="noStrike" cap="none" normalizeH="0" baseline="0">
                          <a:ln>
                            <a:noFill/>
                          </a:ln>
                          <a:effectLst/>
                        </a:rPr>
                        <a:t>Pump/pipe</a:t>
                      </a:r>
                      <a:endParaRPr kumimoji="0" lang="en-US" sz="1200" b="0" i="0" u="none" strike="noStrike" cap="none" normalizeH="0" baseline="0">
                        <a:ln>
                          <a:noFill/>
                        </a:ln>
                        <a:solidFill>
                          <a:schemeClr val="tx1"/>
                        </a:solidFill>
                        <a:effectLst/>
                        <a:latin typeface="Arial Narrow" pitchFamily="34" charset="0"/>
                        <a:cs typeface="Times New Roman" pitchFamily="18"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Pipeline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 Other pressure and temperature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Liquefied gases (LNG, LPG), heavy oils, latex, bitumen, vegetable oils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Pumps, temperature controlled pipelines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Temperature controlled pipelines</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Dry Bulk</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0">
                <a:tc>
                  <a:txBody>
                    <a:bodyPr/>
                    <a:lstStyle/>
                    <a:p>
                      <a:pPr marL="381000" marR="0" lvl="0" indent="-38100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A) Flowing</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Grain, sugar, powders (alumina, cement)</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Pneumatic / suction, conveyor, grabs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Pipes, conveyors, 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 Irregular</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Coal, iron ores, non-ferrous ores, phosphate rock</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Grab, conveyor</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Conveyor, 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Neo Bulk</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Forest products, steel products, baled scrap</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Lift-on/lift-off, roll-on/roll-off</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7"/>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Wheeled Units</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Cars, lorries, rail wagons</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Roll-on/roll-off</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Rail wagon, lorry</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Refrigerated/chilled cargo</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Meat, fruit, dairy produce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Lift-on/lift-off</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Rail wagon, lorry</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9"/>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177916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title"/>
          </p:nvPr>
        </p:nvSpPr>
        <p:spPr/>
        <p:txBody>
          <a:bodyPr/>
          <a:lstStyle/>
          <a:p>
            <a:pPr eaLnBrk="1" hangingPunct="1"/>
            <a:r>
              <a:rPr lang="en-US" sz="2800" dirty="0"/>
              <a:t>Cargo, Trade and Ship Characteristics</a:t>
            </a:r>
            <a:br>
              <a:rPr lang="en-US" sz="2800" dirty="0"/>
            </a:br>
            <a:br>
              <a:rPr lang="en-US" sz="2800" dirty="0"/>
            </a:br>
            <a:endParaRPr lang="en-US" sz="2800" dirty="0"/>
          </a:p>
        </p:txBody>
      </p:sp>
      <p:graphicFrame>
        <p:nvGraphicFramePr>
          <p:cNvPr id="535690" name="Group 138"/>
          <p:cNvGraphicFramePr>
            <a:graphicFrameLocks noGrp="1"/>
          </p:cNvGraphicFramePr>
          <p:nvPr>
            <p:ph idx="1"/>
            <p:extLst>
              <p:ext uri="{D42A27DB-BD31-4B8C-83A1-F6EECF244321}">
                <p14:modId xmlns:p14="http://schemas.microsoft.com/office/powerpoint/2010/main" val="2284195425"/>
              </p:ext>
            </p:extLst>
          </p:nvPr>
        </p:nvGraphicFramePr>
        <p:xfrm>
          <a:off x="92075" y="764704"/>
          <a:ext cx="8959851" cy="5344160"/>
        </p:xfrm>
        <a:graphic>
          <a:graphicData uri="http://schemas.openxmlformats.org/drawingml/2006/table">
            <a:tbl>
              <a:tblPr firstRow="1" firstCol="1">
                <a:tableStyleId>{37CE84F3-28C3-443E-9E96-99CF82512B78}</a:tableStyleId>
              </a:tblPr>
              <a:tblGrid>
                <a:gridCol w="1862976">
                  <a:extLst>
                    <a:ext uri="{9D8B030D-6E8A-4147-A177-3AD203B41FA5}">
                      <a16:colId xmlns:a16="http://schemas.microsoft.com/office/drawing/2014/main" val="20000"/>
                    </a:ext>
                  </a:extLst>
                </a:gridCol>
                <a:gridCol w="4862403">
                  <a:extLst>
                    <a:ext uri="{9D8B030D-6E8A-4147-A177-3AD203B41FA5}">
                      <a16:colId xmlns:a16="http://schemas.microsoft.com/office/drawing/2014/main" val="20001"/>
                    </a:ext>
                  </a:extLst>
                </a:gridCol>
                <a:gridCol w="2234472">
                  <a:extLst>
                    <a:ext uri="{9D8B030D-6E8A-4147-A177-3AD203B41FA5}">
                      <a16:colId xmlns:a16="http://schemas.microsoft.com/office/drawing/2014/main" val="20002"/>
                    </a:ext>
                  </a:extLst>
                </a:gridCol>
              </a:tblGrid>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rPr>
                        <a:t>Cargo Type</a:t>
                      </a:r>
                      <a:endParaRPr kumimoji="0" lang="en-US" sz="20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effectLst/>
                        </a:rPr>
                        <a:t>Trade Characteristics</a:t>
                      </a:r>
                      <a:endParaRPr kumimoji="0" lang="en-US" sz="20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effectLst/>
                        </a:rPr>
                        <a:t>Vessel Size</a:t>
                      </a:r>
                      <a:endParaRPr kumimoji="0" lang="en-US" sz="2000" b="1" i="0" u="none" strike="noStrike" cap="none" normalizeH="0" baseline="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General Cargo</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1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Conventional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Varied small consignments, Numerous consignees, Slow handling rates, Various routes, Numerous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573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Unitized (containers)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More uniform cargo, Rapid handling, Many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Medium to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3"/>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Dry Bulk</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Grain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to medium consignments, Varied handling rates, Many restrictive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to medium</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5"/>
                  </a:ext>
                </a:extLst>
              </a:tr>
              <a:tr h="573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Ores/coal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Large consignments, Long hauls, Moderate handling rates, Specialized terminals, Few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Medium to very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6"/>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Liquid</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Crude oil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Very large consignments, Long hauls, Few routes, Specialized terminals, Few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Very large to ultra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8"/>
                  </a:ext>
                </a:extLst>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Oil products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shipments, Numerous consignees, Many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Small to medium</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9"/>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71877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Characteristics of Short Sea Shipping Services</a:t>
            </a:r>
            <a:br>
              <a:rPr lang="en-US" sz="2800" dirty="0"/>
            </a:br>
            <a:endParaRPr lang="en-US" sz="2800" dirty="0"/>
          </a:p>
        </p:txBody>
      </p:sp>
      <p:graphicFrame>
        <p:nvGraphicFramePr>
          <p:cNvPr id="668748" name="Group 76"/>
          <p:cNvGraphicFramePr>
            <a:graphicFrameLocks noGrp="1"/>
          </p:cNvGraphicFramePr>
          <p:nvPr>
            <p:ph idx="1"/>
            <p:extLst>
              <p:ext uri="{D42A27DB-BD31-4B8C-83A1-F6EECF244321}">
                <p14:modId xmlns:p14="http://schemas.microsoft.com/office/powerpoint/2010/main" val="3334022313"/>
              </p:ext>
            </p:extLst>
          </p:nvPr>
        </p:nvGraphicFramePr>
        <p:xfrm>
          <a:off x="92075" y="1082675"/>
          <a:ext cx="8959852" cy="4937760"/>
        </p:xfrm>
        <a:graphic>
          <a:graphicData uri="http://schemas.openxmlformats.org/drawingml/2006/table">
            <a:tbl>
              <a:tblPr firstRow="1" firstCol="1" bandRow="1">
                <a:tableStyleId>{37CE84F3-28C3-443E-9E96-99CF82512B78}</a:tableStyleId>
              </a:tblPr>
              <a:tblGrid>
                <a:gridCol w="1686621">
                  <a:extLst>
                    <a:ext uri="{9D8B030D-6E8A-4147-A177-3AD203B41FA5}">
                      <a16:colId xmlns:a16="http://schemas.microsoft.com/office/drawing/2014/main" val="20000"/>
                    </a:ext>
                  </a:extLst>
                </a:gridCol>
                <a:gridCol w="2335899">
                  <a:extLst>
                    <a:ext uri="{9D8B030D-6E8A-4147-A177-3AD203B41FA5}">
                      <a16:colId xmlns:a16="http://schemas.microsoft.com/office/drawing/2014/main" val="20001"/>
                    </a:ext>
                  </a:extLst>
                </a:gridCol>
                <a:gridCol w="2468666">
                  <a:extLst>
                    <a:ext uri="{9D8B030D-6E8A-4147-A177-3AD203B41FA5}">
                      <a16:colId xmlns:a16="http://schemas.microsoft.com/office/drawing/2014/main" val="20002"/>
                    </a:ext>
                  </a:extLst>
                </a:gridCol>
                <a:gridCol w="2468666">
                  <a:extLst>
                    <a:ext uri="{9D8B030D-6E8A-4147-A177-3AD203B41FA5}">
                      <a16:colId xmlns:a16="http://schemas.microsoft.com/office/drawing/2014/main" val="775981921"/>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Characteristics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Regional Short Sea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Feeder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Ferry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Market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or intra-corporation cargo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Feeder cargo (from/to </a:t>
                      </a:r>
                      <a:r>
                        <a:rPr kumimoji="0" lang="en-US" sz="1600" u="none" strike="noStrike" cap="none" normalizeH="0" baseline="0" dirty="0" err="1">
                          <a:ln>
                            <a:noFill/>
                          </a:ln>
                          <a:effectLst/>
                          <a:latin typeface="Arial Narrow" panose="020B0606020202030204" pitchFamily="34" charset="0"/>
                        </a:rPr>
                        <a:t>deepsea</a:t>
                      </a:r>
                      <a:r>
                        <a:rPr kumimoji="0" lang="en-US" sz="1600" u="none" strike="noStrike" cap="none" normalizeH="0" baseline="0" dirty="0">
                          <a:ln>
                            <a:noFill/>
                          </a:ln>
                          <a:effectLst/>
                          <a:latin typeface="Arial Narrow" panose="020B0606020202030204" pitchFamily="34" charset="0"/>
                        </a:rPr>
                        <a:t>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cargo over short distances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350150252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Fixed schedule with low 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Shipping line schedule</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Fixed schedule with high 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12502573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Service orientation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loop</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Transshipment hubs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Point to point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395795682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Operations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Lift-on/Lift-off (Lo/Lo); Roll-on/Roll-off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u="none" strike="noStrike" cap="none" normalizeH="0" baseline="0" dirty="0">
                          <a:ln>
                            <a:noFill/>
                          </a:ln>
                          <a:effectLst/>
                          <a:latin typeface="Arial Narrow" panose="020B0606020202030204" pitchFamily="34" charset="0"/>
                        </a:rPr>
                        <a:t>Lift-on/Lift-off (Lo/Lo)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Roll-on/Roll-off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Cargo type</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Containers, break bulk,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Containers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Trucks, trailers, passengers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Infrastructure Requirements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Shore-side cranes, warehouses and container storage areas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Shore-side cranes and container storage areas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Minimal (quays), particularly if vessels have self-sustaining ramps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Competition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Road and rail transport (if present)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Direct port calls. Ferry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Road and air transport (if present). Feeder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2205276880"/>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86954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
          <p:cNvSpPr/>
          <p:nvPr/>
        </p:nvSpPr>
        <p:spPr bwMode="auto">
          <a:xfrm>
            <a:off x="635000" y="2090771"/>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itle 4"/>
          <p:cNvSpPr>
            <a:spLocks noGrp="1"/>
          </p:cNvSpPr>
          <p:nvPr>
            <p:ph type="title"/>
          </p:nvPr>
        </p:nvSpPr>
        <p:spPr/>
        <p:txBody>
          <a:bodyPr/>
          <a:lstStyle/>
          <a:p>
            <a:endParaRPr lang="en-US"/>
          </a:p>
        </p:txBody>
      </p:sp>
      <p:sp>
        <p:nvSpPr>
          <p:cNvPr id="10" name="Freeform: Shape 9"/>
          <p:cNvSpPr/>
          <p:nvPr/>
        </p:nvSpPr>
        <p:spPr>
          <a:xfrm>
            <a:off x="983293" y="4498201"/>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p:nvSpPr>
        <p:spPr>
          <a:xfrm>
            <a:off x="2173266" y="4396636"/>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p:cNvSpPr/>
          <p:nvPr/>
        </p:nvSpPr>
        <p:spPr>
          <a:xfrm>
            <a:off x="864296" y="2103190"/>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p:nvPr/>
        </p:nvSpPr>
        <p:spPr>
          <a:xfrm>
            <a:off x="2736937" y="4146115"/>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p:cNvSpPr/>
          <p:nvPr/>
        </p:nvSpPr>
        <p:spPr>
          <a:xfrm>
            <a:off x="1024002" y="2892031"/>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p:nvSpPr>
        <p:spPr>
          <a:xfrm>
            <a:off x="1484334" y="3620022"/>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a:off x="2599151" y="2880986"/>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a:off x="2793304" y="3169085"/>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p:nvPr/>
        </p:nvSpPr>
        <p:spPr>
          <a:xfrm>
            <a:off x="2661781" y="3288082"/>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2855934" y="3457184"/>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a:off x="2304789" y="2868460"/>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p:cNvSpPr/>
          <p:nvPr/>
        </p:nvSpPr>
        <p:spPr>
          <a:xfrm>
            <a:off x="1447800" y="2621280"/>
            <a:ext cx="617397" cy="1930400"/>
          </a:xfrm>
          <a:custGeom>
            <a:avLst/>
            <a:gdLst>
              <a:gd name="connsiteX0" fmla="*/ 182880 w 617397"/>
              <a:gd name="connsiteY0" fmla="*/ 1930400 h 1930400"/>
              <a:gd name="connsiteX1" fmla="*/ 614680 w 617397"/>
              <a:gd name="connsiteY1" fmla="*/ 391160 h 1930400"/>
              <a:gd name="connsiteX2" fmla="*/ 0 w 617397"/>
              <a:gd name="connsiteY2" fmla="*/ 0 h 1930400"/>
            </a:gdLst>
            <a:ahLst/>
            <a:cxnLst>
              <a:cxn ang="0">
                <a:pos x="connsiteX0" y="connsiteY0"/>
              </a:cxn>
              <a:cxn ang="0">
                <a:pos x="connsiteX1" y="connsiteY1"/>
              </a:cxn>
              <a:cxn ang="0">
                <a:pos x="connsiteX2" y="connsiteY2"/>
              </a:cxn>
            </a:cxnLst>
            <a:rect l="l" t="t" r="r" b="b"/>
            <a:pathLst>
              <a:path w="617397" h="1930400">
                <a:moveTo>
                  <a:pt x="182880" y="1930400"/>
                </a:moveTo>
                <a:cubicBezTo>
                  <a:pt x="414020" y="1321646"/>
                  <a:pt x="645160" y="712893"/>
                  <a:pt x="614680" y="391160"/>
                </a:cubicBezTo>
                <a:cubicBezTo>
                  <a:pt x="584200" y="69427"/>
                  <a:pt x="292100" y="3471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a:off x="1681480" y="3840480"/>
            <a:ext cx="629920" cy="543560"/>
          </a:xfrm>
          <a:custGeom>
            <a:avLst/>
            <a:gdLst>
              <a:gd name="connsiteX0" fmla="*/ 629920 w 629920"/>
              <a:gd name="connsiteY0" fmla="*/ 543560 h 543560"/>
              <a:gd name="connsiteX1" fmla="*/ 411480 w 629920"/>
              <a:gd name="connsiteY1" fmla="*/ 386080 h 543560"/>
              <a:gd name="connsiteX2" fmla="*/ 0 w 629920"/>
              <a:gd name="connsiteY2" fmla="*/ 0 h 543560"/>
            </a:gdLst>
            <a:ahLst/>
            <a:cxnLst>
              <a:cxn ang="0">
                <a:pos x="connsiteX0" y="connsiteY0"/>
              </a:cxn>
              <a:cxn ang="0">
                <a:pos x="connsiteX1" y="connsiteY1"/>
              </a:cxn>
              <a:cxn ang="0">
                <a:pos x="connsiteX2" y="connsiteY2"/>
              </a:cxn>
            </a:cxnLst>
            <a:rect l="l" t="t" r="r" b="b"/>
            <a:pathLst>
              <a:path w="629920" h="543560">
                <a:moveTo>
                  <a:pt x="629920" y="543560"/>
                </a:moveTo>
                <a:cubicBezTo>
                  <a:pt x="573193" y="510116"/>
                  <a:pt x="516467" y="476673"/>
                  <a:pt x="411480" y="386080"/>
                </a:cubicBezTo>
                <a:cubicBezTo>
                  <a:pt x="306493" y="295487"/>
                  <a:pt x="153246" y="14774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p:cNvSpPr/>
          <p:nvPr/>
        </p:nvSpPr>
        <p:spPr>
          <a:xfrm>
            <a:off x="1676400" y="3804851"/>
            <a:ext cx="1143000" cy="370909"/>
          </a:xfrm>
          <a:custGeom>
            <a:avLst/>
            <a:gdLst>
              <a:gd name="connsiteX0" fmla="*/ 0 w 1143000"/>
              <a:gd name="connsiteY0" fmla="*/ 69 h 370909"/>
              <a:gd name="connsiteX1" fmla="*/ 401320 w 1143000"/>
              <a:gd name="connsiteY1" fmla="*/ 61029 h 370909"/>
              <a:gd name="connsiteX2" fmla="*/ 1143000 w 1143000"/>
              <a:gd name="connsiteY2" fmla="*/ 370909 h 370909"/>
            </a:gdLst>
            <a:ahLst/>
            <a:cxnLst>
              <a:cxn ang="0">
                <a:pos x="connsiteX0" y="connsiteY0"/>
              </a:cxn>
              <a:cxn ang="0">
                <a:pos x="connsiteX1" y="connsiteY1"/>
              </a:cxn>
              <a:cxn ang="0">
                <a:pos x="connsiteX2" y="connsiteY2"/>
              </a:cxn>
            </a:cxnLst>
            <a:rect l="l" t="t" r="r" b="b"/>
            <a:pathLst>
              <a:path w="1143000" h="370909">
                <a:moveTo>
                  <a:pt x="0" y="69"/>
                </a:moveTo>
                <a:cubicBezTo>
                  <a:pt x="105410" y="-355"/>
                  <a:pt x="210820" y="-778"/>
                  <a:pt x="401320" y="61029"/>
                </a:cubicBezTo>
                <a:cubicBezTo>
                  <a:pt x="591820" y="122836"/>
                  <a:pt x="867410" y="246872"/>
                  <a:pt x="1143000" y="3709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2311400" y="4185900"/>
            <a:ext cx="492760" cy="203220"/>
          </a:xfrm>
          <a:custGeom>
            <a:avLst/>
            <a:gdLst>
              <a:gd name="connsiteX0" fmla="*/ 492760 w 492760"/>
              <a:gd name="connsiteY0" fmla="*/ 5100 h 203220"/>
              <a:gd name="connsiteX1" fmla="*/ 360680 w 492760"/>
              <a:gd name="connsiteY1" fmla="*/ 25420 h 203220"/>
              <a:gd name="connsiteX2" fmla="*/ 0 w 492760"/>
              <a:gd name="connsiteY2" fmla="*/ 203220 h 203220"/>
            </a:gdLst>
            <a:ahLst/>
            <a:cxnLst>
              <a:cxn ang="0">
                <a:pos x="connsiteX0" y="connsiteY0"/>
              </a:cxn>
              <a:cxn ang="0">
                <a:pos x="connsiteX1" y="connsiteY1"/>
              </a:cxn>
              <a:cxn ang="0">
                <a:pos x="connsiteX2" y="connsiteY2"/>
              </a:cxn>
            </a:cxnLst>
            <a:rect l="l" t="t" r="r" b="b"/>
            <a:pathLst>
              <a:path w="492760" h="203220">
                <a:moveTo>
                  <a:pt x="492760" y="5100"/>
                </a:moveTo>
                <a:cubicBezTo>
                  <a:pt x="467783" y="-1250"/>
                  <a:pt x="442807" y="-7600"/>
                  <a:pt x="360680" y="25420"/>
                </a:cubicBezTo>
                <a:cubicBezTo>
                  <a:pt x="278553" y="58440"/>
                  <a:pt x="139276" y="130830"/>
                  <a:pt x="0" y="2032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392894" y="256811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66585" y="435091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634646" y="377765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
          <p:cNvSpPr/>
          <p:nvPr/>
        </p:nvSpPr>
        <p:spPr bwMode="auto">
          <a:xfrm>
            <a:off x="3294134" y="2084435"/>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 name="Freeform: Shape 30"/>
          <p:cNvSpPr/>
          <p:nvPr/>
        </p:nvSpPr>
        <p:spPr>
          <a:xfrm>
            <a:off x="3642427" y="4491865"/>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4832400" y="4390300"/>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523430" y="2096854"/>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p:cNvSpPr/>
          <p:nvPr/>
        </p:nvSpPr>
        <p:spPr>
          <a:xfrm>
            <a:off x="5396071" y="4139779"/>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p:cNvSpPr/>
          <p:nvPr/>
        </p:nvSpPr>
        <p:spPr>
          <a:xfrm>
            <a:off x="3683136" y="2885695"/>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p:cNvSpPr/>
          <p:nvPr/>
        </p:nvSpPr>
        <p:spPr>
          <a:xfrm>
            <a:off x="4143468" y="3613686"/>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p:cNvSpPr/>
          <p:nvPr/>
        </p:nvSpPr>
        <p:spPr>
          <a:xfrm>
            <a:off x="5258285" y="2874650"/>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p:cNvSpPr/>
          <p:nvPr/>
        </p:nvSpPr>
        <p:spPr>
          <a:xfrm>
            <a:off x="5452438" y="3162749"/>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p:cNvSpPr/>
          <p:nvPr/>
        </p:nvSpPr>
        <p:spPr>
          <a:xfrm>
            <a:off x="5320915" y="3281746"/>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p:cNvSpPr/>
          <p:nvPr/>
        </p:nvSpPr>
        <p:spPr>
          <a:xfrm>
            <a:off x="5515068" y="3450848"/>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p:cNvSpPr/>
          <p:nvPr/>
        </p:nvSpPr>
        <p:spPr>
          <a:xfrm>
            <a:off x="4963923" y="2862124"/>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p:cNvSpPr/>
          <p:nvPr/>
        </p:nvSpPr>
        <p:spPr>
          <a:xfrm>
            <a:off x="4340614" y="3834144"/>
            <a:ext cx="629920" cy="543560"/>
          </a:xfrm>
          <a:custGeom>
            <a:avLst/>
            <a:gdLst>
              <a:gd name="connsiteX0" fmla="*/ 629920 w 629920"/>
              <a:gd name="connsiteY0" fmla="*/ 543560 h 543560"/>
              <a:gd name="connsiteX1" fmla="*/ 411480 w 629920"/>
              <a:gd name="connsiteY1" fmla="*/ 386080 h 543560"/>
              <a:gd name="connsiteX2" fmla="*/ 0 w 629920"/>
              <a:gd name="connsiteY2" fmla="*/ 0 h 543560"/>
            </a:gdLst>
            <a:ahLst/>
            <a:cxnLst>
              <a:cxn ang="0">
                <a:pos x="connsiteX0" y="connsiteY0"/>
              </a:cxn>
              <a:cxn ang="0">
                <a:pos x="connsiteX1" y="connsiteY1"/>
              </a:cxn>
              <a:cxn ang="0">
                <a:pos x="connsiteX2" y="connsiteY2"/>
              </a:cxn>
            </a:cxnLst>
            <a:rect l="l" t="t" r="r" b="b"/>
            <a:pathLst>
              <a:path w="629920" h="543560">
                <a:moveTo>
                  <a:pt x="629920" y="543560"/>
                </a:moveTo>
                <a:cubicBezTo>
                  <a:pt x="573193" y="510116"/>
                  <a:pt x="516467" y="476673"/>
                  <a:pt x="411480" y="386080"/>
                </a:cubicBezTo>
                <a:cubicBezTo>
                  <a:pt x="306493" y="295487"/>
                  <a:pt x="153246" y="14774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p:cNvSpPr/>
          <p:nvPr/>
        </p:nvSpPr>
        <p:spPr>
          <a:xfrm>
            <a:off x="3368040" y="3855720"/>
            <a:ext cx="980440" cy="985520"/>
          </a:xfrm>
          <a:custGeom>
            <a:avLst/>
            <a:gdLst>
              <a:gd name="connsiteX0" fmla="*/ 0 w 980440"/>
              <a:gd name="connsiteY0" fmla="*/ 985520 h 985520"/>
              <a:gd name="connsiteX1" fmla="*/ 248920 w 980440"/>
              <a:gd name="connsiteY1" fmla="*/ 655320 h 985520"/>
              <a:gd name="connsiteX2" fmla="*/ 726440 w 980440"/>
              <a:gd name="connsiteY2" fmla="*/ 203200 h 985520"/>
              <a:gd name="connsiteX3" fmla="*/ 980440 w 980440"/>
              <a:gd name="connsiteY3" fmla="*/ 0 h 985520"/>
            </a:gdLst>
            <a:ahLst/>
            <a:cxnLst>
              <a:cxn ang="0">
                <a:pos x="connsiteX0" y="connsiteY0"/>
              </a:cxn>
              <a:cxn ang="0">
                <a:pos x="connsiteX1" y="connsiteY1"/>
              </a:cxn>
              <a:cxn ang="0">
                <a:pos x="connsiteX2" y="connsiteY2"/>
              </a:cxn>
              <a:cxn ang="0">
                <a:pos x="connsiteX3" y="connsiteY3"/>
              </a:cxn>
            </a:cxnLst>
            <a:rect l="l" t="t" r="r" b="b"/>
            <a:pathLst>
              <a:path w="980440" h="985520">
                <a:moveTo>
                  <a:pt x="0" y="985520"/>
                </a:moveTo>
                <a:cubicBezTo>
                  <a:pt x="63923" y="885613"/>
                  <a:pt x="127847" y="785707"/>
                  <a:pt x="248920" y="655320"/>
                </a:cubicBezTo>
                <a:cubicBezTo>
                  <a:pt x="369993" y="524933"/>
                  <a:pt x="604520" y="312420"/>
                  <a:pt x="726440" y="203200"/>
                </a:cubicBezTo>
                <a:cubicBezTo>
                  <a:pt x="848360" y="93980"/>
                  <a:pt x="914400" y="46990"/>
                  <a:pt x="98044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p:cNvSpPr/>
          <p:nvPr/>
        </p:nvSpPr>
        <p:spPr>
          <a:xfrm>
            <a:off x="4109719" y="2621280"/>
            <a:ext cx="632005" cy="1209040"/>
          </a:xfrm>
          <a:custGeom>
            <a:avLst/>
            <a:gdLst>
              <a:gd name="connsiteX0" fmla="*/ 259080 w 691082"/>
              <a:gd name="connsiteY0" fmla="*/ 1209040 h 1209040"/>
              <a:gd name="connsiteX1" fmla="*/ 497840 w 691082"/>
              <a:gd name="connsiteY1" fmla="*/ 1046480 h 1209040"/>
              <a:gd name="connsiteX2" fmla="*/ 609600 w 691082"/>
              <a:gd name="connsiteY2" fmla="*/ 833120 h 1209040"/>
              <a:gd name="connsiteX3" fmla="*/ 650240 w 691082"/>
              <a:gd name="connsiteY3" fmla="*/ 330200 h 1209040"/>
              <a:gd name="connsiteX4" fmla="*/ 0 w 691082"/>
              <a:gd name="connsiteY4" fmla="*/ 0 h 1209040"/>
              <a:gd name="connsiteX0" fmla="*/ 259080 w 691082"/>
              <a:gd name="connsiteY0" fmla="*/ 1209040 h 1209040"/>
              <a:gd name="connsiteX1" fmla="*/ 497840 w 691082"/>
              <a:gd name="connsiteY1" fmla="*/ 1021080 h 1209040"/>
              <a:gd name="connsiteX2" fmla="*/ 609600 w 691082"/>
              <a:gd name="connsiteY2" fmla="*/ 833120 h 1209040"/>
              <a:gd name="connsiteX3" fmla="*/ 650240 w 691082"/>
              <a:gd name="connsiteY3" fmla="*/ 330200 h 1209040"/>
              <a:gd name="connsiteX4" fmla="*/ 0 w 691082"/>
              <a:gd name="connsiteY4" fmla="*/ 0 h 1209040"/>
              <a:gd name="connsiteX0" fmla="*/ 259080 w 695636"/>
              <a:gd name="connsiteY0" fmla="*/ 1209040 h 1209040"/>
              <a:gd name="connsiteX1" fmla="*/ 497840 w 695636"/>
              <a:gd name="connsiteY1" fmla="*/ 1021080 h 1209040"/>
              <a:gd name="connsiteX2" fmla="*/ 624840 w 695636"/>
              <a:gd name="connsiteY2" fmla="*/ 660400 h 1209040"/>
              <a:gd name="connsiteX3" fmla="*/ 650240 w 695636"/>
              <a:gd name="connsiteY3" fmla="*/ 330200 h 1209040"/>
              <a:gd name="connsiteX4" fmla="*/ 0 w 695636"/>
              <a:gd name="connsiteY4" fmla="*/ 0 h 1209040"/>
              <a:gd name="connsiteX0" fmla="*/ 259080 w 643339"/>
              <a:gd name="connsiteY0" fmla="*/ 1209040 h 1209040"/>
              <a:gd name="connsiteX1" fmla="*/ 497840 w 643339"/>
              <a:gd name="connsiteY1" fmla="*/ 1021080 h 1209040"/>
              <a:gd name="connsiteX2" fmla="*/ 624840 w 643339"/>
              <a:gd name="connsiteY2" fmla="*/ 660400 h 1209040"/>
              <a:gd name="connsiteX3" fmla="*/ 574040 w 643339"/>
              <a:gd name="connsiteY3" fmla="*/ 248920 h 1209040"/>
              <a:gd name="connsiteX4" fmla="*/ 0 w 643339"/>
              <a:gd name="connsiteY4" fmla="*/ 0 h 1209040"/>
              <a:gd name="connsiteX0" fmla="*/ 259080 w 632005"/>
              <a:gd name="connsiteY0" fmla="*/ 1209040 h 1209040"/>
              <a:gd name="connsiteX1" fmla="*/ 497840 w 632005"/>
              <a:gd name="connsiteY1" fmla="*/ 1021080 h 1209040"/>
              <a:gd name="connsiteX2" fmla="*/ 624840 w 632005"/>
              <a:gd name="connsiteY2" fmla="*/ 660400 h 1209040"/>
              <a:gd name="connsiteX3" fmla="*/ 548640 w 632005"/>
              <a:gd name="connsiteY3" fmla="*/ 264160 h 1209040"/>
              <a:gd name="connsiteX4" fmla="*/ 0 w 632005"/>
              <a:gd name="connsiteY4" fmla="*/ 0 h 12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005" h="1209040">
                <a:moveTo>
                  <a:pt x="259080" y="1209040"/>
                </a:moveTo>
                <a:cubicBezTo>
                  <a:pt x="349250" y="1159086"/>
                  <a:pt x="436880" y="1112520"/>
                  <a:pt x="497840" y="1021080"/>
                </a:cubicBezTo>
                <a:cubicBezTo>
                  <a:pt x="558800" y="929640"/>
                  <a:pt x="616373" y="786553"/>
                  <a:pt x="624840" y="660400"/>
                </a:cubicBezTo>
                <a:cubicBezTo>
                  <a:pt x="633307" y="534247"/>
                  <a:pt x="652780" y="374227"/>
                  <a:pt x="548640" y="264160"/>
                </a:cubicBezTo>
                <a:cubicBezTo>
                  <a:pt x="444500" y="154093"/>
                  <a:pt x="274320" y="95673"/>
                  <a:pt x="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p:cNvSpPr/>
          <p:nvPr/>
        </p:nvSpPr>
        <p:spPr>
          <a:xfrm>
            <a:off x="4577080" y="2880360"/>
            <a:ext cx="1234440" cy="803994"/>
          </a:xfrm>
          <a:custGeom>
            <a:avLst/>
            <a:gdLst>
              <a:gd name="connsiteX0" fmla="*/ 0 w 1132840"/>
              <a:gd name="connsiteY0" fmla="*/ 711200 h 711200"/>
              <a:gd name="connsiteX1" fmla="*/ 508000 w 1132840"/>
              <a:gd name="connsiteY1" fmla="*/ 355600 h 711200"/>
              <a:gd name="connsiteX2" fmla="*/ 1132840 w 1132840"/>
              <a:gd name="connsiteY2" fmla="*/ 0 h 711200"/>
            </a:gdLst>
            <a:ahLst/>
            <a:cxnLst>
              <a:cxn ang="0">
                <a:pos x="connsiteX0" y="connsiteY0"/>
              </a:cxn>
              <a:cxn ang="0">
                <a:pos x="connsiteX1" y="connsiteY1"/>
              </a:cxn>
              <a:cxn ang="0">
                <a:pos x="connsiteX2" y="connsiteY2"/>
              </a:cxn>
            </a:cxnLst>
            <a:rect l="l" t="t" r="r" b="b"/>
            <a:pathLst>
              <a:path w="1132840" h="711200">
                <a:moveTo>
                  <a:pt x="0" y="711200"/>
                </a:moveTo>
                <a:cubicBezTo>
                  <a:pt x="159596" y="592666"/>
                  <a:pt x="319193" y="474133"/>
                  <a:pt x="508000" y="355600"/>
                </a:cubicBezTo>
                <a:cubicBezTo>
                  <a:pt x="696807" y="237067"/>
                  <a:pt x="914823" y="118533"/>
                  <a:pt x="113284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p:cNvSpPr/>
          <p:nvPr/>
        </p:nvSpPr>
        <p:spPr>
          <a:xfrm>
            <a:off x="4379775" y="3039631"/>
            <a:ext cx="76384" cy="769180"/>
          </a:xfrm>
          <a:custGeom>
            <a:avLst/>
            <a:gdLst>
              <a:gd name="connsiteX0" fmla="*/ 0 w 312691"/>
              <a:gd name="connsiteY0" fmla="*/ 0 h 701040"/>
              <a:gd name="connsiteX1" fmla="*/ 304800 w 312691"/>
              <a:gd name="connsiteY1" fmla="*/ 563880 h 701040"/>
              <a:gd name="connsiteX2" fmla="*/ 193040 w 312691"/>
              <a:gd name="connsiteY2" fmla="*/ 701040 h 701040"/>
            </a:gdLst>
            <a:ahLst/>
            <a:cxnLst>
              <a:cxn ang="0">
                <a:pos x="connsiteX0" y="connsiteY0"/>
              </a:cxn>
              <a:cxn ang="0">
                <a:pos x="connsiteX1" y="connsiteY1"/>
              </a:cxn>
              <a:cxn ang="0">
                <a:pos x="connsiteX2" y="connsiteY2"/>
              </a:cxn>
            </a:cxnLst>
            <a:rect l="l" t="t" r="r" b="b"/>
            <a:pathLst>
              <a:path w="312691" h="701040">
                <a:moveTo>
                  <a:pt x="0" y="0"/>
                </a:moveTo>
                <a:cubicBezTo>
                  <a:pt x="136313" y="223520"/>
                  <a:pt x="272627" y="447040"/>
                  <a:pt x="304800" y="563880"/>
                </a:cubicBezTo>
                <a:cubicBezTo>
                  <a:pt x="336973" y="680720"/>
                  <a:pt x="265006" y="690880"/>
                  <a:pt x="193040" y="7010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p:cNvSpPr/>
          <p:nvPr/>
        </p:nvSpPr>
        <p:spPr>
          <a:xfrm>
            <a:off x="4983025" y="4185890"/>
            <a:ext cx="492760" cy="203220"/>
          </a:xfrm>
          <a:custGeom>
            <a:avLst/>
            <a:gdLst>
              <a:gd name="connsiteX0" fmla="*/ 492760 w 492760"/>
              <a:gd name="connsiteY0" fmla="*/ 5100 h 203220"/>
              <a:gd name="connsiteX1" fmla="*/ 360680 w 492760"/>
              <a:gd name="connsiteY1" fmla="*/ 25420 h 203220"/>
              <a:gd name="connsiteX2" fmla="*/ 0 w 492760"/>
              <a:gd name="connsiteY2" fmla="*/ 203220 h 203220"/>
            </a:gdLst>
            <a:ahLst/>
            <a:cxnLst>
              <a:cxn ang="0">
                <a:pos x="connsiteX0" y="connsiteY0"/>
              </a:cxn>
              <a:cxn ang="0">
                <a:pos x="connsiteX1" y="connsiteY1"/>
              </a:cxn>
              <a:cxn ang="0">
                <a:pos x="connsiteX2" y="connsiteY2"/>
              </a:cxn>
            </a:cxnLst>
            <a:rect l="l" t="t" r="r" b="b"/>
            <a:pathLst>
              <a:path w="492760" h="203220">
                <a:moveTo>
                  <a:pt x="492760" y="5100"/>
                </a:moveTo>
                <a:cubicBezTo>
                  <a:pt x="467783" y="-1250"/>
                  <a:pt x="442807" y="-7600"/>
                  <a:pt x="360680" y="25420"/>
                </a:cubicBezTo>
                <a:cubicBezTo>
                  <a:pt x="278553" y="58440"/>
                  <a:pt x="139276" y="130830"/>
                  <a:pt x="0" y="2032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p:cNvSpPr/>
          <p:nvPr/>
        </p:nvSpPr>
        <p:spPr>
          <a:xfrm>
            <a:off x="5447611" y="3627120"/>
            <a:ext cx="94669" cy="558800"/>
          </a:xfrm>
          <a:custGeom>
            <a:avLst/>
            <a:gdLst>
              <a:gd name="connsiteX0" fmla="*/ 8309 w 94669"/>
              <a:gd name="connsiteY0" fmla="*/ 558800 h 558800"/>
              <a:gd name="connsiteX1" fmla="*/ 8309 w 94669"/>
              <a:gd name="connsiteY1" fmla="*/ 203200 h 558800"/>
              <a:gd name="connsiteX2" fmla="*/ 94669 w 94669"/>
              <a:gd name="connsiteY2" fmla="*/ 0 h 558800"/>
            </a:gdLst>
            <a:ahLst/>
            <a:cxnLst>
              <a:cxn ang="0">
                <a:pos x="connsiteX0" y="connsiteY0"/>
              </a:cxn>
              <a:cxn ang="0">
                <a:pos x="connsiteX1" y="connsiteY1"/>
              </a:cxn>
              <a:cxn ang="0">
                <a:pos x="connsiteX2" y="connsiteY2"/>
              </a:cxn>
            </a:cxnLst>
            <a:rect l="l" t="t" r="r" b="b"/>
            <a:pathLst>
              <a:path w="94669" h="558800">
                <a:moveTo>
                  <a:pt x="8309" y="558800"/>
                </a:moveTo>
                <a:cubicBezTo>
                  <a:pt x="1112" y="427566"/>
                  <a:pt x="-6084" y="296333"/>
                  <a:pt x="8309" y="203200"/>
                </a:cubicBezTo>
                <a:cubicBezTo>
                  <a:pt x="22702" y="110067"/>
                  <a:pt x="58685" y="55033"/>
                  <a:pt x="94669"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p:cNvSpPr/>
          <p:nvPr/>
        </p:nvSpPr>
        <p:spPr>
          <a:xfrm>
            <a:off x="4338320" y="3618488"/>
            <a:ext cx="1214326" cy="211832"/>
          </a:xfrm>
          <a:custGeom>
            <a:avLst/>
            <a:gdLst>
              <a:gd name="connsiteX0" fmla="*/ 1219200 w 1219200"/>
              <a:gd name="connsiteY0" fmla="*/ 0 h 243840"/>
              <a:gd name="connsiteX1" fmla="*/ 711200 w 1219200"/>
              <a:gd name="connsiteY1" fmla="*/ 106680 h 243840"/>
              <a:gd name="connsiteX2" fmla="*/ 294640 w 1219200"/>
              <a:gd name="connsiteY2" fmla="*/ 213360 h 243840"/>
              <a:gd name="connsiteX3" fmla="*/ 0 w 1219200"/>
              <a:gd name="connsiteY3" fmla="*/ 243840 h 243840"/>
            </a:gdLst>
            <a:ahLst/>
            <a:cxnLst>
              <a:cxn ang="0">
                <a:pos x="connsiteX0" y="connsiteY0"/>
              </a:cxn>
              <a:cxn ang="0">
                <a:pos x="connsiteX1" y="connsiteY1"/>
              </a:cxn>
              <a:cxn ang="0">
                <a:pos x="connsiteX2" y="connsiteY2"/>
              </a:cxn>
              <a:cxn ang="0">
                <a:pos x="connsiteX3" y="connsiteY3"/>
              </a:cxn>
            </a:cxnLst>
            <a:rect l="l" t="t" r="r" b="b"/>
            <a:pathLst>
              <a:path w="1219200" h="243840">
                <a:moveTo>
                  <a:pt x="1219200" y="0"/>
                </a:moveTo>
                <a:lnTo>
                  <a:pt x="711200" y="106680"/>
                </a:lnTo>
                <a:cubicBezTo>
                  <a:pt x="557107" y="142240"/>
                  <a:pt x="413173" y="190500"/>
                  <a:pt x="294640" y="213360"/>
                </a:cubicBezTo>
                <a:cubicBezTo>
                  <a:pt x="176107" y="236220"/>
                  <a:pt x="88053" y="240030"/>
                  <a:pt x="0" y="2438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p:cNvSpPr/>
          <p:nvPr/>
        </p:nvSpPr>
        <p:spPr>
          <a:xfrm>
            <a:off x="4381558" y="3007360"/>
            <a:ext cx="683202" cy="810394"/>
          </a:xfrm>
          <a:custGeom>
            <a:avLst/>
            <a:gdLst>
              <a:gd name="connsiteX0" fmla="*/ 0 w 716280"/>
              <a:gd name="connsiteY0" fmla="*/ 802640 h 802640"/>
              <a:gd name="connsiteX1" fmla="*/ 492760 w 716280"/>
              <a:gd name="connsiteY1" fmla="*/ 574040 h 802640"/>
              <a:gd name="connsiteX2" fmla="*/ 716280 w 716280"/>
              <a:gd name="connsiteY2" fmla="*/ 0 h 802640"/>
            </a:gdLst>
            <a:ahLst/>
            <a:cxnLst>
              <a:cxn ang="0">
                <a:pos x="connsiteX0" y="connsiteY0"/>
              </a:cxn>
              <a:cxn ang="0">
                <a:pos x="connsiteX1" y="connsiteY1"/>
              </a:cxn>
              <a:cxn ang="0">
                <a:pos x="connsiteX2" y="connsiteY2"/>
              </a:cxn>
            </a:cxnLst>
            <a:rect l="l" t="t" r="r" b="b"/>
            <a:pathLst>
              <a:path w="716280" h="802640">
                <a:moveTo>
                  <a:pt x="0" y="802640"/>
                </a:moveTo>
                <a:cubicBezTo>
                  <a:pt x="186690" y="755226"/>
                  <a:pt x="373380" y="707813"/>
                  <a:pt x="492760" y="574040"/>
                </a:cubicBezTo>
                <a:cubicBezTo>
                  <a:pt x="612140" y="440267"/>
                  <a:pt x="664210" y="220133"/>
                  <a:pt x="71628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p:cNvSpPr/>
          <p:nvPr/>
        </p:nvSpPr>
        <p:spPr>
          <a:xfrm>
            <a:off x="5034280" y="2992120"/>
            <a:ext cx="269240" cy="55880"/>
          </a:xfrm>
          <a:custGeom>
            <a:avLst/>
            <a:gdLst>
              <a:gd name="connsiteX0" fmla="*/ 0 w 269240"/>
              <a:gd name="connsiteY0" fmla="*/ 0 h 55880"/>
              <a:gd name="connsiteX1" fmla="*/ 142240 w 269240"/>
              <a:gd name="connsiteY1" fmla="*/ 45720 h 55880"/>
              <a:gd name="connsiteX2" fmla="*/ 269240 w 269240"/>
              <a:gd name="connsiteY2" fmla="*/ 55880 h 55880"/>
            </a:gdLst>
            <a:ahLst/>
            <a:cxnLst>
              <a:cxn ang="0">
                <a:pos x="connsiteX0" y="connsiteY0"/>
              </a:cxn>
              <a:cxn ang="0">
                <a:pos x="connsiteX1" y="connsiteY1"/>
              </a:cxn>
              <a:cxn ang="0">
                <a:pos x="connsiteX2" y="connsiteY2"/>
              </a:cxn>
            </a:cxnLst>
            <a:rect l="l" t="t" r="r" b="b"/>
            <a:pathLst>
              <a:path w="269240" h="55880">
                <a:moveTo>
                  <a:pt x="0" y="0"/>
                </a:moveTo>
                <a:cubicBezTo>
                  <a:pt x="48683" y="18203"/>
                  <a:pt x="97367" y="36407"/>
                  <a:pt x="142240" y="45720"/>
                </a:cubicBezTo>
                <a:cubicBezTo>
                  <a:pt x="187113" y="55033"/>
                  <a:pt x="228176" y="55456"/>
                  <a:pt x="269240" y="5588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p:cNvSpPr/>
          <p:nvPr/>
        </p:nvSpPr>
        <p:spPr>
          <a:xfrm>
            <a:off x="4791970" y="3022600"/>
            <a:ext cx="516629" cy="625982"/>
          </a:xfrm>
          <a:custGeom>
            <a:avLst/>
            <a:gdLst>
              <a:gd name="connsiteX0" fmla="*/ 568960 w 568960"/>
              <a:gd name="connsiteY0" fmla="*/ 0 h 650240"/>
              <a:gd name="connsiteX1" fmla="*/ 304800 w 568960"/>
              <a:gd name="connsiteY1" fmla="*/ 426720 h 650240"/>
              <a:gd name="connsiteX2" fmla="*/ 0 w 568960"/>
              <a:gd name="connsiteY2" fmla="*/ 650240 h 650240"/>
            </a:gdLst>
            <a:ahLst/>
            <a:cxnLst>
              <a:cxn ang="0">
                <a:pos x="connsiteX0" y="connsiteY0"/>
              </a:cxn>
              <a:cxn ang="0">
                <a:pos x="connsiteX1" y="connsiteY1"/>
              </a:cxn>
              <a:cxn ang="0">
                <a:pos x="connsiteX2" y="connsiteY2"/>
              </a:cxn>
            </a:cxnLst>
            <a:rect l="l" t="t" r="r" b="b"/>
            <a:pathLst>
              <a:path w="568960" h="650240">
                <a:moveTo>
                  <a:pt x="568960" y="0"/>
                </a:moveTo>
                <a:cubicBezTo>
                  <a:pt x="484293" y="159173"/>
                  <a:pt x="399627" y="318347"/>
                  <a:pt x="304800" y="426720"/>
                </a:cubicBezTo>
                <a:cubicBezTo>
                  <a:pt x="209973" y="535093"/>
                  <a:pt x="104986" y="592666"/>
                  <a:pt x="0" y="6502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p:cNvSpPr/>
          <p:nvPr/>
        </p:nvSpPr>
        <p:spPr>
          <a:xfrm>
            <a:off x="4287520" y="3804920"/>
            <a:ext cx="76492" cy="772160"/>
          </a:xfrm>
          <a:custGeom>
            <a:avLst/>
            <a:gdLst>
              <a:gd name="connsiteX0" fmla="*/ 0 w 76492"/>
              <a:gd name="connsiteY0" fmla="*/ 772160 h 772160"/>
              <a:gd name="connsiteX1" fmla="*/ 71120 w 76492"/>
              <a:gd name="connsiteY1" fmla="*/ 350520 h 772160"/>
              <a:gd name="connsiteX2" fmla="*/ 66040 w 76492"/>
              <a:gd name="connsiteY2" fmla="*/ 0 h 772160"/>
            </a:gdLst>
            <a:ahLst/>
            <a:cxnLst>
              <a:cxn ang="0">
                <a:pos x="connsiteX0" y="connsiteY0"/>
              </a:cxn>
              <a:cxn ang="0">
                <a:pos x="connsiteX1" y="connsiteY1"/>
              </a:cxn>
              <a:cxn ang="0">
                <a:pos x="connsiteX2" y="connsiteY2"/>
              </a:cxn>
            </a:cxnLst>
            <a:rect l="l" t="t" r="r" b="b"/>
            <a:pathLst>
              <a:path w="76492" h="772160">
                <a:moveTo>
                  <a:pt x="0" y="772160"/>
                </a:moveTo>
                <a:cubicBezTo>
                  <a:pt x="30056" y="625686"/>
                  <a:pt x="60113" y="479213"/>
                  <a:pt x="71120" y="350520"/>
                </a:cubicBezTo>
                <a:cubicBezTo>
                  <a:pt x="82127" y="221827"/>
                  <a:pt x="74083" y="110913"/>
                  <a:pt x="6604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239919" y="452965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25719" y="43445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30065" y="412836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296952" y="3743436"/>
            <a:ext cx="137160" cy="13716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48270" y="302270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511586" y="35675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018517" y="2948191"/>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259435" y="29807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94661" y="1680711"/>
            <a:ext cx="2476960" cy="400110"/>
          </a:xfrm>
          <a:prstGeom prst="rect">
            <a:avLst/>
          </a:prstGeom>
          <a:noFill/>
        </p:spPr>
        <p:txBody>
          <a:bodyPr wrap="none" rtlCol="0">
            <a:spAutoFit/>
          </a:bodyPr>
          <a:lstStyle/>
          <a:p>
            <a:r>
              <a:rPr lang="en-US" sz="2000" dirty="0">
                <a:latin typeface="Agency FB" panose="020B0503020202020204" pitchFamily="34" charset="0"/>
              </a:rPr>
              <a:t>Regional Short Sea Services</a:t>
            </a:r>
          </a:p>
        </p:txBody>
      </p:sp>
      <p:sp>
        <p:nvSpPr>
          <p:cNvPr id="67" name="TextBox 66"/>
          <p:cNvSpPr txBox="1"/>
          <p:nvPr/>
        </p:nvSpPr>
        <p:spPr>
          <a:xfrm>
            <a:off x="3809850" y="1680711"/>
            <a:ext cx="1497526" cy="400110"/>
          </a:xfrm>
          <a:prstGeom prst="rect">
            <a:avLst/>
          </a:prstGeom>
          <a:noFill/>
        </p:spPr>
        <p:txBody>
          <a:bodyPr wrap="none" rtlCol="0">
            <a:spAutoFit/>
          </a:bodyPr>
          <a:lstStyle/>
          <a:p>
            <a:r>
              <a:rPr lang="en-US" sz="2000" dirty="0">
                <a:latin typeface="Agency FB" panose="020B0503020202020204" pitchFamily="34" charset="0"/>
              </a:rPr>
              <a:t>Feeder Services</a:t>
            </a:r>
          </a:p>
        </p:txBody>
      </p:sp>
      <p:sp>
        <p:nvSpPr>
          <p:cNvPr id="68" name="TextBox 67"/>
          <p:cNvSpPr txBox="1"/>
          <p:nvPr/>
        </p:nvSpPr>
        <p:spPr>
          <a:xfrm>
            <a:off x="6559279" y="1680711"/>
            <a:ext cx="1383712" cy="400110"/>
          </a:xfrm>
          <a:prstGeom prst="rect">
            <a:avLst/>
          </a:prstGeom>
          <a:noFill/>
        </p:spPr>
        <p:txBody>
          <a:bodyPr wrap="none" rtlCol="0">
            <a:spAutoFit/>
          </a:bodyPr>
          <a:lstStyle/>
          <a:p>
            <a:r>
              <a:rPr lang="en-US" sz="2000" dirty="0">
                <a:latin typeface="Agency FB" panose="020B0503020202020204" pitchFamily="34" charset="0"/>
              </a:rPr>
              <a:t>Ferry Services</a:t>
            </a:r>
          </a:p>
        </p:txBody>
      </p:sp>
      <p:sp>
        <p:nvSpPr>
          <p:cNvPr id="69" name="Freeform: Shape 68"/>
          <p:cNvSpPr/>
          <p:nvPr/>
        </p:nvSpPr>
        <p:spPr>
          <a:xfrm>
            <a:off x="4114800" y="2133600"/>
            <a:ext cx="737616" cy="469392"/>
          </a:xfrm>
          <a:custGeom>
            <a:avLst/>
            <a:gdLst>
              <a:gd name="connsiteX0" fmla="*/ 0 w 737616"/>
              <a:gd name="connsiteY0" fmla="*/ 469392 h 469392"/>
              <a:gd name="connsiteX1" fmla="*/ 377952 w 737616"/>
              <a:gd name="connsiteY1" fmla="*/ 341376 h 469392"/>
              <a:gd name="connsiteX2" fmla="*/ 737616 w 737616"/>
              <a:gd name="connsiteY2" fmla="*/ 0 h 469392"/>
            </a:gdLst>
            <a:ahLst/>
            <a:cxnLst>
              <a:cxn ang="0">
                <a:pos x="connsiteX0" y="connsiteY0"/>
              </a:cxn>
              <a:cxn ang="0">
                <a:pos x="connsiteX1" y="connsiteY1"/>
              </a:cxn>
              <a:cxn ang="0">
                <a:pos x="connsiteX2" y="connsiteY2"/>
              </a:cxn>
            </a:cxnLst>
            <a:rect l="l" t="t" r="r" b="b"/>
            <a:pathLst>
              <a:path w="737616" h="469392">
                <a:moveTo>
                  <a:pt x="0" y="469392"/>
                </a:moveTo>
                <a:cubicBezTo>
                  <a:pt x="127508" y="444500"/>
                  <a:pt x="255016" y="419608"/>
                  <a:pt x="377952" y="341376"/>
                </a:cubicBezTo>
                <a:cubicBezTo>
                  <a:pt x="500888" y="263144"/>
                  <a:pt x="619252" y="131572"/>
                  <a:pt x="737616"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052028" y="256178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
          <p:cNvSpPr/>
          <p:nvPr/>
        </p:nvSpPr>
        <p:spPr bwMode="auto">
          <a:xfrm>
            <a:off x="5973015" y="2078099"/>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Freeform: Shape 70"/>
          <p:cNvSpPr/>
          <p:nvPr/>
        </p:nvSpPr>
        <p:spPr>
          <a:xfrm>
            <a:off x="6321308" y="4485529"/>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p:cNvSpPr/>
          <p:nvPr/>
        </p:nvSpPr>
        <p:spPr>
          <a:xfrm>
            <a:off x="7511281" y="4383964"/>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p:cNvSpPr/>
          <p:nvPr/>
        </p:nvSpPr>
        <p:spPr>
          <a:xfrm>
            <a:off x="6202311" y="2090518"/>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p:cNvSpPr/>
          <p:nvPr/>
        </p:nvSpPr>
        <p:spPr>
          <a:xfrm>
            <a:off x="8074952" y="4133443"/>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p:cNvSpPr/>
          <p:nvPr/>
        </p:nvSpPr>
        <p:spPr>
          <a:xfrm>
            <a:off x="6362017" y="2879359"/>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p:cNvSpPr/>
          <p:nvPr/>
        </p:nvSpPr>
        <p:spPr>
          <a:xfrm>
            <a:off x="6822349" y="3607350"/>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p:cNvSpPr/>
          <p:nvPr/>
        </p:nvSpPr>
        <p:spPr>
          <a:xfrm>
            <a:off x="7937166" y="2868314"/>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p:cNvSpPr/>
          <p:nvPr/>
        </p:nvSpPr>
        <p:spPr>
          <a:xfrm>
            <a:off x="8131319" y="3156413"/>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p:cNvSpPr/>
          <p:nvPr/>
        </p:nvSpPr>
        <p:spPr>
          <a:xfrm>
            <a:off x="7999796" y="3275410"/>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p:cNvSpPr/>
          <p:nvPr/>
        </p:nvSpPr>
        <p:spPr>
          <a:xfrm>
            <a:off x="8193949" y="3444512"/>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p:cNvSpPr/>
          <p:nvPr/>
        </p:nvSpPr>
        <p:spPr>
          <a:xfrm>
            <a:off x="7642804" y="2855788"/>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p:cNvSpPr/>
          <p:nvPr/>
        </p:nvSpPr>
        <p:spPr>
          <a:xfrm>
            <a:off x="7833360" y="4434840"/>
            <a:ext cx="25059" cy="316230"/>
          </a:xfrm>
          <a:custGeom>
            <a:avLst/>
            <a:gdLst>
              <a:gd name="connsiteX0" fmla="*/ 22860 w 25059"/>
              <a:gd name="connsiteY0" fmla="*/ 316230 h 316230"/>
              <a:gd name="connsiteX1" fmla="*/ 22860 w 25059"/>
              <a:gd name="connsiteY1" fmla="*/ 163830 h 316230"/>
              <a:gd name="connsiteX2" fmla="*/ 0 w 25059"/>
              <a:gd name="connsiteY2" fmla="*/ 0 h 316230"/>
            </a:gdLst>
            <a:ahLst/>
            <a:cxnLst>
              <a:cxn ang="0">
                <a:pos x="connsiteX0" y="connsiteY0"/>
              </a:cxn>
              <a:cxn ang="0">
                <a:pos x="connsiteX1" y="connsiteY1"/>
              </a:cxn>
              <a:cxn ang="0">
                <a:pos x="connsiteX2" y="connsiteY2"/>
              </a:cxn>
            </a:cxnLst>
            <a:rect l="l" t="t" r="r" b="b"/>
            <a:pathLst>
              <a:path w="25059" h="316230">
                <a:moveTo>
                  <a:pt x="22860" y="316230"/>
                </a:moveTo>
                <a:cubicBezTo>
                  <a:pt x="24765" y="266382"/>
                  <a:pt x="26670" y="216535"/>
                  <a:pt x="22860" y="163830"/>
                </a:cubicBezTo>
                <a:cubicBezTo>
                  <a:pt x="19050" y="111125"/>
                  <a:pt x="9525" y="55562"/>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p:cNvSpPr/>
          <p:nvPr/>
        </p:nvSpPr>
        <p:spPr>
          <a:xfrm>
            <a:off x="7829550" y="4362450"/>
            <a:ext cx="259080" cy="53340"/>
          </a:xfrm>
          <a:custGeom>
            <a:avLst/>
            <a:gdLst>
              <a:gd name="connsiteX0" fmla="*/ 0 w 259080"/>
              <a:gd name="connsiteY0" fmla="*/ 53340 h 53340"/>
              <a:gd name="connsiteX1" fmla="*/ 133350 w 259080"/>
              <a:gd name="connsiteY1" fmla="*/ 34290 h 53340"/>
              <a:gd name="connsiteX2" fmla="*/ 259080 w 259080"/>
              <a:gd name="connsiteY2" fmla="*/ 0 h 53340"/>
            </a:gdLst>
            <a:ahLst/>
            <a:cxnLst>
              <a:cxn ang="0">
                <a:pos x="connsiteX0" y="connsiteY0"/>
              </a:cxn>
              <a:cxn ang="0">
                <a:pos x="connsiteX1" y="connsiteY1"/>
              </a:cxn>
              <a:cxn ang="0">
                <a:pos x="connsiteX2" y="connsiteY2"/>
              </a:cxn>
            </a:cxnLst>
            <a:rect l="l" t="t" r="r" b="b"/>
            <a:pathLst>
              <a:path w="259080" h="53340">
                <a:moveTo>
                  <a:pt x="0" y="53340"/>
                </a:moveTo>
                <a:cubicBezTo>
                  <a:pt x="45085" y="48260"/>
                  <a:pt x="90170" y="43180"/>
                  <a:pt x="133350" y="34290"/>
                </a:cubicBezTo>
                <a:cubicBezTo>
                  <a:pt x="176530" y="25400"/>
                  <a:pt x="217805" y="12700"/>
                  <a:pt x="25908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p:cNvSpPr/>
          <p:nvPr/>
        </p:nvSpPr>
        <p:spPr>
          <a:xfrm>
            <a:off x="6781800" y="2602230"/>
            <a:ext cx="148590" cy="285750"/>
          </a:xfrm>
          <a:custGeom>
            <a:avLst/>
            <a:gdLst>
              <a:gd name="connsiteX0" fmla="*/ 0 w 148590"/>
              <a:gd name="connsiteY0" fmla="*/ 0 h 285750"/>
              <a:gd name="connsiteX1" fmla="*/ 91440 w 148590"/>
              <a:gd name="connsiteY1" fmla="*/ 114300 h 285750"/>
              <a:gd name="connsiteX2" fmla="*/ 148590 w 148590"/>
              <a:gd name="connsiteY2" fmla="*/ 285750 h 285750"/>
            </a:gdLst>
            <a:ahLst/>
            <a:cxnLst>
              <a:cxn ang="0">
                <a:pos x="connsiteX0" y="connsiteY0"/>
              </a:cxn>
              <a:cxn ang="0">
                <a:pos x="connsiteX1" y="connsiteY1"/>
              </a:cxn>
              <a:cxn ang="0">
                <a:pos x="connsiteX2" y="connsiteY2"/>
              </a:cxn>
            </a:cxnLst>
            <a:rect l="l" t="t" r="r" b="b"/>
            <a:pathLst>
              <a:path w="148590" h="285750">
                <a:moveTo>
                  <a:pt x="0" y="0"/>
                </a:moveTo>
                <a:cubicBezTo>
                  <a:pt x="33337" y="33337"/>
                  <a:pt x="66675" y="66675"/>
                  <a:pt x="91440" y="114300"/>
                </a:cubicBezTo>
                <a:cubicBezTo>
                  <a:pt x="116205" y="161925"/>
                  <a:pt x="132397" y="223837"/>
                  <a:pt x="148590" y="285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p:cNvSpPr/>
          <p:nvPr/>
        </p:nvSpPr>
        <p:spPr>
          <a:xfrm>
            <a:off x="7783830" y="2948940"/>
            <a:ext cx="217170" cy="76200"/>
          </a:xfrm>
          <a:custGeom>
            <a:avLst/>
            <a:gdLst>
              <a:gd name="connsiteX0" fmla="*/ 0 w 217170"/>
              <a:gd name="connsiteY0" fmla="*/ 0 h 76200"/>
              <a:gd name="connsiteX1" fmla="*/ 95250 w 217170"/>
              <a:gd name="connsiteY1" fmla="*/ 38100 h 76200"/>
              <a:gd name="connsiteX2" fmla="*/ 217170 w 217170"/>
              <a:gd name="connsiteY2" fmla="*/ 76200 h 76200"/>
            </a:gdLst>
            <a:ahLst/>
            <a:cxnLst>
              <a:cxn ang="0">
                <a:pos x="connsiteX0" y="connsiteY0"/>
              </a:cxn>
              <a:cxn ang="0">
                <a:pos x="connsiteX1" y="connsiteY1"/>
              </a:cxn>
              <a:cxn ang="0">
                <a:pos x="connsiteX2" y="connsiteY2"/>
              </a:cxn>
            </a:cxnLst>
            <a:rect l="l" t="t" r="r" b="b"/>
            <a:pathLst>
              <a:path w="217170" h="76200">
                <a:moveTo>
                  <a:pt x="0" y="0"/>
                </a:moveTo>
                <a:cubicBezTo>
                  <a:pt x="29527" y="12700"/>
                  <a:pt x="59055" y="25400"/>
                  <a:pt x="95250" y="38100"/>
                </a:cubicBezTo>
                <a:cubicBezTo>
                  <a:pt x="131445" y="50800"/>
                  <a:pt x="174307" y="63500"/>
                  <a:pt x="217170" y="76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p:cNvSpPr/>
          <p:nvPr/>
        </p:nvSpPr>
        <p:spPr>
          <a:xfrm>
            <a:off x="7993380" y="3017520"/>
            <a:ext cx="167640" cy="129540"/>
          </a:xfrm>
          <a:custGeom>
            <a:avLst/>
            <a:gdLst>
              <a:gd name="connsiteX0" fmla="*/ 167640 w 167640"/>
              <a:gd name="connsiteY0" fmla="*/ 129540 h 129540"/>
              <a:gd name="connsiteX1" fmla="*/ 87630 w 167640"/>
              <a:gd name="connsiteY1" fmla="*/ 83820 h 129540"/>
              <a:gd name="connsiteX2" fmla="*/ 0 w 167640"/>
              <a:gd name="connsiteY2" fmla="*/ 0 h 129540"/>
            </a:gdLst>
            <a:ahLst/>
            <a:cxnLst>
              <a:cxn ang="0">
                <a:pos x="connsiteX0" y="connsiteY0"/>
              </a:cxn>
              <a:cxn ang="0">
                <a:pos x="connsiteX1" y="connsiteY1"/>
              </a:cxn>
              <a:cxn ang="0">
                <a:pos x="connsiteX2" y="connsiteY2"/>
              </a:cxn>
            </a:cxnLst>
            <a:rect l="l" t="t" r="r" b="b"/>
            <a:pathLst>
              <a:path w="167640" h="129540">
                <a:moveTo>
                  <a:pt x="167640" y="129540"/>
                </a:moveTo>
                <a:cubicBezTo>
                  <a:pt x="141605" y="117475"/>
                  <a:pt x="115570" y="105410"/>
                  <a:pt x="87630" y="83820"/>
                </a:cubicBezTo>
                <a:cubicBezTo>
                  <a:pt x="59690" y="62230"/>
                  <a:pt x="29845" y="31115"/>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p:cNvSpPr/>
          <p:nvPr/>
        </p:nvSpPr>
        <p:spPr>
          <a:xfrm>
            <a:off x="8225790" y="3329940"/>
            <a:ext cx="34290" cy="137160"/>
          </a:xfrm>
          <a:custGeom>
            <a:avLst/>
            <a:gdLst>
              <a:gd name="connsiteX0" fmla="*/ 34290 w 34290"/>
              <a:gd name="connsiteY0" fmla="*/ 137160 h 137160"/>
              <a:gd name="connsiteX1" fmla="*/ 0 w 34290"/>
              <a:gd name="connsiteY1" fmla="*/ 0 h 137160"/>
            </a:gdLst>
            <a:ahLst/>
            <a:cxnLst>
              <a:cxn ang="0">
                <a:pos x="connsiteX0" y="connsiteY0"/>
              </a:cxn>
              <a:cxn ang="0">
                <a:pos x="connsiteX1" y="connsiteY1"/>
              </a:cxn>
            </a:cxnLst>
            <a:rect l="l" t="t" r="r" b="b"/>
            <a:pathLst>
              <a:path w="34290" h="137160">
                <a:moveTo>
                  <a:pt x="34290" y="137160"/>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p:cNvSpPr/>
          <p:nvPr/>
        </p:nvSpPr>
        <p:spPr>
          <a:xfrm>
            <a:off x="8088630" y="3322320"/>
            <a:ext cx="144780" cy="68580"/>
          </a:xfrm>
          <a:custGeom>
            <a:avLst/>
            <a:gdLst>
              <a:gd name="connsiteX0" fmla="*/ 0 w 144780"/>
              <a:gd name="connsiteY0" fmla="*/ 68580 h 68580"/>
              <a:gd name="connsiteX1" fmla="*/ 144780 w 144780"/>
              <a:gd name="connsiteY1" fmla="*/ 0 h 68580"/>
            </a:gdLst>
            <a:ahLst/>
            <a:cxnLst>
              <a:cxn ang="0">
                <a:pos x="connsiteX0" y="connsiteY0"/>
              </a:cxn>
              <a:cxn ang="0">
                <a:pos x="connsiteX1" y="connsiteY1"/>
              </a:cxn>
            </a:cxnLst>
            <a:rect l="l" t="t" r="r" b="b"/>
            <a:pathLst>
              <a:path w="144780" h="68580">
                <a:moveTo>
                  <a:pt x="0" y="68580"/>
                </a:moveTo>
                <a:lnTo>
                  <a:pt x="1447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789359" y="438776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8036828" y="4309965"/>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804355" y="4710208"/>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222098" y="340703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8183928" y="3274662"/>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8046768" y="333131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735570" y="291341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945571" y="297456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120532" y="311702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730909" y="255544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880039" y="2839504"/>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p:cNvSpPr/>
          <p:nvPr/>
        </p:nvSpPr>
        <p:spPr>
          <a:xfrm>
            <a:off x="1621536" y="4157472"/>
            <a:ext cx="1200912" cy="420624"/>
          </a:xfrm>
          <a:custGeom>
            <a:avLst/>
            <a:gdLst>
              <a:gd name="connsiteX0" fmla="*/ 0 w 1200912"/>
              <a:gd name="connsiteY0" fmla="*/ 420624 h 420624"/>
              <a:gd name="connsiteX1" fmla="*/ 316992 w 1200912"/>
              <a:gd name="connsiteY1" fmla="*/ 207264 h 420624"/>
              <a:gd name="connsiteX2" fmla="*/ 1200912 w 1200912"/>
              <a:gd name="connsiteY2" fmla="*/ 0 h 420624"/>
            </a:gdLst>
            <a:ahLst/>
            <a:cxnLst>
              <a:cxn ang="0">
                <a:pos x="connsiteX0" y="connsiteY0"/>
              </a:cxn>
              <a:cxn ang="0">
                <a:pos x="connsiteX1" y="connsiteY1"/>
              </a:cxn>
              <a:cxn ang="0">
                <a:pos x="connsiteX2" y="connsiteY2"/>
              </a:cxn>
            </a:cxnLst>
            <a:rect l="l" t="t" r="r" b="b"/>
            <a:pathLst>
              <a:path w="1200912" h="420624">
                <a:moveTo>
                  <a:pt x="0" y="420624"/>
                </a:moveTo>
                <a:cubicBezTo>
                  <a:pt x="58420" y="348996"/>
                  <a:pt x="116840" y="277368"/>
                  <a:pt x="316992" y="207264"/>
                </a:cubicBezTo>
                <a:cubicBezTo>
                  <a:pt x="517144" y="137160"/>
                  <a:pt x="859028" y="68580"/>
                  <a:pt x="12009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p:cNvSpPr/>
          <p:nvPr/>
        </p:nvSpPr>
        <p:spPr>
          <a:xfrm>
            <a:off x="1999488" y="2822448"/>
            <a:ext cx="816864" cy="1353312"/>
          </a:xfrm>
          <a:custGeom>
            <a:avLst/>
            <a:gdLst>
              <a:gd name="connsiteX0" fmla="*/ 816864 w 816864"/>
              <a:gd name="connsiteY0" fmla="*/ 1353312 h 1353312"/>
              <a:gd name="connsiteX1" fmla="*/ 457200 w 816864"/>
              <a:gd name="connsiteY1" fmla="*/ 743712 h 1353312"/>
              <a:gd name="connsiteX2" fmla="*/ 0 w 816864"/>
              <a:gd name="connsiteY2" fmla="*/ 0 h 1353312"/>
            </a:gdLst>
            <a:ahLst/>
            <a:cxnLst>
              <a:cxn ang="0">
                <a:pos x="connsiteX0" y="connsiteY0"/>
              </a:cxn>
              <a:cxn ang="0">
                <a:pos x="connsiteX1" y="connsiteY1"/>
              </a:cxn>
              <a:cxn ang="0">
                <a:pos x="connsiteX2" y="connsiteY2"/>
              </a:cxn>
            </a:cxnLst>
            <a:rect l="l" t="t" r="r" b="b"/>
            <a:pathLst>
              <a:path w="816864" h="1353312">
                <a:moveTo>
                  <a:pt x="816864" y="1353312"/>
                </a:moveTo>
                <a:cubicBezTo>
                  <a:pt x="705104" y="1161288"/>
                  <a:pt x="593344" y="969264"/>
                  <a:pt x="457200" y="743712"/>
                </a:cubicBezTo>
                <a:cubicBezTo>
                  <a:pt x="321056" y="518160"/>
                  <a:pt x="160528" y="25908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580785" y="4535995"/>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770931" y="413469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197248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84" y="685788"/>
            <a:ext cx="7772416" cy="5943612"/>
          </a:xfrm>
          <a:prstGeom prst="rect">
            <a:avLst/>
          </a:prstGeom>
        </p:spPr>
      </p:pic>
      <p:sp>
        <p:nvSpPr>
          <p:cNvPr id="5" name="Title 4"/>
          <p:cNvSpPr>
            <a:spLocks noGrp="1"/>
          </p:cNvSpPr>
          <p:nvPr>
            <p:ph type="title"/>
          </p:nvPr>
        </p:nvSpPr>
        <p:spPr/>
        <p:txBody>
          <a:bodyPr/>
          <a:lstStyle/>
          <a:p>
            <a:r>
              <a:rPr lang="en-US" sz="3200" dirty="0"/>
              <a:t>The European Short Sea Shipping Market</a:t>
            </a:r>
            <a:br>
              <a:rPr lang="en-US" sz="3200" dirty="0"/>
            </a:br>
            <a:br>
              <a:rPr lang="en-US" sz="3200" dirty="0"/>
            </a:br>
            <a:endParaRPr lang="en-US" sz="3200" dirty="0"/>
          </a:p>
        </p:txBody>
      </p:sp>
      <p:sp>
        <p:nvSpPr>
          <p:cNvPr id="65" name="Freeform 64"/>
          <p:cNvSpPr/>
          <p:nvPr/>
        </p:nvSpPr>
        <p:spPr>
          <a:xfrm rot="7533741">
            <a:off x="5067829" y="4513452"/>
            <a:ext cx="1784118" cy="1123831"/>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101870 h 141626"/>
              <a:gd name="connsiteX1" fmla="*/ 455519 w 1558456"/>
              <a:gd name="connsiteY1" fmla="*/ 61297 h 141626"/>
              <a:gd name="connsiteX2" fmla="*/ 1030420 w 1558456"/>
              <a:gd name="connsiteY2" fmla="*/ 2049 h 141626"/>
              <a:gd name="connsiteX3" fmla="*/ 1558456 w 1558456"/>
              <a:gd name="connsiteY3" fmla="*/ 141626 h 141626"/>
              <a:gd name="connsiteX0" fmla="*/ 0 w 1558456"/>
              <a:gd name="connsiteY0" fmla="*/ 101177 h 218829"/>
              <a:gd name="connsiteX1" fmla="*/ 664289 w 1558456"/>
              <a:gd name="connsiteY1" fmla="*/ 217681 h 218829"/>
              <a:gd name="connsiteX2" fmla="*/ 1030420 w 1558456"/>
              <a:gd name="connsiteY2" fmla="*/ 1356 h 218829"/>
              <a:gd name="connsiteX3" fmla="*/ 1558456 w 1558456"/>
              <a:gd name="connsiteY3" fmla="*/ 140933 h 218829"/>
              <a:gd name="connsiteX0" fmla="*/ 0 w 1558456"/>
              <a:gd name="connsiteY0" fmla="*/ 150026 h 268915"/>
              <a:gd name="connsiteX1" fmla="*/ 664289 w 1558456"/>
              <a:gd name="connsiteY1" fmla="*/ 266530 h 268915"/>
              <a:gd name="connsiteX2" fmla="*/ 999619 w 1558456"/>
              <a:gd name="connsiteY2" fmla="*/ 881 h 268915"/>
              <a:gd name="connsiteX3" fmla="*/ 1558456 w 1558456"/>
              <a:gd name="connsiteY3" fmla="*/ 189782 h 268915"/>
              <a:gd name="connsiteX0" fmla="*/ 0 w 1318535"/>
              <a:gd name="connsiteY0" fmla="*/ 159602 h 701325"/>
              <a:gd name="connsiteX1" fmla="*/ 664289 w 1318535"/>
              <a:gd name="connsiteY1" fmla="*/ 276106 h 701325"/>
              <a:gd name="connsiteX2" fmla="*/ 999619 w 1318535"/>
              <a:gd name="connsiteY2" fmla="*/ 10457 h 701325"/>
              <a:gd name="connsiteX3" fmla="*/ 1318535 w 1318535"/>
              <a:gd name="connsiteY3" fmla="*/ 701325 h 701325"/>
              <a:gd name="connsiteX0" fmla="*/ 0 w 1321217"/>
              <a:gd name="connsiteY0" fmla="*/ 159602 h 701325"/>
              <a:gd name="connsiteX1" fmla="*/ 664289 w 1321217"/>
              <a:gd name="connsiteY1" fmla="*/ 276106 h 701325"/>
              <a:gd name="connsiteX2" fmla="*/ 999619 w 1321217"/>
              <a:gd name="connsiteY2" fmla="*/ 10457 h 701325"/>
              <a:gd name="connsiteX3" fmla="*/ 1318535 w 1321217"/>
              <a:gd name="connsiteY3" fmla="*/ 701325 h 701325"/>
              <a:gd name="connsiteX0" fmla="*/ 0 w 1310299"/>
              <a:gd name="connsiteY0" fmla="*/ 167741 h 889909"/>
              <a:gd name="connsiteX1" fmla="*/ 664289 w 1310299"/>
              <a:gd name="connsiteY1" fmla="*/ 284245 h 889909"/>
              <a:gd name="connsiteX2" fmla="*/ 999619 w 1310299"/>
              <a:gd name="connsiteY2" fmla="*/ 18596 h 889909"/>
              <a:gd name="connsiteX3" fmla="*/ 1307521 w 1310299"/>
              <a:gd name="connsiteY3" fmla="*/ 889909 h 889909"/>
              <a:gd name="connsiteX0" fmla="*/ 0 w 1344274"/>
              <a:gd name="connsiteY0" fmla="*/ 221663 h 943831"/>
              <a:gd name="connsiteX1" fmla="*/ 664289 w 1344274"/>
              <a:gd name="connsiteY1" fmla="*/ 338167 h 943831"/>
              <a:gd name="connsiteX2" fmla="*/ 1277265 w 1344274"/>
              <a:gd name="connsiteY2" fmla="*/ 16699 h 943831"/>
              <a:gd name="connsiteX3" fmla="*/ 1307521 w 1344274"/>
              <a:gd name="connsiteY3" fmla="*/ 943831 h 943831"/>
              <a:gd name="connsiteX0" fmla="*/ 0 w 1329558"/>
              <a:gd name="connsiteY0" fmla="*/ 264654 h 986822"/>
              <a:gd name="connsiteX1" fmla="*/ 664289 w 1329558"/>
              <a:gd name="connsiteY1" fmla="*/ 381158 h 986822"/>
              <a:gd name="connsiteX2" fmla="*/ 906323 w 1329558"/>
              <a:gd name="connsiteY2" fmla="*/ 123880 h 986822"/>
              <a:gd name="connsiteX3" fmla="*/ 1277265 w 1329558"/>
              <a:gd name="connsiteY3" fmla="*/ 59690 h 986822"/>
              <a:gd name="connsiteX4" fmla="*/ 1307521 w 1329558"/>
              <a:gd name="connsiteY4" fmla="*/ 986822 h 986822"/>
              <a:gd name="connsiteX0" fmla="*/ 0 w 1329558"/>
              <a:gd name="connsiteY0" fmla="*/ 264654 h 986822"/>
              <a:gd name="connsiteX1" fmla="*/ 664289 w 1329558"/>
              <a:gd name="connsiteY1" fmla="*/ 381158 h 986822"/>
              <a:gd name="connsiteX2" fmla="*/ 906323 w 1329558"/>
              <a:gd name="connsiteY2" fmla="*/ 123880 h 986822"/>
              <a:gd name="connsiteX3" fmla="*/ 1277265 w 1329558"/>
              <a:gd name="connsiteY3" fmla="*/ 59690 h 986822"/>
              <a:gd name="connsiteX4" fmla="*/ 1307521 w 1329558"/>
              <a:gd name="connsiteY4" fmla="*/ 986822 h 986822"/>
              <a:gd name="connsiteX0" fmla="*/ 0 w 1329558"/>
              <a:gd name="connsiteY0" fmla="*/ 278938 h 1001106"/>
              <a:gd name="connsiteX1" fmla="*/ 664289 w 1329558"/>
              <a:gd name="connsiteY1" fmla="*/ 395442 h 1001106"/>
              <a:gd name="connsiteX2" fmla="*/ 906323 w 1329558"/>
              <a:gd name="connsiteY2" fmla="*/ 138164 h 1001106"/>
              <a:gd name="connsiteX3" fmla="*/ 1277265 w 1329558"/>
              <a:gd name="connsiteY3" fmla="*/ 73974 h 1001106"/>
              <a:gd name="connsiteX4" fmla="*/ 1307521 w 1329558"/>
              <a:gd name="connsiteY4" fmla="*/ 1001106 h 1001106"/>
              <a:gd name="connsiteX0" fmla="*/ 0 w 1332013"/>
              <a:gd name="connsiteY0" fmla="*/ 238855 h 961023"/>
              <a:gd name="connsiteX1" fmla="*/ 664289 w 1332013"/>
              <a:gd name="connsiteY1" fmla="*/ 355359 h 961023"/>
              <a:gd name="connsiteX2" fmla="*/ 906323 w 1332013"/>
              <a:gd name="connsiteY2" fmla="*/ 98081 h 961023"/>
              <a:gd name="connsiteX3" fmla="*/ 1283017 w 1332013"/>
              <a:gd name="connsiteY3" fmla="*/ 98548 h 961023"/>
              <a:gd name="connsiteX4" fmla="*/ 1307521 w 1332013"/>
              <a:gd name="connsiteY4" fmla="*/ 961023 h 961023"/>
              <a:gd name="connsiteX0" fmla="*/ 0 w 1332013"/>
              <a:gd name="connsiteY0" fmla="*/ 238855 h 961023"/>
              <a:gd name="connsiteX1" fmla="*/ 643824 w 1332013"/>
              <a:gd name="connsiteY1" fmla="*/ 322571 h 961023"/>
              <a:gd name="connsiteX2" fmla="*/ 906323 w 1332013"/>
              <a:gd name="connsiteY2" fmla="*/ 98081 h 961023"/>
              <a:gd name="connsiteX3" fmla="*/ 1283017 w 1332013"/>
              <a:gd name="connsiteY3" fmla="*/ 98548 h 961023"/>
              <a:gd name="connsiteX4" fmla="*/ 1307521 w 1332013"/>
              <a:gd name="connsiteY4" fmla="*/ 961023 h 961023"/>
              <a:gd name="connsiteX0" fmla="*/ 0 w 1332013"/>
              <a:gd name="connsiteY0" fmla="*/ 238855 h 961023"/>
              <a:gd name="connsiteX1" fmla="*/ 332822 w 1332013"/>
              <a:gd name="connsiteY1" fmla="*/ 164765 h 961023"/>
              <a:gd name="connsiteX2" fmla="*/ 643824 w 1332013"/>
              <a:gd name="connsiteY2" fmla="*/ 322571 h 961023"/>
              <a:gd name="connsiteX3" fmla="*/ 906323 w 1332013"/>
              <a:gd name="connsiteY3" fmla="*/ 98081 h 961023"/>
              <a:gd name="connsiteX4" fmla="*/ 1283017 w 1332013"/>
              <a:gd name="connsiteY4" fmla="*/ 98548 h 961023"/>
              <a:gd name="connsiteX5" fmla="*/ 1307521 w 1332013"/>
              <a:gd name="connsiteY5" fmla="*/ 961023 h 96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2013" h="961023">
                <a:moveTo>
                  <a:pt x="0" y="238855"/>
                </a:moveTo>
                <a:cubicBezTo>
                  <a:pt x="62297" y="248994"/>
                  <a:pt x="225518" y="150812"/>
                  <a:pt x="332822" y="164765"/>
                </a:cubicBezTo>
                <a:cubicBezTo>
                  <a:pt x="440126" y="178718"/>
                  <a:pt x="548241" y="333685"/>
                  <a:pt x="643824" y="322571"/>
                </a:cubicBezTo>
                <a:cubicBezTo>
                  <a:pt x="739408" y="311457"/>
                  <a:pt x="774020" y="228502"/>
                  <a:pt x="906323" y="98081"/>
                </a:cubicBezTo>
                <a:cubicBezTo>
                  <a:pt x="1059562" y="-19663"/>
                  <a:pt x="1216151" y="-45276"/>
                  <a:pt x="1283017" y="98548"/>
                </a:cubicBezTo>
                <a:cubicBezTo>
                  <a:pt x="1349883" y="242372"/>
                  <a:pt x="1338213" y="653294"/>
                  <a:pt x="1307521" y="961023"/>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6" name="Freeform 65"/>
          <p:cNvSpPr/>
          <p:nvPr/>
        </p:nvSpPr>
        <p:spPr>
          <a:xfrm rot="7341631">
            <a:off x="3459792" y="1855297"/>
            <a:ext cx="1017820" cy="993754"/>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265365 w 1097670"/>
              <a:gd name="connsiteY0" fmla="*/ 1395 h 926830"/>
              <a:gd name="connsiteX1" fmla="*/ 3954 w 1097670"/>
              <a:gd name="connsiteY1" fmla="*/ 809140 h 926830"/>
              <a:gd name="connsiteX2" fmla="*/ 569634 w 1097670"/>
              <a:gd name="connsiteY2" fmla="*/ 787253 h 926830"/>
              <a:gd name="connsiteX3" fmla="*/ 1097670 w 1097670"/>
              <a:gd name="connsiteY3" fmla="*/ 926830 h 926830"/>
              <a:gd name="connsiteX0" fmla="*/ 0 w 832305"/>
              <a:gd name="connsiteY0" fmla="*/ 7356 h 932791"/>
              <a:gd name="connsiteX1" fmla="*/ 325346 w 832305"/>
              <a:gd name="connsiteY1" fmla="*/ 209994 h 932791"/>
              <a:gd name="connsiteX2" fmla="*/ 304269 w 832305"/>
              <a:gd name="connsiteY2" fmla="*/ 793214 h 932791"/>
              <a:gd name="connsiteX3" fmla="*/ 832305 w 832305"/>
              <a:gd name="connsiteY3" fmla="*/ 932791 h 932791"/>
              <a:gd name="connsiteX0" fmla="*/ 0 w 832305"/>
              <a:gd name="connsiteY0" fmla="*/ 8021 h 933456"/>
              <a:gd name="connsiteX1" fmla="*/ 325346 w 832305"/>
              <a:gd name="connsiteY1" fmla="*/ 210659 h 933456"/>
              <a:gd name="connsiteX2" fmla="*/ 146939 w 832305"/>
              <a:gd name="connsiteY2" fmla="*/ 872122 h 933456"/>
              <a:gd name="connsiteX3" fmla="*/ 832305 w 832305"/>
              <a:gd name="connsiteY3" fmla="*/ 933456 h 933456"/>
              <a:gd name="connsiteX0" fmla="*/ 0 w 832305"/>
              <a:gd name="connsiteY0" fmla="*/ 5469 h 930904"/>
              <a:gd name="connsiteX1" fmla="*/ 416633 w 832305"/>
              <a:gd name="connsiteY1" fmla="*/ 271089 h 930904"/>
              <a:gd name="connsiteX2" fmla="*/ 146939 w 832305"/>
              <a:gd name="connsiteY2" fmla="*/ 869570 h 930904"/>
              <a:gd name="connsiteX3" fmla="*/ 832305 w 832305"/>
              <a:gd name="connsiteY3" fmla="*/ 930904 h 930904"/>
              <a:gd name="connsiteX0" fmla="*/ 0 w 809450"/>
              <a:gd name="connsiteY0" fmla="*/ 5469 h 884765"/>
              <a:gd name="connsiteX1" fmla="*/ 416633 w 809450"/>
              <a:gd name="connsiteY1" fmla="*/ 271089 h 884765"/>
              <a:gd name="connsiteX2" fmla="*/ 146939 w 809450"/>
              <a:gd name="connsiteY2" fmla="*/ 869570 h 884765"/>
              <a:gd name="connsiteX3" fmla="*/ 809450 w 809450"/>
              <a:gd name="connsiteY3" fmla="*/ 753675 h 884765"/>
              <a:gd name="connsiteX0" fmla="*/ 0 w 809450"/>
              <a:gd name="connsiteY0" fmla="*/ 5469 h 892471"/>
              <a:gd name="connsiteX1" fmla="*/ 416633 w 809450"/>
              <a:gd name="connsiteY1" fmla="*/ 271089 h 892471"/>
              <a:gd name="connsiteX2" fmla="*/ 146939 w 809450"/>
              <a:gd name="connsiteY2" fmla="*/ 869570 h 892471"/>
              <a:gd name="connsiteX3" fmla="*/ 809450 w 809450"/>
              <a:gd name="connsiteY3" fmla="*/ 753675 h 892471"/>
              <a:gd name="connsiteX0" fmla="*/ 0 w 760373"/>
              <a:gd name="connsiteY0" fmla="*/ 6716 h 850360"/>
              <a:gd name="connsiteX1" fmla="*/ 367556 w 760373"/>
              <a:gd name="connsiteY1" fmla="*/ 228978 h 850360"/>
              <a:gd name="connsiteX2" fmla="*/ 97862 w 760373"/>
              <a:gd name="connsiteY2" fmla="*/ 827459 h 850360"/>
              <a:gd name="connsiteX3" fmla="*/ 760373 w 760373"/>
              <a:gd name="connsiteY3" fmla="*/ 711564 h 850360"/>
            </a:gdLst>
            <a:ahLst/>
            <a:cxnLst>
              <a:cxn ang="0">
                <a:pos x="connsiteX0" y="connsiteY0"/>
              </a:cxn>
              <a:cxn ang="0">
                <a:pos x="connsiteX1" y="connsiteY1"/>
              </a:cxn>
              <a:cxn ang="0">
                <a:pos x="connsiteX2" y="connsiteY2"/>
              </a:cxn>
              <a:cxn ang="0">
                <a:pos x="connsiteX3" y="connsiteY3"/>
              </a:cxn>
            </a:cxnLst>
            <a:rect l="l" t="t" r="r" b="b"/>
            <a:pathLst>
              <a:path w="760373" h="850360">
                <a:moveTo>
                  <a:pt x="0" y="6716"/>
                </a:moveTo>
                <a:cubicBezTo>
                  <a:pt x="144448" y="-30391"/>
                  <a:pt x="351246" y="92188"/>
                  <a:pt x="367556" y="228978"/>
                </a:cubicBezTo>
                <a:cubicBezTo>
                  <a:pt x="383866" y="365768"/>
                  <a:pt x="32393" y="747028"/>
                  <a:pt x="97862" y="827459"/>
                </a:cubicBezTo>
                <a:cubicBezTo>
                  <a:pt x="163331" y="907890"/>
                  <a:pt x="494214" y="753942"/>
                  <a:pt x="760373" y="711564"/>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7" name="Freeform 66"/>
          <p:cNvSpPr/>
          <p:nvPr/>
        </p:nvSpPr>
        <p:spPr>
          <a:xfrm rot="20394757">
            <a:off x="2186707" y="5012340"/>
            <a:ext cx="1653478" cy="509917"/>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Lst>
            <a:ahLst/>
            <a:cxnLst>
              <a:cxn ang="0">
                <a:pos x="connsiteX0" y="connsiteY0"/>
              </a:cxn>
              <a:cxn ang="0">
                <a:pos x="connsiteX1" y="connsiteY1"/>
              </a:cxn>
              <a:cxn ang="0">
                <a:pos x="connsiteX2" y="connsiteY2"/>
              </a:cxn>
              <a:cxn ang="0">
                <a:pos x="connsiteX3" y="connsiteY3"/>
              </a:cxn>
            </a:cxnLst>
            <a:rect l="l" t="t" r="r" b="b"/>
            <a:pathLst>
              <a:path w="1486713" h="410915">
                <a:moveTo>
                  <a:pt x="0" y="410915"/>
                </a:moveTo>
                <a:cubicBezTo>
                  <a:pt x="144448" y="373808"/>
                  <a:pt x="433264" y="213584"/>
                  <a:pt x="603498" y="145746"/>
                </a:cubicBezTo>
                <a:cubicBezTo>
                  <a:pt x="773732" y="77908"/>
                  <a:pt x="874204" y="21557"/>
                  <a:pt x="1021406" y="3888"/>
                </a:cubicBezTo>
                <a:cubicBezTo>
                  <a:pt x="1168608" y="-13781"/>
                  <a:pt x="1266900" y="34181"/>
                  <a:pt x="1486713" y="3973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8" name="Freeform 67"/>
          <p:cNvSpPr/>
          <p:nvPr/>
        </p:nvSpPr>
        <p:spPr>
          <a:xfrm rot="20394757">
            <a:off x="2139232" y="3115381"/>
            <a:ext cx="1055535" cy="136507"/>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 name="connsiteX0" fmla="*/ 0 w 1486713"/>
              <a:gd name="connsiteY0" fmla="*/ 426348 h 427544"/>
              <a:gd name="connsiteX1" fmla="*/ 584116 w 1486713"/>
              <a:gd name="connsiteY1" fmla="*/ 398392 h 427544"/>
              <a:gd name="connsiteX2" fmla="*/ 1021406 w 1486713"/>
              <a:gd name="connsiteY2" fmla="*/ 19321 h 427544"/>
              <a:gd name="connsiteX3" fmla="*/ 1486713 w 1486713"/>
              <a:gd name="connsiteY3" fmla="*/ 55163 h 427544"/>
              <a:gd name="connsiteX0" fmla="*/ 0 w 1368078"/>
              <a:gd name="connsiteY0" fmla="*/ 372722 h 414778"/>
              <a:gd name="connsiteX1" fmla="*/ 465481 w 1368078"/>
              <a:gd name="connsiteY1" fmla="*/ 398392 h 414778"/>
              <a:gd name="connsiteX2" fmla="*/ 902771 w 1368078"/>
              <a:gd name="connsiteY2" fmla="*/ 19321 h 414778"/>
              <a:gd name="connsiteX3" fmla="*/ 1368078 w 1368078"/>
              <a:gd name="connsiteY3" fmla="*/ 55163 h 414778"/>
              <a:gd name="connsiteX0" fmla="*/ 0 w 1368078"/>
              <a:gd name="connsiteY0" fmla="*/ 372722 h 422029"/>
              <a:gd name="connsiteX1" fmla="*/ 465481 w 1368078"/>
              <a:gd name="connsiteY1" fmla="*/ 398392 h 422029"/>
              <a:gd name="connsiteX2" fmla="*/ 902771 w 1368078"/>
              <a:gd name="connsiteY2" fmla="*/ 19321 h 422029"/>
              <a:gd name="connsiteX3" fmla="*/ 1368078 w 1368078"/>
              <a:gd name="connsiteY3" fmla="*/ 55163 h 422029"/>
              <a:gd name="connsiteX0" fmla="*/ 0 w 1368078"/>
              <a:gd name="connsiteY0" fmla="*/ 317842 h 355163"/>
              <a:gd name="connsiteX1" fmla="*/ 465481 w 1368078"/>
              <a:gd name="connsiteY1" fmla="*/ 343512 h 355163"/>
              <a:gd name="connsiteX2" fmla="*/ 788030 w 1368078"/>
              <a:gd name="connsiteY2" fmla="*/ 129450 h 355163"/>
              <a:gd name="connsiteX3" fmla="*/ 1368078 w 1368078"/>
              <a:gd name="connsiteY3" fmla="*/ 283 h 355163"/>
              <a:gd name="connsiteX0" fmla="*/ 0 w 1008646"/>
              <a:gd name="connsiteY0" fmla="*/ 220515 h 257836"/>
              <a:gd name="connsiteX1" fmla="*/ 465481 w 1008646"/>
              <a:gd name="connsiteY1" fmla="*/ 246185 h 257836"/>
              <a:gd name="connsiteX2" fmla="*/ 788030 w 1008646"/>
              <a:gd name="connsiteY2" fmla="*/ 32123 h 257836"/>
              <a:gd name="connsiteX3" fmla="*/ 1008646 w 1008646"/>
              <a:gd name="connsiteY3" fmla="*/ 4257 h 257836"/>
              <a:gd name="connsiteX0" fmla="*/ 0 w 1008646"/>
              <a:gd name="connsiteY0" fmla="*/ 216451 h 245263"/>
              <a:gd name="connsiteX1" fmla="*/ 465481 w 1008646"/>
              <a:gd name="connsiteY1" fmla="*/ 242121 h 245263"/>
              <a:gd name="connsiteX2" fmla="*/ 619059 w 1008646"/>
              <a:gd name="connsiteY2" fmla="*/ 150996 h 245263"/>
              <a:gd name="connsiteX3" fmla="*/ 1008646 w 1008646"/>
              <a:gd name="connsiteY3" fmla="*/ 193 h 245263"/>
              <a:gd name="connsiteX0" fmla="*/ 0 w 859200"/>
              <a:gd name="connsiteY0" fmla="*/ 137221 h 166033"/>
              <a:gd name="connsiteX1" fmla="*/ 465481 w 859200"/>
              <a:gd name="connsiteY1" fmla="*/ 162891 h 166033"/>
              <a:gd name="connsiteX2" fmla="*/ 619059 w 859200"/>
              <a:gd name="connsiteY2" fmla="*/ 71766 h 166033"/>
              <a:gd name="connsiteX3" fmla="*/ 859200 w 859200"/>
              <a:gd name="connsiteY3" fmla="*/ 428 h 166033"/>
              <a:gd name="connsiteX0" fmla="*/ 0 w 859200"/>
              <a:gd name="connsiteY0" fmla="*/ 136793 h 170448"/>
              <a:gd name="connsiteX1" fmla="*/ 465481 w 859200"/>
              <a:gd name="connsiteY1" fmla="*/ 162463 h 170448"/>
              <a:gd name="connsiteX2" fmla="*/ 859200 w 859200"/>
              <a:gd name="connsiteY2" fmla="*/ 0 h 170448"/>
            </a:gdLst>
            <a:ahLst/>
            <a:cxnLst>
              <a:cxn ang="0">
                <a:pos x="connsiteX0" y="connsiteY0"/>
              </a:cxn>
              <a:cxn ang="0">
                <a:pos x="connsiteX1" y="connsiteY1"/>
              </a:cxn>
              <a:cxn ang="0">
                <a:pos x="connsiteX2" y="connsiteY2"/>
              </a:cxn>
            </a:cxnLst>
            <a:rect l="l" t="t" r="r" b="b"/>
            <a:pathLst>
              <a:path w="859200" h="170448">
                <a:moveTo>
                  <a:pt x="0" y="136793"/>
                </a:moveTo>
                <a:cubicBezTo>
                  <a:pt x="211782" y="153702"/>
                  <a:pt x="322281" y="185262"/>
                  <a:pt x="465481" y="162463"/>
                </a:cubicBezTo>
                <a:cubicBezTo>
                  <a:pt x="608681" y="139664"/>
                  <a:pt x="777175" y="33847"/>
                  <a:pt x="859200" y="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9" name="Oval 68"/>
          <p:cNvSpPr/>
          <p:nvPr/>
        </p:nvSpPr>
        <p:spPr>
          <a:xfrm>
            <a:off x="2691470" y="1777070"/>
            <a:ext cx="737530" cy="73753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536</a:t>
            </a:r>
          </a:p>
        </p:txBody>
      </p:sp>
      <p:sp>
        <p:nvSpPr>
          <p:cNvPr id="70" name="Oval 69"/>
          <p:cNvSpPr/>
          <p:nvPr/>
        </p:nvSpPr>
        <p:spPr>
          <a:xfrm>
            <a:off x="4495800" y="1591180"/>
            <a:ext cx="617204" cy="61862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443</a:t>
            </a:r>
          </a:p>
        </p:txBody>
      </p:sp>
      <p:sp>
        <p:nvSpPr>
          <p:cNvPr id="71" name="Oval 70"/>
          <p:cNvSpPr/>
          <p:nvPr/>
        </p:nvSpPr>
        <p:spPr>
          <a:xfrm>
            <a:off x="4748871" y="5790693"/>
            <a:ext cx="737529" cy="737529"/>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581</a:t>
            </a:r>
          </a:p>
        </p:txBody>
      </p:sp>
      <p:sp>
        <p:nvSpPr>
          <p:cNvPr id="72" name="Oval 71"/>
          <p:cNvSpPr/>
          <p:nvPr/>
        </p:nvSpPr>
        <p:spPr>
          <a:xfrm>
            <a:off x="6723989" y="4022888"/>
            <a:ext cx="444500" cy="44450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b="1" dirty="0">
                <a:latin typeface="Agency FB" pitchFamily="34" charset="0"/>
              </a:rPr>
              <a:t>130</a:t>
            </a:r>
          </a:p>
        </p:txBody>
      </p:sp>
      <p:sp>
        <p:nvSpPr>
          <p:cNvPr id="73" name="Oval 72"/>
          <p:cNvSpPr/>
          <p:nvPr/>
        </p:nvSpPr>
        <p:spPr>
          <a:xfrm>
            <a:off x="1066800" y="3527330"/>
            <a:ext cx="617204" cy="617204"/>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256</a:t>
            </a:r>
          </a:p>
        </p:txBody>
      </p:sp>
      <p:sp>
        <p:nvSpPr>
          <p:cNvPr id="74" name="Rectangle 73"/>
          <p:cNvSpPr/>
          <p:nvPr/>
        </p:nvSpPr>
        <p:spPr>
          <a:xfrm>
            <a:off x="5514993" y="6172200"/>
            <a:ext cx="1452642" cy="338554"/>
          </a:xfrm>
          <a:prstGeom prst="rect">
            <a:avLst/>
          </a:prstGeom>
        </p:spPr>
        <p:txBody>
          <a:bodyPr wrap="none">
            <a:spAutoFit/>
          </a:bodyPr>
          <a:lstStyle/>
          <a:p>
            <a:r>
              <a:rPr lang="en-US" sz="1600" b="1" i="1" dirty="0">
                <a:solidFill>
                  <a:schemeClr val="accent2">
                    <a:lumMod val="20000"/>
                    <a:lumOff val="80000"/>
                  </a:schemeClr>
                </a:solidFill>
                <a:latin typeface="Times New Roman" pitchFamily="18" charset="0"/>
                <a:cs typeface="Times New Roman" pitchFamily="18" charset="0"/>
              </a:rPr>
              <a:t>Mediterranean</a:t>
            </a:r>
          </a:p>
        </p:txBody>
      </p:sp>
      <p:sp>
        <p:nvSpPr>
          <p:cNvPr id="75" name="Rectangle 74"/>
          <p:cNvSpPr/>
          <p:nvPr/>
        </p:nvSpPr>
        <p:spPr>
          <a:xfrm>
            <a:off x="669391" y="1583699"/>
            <a:ext cx="1087156" cy="707886"/>
          </a:xfrm>
          <a:prstGeom prst="rect">
            <a:avLst/>
          </a:prstGeom>
        </p:spPr>
        <p:txBody>
          <a:bodyPr wrap="none">
            <a:spAutoFit/>
          </a:bodyPr>
          <a:lstStyle/>
          <a:p>
            <a:pPr algn="ctr"/>
            <a:r>
              <a:rPr lang="en-US" sz="2000" b="1" i="1" dirty="0">
                <a:solidFill>
                  <a:schemeClr val="accent2">
                    <a:lumMod val="20000"/>
                    <a:lumOff val="80000"/>
                  </a:schemeClr>
                </a:solidFill>
                <a:latin typeface="Times New Roman" pitchFamily="18" charset="0"/>
                <a:cs typeface="Times New Roman" pitchFamily="18" charset="0"/>
              </a:rPr>
              <a:t>Atlantic </a:t>
            </a:r>
          </a:p>
          <a:p>
            <a:pPr algn="ctr"/>
            <a:r>
              <a:rPr lang="en-US" sz="2000" b="1" i="1" dirty="0">
                <a:solidFill>
                  <a:schemeClr val="accent2">
                    <a:lumMod val="20000"/>
                    <a:lumOff val="80000"/>
                  </a:schemeClr>
                </a:solidFill>
                <a:latin typeface="Times New Roman" pitchFamily="18" charset="0"/>
                <a:cs typeface="Times New Roman" pitchFamily="18" charset="0"/>
              </a:rPr>
              <a:t>Ocean</a:t>
            </a:r>
          </a:p>
        </p:txBody>
      </p:sp>
      <p:sp>
        <p:nvSpPr>
          <p:cNvPr id="76" name="Rectangle 75"/>
          <p:cNvSpPr/>
          <p:nvPr/>
        </p:nvSpPr>
        <p:spPr>
          <a:xfrm>
            <a:off x="7205272" y="3950527"/>
            <a:ext cx="1034257" cy="338554"/>
          </a:xfrm>
          <a:prstGeom prst="rect">
            <a:avLst/>
          </a:prstGeom>
        </p:spPr>
        <p:txBody>
          <a:bodyPr wrap="none">
            <a:spAutoFit/>
          </a:bodyPr>
          <a:lstStyle/>
          <a:p>
            <a:r>
              <a:rPr lang="en-US" sz="1600" b="1" i="1" dirty="0">
                <a:solidFill>
                  <a:schemeClr val="accent2">
                    <a:lumMod val="20000"/>
                    <a:lumOff val="80000"/>
                  </a:schemeClr>
                </a:solidFill>
                <a:latin typeface="Times New Roman" pitchFamily="18" charset="0"/>
                <a:cs typeface="Times New Roman" pitchFamily="18" charset="0"/>
              </a:rPr>
              <a:t>Black Sea</a:t>
            </a:r>
          </a:p>
        </p:txBody>
      </p:sp>
      <p:sp>
        <p:nvSpPr>
          <p:cNvPr id="77" name="Rectangle 76"/>
          <p:cNvSpPr/>
          <p:nvPr/>
        </p:nvSpPr>
        <p:spPr>
          <a:xfrm>
            <a:off x="4709078" y="1295400"/>
            <a:ext cx="688010" cy="338554"/>
          </a:xfrm>
          <a:prstGeom prst="rect">
            <a:avLst/>
          </a:prstGeom>
        </p:spPr>
        <p:txBody>
          <a:bodyPr wrap="none">
            <a:spAutoFit/>
          </a:bodyPr>
          <a:lstStyle/>
          <a:p>
            <a:pPr algn="ctr"/>
            <a:r>
              <a:rPr lang="en-US" sz="1600" b="1" i="1" dirty="0">
                <a:solidFill>
                  <a:schemeClr val="accent2">
                    <a:lumMod val="20000"/>
                    <a:lumOff val="80000"/>
                  </a:schemeClr>
                </a:solidFill>
                <a:latin typeface="Times New Roman" pitchFamily="18" charset="0"/>
                <a:cs typeface="Times New Roman" pitchFamily="18" charset="0"/>
              </a:rPr>
              <a:t>Baltic</a:t>
            </a:r>
          </a:p>
        </p:txBody>
      </p:sp>
      <p:sp>
        <p:nvSpPr>
          <p:cNvPr id="78" name="Rectangle 77"/>
          <p:cNvSpPr/>
          <p:nvPr/>
        </p:nvSpPr>
        <p:spPr>
          <a:xfrm>
            <a:off x="2513995" y="838200"/>
            <a:ext cx="686405" cy="584775"/>
          </a:xfrm>
          <a:prstGeom prst="rect">
            <a:avLst/>
          </a:prstGeom>
        </p:spPr>
        <p:txBody>
          <a:bodyPr wrap="none">
            <a:spAutoFit/>
          </a:bodyPr>
          <a:lstStyle/>
          <a:p>
            <a:pPr algn="ctr"/>
            <a:r>
              <a:rPr lang="en-US" sz="1600" b="1" i="1" dirty="0">
                <a:solidFill>
                  <a:schemeClr val="accent2">
                    <a:lumMod val="20000"/>
                    <a:lumOff val="80000"/>
                  </a:schemeClr>
                </a:solidFill>
                <a:latin typeface="Times New Roman" pitchFamily="18" charset="0"/>
                <a:cs typeface="Times New Roman" pitchFamily="18" charset="0"/>
              </a:rPr>
              <a:t>North</a:t>
            </a:r>
          </a:p>
          <a:p>
            <a:pPr algn="ctr"/>
            <a:r>
              <a:rPr lang="en-US" sz="1600" b="1" i="1" dirty="0">
                <a:solidFill>
                  <a:schemeClr val="accent2">
                    <a:lumMod val="20000"/>
                    <a:lumOff val="80000"/>
                  </a:schemeClr>
                </a:solidFill>
                <a:latin typeface="Times New Roman" pitchFamily="18" charset="0"/>
                <a:cs typeface="Times New Roman" pitchFamily="18" charset="0"/>
              </a:rPr>
              <a:t>Sea</a:t>
            </a:r>
          </a:p>
        </p:txBody>
      </p:sp>
      <p:sp>
        <p:nvSpPr>
          <p:cNvPr id="79" name="Oval 78"/>
          <p:cNvSpPr/>
          <p:nvPr/>
        </p:nvSpPr>
        <p:spPr>
          <a:xfrm>
            <a:off x="5877329" y="914388"/>
            <a:ext cx="444500" cy="445915"/>
          </a:xfrm>
          <a:prstGeom prst="ellipse">
            <a:avLst/>
          </a:prstGeom>
          <a:solidFill>
            <a:schemeClr val="bg2">
              <a:lumMod val="75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b="1" dirty="0">
                <a:latin typeface="Agency FB" pitchFamily="34" charset="0"/>
              </a:rPr>
              <a:t>125</a:t>
            </a:r>
          </a:p>
        </p:txBody>
      </p:sp>
      <p:sp>
        <p:nvSpPr>
          <p:cNvPr id="80" name="TextBox 19"/>
          <p:cNvSpPr txBox="1">
            <a:spLocks noChangeArrowheads="1"/>
          </p:cNvSpPr>
          <p:nvPr/>
        </p:nvSpPr>
        <p:spPr bwMode="auto">
          <a:xfrm>
            <a:off x="6410729" y="947880"/>
            <a:ext cx="1895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Cargo Carried (Million tons)</a:t>
            </a:r>
          </a:p>
        </p:txBody>
      </p:sp>
      <p:sp>
        <p:nvSpPr>
          <p:cNvPr id="81" name="Freeform 80"/>
          <p:cNvSpPr/>
          <p:nvPr/>
        </p:nvSpPr>
        <p:spPr>
          <a:xfrm>
            <a:off x="5943600" y="1609370"/>
            <a:ext cx="533400" cy="49546"/>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 name="connsiteX0" fmla="*/ 0 w 1486713"/>
              <a:gd name="connsiteY0" fmla="*/ 426348 h 427544"/>
              <a:gd name="connsiteX1" fmla="*/ 584116 w 1486713"/>
              <a:gd name="connsiteY1" fmla="*/ 398392 h 427544"/>
              <a:gd name="connsiteX2" fmla="*/ 1021406 w 1486713"/>
              <a:gd name="connsiteY2" fmla="*/ 19321 h 427544"/>
              <a:gd name="connsiteX3" fmla="*/ 1486713 w 1486713"/>
              <a:gd name="connsiteY3" fmla="*/ 55163 h 427544"/>
              <a:gd name="connsiteX0" fmla="*/ 0 w 1368078"/>
              <a:gd name="connsiteY0" fmla="*/ 372722 h 414778"/>
              <a:gd name="connsiteX1" fmla="*/ 465481 w 1368078"/>
              <a:gd name="connsiteY1" fmla="*/ 398392 h 414778"/>
              <a:gd name="connsiteX2" fmla="*/ 902771 w 1368078"/>
              <a:gd name="connsiteY2" fmla="*/ 19321 h 414778"/>
              <a:gd name="connsiteX3" fmla="*/ 1368078 w 1368078"/>
              <a:gd name="connsiteY3" fmla="*/ 55163 h 414778"/>
              <a:gd name="connsiteX0" fmla="*/ 0 w 1368078"/>
              <a:gd name="connsiteY0" fmla="*/ 372722 h 422029"/>
              <a:gd name="connsiteX1" fmla="*/ 465481 w 1368078"/>
              <a:gd name="connsiteY1" fmla="*/ 398392 h 422029"/>
              <a:gd name="connsiteX2" fmla="*/ 902771 w 1368078"/>
              <a:gd name="connsiteY2" fmla="*/ 19321 h 422029"/>
              <a:gd name="connsiteX3" fmla="*/ 1368078 w 1368078"/>
              <a:gd name="connsiteY3" fmla="*/ 55163 h 422029"/>
              <a:gd name="connsiteX0" fmla="*/ 0 w 1368078"/>
              <a:gd name="connsiteY0" fmla="*/ 317842 h 355163"/>
              <a:gd name="connsiteX1" fmla="*/ 465481 w 1368078"/>
              <a:gd name="connsiteY1" fmla="*/ 343512 h 355163"/>
              <a:gd name="connsiteX2" fmla="*/ 788030 w 1368078"/>
              <a:gd name="connsiteY2" fmla="*/ 129450 h 355163"/>
              <a:gd name="connsiteX3" fmla="*/ 1368078 w 1368078"/>
              <a:gd name="connsiteY3" fmla="*/ 283 h 355163"/>
              <a:gd name="connsiteX0" fmla="*/ 0 w 1008646"/>
              <a:gd name="connsiteY0" fmla="*/ 220515 h 257836"/>
              <a:gd name="connsiteX1" fmla="*/ 465481 w 1008646"/>
              <a:gd name="connsiteY1" fmla="*/ 246185 h 257836"/>
              <a:gd name="connsiteX2" fmla="*/ 788030 w 1008646"/>
              <a:gd name="connsiteY2" fmla="*/ 32123 h 257836"/>
              <a:gd name="connsiteX3" fmla="*/ 1008646 w 1008646"/>
              <a:gd name="connsiteY3" fmla="*/ 4257 h 257836"/>
              <a:gd name="connsiteX0" fmla="*/ 0 w 1008646"/>
              <a:gd name="connsiteY0" fmla="*/ 216451 h 245263"/>
              <a:gd name="connsiteX1" fmla="*/ 465481 w 1008646"/>
              <a:gd name="connsiteY1" fmla="*/ 242121 h 245263"/>
              <a:gd name="connsiteX2" fmla="*/ 619059 w 1008646"/>
              <a:gd name="connsiteY2" fmla="*/ 150996 h 245263"/>
              <a:gd name="connsiteX3" fmla="*/ 1008646 w 1008646"/>
              <a:gd name="connsiteY3" fmla="*/ 193 h 245263"/>
              <a:gd name="connsiteX0" fmla="*/ 0 w 859200"/>
              <a:gd name="connsiteY0" fmla="*/ 137221 h 166033"/>
              <a:gd name="connsiteX1" fmla="*/ 465481 w 859200"/>
              <a:gd name="connsiteY1" fmla="*/ 162891 h 166033"/>
              <a:gd name="connsiteX2" fmla="*/ 619059 w 859200"/>
              <a:gd name="connsiteY2" fmla="*/ 71766 h 166033"/>
              <a:gd name="connsiteX3" fmla="*/ 859200 w 859200"/>
              <a:gd name="connsiteY3" fmla="*/ 428 h 166033"/>
              <a:gd name="connsiteX0" fmla="*/ 0 w 859200"/>
              <a:gd name="connsiteY0" fmla="*/ 136793 h 170448"/>
              <a:gd name="connsiteX1" fmla="*/ 465481 w 859200"/>
              <a:gd name="connsiteY1" fmla="*/ 162463 h 170448"/>
              <a:gd name="connsiteX2" fmla="*/ 859200 w 859200"/>
              <a:gd name="connsiteY2" fmla="*/ 0 h 170448"/>
            </a:gdLst>
            <a:ahLst/>
            <a:cxnLst>
              <a:cxn ang="0">
                <a:pos x="connsiteX0" y="connsiteY0"/>
              </a:cxn>
              <a:cxn ang="0">
                <a:pos x="connsiteX1" y="connsiteY1"/>
              </a:cxn>
              <a:cxn ang="0">
                <a:pos x="connsiteX2" y="connsiteY2"/>
              </a:cxn>
            </a:cxnLst>
            <a:rect l="l" t="t" r="r" b="b"/>
            <a:pathLst>
              <a:path w="859200" h="170448">
                <a:moveTo>
                  <a:pt x="0" y="136793"/>
                </a:moveTo>
                <a:cubicBezTo>
                  <a:pt x="211782" y="153702"/>
                  <a:pt x="322281" y="185262"/>
                  <a:pt x="465481" y="162463"/>
                </a:cubicBezTo>
                <a:cubicBezTo>
                  <a:pt x="608681" y="139664"/>
                  <a:pt x="777175" y="33847"/>
                  <a:pt x="859200" y="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latin typeface="Agency FB" pitchFamily="34" charset="0"/>
            </a:endParaRPr>
          </a:p>
        </p:txBody>
      </p:sp>
      <p:sp>
        <p:nvSpPr>
          <p:cNvPr id="82" name="TextBox 21"/>
          <p:cNvSpPr txBox="1">
            <a:spLocks noChangeArrowheads="1"/>
          </p:cNvSpPr>
          <p:nvPr/>
        </p:nvSpPr>
        <p:spPr bwMode="auto">
          <a:xfrm>
            <a:off x="6601487" y="1415260"/>
            <a:ext cx="1704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Main Short Sea Shipping </a:t>
            </a:r>
          </a:p>
          <a:p>
            <a:pPr eaLnBrk="1" hangingPunct="1"/>
            <a:r>
              <a:rPr lang="en-US" sz="1400" b="1" i="1" dirty="0">
                <a:latin typeface="Agency FB" pitchFamily="34" charset="0"/>
              </a:rPr>
              <a:t>Corridor</a:t>
            </a:r>
          </a:p>
        </p:txBody>
      </p:sp>
      <p:sp>
        <p:nvSpPr>
          <p:cNvPr id="83" name="Left-Right Arrow 82"/>
          <p:cNvSpPr/>
          <p:nvPr/>
        </p:nvSpPr>
        <p:spPr>
          <a:xfrm>
            <a:off x="5943600" y="2218739"/>
            <a:ext cx="465733"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84" name="TextBox 26"/>
          <p:cNvSpPr txBox="1">
            <a:spLocks noChangeArrowheads="1"/>
          </p:cNvSpPr>
          <p:nvPr/>
        </p:nvSpPr>
        <p:spPr bwMode="auto">
          <a:xfrm>
            <a:off x="5715000" y="1905000"/>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latin typeface="Agency FB" pitchFamily="34" charset="0"/>
              </a:rPr>
              <a:t>From</a:t>
            </a:r>
          </a:p>
        </p:txBody>
      </p:sp>
      <p:sp>
        <p:nvSpPr>
          <p:cNvPr id="85" name="TextBox 27"/>
          <p:cNvSpPr txBox="1">
            <a:spLocks noChangeArrowheads="1"/>
          </p:cNvSpPr>
          <p:nvPr/>
        </p:nvSpPr>
        <p:spPr bwMode="auto">
          <a:xfrm>
            <a:off x="6629400" y="2067580"/>
            <a:ext cx="11737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Cargo Transited</a:t>
            </a:r>
          </a:p>
          <a:p>
            <a:pPr eaLnBrk="1" hangingPunct="1"/>
            <a:r>
              <a:rPr lang="en-US" sz="1400" b="1" i="1" dirty="0">
                <a:latin typeface="Agency FB" pitchFamily="34" charset="0"/>
              </a:rPr>
              <a:t>(Million tons)</a:t>
            </a:r>
          </a:p>
        </p:txBody>
      </p:sp>
      <p:sp>
        <p:nvSpPr>
          <p:cNvPr id="86" name="TextBox 28"/>
          <p:cNvSpPr txBox="1">
            <a:spLocks noChangeArrowheads="1"/>
          </p:cNvSpPr>
          <p:nvPr/>
        </p:nvSpPr>
        <p:spPr bwMode="auto">
          <a:xfrm>
            <a:off x="6248400" y="1929614"/>
            <a:ext cx="327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latin typeface="Agency FB" pitchFamily="34" charset="0"/>
              </a:rPr>
              <a:t>To</a:t>
            </a:r>
          </a:p>
        </p:txBody>
      </p:sp>
      <p:sp>
        <p:nvSpPr>
          <p:cNvPr id="87" name="Left-Right Arrow 86"/>
          <p:cNvSpPr/>
          <p:nvPr/>
        </p:nvSpPr>
        <p:spPr>
          <a:xfrm rot="1480169">
            <a:off x="2045788" y="5144013"/>
            <a:ext cx="464318"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88" name="TextBox 41"/>
          <p:cNvSpPr txBox="1">
            <a:spLocks noChangeArrowheads="1"/>
          </p:cNvSpPr>
          <p:nvPr/>
        </p:nvSpPr>
        <p:spPr bwMode="auto">
          <a:xfrm>
            <a:off x="1869642" y="5026223"/>
            <a:ext cx="3401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72</a:t>
            </a:r>
          </a:p>
        </p:txBody>
      </p:sp>
      <p:sp>
        <p:nvSpPr>
          <p:cNvPr id="89" name="TextBox 42"/>
          <p:cNvSpPr txBox="1">
            <a:spLocks noChangeArrowheads="1"/>
          </p:cNvSpPr>
          <p:nvPr/>
        </p:nvSpPr>
        <p:spPr bwMode="auto">
          <a:xfrm>
            <a:off x="2362200" y="52461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42</a:t>
            </a:r>
          </a:p>
        </p:txBody>
      </p:sp>
      <p:sp>
        <p:nvSpPr>
          <p:cNvPr id="90" name="Left-Right Arrow 89"/>
          <p:cNvSpPr/>
          <p:nvPr/>
        </p:nvSpPr>
        <p:spPr>
          <a:xfrm rot="19448299">
            <a:off x="1836605" y="3025175"/>
            <a:ext cx="464318"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1" name="TextBox 23"/>
          <p:cNvSpPr txBox="1">
            <a:spLocks noChangeArrowheads="1"/>
          </p:cNvSpPr>
          <p:nvPr/>
        </p:nvSpPr>
        <p:spPr bwMode="auto">
          <a:xfrm>
            <a:off x="2080436" y="28839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60</a:t>
            </a:r>
          </a:p>
        </p:txBody>
      </p:sp>
      <p:sp>
        <p:nvSpPr>
          <p:cNvPr id="92" name="TextBox 24"/>
          <p:cNvSpPr txBox="1">
            <a:spLocks noChangeArrowheads="1"/>
          </p:cNvSpPr>
          <p:nvPr/>
        </p:nvSpPr>
        <p:spPr bwMode="auto">
          <a:xfrm>
            <a:off x="1676400" y="3197423"/>
            <a:ext cx="343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74</a:t>
            </a:r>
          </a:p>
        </p:txBody>
      </p:sp>
      <p:sp>
        <p:nvSpPr>
          <p:cNvPr id="93" name="Left-Right Arrow 92"/>
          <p:cNvSpPr/>
          <p:nvPr/>
        </p:nvSpPr>
        <p:spPr>
          <a:xfrm rot="19448299">
            <a:off x="2480919" y="2642698"/>
            <a:ext cx="465733"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4" name="TextBox 38"/>
          <p:cNvSpPr txBox="1">
            <a:spLocks noChangeArrowheads="1"/>
          </p:cNvSpPr>
          <p:nvPr/>
        </p:nvSpPr>
        <p:spPr bwMode="auto">
          <a:xfrm>
            <a:off x="2354952" y="2743200"/>
            <a:ext cx="388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123</a:t>
            </a:r>
          </a:p>
        </p:txBody>
      </p:sp>
      <p:sp>
        <p:nvSpPr>
          <p:cNvPr id="95" name="TextBox 39"/>
          <p:cNvSpPr txBox="1">
            <a:spLocks noChangeArrowheads="1"/>
          </p:cNvSpPr>
          <p:nvPr/>
        </p:nvSpPr>
        <p:spPr bwMode="auto">
          <a:xfrm>
            <a:off x="2743200" y="25029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84</a:t>
            </a:r>
          </a:p>
        </p:txBody>
      </p:sp>
      <p:sp>
        <p:nvSpPr>
          <p:cNvPr id="96" name="Left-Right Arrow 95"/>
          <p:cNvSpPr/>
          <p:nvPr/>
        </p:nvSpPr>
        <p:spPr>
          <a:xfrm rot="17698214">
            <a:off x="3885741" y="2487819"/>
            <a:ext cx="465734"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7" name="TextBox 50"/>
          <p:cNvSpPr txBox="1">
            <a:spLocks noChangeArrowheads="1"/>
          </p:cNvSpPr>
          <p:nvPr/>
        </p:nvSpPr>
        <p:spPr bwMode="auto">
          <a:xfrm>
            <a:off x="3886200" y="27315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56</a:t>
            </a:r>
          </a:p>
        </p:txBody>
      </p:sp>
      <p:sp>
        <p:nvSpPr>
          <p:cNvPr id="98" name="Left-Right Arrow 97"/>
          <p:cNvSpPr/>
          <p:nvPr/>
        </p:nvSpPr>
        <p:spPr>
          <a:xfrm rot="15143562">
            <a:off x="3441893" y="2557175"/>
            <a:ext cx="465733"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9" name="TextBox 52"/>
          <p:cNvSpPr txBox="1">
            <a:spLocks noChangeArrowheads="1"/>
          </p:cNvSpPr>
          <p:nvPr/>
        </p:nvSpPr>
        <p:spPr bwMode="auto">
          <a:xfrm>
            <a:off x="3599617" y="2819400"/>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50</a:t>
            </a:r>
          </a:p>
        </p:txBody>
      </p:sp>
      <p:sp>
        <p:nvSpPr>
          <p:cNvPr id="100" name="Left-Right Arrow 99"/>
          <p:cNvSpPr/>
          <p:nvPr/>
        </p:nvSpPr>
        <p:spPr>
          <a:xfrm rot="15143562">
            <a:off x="3056494" y="2689786"/>
            <a:ext cx="465734"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01" name="TextBox 52"/>
          <p:cNvSpPr txBox="1">
            <a:spLocks noChangeArrowheads="1"/>
          </p:cNvSpPr>
          <p:nvPr/>
        </p:nvSpPr>
        <p:spPr bwMode="auto">
          <a:xfrm>
            <a:off x="3223436" y="2971800"/>
            <a:ext cx="343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75</a:t>
            </a:r>
          </a:p>
        </p:txBody>
      </p:sp>
      <p:sp>
        <p:nvSpPr>
          <p:cNvPr id="102" name="Left-Right Arrow 101"/>
          <p:cNvSpPr/>
          <p:nvPr/>
        </p:nvSpPr>
        <p:spPr>
          <a:xfrm rot="5644825">
            <a:off x="3956568" y="5003894"/>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103" name="TextBox 44"/>
          <p:cNvSpPr txBox="1">
            <a:spLocks noChangeArrowheads="1"/>
          </p:cNvSpPr>
          <p:nvPr/>
        </p:nvSpPr>
        <p:spPr bwMode="auto">
          <a:xfrm>
            <a:off x="4038600" y="4724400"/>
            <a:ext cx="388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210</a:t>
            </a:r>
          </a:p>
        </p:txBody>
      </p:sp>
      <p:sp>
        <p:nvSpPr>
          <p:cNvPr id="104" name="TextBox 45"/>
          <p:cNvSpPr txBox="1">
            <a:spLocks noChangeArrowheads="1"/>
          </p:cNvSpPr>
          <p:nvPr/>
        </p:nvSpPr>
        <p:spPr bwMode="auto">
          <a:xfrm>
            <a:off x="3962400" y="5254823"/>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134</a:t>
            </a:r>
          </a:p>
        </p:txBody>
      </p:sp>
      <p:cxnSp>
        <p:nvCxnSpPr>
          <p:cNvPr id="105" name="Straight Connector 104"/>
          <p:cNvCxnSpPr/>
          <p:nvPr/>
        </p:nvCxnSpPr>
        <p:spPr>
          <a:xfrm>
            <a:off x="2635230" y="3143988"/>
            <a:ext cx="321342" cy="202431"/>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295400" y="5805089"/>
            <a:ext cx="0" cy="322758"/>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410730" y="4826615"/>
            <a:ext cx="389292" cy="80690"/>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3806993" y="2200090"/>
            <a:ext cx="458656" cy="171289"/>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130708" y="936085"/>
            <a:ext cx="161379" cy="638438"/>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2" name="Left-Right Arrow 111"/>
          <p:cNvSpPr/>
          <p:nvPr/>
        </p:nvSpPr>
        <p:spPr>
          <a:xfrm rot="18464038">
            <a:off x="3121388" y="1277260"/>
            <a:ext cx="464318"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3" name="Left-Right Arrow 112"/>
          <p:cNvSpPr/>
          <p:nvPr/>
        </p:nvSpPr>
        <p:spPr>
          <a:xfrm rot="13500000">
            <a:off x="4274671" y="1047969"/>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4" name="TextBox 33"/>
          <p:cNvSpPr txBox="1">
            <a:spLocks noChangeArrowheads="1"/>
          </p:cNvSpPr>
          <p:nvPr/>
        </p:nvSpPr>
        <p:spPr bwMode="auto">
          <a:xfrm>
            <a:off x="4137836" y="8265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52</a:t>
            </a:r>
          </a:p>
        </p:txBody>
      </p:sp>
      <p:sp>
        <p:nvSpPr>
          <p:cNvPr id="115" name="TextBox 34"/>
          <p:cNvSpPr txBox="1">
            <a:spLocks noChangeArrowheads="1"/>
          </p:cNvSpPr>
          <p:nvPr/>
        </p:nvSpPr>
        <p:spPr bwMode="auto">
          <a:xfrm>
            <a:off x="4495800" y="1219200"/>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effectLst>
                  <a:glow rad="127000">
                    <a:schemeClr val="bg1"/>
                  </a:glow>
                </a:effectLst>
                <a:latin typeface="Agency FB" pitchFamily="34" charset="0"/>
              </a:rPr>
              <a:t>43</a:t>
            </a:r>
          </a:p>
        </p:txBody>
      </p:sp>
      <p:sp>
        <p:nvSpPr>
          <p:cNvPr id="116" name="Left-Right Arrow 115"/>
          <p:cNvSpPr/>
          <p:nvPr/>
        </p:nvSpPr>
        <p:spPr>
          <a:xfrm rot="17060680">
            <a:off x="4844946" y="948860"/>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117" name="TextBox 36"/>
          <p:cNvSpPr txBox="1">
            <a:spLocks noChangeArrowheads="1"/>
          </p:cNvSpPr>
          <p:nvPr/>
        </p:nvSpPr>
        <p:spPr bwMode="auto">
          <a:xfrm>
            <a:off x="4953000" y="762000"/>
            <a:ext cx="308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41</a:t>
            </a:r>
          </a:p>
        </p:txBody>
      </p:sp>
      <p:sp>
        <p:nvSpPr>
          <p:cNvPr id="118" name="Left-Right Arrow 117"/>
          <p:cNvSpPr/>
          <p:nvPr/>
        </p:nvSpPr>
        <p:spPr>
          <a:xfrm rot="5644825">
            <a:off x="5501863" y="5432313"/>
            <a:ext cx="465733"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9" name="TextBox 47"/>
          <p:cNvSpPr txBox="1">
            <a:spLocks noChangeArrowheads="1"/>
          </p:cNvSpPr>
          <p:nvPr/>
        </p:nvSpPr>
        <p:spPr bwMode="auto">
          <a:xfrm>
            <a:off x="5635502" y="5178623"/>
            <a:ext cx="309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61</a:t>
            </a:r>
          </a:p>
        </p:txBody>
      </p:sp>
      <p:sp>
        <p:nvSpPr>
          <p:cNvPr id="120" name="TextBox 48"/>
          <p:cNvSpPr txBox="1">
            <a:spLocks noChangeArrowheads="1"/>
          </p:cNvSpPr>
          <p:nvPr/>
        </p:nvSpPr>
        <p:spPr bwMode="auto">
          <a:xfrm>
            <a:off x="5562600" y="5703367"/>
            <a:ext cx="349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56</a:t>
            </a:r>
          </a:p>
        </p:txBody>
      </p:sp>
      <p:sp>
        <p:nvSpPr>
          <p:cNvPr id="110" name="TextBox 29"/>
          <p:cNvSpPr txBox="1">
            <a:spLocks noChangeArrowheads="1"/>
          </p:cNvSpPr>
          <p:nvPr/>
        </p:nvSpPr>
        <p:spPr bwMode="auto">
          <a:xfrm>
            <a:off x="3299636" y="1066800"/>
            <a:ext cx="308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51</a:t>
            </a:r>
          </a:p>
        </p:txBody>
      </p:sp>
      <p:sp>
        <p:nvSpPr>
          <p:cNvPr id="111" name="TextBox 30"/>
          <p:cNvSpPr txBox="1">
            <a:spLocks noChangeArrowheads="1"/>
          </p:cNvSpPr>
          <p:nvPr/>
        </p:nvSpPr>
        <p:spPr bwMode="auto">
          <a:xfrm>
            <a:off x="3048000" y="1447800"/>
            <a:ext cx="3513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110</a:t>
            </a:r>
          </a:p>
        </p:txBody>
      </p:sp>
      <p:sp>
        <p:nvSpPr>
          <p:cNvPr id="62" name="TextBox 52"/>
          <p:cNvSpPr txBox="1">
            <a:spLocks noChangeArrowheads="1"/>
          </p:cNvSpPr>
          <p:nvPr/>
        </p:nvSpPr>
        <p:spPr bwMode="auto">
          <a:xfrm>
            <a:off x="3068971" y="2498712"/>
            <a:ext cx="349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59</a:t>
            </a:r>
          </a:p>
        </p:txBody>
      </p:sp>
      <p:sp>
        <p:nvSpPr>
          <p:cNvPr id="63"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7060777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3313906" y="2649537"/>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Rectangle 50"/>
          <p:cNvSpPr/>
          <p:nvPr/>
        </p:nvSpPr>
        <p:spPr bwMode="auto">
          <a:xfrm>
            <a:off x="5995825" y="2644775"/>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Rectangle 1"/>
          <p:cNvSpPr/>
          <p:nvPr/>
        </p:nvSpPr>
        <p:spPr bwMode="auto">
          <a:xfrm>
            <a:off x="635000"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38" name="Rectangle 5"/>
          <p:cNvSpPr>
            <a:spLocks noGrp="1" noChangeArrowheads="1"/>
          </p:cNvSpPr>
          <p:nvPr>
            <p:ph type="title"/>
          </p:nvPr>
        </p:nvSpPr>
        <p:spPr/>
        <p:txBody>
          <a:bodyPr/>
          <a:lstStyle/>
          <a:p>
            <a:pPr eaLnBrk="1" hangingPunct="1"/>
            <a:r>
              <a:rPr lang="en-US"/>
              <a:t>Types of Pendulum Routes</a:t>
            </a:r>
          </a:p>
        </p:txBody>
      </p:sp>
      <p:sp>
        <p:nvSpPr>
          <p:cNvPr id="91143" name="Oval 7"/>
          <p:cNvSpPr>
            <a:spLocks noChangeArrowheads="1"/>
          </p:cNvSpPr>
          <p:nvPr/>
        </p:nvSpPr>
        <p:spPr bwMode="auto">
          <a:xfrm>
            <a:off x="9048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4" name="Oval 8"/>
          <p:cNvSpPr>
            <a:spLocks noChangeArrowheads="1"/>
          </p:cNvSpPr>
          <p:nvPr/>
        </p:nvSpPr>
        <p:spPr bwMode="auto">
          <a:xfrm>
            <a:off x="16589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5" name="Oval 9"/>
          <p:cNvSpPr>
            <a:spLocks noChangeArrowheads="1"/>
          </p:cNvSpPr>
          <p:nvPr/>
        </p:nvSpPr>
        <p:spPr bwMode="auto">
          <a:xfrm>
            <a:off x="23749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6" name="Oval 10"/>
          <p:cNvSpPr>
            <a:spLocks noChangeArrowheads="1"/>
          </p:cNvSpPr>
          <p:nvPr/>
        </p:nvSpPr>
        <p:spPr bwMode="auto">
          <a:xfrm>
            <a:off x="28352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7" name="Oval 11"/>
          <p:cNvSpPr>
            <a:spLocks noChangeArrowheads="1"/>
          </p:cNvSpPr>
          <p:nvPr/>
        </p:nvSpPr>
        <p:spPr bwMode="auto">
          <a:xfrm>
            <a:off x="10112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8" name="Oval 12"/>
          <p:cNvSpPr>
            <a:spLocks noChangeArrowheads="1"/>
          </p:cNvSpPr>
          <p:nvPr/>
        </p:nvSpPr>
        <p:spPr bwMode="auto">
          <a:xfrm>
            <a:off x="16319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9" name="Oval 13"/>
          <p:cNvSpPr>
            <a:spLocks noChangeArrowheads="1"/>
          </p:cNvSpPr>
          <p:nvPr/>
        </p:nvSpPr>
        <p:spPr bwMode="auto">
          <a:xfrm>
            <a:off x="26336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50" name="Freeform 14"/>
          <p:cNvSpPr>
            <a:spLocks/>
          </p:cNvSpPr>
          <p:nvPr/>
        </p:nvSpPr>
        <p:spPr bwMode="auto">
          <a:xfrm>
            <a:off x="9779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25400">
            <a:solidFill>
              <a:schemeClr val="bg2">
                <a:lumMod val="25000"/>
              </a:schemeClr>
            </a:solidFill>
            <a:round/>
            <a:headEnd/>
            <a:tailEnd type="triangle" w="med" len="med"/>
          </a:ln>
        </p:spPr>
        <p:txBody>
          <a:bodyPr/>
          <a:lstStyle/>
          <a:p>
            <a:endParaRPr lang="en-US"/>
          </a:p>
        </p:txBody>
      </p:sp>
      <p:sp>
        <p:nvSpPr>
          <p:cNvPr id="91151" name="Freeform 15"/>
          <p:cNvSpPr>
            <a:spLocks/>
          </p:cNvSpPr>
          <p:nvPr/>
        </p:nvSpPr>
        <p:spPr bwMode="auto">
          <a:xfrm>
            <a:off x="11112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25400">
            <a:solidFill>
              <a:schemeClr val="bg2">
                <a:lumMod val="25000"/>
              </a:schemeClr>
            </a:solidFill>
            <a:round/>
            <a:headEnd/>
            <a:tailEnd type="triangle" w="med" len="med"/>
          </a:ln>
        </p:spPr>
        <p:txBody>
          <a:bodyPr/>
          <a:lstStyle/>
          <a:p>
            <a:endParaRPr lang="en-US"/>
          </a:p>
        </p:txBody>
      </p:sp>
      <p:sp>
        <p:nvSpPr>
          <p:cNvPr id="91152" name="Freeform 16"/>
          <p:cNvSpPr>
            <a:spLocks/>
          </p:cNvSpPr>
          <p:nvPr/>
        </p:nvSpPr>
        <p:spPr bwMode="auto">
          <a:xfrm>
            <a:off x="18653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53" name="Freeform 17"/>
          <p:cNvSpPr>
            <a:spLocks/>
          </p:cNvSpPr>
          <p:nvPr/>
        </p:nvSpPr>
        <p:spPr bwMode="auto">
          <a:xfrm>
            <a:off x="25542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25400">
            <a:solidFill>
              <a:schemeClr val="bg2">
                <a:lumMod val="25000"/>
              </a:schemeClr>
            </a:solidFill>
            <a:round/>
            <a:headEnd/>
            <a:tailEnd type="triangle" w="med" len="med"/>
          </a:ln>
        </p:spPr>
        <p:txBody>
          <a:bodyPr/>
          <a:lstStyle/>
          <a:p>
            <a:endParaRPr lang="en-US"/>
          </a:p>
        </p:txBody>
      </p:sp>
      <p:sp>
        <p:nvSpPr>
          <p:cNvPr id="91154" name="Freeform 18"/>
          <p:cNvSpPr>
            <a:spLocks/>
          </p:cNvSpPr>
          <p:nvPr/>
        </p:nvSpPr>
        <p:spPr bwMode="auto">
          <a:xfrm>
            <a:off x="24653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91155" name="Freeform 19"/>
          <p:cNvSpPr>
            <a:spLocks/>
          </p:cNvSpPr>
          <p:nvPr/>
        </p:nvSpPr>
        <p:spPr bwMode="auto">
          <a:xfrm>
            <a:off x="18383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25400">
            <a:solidFill>
              <a:schemeClr val="bg2">
                <a:lumMod val="25000"/>
              </a:schemeClr>
            </a:solidFill>
            <a:round/>
            <a:headEnd/>
            <a:tailEnd type="triangle" w="med" len="med"/>
          </a:ln>
        </p:spPr>
        <p:txBody>
          <a:bodyPr/>
          <a:lstStyle/>
          <a:p>
            <a:endParaRPr lang="en-US"/>
          </a:p>
        </p:txBody>
      </p:sp>
      <p:sp>
        <p:nvSpPr>
          <p:cNvPr id="91156" name="Freeform 20"/>
          <p:cNvSpPr>
            <a:spLocks/>
          </p:cNvSpPr>
          <p:nvPr/>
        </p:nvSpPr>
        <p:spPr bwMode="auto">
          <a:xfrm>
            <a:off x="11922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25400">
            <a:solidFill>
              <a:schemeClr val="bg2">
                <a:lumMod val="25000"/>
              </a:schemeClr>
            </a:solidFill>
            <a:round/>
            <a:headEnd/>
            <a:tailEnd type="triangle" w="med" len="med"/>
          </a:ln>
        </p:spPr>
        <p:txBody>
          <a:bodyPr/>
          <a:lstStyle/>
          <a:p>
            <a:endParaRPr lang="en-US"/>
          </a:p>
        </p:txBody>
      </p:sp>
      <p:sp>
        <p:nvSpPr>
          <p:cNvPr id="91160" name="Oval 27"/>
          <p:cNvSpPr>
            <a:spLocks noChangeArrowheads="1"/>
          </p:cNvSpPr>
          <p:nvPr/>
        </p:nvSpPr>
        <p:spPr bwMode="auto">
          <a:xfrm>
            <a:off x="35845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1" name="Oval 28"/>
          <p:cNvSpPr>
            <a:spLocks noChangeArrowheads="1"/>
          </p:cNvSpPr>
          <p:nvPr/>
        </p:nvSpPr>
        <p:spPr bwMode="auto">
          <a:xfrm>
            <a:off x="43386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2" name="Oval 29"/>
          <p:cNvSpPr>
            <a:spLocks noChangeArrowheads="1"/>
          </p:cNvSpPr>
          <p:nvPr/>
        </p:nvSpPr>
        <p:spPr bwMode="auto">
          <a:xfrm>
            <a:off x="50546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3" name="Oval 30"/>
          <p:cNvSpPr>
            <a:spLocks noChangeArrowheads="1"/>
          </p:cNvSpPr>
          <p:nvPr/>
        </p:nvSpPr>
        <p:spPr bwMode="auto">
          <a:xfrm>
            <a:off x="55149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4" name="Oval 31"/>
          <p:cNvSpPr>
            <a:spLocks noChangeArrowheads="1"/>
          </p:cNvSpPr>
          <p:nvPr/>
        </p:nvSpPr>
        <p:spPr bwMode="auto">
          <a:xfrm>
            <a:off x="36909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5" name="Oval 32"/>
          <p:cNvSpPr>
            <a:spLocks noChangeArrowheads="1"/>
          </p:cNvSpPr>
          <p:nvPr/>
        </p:nvSpPr>
        <p:spPr bwMode="auto">
          <a:xfrm>
            <a:off x="43116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6" name="Freeform 34"/>
          <p:cNvSpPr>
            <a:spLocks/>
          </p:cNvSpPr>
          <p:nvPr/>
        </p:nvSpPr>
        <p:spPr bwMode="auto">
          <a:xfrm>
            <a:off x="36576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25400">
            <a:solidFill>
              <a:schemeClr val="bg2">
                <a:lumMod val="25000"/>
              </a:schemeClr>
            </a:solidFill>
            <a:round/>
            <a:headEnd/>
            <a:tailEnd type="triangle" w="med" len="med"/>
          </a:ln>
        </p:spPr>
        <p:txBody>
          <a:bodyPr/>
          <a:lstStyle/>
          <a:p>
            <a:endParaRPr lang="en-US"/>
          </a:p>
        </p:txBody>
      </p:sp>
      <p:sp>
        <p:nvSpPr>
          <p:cNvPr id="91167" name="Freeform 35"/>
          <p:cNvSpPr>
            <a:spLocks/>
          </p:cNvSpPr>
          <p:nvPr/>
        </p:nvSpPr>
        <p:spPr bwMode="auto">
          <a:xfrm>
            <a:off x="37909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25400">
            <a:solidFill>
              <a:schemeClr val="bg2">
                <a:lumMod val="25000"/>
              </a:schemeClr>
            </a:solidFill>
            <a:round/>
            <a:headEnd/>
            <a:tailEnd type="triangle" w="med" len="med"/>
          </a:ln>
        </p:spPr>
        <p:txBody>
          <a:bodyPr/>
          <a:lstStyle/>
          <a:p>
            <a:endParaRPr lang="en-US"/>
          </a:p>
        </p:txBody>
      </p:sp>
      <p:sp>
        <p:nvSpPr>
          <p:cNvPr id="91168" name="Freeform 36"/>
          <p:cNvSpPr>
            <a:spLocks/>
          </p:cNvSpPr>
          <p:nvPr/>
        </p:nvSpPr>
        <p:spPr bwMode="auto">
          <a:xfrm>
            <a:off x="45450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69" name="Freeform 37"/>
          <p:cNvSpPr>
            <a:spLocks/>
          </p:cNvSpPr>
          <p:nvPr/>
        </p:nvSpPr>
        <p:spPr bwMode="auto">
          <a:xfrm>
            <a:off x="52339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25400">
            <a:solidFill>
              <a:schemeClr val="bg2">
                <a:lumMod val="25000"/>
              </a:schemeClr>
            </a:solidFill>
            <a:round/>
            <a:headEnd/>
            <a:tailEnd type="triangle" w="med" len="med"/>
          </a:ln>
        </p:spPr>
        <p:txBody>
          <a:bodyPr/>
          <a:lstStyle/>
          <a:p>
            <a:endParaRPr lang="en-US"/>
          </a:p>
        </p:txBody>
      </p:sp>
      <p:sp>
        <p:nvSpPr>
          <p:cNvPr id="91170" name="Freeform 38"/>
          <p:cNvSpPr>
            <a:spLocks/>
          </p:cNvSpPr>
          <p:nvPr/>
        </p:nvSpPr>
        <p:spPr bwMode="auto">
          <a:xfrm flipH="1">
            <a:off x="4491038" y="2806700"/>
            <a:ext cx="654050" cy="1755775"/>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91171" name="Freeform 40"/>
          <p:cNvSpPr>
            <a:spLocks/>
          </p:cNvSpPr>
          <p:nvPr/>
        </p:nvSpPr>
        <p:spPr bwMode="auto">
          <a:xfrm>
            <a:off x="38719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25400">
            <a:solidFill>
              <a:schemeClr val="bg2">
                <a:lumMod val="25000"/>
              </a:schemeClr>
            </a:solidFill>
            <a:round/>
            <a:headEnd/>
            <a:tailEnd type="triangle" w="med" len="med"/>
          </a:ln>
        </p:spPr>
        <p:txBody>
          <a:bodyPr/>
          <a:lstStyle/>
          <a:p>
            <a:endParaRPr lang="en-US"/>
          </a:p>
        </p:txBody>
      </p:sp>
      <p:sp>
        <p:nvSpPr>
          <p:cNvPr id="91175" name="Oval 57"/>
          <p:cNvSpPr>
            <a:spLocks noChangeArrowheads="1"/>
          </p:cNvSpPr>
          <p:nvPr/>
        </p:nvSpPr>
        <p:spPr bwMode="auto">
          <a:xfrm>
            <a:off x="7324087"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6" name="Oval 58"/>
          <p:cNvSpPr>
            <a:spLocks noChangeArrowheads="1"/>
          </p:cNvSpPr>
          <p:nvPr/>
        </p:nvSpPr>
        <p:spPr bwMode="auto">
          <a:xfrm>
            <a:off x="7774937"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7" name="Oval 60"/>
          <p:cNvSpPr>
            <a:spLocks noChangeArrowheads="1"/>
          </p:cNvSpPr>
          <p:nvPr/>
        </p:nvSpPr>
        <p:spPr bwMode="auto">
          <a:xfrm>
            <a:off x="6904987"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8" name="Freeform 62"/>
          <p:cNvSpPr>
            <a:spLocks/>
          </p:cNvSpPr>
          <p:nvPr/>
        </p:nvSpPr>
        <p:spPr bwMode="auto">
          <a:xfrm>
            <a:off x="7022462" y="2843213"/>
            <a:ext cx="350837" cy="1684337"/>
          </a:xfrm>
          <a:custGeom>
            <a:avLst/>
            <a:gdLst>
              <a:gd name="T0" fmla="*/ 0 w 385"/>
              <a:gd name="T1" fmla="*/ 2147483647 h 1051"/>
              <a:gd name="T2" fmla="*/ 2147483647 w 385"/>
              <a:gd name="T3" fmla="*/ 2147483647 h 1051"/>
              <a:gd name="T4" fmla="*/ 2147483647 w 385"/>
              <a:gd name="T5" fmla="*/ 0 h 1051"/>
              <a:gd name="T6" fmla="*/ 0 60000 65536"/>
              <a:gd name="T7" fmla="*/ 0 60000 65536"/>
              <a:gd name="T8" fmla="*/ 0 60000 65536"/>
              <a:gd name="T9" fmla="*/ 0 w 385"/>
              <a:gd name="T10" fmla="*/ 0 h 1051"/>
              <a:gd name="T11" fmla="*/ 385 w 385"/>
              <a:gd name="T12" fmla="*/ 1051 h 1051"/>
            </a:gdLst>
            <a:ahLst/>
            <a:cxnLst>
              <a:cxn ang="T6">
                <a:pos x="T0" y="T1"/>
              </a:cxn>
              <a:cxn ang="T7">
                <a:pos x="T2" y="T3"/>
              </a:cxn>
              <a:cxn ang="T8">
                <a:pos x="T4" y="T5"/>
              </a:cxn>
            </a:cxnLst>
            <a:rect l="T9" t="T10" r="T11" b="T12"/>
            <a:pathLst>
              <a:path w="385" h="1051">
                <a:moveTo>
                  <a:pt x="0" y="1051"/>
                </a:moveTo>
                <a:cubicBezTo>
                  <a:pt x="23" y="961"/>
                  <a:pt x="73" y="684"/>
                  <a:pt x="137" y="509"/>
                </a:cubicBezTo>
                <a:cubicBezTo>
                  <a:pt x="201" y="334"/>
                  <a:pt x="333" y="106"/>
                  <a:pt x="385" y="0"/>
                </a:cubicBezTo>
              </a:path>
            </a:pathLst>
          </a:custGeom>
          <a:noFill/>
          <a:ln w="25400">
            <a:solidFill>
              <a:schemeClr val="bg2">
                <a:lumMod val="25000"/>
              </a:schemeClr>
            </a:solidFill>
            <a:round/>
            <a:headEnd/>
            <a:tailEnd type="triangle" w="med" len="med"/>
          </a:ln>
        </p:spPr>
        <p:txBody>
          <a:bodyPr/>
          <a:lstStyle/>
          <a:p>
            <a:endParaRPr lang="en-US"/>
          </a:p>
        </p:txBody>
      </p:sp>
      <p:sp>
        <p:nvSpPr>
          <p:cNvPr id="91179" name="Freeform 64"/>
          <p:cNvSpPr>
            <a:spLocks/>
          </p:cNvSpPr>
          <p:nvPr/>
        </p:nvSpPr>
        <p:spPr bwMode="auto">
          <a:xfrm rot="-407980">
            <a:off x="7452674" y="2794000"/>
            <a:ext cx="376238" cy="77788"/>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80" name="Freeform 65"/>
          <p:cNvSpPr>
            <a:spLocks/>
          </p:cNvSpPr>
          <p:nvPr/>
        </p:nvSpPr>
        <p:spPr bwMode="auto">
          <a:xfrm flipH="1">
            <a:off x="7120887" y="2832100"/>
            <a:ext cx="803275" cy="1730375"/>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3" name="Rounded Rectangle 2"/>
          <p:cNvSpPr/>
          <p:nvPr/>
        </p:nvSpPr>
        <p:spPr bwMode="auto">
          <a:xfrm>
            <a:off x="635000" y="2090771"/>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81" name="Text Box 6"/>
          <p:cNvSpPr txBox="1">
            <a:spLocks noChangeArrowheads="1"/>
          </p:cNvSpPr>
          <p:nvPr/>
        </p:nvSpPr>
        <p:spPr bwMode="auto">
          <a:xfrm>
            <a:off x="926734" y="1947510"/>
            <a:ext cx="1092607"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dirty="0">
                <a:latin typeface="Agency FB" pitchFamily="34" charset="0"/>
              </a:rPr>
              <a:t>Symmetrical</a:t>
            </a:r>
          </a:p>
        </p:txBody>
      </p:sp>
      <p:sp>
        <p:nvSpPr>
          <p:cNvPr id="52" name="Rounded Rectangle 51"/>
          <p:cNvSpPr/>
          <p:nvPr/>
        </p:nvSpPr>
        <p:spPr bwMode="auto">
          <a:xfrm>
            <a:off x="3313906" y="2083629"/>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Rounded Rectangle 52"/>
          <p:cNvSpPr/>
          <p:nvPr/>
        </p:nvSpPr>
        <p:spPr bwMode="auto">
          <a:xfrm>
            <a:off x="5995825" y="2090771"/>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82" name="Text Box 22"/>
          <p:cNvSpPr txBox="1">
            <a:spLocks noChangeArrowheads="1"/>
          </p:cNvSpPr>
          <p:nvPr/>
        </p:nvSpPr>
        <p:spPr bwMode="auto">
          <a:xfrm>
            <a:off x="3608609" y="1944335"/>
            <a:ext cx="1180772"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dirty="0">
                <a:latin typeface="Agency FB" pitchFamily="34" charset="0"/>
              </a:rPr>
              <a:t>Asymmetrical</a:t>
            </a:r>
          </a:p>
        </p:txBody>
      </p:sp>
      <p:sp>
        <p:nvSpPr>
          <p:cNvPr id="91183" name="Text Box 23"/>
          <p:cNvSpPr txBox="1">
            <a:spLocks noChangeArrowheads="1"/>
          </p:cNvSpPr>
          <p:nvPr/>
        </p:nvSpPr>
        <p:spPr bwMode="auto">
          <a:xfrm>
            <a:off x="6270737" y="1952272"/>
            <a:ext cx="847348"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a:latin typeface="Agency FB" pitchFamily="34" charset="0"/>
              </a:rPr>
              <a:t>Inter-Hub</a:t>
            </a:r>
          </a:p>
        </p:txBody>
      </p:sp>
      <p:sp>
        <p:nvSpPr>
          <p:cNvPr id="4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925477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bwMode="auto">
          <a:xfrm>
            <a:off x="5956400" y="2655887"/>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74" name="Rectangle 73"/>
          <p:cNvSpPr/>
          <p:nvPr/>
        </p:nvSpPr>
        <p:spPr bwMode="auto">
          <a:xfrm>
            <a:off x="3300676"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73" name="Rectangle 72"/>
          <p:cNvSpPr/>
          <p:nvPr/>
        </p:nvSpPr>
        <p:spPr bwMode="auto">
          <a:xfrm>
            <a:off x="635000"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100354" name="Rectangle 4"/>
          <p:cNvSpPr>
            <a:spLocks noGrp="1" noChangeArrowheads="1"/>
          </p:cNvSpPr>
          <p:nvPr>
            <p:ph type="title"/>
          </p:nvPr>
        </p:nvSpPr>
        <p:spPr/>
        <p:txBody>
          <a:bodyPr/>
          <a:lstStyle/>
          <a:p>
            <a:pPr eaLnBrk="1" hangingPunct="1"/>
            <a:r>
              <a:rPr lang="en-US"/>
              <a:t>Factors Impacting Maritime Shipping Networks</a:t>
            </a:r>
          </a:p>
        </p:txBody>
      </p:sp>
      <p:sp>
        <p:nvSpPr>
          <p:cNvPr id="100359" name="Oval 11"/>
          <p:cNvSpPr>
            <a:spLocks noChangeArrowheads="1"/>
          </p:cNvSpPr>
          <p:nvPr/>
        </p:nvSpPr>
        <p:spPr bwMode="auto">
          <a:xfrm>
            <a:off x="9048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dirty="0">
                <a:latin typeface="Agency FB" panose="020B0503020202020204" pitchFamily="34" charset="0"/>
              </a:rPr>
              <a:t>2</a:t>
            </a:r>
          </a:p>
        </p:txBody>
      </p:sp>
      <p:sp>
        <p:nvSpPr>
          <p:cNvPr id="100360" name="Oval 12"/>
          <p:cNvSpPr>
            <a:spLocks noChangeArrowheads="1"/>
          </p:cNvSpPr>
          <p:nvPr/>
        </p:nvSpPr>
        <p:spPr bwMode="auto">
          <a:xfrm>
            <a:off x="16589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1" name="Oval 13"/>
          <p:cNvSpPr>
            <a:spLocks noChangeArrowheads="1"/>
          </p:cNvSpPr>
          <p:nvPr/>
        </p:nvSpPr>
        <p:spPr bwMode="auto">
          <a:xfrm>
            <a:off x="23749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2" name="Oval 14"/>
          <p:cNvSpPr>
            <a:spLocks noChangeArrowheads="1"/>
          </p:cNvSpPr>
          <p:nvPr/>
        </p:nvSpPr>
        <p:spPr bwMode="auto">
          <a:xfrm>
            <a:off x="28352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3" name="Oval 15"/>
          <p:cNvSpPr>
            <a:spLocks noChangeArrowheads="1"/>
          </p:cNvSpPr>
          <p:nvPr/>
        </p:nvSpPr>
        <p:spPr bwMode="auto">
          <a:xfrm>
            <a:off x="10112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4" name="Oval 16"/>
          <p:cNvSpPr>
            <a:spLocks noChangeArrowheads="1"/>
          </p:cNvSpPr>
          <p:nvPr/>
        </p:nvSpPr>
        <p:spPr bwMode="auto">
          <a:xfrm>
            <a:off x="16319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5" name="Oval 17"/>
          <p:cNvSpPr>
            <a:spLocks noChangeArrowheads="1"/>
          </p:cNvSpPr>
          <p:nvPr/>
        </p:nvSpPr>
        <p:spPr bwMode="auto">
          <a:xfrm>
            <a:off x="26336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6" name="Freeform 18"/>
          <p:cNvSpPr>
            <a:spLocks/>
          </p:cNvSpPr>
          <p:nvPr/>
        </p:nvSpPr>
        <p:spPr bwMode="auto">
          <a:xfrm>
            <a:off x="9779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7" name="Freeform 19"/>
          <p:cNvSpPr>
            <a:spLocks/>
          </p:cNvSpPr>
          <p:nvPr/>
        </p:nvSpPr>
        <p:spPr bwMode="auto">
          <a:xfrm>
            <a:off x="11112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8" name="Freeform 20"/>
          <p:cNvSpPr>
            <a:spLocks/>
          </p:cNvSpPr>
          <p:nvPr/>
        </p:nvSpPr>
        <p:spPr bwMode="auto">
          <a:xfrm>
            <a:off x="18653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9" name="Freeform 21"/>
          <p:cNvSpPr>
            <a:spLocks/>
          </p:cNvSpPr>
          <p:nvPr/>
        </p:nvSpPr>
        <p:spPr bwMode="auto">
          <a:xfrm>
            <a:off x="25542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0" name="Freeform 22"/>
          <p:cNvSpPr>
            <a:spLocks/>
          </p:cNvSpPr>
          <p:nvPr/>
        </p:nvSpPr>
        <p:spPr bwMode="auto">
          <a:xfrm>
            <a:off x="24653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1" name="Freeform 23"/>
          <p:cNvSpPr>
            <a:spLocks/>
          </p:cNvSpPr>
          <p:nvPr/>
        </p:nvSpPr>
        <p:spPr bwMode="auto">
          <a:xfrm>
            <a:off x="18383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2" name="Freeform 24"/>
          <p:cNvSpPr>
            <a:spLocks/>
          </p:cNvSpPr>
          <p:nvPr/>
        </p:nvSpPr>
        <p:spPr bwMode="auto">
          <a:xfrm>
            <a:off x="11922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3" name="Text Box 26"/>
          <p:cNvSpPr txBox="1">
            <a:spLocks noChangeArrowheads="1"/>
          </p:cNvSpPr>
          <p:nvPr/>
        </p:nvSpPr>
        <p:spPr bwMode="auto">
          <a:xfrm>
            <a:off x="1844675" y="4972050"/>
            <a:ext cx="1093248"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Port calls per week</a:t>
            </a:r>
          </a:p>
        </p:txBody>
      </p:sp>
      <p:sp>
        <p:nvSpPr>
          <p:cNvPr id="100377" name="Oval 32"/>
          <p:cNvSpPr>
            <a:spLocks noChangeArrowheads="1"/>
          </p:cNvSpPr>
          <p:nvPr/>
        </p:nvSpPr>
        <p:spPr bwMode="auto">
          <a:xfrm>
            <a:off x="35845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dirty="0">
                <a:latin typeface="Agency FB" panose="020B0503020202020204" pitchFamily="34" charset="0"/>
              </a:rPr>
              <a:t>2</a:t>
            </a:r>
          </a:p>
        </p:txBody>
      </p:sp>
      <p:sp>
        <p:nvSpPr>
          <p:cNvPr id="100378" name="Oval 33"/>
          <p:cNvSpPr>
            <a:spLocks noChangeArrowheads="1"/>
          </p:cNvSpPr>
          <p:nvPr/>
        </p:nvSpPr>
        <p:spPr bwMode="auto">
          <a:xfrm>
            <a:off x="43386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79" name="Oval 34"/>
          <p:cNvSpPr>
            <a:spLocks noChangeArrowheads="1"/>
          </p:cNvSpPr>
          <p:nvPr/>
        </p:nvSpPr>
        <p:spPr bwMode="auto">
          <a:xfrm>
            <a:off x="50546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0" name="Oval 35"/>
          <p:cNvSpPr>
            <a:spLocks noChangeArrowheads="1"/>
          </p:cNvSpPr>
          <p:nvPr/>
        </p:nvSpPr>
        <p:spPr bwMode="auto">
          <a:xfrm>
            <a:off x="55149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1" name="Oval 36"/>
          <p:cNvSpPr>
            <a:spLocks noChangeArrowheads="1"/>
          </p:cNvSpPr>
          <p:nvPr/>
        </p:nvSpPr>
        <p:spPr bwMode="auto">
          <a:xfrm>
            <a:off x="36909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2" name="Oval 37"/>
          <p:cNvSpPr>
            <a:spLocks noChangeArrowheads="1"/>
          </p:cNvSpPr>
          <p:nvPr/>
        </p:nvSpPr>
        <p:spPr bwMode="auto">
          <a:xfrm>
            <a:off x="43116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3" name="Oval 38"/>
          <p:cNvSpPr>
            <a:spLocks noChangeArrowheads="1"/>
          </p:cNvSpPr>
          <p:nvPr/>
        </p:nvSpPr>
        <p:spPr bwMode="auto">
          <a:xfrm>
            <a:off x="53133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4" name="Freeform 39"/>
          <p:cNvSpPr>
            <a:spLocks/>
          </p:cNvSpPr>
          <p:nvPr/>
        </p:nvSpPr>
        <p:spPr bwMode="auto">
          <a:xfrm>
            <a:off x="36576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5" name="Freeform 40"/>
          <p:cNvSpPr>
            <a:spLocks/>
          </p:cNvSpPr>
          <p:nvPr/>
        </p:nvSpPr>
        <p:spPr bwMode="auto">
          <a:xfrm>
            <a:off x="37909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6" name="Freeform 41"/>
          <p:cNvSpPr>
            <a:spLocks/>
          </p:cNvSpPr>
          <p:nvPr/>
        </p:nvSpPr>
        <p:spPr bwMode="auto">
          <a:xfrm>
            <a:off x="45450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7" name="Freeform 42"/>
          <p:cNvSpPr>
            <a:spLocks/>
          </p:cNvSpPr>
          <p:nvPr/>
        </p:nvSpPr>
        <p:spPr bwMode="auto">
          <a:xfrm>
            <a:off x="52339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8" name="Freeform 43"/>
          <p:cNvSpPr>
            <a:spLocks/>
          </p:cNvSpPr>
          <p:nvPr/>
        </p:nvSpPr>
        <p:spPr bwMode="auto">
          <a:xfrm>
            <a:off x="51450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9" name="Freeform 44"/>
          <p:cNvSpPr>
            <a:spLocks/>
          </p:cNvSpPr>
          <p:nvPr/>
        </p:nvSpPr>
        <p:spPr bwMode="auto">
          <a:xfrm>
            <a:off x="45180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90" name="Freeform 45"/>
          <p:cNvSpPr>
            <a:spLocks/>
          </p:cNvSpPr>
          <p:nvPr/>
        </p:nvSpPr>
        <p:spPr bwMode="auto">
          <a:xfrm>
            <a:off x="38719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91" name="Rectangle 47"/>
          <p:cNvSpPr>
            <a:spLocks noChangeArrowheads="1"/>
          </p:cNvSpPr>
          <p:nvPr/>
        </p:nvSpPr>
        <p:spPr bwMode="auto">
          <a:xfrm>
            <a:off x="3624263" y="50212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2" name="Rectangle 48"/>
          <p:cNvSpPr>
            <a:spLocks noChangeArrowheads="1"/>
          </p:cNvSpPr>
          <p:nvPr/>
        </p:nvSpPr>
        <p:spPr bwMode="auto">
          <a:xfrm>
            <a:off x="4665663" y="5002213"/>
            <a:ext cx="179387" cy="179387"/>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3" name="Rectangle 49"/>
          <p:cNvSpPr>
            <a:spLocks noChangeArrowheads="1"/>
          </p:cNvSpPr>
          <p:nvPr/>
        </p:nvSpPr>
        <p:spPr bwMode="auto">
          <a:xfrm>
            <a:off x="3675063" y="41957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4" name="Rectangle 50"/>
          <p:cNvSpPr>
            <a:spLocks noChangeArrowheads="1"/>
          </p:cNvSpPr>
          <p:nvPr/>
        </p:nvSpPr>
        <p:spPr bwMode="auto">
          <a:xfrm>
            <a:off x="3586163" y="317341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5" name="Rectangle 51"/>
          <p:cNvSpPr>
            <a:spLocks noChangeArrowheads="1"/>
          </p:cNvSpPr>
          <p:nvPr/>
        </p:nvSpPr>
        <p:spPr bwMode="auto">
          <a:xfrm>
            <a:off x="5208588" y="3883025"/>
            <a:ext cx="179387" cy="179388"/>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6" name="Rectangle 52"/>
          <p:cNvSpPr>
            <a:spLocks noChangeArrowheads="1"/>
          </p:cNvSpPr>
          <p:nvPr/>
        </p:nvSpPr>
        <p:spPr bwMode="auto">
          <a:xfrm>
            <a:off x="4078288" y="2744788"/>
            <a:ext cx="179387" cy="179387"/>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7" name="Rectangle 53"/>
          <p:cNvSpPr>
            <a:spLocks noChangeArrowheads="1"/>
          </p:cNvSpPr>
          <p:nvPr/>
        </p:nvSpPr>
        <p:spPr bwMode="auto">
          <a:xfrm>
            <a:off x="4794250" y="28241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8" name="Rectangle 54"/>
          <p:cNvSpPr>
            <a:spLocks noChangeArrowheads="1"/>
          </p:cNvSpPr>
          <p:nvPr/>
        </p:nvSpPr>
        <p:spPr bwMode="auto">
          <a:xfrm>
            <a:off x="5080000" y="3030538"/>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9" name="Rectangle 55"/>
          <p:cNvSpPr>
            <a:spLocks noChangeArrowheads="1"/>
          </p:cNvSpPr>
          <p:nvPr/>
        </p:nvSpPr>
        <p:spPr bwMode="auto">
          <a:xfrm>
            <a:off x="4738688" y="44116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400" name="Text Box 56"/>
          <p:cNvSpPr txBox="1">
            <a:spLocks noChangeArrowheads="1"/>
          </p:cNvSpPr>
          <p:nvPr/>
        </p:nvSpPr>
        <p:spPr bwMode="auto">
          <a:xfrm>
            <a:off x="3822700" y="4986338"/>
            <a:ext cx="573875"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4,000 TEU</a:t>
            </a:r>
          </a:p>
        </p:txBody>
      </p:sp>
      <p:sp>
        <p:nvSpPr>
          <p:cNvPr id="100401" name="Text Box 57"/>
          <p:cNvSpPr txBox="1">
            <a:spLocks noChangeArrowheads="1"/>
          </p:cNvSpPr>
          <p:nvPr/>
        </p:nvSpPr>
        <p:spPr bwMode="auto">
          <a:xfrm>
            <a:off x="4891088" y="4975225"/>
            <a:ext cx="578685"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5,000 TEU</a:t>
            </a:r>
          </a:p>
        </p:txBody>
      </p:sp>
      <p:sp>
        <p:nvSpPr>
          <p:cNvPr id="100405" name="Oval 61"/>
          <p:cNvSpPr>
            <a:spLocks noChangeArrowheads="1"/>
          </p:cNvSpPr>
          <p:nvPr/>
        </p:nvSpPr>
        <p:spPr bwMode="auto">
          <a:xfrm>
            <a:off x="6226352"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6" name="Oval 62"/>
          <p:cNvSpPr>
            <a:spLocks noChangeArrowheads="1"/>
          </p:cNvSpPr>
          <p:nvPr/>
        </p:nvSpPr>
        <p:spPr bwMode="auto">
          <a:xfrm>
            <a:off x="6980414"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7" name="Oval 63"/>
          <p:cNvSpPr>
            <a:spLocks noChangeArrowheads="1"/>
          </p:cNvSpPr>
          <p:nvPr/>
        </p:nvSpPr>
        <p:spPr bwMode="auto">
          <a:xfrm>
            <a:off x="7696377" y="2552700"/>
            <a:ext cx="206375" cy="206375"/>
          </a:xfrm>
          <a:prstGeom prst="ellipse">
            <a:avLst/>
          </a:prstGeom>
          <a:solidFill>
            <a:schemeClr val="bg1">
              <a:alpha val="50000"/>
            </a:schemeClr>
          </a:solidFill>
          <a:ln w="25400">
            <a:solidFill>
              <a:schemeClr val="accent2">
                <a:lumMod val="75000"/>
              </a:schemeClr>
            </a:solidFill>
            <a:round/>
            <a:headEnd/>
            <a:tailEnd/>
          </a:ln>
        </p:spPr>
        <p:txBody>
          <a:bodyPr wrap="none" anchor="ctr"/>
          <a:lstStyle/>
          <a:p>
            <a:pPr algn="ctr" eaLnBrk="0" hangingPunct="0"/>
            <a:endParaRPr lang="en-US" sz="1200" b="1">
              <a:latin typeface="Agency FB" panose="020B0503020202020204" pitchFamily="34" charset="0"/>
            </a:endParaRPr>
          </a:p>
        </p:txBody>
      </p:sp>
      <p:sp>
        <p:nvSpPr>
          <p:cNvPr id="100408" name="Oval 64"/>
          <p:cNvSpPr>
            <a:spLocks noChangeArrowheads="1"/>
          </p:cNvSpPr>
          <p:nvPr/>
        </p:nvSpPr>
        <p:spPr bwMode="auto">
          <a:xfrm>
            <a:off x="8156752"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9" name="Oval 65"/>
          <p:cNvSpPr>
            <a:spLocks noChangeArrowheads="1"/>
          </p:cNvSpPr>
          <p:nvPr/>
        </p:nvSpPr>
        <p:spPr bwMode="auto">
          <a:xfrm>
            <a:off x="6332714"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0" name="Oval 66"/>
          <p:cNvSpPr>
            <a:spLocks noChangeArrowheads="1"/>
          </p:cNvSpPr>
          <p:nvPr/>
        </p:nvSpPr>
        <p:spPr bwMode="auto">
          <a:xfrm>
            <a:off x="6953427"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1" name="Oval 67"/>
          <p:cNvSpPr>
            <a:spLocks noChangeArrowheads="1"/>
          </p:cNvSpPr>
          <p:nvPr/>
        </p:nvSpPr>
        <p:spPr bwMode="auto">
          <a:xfrm>
            <a:off x="7955139"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2" name="Freeform 68"/>
          <p:cNvSpPr>
            <a:spLocks/>
          </p:cNvSpPr>
          <p:nvPr/>
        </p:nvSpPr>
        <p:spPr bwMode="auto">
          <a:xfrm>
            <a:off x="6299377"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3" name="Freeform 69"/>
          <p:cNvSpPr>
            <a:spLocks/>
          </p:cNvSpPr>
          <p:nvPr/>
        </p:nvSpPr>
        <p:spPr bwMode="auto">
          <a:xfrm>
            <a:off x="6432727" y="2779713"/>
            <a:ext cx="592137"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4" name="Freeform 70"/>
          <p:cNvSpPr>
            <a:spLocks/>
          </p:cNvSpPr>
          <p:nvPr/>
        </p:nvSpPr>
        <p:spPr bwMode="auto">
          <a:xfrm>
            <a:off x="7186789" y="2760663"/>
            <a:ext cx="1004888" cy="111125"/>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5" name="Freeform 72"/>
          <p:cNvSpPr>
            <a:spLocks/>
          </p:cNvSpPr>
          <p:nvPr/>
        </p:nvSpPr>
        <p:spPr bwMode="auto">
          <a:xfrm flipH="1">
            <a:off x="8091664" y="2859088"/>
            <a:ext cx="177800" cy="1658937"/>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6" name="Freeform 73"/>
          <p:cNvSpPr>
            <a:spLocks/>
          </p:cNvSpPr>
          <p:nvPr/>
        </p:nvSpPr>
        <p:spPr bwMode="auto">
          <a:xfrm>
            <a:off x="7159802" y="4470400"/>
            <a:ext cx="788987"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7" name="Freeform 74"/>
          <p:cNvSpPr>
            <a:spLocks/>
          </p:cNvSpPr>
          <p:nvPr/>
        </p:nvSpPr>
        <p:spPr bwMode="auto">
          <a:xfrm>
            <a:off x="6513689"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8" name="Text Box 75"/>
          <p:cNvSpPr txBox="1">
            <a:spLocks noChangeArrowheads="1"/>
          </p:cNvSpPr>
          <p:nvPr/>
        </p:nvSpPr>
        <p:spPr bwMode="auto">
          <a:xfrm>
            <a:off x="7166152" y="4972050"/>
            <a:ext cx="1093248"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Port calls per week</a:t>
            </a:r>
          </a:p>
        </p:txBody>
      </p:sp>
      <p:sp>
        <p:nvSpPr>
          <p:cNvPr id="70" name="Rounded Rectangle 69"/>
          <p:cNvSpPr/>
          <p:nvPr/>
        </p:nvSpPr>
        <p:spPr bwMode="auto">
          <a:xfrm>
            <a:off x="634999"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Rounded Rectangle 70"/>
          <p:cNvSpPr/>
          <p:nvPr/>
        </p:nvSpPr>
        <p:spPr bwMode="auto">
          <a:xfrm>
            <a:off x="3302000"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Rounded Rectangle 71"/>
          <p:cNvSpPr/>
          <p:nvPr/>
        </p:nvSpPr>
        <p:spPr bwMode="auto">
          <a:xfrm>
            <a:off x="5957724"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0419" name="Text Box 10"/>
          <p:cNvSpPr txBox="1">
            <a:spLocks noChangeArrowheads="1"/>
          </p:cNvSpPr>
          <p:nvPr/>
        </p:nvSpPr>
        <p:spPr bwMode="auto">
          <a:xfrm>
            <a:off x="979307" y="2055507"/>
            <a:ext cx="1578317"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Frequency of Service</a:t>
            </a:r>
          </a:p>
        </p:txBody>
      </p:sp>
      <p:sp>
        <p:nvSpPr>
          <p:cNvPr id="100420" name="Text Box 27"/>
          <p:cNvSpPr txBox="1">
            <a:spLocks noChangeArrowheads="1"/>
          </p:cNvSpPr>
          <p:nvPr/>
        </p:nvSpPr>
        <p:spPr bwMode="auto">
          <a:xfrm>
            <a:off x="3673294" y="2070500"/>
            <a:ext cx="1544654"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Fleet and Vessel Size</a:t>
            </a:r>
          </a:p>
        </p:txBody>
      </p:sp>
      <p:sp>
        <p:nvSpPr>
          <p:cNvPr id="100421" name="Text Box 28"/>
          <p:cNvSpPr txBox="1">
            <a:spLocks noChangeArrowheads="1"/>
          </p:cNvSpPr>
          <p:nvPr/>
        </p:nvSpPr>
        <p:spPr bwMode="auto">
          <a:xfrm>
            <a:off x="6365694" y="2072382"/>
            <a:ext cx="1552669"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Number of Port Calls</a:t>
            </a:r>
          </a:p>
        </p:txBody>
      </p:sp>
      <p:sp>
        <p:nvSpPr>
          <p:cNvPr id="6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36150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3079433" y="1772897"/>
            <a:ext cx="3474720" cy="365760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101378" name="Rectangle 4"/>
          <p:cNvSpPr>
            <a:spLocks noGrp="1" noChangeArrowheads="1"/>
          </p:cNvSpPr>
          <p:nvPr>
            <p:ph type="title"/>
          </p:nvPr>
        </p:nvSpPr>
        <p:spPr/>
        <p:txBody>
          <a:bodyPr/>
          <a:lstStyle/>
          <a:p>
            <a:pPr eaLnBrk="1" hangingPunct="1"/>
            <a:r>
              <a:rPr lang="en-US"/>
              <a:t>Pendulum Services and Cabotage</a:t>
            </a:r>
          </a:p>
        </p:txBody>
      </p:sp>
      <p:sp>
        <p:nvSpPr>
          <p:cNvPr id="101386" name="Oval 9"/>
          <p:cNvSpPr>
            <a:spLocks noChangeArrowheads="1"/>
          </p:cNvSpPr>
          <p:nvPr/>
        </p:nvSpPr>
        <p:spPr bwMode="auto">
          <a:xfrm>
            <a:off x="2827338" y="2230438"/>
            <a:ext cx="515937"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A</a:t>
            </a:r>
          </a:p>
        </p:txBody>
      </p:sp>
      <p:sp>
        <p:nvSpPr>
          <p:cNvPr id="101387" name="Oval 10"/>
          <p:cNvSpPr>
            <a:spLocks noChangeArrowheads="1"/>
          </p:cNvSpPr>
          <p:nvPr/>
        </p:nvSpPr>
        <p:spPr bwMode="auto">
          <a:xfrm>
            <a:off x="2838450" y="3384550"/>
            <a:ext cx="515938" cy="515938"/>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B</a:t>
            </a:r>
          </a:p>
        </p:txBody>
      </p:sp>
      <p:sp>
        <p:nvSpPr>
          <p:cNvPr id="101388" name="Oval 11"/>
          <p:cNvSpPr>
            <a:spLocks noChangeArrowheads="1"/>
          </p:cNvSpPr>
          <p:nvPr/>
        </p:nvSpPr>
        <p:spPr bwMode="auto">
          <a:xfrm>
            <a:off x="2835275" y="4538663"/>
            <a:ext cx="515938"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C</a:t>
            </a:r>
          </a:p>
        </p:txBody>
      </p:sp>
      <p:sp>
        <p:nvSpPr>
          <p:cNvPr id="101389" name="Oval 13"/>
          <p:cNvSpPr>
            <a:spLocks noChangeArrowheads="1"/>
          </p:cNvSpPr>
          <p:nvPr/>
        </p:nvSpPr>
        <p:spPr bwMode="auto">
          <a:xfrm>
            <a:off x="6282650" y="2230438"/>
            <a:ext cx="515937"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D</a:t>
            </a:r>
          </a:p>
        </p:txBody>
      </p:sp>
      <p:sp>
        <p:nvSpPr>
          <p:cNvPr id="101390" name="Oval 14"/>
          <p:cNvSpPr>
            <a:spLocks noChangeArrowheads="1"/>
          </p:cNvSpPr>
          <p:nvPr/>
        </p:nvSpPr>
        <p:spPr bwMode="auto">
          <a:xfrm>
            <a:off x="6282649" y="3384550"/>
            <a:ext cx="515938" cy="515938"/>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E</a:t>
            </a:r>
          </a:p>
        </p:txBody>
      </p:sp>
      <p:sp>
        <p:nvSpPr>
          <p:cNvPr id="101391" name="Oval 15"/>
          <p:cNvSpPr>
            <a:spLocks noChangeArrowheads="1"/>
          </p:cNvSpPr>
          <p:nvPr/>
        </p:nvSpPr>
        <p:spPr bwMode="auto">
          <a:xfrm>
            <a:off x="6282649" y="4538663"/>
            <a:ext cx="515938"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F</a:t>
            </a:r>
          </a:p>
        </p:txBody>
      </p:sp>
      <p:sp>
        <p:nvSpPr>
          <p:cNvPr id="101392" name="Line 16"/>
          <p:cNvSpPr>
            <a:spLocks noChangeShapeType="1"/>
          </p:cNvSpPr>
          <p:nvPr/>
        </p:nvSpPr>
        <p:spPr bwMode="auto">
          <a:xfrm flipH="1">
            <a:off x="3400425" y="2503488"/>
            <a:ext cx="2798763" cy="0"/>
          </a:xfrm>
          <a:prstGeom prst="line">
            <a:avLst/>
          </a:pr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3" name="Line 17"/>
          <p:cNvSpPr>
            <a:spLocks noChangeShapeType="1"/>
          </p:cNvSpPr>
          <p:nvPr/>
        </p:nvSpPr>
        <p:spPr bwMode="auto">
          <a:xfrm flipV="1">
            <a:off x="3392488" y="2617788"/>
            <a:ext cx="2827337" cy="2082800"/>
          </a:xfrm>
          <a:prstGeom prst="line">
            <a:avLst/>
          </a:pr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4" name="Freeform 18"/>
          <p:cNvSpPr>
            <a:spLocks/>
          </p:cNvSpPr>
          <p:nvPr/>
        </p:nvSpPr>
        <p:spPr bwMode="auto">
          <a:xfrm>
            <a:off x="3348038" y="2673350"/>
            <a:ext cx="230187" cy="801688"/>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5" name="Freeform 19"/>
          <p:cNvSpPr>
            <a:spLocks/>
          </p:cNvSpPr>
          <p:nvPr/>
        </p:nvSpPr>
        <p:spPr bwMode="auto">
          <a:xfrm>
            <a:off x="3335338" y="3819525"/>
            <a:ext cx="230187" cy="801688"/>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6" name="Freeform 20"/>
          <p:cNvSpPr>
            <a:spLocks/>
          </p:cNvSpPr>
          <p:nvPr/>
        </p:nvSpPr>
        <p:spPr bwMode="auto">
          <a:xfrm flipH="1">
            <a:off x="6071067" y="2715419"/>
            <a:ext cx="230187" cy="747713"/>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1397" name="Freeform 21"/>
          <p:cNvSpPr>
            <a:spLocks/>
          </p:cNvSpPr>
          <p:nvPr/>
        </p:nvSpPr>
        <p:spPr bwMode="auto">
          <a:xfrm flipH="1">
            <a:off x="6071066" y="3794600"/>
            <a:ext cx="230188" cy="801687"/>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1398" name="Text Box 22"/>
          <p:cNvSpPr txBox="1">
            <a:spLocks noChangeArrowheads="1"/>
          </p:cNvSpPr>
          <p:nvPr/>
        </p:nvSpPr>
        <p:spPr bwMode="auto">
          <a:xfrm>
            <a:off x="5319709" y="4014787"/>
            <a:ext cx="982662" cy="244475"/>
          </a:xfrm>
          <a:prstGeom prst="rect">
            <a:avLst/>
          </a:prstGeom>
          <a:noFill/>
          <a:ln w="9525">
            <a:noFill/>
            <a:miter lim="800000"/>
            <a:headEnd/>
            <a:tailEnd/>
          </a:ln>
        </p:spPr>
        <p:txBody>
          <a:bodyPr lIns="0" tIns="0" rIns="0" bIns="0">
            <a:spAutoFit/>
          </a:bodyPr>
          <a:lstStyle/>
          <a:p>
            <a:pPr eaLnBrk="0" hangingPunct="0"/>
            <a:r>
              <a:rPr lang="en-US" sz="1600" b="1" i="1" dirty="0" err="1">
                <a:latin typeface="Agency FB" panose="020B0503020202020204" pitchFamily="34" charset="0"/>
              </a:rPr>
              <a:t>Cabotage</a:t>
            </a:r>
            <a:endParaRPr lang="en-US" sz="1600" b="1" i="1" dirty="0">
              <a:latin typeface="Agency FB" panose="020B0503020202020204" pitchFamily="34" charset="0"/>
            </a:endParaRPr>
          </a:p>
        </p:txBody>
      </p:sp>
      <p:sp>
        <p:nvSpPr>
          <p:cNvPr id="101399" name="Text Box 23"/>
          <p:cNvSpPr txBox="1">
            <a:spLocks noChangeArrowheads="1"/>
          </p:cNvSpPr>
          <p:nvPr/>
        </p:nvSpPr>
        <p:spPr bwMode="auto">
          <a:xfrm>
            <a:off x="2036712" y="1846464"/>
            <a:ext cx="732573" cy="276999"/>
          </a:xfrm>
          <a:prstGeom prst="rect">
            <a:avLst/>
          </a:prstGeom>
          <a:noFill/>
          <a:ln w="9525">
            <a:noFill/>
            <a:miter lim="800000"/>
            <a:headEnd/>
            <a:tailEnd/>
          </a:ln>
        </p:spPr>
        <p:txBody>
          <a:bodyPr wrap="none" lIns="0" tIns="0" rIns="0" bIns="0">
            <a:spAutoFit/>
          </a:bodyPr>
          <a:lstStyle/>
          <a:p>
            <a:pPr eaLnBrk="0" hangingPunct="0"/>
            <a:r>
              <a:rPr lang="en-US" sz="1800" b="1" dirty="0">
                <a:latin typeface="Agency FB" panose="020B0503020202020204" pitchFamily="34" charset="0"/>
              </a:rPr>
              <a:t>Country 1</a:t>
            </a:r>
          </a:p>
        </p:txBody>
      </p:sp>
      <p:sp>
        <p:nvSpPr>
          <p:cNvPr id="101400" name="Text Box 24"/>
          <p:cNvSpPr txBox="1">
            <a:spLocks noChangeArrowheads="1"/>
          </p:cNvSpPr>
          <p:nvPr/>
        </p:nvSpPr>
        <p:spPr bwMode="auto">
          <a:xfrm>
            <a:off x="6814069" y="5040638"/>
            <a:ext cx="779059" cy="276999"/>
          </a:xfrm>
          <a:prstGeom prst="rect">
            <a:avLst/>
          </a:prstGeom>
          <a:noFill/>
          <a:ln w="9525">
            <a:noFill/>
            <a:miter lim="800000"/>
            <a:headEnd/>
            <a:tailEnd/>
          </a:ln>
        </p:spPr>
        <p:txBody>
          <a:bodyPr wrap="none" lIns="0" tIns="0" rIns="0" bIns="0">
            <a:spAutoFit/>
          </a:bodyPr>
          <a:lstStyle/>
          <a:p>
            <a:pPr eaLnBrk="0" hangingPunct="0"/>
            <a:r>
              <a:rPr lang="en-US" sz="1800" b="1" dirty="0">
                <a:latin typeface="Agency FB" panose="020B0503020202020204" pitchFamily="34" charset="0"/>
              </a:rPr>
              <a:t>Country 2</a:t>
            </a:r>
          </a:p>
        </p:txBody>
      </p:sp>
      <p:sp>
        <p:nvSpPr>
          <p:cNvPr id="101401" name="Text Box 25"/>
          <p:cNvSpPr txBox="1">
            <a:spLocks noChangeArrowheads="1"/>
          </p:cNvSpPr>
          <p:nvPr/>
        </p:nvSpPr>
        <p:spPr bwMode="auto">
          <a:xfrm>
            <a:off x="4116508" y="2219858"/>
            <a:ext cx="1255152" cy="246221"/>
          </a:xfrm>
          <a:prstGeom prst="rect">
            <a:avLst/>
          </a:prstGeom>
          <a:noFill/>
          <a:ln w="9525">
            <a:noFill/>
            <a:miter lim="800000"/>
            <a:headEnd/>
            <a:tailEnd/>
          </a:ln>
        </p:spPr>
        <p:txBody>
          <a:bodyPr wrap="none" lIns="0" tIns="0" rIns="0" bIns="0">
            <a:spAutoFit/>
          </a:bodyPr>
          <a:lstStyle/>
          <a:p>
            <a:pPr eaLnBrk="0" hangingPunct="0"/>
            <a:r>
              <a:rPr lang="en-US" sz="1600" b="1" i="1" dirty="0">
                <a:latin typeface="Agency FB" panose="020B0503020202020204" pitchFamily="34" charset="0"/>
              </a:rPr>
              <a:t>Pendulum Service</a:t>
            </a:r>
          </a:p>
        </p:txBody>
      </p:sp>
      <p:sp>
        <p:nvSpPr>
          <p:cNvPr id="26" name="Rounded Rectangle 25"/>
          <p:cNvSpPr/>
          <p:nvPr/>
        </p:nvSpPr>
        <p:spPr bwMode="auto">
          <a:xfrm>
            <a:off x="1726564" y="1774879"/>
            <a:ext cx="6035040" cy="3653636"/>
          </a:xfrm>
          <a:prstGeom prst="roundRect">
            <a:avLst>
              <a:gd name="adj" fmla="val 7415"/>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22"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81895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a:t>Large </a:t>
            </a:r>
            <a:r>
              <a:rPr lang="it-IT" sz="3200" dirty="0" err="1"/>
              <a:t>containerships</a:t>
            </a:r>
            <a:r>
              <a:rPr lang="it-IT" sz="3200" dirty="0"/>
              <a:t> in the </a:t>
            </a:r>
            <a:r>
              <a:rPr lang="it-IT" sz="3200" dirty="0" err="1"/>
              <a:t>Adriatic</a:t>
            </a:r>
            <a:r>
              <a:rPr lang="it-IT" sz="3200" dirty="0"/>
              <a:t> Sea</a:t>
            </a:r>
            <a:br>
              <a:rPr lang="it-IT" sz="3200" dirty="0"/>
            </a:br>
            <a:endParaRPr lang="it-IT" sz="3200" dirty="0"/>
          </a:p>
        </p:txBody>
      </p:sp>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96322"/>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907704" y="6290156"/>
            <a:ext cx="5310336" cy="523220"/>
          </a:xfrm>
          <a:prstGeom prst="rect">
            <a:avLst/>
          </a:prstGeom>
        </p:spPr>
        <p:txBody>
          <a:bodyPr wrap="square">
            <a:spAutoFit/>
          </a:bodyPr>
          <a:lstStyle/>
          <a:p>
            <a:r>
              <a:rPr lang="it-IT" dirty="0"/>
              <a:t>http://www.marinetraffic.com/en/</a:t>
            </a:r>
          </a:p>
        </p:txBody>
      </p:sp>
    </p:spTree>
    <p:extLst>
      <p:ext uri="{BB962C8B-B14F-4D97-AF65-F5344CB8AC3E}">
        <p14:creationId xmlns:p14="http://schemas.microsoft.com/office/powerpoint/2010/main" val="1480930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Global Maritime Freight Transport System</a:t>
            </a:r>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62" b="1470"/>
          <a:stretch/>
        </p:blipFill>
        <p:spPr>
          <a:xfrm>
            <a:off x="0" y="1465729"/>
            <a:ext cx="9144000" cy="4726642"/>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28396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65501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51023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36545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a:off x="2206752" y="2022158"/>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600" dirty="0"/>
              <a:t>The Maritime Transport Life Cycle and Main National Actors</a:t>
            </a:r>
          </a:p>
        </p:txBody>
      </p:sp>
      <p:sp>
        <p:nvSpPr>
          <p:cNvPr id="4" name="Pentagon 3"/>
          <p:cNvSpPr/>
          <p:nvPr/>
        </p:nvSpPr>
        <p:spPr>
          <a:xfrm>
            <a:off x="7589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51326" y="2381733"/>
            <a:ext cx="1029449" cy="400110"/>
          </a:xfrm>
          <a:prstGeom prst="rect">
            <a:avLst/>
          </a:prstGeom>
          <a:noFill/>
        </p:spPr>
        <p:txBody>
          <a:bodyPr wrap="none" rtlCol="0">
            <a:spAutoFit/>
          </a:bodyPr>
          <a:lstStyle/>
          <a:p>
            <a:r>
              <a:rPr lang="en-US" sz="2000" b="1" dirty="0"/>
              <a:t>1. Building</a:t>
            </a:r>
          </a:p>
        </p:txBody>
      </p:sp>
      <p:sp>
        <p:nvSpPr>
          <p:cNvPr id="10" name="TextBox 9"/>
          <p:cNvSpPr txBox="1"/>
          <p:nvPr/>
        </p:nvSpPr>
        <p:spPr>
          <a:xfrm>
            <a:off x="2423885" y="2381733"/>
            <a:ext cx="1319592" cy="400110"/>
          </a:xfrm>
          <a:prstGeom prst="rect">
            <a:avLst/>
          </a:prstGeom>
          <a:noFill/>
        </p:spPr>
        <p:txBody>
          <a:bodyPr wrap="none" rtlCol="0">
            <a:spAutoFit/>
          </a:bodyPr>
          <a:lstStyle/>
          <a:p>
            <a:r>
              <a:rPr lang="en-US" sz="2000" b="1" dirty="0"/>
              <a:t>2. Ownership</a:t>
            </a:r>
          </a:p>
        </p:txBody>
      </p:sp>
      <p:sp>
        <p:nvSpPr>
          <p:cNvPr id="11" name="TextBox 10"/>
          <p:cNvSpPr txBox="1"/>
          <p:nvPr/>
        </p:nvSpPr>
        <p:spPr>
          <a:xfrm>
            <a:off x="3797947" y="2381733"/>
            <a:ext cx="1475084" cy="400110"/>
          </a:xfrm>
          <a:prstGeom prst="rect">
            <a:avLst/>
          </a:prstGeom>
          <a:noFill/>
        </p:spPr>
        <p:txBody>
          <a:bodyPr wrap="none" rtlCol="0">
            <a:spAutoFit/>
          </a:bodyPr>
          <a:lstStyle/>
          <a:p>
            <a:r>
              <a:rPr lang="en-US" sz="2000" b="1" dirty="0"/>
              <a:t>3. Registration</a:t>
            </a:r>
          </a:p>
        </p:txBody>
      </p:sp>
      <p:sp>
        <p:nvSpPr>
          <p:cNvPr id="12" name="TextBox 11"/>
          <p:cNvSpPr txBox="1"/>
          <p:nvPr/>
        </p:nvSpPr>
        <p:spPr>
          <a:xfrm>
            <a:off x="5277478" y="2381733"/>
            <a:ext cx="1356462" cy="400110"/>
          </a:xfrm>
          <a:prstGeom prst="rect">
            <a:avLst/>
          </a:prstGeom>
          <a:noFill/>
        </p:spPr>
        <p:txBody>
          <a:bodyPr wrap="none" rtlCol="0">
            <a:spAutoFit/>
          </a:bodyPr>
          <a:lstStyle/>
          <a:p>
            <a:r>
              <a:rPr lang="en-US" sz="2000" b="1" dirty="0"/>
              <a:t>4. Operations</a:t>
            </a:r>
          </a:p>
        </p:txBody>
      </p:sp>
      <p:sp>
        <p:nvSpPr>
          <p:cNvPr id="13" name="TextBox 12"/>
          <p:cNvSpPr txBox="1"/>
          <p:nvPr/>
        </p:nvSpPr>
        <p:spPr>
          <a:xfrm>
            <a:off x="6745986" y="2381733"/>
            <a:ext cx="1285929" cy="400110"/>
          </a:xfrm>
          <a:prstGeom prst="rect">
            <a:avLst/>
          </a:prstGeom>
          <a:noFill/>
        </p:spPr>
        <p:txBody>
          <a:bodyPr wrap="none" rtlCol="0">
            <a:spAutoFit/>
          </a:bodyPr>
          <a:lstStyle/>
          <a:p>
            <a:r>
              <a:rPr lang="en-US" sz="2000" b="1" dirty="0"/>
              <a:t>5. Scrapping</a:t>
            </a:r>
          </a:p>
        </p:txBody>
      </p:sp>
      <p:sp>
        <p:nvSpPr>
          <p:cNvPr id="14" name="Rounded Rectangle 13"/>
          <p:cNvSpPr/>
          <p:nvPr/>
        </p:nvSpPr>
        <p:spPr>
          <a:xfrm>
            <a:off x="758952" y="1454272"/>
            <a:ext cx="5943600" cy="274320"/>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Financing and Insurance</a:t>
            </a:r>
          </a:p>
        </p:txBody>
      </p:sp>
      <p:sp>
        <p:nvSpPr>
          <p:cNvPr id="15" name="Rounded Rectangle 14"/>
          <p:cNvSpPr/>
          <p:nvPr/>
        </p:nvSpPr>
        <p:spPr>
          <a:xfrm>
            <a:off x="4934022" y="3808667"/>
            <a:ext cx="1989928" cy="230139"/>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Seafarers</a:t>
            </a:r>
          </a:p>
        </p:txBody>
      </p:sp>
      <p:sp>
        <p:nvSpPr>
          <p:cNvPr id="16" name="Rounded Rectangle 15"/>
          <p:cNvSpPr/>
          <p:nvPr/>
        </p:nvSpPr>
        <p:spPr>
          <a:xfrm>
            <a:off x="2176272" y="5445499"/>
            <a:ext cx="4389120" cy="274320"/>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Global Terminal Operators</a:t>
            </a:r>
          </a:p>
        </p:txBody>
      </p:sp>
      <p:sp>
        <p:nvSpPr>
          <p:cNvPr id="17" name="TextBox 16"/>
          <p:cNvSpPr txBox="1"/>
          <p:nvPr/>
        </p:nvSpPr>
        <p:spPr>
          <a:xfrm>
            <a:off x="3075139" y="1691014"/>
            <a:ext cx="1290738" cy="338554"/>
          </a:xfrm>
          <a:prstGeom prst="rect">
            <a:avLst/>
          </a:prstGeom>
          <a:noFill/>
        </p:spPr>
        <p:txBody>
          <a:bodyPr wrap="none" rtlCol="0">
            <a:spAutoFit/>
          </a:bodyPr>
          <a:lstStyle/>
          <a:p>
            <a:r>
              <a:rPr lang="en-US" sz="1600" i="1" dirty="0"/>
              <a:t>UK &amp; Scandinavia</a:t>
            </a:r>
          </a:p>
        </p:txBody>
      </p:sp>
      <p:sp>
        <p:nvSpPr>
          <p:cNvPr id="18" name="TextBox 17"/>
          <p:cNvSpPr txBox="1"/>
          <p:nvPr/>
        </p:nvSpPr>
        <p:spPr>
          <a:xfrm>
            <a:off x="778978" y="3069874"/>
            <a:ext cx="1127232" cy="584775"/>
          </a:xfrm>
          <a:prstGeom prst="rect">
            <a:avLst/>
          </a:prstGeom>
          <a:noFill/>
        </p:spPr>
        <p:txBody>
          <a:bodyPr wrap="none" rtlCol="0">
            <a:spAutoFit/>
          </a:bodyPr>
          <a:lstStyle/>
          <a:p>
            <a:r>
              <a:rPr lang="en-US" sz="1600" i="1" dirty="0"/>
              <a:t>Korea &amp; China </a:t>
            </a:r>
          </a:p>
          <a:p>
            <a:r>
              <a:rPr lang="en-US" sz="1600" i="1" dirty="0"/>
              <a:t>(72%)</a:t>
            </a:r>
          </a:p>
        </p:txBody>
      </p:sp>
      <p:sp>
        <p:nvSpPr>
          <p:cNvPr id="19" name="TextBox 18"/>
          <p:cNvSpPr txBox="1"/>
          <p:nvPr/>
        </p:nvSpPr>
        <p:spPr>
          <a:xfrm>
            <a:off x="2225541" y="3069874"/>
            <a:ext cx="1237839" cy="584775"/>
          </a:xfrm>
          <a:prstGeom prst="rect">
            <a:avLst/>
          </a:prstGeom>
          <a:noFill/>
        </p:spPr>
        <p:txBody>
          <a:bodyPr wrap="none" rtlCol="0">
            <a:spAutoFit/>
          </a:bodyPr>
          <a:lstStyle/>
          <a:p>
            <a:r>
              <a:rPr lang="en-US" sz="1600" i="1" dirty="0"/>
              <a:t>Greece, Japan &amp;</a:t>
            </a:r>
          </a:p>
          <a:p>
            <a:r>
              <a:rPr lang="en-US" sz="1600" i="1" dirty="0"/>
              <a:t>China (38%)</a:t>
            </a:r>
          </a:p>
        </p:txBody>
      </p:sp>
      <p:sp>
        <p:nvSpPr>
          <p:cNvPr id="20" name="TextBox 19"/>
          <p:cNvSpPr txBox="1"/>
          <p:nvPr/>
        </p:nvSpPr>
        <p:spPr>
          <a:xfrm>
            <a:off x="3654552" y="3069874"/>
            <a:ext cx="1359668" cy="830997"/>
          </a:xfrm>
          <a:prstGeom prst="rect">
            <a:avLst/>
          </a:prstGeom>
          <a:noFill/>
        </p:spPr>
        <p:txBody>
          <a:bodyPr wrap="none" rtlCol="0">
            <a:spAutoFit/>
          </a:bodyPr>
          <a:lstStyle/>
          <a:p>
            <a:r>
              <a:rPr lang="en-US" sz="1600" i="1" dirty="0"/>
              <a:t>Panama, Liberia</a:t>
            </a:r>
          </a:p>
          <a:p>
            <a:r>
              <a:rPr lang="en-US" sz="1600" i="1" dirty="0"/>
              <a:t>&amp; Marshall Islands</a:t>
            </a:r>
          </a:p>
          <a:p>
            <a:r>
              <a:rPr lang="en-US" sz="1600" i="1" dirty="0"/>
              <a:t>(42%)</a:t>
            </a:r>
          </a:p>
        </p:txBody>
      </p:sp>
      <p:sp>
        <p:nvSpPr>
          <p:cNvPr id="21" name="TextBox 20"/>
          <p:cNvSpPr txBox="1"/>
          <p:nvPr/>
        </p:nvSpPr>
        <p:spPr>
          <a:xfrm>
            <a:off x="5126954" y="3093553"/>
            <a:ext cx="1406154" cy="584775"/>
          </a:xfrm>
          <a:prstGeom prst="rect">
            <a:avLst/>
          </a:prstGeom>
          <a:noFill/>
        </p:spPr>
        <p:txBody>
          <a:bodyPr wrap="none" rtlCol="0">
            <a:spAutoFit/>
          </a:bodyPr>
          <a:lstStyle/>
          <a:p>
            <a:r>
              <a:rPr lang="en-US" sz="1600" i="1" dirty="0"/>
              <a:t>Denmark &amp;</a:t>
            </a:r>
          </a:p>
          <a:p>
            <a:r>
              <a:rPr lang="en-US" sz="1600" i="1" dirty="0"/>
              <a:t>Switzerland (30%)</a:t>
            </a:r>
          </a:p>
        </p:txBody>
      </p:sp>
      <p:sp>
        <p:nvSpPr>
          <p:cNvPr id="22" name="TextBox 21"/>
          <p:cNvSpPr txBox="1"/>
          <p:nvPr/>
        </p:nvSpPr>
        <p:spPr>
          <a:xfrm>
            <a:off x="6544483" y="3080377"/>
            <a:ext cx="1861407" cy="584775"/>
          </a:xfrm>
          <a:prstGeom prst="rect">
            <a:avLst/>
          </a:prstGeom>
          <a:noFill/>
        </p:spPr>
        <p:txBody>
          <a:bodyPr wrap="none" rtlCol="0">
            <a:spAutoFit/>
          </a:bodyPr>
          <a:lstStyle/>
          <a:p>
            <a:r>
              <a:rPr lang="en-US" sz="1600" i="1" dirty="0"/>
              <a:t>India, Bangladesh, China &amp;</a:t>
            </a:r>
          </a:p>
          <a:p>
            <a:r>
              <a:rPr lang="en-US" sz="1600" i="1" dirty="0"/>
              <a:t>Pakistan (92%)</a:t>
            </a:r>
          </a:p>
        </p:txBody>
      </p:sp>
      <p:sp>
        <p:nvSpPr>
          <p:cNvPr id="23" name="TextBox 22"/>
          <p:cNvSpPr txBox="1"/>
          <p:nvPr/>
        </p:nvSpPr>
        <p:spPr>
          <a:xfrm>
            <a:off x="4972908" y="4090898"/>
            <a:ext cx="1661032" cy="338554"/>
          </a:xfrm>
          <a:prstGeom prst="rect">
            <a:avLst/>
          </a:prstGeom>
          <a:noFill/>
        </p:spPr>
        <p:txBody>
          <a:bodyPr wrap="none" rtlCol="0">
            <a:spAutoFit/>
          </a:bodyPr>
          <a:lstStyle/>
          <a:p>
            <a:r>
              <a:rPr lang="en-US" sz="1600" i="1" dirty="0"/>
              <a:t>Philippines &amp; Indonesia</a:t>
            </a:r>
          </a:p>
        </p:txBody>
      </p:sp>
      <p:sp>
        <p:nvSpPr>
          <p:cNvPr id="24" name="Rectangle 23"/>
          <p:cNvSpPr/>
          <p:nvPr/>
        </p:nvSpPr>
        <p:spPr>
          <a:xfrm>
            <a:off x="2694925" y="4764262"/>
            <a:ext cx="3302507" cy="338554"/>
          </a:xfrm>
          <a:prstGeom prst="rect">
            <a:avLst/>
          </a:prstGeom>
        </p:spPr>
        <p:txBody>
          <a:bodyPr wrap="none">
            <a:spAutoFit/>
          </a:bodyPr>
          <a:lstStyle/>
          <a:p>
            <a:r>
              <a:rPr lang="en-US" sz="1600" i="1" dirty="0"/>
              <a:t>Hong Kong, Netherlands, Singapore &amp; UAE (44%)</a:t>
            </a:r>
          </a:p>
        </p:txBody>
      </p:sp>
      <p:sp>
        <p:nvSpPr>
          <p:cNvPr id="2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189960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681" y="1567259"/>
            <a:ext cx="7315200" cy="3850105"/>
          </a:xfrm>
          <a:prstGeom prst="rect">
            <a:avLst/>
          </a:prstGeom>
        </p:spPr>
      </p:pic>
      <p:sp>
        <p:nvSpPr>
          <p:cNvPr id="2" name="Title 1"/>
          <p:cNvSpPr>
            <a:spLocks noGrp="1"/>
          </p:cNvSpPr>
          <p:nvPr>
            <p:ph type="title"/>
          </p:nvPr>
        </p:nvSpPr>
        <p:spPr>
          <a:xfrm>
            <a:off x="609600" y="44624"/>
            <a:ext cx="7772400" cy="1143000"/>
          </a:xfrm>
        </p:spPr>
        <p:txBody>
          <a:bodyPr/>
          <a:lstStyle/>
          <a:p>
            <a:r>
              <a:rPr lang="en-US" sz="2000" dirty="0"/>
              <a:t>The Maritime Transport Life Cycle and Main National Actors</a:t>
            </a:r>
            <a:br>
              <a:rPr lang="en-US" sz="2000" dirty="0"/>
            </a:br>
            <a:br>
              <a:rPr lang="en-US" sz="2000" dirty="0"/>
            </a:br>
            <a:endParaRPr lang="en-US" sz="2000" dirty="0"/>
          </a:p>
        </p:txBody>
      </p:sp>
      <p:sp>
        <p:nvSpPr>
          <p:cNvPr id="5" name="Pentagon 4"/>
          <p:cNvSpPr/>
          <p:nvPr/>
        </p:nvSpPr>
        <p:spPr>
          <a:xfrm>
            <a:off x="6517334" y="4558470"/>
            <a:ext cx="1645920" cy="822960"/>
          </a:xfrm>
          <a:prstGeom prst="homePlate">
            <a:avLst/>
          </a:prstGeom>
          <a:solidFill>
            <a:srgbClr val="CCE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6" name="Pentagon 5"/>
          <p:cNvSpPr/>
          <p:nvPr/>
        </p:nvSpPr>
        <p:spPr>
          <a:xfrm>
            <a:off x="5069534" y="4558470"/>
            <a:ext cx="1645920" cy="822960"/>
          </a:xfrm>
          <a:prstGeom prst="homePlate">
            <a:avLst/>
          </a:prstGeom>
          <a:solidFill>
            <a:srgbClr val="99C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7" name="Pentagon 6"/>
          <p:cNvSpPr/>
          <p:nvPr/>
        </p:nvSpPr>
        <p:spPr>
          <a:xfrm>
            <a:off x="3621734" y="4558470"/>
            <a:ext cx="1645920" cy="822960"/>
          </a:xfrm>
          <a:prstGeom prst="homePlate">
            <a:avLst/>
          </a:prstGeom>
          <a:solidFill>
            <a:srgbClr val="33C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8" name="Pentagon 7"/>
          <p:cNvSpPr/>
          <p:nvPr/>
        </p:nvSpPr>
        <p:spPr>
          <a:xfrm>
            <a:off x="2173934" y="4560184"/>
            <a:ext cx="1645920" cy="822960"/>
          </a:xfrm>
          <a:prstGeom prst="homePlate">
            <a:avLst/>
          </a:prstGeom>
          <a:solidFill>
            <a:srgbClr val="0099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9" name="Pentagon 8"/>
          <p:cNvSpPr/>
          <p:nvPr/>
        </p:nvSpPr>
        <p:spPr>
          <a:xfrm>
            <a:off x="726134" y="4558470"/>
            <a:ext cx="1645920" cy="822960"/>
          </a:xfrm>
          <a:prstGeom prst="homePlate">
            <a:avLst/>
          </a:prstGeom>
          <a:solidFill>
            <a:srgbClr val="0066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10" name="TextBox 9"/>
          <p:cNvSpPr txBox="1"/>
          <p:nvPr/>
        </p:nvSpPr>
        <p:spPr>
          <a:xfrm>
            <a:off x="1018508" y="4775710"/>
            <a:ext cx="1029449" cy="400110"/>
          </a:xfrm>
          <a:prstGeom prst="rect">
            <a:avLst/>
          </a:prstGeom>
          <a:noFill/>
        </p:spPr>
        <p:txBody>
          <a:bodyPr wrap="none" rtlCol="0">
            <a:spAutoFit/>
          </a:bodyPr>
          <a:lstStyle/>
          <a:p>
            <a:r>
              <a:rPr lang="en-US" sz="2000" b="1" dirty="0">
                <a:latin typeface="Agency FB" panose="020B0503020202020204" pitchFamily="34" charset="0"/>
              </a:rPr>
              <a:t>1. Building</a:t>
            </a:r>
          </a:p>
        </p:txBody>
      </p:sp>
      <p:sp>
        <p:nvSpPr>
          <p:cNvPr id="11" name="TextBox 10"/>
          <p:cNvSpPr txBox="1"/>
          <p:nvPr/>
        </p:nvSpPr>
        <p:spPr>
          <a:xfrm>
            <a:off x="2391067" y="4775710"/>
            <a:ext cx="1319592" cy="400110"/>
          </a:xfrm>
          <a:prstGeom prst="rect">
            <a:avLst/>
          </a:prstGeom>
          <a:noFill/>
        </p:spPr>
        <p:txBody>
          <a:bodyPr wrap="none" rtlCol="0">
            <a:spAutoFit/>
          </a:bodyPr>
          <a:lstStyle/>
          <a:p>
            <a:r>
              <a:rPr lang="en-US" sz="2000" b="1" dirty="0">
                <a:latin typeface="Agency FB" panose="020B0503020202020204" pitchFamily="34" charset="0"/>
              </a:rPr>
              <a:t>2. Ownership</a:t>
            </a:r>
          </a:p>
        </p:txBody>
      </p:sp>
      <p:sp>
        <p:nvSpPr>
          <p:cNvPr id="12" name="TextBox 11"/>
          <p:cNvSpPr txBox="1"/>
          <p:nvPr/>
        </p:nvSpPr>
        <p:spPr>
          <a:xfrm>
            <a:off x="3765129" y="4775710"/>
            <a:ext cx="1475084" cy="400110"/>
          </a:xfrm>
          <a:prstGeom prst="rect">
            <a:avLst/>
          </a:prstGeom>
          <a:noFill/>
        </p:spPr>
        <p:txBody>
          <a:bodyPr wrap="none" rtlCol="0">
            <a:spAutoFit/>
          </a:bodyPr>
          <a:lstStyle/>
          <a:p>
            <a:r>
              <a:rPr lang="en-US" sz="2000" b="1" dirty="0">
                <a:latin typeface="Agency FB" panose="020B0503020202020204" pitchFamily="34" charset="0"/>
              </a:rPr>
              <a:t>3. Registration</a:t>
            </a:r>
          </a:p>
        </p:txBody>
      </p:sp>
      <p:sp>
        <p:nvSpPr>
          <p:cNvPr id="13" name="TextBox 12"/>
          <p:cNvSpPr txBox="1"/>
          <p:nvPr/>
        </p:nvSpPr>
        <p:spPr>
          <a:xfrm>
            <a:off x="5244660" y="4775710"/>
            <a:ext cx="1356462" cy="400110"/>
          </a:xfrm>
          <a:prstGeom prst="rect">
            <a:avLst/>
          </a:prstGeom>
          <a:noFill/>
        </p:spPr>
        <p:txBody>
          <a:bodyPr wrap="none" rtlCol="0">
            <a:spAutoFit/>
          </a:bodyPr>
          <a:lstStyle/>
          <a:p>
            <a:r>
              <a:rPr lang="en-US" sz="2000" b="1" dirty="0">
                <a:latin typeface="Agency FB" panose="020B0503020202020204" pitchFamily="34" charset="0"/>
              </a:rPr>
              <a:t>4. Operations</a:t>
            </a:r>
          </a:p>
        </p:txBody>
      </p:sp>
      <p:sp>
        <p:nvSpPr>
          <p:cNvPr id="14" name="TextBox 13"/>
          <p:cNvSpPr txBox="1"/>
          <p:nvPr/>
        </p:nvSpPr>
        <p:spPr>
          <a:xfrm>
            <a:off x="6713168" y="4775710"/>
            <a:ext cx="1285929" cy="400110"/>
          </a:xfrm>
          <a:prstGeom prst="rect">
            <a:avLst/>
          </a:prstGeom>
          <a:noFill/>
        </p:spPr>
        <p:txBody>
          <a:bodyPr wrap="none" rtlCol="0">
            <a:spAutoFit/>
          </a:bodyPr>
          <a:lstStyle/>
          <a:p>
            <a:r>
              <a:rPr lang="en-US" sz="2000" b="1" dirty="0">
                <a:latin typeface="Agency FB" panose="020B0503020202020204" pitchFamily="34" charset="0"/>
              </a:rPr>
              <a:t>5. Scrapping</a:t>
            </a:r>
          </a:p>
        </p:txBody>
      </p:sp>
      <p:sp>
        <p:nvSpPr>
          <p:cNvPr id="16" name="TextBox 15"/>
          <p:cNvSpPr txBox="1"/>
          <p:nvPr/>
        </p:nvSpPr>
        <p:spPr>
          <a:xfrm>
            <a:off x="707308" y="5406315"/>
            <a:ext cx="1415042" cy="584775"/>
          </a:xfrm>
          <a:prstGeom prst="rect">
            <a:avLst/>
          </a:prstGeom>
          <a:noFill/>
        </p:spPr>
        <p:txBody>
          <a:bodyPr wrap="square" rtlCol="0">
            <a:spAutoFit/>
          </a:bodyPr>
          <a:lstStyle/>
          <a:p>
            <a:r>
              <a:rPr lang="en-US" sz="1600" dirty="0">
                <a:latin typeface="Agency FB" panose="020B0503020202020204" pitchFamily="34" charset="0"/>
              </a:rPr>
              <a:t>China, South Korea &amp; Japan (91%)</a:t>
            </a:r>
          </a:p>
        </p:txBody>
      </p:sp>
      <p:sp>
        <p:nvSpPr>
          <p:cNvPr id="17" name="TextBox 16"/>
          <p:cNvSpPr txBox="1"/>
          <p:nvPr/>
        </p:nvSpPr>
        <p:spPr>
          <a:xfrm>
            <a:off x="2192723" y="5406315"/>
            <a:ext cx="1237839" cy="584775"/>
          </a:xfrm>
          <a:prstGeom prst="rect">
            <a:avLst/>
          </a:prstGeom>
          <a:noFill/>
        </p:spPr>
        <p:txBody>
          <a:bodyPr wrap="none" rtlCol="0">
            <a:spAutoFit/>
          </a:bodyPr>
          <a:lstStyle/>
          <a:p>
            <a:r>
              <a:rPr lang="en-US" sz="1600" dirty="0">
                <a:latin typeface="Agency FB" panose="020B0503020202020204" pitchFamily="34" charset="0"/>
              </a:rPr>
              <a:t>Greece, Japan &amp;</a:t>
            </a:r>
          </a:p>
          <a:p>
            <a:r>
              <a:rPr lang="en-US" sz="1600" dirty="0">
                <a:latin typeface="Agency FB" panose="020B0503020202020204" pitchFamily="34" charset="0"/>
              </a:rPr>
              <a:t>China (38%)</a:t>
            </a:r>
          </a:p>
        </p:txBody>
      </p:sp>
      <p:sp>
        <p:nvSpPr>
          <p:cNvPr id="18" name="TextBox 17"/>
          <p:cNvSpPr txBox="1"/>
          <p:nvPr/>
        </p:nvSpPr>
        <p:spPr>
          <a:xfrm>
            <a:off x="3621734" y="5406315"/>
            <a:ext cx="1447800" cy="830997"/>
          </a:xfrm>
          <a:prstGeom prst="rect">
            <a:avLst/>
          </a:prstGeom>
          <a:noFill/>
        </p:spPr>
        <p:txBody>
          <a:bodyPr wrap="square" rtlCol="0">
            <a:spAutoFit/>
          </a:bodyPr>
          <a:lstStyle/>
          <a:p>
            <a:r>
              <a:rPr lang="en-US" sz="1600" dirty="0">
                <a:latin typeface="Agency FB" panose="020B0503020202020204" pitchFamily="34" charset="0"/>
              </a:rPr>
              <a:t>Panama, Liberia</a:t>
            </a:r>
          </a:p>
          <a:p>
            <a:r>
              <a:rPr lang="en-US" sz="1600" dirty="0">
                <a:latin typeface="Agency FB" panose="020B0503020202020204" pitchFamily="34" charset="0"/>
              </a:rPr>
              <a:t>&amp; Marshall Islands</a:t>
            </a:r>
          </a:p>
          <a:p>
            <a:r>
              <a:rPr lang="en-US" sz="1600" dirty="0">
                <a:latin typeface="Agency FB" panose="020B0503020202020204" pitchFamily="34" charset="0"/>
              </a:rPr>
              <a:t>(42%)</a:t>
            </a:r>
          </a:p>
        </p:txBody>
      </p:sp>
      <p:sp>
        <p:nvSpPr>
          <p:cNvPr id="19" name="TextBox 18"/>
          <p:cNvSpPr txBox="1"/>
          <p:nvPr/>
        </p:nvSpPr>
        <p:spPr>
          <a:xfrm>
            <a:off x="5094136" y="5406315"/>
            <a:ext cx="1406154" cy="584775"/>
          </a:xfrm>
          <a:prstGeom prst="rect">
            <a:avLst/>
          </a:prstGeom>
          <a:noFill/>
        </p:spPr>
        <p:txBody>
          <a:bodyPr wrap="none" rtlCol="0">
            <a:spAutoFit/>
          </a:bodyPr>
          <a:lstStyle/>
          <a:p>
            <a:r>
              <a:rPr lang="en-US" sz="1600" dirty="0">
                <a:latin typeface="Agency FB" panose="020B0503020202020204" pitchFamily="34" charset="0"/>
              </a:rPr>
              <a:t>Denmark &amp;</a:t>
            </a:r>
          </a:p>
          <a:p>
            <a:r>
              <a:rPr lang="en-US" sz="1600" dirty="0">
                <a:latin typeface="Agency FB" panose="020B0503020202020204" pitchFamily="34" charset="0"/>
              </a:rPr>
              <a:t>Switzerland (30%)</a:t>
            </a:r>
          </a:p>
        </p:txBody>
      </p:sp>
      <p:sp>
        <p:nvSpPr>
          <p:cNvPr id="20" name="TextBox 19"/>
          <p:cNvSpPr txBox="1"/>
          <p:nvPr/>
        </p:nvSpPr>
        <p:spPr>
          <a:xfrm>
            <a:off x="6511665" y="5406315"/>
            <a:ext cx="1861407" cy="584775"/>
          </a:xfrm>
          <a:prstGeom prst="rect">
            <a:avLst/>
          </a:prstGeom>
          <a:noFill/>
        </p:spPr>
        <p:txBody>
          <a:bodyPr wrap="none" rtlCol="0">
            <a:spAutoFit/>
          </a:bodyPr>
          <a:lstStyle/>
          <a:p>
            <a:r>
              <a:rPr lang="en-US" sz="1600" dirty="0">
                <a:latin typeface="Agency FB" panose="020B0503020202020204" pitchFamily="34" charset="0"/>
              </a:rPr>
              <a:t>India, Bangladesh, China &amp;</a:t>
            </a:r>
          </a:p>
          <a:p>
            <a:r>
              <a:rPr lang="en-US" sz="1600" dirty="0">
                <a:latin typeface="Agency FB" panose="020B0503020202020204" pitchFamily="34" charset="0"/>
              </a:rPr>
              <a:t>Pakistan (95%)</a:t>
            </a:r>
          </a:p>
        </p:txBody>
      </p:sp>
      <p:sp>
        <p:nvSpPr>
          <p:cNvPr id="25" name="Freeform 24"/>
          <p:cNvSpPr/>
          <p:nvPr/>
        </p:nvSpPr>
        <p:spPr>
          <a:xfrm>
            <a:off x="1258866" y="2719653"/>
            <a:ext cx="5085567" cy="1847589"/>
          </a:xfrm>
          <a:custGeom>
            <a:avLst/>
            <a:gdLst>
              <a:gd name="connsiteX0" fmla="*/ 0 w 5085567"/>
              <a:gd name="connsiteY0" fmla="*/ 1847589 h 1847589"/>
              <a:gd name="connsiteX1" fmla="*/ 0 w 5085567"/>
              <a:gd name="connsiteY1" fmla="*/ 1308970 h 1847589"/>
              <a:gd name="connsiteX2" fmla="*/ 5085567 w 5085567"/>
              <a:gd name="connsiteY2" fmla="*/ 1308970 h 1847589"/>
              <a:gd name="connsiteX3" fmla="*/ 5085567 w 5085567"/>
              <a:gd name="connsiteY3" fmla="*/ 0 h 1847589"/>
            </a:gdLst>
            <a:ahLst/>
            <a:cxnLst>
              <a:cxn ang="0">
                <a:pos x="connsiteX0" y="connsiteY0"/>
              </a:cxn>
              <a:cxn ang="0">
                <a:pos x="connsiteX1" y="connsiteY1"/>
              </a:cxn>
              <a:cxn ang="0">
                <a:pos x="connsiteX2" y="connsiteY2"/>
              </a:cxn>
              <a:cxn ang="0">
                <a:pos x="connsiteX3" y="connsiteY3"/>
              </a:cxn>
            </a:cxnLst>
            <a:rect l="l" t="t" r="r" b="b"/>
            <a:pathLst>
              <a:path w="5085567" h="1847589">
                <a:moveTo>
                  <a:pt x="0" y="1847589"/>
                </a:moveTo>
                <a:lnTo>
                  <a:pt x="0" y="1308970"/>
                </a:lnTo>
                <a:lnTo>
                  <a:pt x="5085567" y="1308970"/>
                </a:lnTo>
                <a:lnTo>
                  <a:pt x="5085567" y="0"/>
                </a:lnTo>
              </a:path>
            </a:pathLst>
          </a:custGeom>
          <a:noFill/>
          <a:ln w="22225">
            <a:solidFill>
              <a:srgbClr val="006699"/>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6" name="Freeform 25"/>
          <p:cNvSpPr/>
          <p:nvPr/>
        </p:nvSpPr>
        <p:spPr>
          <a:xfrm>
            <a:off x="6338170" y="2594393"/>
            <a:ext cx="313151" cy="638827"/>
          </a:xfrm>
          <a:custGeom>
            <a:avLst/>
            <a:gdLst>
              <a:gd name="connsiteX0" fmla="*/ 0 w 313151"/>
              <a:gd name="connsiteY0" fmla="*/ 638827 h 638827"/>
              <a:gd name="connsiteX1" fmla="*/ 313151 w 313151"/>
              <a:gd name="connsiteY1" fmla="*/ 638827 h 638827"/>
              <a:gd name="connsiteX2" fmla="*/ 313151 w 313151"/>
              <a:gd name="connsiteY2" fmla="*/ 0 h 638827"/>
            </a:gdLst>
            <a:ahLst/>
            <a:cxnLst>
              <a:cxn ang="0">
                <a:pos x="connsiteX0" y="connsiteY0"/>
              </a:cxn>
              <a:cxn ang="0">
                <a:pos x="connsiteX1" y="connsiteY1"/>
              </a:cxn>
              <a:cxn ang="0">
                <a:pos x="connsiteX2" y="connsiteY2"/>
              </a:cxn>
            </a:cxnLst>
            <a:rect l="l" t="t" r="r" b="b"/>
            <a:pathLst>
              <a:path w="313151" h="638827">
                <a:moveTo>
                  <a:pt x="0" y="638827"/>
                </a:moveTo>
                <a:lnTo>
                  <a:pt x="313151" y="638827"/>
                </a:lnTo>
                <a:lnTo>
                  <a:pt x="313151" y="0"/>
                </a:lnTo>
              </a:path>
            </a:pathLst>
          </a:custGeom>
          <a:noFill/>
          <a:ln w="22225">
            <a:solidFill>
              <a:srgbClr val="0066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7" name="Freeform 26"/>
          <p:cNvSpPr/>
          <p:nvPr/>
        </p:nvSpPr>
        <p:spPr>
          <a:xfrm>
            <a:off x="2711885" y="2544289"/>
            <a:ext cx="2110636" cy="2035479"/>
          </a:xfrm>
          <a:custGeom>
            <a:avLst/>
            <a:gdLst>
              <a:gd name="connsiteX0" fmla="*/ 0 w 2110636"/>
              <a:gd name="connsiteY0" fmla="*/ 2035479 h 2035479"/>
              <a:gd name="connsiteX1" fmla="*/ 0 w 2110636"/>
              <a:gd name="connsiteY1" fmla="*/ 1747381 h 2035479"/>
              <a:gd name="connsiteX2" fmla="*/ 2110636 w 2110636"/>
              <a:gd name="connsiteY2" fmla="*/ 1747381 h 2035479"/>
              <a:gd name="connsiteX3" fmla="*/ 2110636 w 2110636"/>
              <a:gd name="connsiteY3" fmla="*/ 0 h 2035479"/>
            </a:gdLst>
            <a:ahLst/>
            <a:cxnLst>
              <a:cxn ang="0">
                <a:pos x="connsiteX0" y="connsiteY0"/>
              </a:cxn>
              <a:cxn ang="0">
                <a:pos x="connsiteX1" y="connsiteY1"/>
              </a:cxn>
              <a:cxn ang="0">
                <a:pos x="connsiteX2" y="connsiteY2"/>
              </a:cxn>
              <a:cxn ang="0">
                <a:pos x="connsiteX3" y="connsiteY3"/>
              </a:cxn>
            </a:cxnLst>
            <a:rect l="l" t="t" r="r" b="b"/>
            <a:pathLst>
              <a:path w="2110636" h="2035479">
                <a:moveTo>
                  <a:pt x="0" y="2035479"/>
                </a:moveTo>
                <a:lnTo>
                  <a:pt x="0" y="1747381"/>
                </a:lnTo>
                <a:lnTo>
                  <a:pt x="2110636" y="1747381"/>
                </a:lnTo>
                <a:lnTo>
                  <a:pt x="2110636"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8" name="Freeform 27"/>
          <p:cNvSpPr/>
          <p:nvPr/>
        </p:nvSpPr>
        <p:spPr>
          <a:xfrm>
            <a:off x="4809995" y="2625708"/>
            <a:ext cx="1453019" cy="1665962"/>
          </a:xfrm>
          <a:custGeom>
            <a:avLst/>
            <a:gdLst>
              <a:gd name="connsiteX0" fmla="*/ 0 w 1453019"/>
              <a:gd name="connsiteY0" fmla="*/ 1665962 h 1665962"/>
              <a:gd name="connsiteX1" fmla="*/ 1453019 w 1453019"/>
              <a:gd name="connsiteY1" fmla="*/ 1665962 h 1665962"/>
              <a:gd name="connsiteX2" fmla="*/ 1453019 w 1453019"/>
              <a:gd name="connsiteY2" fmla="*/ 0 h 1665962"/>
            </a:gdLst>
            <a:ahLst/>
            <a:cxnLst>
              <a:cxn ang="0">
                <a:pos x="connsiteX0" y="connsiteY0"/>
              </a:cxn>
              <a:cxn ang="0">
                <a:pos x="connsiteX1" y="connsiteY1"/>
              </a:cxn>
              <a:cxn ang="0">
                <a:pos x="connsiteX2" y="connsiteY2"/>
              </a:cxn>
            </a:cxnLst>
            <a:rect l="l" t="t" r="r" b="b"/>
            <a:pathLst>
              <a:path w="1453019" h="1665962">
                <a:moveTo>
                  <a:pt x="0" y="1665962"/>
                </a:moveTo>
                <a:lnTo>
                  <a:pt x="1453019" y="1665962"/>
                </a:lnTo>
                <a:lnTo>
                  <a:pt x="1453019"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9" name="Freeform 28"/>
          <p:cNvSpPr/>
          <p:nvPr/>
        </p:nvSpPr>
        <p:spPr>
          <a:xfrm>
            <a:off x="6263014" y="2581867"/>
            <a:ext cx="576197" cy="1553227"/>
          </a:xfrm>
          <a:custGeom>
            <a:avLst/>
            <a:gdLst>
              <a:gd name="connsiteX0" fmla="*/ 0 w 607512"/>
              <a:gd name="connsiteY0" fmla="*/ 1553227 h 1553227"/>
              <a:gd name="connsiteX1" fmla="*/ 607512 w 607512"/>
              <a:gd name="connsiteY1" fmla="*/ 1553227 h 1553227"/>
              <a:gd name="connsiteX2" fmla="*/ 607512 w 607512"/>
              <a:gd name="connsiteY2" fmla="*/ 0 h 1553227"/>
            </a:gdLst>
            <a:ahLst/>
            <a:cxnLst>
              <a:cxn ang="0">
                <a:pos x="connsiteX0" y="connsiteY0"/>
              </a:cxn>
              <a:cxn ang="0">
                <a:pos x="connsiteX1" y="connsiteY1"/>
              </a:cxn>
              <a:cxn ang="0">
                <a:pos x="connsiteX2" y="connsiteY2"/>
              </a:cxn>
            </a:cxnLst>
            <a:rect l="l" t="t" r="r" b="b"/>
            <a:pathLst>
              <a:path w="607512" h="1553227">
                <a:moveTo>
                  <a:pt x="0" y="1553227"/>
                </a:moveTo>
                <a:lnTo>
                  <a:pt x="607512" y="1553227"/>
                </a:lnTo>
                <a:lnTo>
                  <a:pt x="607512"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0" name="Freeform 29"/>
          <p:cNvSpPr/>
          <p:nvPr/>
        </p:nvSpPr>
        <p:spPr>
          <a:xfrm>
            <a:off x="4240060" y="3308376"/>
            <a:ext cx="0" cy="1290181"/>
          </a:xfrm>
          <a:custGeom>
            <a:avLst/>
            <a:gdLst>
              <a:gd name="connsiteX0" fmla="*/ 0 w 0"/>
              <a:gd name="connsiteY0" fmla="*/ 1290181 h 1290181"/>
              <a:gd name="connsiteX1" fmla="*/ 0 w 0"/>
              <a:gd name="connsiteY1" fmla="*/ 0 h 1290181"/>
            </a:gdLst>
            <a:ahLst/>
            <a:cxnLst>
              <a:cxn ang="0">
                <a:pos x="connsiteX0" y="connsiteY0"/>
              </a:cxn>
              <a:cxn ang="0">
                <a:pos x="connsiteX1" y="connsiteY1"/>
              </a:cxn>
            </a:cxnLst>
            <a:rect l="l" t="t" r="r" b="b"/>
            <a:pathLst>
              <a:path h="1290181">
                <a:moveTo>
                  <a:pt x="0" y="1290181"/>
                </a:moveTo>
                <a:lnTo>
                  <a:pt x="0"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1" name="Freeform 30"/>
          <p:cNvSpPr/>
          <p:nvPr/>
        </p:nvSpPr>
        <p:spPr>
          <a:xfrm>
            <a:off x="2849671" y="3239483"/>
            <a:ext cx="1402915" cy="338203"/>
          </a:xfrm>
          <a:custGeom>
            <a:avLst/>
            <a:gdLst>
              <a:gd name="connsiteX0" fmla="*/ 1434230 w 1434230"/>
              <a:gd name="connsiteY0" fmla="*/ 338203 h 338203"/>
              <a:gd name="connsiteX1" fmla="*/ 0 w 1434230"/>
              <a:gd name="connsiteY1" fmla="*/ 338203 h 338203"/>
              <a:gd name="connsiteX2" fmla="*/ 0 w 1434230"/>
              <a:gd name="connsiteY2" fmla="*/ 0 h 338203"/>
            </a:gdLst>
            <a:ahLst/>
            <a:cxnLst>
              <a:cxn ang="0">
                <a:pos x="connsiteX0" y="connsiteY0"/>
              </a:cxn>
              <a:cxn ang="0">
                <a:pos x="connsiteX1" y="connsiteY1"/>
              </a:cxn>
              <a:cxn ang="0">
                <a:pos x="connsiteX2" y="connsiteY2"/>
              </a:cxn>
            </a:cxnLst>
            <a:rect l="l" t="t" r="r" b="b"/>
            <a:pathLst>
              <a:path w="1434230" h="338203">
                <a:moveTo>
                  <a:pt x="1434230" y="338203"/>
                </a:moveTo>
                <a:lnTo>
                  <a:pt x="0" y="338203"/>
                </a:lnTo>
                <a:lnTo>
                  <a:pt x="0"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4" name="Freeform 33"/>
          <p:cNvSpPr/>
          <p:nvPr/>
        </p:nvSpPr>
        <p:spPr>
          <a:xfrm>
            <a:off x="4246323" y="3371007"/>
            <a:ext cx="3081403" cy="1077238"/>
          </a:xfrm>
          <a:custGeom>
            <a:avLst/>
            <a:gdLst>
              <a:gd name="connsiteX0" fmla="*/ 0 w 3081403"/>
              <a:gd name="connsiteY0" fmla="*/ 1077238 h 1077238"/>
              <a:gd name="connsiteX1" fmla="*/ 3081403 w 3081403"/>
              <a:gd name="connsiteY1" fmla="*/ 1077238 h 1077238"/>
              <a:gd name="connsiteX2" fmla="*/ 3081403 w 3081403"/>
              <a:gd name="connsiteY2" fmla="*/ 0 h 1077238"/>
            </a:gdLst>
            <a:ahLst/>
            <a:cxnLst>
              <a:cxn ang="0">
                <a:pos x="connsiteX0" y="connsiteY0"/>
              </a:cxn>
              <a:cxn ang="0">
                <a:pos x="connsiteX1" y="connsiteY1"/>
              </a:cxn>
              <a:cxn ang="0">
                <a:pos x="connsiteX2" y="connsiteY2"/>
              </a:cxn>
            </a:cxnLst>
            <a:rect l="l" t="t" r="r" b="b"/>
            <a:pathLst>
              <a:path w="3081403" h="1077238">
                <a:moveTo>
                  <a:pt x="0" y="1077238"/>
                </a:moveTo>
                <a:lnTo>
                  <a:pt x="3081403" y="1077238"/>
                </a:lnTo>
                <a:lnTo>
                  <a:pt x="3081403"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5" name="Freeform 34"/>
          <p:cNvSpPr/>
          <p:nvPr/>
        </p:nvSpPr>
        <p:spPr>
          <a:xfrm>
            <a:off x="4559474" y="2149719"/>
            <a:ext cx="720247" cy="2430049"/>
          </a:xfrm>
          <a:custGeom>
            <a:avLst/>
            <a:gdLst>
              <a:gd name="connsiteX0" fmla="*/ 720247 w 720247"/>
              <a:gd name="connsiteY0" fmla="*/ 2430049 h 2430049"/>
              <a:gd name="connsiteX1" fmla="*/ 720247 w 720247"/>
              <a:gd name="connsiteY1" fmla="*/ 0 h 2430049"/>
              <a:gd name="connsiteX2" fmla="*/ 0 w 720247"/>
              <a:gd name="connsiteY2" fmla="*/ 0 h 2430049"/>
            </a:gdLst>
            <a:ahLst/>
            <a:cxnLst>
              <a:cxn ang="0">
                <a:pos x="connsiteX0" y="connsiteY0"/>
              </a:cxn>
              <a:cxn ang="0">
                <a:pos x="connsiteX1" y="connsiteY1"/>
              </a:cxn>
              <a:cxn ang="0">
                <a:pos x="connsiteX2" y="connsiteY2"/>
              </a:cxn>
            </a:cxnLst>
            <a:rect l="l" t="t" r="r" b="b"/>
            <a:pathLst>
              <a:path w="720247" h="2430049">
                <a:moveTo>
                  <a:pt x="720247" y="2430049"/>
                </a:moveTo>
                <a:lnTo>
                  <a:pt x="720247" y="0"/>
                </a:lnTo>
                <a:lnTo>
                  <a:pt x="0" y="0"/>
                </a:lnTo>
              </a:path>
            </a:pathLst>
          </a:custGeom>
          <a:noFill/>
          <a:ln w="25400">
            <a:solidFill>
              <a:srgbClr val="99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6" name="Freeform 35"/>
          <p:cNvSpPr/>
          <p:nvPr/>
        </p:nvSpPr>
        <p:spPr>
          <a:xfrm>
            <a:off x="4546948" y="2337609"/>
            <a:ext cx="732773" cy="0"/>
          </a:xfrm>
          <a:custGeom>
            <a:avLst/>
            <a:gdLst>
              <a:gd name="connsiteX0" fmla="*/ 732773 w 732773"/>
              <a:gd name="connsiteY0" fmla="*/ 0 h 0"/>
              <a:gd name="connsiteX1" fmla="*/ 0 w 732773"/>
              <a:gd name="connsiteY1" fmla="*/ 0 h 0"/>
            </a:gdLst>
            <a:ahLst/>
            <a:cxnLst>
              <a:cxn ang="0">
                <a:pos x="connsiteX0" y="connsiteY0"/>
              </a:cxn>
              <a:cxn ang="0">
                <a:pos x="connsiteX1" y="connsiteY1"/>
              </a:cxn>
            </a:cxnLst>
            <a:rect l="l" t="t" r="r" b="b"/>
            <a:pathLst>
              <a:path w="732773">
                <a:moveTo>
                  <a:pt x="732773" y="0"/>
                </a:moveTo>
                <a:lnTo>
                  <a:pt x="0" y="0"/>
                </a:lnTo>
              </a:path>
            </a:pathLst>
          </a:custGeom>
          <a:noFill/>
          <a:ln w="25400">
            <a:solidFill>
              <a:srgbClr val="99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7" name="Freeform 36"/>
          <p:cNvSpPr/>
          <p:nvPr/>
        </p:nvSpPr>
        <p:spPr>
          <a:xfrm>
            <a:off x="5674290" y="2763494"/>
            <a:ext cx="951978" cy="1822537"/>
          </a:xfrm>
          <a:custGeom>
            <a:avLst/>
            <a:gdLst>
              <a:gd name="connsiteX0" fmla="*/ 951978 w 951978"/>
              <a:gd name="connsiteY0" fmla="*/ 1822537 h 1822537"/>
              <a:gd name="connsiteX1" fmla="*/ 951978 w 951978"/>
              <a:gd name="connsiteY1" fmla="*/ 970767 h 1822537"/>
              <a:gd name="connsiteX2" fmla="*/ 0 w 951978"/>
              <a:gd name="connsiteY2" fmla="*/ 970767 h 1822537"/>
              <a:gd name="connsiteX3" fmla="*/ 0 w 951978"/>
              <a:gd name="connsiteY3" fmla="*/ 0 h 1822537"/>
            </a:gdLst>
            <a:ahLst/>
            <a:cxnLst>
              <a:cxn ang="0">
                <a:pos x="connsiteX0" y="connsiteY0"/>
              </a:cxn>
              <a:cxn ang="0">
                <a:pos x="connsiteX1" y="connsiteY1"/>
              </a:cxn>
              <a:cxn ang="0">
                <a:pos x="connsiteX2" y="connsiteY2"/>
              </a:cxn>
              <a:cxn ang="0">
                <a:pos x="connsiteX3" y="connsiteY3"/>
              </a:cxn>
            </a:cxnLst>
            <a:rect l="l" t="t" r="r" b="b"/>
            <a:pathLst>
              <a:path w="951978" h="1822537">
                <a:moveTo>
                  <a:pt x="951978" y="1822537"/>
                </a:moveTo>
                <a:lnTo>
                  <a:pt x="951978" y="970767"/>
                </a:lnTo>
                <a:lnTo>
                  <a:pt x="0" y="970767"/>
                </a:ln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8" name="Freeform 37"/>
          <p:cNvSpPr/>
          <p:nvPr/>
        </p:nvSpPr>
        <p:spPr>
          <a:xfrm>
            <a:off x="5956126" y="2920070"/>
            <a:ext cx="0" cy="807928"/>
          </a:xfrm>
          <a:custGeom>
            <a:avLst/>
            <a:gdLst>
              <a:gd name="connsiteX0" fmla="*/ 0 w 0"/>
              <a:gd name="connsiteY0" fmla="*/ 807928 h 807928"/>
              <a:gd name="connsiteX1" fmla="*/ 0 w 0"/>
              <a:gd name="connsiteY1" fmla="*/ 0 h 807928"/>
            </a:gdLst>
            <a:ahLst/>
            <a:cxnLst>
              <a:cxn ang="0">
                <a:pos x="connsiteX0" y="connsiteY0"/>
              </a:cxn>
              <a:cxn ang="0">
                <a:pos x="connsiteX1" y="connsiteY1"/>
              </a:cxn>
            </a:cxnLst>
            <a:rect l="l" t="t" r="r" b="b"/>
            <a:pathLst>
              <a:path h="807928">
                <a:moveTo>
                  <a:pt x="0" y="807928"/>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9" name="Freeform 38"/>
          <p:cNvSpPr/>
          <p:nvPr/>
        </p:nvSpPr>
        <p:spPr>
          <a:xfrm>
            <a:off x="6181595" y="2888754"/>
            <a:ext cx="0" cy="822960"/>
          </a:xfrm>
          <a:custGeom>
            <a:avLst/>
            <a:gdLst>
              <a:gd name="connsiteX0" fmla="*/ 0 w 0"/>
              <a:gd name="connsiteY0" fmla="*/ 914400 h 914400"/>
              <a:gd name="connsiteX1" fmla="*/ 0 w 0"/>
              <a:gd name="connsiteY1" fmla="*/ 0 h 914400"/>
            </a:gdLst>
            <a:ahLst/>
            <a:cxnLst>
              <a:cxn ang="0">
                <a:pos x="connsiteX0" y="connsiteY0"/>
              </a:cxn>
              <a:cxn ang="0">
                <a:pos x="connsiteX1" y="connsiteY1"/>
              </a:cxn>
            </a:cxnLst>
            <a:rect l="l" t="t" r="r" b="b"/>
            <a:pathLst>
              <a:path h="914400">
                <a:moveTo>
                  <a:pt x="0" y="914400"/>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40" name="Freeform 39"/>
          <p:cNvSpPr/>
          <p:nvPr/>
        </p:nvSpPr>
        <p:spPr>
          <a:xfrm>
            <a:off x="6068860" y="2613182"/>
            <a:ext cx="0" cy="1121079"/>
          </a:xfrm>
          <a:custGeom>
            <a:avLst/>
            <a:gdLst>
              <a:gd name="connsiteX0" fmla="*/ 0 w 0"/>
              <a:gd name="connsiteY0" fmla="*/ 1121079 h 1121079"/>
              <a:gd name="connsiteX1" fmla="*/ 0 w 0"/>
              <a:gd name="connsiteY1" fmla="*/ 0 h 1121079"/>
            </a:gdLst>
            <a:ahLst/>
            <a:cxnLst>
              <a:cxn ang="0">
                <a:pos x="connsiteX0" y="connsiteY0"/>
              </a:cxn>
              <a:cxn ang="0">
                <a:pos x="connsiteX1" y="connsiteY1"/>
              </a:cxn>
            </a:cxnLst>
            <a:rect l="l" t="t" r="r" b="b"/>
            <a:pathLst>
              <a:path h="1121079">
                <a:moveTo>
                  <a:pt x="0" y="1121079"/>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46" name="Rounded Rectangle 45"/>
          <p:cNvSpPr/>
          <p:nvPr/>
        </p:nvSpPr>
        <p:spPr>
          <a:xfrm>
            <a:off x="1165834" y="1344768"/>
            <a:ext cx="2194560" cy="274320"/>
          </a:xfrm>
          <a:prstGeom prst="roundRect">
            <a:avLst/>
          </a:prstGeom>
          <a:solidFill>
            <a:srgbClr val="9900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gency FB" panose="020B0503020202020204" pitchFamily="34" charset="0"/>
              </a:rPr>
              <a:t>Financing and Insurance</a:t>
            </a:r>
          </a:p>
        </p:txBody>
      </p:sp>
      <p:sp>
        <p:nvSpPr>
          <p:cNvPr id="47" name="Rounded Rectangle 46"/>
          <p:cNvSpPr/>
          <p:nvPr/>
        </p:nvSpPr>
        <p:spPr>
          <a:xfrm>
            <a:off x="6300226" y="1342210"/>
            <a:ext cx="1463040" cy="274320"/>
          </a:xfrm>
          <a:prstGeom prst="roundRect">
            <a:avLst/>
          </a:prstGeom>
          <a:solidFill>
            <a:srgbClr val="CC99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gency FB" panose="020B0503020202020204" pitchFamily="34" charset="0"/>
              </a:rPr>
              <a:t>Seafarers</a:t>
            </a:r>
          </a:p>
        </p:txBody>
      </p:sp>
      <p:sp>
        <p:nvSpPr>
          <p:cNvPr id="48" name="Rounded Rectangle 47"/>
          <p:cNvSpPr/>
          <p:nvPr/>
        </p:nvSpPr>
        <p:spPr>
          <a:xfrm>
            <a:off x="3527069" y="1344117"/>
            <a:ext cx="2560320" cy="274320"/>
          </a:xfrm>
          <a:prstGeom prst="roundRect">
            <a:avLst/>
          </a:prstGeom>
          <a:solidFill>
            <a:srgbClr val="9900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gency FB" panose="020B0503020202020204" pitchFamily="34" charset="0"/>
              </a:rPr>
              <a:t>Global Terminal Operators</a:t>
            </a:r>
          </a:p>
        </p:txBody>
      </p:sp>
      <p:sp>
        <p:nvSpPr>
          <p:cNvPr id="49" name="TextBox 48"/>
          <p:cNvSpPr txBox="1"/>
          <p:nvPr/>
        </p:nvSpPr>
        <p:spPr>
          <a:xfrm>
            <a:off x="1636581" y="965370"/>
            <a:ext cx="1290738" cy="338554"/>
          </a:xfrm>
          <a:prstGeom prst="rect">
            <a:avLst/>
          </a:prstGeom>
          <a:noFill/>
        </p:spPr>
        <p:txBody>
          <a:bodyPr wrap="none" rtlCol="0">
            <a:spAutoFit/>
          </a:bodyPr>
          <a:lstStyle/>
          <a:p>
            <a:r>
              <a:rPr lang="en-US" sz="1600" dirty="0">
                <a:latin typeface="Agency FB" panose="020B0503020202020204" pitchFamily="34" charset="0"/>
              </a:rPr>
              <a:t>UK &amp; Scandinavia</a:t>
            </a:r>
          </a:p>
        </p:txBody>
      </p:sp>
      <p:sp>
        <p:nvSpPr>
          <p:cNvPr id="50" name="TextBox 49"/>
          <p:cNvSpPr txBox="1"/>
          <p:nvPr/>
        </p:nvSpPr>
        <p:spPr>
          <a:xfrm>
            <a:off x="6176730" y="978852"/>
            <a:ext cx="1661032" cy="338554"/>
          </a:xfrm>
          <a:prstGeom prst="rect">
            <a:avLst/>
          </a:prstGeom>
          <a:noFill/>
        </p:spPr>
        <p:txBody>
          <a:bodyPr wrap="none" rtlCol="0">
            <a:spAutoFit/>
          </a:bodyPr>
          <a:lstStyle/>
          <a:p>
            <a:r>
              <a:rPr lang="en-US" sz="1600" dirty="0">
                <a:latin typeface="Agency FB" panose="020B0503020202020204" pitchFamily="34" charset="0"/>
              </a:rPr>
              <a:t>Philippines &amp; Indonesia</a:t>
            </a:r>
          </a:p>
        </p:txBody>
      </p:sp>
      <p:sp>
        <p:nvSpPr>
          <p:cNvPr id="51" name="Rectangle 50"/>
          <p:cNvSpPr/>
          <p:nvPr/>
        </p:nvSpPr>
        <p:spPr>
          <a:xfrm>
            <a:off x="3959979" y="718437"/>
            <a:ext cx="1789272" cy="584775"/>
          </a:xfrm>
          <a:prstGeom prst="rect">
            <a:avLst/>
          </a:prstGeom>
        </p:spPr>
        <p:txBody>
          <a:bodyPr wrap="none">
            <a:spAutoFit/>
          </a:bodyPr>
          <a:lstStyle/>
          <a:p>
            <a:r>
              <a:rPr lang="en-US" sz="1600" dirty="0">
                <a:latin typeface="Agency FB" panose="020B0503020202020204" pitchFamily="34" charset="0"/>
              </a:rPr>
              <a:t>Hong Kong, Netherlands, </a:t>
            </a:r>
          </a:p>
          <a:p>
            <a:r>
              <a:rPr lang="en-US" sz="1600" dirty="0">
                <a:latin typeface="Agency FB" panose="020B0503020202020204" pitchFamily="34" charset="0"/>
              </a:rPr>
              <a:t>Singapore &amp; UAE (44%)</a:t>
            </a:r>
          </a:p>
        </p:txBody>
      </p:sp>
      <p:sp>
        <p:nvSpPr>
          <p:cNvPr id="52" name="Freeform 51"/>
          <p:cNvSpPr/>
          <p:nvPr/>
        </p:nvSpPr>
        <p:spPr>
          <a:xfrm>
            <a:off x="2530258" y="1617363"/>
            <a:ext cx="1866378" cy="576198"/>
          </a:xfrm>
          <a:custGeom>
            <a:avLst/>
            <a:gdLst>
              <a:gd name="connsiteX0" fmla="*/ 0 w 1866378"/>
              <a:gd name="connsiteY0" fmla="*/ 0 h 576198"/>
              <a:gd name="connsiteX1" fmla="*/ 0 w 1866378"/>
              <a:gd name="connsiteY1" fmla="*/ 576198 h 576198"/>
              <a:gd name="connsiteX2" fmla="*/ 1866378 w 1866378"/>
              <a:gd name="connsiteY2" fmla="*/ 576198 h 576198"/>
            </a:gdLst>
            <a:ahLst/>
            <a:cxnLst>
              <a:cxn ang="0">
                <a:pos x="connsiteX0" y="connsiteY0"/>
              </a:cxn>
              <a:cxn ang="0">
                <a:pos x="connsiteX1" y="connsiteY1"/>
              </a:cxn>
              <a:cxn ang="0">
                <a:pos x="connsiteX2" y="connsiteY2"/>
              </a:cxn>
            </a:cxnLst>
            <a:rect l="l" t="t" r="r" b="b"/>
            <a:pathLst>
              <a:path w="1866378" h="576198">
                <a:moveTo>
                  <a:pt x="0" y="0"/>
                </a:moveTo>
                <a:lnTo>
                  <a:pt x="0" y="576198"/>
                </a:lnTo>
                <a:lnTo>
                  <a:pt x="1866378" y="576198"/>
                </a:lnTo>
              </a:path>
            </a:pathLst>
          </a:custGeom>
          <a:noFill/>
          <a:ln w="25400">
            <a:solidFill>
              <a:srgbClr val="9900CC"/>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3" name="Freeform 52"/>
          <p:cNvSpPr/>
          <p:nvPr/>
        </p:nvSpPr>
        <p:spPr>
          <a:xfrm>
            <a:off x="2523995" y="2011933"/>
            <a:ext cx="2073057" cy="0"/>
          </a:xfrm>
          <a:custGeom>
            <a:avLst/>
            <a:gdLst>
              <a:gd name="connsiteX0" fmla="*/ 0 w 2073057"/>
              <a:gd name="connsiteY0" fmla="*/ 0 h 0"/>
              <a:gd name="connsiteX1" fmla="*/ 2073057 w 2073057"/>
              <a:gd name="connsiteY1" fmla="*/ 0 h 0"/>
            </a:gdLst>
            <a:ahLst/>
            <a:cxnLst>
              <a:cxn ang="0">
                <a:pos x="connsiteX0" y="connsiteY0"/>
              </a:cxn>
              <a:cxn ang="0">
                <a:pos x="connsiteX1" y="connsiteY1"/>
              </a:cxn>
            </a:cxnLst>
            <a:rect l="l" t="t" r="r" b="b"/>
            <a:pathLst>
              <a:path w="2073057">
                <a:moveTo>
                  <a:pt x="0" y="0"/>
                </a:moveTo>
                <a:lnTo>
                  <a:pt x="2073057" y="0"/>
                </a:lnTo>
              </a:path>
            </a:pathLst>
          </a:custGeom>
          <a:noFill/>
          <a:ln w="25400">
            <a:solidFill>
              <a:srgbClr val="9900CC"/>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4" name="Freeform 53"/>
          <p:cNvSpPr/>
          <p:nvPr/>
        </p:nvSpPr>
        <p:spPr>
          <a:xfrm>
            <a:off x="4490581" y="1611100"/>
            <a:ext cx="0" cy="620039"/>
          </a:xfrm>
          <a:custGeom>
            <a:avLst/>
            <a:gdLst>
              <a:gd name="connsiteX0" fmla="*/ 0 w 0"/>
              <a:gd name="connsiteY0" fmla="*/ 0 h 620039"/>
              <a:gd name="connsiteX1" fmla="*/ 0 w 0"/>
              <a:gd name="connsiteY1" fmla="*/ 620039 h 620039"/>
            </a:gdLst>
            <a:ahLst/>
            <a:cxnLst>
              <a:cxn ang="0">
                <a:pos x="connsiteX0" y="connsiteY0"/>
              </a:cxn>
              <a:cxn ang="0">
                <a:pos x="connsiteX1" y="connsiteY1"/>
              </a:cxn>
            </a:cxnLst>
            <a:rect l="l" t="t" r="r" b="b"/>
            <a:pathLst>
              <a:path h="620039">
                <a:moveTo>
                  <a:pt x="0" y="0"/>
                </a:moveTo>
                <a:lnTo>
                  <a:pt x="0" y="620039"/>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5" name="Freeform 54"/>
          <p:cNvSpPr/>
          <p:nvPr/>
        </p:nvSpPr>
        <p:spPr>
          <a:xfrm>
            <a:off x="5436296" y="1617363"/>
            <a:ext cx="0" cy="1233814"/>
          </a:xfrm>
          <a:custGeom>
            <a:avLst/>
            <a:gdLst>
              <a:gd name="connsiteX0" fmla="*/ 0 w 0"/>
              <a:gd name="connsiteY0" fmla="*/ 0 h 1233814"/>
              <a:gd name="connsiteX1" fmla="*/ 0 w 0"/>
              <a:gd name="connsiteY1" fmla="*/ 1233814 h 1233814"/>
            </a:gdLst>
            <a:ahLst/>
            <a:cxnLst>
              <a:cxn ang="0">
                <a:pos x="connsiteX0" y="connsiteY0"/>
              </a:cxn>
              <a:cxn ang="0">
                <a:pos x="connsiteX1" y="connsiteY1"/>
              </a:cxn>
            </a:cxnLst>
            <a:rect l="l" t="t" r="r" b="b"/>
            <a:pathLst>
              <a:path h="1233814">
                <a:moveTo>
                  <a:pt x="0" y="0"/>
                </a:moveTo>
                <a:lnTo>
                  <a:pt x="0" y="1233814"/>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6" name="Freeform 55"/>
          <p:cNvSpPr/>
          <p:nvPr/>
        </p:nvSpPr>
        <p:spPr>
          <a:xfrm>
            <a:off x="5430033" y="2018196"/>
            <a:ext cx="1052186" cy="1415441"/>
          </a:xfrm>
          <a:custGeom>
            <a:avLst/>
            <a:gdLst>
              <a:gd name="connsiteX0" fmla="*/ 0 w 1045923"/>
              <a:gd name="connsiteY0" fmla="*/ 0 h 1415441"/>
              <a:gd name="connsiteX1" fmla="*/ 1045923 w 1045923"/>
              <a:gd name="connsiteY1" fmla="*/ 0 h 1415441"/>
              <a:gd name="connsiteX2" fmla="*/ 1045923 w 1045923"/>
              <a:gd name="connsiteY2" fmla="*/ 1415441 h 1415441"/>
            </a:gdLst>
            <a:ahLst/>
            <a:cxnLst>
              <a:cxn ang="0">
                <a:pos x="connsiteX0" y="connsiteY0"/>
              </a:cxn>
              <a:cxn ang="0">
                <a:pos x="connsiteX1" y="connsiteY1"/>
              </a:cxn>
              <a:cxn ang="0">
                <a:pos x="connsiteX2" y="connsiteY2"/>
              </a:cxn>
            </a:cxnLst>
            <a:rect l="l" t="t" r="r" b="b"/>
            <a:pathLst>
              <a:path w="1045923" h="1415441">
                <a:moveTo>
                  <a:pt x="0" y="0"/>
                </a:moveTo>
                <a:lnTo>
                  <a:pt x="1045923" y="0"/>
                </a:lnTo>
                <a:lnTo>
                  <a:pt x="1045923" y="1415441"/>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7" name="Freeform 56"/>
          <p:cNvSpPr/>
          <p:nvPr/>
        </p:nvSpPr>
        <p:spPr>
          <a:xfrm>
            <a:off x="6482219" y="2143456"/>
            <a:ext cx="100208" cy="751562"/>
          </a:xfrm>
          <a:custGeom>
            <a:avLst/>
            <a:gdLst>
              <a:gd name="connsiteX0" fmla="*/ 0 w 100208"/>
              <a:gd name="connsiteY0" fmla="*/ 0 h 751562"/>
              <a:gd name="connsiteX1" fmla="*/ 100208 w 100208"/>
              <a:gd name="connsiteY1" fmla="*/ 0 h 751562"/>
              <a:gd name="connsiteX2" fmla="*/ 100208 w 100208"/>
              <a:gd name="connsiteY2" fmla="*/ 751562 h 751562"/>
            </a:gdLst>
            <a:ahLst/>
            <a:cxnLst>
              <a:cxn ang="0">
                <a:pos x="connsiteX0" y="connsiteY0"/>
              </a:cxn>
              <a:cxn ang="0">
                <a:pos x="connsiteX1" y="connsiteY1"/>
              </a:cxn>
              <a:cxn ang="0">
                <a:pos x="connsiteX2" y="connsiteY2"/>
              </a:cxn>
            </a:cxnLst>
            <a:rect l="l" t="t" r="r" b="b"/>
            <a:pathLst>
              <a:path w="100208" h="751562">
                <a:moveTo>
                  <a:pt x="0" y="0"/>
                </a:moveTo>
                <a:lnTo>
                  <a:pt x="100208" y="0"/>
                </a:lnTo>
                <a:lnTo>
                  <a:pt x="100208" y="751562"/>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8" name="Freeform 57"/>
          <p:cNvSpPr/>
          <p:nvPr/>
        </p:nvSpPr>
        <p:spPr>
          <a:xfrm>
            <a:off x="6870526" y="1623626"/>
            <a:ext cx="338203" cy="1534439"/>
          </a:xfrm>
          <a:custGeom>
            <a:avLst/>
            <a:gdLst>
              <a:gd name="connsiteX0" fmla="*/ 338203 w 338203"/>
              <a:gd name="connsiteY0" fmla="*/ 0 h 1534439"/>
              <a:gd name="connsiteX1" fmla="*/ 338203 w 338203"/>
              <a:gd name="connsiteY1" fmla="*/ 1534439 h 1534439"/>
              <a:gd name="connsiteX2" fmla="*/ 0 w 338203"/>
              <a:gd name="connsiteY2" fmla="*/ 1534439 h 1534439"/>
            </a:gdLst>
            <a:ahLst/>
            <a:cxnLst>
              <a:cxn ang="0">
                <a:pos x="connsiteX0" y="connsiteY0"/>
              </a:cxn>
              <a:cxn ang="0">
                <a:pos x="connsiteX1" y="connsiteY1"/>
              </a:cxn>
              <a:cxn ang="0">
                <a:pos x="connsiteX2" y="connsiteY2"/>
              </a:cxn>
            </a:cxnLst>
            <a:rect l="l" t="t" r="r" b="b"/>
            <a:pathLst>
              <a:path w="338203" h="1534439">
                <a:moveTo>
                  <a:pt x="338203" y="0"/>
                </a:moveTo>
                <a:lnTo>
                  <a:pt x="338203" y="1534439"/>
                </a:lnTo>
                <a:lnTo>
                  <a:pt x="0" y="1534439"/>
                </a:lnTo>
              </a:path>
            </a:pathLst>
          </a:custGeom>
          <a:noFill/>
          <a:ln w="25400">
            <a:solidFill>
              <a:srgbClr val="CC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9" name="Freeform 58"/>
          <p:cNvSpPr/>
          <p:nvPr/>
        </p:nvSpPr>
        <p:spPr>
          <a:xfrm>
            <a:off x="6594953" y="3151802"/>
            <a:ext cx="469726" cy="469726"/>
          </a:xfrm>
          <a:custGeom>
            <a:avLst/>
            <a:gdLst>
              <a:gd name="connsiteX0" fmla="*/ 469726 w 469726"/>
              <a:gd name="connsiteY0" fmla="*/ 0 h 469726"/>
              <a:gd name="connsiteX1" fmla="*/ 469726 w 469726"/>
              <a:gd name="connsiteY1" fmla="*/ 469726 h 469726"/>
              <a:gd name="connsiteX2" fmla="*/ 0 w 469726"/>
              <a:gd name="connsiteY2" fmla="*/ 469726 h 469726"/>
            </a:gdLst>
            <a:ahLst/>
            <a:cxnLst>
              <a:cxn ang="0">
                <a:pos x="connsiteX0" y="connsiteY0"/>
              </a:cxn>
              <a:cxn ang="0">
                <a:pos x="connsiteX1" y="connsiteY1"/>
              </a:cxn>
              <a:cxn ang="0">
                <a:pos x="connsiteX2" y="connsiteY2"/>
              </a:cxn>
            </a:cxnLst>
            <a:rect l="l" t="t" r="r" b="b"/>
            <a:pathLst>
              <a:path w="469726" h="469726">
                <a:moveTo>
                  <a:pt x="469726" y="0"/>
                </a:moveTo>
                <a:lnTo>
                  <a:pt x="469726" y="469726"/>
                </a:lnTo>
                <a:lnTo>
                  <a:pt x="0" y="469726"/>
                </a:lnTo>
              </a:path>
            </a:pathLst>
          </a:custGeom>
          <a:noFill/>
          <a:ln w="25400">
            <a:solidFill>
              <a:srgbClr val="CC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61" name="TextBox 60"/>
          <p:cNvSpPr txBox="1"/>
          <p:nvPr/>
        </p:nvSpPr>
        <p:spPr>
          <a:xfrm rot="16200000">
            <a:off x="207094" y="4883212"/>
            <a:ext cx="646331" cy="400110"/>
          </a:xfrm>
          <a:prstGeom prst="rect">
            <a:avLst/>
          </a:prstGeom>
          <a:noFill/>
        </p:spPr>
        <p:txBody>
          <a:bodyPr wrap="none" rtlCol="0">
            <a:spAutoFit/>
          </a:bodyPr>
          <a:lstStyle/>
          <a:p>
            <a:r>
              <a:rPr lang="en-US" sz="2000" b="1" dirty="0">
                <a:solidFill>
                  <a:schemeClr val="accent2">
                    <a:lumMod val="50000"/>
                  </a:schemeClr>
                </a:solidFill>
                <a:latin typeface="Agency FB" panose="020B0503020202020204" pitchFamily="34" charset="0"/>
              </a:rPr>
              <a:t>CORE</a:t>
            </a:r>
          </a:p>
        </p:txBody>
      </p:sp>
      <p:sp>
        <p:nvSpPr>
          <p:cNvPr id="62" name="TextBox 61"/>
          <p:cNvSpPr txBox="1"/>
          <p:nvPr/>
        </p:nvSpPr>
        <p:spPr>
          <a:xfrm rot="16200000">
            <a:off x="61784" y="1604574"/>
            <a:ext cx="994183" cy="400110"/>
          </a:xfrm>
          <a:prstGeom prst="rect">
            <a:avLst/>
          </a:prstGeom>
          <a:noFill/>
        </p:spPr>
        <p:txBody>
          <a:bodyPr wrap="none" rtlCol="0">
            <a:spAutoFit/>
          </a:bodyPr>
          <a:lstStyle/>
          <a:p>
            <a:r>
              <a:rPr lang="en-US" sz="2000" b="1" dirty="0">
                <a:solidFill>
                  <a:srgbClr val="7030A0"/>
                </a:solidFill>
                <a:latin typeface="Agency FB" panose="020B0503020202020204" pitchFamily="34" charset="0"/>
              </a:rPr>
              <a:t>SUPPORT</a:t>
            </a:r>
          </a:p>
        </p:txBody>
      </p:sp>
      <p:cxnSp>
        <p:nvCxnSpPr>
          <p:cNvPr id="64" name="Straight Connector 63"/>
          <p:cNvCxnSpPr/>
          <p:nvPr/>
        </p:nvCxnSpPr>
        <p:spPr>
          <a:xfrm>
            <a:off x="380270" y="5417364"/>
            <a:ext cx="7406640" cy="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80270" y="1304551"/>
            <a:ext cx="7406640" cy="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63"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851768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161" r="15428" b="16949"/>
          <a:stretch/>
        </p:blipFill>
        <p:spPr bwMode="auto">
          <a:xfrm>
            <a:off x="827584" y="3528908"/>
            <a:ext cx="7488832" cy="32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2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8166" r="14861" b="16579"/>
          <a:stretch/>
        </p:blipFill>
        <p:spPr bwMode="auto">
          <a:xfrm>
            <a:off x="827584" y="67960"/>
            <a:ext cx="7488832" cy="322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616024" y="2492896"/>
            <a:ext cx="7772400" cy="1143000"/>
          </a:xfrm>
        </p:spPr>
        <p:txBody>
          <a:bodyPr/>
          <a:lstStyle/>
          <a:p>
            <a:pPr algn="ctr"/>
            <a:r>
              <a:rPr lang="it-IT" sz="2400" dirty="0"/>
              <a:t>Marine </a:t>
            </a:r>
            <a:r>
              <a:rPr lang="it-IT" sz="2400" dirty="0" err="1"/>
              <a:t>traffic</a:t>
            </a:r>
            <a:r>
              <a:rPr lang="it-IT" sz="2400" dirty="0"/>
              <a:t> in Europe – 2 </a:t>
            </a:r>
            <a:r>
              <a:rPr lang="it-IT" sz="2400" dirty="0" err="1"/>
              <a:t>examples</a:t>
            </a:r>
            <a:endParaRPr lang="it-IT" sz="2400" dirty="0"/>
          </a:p>
        </p:txBody>
      </p:sp>
    </p:spTree>
    <p:extLst>
      <p:ext uri="{BB962C8B-B14F-4D97-AF65-F5344CB8AC3E}">
        <p14:creationId xmlns:p14="http://schemas.microsoft.com/office/powerpoint/2010/main" val="2226597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idx="4294967295"/>
          </p:nvPr>
        </p:nvSpPr>
        <p:spPr/>
        <p:txBody>
          <a:bodyPr/>
          <a:lstStyle/>
          <a:p>
            <a:r>
              <a:rPr lang="it-IT" altLang="it-IT" sz="2800" dirty="0"/>
              <a:t>Relative </a:t>
            </a:r>
            <a:r>
              <a:rPr lang="it-IT" altLang="it-IT" sz="2800" dirty="0" err="1"/>
              <a:t>advantages</a:t>
            </a:r>
            <a:r>
              <a:rPr lang="it-IT" altLang="it-IT" sz="2800" dirty="0"/>
              <a:t> of </a:t>
            </a:r>
            <a:r>
              <a:rPr lang="it-IT" altLang="it-IT" sz="2800" dirty="0" err="1"/>
              <a:t>different</a:t>
            </a:r>
            <a:r>
              <a:rPr lang="it-IT" altLang="it-IT" sz="2800" dirty="0"/>
              <a:t> </a:t>
            </a:r>
            <a:r>
              <a:rPr lang="it-IT" altLang="it-IT" sz="2800" dirty="0" err="1"/>
              <a:t>transport</a:t>
            </a:r>
            <a:r>
              <a:rPr lang="it-IT" altLang="it-IT" sz="2800" dirty="0"/>
              <a:t> </a:t>
            </a:r>
            <a:r>
              <a:rPr lang="it-IT" altLang="it-IT" sz="2800" dirty="0" err="1"/>
              <a:t>modes</a:t>
            </a:r>
            <a:endParaRPr lang="it-IT" altLang="it-IT" sz="2800" dirty="0"/>
          </a:p>
        </p:txBody>
      </p:sp>
      <p:graphicFrame>
        <p:nvGraphicFramePr>
          <p:cNvPr id="131075" name="Group 3"/>
          <p:cNvGraphicFramePr>
            <a:graphicFrameLocks noGrp="1"/>
          </p:cNvGraphicFramePr>
          <p:nvPr>
            <p:ph idx="4294967295"/>
            <p:extLst>
              <p:ext uri="{D42A27DB-BD31-4B8C-83A1-F6EECF244321}">
                <p14:modId xmlns:p14="http://schemas.microsoft.com/office/powerpoint/2010/main" val="3270447591"/>
              </p:ext>
            </p:extLst>
          </p:nvPr>
        </p:nvGraphicFramePr>
        <p:xfrm>
          <a:off x="285750" y="1093788"/>
          <a:ext cx="8643938" cy="5241925"/>
        </p:xfrm>
        <a:graphic>
          <a:graphicData uri="http://schemas.openxmlformats.org/drawingml/2006/table">
            <a:tbl>
              <a:tblPr/>
              <a:tblGrid>
                <a:gridCol w="1357313">
                  <a:extLst>
                    <a:ext uri="{9D8B030D-6E8A-4147-A177-3AD203B41FA5}">
                      <a16:colId xmlns:a16="http://schemas.microsoft.com/office/drawing/2014/main" val="20000"/>
                    </a:ext>
                  </a:extLst>
                </a:gridCol>
                <a:gridCol w="3143250">
                  <a:extLst>
                    <a:ext uri="{9D8B030D-6E8A-4147-A177-3AD203B41FA5}">
                      <a16:colId xmlns:a16="http://schemas.microsoft.com/office/drawing/2014/main" val="20001"/>
                    </a:ext>
                  </a:extLst>
                </a:gridCol>
                <a:gridCol w="4143375">
                  <a:extLst>
                    <a:ext uri="{9D8B030D-6E8A-4147-A177-3AD203B41FA5}">
                      <a16:colId xmlns:a16="http://schemas.microsoft.com/office/drawing/2014/main" val="20002"/>
                    </a:ext>
                  </a:extLst>
                </a:gridCol>
              </a:tblGrid>
              <a:tr h="518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a:ln>
                            <a:noFill/>
                          </a:ln>
                          <a:solidFill>
                            <a:srgbClr val="FFFFFF"/>
                          </a:solidFill>
                          <a:effectLst/>
                          <a:latin typeface="Tahoma" pitchFamily="34" charset="0"/>
                        </a:rPr>
                        <a:t>Transport</a:t>
                      </a:r>
                      <a:endParaRPr kumimoji="0" lang="it-IT" sz="1400" b="1" i="0" u="none" strike="noStrike" cap="none" normalizeH="0" baseline="0" dirty="0">
                        <a:ln>
                          <a:noFill/>
                        </a:ln>
                        <a:solidFill>
                          <a:srgbClr val="FFFFFF"/>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a:ln>
                            <a:noFill/>
                          </a:ln>
                          <a:solidFill>
                            <a:srgbClr val="FFFFFF"/>
                          </a:solidFill>
                          <a:effectLst/>
                          <a:latin typeface="Tahoma" pitchFamily="34" charset="0"/>
                        </a:rPr>
                        <a:t>Main</a:t>
                      </a:r>
                      <a:r>
                        <a:rPr kumimoji="0" lang="it-IT" sz="1400" b="1" i="0" u="none" strike="noStrike" cap="none" normalizeH="0" baseline="0" dirty="0">
                          <a:ln>
                            <a:noFill/>
                          </a:ln>
                          <a:solidFill>
                            <a:srgbClr val="FFFFFF"/>
                          </a:solidFill>
                          <a:effectLst/>
                          <a:latin typeface="Tahoma" pitchFamily="34" charset="0"/>
                        </a:rPr>
                        <a:t> </a:t>
                      </a:r>
                      <a:r>
                        <a:rPr kumimoji="0" lang="it-IT" sz="1400" b="1" i="0" u="none" strike="noStrike" cap="none" normalizeH="0" baseline="0" dirty="0" err="1">
                          <a:ln>
                            <a:noFill/>
                          </a:ln>
                          <a:solidFill>
                            <a:srgbClr val="FFFFFF"/>
                          </a:solidFill>
                          <a:effectLst/>
                          <a:latin typeface="Tahoma" pitchFamily="34" charset="0"/>
                        </a:rPr>
                        <a:t>technical</a:t>
                      </a:r>
                      <a:r>
                        <a:rPr kumimoji="0" lang="it-IT" sz="1400" b="1" i="0" u="none" strike="noStrike" cap="none" normalizeH="0" baseline="0" dirty="0">
                          <a:ln>
                            <a:noFill/>
                          </a:ln>
                          <a:solidFill>
                            <a:srgbClr val="FFFFFF"/>
                          </a:solidFill>
                          <a:effectLst/>
                          <a:latin typeface="Tahoma" pitchFamily="34" charset="0"/>
                        </a:rPr>
                        <a:t> </a:t>
                      </a:r>
                      <a:r>
                        <a:rPr kumimoji="0" lang="it-IT" sz="1400" b="1" i="0" u="none" strike="noStrike" cap="none" normalizeH="0" baseline="0" dirty="0" err="1">
                          <a:ln>
                            <a:noFill/>
                          </a:ln>
                          <a:solidFill>
                            <a:srgbClr val="FFFFFF"/>
                          </a:solidFill>
                          <a:effectLst/>
                          <a:latin typeface="Tahoma" pitchFamily="34" charset="0"/>
                        </a:rPr>
                        <a:t>advantage</a:t>
                      </a:r>
                      <a:endParaRPr kumimoji="0" lang="it-IT" sz="1400" b="1" i="0" u="none" strike="noStrike" cap="none" normalizeH="0" baseline="0" dirty="0">
                        <a:ln>
                          <a:noFill/>
                        </a:ln>
                        <a:solidFill>
                          <a:srgbClr val="FFFFFF"/>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FFFFFF"/>
                          </a:solidFill>
                          <a:effectLst/>
                          <a:latin typeface="Tahoma" pitchFamily="34" charset="0"/>
                        </a:rPr>
                        <a:t>Use</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Rail</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Minimal</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resistance</a:t>
                      </a:r>
                      <a:r>
                        <a:rPr kumimoji="0" lang="it-IT" sz="1400" b="0" i="0" u="none" strike="noStrike" cap="none" normalizeH="0" baseline="0" dirty="0">
                          <a:ln>
                            <a:noFill/>
                          </a:ln>
                          <a:solidFill>
                            <a:srgbClr val="40458C"/>
                          </a:solidFill>
                          <a:effectLst/>
                          <a:latin typeface="Tahoma" pitchFamily="34" charset="0"/>
                        </a:rPr>
                        <a:t> to </a:t>
                      </a:r>
                      <a:r>
                        <a:rPr kumimoji="0" lang="it-IT" sz="1400" b="0" i="0" u="none" strike="noStrike" cap="none" normalizeH="0" baseline="0" dirty="0" err="1">
                          <a:ln>
                            <a:noFill/>
                          </a:ln>
                          <a:solidFill>
                            <a:srgbClr val="40458C"/>
                          </a:solidFill>
                          <a:effectLst/>
                          <a:latin typeface="Tahoma" pitchFamily="34" charset="0"/>
                        </a:rPr>
                        <a:t>movement</a:t>
                      </a:r>
                      <a:r>
                        <a:rPr kumimoji="0" lang="it-IT" sz="1400" b="0" i="0" u="none" strike="noStrike" cap="none" normalizeH="0" baseline="0" dirty="0">
                          <a:ln>
                            <a:noFill/>
                          </a:ln>
                          <a:solidFill>
                            <a:srgbClr val="40458C"/>
                          </a:solidFill>
                          <a:effectLst/>
                          <a:latin typeface="Tahoma" pitchFamily="34" charset="0"/>
                        </a:rPr>
                        <a:t>, general </a:t>
                      </a:r>
                      <a:r>
                        <a:rPr kumimoji="0" lang="it-IT" sz="1400" b="0" i="0" u="none" strike="noStrike" cap="none" normalizeH="0" baseline="0" dirty="0" err="1">
                          <a:ln>
                            <a:noFill/>
                          </a:ln>
                          <a:solidFill>
                            <a:srgbClr val="40458C"/>
                          </a:solidFill>
                          <a:effectLst/>
                          <a:latin typeface="Tahoma" pitchFamily="34" charset="0"/>
                        </a:rPr>
                        <a:t>flexiibility</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safety</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Interurban</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transport</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goods</a:t>
                      </a:r>
                      <a:r>
                        <a:rPr kumimoji="0" lang="it-IT" sz="1400" b="0" i="0" u="none" strike="noStrike" cap="none" normalizeH="0" baseline="0" dirty="0">
                          <a:ln>
                            <a:noFill/>
                          </a:ln>
                          <a:solidFill>
                            <a:srgbClr val="40458C"/>
                          </a:solidFill>
                          <a:effectLst/>
                          <a:latin typeface="Tahoma" pitchFamily="34" charset="0"/>
                        </a:rPr>
                        <a:t> and containers. </a:t>
                      </a:r>
                      <a:r>
                        <a:rPr kumimoji="0" lang="it-IT" sz="1400" b="0" i="0" u="none" strike="noStrike" cap="none" normalizeH="0" baseline="0" dirty="0" err="1">
                          <a:ln>
                            <a:noFill/>
                          </a:ln>
                          <a:solidFill>
                            <a:srgbClr val="40458C"/>
                          </a:solidFill>
                          <a:effectLst/>
                          <a:latin typeface="Tahoma" pitchFamily="34" charset="0"/>
                        </a:rPr>
                        <a:t>Not</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good</a:t>
                      </a:r>
                      <a:r>
                        <a:rPr kumimoji="0" lang="it-IT" sz="1400" b="0" i="0" u="none" strike="noStrike" cap="none" normalizeH="0" baseline="0" dirty="0">
                          <a:ln>
                            <a:noFill/>
                          </a:ln>
                          <a:solidFill>
                            <a:srgbClr val="40458C"/>
                          </a:solidFill>
                          <a:effectLst/>
                          <a:latin typeface="Tahoma" pitchFamily="34" charset="0"/>
                        </a:rPr>
                        <a:t> for short </a:t>
                      </a:r>
                      <a:r>
                        <a:rPr kumimoji="0" lang="it-IT" sz="1400" b="0" i="0" u="none" strike="noStrike" cap="none" normalizeH="0" baseline="0" dirty="0" err="1">
                          <a:ln>
                            <a:noFill/>
                          </a:ln>
                          <a:solidFill>
                            <a:srgbClr val="40458C"/>
                          </a:solidFill>
                          <a:effectLst/>
                          <a:latin typeface="Tahoma" pitchFamily="34" charset="0"/>
                        </a:rPr>
                        <a:t>range</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extLst>
                  <a:ext uri="{0D108BD9-81ED-4DB2-BD59-A6C34878D82A}">
                    <a16:rowId xmlns:a16="http://schemas.microsoft.com/office/drawing/2014/main" val="10001"/>
                  </a:ext>
                </a:extLst>
              </a:tr>
              <a:tr h="94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Motorway</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Flexibililty</a:t>
                      </a:r>
                      <a:r>
                        <a:rPr kumimoji="0" lang="it-IT" sz="1400" b="0" i="0" u="none" strike="noStrike" cap="none" normalizeH="0" baseline="0" dirty="0">
                          <a:ln>
                            <a:noFill/>
                          </a:ln>
                          <a:solidFill>
                            <a:srgbClr val="40458C"/>
                          </a:solidFill>
                          <a:effectLst/>
                          <a:latin typeface="Tahoma" pitchFamily="34" charset="0"/>
                        </a:rPr>
                        <a:t> (in </a:t>
                      </a:r>
                      <a:r>
                        <a:rPr kumimoji="0" lang="it-IT" sz="1400" b="0" i="0" u="none" strike="noStrike" cap="none" normalizeH="0" baseline="0" dirty="0" err="1">
                          <a:ln>
                            <a:noFill/>
                          </a:ln>
                          <a:solidFill>
                            <a:srgbClr val="40458C"/>
                          </a:solidFill>
                          <a:effectLst/>
                          <a:latin typeface="Tahoma" pitchFamily="34" charset="0"/>
                        </a:rPr>
                        <a:t>terms</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routes</a:t>
                      </a:r>
                      <a:r>
                        <a:rPr kumimoji="0" lang="it-IT" sz="1400" b="0" i="0" u="none" strike="noStrike" cap="none" normalizeH="0" baseline="0" dirty="0">
                          <a:ln>
                            <a:noFill/>
                          </a:ln>
                          <a:solidFill>
                            <a:srgbClr val="40458C"/>
                          </a:solidFill>
                          <a:effectLst/>
                          <a:latin typeface="Tahoma" pitchFamily="34" charset="0"/>
                        </a:rPr>
                        <a:t>); high </a:t>
                      </a:r>
                      <a:r>
                        <a:rPr kumimoji="0" lang="it-IT" sz="1400" b="0" i="0" u="none" strike="noStrike" cap="none" normalizeH="0" baseline="0" dirty="0" err="1">
                          <a:ln>
                            <a:noFill/>
                          </a:ln>
                          <a:solidFill>
                            <a:srgbClr val="40458C"/>
                          </a:solidFill>
                          <a:effectLst/>
                          <a:latin typeface="Tahoma" pitchFamily="34" charset="0"/>
                        </a:rPr>
                        <a:t>speed</a:t>
                      </a:r>
                      <a:r>
                        <a:rPr kumimoji="0" lang="it-IT" sz="1400" b="0" i="0" u="none" strike="noStrike" cap="none" normalizeH="0" baseline="0" dirty="0">
                          <a:ln>
                            <a:noFill/>
                          </a:ln>
                          <a:solidFill>
                            <a:srgbClr val="40458C"/>
                          </a:solidFill>
                          <a:effectLst/>
                          <a:latin typeface="Tahoma" pitchFamily="34" charset="0"/>
                        </a:rPr>
                        <a:t> and </a:t>
                      </a:r>
                      <a:r>
                        <a:rPr kumimoji="0" lang="it-IT" sz="1400" b="0" i="0" u="none" strike="noStrike" cap="none" normalizeH="0" baseline="0" dirty="0" err="1">
                          <a:ln>
                            <a:noFill/>
                          </a:ln>
                          <a:solidFill>
                            <a:srgbClr val="40458C"/>
                          </a:solidFill>
                          <a:effectLst/>
                          <a:latin typeface="Tahoma" pitchFamily="34" charset="0"/>
                        </a:rPr>
                        <a:t>easiness</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movement</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Individual</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transport</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Average</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size</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goods</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moved</a:t>
                      </a:r>
                      <a:r>
                        <a:rPr kumimoji="0" lang="it-IT" sz="1400" b="0" i="0" u="none" strike="noStrike" cap="none" normalizeH="0" baseline="0" dirty="0">
                          <a:ln>
                            <a:noFill/>
                          </a:ln>
                          <a:solidFill>
                            <a:srgbClr val="40458C"/>
                          </a:solidFill>
                          <a:effectLst/>
                          <a:latin typeface="Tahoma" pitchFamily="34" charset="0"/>
                        </a:rPr>
                        <a:t>; door-to-door; </a:t>
                      </a:r>
                      <a:r>
                        <a:rPr kumimoji="0" lang="it-IT" sz="1400" b="0" i="0" u="none" strike="noStrike" cap="none" normalizeH="0" baseline="0" dirty="0" err="1">
                          <a:ln>
                            <a:noFill/>
                          </a:ln>
                          <a:solidFill>
                            <a:srgbClr val="40458C"/>
                          </a:solidFill>
                          <a:effectLst/>
                          <a:latin typeface="Tahoma" pitchFamily="34" charset="0"/>
                        </a:rPr>
                        <a:t>interurban</a:t>
                      </a:r>
                      <a:r>
                        <a:rPr kumimoji="0" lang="it-IT" sz="1400" b="0" i="0" u="none" strike="noStrike" cap="none" normalizeH="0" baseline="0" dirty="0">
                          <a:ln>
                            <a:noFill/>
                          </a:ln>
                          <a:solidFill>
                            <a:srgbClr val="40458C"/>
                          </a:solidFill>
                          <a:effectLst/>
                          <a:latin typeface="Tahoma" pitchFamily="34" charset="0"/>
                        </a:rPr>
                        <a:t> and short </a:t>
                      </a:r>
                      <a:r>
                        <a:rPr kumimoji="0" lang="it-IT" sz="1400" b="0" i="0" u="none" strike="noStrike" cap="none" normalizeH="0" baseline="0" dirty="0" err="1">
                          <a:ln>
                            <a:noFill/>
                          </a:ln>
                          <a:solidFill>
                            <a:srgbClr val="40458C"/>
                          </a:solidFill>
                          <a:effectLst/>
                          <a:latin typeface="Tahoma" pitchFamily="34" charset="0"/>
                        </a:rPr>
                        <a:t>range</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transport</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extLst>
                  <a:ext uri="{0D108BD9-81ED-4DB2-BD59-A6C34878D82A}">
                    <a16:rowId xmlns:a16="http://schemas.microsoft.com/office/drawing/2014/main" val="10002"/>
                  </a:ext>
                </a:extLst>
              </a:tr>
              <a:tr h="13714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Inland</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waterway</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40458C"/>
                          </a:solidFill>
                          <a:effectLst/>
                          <a:latin typeface="Tahoma" pitchFamily="34" charset="0"/>
                        </a:rPr>
                        <a:t>High </a:t>
                      </a:r>
                      <a:r>
                        <a:rPr kumimoji="0" lang="it-IT" sz="1400" b="0" i="0" u="none" strike="noStrike" cap="none" normalizeH="0" baseline="0" dirty="0" err="1">
                          <a:ln>
                            <a:noFill/>
                          </a:ln>
                          <a:solidFill>
                            <a:srgbClr val="40458C"/>
                          </a:solidFill>
                          <a:effectLst/>
                          <a:latin typeface="Tahoma" pitchFamily="34" charset="0"/>
                        </a:rPr>
                        <a:t>productivity</a:t>
                      </a:r>
                      <a:r>
                        <a:rPr kumimoji="0" lang="it-IT" sz="1400" b="0" i="0" u="none" strike="noStrike" cap="none" normalizeH="0" baseline="0" dirty="0">
                          <a:ln>
                            <a:noFill/>
                          </a:ln>
                          <a:solidFill>
                            <a:srgbClr val="40458C"/>
                          </a:solidFill>
                          <a:effectLst/>
                          <a:latin typeface="Tahoma" pitchFamily="34" charset="0"/>
                        </a:rPr>
                        <a:t> and </a:t>
                      </a:r>
                      <a:r>
                        <a:rPr kumimoji="0" lang="it-IT" sz="1400" b="0" i="0" u="none" strike="noStrike" cap="none" normalizeH="0" baseline="0" dirty="0" err="1">
                          <a:ln>
                            <a:noFill/>
                          </a:ln>
                          <a:solidFill>
                            <a:srgbClr val="40458C"/>
                          </a:solidFill>
                          <a:effectLst/>
                          <a:latin typeface="Tahoma" pitchFamily="34" charset="0"/>
                        </a:rPr>
                        <a:t>low</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power</a:t>
                      </a:r>
                      <a:r>
                        <a:rPr kumimoji="0" lang="it-IT" sz="1400" b="0" i="0" u="none" strike="noStrike" cap="none" normalizeH="0" baseline="0" dirty="0">
                          <a:ln>
                            <a:noFill/>
                          </a:ln>
                          <a:solidFill>
                            <a:srgbClr val="40458C"/>
                          </a:solidFill>
                          <a:effectLst/>
                          <a:latin typeface="Tahoma" pitchFamily="34" charset="0"/>
                        </a:rPr>
                        <a:t> per </a:t>
                      </a:r>
                      <a:r>
                        <a:rPr kumimoji="0" lang="it-IT" sz="1400" b="0" i="0" u="none" strike="noStrike" cap="none" normalizeH="0" baseline="0" dirty="0" err="1">
                          <a:ln>
                            <a:noFill/>
                          </a:ln>
                          <a:solidFill>
                            <a:srgbClr val="40458C"/>
                          </a:solidFill>
                          <a:effectLst/>
                          <a:latin typeface="Tahoma" pitchFamily="34" charset="0"/>
                        </a:rPr>
                        <a:t>tonn</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Low</a:t>
                      </a:r>
                      <a:r>
                        <a:rPr kumimoji="0" lang="it-IT" sz="1400" b="0" i="0" u="none" strike="noStrike" cap="none" normalizeH="0" baseline="0" dirty="0">
                          <a:ln>
                            <a:noFill/>
                          </a:ln>
                          <a:solidFill>
                            <a:srgbClr val="40458C"/>
                          </a:solidFill>
                          <a:effectLst/>
                          <a:latin typeface="Tahoma" pitchFamily="34" charset="0"/>
                        </a:rPr>
                        <a:t> – </a:t>
                      </a:r>
                      <a:r>
                        <a:rPr kumimoji="0" lang="it-IT" sz="1400" b="0" i="0" u="none" strike="noStrike" cap="none" normalizeH="0" baseline="0" dirty="0" err="1">
                          <a:ln>
                            <a:noFill/>
                          </a:ln>
                          <a:solidFill>
                            <a:srgbClr val="40458C"/>
                          </a:solidFill>
                          <a:effectLst/>
                          <a:latin typeface="Tahoma" pitchFamily="34" charset="0"/>
                        </a:rPr>
                        <a:t>speed</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movement</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goods</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bulky</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dimension</a:t>
                      </a:r>
                      <a:r>
                        <a:rPr kumimoji="0" lang="it-IT" sz="1400" b="0" i="0" u="none" strike="noStrike" cap="none" normalizeH="0" baseline="0" dirty="0">
                          <a:ln>
                            <a:noFill/>
                          </a:ln>
                          <a:solidFill>
                            <a:srgbClr val="40458C"/>
                          </a:solidFill>
                          <a:effectLst/>
                          <a:latin typeface="Tahoma" pitchFamily="34" charset="0"/>
                        </a:rPr>
                        <a:t> and </a:t>
                      </a:r>
                      <a:r>
                        <a:rPr kumimoji="0" lang="it-IT" sz="1400" b="0" i="0" u="none" strike="noStrike" cap="none" normalizeH="0" baseline="0" dirty="0" err="1">
                          <a:ln>
                            <a:noFill/>
                          </a:ln>
                          <a:solidFill>
                            <a:srgbClr val="40458C"/>
                          </a:solidFill>
                          <a:effectLst/>
                          <a:latin typeface="Tahoma" pitchFamily="34" charset="0"/>
                        </a:rPr>
                        <a:t>low</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added</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value</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extLst>
                  <a:ext uri="{0D108BD9-81ED-4DB2-BD59-A6C34878D82A}">
                    <a16:rowId xmlns:a16="http://schemas.microsoft.com/office/drawing/2014/main" val="10003"/>
                  </a:ext>
                </a:extLst>
              </a:tr>
              <a:tr h="94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40458C"/>
                          </a:solidFill>
                          <a:effectLst/>
                          <a:latin typeface="Tahoma" pitchFamily="34" charset="0"/>
                        </a:rPr>
                        <a:t>Air </a:t>
                      </a:r>
                      <a:r>
                        <a:rPr kumimoji="0" lang="it-IT" sz="1400" b="0" i="0" u="none" strike="noStrike" cap="none" normalizeH="0" baseline="0" dirty="0" err="1">
                          <a:ln>
                            <a:noFill/>
                          </a:ln>
                          <a:solidFill>
                            <a:srgbClr val="40458C"/>
                          </a:solidFill>
                          <a:effectLst/>
                          <a:latin typeface="Tahoma" pitchFamily="34" charset="0"/>
                        </a:rPr>
                        <a:t>transport</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40458C"/>
                          </a:solidFill>
                          <a:effectLst/>
                          <a:latin typeface="Tahoma" pitchFamily="34" charset="0"/>
                        </a:rPr>
                        <a:t>High </a:t>
                      </a:r>
                      <a:r>
                        <a:rPr kumimoji="0" lang="it-IT" sz="1400" b="0" i="0" u="none" strike="noStrike" cap="none" normalizeH="0" baseline="0" dirty="0" err="1">
                          <a:ln>
                            <a:noFill/>
                          </a:ln>
                          <a:solidFill>
                            <a:srgbClr val="40458C"/>
                          </a:solidFill>
                          <a:effectLst/>
                          <a:latin typeface="Tahoma" pitchFamily="34" charset="0"/>
                        </a:rPr>
                        <a:t>speed</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40458C"/>
                          </a:solidFill>
                          <a:effectLst/>
                          <a:latin typeface="Tahoma" pitchFamily="34" charset="0"/>
                        </a:rPr>
                        <a:t>High </a:t>
                      </a:r>
                      <a:r>
                        <a:rPr kumimoji="0" lang="it-IT" sz="1400" b="0" i="0" u="none" strike="noStrike" cap="none" normalizeH="0" baseline="0" dirty="0" err="1">
                          <a:ln>
                            <a:noFill/>
                          </a:ln>
                          <a:solidFill>
                            <a:srgbClr val="40458C"/>
                          </a:solidFill>
                          <a:effectLst/>
                          <a:latin typeface="Tahoma" pitchFamily="34" charset="0"/>
                        </a:rPr>
                        <a:t>added</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value</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goods</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if</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compared</a:t>
                      </a:r>
                      <a:r>
                        <a:rPr kumimoji="0" lang="it-IT" sz="1400" b="0" i="0" u="none" strike="noStrike" cap="none" normalizeH="0" baseline="0" dirty="0">
                          <a:ln>
                            <a:noFill/>
                          </a:ln>
                          <a:solidFill>
                            <a:srgbClr val="40458C"/>
                          </a:solidFill>
                          <a:effectLst/>
                          <a:latin typeface="Tahoma" pitchFamily="34" charset="0"/>
                        </a:rPr>
                        <a:t> to mass and volume (2% of global </a:t>
                      </a:r>
                      <a:r>
                        <a:rPr kumimoji="0" lang="it-IT" sz="1400" b="0" i="0" u="none" strike="noStrike" cap="none" normalizeH="0" baseline="0" dirty="0" err="1">
                          <a:ln>
                            <a:noFill/>
                          </a:ln>
                          <a:solidFill>
                            <a:srgbClr val="40458C"/>
                          </a:solidFill>
                          <a:effectLst/>
                          <a:latin typeface="Tahoma" pitchFamily="34" charset="0"/>
                        </a:rPr>
                        <a:t>merchandise</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weight</a:t>
                      </a:r>
                      <a:r>
                        <a:rPr kumimoji="0" lang="it-IT" sz="1400" b="0" i="0" u="none" strike="noStrike" cap="none" normalizeH="0" baseline="0" dirty="0">
                          <a:ln>
                            <a:noFill/>
                          </a:ln>
                          <a:solidFill>
                            <a:srgbClr val="40458C"/>
                          </a:solidFill>
                          <a:effectLst/>
                          <a:latin typeface="Tahoma" pitchFamily="34" charset="0"/>
                        </a:rPr>
                        <a:t>; 40% of </a:t>
                      </a:r>
                      <a:r>
                        <a:rPr kumimoji="0" lang="it-IT" sz="1400" b="0" i="0" u="none" strike="noStrike" cap="none" normalizeH="0" baseline="0" dirty="0" err="1">
                          <a:ln>
                            <a:noFill/>
                          </a:ln>
                          <a:solidFill>
                            <a:srgbClr val="40458C"/>
                          </a:solidFill>
                          <a:effectLst/>
                          <a:latin typeface="Tahoma" pitchFamily="34" charset="0"/>
                        </a:rPr>
                        <a:t>value</a:t>
                      </a:r>
                      <a:r>
                        <a:rPr kumimoji="0" lang="it-IT" sz="1400" b="0" i="0" u="none" strike="noStrike" cap="none" normalizeH="0" baseline="0" dirty="0">
                          <a:ln>
                            <a:noFill/>
                          </a:ln>
                          <a:solidFill>
                            <a:srgbClr val="40458C"/>
                          </a:solidFill>
                          <a:effectLst/>
                          <a:latin typeface="Tahoma" pitchFamily="34" charset="0"/>
                        </a:rPr>
                        <a:t>!)</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extLst>
                  <a:ext uri="{0D108BD9-81ED-4DB2-BD59-A6C34878D82A}">
                    <a16:rowId xmlns:a16="http://schemas.microsoft.com/office/drawing/2014/main" val="10004"/>
                  </a:ext>
                </a:extLst>
              </a:tr>
              <a:tr h="731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Pipelines</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Continuous</a:t>
                      </a:r>
                      <a:r>
                        <a:rPr kumimoji="0" lang="it-IT" sz="1400" b="0" i="0" u="none" strike="noStrike" cap="none" normalizeH="0" baseline="0" dirty="0">
                          <a:ln>
                            <a:noFill/>
                          </a:ln>
                          <a:solidFill>
                            <a:srgbClr val="40458C"/>
                          </a:solidFill>
                          <a:effectLst/>
                          <a:latin typeface="Tahoma" pitchFamily="34" charset="0"/>
                        </a:rPr>
                        <a:t> flow. Top reliability and </a:t>
                      </a:r>
                      <a:r>
                        <a:rPr kumimoji="0" lang="it-IT" sz="1400" b="0" i="0" u="none" strike="noStrike" cap="none" normalizeH="0" baseline="0" dirty="0" err="1">
                          <a:ln>
                            <a:noFill/>
                          </a:ln>
                          <a:solidFill>
                            <a:srgbClr val="40458C"/>
                          </a:solidFill>
                          <a:effectLst/>
                          <a:latin typeface="Tahoma" pitchFamily="34" charset="0"/>
                        </a:rPr>
                        <a:t>safety</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Liquids</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pipelines</a:t>
                      </a:r>
                      <a:r>
                        <a:rPr kumimoji="0" lang="it-IT" sz="1400" b="0" i="0" u="none" strike="noStrike" cap="none" normalizeH="0" baseline="0" dirty="0">
                          <a:ln>
                            <a:noFill/>
                          </a:ln>
                          <a:solidFill>
                            <a:srgbClr val="40458C"/>
                          </a:solidFill>
                          <a:effectLst/>
                          <a:latin typeface="Tahoma" pitchFamily="34" charset="0"/>
                        </a:rPr>
                        <a:t>) and gas </a:t>
                      </a:r>
                      <a:r>
                        <a:rPr kumimoji="0" lang="it-IT" sz="1400" b="0" i="0" u="none" strike="noStrike" cap="none" normalizeH="0" baseline="0" dirty="0" err="1">
                          <a:ln>
                            <a:noFill/>
                          </a:ln>
                          <a:solidFill>
                            <a:srgbClr val="40458C"/>
                          </a:solidFill>
                          <a:effectLst/>
                          <a:latin typeface="Tahoma" pitchFamily="34" charset="0"/>
                        </a:rPr>
                        <a:t>where</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volumes</a:t>
                      </a:r>
                      <a:r>
                        <a:rPr kumimoji="0" lang="it-IT" sz="1400" b="0" i="0" u="none" strike="noStrike" cap="none" normalizeH="0" baseline="0" dirty="0">
                          <a:ln>
                            <a:noFill/>
                          </a:ln>
                          <a:solidFill>
                            <a:srgbClr val="40458C"/>
                          </a:solidFill>
                          <a:effectLst/>
                          <a:latin typeface="Tahoma" pitchFamily="34" charset="0"/>
                        </a:rPr>
                        <a:t> are high and delivery </a:t>
                      </a:r>
                      <a:r>
                        <a:rPr kumimoji="0" lang="it-IT" sz="1400" b="0" i="0" u="none" strike="noStrike" cap="none" normalizeH="0" baseline="0" dirty="0" err="1">
                          <a:ln>
                            <a:noFill/>
                          </a:ln>
                          <a:solidFill>
                            <a:srgbClr val="40458C"/>
                          </a:solidFill>
                          <a:effectLst/>
                          <a:latin typeface="Tahoma" pitchFamily="34" charset="0"/>
                        </a:rPr>
                        <a:t>is</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needed</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as</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continuous</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extLst>
                  <a:ext uri="{0D108BD9-81ED-4DB2-BD59-A6C34878D82A}">
                    <a16:rowId xmlns:a16="http://schemas.microsoft.com/office/drawing/2014/main" val="10005"/>
                  </a:ext>
                </a:extLst>
              </a:tr>
            </a:tbl>
          </a:graphicData>
        </a:graphic>
      </p:graphicFrame>
      <p:sp>
        <p:nvSpPr>
          <p:cNvPr id="35873" name="CasellaDiTesto 4"/>
          <p:cNvSpPr txBox="1">
            <a:spLocks noChangeArrowheads="1"/>
          </p:cNvSpPr>
          <p:nvPr/>
        </p:nvSpPr>
        <p:spPr bwMode="auto">
          <a:xfrm>
            <a:off x="793750" y="6500813"/>
            <a:ext cx="7573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buClr>
                <a:schemeClr val="hlink"/>
              </a:buClr>
              <a:buSzPct val="110000"/>
              <a:buFont typeface="Wingdings" pitchFamily="2" charset="2"/>
              <a:buChar char="w"/>
              <a:defRPr sz="3200">
                <a:solidFill>
                  <a:schemeClr val="tx1"/>
                </a:solidFill>
                <a:latin typeface="Tahoma" pitchFamily="34" charset="0"/>
              </a:defRPr>
            </a:lvl1pPr>
            <a:lvl2pPr marL="742950" indent="-285750" algn="l">
              <a:buClr>
                <a:schemeClr val="tx1"/>
              </a:buClr>
              <a:buSzPct val="60000"/>
              <a:buFont typeface="Wingdings" pitchFamily="2" charset="2"/>
              <a:buChar char="n"/>
              <a:defRPr sz="2800">
                <a:solidFill>
                  <a:schemeClr val="tx1"/>
                </a:solidFill>
                <a:latin typeface="Tahoma" pitchFamily="34" charset="0"/>
              </a:defRPr>
            </a:lvl2pPr>
            <a:lvl3pPr marL="1143000" indent="-228600" algn="l">
              <a:buClr>
                <a:schemeClr val="hlink"/>
              </a:buClr>
              <a:buSzPct val="95000"/>
              <a:buFont typeface="Wingdings" pitchFamily="2" charset="2"/>
              <a:buChar char="w"/>
              <a:defRPr sz="2400">
                <a:solidFill>
                  <a:schemeClr val="tx1"/>
                </a:solidFill>
                <a:latin typeface="Tahoma" pitchFamily="34" charset="0"/>
              </a:defRPr>
            </a:lvl3pPr>
            <a:lvl4pPr marL="1600200" indent="-228600" algn="l">
              <a:buClr>
                <a:schemeClr val="tx1"/>
              </a:buClr>
              <a:buSzPct val="65000"/>
              <a:buFont typeface="Wingdings" pitchFamily="2" charset="2"/>
              <a:buChar char="n"/>
              <a:defRPr sz="2000">
                <a:solidFill>
                  <a:schemeClr val="tx1"/>
                </a:solidFill>
                <a:latin typeface="Tahoma" pitchFamily="34" charset="0"/>
              </a:defRPr>
            </a:lvl4pPr>
            <a:lvl5pPr marL="2057400" indent="-228600" algn="l">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algn="ctr">
              <a:buClr>
                <a:schemeClr val="bg2"/>
              </a:buClr>
              <a:buSzTx/>
              <a:buFont typeface="Monotype Sorts" pitchFamily="2" charset="2"/>
              <a:buNone/>
            </a:pPr>
            <a:r>
              <a:rPr lang="it-IT" altLang="it-IT" sz="1200">
                <a:latin typeface="Times New Roman" pitchFamily="18" charset="0"/>
              </a:rPr>
              <a:t>Haggett, 2001, p. 244 (da HAY W.H., </a:t>
            </a:r>
            <a:r>
              <a:rPr lang="it-IT" altLang="it-IT" sz="1200" i="1">
                <a:latin typeface="Times New Roman" pitchFamily="18" charset="0"/>
              </a:rPr>
              <a:t>An introduction to Transportation Engineering</a:t>
            </a:r>
            <a:r>
              <a:rPr lang="it-IT" altLang="it-IT" sz="1200">
                <a:latin typeface="Times New Roman" pitchFamily="18" charset="0"/>
              </a:rPr>
              <a:t>, New York, Wiley, 1961. p. 283</a:t>
            </a:r>
          </a:p>
        </p:txBody>
      </p:sp>
    </p:spTree>
    <p:extLst>
      <p:ext uri="{BB962C8B-B14F-4D97-AF65-F5344CB8AC3E}">
        <p14:creationId xmlns:p14="http://schemas.microsoft.com/office/powerpoint/2010/main" val="1407456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pPr eaLnBrk="1" hangingPunct="1"/>
            <a:r>
              <a:rPr lang="en-US"/>
              <a:t>Gateways and Hubs</a:t>
            </a:r>
          </a:p>
        </p:txBody>
      </p:sp>
      <p:sp>
        <p:nvSpPr>
          <p:cNvPr id="44036" name="Line 14"/>
          <p:cNvSpPr>
            <a:spLocks noChangeShapeType="1"/>
          </p:cNvSpPr>
          <p:nvPr/>
        </p:nvSpPr>
        <p:spPr bwMode="auto">
          <a:xfrm>
            <a:off x="2960688" y="1992313"/>
            <a:ext cx="0" cy="3024187"/>
          </a:xfrm>
          <a:prstGeom prst="line">
            <a:avLst/>
          </a:prstGeom>
          <a:noFill/>
          <a:ln w="31750">
            <a:solidFill>
              <a:srgbClr val="C00000"/>
            </a:solidFill>
            <a:prstDash val="dash"/>
            <a:round/>
            <a:headEnd/>
            <a:tailEnd/>
          </a:ln>
        </p:spPr>
        <p:txBody>
          <a:bodyPr/>
          <a:lstStyle/>
          <a:p>
            <a:endParaRPr lang="en-US"/>
          </a:p>
        </p:txBody>
      </p:sp>
      <p:sp>
        <p:nvSpPr>
          <p:cNvPr id="44037" name="Line 6"/>
          <p:cNvSpPr>
            <a:spLocks noChangeShapeType="1"/>
          </p:cNvSpPr>
          <p:nvPr/>
        </p:nvSpPr>
        <p:spPr bwMode="auto">
          <a:xfrm>
            <a:off x="2959100" y="3527425"/>
            <a:ext cx="1603375" cy="0"/>
          </a:xfrm>
          <a:prstGeom prst="line">
            <a:avLst/>
          </a:prstGeom>
          <a:noFill/>
          <a:ln w="101600">
            <a:solidFill>
              <a:srgbClr val="808080"/>
            </a:solidFill>
            <a:round/>
            <a:headEnd/>
            <a:tailEnd/>
          </a:ln>
        </p:spPr>
        <p:txBody>
          <a:bodyPr/>
          <a:lstStyle/>
          <a:p>
            <a:endParaRPr lang="en-US"/>
          </a:p>
        </p:txBody>
      </p:sp>
      <p:sp>
        <p:nvSpPr>
          <p:cNvPr id="44038" name="Line 7"/>
          <p:cNvSpPr>
            <a:spLocks noChangeShapeType="1"/>
          </p:cNvSpPr>
          <p:nvPr/>
        </p:nvSpPr>
        <p:spPr bwMode="auto">
          <a:xfrm>
            <a:off x="2057400" y="2732088"/>
            <a:ext cx="881063" cy="785812"/>
          </a:xfrm>
          <a:prstGeom prst="line">
            <a:avLst/>
          </a:prstGeom>
          <a:noFill/>
          <a:ln w="50800">
            <a:solidFill>
              <a:srgbClr val="808080"/>
            </a:solidFill>
            <a:round/>
            <a:headEnd/>
            <a:tailEnd/>
          </a:ln>
        </p:spPr>
        <p:txBody>
          <a:bodyPr/>
          <a:lstStyle/>
          <a:p>
            <a:endParaRPr lang="en-US"/>
          </a:p>
        </p:txBody>
      </p:sp>
      <p:sp>
        <p:nvSpPr>
          <p:cNvPr id="44039" name="Line 8"/>
          <p:cNvSpPr>
            <a:spLocks noChangeShapeType="1"/>
          </p:cNvSpPr>
          <p:nvPr/>
        </p:nvSpPr>
        <p:spPr bwMode="auto">
          <a:xfrm flipV="1">
            <a:off x="2222500" y="3540125"/>
            <a:ext cx="750888" cy="1184275"/>
          </a:xfrm>
          <a:prstGeom prst="line">
            <a:avLst/>
          </a:prstGeom>
          <a:noFill/>
          <a:ln w="50800">
            <a:solidFill>
              <a:srgbClr val="808080"/>
            </a:solidFill>
            <a:round/>
            <a:headEnd/>
            <a:tailEnd/>
          </a:ln>
        </p:spPr>
        <p:txBody>
          <a:bodyPr/>
          <a:lstStyle/>
          <a:p>
            <a:endParaRPr lang="en-US"/>
          </a:p>
        </p:txBody>
      </p:sp>
      <p:sp>
        <p:nvSpPr>
          <p:cNvPr id="44040" name="Line 9"/>
          <p:cNvSpPr>
            <a:spLocks noChangeShapeType="1"/>
          </p:cNvSpPr>
          <p:nvPr/>
        </p:nvSpPr>
        <p:spPr bwMode="auto">
          <a:xfrm>
            <a:off x="1622425" y="3294063"/>
            <a:ext cx="1320800" cy="277812"/>
          </a:xfrm>
          <a:prstGeom prst="line">
            <a:avLst/>
          </a:prstGeom>
          <a:noFill/>
          <a:ln w="50800">
            <a:solidFill>
              <a:srgbClr val="808080"/>
            </a:solidFill>
            <a:round/>
            <a:headEnd/>
            <a:tailEnd/>
          </a:ln>
        </p:spPr>
        <p:txBody>
          <a:bodyPr/>
          <a:lstStyle/>
          <a:p>
            <a:endParaRPr lang="en-US"/>
          </a:p>
        </p:txBody>
      </p:sp>
      <p:sp>
        <p:nvSpPr>
          <p:cNvPr id="44041" name="Line 10"/>
          <p:cNvSpPr>
            <a:spLocks noChangeShapeType="1"/>
          </p:cNvSpPr>
          <p:nvPr/>
        </p:nvSpPr>
        <p:spPr bwMode="auto">
          <a:xfrm flipV="1">
            <a:off x="1785938" y="3508375"/>
            <a:ext cx="1138237" cy="755650"/>
          </a:xfrm>
          <a:prstGeom prst="line">
            <a:avLst/>
          </a:prstGeom>
          <a:noFill/>
          <a:ln w="50800">
            <a:solidFill>
              <a:srgbClr val="808080"/>
            </a:solidFill>
            <a:round/>
            <a:headEnd/>
            <a:tailEnd/>
          </a:ln>
        </p:spPr>
        <p:txBody>
          <a:bodyPr/>
          <a:lstStyle/>
          <a:p>
            <a:endParaRPr lang="en-US"/>
          </a:p>
        </p:txBody>
      </p:sp>
      <p:sp>
        <p:nvSpPr>
          <p:cNvPr id="44042" name="Line 11"/>
          <p:cNvSpPr>
            <a:spLocks noChangeShapeType="1"/>
          </p:cNvSpPr>
          <p:nvPr/>
        </p:nvSpPr>
        <p:spPr bwMode="auto">
          <a:xfrm>
            <a:off x="2541588" y="2251075"/>
            <a:ext cx="409575" cy="1279525"/>
          </a:xfrm>
          <a:prstGeom prst="line">
            <a:avLst/>
          </a:prstGeom>
          <a:noFill/>
          <a:ln w="50800">
            <a:solidFill>
              <a:srgbClr val="808080"/>
            </a:solidFill>
            <a:round/>
            <a:headEnd/>
            <a:tailEnd/>
          </a:ln>
        </p:spPr>
        <p:txBody>
          <a:bodyPr/>
          <a:lstStyle/>
          <a:p>
            <a:endParaRPr lang="en-US"/>
          </a:p>
        </p:txBody>
      </p:sp>
      <p:sp>
        <p:nvSpPr>
          <p:cNvPr id="44043" name="Oval 5"/>
          <p:cNvSpPr>
            <a:spLocks noChangeArrowheads="1"/>
          </p:cNvSpPr>
          <p:nvPr/>
        </p:nvSpPr>
        <p:spPr bwMode="auto">
          <a:xfrm>
            <a:off x="2614613" y="3173413"/>
            <a:ext cx="700087" cy="700087"/>
          </a:xfrm>
          <a:prstGeom prst="ellipse">
            <a:avLst/>
          </a:prstGeom>
          <a:solidFill>
            <a:srgbClr val="FFCC00"/>
          </a:solidFill>
          <a:ln w="38100">
            <a:solidFill>
              <a:srgbClr val="808080"/>
            </a:solidFill>
            <a:round/>
            <a:headEnd/>
            <a:tailEnd/>
          </a:ln>
        </p:spPr>
        <p:txBody>
          <a:bodyPr wrap="none" anchor="ctr"/>
          <a:lstStyle/>
          <a:p>
            <a:endParaRPr lang="en-US"/>
          </a:p>
        </p:txBody>
      </p:sp>
      <p:sp>
        <p:nvSpPr>
          <p:cNvPr id="44044" name="Rectangle 13"/>
          <p:cNvSpPr>
            <a:spLocks noChangeArrowheads="1"/>
          </p:cNvSpPr>
          <p:nvPr/>
        </p:nvSpPr>
        <p:spPr bwMode="auto">
          <a:xfrm>
            <a:off x="1238250" y="1971675"/>
            <a:ext cx="3387725" cy="3098800"/>
          </a:xfrm>
          <a:prstGeom prst="rect">
            <a:avLst/>
          </a:prstGeom>
          <a:noFill/>
          <a:ln w="25400">
            <a:solidFill>
              <a:srgbClr val="808080"/>
            </a:solidFill>
            <a:miter lim="800000"/>
            <a:headEnd/>
            <a:tailEnd/>
          </a:ln>
        </p:spPr>
        <p:txBody>
          <a:bodyPr wrap="none" anchor="ctr"/>
          <a:lstStyle/>
          <a:p>
            <a:endParaRPr lang="en-US"/>
          </a:p>
        </p:txBody>
      </p:sp>
      <p:sp>
        <p:nvSpPr>
          <p:cNvPr id="44045" name="Line 17"/>
          <p:cNvSpPr>
            <a:spLocks noChangeShapeType="1"/>
          </p:cNvSpPr>
          <p:nvPr/>
        </p:nvSpPr>
        <p:spPr bwMode="auto">
          <a:xfrm>
            <a:off x="5534025" y="2733675"/>
            <a:ext cx="881063" cy="785813"/>
          </a:xfrm>
          <a:prstGeom prst="line">
            <a:avLst/>
          </a:prstGeom>
          <a:noFill/>
          <a:ln w="50800">
            <a:solidFill>
              <a:srgbClr val="808080"/>
            </a:solidFill>
            <a:round/>
            <a:headEnd/>
            <a:tailEnd/>
          </a:ln>
        </p:spPr>
        <p:txBody>
          <a:bodyPr/>
          <a:lstStyle/>
          <a:p>
            <a:endParaRPr lang="en-US"/>
          </a:p>
        </p:txBody>
      </p:sp>
      <p:sp>
        <p:nvSpPr>
          <p:cNvPr id="44046" name="Line 18"/>
          <p:cNvSpPr>
            <a:spLocks noChangeShapeType="1"/>
          </p:cNvSpPr>
          <p:nvPr/>
        </p:nvSpPr>
        <p:spPr bwMode="auto">
          <a:xfrm flipH="1" flipV="1">
            <a:off x="6450013" y="3541713"/>
            <a:ext cx="927100" cy="1065212"/>
          </a:xfrm>
          <a:prstGeom prst="line">
            <a:avLst/>
          </a:prstGeom>
          <a:noFill/>
          <a:ln w="50800">
            <a:solidFill>
              <a:srgbClr val="808080"/>
            </a:solidFill>
            <a:round/>
            <a:headEnd/>
            <a:tailEnd/>
          </a:ln>
        </p:spPr>
        <p:txBody>
          <a:bodyPr/>
          <a:lstStyle/>
          <a:p>
            <a:endParaRPr lang="en-US"/>
          </a:p>
        </p:txBody>
      </p:sp>
      <p:sp>
        <p:nvSpPr>
          <p:cNvPr id="44047" name="Line 19"/>
          <p:cNvSpPr>
            <a:spLocks noChangeShapeType="1"/>
          </p:cNvSpPr>
          <p:nvPr/>
        </p:nvSpPr>
        <p:spPr bwMode="auto">
          <a:xfrm flipV="1">
            <a:off x="5022850" y="3584575"/>
            <a:ext cx="1300163" cy="217488"/>
          </a:xfrm>
          <a:prstGeom prst="line">
            <a:avLst/>
          </a:prstGeom>
          <a:noFill/>
          <a:ln w="50800">
            <a:solidFill>
              <a:srgbClr val="808080"/>
            </a:solidFill>
            <a:round/>
            <a:headEnd/>
            <a:tailEnd/>
          </a:ln>
        </p:spPr>
        <p:txBody>
          <a:bodyPr/>
          <a:lstStyle/>
          <a:p>
            <a:endParaRPr lang="en-US"/>
          </a:p>
        </p:txBody>
      </p:sp>
      <p:sp>
        <p:nvSpPr>
          <p:cNvPr id="44048" name="Line 20"/>
          <p:cNvSpPr>
            <a:spLocks noChangeShapeType="1"/>
          </p:cNvSpPr>
          <p:nvPr/>
        </p:nvSpPr>
        <p:spPr bwMode="auto">
          <a:xfrm flipV="1">
            <a:off x="5951538" y="3509963"/>
            <a:ext cx="449262" cy="1358900"/>
          </a:xfrm>
          <a:prstGeom prst="line">
            <a:avLst/>
          </a:prstGeom>
          <a:noFill/>
          <a:ln w="50800">
            <a:solidFill>
              <a:srgbClr val="808080"/>
            </a:solidFill>
            <a:round/>
            <a:headEnd/>
            <a:tailEnd/>
          </a:ln>
        </p:spPr>
        <p:txBody>
          <a:bodyPr/>
          <a:lstStyle/>
          <a:p>
            <a:endParaRPr lang="en-US"/>
          </a:p>
        </p:txBody>
      </p:sp>
      <p:sp>
        <p:nvSpPr>
          <p:cNvPr id="44049" name="Line 21"/>
          <p:cNvSpPr>
            <a:spLocks noChangeShapeType="1"/>
          </p:cNvSpPr>
          <p:nvPr/>
        </p:nvSpPr>
        <p:spPr bwMode="auto">
          <a:xfrm flipH="1">
            <a:off x="6427788" y="2328863"/>
            <a:ext cx="117475" cy="1203325"/>
          </a:xfrm>
          <a:prstGeom prst="line">
            <a:avLst/>
          </a:prstGeom>
          <a:noFill/>
          <a:ln w="50800">
            <a:solidFill>
              <a:srgbClr val="808080"/>
            </a:solidFill>
            <a:round/>
            <a:headEnd/>
            <a:tailEnd/>
          </a:ln>
        </p:spPr>
        <p:txBody>
          <a:bodyPr/>
          <a:lstStyle/>
          <a:p>
            <a:endParaRPr lang="en-US"/>
          </a:p>
        </p:txBody>
      </p:sp>
      <p:sp>
        <p:nvSpPr>
          <p:cNvPr id="44050" name="Rectangle 23"/>
          <p:cNvSpPr>
            <a:spLocks noChangeArrowheads="1"/>
          </p:cNvSpPr>
          <p:nvPr/>
        </p:nvSpPr>
        <p:spPr bwMode="auto">
          <a:xfrm>
            <a:off x="4714875" y="1971675"/>
            <a:ext cx="3387725" cy="3098800"/>
          </a:xfrm>
          <a:prstGeom prst="rect">
            <a:avLst/>
          </a:prstGeom>
          <a:noFill/>
          <a:ln w="25400">
            <a:solidFill>
              <a:srgbClr val="808080"/>
            </a:solidFill>
            <a:miter lim="800000"/>
            <a:headEnd/>
            <a:tailEnd/>
          </a:ln>
        </p:spPr>
        <p:txBody>
          <a:bodyPr wrap="none" anchor="ctr"/>
          <a:lstStyle/>
          <a:p>
            <a:endParaRPr lang="en-US"/>
          </a:p>
        </p:txBody>
      </p:sp>
      <p:sp>
        <p:nvSpPr>
          <p:cNvPr id="44051" name="Line 24"/>
          <p:cNvSpPr>
            <a:spLocks noChangeShapeType="1"/>
          </p:cNvSpPr>
          <p:nvPr/>
        </p:nvSpPr>
        <p:spPr bwMode="auto">
          <a:xfrm flipV="1">
            <a:off x="6523038" y="2640013"/>
            <a:ext cx="1106487" cy="862012"/>
          </a:xfrm>
          <a:prstGeom prst="line">
            <a:avLst/>
          </a:prstGeom>
          <a:noFill/>
          <a:ln w="50800">
            <a:solidFill>
              <a:srgbClr val="808080"/>
            </a:solidFill>
            <a:round/>
            <a:headEnd/>
            <a:tailEnd/>
          </a:ln>
        </p:spPr>
        <p:txBody>
          <a:bodyPr/>
          <a:lstStyle/>
          <a:p>
            <a:endParaRPr lang="en-US"/>
          </a:p>
        </p:txBody>
      </p:sp>
      <p:sp>
        <p:nvSpPr>
          <p:cNvPr id="44052" name="Oval 22"/>
          <p:cNvSpPr>
            <a:spLocks noChangeArrowheads="1"/>
          </p:cNvSpPr>
          <p:nvPr/>
        </p:nvSpPr>
        <p:spPr bwMode="auto">
          <a:xfrm>
            <a:off x="6091238" y="3175000"/>
            <a:ext cx="700087" cy="700088"/>
          </a:xfrm>
          <a:prstGeom prst="ellipse">
            <a:avLst/>
          </a:prstGeom>
          <a:solidFill>
            <a:srgbClr val="FFCC00"/>
          </a:solidFill>
          <a:ln w="38100">
            <a:solidFill>
              <a:srgbClr val="808080"/>
            </a:solidFill>
            <a:round/>
            <a:headEnd/>
            <a:tailEnd/>
          </a:ln>
        </p:spPr>
        <p:txBody>
          <a:bodyPr wrap="none" anchor="ctr"/>
          <a:lstStyle/>
          <a:p>
            <a:endParaRPr lang="en-US"/>
          </a:p>
        </p:txBody>
      </p:sp>
      <p:sp>
        <p:nvSpPr>
          <p:cNvPr id="44053" name="Text Box 25"/>
          <p:cNvSpPr txBox="1">
            <a:spLocks noChangeArrowheads="1"/>
          </p:cNvSpPr>
          <p:nvPr/>
        </p:nvSpPr>
        <p:spPr bwMode="auto">
          <a:xfrm>
            <a:off x="3435350" y="2030413"/>
            <a:ext cx="965200" cy="369887"/>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rial Narrow" pitchFamily="34" charset="0"/>
              </a:rPr>
              <a:t>Gateway</a:t>
            </a:r>
          </a:p>
        </p:txBody>
      </p:sp>
      <p:sp>
        <p:nvSpPr>
          <p:cNvPr id="44054" name="Text Box 26"/>
          <p:cNvSpPr txBox="1">
            <a:spLocks noChangeArrowheads="1"/>
          </p:cNvSpPr>
          <p:nvPr/>
        </p:nvSpPr>
        <p:spPr bwMode="auto">
          <a:xfrm>
            <a:off x="7451725" y="2003425"/>
            <a:ext cx="552450" cy="369888"/>
          </a:xfrm>
          <a:prstGeom prst="rect">
            <a:avLst/>
          </a:prstGeom>
          <a:noFill/>
          <a:ln w="9525">
            <a:noFill/>
            <a:miter lim="800000"/>
            <a:headEnd/>
            <a:tailEnd/>
          </a:ln>
        </p:spPr>
        <p:txBody>
          <a:bodyPr wrap="none">
            <a:spAutoFit/>
          </a:bodyPr>
          <a:lstStyle/>
          <a:p>
            <a:pPr>
              <a:defRPr/>
            </a:pPr>
            <a:r>
              <a:rPr lang="en-US" sz="1800" b="1">
                <a:effectLst>
                  <a:outerShdw blurRad="38100" dist="38100" dir="2700000" algn="tl">
                    <a:srgbClr val="000000">
                      <a:alpha val="43137"/>
                    </a:srgbClr>
                  </a:outerShdw>
                </a:effectLst>
                <a:latin typeface="Arial Narrow" pitchFamily="34" charset="0"/>
              </a:rPr>
              <a:t>Hub</a:t>
            </a:r>
          </a:p>
        </p:txBody>
      </p:sp>
      <p:sp>
        <p:nvSpPr>
          <p:cNvPr id="44055" name="Text Box 27"/>
          <p:cNvSpPr txBox="1">
            <a:spLocks noChangeArrowheads="1"/>
          </p:cNvSpPr>
          <p:nvPr/>
        </p:nvSpPr>
        <p:spPr bwMode="auto">
          <a:xfrm>
            <a:off x="3484563" y="3171825"/>
            <a:ext cx="850900" cy="304800"/>
          </a:xfrm>
          <a:prstGeom prst="rect">
            <a:avLst/>
          </a:prstGeom>
          <a:noFill/>
          <a:ln w="9525">
            <a:noFill/>
            <a:miter lim="800000"/>
            <a:headEnd/>
            <a:tailEnd/>
          </a:ln>
        </p:spPr>
        <p:txBody>
          <a:bodyPr wrap="none">
            <a:spAutoFit/>
          </a:bodyPr>
          <a:lstStyle/>
          <a:p>
            <a:r>
              <a:rPr lang="en-US" sz="1400" b="1">
                <a:latin typeface="AvantGarde Bk BT" pitchFamily="34" charset="0"/>
              </a:rPr>
              <a:t>Corridor</a:t>
            </a:r>
          </a:p>
        </p:txBody>
      </p:sp>
      <p:sp>
        <p:nvSpPr>
          <p:cNvPr id="24" name="Footer Placeholder 3"/>
          <p:cNvSpPr>
            <a:spLocks noGrp="1"/>
          </p:cNvSpPr>
          <p:nvPr>
            <p:ph type="ftr" sz="quarter" idx="10"/>
          </p:nvPr>
        </p:nvSpPr>
        <p:spPr>
          <a:xfrm>
            <a:off x="101600" y="6604000"/>
            <a:ext cx="8940800" cy="246063"/>
          </a:xfrm>
        </p:spPr>
        <p:txBody>
          <a:bodyPr/>
          <a:lstStyle/>
          <a:p>
            <a:pPr>
              <a:defRPr/>
            </a:pPr>
            <a:r>
              <a:rPr lang="en-US" dirty="0"/>
              <a:t>Copyright © 1998-2010, Dr. Jean-Paul </a:t>
            </a:r>
            <a:r>
              <a:rPr lang="en-US" dirty="0" err="1"/>
              <a:t>Rodrigue</a:t>
            </a:r>
            <a:r>
              <a:rPr lang="en-US" dirty="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3411339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981" t="22193" r="20583" b="17425"/>
          <a:stretch/>
        </p:blipFill>
        <p:spPr bwMode="auto">
          <a:xfrm>
            <a:off x="1968343" y="3573016"/>
            <a:ext cx="519594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p:txBody>
          <a:bodyPr/>
          <a:lstStyle/>
          <a:p>
            <a:endParaRPr lang="it-IT"/>
          </a:p>
        </p:txBody>
      </p:sp>
      <p:pic>
        <p:nvPicPr>
          <p:cNvPr id="1853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67" t="25794" r="19149" b="25053"/>
          <a:stretch/>
        </p:blipFill>
        <p:spPr bwMode="auto">
          <a:xfrm>
            <a:off x="899592" y="332656"/>
            <a:ext cx="7284203" cy="359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2228847"/>
      </p:ext>
    </p:extLst>
  </p:cSld>
  <p:clrMapOvr>
    <a:masterClrMapping/>
  </p:clrMapOvr>
</p:sld>
</file>

<file path=ppt/theme/theme1.xml><?xml version="1.0" encoding="utf-8"?>
<a:theme xmlns:a="http://schemas.openxmlformats.org/drawingml/2006/main" name="AV2_1">
  <a:themeElements>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AV2_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V2_1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AV2_1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AV2_1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AV2_1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AV2_1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AV2_1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AV2_1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C:\Dati\Documenti\Lezioni\AV2_1.ppt</Template>
  <TotalTime>15984</TotalTime>
  <Words>7616</Words>
  <Application>Microsoft Office PowerPoint</Application>
  <PresentationFormat>Presentazione su schermo (4:3)</PresentationFormat>
  <Paragraphs>1309</Paragraphs>
  <Slides>63</Slides>
  <Notes>38</Notes>
  <HiddenSlides>0</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63</vt:i4>
      </vt:variant>
    </vt:vector>
  </HeadingPairs>
  <TitlesOfParts>
    <vt:vector size="76" baseType="lpstr">
      <vt:lpstr>Abadi MT Condensed Extra Bold</vt:lpstr>
      <vt:lpstr>Agency FB</vt:lpstr>
      <vt:lpstr>Arial</vt:lpstr>
      <vt:lpstr>Arial Narrow</vt:lpstr>
      <vt:lpstr>AvantGarde Bk BT</vt:lpstr>
      <vt:lpstr>Calibri</vt:lpstr>
      <vt:lpstr>Monotype Sorts</vt:lpstr>
      <vt:lpstr>Tahoma</vt:lpstr>
      <vt:lpstr>Times New Roman</vt:lpstr>
      <vt:lpstr>Verdana</vt:lpstr>
      <vt:lpstr>Wingdings</vt:lpstr>
      <vt:lpstr>AV2_1</vt:lpstr>
      <vt:lpstr>Equation</vt:lpstr>
      <vt:lpstr>Economic Geography   6 – Transport and location</vt:lpstr>
      <vt:lpstr>Learning Objectives</vt:lpstr>
      <vt:lpstr>Maritime transport</vt:lpstr>
      <vt:lpstr>Presentazione standard di PowerPoint</vt:lpstr>
      <vt:lpstr>Presentazione standard di PowerPoint</vt:lpstr>
      <vt:lpstr>Large containerships in the Adriatic Sea </vt:lpstr>
      <vt:lpstr>Relative advantages of different transport modes</vt:lpstr>
      <vt:lpstr>Gateways and Hubs</vt:lpstr>
      <vt:lpstr>Presentazione standard di PowerPoint</vt:lpstr>
      <vt:lpstr>Modal  Gateways</vt:lpstr>
      <vt:lpstr>The “Last Mile” in Freight Distribution</vt:lpstr>
      <vt:lpstr>L’effetto di rifrazione come conseguenza della diversificazione dei costi di trasporto per unità di distanza  </vt:lpstr>
      <vt:lpstr>International Seaborne Trade and Exports of Goods, 1955-2015</vt:lpstr>
      <vt:lpstr>Domains of Maritime Circulation</vt:lpstr>
      <vt:lpstr>Main Maritime Shipping Routes</vt:lpstr>
      <vt:lpstr>The Scales of Analysis of Maritime Transportation  </vt:lpstr>
      <vt:lpstr>The Concept of Maritime Range</vt:lpstr>
      <vt:lpstr>Major Maritime Ranges</vt:lpstr>
      <vt:lpstr>Types of Maritime Routes</vt:lpstr>
      <vt:lpstr>Largest Ships by Category </vt:lpstr>
      <vt:lpstr>RO-RO ship </vt:lpstr>
      <vt:lpstr>RO-RO ships </vt:lpstr>
      <vt:lpstr>Containers’ handling in  ports</vt:lpstr>
      <vt:lpstr>World’s Largest Maritime Container Shipping Operators, 2010  </vt:lpstr>
      <vt:lpstr>World’s Largest Maritime Container Shipping Operators, 2015  </vt:lpstr>
      <vt:lpstr>World’s Largest Maritime Container Shipping Operators, 2015  </vt:lpstr>
      <vt:lpstr>World’s Largest Maritime Container Shipping Operators, 2016 </vt:lpstr>
      <vt:lpstr>Main Alliances in Container Maritime Shipping </vt:lpstr>
      <vt:lpstr>Liner Shipping Connectivity Index and Container Port Throughput   </vt:lpstr>
      <vt:lpstr>Three Major Pendulum Routes Serviced by OOCL, 2006</vt:lpstr>
      <vt:lpstr>AMAX Round-the-World Route, 2005-2007  </vt:lpstr>
      <vt:lpstr>Global Maritime Piracy, 2008-2009 </vt:lpstr>
      <vt:lpstr>Evolution of Containerships </vt:lpstr>
      <vt:lpstr>Evolution of Containerships</vt:lpstr>
      <vt:lpstr>The Largest Available Containership, 1970-2015 (in TEUs) </vt:lpstr>
      <vt:lpstr>Evolution of Containerships </vt:lpstr>
      <vt:lpstr>Characteristics of Some Historical Containerships </vt:lpstr>
      <vt:lpstr>The increase in capacity of containeships</vt:lpstr>
      <vt:lpstr>The containership gigantism </vt:lpstr>
      <vt:lpstr>Presentazione standard di PowerPoint</vt:lpstr>
      <vt:lpstr>The Disadvantages of Scale in Maritime Shipping  </vt:lpstr>
      <vt:lpstr>Characteristics of Some Historical Containerships  </vt:lpstr>
      <vt:lpstr>Specifications for Very Large Post-Panamax Containerships  </vt:lpstr>
      <vt:lpstr>Potential Impacts of Larger Containerships on Maritime Transport   Systems</vt:lpstr>
      <vt:lpstr>Average TEU per Port Call by Containership Size along a Maritime Range </vt:lpstr>
      <vt:lpstr>World Cellular Container Fleet, 2015 </vt:lpstr>
      <vt:lpstr>Operating Costs of Panamax and Post-panamax Containerships (in USD)</vt:lpstr>
      <vt:lpstr>Maritime Deviation</vt:lpstr>
      <vt:lpstr>Deviation from the Main Shipping Route of Mediterranean Container Ports   </vt:lpstr>
      <vt:lpstr>Tonnage by Country of Registry, 2013</vt:lpstr>
      <vt:lpstr>Maritime Shipping Characteristics </vt:lpstr>
      <vt:lpstr>Types of Maritime Cargo </vt:lpstr>
      <vt:lpstr>Cargo, Trade and Ship Characteristics  </vt:lpstr>
      <vt:lpstr>Characteristics of Short Sea Shipping Services </vt:lpstr>
      <vt:lpstr>Presentazione standard di PowerPoint</vt:lpstr>
      <vt:lpstr>The European Short Sea Shipping Market  </vt:lpstr>
      <vt:lpstr>Types of Pendulum Routes</vt:lpstr>
      <vt:lpstr>Factors Impacting Maritime Shipping Networks</vt:lpstr>
      <vt:lpstr>Pendulum Services and Cabotage</vt:lpstr>
      <vt:lpstr>Emerging Global Maritime Freight Transport System</vt:lpstr>
      <vt:lpstr>The Maritime Transport Life Cycle and Main National Actors</vt:lpstr>
      <vt:lpstr>The Maritime Transport Life Cycle and Main National Actors  </vt:lpstr>
      <vt:lpstr>Marine traffic in Europe – 2 examples</vt:lpstr>
    </vt:vector>
  </TitlesOfParts>
  <Company>DSGS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Economica II modulo</dc:title>
  <dc:creator>9373 - Giuseppe  Borruso</dc:creator>
  <cp:lastModifiedBy>BORRUSO GIUSEPPE</cp:lastModifiedBy>
  <cp:revision>491</cp:revision>
  <cp:lastPrinted>2001-12-11T18:28:57Z</cp:lastPrinted>
  <dcterms:created xsi:type="dcterms:W3CDTF">2000-04-10T11:43:56Z</dcterms:created>
  <dcterms:modified xsi:type="dcterms:W3CDTF">2023-10-23T15:19:19Z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giuseppeb@econ.univ.trieste.it</vt:lpwstr>
  </property>
  <property fmtid="{D5CDD505-2E9C-101B-9397-08002B2CF9AE}" pid="8" name="HomePage">
    <vt:lpwstr/>
  </property>
  <property fmtid="{D5CDD505-2E9C-101B-9397-08002B2CF9AE}" pid="9" name="Other">
    <vt:lpwstr>Seminari introduttivi ai GIS_x000d_
Incontri tenuti dal Dott. Giuseppe Borruso</vt:lpwstr>
  </property>
  <property fmtid="{D5CDD505-2E9C-101B-9397-08002B2CF9AE}" pid="10" name="DownloadOriginal">
    <vt:bool>false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C:\Dati\Documenti\Varie</vt:lpwstr>
  </property>
</Properties>
</file>