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9"/>
  </p:notesMasterIdLst>
  <p:handoutMasterIdLst>
    <p:handoutMasterId r:id="rId30"/>
  </p:handoutMasterIdLst>
  <p:sldIdLst>
    <p:sldId id="256" r:id="rId2"/>
    <p:sldId id="316" r:id="rId3"/>
    <p:sldId id="428" r:id="rId4"/>
    <p:sldId id="493" r:id="rId5"/>
    <p:sldId id="492" r:id="rId6"/>
    <p:sldId id="471" r:id="rId7"/>
    <p:sldId id="472" r:id="rId8"/>
    <p:sldId id="473" r:id="rId9"/>
    <p:sldId id="474" r:id="rId10"/>
    <p:sldId id="475" r:id="rId11"/>
    <p:sldId id="476" r:id="rId12"/>
    <p:sldId id="477" r:id="rId13"/>
    <p:sldId id="478" r:id="rId14"/>
    <p:sldId id="479" r:id="rId15"/>
    <p:sldId id="480" r:id="rId16"/>
    <p:sldId id="481" r:id="rId17"/>
    <p:sldId id="482" r:id="rId18"/>
    <p:sldId id="483" r:id="rId19"/>
    <p:sldId id="484" r:id="rId20"/>
    <p:sldId id="485" r:id="rId21"/>
    <p:sldId id="486" r:id="rId22"/>
    <p:sldId id="487" r:id="rId23"/>
    <p:sldId id="488" r:id="rId24"/>
    <p:sldId id="489" r:id="rId25"/>
    <p:sldId id="490" r:id="rId26"/>
    <p:sldId id="491" r:id="rId27"/>
    <p:sldId id="494" r:id="rId28"/>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1474" autoAdjust="0"/>
  </p:normalViewPr>
  <p:slideViewPr>
    <p:cSldViewPr>
      <p:cViewPr varScale="1">
        <p:scale>
          <a:sx n="64" d="100"/>
          <a:sy n="64" d="100"/>
        </p:scale>
        <p:origin x="142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588"/>
    </p:cViewPr>
  </p:sorterViewPr>
  <p:notesViewPr>
    <p:cSldViewPr>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066997518615"/>
          <c:y val="4.7521707633166092E-2"/>
          <c:w val="0.83498759305210923"/>
          <c:h val="0.83852575087849091"/>
        </c:manualLayout>
      </c:layout>
      <c:scatterChart>
        <c:scatterStyle val="lineMarker"/>
        <c:varyColors val="0"/>
        <c:ser>
          <c:idx val="0"/>
          <c:order val="0"/>
          <c:tx>
            <c:strRef>
              <c:f>Sheet1!$A$2</c:f>
              <c:strCache>
                <c:ptCount val="1"/>
                <c:pt idx="0">
                  <c:v>Fare</c:v>
                </c:pt>
              </c:strCache>
            </c:strRef>
          </c:tx>
          <c:spPr>
            <a:ln w="25400" cap="rnd">
              <a:noFill/>
              <a:round/>
            </a:ln>
            <a:effectLst/>
          </c:spPr>
          <c:marker>
            <c:symbol val="circle"/>
            <c:size val="8"/>
            <c:spPr>
              <a:solidFill>
                <a:schemeClr val="bg1"/>
              </a:solidFill>
              <a:ln w="15875">
                <a:solidFill>
                  <a:schemeClr val="accent2">
                    <a:lumMod val="50000"/>
                  </a:schemeClr>
                </a:solidFill>
              </a:ln>
              <a:effectLst/>
            </c:spPr>
          </c:marker>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gency FB" panose="020B0503020202020204" pitchFamily="34" charset="0"/>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5400" cap="rnd">
                <a:solidFill>
                  <a:schemeClr val="bg2">
                    <a:lumMod val="50000"/>
                  </a:schemeClr>
                </a:solidFill>
                <a:prstDash val="sysDash"/>
              </a:ln>
              <a:effectLst/>
            </c:spPr>
            <c:trendlineType val="poly"/>
            <c:order val="2"/>
            <c:dispRSqr val="0"/>
            <c:dispEq val="0"/>
          </c:trendline>
          <c:xVal>
            <c:numRef>
              <c:f>Sheet1!$B$1:$P$1</c:f>
              <c:numCache>
                <c:formatCode>General</c:formatCode>
                <c:ptCount val="15"/>
                <c:pt idx="0">
                  <c:v>1946</c:v>
                </c:pt>
                <c:pt idx="1">
                  <c:v>1950</c:v>
                </c:pt>
                <c:pt idx="2">
                  <c:v>1955</c:v>
                </c:pt>
                <c:pt idx="3">
                  <c:v>1960</c:v>
                </c:pt>
                <c:pt idx="4">
                  <c:v>1966</c:v>
                </c:pt>
                <c:pt idx="5">
                  <c:v>1972</c:v>
                </c:pt>
                <c:pt idx="6">
                  <c:v>1976</c:v>
                </c:pt>
                <c:pt idx="7">
                  <c:v>1980</c:v>
                </c:pt>
                <c:pt idx="8">
                  <c:v>1985</c:v>
                </c:pt>
                <c:pt idx="9">
                  <c:v>1990</c:v>
                </c:pt>
                <c:pt idx="10">
                  <c:v>1992</c:v>
                </c:pt>
                <c:pt idx="11">
                  <c:v>1997</c:v>
                </c:pt>
                <c:pt idx="12">
                  <c:v>2004</c:v>
                </c:pt>
                <c:pt idx="13">
                  <c:v>2012</c:v>
                </c:pt>
                <c:pt idx="14">
                  <c:v>2015</c:v>
                </c:pt>
              </c:numCache>
            </c:numRef>
          </c:xVal>
          <c:yVal>
            <c:numRef>
              <c:f>Sheet1!$B$2:$P$2</c:f>
              <c:numCache>
                <c:formatCode>General</c:formatCode>
                <c:ptCount val="15"/>
                <c:pt idx="0">
                  <c:v>7900</c:v>
                </c:pt>
                <c:pt idx="1">
                  <c:v>6430</c:v>
                </c:pt>
                <c:pt idx="2">
                  <c:v>4968</c:v>
                </c:pt>
                <c:pt idx="3">
                  <c:v>3490</c:v>
                </c:pt>
                <c:pt idx="4">
                  <c:v>3188</c:v>
                </c:pt>
                <c:pt idx="5">
                  <c:v>3160</c:v>
                </c:pt>
                <c:pt idx="6">
                  <c:v>2222</c:v>
                </c:pt>
                <c:pt idx="7">
                  <c:v>1250</c:v>
                </c:pt>
                <c:pt idx="8">
                  <c:v>1000</c:v>
                </c:pt>
                <c:pt idx="10">
                  <c:v>780</c:v>
                </c:pt>
                <c:pt idx="11">
                  <c:v>750</c:v>
                </c:pt>
                <c:pt idx="12">
                  <c:v>725</c:v>
                </c:pt>
                <c:pt idx="13">
                  <c:v>800</c:v>
                </c:pt>
                <c:pt idx="14">
                  <c:v>880</c:v>
                </c:pt>
              </c:numCache>
            </c:numRef>
          </c:yVal>
          <c:smooth val="0"/>
          <c:extLst>
            <c:ext xmlns:c16="http://schemas.microsoft.com/office/drawing/2014/chart" uri="{C3380CC4-5D6E-409C-BE32-E72D297353CC}">
              <c16:uniqueId val="{00000000-C78D-4EA9-8722-FEA62D9E1635}"/>
            </c:ext>
          </c:extLst>
        </c:ser>
        <c:dLbls>
          <c:showLegendKey val="0"/>
          <c:showVal val="0"/>
          <c:showCatName val="0"/>
          <c:showSerName val="0"/>
          <c:showPercent val="0"/>
          <c:showBubbleSize val="0"/>
        </c:dLbls>
        <c:axId val="308372608"/>
        <c:axId val="308374144"/>
      </c:scatterChart>
      <c:valAx>
        <c:axId val="3083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400" b="1" i="0" u="none" strike="noStrike" kern="1200" baseline="0">
                <a:solidFill>
                  <a:schemeClr val="tx1"/>
                </a:solidFill>
                <a:latin typeface="Agency FB" panose="020B0503020202020204" pitchFamily="34" charset="0"/>
                <a:ea typeface="+mn-ea"/>
                <a:cs typeface="+mn-cs"/>
              </a:defRPr>
            </a:pPr>
            <a:endParaRPr lang="it-IT"/>
          </a:p>
        </c:txPr>
        <c:crossAx val="308374144"/>
        <c:crosses val="autoZero"/>
        <c:crossBetween val="midCat"/>
      </c:valAx>
      <c:valAx>
        <c:axId val="308374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crossAx val="308372608"/>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gency FB" panose="020B0503020202020204" pitchFamily="34" charset="0"/>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8496798473577"/>
          <c:y val="3.2178217821782415E-2"/>
          <c:w val="0.79613643054185512"/>
          <c:h val="0.85396039603960394"/>
        </c:manualLayout>
      </c:layout>
      <c:lineChart>
        <c:grouping val="standard"/>
        <c:varyColors val="0"/>
        <c:ser>
          <c:idx val="0"/>
          <c:order val="0"/>
          <c:tx>
            <c:strRef>
              <c:f>Sheet1!$B$1</c:f>
              <c:strCache>
                <c:ptCount val="1"/>
                <c:pt idx="0">
                  <c:v>Passengers</c:v>
                </c:pt>
              </c:strCache>
            </c:strRef>
          </c:tx>
          <c:spPr>
            <a:ln w="28575" cap="rnd">
              <a:solidFill>
                <a:schemeClr val="accent3">
                  <a:lumMod val="50000"/>
                </a:schemeClr>
              </a:solidFill>
              <a:round/>
            </a:ln>
            <a:effectLst/>
          </c:spPr>
          <c:marker>
            <c:symbol val="none"/>
          </c:marker>
          <c:cat>
            <c:numRef>
              <c:f>Sheet1!$A$2:$A$67</c:f>
              <c:numCache>
                <c:formatCode>General</c:formatCod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numCache>
            </c:numRef>
          </c:cat>
          <c:val>
            <c:numRef>
              <c:f>Sheet1!$B$2:$B$67</c:f>
              <c:numCache>
                <c:formatCode>General</c:formatCode>
                <c:ptCount val="66"/>
                <c:pt idx="0">
                  <c:v>28</c:v>
                </c:pt>
                <c:pt idx="1">
                  <c:v>35</c:v>
                </c:pt>
                <c:pt idx="2">
                  <c:v>40</c:v>
                </c:pt>
                <c:pt idx="3">
                  <c:v>47</c:v>
                </c:pt>
                <c:pt idx="4">
                  <c:v>52</c:v>
                </c:pt>
                <c:pt idx="5">
                  <c:v>61</c:v>
                </c:pt>
                <c:pt idx="6">
                  <c:v>71</c:v>
                </c:pt>
                <c:pt idx="7">
                  <c:v>82</c:v>
                </c:pt>
                <c:pt idx="8">
                  <c:v>85</c:v>
                </c:pt>
                <c:pt idx="9">
                  <c:v>98</c:v>
                </c:pt>
                <c:pt idx="10">
                  <c:v>109</c:v>
                </c:pt>
                <c:pt idx="11">
                  <c:v>117</c:v>
                </c:pt>
                <c:pt idx="12">
                  <c:v>130</c:v>
                </c:pt>
                <c:pt idx="13">
                  <c:v>147</c:v>
                </c:pt>
                <c:pt idx="14">
                  <c:v>171</c:v>
                </c:pt>
                <c:pt idx="15">
                  <c:v>198</c:v>
                </c:pt>
                <c:pt idx="16">
                  <c:v>229</c:v>
                </c:pt>
                <c:pt idx="17">
                  <c:v>273</c:v>
                </c:pt>
                <c:pt idx="18">
                  <c:v>309</c:v>
                </c:pt>
                <c:pt idx="19">
                  <c:v>351</c:v>
                </c:pt>
                <c:pt idx="20">
                  <c:v>460</c:v>
                </c:pt>
                <c:pt idx="21">
                  <c:v>494</c:v>
                </c:pt>
                <c:pt idx="22">
                  <c:v>560</c:v>
                </c:pt>
                <c:pt idx="23">
                  <c:v>618</c:v>
                </c:pt>
                <c:pt idx="24">
                  <c:v>656</c:v>
                </c:pt>
                <c:pt idx="25">
                  <c:v>697</c:v>
                </c:pt>
                <c:pt idx="26">
                  <c:v>764</c:v>
                </c:pt>
                <c:pt idx="27">
                  <c:v>818</c:v>
                </c:pt>
                <c:pt idx="28">
                  <c:v>936</c:v>
                </c:pt>
                <c:pt idx="29" formatCode="#,##0">
                  <c:v>1060</c:v>
                </c:pt>
                <c:pt idx="30" formatCode="#,##0">
                  <c:v>1089</c:v>
                </c:pt>
                <c:pt idx="31" formatCode="#,##0">
                  <c:v>1119</c:v>
                </c:pt>
                <c:pt idx="32" formatCode="#,##0">
                  <c:v>1142</c:v>
                </c:pt>
                <c:pt idx="33" formatCode="#,##0">
                  <c:v>1190</c:v>
                </c:pt>
                <c:pt idx="34" formatCode="#,##0">
                  <c:v>1278</c:v>
                </c:pt>
                <c:pt idx="35" formatCode="#,##0">
                  <c:v>1367</c:v>
                </c:pt>
                <c:pt idx="36" formatCode="#,##0">
                  <c:v>1452</c:v>
                </c:pt>
                <c:pt idx="37" formatCode="#,##0">
                  <c:v>1589</c:v>
                </c:pt>
                <c:pt idx="38" formatCode="#,##0">
                  <c:v>1705</c:v>
                </c:pt>
                <c:pt idx="39" formatCode="#,##0">
                  <c:v>1774</c:v>
                </c:pt>
                <c:pt idx="40" formatCode="#,##0">
                  <c:v>1894</c:v>
                </c:pt>
                <c:pt idx="41" formatCode="#,##0">
                  <c:v>1845</c:v>
                </c:pt>
                <c:pt idx="42" formatCode="#,##0">
                  <c:v>1929</c:v>
                </c:pt>
                <c:pt idx="43" formatCode="#,##0">
                  <c:v>1949</c:v>
                </c:pt>
                <c:pt idx="44" formatCode="#,##0">
                  <c:v>2100</c:v>
                </c:pt>
                <c:pt idx="45" formatCode="#,##0">
                  <c:v>2248</c:v>
                </c:pt>
                <c:pt idx="46" formatCode="#,##0">
                  <c:v>2426</c:v>
                </c:pt>
                <c:pt idx="47" formatCode="#,##0">
                  <c:v>2570</c:v>
                </c:pt>
                <c:pt idx="48" formatCode="#,##0">
                  <c:v>2621</c:v>
                </c:pt>
                <c:pt idx="49">
                  <c:v>2797</c:v>
                </c:pt>
                <c:pt idx="50">
                  <c:v>3196.9470000000001</c:v>
                </c:pt>
                <c:pt idx="51">
                  <c:v>3104.2350000000001</c:v>
                </c:pt>
                <c:pt idx="52" formatCode="#,##0">
                  <c:v>3119.7570000000001</c:v>
                </c:pt>
                <c:pt idx="53">
                  <c:v>3175.9119999999998</c:v>
                </c:pt>
                <c:pt idx="54">
                  <c:v>3623.7159999999999</c:v>
                </c:pt>
                <c:pt idx="55">
                  <c:v>3913.6129999999998</c:v>
                </c:pt>
                <c:pt idx="56" formatCode="#,##0.00">
                  <c:v>4164.7991065097704</c:v>
                </c:pt>
                <c:pt idx="57" formatCode="#,##0.00">
                  <c:v>4506.8659509358504</c:v>
                </c:pt>
                <c:pt idx="58" formatCode="#,##0.00">
                  <c:v>4596.9027019521</c:v>
                </c:pt>
                <c:pt idx="59">
                  <c:v>4540.8119999999999</c:v>
                </c:pt>
                <c:pt idx="60" formatCode="#,##0.00">
                  <c:v>4910.2819879168501</c:v>
                </c:pt>
                <c:pt idx="61" formatCode="#,##0.00">
                  <c:v>5233.2758949524896</c:v>
                </c:pt>
                <c:pt idx="62" formatCode="#,##0.00">
                  <c:v>5513.2207981971096</c:v>
                </c:pt>
                <c:pt idx="63" formatCode="#,##0.00">
                  <c:v>5816.0448445121801</c:v>
                </c:pt>
                <c:pt idx="64" formatCode="#,##0.00">
                  <c:v>6163.6704205245596</c:v>
                </c:pt>
                <c:pt idx="65" formatCode="#,##0.00">
                  <c:v>6601.4654399071997</c:v>
                </c:pt>
              </c:numCache>
            </c:numRef>
          </c:val>
          <c:smooth val="0"/>
          <c:extLst>
            <c:ext xmlns:c16="http://schemas.microsoft.com/office/drawing/2014/chart" uri="{C3380CC4-5D6E-409C-BE32-E72D297353CC}">
              <c16:uniqueId val="{00000000-0043-4365-993C-3CEDE8A73F0F}"/>
            </c:ext>
          </c:extLst>
        </c:ser>
        <c:dLbls>
          <c:showLegendKey val="0"/>
          <c:showVal val="0"/>
          <c:showCatName val="0"/>
          <c:showSerName val="0"/>
          <c:showPercent val="0"/>
          <c:showBubbleSize val="0"/>
        </c:dLbls>
        <c:marker val="1"/>
        <c:smooth val="0"/>
        <c:axId val="308989312"/>
        <c:axId val="309015680"/>
      </c:lineChart>
      <c:lineChart>
        <c:grouping val="standard"/>
        <c:varyColors val="0"/>
        <c:ser>
          <c:idx val="1"/>
          <c:order val="1"/>
          <c:tx>
            <c:strRef>
              <c:f>Sheet1!$C$1</c:f>
              <c:strCache>
                <c:ptCount val="1"/>
                <c:pt idx="0">
                  <c:v>Freight</c:v>
                </c:pt>
              </c:strCache>
            </c:strRef>
          </c:tx>
          <c:spPr>
            <a:ln w="28575" cap="rnd">
              <a:solidFill>
                <a:schemeClr val="accent2">
                  <a:lumMod val="75000"/>
                </a:schemeClr>
              </a:solidFill>
              <a:round/>
            </a:ln>
            <a:effectLst/>
          </c:spPr>
          <c:marker>
            <c:symbol val="none"/>
          </c:marker>
          <c:cat>
            <c:numRef>
              <c:f>Sheet1!$A$2:$A$67</c:f>
              <c:numCache>
                <c:formatCode>General</c:formatCod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numCache>
            </c:numRef>
          </c:cat>
          <c:val>
            <c:numRef>
              <c:f>Sheet1!$C$2:$C$67</c:f>
              <c:numCache>
                <c:formatCode>General</c:formatCode>
                <c:ptCount val="66"/>
                <c:pt idx="0">
                  <c:v>0.93</c:v>
                </c:pt>
                <c:pt idx="1">
                  <c:v>1.1000000000000001</c:v>
                </c:pt>
                <c:pt idx="2">
                  <c:v>1.2</c:v>
                </c:pt>
                <c:pt idx="3">
                  <c:v>1.27</c:v>
                </c:pt>
                <c:pt idx="4">
                  <c:v>1.37</c:v>
                </c:pt>
                <c:pt idx="5">
                  <c:v>1.61</c:v>
                </c:pt>
                <c:pt idx="6">
                  <c:v>1.8</c:v>
                </c:pt>
                <c:pt idx="7">
                  <c:v>1.96</c:v>
                </c:pt>
                <c:pt idx="8">
                  <c:v>2.04</c:v>
                </c:pt>
                <c:pt idx="9">
                  <c:v>2.35</c:v>
                </c:pt>
                <c:pt idx="10">
                  <c:v>2.65</c:v>
                </c:pt>
                <c:pt idx="11">
                  <c:v>3.08</c:v>
                </c:pt>
                <c:pt idx="12">
                  <c:v>3.58</c:v>
                </c:pt>
                <c:pt idx="13">
                  <c:v>3.97</c:v>
                </c:pt>
                <c:pt idx="14">
                  <c:v>4.67</c:v>
                </c:pt>
                <c:pt idx="15">
                  <c:v>5.9</c:v>
                </c:pt>
                <c:pt idx="16">
                  <c:v>7.23</c:v>
                </c:pt>
                <c:pt idx="17">
                  <c:v>8.42</c:v>
                </c:pt>
                <c:pt idx="18">
                  <c:v>10.503</c:v>
                </c:pt>
                <c:pt idx="19">
                  <c:v>12.286</c:v>
                </c:pt>
                <c:pt idx="20">
                  <c:v>15.087</c:v>
                </c:pt>
                <c:pt idx="21">
                  <c:v>16.125</c:v>
                </c:pt>
                <c:pt idx="22">
                  <c:v>17.800999999999998</c:v>
                </c:pt>
                <c:pt idx="23">
                  <c:v>20.408000000000001</c:v>
                </c:pt>
                <c:pt idx="24">
                  <c:v>21.9</c:v>
                </c:pt>
                <c:pt idx="25">
                  <c:v>22.27</c:v>
                </c:pt>
                <c:pt idx="26">
                  <c:v>24.571000000000002</c:v>
                </c:pt>
                <c:pt idx="27">
                  <c:v>26.805</c:v>
                </c:pt>
                <c:pt idx="28">
                  <c:v>29.204999999999998</c:v>
                </c:pt>
                <c:pt idx="29">
                  <c:v>31.436</c:v>
                </c:pt>
                <c:pt idx="30">
                  <c:v>33.057000000000002</c:v>
                </c:pt>
                <c:pt idx="31">
                  <c:v>34.674999999999997</c:v>
                </c:pt>
                <c:pt idx="32">
                  <c:v>35.412999999999997</c:v>
                </c:pt>
                <c:pt idx="33">
                  <c:v>39.112000000000002</c:v>
                </c:pt>
                <c:pt idx="34">
                  <c:v>43.978000000000002</c:v>
                </c:pt>
                <c:pt idx="35">
                  <c:v>44.235999999999997</c:v>
                </c:pt>
                <c:pt idx="36">
                  <c:v>47.734999999999999</c:v>
                </c:pt>
                <c:pt idx="37">
                  <c:v>53.021000000000001</c:v>
                </c:pt>
                <c:pt idx="38">
                  <c:v>58.098999999999997</c:v>
                </c:pt>
                <c:pt idx="39">
                  <c:v>62.201999999999998</c:v>
                </c:pt>
                <c:pt idx="40">
                  <c:v>64.120999999999995</c:v>
                </c:pt>
                <c:pt idx="41">
                  <c:v>63.63</c:v>
                </c:pt>
                <c:pt idx="42">
                  <c:v>67.760999999999996</c:v>
                </c:pt>
                <c:pt idx="43">
                  <c:v>73.671000000000006</c:v>
                </c:pt>
                <c:pt idx="44">
                  <c:v>82.626000000000005</c:v>
                </c:pt>
                <c:pt idx="45">
                  <c:v>88.765000000000001</c:v>
                </c:pt>
                <c:pt idx="46">
                  <c:v>94.995999999999995</c:v>
                </c:pt>
                <c:pt idx="47">
                  <c:v>108.87</c:v>
                </c:pt>
                <c:pt idx="48">
                  <c:v>107.575</c:v>
                </c:pt>
                <c:pt idx="49">
                  <c:v>114.373</c:v>
                </c:pt>
                <c:pt idx="50">
                  <c:v>133.125</c:v>
                </c:pt>
                <c:pt idx="51">
                  <c:v>125.52500000000001</c:v>
                </c:pt>
                <c:pt idx="52">
                  <c:v>133.614</c:v>
                </c:pt>
                <c:pt idx="53">
                  <c:v>139.90799999999999</c:v>
                </c:pt>
                <c:pt idx="54" formatCode="#,##0.00">
                  <c:v>158.15005701531399</c:v>
                </c:pt>
                <c:pt idx="55">
                  <c:v>158.15</c:v>
                </c:pt>
                <c:pt idx="56" formatCode="#,##0.00">
                  <c:v>168.806619495327</c:v>
                </c:pt>
                <c:pt idx="57" formatCode="#,##0.00">
                  <c:v>176.677662319603</c:v>
                </c:pt>
                <c:pt idx="58" formatCode="#,##0.00">
                  <c:v>175.51708871692301</c:v>
                </c:pt>
                <c:pt idx="59" formatCode="#,##0.00">
                  <c:v>160.10364524370499</c:v>
                </c:pt>
                <c:pt idx="60" formatCode="#,##0.00">
                  <c:v>191.08436611196001</c:v>
                </c:pt>
                <c:pt idx="61" formatCode="#,##0.00">
                  <c:v>191.79330983245501</c:v>
                </c:pt>
                <c:pt idx="62" formatCode="#,##0.00">
                  <c:v>190.034543338199</c:v>
                </c:pt>
                <c:pt idx="63" formatCode="#,##0.00">
                  <c:v>191.16120608569699</c:v>
                </c:pt>
                <c:pt idx="64" formatCode="#,##0.00">
                  <c:v>200.28993989291101</c:v>
                </c:pt>
                <c:pt idx="65" formatCode="#,##0.00">
                  <c:v>204.104623566952</c:v>
                </c:pt>
              </c:numCache>
            </c:numRef>
          </c:val>
          <c:smooth val="0"/>
          <c:extLst>
            <c:ext xmlns:c16="http://schemas.microsoft.com/office/drawing/2014/chart" uri="{C3380CC4-5D6E-409C-BE32-E72D297353CC}">
              <c16:uniqueId val="{00000001-0043-4365-993C-3CEDE8A73F0F}"/>
            </c:ext>
          </c:extLst>
        </c:ser>
        <c:dLbls>
          <c:showLegendKey val="0"/>
          <c:showVal val="0"/>
          <c:showCatName val="0"/>
          <c:showSerName val="0"/>
          <c:showPercent val="0"/>
          <c:showBubbleSize val="0"/>
        </c:dLbls>
        <c:marker val="1"/>
        <c:smooth val="0"/>
        <c:axId val="309017600"/>
        <c:axId val="309019392"/>
      </c:lineChart>
      <c:catAx>
        <c:axId val="30898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crossAx val="309015680"/>
        <c:crosses val="autoZero"/>
        <c:auto val="1"/>
        <c:lblAlgn val="ctr"/>
        <c:lblOffset val="100"/>
        <c:tickLblSkip val="3"/>
        <c:tickMarkSkip val="1"/>
        <c:noMultiLvlLbl val="0"/>
      </c:catAx>
      <c:valAx>
        <c:axId val="309015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gency FB" panose="020B0503020202020204" pitchFamily="34" charset="0"/>
                    <a:ea typeface="+mn-ea"/>
                    <a:cs typeface="+mn-cs"/>
                  </a:defRPr>
                </a:pPr>
                <a:r>
                  <a:rPr lang="en-US"/>
                  <a:t>Billions of passengers-km</a:t>
                </a:r>
              </a:p>
            </c:rich>
          </c:tx>
          <c:layout>
            <c:manualLayout>
              <c:xMode val="edge"/>
              <c:yMode val="edge"/>
              <c:x val="5.2356020942409265E-3"/>
              <c:y val="0.23019801980198021"/>
            </c:manualLayout>
          </c:layout>
          <c:overlay val="0"/>
          <c:spPr>
            <a:noFill/>
            <a:ln>
              <a:noFill/>
            </a:ln>
            <a:effectLst/>
          </c:spPr>
        </c:title>
        <c:numFmt formatCode="#,##0" sourceLinked="0"/>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crossAx val="308989312"/>
        <c:crosses val="autoZero"/>
        <c:crossBetween val="between"/>
      </c:valAx>
      <c:catAx>
        <c:axId val="309017600"/>
        <c:scaling>
          <c:orientation val="minMax"/>
        </c:scaling>
        <c:delete val="1"/>
        <c:axPos val="b"/>
        <c:numFmt formatCode="General" sourceLinked="1"/>
        <c:majorTickMark val="none"/>
        <c:minorTickMark val="none"/>
        <c:tickLblPos val="none"/>
        <c:crossAx val="309019392"/>
        <c:crosses val="autoZero"/>
        <c:auto val="1"/>
        <c:lblAlgn val="ctr"/>
        <c:lblOffset val="100"/>
        <c:noMultiLvlLbl val="0"/>
      </c:catAx>
      <c:valAx>
        <c:axId val="309019392"/>
        <c:scaling>
          <c:orientation val="minMax"/>
          <c:max val="210"/>
          <c:min val="0"/>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Agency FB" panose="020B0503020202020204" pitchFamily="34" charset="0"/>
                    <a:ea typeface="+mn-ea"/>
                    <a:cs typeface="+mn-cs"/>
                  </a:defRPr>
                </a:pPr>
                <a:r>
                  <a:rPr lang="en-US"/>
                  <a:t>Billions of tons-km</a:t>
                </a:r>
              </a:p>
            </c:rich>
          </c:tx>
          <c:layout>
            <c:manualLayout>
              <c:xMode val="edge"/>
              <c:yMode val="edge"/>
              <c:x val="0.96596858638743455"/>
              <c:y val="0.29455445544554482"/>
            </c:manualLayout>
          </c:layout>
          <c:overlay val="0"/>
          <c:spPr>
            <a:noFill/>
            <a:ln>
              <a:noFill/>
            </a:ln>
            <a:effectLst/>
          </c:sp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crossAx val="309017600"/>
        <c:crosses val="max"/>
        <c:crossBetween val="between"/>
      </c:valAx>
      <c:spPr>
        <a:noFill/>
        <a:ln>
          <a:noFill/>
        </a:ln>
        <a:effectLst/>
      </c:spPr>
    </c:plotArea>
    <c:legend>
      <c:legendPos val="b"/>
      <c:layout>
        <c:manualLayout>
          <c:xMode val="edge"/>
          <c:yMode val="edge"/>
          <c:x val="0.1268906233739672"/>
          <c:y val="5.9575645493172319E-2"/>
          <c:w val="0.13766321211568408"/>
          <c:h val="8.37018684326452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legend>
    <c:plotVisOnly val="1"/>
    <c:dispBlanksAs val="gap"/>
    <c:showDLblsOverMax val="0"/>
  </c:chart>
  <c:spPr>
    <a:noFill/>
    <a:ln>
      <a:noFill/>
    </a:ln>
    <a:effectLst/>
  </c:spPr>
  <c:txPr>
    <a:bodyPr/>
    <a:lstStyle/>
    <a:p>
      <a:pPr>
        <a:defRPr sz="1400">
          <a:solidFill>
            <a:schemeClr val="tx1"/>
          </a:solidFill>
          <a:latin typeface="Agency FB" panose="020B0503020202020204" pitchFamily="34" charset="0"/>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90570719602993E-2"/>
          <c:y val="3.317535545023699E-2"/>
          <c:w val="0.92555831265509159"/>
          <c:h val="0.90069836188982288"/>
        </c:manualLayout>
      </c:layout>
      <c:scatterChart>
        <c:scatterStyle val="lineMarker"/>
        <c:varyColors val="0"/>
        <c:ser>
          <c:idx val="0"/>
          <c:order val="0"/>
          <c:tx>
            <c:strRef>
              <c:f>Sheet1!$C$1</c:f>
              <c:strCache>
                <c:ptCount val="1"/>
                <c:pt idx="0">
                  <c:v>Passengers-km</c:v>
                </c:pt>
              </c:strCache>
            </c:strRef>
          </c:tx>
          <c:spPr>
            <a:ln w="19050"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xVal>
            <c:numRef>
              <c:f>Sheet1!$A$2:$A$67</c:f>
              <c:numCache>
                <c:formatCode>General</c:formatCod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numCache>
            </c:numRef>
          </c:xVal>
          <c:yVal>
            <c:numRef>
              <c:f>Sheet1!$C$2:$C$67</c:f>
              <c:numCache>
                <c:formatCode>General</c:formatCode>
                <c:ptCount val="66"/>
                <c:pt idx="1">
                  <c:v>0.25</c:v>
                </c:pt>
                <c:pt idx="2">
                  <c:v>0.14285714285714285</c:v>
                </c:pt>
                <c:pt idx="3">
                  <c:v>0.17499999999999999</c:v>
                </c:pt>
                <c:pt idx="4">
                  <c:v>0.10638297872340426</c:v>
                </c:pt>
                <c:pt idx="5">
                  <c:v>0.17307692307692307</c:v>
                </c:pt>
                <c:pt idx="6">
                  <c:v>0.16393442622950818</c:v>
                </c:pt>
                <c:pt idx="7">
                  <c:v>0.15492957746478872</c:v>
                </c:pt>
                <c:pt idx="8">
                  <c:v>3.6585365853658534E-2</c:v>
                </c:pt>
                <c:pt idx="9">
                  <c:v>0.15294117647058825</c:v>
                </c:pt>
                <c:pt idx="10">
                  <c:v>0.11224489795918367</c:v>
                </c:pt>
                <c:pt idx="11">
                  <c:v>7.3394495412844041E-2</c:v>
                </c:pt>
                <c:pt idx="12">
                  <c:v>0.1111111111111111</c:v>
                </c:pt>
                <c:pt idx="13">
                  <c:v>0.13076923076923078</c:v>
                </c:pt>
                <c:pt idx="14">
                  <c:v>0.16326530612244897</c:v>
                </c:pt>
                <c:pt idx="15">
                  <c:v>0.15789473684210525</c:v>
                </c:pt>
                <c:pt idx="16">
                  <c:v>0.15656565656565657</c:v>
                </c:pt>
                <c:pt idx="17">
                  <c:v>0.19213973799126638</c:v>
                </c:pt>
                <c:pt idx="18">
                  <c:v>0.13186813186813187</c:v>
                </c:pt>
                <c:pt idx="19">
                  <c:v>0.13592233009708737</c:v>
                </c:pt>
                <c:pt idx="20">
                  <c:v>0.31054131054131057</c:v>
                </c:pt>
                <c:pt idx="21">
                  <c:v>7.3913043478260873E-2</c:v>
                </c:pt>
                <c:pt idx="22">
                  <c:v>0.13360323886639677</c:v>
                </c:pt>
                <c:pt idx="23">
                  <c:v>0.10357142857142858</c:v>
                </c:pt>
                <c:pt idx="24">
                  <c:v>6.1488673139158574E-2</c:v>
                </c:pt>
                <c:pt idx="25">
                  <c:v>6.25E-2</c:v>
                </c:pt>
                <c:pt idx="26">
                  <c:v>9.6126255380200865E-2</c:v>
                </c:pt>
                <c:pt idx="27">
                  <c:v>7.0680628272251314E-2</c:v>
                </c:pt>
                <c:pt idx="28">
                  <c:v>0.14425427872860636</c:v>
                </c:pt>
                <c:pt idx="29">
                  <c:v>0.13247863247863248</c:v>
                </c:pt>
                <c:pt idx="30">
                  <c:v>2.7358490566037737E-2</c:v>
                </c:pt>
                <c:pt idx="31">
                  <c:v>2.7548209366391185E-2</c:v>
                </c:pt>
                <c:pt idx="32">
                  <c:v>2.0554066130473638E-2</c:v>
                </c:pt>
                <c:pt idx="33">
                  <c:v>4.2031523642732049E-2</c:v>
                </c:pt>
                <c:pt idx="34">
                  <c:v>7.3949579831932774E-2</c:v>
                </c:pt>
                <c:pt idx="35">
                  <c:v>6.9640062597809083E-2</c:v>
                </c:pt>
                <c:pt idx="36">
                  <c:v>6.2179956108266279E-2</c:v>
                </c:pt>
                <c:pt idx="37">
                  <c:v>9.4352617079889803E-2</c:v>
                </c:pt>
                <c:pt idx="38">
                  <c:v>7.3001887979861554E-2</c:v>
                </c:pt>
                <c:pt idx="39">
                  <c:v>4.0469208211143692E-2</c:v>
                </c:pt>
                <c:pt idx="40">
                  <c:v>6.7643742953776773E-2</c:v>
                </c:pt>
                <c:pt idx="41">
                  <c:v>-2.587117212249208E-2</c:v>
                </c:pt>
                <c:pt idx="42">
                  <c:v>4.5528455284552849E-2</c:v>
                </c:pt>
                <c:pt idx="43">
                  <c:v>1.0368066355624676E-2</c:v>
                </c:pt>
                <c:pt idx="44">
                  <c:v>7.7475628527449977E-2</c:v>
                </c:pt>
                <c:pt idx="45">
                  <c:v>7.047619047619047E-2</c:v>
                </c:pt>
                <c:pt idx="46">
                  <c:v>7.9181494661921703E-2</c:v>
                </c:pt>
                <c:pt idx="47">
                  <c:v>5.9356966199505361E-2</c:v>
                </c:pt>
                <c:pt idx="48">
                  <c:v>1.9844357976653695E-2</c:v>
                </c:pt>
                <c:pt idx="49">
                  <c:v>6.7149942769935134E-2</c:v>
                </c:pt>
                <c:pt idx="50">
                  <c:v>0.14299141937790494</c:v>
                </c:pt>
                <c:pt idx="51">
                  <c:v>-2.9000167972756504E-2</c:v>
                </c:pt>
                <c:pt idx="52">
                  <c:v>5.0002657659616407E-3</c:v>
                </c:pt>
                <c:pt idx="53">
                  <c:v>1.7999799343346209E-2</c:v>
                </c:pt>
                <c:pt idx="54">
                  <c:v>0.14100012846703563</c:v>
                </c:pt>
                <c:pt idx="55">
                  <c:v>7.9999922731251547E-2</c:v>
                </c:pt>
                <c:pt idx="56">
                  <c:v>6.4182663566829556E-2</c:v>
                </c:pt>
                <c:pt idx="57">
                  <c:v>8.2132855794031942E-2</c:v>
                </c:pt>
                <c:pt idx="58">
                  <c:v>1.9977685601577179E-2</c:v>
                </c:pt>
                <c:pt idx="59">
                  <c:v>-1.2201846675649854E-2</c:v>
                </c:pt>
                <c:pt idx="60">
                  <c:v>8.1366501832018198E-2</c:v>
                </c:pt>
                <c:pt idx="61">
                  <c:v>6.5779095341257018E-2</c:v>
                </c:pt>
                <c:pt idx="62">
                  <c:v>5.3493243785336778E-2</c:v>
                </c:pt>
                <c:pt idx="63">
                  <c:v>5.4926885281666511E-2</c:v>
                </c:pt>
                <c:pt idx="64">
                  <c:v>5.9770098977209064E-2</c:v>
                </c:pt>
                <c:pt idx="65">
                  <c:v>7.102829799672862E-2</c:v>
                </c:pt>
              </c:numCache>
            </c:numRef>
          </c:yVal>
          <c:smooth val="0"/>
          <c:extLst>
            <c:ext xmlns:c16="http://schemas.microsoft.com/office/drawing/2014/chart" uri="{C3380CC4-5D6E-409C-BE32-E72D297353CC}">
              <c16:uniqueId val="{00000000-EC78-4758-B536-0F35865A397F}"/>
            </c:ext>
          </c:extLst>
        </c:ser>
        <c:ser>
          <c:idx val="1"/>
          <c:order val="1"/>
          <c:tx>
            <c:strRef>
              <c:f>Sheet1!$E$1</c:f>
              <c:strCache>
                <c:ptCount val="1"/>
                <c:pt idx="0">
                  <c:v>Tons-km</c:v>
                </c:pt>
              </c:strCache>
            </c:strRef>
          </c:tx>
          <c:spPr>
            <a:ln w="19050"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xVal>
            <c:numRef>
              <c:f>Sheet1!$A$2:$A$67</c:f>
              <c:numCache>
                <c:formatCode>General</c:formatCod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numCache>
            </c:numRef>
          </c:xVal>
          <c:yVal>
            <c:numRef>
              <c:f>Sheet1!$E$2:$E$67</c:f>
              <c:numCache>
                <c:formatCode>General</c:formatCode>
                <c:ptCount val="66"/>
                <c:pt idx="1">
                  <c:v>0.18279569892473121</c:v>
                </c:pt>
                <c:pt idx="2">
                  <c:v>9.0909090909090787E-2</c:v>
                </c:pt>
                <c:pt idx="3">
                  <c:v>5.833333333333339E-2</c:v>
                </c:pt>
                <c:pt idx="4">
                  <c:v>7.8740157480315029E-2</c:v>
                </c:pt>
                <c:pt idx="5">
                  <c:v>0.1751824817518248</c:v>
                </c:pt>
                <c:pt idx="6">
                  <c:v>0.11801242236024841</c:v>
                </c:pt>
                <c:pt idx="7">
                  <c:v>8.8888888888888837E-2</c:v>
                </c:pt>
                <c:pt idx="8">
                  <c:v>4.0816326530612283E-2</c:v>
                </c:pt>
                <c:pt idx="9">
                  <c:v>0.15196078431372551</c:v>
                </c:pt>
                <c:pt idx="10">
                  <c:v>0.12765957446808501</c:v>
                </c:pt>
                <c:pt idx="11">
                  <c:v>0.1622641509433963</c:v>
                </c:pt>
                <c:pt idx="12">
                  <c:v>0.16233766233766234</c:v>
                </c:pt>
                <c:pt idx="13">
                  <c:v>0.10893854748603356</c:v>
                </c:pt>
                <c:pt idx="14">
                  <c:v>0.17632241813602006</c:v>
                </c:pt>
                <c:pt idx="15">
                  <c:v>0.26338329764453972</c:v>
                </c:pt>
                <c:pt idx="16">
                  <c:v>0.22542372881355932</c:v>
                </c:pt>
                <c:pt idx="17">
                  <c:v>0.16459197786998608</c:v>
                </c:pt>
                <c:pt idx="18">
                  <c:v>0.2473871733966746</c:v>
                </c:pt>
                <c:pt idx="19">
                  <c:v>0.16976102066076354</c:v>
                </c:pt>
                <c:pt idx="20">
                  <c:v>0.22798307016115907</c:v>
                </c:pt>
                <c:pt idx="21">
                  <c:v>6.8800954464108194E-2</c:v>
                </c:pt>
                <c:pt idx="22">
                  <c:v>0.10393798449612393</c:v>
                </c:pt>
                <c:pt idx="23">
                  <c:v>0.14645244649177031</c:v>
                </c:pt>
                <c:pt idx="24">
                  <c:v>7.3108584868678814E-2</c:v>
                </c:pt>
                <c:pt idx="25">
                  <c:v>1.6894977168949818E-2</c:v>
                </c:pt>
                <c:pt idx="26">
                  <c:v>0.10332285585990131</c:v>
                </c:pt>
                <c:pt idx="27">
                  <c:v>9.0920190468438328E-2</c:v>
                </c:pt>
                <c:pt idx="28">
                  <c:v>8.9535534415220983E-2</c:v>
                </c:pt>
                <c:pt idx="29">
                  <c:v>7.6391028933401869E-2</c:v>
                </c:pt>
                <c:pt idx="30">
                  <c:v>5.1565084616363478E-2</c:v>
                </c:pt>
                <c:pt idx="31">
                  <c:v>4.894576035332894E-2</c:v>
                </c:pt>
                <c:pt idx="32">
                  <c:v>2.1283345349675548E-2</c:v>
                </c:pt>
                <c:pt idx="33">
                  <c:v>0.10445316691610441</c:v>
                </c:pt>
                <c:pt idx="34">
                  <c:v>0.124411945183064</c:v>
                </c:pt>
                <c:pt idx="35">
                  <c:v>5.8665696484604931E-3</c:v>
                </c:pt>
                <c:pt idx="36">
                  <c:v>7.9098471832896339E-2</c:v>
                </c:pt>
                <c:pt idx="37">
                  <c:v>0.11073635697077619</c:v>
                </c:pt>
                <c:pt idx="38">
                  <c:v>9.5773372814545107E-2</c:v>
                </c:pt>
                <c:pt idx="39">
                  <c:v>7.0620836847450075E-2</c:v>
                </c:pt>
                <c:pt idx="40">
                  <c:v>3.0851098035432897E-2</c:v>
                </c:pt>
                <c:pt idx="41">
                  <c:v>-7.6573977324120423E-3</c:v>
                </c:pt>
                <c:pt idx="42">
                  <c:v>6.4922206506364807E-2</c:v>
                </c:pt>
                <c:pt idx="43">
                  <c:v>8.7218311418072514E-2</c:v>
                </c:pt>
                <c:pt idx="44">
                  <c:v>0.12155393574133645</c:v>
                </c:pt>
                <c:pt idx="45">
                  <c:v>7.4298646915014588E-2</c:v>
                </c:pt>
                <c:pt idx="46">
                  <c:v>7.019658649242376E-2</c:v>
                </c:pt>
                <c:pt idx="47">
                  <c:v>0.14604825466335436</c:v>
                </c:pt>
                <c:pt idx="48">
                  <c:v>-1.1894920547441918E-2</c:v>
                </c:pt>
                <c:pt idx="49">
                  <c:v>6.3193121078317468E-2</c:v>
                </c:pt>
                <c:pt idx="50">
                  <c:v>0.16395477953712848</c:v>
                </c:pt>
                <c:pt idx="51">
                  <c:v>-5.7089201877934231E-2</c:v>
                </c:pt>
                <c:pt idx="52">
                  <c:v>6.4441346345349523E-2</c:v>
                </c:pt>
                <c:pt idx="53">
                  <c:v>4.7105842202164315E-2</c:v>
                </c:pt>
                <c:pt idx="54">
                  <c:v>0.13038608953965466</c:v>
                </c:pt>
                <c:pt idx="55">
                  <c:v>-3.605140273784397E-7</c:v>
                </c:pt>
                <c:pt idx="56">
                  <c:v>6.7382987640385666E-2</c:v>
                </c:pt>
                <c:pt idx="57">
                  <c:v>4.6627572116589265E-2</c:v>
                </c:pt>
                <c:pt idx="58">
                  <c:v>-6.5688756996374366E-3</c:v>
                </c:pt>
                <c:pt idx="59">
                  <c:v>-8.7817337821031724E-2</c:v>
                </c:pt>
                <c:pt idx="60">
                  <c:v>0.1935041567673059</c:v>
                </c:pt>
                <c:pt idx="61">
                  <c:v>3.7101084453953518E-3</c:v>
                </c:pt>
                <c:pt idx="62">
                  <c:v>-9.1701138887087079E-3</c:v>
                </c:pt>
                <c:pt idx="63">
                  <c:v>5.928726050047118E-3</c:v>
                </c:pt>
                <c:pt idx="64">
                  <c:v>4.7754112846105583E-2</c:v>
                </c:pt>
                <c:pt idx="65">
                  <c:v>1.9045807673019367E-2</c:v>
                </c:pt>
              </c:numCache>
            </c:numRef>
          </c:yVal>
          <c:smooth val="0"/>
          <c:extLst>
            <c:ext xmlns:c16="http://schemas.microsoft.com/office/drawing/2014/chart" uri="{C3380CC4-5D6E-409C-BE32-E72D297353CC}">
              <c16:uniqueId val="{00000001-EC78-4758-B536-0F35865A397F}"/>
            </c:ext>
          </c:extLst>
        </c:ser>
        <c:ser>
          <c:idx val="2"/>
          <c:order val="2"/>
          <c:tx>
            <c:strRef>
              <c:f>Sheet1!$G$1</c:f>
              <c:strCache>
                <c:ptCount val="1"/>
                <c:pt idx="0">
                  <c:v>GWP</c:v>
                </c:pt>
              </c:strCache>
            </c:strRef>
          </c:tx>
          <c:spPr>
            <a:ln w="19050"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xVal>
            <c:numRef>
              <c:f>Sheet1!$A$2:$A$67</c:f>
              <c:numCache>
                <c:formatCode>General</c:formatCod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numCache>
            </c:numRef>
          </c:xVal>
          <c:yVal>
            <c:numRef>
              <c:f>Sheet1!$G$2:$G$67</c:f>
              <c:numCache>
                <c:formatCode>General</c:formatCode>
                <c:ptCount val="66"/>
                <c:pt idx="1">
                  <c:v>6.6174995197778461E-2</c:v>
                </c:pt>
                <c:pt idx="2">
                  <c:v>4.3993757607247871E-2</c:v>
                </c:pt>
                <c:pt idx="3">
                  <c:v>5.1818090451957927E-2</c:v>
                </c:pt>
                <c:pt idx="4">
                  <c:v>3.346666788185302E-2</c:v>
                </c:pt>
                <c:pt idx="5">
                  <c:v>6.3269576005284406E-2</c:v>
                </c:pt>
                <c:pt idx="6">
                  <c:v>4.1425671807064968E-2</c:v>
                </c:pt>
                <c:pt idx="7">
                  <c:v>3.9294759313738277E-2</c:v>
                </c:pt>
                <c:pt idx="8">
                  <c:v>2.4810486285704557E-2</c:v>
                </c:pt>
                <c:pt idx="9">
                  <c:v>5.4778223463957512E-2</c:v>
                </c:pt>
                <c:pt idx="10">
                  <c:v>5.099998509298851E-2</c:v>
                </c:pt>
                <c:pt idx="11">
                  <c:v>3.8345575622266592E-2</c:v>
                </c:pt>
                <c:pt idx="12">
                  <c:v>5.1375356229609877E-2</c:v>
                </c:pt>
                <c:pt idx="13">
                  <c:v>5.142415395266154E-2</c:v>
                </c:pt>
                <c:pt idx="14">
                  <c:v>6.6883527174173216E-2</c:v>
                </c:pt>
                <c:pt idx="15">
                  <c:v>5.2407663278437502E-2</c:v>
                </c:pt>
                <c:pt idx="16">
                  <c:v>5.5802849276526283E-2</c:v>
                </c:pt>
                <c:pt idx="17">
                  <c:v>3.7943498919107865E-2</c:v>
                </c:pt>
                <c:pt idx="18">
                  <c:v>5.7662190915605288E-2</c:v>
                </c:pt>
                <c:pt idx="19">
                  <c:v>5.9288014926898225E-2</c:v>
                </c:pt>
                <c:pt idx="20">
                  <c:v>4.7796630385147913E-2</c:v>
                </c:pt>
                <c:pt idx="21">
                  <c:v>4.2823890422403657E-2</c:v>
                </c:pt>
                <c:pt idx="22">
                  <c:v>5.4374124735249114E-2</c:v>
                </c:pt>
                <c:pt idx="23">
                  <c:v>6.5330456614804605E-2</c:v>
                </c:pt>
                <c:pt idx="24">
                  <c:v>2.1062852510463935E-2</c:v>
                </c:pt>
                <c:pt idx="25">
                  <c:v>1.3592813126831653E-2</c:v>
                </c:pt>
                <c:pt idx="26">
                  <c:v>5.1100769216947055E-2</c:v>
                </c:pt>
                <c:pt idx="27">
                  <c:v>4.0299705073333095E-2</c:v>
                </c:pt>
                <c:pt idx="28">
                  <c:v>4.4628166265468734E-2</c:v>
                </c:pt>
                <c:pt idx="29">
                  <c:v>4.0917966853806234E-2</c:v>
                </c:pt>
                <c:pt idx="30">
                  <c:v>4.1847266870063987E-2</c:v>
                </c:pt>
                <c:pt idx="31">
                  <c:v>2.2410000000000138E-2</c:v>
                </c:pt>
                <c:pt idx="32">
                  <c:v>6.9199999999999973E-3</c:v>
                </c:pt>
                <c:pt idx="33">
                  <c:v>2.8130000000000096E-2</c:v>
                </c:pt>
                <c:pt idx="34">
                  <c:v>4.8929999999999883E-2</c:v>
                </c:pt>
                <c:pt idx="35">
                  <c:v>3.9320000000000091E-2</c:v>
                </c:pt>
                <c:pt idx="36">
                  <c:v>3.4549999999999949E-2</c:v>
                </c:pt>
                <c:pt idx="37">
                  <c:v>3.752000000000013E-2</c:v>
                </c:pt>
                <c:pt idx="38">
                  <c:v>4.4729999999999846E-2</c:v>
                </c:pt>
                <c:pt idx="39">
                  <c:v>3.852000000000004E-2</c:v>
                </c:pt>
                <c:pt idx="40">
                  <c:v>3.2160000000000022E-2</c:v>
                </c:pt>
                <c:pt idx="41">
                  <c:v>2.2049999999999865E-2</c:v>
                </c:pt>
                <c:pt idx="42">
                  <c:v>2.182000000000002E-2</c:v>
                </c:pt>
                <c:pt idx="43">
                  <c:v>2.1230000000000051E-2</c:v>
                </c:pt>
                <c:pt idx="44">
                  <c:v>3.3989999999999951E-2</c:v>
                </c:pt>
                <c:pt idx="45">
                  <c:v>3.266999999999997E-2</c:v>
                </c:pt>
                <c:pt idx="46">
                  <c:v>3.7600000000000099E-2</c:v>
                </c:pt>
                <c:pt idx="47">
                  <c:v>4.0500000000000071E-2</c:v>
                </c:pt>
                <c:pt idx="48">
                  <c:v>2.5709999999999809E-2</c:v>
                </c:pt>
                <c:pt idx="49">
                  <c:v>3.6269999999999997E-2</c:v>
                </c:pt>
                <c:pt idx="50">
                  <c:v>4.8070000000000043E-2</c:v>
                </c:pt>
                <c:pt idx="51">
                  <c:v>2.2970000000000004E-2</c:v>
                </c:pt>
                <c:pt idx="52">
                  <c:v>2.8569999999999974E-2</c:v>
                </c:pt>
                <c:pt idx="53">
                  <c:v>3.6270000000000122E-2</c:v>
                </c:pt>
                <c:pt idx="54">
                  <c:v>4.8729999999999898E-2</c:v>
                </c:pt>
                <c:pt idx="55">
                  <c:v>4.5730000000000014E-2</c:v>
                </c:pt>
                <c:pt idx="56">
                  <c:v>5.2659999999999929E-2</c:v>
                </c:pt>
                <c:pt idx="57">
                  <c:v>5.4430000000000152E-2</c:v>
                </c:pt>
                <c:pt idx="58">
                  <c:v>2.7849999999999844E-2</c:v>
                </c:pt>
                <c:pt idx="59">
                  <c:v>-6.6300000000000829E-3</c:v>
                </c:pt>
                <c:pt idx="60">
                  <c:v>5.1100000000000048E-2</c:v>
                </c:pt>
                <c:pt idx="61">
                  <c:v>3.8000000000000041E-2</c:v>
                </c:pt>
              </c:numCache>
            </c:numRef>
          </c:yVal>
          <c:smooth val="0"/>
          <c:extLst>
            <c:ext xmlns:c16="http://schemas.microsoft.com/office/drawing/2014/chart" uri="{C3380CC4-5D6E-409C-BE32-E72D297353CC}">
              <c16:uniqueId val="{00000002-EC78-4758-B536-0F35865A397F}"/>
            </c:ext>
          </c:extLst>
        </c:ser>
        <c:dLbls>
          <c:showLegendKey val="0"/>
          <c:showVal val="0"/>
          <c:showCatName val="0"/>
          <c:showSerName val="0"/>
          <c:showPercent val="0"/>
          <c:showBubbleSize val="0"/>
        </c:dLbls>
        <c:axId val="309441664"/>
        <c:axId val="309443584"/>
      </c:scatterChart>
      <c:valAx>
        <c:axId val="309441664"/>
        <c:scaling>
          <c:orientation val="minMax"/>
          <c:max val="2015"/>
          <c:min val="19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400" b="1" i="0" u="none" strike="noStrike" kern="1200" baseline="0">
                <a:solidFill>
                  <a:schemeClr val="tx1"/>
                </a:solidFill>
                <a:latin typeface="Agency FB" panose="020B0503020202020204" pitchFamily="34" charset="0"/>
                <a:ea typeface="+mn-ea"/>
                <a:cs typeface="+mn-cs"/>
              </a:defRPr>
            </a:pPr>
            <a:endParaRPr lang="it-IT"/>
          </a:p>
        </c:txPr>
        <c:crossAx val="309443584"/>
        <c:crosses val="autoZero"/>
        <c:crossBetween val="midCat"/>
        <c:majorUnit val="5"/>
      </c:valAx>
      <c:valAx>
        <c:axId val="309443584"/>
        <c:scaling>
          <c:orientation val="minMax"/>
          <c:max val="0.30000000000000032"/>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crossAx val="3094416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legend>
    <c:plotVisOnly val="1"/>
    <c:dispBlanksAs val="gap"/>
    <c:showDLblsOverMax val="0"/>
  </c:chart>
  <c:spPr>
    <a:noFill/>
    <a:ln>
      <a:noFill/>
    </a:ln>
    <a:effectLst/>
  </c:spPr>
  <c:txPr>
    <a:bodyPr/>
    <a:lstStyle/>
    <a:p>
      <a:pPr>
        <a:defRPr sz="1400">
          <a:solidFill>
            <a:schemeClr val="tx1"/>
          </a:solidFill>
          <a:latin typeface="Agency FB" panose="020B0503020202020204" pitchFamily="34" charset="0"/>
        </a:defRPr>
      </a:pPr>
      <a:endParaRPr lang="it-I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mmons.wikimedia.org/wiki/File:World-airport-map-2008.pn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openflights.svn.sourceforge.net/viewvc/openflights/openflights/data/map-routes.php?view=markup" TargetMode="External"/><Relationship Id="rId5" Type="http://schemas.openxmlformats.org/officeDocument/2006/relationships/hyperlink" Target="http://openflights.org/data.html" TargetMode="External"/><Relationship Id="rId4" Type="http://schemas.openxmlformats.org/officeDocument/2006/relationships/hyperlink" Target="http://arm.64hosts.co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a:t>Geografia delle Reti EC 503</a:t>
            </a:r>
          </a:p>
          <a:p>
            <a:r>
              <a:rPr lang="it-IT"/>
              <a:t>I Modulo</a:t>
            </a:r>
          </a:p>
          <a:p>
            <a:r>
              <a:rPr lang="it-IT"/>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dirty="0" err="1"/>
              <a:t>Slides</a:t>
            </a:r>
            <a:r>
              <a:rPr lang="it-IT" dirty="0"/>
              <a:t> with (*) in </a:t>
            </a:r>
            <a:r>
              <a:rPr lang="it-IT" dirty="0" err="1"/>
              <a:t>footnotes</a:t>
            </a:r>
            <a:r>
              <a:rPr lang="it-IT" dirty="0"/>
              <a:t> </a:t>
            </a:r>
            <a:r>
              <a:rPr lang="it-IT" dirty="0" err="1"/>
              <a:t>have</a:t>
            </a:r>
            <a:r>
              <a:rPr lang="it-IT" dirty="0"/>
              <a:t> </a:t>
            </a:r>
            <a:r>
              <a:rPr lang="it-IT" dirty="0" err="1"/>
              <a:t>been</a:t>
            </a:r>
            <a:r>
              <a:rPr lang="it-IT" dirty="0"/>
              <a:t> </a:t>
            </a:r>
            <a:r>
              <a:rPr lang="it-IT" dirty="0" err="1"/>
              <a:t>modified</a:t>
            </a:r>
            <a:r>
              <a:rPr lang="it-IT" dirty="0"/>
              <a:t> by Jean-Paul </a:t>
            </a:r>
            <a:r>
              <a:rPr lang="it-IT" dirty="0" err="1"/>
              <a:t>Rodrigue</a:t>
            </a:r>
            <a:r>
              <a:rPr lang="it-IT" dirty="0"/>
              <a:t> </a:t>
            </a:r>
            <a:r>
              <a:rPr lang="it-IT" dirty="0" err="1"/>
              <a:t>materials</a:t>
            </a:r>
            <a:r>
              <a:rPr lang="it-IT" dirty="0"/>
              <a:t>. (</a:t>
            </a:r>
            <a:r>
              <a:rPr lang="it-IT" dirty="0" err="1"/>
              <a:t>see</a:t>
            </a:r>
            <a:r>
              <a:rPr lang="it-IT" dirty="0"/>
              <a:t> copyright). I </a:t>
            </a:r>
            <a:r>
              <a:rPr lang="it-IT" dirty="0" err="1"/>
              <a:t>have</a:t>
            </a:r>
            <a:r>
              <a:rPr lang="it-IT" dirty="0"/>
              <a:t> </a:t>
            </a:r>
            <a:r>
              <a:rPr lang="it-IT" dirty="0" err="1"/>
              <a:t>modified</a:t>
            </a:r>
            <a:r>
              <a:rPr lang="it-IT" dirty="0"/>
              <a:t> and </a:t>
            </a:r>
            <a:r>
              <a:rPr lang="it-IT" dirty="0" err="1"/>
              <a:t>elaborated</a:t>
            </a:r>
            <a:r>
              <a:rPr lang="it-IT" dirty="0"/>
              <a:t> </a:t>
            </a:r>
            <a:r>
              <a:rPr lang="it-IT" dirty="0" err="1"/>
              <a:t>materials</a:t>
            </a:r>
            <a:r>
              <a:rPr lang="it-IT" dirty="0"/>
              <a:t> in </a:t>
            </a:r>
            <a:r>
              <a:rPr lang="it-IT" dirty="0" err="1"/>
              <a:t>order</a:t>
            </a:r>
            <a:r>
              <a:rPr lang="it-IT" dirty="0"/>
              <a:t> to be </a:t>
            </a:r>
            <a:r>
              <a:rPr lang="it-IT" dirty="0" err="1"/>
              <a:t>suitable</a:t>
            </a:r>
            <a:r>
              <a:rPr lang="it-IT" dirty="0"/>
              <a:t> for the </a:t>
            </a:r>
            <a:r>
              <a:rPr lang="it-IT" dirty="0" err="1"/>
              <a:t>current</a:t>
            </a:r>
            <a:r>
              <a:rPr lang="it-IT" dirty="0"/>
              <a:t> </a:t>
            </a:r>
            <a:r>
              <a:rPr lang="it-IT" dirty="0" err="1"/>
              <a:t>course</a:t>
            </a:r>
            <a:r>
              <a:rPr lang="it-IT" dirty="0"/>
              <a:t>. </a:t>
            </a:r>
          </a:p>
          <a:p>
            <a:pPr eaLnBrk="1" hangingPunct="1">
              <a:spcBef>
                <a:spcPct val="0"/>
              </a:spcBef>
            </a:pPr>
            <a:r>
              <a:rPr lang="en-US" dirty="0">
                <a:solidFill>
                  <a:srgbClr val="1C1C1C"/>
                </a:solidFill>
              </a:rPr>
              <a:t>Copyright © 1998-2010, Dr. Jean-Paul </a:t>
            </a:r>
            <a:r>
              <a:rPr lang="en-US" dirty="0" err="1">
                <a:solidFill>
                  <a:srgbClr val="1C1C1C"/>
                </a:solidFill>
              </a:rPr>
              <a:t>Rodrigue</a:t>
            </a:r>
            <a:r>
              <a:rPr lang="en-US" dirty="0">
                <a:solidFill>
                  <a:srgbClr val="1C1C1C"/>
                </a:solidFill>
              </a:rPr>
              <a:t>, Dept. of Global Studies &amp; Geography, Hofstra University. For personal or classroom use ONLY. </a:t>
            </a:r>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6B8DD12-AD21-46DD-BC75-2F9DF44C61F1}" type="slidenum">
              <a:rPr lang="en-US" smtClean="0"/>
              <a:pPr/>
              <a:t>14</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a:t>Source: Airlines</a:t>
            </a:r>
            <a:r>
              <a:rPr lang="en-US" baseline="0" dirty="0"/>
              <a:t> for America</a:t>
            </a:r>
            <a:r>
              <a:rPr lang="en-US" dirty="0"/>
              <a:t>. </a:t>
            </a:r>
          </a:p>
          <a:p>
            <a:r>
              <a:rPr lang="en-US" dirty="0"/>
              <a:t>http://airlines.org/data/annual-results-world-airlines/</a:t>
            </a:r>
          </a:p>
        </p:txBody>
      </p:sp>
    </p:spTree>
    <p:extLst>
      <p:ext uri="{BB962C8B-B14F-4D97-AF65-F5344CB8AC3E}">
        <p14:creationId xmlns:p14="http://schemas.microsoft.com/office/powerpoint/2010/main" val="95519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2D3AA81-22C1-411F-99FB-94C7B587EA6C}" type="slidenum">
              <a:rPr lang="en-US" smtClean="0"/>
              <a:pPr/>
              <a:t>15</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r>
              <a:rPr lang="en-US"/>
              <a:t>Source: Air Transport Association and Worldwatch Institute.</a:t>
            </a:r>
          </a:p>
        </p:txBody>
      </p:sp>
    </p:spTree>
    <p:extLst>
      <p:ext uri="{BB962C8B-B14F-4D97-AF65-F5344CB8AC3E}">
        <p14:creationId xmlns:p14="http://schemas.microsoft.com/office/powerpoint/2010/main" val="238103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074495E-6911-42D8-96A8-04E3A0F6B40C}" type="slidenum">
              <a:rPr lang="en-US" smtClean="0"/>
              <a:pPr/>
              <a:t>16</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72716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62FCDE3-CBA8-4C5B-B1D1-F080A6165545}" type="slidenum">
              <a:rPr lang="en-US" smtClean="0"/>
              <a:pPr/>
              <a:t>17</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0388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a:t>Source: adapted from Graham, B. and T. Vowles (2006) “Carriers within carriers: a strategic response to low-cost airline competition”, Transport Reviews, Vol. 26, pp. 105-126.</a:t>
            </a:r>
          </a:p>
        </p:txBody>
      </p:sp>
      <p:sp>
        <p:nvSpPr>
          <p:cNvPr id="128004" name="Slide Number Placeholder 3"/>
          <p:cNvSpPr>
            <a:spLocks noGrp="1"/>
          </p:cNvSpPr>
          <p:nvPr>
            <p:ph type="sldNum" sz="quarter" idx="5"/>
          </p:nvPr>
        </p:nvSpPr>
        <p:spPr>
          <a:noFill/>
        </p:spPr>
        <p:txBody>
          <a:bodyPr/>
          <a:lstStyle/>
          <a:p>
            <a:fld id="{AC57E18A-2339-4AB5-B606-64F5F0426845}" type="slidenum">
              <a:rPr lang="en-US" smtClean="0"/>
              <a:pPr/>
              <a:t>18</a:t>
            </a:fld>
            <a:endParaRPr lang="en-US"/>
          </a:p>
        </p:txBody>
      </p:sp>
    </p:spTree>
    <p:extLst>
      <p:ext uri="{BB962C8B-B14F-4D97-AF65-F5344CB8AC3E}">
        <p14:creationId xmlns:p14="http://schemas.microsoft.com/office/powerpoint/2010/main" val="344250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a:p>
        </p:txBody>
      </p:sp>
      <p:sp>
        <p:nvSpPr>
          <p:cNvPr id="129028" name="Slide Number Placeholder 3"/>
          <p:cNvSpPr>
            <a:spLocks noGrp="1"/>
          </p:cNvSpPr>
          <p:nvPr>
            <p:ph type="sldNum" sz="quarter" idx="5"/>
          </p:nvPr>
        </p:nvSpPr>
        <p:spPr>
          <a:noFill/>
        </p:spPr>
        <p:txBody>
          <a:bodyPr/>
          <a:lstStyle/>
          <a:p>
            <a:fld id="{EFA49D25-5CF1-443C-9579-65055F5D9C38}" type="slidenum">
              <a:rPr lang="en-US" smtClean="0"/>
              <a:pPr/>
              <a:t>19</a:t>
            </a:fld>
            <a:endParaRPr lang="en-US"/>
          </a:p>
        </p:txBody>
      </p:sp>
    </p:spTree>
    <p:extLst>
      <p:ext uri="{BB962C8B-B14F-4D97-AF65-F5344CB8AC3E}">
        <p14:creationId xmlns:p14="http://schemas.microsoft.com/office/powerpoint/2010/main" val="91518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46125DA-7D6E-4329-A949-6FBAE7E95899}" type="slidenum">
              <a:rPr lang="en-US" smtClean="0"/>
              <a:pPr/>
              <a:t>20</a:t>
            </a:fld>
            <a:endParaRPr lang="en-US"/>
          </a:p>
        </p:txBody>
      </p:sp>
      <p:sp>
        <p:nvSpPr>
          <p:cNvPr id="130051" name="Rectangle 2"/>
          <p:cNvSpPr>
            <a:spLocks noGrp="1" noRot="1" noChangeAspect="1" noChangeArrowheads="1" noTextEdit="1"/>
          </p:cNvSpPr>
          <p:nvPr>
            <p:ph type="sldImg"/>
          </p:nvPr>
        </p:nvSpPr>
        <p:spPr>
          <a:xfrm>
            <a:off x="909638" y="744538"/>
            <a:ext cx="4962525" cy="3722687"/>
          </a:xfrm>
          <a:ln/>
        </p:spPr>
      </p:sp>
      <p:sp>
        <p:nvSpPr>
          <p:cNvPr id="130052" name="Rectangle 3"/>
          <p:cNvSpPr>
            <a:spLocks noGrp="1" noChangeArrowheads="1"/>
          </p:cNvSpPr>
          <p:nvPr>
            <p:ph type="body" idx="1"/>
          </p:nvPr>
        </p:nvSpPr>
        <p:spPr>
          <a:xfrm>
            <a:off x="678180" y="4715154"/>
            <a:ext cx="5425440" cy="4466987"/>
          </a:xfrm>
          <a:noFill/>
          <a:ln/>
        </p:spPr>
        <p:txBody>
          <a:bodyPr/>
          <a:lstStyle/>
          <a:p>
            <a:pPr>
              <a:spcBef>
                <a:spcPct val="0"/>
              </a:spcBef>
            </a:pPr>
            <a:r>
              <a:rPr lang="en-US" sz="1600"/>
              <a:t>Source: </a:t>
            </a:r>
            <a:r>
              <a:rPr lang="en-US" sz="1600" i="1"/>
              <a:t>Air Transport World</a:t>
            </a:r>
            <a:r>
              <a:rPr lang="en-US" sz="1600"/>
              <a:t>, July 2006.</a:t>
            </a:r>
          </a:p>
          <a:p>
            <a:endParaRPr lang="en-US"/>
          </a:p>
        </p:txBody>
      </p:sp>
    </p:spTree>
    <p:extLst>
      <p:ext uri="{BB962C8B-B14F-4D97-AF65-F5344CB8AC3E}">
        <p14:creationId xmlns:p14="http://schemas.microsoft.com/office/powerpoint/2010/main" val="1666172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426F1A9-BA06-4754-9447-14A27B7985EE}" type="slidenum">
              <a:rPr lang="en-US" smtClean="0"/>
              <a:pPr/>
              <a:t>21</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10774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98C607EC-DA17-4597-8320-B31B7700C03C}" type="slidenum">
              <a:rPr lang="en-US" smtClean="0"/>
              <a:pPr/>
              <a:t>22</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r>
              <a:rPr lang="en-US"/>
              <a:t>Source: Adapted from O’Connor, K. (1995) “Airport Development in Southeast Asia”, Journal of Transport Geography, Vol. 3, No. 4, pp. 269-279.</a:t>
            </a:r>
          </a:p>
        </p:txBody>
      </p:sp>
    </p:spTree>
    <p:extLst>
      <p:ext uri="{BB962C8B-B14F-4D97-AF65-F5344CB8AC3E}">
        <p14:creationId xmlns:p14="http://schemas.microsoft.com/office/powerpoint/2010/main" val="260055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2A6D35FB-9FF9-4192-9658-0A5375D97B6D}" type="slidenum">
              <a:rPr lang="en-US" smtClean="0"/>
              <a:pPr/>
              <a:t>23</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7893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Map of scheduled airline traffic around the world, circa June 2009. Contains 54317 routes, rendered at 25% transparency. Base map is NASA Blue Marble (PD) plus airports from </a:t>
            </a:r>
            <a:r>
              <a:rPr lang="it-IT" altLang="it-IT">
                <a:hlinkClick r:id="rId3" tooltip="File:World-airport-map-2008.png"/>
              </a:rPr>
              <a:t>file:World-airport-map-2008.png</a:t>
            </a:r>
            <a:r>
              <a:rPr lang="it-IT" altLang="it-IT"/>
              <a:t>, route data is from </a:t>
            </a:r>
            <a:r>
              <a:rPr lang="it-IT" altLang="it-IT">
                <a:hlinkClick r:id="rId4"/>
              </a:rPr>
              <a:t>Airline Route Mapper</a:t>
            </a:r>
            <a:r>
              <a:rPr lang="it-IT" altLang="it-IT"/>
              <a:t>, rendering by </a:t>
            </a:r>
            <a:r>
              <a:rPr lang="it-IT" altLang="it-IT">
                <a:hlinkClick r:id="rId5"/>
              </a:rPr>
              <a:t>OpenFlights</a:t>
            </a:r>
            <a:r>
              <a:rPr lang="it-IT" altLang="it-IT"/>
              <a:t> (Open Database License). PHP source code for rendering available at the </a:t>
            </a:r>
            <a:r>
              <a:rPr lang="it-IT" altLang="it-IT">
                <a:hlinkClick r:id="rId6"/>
              </a:rPr>
              <a:t>OpenFlights SVN</a:t>
            </a:r>
            <a:r>
              <a:rPr lang="it-IT" altLang="it-IT"/>
              <a:t>.</a:t>
            </a:r>
          </a:p>
        </p:txBody>
      </p:sp>
      <p:sp>
        <p:nvSpPr>
          <p:cNvPr id="51204" name="Segnaposto intestazione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it-IT" altLang="it-IT"/>
              <a:t>Diparimento di Scienze Geografiche e Storiche - Introduzione ai GIS</a:t>
            </a:r>
          </a:p>
        </p:txBody>
      </p:sp>
      <p:sp>
        <p:nvSpPr>
          <p:cNvPr id="51205" name="Segnaposto numero diapositiva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AE944F-E71B-4312-92BC-12A1F357071B}" type="slidenum">
              <a:rPr lang="it-IT" altLang="it-IT" smtClean="0"/>
              <a:pPr>
                <a:spcBef>
                  <a:spcPct val="0"/>
                </a:spcBef>
              </a:pPr>
              <a:t>4</a:t>
            </a:fld>
            <a:endParaRPr lang="it-IT" altLang="it-IT"/>
          </a:p>
        </p:txBody>
      </p:sp>
    </p:spTree>
    <p:extLst>
      <p:ext uri="{BB962C8B-B14F-4D97-AF65-F5344CB8AC3E}">
        <p14:creationId xmlns:p14="http://schemas.microsoft.com/office/powerpoint/2010/main" val="274501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IATA, World Air Transport Statistics. In revenue passenger-km.</a:t>
            </a:r>
          </a:p>
          <a:p>
            <a:endParaRPr lang="en-US" dirty="0"/>
          </a:p>
        </p:txBody>
      </p:sp>
      <p:sp>
        <p:nvSpPr>
          <p:cNvPr id="4" name="Slide Number Placeholder 3"/>
          <p:cNvSpPr>
            <a:spLocks noGrp="1"/>
          </p:cNvSpPr>
          <p:nvPr>
            <p:ph type="sldNum" sz="quarter" idx="10"/>
          </p:nvPr>
        </p:nvSpPr>
        <p:spPr/>
        <p:txBody>
          <a:bodyPr/>
          <a:lstStyle/>
          <a:p>
            <a:pPr>
              <a:defRPr/>
            </a:pPr>
            <a:fld id="{1EA2A799-9E76-4F89-916B-CB5E7CF71BE2}" type="slidenum">
              <a:rPr lang="en-US" smtClean="0"/>
              <a:pPr>
                <a:defRPr/>
              </a:pPr>
              <a:t>24</a:t>
            </a:fld>
            <a:endParaRPr lang="en-US"/>
          </a:p>
        </p:txBody>
      </p:sp>
    </p:spTree>
    <p:extLst>
      <p:ext uri="{BB962C8B-B14F-4D97-AF65-F5344CB8AC3E}">
        <p14:creationId xmlns:p14="http://schemas.microsoft.com/office/powerpoint/2010/main" val="2541845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Amadeus.</a:t>
            </a:r>
          </a:p>
          <a:p>
            <a:endParaRPr lang="en-US" dirty="0"/>
          </a:p>
        </p:txBody>
      </p:sp>
      <p:sp>
        <p:nvSpPr>
          <p:cNvPr id="4" name="Slide Number Placeholder 3"/>
          <p:cNvSpPr>
            <a:spLocks noGrp="1"/>
          </p:cNvSpPr>
          <p:nvPr>
            <p:ph type="sldNum" sz="quarter" idx="10"/>
          </p:nvPr>
        </p:nvSpPr>
        <p:spPr/>
        <p:txBody>
          <a:bodyPr/>
          <a:lstStyle/>
          <a:p>
            <a:pPr>
              <a:defRPr/>
            </a:pPr>
            <a:fld id="{1EA2A799-9E76-4F89-916B-CB5E7CF71BE2}" type="slidenum">
              <a:rPr lang="en-US" smtClean="0"/>
              <a:pPr>
                <a:defRPr/>
              </a:pPr>
              <a:t>26</a:t>
            </a:fld>
            <a:endParaRPr lang="en-US"/>
          </a:p>
        </p:txBody>
      </p:sp>
    </p:spTree>
    <p:extLst>
      <p:ext uri="{BB962C8B-B14F-4D97-AF65-F5344CB8AC3E}">
        <p14:creationId xmlns:p14="http://schemas.microsoft.com/office/powerpoint/2010/main" val="397131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73A8D89-A4E1-45D4-9330-D7EA225E7899}" type="slidenum">
              <a:rPr lang="en-US" smtClean="0"/>
              <a:pPr/>
              <a:t>6</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dirty="0"/>
              <a:t>Source: adapted from C. </a:t>
            </a:r>
            <a:r>
              <a:rPr lang="en-US" dirty="0" err="1"/>
              <a:t>Allaz</a:t>
            </a:r>
            <a:r>
              <a:rPr lang="en-US" dirty="0"/>
              <a:t> (2005) History of Air Cargo and Airmail from the 18th Century, London: Christopher </a:t>
            </a:r>
            <a:r>
              <a:rPr lang="en-US" dirty="0" err="1"/>
              <a:t>Foyle</a:t>
            </a:r>
            <a:r>
              <a:rPr lang="en-US" dirty="0"/>
              <a:t> Publishing.</a:t>
            </a:r>
          </a:p>
        </p:txBody>
      </p:sp>
    </p:spTree>
    <p:extLst>
      <p:ext uri="{BB962C8B-B14F-4D97-AF65-F5344CB8AC3E}">
        <p14:creationId xmlns:p14="http://schemas.microsoft.com/office/powerpoint/2010/main" val="330089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4B8434E-14C3-4C52-8AFE-254043D8B020}" type="slidenum">
              <a:rPr lang="en-US" smtClean="0"/>
              <a:pPr/>
              <a:t>7</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a:t>Source: Based on historic timetables available at www.airchive.com.</a:t>
            </a:r>
          </a:p>
        </p:txBody>
      </p:sp>
    </p:spTree>
    <p:extLst>
      <p:ext uri="{BB962C8B-B14F-4D97-AF65-F5344CB8AC3E}">
        <p14:creationId xmlns:p14="http://schemas.microsoft.com/office/powerpoint/2010/main" val="30592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D4B6530-374E-4048-92D0-2E8A9484B88E}" type="slidenum">
              <a:rPr lang="en-US" smtClean="0"/>
              <a:pPr/>
              <a:t>8</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a:t>Source: adapted from B. J. Graham (1995) Geography and Air Transport, New York: Wiley, p. 13.</a:t>
            </a:r>
          </a:p>
        </p:txBody>
      </p:sp>
    </p:spTree>
    <p:extLst>
      <p:ext uri="{BB962C8B-B14F-4D97-AF65-F5344CB8AC3E}">
        <p14:creationId xmlns:p14="http://schemas.microsoft.com/office/powerpoint/2010/main" val="403853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DA520A7-B1A3-45E5-91AC-D686A26CC5FC}" type="slidenum">
              <a:rPr lang="en-US" smtClean="0"/>
              <a:pPr/>
              <a:t>9</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9243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A482983-48D2-47F5-8239-DF974BC82452}" type="slidenum">
              <a:rPr lang="en-US" smtClean="0"/>
              <a:pPr/>
              <a:t>10</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4699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FAEF1A3-095F-4BDA-B459-B912453882C2}" type="slidenum">
              <a:rPr lang="en-US" smtClean="0"/>
              <a:pPr/>
              <a:t>11</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a:t>Source: Updated from Bowen, J. (2004) “World-Shapers: The Geographical Implications of Several Influential Jet Aircraft”, paper presented at the 2004 Conference of the American Association of Geographers.</a:t>
            </a:r>
          </a:p>
        </p:txBody>
      </p:sp>
    </p:spTree>
    <p:extLst>
      <p:ext uri="{BB962C8B-B14F-4D97-AF65-F5344CB8AC3E}">
        <p14:creationId xmlns:p14="http://schemas.microsoft.com/office/powerpoint/2010/main" val="412386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E908713-2400-4B2A-B669-C8C7CD1DF742}" type="slidenum">
              <a:rPr lang="en-US" smtClean="0"/>
              <a:pPr/>
              <a:t>12</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US"/>
              <a:t>Source: adapted from T.R. Leinbach and J.T. Bowen (2004) Airspaces: Air Transport, Technology and Society, in D.B. Brunn, S.L. Cutter and J.W. Harrington (eds) Geography and Technology, Dordretch, The Netherlands: Kluwer.</a:t>
            </a:r>
          </a:p>
        </p:txBody>
      </p:sp>
    </p:spTree>
    <p:extLst>
      <p:ext uri="{BB962C8B-B14F-4D97-AF65-F5344CB8AC3E}">
        <p14:creationId xmlns:p14="http://schemas.microsoft.com/office/powerpoint/2010/main" val="275773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a:latin typeface="Arial" charset="0"/>
              </a:rPr>
              <a:t>Economic</a:t>
            </a:r>
            <a:r>
              <a:rPr lang="it-IT" sz="3600" b="1" dirty="0">
                <a:latin typeface="Arial" charset="0"/>
              </a:rPr>
              <a:t> </a:t>
            </a:r>
            <a:r>
              <a:rPr lang="it-IT" sz="3600" b="1" dirty="0" err="1">
                <a:latin typeface="Arial" charset="0"/>
              </a:rPr>
              <a:t>Geography</a:t>
            </a:r>
            <a:r>
              <a:rPr lang="it-IT" sz="3600" b="1" dirty="0">
                <a:latin typeface="Arial" charset="0"/>
              </a:rPr>
              <a:t> </a:t>
            </a:r>
            <a:br>
              <a:rPr lang="it-IT" sz="3600" b="1" dirty="0">
                <a:latin typeface="Arial" charset="0"/>
              </a:rPr>
            </a:br>
            <a:br>
              <a:rPr lang="it-IT" sz="3600" b="1">
                <a:latin typeface="Arial" charset="0"/>
              </a:rPr>
            </a:br>
            <a:r>
              <a:rPr lang="it-IT" sz="2400">
                <a:latin typeface="Arial" charset="0"/>
              </a:rPr>
              <a:t>6 </a:t>
            </a:r>
            <a:r>
              <a:rPr lang="it-IT" sz="2400" dirty="0">
                <a:latin typeface="Arial" charset="0"/>
              </a:rPr>
              <a:t>– </a:t>
            </a:r>
            <a:r>
              <a:rPr lang="it-IT" sz="2400" dirty="0" err="1">
                <a:latin typeface="Arial" charset="0"/>
              </a:rPr>
              <a:t>Transport</a:t>
            </a:r>
            <a:r>
              <a:rPr lang="it-IT" sz="2400" dirty="0">
                <a:latin typeface="Arial" charset="0"/>
              </a:rPr>
              <a:t> and location</a:t>
            </a:r>
            <a:endParaRPr lang="it-IT" sz="2000" b="1" i="1" dirty="0">
              <a:latin typeface="Arial" charset="0"/>
            </a:endParaRPr>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dirty="0"/>
          </a:p>
        </p:txBody>
      </p:sp>
      <p:sp>
        <p:nvSpPr>
          <p:cNvPr id="6" name="Rectangle 3" descr="Rectangle: Click to edit Master text styles&#10;Second level&#10;Third level&#10;Fourth level&#10;Fifth level"/>
          <p:cNvSpPr txBox="1">
            <a:spLocks noChangeArrowheads="1"/>
          </p:cNvSpPr>
          <p:nvPr/>
        </p:nvSpPr>
        <p:spPr bwMode="auto">
          <a:xfrm>
            <a:off x="1143000" y="3462338"/>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dirty="0"/>
          </a:p>
          <a:p>
            <a:pPr eaLnBrk="1" hangingPunct="1"/>
            <a:endParaRPr lang="it-IT" sz="1800" kern="0" dirty="0"/>
          </a:p>
          <a:p>
            <a:pPr eaLnBrk="1" hangingPunct="1"/>
            <a:r>
              <a:rPr lang="it-IT" sz="1800" kern="0" dirty="0"/>
              <a:t>121EC</a:t>
            </a:r>
          </a:p>
          <a:p>
            <a:pPr eaLnBrk="1" hangingPunct="1"/>
            <a:endParaRPr lang="it-IT" sz="1800" kern="0" dirty="0"/>
          </a:p>
          <a:p>
            <a:pPr eaLnBrk="1" hangingPunct="1">
              <a:spcBef>
                <a:spcPct val="15000"/>
              </a:spcBef>
            </a:pPr>
            <a:r>
              <a:rPr lang="it-IT" sz="1600" kern="0" dirty="0"/>
              <a:t>A.Y. </a:t>
            </a:r>
            <a:r>
              <a:rPr lang="it-IT" sz="1600" kern="0"/>
              <a:t>2023/2024</a:t>
            </a:r>
            <a:endParaRPr lang="it-IT" sz="1600" kern="0" dirty="0"/>
          </a:p>
          <a:p>
            <a:pPr eaLnBrk="1" hangingPunct="1">
              <a:spcBef>
                <a:spcPct val="15000"/>
              </a:spcBef>
            </a:pPr>
            <a:r>
              <a:rPr lang="it-IT" sz="1600" kern="0" dirty="0"/>
              <a:t>Dr. Giuseppe Borruso</a:t>
            </a:r>
          </a:p>
          <a:p>
            <a:pPr eaLnBrk="1" hangingPunct="1">
              <a:spcBef>
                <a:spcPct val="15000"/>
              </a:spcBef>
            </a:pPr>
            <a:r>
              <a:rPr lang="it-IT" sz="1600" kern="0" dirty="0" err="1"/>
              <a:t>Department</a:t>
            </a:r>
            <a:r>
              <a:rPr lang="it-IT" sz="1600" kern="0" dirty="0"/>
              <a:t> of </a:t>
            </a:r>
            <a:r>
              <a:rPr lang="it-IT" sz="1600" kern="0" dirty="0" err="1"/>
              <a:t>Economics</a:t>
            </a:r>
            <a:r>
              <a:rPr lang="it-IT" sz="1600" kern="0" dirty="0"/>
              <a:t>, Business, </a:t>
            </a:r>
            <a:r>
              <a:rPr lang="it-IT" sz="1600" kern="0" dirty="0" err="1"/>
              <a:t>Mathematics</a:t>
            </a:r>
            <a:r>
              <a:rPr lang="it-IT" sz="1600" kern="0" dirty="0"/>
              <a:t> and </a:t>
            </a:r>
            <a:r>
              <a:rPr lang="it-IT" sz="1600" kern="0" dirty="0" err="1"/>
              <a:t>Statistics</a:t>
            </a:r>
            <a:endParaRPr lang="it-IT" sz="1600" kern="0" dirty="0"/>
          </a:p>
          <a:p>
            <a:pPr eaLnBrk="1" hangingPunct="1">
              <a:spcBef>
                <a:spcPct val="15000"/>
              </a:spcBef>
            </a:pPr>
            <a:r>
              <a:rPr lang="it-IT" sz="1600" kern="0" dirty="0" err="1"/>
              <a:t>University</a:t>
            </a:r>
            <a:r>
              <a:rPr lang="it-IT" sz="1600" kern="0" dirty="0"/>
              <a:t> of Trieste</a:t>
            </a:r>
          </a:p>
          <a:p>
            <a:pPr eaLnBrk="1" hangingPunct="1">
              <a:spcBef>
                <a:spcPct val="15000"/>
              </a:spcBef>
            </a:pPr>
            <a:r>
              <a:rPr lang="it-IT" sz="1600" kern="0" dirty="0"/>
              <a:t>E-mail. </a:t>
            </a:r>
            <a:r>
              <a:rPr lang="it-IT" sz="1600" kern="0" dirty="0">
                <a:hlinkClick r:id="rId4"/>
              </a:rPr>
              <a:t>giuseppe.borruso@econ.units.it</a:t>
            </a:r>
            <a:endParaRPr lang="it-IT" sz="1600" kern="0" dirty="0"/>
          </a:p>
          <a:p>
            <a:pPr eaLnBrk="1" hangingPunct="1">
              <a:spcBef>
                <a:spcPct val="15000"/>
              </a:spcBef>
            </a:pPr>
            <a:r>
              <a:rPr lang="it-IT" sz="1600" kern="0" dirty="0" err="1"/>
              <a:t>Ph</a:t>
            </a:r>
            <a:r>
              <a:rPr lang="it-IT" sz="1600" kern="0" dirty="0"/>
              <a:t>. +39 040 558 </a:t>
            </a:r>
            <a:r>
              <a:rPr lang="it-IT" sz="1600" b="1" kern="0" dirty="0"/>
              <a:t>7008</a:t>
            </a:r>
          </a:p>
          <a:p>
            <a:pPr eaLnBrk="1" hangingPunct="1">
              <a:spcBef>
                <a:spcPct val="15000"/>
              </a:spcBef>
            </a:pPr>
            <a:r>
              <a:rPr lang="it-IT" sz="1600" kern="0" dirty="0" err="1"/>
              <a:t>Skype</a:t>
            </a:r>
            <a:r>
              <a:rPr lang="it-IT" sz="1600" kern="0" dirty="0"/>
              <a:t>:  </a:t>
            </a:r>
            <a:r>
              <a:rPr lang="it-IT" sz="1600" kern="0" dirty="0" err="1"/>
              <a:t>giuseppe.borruso</a:t>
            </a:r>
            <a:r>
              <a:rPr lang="it-IT" sz="1600" kern="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US"/>
              <a:t>Concorde Services, 1976-2003</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51" y="260648"/>
            <a:ext cx="8046720" cy="5806908"/>
          </a:xfrm>
          <a:prstGeom prst="rect">
            <a:avLst/>
          </a:prstGeom>
        </p:spPr>
      </p:pic>
      <p:sp>
        <p:nvSpPr>
          <p:cNvPr id="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582023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Average Airfare (roundtrip) between New York and London, 1946-2015 (in 2012 dollars)</a:t>
            </a:r>
            <a:br>
              <a:rPr lang="en-US" sz="1400" dirty="0"/>
            </a:br>
            <a:endParaRPr lang="en-US" sz="1400" dirty="0"/>
          </a:p>
        </p:txBody>
      </p:sp>
      <p:graphicFrame>
        <p:nvGraphicFramePr>
          <p:cNvPr id="5" name="Object 5"/>
          <p:cNvGraphicFramePr>
            <a:graphicFrameLocks noGrp="1" noChangeAspect="1"/>
          </p:cNvGraphicFramePr>
          <p:nvPr>
            <p:ph idx="1"/>
            <p:extLst>
              <p:ext uri="{D42A27DB-BD31-4B8C-83A1-F6EECF244321}">
                <p14:modId xmlns:p14="http://schemas.microsoft.com/office/powerpoint/2010/main" val="1454402546"/>
              </p:ext>
            </p:extLst>
          </p:nvPr>
        </p:nvGraphicFramePr>
        <p:xfrm>
          <a:off x="92075" y="1082675"/>
          <a:ext cx="8959850" cy="5394325"/>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87126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pPr eaLnBrk="1" hangingPunct="1"/>
            <a:r>
              <a:rPr lang="en-US" sz="2400" dirty="0"/>
              <a:t>Main Commercial Passenger Aircraft, 1935-2015</a:t>
            </a:r>
            <a:br>
              <a:rPr lang="en-US" sz="2400" dirty="0"/>
            </a:br>
            <a:endParaRPr lang="en-US" sz="2400" dirty="0"/>
          </a:p>
        </p:txBody>
      </p:sp>
      <p:graphicFrame>
        <p:nvGraphicFramePr>
          <p:cNvPr id="577831" name="Group 295"/>
          <p:cNvGraphicFramePr>
            <a:graphicFrameLocks noGrp="1"/>
          </p:cNvGraphicFramePr>
          <p:nvPr>
            <p:ph idx="1"/>
            <p:extLst>
              <p:ext uri="{D42A27DB-BD31-4B8C-83A1-F6EECF244321}">
                <p14:modId xmlns:p14="http://schemas.microsoft.com/office/powerpoint/2010/main" val="3806419871"/>
              </p:ext>
            </p:extLst>
          </p:nvPr>
        </p:nvGraphicFramePr>
        <p:xfrm>
          <a:off x="92075" y="1082675"/>
          <a:ext cx="8959850" cy="5394960"/>
        </p:xfrm>
        <a:graphic>
          <a:graphicData uri="http://schemas.openxmlformats.org/drawingml/2006/table">
            <a:tbl>
              <a:tblPr firstRow="1" bandRow="1">
                <a:tableStyleId>{37CE84F3-28C3-443E-9E96-99CF82512B78}</a:tableStyleId>
              </a:tblPr>
              <a:tblGrid>
                <a:gridCol w="2280722">
                  <a:extLst>
                    <a:ext uri="{9D8B030D-6E8A-4147-A177-3AD203B41FA5}">
                      <a16:colId xmlns:a16="http://schemas.microsoft.com/office/drawing/2014/main" val="20000"/>
                    </a:ext>
                  </a:extLst>
                </a:gridCol>
                <a:gridCol w="1855721">
                  <a:extLst>
                    <a:ext uri="{9D8B030D-6E8A-4147-A177-3AD203B41FA5}">
                      <a16:colId xmlns:a16="http://schemas.microsoft.com/office/drawing/2014/main" val="20001"/>
                    </a:ext>
                  </a:extLst>
                </a:gridCol>
                <a:gridCol w="1430717">
                  <a:extLst>
                    <a:ext uri="{9D8B030D-6E8A-4147-A177-3AD203B41FA5}">
                      <a16:colId xmlns:a16="http://schemas.microsoft.com/office/drawing/2014/main" val="20002"/>
                    </a:ext>
                  </a:extLst>
                </a:gridCol>
                <a:gridCol w="1769621">
                  <a:extLst>
                    <a:ext uri="{9D8B030D-6E8A-4147-A177-3AD203B41FA5}">
                      <a16:colId xmlns:a16="http://schemas.microsoft.com/office/drawing/2014/main" val="20003"/>
                    </a:ext>
                  </a:extLst>
                </a:gridCol>
                <a:gridCol w="1623069">
                  <a:extLst>
                    <a:ext uri="{9D8B030D-6E8A-4147-A177-3AD203B41FA5}">
                      <a16:colId xmlns:a16="http://schemas.microsoft.com/office/drawing/2014/main" val="20004"/>
                    </a:ext>
                  </a:extLst>
                </a:gridCol>
              </a:tblGrid>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Aircraft</a:t>
                      </a:r>
                      <a:endParaRPr kumimoji="0" lang="en-US" sz="1400" b="1"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Year of First Commercial Service</a:t>
                      </a:r>
                      <a:endParaRPr kumimoji="0" lang="en-US" sz="1400" b="1"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Speed (km/hr)</a:t>
                      </a:r>
                      <a:endParaRPr kumimoji="0" lang="en-US" sz="1400" b="1"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Maximum Range at Full Payload (km)</a:t>
                      </a:r>
                      <a:endParaRPr kumimoji="0" lang="en-US" sz="1400" b="1"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Seating Capacity</a:t>
                      </a:r>
                      <a:endParaRPr kumimoji="0" lang="en-US" sz="1400" b="1" i="0" u="none" strike="noStrike" cap="none" normalizeH="0" baseline="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00"/>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Douglas DC-3</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1935</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346</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563</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30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01"/>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Lockheed L-649 </a:t>
                      </a:r>
                      <a:r>
                        <a:rPr kumimoji="0" lang="en-US" sz="1400" u="none" strike="noStrike" cap="none" normalizeH="0" baseline="0" dirty="0">
                          <a:ln>
                            <a:noFill/>
                          </a:ln>
                          <a:solidFill>
                            <a:schemeClr val="bg1"/>
                          </a:solidFill>
                          <a:effectLst/>
                          <a:latin typeface="Agency FB" panose="020B0503020202020204" pitchFamily="34" charset="0"/>
                        </a:rPr>
                        <a:t>Constellation</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1943</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560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8,200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95</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02"/>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Douglas DC-7</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1953</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555</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7,500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105</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03"/>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Boeing 707-100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1958</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897</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6,820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110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04"/>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Boeing 727-100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1964</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870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4,300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134</a:t>
                      </a:r>
                    </a:p>
                  </a:txBody>
                  <a:tcPr marL="105518" marR="105518" horzOverflow="overflow"/>
                </a:tc>
                <a:extLst>
                  <a:ext uri="{0D108BD9-81ED-4DB2-BD59-A6C34878D82A}">
                    <a16:rowId xmlns:a16="http://schemas.microsoft.com/office/drawing/2014/main" val="10005"/>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Boeing 737-200</a:t>
                      </a: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1967</a:t>
                      </a: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780</a:t>
                      </a: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3,500</a:t>
                      </a: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97</a:t>
                      </a:r>
                    </a:p>
                  </a:txBody>
                  <a:tcPr marL="105518" marR="105518" horzOverflow="overflow"/>
                </a:tc>
                <a:extLst>
                  <a:ext uri="{0D108BD9-81ED-4DB2-BD59-A6C34878D82A}">
                    <a16:rowId xmlns:a16="http://schemas.microsoft.com/office/drawing/2014/main" val="1235387322"/>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Boeing 747-100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1970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907</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9,045</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385</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06"/>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McDonnell Douglas DC-10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1971</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908</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7,415</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260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07"/>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Airbus A300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1974</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847</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3,420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269</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08"/>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Boeing 767-200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1982</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954</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5,855</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216</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09"/>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Boeing 747-400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1989</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939</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13,444</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416</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10"/>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Boeing 777-200ER</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1995</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1030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14,300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300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11"/>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Airbus A340-500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2003</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886</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15,800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313</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12"/>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Airbus A380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2007</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1050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a:ln>
                            <a:noFill/>
                          </a:ln>
                          <a:solidFill>
                            <a:schemeClr val="bg1"/>
                          </a:solidFill>
                          <a:effectLst/>
                          <a:latin typeface="Agency FB" panose="020B0503020202020204" pitchFamily="34" charset="0"/>
                        </a:rPr>
                        <a:t>14,800</a:t>
                      </a:r>
                      <a:endParaRPr kumimoji="0" lang="en-US" sz="1400" b="0" i="0" u="none" strike="noStrike" cap="none" normalizeH="0" baseline="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544</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13"/>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Boeing 787-8</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2012</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902</a:t>
                      </a: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15,700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solidFill>
                            <a:schemeClr val="bg1"/>
                          </a:solidFill>
                          <a:effectLst/>
                          <a:latin typeface="Agency FB" panose="020B0503020202020204" pitchFamily="34" charset="0"/>
                        </a:rPr>
                        <a:t>250</a:t>
                      </a:r>
                      <a:endParaRPr kumimoji="0" lang="en-US" sz="1400" b="0" i="0" u="none" strike="noStrike" cap="none" normalizeH="0" baseline="0" dirty="0">
                        <a:ln>
                          <a:noFill/>
                        </a:ln>
                        <a:solidFill>
                          <a:schemeClr val="bg1"/>
                        </a:solidFill>
                        <a:effectLst/>
                        <a:latin typeface="Agency FB" panose="020B0503020202020204" pitchFamily="34" charset="0"/>
                      </a:endParaRPr>
                    </a:p>
                  </a:txBody>
                  <a:tcPr marL="105518" marR="105518" horzOverflow="overflow"/>
                </a:tc>
                <a:extLst>
                  <a:ext uri="{0D108BD9-81ED-4DB2-BD59-A6C34878D82A}">
                    <a16:rowId xmlns:a16="http://schemas.microsoft.com/office/drawing/2014/main" val="10014"/>
                  </a:ext>
                </a:extLst>
              </a:tr>
              <a:tr h="2743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Airbus A350</a:t>
                      </a: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2015</a:t>
                      </a: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902</a:t>
                      </a: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15,200</a:t>
                      </a:r>
                    </a:p>
                  </a:txBody>
                  <a:tcPr marL="105518" marR="105518"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gency FB" panose="020B0503020202020204" pitchFamily="34" charset="0"/>
                        </a:rPr>
                        <a:t>280</a:t>
                      </a:r>
                    </a:p>
                  </a:txBody>
                  <a:tcPr marL="105518" marR="105518" horzOverflow="overflow"/>
                </a:tc>
                <a:extLst>
                  <a:ext uri="{0D108BD9-81ED-4DB2-BD59-A6C34878D82A}">
                    <a16:rowId xmlns:a16="http://schemas.microsoft.com/office/drawing/2014/main" val="3192950529"/>
                  </a:ext>
                </a:extLst>
              </a:tr>
            </a:tbl>
          </a:graphicData>
        </a:graphic>
      </p:graphicFrame>
      <p:sp>
        <p:nvSpPr>
          <p:cNvPr id="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82218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World's Longest Nonstop Air Transport Routes, 2016</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67" b="3485"/>
          <a:stretch/>
        </p:blipFill>
        <p:spPr>
          <a:xfrm>
            <a:off x="163287" y="808247"/>
            <a:ext cx="8686800" cy="5665035"/>
          </a:xfrm>
          <a:prstGeom prst="rect">
            <a:avLst/>
          </a:prstGeom>
        </p:spPr>
      </p:pic>
    </p:spTree>
    <p:extLst>
      <p:ext uri="{BB962C8B-B14F-4D97-AF65-F5344CB8AC3E}">
        <p14:creationId xmlns:p14="http://schemas.microsoft.com/office/powerpoint/2010/main" val="403152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p:txBody>
          <a:bodyPr/>
          <a:lstStyle/>
          <a:p>
            <a:pPr eaLnBrk="1" hangingPunct="1"/>
            <a:r>
              <a:rPr lang="en-US" dirty="0"/>
              <a:t>World Air Travel and World Air Freight Carried, 1950-2015</a:t>
            </a:r>
          </a:p>
        </p:txBody>
      </p:sp>
      <p:graphicFrame>
        <p:nvGraphicFramePr>
          <p:cNvPr id="5" name="Object 5"/>
          <p:cNvGraphicFramePr>
            <a:graphicFrameLocks noGrp="1" noChangeAspect="1"/>
          </p:cNvGraphicFramePr>
          <p:nvPr>
            <p:ph idx="1"/>
            <p:extLst>
              <p:ext uri="{D42A27DB-BD31-4B8C-83A1-F6EECF244321}">
                <p14:modId xmlns:p14="http://schemas.microsoft.com/office/powerpoint/2010/main" val="3921622466"/>
              </p:ext>
            </p:extLst>
          </p:nvPr>
        </p:nvGraphicFramePr>
        <p:xfrm>
          <a:off x="92075" y="1082675"/>
          <a:ext cx="8959850" cy="5394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743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Air Transportation Growth (Passengers and Freight) and Economic Growth, 1950-2015</a:t>
            </a:r>
          </a:p>
        </p:txBody>
      </p:sp>
      <p:graphicFrame>
        <p:nvGraphicFramePr>
          <p:cNvPr id="5" name="Object 5"/>
          <p:cNvGraphicFramePr>
            <a:graphicFrameLocks noGrp="1" noChangeAspect="1"/>
          </p:cNvGraphicFramePr>
          <p:nvPr>
            <p:ph idx="1"/>
            <p:extLst>
              <p:ext uri="{D42A27DB-BD31-4B8C-83A1-F6EECF244321}">
                <p14:modId xmlns:p14="http://schemas.microsoft.com/office/powerpoint/2010/main" val="495643485"/>
              </p:ext>
            </p:extLst>
          </p:nvPr>
        </p:nvGraphicFramePr>
        <p:xfrm>
          <a:off x="92075" y="1082675"/>
          <a:ext cx="8959850" cy="53943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pPr>
              <a:defRPr/>
            </a:pPr>
            <a:r>
              <a:rPr lang="en-US"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17440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York / Hong Kong Air Routes: Conventional and Polar</a:t>
            </a:r>
          </a:p>
        </p:txBody>
      </p:sp>
      <p:sp>
        <p:nvSpPr>
          <p:cNvPr id="4" name="Footer Placeholder 2"/>
          <p:cNvSpPr>
            <a:spLocks noGrp="1"/>
          </p:cNvSpPr>
          <p:nvPr>
            <p:ph type="ftr" sz="quarter" idx="11"/>
          </p:nvPr>
        </p:nvSpPr>
        <p:spPr/>
        <p:txBody>
          <a:bodyPr/>
          <a:lstStyle/>
          <a:p>
            <a:pPr>
              <a:defRPr/>
            </a:pPr>
            <a:r>
              <a:rPr lang="en-US"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939" y="1097275"/>
            <a:ext cx="8452121" cy="4663449"/>
          </a:xfrm>
          <a:prstGeom prst="rect">
            <a:avLst/>
          </a:prstGeom>
        </p:spPr>
      </p:pic>
    </p:spTree>
    <p:extLst>
      <p:ext uri="{BB962C8B-B14F-4D97-AF65-F5344CB8AC3E}">
        <p14:creationId xmlns:p14="http://schemas.microsoft.com/office/powerpoint/2010/main" val="342221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p:txBody>
          <a:bodyPr/>
          <a:lstStyle/>
          <a:p>
            <a:pPr eaLnBrk="1" hangingPunct="1"/>
            <a:r>
              <a:rPr lang="en-US"/>
              <a:t>Airline Deregulation and Hub-and-Spoke Networks</a:t>
            </a:r>
          </a:p>
        </p:txBody>
      </p:sp>
      <p:sp>
        <p:nvSpPr>
          <p:cNvPr id="62" name="Footer Placeholder 2"/>
          <p:cNvSpPr>
            <a:spLocks noGrp="1"/>
          </p:cNvSpPr>
          <p:nvPr>
            <p:ph type="ftr" sz="quarter" idx="11"/>
          </p:nvPr>
        </p:nvSpPr>
        <p:spPr>
          <a:xfrm>
            <a:off x="2457575" y="6375794"/>
            <a:ext cx="4228849" cy="457200"/>
          </a:xfrm>
        </p:spPr>
        <p:txBody>
          <a:bodyPr/>
          <a:lstStyle/>
          <a:p>
            <a:pPr>
              <a:defRPr/>
            </a:pPr>
            <a:r>
              <a:rPr lang="en-US" sz="8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66576" name="Line 19"/>
          <p:cNvSpPr>
            <a:spLocks noChangeShapeType="1"/>
          </p:cNvSpPr>
          <p:nvPr/>
        </p:nvSpPr>
        <p:spPr bwMode="auto">
          <a:xfrm>
            <a:off x="2207006" y="1866403"/>
            <a:ext cx="1666514" cy="381087"/>
          </a:xfrm>
          <a:prstGeom prst="line">
            <a:avLst/>
          </a:prstGeom>
          <a:noFill/>
          <a:ln w="50800">
            <a:solidFill>
              <a:schemeClr val="accent4">
                <a:lumMod val="75000"/>
              </a:schemeClr>
            </a:solidFill>
            <a:round/>
            <a:headEnd/>
            <a:tailEnd/>
          </a:ln>
        </p:spPr>
        <p:txBody>
          <a:bodyPr/>
          <a:lstStyle/>
          <a:p>
            <a:endParaRPr lang="en-US"/>
          </a:p>
        </p:txBody>
      </p:sp>
      <p:sp>
        <p:nvSpPr>
          <p:cNvPr id="66577" name="Line 20"/>
          <p:cNvSpPr>
            <a:spLocks noChangeShapeType="1"/>
          </p:cNvSpPr>
          <p:nvPr/>
        </p:nvSpPr>
        <p:spPr bwMode="auto">
          <a:xfrm>
            <a:off x="3937380" y="2304640"/>
            <a:ext cx="461961" cy="587376"/>
          </a:xfrm>
          <a:prstGeom prst="line">
            <a:avLst/>
          </a:prstGeom>
          <a:noFill/>
          <a:ln w="50800">
            <a:solidFill>
              <a:schemeClr val="accent4">
                <a:lumMod val="75000"/>
              </a:schemeClr>
            </a:solidFill>
            <a:round/>
            <a:headEnd/>
            <a:tailEnd/>
          </a:ln>
        </p:spPr>
        <p:txBody>
          <a:bodyPr/>
          <a:lstStyle/>
          <a:p>
            <a:endParaRPr lang="en-US"/>
          </a:p>
        </p:txBody>
      </p:sp>
      <p:sp>
        <p:nvSpPr>
          <p:cNvPr id="66578" name="Line 21"/>
          <p:cNvSpPr>
            <a:spLocks noChangeShapeType="1"/>
          </p:cNvSpPr>
          <p:nvPr/>
        </p:nvSpPr>
        <p:spPr bwMode="auto">
          <a:xfrm flipV="1">
            <a:off x="2240977" y="2508796"/>
            <a:ext cx="3608070" cy="454744"/>
          </a:xfrm>
          <a:prstGeom prst="line">
            <a:avLst/>
          </a:prstGeom>
          <a:noFill/>
          <a:ln w="50800">
            <a:solidFill>
              <a:schemeClr val="accent4">
                <a:lumMod val="75000"/>
              </a:schemeClr>
            </a:solidFill>
            <a:round/>
            <a:headEnd/>
            <a:tailEnd/>
          </a:ln>
        </p:spPr>
        <p:txBody>
          <a:bodyPr/>
          <a:lstStyle/>
          <a:p>
            <a:endParaRPr lang="en-US"/>
          </a:p>
        </p:txBody>
      </p:sp>
      <p:sp>
        <p:nvSpPr>
          <p:cNvPr id="66579" name="Line 22"/>
          <p:cNvSpPr>
            <a:spLocks noChangeShapeType="1"/>
          </p:cNvSpPr>
          <p:nvPr/>
        </p:nvSpPr>
        <p:spPr bwMode="auto">
          <a:xfrm flipV="1">
            <a:off x="3336352" y="1930394"/>
            <a:ext cx="1445218" cy="1237389"/>
          </a:xfrm>
          <a:prstGeom prst="line">
            <a:avLst/>
          </a:prstGeom>
          <a:noFill/>
          <a:ln w="50800">
            <a:solidFill>
              <a:schemeClr val="accent4">
                <a:lumMod val="75000"/>
              </a:schemeClr>
            </a:solidFill>
            <a:round/>
            <a:headEnd/>
            <a:tailEnd/>
          </a:ln>
        </p:spPr>
        <p:txBody>
          <a:bodyPr/>
          <a:lstStyle/>
          <a:p>
            <a:endParaRPr lang="en-US"/>
          </a:p>
        </p:txBody>
      </p:sp>
      <p:sp>
        <p:nvSpPr>
          <p:cNvPr id="66580" name="Line 23"/>
          <p:cNvSpPr>
            <a:spLocks noChangeShapeType="1"/>
          </p:cNvSpPr>
          <p:nvPr/>
        </p:nvSpPr>
        <p:spPr bwMode="auto">
          <a:xfrm>
            <a:off x="2207005" y="1860458"/>
            <a:ext cx="2607627" cy="31837"/>
          </a:xfrm>
          <a:prstGeom prst="line">
            <a:avLst/>
          </a:prstGeom>
          <a:noFill/>
          <a:ln w="50800">
            <a:solidFill>
              <a:schemeClr val="accent4">
                <a:lumMod val="75000"/>
              </a:schemeClr>
            </a:solidFill>
            <a:round/>
            <a:headEnd/>
            <a:tailEnd/>
          </a:ln>
        </p:spPr>
        <p:txBody>
          <a:bodyPr/>
          <a:lstStyle/>
          <a:p>
            <a:endParaRPr lang="en-US"/>
          </a:p>
        </p:txBody>
      </p:sp>
      <p:sp>
        <p:nvSpPr>
          <p:cNvPr id="66581" name="Line 24"/>
          <p:cNvSpPr>
            <a:spLocks noChangeShapeType="1"/>
          </p:cNvSpPr>
          <p:nvPr/>
        </p:nvSpPr>
        <p:spPr bwMode="auto">
          <a:xfrm flipV="1">
            <a:off x="2224510" y="2267899"/>
            <a:ext cx="1641793" cy="672058"/>
          </a:xfrm>
          <a:prstGeom prst="line">
            <a:avLst/>
          </a:prstGeom>
          <a:noFill/>
          <a:ln w="50800">
            <a:solidFill>
              <a:schemeClr val="accent4">
                <a:lumMod val="75000"/>
              </a:schemeClr>
            </a:solidFill>
            <a:round/>
            <a:headEnd/>
            <a:tailEnd/>
          </a:ln>
        </p:spPr>
        <p:txBody>
          <a:bodyPr/>
          <a:lstStyle/>
          <a:p>
            <a:endParaRPr lang="en-US"/>
          </a:p>
        </p:txBody>
      </p:sp>
      <p:sp>
        <p:nvSpPr>
          <p:cNvPr id="66582" name="Line 25"/>
          <p:cNvSpPr>
            <a:spLocks noChangeShapeType="1"/>
          </p:cNvSpPr>
          <p:nvPr/>
        </p:nvSpPr>
        <p:spPr bwMode="auto">
          <a:xfrm flipV="1">
            <a:off x="3935476" y="2253840"/>
            <a:ext cx="2866070" cy="7935"/>
          </a:xfrm>
          <a:prstGeom prst="line">
            <a:avLst/>
          </a:prstGeom>
          <a:noFill/>
          <a:ln w="50800">
            <a:solidFill>
              <a:schemeClr val="accent2">
                <a:lumMod val="75000"/>
              </a:schemeClr>
            </a:solidFill>
            <a:round/>
            <a:headEnd/>
            <a:tailEnd/>
          </a:ln>
        </p:spPr>
        <p:txBody>
          <a:bodyPr/>
          <a:lstStyle/>
          <a:p>
            <a:endParaRPr lang="en-US"/>
          </a:p>
        </p:txBody>
      </p:sp>
      <p:sp>
        <p:nvSpPr>
          <p:cNvPr id="66583" name="Line 26"/>
          <p:cNvSpPr>
            <a:spLocks noChangeShapeType="1"/>
          </p:cNvSpPr>
          <p:nvPr/>
        </p:nvSpPr>
        <p:spPr bwMode="auto">
          <a:xfrm flipH="1">
            <a:off x="7072691" y="1695358"/>
            <a:ext cx="136166" cy="823277"/>
          </a:xfrm>
          <a:prstGeom prst="line">
            <a:avLst/>
          </a:prstGeom>
          <a:noFill/>
          <a:ln w="50800">
            <a:solidFill>
              <a:schemeClr val="accent2">
                <a:lumMod val="75000"/>
              </a:schemeClr>
            </a:solidFill>
            <a:round/>
            <a:headEnd/>
            <a:tailEnd/>
          </a:ln>
        </p:spPr>
        <p:txBody>
          <a:bodyPr/>
          <a:lstStyle/>
          <a:p>
            <a:endParaRPr lang="en-US"/>
          </a:p>
        </p:txBody>
      </p:sp>
      <p:sp>
        <p:nvSpPr>
          <p:cNvPr id="66584" name="Line 27"/>
          <p:cNvSpPr>
            <a:spLocks noChangeShapeType="1"/>
          </p:cNvSpPr>
          <p:nvPr/>
        </p:nvSpPr>
        <p:spPr bwMode="auto">
          <a:xfrm>
            <a:off x="4445062" y="2953294"/>
            <a:ext cx="2053590" cy="265747"/>
          </a:xfrm>
          <a:prstGeom prst="line">
            <a:avLst/>
          </a:prstGeom>
          <a:noFill/>
          <a:ln w="50800">
            <a:solidFill>
              <a:schemeClr val="accent2">
                <a:lumMod val="75000"/>
              </a:schemeClr>
            </a:solidFill>
            <a:round/>
            <a:headEnd/>
            <a:tailEnd/>
          </a:ln>
        </p:spPr>
        <p:txBody>
          <a:bodyPr/>
          <a:lstStyle/>
          <a:p>
            <a:endParaRPr lang="en-US"/>
          </a:p>
        </p:txBody>
      </p:sp>
      <p:sp>
        <p:nvSpPr>
          <p:cNvPr id="66585" name="Line 28"/>
          <p:cNvSpPr>
            <a:spLocks noChangeShapeType="1"/>
          </p:cNvSpPr>
          <p:nvPr/>
        </p:nvSpPr>
        <p:spPr bwMode="auto">
          <a:xfrm flipV="1">
            <a:off x="2224511" y="1680524"/>
            <a:ext cx="4948150" cy="1283016"/>
          </a:xfrm>
          <a:prstGeom prst="line">
            <a:avLst/>
          </a:prstGeom>
          <a:noFill/>
          <a:ln w="50800">
            <a:solidFill>
              <a:schemeClr val="accent2">
                <a:lumMod val="75000"/>
              </a:schemeClr>
            </a:solidFill>
            <a:round/>
            <a:headEnd/>
            <a:tailEnd/>
          </a:ln>
        </p:spPr>
        <p:txBody>
          <a:bodyPr/>
          <a:lstStyle/>
          <a:p>
            <a:endParaRPr lang="en-US"/>
          </a:p>
        </p:txBody>
      </p:sp>
      <p:sp>
        <p:nvSpPr>
          <p:cNvPr id="66586" name="Line 29"/>
          <p:cNvSpPr>
            <a:spLocks noChangeShapeType="1"/>
          </p:cNvSpPr>
          <p:nvPr/>
        </p:nvSpPr>
        <p:spPr bwMode="auto">
          <a:xfrm flipH="1">
            <a:off x="6557705" y="2596828"/>
            <a:ext cx="486411" cy="590868"/>
          </a:xfrm>
          <a:prstGeom prst="line">
            <a:avLst/>
          </a:prstGeom>
          <a:noFill/>
          <a:ln w="50800">
            <a:solidFill>
              <a:schemeClr val="accent2">
                <a:lumMod val="75000"/>
              </a:schemeClr>
            </a:solidFill>
            <a:round/>
            <a:headEnd/>
            <a:tailEnd/>
          </a:ln>
        </p:spPr>
        <p:txBody>
          <a:bodyPr/>
          <a:lstStyle/>
          <a:p>
            <a:endParaRPr lang="en-US"/>
          </a:p>
        </p:txBody>
      </p:sp>
      <p:sp>
        <p:nvSpPr>
          <p:cNvPr id="66587" name="Line 30"/>
          <p:cNvSpPr>
            <a:spLocks noChangeShapeType="1"/>
          </p:cNvSpPr>
          <p:nvPr/>
        </p:nvSpPr>
        <p:spPr bwMode="auto">
          <a:xfrm flipH="1">
            <a:off x="5946563" y="2290996"/>
            <a:ext cx="854983" cy="183508"/>
          </a:xfrm>
          <a:prstGeom prst="line">
            <a:avLst/>
          </a:prstGeom>
          <a:noFill/>
          <a:ln w="50800">
            <a:solidFill>
              <a:schemeClr val="accent2">
                <a:lumMod val="75000"/>
              </a:schemeClr>
            </a:solidFill>
            <a:round/>
            <a:headEnd/>
            <a:tailEnd/>
          </a:ln>
        </p:spPr>
        <p:txBody>
          <a:bodyPr/>
          <a:lstStyle/>
          <a:p>
            <a:endParaRPr lang="en-US"/>
          </a:p>
        </p:txBody>
      </p:sp>
      <p:sp>
        <p:nvSpPr>
          <p:cNvPr id="66588" name="Line 31"/>
          <p:cNvSpPr>
            <a:spLocks noChangeShapeType="1"/>
          </p:cNvSpPr>
          <p:nvPr/>
        </p:nvSpPr>
        <p:spPr bwMode="auto">
          <a:xfrm flipH="1" flipV="1">
            <a:off x="4843526" y="1892294"/>
            <a:ext cx="1061720" cy="573637"/>
          </a:xfrm>
          <a:prstGeom prst="line">
            <a:avLst/>
          </a:prstGeom>
          <a:noFill/>
          <a:ln w="50800">
            <a:solidFill>
              <a:schemeClr val="accent2">
                <a:lumMod val="75000"/>
              </a:schemeClr>
            </a:solidFill>
            <a:round/>
            <a:headEnd/>
            <a:tailEnd/>
          </a:ln>
        </p:spPr>
        <p:txBody>
          <a:bodyPr/>
          <a:lstStyle/>
          <a:p>
            <a:endParaRPr lang="en-US"/>
          </a:p>
        </p:txBody>
      </p:sp>
      <p:sp>
        <p:nvSpPr>
          <p:cNvPr id="66589" name="Line 32"/>
          <p:cNvSpPr>
            <a:spLocks noChangeShapeType="1"/>
          </p:cNvSpPr>
          <p:nvPr/>
        </p:nvSpPr>
        <p:spPr bwMode="auto">
          <a:xfrm flipH="1">
            <a:off x="6883778" y="1695358"/>
            <a:ext cx="288882" cy="520873"/>
          </a:xfrm>
          <a:prstGeom prst="line">
            <a:avLst/>
          </a:prstGeom>
          <a:noFill/>
          <a:ln w="50800">
            <a:solidFill>
              <a:schemeClr val="accent2">
                <a:lumMod val="75000"/>
              </a:schemeClr>
            </a:solidFill>
            <a:round/>
            <a:headEnd/>
            <a:tailEnd/>
          </a:ln>
        </p:spPr>
        <p:txBody>
          <a:bodyPr/>
          <a:lstStyle/>
          <a:p>
            <a:endParaRPr lang="en-US"/>
          </a:p>
        </p:txBody>
      </p:sp>
      <p:sp>
        <p:nvSpPr>
          <p:cNvPr id="66590" name="Line 33"/>
          <p:cNvSpPr>
            <a:spLocks noChangeShapeType="1"/>
          </p:cNvSpPr>
          <p:nvPr/>
        </p:nvSpPr>
        <p:spPr bwMode="auto">
          <a:xfrm flipV="1">
            <a:off x="3949762" y="1640280"/>
            <a:ext cx="3202666" cy="596098"/>
          </a:xfrm>
          <a:prstGeom prst="line">
            <a:avLst/>
          </a:prstGeom>
          <a:noFill/>
          <a:ln w="50800">
            <a:solidFill>
              <a:schemeClr val="accent4">
                <a:lumMod val="75000"/>
              </a:schemeClr>
            </a:solidFill>
            <a:round/>
            <a:headEnd/>
            <a:tailEnd/>
          </a:ln>
        </p:spPr>
        <p:txBody>
          <a:bodyPr/>
          <a:lstStyle/>
          <a:p>
            <a:endParaRPr lang="en-US"/>
          </a:p>
        </p:txBody>
      </p:sp>
      <p:sp>
        <p:nvSpPr>
          <p:cNvPr id="66591" name="Line 34"/>
          <p:cNvSpPr>
            <a:spLocks noChangeShapeType="1"/>
          </p:cNvSpPr>
          <p:nvPr/>
        </p:nvSpPr>
        <p:spPr bwMode="auto">
          <a:xfrm>
            <a:off x="2240977" y="2999649"/>
            <a:ext cx="1001713" cy="216447"/>
          </a:xfrm>
          <a:prstGeom prst="line">
            <a:avLst/>
          </a:prstGeom>
          <a:noFill/>
          <a:ln w="50800">
            <a:solidFill>
              <a:schemeClr val="accent4">
                <a:lumMod val="75000"/>
              </a:schemeClr>
            </a:solidFill>
            <a:round/>
            <a:headEnd/>
            <a:tailEnd/>
          </a:ln>
        </p:spPr>
        <p:txBody>
          <a:bodyPr/>
          <a:lstStyle/>
          <a:p>
            <a:endParaRPr lang="en-US"/>
          </a:p>
        </p:txBody>
      </p:sp>
      <p:sp>
        <p:nvSpPr>
          <p:cNvPr id="66592" name="Line 35"/>
          <p:cNvSpPr>
            <a:spLocks noChangeShapeType="1"/>
          </p:cNvSpPr>
          <p:nvPr/>
        </p:nvSpPr>
        <p:spPr bwMode="auto">
          <a:xfrm>
            <a:off x="2170451" y="1896793"/>
            <a:ext cx="36554" cy="1009511"/>
          </a:xfrm>
          <a:prstGeom prst="line">
            <a:avLst/>
          </a:prstGeom>
          <a:noFill/>
          <a:ln w="50800">
            <a:solidFill>
              <a:schemeClr val="accent4">
                <a:lumMod val="75000"/>
              </a:schemeClr>
            </a:solidFill>
            <a:round/>
            <a:headEnd/>
            <a:tailEnd/>
          </a:ln>
        </p:spPr>
        <p:txBody>
          <a:bodyPr/>
          <a:lstStyle/>
          <a:p>
            <a:endParaRPr lang="en-US"/>
          </a:p>
        </p:txBody>
      </p:sp>
      <p:sp>
        <p:nvSpPr>
          <p:cNvPr id="66593" name="Line 36"/>
          <p:cNvSpPr>
            <a:spLocks noChangeShapeType="1"/>
          </p:cNvSpPr>
          <p:nvPr/>
        </p:nvSpPr>
        <p:spPr bwMode="auto">
          <a:xfrm flipH="1" flipV="1">
            <a:off x="5939172" y="2505069"/>
            <a:ext cx="1056451" cy="61509"/>
          </a:xfrm>
          <a:prstGeom prst="line">
            <a:avLst/>
          </a:prstGeom>
          <a:noFill/>
          <a:ln w="50800">
            <a:solidFill>
              <a:schemeClr val="accent2">
                <a:lumMod val="75000"/>
              </a:schemeClr>
            </a:solidFill>
            <a:round/>
            <a:headEnd/>
            <a:tailEnd/>
          </a:ln>
        </p:spPr>
        <p:txBody>
          <a:bodyPr/>
          <a:lstStyle/>
          <a:p>
            <a:endParaRPr lang="en-US"/>
          </a:p>
        </p:txBody>
      </p:sp>
      <p:sp>
        <p:nvSpPr>
          <p:cNvPr id="66607" name="Line 50"/>
          <p:cNvSpPr>
            <a:spLocks noChangeShapeType="1"/>
          </p:cNvSpPr>
          <p:nvPr/>
        </p:nvSpPr>
        <p:spPr bwMode="auto">
          <a:xfrm>
            <a:off x="2207005" y="4377512"/>
            <a:ext cx="1615122" cy="362810"/>
          </a:xfrm>
          <a:prstGeom prst="line">
            <a:avLst/>
          </a:prstGeom>
          <a:noFill/>
          <a:ln w="50800">
            <a:solidFill>
              <a:schemeClr val="accent4">
                <a:lumMod val="75000"/>
              </a:schemeClr>
            </a:solidFill>
            <a:round/>
            <a:headEnd/>
            <a:tailEnd/>
          </a:ln>
        </p:spPr>
        <p:txBody>
          <a:bodyPr/>
          <a:lstStyle/>
          <a:p>
            <a:endParaRPr lang="en-US"/>
          </a:p>
        </p:txBody>
      </p:sp>
      <p:sp>
        <p:nvSpPr>
          <p:cNvPr id="66608" name="Line 51"/>
          <p:cNvSpPr>
            <a:spLocks noChangeShapeType="1"/>
          </p:cNvSpPr>
          <p:nvPr/>
        </p:nvSpPr>
        <p:spPr bwMode="auto">
          <a:xfrm>
            <a:off x="3895701" y="4809055"/>
            <a:ext cx="503640" cy="594753"/>
          </a:xfrm>
          <a:prstGeom prst="line">
            <a:avLst/>
          </a:prstGeom>
          <a:noFill/>
          <a:ln w="50800">
            <a:solidFill>
              <a:schemeClr val="accent4">
                <a:lumMod val="75000"/>
              </a:schemeClr>
            </a:solidFill>
            <a:round/>
            <a:headEnd/>
            <a:tailEnd/>
          </a:ln>
        </p:spPr>
        <p:txBody>
          <a:bodyPr/>
          <a:lstStyle/>
          <a:p>
            <a:endParaRPr lang="en-US"/>
          </a:p>
        </p:txBody>
      </p:sp>
      <p:sp>
        <p:nvSpPr>
          <p:cNvPr id="66609" name="Line 52"/>
          <p:cNvSpPr>
            <a:spLocks noChangeShapeType="1"/>
          </p:cNvSpPr>
          <p:nvPr/>
        </p:nvSpPr>
        <p:spPr bwMode="auto">
          <a:xfrm>
            <a:off x="3918778" y="4827502"/>
            <a:ext cx="1930268" cy="192087"/>
          </a:xfrm>
          <a:prstGeom prst="line">
            <a:avLst/>
          </a:prstGeom>
          <a:noFill/>
          <a:ln w="50800">
            <a:solidFill>
              <a:schemeClr val="accent4">
                <a:lumMod val="75000"/>
              </a:schemeClr>
            </a:solidFill>
            <a:round/>
            <a:headEnd/>
            <a:tailEnd/>
          </a:ln>
        </p:spPr>
        <p:txBody>
          <a:bodyPr/>
          <a:lstStyle/>
          <a:p>
            <a:endParaRPr lang="en-US"/>
          </a:p>
        </p:txBody>
      </p:sp>
      <p:sp>
        <p:nvSpPr>
          <p:cNvPr id="66610" name="Line 54"/>
          <p:cNvSpPr>
            <a:spLocks noChangeShapeType="1"/>
          </p:cNvSpPr>
          <p:nvPr/>
        </p:nvSpPr>
        <p:spPr bwMode="auto">
          <a:xfrm flipV="1">
            <a:off x="3949762" y="4400747"/>
            <a:ext cx="831808" cy="308292"/>
          </a:xfrm>
          <a:prstGeom prst="line">
            <a:avLst/>
          </a:prstGeom>
          <a:noFill/>
          <a:ln w="50800">
            <a:solidFill>
              <a:schemeClr val="accent4">
                <a:lumMod val="75000"/>
              </a:schemeClr>
            </a:solidFill>
            <a:round/>
            <a:headEnd/>
            <a:tailEnd/>
          </a:ln>
        </p:spPr>
        <p:txBody>
          <a:bodyPr/>
          <a:lstStyle/>
          <a:p>
            <a:endParaRPr lang="en-US"/>
          </a:p>
        </p:txBody>
      </p:sp>
      <p:sp>
        <p:nvSpPr>
          <p:cNvPr id="66611" name="Line 55"/>
          <p:cNvSpPr>
            <a:spLocks noChangeShapeType="1"/>
          </p:cNvSpPr>
          <p:nvPr/>
        </p:nvSpPr>
        <p:spPr bwMode="auto">
          <a:xfrm flipV="1">
            <a:off x="2207005" y="4796756"/>
            <a:ext cx="1652948" cy="658090"/>
          </a:xfrm>
          <a:prstGeom prst="line">
            <a:avLst/>
          </a:prstGeom>
          <a:noFill/>
          <a:ln w="50800">
            <a:solidFill>
              <a:schemeClr val="accent4">
                <a:lumMod val="75000"/>
              </a:schemeClr>
            </a:solidFill>
            <a:round/>
            <a:headEnd/>
            <a:tailEnd/>
          </a:ln>
        </p:spPr>
        <p:txBody>
          <a:bodyPr/>
          <a:lstStyle/>
          <a:p>
            <a:endParaRPr lang="en-US"/>
          </a:p>
        </p:txBody>
      </p:sp>
      <p:sp>
        <p:nvSpPr>
          <p:cNvPr id="66612" name="Line 56"/>
          <p:cNvSpPr>
            <a:spLocks noChangeShapeType="1"/>
          </p:cNvSpPr>
          <p:nvPr/>
        </p:nvSpPr>
        <p:spPr bwMode="auto">
          <a:xfrm>
            <a:off x="3945721" y="4763290"/>
            <a:ext cx="1903325" cy="194283"/>
          </a:xfrm>
          <a:prstGeom prst="line">
            <a:avLst/>
          </a:prstGeom>
          <a:noFill/>
          <a:ln w="50800">
            <a:solidFill>
              <a:schemeClr val="accent2">
                <a:lumMod val="75000"/>
              </a:schemeClr>
            </a:solidFill>
            <a:round/>
            <a:headEnd/>
            <a:tailEnd/>
          </a:ln>
        </p:spPr>
        <p:txBody>
          <a:bodyPr/>
          <a:lstStyle/>
          <a:p>
            <a:endParaRPr lang="en-US"/>
          </a:p>
        </p:txBody>
      </p:sp>
      <p:sp>
        <p:nvSpPr>
          <p:cNvPr id="66613" name="Line 58"/>
          <p:cNvSpPr>
            <a:spLocks noChangeShapeType="1"/>
          </p:cNvSpPr>
          <p:nvPr/>
        </p:nvSpPr>
        <p:spPr bwMode="auto">
          <a:xfrm>
            <a:off x="5956592" y="5052609"/>
            <a:ext cx="542060" cy="626074"/>
          </a:xfrm>
          <a:prstGeom prst="line">
            <a:avLst/>
          </a:prstGeom>
          <a:noFill/>
          <a:ln w="50800">
            <a:solidFill>
              <a:schemeClr val="accent2">
                <a:lumMod val="75000"/>
              </a:schemeClr>
            </a:solidFill>
            <a:round/>
            <a:headEnd/>
            <a:tailEnd/>
          </a:ln>
        </p:spPr>
        <p:txBody>
          <a:bodyPr/>
          <a:lstStyle/>
          <a:p>
            <a:endParaRPr lang="en-US"/>
          </a:p>
        </p:txBody>
      </p:sp>
      <p:sp>
        <p:nvSpPr>
          <p:cNvPr id="66614" name="Line 61"/>
          <p:cNvSpPr>
            <a:spLocks noChangeShapeType="1"/>
          </p:cNvSpPr>
          <p:nvPr/>
        </p:nvSpPr>
        <p:spPr bwMode="auto">
          <a:xfrm flipH="1">
            <a:off x="5956592" y="4172063"/>
            <a:ext cx="1216068" cy="762401"/>
          </a:xfrm>
          <a:prstGeom prst="line">
            <a:avLst/>
          </a:prstGeom>
          <a:noFill/>
          <a:ln w="50800">
            <a:solidFill>
              <a:schemeClr val="accent2">
                <a:lumMod val="75000"/>
              </a:schemeClr>
            </a:solidFill>
            <a:round/>
            <a:headEnd/>
            <a:tailEnd/>
          </a:ln>
        </p:spPr>
        <p:txBody>
          <a:bodyPr/>
          <a:lstStyle/>
          <a:p>
            <a:endParaRPr lang="en-US"/>
          </a:p>
        </p:txBody>
      </p:sp>
      <p:sp>
        <p:nvSpPr>
          <p:cNvPr id="66615" name="Line 62"/>
          <p:cNvSpPr>
            <a:spLocks noChangeShapeType="1"/>
          </p:cNvSpPr>
          <p:nvPr/>
        </p:nvSpPr>
        <p:spPr bwMode="auto">
          <a:xfrm flipH="1" flipV="1">
            <a:off x="4833956" y="4400032"/>
            <a:ext cx="1015090" cy="548146"/>
          </a:xfrm>
          <a:prstGeom prst="line">
            <a:avLst/>
          </a:prstGeom>
          <a:noFill/>
          <a:ln w="50800">
            <a:solidFill>
              <a:schemeClr val="accent2">
                <a:lumMod val="75000"/>
              </a:schemeClr>
            </a:solidFill>
            <a:round/>
            <a:headEnd/>
            <a:tailEnd/>
          </a:ln>
        </p:spPr>
        <p:txBody>
          <a:bodyPr/>
          <a:lstStyle/>
          <a:p>
            <a:endParaRPr lang="en-US"/>
          </a:p>
        </p:txBody>
      </p:sp>
      <p:sp>
        <p:nvSpPr>
          <p:cNvPr id="66616" name="Line 63"/>
          <p:cNvSpPr>
            <a:spLocks noChangeShapeType="1"/>
          </p:cNvSpPr>
          <p:nvPr/>
        </p:nvSpPr>
        <p:spPr bwMode="auto">
          <a:xfrm flipH="1">
            <a:off x="5956592" y="4769685"/>
            <a:ext cx="824634" cy="224436"/>
          </a:xfrm>
          <a:prstGeom prst="line">
            <a:avLst/>
          </a:prstGeom>
          <a:noFill/>
          <a:ln w="50800">
            <a:solidFill>
              <a:schemeClr val="accent2">
                <a:lumMod val="75000"/>
              </a:schemeClr>
            </a:solidFill>
            <a:round/>
            <a:headEnd/>
            <a:tailEnd/>
          </a:ln>
        </p:spPr>
        <p:txBody>
          <a:bodyPr/>
          <a:lstStyle/>
          <a:p>
            <a:endParaRPr lang="en-US"/>
          </a:p>
        </p:txBody>
      </p:sp>
      <p:sp>
        <p:nvSpPr>
          <p:cNvPr id="66617" name="Line 65"/>
          <p:cNvSpPr>
            <a:spLocks noChangeShapeType="1"/>
          </p:cNvSpPr>
          <p:nvPr/>
        </p:nvSpPr>
        <p:spPr bwMode="auto">
          <a:xfrm flipV="1">
            <a:off x="3297703" y="4845269"/>
            <a:ext cx="552768" cy="833414"/>
          </a:xfrm>
          <a:prstGeom prst="line">
            <a:avLst/>
          </a:prstGeom>
          <a:noFill/>
          <a:ln w="50800">
            <a:solidFill>
              <a:schemeClr val="accent4">
                <a:lumMod val="75000"/>
              </a:schemeClr>
            </a:solidFill>
            <a:round/>
            <a:headEnd/>
            <a:tailEnd/>
          </a:ln>
        </p:spPr>
        <p:txBody>
          <a:bodyPr/>
          <a:lstStyle/>
          <a:p>
            <a:endParaRPr lang="en-US"/>
          </a:p>
        </p:txBody>
      </p:sp>
      <p:sp>
        <p:nvSpPr>
          <p:cNvPr id="66619" name="Line 69"/>
          <p:cNvSpPr>
            <a:spLocks noChangeShapeType="1"/>
          </p:cNvSpPr>
          <p:nvPr/>
        </p:nvSpPr>
        <p:spPr bwMode="auto">
          <a:xfrm>
            <a:off x="5956591" y="5020763"/>
            <a:ext cx="1039031" cy="31845"/>
          </a:xfrm>
          <a:prstGeom prst="line">
            <a:avLst/>
          </a:prstGeom>
          <a:noFill/>
          <a:ln w="50800">
            <a:solidFill>
              <a:schemeClr val="accent2">
                <a:lumMod val="75000"/>
              </a:schemeClr>
            </a:solidFill>
            <a:round/>
            <a:headEnd/>
            <a:tailEnd/>
          </a:ln>
        </p:spPr>
        <p:txBody>
          <a:bodyPr/>
          <a:lstStyle/>
          <a:p>
            <a:endParaRPr lang="en-US"/>
          </a:p>
        </p:txBody>
      </p:sp>
      <p:sp>
        <p:nvSpPr>
          <p:cNvPr id="66620" name="Line 70"/>
          <p:cNvSpPr>
            <a:spLocks noChangeShapeType="1"/>
          </p:cNvSpPr>
          <p:nvPr/>
        </p:nvSpPr>
        <p:spPr bwMode="auto">
          <a:xfrm>
            <a:off x="3928259" y="2274883"/>
            <a:ext cx="1976987" cy="191049"/>
          </a:xfrm>
          <a:prstGeom prst="line">
            <a:avLst/>
          </a:prstGeom>
          <a:noFill/>
          <a:ln w="50800">
            <a:solidFill>
              <a:schemeClr val="accent4">
                <a:lumMod val="75000"/>
              </a:schemeClr>
            </a:solidFill>
            <a:round/>
            <a:headEnd/>
            <a:tailEnd/>
          </a:ln>
        </p:spPr>
        <p:txBody>
          <a:bodyPr/>
          <a:lstStyle/>
          <a:p>
            <a:endParaRPr lang="en-US"/>
          </a:p>
        </p:txBody>
      </p:sp>
      <p:sp>
        <p:nvSpPr>
          <p:cNvPr id="66621" name="Text Box 71"/>
          <p:cNvSpPr txBox="1">
            <a:spLocks noChangeArrowheads="1"/>
          </p:cNvSpPr>
          <p:nvPr/>
        </p:nvSpPr>
        <p:spPr bwMode="auto">
          <a:xfrm>
            <a:off x="3557967" y="4315340"/>
            <a:ext cx="482824" cy="369332"/>
          </a:xfrm>
          <a:prstGeom prst="rect">
            <a:avLst/>
          </a:prstGeom>
          <a:noFill/>
          <a:ln w="9525">
            <a:noFill/>
            <a:miter lim="800000"/>
            <a:headEnd/>
            <a:tailEnd/>
          </a:ln>
        </p:spPr>
        <p:txBody>
          <a:bodyPr wrap="none">
            <a:spAutoFit/>
          </a:bodyPr>
          <a:lstStyle/>
          <a:p>
            <a:r>
              <a:rPr lang="en-US" sz="1800" b="1">
                <a:latin typeface="Agency FB" pitchFamily="34" charset="0"/>
              </a:rPr>
              <a:t>Hub</a:t>
            </a:r>
          </a:p>
        </p:txBody>
      </p:sp>
      <p:sp>
        <p:nvSpPr>
          <p:cNvPr id="66622" name="Text Box 72"/>
          <p:cNvSpPr txBox="1">
            <a:spLocks noChangeArrowheads="1"/>
          </p:cNvSpPr>
          <p:nvPr/>
        </p:nvSpPr>
        <p:spPr bwMode="auto">
          <a:xfrm>
            <a:off x="5504242" y="5034477"/>
            <a:ext cx="482824" cy="369332"/>
          </a:xfrm>
          <a:prstGeom prst="rect">
            <a:avLst/>
          </a:prstGeom>
          <a:noFill/>
          <a:ln w="9525">
            <a:noFill/>
            <a:miter lim="800000"/>
            <a:headEnd/>
            <a:tailEnd/>
          </a:ln>
        </p:spPr>
        <p:txBody>
          <a:bodyPr wrap="none">
            <a:spAutoFit/>
          </a:bodyPr>
          <a:lstStyle/>
          <a:p>
            <a:r>
              <a:rPr lang="en-US" sz="1800" b="1">
                <a:latin typeface="Agency FB" pitchFamily="34" charset="0"/>
              </a:rPr>
              <a:t>Hub</a:t>
            </a:r>
          </a:p>
        </p:txBody>
      </p:sp>
      <p:sp>
        <p:nvSpPr>
          <p:cNvPr id="66565" name="Oval 8"/>
          <p:cNvSpPr>
            <a:spLocks noChangeArrowheads="1"/>
          </p:cNvSpPr>
          <p:nvPr/>
        </p:nvSpPr>
        <p:spPr bwMode="auto">
          <a:xfrm>
            <a:off x="6759998" y="2172966"/>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66" name="Oval 9"/>
          <p:cNvSpPr>
            <a:spLocks noChangeArrowheads="1"/>
          </p:cNvSpPr>
          <p:nvPr/>
        </p:nvSpPr>
        <p:spPr bwMode="auto">
          <a:xfrm>
            <a:off x="4335885" y="2849241"/>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67" name="Oval 10"/>
          <p:cNvSpPr>
            <a:spLocks noChangeArrowheads="1"/>
          </p:cNvSpPr>
          <p:nvPr/>
        </p:nvSpPr>
        <p:spPr bwMode="auto">
          <a:xfrm>
            <a:off x="2080048" y="1774503"/>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68" name="Oval 11"/>
          <p:cNvSpPr>
            <a:spLocks noChangeArrowheads="1"/>
          </p:cNvSpPr>
          <p:nvPr/>
        </p:nvSpPr>
        <p:spPr bwMode="auto">
          <a:xfrm>
            <a:off x="3202410" y="3131816"/>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69" name="Oval 12"/>
          <p:cNvSpPr>
            <a:spLocks noChangeArrowheads="1"/>
          </p:cNvSpPr>
          <p:nvPr/>
        </p:nvSpPr>
        <p:spPr bwMode="auto">
          <a:xfrm>
            <a:off x="6444085" y="3139753"/>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70" name="Oval 13"/>
          <p:cNvSpPr>
            <a:spLocks noChangeArrowheads="1"/>
          </p:cNvSpPr>
          <p:nvPr/>
        </p:nvSpPr>
        <p:spPr bwMode="auto">
          <a:xfrm>
            <a:off x="5828135" y="2399978"/>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71" name="Oval 14"/>
          <p:cNvSpPr>
            <a:spLocks noChangeArrowheads="1"/>
          </p:cNvSpPr>
          <p:nvPr/>
        </p:nvSpPr>
        <p:spPr bwMode="auto">
          <a:xfrm>
            <a:off x="7118773" y="1560191"/>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72" name="Oval 15"/>
          <p:cNvSpPr>
            <a:spLocks noChangeArrowheads="1"/>
          </p:cNvSpPr>
          <p:nvPr/>
        </p:nvSpPr>
        <p:spPr bwMode="auto">
          <a:xfrm>
            <a:off x="4729585" y="1801491"/>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73" name="Oval 16"/>
          <p:cNvSpPr>
            <a:spLocks noChangeArrowheads="1"/>
          </p:cNvSpPr>
          <p:nvPr/>
        </p:nvSpPr>
        <p:spPr bwMode="auto">
          <a:xfrm>
            <a:off x="2118148" y="2877816"/>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74" name="Oval 17"/>
          <p:cNvSpPr>
            <a:spLocks noChangeArrowheads="1"/>
          </p:cNvSpPr>
          <p:nvPr/>
        </p:nvSpPr>
        <p:spPr bwMode="auto">
          <a:xfrm>
            <a:off x="3799310" y="2171378"/>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75" name="Oval 18"/>
          <p:cNvSpPr>
            <a:spLocks noChangeArrowheads="1"/>
          </p:cNvSpPr>
          <p:nvPr/>
        </p:nvSpPr>
        <p:spPr bwMode="auto">
          <a:xfrm>
            <a:off x="6972723" y="2469828"/>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2" name="Rounded Rectangle 1"/>
          <p:cNvSpPr/>
          <p:nvPr/>
        </p:nvSpPr>
        <p:spPr bwMode="auto">
          <a:xfrm>
            <a:off x="1532317" y="1323967"/>
            <a:ext cx="6126480" cy="2286000"/>
          </a:xfrm>
          <a:prstGeom prst="roundRect">
            <a:avLst>
              <a:gd name="adj" fmla="val 7602"/>
            </a:avLst>
          </a:prstGeom>
          <a:noFill/>
          <a:ln w="254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Rounded Rectangle 63"/>
          <p:cNvSpPr/>
          <p:nvPr/>
        </p:nvSpPr>
        <p:spPr bwMode="auto">
          <a:xfrm>
            <a:off x="1532317" y="3833805"/>
            <a:ext cx="6126480" cy="2286000"/>
          </a:xfrm>
          <a:prstGeom prst="roundRect">
            <a:avLst>
              <a:gd name="adj" fmla="val 7602"/>
            </a:avLst>
          </a:prstGeom>
          <a:noFill/>
          <a:ln w="254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594" name="Text Box 37"/>
          <p:cNvSpPr txBox="1">
            <a:spLocks noChangeArrowheads="1"/>
          </p:cNvSpPr>
          <p:nvPr/>
        </p:nvSpPr>
        <p:spPr bwMode="auto">
          <a:xfrm>
            <a:off x="1790951" y="1175241"/>
            <a:ext cx="1676100" cy="276999"/>
          </a:xfrm>
          <a:prstGeom prst="rect">
            <a:avLst/>
          </a:prstGeom>
          <a:solidFill>
            <a:schemeClr val="bg1"/>
          </a:solidFill>
          <a:ln w="9525">
            <a:noFill/>
            <a:miter lim="800000"/>
            <a:headEnd/>
            <a:tailEnd/>
          </a:ln>
        </p:spPr>
        <p:txBody>
          <a:bodyPr wrap="none" lIns="45720" tIns="0" rIns="45720" bIns="0">
            <a:spAutoFit/>
          </a:bodyPr>
          <a:lstStyle/>
          <a:p>
            <a:r>
              <a:rPr lang="en-US" sz="1800" b="1" dirty="0">
                <a:latin typeface="Agency FB" pitchFamily="34" charset="0"/>
              </a:rPr>
              <a:t>Before Deregulation</a:t>
            </a:r>
          </a:p>
        </p:txBody>
      </p:sp>
      <p:sp>
        <p:nvSpPr>
          <p:cNvPr id="66618" name="Text Box 68"/>
          <p:cNvSpPr txBox="1">
            <a:spLocks noChangeArrowheads="1"/>
          </p:cNvSpPr>
          <p:nvPr/>
        </p:nvSpPr>
        <p:spPr bwMode="auto">
          <a:xfrm>
            <a:off x="1853467" y="3693591"/>
            <a:ext cx="1551066" cy="276999"/>
          </a:xfrm>
          <a:prstGeom prst="rect">
            <a:avLst/>
          </a:prstGeom>
          <a:solidFill>
            <a:schemeClr val="bg1"/>
          </a:solidFill>
          <a:ln w="9525">
            <a:noFill/>
            <a:miter lim="800000"/>
            <a:headEnd/>
            <a:tailEnd/>
          </a:ln>
        </p:spPr>
        <p:txBody>
          <a:bodyPr wrap="none" lIns="45720" tIns="0" rIns="45720" bIns="0">
            <a:spAutoFit/>
          </a:bodyPr>
          <a:lstStyle/>
          <a:p>
            <a:r>
              <a:rPr lang="en-US" sz="1800" b="1" dirty="0">
                <a:latin typeface="Agency FB" pitchFamily="34" charset="0"/>
              </a:rPr>
              <a:t>After Deregulation</a:t>
            </a:r>
          </a:p>
        </p:txBody>
      </p:sp>
      <p:sp>
        <p:nvSpPr>
          <p:cNvPr id="66601" name="Oval 44"/>
          <p:cNvSpPr>
            <a:spLocks noChangeArrowheads="1"/>
          </p:cNvSpPr>
          <p:nvPr/>
        </p:nvSpPr>
        <p:spPr bwMode="auto">
          <a:xfrm>
            <a:off x="5818567" y="4885252"/>
            <a:ext cx="212725" cy="212725"/>
          </a:xfrm>
          <a:prstGeom prst="ellipse">
            <a:avLst/>
          </a:prstGeom>
          <a:solidFill>
            <a:schemeClr val="bg1"/>
          </a:solidFill>
          <a:ln w="50800">
            <a:solidFill>
              <a:schemeClr val="accent2">
                <a:lumMod val="50000"/>
              </a:schemeClr>
            </a:solidFill>
            <a:round/>
            <a:headEnd/>
            <a:tailEnd/>
          </a:ln>
        </p:spPr>
        <p:txBody>
          <a:bodyPr wrap="none" anchor="ctr"/>
          <a:lstStyle/>
          <a:p>
            <a:endParaRPr lang="en-US"/>
          </a:p>
        </p:txBody>
      </p:sp>
      <p:sp>
        <p:nvSpPr>
          <p:cNvPr id="66605" name="Oval 48"/>
          <p:cNvSpPr>
            <a:spLocks noChangeArrowheads="1"/>
          </p:cNvSpPr>
          <p:nvPr/>
        </p:nvSpPr>
        <p:spPr bwMode="auto">
          <a:xfrm>
            <a:off x="3789742" y="4656652"/>
            <a:ext cx="212725" cy="212725"/>
          </a:xfrm>
          <a:prstGeom prst="ellipse">
            <a:avLst/>
          </a:prstGeom>
          <a:solidFill>
            <a:schemeClr val="bg1"/>
          </a:solidFill>
          <a:ln w="50800">
            <a:solidFill>
              <a:schemeClr val="accent4">
                <a:lumMod val="50000"/>
              </a:schemeClr>
            </a:solidFill>
            <a:round/>
            <a:headEnd/>
            <a:tailEnd/>
          </a:ln>
        </p:spPr>
        <p:txBody>
          <a:bodyPr wrap="none" anchor="ctr"/>
          <a:lstStyle/>
          <a:p>
            <a:endParaRPr lang="en-US"/>
          </a:p>
        </p:txBody>
      </p:sp>
      <p:sp>
        <p:nvSpPr>
          <p:cNvPr id="66596" name="Oval 39"/>
          <p:cNvSpPr>
            <a:spLocks noChangeArrowheads="1"/>
          </p:cNvSpPr>
          <p:nvPr/>
        </p:nvSpPr>
        <p:spPr bwMode="auto">
          <a:xfrm>
            <a:off x="6756823" y="4671027"/>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97" name="Oval 40"/>
          <p:cNvSpPr>
            <a:spLocks noChangeArrowheads="1"/>
          </p:cNvSpPr>
          <p:nvPr/>
        </p:nvSpPr>
        <p:spPr bwMode="auto">
          <a:xfrm>
            <a:off x="4332710" y="5347302"/>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98" name="Oval 41"/>
          <p:cNvSpPr>
            <a:spLocks noChangeArrowheads="1"/>
          </p:cNvSpPr>
          <p:nvPr/>
        </p:nvSpPr>
        <p:spPr bwMode="auto">
          <a:xfrm>
            <a:off x="2076873" y="4272564"/>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599" name="Oval 42"/>
          <p:cNvSpPr>
            <a:spLocks noChangeArrowheads="1"/>
          </p:cNvSpPr>
          <p:nvPr/>
        </p:nvSpPr>
        <p:spPr bwMode="auto">
          <a:xfrm>
            <a:off x="3199235" y="5629877"/>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600" name="Oval 43"/>
          <p:cNvSpPr>
            <a:spLocks noChangeArrowheads="1"/>
          </p:cNvSpPr>
          <p:nvPr/>
        </p:nvSpPr>
        <p:spPr bwMode="auto">
          <a:xfrm>
            <a:off x="6440910" y="5637814"/>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602" name="Oval 45"/>
          <p:cNvSpPr>
            <a:spLocks noChangeArrowheads="1"/>
          </p:cNvSpPr>
          <p:nvPr/>
        </p:nvSpPr>
        <p:spPr bwMode="auto">
          <a:xfrm>
            <a:off x="7115598" y="4058252"/>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603" name="Oval 46"/>
          <p:cNvSpPr>
            <a:spLocks noChangeArrowheads="1"/>
          </p:cNvSpPr>
          <p:nvPr/>
        </p:nvSpPr>
        <p:spPr bwMode="auto">
          <a:xfrm>
            <a:off x="4726410" y="4299552"/>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604" name="Oval 47"/>
          <p:cNvSpPr>
            <a:spLocks noChangeArrowheads="1"/>
          </p:cNvSpPr>
          <p:nvPr/>
        </p:nvSpPr>
        <p:spPr bwMode="auto">
          <a:xfrm>
            <a:off x="2114973" y="5375877"/>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
        <p:nvSpPr>
          <p:cNvPr id="66606" name="Oval 49"/>
          <p:cNvSpPr>
            <a:spLocks noChangeArrowheads="1"/>
          </p:cNvSpPr>
          <p:nvPr/>
        </p:nvSpPr>
        <p:spPr bwMode="auto">
          <a:xfrm>
            <a:off x="6969548" y="4967889"/>
            <a:ext cx="182880" cy="182880"/>
          </a:xfrm>
          <a:prstGeom prst="ellipse">
            <a:avLst/>
          </a:prstGeom>
          <a:solidFill>
            <a:schemeClr val="bg1">
              <a:lumMod val="50000"/>
            </a:schemeClr>
          </a:solidFill>
          <a:ln w="25400">
            <a:solidFill>
              <a:schemeClr val="bg1"/>
            </a:solidFill>
            <a:round/>
            <a:headEnd/>
            <a:tailEnd/>
          </a:ln>
        </p:spPr>
        <p:txBody>
          <a:bodyPr wrap="none" anchor="ctr"/>
          <a:lstStyle/>
          <a:p>
            <a:endParaRPr lang="en-US"/>
          </a:p>
        </p:txBody>
      </p:sp>
    </p:spTree>
    <p:extLst>
      <p:ext uri="{BB962C8B-B14F-4D97-AF65-F5344CB8AC3E}">
        <p14:creationId xmlns:p14="http://schemas.microsoft.com/office/powerpoint/2010/main" val="4283468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z="3200" dirty="0"/>
              <a:t>Strategies of Low-Cost Carriers</a:t>
            </a:r>
            <a:br>
              <a:rPr lang="en-US" sz="3200" dirty="0"/>
            </a:b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6772153"/>
              </p:ext>
            </p:extLst>
          </p:nvPr>
        </p:nvGraphicFramePr>
        <p:xfrm>
          <a:off x="92075" y="1082675"/>
          <a:ext cx="8959849" cy="4480560"/>
        </p:xfrm>
        <a:graphic>
          <a:graphicData uri="http://schemas.openxmlformats.org/drawingml/2006/table">
            <a:tbl>
              <a:tblPr bandRow="1">
                <a:tableStyleId>{37CE84F3-28C3-443E-9E96-99CF82512B78}</a:tableStyleId>
              </a:tblPr>
              <a:tblGrid>
                <a:gridCol w="1775928">
                  <a:extLst>
                    <a:ext uri="{9D8B030D-6E8A-4147-A177-3AD203B41FA5}">
                      <a16:colId xmlns:a16="http://schemas.microsoft.com/office/drawing/2014/main" val="20000"/>
                    </a:ext>
                  </a:extLst>
                </a:gridCol>
                <a:gridCol w="7183921">
                  <a:extLst>
                    <a:ext uri="{9D8B030D-6E8A-4147-A177-3AD203B41FA5}">
                      <a16:colId xmlns:a16="http://schemas.microsoft.com/office/drawing/2014/main" val="20001"/>
                    </a:ext>
                  </a:extLst>
                </a:gridCol>
              </a:tblGrid>
              <a:tr h="370840">
                <a:tc>
                  <a:txBody>
                    <a:bodyPr/>
                    <a:lstStyle/>
                    <a:p>
                      <a:r>
                        <a:rPr lang="en-US" dirty="0"/>
                        <a:t>On-board</a:t>
                      </a:r>
                      <a:r>
                        <a:rPr lang="en-US" baseline="0" dirty="0"/>
                        <a:t> operations</a:t>
                      </a:r>
                      <a:endParaRPr lang="en-US" b="1" dirty="0">
                        <a:solidFill>
                          <a:srgbClr val="000000"/>
                        </a:solidFill>
                      </a:endParaRPr>
                    </a:p>
                  </a:txBody>
                  <a:tcPr marL="105411" marR="105411"/>
                </a:tc>
                <a:tc>
                  <a:txBody>
                    <a:bodyPr/>
                    <a:lstStyle/>
                    <a:p>
                      <a:r>
                        <a:rPr lang="en-US" dirty="0"/>
                        <a:t>Optimum use of</a:t>
                      </a:r>
                      <a:r>
                        <a:rPr lang="en-US" baseline="0" dirty="0"/>
                        <a:t> seating space.</a:t>
                      </a:r>
                    </a:p>
                    <a:p>
                      <a:r>
                        <a:rPr lang="en-US" baseline="0" dirty="0"/>
                        <a:t>Minimal crew.</a:t>
                      </a:r>
                    </a:p>
                    <a:p>
                      <a:r>
                        <a:rPr lang="en-US" baseline="0" dirty="0"/>
                        <a:t>Limited and paying cabin service.</a:t>
                      </a:r>
                      <a:endParaRPr lang="en-US" b="0" baseline="0" dirty="0">
                        <a:solidFill>
                          <a:srgbClr val="000000"/>
                        </a:solidFill>
                      </a:endParaRPr>
                    </a:p>
                  </a:txBody>
                  <a:tcPr marL="105411" marR="105411"/>
                </a:tc>
                <a:extLst>
                  <a:ext uri="{0D108BD9-81ED-4DB2-BD59-A6C34878D82A}">
                    <a16:rowId xmlns:a16="http://schemas.microsoft.com/office/drawing/2014/main" val="10000"/>
                  </a:ext>
                </a:extLst>
              </a:tr>
              <a:tr h="370840">
                <a:tc>
                  <a:txBody>
                    <a:bodyPr/>
                    <a:lstStyle/>
                    <a:p>
                      <a:r>
                        <a:rPr lang="en-US" dirty="0"/>
                        <a:t>Aircraft operations</a:t>
                      </a:r>
                      <a:endParaRPr lang="en-US" b="1" dirty="0">
                        <a:solidFill>
                          <a:srgbClr val="000000"/>
                        </a:solidFill>
                      </a:endParaRPr>
                    </a:p>
                  </a:txBody>
                  <a:tcPr marL="105411" marR="105411"/>
                </a:tc>
                <a:tc>
                  <a:txBody>
                    <a:bodyPr/>
                    <a:lstStyle/>
                    <a:p>
                      <a:r>
                        <a:rPr lang="en-US" dirty="0"/>
                        <a:t>Few (often one) types of aircraft</a:t>
                      </a:r>
                      <a:r>
                        <a:rPr lang="en-US" baseline="0" dirty="0"/>
                        <a:t> used to minimize maintenance costs.</a:t>
                      </a:r>
                      <a:endParaRPr lang="en-US" dirty="0"/>
                    </a:p>
                    <a:p>
                      <a:r>
                        <a:rPr lang="en-US" dirty="0"/>
                        <a:t>Stair</a:t>
                      </a:r>
                      <a:r>
                        <a:rPr lang="en-US" baseline="0" dirty="0"/>
                        <a:t> boarding instead of air bridges.</a:t>
                      </a:r>
                    </a:p>
                    <a:p>
                      <a:r>
                        <a:rPr lang="en-US" baseline="0" dirty="0"/>
                        <a:t>Maximal usage of runway length (take-off thrust and braking on landing).</a:t>
                      </a:r>
                      <a:endParaRPr lang="en-US" dirty="0"/>
                    </a:p>
                    <a:p>
                      <a:r>
                        <a:rPr lang="en-US" dirty="0"/>
                        <a:t>Fast turn around to maximize</a:t>
                      </a:r>
                      <a:r>
                        <a:rPr lang="en-US" baseline="0" dirty="0"/>
                        <a:t> aircraft use.</a:t>
                      </a:r>
                    </a:p>
                    <a:p>
                      <a:r>
                        <a:rPr lang="en-US" baseline="0" dirty="0"/>
                        <a:t>No freight being carried.</a:t>
                      </a:r>
                      <a:endParaRPr lang="en-US" b="0" dirty="0">
                        <a:solidFill>
                          <a:srgbClr val="000000"/>
                        </a:solidFill>
                      </a:endParaRPr>
                    </a:p>
                  </a:txBody>
                  <a:tcPr marL="105411" marR="105411"/>
                </a:tc>
                <a:extLst>
                  <a:ext uri="{0D108BD9-81ED-4DB2-BD59-A6C34878D82A}">
                    <a16:rowId xmlns:a16="http://schemas.microsoft.com/office/drawing/2014/main" val="10001"/>
                  </a:ext>
                </a:extLst>
              </a:tr>
              <a:tr h="370840">
                <a:tc>
                  <a:txBody>
                    <a:bodyPr/>
                    <a:lstStyle/>
                    <a:p>
                      <a:r>
                        <a:rPr lang="en-US" dirty="0"/>
                        <a:t>Service network</a:t>
                      </a:r>
                      <a:endParaRPr lang="en-US" b="1" dirty="0">
                        <a:solidFill>
                          <a:srgbClr val="000000"/>
                        </a:solidFill>
                      </a:endParaRPr>
                    </a:p>
                  </a:txBody>
                  <a:tcPr marL="105411" marR="105411"/>
                </a:tc>
                <a:tc>
                  <a:txBody>
                    <a:bodyPr/>
                    <a:lstStyle/>
                    <a:p>
                      <a:r>
                        <a:rPr lang="en-US" dirty="0"/>
                        <a:t>Point-to-point services.</a:t>
                      </a:r>
                    </a:p>
                    <a:p>
                      <a:r>
                        <a:rPr lang="en-US" dirty="0"/>
                        <a:t>Destinations</a:t>
                      </a:r>
                      <a:r>
                        <a:rPr lang="en-US" baseline="0" dirty="0"/>
                        <a:t> commonly of less than two hours apart.</a:t>
                      </a:r>
                    </a:p>
                    <a:p>
                      <a:r>
                        <a:rPr lang="en-US" baseline="0" dirty="0"/>
                        <a:t>Usage of secondary airports (lower gate rates).</a:t>
                      </a:r>
                      <a:endParaRPr lang="en-US" b="0" dirty="0">
                        <a:solidFill>
                          <a:srgbClr val="000000"/>
                        </a:solidFill>
                      </a:endParaRPr>
                    </a:p>
                  </a:txBody>
                  <a:tcPr marL="105411" marR="105411"/>
                </a:tc>
                <a:extLst>
                  <a:ext uri="{0D108BD9-81ED-4DB2-BD59-A6C34878D82A}">
                    <a16:rowId xmlns:a16="http://schemas.microsoft.com/office/drawing/2014/main" val="10002"/>
                  </a:ext>
                </a:extLst>
              </a:tr>
              <a:tr h="370840">
                <a:tc>
                  <a:txBody>
                    <a:bodyPr/>
                    <a:lstStyle/>
                    <a:p>
                      <a:r>
                        <a:rPr lang="en-US" dirty="0"/>
                        <a:t>Booking</a:t>
                      </a:r>
                      <a:endParaRPr lang="en-US" b="1" dirty="0">
                        <a:solidFill>
                          <a:srgbClr val="000000"/>
                        </a:solidFill>
                      </a:endParaRPr>
                    </a:p>
                  </a:txBody>
                  <a:tcPr marL="105411" marR="105411"/>
                </a:tc>
                <a:tc>
                  <a:txBody>
                    <a:bodyPr/>
                    <a:lstStyle/>
                    <a:p>
                      <a:r>
                        <a:rPr lang="en-US" dirty="0"/>
                        <a:t>Online booking to minimize transaction costs.</a:t>
                      </a:r>
                    </a:p>
                    <a:p>
                      <a:r>
                        <a:rPr lang="en-US" dirty="0"/>
                        <a:t>No travel agent commissions.</a:t>
                      </a:r>
                      <a:endParaRPr lang="en-US" b="0" dirty="0">
                        <a:solidFill>
                          <a:srgbClr val="000000"/>
                        </a:solidFill>
                      </a:endParaRPr>
                    </a:p>
                  </a:txBody>
                  <a:tcPr marL="105411" marR="10541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8309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z="3200" dirty="0"/>
              <a:t>Strategies Used by Airlines to Save Fuel</a:t>
            </a:r>
            <a:br>
              <a:rPr lang="en-US" sz="3200" dirty="0"/>
            </a:b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8253299"/>
              </p:ext>
            </p:extLst>
          </p:nvPr>
        </p:nvGraphicFramePr>
        <p:xfrm>
          <a:off x="92075" y="1082675"/>
          <a:ext cx="8959850" cy="4028440"/>
        </p:xfrm>
        <a:graphic>
          <a:graphicData uri="http://schemas.openxmlformats.org/drawingml/2006/table">
            <a:tbl>
              <a:tblPr firstRow="1" firstCol="1" bandRow="1">
                <a:tableStyleId>{37CE84F3-28C3-443E-9E96-99CF82512B78}</a:tableStyleId>
              </a:tblPr>
              <a:tblGrid>
                <a:gridCol w="2344227">
                  <a:extLst>
                    <a:ext uri="{9D8B030D-6E8A-4147-A177-3AD203B41FA5}">
                      <a16:colId xmlns:a16="http://schemas.microsoft.com/office/drawing/2014/main" val="20000"/>
                    </a:ext>
                  </a:extLst>
                </a:gridCol>
                <a:gridCol w="6615623">
                  <a:extLst>
                    <a:ext uri="{9D8B030D-6E8A-4147-A177-3AD203B41FA5}">
                      <a16:colId xmlns:a16="http://schemas.microsoft.com/office/drawing/2014/main" val="20001"/>
                    </a:ext>
                  </a:extLst>
                </a:gridCol>
              </a:tblGrid>
              <a:tr h="370840">
                <a:tc>
                  <a:txBody>
                    <a:bodyPr/>
                    <a:lstStyle/>
                    <a:p>
                      <a:r>
                        <a:rPr lang="en-US" dirty="0"/>
                        <a:t>Dimension</a:t>
                      </a:r>
                    </a:p>
                  </a:txBody>
                  <a:tcPr marL="105411" marR="105411"/>
                </a:tc>
                <a:tc>
                  <a:txBody>
                    <a:bodyPr/>
                    <a:lstStyle/>
                    <a:p>
                      <a:r>
                        <a:rPr lang="en-US" dirty="0"/>
                        <a:t>Strategy</a:t>
                      </a:r>
                    </a:p>
                  </a:txBody>
                  <a:tcPr marL="105411" marR="105411"/>
                </a:tc>
                <a:extLst>
                  <a:ext uri="{0D108BD9-81ED-4DB2-BD59-A6C34878D82A}">
                    <a16:rowId xmlns:a16="http://schemas.microsoft.com/office/drawing/2014/main" val="10000"/>
                  </a:ext>
                </a:extLst>
              </a:tr>
              <a:tr h="370840">
                <a:tc>
                  <a:txBody>
                    <a:bodyPr/>
                    <a:lstStyle/>
                    <a:p>
                      <a:r>
                        <a:rPr lang="en-US" dirty="0"/>
                        <a:t>Fleet</a:t>
                      </a:r>
                    </a:p>
                  </a:txBody>
                  <a:tcPr marL="105411" marR="105411"/>
                </a:tc>
                <a:tc>
                  <a:txBody>
                    <a:bodyPr/>
                    <a:lstStyle/>
                    <a:p>
                      <a:r>
                        <a:rPr lang="en-US" dirty="0"/>
                        <a:t>Retiring less fuel efficient aircrafts (e.g. DC-9, DC10, MD-80).</a:t>
                      </a:r>
                    </a:p>
                    <a:p>
                      <a:r>
                        <a:rPr lang="en-US" dirty="0"/>
                        <a:t>Switching to more fuel efficient aircrafts (e.g. A330, A319).</a:t>
                      </a:r>
                    </a:p>
                  </a:txBody>
                  <a:tcPr marL="105411" marR="105411"/>
                </a:tc>
                <a:extLst>
                  <a:ext uri="{0D108BD9-81ED-4DB2-BD59-A6C34878D82A}">
                    <a16:rowId xmlns:a16="http://schemas.microsoft.com/office/drawing/2014/main" val="10001"/>
                  </a:ext>
                </a:extLst>
              </a:tr>
              <a:tr h="370840">
                <a:tc>
                  <a:txBody>
                    <a:bodyPr/>
                    <a:lstStyle/>
                    <a:p>
                      <a:r>
                        <a:rPr lang="en-US" dirty="0"/>
                        <a:t>Operations</a:t>
                      </a:r>
                    </a:p>
                  </a:txBody>
                  <a:tcPr marL="105411" marR="105411"/>
                </a:tc>
                <a:tc>
                  <a:txBody>
                    <a:bodyPr/>
                    <a:lstStyle/>
                    <a:p>
                      <a:r>
                        <a:rPr lang="en-US" dirty="0"/>
                        <a:t>Less engine idle at gates (electrical</a:t>
                      </a:r>
                      <a:r>
                        <a:rPr lang="en-US" baseline="0" dirty="0"/>
                        <a:t> systems)</a:t>
                      </a:r>
                      <a:r>
                        <a:rPr lang="en-US" dirty="0"/>
                        <a:t>.</a:t>
                      </a:r>
                    </a:p>
                    <a:p>
                      <a:r>
                        <a:rPr lang="en-US" dirty="0"/>
                        <a:t>Lower flying speed (-5%).</a:t>
                      </a:r>
                    </a:p>
                    <a:p>
                      <a:r>
                        <a:rPr lang="en-US" dirty="0"/>
                        <a:t>More</a:t>
                      </a:r>
                      <a:r>
                        <a:rPr lang="en-US" baseline="0" dirty="0"/>
                        <a:t> frequent plane and engine washing.</a:t>
                      </a:r>
                      <a:endParaRPr lang="en-US" dirty="0"/>
                    </a:p>
                  </a:txBody>
                  <a:tcPr marL="105411" marR="105411"/>
                </a:tc>
                <a:extLst>
                  <a:ext uri="{0D108BD9-81ED-4DB2-BD59-A6C34878D82A}">
                    <a16:rowId xmlns:a16="http://schemas.microsoft.com/office/drawing/2014/main" val="10002"/>
                  </a:ext>
                </a:extLst>
              </a:tr>
              <a:tr h="370840">
                <a:tc>
                  <a:txBody>
                    <a:bodyPr/>
                    <a:lstStyle/>
                    <a:p>
                      <a:r>
                        <a:rPr lang="en-US" dirty="0"/>
                        <a:t>On board</a:t>
                      </a:r>
                    </a:p>
                  </a:txBody>
                  <a:tcPr marL="105411" marR="105411"/>
                </a:tc>
                <a:tc>
                  <a:txBody>
                    <a:bodyPr/>
                    <a:lstStyle/>
                    <a:p>
                      <a:r>
                        <a:rPr lang="en-US" dirty="0"/>
                        <a:t>Lighter seats.</a:t>
                      </a:r>
                    </a:p>
                    <a:p>
                      <a:r>
                        <a:rPr lang="en-US" dirty="0"/>
                        <a:t>Removal of seat-pocket documents (e.g. magazines).</a:t>
                      </a:r>
                    </a:p>
                    <a:p>
                      <a:r>
                        <a:rPr lang="en-US" dirty="0"/>
                        <a:t>Less water in bathrooms.</a:t>
                      </a:r>
                    </a:p>
                    <a:p>
                      <a:r>
                        <a:rPr lang="en-US" baseline="0" dirty="0"/>
                        <a:t>Lighter service carts.</a:t>
                      </a:r>
                      <a:endParaRPr lang="en-US" dirty="0"/>
                    </a:p>
                  </a:txBody>
                  <a:tcPr marL="105411" marR="105411"/>
                </a:tc>
                <a:extLst>
                  <a:ext uri="{0D108BD9-81ED-4DB2-BD59-A6C34878D82A}">
                    <a16:rowId xmlns:a16="http://schemas.microsoft.com/office/drawing/2014/main" val="10003"/>
                  </a:ext>
                </a:extLst>
              </a:tr>
              <a:tr h="370840">
                <a:tc>
                  <a:txBody>
                    <a:bodyPr/>
                    <a:lstStyle/>
                    <a:p>
                      <a:r>
                        <a:rPr lang="en-US" dirty="0"/>
                        <a:t>Passengers</a:t>
                      </a:r>
                    </a:p>
                  </a:txBody>
                  <a:tcPr marL="105411" marR="105411"/>
                </a:tc>
                <a:tc>
                  <a:txBody>
                    <a:bodyPr/>
                    <a:lstStyle/>
                    <a:p>
                      <a:r>
                        <a:rPr lang="en-US" dirty="0"/>
                        <a:t>Weight restrictions for luggage.</a:t>
                      </a:r>
                    </a:p>
                    <a:p>
                      <a:r>
                        <a:rPr lang="en-US" dirty="0"/>
                        <a:t>Surcharges for first</a:t>
                      </a:r>
                      <a:r>
                        <a:rPr lang="en-US" baseline="0" dirty="0"/>
                        <a:t> or </a:t>
                      </a:r>
                      <a:r>
                        <a:rPr lang="en-US" dirty="0"/>
                        <a:t>second check-in luggage.</a:t>
                      </a:r>
                    </a:p>
                    <a:p>
                      <a:r>
                        <a:rPr lang="en-US" dirty="0"/>
                        <a:t>Passengers</a:t>
                      </a:r>
                      <a:r>
                        <a:rPr lang="en-US" baseline="0" dirty="0"/>
                        <a:t> weight surcharges (?)</a:t>
                      </a:r>
                      <a:endParaRPr lang="en-US" dirty="0"/>
                    </a:p>
                  </a:txBody>
                  <a:tcPr marL="105411" marR="105411"/>
                </a:tc>
                <a:extLst>
                  <a:ext uri="{0D108BD9-81ED-4DB2-BD59-A6C34878D82A}">
                    <a16:rowId xmlns:a16="http://schemas.microsoft.com/office/drawing/2014/main" val="10004"/>
                  </a:ext>
                </a:extLst>
              </a:tr>
            </a:tbl>
          </a:graphicData>
        </a:graphic>
      </p:graphicFrame>
      <p:sp>
        <p:nvSpPr>
          <p:cNvPr id="6"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8429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11188" y="333375"/>
            <a:ext cx="7772400" cy="1143000"/>
          </a:xfrm>
        </p:spPr>
        <p:txBody>
          <a:bodyPr/>
          <a:lstStyle/>
          <a:p>
            <a:pPr eaLnBrk="1" hangingPunct="1"/>
            <a:r>
              <a:rPr lang="en-GB" sz="3600" dirty="0"/>
              <a:t>Learning Objectives</a:t>
            </a:r>
          </a:p>
        </p:txBody>
      </p:sp>
      <p:sp>
        <p:nvSpPr>
          <p:cNvPr id="1741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US" dirty="0"/>
              <a:t>In this lesson we will:</a:t>
            </a:r>
          </a:p>
          <a:p>
            <a:pPr lvl="1" eaLnBrk="1" hangingPunct="1"/>
            <a:r>
              <a:rPr lang="en-US" dirty="0"/>
              <a:t>Introduce the importance of Transport in Location;</a:t>
            </a:r>
          </a:p>
          <a:p>
            <a:pPr lvl="1" eaLnBrk="1" hangingPunct="1"/>
            <a:r>
              <a:rPr lang="en-US" dirty="0"/>
              <a:t>Present the factors characterizing a transport system;</a:t>
            </a:r>
          </a:p>
          <a:p>
            <a:pPr lvl="1" eaLnBrk="1" hangingPunct="1"/>
            <a:r>
              <a:rPr lang="en-US" dirty="0"/>
              <a:t>Examine the growth factors in transport demand;</a:t>
            </a:r>
          </a:p>
          <a:p>
            <a:pPr lvl="1" eaLnBrk="1" hangingPunct="1"/>
            <a:r>
              <a:rPr lang="en-US" dirty="0"/>
              <a:t>Scale of spatial organization of transport</a:t>
            </a:r>
          </a:p>
          <a:p>
            <a:pPr lvl="1" eaLnBrk="1" hangingPunct="1"/>
            <a:r>
              <a:rPr lang="en-US" dirty="0"/>
              <a:t>The spatial structure of transport costs</a:t>
            </a:r>
          </a:p>
          <a:p>
            <a:pPr lvl="1" eaLnBrk="1" hangingPunct="1"/>
            <a:r>
              <a:rPr lang="en-US" dirty="0"/>
              <a:t>Route selection issues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7"/>
          <p:cNvSpPr>
            <a:spLocks noGrp="1" noChangeArrowheads="1"/>
          </p:cNvSpPr>
          <p:nvPr>
            <p:ph type="title"/>
          </p:nvPr>
        </p:nvSpPr>
        <p:spPr/>
        <p:txBody>
          <a:bodyPr/>
          <a:lstStyle/>
          <a:p>
            <a:pPr eaLnBrk="1" hangingPunct="1"/>
            <a:r>
              <a:rPr lang="en-US" dirty="0"/>
              <a:t>Selected Low-Cost Carriers</a:t>
            </a:r>
            <a:br>
              <a:rPr lang="en-US" dirty="0"/>
            </a:br>
            <a:endParaRPr lang="en-US" dirty="0"/>
          </a:p>
        </p:txBody>
      </p:sp>
      <p:graphicFrame>
        <p:nvGraphicFramePr>
          <p:cNvPr id="783517" name="Group 157"/>
          <p:cNvGraphicFramePr>
            <a:graphicFrameLocks noGrp="1"/>
          </p:cNvGraphicFramePr>
          <p:nvPr>
            <p:ph idx="1"/>
            <p:extLst>
              <p:ext uri="{D42A27DB-BD31-4B8C-83A1-F6EECF244321}">
                <p14:modId xmlns:p14="http://schemas.microsoft.com/office/powerpoint/2010/main" val="1964624398"/>
              </p:ext>
            </p:extLst>
          </p:nvPr>
        </p:nvGraphicFramePr>
        <p:xfrm>
          <a:off x="92075" y="1082675"/>
          <a:ext cx="8959851" cy="4114801"/>
        </p:xfrm>
        <a:graphic>
          <a:graphicData uri="http://schemas.openxmlformats.org/drawingml/2006/table">
            <a:tbl>
              <a:tblPr firstRow="1" bandRow="1">
                <a:tableStyleId>{37CE84F3-28C3-443E-9E96-99CF82512B78}</a:tableStyleId>
              </a:tblPr>
              <a:tblGrid>
                <a:gridCol w="1540890">
                  <a:extLst>
                    <a:ext uri="{9D8B030D-6E8A-4147-A177-3AD203B41FA5}">
                      <a16:colId xmlns:a16="http://schemas.microsoft.com/office/drawing/2014/main" val="20000"/>
                    </a:ext>
                  </a:extLst>
                </a:gridCol>
                <a:gridCol w="1251744">
                  <a:extLst>
                    <a:ext uri="{9D8B030D-6E8A-4147-A177-3AD203B41FA5}">
                      <a16:colId xmlns:a16="http://schemas.microsoft.com/office/drawing/2014/main" val="20001"/>
                    </a:ext>
                  </a:extLst>
                </a:gridCol>
                <a:gridCol w="3885164">
                  <a:extLst>
                    <a:ext uri="{9D8B030D-6E8A-4147-A177-3AD203B41FA5}">
                      <a16:colId xmlns:a16="http://schemas.microsoft.com/office/drawing/2014/main" val="20002"/>
                    </a:ext>
                  </a:extLst>
                </a:gridCol>
                <a:gridCol w="2282053">
                  <a:extLst>
                    <a:ext uri="{9D8B030D-6E8A-4147-A177-3AD203B41FA5}">
                      <a16:colId xmlns:a16="http://schemas.microsoft.com/office/drawing/2014/main" val="20003"/>
                    </a:ext>
                  </a:extLst>
                </a:gridCol>
              </a:tblGrid>
              <a:tr h="641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a:ln>
                            <a:noFill/>
                          </a:ln>
                          <a:effectLst/>
                        </a:rPr>
                        <a:t>Airline</a:t>
                      </a:r>
                      <a:endParaRPr kumimoji="0" lang="en-US" sz="1600" b="1" i="0" u="none" strike="noStrike" cap="none" normalizeH="0" baseline="0" dirty="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a:ln>
                            <a:noFill/>
                          </a:ln>
                          <a:effectLst/>
                        </a:rPr>
                        <a:t>Country</a:t>
                      </a:r>
                      <a:endParaRPr kumimoji="0" lang="en-US" sz="1600" b="1" i="0" u="none" strike="noStrike" cap="none" normalizeH="0" baseline="0" dirty="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a:ln>
                            <a:noFill/>
                          </a:ln>
                          <a:effectLst/>
                        </a:rPr>
                        <a:t>2005 Fleet</a:t>
                      </a:r>
                      <a:endParaRPr kumimoji="0" lang="en-US" sz="1600" b="1" i="0" u="none" strike="noStrike" cap="none" normalizeH="0" baseline="0" dirty="0">
                        <a:ln>
                          <a:noFill/>
                        </a:ln>
                        <a:solidFill>
                          <a:schemeClr val="tx1"/>
                        </a:solidFill>
                        <a:effectLst/>
                        <a:latin typeface="Arial Narrow" pitchFamily="34" charset="0"/>
                      </a:endParaRPr>
                    </a:p>
                  </a:txBody>
                  <a:tcPr marL="105411" marR="105411"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a:ln>
                            <a:noFill/>
                          </a:ln>
                          <a:effectLst/>
                        </a:rPr>
                        <a:t>2005 Revenue (USD Millions)</a:t>
                      </a:r>
                      <a:endParaRPr kumimoji="0" lang="en-US" sz="1600" b="1" i="0" u="none" strike="noStrike" cap="none" normalizeH="0" baseline="0" dirty="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0"/>
                  </a:ext>
                </a:extLst>
              </a:tr>
              <a:tr h="346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Southwest</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USA</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454 B737s</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7,584</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1"/>
                  </a:ext>
                </a:extLst>
              </a:tr>
              <a:tr h="346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EasyJet</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UK</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62 A319s; 43 B737s</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2,365</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2"/>
                  </a:ext>
                </a:extLst>
              </a:tr>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Ryanair</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Ireland</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107 B737s</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2,044</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3"/>
                  </a:ext>
                </a:extLst>
              </a:tr>
              <a:tr h="346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jetBlue</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USA</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89 A320s; 19 ERJs</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1,701</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4"/>
                  </a:ext>
                </a:extLst>
              </a:tr>
              <a:tr h="346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Air Berlin</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Germany</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a:ln>
                            <a:noFill/>
                          </a:ln>
                          <a:effectLst/>
                        </a:rPr>
                        <a:t>8 A319s/A320; 40 737s; 3 Other</a:t>
                      </a:r>
                      <a:endParaRPr kumimoji="0" lang="en-US" sz="1600" b="0" i="0" u="none" strike="noStrike" cap="none" normalizeH="0" baseline="0" dirty="0">
                        <a:ln>
                          <a:noFill/>
                        </a:ln>
                        <a:solidFill>
                          <a:schemeClr val="tx1"/>
                        </a:solidFill>
                        <a:effectLst/>
                        <a:latin typeface="Arial Narrow" pitchFamily="34" charset="0"/>
                      </a:endParaRPr>
                    </a:p>
                  </a:txBody>
                  <a:tcPr marL="105411" marR="105411"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1,457</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5"/>
                  </a:ext>
                </a:extLst>
              </a:tr>
              <a:tr h="346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Virgin Blue</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Australia</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47 B737s</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1,335</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6"/>
                  </a:ext>
                </a:extLst>
              </a:tr>
              <a:tr h="3603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WestJet</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Canada</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56 B737s</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1,197</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7"/>
                  </a:ext>
                </a:extLst>
              </a:tr>
              <a:tr h="346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Gol</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Brazil</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47 B737s</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1,140</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8"/>
                  </a:ext>
                </a:extLst>
              </a:tr>
              <a:tr h="346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Frontier</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USA</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51 A318s/A319s/A320s</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944</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9"/>
                  </a:ext>
                </a:extLst>
              </a:tr>
              <a:tr h="346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AirAsia</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a:ln>
                            <a:noFill/>
                          </a:ln>
                          <a:effectLst/>
                        </a:rPr>
                        <a:t>Malaysia</a:t>
                      </a:r>
                      <a:endParaRPr kumimoji="0" lang="en-US" sz="16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a:ln>
                            <a:noFill/>
                          </a:ln>
                          <a:effectLst/>
                        </a:rPr>
                        <a:t>6 A320s; 21 B737s</a:t>
                      </a:r>
                      <a:endParaRPr kumimoji="0" lang="en-US" sz="1600" b="0" i="0" u="none" strike="noStrike" cap="none" normalizeH="0" baseline="0" dirty="0">
                        <a:ln>
                          <a:noFill/>
                        </a:ln>
                        <a:solidFill>
                          <a:schemeClr val="tx1"/>
                        </a:solidFill>
                        <a:effectLst/>
                        <a:latin typeface="Arial Narrow" pitchFamily="34" charset="0"/>
                      </a:endParaRPr>
                    </a:p>
                  </a:txBody>
                  <a:tcPr marL="105411" marR="105411"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a:ln>
                            <a:noFill/>
                          </a:ln>
                          <a:effectLst/>
                        </a:rPr>
                        <a:t>174</a:t>
                      </a:r>
                      <a:endParaRPr kumimoji="0" lang="en-US" sz="1600" b="0" i="0" u="none" strike="noStrike" cap="none" normalizeH="0" baseline="0" dirty="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10"/>
                  </a:ext>
                </a:extLst>
              </a:tr>
            </a:tbl>
          </a:graphicData>
        </a:graphic>
      </p:graphicFrame>
      <p:sp>
        <p:nvSpPr>
          <p:cNvPr id="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831915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US" dirty="0"/>
              <a:t>Air Freedom Rights</a:t>
            </a:r>
            <a:br>
              <a:rPr lang="en-US" dirty="0"/>
            </a:br>
            <a:endParaRPr lang="en-US" dirty="0"/>
          </a:p>
        </p:txBody>
      </p:sp>
      <p:sp>
        <p:nvSpPr>
          <p:cNvPr id="70660" name="Rectangle 5"/>
          <p:cNvSpPr>
            <a:spLocks noChangeArrowheads="1"/>
          </p:cNvSpPr>
          <p:nvPr/>
        </p:nvSpPr>
        <p:spPr bwMode="auto">
          <a:xfrm>
            <a:off x="690563" y="1270318"/>
            <a:ext cx="2560637" cy="1645920"/>
          </a:xfrm>
          <a:prstGeom prst="rect">
            <a:avLst/>
          </a:prstGeom>
          <a:solidFill>
            <a:schemeClr val="bg2">
              <a:lumMod val="90000"/>
            </a:schemeClr>
          </a:solidFill>
          <a:ln w="25400">
            <a:solidFill>
              <a:schemeClr val="bg1">
                <a:lumMod val="50000"/>
              </a:schemeClr>
            </a:solidFill>
            <a:miter lim="800000"/>
            <a:headEnd/>
            <a:tailEnd/>
          </a:ln>
        </p:spPr>
        <p:txBody>
          <a:bodyPr wrap="none" anchor="ctr"/>
          <a:lstStyle/>
          <a:p>
            <a:endParaRPr lang="en-US">
              <a:latin typeface="Agency FB" panose="020B0503020202020204" pitchFamily="34" charset="0"/>
            </a:endParaRPr>
          </a:p>
        </p:txBody>
      </p:sp>
      <p:sp>
        <p:nvSpPr>
          <p:cNvPr id="70661" name="Freeform 15"/>
          <p:cNvSpPr>
            <a:spLocks/>
          </p:cNvSpPr>
          <p:nvPr/>
        </p:nvSpPr>
        <p:spPr bwMode="auto">
          <a:xfrm>
            <a:off x="946150" y="1496695"/>
            <a:ext cx="796925" cy="1058863"/>
          </a:xfrm>
          <a:custGeom>
            <a:avLst/>
            <a:gdLst>
              <a:gd name="T0" fmla="*/ 2147483647 w 502"/>
              <a:gd name="T1" fmla="*/ 2147483647 h 667"/>
              <a:gd name="T2" fmla="*/ 2147483647 w 502"/>
              <a:gd name="T3" fmla="*/ 2147483647 h 667"/>
              <a:gd name="T4" fmla="*/ 2147483647 w 502"/>
              <a:gd name="T5" fmla="*/ 2147483647 h 667"/>
              <a:gd name="T6" fmla="*/ 2147483647 w 502"/>
              <a:gd name="T7" fmla="*/ 2147483647 h 667"/>
              <a:gd name="T8" fmla="*/ 2147483647 w 502"/>
              <a:gd name="T9" fmla="*/ 2147483647 h 667"/>
              <a:gd name="T10" fmla="*/ 2147483647 w 502"/>
              <a:gd name="T11" fmla="*/ 2147483647 h 667"/>
              <a:gd name="T12" fmla="*/ 0 w 502"/>
              <a:gd name="T13" fmla="*/ 2147483647 h 667"/>
              <a:gd name="T14" fmla="*/ 2147483647 w 502"/>
              <a:gd name="T15" fmla="*/ 2147483647 h 667"/>
              <a:gd name="T16" fmla="*/ 2147483647 w 502"/>
              <a:gd name="T17" fmla="*/ 2147483647 h 667"/>
              <a:gd name="T18" fmla="*/ 2147483647 w 502"/>
              <a:gd name="T19" fmla="*/ 2147483647 h 667"/>
              <a:gd name="T20" fmla="*/ 2147483647 w 502"/>
              <a:gd name="T21" fmla="*/ 2147483647 h 667"/>
              <a:gd name="T22" fmla="*/ 2147483647 w 502"/>
              <a:gd name="T23" fmla="*/ 2147483647 h 667"/>
              <a:gd name="T24" fmla="*/ 2147483647 w 502"/>
              <a:gd name="T25" fmla="*/ 2147483647 h 667"/>
              <a:gd name="T26" fmla="*/ 2147483647 w 502"/>
              <a:gd name="T27" fmla="*/ 2147483647 h 667"/>
              <a:gd name="T28" fmla="*/ 2147483647 w 502"/>
              <a:gd name="T29" fmla="*/ 2147483647 h 667"/>
              <a:gd name="T30" fmla="*/ 2147483647 w 502"/>
              <a:gd name="T31" fmla="*/ 2147483647 h 667"/>
              <a:gd name="T32" fmla="*/ 2147483647 w 502"/>
              <a:gd name="T33" fmla="*/ 2147483647 h 667"/>
              <a:gd name="T34" fmla="*/ 2147483647 w 502"/>
              <a:gd name="T35" fmla="*/ 2147483647 h 667"/>
              <a:gd name="T36" fmla="*/ 2147483647 w 502"/>
              <a:gd name="T37" fmla="*/ 2147483647 h 667"/>
              <a:gd name="T38" fmla="*/ 2147483647 w 502"/>
              <a:gd name="T39" fmla="*/ 0 h 667"/>
              <a:gd name="T40" fmla="*/ 2147483647 w 502"/>
              <a:gd name="T41" fmla="*/ 2147483647 h 6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667"/>
              <a:gd name="T65" fmla="*/ 502 w 502"/>
              <a:gd name="T66" fmla="*/ 667 h 6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667">
                <a:moveTo>
                  <a:pt x="58" y="70"/>
                </a:moveTo>
                <a:lnTo>
                  <a:pt x="64" y="158"/>
                </a:lnTo>
                <a:lnTo>
                  <a:pt x="37" y="281"/>
                </a:lnTo>
                <a:lnTo>
                  <a:pt x="93" y="414"/>
                </a:lnTo>
                <a:lnTo>
                  <a:pt x="44" y="506"/>
                </a:lnTo>
                <a:lnTo>
                  <a:pt x="2" y="604"/>
                </a:lnTo>
                <a:lnTo>
                  <a:pt x="0" y="650"/>
                </a:lnTo>
                <a:lnTo>
                  <a:pt x="56" y="662"/>
                </a:lnTo>
                <a:lnTo>
                  <a:pt x="100" y="667"/>
                </a:lnTo>
                <a:lnTo>
                  <a:pt x="194" y="606"/>
                </a:lnTo>
                <a:lnTo>
                  <a:pt x="276" y="576"/>
                </a:lnTo>
                <a:lnTo>
                  <a:pt x="462" y="502"/>
                </a:lnTo>
                <a:lnTo>
                  <a:pt x="502" y="470"/>
                </a:lnTo>
                <a:lnTo>
                  <a:pt x="468" y="402"/>
                </a:lnTo>
                <a:lnTo>
                  <a:pt x="432" y="352"/>
                </a:lnTo>
                <a:lnTo>
                  <a:pt x="350" y="286"/>
                </a:lnTo>
                <a:lnTo>
                  <a:pt x="262" y="211"/>
                </a:lnTo>
                <a:lnTo>
                  <a:pt x="241" y="119"/>
                </a:lnTo>
                <a:lnTo>
                  <a:pt x="248" y="21"/>
                </a:lnTo>
                <a:lnTo>
                  <a:pt x="150" y="0"/>
                </a:lnTo>
                <a:lnTo>
                  <a:pt x="58" y="70"/>
                </a:lnTo>
                <a:close/>
              </a:path>
            </a:pathLst>
          </a:custGeom>
          <a:solidFill>
            <a:schemeClr val="accent3">
              <a:lumMod val="75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662" name="Freeform 16"/>
          <p:cNvSpPr>
            <a:spLocks/>
          </p:cNvSpPr>
          <p:nvPr/>
        </p:nvSpPr>
        <p:spPr bwMode="auto">
          <a:xfrm>
            <a:off x="811202" y="2217420"/>
            <a:ext cx="1743085" cy="685800"/>
          </a:xfrm>
          <a:custGeom>
            <a:avLst/>
            <a:gdLst>
              <a:gd name="T0" fmla="*/ 0 w 1092"/>
              <a:gd name="T1" fmla="*/ 2147483647 h 432"/>
              <a:gd name="T2" fmla="*/ 2147483647 w 1092"/>
              <a:gd name="T3" fmla="*/ 2147483647 h 432"/>
              <a:gd name="T4" fmla="*/ 2147483647 w 1092"/>
              <a:gd name="T5" fmla="*/ 2147483647 h 432"/>
              <a:gd name="T6" fmla="*/ 2147483647 w 1092"/>
              <a:gd name="T7" fmla="*/ 2147483647 h 432"/>
              <a:gd name="T8" fmla="*/ 2147483647 w 1092"/>
              <a:gd name="T9" fmla="*/ 2147483647 h 432"/>
              <a:gd name="T10" fmla="*/ 2147483647 w 1092"/>
              <a:gd name="T11" fmla="*/ 2147483647 h 432"/>
              <a:gd name="T12" fmla="*/ 2147483647 w 1092"/>
              <a:gd name="T13" fmla="*/ 2147483647 h 432"/>
              <a:gd name="T14" fmla="*/ 2147483647 w 1092"/>
              <a:gd name="T15" fmla="*/ 0 h 432"/>
              <a:gd name="T16" fmla="*/ 2147483647 w 1092"/>
              <a:gd name="T17" fmla="*/ 2147483647 h 432"/>
              <a:gd name="T18" fmla="*/ 2147483647 w 1092"/>
              <a:gd name="T19" fmla="*/ 2147483647 h 432"/>
              <a:gd name="T20" fmla="*/ 2147483647 w 1092"/>
              <a:gd name="T21" fmla="*/ 2147483647 h 432"/>
              <a:gd name="T22" fmla="*/ 0 w 1092"/>
              <a:gd name="T23" fmla="*/ 2147483647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2"/>
              <a:gd name="T37" fmla="*/ 0 h 432"/>
              <a:gd name="T38" fmla="*/ 1092 w 1092"/>
              <a:gd name="T39" fmla="*/ 432 h 432"/>
              <a:gd name="connsiteX0" fmla="*/ 0 w 10055"/>
              <a:gd name="connsiteY0" fmla="*/ 9963 h 10000"/>
              <a:gd name="connsiteX1" fmla="*/ 879 w 10055"/>
              <a:gd name="connsiteY1" fmla="*/ 6991 h 10000"/>
              <a:gd name="connsiteX2" fmla="*/ 2509 w 10055"/>
              <a:gd name="connsiteY2" fmla="*/ 6157 h 10000"/>
              <a:gd name="connsiteX3" fmla="*/ 3059 w 10055"/>
              <a:gd name="connsiteY3" fmla="*/ 6250 h 10000"/>
              <a:gd name="connsiteX4" fmla="*/ 4222 w 10055"/>
              <a:gd name="connsiteY4" fmla="*/ 5532 h 10000"/>
              <a:gd name="connsiteX5" fmla="*/ 6603 w 10055"/>
              <a:gd name="connsiteY5" fmla="*/ 3889 h 10000"/>
              <a:gd name="connsiteX6" fmla="*/ 7308 w 10055"/>
              <a:gd name="connsiteY6" fmla="*/ 648 h 10000"/>
              <a:gd name="connsiteX7" fmla="*/ 8214 w 10055"/>
              <a:gd name="connsiteY7" fmla="*/ 0 h 10000"/>
              <a:gd name="connsiteX8" fmla="*/ 8663 w 10055"/>
              <a:gd name="connsiteY8" fmla="*/ 3727 h 10000"/>
              <a:gd name="connsiteX9" fmla="*/ 9881 w 10055"/>
              <a:gd name="connsiteY9" fmla="*/ 6343 h 10000"/>
              <a:gd name="connsiteX10" fmla="*/ 10055 w 10055"/>
              <a:gd name="connsiteY10" fmla="*/ 10000 h 10000"/>
              <a:gd name="connsiteX11" fmla="*/ 0 w 10055"/>
              <a:gd name="connsiteY11" fmla="*/ 99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55" h="10000">
                <a:moveTo>
                  <a:pt x="0" y="9963"/>
                </a:moveTo>
                <a:lnTo>
                  <a:pt x="879" y="6991"/>
                </a:lnTo>
                <a:lnTo>
                  <a:pt x="2509" y="6157"/>
                </a:lnTo>
                <a:lnTo>
                  <a:pt x="3059" y="6250"/>
                </a:lnTo>
                <a:lnTo>
                  <a:pt x="4222" y="5532"/>
                </a:lnTo>
                <a:lnTo>
                  <a:pt x="6603" y="3889"/>
                </a:lnTo>
                <a:lnTo>
                  <a:pt x="7308" y="648"/>
                </a:lnTo>
                <a:lnTo>
                  <a:pt x="8214" y="0"/>
                </a:lnTo>
                <a:cubicBezTo>
                  <a:pt x="8364" y="1242"/>
                  <a:pt x="8513" y="2485"/>
                  <a:pt x="8663" y="3727"/>
                </a:cubicBezTo>
                <a:lnTo>
                  <a:pt x="9881" y="6343"/>
                </a:lnTo>
                <a:lnTo>
                  <a:pt x="10055" y="10000"/>
                </a:lnTo>
                <a:lnTo>
                  <a:pt x="0" y="9963"/>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663" name="Freeform 17"/>
          <p:cNvSpPr>
            <a:spLocks/>
          </p:cNvSpPr>
          <p:nvPr/>
        </p:nvSpPr>
        <p:spPr bwMode="auto">
          <a:xfrm>
            <a:off x="2230437" y="1652270"/>
            <a:ext cx="1012881" cy="1257330"/>
          </a:xfrm>
          <a:custGeom>
            <a:avLst/>
            <a:gdLst>
              <a:gd name="T0" fmla="*/ 0 w 636"/>
              <a:gd name="T1" fmla="*/ 2147483647 h 788"/>
              <a:gd name="T2" fmla="*/ 2147483647 w 636"/>
              <a:gd name="T3" fmla="*/ 2147483647 h 788"/>
              <a:gd name="T4" fmla="*/ 2147483647 w 636"/>
              <a:gd name="T5" fmla="*/ 2147483647 h 788"/>
              <a:gd name="T6" fmla="*/ 2147483647 w 636"/>
              <a:gd name="T7" fmla="*/ 2147483647 h 788"/>
              <a:gd name="T8" fmla="*/ 2147483647 w 636"/>
              <a:gd name="T9" fmla="*/ 2147483647 h 788"/>
              <a:gd name="T10" fmla="*/ 2147483647 w 636"/>
              <a:gd name="T11" fmla="*/ 0 h 788"/>
              <a:gd name="T12" fmla="*/ 2147483647 w 636"/>
              <a:gd name="T13" fmla="*/ 2147483647 h 788"/>
              <a:gd name="T14" fmla="*/ 2147483647 w 636"/>
              <a:gd name="T15" fmla="*/ 2147483647 h 788"/>
              <a:gd name="T16" fmla="*/ 2147483647 w 636"/>
              <a:gd name="T17" fmla="*/ 2147483647 h 788"/>
              <a:gd name="T18" fmla="*/ 2147483647 w 636"/>
              <a:gd name="T19" fmla="*/ 2147483647 h 788"/>
              <a:gd name="T20" fmla="*/ 0 w 636"/>
              <a:gd name="T21" fmla="*/ 2147483647 h 7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6"/>
              <a:gd name="T34" fmla="*/ 0 h 788"/>
              <a:gd name="T35" fmla="*/ 636 w 636"/>
              <a:gd name="T36" fmla="*/ 788 h 788"/>
              <a:gd name="connsiteX0" fmla="*/ 0 w 10070"/>
              <a:gd name="connsiteY0" fmla="*/ 4569 h 10097"/>
              <a:gd name="connsiteX1" fmla="*/ 1588 w 10070"/>
              <a:gd name="connsiteY1" fmla="*/ 3261 h 10097"/>
              <a:gd name="connsiteX2" fmla="*/ 3365 w 10070"/>
              <a:gd name="connsiteY2" fmla="*/ 2640 h 10097"/>
              <a:gd name="connsiteX3" fmla="*/ 5346 w 10070"/>
              <a:gd name="connsiteY3" fmla="*/ 952 h 10097"/>
              <a:gd name="connsiteX4" fmla="*/ 8333 w 10070"/>
              <a:gd name="connsiteY4" fmla="*/ 685 h 10097"/>
              <a:gd name="connsiteX5" fmla="*/ 10000 w 10070"/>
              <a:gd name="connsiteY5" fmla="*/ 0 h 10097"/>
              <a:gd name="connsiteX6" fmla="*/ 10070 w 10070"/>
              <a:gd name="connsiteY6" fmla="*/ 10097 h 10097"/>
              <a:gd name="connsiteX7" fmla="*/ 3208 w 10070"/>
              <a:gd name="connsiteY7" fmla="*/ 10000 h 10097"/>
              <a:gd name="connsiteX8" fmla="*/ 2799 w 10070"/>
              <a:gd name="connsiteY8" fmla="*/ 7995 h 10097"/>
              <a:gd name="connsiteX9" fmla="*/ 786 w 10070"/>
              <a:gd name="connsiteY9" fmla="*/ 6523 h 10097"/>
              <a:gd name="connsiteX10" fmla="*/ 0 w 10070"/>
              <a:gd name="connsiteY10" fmla="*/ 4569 h 10097"/>
              <a:gd name="connsiteX0" fmla="*/ 0 w 10032"/>
              <a:gd name="connsiteY0" fmla="*/ 4569 h 10051"/>
              <a:gd name="connsiteX1" fmla="*/ 1588 w 10032"/>
              <a:gd name="connsiteY1" fmla="*/ 3261 h 10051"/>
              <a:gd name="connsiteX2" fmla="*/ 3365 w 10032"/>
              <a:gd name="connsiteY2" fmla="*/ 2640 h 10051"/>
              <a:gd name="connsiteX3" fmla="*/ 5346 w 10032"/>
              <a:gd name="connsiteY3" fmla="*/ 952 h 10051"/>
              <a:gd name="connsiteX4" fmla="*/ 8333 w 10032"/>
              <a:gd name="connsiteY4" fmla="*/ 685 h 10051"/>
              <a:gd name="connsiteX5" fmla="*/ 10000 w 10032"/>
              <a:gd name="connsiteY5" fmla="*/ 0 h 10051"/>
              <a:gd name="connsiteX6" fmla="*/ 10032 w 10032"/>
              <a:gd name="connsiteY6" fmla="*/ 10051 h 10051"/>
              <a:gd name="connsiteX7" fmla="*/ 3208 w 10032"/>
              <a:gd name="connsiteY7" fmla="*/ 10000 h 10051"/>
              <a:gd name="connsiteX8" fmla="*/ 2799 w 10032"/>
              <a:gd name="connsiteY8" fmla="*/ 7995 h 10051"/>
              <a:gd name="connsiteX9" fmla="*/ 786 w 10032"/>
              <a:gd name="connsiteY9" fmla="*/ 6523 h 10051"/>
              <a:gd name="connsiteX10" fmla="*/ 0 w 10032"/>
              <a:gd name="connsiteY10" fmla="*/ 4569 h 1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32" h="10051">
                <a:moveTo>
                  <a:pt x="0" y="4569"/>
                </a:moveTo>
                <a:lnTo>
                  <a:pt x="1588" y="3261"/>
                </a:lnTo>
                <a:lnTo>
                  <a:pt x="3365" y="2640"/>
                </a:lnTo>
                <a:lnTo>
                  <a:pt x="5346" y="952"/>
                </a:lnTo>
                <a:lnTo>
                  <a:pt x="8333" y="685"/>
                </a:lnTo>
                <a:lnTo>
                  <a:pt x="10000" y="0"/>
                </a:lnTo>
                <a:cubicBezTo>
                  <a:pt x="10023" y="3366"/>
                  <a:pt x="10009" y="6685"/>
                  <a:pt x="10032" y="10051"/>
                </a:cubicBezTo>
                <a:lnTo>
                  <a:pt x="3208" y="10000"/>
                </a:lnTo>
                <a:lnTo>
                  <a:pt x="2799" y="7995"/>
                </a:lnTo>
                <a:lnTo>
                  <a:pt x="786" y="6523"/>
                </a:lnTo>
                <a:lnTo>
                  <a:pt x="0" y="4569"/>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65544" name="Text Box 18"/>
          <p:cNvSpPr txBox="1">
            <a:spLocks noChangeArrowheads="1"/>
          </p:cNvSpPr>
          <p:nvPr/>
        </p:nvSpPr>
        <p:spPr bwMode="auto">
          <a:xfrm>
            <a:off x="2680008" y="1283838"/>
            <a:ext cx="556563" cy="369332"/>
          </a:xfrm>
          <a:prstGeom prst="rect">
            <a:avLst/>
          </a:prstGeom>
          <a:noFill/>
          <a:ln w="9525">
            <a:noFill/>
            <a:miter lim="800000"/>
            <a:headEnd/>
            <a:tailEnd/>
          </a:ln>
        </p:spPr>
        <p:txBody>
          <a:bodyPr wrap="none">
            <a:spAutoFit/>
          </a:bodyPr>
          <a:lstStyle/>
          <a:p>
            <a:pPr>
              <a:defRPr/>
            </a:pPr>
            <a:r>
              <a:rPr lang="en-US" sz="1800" b="1" dirty="0">
                <a:effectLst>
                  <a:outerShdw blurRad="38100" dist="38100" dir="2700000" algn="tl">
                    <a:srgbClr val="000000">
                      <a:alpha val="43137"/>
                    </a:srgbClr>
                  </a:outerShdw>
                </a:effectLst>
                <a:latin typeface="Agency FB" panose="020B0503020202020204" pitchFamily="34" charset="0"/>
                <a:cs typeface="Calibri" pitchFamily="34" charset="0"/>
              </a:rPr>
              <a:t>First</a:t>
            </a:r>
          </a:p>
        </p:txBody>
      </p:sp>
      <p:sp>
        <p:nvSpPr>
          <p:cNvPr id="70665" name="Oval 19"/>
          <p:cNvSpPr>
            <a:spLocks noChangeArrowheads="1"/>
          </p:cNvSpPr>
          <p:nvPr/>
        </p:nvSpPr>
        <p:spPr bwMode="auto">
          <a:xfrm>
            <a:off x="1384300" y="2177733"/>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666" name="Oval 20"/>
          <p:cNvSpPr>
            <a:spLocks noChangeArrowheads="1"/>
          </p:cNvSpPr>
          <p:nvPr/>
        </p:nvSpPr>
        <p:spPr bwMode="auto">
          <a:xfrm>
            <a:off x="2786063" y="2330133"/>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667" name="Freeform 21"/>
          <p:cNvSpPr>
            <a:spLocks/>
          </p:cNvSpPr>
          <p:nvPr/>
        </p:nvSpPr>
        <p:spPr bwMode="auto">
          <a:xfrm>
            <a:off x="1473200" y="2277745"/>
            <a:ext cx="1377950" cy="200025"/>
          </a:xfrm>
          <a:custGeom>
            <a:avLst/>
            <a:gdLst>
              <a:gd name="T0" fmla="*/ 0 w 868"/>
              <a:gd name="T1" fmla="*/ 0 h 126"/>
              <a:gd name="T2" fmla="*/ 2147483647 w 868"/>
              <a:gd name="T3" fmla="*/ 2147483647 h 126"/>
              <a:gd name="T4" fmla="*/ 2147483647 w 868"/>
              <a:gd name="T5" fmla="*/ 2147483647 h 126"/>
              <a:gd name="T6" fmla="*/ 0 60000 65536"/>
              <a:gd name="T7" fmla="*/ 0 60000 65536"/>
              <a:gd name="T8" fmla="*/ 0 60000 65536"/>
              <a:gd name="T9" fmla="*/ 0 w 868"/>
              <a:gd name="T10" fmla="*/ 0 h 126"/>
              <a:gd name="T11" fmla="*/ 868 w 868"/>
              <a:gd name="T12" fmla="*/ 126 h 126"/>
            </a:gdLst>
            <a:ahLst/>
            <a:cxnLst>
              <a:cxn ang="T6">
                <a:pos x="T0" y="T1"/>
              </a:cxn>
              <a:cxn ang="T7">
                <a:pos x="T2" y="T3"/>
              </a:cxn>
              <a:cxn ang="T8">
                <a:pos x="T4" y="T5"/>
              </a:cxn>
            </a:cxnLst>
            <a:rect l="T9" t="T10" r="T11" b="T12"/>
            <a:pathLst>
              <a:path w="868" h="126">
                <a:moveTo>
                  <a:pt x="0" y="0"/>
                </a:moveTo>
                <a:cubicBezTo>
                  <a:pt x="43" y="18"/>
                  <a:pt x="115" y="98"/>
                  <a:pt x="260" y="112"/>
                </a:cubicBezTo>
                <a:cubicBezTo>
                  <a:pt x="405" y="126"/>
                  <a:pt x="741" y="90"/>
                  <a:pt x="868" y="84"/>
                </a:cubicBezTo>
              </a:path>
            </a:pathLst>
          </a:custGeom>
          <a:noFill/>
          <a:ln w="50800">
            <a:solidFill>
              <a:schemeClr val="accent5">
                <a:lumMod val="75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70668" name="Rectangle 22"/>
          <p:cNvSpPr>
            <a:spLocks noChangeArrowheads="1"/>
          </p:cNvSpPr>
          <p:nvPr/>
        </p:nvSpPr>
        <p:spPr bwMode="auto">
          <a:xfrm>
            <a:off x="3338513" y="1268730"/>
            <a:ext cx="2560637" cy="1645920"/>
          </a:xfrm>
          <a:prstGeom prst="rect">
            <a:avLst/>
          </a:prstGeom>
          <a:solidFill>
            <a:schemeClr val="bg2">
              <a:lumMod val="90000"/>
            </a:schemeClr>
          </a:solidFill>
          <a:ln w="25400">
            <a:solidFill>
              <a:schemeClr val="bg1">
                <a:lumMod val="50000"/>
              </a:schemeClr>
            </a:solidFill>
            <a:miter lim="800000"/>
            <a:headEnd/>
            <a:tailEnd/>
          </a:ln>
        </p:spPr>
        <p:txBody>
          <a:bodyPr wrap="none" anchor="ctr"/>
          <a:lstStyle/>
          <a:p>
            <a:endParaRPr lang="en-US">
              <a:latin typeface="Agency FB" panose="020B0503020202020204" pitchFamily="34" charset="0"/>
            </a:endParaRPr>
          </a:p>
        </p:txBody>
      </p:sp>
      <p:sp>
        <p:nvSpPr>
          <p:cNvPr id="70669" name="Freeform 23"/>
          <p:cNvSpPr>
            <a:spLocks/>
          </p:cNvSpPr>
          <p:nvPr/>
        </p:nvSpPr>
        <p:spPr bwMode="auto">
          <a:xfrm>
            <a:off x="3594100" y="1495108"/>
            <a:ext cx="796925" cy="1058862"/>
          </a:xfrm>
          <a:custGeom>
            <a:avLst/>
            <a:gdLst>
              <a:gd name="T0" fmla="*/ 2147483647 w 502"/>
              <a:gd name="T1" fmla="*/ 2147483647 h 667"/>
              <a:gd name="T2" fmla="*/ 2147483647 w 502"/>
              <a:gd name="T3" fmla="*/ 2147483647 h 667"/>
              <a:gd name="T4" fmla="*/ 2147483647 w 502"/>
              <a:gd name="T5" fmla="*/ 2147483647 h 667"/>
              <a:gd name="T6" fmla="*/ 2147483647 w 502"/>
              <a:gd name="T7" fmla="*/ 2147483647 h 667"/>
              <a:gd name="T8" fmla="*/ 2147483647 w 502"/>
              <a:gd name="T9" fmla="*/ 2147483647 h 667"/>
              <a:gd name="T10" fmla="*/ 2147483647 w 502"/>
              <a:gd name="T11" fmla="*/ 2147483647 h 667"/>
              <a:gd name="T12" fmla="*/ 0 w 502"/>
              <a:gd name="T13" fmla="*/ 2147483647 h 667"/>
              <a:gd name="T14" fmla="*/ 2147483647 w 502"/>
              <a:gd name="T15" fmla="*/ 2147483647 h 667"/>
              <a:gd name="T16" fmla="*/ 2147483647 w 502"/>
              <a:gd name="T17" fmla="*/ 2147483647 h 667"/>
              <a:gd name="T18" fmla="*/ 2147483647 w 502"/>
              <a:gd name="T19" fmla="*/ 2147483647 h 667"/>
              <a:gd name="T20" fmla="*/ 2147483647 w 502"/>
              <a:gd name="T21" fmla="*/ 2147483647 h 667"/>
              <a:gd name="T22" fmla="*/ 2147483647 w 502"/>
              <a:gd name="T23" fmla="*/ 2147483647 h 667"/>
              <a:gd name="T24" fmla="*/ 2147483647 w 502"/>
              <a:gd name="T25" fmla="*/ 2147483647 h 667"/>
              <a:gd name="T26" fmla="*/ 2147483647 w 502"/>
              <a:gd name="T27" fmla="*/ 2147483647 h 667"/>
              <a:gd name="T28" fmla="*/ 2147483647 w 502"/>
              <a:gd name="T29" fmla="*/ 2147483647 h 667"/>
              <a:gd name="T30" fmla="*/ 2147483647 w 502"/>
              <a:gd name="T31" fmla="*/ 2147483647 h 667"/>
              <a:gd name="T32" fmla="*/ 2147483647 w 502"/>
              <a:gd name="T33" fmla="*/ 2147483647 h 667"/>
              <a:gd name="T34" fmla="*/ 2147483647 w 502"/>
              <a:gd name="T35" fmla="*/ 2147483647 h 667"/>
              <a:gd name="T36" fmla="*/ 2147483647 w 502"/>
              <a:gd name="T37" fmla="*/ 2147483647 h 667"/>
              <a:gd name="T38" fmla="*/ 2147483647 w 502"/>
              <a:gd name="T39" fmla="*/ 0 h 667"/>
              <a:gd name="T40" fmla="*/ 2147483647 w 502"/>
              <a:gd name="T41" fmla="*/ 2147483647 h 6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667"/>
              <a:gd name="T65" fmla="*/ 502 w 502"/>
              <a:gd name="T66" fmla="*/ 667 h 6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667">
                <a:moveTo>
                  <a:pt x="58" y="70"/>
                </a:moveTo>
                <a:lnTo>
                  <a:pt x="64" y="158"/>
                </a:lnTo>
                <a:lnTo>
                  <a:pt x="37" y="281"/>
                </a:lnTo>
                <a:lnTo>
                  <a:pt x="93" y="414"/>
                </a:lnTo>
                <a:lnTo>
                  <a:pt x="44" y="506"/>
                </a:lnTo>
                <a:lnTo>
                  <a:pt x="2" y="604"/>
                </a:lnTo>
                <a:lnTo>
                  <a:pt x="0" y="650"/>
                </a:lnTo>
                <a:lnTo>
                  <a:pt x="56" y="662"/>
                </a:lnTo>
                <a:lnTo>
                  <a:pt x="100" y="667"/>
                </a:lnTo>
                <a:lnTo>
                  <a:pt x="194" y="606"/>
                </a:lnTo>
                <a:lnTo>
                  <a:pt x="276" y="576"/>
                </a:lnTo>
                <a:lnTo>
                  <a:pt x="462" y="502"/>
                </a:lnTo>
                <a:lnTo>
                  <a:pt x="502" y="470"/>
                </a:lnTo>
                <a:lnTo>
                  <a:pt x="468" y="402"/>
                </a:lnTo>
                <a:lnTo>
                  <a:pt x="432" y="352"/>
                </a:lnTo>
                <a:lnTo>
                  <a:pt x="350" y="286"/>
                </a:lnTo>
                <a:lnTo>
                  <a:pt x="262" y="211"/>
                </a:lnTo>
                <a:lnTo>
                  <a:pt x="241" y="119"/>
                </a:lnTo>
                <a:lnTo>
                  <a:pt x="248" y="21"/>
                </a:lnTo>
                <a:lnTo>
                  <a:pt x="150" y="0"/>
                </a:lnTo>
                <a:lnTo>
                  <a:pt x="58" y="70"/>
                </a:lnTo>
                <a:close/>
              </a:path>
            </a:pathLst>
          </a:custGeom>
          <a:solidFill>
            <a:schemeClr val="accent3">
              <a:lumMod val="75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670" name="Freeform 24"/>
          <p:cNvSpPr>
            <a:spLocks/>
          </p:cNvSpPr>
          <p:nvPr/>
        </p:nvSpPr>
        <p:spPr bwMode="auto">
          <a:xfrm>
            <a:off x="3475112" y="2215833"/>
            <a:ext cx="1727125" cy="695387"/>
          </a:xfrm>
          <a:custGeom>
            <a:avLst/>
            <a:gdLst>
              <a:gd name="T0" fmla="*/ 0 w 1092"/>
              <a:gd name="T1" fmla="*/ 2147483647 h 432"/>
              <a:gd name="T2" fmla="*/ 2147483647 w 1092"/>
              <a:gd name="T3" fmla="*/ 2147483647 h 432"/>
              <a:gd name="T4" fmla="*/ 2147483647 w 1092"/>
              <a:gd name="T5" fmla="*/ 2147483647 h 432"/>
              <a:gd name="T6" fmla="*/ 2147483647 w 1092"/>
              <a:gd name="T7" fmla="*/ 2147483647 h 432"/>
              <a:gd name="T8" fmla="*/ 2147483647 w 1092"/>
              <a:gd name="T9" fmla="*/ 2147483647 h 432"/>
              <a:gd name="T10" fmla="*/ 2147483647 w 1092"/>
              <a:gd name="T11" fmla="*/ 2147483647 h 432"/>
              <a:gd name="T12" fmla="*/ 2147483647 w 1092"/>
              <a:gd name="T13" fmla="*/ 2147483647 h 432"/>
              <a:gd name="T14" fmla="*/ 2147483647 w 1092"/>
              <a:gd name="T15" fmla="*/ 0 h 432"/>
              <a:gd name="T16" fmla="*/ 2147483647 w 1092"/>
              <a:gd name="T17" fmla="*/ 2147483647 h 432"/>
              <a:gd name="T18" fmla="*/ 2147483647 w 1092"/>
              <a:gd name="T19" fmla="*/ 2147483647 h 432"/>
              <a:gd name="T20" fmla="*/ 2147483647 w 1092"/>
              <a:gd name="T21" fmla="*/ 2147483647 h 432"/>
              <a:gd name="T22" fmla="*/ 0 w 1092"/>
              <a:gd name="T23" fmla="*/ 2147483647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2"/>
              <a:gd name="T37" fmla="*/ 0 h 432"/>
              <a:gd name="T38" fmla="*/ 1092 w 1092"/>
              <a:gd name="T39" fmla="*/ 432 h 432"/>
              <a:gd name="connsiteX0" fmla="*/ 0 w 9985"/>
              <a:gd name="connsiteY0" fmla="*/ 10129 h 10129"/>
              <a:gd name="connsiteX1" fmla="*/ 809 w 9985"/>
              <a:gd name="connsiteY1" fmla="*/ 6991 h 10129"/>
              <a:gd name="connsiteX2" fmla="*/ 2439 w 9985"/>
              <a:gd name="connsiteY2" fmla="*/ 6157 h 10129"/>
              <a:gd name="connsiteX3" fmla="*/ 2989 w 9985"/>
              <a:gd name="connsiteY3" fmla="*/ 6250 h 10129"/>
              <a:gd name="connsiteX4" fmla="*/ 4152 w 9985"/>
              <a:gd name="connsiteY4" fmla="*/ 5532 h 10129"/>
              <a:gd name="connsiteX5" fmla="*/ 6533 w 9985"/>
              <a:gd name="connsiteY5" fmla="*/ 3889 h 10129"/>
              <a:gd name="connsiteX6" fmla="*/ 7238 w 9985"/>
              <a:gd name="connsiteY6" fmla="*/ 648 h 10129"/>
              <a:gd name="connsiteX7" fmla="*/ 8144 w 9985"/>
              <a:gd name="connsiteY7" fmla="*/ 0 h 10129"/>
              <a:gd name="connsiteX8" fmla="*/ 8593 w 9985"/>
              <a:gd name="connsiteY8" fmla="*/ 3727 h 10129"/>
              <a:gd name="connsiteX9" fmla="*/ 9811 w 9985"/>
              <a:gd name="connsiteY9" fmla="*/ 6343 h 10129"/>
              <a:gd name="connsiteX10" fmla="*/ 9985 w 9985"/>
              <a:gd name="connsiteY10" fmla="*/ 10000 h 10129"/>
              <a:gd name="connsiteX11" fmla="*/ 0 w 9985"/>
              <a:gd name="connsiteY11" fmla="*/ 10129 h 10129"/>
              <a:gd name="connsiteX0" fmla="*/ 0 w 9956"/>
              <a:gd name="connsiteY0" fmla="*/ 9890 h 9890"/>
              <a:gd name="connsiteX1" fmla="*/ 766 w 9956"/>
              <a:gd name="connsiteY1" fmla="*/ 6902 h 9890"/>
              <a:gd name="connsiteX2" fmla="*/ 2399 w 9956"/>
              <a:gd name="connsiteY2" fmla="*/ 6079 h 9890"/>
              <a:gd name="connsiteX3" fmla="*/ 2949 w 9956"/>
              <a:gd name="connsiteY3" fmla="*/ 6170 h 9890"/>
              <a:gd name="connsiteX4" fmla="*/ 4114 w 9956"/>
              <a:gd name="connsiteY4" fmla="*/ 5462 h 9890"/>
              <a:gd name="connsiteX5" fmla="*/ 6499 w 9956"/>
              <a:gd name="connsiteY5" fmla="*/ 3839 h 9890"/>
              <a:gd name="connsiteX6" fmla="*/ 7205 w 9956"/>
              <a:gd name="connsiteY6" fmla="*/ 640 h 9890"/>
              <a:gd name="connsiteX7" fmla="*/ 8112 w 9956"/>
              <a:gd name="connsiteY7" fmla="*/ 0 h 9890"/>
              <a:gd name="connsiteX8" fmla="*/ 8562 w 9956"/>
              <a:gd name="connsiteY8" fmla="*/ 3680 h 9890"/>
              <a:gd name="connsiteX9" fmla="*/ 9782 w 9956"/>
              <a:gd name="connsiteY9" fmla="*/ 6262 h 9890"/>
              <a:gd name="connsiteX10" fmla="*/ 9956 w 9956"/>
              <a:gd name="connsiteY10" fmla="*/ 9873 h 9890"/>
              <a:gd name="connsiteX11" fmla="*/ 0 w 9956"/>
              <a:gd name="connsiteY11" fmla="*/ 9890 h 9890"/>
              <a:gd name="connsiteX0" fmla="*/ 0 w 10000"/>
              <a:gd name="connsiteY0" fmla="*/ 10000 h 10122"/>
              <a:gd name="connsiteX1" fmla="*/ 769 w 10000"/>
              <a:gd name="connsiteY1" fmla="*/ 6979 h 10122"/>
              <a:gd name="connsiteX2" fmla="*/ 2410 w 10000"/>
              <a:gd name="connsiteY2" fmla="*/ 6147 h 10122"/>
              <a:gd name="connsiteX3" fmla="*/ 2962 w 10000"/>
              <a:gd name="connsiteY3" fmla="*/ 6239 h 10122"/>
              <a:gd name="connsiteX4" fmla="*/ 4132 w 10000"/>
              <a:gd name="connsiteY4" fmla="*/ 5523 h 10122"/>
              <a:gd name="connsiteX5" fmla="*/ 6528 w 10000"/>
              <a:gd name="connsiteY5" fmla="*/ 3882 h 10122"/>
              <a:gd name="connsiteX6" fmla="*/ 7237 w 10000"/>
              <a:gd name="connsiteY6" fmla="*/ 647 h 10122"/>
              <a:gd name="connsiteX7" fmla="*/ 8148 w 10000"/>
              <a:gd name="connsiteY7" fmla="*/ 0 h 10122"/>
              <a:gd name="connsiteX8" fmla="*/ 8600 w 10000"/>
              <a:gd name="connsiteY8" fmla="*/ 3721 h 10122"/>
              <a:gd name="connsiteX9" fmla="*/ 9825 w 10000"/>
              <a:gd name="connsiteY9" fmla="*/ 6332 h 10122"/>
              <a:gd name="connsiteX10" fmla="*/ 10000 w 10000"/>
              <a:gd name="connsiteY10" fmla="*/ 10122 h 10122"/>
              <a:gd name="connsiteX11" fmla="*/ 0 w 10000"/>
              <a:gd name="connsiteY11" fmla="*/ 10000 h 10122"/>
              <a:gd name="connsiteX0" fmla="*/ 0 w 10022"/>
              <a:gd name="connsiteY0" fmla="*/ 10083 h 10122"/>
              <a:gd name="connsiteX1" fmla="*/ 791 w 10022"/>
              <a:gd name="connsiteY1" fmla="*/ 6979 h 10122"/>
              <a:gd name="connsiteX2" fmla="*/ 2432 w 10022"/>
              <a:gd name="connsiteY2" fmla="*/ 6147 h 10122"/>
              <a:gd name="connsiteX3" fmla="*/ 2984 w 10022"/>
              <a:gd name="connsiteY3" fmla="*/ 6239 h 10122"/>
              <a:gd name="connsiteX4" fmla="*/ 4154 w 10022"/>
              <a:gd name="connsiteY4" fmla="*/ 5523 h 10122"/>
              <a:gd name="connsiteX5" fmla="*/ 6550 w 10022"/>
              <a:gd name="connsiteY5" fmla="*/ 3882 h 10122"/>
              <a:gd name="connsiteX6" fmla="*/ 7259 w 10022"/>
              <a:gd name="connsiteY6" fmla="*/ 647 h 10122"/>
              <a:gd name="connsiteX7" fmla="*/ 8170 w 10022"/>
              <a:gd name="connsiteY7" fmla="*/ 0 h 10122"/>
              <a:gd name="connsiteX8" fmla="*/ 8622 w 10022"/>
              <a:gd name="connsiteY8" fmla="*/ 3721 h 10122"/>
              <a:gd name="connsiteX9" fmla="*/ 9847 w 10022"/>
              <a:gd name="connsiteY9" fmla="*/ 6332 h 10122"/>
              <a:gd name="connsiteX10" fmla="*/ 10022 w 10022"/>
              <a:gd name="connsiteY10" fmla="*/ 10122 h 10122"/>
              <a:gd name="connsiteX11" fmla="*/ 0 w 10022"/>
              <a:gd name="connsiteY11" fmla="*/ 10083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2" h="10122">
                <a:moveTo>
                  <a:pt x="0" y="10083"/>
                </a:moveTo>
                <a:lnTo>
                  <a:pt x="791" y="6979"/>
                </a:lnTo>
                <a:lnTo>
                  <a:pt x="2432" y="6147"/>
                </a:lnTo>
                <a:lnTo>
                  <a:pt x="2984" y="6239"/>
                </a:lnTo>
                <a:lnTo>
                  <a:pt x="4154" y="5523"/>
                </a:lnTo>
                <a:lnTo>
                  <a:pt x="6550" y="3882"/>
                </a:lnTo>
                <a:lnTo>
                  <a:pt x="7259" y="647"/>
                </a:lnTo>
                <a:lnTo>
                  <a:pt x="8170" y="0"/>
                </a:lnTo>
                <a:cubicBezTo>
                  <a:pt x="8321" y="1240"/>
                  <a:pt x="8471" y="2481"/>
                  <a:pt x="8622" y="3721"/>
                </a:cubicBezTo>
                <a:lnTo>
                  <a:pt x="9847" y="6332"/>
                </a:lnTo>
                <a:cubicBezTo>
                  <a:pt x="9905" y="7595"/>
                  <a:pt x="9964" y="8859"/>
                  <a:pt x="10022" y="10122"/>
                </a:cubicBezTo>
                <a:lnTo>
                  <a:pt x="0" y="10083"/>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671" name="Freeform 25"/>
          <p:cNvSpPr>
            <a:spLocks/>
          </p:cNvSpPr>
          <p:nvPr/>
        </p:nvSpPr>
        <p:spPr bwMode="auto">
          <a:xfrm>
            <a:off x="4878388" y="1650683"/>
            <a:ext cx="1009650" cy="1261083"/>
          </a:xfrm>
          <a:custGeom>
            <a:avLst/>
            <a:gdLst>
              <a:gd name="T0" fmla="*/ 0 w 636"/>
              <a:gd name="T1" fmla="*/ 2147483647 h 788"/>
              <a:gd name="T2" fmla="*/ 2147483647 w 636"/>
              <a:gd name="T3" fmla="*/ 2147483647 h 788"/>
              <a:gd name="T4" fmla="*/ 2147483647 w 636"/>
              <a:gd name="T5" fmla="*/ 2147483647 h 788"/>
              <a:gd name="T6" fmla="*/ 2147483647 w 636"/>
              <a:gd name="T7" fmla="*/ 2147483647 h 788"/>
              <a:gd name="T8" fmla="*/ 2147483647 w 636"/>
              <a:gd name="T9" fmla="*/ 2147483647 h 788"/>
              <a:gd name="T10" fmla="*/ 2147483647 w 636"/>
              <a:gd name="T11" fmla="*/ 0 h 788"/>
              <a:gd name="T12" fmla="*/ 2147483647 w 636"/>
              <a:gd name="T13" fmla="*/ 2147483647 h 788"/>
              <a:gd name="T14" fmla="*/ 2147483647 w 636"/>
              <a:gd name="T15" fmla="*/ 2147483647 h 788"/>
              <a:gd name="T16" fmla="*/ 2147483647 w 636"/>
              <a:gd name="T17" fmla="*/ 2147483647 h 788"/>
              <a:gd name="T18" fmla="*/ 2147483647 w 636"/>
              <a:gd name="T19" fmla="*/ 2147483647 h 788"/>
              <a:gd name="T20" fmla="*/ 0 w 636"/>
              <a:gd name="T21" fmla="*/ 2147483647 h 7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6"/>
              <a:gd name="T34" fmla="*/ 0 h 788"/>
              <a:gd name="T35" fmla="*/ 636 w 636"/>
              <a:gd name="T36" fmla="*/ 788 h 788"/>
              <a:gd name="connsiteX0" fmla="*/ 0 w 10000"/>
              <a:gd name="connsiteY0" fmla="*/ 4569 h 10081"/>
              <a:gd name="connsiteX1" fmla="*/ 1588 w 10000"/>
              <a:gd name="connsiteY1" fmla="*/ 3261 h 10081"/>
              <a:gd name="connsiteX2" fmla="*/ 3365 w 10000"/>
              <a:gd name="connsiteY2" fmla="*/ 2640 h 10081"/>
              <a:gd name="connsiteX3" fmla="*/ 5346 w 10000"/>
              <a:gd name="connsiteY3" fmla="*/ 952 h 10081"/>
              <a:gd name="connsiteX4" fmla="*/ 8333 w 10000"/>
              <a:gd name="connsiteY4" fmla="*/ 685 h 10081"/>
              <a:gd name="connsiteX5" fmla="*/ 10000 w 10000"/>
              <a:gd name="connsiteY5" fmla="*/ 0 h 10081"/>
              <a:gd name="connsiteX6" fmla="*/ 9969 w 10000"/>
              <a:gd name="connsiteY6" fmla="*/ 9975 h 10081"/>
              <a:gd name="connsiteX7" fmla="*/ 3208 w 10000"/>
              <a:gd name="connsiteY7" fmla="*/ 10081 h 10081"/>
              <a:gd name="connsiteX8" fmla="*/ 2799 w 10000"/>
              <a:gd name="connsiteY8" fmla="*/ 7995 h 10081"/>
              <a:gd name="connsiteX9" fmla="*/ 786 w 10000"/>
              <a:gd name="connsiteY9" fmla="*/ 6523 h 10081"/>
              <a:gd name="connsiteX10" fmla="*/ 0 w 10000"/>
              <a:gd name="connsiteY10" fmla="*/ 4569 h 10081"/>
              <a:gd name="connsiteX0" fmla="*/ 0 w 10000"/>
              <a:gd name="connsiteY0" fmla="*/ 4569 h 10081"/>
              <a:gd name="connsiteX1" fmla="*/ 1588 w 10000"/>
              <a:gd name="connsiteY1" fmla="*/ 3261 h 10081"/>
              <a:gd name="connsiteX2" fmla="*/ 3365 w 10000"/>
              <a:gd name="connsiteY2" fmla="*/ 2640 h 10081"/>
              <a:gd name="connsiteX3" fmla="*/ 5346 w 10000"/>
              <a:gd name="connsiteY3" fmla="*/ 952 h 10081"/>
              <a:gd name="connsiteX4" fmla="*/ 8333 w 10000"/>
              <a:gd name="connsiteY4" fmla="*/ 685 h 10081"/>
              <a:gd name="connsiteX5" fmla="*/ 10000 w 10000"/>
              <a:gd name="connsiteY5" fmla="*/ 0 h 10081"/>
              <a:gd name="connsiteX6" fmla="*/ 9994 w 10000"/>
              <a:gd name="connsiteY6" fmla="*/ 10077 h 10081"/>
              <a:gd name="connsiteX7" fmla="*/ 3208 w 10000"/>
              <a:gd name="connsiteY7" fmla="*/ 10081 h 10081"/>
              <a:gd name="connsiteX8" fmla="*/ 2799 w 10000"/>
              <a:gd name="connsiteY8" fmla="*/ 7995 h 10081"/>
              <a:gd name="connsiteX9" fmla="*/ 786 w 10000"/>
              <a:gd name="connsiteY9" fmla="*/ 6523 h 10081"/>
              <a:gd name="connsiteX10" fmla="*/ 0 w 10000"/>
              <a:gd name="connsiteY10" fmla="*/ 4569 h 1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81">
                <a:moveTo>
                  <a:pt x="0" y="4569"/>
                </a:moveTo>
                <a:lnTo>
                  <a:pt x="1588" y="3261"/>
                </a:lnTo>
                <a:lnTo>
                  <a:pt x="3365" y="2640"/>
                </a:lnTo>
                <a:lnTo>
                  <a:pt x="5346" y="952"/>
                </a:lnTo>
                <a:lnTo>
                  <a:pt x="8333" y="685"/>
                </a:lnTo>
                <a:lnTo>
                  <a:pt x="10000" y="0"/>
                </a:lnTo>
                <a:cubicBezTo>
                  <a:pt x="9990" y="3325"/>
                  <a:pt x="10004" y="6752"/>
                  <a:pt x="9994" y="10077"/>
                </a:cubicBezTo>
                <a:lnTo>
                  <a:pt x="3208" y="10081"/>
                </a:lnTo>
                <a:cubicBezTo>
                  <a:pt x="3072" y="9386"/>
                  <a:pt x="2935" y="8690"/>
                  <a:pt x="2799" y="7995"/>
                </a:cubicBezTo>
                <a:lnTo>
                  <a:pt x="786" y="6523"/>
                </a:lnTo>
                <a:lnTo>
                  <a:pt x="0" y="4569"/>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65552" name="Text Box 26"/>
          <p:cNvSpPr txBox="1">
            <a:spLocks noChangeArrowheads="1"/>
          </p:cNvSpPr>
          <p:nvPr/>
        </p:nvSpPr>
        <p:spPr bwMode="auto">
          <a:xfrm>
            <a:off x="5054908" y="1288601"/>
            <a:ext cx="756938" cy="369332"/>
          </a:xfrm>
          <a:prstGeom prst="rect">
            <a:avLst/>
          </a:prstGeom>
          <a:noFill/>
          <a:ln w="9525">
            <a:noFill/>
            <a:miter lim="800000"/>
            <a:headEnd/>
            <a:tailEnd/>
          </a:ln>
        </p:spPr>
        <p:txBody>
          <a:bodyPr wrap="none">
            <a:spAutoFit/>
          </a:bodyPr>
          <a:lstStyle/>
          <a:p>
            <a:pPr>
              <a:defRPr/>
            </a:pPr>
            <a:r>
              <a:rPr lang="en-US" sz="1800" b="1" dirty="0">
                <a:effectLst>
                  <a:outerShdw blurRad="38100" dist="38100" dir="2700000" algn="tl">
                    <a:srgbClr val="000000">
                      <a:alpha val="43137"/>
                    </a:srgbClr>
                  </a:outerShdw>
                </a:effectLst>
                <a:latin typeface="Agency FB" panose="020B0503020202020204" pitchFamily="34" charset="0"/>
                <a:cs typeface="Calibri" pitchFamily="34" charset="0"/>
              </a:rPr>
              <a:t>Second</a:t>
            </a:r>
          </a:p>
        </p:txBody>
      </p:sp>
      <p:sp>
        <p:nvSpPr>
          <p:cNvPr id="70673" name="Oval 27"/>
          <p:cNvSpPr>
            <a:spLocks noChangeArrowheads="1"/>
          </p:cNvSpPr>
          <p:nvPr/>
        </p:nvSpPr>
        <p:spPr bwMode="auto">
          <a:xfrm>
            <a:off x="4032250" y="2176145"/>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674" name="Oval 28"/>
          <p:cNvSpPr>
            <a:spLocks noChangeArrowheads="1"/>
          </p:cNvSpPr>
          <p:nvPr/>
        </p:nvSpPr>
        <p:spPr bwMode="auto">
          <a:xfrm>
            <a:off x="5434013" y="2328545"/>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675" name="Oval 30"/>
          <p:cNvSpPr>
            <a:spLocks noChangeArrowheads="1"/>
          </p:cNvSpPr>
          <p:nvPr/>
        </p:nvSpPr>
        <p:spPr bwMode="auto">
          <a:xfrm>
            <a:off x="4641850" y="2598420"/>
            <a:ext cx="155575" cy="155575"/>
          </a:xfrm>
          <a:prstGeom prst="ellipse">
            <a:avLst/>
          </a:prstGeom>
          <a:solidFill>
            <a:schemeClr val="bg1">
              <a:lumMod val="85000"/>
            </a:schemeClr>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70676" name="Freeform 29"/>
          <p:cNvSpPr>
            <a:spLocks/>
          </p:cNvSpPr>
          <p:nvPr/>
        </p:nvSpPr>
        <p:spPr bwMode="auto">
          <a:xfrm>
            <a:off x="4124325" y="2271395"/>
            <a:ext cx="1390650" cy="420688"/>
          </a:xfrm>
          <a:custGeom>
            <a:avLst/>
            <a:gdLst>
              <a:gd name="T0" fmla="*/ 0 w 876"/>
              <a:gd name="T1" fmla="*/ 0 h 265"/>
              <a:gd name="T2" fmla="*/ 2147483647 w 876"/>
              <a:gd name="T3" fmla="*/ 2147483647 h 265"/>
              <a:gd name="T4" fmla="*/ 2147483647 w 876"/>
              <a:gd name="T5" fmla="*/ 2147483647 h 265"/>
              <a:gd name="T6" fmla="*/ 0 60000 65536"/>
              <a:gd name="T7" fmla="*/ 0 60000 65536"/>
              <a:gd name="T8" fmla="*/ 0 60000 65536"/>
              <a:gd name="T9" fmla="*/ 0 w 876"/>
              <a:gd name="T10" fmla="*/ 0 h 265"/>
              <a:gd name="T11" fmla="*/ 876 w 876"/>
              <a:gd name="T12" fmla="*/ 265 h 265"/>
            </a:gdLst>
            <a:ahLst/>
            <a:cxnLst>
              <a:cxn ang="T6">
                <a:pos x="T0" y="T1"/>
              </a:cxn>
              <a:cxn ang="T7">
                <a:pos x="T2" y="T3"/>
              </a:cxn>
              <a:cxn ang="T8">
                <a:pos x="T4" y="T5"/>
              </a:cxn>
            </a:cxnLst>
            <a:rect l="T9" t="T10" r="T11" b="T12"/>
            <a:pathLst>
              <a:path w="876" h="265">
                <a:moveTo>
                  <a:pt x="0" y="0"/>
                </a:moveTo>
                <a:cubicBezTo>
                  <a:pt x="62" y="42"/>
                  <a:pt x="224" y="235"/>
                  <a:pt x="370" y="250"/>
                </a:cubicBezTo>
                <a:cubicBezTo>
                  <a:pt x="516" y="265"/>
                  <a:pt x="771" y="122"/>
                  <a:pt x="876" y="88"/>
                </a:cubicBezTo>
              </a:path>
            </a:pathLst>
          </a:custGeom>
          <a:noFill/>
          <a:ln w="50800">
            <a:solidFill>
              <a:schemeClr val="accent5">
                <a:lumMod val="75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70677" name="Text Box 31"/>
          <p:cNvSpPr txBox="1">
            <a:spLocks noChangeArrowheads="1"/>
          </p:cNvSpPr>
          <p:nvPr/>
        </p:nvSpPr>
        <p:spPr bwMode="auto">
          <a:xfrm>
            <a:off x="996950" y="1880870"/>
            <a:ext cx="526106"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cs typeface="Calibri" pitchFamily="34" charset="0"/>
              </a:rPr>
              <a:t>Home</a:t>
            </a:r>
          </a:p>
        </p:txBody>
      </p:sp>
      <p:sp>
        <p:nvSpPr>
          <p:cNvPr id="70678" name="Text Box 32"/>
          <p:cNvSpPr txBox="1">
            <a:spLocks noChangeArrowheads="1"/>
          </p:cNvSpPr>
          <p:nvPr/>
        </p:nvSpPr>
        <p:spPr bwMode="auto">
          <a:xfrm>
            <a:off x="1447800" y="2585720"/>
            <a:ext cx="793807" cy="307777"/>
          </a:xfrm>
          <a:prstGeom prst="rect">
            <a:avLst/>
          </a:prstGeom>
          <a:noFill/>
          <a:ln w="9525">
            <a:noFill/>
            <a:miter lim="800000"/>
            <a:headEnd/>
            <a:tailEnd/>
          </a:ln>
        </p:spPr>
        <p:txBody>
          <a:bodyPr wrap="none">
            <a:spAutoFit/>
          </a:bodyPr>
          <a:lstStyle/>
          <a:p>
            <a:r>
              <a:rPr lang="en-US" sz="1400" b="1">
                <a:latin typeface="Agency FB" panose="020B0503020202020204" pitchFamily="34" charset="0"/>
                <a:cs typeface="Calibri" pitchFamily="34" charset="0"/>
              </a:rPr>
              <a:t>Country A</a:t>
            </a:r>
          </a:p>
        </p:txBody>
      </p:sp>
      <p:sp>
        <p:nvSpPr>
          <p:cNvPr id="70679" name="Text Box 33"/>
          <p:cNvSpPr txBox="1">
            <a:spLocks noChangeArrowheads="1"/>
          </p:cNvSpPr>
          <p:nvPr/>
        </p:nvSpPr>
        <p:spPr bwMode="auto">
          <a:xfrm>
            <a:off x="2336800" y="2026920"/>
            <a:ext cx="795411" cy="307777"/>
          </a:xfrm>
          <a:prstGeom prst="rect">
            <a:avLst/>
          </a:prstGeom>
          <a:noFill/>
          <a:ln w="9525">
            <a:noFill/>
            <a:miter lim="800000"/>
            <a:headEnd/>
            <a:tailEnd/>
          </a:ln>
        </p:spPr>
        <p:txBody>
          <a:bodyPr wrap="none">
            <a:spAutoFit/>
          </a:bodyPr>
          <a:lstStyle/>
          <a:p>
            <a:r>
              <a:rPr lang="en-US" sz="1400" b="1">
                <a:latin typeface="Agency FB" panose="020B0503020202020204" pitchFamily="34" charset="0"/>
                <a:cs typeface="Calibri" pitchFamily="34" charset="0"/>
              </a:rPr>
              <a:t>Country B</a:t>
            </a:r>
          </a:p>
        </p:txBody>
      </p:sp>
      <p:sp>
        <p:nvSpPr>
          <p:cNvPr id="70680" name="Rectangle 34"/>
          <p:cNvSpPr>
            <a:spLocks noChangeArrowheads="1"/>
          </p:cNvSpPr>
          <p:nvPr/>
        </p:nvSpPr>
        <p:spPr bwMode="auto">
          <a:xfrm>
            <a:off x="5983244" y="1268730"/>
            <a:ext cx="2560637" cy="1645920"/>
          </a:xfrm>
          <a:prstGeom prst="rect">
            <a:avLst/>
          </a:prstGeom>
          <a:solidFill>
            <a:schemeClr val="bg2">
              <a:lumMod val="90000"/>
            </a:schemeClr>
          </a:solidFill>
          <a:ln w="25400">
            <a:solidFill>
              <a:schemeClr val="bg1">
                <a:lumMod val="50000"/>
              </a:schemeClr>
            </a:solidFill>
            <a:miter lim="800000"/>
            <a:headEnd/>
            <a:tailEnd/>
          </a:ln>
        </p:spPr>
        <p:txBody>
          <a:bodyPr wrap="none" anchor="ctr"/>
          <a:lstStyle/>
          <a:p>
            <a:endParaRPr lang="en-US">
              <a:latin typeface="Agency FB" panose="020B0503020202020204" pitchFamily="34" charset="0"/>
            </a:endParaRPr>
          </a:p>
        </p:txBody>
      </p:sp>
      <p:sp>
        <p:nvSpPr>
          <p:cNvPr id="70681" name="Freeform 35"/>
          <p:cNvSpPr>
            <a:spLocks/>
          </p:cNvSpPr>
          <p:nvPr/>
        </p:nvSpPr>
        <p:spPr bwMode="auto">
          <a:xfrm>
            <a:off x="6238831" y="1495108"/>
            <a:ext cx="796925" cy="1058862"/>
          </a:xfrm>
          <a:custGeom>
            <a:avLst/>
            <a:gdLst>
              <a:gd name="T0" fmla="*/ 2147483647 w 502"/>
              <a:gd name="T1" fmla="*/ 2147483647 h 667"/>
              <a:gd name="T2" fmla="*/ 2147483647 w 502"/>
              <a:gd name="T3" fmla="*/ 2147483647 h 667"/>
              <a:gd name="T4" fmla="*/ 2147483647 w 502"/>
              <a:gd name="T5" fmla="*/ 2147483647 h 667"/>
              <a:gd name="T6" fmla="*/ 2147483647 w 502"/>
              <a:gd name="T7" fmla="*/ 2147483647 h 667"/>
              <a:gd name="T8" fmla="*/ 2147483647 w 502"/>
              <a:gd name="T9" fmla="*/ 2147483647 h 667"/>
              <a:gd name="T10" fmla="*/ 2147483647 w 502"/>
              <a:gd name="T11" fmla="*/ 2147483647 h 667"/>
              <a:gd name="T12" fmla="*/ 0 w 502"/>
              <a:gd name="T13" fmla="*/ 2147483647 h 667"/>
              <a:gd name="T14" fmla="*/ 2147483647 w 502"/>
              <a:gd name="T15" fmla="*/ 2147483647 h 667"/>
              <a:gd name="T16" fmla="*/ 2147483647 w 502"/>
              <a:gd name="T17" fmla="*/ 2147483647 h 667"/>
              <a:gd name="T18" fmla="*/ 2147483647 w 502"/>
              <a:gd name="T19" fmla="*/ 2147483647 h 667"/>
              <a:gd name="T20" fmla="*/ 2147483647 w 502"/>
              <a:gd name="T21" fmla="*/ 2147483647 h 667"/>
              <a:gd name="T22" fmla="*/ 2147483647 w 502"/>
              <a:gd name="T23" fmla="*/ 2147483647 h 667"/>
              <a:gd name="T24" fmla="*/ 2147483647 w 502"/>
              <a:gd name="T25" fmla="*/ 2147483647 h 667"/>
              <a:gd name="T26" fmla="*/ 2147483647 w 502"/>
              <a:gd name="T27" fmla="*/ 2147483647 h 667"/>
              <a:gd name="T28" fmla="*/ 2147483647 w 502"/>
              <a:gd name="T29" fmla="*/ 2147483647 h 667"/>
              <a:gd name="T30" fmla="*/ 2147483647 w 502"/>
              <a:gd name="T31" fmla="*/ 2147483647 h 667"/>
              <a:gd name="T32" fmla="*/ 2147483647 w 502"/>
              <a:gd name="T33" fmla="*/ 2147483647 h 667"/>
              <a:gd name="T34" fmla="*/ 2147483647 w 502"/>
              <a:gd name="T35" fmla="*/ 2147483647 h 667"/>
              <a:gd name="T36" fmla="*/ 2147483647 w 502"/>
              <a:gd name="T37" fmla="*/ 2147483647 h 667"/>
              <a:gd name="T38" fmla="*/ 2147483647 w 502"/>
              <a:gd name="T39" fmla="*/ 0 h 667"/>
              <a:gd name="T40" fmla="*/ 2147483647 w 502"/>
              <a:gd name="T41" fmla="*/ 2147483647 h 6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667"/>
              <a:gd name="T65" fmla="*/ 502 w 502"/>
              <a:gd name="T66" fmla="*/ 667 h 6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667">
                <a:moveTo>
                  <a:pt x="58" y="70"/>
                </a:moveTo>
                <a:lnTo>
                  <a:pt x="64" y="158"/>
                </a:lnTo>
                <a:lnTo>
                  <a:pt x="37" y="281"/>
                </a:lnTo>
                <a:lnTo>
                  <a:pt x="93" y="414"/>
                </a:lnTo>
                <a:lnTo>
                  <a:pt x="44" y="506"/>
                </a:lnTo>
                <a:lnTo>
                  <a:pt x="2" y="604"/>
                </a:lnTo>
                <a:lnTo>
                  <a:pt x="0" y="650"/>
                </a:lnTo>
                <a:lnTo>
                  <a:pt x="56" y="662"/>
                </a:lnTo>
                <a:lnTo>
                  <a:pt x="100" y="667"/>
                </a:lnTo>
                <a:lnTo>
                  <a:pt x="194" y="606"/>
                </a:lnTo>
                <a:lnTo>
                  <a:pt x="276" y="576"/>
                </a:lnTo>
                <a:lnTo>
                  <a:pt x="462" y="502"/>
                </a:lnTo>
                <a:lnTo>
                  <a:pt x="502" y="470"/>
                </a:lnTo>
                <a:lnTo>
                  <a:pt x="468" y="402"/>
                </a:lnTo>
                <a:lnTo>
                  <a:pt x="432" y="352"/>
                </a:lnTo>
                <a:lnTo>
                  <a:pt x="350" y="286"/>
                </a:lnTo>
                <a:lnTo>
                  <a:pt x="262" y="211"/>
                </a:lnTo>
                <a:lnTo>
                  <a:pt x="241" y="119"/>
                </a:lnTo>
                <a:lnTo>
                  <a:pt x="248" y="21"/>
                </a:lnTo>
                <a:lnTo>
                  <a:pt x="150" y="0"/>
                </a:lnTo>
                <a:lnTo>
                  <a:pt x="58" y="70"/>
                </a:lnTo>
                <a:close/>
              </a:path>
            </a:pathLst>
          </a:custGeom>
          <a:solidFill>
            <a:schemeClr val="accent3">
              <a:lumMod val="75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682" name="Freeform 36"/>
          <p:cNvSpPr>
            <a:spLocks/>
          </p:cNvSpPr>
          <p:nvPr/>
        </p:nvSpPr>
        <p:spPr bwMode="auto">
          <a:xfrm>
            <a:off x="6118446" y="2215832"/>
            <a:ext cx="1728523" cy="692109"/>
          </a:xfrm>
          <a:custGeom>
            <a:avLst/>
            <a:gdLst>
              <a:gd name="T0" fmla="*/ 0 w 1092"/>
              <a:gd name="T1" fmla="*/ 2147483647 h 432"/>
              <a:gd name="T2" fmla="*/ 2147483647 w 1092"/>
              <a:gd name="T3" fmla="*/ 2147483647 h 432"/>
              <a:gd name="T4" fmla="*/ 2147483647 w 1092"/>
              <a:gd name="T5" fmla="*/ 2147483647 h 432"/>
              <a:gd name="T6" fmla="*/ 2147483647 w 1092"/>
              <a:gd name="T7" fmla="*/ 2147483647 h 432"/>
              <a:gd name="T8" fmla="*/ 2147483647 w 1092"/>
              <a:gd name="T9" fmla="*/ 2147483647 h 432"/>
              <a:gd name="T10" fmla="*/ 2147483647 w 1092"/>
              <a:gd name="T11" fmla="*/ 2147483647 h 432"/>
              <a:gd name="T12" fmla="*/ 2147483647 w 1092"/>
              <a:gd name="T13" fmla="*/ 2147483647 h 432"/>
              <a:gd name="T14" fmla="*/ 2147483647 w 1092"/>
              <a:gd name="T15" fmla="*/ 0 h 432"/>
              <a:gd name="T16" fmla="*/ 2147483647 w 1092"/>
              <a:gd name="T17" fmla="*/ 2147483647 h 432"/>
              <a:gd name="T18" fmla="*/ 2147483647 w 1092"/>
              <a:gd name="T19" fmla="*/ 2147483647 h 432"/>
              <a:gd name="T20" fmla="*/ 2147483647 w 1092"/>
              <a:gd name="T21" fmla="*/ 2147483647 h 432"/>
              <a:gd name="T22" fmla="*/ 0 w 1092"/>
              <a:gd name="T23" fmla="*/ 2147483647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2"/>
              <a:gd name="T37" fmla="*/ 0 h 432"/>
              <a:gd name="T38" fmla="*/ 1092 w 1092"/>
              <a:gd name="T39" fmla="*/ 432 h 432"/>
              <a:gd name="connsiteX0" fmla="*/ 0 w 10000"/>
              <a:gd name="connsiteY0" fmla="*/ 10166 h 10166"/>
              <a:gd name="connsiteX1" fmla="*/ 824 w 10000"/>
              <a:gd name="connsiteY1" fmla="*/ 6991 h 10166"/>
              <a:gd name="connsiteX2" fmla="*/ 2454 w 10000"/>
              <a:gd name="connsiteY2" fmla="*/ 6157 h 10166"/>
              <a:gd name="connsiteX3" fmla="*/ 3004 w 10000"/>
              <a:gd name="connsiteY3" fmla="*/ 6250 h 10166"/>
              <a:gd name="connsiteX4" fmla="*/ 4167 w 10000"/>
              <a:gd name="connsiteY4" fmla="*/ 5532 h 10166"/>
              <a:gd name="connsiteX5" fmla="*/ 6548 w 10000"/>
              <a:gd name="connsiteY5" fmla="*/ 3889 h 10166"/>
              <a:gd name="connsiteX6" fmla="*/ 7253 w 10000"/>
              <a:gd name="connsiteY6" fmla="*/ 648 h 10166"/>
              <a:gd name="connsiteX7" fmla="*/ 8159 w 10000"/>
              <a:gd name="connsiteY7" fmla="*/ 0 h 10166"/>
              <a:gd name="connsiteX8" fmla="*/ 8608 w 10000"/>
              <a:gd name="connsiteY8" fmla="*/ 3727 h 10166"/>
              <a:gd name="connsiteX9" fmla="*/ 9826 w 10000"/>
              <a:gd name="connsiteY9" fmla="*/ 6343 h 10166"/>
              <a:gd name="connsiteX10" fmla="*/ 10000 w 10000"/>
              <a:gd name="connsiteY10" fmla="*/ 10000 h 10166"/>
              <a:gd name="connsiteX11" fmla="*/ 0 w 10000"/>
              <a:gd name="connsiteY11" fmla="*/ 10166 h 10166"/>
              <a:gd name="connsiteX0" fmla="*/ 0 w 9971"/>
              <a:gd name="connsiteY0" fmla="*/ 10092 h 10092"/>
              <a:gd name="connsiteX1" fmla="*/ 795 w 9971"/>
              <a:gd name="connsiteY1" fmla="*/ 6991 h 10092"/>
              <a:gd name="connsiteX2" fmla="*/ 2425 w 9971"/>
              <a:gd name="connsiteY2" fmla="*/ 6157 h 10092"/>
              <a:gd name="connsiteX3" fmla="*/ 2975 w 9971"/>
              <a:gd name="connsiteY3" fmla="*/ 6250 h 10092"/>
              <a:gd name="connsiteX4" fmla="*/ 4138 w 9971"/>
              <a:gd name="connsiteY4" fmla="*/ 5532 h 10092"/>
              <a:gd name="connsiteX5" fmla="*/ 6519 w 9971"/>
              <a:gd name="connsiteY5" fmla="*/ 3889 h 10092"/>
              <a:gd name="connsiteX6" fmla="*/ 7224 w 9971"/>
              <a:gd name="connsiteY6" fmla="*/ 648 h 10092"/>
              <a:gd name="connsiteX7" fmla="*/ 8130 w 9971"/>
              <a:gd name="connsiteY7" fmla="*/ 0 h 10092"/>
              <a:gd name="connsiteX8" fmla="*/ 8579 w 9971"/>
              <a:gd name="connsiteY8" fmla="*/ 3727 h 10092"/>
              <a:gd name="connsiteX9" fmla="*/ 9797 w 9971"/>
              <a:gd name="connsiteY9" fmla="*/ 6343 h 10092"/>
              <a:gd name="connsiteX10" fmla="*/ 9971 w 9971"/>
              <a:gd name="connsiteY10" fmla="*/ 10000 h 10092"/>
              <a:gd name="connsiteX11" fmla="*/ 0 w 9971"/>
              <a:gd name="connsiteY11" fmla="*/ 10092 h 1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71" h="10092">
                <a:moveTo>
                  <a:pt x="0" y="10092"/>
                </a:moveTo>
                <a:lnTo>
                  <a:pt x="795" y="6991"/>
                </a:lnTo>
                <a:lnTo>
                  <a:pt x="2425" y="6157"/>
                </a:lnTo>
                <a:lnTo>
                  <a:pt x="2975" y="6250"/>
                </a:lnTo>
                <a:lnTo>
                  <a:pt x="4138" y="5532"/>
                </a:lnTo>
                <a:lnTo>
                  <a:pt x="6519" y="3889"/>
                </a:lnTo>
                <a:lnTo>
                  <a:pt x="7224" y="648"/>
                </a:lnTo>
                <a:lnTo>
                  <a:pt x="8130" y="0"/>
                </a:lnTo>
                <a:cubicBezTo>
                  <a:pt x="8280" y="1242"/>
                  <a:pt x="8429" y="2485"/>
                  <a:pt x="8579" y="3727"/>
                </a:cubicBezTo>
                <a:lnTo>
                  <a:pt x="9797" y="6343"/>
                </a:lnTo>
                <a:lnTo>
                  <a:pt x="9971" y="10000"/>
                </a:lnTo>
                <a:lnTo>
                  <a:pt x="0" y="10092"/>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dirty="0">
              <a:latin typeface="Agency FB" panose="020B0503020202020204" pitchFamily="34" charset="0"/>
            </a:endParaRPr>
          </a:p>
        </p:txBody>
      </p:sp>
      <p:sp>
        <p:nvSpPr>
          <p:cNvPr id="70683" name="Freeform 37"/>
          <p:cNvSpPr>
            <a:spLocks/>
          </p:cNvSpPr>
          <p:nvPr/>
        </p:nvSpPr>
        <p:spPr bwMode="auto">
          <a:xfrm>
            <a:off x="7523119" y="1650683"/>
            <a:ext cx="1009650" cy="1250950"/>
          </a:xfrm>
          <a:custGeom>
            <a:avLst/>
            <a:gdLst>
              <a:gd name="T0" fmla="*/ 0 w 636"/>
              <a:gd name="T1" fmla="*/ 2147483647 h 788"/>
              <a:gd name="T2" fmla="*/ 2147483647 w 636"/>
              <a:gd name="T3" fmla="*/ 2147483647 h 788"/>
              <a:gd name="T4" fmla="*/ 2147483647 w 636"/>
              <a:gd name="T5" fmla="*/ 2147483647 h 788"/>
              <a:gd name="T6" fmla="*/ 2147483647 w 636"/>
              <a:gd name="T7" fmla="*/ 2147483647 h 788"/>
              <a:gd name="T8" fmla="*/ 2147483647 w 636"/>
              <a:gd name="T9" fmla="*/ 2147483647 h 788"/>
              <a:gd name="T10" fmla="*/ 2147483647 w 636"/>
              <a:gd name="T11" fmla="*/ 0 h 788"/>
              <a:gd name="T12" fmla="*/ 2147483647 w 636"/>
              <a:gd name="T13" fmla="*/ 2147483647 h 788"/>
              <a:gd name="T14" fmla="*/ 2147483647 w 636"/>
              <a:gd name="T15" fmla="*/ 2147483647 h 788"/>
              <a:gd name="T16" fmla="*/ 2147483647 w 636"/>
              <a:gd name="T17" fmla="*/ 2147483647 h 788"/>
              <a:gd name="T18" fmla="*/ 2147483647 w 636"/>
              <a:gd name="T19" fmla="*/ 2147483647 h 788"/>
              <a:gd name="T20" fmla="*/ 0 w 636"/>
              <a:gd name="T21" fmla="*/ 2147483647 h 7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6"/>
              <a:gd name="T34" fmla="*/ 0 h 788"/>
              <a:gd name="T35" fmla="*/ 636 w 636"/>
              <a:gd name="T36" fmla="*/ 788 h 7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6" h="788">
                <a:moveTo>
                  <a:pt x="0" y="360"/>
                </a:moveTo>
                <a:lnTo>
                  <a:pt x="101" y="257"/>
                </a:lnTo>
                <a:lnTo>
                  <a:pt x="214" y="208"/>
                </a:lnTo>
                <a:lnTo>
                  <a:pt x="340" y="75"/>
                </a:lnTo>
                <a:lnTo>
                  <a:pt x="530" y="54"/>
                </a:lnTo>
                <a:lnTo>
                  <a:pt x="636" y="0"/>
                </a:lnTo>
                <a:lnTo>
                  <a:pt x="634" y="786"/>
                </a:lnTo>
                <a:lnTo>
                  <a:pt x="204" y="788"/>
                </a:lnTo>
                <a:lnTo>
                  <a:pt x="178" y="630"/>
                </a:lnTo>
                <a:lnTo>
                  <a:pt x="50" y="514"/>
                </a:lnTo>
                <a:lnTo>
                  <a:pt x="0" y="360"/>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65564" name="Text Box 38"/>
          <p:cNvSpPr txBox="1">
            <a:spLocks noChangeArrowheads="1"/>
          </p:cNvSpPr>
          <p:nvPr/>
        </p:nvSpPr>
        <p:spPr bwMode="auto">
          <a:xfrm>
            <a:off x="7902839" y="1288601"/>
            <a:ext cx="595035" cy="369332"/>
          </a:xfrm>
          <a:prstGeom prst="rect">
            <a:avLst/>
          </a:prstGeom>
          <a:noFill/>
          <a:ln w="9525">
            <a:noFill/>
            <a:miter lim="800000"/>
            <a:headEnd/>
            <a:tailEnd/>
          </a:ln>
        </p:spPr>
        <p:txBody>
          <a:bodyPr wrap="none">
            <a:spAutoFit/>
          </a:bodyPr>
          <a:lstStyle/>
          <a:p>
            <a:pPr>
              <a:defRPr/>
            </a:pPr>
            <a:r>
              <a:rPr lang="en-US" sz="1800" b="1" dirty="0">
                <a:effectLst>
                  <a:outerShdw blurRad="38100" dist="38100" dir="2700000" algn="tl">
                    <a:srgbClr val="000000">
                      <a:alpha val="43137"/>
                    </a:srgbClr>
                  </a:outerShdw>
                </a:effectLst>
                <a:latin typeface="Agency FB" panose="020B0503020202020204" pitchFamily="34" charset="0"/>
                <a:cs typeface="Calibri" pitchFamily="34" charset="0"/>
              </a:rPr>
              <a:t>Third</a:t>
            </a:r>
          </a:p>
        </p:txBody>
      </p:sp>
      <p:sp>
        <p:nvSpPr>
          <p:cNvPr id="70685" name="Oval 39"/>
          <p:cNvSpPr>
            <a:spLocks noChangeArrowheads="1"/>
          </p:cNvSpPr>
          <p:nvPr/>
        </p:nvSpPr>
        <p:spPr bwMode="auto">
          <a:xfrm>
            <a:off x="6676981" y="2176145"/>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686" name="Oval 40"/>
          <p:cNvSpPr>
            <a:spLocks noChangeArrowheads="1"/>
          </p:cNvSpPr>
          <p:nvPr/>
        </p:nvSpPr>
        <p:spPr bwMode="auto">
          <a:xfrm>
            <a:off x="7291344" y="2633345"/>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687" name="Freeform 43"/>
          <p:cNvSpPr>
            <a:spLocks/>
          </p:cNvSpPr>
          <p:nvPr/>
        </p:nvSpPr>
        <p:spPr bwMode="auto">
          <a:xfrm>
            <a:off x="6762706" y="2258695"/>
            <a:ext cx="609600" cy="444500"/>
          </a:xfrm>
          <a:custGeom>
            <a:avLst/>
            <a:gdLst>
              <a:gd name="T0" fmla="*/ 0 w 384"/>
              <a:gd name="T1" fmla="*/ 0 h 280"/>
              <a:gd name="T2" fmla="*/ 2147483647 w 384"/>
              <a:gd name="T3" fmla="*/ 2147483647 h 280"/>
              <a:gd name="T4" fmla="*/ 2147483647 w 384"/>
              <a:gd name="T5" fmla="*/ 2147483647 h 280"/>
              <a:gd name="T6" fmla="*/ 0 60000 65536"/>
              <a:gd name="T7" fmla="*/ 0 60000 65536"/>
              <a:gd name="T8" fmla="*/ 0 60000 65536"/>
              <a:gd name="T9" fmla="*/ 0 w 384"/>
              <a:gd name="T10" fmla="*/ 0 h 280"/>
              <a:gd name="T11" fmla="*/ 384 w 384"/>
              <a:gd name="T12" fmla="*/ 280 h 280"/>
            </a:gdLst>
            <a:ahLst/>
            <a:cxnLst>
              <a:cxn ang="T6">
                <a:pos x="T0" y="T1"/>
              </a:cxn>
              <a:cxn ang="T7">
                <a:pos x="T2" y="T3"/>
              </a:cxn>
              <a:cxn ang="T8">
                <a:pos x="T4" y="T5"/>
              </a:cxn>
            </a:cxnLst>
            <a:rect l="T9" t="T10" r="T11" b="T12"/>
            <a:pathLst>
              <a:path w="384" h="280">
                <a:moveTo>
                  <a:pt x="0" y="0"/>
                </a:moveTo>
                <a:cubicBezTo>
                  <a:pt x="64" y="12"/>
                  <a:pt x="128" y="25"/>
                  <a:pt x="192" y="72"/>
                </a:cubicBezTo>
                <a:cubicBezTo>
                  <a:pt x="256" y="119"/>
                  <a:pt x="320" y="199"/>
                  <a:pt x="384" y="280"/>
                </a:cubicBezTo>
              </a:path>
            </a:pathLst>
          </a:custGeom>
          <a:noFill/>
          <a:ln w="50800">
            <a:solidFill>
              <a:schemeClr val="accent5">
                <a:lumMod val="75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70688" name="Rectangle 44"/>
          <p:cNvSpPr>
            <a:spLocks noChangeArrowheads="1"/>
          </p:cNvSpPr>
          <p:nvPr/>
        </p:nvSpPr>
        <p:spPr bwMode="auto">
          <a:xfrm>
            <a:off x="693738" y="2983865"/>
            <a:ext cx="2560637" cy="1645920"/>
          </a:xfrm>
          <a:prstGeom prst="rect">
            <a:avLst/>
          </a:prstGeom>
          <a:solidFill>
            <a:schemeClr val="bg2">
              <a:lumMod val="90000"/>
            </a:schemeClr>
          </a:solidFill>
          <a:ln w="25400">
            <a:solidFill>
              <a:schemeClr val="bg1">
                <a:lumMod val="50000"/>
              </a:schemeClr>
            </a:solidFill>
            <a:miter lim="800000"/>
            <a:headEnd/>
            <a:tailEnd/>
          </a:ln>
        </p:spPr>
        <p:txBody>
          <a:bodyPr wrap="none" anchor="ctr"/>
          <a:lstStyle/>
          <a:p>
            <a:endParaRPr lang="en-US">
              <a:latin typeface="Agency FB" panose="020B0503020202020204" pitchFamily="34" charset="0"/>
            </a:endParaRPr>
          </a:p>
        </p:txBody>
      </p:sp>
      <p:sp>
        <p:nvSpPr>
          <p:cNvPr id="70689" name="Freeform 45"/>
          <p:cNvSpPr>
            <a:spLocks/>
          </p:cNvSpPr>
          <p:nvPr/>
        </p:nvSpPr>
        <p:spPr bwMode="auto">
          <a:xfrm>
            <a:off x="949325" y="3210243"/>
            <a:ext cx="796925" cy="1058862"/>
          </a:xfrm>
          <a:custGeom>
            <a:avLst/>
            <a:gdLst>
              <a:gd name="T0" fmla="*/ 2147483647 w 502"/>
              <a:gd name="T1" fmla="*/ 2147483647 h 667"/>
              <a:gd name="T2" fmla="*/ 2147483647 w 502"/>
              <a:gd name="T3" fmla="*/ 2147483647 h 667"/>
              <a:gd name="T4" fmla="*/ 2147483647 w 502"/>
              <a:gd name="T5" fmla="*/ 2147483647 h 667"/>
              <a:gd name="T6" fmla="*/ 2147483647 w 502"/>
              <a:gd name="T7" fmla="*/ 2147483647 h 667"/>
              <a:gd name="T8" fmla="*/ 2147483647 w 502"/>
              <a:gd name="T9" fmla="*/ 2147483647 h 667"/>
              <a:gd name="T10" fmla="*/ 2147483647 w 502"/>
              <a:gd name="T11" fmla="*/ 2147483647 h 667"/>
              <a:gd name="T12" fmla="*/ 0 w 502"/>
              <a:gd name="T13" fmla="*/ 2147483647 h 667"/>
              <a:gd name="T14" fmla="*/ 2147483647 w 502"/>
              <a:gd name="T15" fmla="*/ 2147483647 h 667"/>
              <a:gd name="T16" fmla="*/ 2147483647 w 502"/>
              <a:gd name="T17" fmla="*/ 2147483647 h 667"/>
              <a:gd name="T18" fmla="*/ 2147483647 w 502"/>
              <a:gd name="T19" fmla="*/ 2147483647 h 667"/>
              <a:gd name="T20" fmla="*/ 2147483647 w 502"/>
              <a:gd name="T21" fmla="*/ 2147483647 h 667"/>
              <a:gd name="T22" fmla="*/ 2147483647 w 502"/>
              <a:gd name="T23" fmla="*/ 2147483647 h 667"/>
              <a:gd name="T24" fmla="*/ 2147483647 w 502"/>
              <a:gd name="T25" fmla="*/ 2147483647 h 667"/>
              <a:gd name="T26" fmla="*/ 2147483647 w 502"/>
              <a:gd name="T27" fmla="*/ 2147483647 h 667"/>
              <a:gd name="T28" fmla="*/ 2147483647 w 502"/>
              <a:gd name="T29" fmla="*/ 2147483647 h 667"/>
              <a:gd name="T30" fmla="*/ 2147483647 w 502"/>
              <a:gd name="T31" fmla="*/ 2147483647 h 667"/>
              <a:gd name="T32" fmla="*/ 2147483647 w 502"/>
              <a:gd name="T33" fmla="*/ 2147483647 h 667"/>
              <a:gd name="T34" fmla="*/ 2147483647 w 502"/>
              <a:gd name="T35" fmla="*/ 2147483647 h 667"/>
              <a:gd name="T36" fmla="*/ 2147483647 w 502"/>
              <a:gd name="T37" fmla="*/ 2147483647 h 667"/>
              <a:gd name="T38" fmla="*/ 2147483647 w 502"/>
              <a:gd name="T39" fmla="*/ 0 h 667"/>
              <a:gd name="T40" fmla="*/ 2147483647 w 502"/>
              <a:gd name="T41" fmla="*/ 2147483647 h 6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667"/>
              <a:gd name="T65" fmla="*/ 502 w 502"/>
              <a:gd name="T66" fmla="*/ 667 h 6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667">
                <a:moveTo>
                  <a:pt x="58" y="70"/>
                </a:moveTo>
                <a:lnTo>
                  <a:pt x="64" y="158"/>
                </a:lnTo>
                <a:lnTo>
                  <a:pt x="37" y="281"/>
                </a:lnTo>
                <a:lnTo>
                  <a:pt x="93" y="414"/>
                </a:lnTo>
                <a:lnTo>
                  <a:pt x="44" y="506"/>
                </a:lnTo>
                <a:lnTo>
                  <a:pt x="2" y="604"/>
                </a:lnTo>
                <a:lnTo>
                  <a:pt x="0" y="650"/>
                </a:lnTo>
                <a:lnTo>
                  <a:pt x="56" y="662"/>
                </a:lnTo>
                <a:lnTo>
                  <a:pt x="100" y="667"/>
                </a:lnTo>
                <a:lnTo>
                  <a:pt x="194" y="606"/>
                </a:lnTo>
                <a:lnTo>
                  <a:pt x="276" y="576"/>
                </a:lnTo>
                <a:lnTo>
                  <a:pt x="462" y="502"/>
                </a:lnTo>
                <a:lnTo>
                  <a:pt x="502" y="470"/>
                </a:lnTo>
                <a:lnTo>
                  <a:pt x="468" y="402"/>
                </a:lnTo>
                <a:lnTo>
                  <a:pt x="432" y="352"/>
                </a:lnTo>
                <a:lnTo>
                  <a:pt x="350" y="286"/>
                </a:lnTo>
                <a:lnTo>
                  <a:pt x="262" y="211"/>
                </a:lnTo>
                <a:lnTo>
                  <a:pt x="241" y="119"/>
                </a:lnTo>
                <a:lnTo>
                  <a:pt x="248" y="21"/>
                </a:lnTo>
                <a:lnTo>
                  <a:pt x="150" y="0"/>
                </a:lnTo>
                <a:lnTo>
                  <a:pt x="58" y="70"/>
                </a:lnTo>
                <a:close/>
              </a:path>
            </a:pathLst>
          </a:custGeom>
          <a:solidFill>
            <a:schemeClr val="accent3">
              <a:lumMod val="75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690" name="Freeform 46"/>
          <p:cNvSpPr>
            <a:spLocks/>
          </p:cNvSpPr>
          <p:nvPr/>
        </p:nvSpPr>
        <p:spPr bwMode="auto">
          <a:xfrm>
            <a:off x="823913" y="3930968"/>
            <a:ext cx="1733550" cy="689572"/>
          </a:xfrm>
          <a:custGeom>
            <a:avLst/>
            <a:gdLst>
              <a:gd name="T0" fmla="*/ 0 w 1092"/>
              <a:gd name="T1" fmla="*/ 2147483647 h 432"/>
              <a:gd name="T2" fmla="*/ 2147483647 w 1092"/>
              <a:gd name="T3" fmla="*/ 2147483647 h 432"/>
              <a:gd name="T4" fmla="*/ 2147483647 w 1092"/>
              <a:gd name="T5" fmla="*/ 2147483647 h 432"/>
              <a:gd name="T6" fmla="*/ 2147483647 w 1092"/>
              <a:gd name="T7" fmla="*/ 2147483647 h 432"/>
              <a:gd name="T8" fmla="*/ 2147483647 w 1092"/>
              <a:gd name="T9" fmla="*/ 2147483647 h 432"/>
              <a:gd name="T10" fmla="*/ 2147483647 w 1092"/>
              <a:gd name="T11" fmla="*/ 2147483647 h 432"/>
              <a:gd name="T12" fmla="*/ 2147483647 w 1092"/>
              <a:gd name="T13" fmla="*/ 2147483647 h 432"/>
              <a:gd name="T14" fmla="*/ 2147483647 w 1092"/>
              <a:gd name="T15" fmla="*/ 0 h 432"/>
              <a:gd name="T16" fmla="*/ 2147483647 w 1092"/>
              <a:gd name="T17" fmla="*/ 2147483647 h 432"/>
              <a:gd name="T18" fmla="*/ 2147483647 w 1092"/>
              <a:gd name="T19" fmla="*/ 2147483647 h 432"/>
              <a:gd name="T20" fmla="*/ 2147483647 w 1092"/>
              <a:gd name="T21" fmla="*/ 2147483647 h 432"/>
              <a:gd name="T22" fmla="*/ 0 w 1092"/>
              <a:gd name="T23" fmla="*/ 2147483647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2"/>
              <a:gd name="T37" fmla="*/ 0 h 432"/>
              <a:gd name="T38" fmla="*/ 1092 w 1092"/>
              <a:gd name="T39" fmla="*/ 432 h 432"/>
              <a:gd name="connsiteX0" fmla="*/ 0 w 10000"/>
              <a:gd name="connsiteY0" fmla="*/ 10055 h 10055"/>
              <a:gd name="connsiteX1" fmla="*/ 824 w 10000"/>
              <a:gd name="connsiteY1" fmla="*/ 6991 h 10055"/>
              <a:gd name="connsiteX2" fmla="*/ 2454 w 10000"/>
              <a:gd name="connsiteY2" fmla="*/ 6157 h 10055"/>
              <a:gd name="connsiteX3" fmla="*/ 3004 w 10000"/>
              <a:gd name="connsiteY3" fmla="*/ 6250 h 10055"/>
              <a:gd name="connsiteX4" fmla="*/ 4167 w 10000"/>
              <a:gd name="connsiteY4" fmla="*/ 5532 h 10055"/>
              <a:gd name="connsiteX5" fmla="*/ 6548 w 10000"/>
              <a:gd name="connsiteY5" fmla="*/ 3889 h 10055"/>
              <a:gd name="connsiteX6" fmla="*/ 7253 w 10000"/>
              <a:gd name="connsiteY6" fmla="*/ 648 h 10055"/>
              <a:gd name="connsiteX7" fmla="*/ 8159 w 10000"/>
              <a:gd name="connsiteY7" fmla="*/ 0 h 10055"/>
              <a:gd name="connsiteX8" fmla="*/ 8608 w 10000"/>
              <a:gd name="connsiteY8" fmla="*/ 3727 h 10055"/>
              <a:gd name="connsiteX9" fmla="*/ 9826 w 10000"/>
              <a:gd name="connsiteY9" fmla="*/ 6343 h 10055"/>
              <a:gd name="connsiteX10" fmla="*/ 10000 w 10000"/>
              <a:gd name="connsiteY10" fmla="*/ 10000 h 10055"/>
              <a:gd name="connsiteX11" fmla="*/ 0 w 10000"/>
              <a:gd name="connsiteY11" fmla="*/ 10055 h 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55">
                <a:moveTo>
                  <a:pt x="0" y="10055"/>
                </a:moveTo>
                <a:lnTo>
                  <a:pt x="824" y="6991"/>
                </a:lnTo>
                <a:lnTo>
                  <a:pt x="2454" y="6157"/>
                </a:lnTo>
                <a:lnTo>
                  <a:pt x="3004" y="6250"/>
                </a:lnTo>
                <a:lnTo>
                  <a:pt x="4167" y="5532"/>
                </a:lnTo>
                <a:lnTo>
                  <a:pt x="6548" y="3889"/>
                </a:lnTo>
                <a:lnTo>
                  <a:pt x="7253" y="648"/>
                </a:lnTo>
                <a:lnTo>
                  <a:pt x="8159" y="0"/>
                </a:lnTo>
                <a:cubicBezTo>
                  <a:pt x="8309" y="1242"/>
                  <a:pt x="8458" y="2485"/>
                  <a:pt x="8608" y="3727"/>
                </a:cubicBezTo>
                <a:lnTo>
                  <a:pt x="9826" y="6343"/>
                </a:lnTo>
                <a:lnTo>
                  <a:pt x="10000" y="10000"/>
                </a:lnTo>
                <a:lnTo>
                  <a:pt x="0" y="10055"/>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691" name="Freeform 47"/>
          <p:cNvSpPr>
            <a:spLocks/>
          </p:cNvSpPr>
          <p:nvPr/>
        </p:nvSpPr>
        <p:spPr bwMode="auto">
          <a:xfrm>
            <a:off x="2233613" y="3365818"/>
            <a:ext cx="1009650" cy="1250950"/>
          </a:xfrm>
          <a:custGeom>
            <a:avLst/>
            <a:gdLst>
              <a:gd name="T0" fmla="*/ 0 w 636"/>
              <a:gd name="T1" fmla="*/ 2147483647 h 788"/>
              <a:gd name="T2" fmla="*/ 2147483647 w 636"/>
              <a:gd name="T3" fmla="*/ 2147483647 h 788"/>
              <a:gd name="T4" fmla="*/ 2147483647 w 636"/>
              <a:gd name="T5" fmla="*/ 2147483647 h 788"/>
              <a:gd name="T6" fmla="*/ 2147483647 w 636"/>
              <a:gd name="T7" fmla="*/ 2147483647 h 788"/>
              <a:gd name="T8" fmla="*/ 2147483647 w 636"/>
              <a:gd name="T9" fmla="*/ 2147483647 h 788"/>
              <a:gd name="T10" fmla="*/ 2147483647 w 636"/>
              <a:gd name="T11" fmla="*/ 0 h 788"/>
              <a:gd name="T12" fmla="*/ 2147483647 w 636"/>
              <a:gd name="T13" fmla="*/ 2147483647 h 788"/>
              <a:gd name="T14" fmla="*/ 2147483647 w 636"/>
              <a:gd name="T15" fmla="*/ 2147483647 h 788"/>
              <a:gd name="T16" fmla="*/ 2147483647 w 636"/>
              <a:gd name="T17" fmla="*/ 2147483647 h 788"/>
              <a:gd name="T18" fmla="*/ 2147483647 w 636"/>
              <a:gd name="T19" fmla="*/ 2147483647 h 788"/>
              <a:gd name="T20" fmla="*/ 0 w 636"/>
              <a:gd name="T21" fmla="*/ 2147483647 h 7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6"/>
              <a:gd name="T34" fmla="*/ 0 h 788"/>
              <a:gd name="T35" fmla="*/ 636 w 636"/>
              <a:gd name="T36" fmla="*/ 788 h 7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6" h="788">
                <a:moveTo>
                  <a:pt x="0" y="360"/>
                </a:moveTo>
                <a:lnTo>
                  <a:pt x="101" y="257"/>
                </a:lnTo>
                <a:lnTo>
                  <a:pt x="214" y="208"/>
                </a:lnTo>
                <a:lnTo>
                  <a:pt x="340" y="75"/>
                </a:lnTo>
                <a:lnTo>
                  <a:pt x="530" y="54"/>
                </a:lnTo>
                <a:lnTo>
                  <a:pt x="636" y="0"/>
                </a:lnTo>
                <a:lnTo>
                  <a:pt x="634" y="786"/>
                </a:lnTo>
                <a:lnTo>
                  <a:pt x="204" y="788"/>
                </a:lnTo>
                <a:lnTo>
                  <a:pt x="178" y="630"/>
                </a:lnTo>
                <a:lnTo>
                  <a:pt x="50" y="514"/>
                </a:lnTo>
                <a:lnTo>
                  <a:pt x="0" y="360"/>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65572" name="Text Box 48"/>
          <p:cNvSpPr txBox="1">
            <a:spLocks noChangeArrowheads="1"/>
          </p:cNvSpPr>
          <p:nvPr/>
        </p:nvSpPr>
        <p:spPr bwMode="auto">
          <a:xfrm>
            <a:off x="2492683" y="3003736"/>
            <a:ext cx="704039" cy="369332"/>
          </a:xfrm>
          <a:prstGeom prst="rect">
            <a:avLst/>
          </a:prstGeom>
          <a:noFill/>
          <a:ln w="9525">
            <a:noFill/>
            <a:miter lim="800000"/>
            <a:headEnd/>
            <a:tailEnd/>
          </a:ln>
        </p:spPr>
        <p:txBody>
          <a:bodyPr wrap="none">
            <a:spAutoFit/>
          </a:bodyPr>
          <a:lstStyle/>
          <a:p>
            <a:pPr>
              <a:defRPr/>
            </a:pPr>
            <a:r>
              <a:rPr lang="en-US" sz="1800" b="1">
                <a:effectLst>
                  <a:outerShdw blurRad="38100" dist="38100" dir="2700000" algn="tl">
                    <a:srgbClr val="000000">
                      <a:alpha val="43137"/>
                    </a:srgbClr>
                  </a:outerShdw>
                </a:effectLst>
                <a:latin typeface="Agency FB" panose="020B0503020202020204" pitchFamily="34" charset="0"/>
                <a:cs typeface="Calibri" pitchFamily="34" charset="0"/>
              </a:rPr>
              <a:t>Fourth</a:t>
            </a:r>
          </a:p>
        </p:txBody>
      </p:sp>
      <p:sp>
        <p:nvSpPr>
          <p:cNvPr id="70693" name="Oval 49"/>
          <p:cNvSpPr>
            <a:spLocks noChangeArrowheads="1"/>
          </p:cNvSpPr>
          <p:nvPr/>
        </p:nvSpPr>
        <p:spPr bwMode="auto">
          <a:xfrm>
            <a:off x="1387475" y="3891280"/>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694" name="Oval 50"/>
          <p:cNvSpPr>
            <a:spLocks noChangeArrowheads="1"/>
          </p:cNvSpPr>
          <p:nvPr/>
        </p:nvSpPr>
        <p:spPr bwMode="auto">
          <a:xfrm>
            <a:off x="2001838" y="4348480"/>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695" name="Freeform 51"/>
          <p:cNvSpPr>
            <a:spLocks/>
          </p:cNvSpPr>
          <p:nvPr/>
        </p:nvSpPr>
        <p:spPr bwMode="auto">
          <a:xfrm rot="10800000">
            <a:off x="1473200" y="3973830"/>
            <a:ext cx="609600" cy="444500"/>
          </a:xfrm>
          <a:custGeom>
            <a:avLst/>
            <a:gdLst>
              <a:gd name="T0" fmla="*/ 0 w 384"/>
              <a:gd name="T1" fmla="*/ 0 h 280"/>
              <a:gd name="T2" fmla="*/ 2147483647 w 384"/>
              <a:gd name="T3" fmla="*/ 2147483647 h 280"/>
              <a:gd name="T4" fmla="*/ 2147483647 w 384"/>
              <a:gd name="T5" fmla="*/ 2147483647 h 280"/>
              <a:gd name="T6" fmla="*/ 0 60000 65536"/>
              <a:gd name="T7" fmla="*/ 0 60000 65536"/>
              <a:gd name="T8" fmla="*/ 0 60000 65536"/>
              <a:gd name="T9" fmla="*/ 0 w 384"/>
              <a:gd name="T10" fmla="*/ 0 h 280"/>
              <a:gd name="T11" fmla="*/ 384 w 384"/>
              <a:gd name="T12" fmla="*/ 280 h 280"/>
            </a:gdLst>
            <a:ahLst/>
            <a:cxnLst>
              <a:cxn ang="T6">
                <a:pos x="T0" y="T1"/>
              </a:cxn>
              <a:cxn ang="T7">
                <a:pos x="T2" y="T3"/>
              </a:cxn>
              <a:cxn ang="T8">
                <a:pos x="T4" y="T5"/>
              </a:cxn>
            </a:cxnLst>
            <a:rect l="T9" t="T10" r="T11" b="T12"/>
            <a:pathLst>
              <a:path w="384" h="280">
                <a:moveTo>
                  <a:pt x="0" y="0"/>
                </a:moveTo>
                <a:cubicBezTo>
                  <a:pt x="64" y="12"/>
                  <a:pt x="128" y="25"/>
                  <a:pt x="192" y="72"/>
                </a:cubicBezTo>
                <a:cubicBezTo>
                  <a:pt x="256" y="119"/>
                  <a:pt x="320" y="199"/>
                  <a:pt x="384" y="280"/>
                </a:cubicBezTo>
              </a:path>
            </a:pathLst>
          </a:custGeom>
          <a:noFill/>
          <a:ln w="50800">
            <a:solidFill>
              <a:schemeClr val="accent5">
                <a:lumMod val="75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70696" name="Rectangle 52"/>
          <p:cNvSpPr>
            <a:spLocks noChangeArrowheads="1"/>
          </p:cNvSpPr>
          <p:nvPr/>
        </p:nvSpPr>
        <p:spPr bwMode="auto">
          <a:xfrm>
            <a:off x="3338513" y="2983865"/>
            <a:ext cx="2560637" cy="1645920"/>
          </a:xfrm>
          <a:prstGeom prst="rect">
            <a:avLst/>
          </a:prstGeom>
          <a:solidFill>
            <a:schemeClr val="bg2">
              <a:lumMod val="90000"/>
            </a:schemeClr>
          </a:solidFill>
          <a:ln w="25400">
            <a:solidFill>
              <a:schemeClr val="bg1">
                <a:lumMod val="50000"/>
              </a:schemeClr>
            </a:solidFill>
            <a:miter lim="800000"/>
            <a:headEnd/>
            <a:tailEnd/>
          </a:ln>
        </p:spPr>
        <p:txBody>
          <a:bodyPr wrap="none" anchor="ctr"/>
          <a:lstStyle/>
          <a:p>
            <a:endParaRPr lang="en-US">
              <a:latin typeface="Agency FB" panose="020B0503020202020204" pitchFamily="34" charset="0"/>
            </a:endParaRPr>
          </a:p>
        </p:txBody>
      </p:sp>
      <p:sp>
        <p:nvSpPr>
          <p:cNvPr id="70697" name="Freeform 53"/>
          <p:cNvSpPr>
            <a:spLocks/>
          </p:cNvSpPr>
          <p:nvPr/>
        </p:nvSpPr>
        <p:spPr bwMode="auto">
          <a:xfrm>
            <a:off x="3594100" y="3210243"/>
            <a:ext cx="796925" cy="1058862"/>
          </a:xfrm>
          <a:custGeom>
            <a:avLst/>
            <a:gdLst>
              <a:gd name="T0" fmla="*/ 2147483647 w 502"/>
              <a:gd name="T1" fmla="*/ 2147483647 h 667"/>
              <a:gd name="T2" fmla="*/ 2147483647 w 502"/>
              <a:gd name="T3" fmla="*/ 2147483647 h 667"/>
              <a:gd name="T4" fmla="*/ 2147483647 w 502"/>
              <a:gd name="T5" fmla="*/ 2147483647 h 667"/>
              <a:gd name="T6" fmla="*/ 2147483647 w 502"/>
              <a:gd name="T7" fmla="*/ 2147483647 h 667"/>
              <a:gd name="T8" fmla="*/ 2147483647 w 502"/>
              <a:gd name="T9" fmla="*/ 2147483647 h 667"/>
              <a:gd name="T10" fmla="*/ 2147483647 w 502"/>
              <a:gd name="T11" fmla="*/ 2147483647 h 667"/>
              <a:gd name="T12" fmla="*/ 0 w 502"/>
              <a:gd name="T13" fmla="*/ 2147483647 h 667"/>
              <a:gd name="T14" fmla="*/ 2147483647 w 502"/>
              <a:gd name="T15" fmla="*/ 2147483647 h 667"/>
              <a:gd name="T16" fmla="*/ 2147483647 w 502"/>
              <a:gd name="T17" fmla="*/ 2147483647 h 667"/>
              <a:gd name="T18" fmla="*/ 2147483647 w 502"/>
              <a:gd name="T19" fmla="*/ 2147483647 h 667"/>
              <a:gd name="T20" fmla="*/ 2147483647 w 502"/>
              <a:gd name="T21" fmla="*/ 2147483647 h 667"/>
              <a:gd name="T22" fmla="*/ 2147483647 w 502"/>
              <a:gd name="T23" fmla="*/ 2147483647 h 667"/>
              <a:gd name="T24" fmla="*/ 2147483647 w 502"/>
              <a:gd name="T25" fmla="*/ 2147483647 h 667"/>
              <a:gd name="T26" fmla="*/ 2147483647 w 502"/>
              <a:gd name="T27" fmla="*/ 2147483647 h 667"/>
              <a:gd name="T28" fmla="*/ 2147483647 w 502"/>
              <a:gd name="T29" fmla="*/ 2147483647 h 667"/>
              <a:gd name="T30" fmla="*/ 2147483647 w 502"/>
              <a:gd name="T31" fmla="*/ 2147483647 h 667"/>
              <a:gd name="T32" fmla="*/ 2147483647 w 502"/>
              <a:gd name="T33" fmla="*/ 2147483647 h 667"/>
              <a:gd name="T34" fmla="*/ 2147483647 w 502"/>
              <a:gd name="T35" fmla="*/ 2147483647 h 667"/>
              <a:gd name="T36" fmla="*/ 2147483647 w 502"/>
              <a:gd name="T37" fmla="*/ 2147483647 h 667"/>
              <a:gd name="T38" fmla="*/ 2147483647 w 502"/>
              <a:gd name="T39" fmla="*/ 0 h 667"/>
              <a:gd name="T40" fmla="*/ 2147483647 w 502"/>
              <a:gd name="T41" fmla="*/ 2147483647 h 6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667"/>
              <a:gd name="T65" fmla="*/ 502 w 502"/>
              <a:gd name="T66" fmla="*/ 667 h 6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667">
                <a:moveTo>
                  <a:pt x="58" y="70"/>
                </a:moveTo>
                <a:lnTo>
                  <a:pt x="64" y="158"/>
                </a:lnTo>
                <a:lnTo>
                  <a:pt x="37" y="281"/>
                </a:lnTo>
                <a:lnTo>
                  <a:pt x="93" y="414"/>
                </a:lnTo>
                <a:lnTo>
                  <a:pt x="44" y="506"/>
                </a:lnTo>
                <a:lnTo>
                  <a:pt x="2" y="604"/>
                </a:lnTo>
                <a:lnTo>
                  <a:pt x="0" y="650"/>
                </a:lnTo>
                <a:lnTo>
                  <a:pt x="56" y="662"/>
                </a:lnTo>
                <a:lnTo>
                  <a:pt x="100" y="667"/>
                </a:lnTo>
                <a:lnTo>
                  <a:pt x="194" y="606"/>
                </a:lnTo>
                <a:lnTo>
                  <a:pt x="276" y="576"/>
                </a:lnTo>
                <a:lnTo>
                  <a:pt x="462" y="502"/>
                </a:lnTo>
                <a:lnTo>
                  <a:pt x="502" y="470"/>
                </a:lnTo>
                <a:lnTo>
                  <a:pt x="468" y="402"/>
                </a:lnTo>
                <a:lnTo>
                  <a:pt x="432" y="352"/>
                </a:lnTo>
                <a:lnTo>
                  <a:pt x="350" y="286"/>
                </a:lnTo>
                <a:lnTo>
                  <a:pt x="262" y="211"/>
                </a:lnTo>
                <a:lnTo>
                  <a:pt x="241" y="119"/>
                </a:lnTo>
                <a:lnTo>
                  <a:pt x="248" y="21"/>
                </a:lnTo>
                <a:lnTo>
                  <a:pt x="150" y="0"/>
                </a:lnTo>
                <a:lnTo>
                  <a:pt x="58" y="70"/>
                </a:lnTo>
                <a:close/>
              </a:path>
            </a:pathLst>
          </a:custGeom>
          <a:solidFill>
            <a:schemeClr val="accent3">
              <a:lumMod val="75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698" name="Freeform 54"/>
          <p:cNvSpPr>
            <a:spLocks/>
          </p:cNvSpPr>
          <p:nvPr/>
        </p:nvSpPr>
        <p:spPr bwMode="auto">
          <a:xfrm>
            <a:off x="3466781" y="3930968"/>
            <a:ext cx="1735457" cy="693344"/>
          </a:xfrm>
          <a:custGeom>
            <a:avLst/>
            <a:gdLst>
              <a:gd name="T0" fmla="*/ 0 w 1092"/>
              <a:gd name="T1" fmla="*/ 2147483647 h 432"/>
              <a:gd name="T2" fmla="*/ 2147483647 w 1092"/>
              <a:gd name="T3" fmla="*/ 2147483647 h 432"/>
              <a:gd name="T4" fmla="*/ 2147483647 w 1092"/>
              <a:gd name="T5" fmla="*/ 2147483647 h 432"/>
              <a:gd name="T6" fmla="*/ 2147483647 w 1092"/>
              <a:gd name="T7" fmla="*/ 2147483647 h 432"/>
              <a:gd name="T8" fmla="*/ 2147483647 w 1092"/>
              <a:gd name="T9" fmla="*/ 2147483647 h 432"/>
              <a:gd name="T10" fmla="*/ 2147483647 w 1092"/>
              <a:gd name="T11" fmla="*/ 2147483647 h 432"/>
              <a:gd name="T12" fmla="*/ 2147483647 w 1092"/>
              <a:gd name="T13" fmla="*/ 2147483647 h 432"/>
              <a:gd name="T14" fmla="*/ 2147483647 w 1092"/>
              <a:gd name="T15" fmla="*/ 0 h 432"/>
              <a:gd name="T16" fmla="*/ 2147483647 w 1092"/>
              <a:gd name="T17" fmla="*/ 2147483647 h 432"/>
              <a:gd name="T18" fmla="*/ 2147483647 w 1092"/>
              <a:gd name="T19" fmla="*/ 2147483647 h 432"/>
              <a:gd name="T20" fmla="*/ 2147483647 w 1092"/>
              <a:gd name="T21" fmla="*/ 2147483647 h 432"/>
              <a:gd name="T22" fmla="*/ 0 w 1092"/>
              <a:gd name="T23" fmla="*/ 2147483647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2"/>
              <a:gd name="T37" fmla="*/ 0 h 432"/>
              <a:gd name="T38" fmla="*/ 1092 w 1092"/>
              <a:gd name="T39" fmla="*/ 432 h 432"/>
              <a:gd name="connsiteX0" fmla="*/ 0 w 10044"/>
              <a:gd name="connsiteY0" fmla="*/ 10166 h 10166"/>
              <a:gd name="connsiteX1" fmla="*/ 868 w 10044"/>
              <a:gd name="connsiteY1" fmla="*/ 6991 h 10166"/>
              <a:gd name="connsiteX2" fmla="*/ 2498 w 10044"/>
              <a:gd name="connsiteY2" fmla="*/ 6157 h 10166"/>
              <a:gd name="connsiteX3" fmla="*/ 3048 w 10044"/>
              <a:gd name="connsiteY3" fmla="*/ 6250 h 10166"/>
              <a:gd name="connsiteX4" fmla="*/ 4211 w 10044"/>
              <a:gd name="connsiteY4" fmla="*/ 5532 h 10166"/>
              <a:gd name="connsiteX5" fmla="*/ 6592 w 10044"/>
              <a:gd name="connsiteY5" fmla="*/ 3889 h 10166"/>
              <a:gd name="connsiteX6" fmla="*/ 7297 w 10044"/>
              <a:gd name="connsiteY6" fmla="*/ 648 h 10166"/>
              <a:gd name="connsiteX7" fmla="*/ 8203 w 10044"/>
              <a:gd name="connsiteY7" fmla="*/ 0 h 10166"/>
              <a:gd name="connsiteX8" fmla="*/ 8652 w 10044"/>
              <a:gd name="connsiteY8" fmla="*/ 3727 h 10166"/>
              <a:gd name="connsiteX9" fmla="*/ 9870 w 10044"/>
              <a:gd name="connsiteY9" fmla="*/ 6343 h 10166"/>
              <a:gd name="connsiteX10" fmla="*/ 10044 w 10044"/>
              <a:gd name="connsiteY10" fmla="*/ 10000 h 10166"/>
              <a:gd name="connsiteX11" fmla="*/ 0 w 10044"/>
              <a:gd name="connsiteY11" fmla="*/ 10166 h 10166"/>
              <a:gd name="connsiteX0" fmla="*/ 0 w 10011"/>
              <a:gd name="connsiteY0" fmla="*/ 10110 h 10110"/>
              <a:gd name="connsiteX1" fmla="*/ 835 w 10011"/>
              <a:gd name="connsiteY1" fmla="*/ 6991 h 10110"/>
              <a:gd name="connsiteX2" fmla="*/ 2465 w 10011"/>
              <a:gd name="connsiteY2" fmla="*/ 6157 h 10110"/>
              <a:gd name="connsiteX3" fmla="*/ 3015 w 10011"/>
              <a:gd name="connsiteY3" fmla="*/ 6250 h 10110"/>
              <a:gd name="connsiteX4" fmla="*/ 4178 w 10011"/>
              <a:gd name="connsiteY4" fmla="*/ 5532 h 10110"/>
              <a:gd name="connsiteX5" fmla="*/ 6559 w 10011"/>
              <a:gd name="connsiteY5" fmla="*/ 3889 h 10110"/>
              <a:gd name="connsiteX6" fmla="*/ 7264 w 10011"/>
              <a:gd name="connsiteY6" fmla="*/ 648 h 10110"/>
              <a:gd name="connsiteX7" fmla="*/ 8170 w 10011"/>
              <a:gd name="connsiteY7" fmla="*/ 0 h 10110"/>
              <a:gd name="connsiteX8" fmla="*/ 8619 w 10011"/>
              <a:gd name="connsiteY8" fmla="*/ 3727 h 10110"/>
              <a:gd name="connsiteX9" fmla="*/ 9837 w 10011"/>
              <a:gd name="connsiteY9" fmla="*/ 6343 h 10110"/>
              <a:gd name="connsiteX10" fmla="*/ 10011 w 10011"/>
              <a:gd name="connsiteY10" fmla="*/ 10000 h 10110"/>
              <a:gd name="connsiteX11" fmla="*/ 0 w 10011"/>
              <a:gd name="connsiteY11" fmla="*/ 10110 h 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1" h="10110">
                <a:moveTo>
                  <a:pt x="0" y="10110"/>
                </a:moveTo>
                <a:lnTo>
                  <a:pt x="835" y="6991"/>
                </a:lnTo>
                <a:lnTo>
                  <a:pt x="2465" y="6157"/>
                </a:lnTo>
                <a:lnTo>
                  <a:pt x="3015" y="6250"/>
                </a:lnTo>
                <a:lnTo>
                  <a:pt x="4178" y="5532"/>
                </a:lnTo>
                <a:lnTo>
                  <a:pt x="6559" y="3889"/>
                </a:lnTo>
                <a:lnTo>
                  <a:pt x="7264" y="648"/>
                </a:lnTo>
                <a:lnTo>
                  <a:pt x="8170" y="0"/>
                </a:lnTo>
                <a:cubicBezTo>
                  <a:pt x="8320" y="1242"/>
                  <a:pt x="8469" y="2485"/>
                  <a:pt x="8619" y="3727"/>
                </a:cubicBezTo>
                <a:lnTo>
                  <a:pt x="9837" y="6343"/>
                </a:lnTo>
                <a:lnTo>
                  <a:pt x="10011" y="10000"/>
                </a:lnTo>
                <a:lnTo>
                  <a:pt x="0" y="10110"/>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699" name="Freeform 55"/>
          <p:cNvSpPr>
            <a:spLocks/>
          </p:cNvSpPr>
          <p:nvPr/>
        </p:nvSpPr>
        <p:spPr bwMode="auto">
          <a:xfrm>
            <a:off x="4878388" y="3365818"/>
            <a:ext cx="1009650" cy="1250950"/>
          </a:xfrm>
          <a:custGeom>
            <a:avLst/>
            <a:gdLst>
              <a:gd name="T0" fmla="*/ 0 w 636"/>
              <a:gd name="T1" fmla="*/ 2147483647 h 788"/>
              <a:gd name="T2" fmla="*/ 2147483647 w 636"/>
              <a:gd name="T3" fmla="*/ 2147483647 h 788"/>
              <a:gd name="T4" fmla="*/ 2147483647 w 636"/>
              <a:gd name="T5" fmla="*/ 2147483647 h 788"/>
              <a:gd name="T6" fmla="*/ 2147483647 w 636"/>
              <a:gd name="T7" fmla="*/ 2147483647 h 788"/>
              <a:gd name="T8" fmla="*/ 2147483647 w 636"/>
              <a:gd name="T9" fmla="*/ 2147483647 h 788"/>
              <a:gd name="T10" fmla="*/ 2147483647 w 636"/>
              <a:gd name="T11" fmla="*/ 0 h 788"/>
              <a:gd name="T12" fmla="*/ 2147483647 w 636"/>
              <a:gd name="T13" fmla="*/ 2147483647 h 788"/>
              <a:gd name="T14" fmla="*/ 2147483647 w 636"/>
              <a:gd name="T15" fmla="*/ 2147483647 h 788"/>
              <a:gd name="T16" fmla="*/ 2147483647 w 636"/>
              <a:gd name="T17" fmla="*/ 2147483647 h 788"/>
              <a:gd name="T18" fmla="*/ 2147483647 w 636"/>
              <a:gd name="T19" fmla="*/ 2147483647 h 788"/>
              <a:gd name="T20" fmla="*/ 0 w 636"/>
              <a:gd name="T21" fmla="*/ 2147483647 h 7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6"/>
              <a:gd name="T34" fmla="*/ 0 h 788"/>
              <a:gd name="T35" fmla="*/ 636 w 636"/>
              <a:gd name="T36" fmla="*/ 788 h 7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6" h="788">
                <a:moveTo>
                  <a:pt x="0" y="360"/>
                </a:moveTo>
                <a:lnTo>
                  <a:pt x="101" y="257"/>
                </a:lnTo>
                <a:lnTo>
                  <a:pt x="214" y="208"/>
                </a:lnTo>
                <a:lnTo>
                  <a:pt x="340" y="75"/>
                </a:lnTo>
                <a:lnTo>
                  <a:pt x="530" y="54"/>
                </a:lnTo>
                <a:lnTo>
                  <a:pt x="636" y="0"/>
                </a:lnTo>
                <a:lnTo>
                  <a:pt x="634" y="786"/>
                </a:lnTo>
                <a:lnTo>
                  <a:pt x="204" y="788"/>
                </a:lnTo>
                <a:lnTo>
                  <a:pt x="178" y="630"/>
                </a:lnTo>
                <a:lnTo>
                  <a:pt x="50" y="514"/>
                </a:lnTo>
                <a:lnTo>
                  <a:pt x="0" y="360"/>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700" name="Text Box 56"/>
          <p:cNvSpPr txBox="1">
            <a:spLocks noChangeArrowheads="1"/>
          </p:cNvSpPr>
          <p:nvPr/>
        </p:nvSpPr>
        <p:spPr bwMode="auto">
          <a:xfrm>
            <a:off x="5321608" y="3003736"/>
            <a:ext cx="534121" cy="369332"/>
          </a:xfrm>
          <a:prstGeom prst="rect">
            <a:avLst/>
          </a:prstGeom>
          <a:noFill/>
          <a:ln w="9525">
            <a:noFill/>
            <a:miter lim="800000"/>
            <a:headEnd/>
            <a:tailEnd/>
          </a:ln>
        </p:spPr>
        <p:txBody>
          <a:bodyPr wrap="none">
            <a:spAutoFit/>
          </a:bodyPr>
          <a:lstStyle/>
          <a:p>
            <a:r>
              <a:rPr lang="en-US" sz="1800" b="1" dirty="0">
                <a:effectLst>
                  <a:outerShdw blurRad="38100" dist="38100" dir="2700000" algn="tl">
                    <a:srgbClr val="000000">
                      <a:alpha val="43137"/>
                    </a:srgbClr>
                  </a:outerShdw>
                </a:effectLst>
                <a:latin typeface="Agency FB" panose="020B0503020202020204" pitchFamily="34" charset="0"/>
                <a:cs typeface="Calibri" pitchFamily="34" charset="0"/>
              </a:rPr>
              <a:t>Fifth</a:t>
            </a:r>
          </a:p>
        </p:txBody>
      </p:sp>
      <p:sp>
        <p:nvSpPr>
          <p:cNvPr id="70701" name="Oval 57"/>
          <p:cNvSpPr>
            <a:spLocks noChangeArrowheads="1"/>
          </p:cNvSpPr>
          <p:nvPr/>
        </p:nvSpPr>
        <p:spPr bwMode="auto">
          <a:xfrm>
            <a:off x="4032250" y="3891280"/>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02" name="Oval 58"/>
          <p:cNvSpPr>
            <a:spLocks noChangeArrowheads="1"/>
          </p:cNvSpPr>
          <p:nvPr/>
        </p:nvSpPr>
        <p:spPr bwMode="auto">
          <a:xfrm>
            <a:off x="4646613" y="4348480"/>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03" name="Oval 60"/>
          <p:cNvSpPr>
            <a:spLocks noChangeArrowheads="1"/>
          </p:cNvSpPr>
          <p:nvPr/>
        </p:nvSpPr>
        <p:spPr bwMode="auto">
          <a:xfrm>
            <a:off x="5522913" y="3954780"/>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04" name="Freeform 59"/>
          <p:cNvSpPr>
            <a:spLocks/>
          </p:cNvSpPr>
          <p:nvPr/>
        </p:nvSpPr>
        <p:spPr bwMode="auto">
          <a:xfrm>
            <a:off x="4746625" y="4024630"/>
            <a:ext cx="857250" cy="393700"/>
          </a:xfrm>
          <a:custGeom>
            <a:avLst/>
            <a:gdLst>
              <a:gd name="T0" fmla="*/ 0 w 540"/>
              <a:gd name="T1" fmla="*/ 2147483647 h 248"/>
              <a:gd name="T2" fmla="*/ 2147483647 w 540"/>
              <a:gd name="T3" fmla="*/ 2147483647 h 248"/>
              <a:gd name="T4" fmla="*/ 2147483647 w 540"/>
              <a:gd name="T5" fmla="*/ 0 h 248"/>
              <a:gd name="T6" fmla="*/ 0 60000 65536"/>
              <a:gd name="T7" fmla="*/ 0 60000 65536"/>
              <a:gd name="T8" fmla="*/ 0 60000 65536"/>
              <a:gd name="T9" fmla="*/ 0 w 540"/>
              <a:gd name="T10" fmla="*/ 0 h 248"/>
              <a:gd name="T11" fmla="*/ 540 w 540"/>
              <a:gd name="T12" fmla="*/ 248 h 248"/>
            </a:gdLst>
            <a:ahLst/>
            <a:cxnLst>
              <a:cxn ang="T6">
                <a:pos x="T0" y="T1"/>
              </a:cxn>
              <a:cxn ang="T7">
                <a:pos x="T2" y="T3"/>
              </a:cxn>
              <a:cxn ang="T8">
                <a:pos x="T4" y="T5"/>
              </a:cxn>
            </a:cxnLst>
            <a:rect l="T9" t="T10" r="T11" b="T12"/>
            <a:pathLst>
              <a:path w="540" h="248">
                <a:moveTo>
                  <a:pt x="0" y="248"/>
                </a:moveTo>
                <a:cubicBezTo>
                  <a:pt x="45" y="235"/>
                  <a:pt x="182" y="213"/>
                  <a:pt x="272" y="172"/>
                </a:cubicBezTo>
                <a:cubicBezTo>
                  <a:pt x="362" y="131"/>
                  <a:pt x="484" y="36"/>
                  <a:pt x="540" y="0"/>
                </a:cubicBezTo>
              </a:path>
            </a:pathLst>
          </a:custGeom>
          <a:noFill/>
          <a:ln w="50800">
            <a:solidFill>
              <a:schemeClr val="accent5">
                <a:lumMod val="75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70705" name="Freeform 61"/>
          <p:cNvSpPr>
            <a:spLocks/>
          </p:cNvSpPr>
          <p:nvPr/>
        </p:nvSpPr>
        <p:spPr bwMode="auto">
          <a:xfrm>
            <a:off x="4111625" y="3980180"/>
            <a:ext cx="590550" cy="444500"/>
          </a:xfrm>
          <a:custGeom>
            <a:avLst/>
            <a:gdLst>
              <a:gd name="T0" fmla="*/ 0 w 372"/>
              <a:gd name="T1" fmla="*/ 0 h 280"/>
              <a:gd name="T2" fmla="*/ 2147483647 w 372"/>
              <a:gd name="T3" fmla="*/ 2147483647 h 280"/>
              <a:gd name="T4" fmla="*/ 2147483647 w 372"/>
              <a:gd name="T5" fmla="*/ 2147483647 h 280"/>
              <a:gd name="T6" fmla="*/ 0 60000 65536"/>
              <a:gd name="T7" fmla="*/ 0 60000 65536"/>
              <a:gd name="T8" fmla="*/ 0 60000 65536"/>
              <a:gd name="T9" fmla="*/ 0 w 372"/>
              <a:gd name="T10" fmla="*/ 0 h 280"/>
              <a:gd name="T11" fmla="*/ 372 w 372"/>
              <a:gd name="T12" fmla="*/ 280 h 280"/>
            </a:gdLst>
            <a:ahLst/>
            <a:cxnLst>
              <a:cxn ang="T6">
                <a:pos x="T0" y="T1"/>
              </a:cxn>
              <a:cxn ang="T7">
                <a:pos x="T2" y="T3"/>
              </a:cxn>
              <a:cxn ang="T8">
                <a:pos x="T4" y="T5"/>
              </a:cxn>
            </a:cxnLst>
            <a:rect l="T9" t="T10" r="T11" b="T12"/>
            <a:pathLst>
              <a:path w="372" h="280">
                <a:moveTo>
                  <a:pt x="0" y="0"/>
                </a:moveTo>
                <a:cubicBezTo>
                  <a:pt x="24" y="31"/>
                  <a:pt x="82" y="137"/>
                  <a:pt x="144" y="184"/>
                </a:cubicBezTo>
                <a:cubicBezTo>
                  <a:pt x="206" y="231"/>
                  <a:pt x="325" y="260"/>
                  <a:pt x="372" y="280"/>
                </a:cubicBezTo>
              </a:path>
            </a:pathLst>
          </a:custGeom>
          <a:noFill/>
          <a:ln w="50800">
            <a:solidFill>
              <a:schemeClr val="bg1">
                <a:lumMod val="50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70706" name="Rectangle 62"/>
          <p:cNvSpPr>
            <a:spLocks noChangeArrowheads="1"/>
          </p:cNvSpPr>
          <p:nvPr/>
        </p:nvSpPr>
        <p:spPr bwMode="auto">
          <a:xfrm>
            <a:off x="5983244" y="2983865"/>
            <a:ext cx="2560637" cy="1645920"/>
          </a:xfrm>
          <a:prstGeom prst="rect">
            <a:avLst/>
          </a:prstGeom>
          <a:solidFill>
            <a:schemeClr val="bg2">
              <a:lumMod val="90000"/>
            </a:schemeClr>
          </a:solidFill>
          <a:ln w="25400">
            <a:solidFill>
              <a:schemeClr val="bg1">
                <a:lumMod val="50000"/>
              </a:schemeClr>
            </a:solidFill>
            <a:miter lim="800000"/>
            <a:headEnd/>
            <a:tailEnd/>
          </a:ln>
        </p:spPr>
        <p:txBody>
          <a:bodyPr wrap="none" anchor="ctr"/>
          <a:lstStyle/>
          <a:p>
            <a:endParaRPr lang="en-US">
              <a:latin typeface="Agency FB" panose="020B0503020202020204" pitchFamily="34" charset="0"/>
            </a:endParaRPr>
          </a:p>
        </p:txBody>
      </p:sp>
      <p:sp>
        <p:nvSpPr>
          <p:cNvPr id="70707" name="Freeform 63"/>
          <p:cNvSpPr>
            <a:spLocks/>
          </p:cNvSpPr>
          <p:nvPr/>
        </p:nvSpPr>
        <p:spPr bwMode="auto">
          <a:xfrm>
            <a:off x="6238831" y="3210243"/>
            <a:ext cx="796925" cy="1058862"/>
          </a:xfrm>
          <a:custGeom>
            <a:avLst/>
            <a:gdLst>
              <a:gd name="T0" fmla="*/ 2147483647 w 502"/>
              <a:gd name="T1" fmla="*/ 2147483647 h 667"/>
              <a:gd name="T2" fmla="*/ 2147483647 w 502"/>
              <a:gd name="T3" fmla="*/ 2147483647 h 667"/>
              <a:gd name="T4" fmla="*/ 2147483647 w 502"/>
              <a:gd name="T5" fmla="*/ 2147483647 h 667"/>
              <a:gd name="T6" fmla="*/ 2147483647 w 502"/>
              <a:gd name="T7" fmla="*/ 2147483647 h 667"/>
              <a:gd name="T8" fmla="*/ 2147483647 w 502"/>
              <a:gd name="T9" fmla="*/ 2147483647 h 667"/>
              <a:gd name="T10" fmla="*/ 2147483647 w 502"/>
              <a:gd name="T11" fmla="*/ 2147483647 h 667"/>
              <a:gd name="T12" fmla="*/ 0 w 502"/>
              <a:gd name="T13" fmla="*/ 2147483647 h 667"/>
              <a:gd name="T14" fmla="*/ 2147483647 w 502"/>
              <a:gd name="T15" fmla="*/ 2147483647 h 667"/>
              <a:gd name="T16" fmla="*/ 2147483647 w 502"/>
              <a:gd name="T17" fmla="*/ 2147483647 h 667"/>
              <a:gd name="T18" fmla="*/ 2147483647 w 502"/>
              <a:gd name="T19" fmla="*/ 2147483647 h 667"/>
              <a:gd name="T20" fmla="*/ 2147483647 w 502"/>
              <a:gd name="T21" fmla="*/ 2147483647 h 667"/>
              <a:gd name="T22" fmla="*/ 2147483647 w 502"/>
              <a:gd name="T23" fmla="*/ 2147483647 h 667"/>
              <a:gd name="T24" fmla="*/ 2147483647 w 502"/>
              <a:gd name="T25" fmla="*/ 2147483647 h 667"/>
              <a:gd name="T26" fmla="*/ 2147483647 w 502"/>
              <a:gd name="T27" fmla="*/ 2147483647 h 667"/>
              <a:gd name="T28" fmla="*/ 2147483647 w 502"/>
              <a:gd name="T29" fmla="*/ 2147483647 h 667"/>
              <a:gd name="T30" fmla="*/ 2147483647 w 502"/>
              <a:gd name="T31" fmla="*/ 2147483647 h 667"/>
              <a:gd name="T32" fmla="*/ 2147483647 w 502"/>
              <a:gd name="T33" fmla="*/ 2147483647 h 667"/>
              <a:gd name="T34" fmla="*/ 2147483647 w 502"/>
              <a:gd name="T35" fmla="*/ 2147483647 h 667"/>
              <a:gd name="T36" fmla="*/ 2147483647 w 502"/>
              <a:gd name="T37" fmla="*/ 2147483647 h 667"/>
              <a:gd name="T38" fmla="*/ 2147483647 w 502"/>
              <a:gd name="T39" fmla="*/ 0 h 667"/>
              <a:gd name="T40" fmla="*/ 2147483647 w 502"/>
              <a:gd name="T41" fmla="*/ 2147483647 h 6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667"/>
              <a:gd name="T65" fmla="*/ 502 w 502"/>
              <a:gd name="T66" fmla="*/ 667 h 6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667">
                <a:moveTo>
                  <a:pt x="58" y="70"/>
                </a:moveTo>
                <a:lnTo>
                  <a:pt x="64" y="158"/>
                </a:lnTo>
                <a:lnTo>
                  <a:pt x="37" y="281"/>
                </a:lnTo>
                <a:lnTo>
                  <a:pt x="93" y="414"/>
                </a:lnTo>
                <a:lnTo>
                  <a:pt x="44" y="506"/>
                </a:lnTo>
                <a:lnTo>
                  <a:pt x="2" y="604"/>
                </a:lnTo>
                <a:lnTo>
                  <a:pt x="0" y="650"/>
                </a:lnTo>
                <a:lnTo>
                  <a:pt x="56" y="662"/>
                </a:lnTo>
                <a:lnTo>
                  <a:pt x="100" y="667"/>
                </a:lnTo>
                <a:lnTo>
                  <a:pt x="194" y="606"/>
                </a:lnTo>
                <a:lnTo>
                  <a:pt x="276" y="576"/>
                </a:lnTo>
                <a:lnTo>
                  <a:pt x="462" y="502"/>
                </a:lnTo>
                <a:lnTo>
                  <a:pt x="502" y="470"/>
                </a:lnTo>
                <a:lnTo>
                  <a:pt x="468" y="402"/>
                </a:lnTo>
                <a:lnTo>
                  <a:pt x="432" y="352"/>
                </a:lnTo>
                <a:lnTo>
                  <a:pt x="350" y="286"/>
                </a:lnTo>
                <a:lnTo>
                  <a:pt x="262" y="211"/>
                </a:lnTo>
                <a:lnTo>
                  <a:pt x="241" y="119"/>
                </a:lnTo>
                <a:lnTo>
                  <a:pt x="248" y="21"/>
                </a:lnTo>
                <a:lnTo>
                  <a:pt x="150" y="0"/>
                </a:lnTo>
                <a:lnTo>
                  <a:pt x="58" y="70"/>
                </a:lnTo>
                <a:close/>
              </a:path>
            </a:pathLst>
          </a:custGeom>
          <a:solidFill>
            <a:schemeClr val="accent3">
              <a:lumMod val="75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708" name="Freeform 64"/>
          <p:cNvSpPr>
            <a:spLocks/>
          </p:cNvSpPr>
          <p:nvPr/>
        </p:nvSpPr>
        <p:spPr bwMode="auto">
          <a:xfrm>
            <a:off x="6115326" y="3930968"/>
            <a:ext cx="1731643" cy="690807"/>
          </a:xfrm>
          <a:custGeom>
            <a:avLst/>
            <a:gdLst>
              <a:gd name="T0" fmla="*/ 0 w 1092"/>
              <a:gd name="T1" fmla="*/ 2147483647 h 432"/>
              <a:gd name="T2" fmla="*/ 2147483647 w 1092"/>
              <a:gd name="T3" fmla="*/ 2147483647 h 432"/>
              <a:gd name="T4" fmla="*/ 2147483647 w 1092"/>
              <a:gd name="T5" fmla="*/ 2147483647 h 432"/>
              <a:gd name="T6" fmla="*/ 2147483647 w 1092"/>
              <a:gd name="T7" fmla="*/ 2147483647 h 432"/>
              <a:gd name="T8" fmla="*/ 2147483647 w 1092"/>
              <a:gd name="T9" fmla="*/ 2147483647 h 432"/>
              <a:gd name="T10" fmla="*/ 2147483647 w 1092"/>
              <a:gd name="T11" fmla="*/ 2147483647 h 432"/>
              <a:gd name="T12" fmla="*/ 2147483647 w 1092"/>
              <a:gd name="T13" fmla="*/ 2147483647 h 432"/>
              <a:gd name="T14" fmla="*/ 2147483647 w 1092"/>
              <a:gd name="T15" fmla="*/ 0 h 432"/>
              <a:gd name="T16" fmla="*/ 2147483647 w 1092"/>
              <a:gd name="T17" fmla="*/ 2147483647 h 432"/>
              <a:gd name="T18" fmla="*/ 2147483647 w 1092"/>
              <a:gd name="T19" fmla="*/ 2147483647 h 432"/>
              <a:gd name="T20" fmla="*/ 2147483647 w 1092"/>
              <a:gd name="T21" fmla="*/ 2147483647 h 432"/>
              <a:gd name="T22" fmla="*/ 0 w 1092"/>
              <a:gd name="T23" fmla="*/ 2147483647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2"/>
              <a:gd name="T37" fmla="*/ 0 h 432"/>
              <a:gd name="T38" fmla="*/ 1092 w 1092"/>
              <a:gd name="T39" fmla="*/ 432 h 432"/>
              <a:gd name="connsiteX0" fmla="*/ 0 w 10000"/>
              <a:gd name="connsiteY0" fmla="*/ 10129 h 10129"/>
              <a:gd name="connsiteX1" fmla="*/ 824 w 10000"/>
              <a:gd name="connsiteY1" fmla="*/ 6991 h 10129"/>
              <a:gd name="connsiteX2" fmla="*/ 2454 w 10000"/>
              <a:gd name="connsiteY2" fmla="*/ 6157 h 10129"/>
              <a:gd name="connsiteX3" fmla="*/ 3004 w 10000"/>
              <a:gd name="connsiteY3" fmla="*/ 6250 h 10129"/>
              <a:gd name="connsiteX4" fmla="*/ 4167 w 10000"/>
              <a:gd name="connsiteY4" fmla="*/ 5532 h 10129"/>
              <a:gd name="connsiteX5" fmla="*/ 6548 w 10000"/>
              <a:gd name="connsiteY5" fmla="*/ 3889 h 10129"/>
              <a:gd name="connsiteX6" fmla="*/ 7253 w 10000"/>
              <a:gd name="connsiteY6" fmla="*/ 648 h 10129"/>
              <a:gd name="connsiteX7" fmla="*/ 8159 w 10000"/>
              <a:gd name="connsiteY7" fmla="*/ 0 h 10129"/>
              <a:gd name="connsiteX8" fmla="*/ 8608 w 10000"/>
              <a:gd name="connsiteY8" fmla="*/ 3727 h 10129"/>
              <a:gd name="connsiteX9" fmla="*/ 9826 w 10000"/>
              <a:gd name="connsiteY9" fmla="*/ 6343 h 10129"/>
              <a:gd name="connsiteX10" fmla="*/ 10000 w 10000"/>
              <a:gd name="connsiteY10" fmla="*/ 10000 h 10129"/>
              <a:gd name="connsiteX11" fmla="*/ 0 w 10000"/>
              <a:gd name="connsiteY11" fmla="*/ 10129 h 10129"/>
              <a:gd name="connsiteX0" fmla="*/ 0 w 9989"/>
              <a:gd name="connsiteY0" fmla="*/ 10073 h 10073"/>
              <a:gd name="connsiteX1" fmla="*/ 813 w 9989"/>
              <a:gd name="connsiteY1" fmla="*/ 6991 h 10073"/>
              <a:gd name="connsiteX2" fmla="*/ 2443 w 9989"/>
              <a:gd name="connsiteY2" fmla="*/ 6157 h 10073"/>
              <a:gd name="connsiteX3" fmla="*/ 2993 w 9989"/>
              <a:gd name="connsiteY3" fmla="*/ 6250 h 10073"/>
              <a:gd name="connsiteX4" fmla="*/ 4156 w 9989"/>
              <a:gd name="connsiteY4" fmla="*/ 5532 h 10073"/>
              <a:gd name="connsiteX5" fmla="*/ 6537 w 9989"/>
              <a:gd name="connsiteY5" fmla="*/ 3889 h 10073"/>
              <a:gd name="connsiteX6" fmla="*/ 7242 w 9989"/>
              <a:gd name="connsiteY6" fmla="*/ 648 h 10073"/>
              <a:gd name="connsiteX7" fmla="*/ 8148 w 9989"/>
              <a:gd name="connsiteY7" fmla="*/ 0 h 10073"/>
              <a:gd name="connsiteX8" fmla="*/ 8597 w 9989"/>
              <a:gd name="connsiteY8" fmla="*/ 3727 h 10073"/>
              <a:gd name="connsiteX9" fmla="*/ 9815 w 9989"/>
              <a:gd name="connsiteY9" fmla="*/ 6343 h 10073"/>
              <a:gd name="connsiteX10" fmla="*/ 9989 w 9989"/>
              <a:gd name="connsiteY10" fmla="*/ 10000 h 10073"/>
              <a:gd name="connsiteX11" fmla="*/ 0 w 9989"/>
              <a:gd name="connsiteY11" fmla="*/ 10073 h 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89" h="10073">
                <a:moveTo>
                  <a:pt x="0" y="10073"/>
                </a:moveTo>
                <a:lnTo>
                  <a:pt x="813" y="6991"/>
                </a:lnTo>
                <a:lnTo>
                  <a:pt x="2443" y="6157"/>
                </a:lnTo>
                <a:lnTo>
                  <a:pt x="2993" y="6250"/>
                </a:lnTo>
                <a:lnTo>
                  <a:pt x="4156" y="5532"/>
                </a:lnTo>
                <a:lnTo>
                  <a:pt x="6537" y="3889"/>
                </a:lnTo>
                <a:lnTo>
                  <a:pt x="7242" y="648"/>
                </a:lnTo>
                <a:lnTo>
                  <a:pt x="8148" y="0"/>
                </a:lnTo>
                <a:cubicBezTo>
                  <a:pt x="8298" y="1242"/>
                  <a:pt x="8447" y="2485"/>
                  <a:pt x="8597" y="3727"/>
                </a:cubicBezTo>
                <a:lnTo>
                  <a:pt x="9815" y="6343"/>
                </a:lnTo>
                <a:lnTo>
                  <a:pt x="9989" y="10000"/>
                </a:lnTo>
                <a:lnTo>
                  <a:pt x="0" y="10073"/>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709" name="Freeform 65"/>
          <p:cNvSpPr>
            <a:spLocks/>
          </p:cNvSpPr>
          <p:nvPr/>
        </p:nvSpPr>
        <p:spPr bwMode="auto">
          <a:xfrm>
            <a:off x="7523119" y="3365818"/>
            <a:ext cx="1009650" cy="1250950"/>
          </a:xfrm>
          <a:custGeom>
            <a:avLst/>
            <a:gdLst>
              <a:gd name="T0" fmla="*/ 0 w 636"/>
              <a:gd name="T1" fmla="*/ 2147483647 h 788"/>
              <a:gd name="T2" fmla="*/ 2147483647 w 636"/>
              <a:gd name="T3" fmla="*/ 2147483647 h 788"/>
              <a:gd name="T4" fmla="*/ 2147483647 w 636"/>
              <a:gd name="T5" fmla="*/ 2147483647 h 788"/>
              <a:gd name="T6" fmla="*/ 2147483647 w 636"/>
              <a:gd name="T7" fmla="*/ 2147483647 h 788"/>
              <a:gd name="T8" fmla="*/ 2147483647 w 636"/>
              <a:gd name="T9" fmla="*/ 2147483647 h 788"/>
              <a:gd name="T10" fmla="*/ 2147483647 w 636"/>
              <a:gd name="T11" fmla="*/ 0 h 788"/>
              <a:gd name="T12" fmla="*/ 2147483647 w 636"/>
              <a:gd name="T13" fmla="*/ 2147483647 h 788"/>
              <a:gd name="T14" fmla="*/ 2147483647 w 636"/>
              <a:gd name="T15" fmla="*/ 2147483647 h 788"/>
              <a:gd name="T16" fmla="*/ 2147483647 w 636"/>
              <a:gd name="T17" fmla="*/ 2147483647 h 788"/>
              <a:gd name="T18" fmla="*/ 2147483647 w 636"/>
              <a:gd name="T19" fmla="*/ 2147483647 h 788"/>
              <a:gd name="T20" fmla="*/ 0 w 636"/>
              <a:gd name="T21" fmla="*/ 2147483647 h 7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6"/>
              <a:gd name="T34" fmla="*/ 0 h 788"/>
              <a:gd name="T35" fmla="*/ 636 w 636"/>
              <a:gd name="T36" fmla="*/ 788 h 7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6" h="788">
                <a:moveTo>
                  <a:pt x="0" y="360"/>
                </a:moveTo>
                <a:lnTo>
                  <a:pt x="101" y="257"/>
                </a:lnTo>
                <a:lnTo>
                  <a:pt x="214" y="208"/>
                </a:lnTo>
                <a:lnTo>
                  <a:pt x="340" y="75"/>
                </a:lnTo>
                <a:lnTo>
                  <a:pt x="530" y="54"/>
                </a:lnTo>
                <a:lnTo>
                  <a:pt x="636" y="0"/>
                </a:lnTo>
                <a:lnTo>
                  <a:pt x="634" y="786"/>
                </a:lnTo>
                <a:lnTo>
                  <a:pt x="204" y="788"/>
                </a:lnTo>
                <a:lnTo>
                  <a:pt x="178" y="630"/>
                </a:lnTo>
                <a:lnTo>
                  <a:pt x="50" y="514"/>
                </a:lnTo>
                <a:lnTo>
                  <a:pt x="0" y="360"/>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65590" name="Text Box 66"/>
          <p:cNvSpPr txBox="1">
            <a:spLocks noChangeArrowheads="1"/>
          </p:cNvSpPr>
          <p:nvPr/>
        </p:nvSpPr>
        <p:spPr bwMode="auto">
          <a:xfrm>
            <a:off x="7915539" y="3003736"/>
            <a:ext cx="582211" cy="369332"/>
          </a:xfrm>
          <a:prstGeom prst="rect">
            <a:avLst/>
          </a:prstGeom>
          <a:noFill/>
          <a:ln w="9525">
            <a:noFill/>
            <a:miter lim="800000"/>
            <a:headEnd/>
            <a:tailEnd/>
          </a:ln>
        </p:spPr>
        <p:txBody>
          <a:bodyPr wrap="none">
            <a:spAutoFit/>
          </a:bodyPr>
          <a:lstStyle/>
          <a:p>
            <a:pPr>
              <a:defRPr/>
            </a:pPr>
            <a:r>
              <a:rPr lang="en-US" sz="1800" b="1" dirty="0">
                <a:effectLst>
                  <a:outerShdw blurRad="38100" dist="38100" dir="2700000" algn="tl">
                    <a:srgbClr val="000000">
                      <a:alpha val="43137"/>
                    </a:srgbClr>
                  </a:outerShdw>
                </a:effectLst>
                <a:latin typeface="Agency FB" panose="020B0503020202020204" pitchFamily="34" charset="0"/>
                <a:cs typeface="Calibri" pitchFamily="34" charset="0"/>
              </a:rPr>
              <a:t>Sixth</a:t>
            </a:r>
          </a:p>
        </p:txBody>
      </p:sp>
      <p:sp>
        <p:nvSpPr>
          <p:cNvPr id="70711" name="Oval 67"/>
          <p:cNvSpPr>
            <a:spLocks noChangeArrowheads="1"/>
          </p:cNvSpPr>
          <p:nvPr/>
        </p:nvSpPr>
        <p:spPr bwMode="auto">
          <a:xfrm>
            <a:off x="6676981" y="3891280"/>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12" name="Oval 68"/>
          <p:cNvSpPr>
            <a:spLocks noChangeArrowheads="1"/>
          </p:cNvSpPr>
          <p:nvPr/>
        </p:nvSpPr>
        <p:spPr bwMode="auto">
          <a:xfrm>
            <a:off x="7291344" y="4348480"/>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13" name="Oval 69"/>
          <p:cNvSpPr>
            <a:spLocks noChangeArrowheads="1"/>
          </p:cNvSpPr>
          <p:nvPr/>
        </p:nvSpPr>
        <p:spPr bwMode="auto">
          <a:xfrm>
            <a:off x="8167644" y="3954780"/>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14" name="Freeform 70"/>
          <p:cNvSpPr>
            <a:spLocks/>
          </p:cNvSpPr>
          <p:nvPr/>
        </p:nvSpPr>
        <p:spPr bwMode="auto">
          <a:xfrm>
            <a:off x="6781756" y="3810318"/>
            <a:ext cx="1435100" cy="201612"/>
          </a:xfrm>
          <a:custGeom>
            <a:avLst/>
            <a:gdLst>
              <a:gd name="T0" fmla="*/ 2147483647 w 904"/>
              <a:gd name="T1" fmla="*/ 2147483647 h 127"/>
              <a:gd name="T2" fmla="*/ 2147483647 w 904"/>
              <a:gd name="T3" fmla="*/ 2147483647 h 127"/>
              <a:gd name="T4" fmla="*/ 0 w 904"/>
              <a:gd name="T5" fmla="*/ 2147483647 h 127"/>
              <a:gd name="T6" fmla="*/ 0 60000 65536"/>
              <a:gd name="T7" fmla="*/ 0 60000 65536"/>
              <a:gd name="T8" fmla="*/ 0 60000 65536"/>
              <a:gd name="T9" fmla="*/ 0 w 904"/>
              <a:gd name="T10" fmla="*/ 0 h 127"/>
              <a:gd name="T11" fmla="*/ 904 w 904"/>
              <a:gd name="T12" fmla="*/ 127 h 127"/>
            </a:gdLst>
            <a:ahLst/>
            <a:cxnLst>
              <a:cxn ang="T6">
                <a:pos x="T0" y="T1"/>
              </a:cxn>
              <a:cxn ang="T7">
                <a:pos x="T2" y="T3"/>
              </a:cxn>
              <a:cxn ang="T8">
                <a:pos x="T4" y="T5"/>
              </a:cxn>
            </a:cxnLst>
            <a:rect l="T9" t="T10" r="T11" b="T12"/>
            <a:pathLst>
              <a:path w="904" h="127">
                <a:moveTo>
                  <a:pt x="904" y="127"/>
                </a:moveTo>
                <a:cubicBezTo>
                  <a:pt x="837" y="107"/>
                  <a:pt x="655" y="14"/>
                  <a:pt x="504" y="7"/>
                </a:cubicBezTo>
                <a:cubicBezTo>
                  <a:pt x="353" y="0"/>
                  <a:pt x="105" y="70"/>
                  <a:pt x="0" y="87"/>
                </a:cubicBezTo>
              </a:path>
            </a:pathLst>
          </a:custGeom>
          <a:noFill/>
          <a:ln w="50800">
            <a:solidFill>
              <a:schemeClr val="accent5">
                <a:lumMod val="75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70715" name="Freeform 72"/>
          <p:cNvSpPr>
            <a:spLocks/>
          </p:cNvSpPr>
          <p:nvPr/>
        </p:nvSpPr>
        <p:spPr bwMode="auto">
          <a:xfrm>
            <a:off x="6769056" y="3992880"/>
            <a:ext cx="590550" cy="444500"/>
          </a:xfrm>
          <a:custGeom>
            <a:avLst/>
            <a:gdLst>
              <a:gd name="T0" fmla="*/ 0 w 372"/>
              <a:gd name="T1" fmla="*/ 0 h 280"/>
              <a:gd name="T2" fmla="*/ 2147483647 w 372"/>
              <a:gd name="T3" fmla="*/ 2147483647 h 280"/>
              <a:gd name="T4" fmla="*/ 2147483647 w 372"/>
              <a:gd name="T5" fmla="*/ 2147483647 h 280"/>
              <a:gd name="T6" fmla="*/ 0 60000 65536"/>
              <a:gd name="T7" fmla="*/ 0 60000 65536"/>
              <a:gd name="T8" fmla="*/ 0 60000 65536"/>
              <a:gd name="T9" fmla="*/ 0 w 372"/>
              <a:gd name="T10" fmla="*/ 0 h 280"/>
              <a:gd name="T11" fmla="*/ 372 w 372"/>
              <a:gd name="T12" fmla="*/ 280 h 280"/>
            </a:gdLst>
            <a:ahLst/>
            <a:cxnLst>
              <a:cxn ang="T6">
                <a:pos x="T0" y="T1"/>
              </a:cxn>
              <a:cxn ang="T7">
                <a:pos x="T2" y="T3"/>
              </a:cxn>
              <a:cxn ang="T8">
                <a:pos x="T4" y="T5"/>
              </a:cxn>
            </a:cxnLst>
            <a:rect l="T9" t="T10" r="T11" b="T12"/>
            <a:pathLst>
              <a:path w="372" h="280">
                <a:moveTo>
                  <a:pt x="0" y="0"/>
                </a:moveTo>
                <a:cubicBezTo>
                  <a:pt x="24" y="31"/>
                  <a:pt x="82" y="137"/>
                  <a:pt x="144" y="184"/>
                </a:cubicBezTo>
                <a:cubicBezTo>
                  <a:pt x="206" y="231"/>
                  <a:pt x="325" y="260"/>
                  <a:pt x="372" y="280"/>
                </a:cubicBezTo>
              </a:path>
            </a:pathLst>
          </a:custGeom>
          <a:noFill/>
          <a:ln w="50800">
            <a:solidFill>
              <a:schemeClr val="accent5">
                <a:lumMod val="75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70716" name="Rectangle 73"/>
          <p:cNvSpPr>
            <a:spLocks noChangeArrowheads="1"/>
          </p:cNvSpPr>
          <p:nvPr/>
        </p:nvSpPr>
        <p:spPr bwMode="auto">
          <a:xfrm>
            <a:off x="693738" y="4696460"/>
            <a:ext cx="2560637" cy="1645920"/>
          </a:xfrm>
          <a:prstGeom prst="rect">
            <a:avLst/>
          </a:prstGeom>
          <a:solidFill>
            <a:schemeClr val="bg2">
              <a:lumMod val="90000"/>
            </a:schemeClr>
          </a:solidFill>
          <a:ln w="25400">
            <a:solidFill>
              <a:schemeClr val="bg1">
                <a:lumMod val="50000"/>
              </a:schemeClr>
            </a:solidFill>
            <a:miter lim="800000"/>
            <a:headEnd/>
            <a:tailEnd/>
          </a:ln>
        </p:spPr>
        <p:txBody>
          <a:bodyPr wrap="none" anchor="ctr"/>
          <a:lstStyle/>
          <a:p>
            <a:endParaRPr lang="en-US">
              <a:latin typeface="Agency FB" panose="020B0503020202020204" pitchFamily="34" charset="0"/>
            </a:endParaRPr>
          </a:p>
        </p:txBody>
      </p:sp>
      <p:sp>
        <p:nvSpPr>
          <p:cNvPr id="70717" name="Freeform 74"/>
          <p:cNvSpPr>
            <a:spLocks/>
          </p:cNvSpPr>
          <p:nvPr/>
        </p:nvSpPr>
        <p:spPr bwMode="auto">
          <a:xfrm>
            <a:off x="949325" y="4922838"/>
            <a:ext cx="796925" cy="1058862"/>
          </a:xfrm>
          <a:custGeom>
            <a:avLst/>
            <a:gdLst>
              <a:gd name="T0" fmla="*/ 2147483647 w 502"/>
              <a:gd name="T1" fmla="*/ 2147483647 h 667"/>
              <a:gd name="T2" fmla="*/ 2147483647 w 502"/>
              <a:gd name="T3" fmla="*/ 2147483647 h 667"/>
              <a:gd name="T4" fmla="*/ 2147483647 w 502"/>
              <a:gd name="T5" fmla="*/ 2147483647 h 667"/>
              <a:gd name="T6" fmla="*/ 2147483647 w 502"/>
              <a:gd name="T7" fmla="*/ 2147483647 h 667"/>
              <a:gd name="T8" fmla="*/ 2147483647 w 502"/>
              <a:gd name="T9" fmla="*/ 2147483647 h 667"/>
              <a:gd name="T10" fmla="*/ 2147483647 w 502"/>
              <a:gd name="T11" fmla="*/ 2147483647 h 667"/>
              <a:gd name="T12" fmla="*/ 0 w 502"/>
              <a:gd name="T13" fmla="*/ 2147483647 h 667"/>
              <a:gd name="T14" fmla="*/ 2147483647 w 502"/>
              <a:gd name="T15" fmla="*/ 2147483647 h 667"/>
              <a:gd name="T16" fmla="*/ 2147483647 w 502"/>
              <a:gd name="T17" fmla="*/ 2147483647 h 667"/>
              <a:gd name="T18" fmla="*/ 2147483647 w 502"/>
              <a:gd name="T19" fmla="*/ 2147483647 h 667"/>
              <a:gd name="T20" fmla="*/ 2147483647 w 502"/>
              <a:gd name="T21" fmla="*/ 2147483647 h 667"/>
              <a:gd name="T22" fmla="*/ 2147483647 w 502"/>
              <a:gd name="T23" fmla="*/ 2147483647 h 667"/>
              <a:gd name="T24" fmla="*/ 2147483647 w 502"/>
              <a:gd name="T25" fmla="*/ 2147483647 h 667"/>
              <a:gd name="T26" fmla="*/ 2147483647 w 502"/>
              <a:gd name="T27" fmla="*/ 2147483647 h 667"/>
              <a:gd name="T28" fmla="*/ 2147483647 w 502"/>
              <a:gd name="T29" fmla="*/ 2147483647 h 667"/>
              <a:gd name="T30" fmla="*/ 2147483647 w 502"/>
              <a:gd name="T31" fmla="*/ 2147483647 h 667"/>
              <a:gd name="T32" fmla="*/ 2147483647 w 502"/>
              <a:gd name="T33" fmla="*/ 2147483647 h 667"/>
              <a:gd name="T34" fmla="*/ 2147483647 w 502"/>
              <a:gd name="T35" fmla="*/ 2147483647 h 667"/>
              <a:gd name="T36" fmla="*/ 2147483647 w 502"/>
              <a:gd name="T37" fmla="*/ 2147483647 h 667"/>
              <a:gd name="T38" fmla="*/ 2147483647 w 502"/>
              <a:gd name="T39" fmla="*/ 0 h 667"/>
              <a:gd name="T40" fmla="*/ 2147483647 w 502"/>
              <a:gd name="T41" fmla="*/ 2147483647 h 6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667"/>
              <a:gd name="T65" fmla="*/ 502 w 502"/>
              <a:gd name="T66" fmla="*/ 667 h 6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667">
                <a:moveTo>
                  <a:pt x="58" y="70"/>
                </a:moveTo>
                <a:lnTo>
                  <a:pt x="64" y="158"/>
                </a:lnTo>
                <a:lnTo>
                  <a:pt x="37" y="281"/>
                </a:lnTo>
                <a:lnTo>
                  <a:pt x="93" y="414"/>
                </a:lnTo>
                <a:lnTo>
                  <a:pt x="44" y="506"/>
                </a:lnTo>
                <a:lnTo>
                  <a:pt x="2" y="604"/>
                </a:lnTo>
                <a:lnTo>
                  <a:pt x="0" y="650"/>
                </a:lnTo>
                <a:lnTo>
                  <a:pt x="56" y="662"/>
                </a:lnTo>
                <a:lnTo>
                  <a:pt x="100" y="667"/>
                </a:lnTo>
                <a:lnTo>
                  <a:pt x="194" y="606"/>
                </a:lnTo>
                <a:lnTo>
                  <a:pt x="276" y="576"/>
                </a:lnTo>
                <a:lnTo>
                  <a:pt x="462" y="502"/>
                </a:lnTo>
                <a:lnTo>
                  <a:pt x="502" y="470"/>
                </a:lnTo>
                <a:lnTo>
                  <a:pt x="468" y="402"/>
                </a:lnTo>
                <a:lnTo>
                  <a:pt x="432" y="352"/>
                </a:lnTo>
                <a:lnTo>
                  <a:pt x="350" y="286"/>
                </a:lnTo>
                <a:lnTo>
                  <a:pt x="262" y="211"/>
                </a:lnTo>
                <a:lnTo>
                  <a:pt x="241" y="119"/>
                </a:lnTo>
                <a:lnTo>
                  <a:pt x="248" y="21"/>
                </a:lnTo>
                <a:lnTo>
                  <a:pt x="150" y="0"/>
                </a:lnTo>
                <a:lnTo>
                  <a:pt x="58" y="70"/>
                </a:lnTo>
                <a:close/>
              </a:path>
            </a:pathLst>
          </a:custGeom>
          <a:solidFill>
            <a:schemeClr val="accent3">
              <a:lumMod val="75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718" name="Freeform 75"/>
          <p:cNvSpPr>
            <a:spLocks/>
          </p:cNvSpPr>
          <p:nvPr/>
        </p:nvSpPr>
        <p:spPr bwMode="auto">
          <a:xfrm>
            <a:off x="820793" y="5643563"/>
            <a:ext cx="1736670" cy="692727"/>
          </a:xfrm>
          <a:custGeom>
            <a:avLst/>
            <a:gdLst>
              <a:gd name="T0" fmla="*/ 0 w 1092"/>
              <a:gd name="T1" fmla="*/ 2147483647 h 432"/>
              <a:gd name="T2" fmla="*/ 2147483647 w 1092"/>
              <a:gd name="T3" fmla="*/ 2147483647 h 432"/>
              <a:gd name="T4" fmla="*/ 2147483647 w 1092"/>
              <a:gd name="T5" fmla="*/ 2147483647 h 432"/>
              <a:gd name="T6" fmla="*/ 2147483647 w 1092"/>
              <a:gd name="T7" fmla="*/ 2147483647 h 432"/>
              <a:gd name="T8" fmla="*/ 2147483647 w 1092"/>
              <a:gd name="T9" fmla="*/ 2147483647 h 432"/>
              <a:gd name="T10" fmla="*/ 2147483647 w 1092"/>
              <a:gd name="T11" fmla="*/ 2147483647 h 432"/>
              <a:gd name="T12" fmla="*/ 2147483647 w 1092"/>
              <a:gd name="T13" fmla="*/ 2147483647 h 432"/>
              <a:gd name="T14" fmla="*/ 2147483647 w 1092"/>
              <a:gd name="T15" fmla="*/ 0 h 432"/>
              <a:gd name="T16" fmla="*/ 2147483647 w 1092"/>
              <a:gd name="T17" fmla="*/ 2147483647 h 432"/>
              <a:gd name="T18" fmla="*/ 2147483647 w 1092"/>
              <a:gd name="T19" fmla="*/ 2147483647 h 432"/>
              <a:gd name="T20" fmla="*/ 2147483647 w 1092"/>
              <a:gd name="T21" fmla="*/ 2147483647 h 432"/>
              <a:gd name="T22" fmla="*/ 0 w 1092"/>
              <a:gd name="T23" fmla="*/ 2147483647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2"/>
              <a:gd name="T37" fmla="*/ 0 h 432"/>
              <a:gd name="T38" fmla="*/ 1092 w 1092"/>
              <a:gd name="T39" fmla="*/ 432 h 432"/>
              <a:gd name="connsiteX0" fmla="*/ 0 w 10029"/>
              <a:gd name="connsiteY0" fmla="*/ 10129 h 10129"/>
              <a:gd name="connsiteX1" fmla="*/ 853 w 10029"/>
              <a:gd name="connsiteY1" fmla="*/ 6991 h 10129"/>
              <a:gd name="connsiteX2" fmla="*/ 2483 w 10029"/>
              <a:gd name="connsiteY2" fmla="*/ 6157 h 10129"/>
              <a:gd name="connsiteX3" fmla="*/ 3033 w 10029"/>
              <a:gd name="connsiteY3" fmla="*/ 6250 h 10129"/>
              <a:gd name="connsiteX4" fmla="*/ 4196 w 10029"/>
              <a:gd name="connsiteY4" fmla="*/ 5532 h 10129"/>
              <a:gd name="connsiteX5" fmla="*/ 6577 w 10029"/>
              <a:gd name="connsiteY5" fmla="*/ 3889 h 10129"/>
              <a:gd name="connsiteX6" fmla="*/ 7282 w 10029"/>
              <a:gd name="connsiteY6" fmla="*/ 648 h 10129"/>
              <a:gd name="connsiteX7" fmla="*/ 8188 w 10029"/>
              <a:gd name="connsiteY7" fmla="*/ 0 h 10129"/>
              <a:gd name="connsiteX8" fmla="*/ 8637 w 10029"/>
              <a:gd name="connsiteY8" fmla="*/ 3727 h 10129"/>
              <a:gd name="connsiteX9" fmla="*/ 9855 w 10029"/>
              <a:gd name="connsiteY9" fmla="*/ 6343 h 10129"/>
              <a:gd name="connsiteX10" fmla="*/ 10029 w 10029"/>
              <a:gd name="connsiteY10" fmla="*/ 10000 h 10129"/>
              <a:gd name="connsiteX11" fmla="*/ 0 w 10029"/>
              <a:gd name="connsiteY11" fmla="*/ 10129 h 10129"/>
              <a:gd name="connsiteX0" fmla="*/ 0 w 10018"/>
              <a:gd name="connsiteY0" fmla="*/ 10101 h 10101"/>
              <a:gd name="connsiteX1" fmla="*/ 842 w 10018"/>
              <a:gd name="connsiteY1" fmla="*/ 6991 h 10101"/>
              <a:gd name="connsiteX2" fmla="*/ 2472 w 10018"/>
              <a:gd name="connsiteY2" fmla="*/ 6157 h 10101"/>
              <a:gd name="connsiteX3" fmla="*/ 3022 w 10018"/>
              <a:gd name="connsiteY3" fmla="*/ 6250 h 10101"/>
              <a:gd name="connsiteX4" fmla="*/ 4185 w 10018"/>
              <a:gd name="connsiteY4" fmla="*/ 5532 h 10101"/>
              <a:gd name="connsiteX5" fmla="*/ 6566 w 10018"/>
              <a:gd name="connsiteY5" fmla="*/ 3889 h 10101"/>
              <a:gd name="connsiteX6" fmla="*/ 7271 w 10018"/>
              <a:gd name="connsiteY6" fmla="*/ 648 h 10101"/>
              <a:gd name="connsiteX7" fmla="*/ 8177 w 10018"/>
              <a:gd name="connsiteY7" fmla="*/ 0 h 10101"/>
              <a:gd name="connsiteX8" fmla="*/ 8626 w 10018"/>
              <a:gd name="connsiteY8" fmla="*/ 3727 h 10101"/>
              <a:gd name="connsiteX9" fmla="*/ 9844 w 10018"/>
              <a:gd name="connsiteY9" fmla="*/ 6343 h 10101"/>
              <a:gd name="connsiteX10" fmla="*/ 10018 w 10018"/>
              <a:gd name="connsiteY10" fmla="*/ 10000 h 10101"/>
              <a:gd name="connsiteX11" fmla="*/ 0 w 10018"/>
              <a:gd name="connsiteY11" fmla="*/ 10101 h 1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18" h="10101">
                <a:moveTo>
                  <a:pt x="0" y="10101"/>
                </a:moveTo>
                <a:lnTo>
                  <a:pt x="842" y="6991"/>
                </a:lnTo>
                <a:lnTo>
                  <a:pt x="2472" y="6157"/>
                </a:lnTo>
                <a:lnTo>
                  <a:pt x="3022" y="6250"/>
                </a:lnTo>
                <a:lnTo>
                  <a:pt x="4185" y="5532"/>
                </a:lnTo>
                <a:lnTo>
                  <a:pt x="6566" y="3889"/>
                </a:lnTo>
                <a:lnTo>
                  <a:pt x="7271" y="648"/>
                </a:lnTo>
                <a:lnTo>
                  <a:pt x="8177" y="0"/>
                </a:lnTo>
                <a:cubicBezTo>
                  <a:pt x="8327" y="1242"/>
                  <a:pt x="8476" y="2485"/>
                  <a:pt x="8626" y="3727"/>
                </a:cubicBezTo>
                <a:lnTo>
                  <a:pt x="9844" y="6343"/>
                </a:lnTo>
                <a:lnTo>
                  <a:pt x="10018" y="10000"/>
                </a:lnTo>
                <a:lnTo>
                  <a:pt x="0" y="10101"/>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719" name="Freeform 76"/>
          <p:cNvSpPr>
            <a:spLocks/>
          </p:cNvSpPr>
          <p:nvPr/>
        </p:nvSpPr>
        <p:spPr bwMode="auto">
          <a:xfrm>
            <a:off x="2233613" y="5078413"/>
            <a:ext cx="1009650" cy="1250950"/>
          </a:xfrm>
          <a:custGeom>
            <a:avLst/>
            <a:gdLst>
              <a:gd name="T0" fmla="*/ 0 w 636"/>
              <a:gd name="T1" fmla="*/ 2147483647 h 788"/>
              <a:gd name="T2" fmla="*/ 2147483647 w 636"/>
              <a:gd name="T3" fmla="*/ 2147483647 h 788"/>
              <a:gd name="T4" fmla="*/ 2147483647 w 636"/>
              <a:gd name="T5" fmla="*/ 2147483647 h 788"/>
              <a:gd name="T6" fmla="*/ 2147483647 w 636"/>
              <a:gd name="T7" fmla="*/ 2147483647 h 788"/>
              <a:gd name="T8" fmla="*/ 2147483647 w 636"/>
              <a:gd name="T9" fmla="*/ 2147483647 h 788"/>
              <a:gd name="T10" fmla="*/ 2147483647 w 636"/>
              <a:gd name="T11" fmla="*/ 0 h 788"/>
              <a:gd name="T12" fmla="*/ 2147483647 w 636"/>
              <a:gd name="T13" fmla="*/ 2147483647 h 788"/>
              <a:gd name="T14" fmla="*/ 2147483647 w 636"/>
              <a:gd name="T15" fmla="*/ 2147483647 h 788"/>
              <a:gd name="T16" fmla="*/ 2147483647 w 636"/>
              <a:gd name="T17" fmla="*/ 2147483647 h 788"/>
              <a:gd name="T18" fmla="*/ 2147483647 w 636"/>
              <a:gd name="T19" fmla="*/ 2147483647 h 788"/>
              <a:gd name="T20" fmla="*/ 0 w 636"/>
              <a:gd name="T21" fmla="*/ 2147483647 h 7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6"/>
              <a:gd name="T34" fmla="*/ 0 h 788"/>
              <a:gd name="T35" fmla="*/ 636 w 636"/>
              <a:gd name="T36" fmla="*/ 788 h 7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6" h="788">
                <a:moveTo>
                  <a:pt x="0" y="360"/>
                </a:moveTo>
                <a:lnTo>
                  <a:pt x="101" y="257"/>
                </a:lnTo>
                <a:lnTo>
                  <a:pt x="214" y="208"/>
                </a:lnTo>
                <a:lnTo>
                  <a:pt x="340" y="75"/>
                </a:lnTo>
                <a:lnTo>
                  <a:pt x="530" y="54"/>
                </a:lnTo>
                <a:lnTo>
                  <a:pt x="636" y="0"/>
                </a:lnTo>
                <a:lnTo>
                  <a:pt x="634" y="786"/>
                </a:lnTo>
                <a:lnTo>
                  <a:pt x="204" y="788"/>
                </a:lnTo>
                <a:lnTo>
                  <a:pt x="178" y="630"/>
                </a:lnTo>
                <a:lnTo>
                  <a:pt x="50" y="514"/>
                </a:lnTo>
                <a:lnTo>
                  <a:pt x="0" y="360"/>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65600" name="Text Box 77"/>
          <p:cNvSpPr txBox="1">
            <a:spLocks noChangeArrowheads="1"/>
          </p:cNvSpPr>
          <p:nvPr/>
        </p:nvSpPr>
        <p:spPr bwMode="auto">
          <a:xfrm>
            <a:off x="2352983" y="4716331"/>
            <a:ext cx="819455" cy="369332"/>
          </a:xfrm>
          <a:prstGeom prst="rect">
            <a:avLst/>
          </a:prstGeom>
          <a:noFill/>
          <a:ln w="9525">
            <a:noFill/>
            <a:miter lim="800000"/>
            <a:headEnd/>
            <a:tailEnd/>
          </a:ln>
        </p:spPr>
        <p:txBody>
          <a:bodyPr wrap="none">
            <a:spAutoFit/>
          </a:bodyPr>
          <a:lstStyle/>
          <a:p>
            <a:pPr>
              <a:defRPr/>
            </a:pPr>
            <a:r>
              <a:rPr lang="en-US" sz="1800" b="1">
                <a:effectLst>
                  <a:outerShdw blurRad="38100" dist="38100" dir="2700000" algn="tl">
                    <a:srgbClr val="000000">
                      <a:alpha val="43137"/>
                    </a:srgbClr>
                  </a:outerShdw>
                </a:effectLst>
                <a:latin typeface="Agency FB" panose="020B0503020202020204" pitchFamily="34" charset="0"/>
                <a:cs typeface="Calibri" pitchFamily="34" charset="0"/>
              </a:rPr>
              <a:t>Seventh</a:t>
            </a:r>
          </a:p>
        </p:txBody>
      </p:sp>
      <p:sp>
        <p:nvSpPr>
          <p:cNvPr id="70721" name="Oval 79"/>
          <p:cNvSpPr>
            <a:spLocks noChangeArrowheads="1"/>
          </p:cNvSpPr>
          <p:nvPr/>
        </p:nvSpPr>
        <p:spPr bwMode="auto">
          <a:xfrm>
            <a:off x="2001838" y="6061075"/>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22" name="Oval 81"/>
          <p:cNvSpPr>
            <a:spLocks noChangeArrowheads="1"/>
          </p:cNvSpPr>
          <p:nvPr/>
        </p:nvSpPr>
        <p:spPr bwMode="auto">
          <a:xfrm>
            <a:off x="2827338" y="5737225"/>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23" name="Freeform 80"/>
          <p:cNvSpPr>
            <a:spLocks/>
          </p:cNvSpPr>
          <p:nvPr/>
        </p:nvSpPr>
        <p:spPr bwMode="auto">
          <a:xfrm>
            <a:off x="2089150" y="5807075"/>
            <a:ext cx="819150" cy="336550"/>
          </a:xfrm>
          <a:custGeom>
            <a:avLst/>
            <a:gdLst>
              <a:gd name="T0" fmla="*/ 2147483647 w 516"/>
              <a:gd name="T1" fmla="*/ 0 h 212"/>
              <a:gd name="T2" fmla="*/ 2147483647 w 516"/>
              <a:gd name="T3" fmla="*/ 2147483647 h 212"/>
              <a:gd name="T4" fmla="*/ 0 w 516"/>
              <a:gd name="T5" fmla="*/ 2147483647 h 212"/>
              <a:gd name="T6" fmla="*/ 0 60000 65536"/>
              <a:gd name="T7" fmla="*/ 0 60000 65536"/>
              <a:gd name="T8" fmla="*/ 0 60000 65536"/>
              <a:gd name="T9" fmla="*/ 0 w 516"/>
              <a:gd name="T10" fmla="*/ 0 h 212"/>
              <a:gd name="T11" fmla="*/ 516 w 516"/>
              <a:gd name="T12" fmla="*/ 212 h 212"/>
            </a:gdLst>
            <a:ahLst/>
            <a:cxnLst>
              <a:cxn ang="T6">
                <a:pos x="T0" y="T1"/>
              </a:cxn>
              <a:cxn ang="T7">
                <a:pos x="T2" y="T3"/>
              </a:cxn>
              <a:cxn ang="T8">
                <a:pos x="T4" y="T5"/>
              </a:cxn>
            </a:cxnLst>
            <a:rect l="T9" t="T10" r="T11" b="T12"/>
            <a:pathLst>
              <a:path w="516" h="212">
                <a:moveTo>
                  <a:pt x="516" y="0"/>
                </a:moveTo>
                <a:cubicBezTo>
                  <a:pt x="481" y="21"/>
                  <a:pt x="394" y="89"/>
                  <a:pt x="308" y="124"/>
                </a:cubicBezTo>
                <a:cubicBezTo>
                  <a:pt x="222" y="159"/>
                  <a:pt x="64" y="194"/>
                  <a:pt x="0" y="212"/>
                </a:cubicBezTo>
              </a:path>
            </a:pathLst>
          </a:custGeom>
          <a:noFill/>
          <a:ln w="50800">
            <a:solidFill>
              <a:schemeClr val="accent5">
                <a:lumMod val="75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70724" name="Rectangle 82"/>
          <p:cNvSpPr>
            <a:spLocks noChangeArrowheads="1"/>
          </p:cNvSpPr>
          <p:nvPr/>
        </p:nvSpPr>
        <p:spPr bwMode="auto">
          <a:xfrm>
            <a:off x="3338513" y="4696460"/>
            <a:ext cx="2560637" cy="1645920"/>
          </a:xfrm>
          <a:prstGeom prst="rect">
            <a:avLst/>
          </a:prstGeom>
          <a:solidFill>
            <a:schemeClr val="bg2">
              <a:lumMod val="90000"/>
            </a:schemeClr>
          </a:solidFill>
          <a:ln w="25400">
            <a:solidFill>
              <a:schemeClr val="bg1">
                <a:lumMod val="50000"/>
              </a:schemeClr>
            </a:solidFill>
            <a:miter lim="800000"/>
            <a:headEnd/>
            <a:tailEnd/>
          </a:ln>
        </p:spPr>
        <p:txBody>
          <a:bodyPr wrap="none" anchor="ctr"/>
          <a:lstStyle/>
          <a:p>
            <a:endParaRPr lang="en-US">
              <a:latin typeface="Agency FB" panose="020B0503020202020204" pitchFamily="34" charset="0"/>
            </a:endParaRPr>
          </a:p>
        </p:txBody>
      </p:sp>
      <p:sp>
        <p:nvSpPr>
          <p:cNvPr id="70725" name="Freeform 83"/>
          <p:cNvSpPr>
            <a:spLocks/>
          </p:cNvSpPr>
          <p:nvPr/>
        </p:nvSpPr>
        <p:spPr bwMode="auto">
          <a:xfrm>
            <a:off x="3594100" y="4922838"/>
            <a:ext cx="796925" cy="1058862"/>
          </a:xfrm>
          <a:custGeom>
            <a:avLst/>
            <a:gdLst>
              <a:gd name="T0" fmla="*/ 2147483647 w 502"/>
              <a:gd name="T1" fmla="*/ 2147483647 h 667"/>
              <a:gd name="T2" fmla="*/ 2147483647 w 502"/>
              <a:gd name="T3" fmla="*/ 2147483647 h 667"/>
              <a:gd name="T4" fmla="*/ 2147483647 w 502"/>
              <a:gd name="T5" fmla="*/ 2147483647 h 667"/>
              <a:gd name="T6" fmla="*/ 2147483647 w 502"/>
              <a:gd name="T7" fmla="*/ 2147483647 h 667"/>
              <a:gd name="T8" fmla="*/ 2147483647 w 502"/>
              <a:gd name="T9" fmla="*/ 2147483647 h 667"/>
              <a:gd name="T10" fmla="*/ 2147483647 w 502"/>
              <a:gd name="T11" fmla="*/ 2147483647 h 667"/>
              <a:gd name="T12" fmla="*/ 0 w 502"/>
              <a:gd name="T13" fmla="*/ 2147483647 h 667"/>
              <a:gd name="T14" fmla="*/ 2147483647 w 502"/>
              <a:gd name="T15" fmla="*/ 2147483647 h 667"/>
              <a:gd name="T16" fmla="*/ 2147483647 w 502"/>
              <a:gd name="T17" fmla="*/ 2147483647 h 667"/>
              <a:gd name="T18" fmla="*/ 2147483647 w 502"/>
              <a:gd name="T19" fmla="*/ 2147483647 h 667"/>
              <a:gd name="T20" fmla="*/ 2147483647 w 502"/>
              <a:gd name="T21" fmla="*/ 2147483647 h 667"/>
              <a:gd name="T22" fmla="*/ 2147483647 w 502"/>
              <a:gd name="T23" fmla="*/ 2147483647 h 667"/>
              <a:gd name="T24" fmla="*/ 2147483647 w 502"/>
              <a:gd name="T25" fmla="*/ 2147483647 h 667"/>
              <a:gd name="T26" fmla="*/ 2147483647 w 502"/>
              <a:gd name="T27" fmla="*/ 2147483647 h 667"/>
              <a:gd name="T28" fmla="*/ 2147483647 w 502"/>
              <a:gd name="T29" fmla="*/ 2147483647 h 667"/>
              <a:gd name="T30" fmla="*/ 2147483647 w 502"/>
              <a:gd name="T31" fmla="*/ 2147483647 h 667"/>
              <a:gd name="T32" fmla="*/ 2147483647 w 502"/>
              <a:gd name="T33" fmla="*/ 2147483647 h 667"/>
              <a:gd name="T34" fmla="*/ 2147483647 w 502"/>
              <a:gd name="T35" fmla="*/ 2147483647 h 667"/>
              <a:gd name="T36" fmla="*/ 2147483647 w 502"/>
              <a:gd name="T37" fmla="*/ 2147483647 h 667"/>
              <a:gd name="T38" fmla="*/ 2147483647 w 502"/>
              <a:gd name="T39" fmla="*/ 0 h 667"/>
              <a:gd name="T40" fmla="*/ 2147483647 w 502"/>
              <a:gd name="T41" fmla="*/ 2147483647 h 6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667"/>
              <a:gd name="T65" fmla="*/ 502 w 502"/>
              <a:gd name="T66" fmla="*/ 667 h 6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667">
                <a:moveTo>
                  <a:pt x="58" y="70"/>
                </a:moveTo>
                <a:lnTo>
                  <a:pt x="64" y="158"/>
                </a:lnTo>
                <a:lnTo>
                  <a:pt x="37" y="281"/>
                </a:lnTo>
                <a:lnTo>
                  <a:pt x="93" y="414"/>
                </a:lnTo>
                <a:lnTo>
                  <a:pt x="44" y="506"/>
                </a:lnTo>
                <a:lnTo>
                  <a:pt x="2" y="604"/>
                </a:lnTo>
                <a:lnTo>
                  <a:pt x="0" y="650"/>
                </a:lnTo>
                <a:lnTo>
                  <a:pt x="56" y="662"/>
                </a:lnTo>
                <a:lnTo>
                  <a:pt x="100" y="667"/>
                </a:lnTo>
                <a:lnTo>
                  <a:pt x="194" y="606"/>
                </a:lnTo>
                <a:lnTo>
                  <a:pt x="276" y="576"/>
                </a:lnTo>
                <a:lnTo>
                  <a:pt x="462" y="502"/>
                </a:lnTo>
                <a:lnTo>
                  <a:pt x="502" y="470"/>
                </a:lnTo>
                <a:lnTo>
                  <a:pt x="468" y="402"/>
                </a:lnTo>
                <a:lnTo>
                  <a:pt x="432" y="352"/>
                </a:lnTo>
                <a:lnTo>
                  <a:pt x="350" y="286"/>
                </a:lnTo>
                <a:lnTo>
                  <a:pt x="262" y="211"/>
                </a:lnTo>
                <a:lnTo>
                  <a:pt x="241" y="119"/>
                </a:lnTo>
                <a:lnTo>
                  <a:pt x="248" y="21"/>
                </a:lnTo>
                <a:lnTo>
                  <a:pt x="150" y="0"/>
                </a:lnTo>
                <a:lnTo>
                  <a:pt x="58" y="70"/>
                </a:lnTo>
                <a:close/>
              </a:path>
            </a:pathLst>
          </a:custGeom>
          <a:solidFill>
            <a:schemeClr val="accent3">
              <a:lumMod val="75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726" name="Freeform 84"/>
          <p:cNvSpPr>
            <a:spLocks/>
          </p:cNvSpPr>
          <p:nvPr/>
        </p:nvSpPr>
        <p:spPr bwMode="auto">
          <a:xfrm>
            <a:off x="3456032" y="5643563"/>
            <a:ext cx="1746205" cy="692109"/>
          </a:xfrm>
          <a:custGeom>
            <a:avLst/>
            <a:gdLst>
              <a:gd name="T0" fmla="*/ 0 w 1092"/>
              <a:gd name="T1" fmla="*/ 2147483647 h 432"/>
              <a:gd name="T2" fmla="*/ 2147483647 w 1092"/>
              <a:gd name="T3" fmla="*/ 2147483647 h 432"/>
              <a:gd name="T4" fmla="*/ 2147483647 w 1092"/>
              <a:gd name="T5" fmla="*/ 2147483647 h 432"/>
              <a:gd name="T6" fmla="*/ 2147483647 w 1092"/>
              <a:gd name="T7" fmla="*/ 2147483647 h 432"/>
              <a:gd name="T8" fmla="*/ 2147483647 w 1092"/>
              <a:gd name="T9" fmla="*/ 2147483647 h 432"/>
              <a:gd name="T10" fmla="*/ 2147483647 w 1092"/>
              <a:gd name="T11" fmla="*/ 2147483647 h 432"/>
              <a:gd name="T12" fmla="*/ 2147483647 w 1092"/>
              <a:gd name="T13" fmla="*/ 2147483647 h 432"/>
              <a:gd name="T14" fmla="*/ 2147483647 w 1092"/>
              <a:gd name="T15" fmla="*/ 0 h 432"/>
              <a:gd name="T16" fmla="*/ 2147483647 w 1092"/>
              <a:gd name="T17" fmla="*/ 2147483647 h 432"/>
              <a:gd name="T18" fmla="*/ 2147483647 w 1092"/>
              <a:gd name="T19" fmla="*/ 2147483647 h 432"/>
              <a:gd name="T20" fmla="*/ 2147483647 w 1092"/>
              <a:gd name="T21" fmla="*/ 2147483647 h 432"/>
              <a:gd name="T22" fmla="*/ 0 w 1092"/>
              <a:gd name="T23" fmla="*/ 2147483647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2"/>
              <a:gd name="T37" fmla="*/ 0 h 432"/>
              <a:gd name="T38" fmla="*/ 1092 w 1092"/>
              <a:gd name="T39" fmla="*/ 432 h 432"/>
              <a:gd name="connsiteX0" fmla="*/ 0 w 10073"/>
              <a:gd name="connsiteY0" fmla="*/ 10092 h 10092"/>
              <a:gd name="connsiteX1" fmla="*/ 897 w 10073"/>
              <a:gd name="connsiteY1" fmla="*/ 6991 h 10092"/>
              <a:gd name="connsiteX2" fmla="*/ 2527 w 10073"/>
              <a:gd name="connsiteY2" fmla="*/ 6157 h 10092"/>
              <a:gd name="connsiteX3" fmla="*/ 3077 w 10073"/>
              <a:gd name="connsiteY3" fmla="*/ 6250 h 10092"/>
              <a:gd name="connsiteX4" fmla="*/ 4240 w 10073"/>
              <a:gd name="connsiteY4" fmla="*/ 5532 h 10092"/>
              <a:gd name="connsiteX5" fmla="*/ 6621 w 10073"/>
              <a:gd name="connsiteY5" fmla="*/ 3889 h 10092"/>
              <a:gd name="connsiteX6" fmla="*/ 7326 w 10073"/>
              <a:gd name="connsiteY6" fmla="*/ 648 h 10092"/>
              <a:gd name="connsiteX7" fmla="*/ 8232 w 10073"/>
              <a:gd name="connsiteY7" fmla="*/ 0 h 10092"/>
              <a:gd name="connsiteX8" fmla="*/ 8681 w 10073"/>
              <a:gd name="connsiteY8" fmla="*/ 3727 h 10092"/>
              <a:gd name="connsiteX9" fmla="*/ 9899 w 10073"/>
              <a:gd name="connsiteY9" fmla="*/ 6343 h 10092"/>
              <a:gd name="connsiteX10" fmla="*/ 10073 w 10073"/>
              <a:gd name="connsiteY10" fmla="*/ 10000 h 10092"/>
              <a:gd name="connsiteX11" fmla="*/ 0 w 10073"/>
              <a:gd name="connsiteY11" fmla="*/ 10092 h 1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3" h="10092">
                <a:moveTo>
                  <a:pt x="0" y="10092"/>
                </a:moveTo>
                <a:lnTo>
                  <a:pt x="897" y="6991"/>
                </a:lnTo>
                <a:lnTo>
                  <a:pt x="2527" y="6157"/>
                </a:lnTo>
                <a:lnTo>
                  <a:pt x="3077" y="6250"/>
                </a:lnTo>
                <a:lnTo>
                  <a:pt x="4240" y="5532"/>
                </a:lnTo>
                <a:lnTo>
                  <a:pt x="6621" y="3889"/>
                </a:lnTo>
                <a:lnTo>
                  <a:pt x="7326" y="648"/>
                </a:lnTo>
                <a:lnTo>
                  <a:pt x="8232" y="0"/>
                </a:lnTo>
                <a:cubicBezTo>
                  <a:pt x="8382" y="1242"/>
                  <a:pt x="8531" y="2485"/>
                  <a:pt x="8681" y="3727"/>
                </a:cubicBezTo>
                <a:lnTo>
                  <a:pt x="9899" y="6343"/>
                </a:lnTo>
                <a:lnTo>
                  <a:pt x="10073" y="10000"/>
                </a:lnTo>
                <a:lnTo>
                  <a:pt x="0" y="10092"/>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727" name="Freeform 85"/>
          <p:cNvSpPr>
            <a:spLocks/>
          </p:cNvSpPr>
          <p:nvPr/>
        </p:nvSpPr>
        <p:spPr bwMode="auto">
          <a:xfrm>
            <a:off x="4878388" y="5078413"/>
            <a:ext cx="1009650" cy="1250950"/>
          </a:xfrm>
          <a:custGeom>
            <a:avLst/>
            <a:gdLst>
              <a:gd name="T0" fmla="*/ 0 w 636"/>
              <a:gd name="T1" fmla="*/ 2147483647 h 788"/>
              <a:gd name="T2" fmla="*/ 2147483647 w 636"/>
              <a:gd name="T3" fmla="*/ 2147483647 h 788"/>
              <a:gd name="T4" fmla="*/ 2147483647 w 636"/>
              <a:gd name="T5" fmla="*/ 2147483647 h 788"/>
              <a:gd name="T6" fmla="*/ 2147483647 w 636"/>
              <a:gd name="T7" fmla="*/ 2147483647 h 788"/>
              <a:gd name="T8" fmla="*/ 2147483647 w 636"/>
              <a:gd name="T9" fmla="*/ 2147483647 h 788"/>
              <a:gd name="T10" fmla="*/ 2147483647 w 636"/>
              <a:gd name="T11" fmla="*/ 0 h 788"/>
              <a:gd name="T12" fmla="*/ 2147483647 w 636"/>
              <a:gd name="T13" fmla="*/ 2147483647 h 788"/>
              <a:gd name="T14" fmla="*/ 2147483647 w 636"/>
              <a:gd name="T15" fmla="*/ 2147483647 h 788"/>
              <a:gd name="T16" fmla="*/ 2147483647 w 636"/>
              <a:gd name="T17" fmla="*/ 2147483647 h 788"/>
              <a:gd name="T18" fmla="*/ 2147483647 w 636"/>
              <a:gd name="T19" fmla="*/ 2147483647 h 788"/>
              <a:gd name="T20" fmla="*/ 0 w 636"/>
              <a:gd name="T21" fmla="*/ 2147483647 h 7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6"/>
              <a:gd name="T34" fmla="*/ 0 h 788"/>
              <a:gd name="T35" fmla="*/ 636 w 636"/>
              <a:gd name="T36" fmla="*/ 788 h 7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6" h="788">
                <a:moveTo>
                  <a:pt x="0" y="360"/>
                </a:moveTo>
                <a:lnTo>
                  <a:pt x="101" y="257"/>
                </a:lnTo>
                <a:lnTo>
                  <a:pt x="214" y="208"/>
                </a:lnTo>
                <a:lnTo>
                  <a:pt x="340" y="75"/>
                </a:lnTo>
                <a:lnTo>
                  <a:pt x="530" y="54"/>
                </a:lnTo>
                <a:lnTo>
                  <a:pt x="636" y="0"/>
                </a:lnTo>
                <a:lnTo>
                  <a:pt x="634" y="786"/>
                </a:lnTo>
                <a:lnTo>
                  <a:pt x="204" y="788"/>
                </a:lnTo>
                <a:lnTo>
                  <a:pt x="178" y="630"/>
                </a:lnTo>
                <a:lnTo>
                  <a:pt x="50" y="514"/>
                </a:lnTo>
                <a:lnTo>
                  <a:pt x="0" y="360"/>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65608" name="Text Box 86"/>
          <p:cNvSpPr txBox="1">
            <a:spLocks noChangeArrowheads="1"/>
          </p:cNvSpPr>
          <p:nvPr/>
        </p:nvSpPr>
        <p:spPr bwMode="auto">
          <a:xfrm>
            <a:off x="5270808" y="4716331"/>
            <a:ext cx="574196" cy="369332"/>
          </a:xfrm>
          <a:prstGeom prst="rect">
            <a:avLst/>
          </a:prstGeom>
          <a:noFill/>
          <a:ln w="9525">
            <a:noFill/>
            <a:miter lim="800000"/>
            <a:headEnd/>
            <a:tailEnd/>
          </a:ln>
        </p:spPr>
        <p:txBody>
          <a:bodyPr wrap="none">
            <a:spAutoFit/>
          </a:bodyPr>
          <a:lstStyle/>
          <a:p>
            <a:pPr>
              <a:defRPr/>
            </a:pPr>
            <a:r>
              <a:rPr lang="en-US" sz="1800" b="1" dirty="0">
                <a:effectLst>
                  <a:outerShdw blurRad="38100" dist="38100" dir="2700000" algn="tl">
                    <a:srgbClr val="000000">
                      <a:alpha val="43137"/>
                    </a:srgbClr>
                  </a:outerShdw>
                </a:effectLst>
                <a:latin typeface="Agency FB" panose="020B0503020202020204" pitchFamily="34" charset="0"/>
                <a:cs typeface="Calibri" pitchFamily="34" charset="0"/>
              </a:rPr>
              <a:t>Eight</a:t>
            </a:r>
          </a:p>
        </p:txBody>
      </p:sp>
      <p:sp>
        <p:nvSpPr>
          <p:cNvPr id="70729" name="Oval 88"/>
          <p:cNvSpPr>
            <a:spLocks noChangeArrowheads="1"/>
          </p:cNvSpPr>
          <p:nvPr/>
        </p:nvSpPr>
        <p:spPr bwMode="auto">
          <a:xfrm>
            <a:off x="4646613" y="6061075"/>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30" name="Oval 89"/>
          <p:cNvSpPr>
            <a:spLocks noChangeArrowheads="1"/>
          </p:cNvSpPr>
          <p:nvPr/>
        </p:nvSpPr>
        <p:spPr bwMode="auto">
          <a:xfrm>
            <a:off x="3776663" y="6149975"/>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31" name="Freeform 90"/>
          <p:cNvSpPr>
            <a:spLocks/>
          </p:cNvSpPr>
          <p:nvPr/>
        </p:nvSpPr>
        <p:spPr bwMode="auto">
          <a:xfrm>
            <a:off x="3870325" y="6162675"/>
            <a:ext cx="857250" cy="79375"/>
          </a:xfrm>
          <a:custGeom>
            <a:avLst/>
            <a:gdLst>
              <a:gd name="T0" fmla="*/ 2147483647 w 540"/>
              <a:gd name="T1" fmla="*/ 0 h 50"/>
              <a:gd name="T2" fmla="*/ 2147483647 w 540"/>
              <a:gd name="T3" fmla="*/ 2147483647 h 50"/>
              <a:gd name="T4" fmla="*/ 0 w 540"/>
              <a:gd name="T5" fmla="*/ 2147483647 h 50"/>
              <a:gd name="T6" fmla="*/ 0 60000 65536"/>
              <a:gd name="T7" fmla="*/ 0 60000 65536"/>
              <a:gd name="T8" fmla="*/ 0 60000 65536"/>
              <a:gd name="T9" fmla="*/ 0 w 540"/>
              <a:gd name="T10" fmla="*/ 0 h 50"/>
              <a:gd name="T11" fmla="*/ 540 w 540"/>
              <a:gd name="T12" fmla="*/ 50 h 50"/>
            </a:gdLst>
            <a:ahLst/>
            <a:cxnLst>
              <a:cxn ang="T6">
                <a:pos x="T0" y="T1"/>
              </a:cxn>
              <a:cxn ang="T7">
                <a:pos x="T2" y="T3"/>
              </a:cxn>
              <a:cxn ang="T8">
                <a:pos x="T4" y="T5"/>
              </a:cxn>
            </a:cxnLst>
            <a:rect l="T9" t="T10" r="T11" b="T12"/>
            <a:pathLst>
              <a:path w="540" h="50">
                <a:moveTo>
                  <a:pt x="540" y="0"/>
                </a:moveTo>
                <a:cubicBezTo>
                  <a:pt x="498" y="7"/>
                  <a:pt x="378" y="38"/>
                  <a:pt x="288" y="44"/>
                </a:cubicBezTo>
                <a:cubicBezTo>
                  <a:pt x="198" y="50"/>
                  <a:pt x="60" y="38"/>
                  <a:pt x="0" y="36"/>
                </a:cubicBezTo>
              </a:path>
            </a:pathLst>
          </a:custGeom>
          <a:noFill/>
          <a:ln w="50800">
            <a:solidFill>
              <a:schemeClr val="accent5">
                <a:lumMod val="75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70732" name="Oval 93"/>
          <p:cNvSpPr>
            <a:spLocks noChangeArrowheads="1"/>
          </p:cNvSpPr>
          <p:nvPr/>
        </p:nvSpPr>
        <p:spPr bwMode="auto">
          <a:xfrm>
            <a:off x="4019550" y="5597525"/>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33" name="Freeform 92"/>
          <p:cNvSpPr>
            <a:spLocks/>
          </p:cNvSpPr>
          <p:nvPr/>
        </p:nvSpPr>
        <p:spPr bwMode="auto">
          <a:xfrm>
            <a:off x="4124325" y="5692775"/>
            <a:ext cx="590550" cy="444500"/>
          </a:xfrm>
          <a:custGeom>
            <a:avLst/>
            <a:gdLst>
              <a:gd name="T0" fmla="*/ 0 w 372"/>
              <a:gd name="T1" fmla="*/ 0 h 280"/>
              <a:gd name="T2" fmla="*/ 2147483647 w 372"/>
              <a:gd name="T3" fmla="*/ 2147483647 h 280"/>
              <a:gd name="T4" fmla="*/ 2147483647 w 372"/>
              <a:gd name="T5" fmla="*/ 2147483647 h 280"/>
              <a:gd name="T6" fmla="*/ 0 60000 65536"/>
              <a:gd name="T7" fmla="*/ 0 60000 65536"/>
              <a:gd name="T8" fmla="*/ 0 60000 65536"/>
              <a:gd name="T9" fmla="*/ 0 w 372"/>
              <a:gd name="T10" fmla="*/ 0 h 280"/>
              <a:gd name="T11" fmla="*/ 372 w 372"/>
              <a:gd name="T12" fmla="*/ 280 h 280"/>
            </a:gdLst>
            <a:ahLst/>
            <a:cxnLst>
              <a:cxn ang="T6">
                <a:pos x="T0" y="T1"/>
              </a:cxn>
              <a:cxn ang="T7">
                <a:pos x="T2" y="T3"/>
              </a:cxn>
              <a:cxn ang="T8">
                <a:pos x="T4" y="T5"/>
              </a:cxn>
            </a:cxnLst>
            <a:rect l="T9" t="T10" r="T11" b="T12"/>
            <a:pathLst>
              <a:path w="372" h="280">
                <a:moveTo>
                  <a:pt x="0" y="0"/>
                </a:moveTo>
                <a:cubicBezTo>
                  <a:pt x="35" y="18"/>
                  <a:pt x="146" y="61"/>
                  <a:pt x="208" y="108"/>
                </a:cubicBezTo>
                <a:cubicBezTo>
                  <a:pt x="270" y="155"/>
                  <a:pt x="338" y="244"/>
                  <a:pt x="372" y="280"/>
                </a:cubicBezTo>
              </a:path>
            </a:pathLst>
          </a:custGeom>
          <a:noFill/>
          <a:ln w="50800">
            <a:solidFill>
              <a:schemeClr val="bg1">
                <a:lumMod val="50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70734" name="Rectangle 94"/>
          <p:cNvSpPr>
            <a:spLocks noChangeArrowheads="1"/>
          </p:cNvSpPr>
          <p:nvPr/>
        </p:nvSpPr>
        <p:spPr bwMode="auto">
          <a:xfrm>
            <a:off x="5983244" y="4696460"/>
            <a:ext cx="2560637" cy="1645920"/>
          </a:xfrm>
          <a:prstGeom prst="rect">
            <a:avLst/>
          </a:prstGeom>
          <a:solidFill>
            <a:schemeClr val="bg2">
              <a:lumMod val="90000"/>
            </a:schemeClr>
          </a:solidFill>
          <a:ln w="25400">
            <a:solidFill>
              <a:schemeClr val="bg1">
                <a:lumMod val="50000"/>
              </a:schemeClr>
            </a:solidFill>
            <a:miter lim="800000"/>
            <a:headEnd/>
            <a:tailEnd/>
          </a:ln>
        </p:spPr>
        <p:txBody>
          <a:bodyPr wrap="none" anchor="ctr"/>
          <a:lstStyle/>
          <a:p>
            <a:endParaRPr lang="en-US">
              <a:latin typeface="Agency FB" panose="020B0503020202020204" pitchFamily="34" charset="0"/>
            </a:endParaRPr>
          </a:p>
        </p:txBody>
      </p:sp>
      <p:sp>
        <p:nvSpPr>
          <p:cNvPr id="70735" name="Freeform 95"/>
          <p:cNvSpPr>
            <a:spLocks/>
          </p:cNvSpPr>
          <p:nvPr/>
        </p:nvSpPr>
        <p:spPr bwMode="auto">
          <a:xfrm>
            <a:off x="6238831" y="4922838"/>
            <a:ext cx="796925" cy="1058862"/>
          </a:xfrm>
          <a:custGeom>
            <a:avLst/>
            <a:gdLst>
              <a:gd name="T0" fmla="*/ 2147483647 w 502"/>
              <a:gd name="T1" fmla="*/ 2147483647 h 667"/>
              <a:gd name="T2" fmla="*/ 2147483647 w 502"/>
              <a:gd name="T3" fmla="*/ 2147483647 h 667"/>
              <a:gd name="T4" fmla="*/ 2147483647 w 502"/>
              <a:gd name="T5" fmla="*/ 2147483647 h 667"/>
              <a:gd name="T6" fmla="*/ 2147483647 w 502"/>
              <a:gd name="T7" fmla="*/ 2147483647 h 667"/>
              <a:gd name="T8" fmla="*/ 2147483647 w 502"/>
              <a:gd name="T9" fmla="*/ 2147483647 h 667"/>
              <a:gd name="T10" fmla="*/ 2147483647 w 502"/>
              <a:gd name="T11" fmla="*/ 2147483647 h 667"/>
              <a:gd name="T12" fmla="*/ 0 w 502"/>
              <a:gd name="T13" fmla="*/ 2147483647 h 667"/>
              <a:gd name="T14" fmla="*/ 2147483647 w 502"/>
              <a:gd name="T15" fmla="*/ 2147483647 h 667"/>
              <a:gd name="T16" fmla="*/ 2147483647 w 502"/>
              <a:gd name="T17" fmla="*/ 2147483647 h 667"/>
              <a:gd name="T18" fmla="*/ 2147483647 w 502"/>
              <a:gd name="T19" fmla="*/ 2147483647 h 667"/>
              <a:gd name="T20" fmla="*/ 2147483647 w 502"/>
              <a:gd name="T21" fmla="*/ 2147483647 h 667"/>
              <a:gd name="T22" fmla="*/ 2147483647 w 502"/>
              <a:gd name="T23" fmla="*/ 2147483647 h 667"/>
              <a:gd name="T24" fmla="*/ 2147483647 w 502"/>
              <a:gd name="T25" fmla="*/ 2147483647 h 667"/>
              <a:gd name="T26" fmla="*/ 2147483647 w 502"/>
              <a:gd name="T27" fmla="*/ 2147483647 h 667"/>
              <a:gd name="T28" fmla="*/ 2147483647 w 502"/>
              <a:gd name="T29" fmla="*/ 2147483647 h 667"/>
              <a:gd name="T30" fmla="*/ 2147483647 w 502"/>
              <a:gd name="T31" fmla="*/ 2147483647 h 667"/>
              <a:gd name="T32" fmla="*/ 2147483647 w 502"/>
              <a:gd name="T33" fmla="*/ 2147483647 h 667"/>
              <a:gd name="T34" fmla="*/ 2147483647 w 502"/>
              <a:gd name="T35" fmla="*/ 2147483647 h 667"/>
              <a:gd name="T36" fmla="*/ 2147483647 w 502"/>
              <a:gd name="T37" fmla="*/ 2147483647 h 667"/>
              <a:gd name="T38" fmla="*/ 2147483647 w 502"/>
              <a:gd name="T39" fmla="*/ 0 h 667"/>
              <a:gd name="T40" fmla="*/ 2147483647 w 502"/>
              <a:gd name="T41" fmla="*/ 2147483647 h 6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667"/>
              <a:gd name="T65" fmla="*/ 502 w 502"/>
              <a:gd name="T66" fmla="*/ 667 h 6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667">
                <a:moveTo>
                  <a:pt x="58" y="70"/>
                </a:moveTo>
                <a:lnTo>
                  <a:pt x="64" y="158"/>
                </a:lnTo>
                <a:lnTo>
                  <a:pt x="37" y="281"/>
                </a:lnTo>
                <a:lnTo>
                  <a:pt x="93" y="414"/>
                </a:lnTo>
                <a:lnTo>
                  <a:pt x="44" y="506"/>
                </a:lnTo>
                <a:lnTo>
                  <a:pt x="2" y="604"/>
                </a:lnTo>
                <a:lnTo>
                  <a:pt x="0" y="650"/>
                </a:lnTo>
                <a:lnTo>
                  <a:pt x="56" y="662"/>
                </a:lnTo>
                <a:lnTo>
                  <a:pt x="100" y="667"/>
                </a:lnTo>
                <a:lnTo>
                  <a:pt x="194" y="606"/>
                </a:lnTo>
                <a:lnTo>
                  <a:pt x="276" y="576"/>
                </a:lnTo>
                <a:lnTo>
                  <a:pt x="462" y="502"/>
                </a:lnTo>
                <a:lnTo>
                  <a:pt x="502" y="470"/>
                </a:lnTo>
                <a:lnTo>
                  <a:pt x="468" y="402"/>
                </a:lnTo>
                <a:lnTo>
                  <a:pt x="432" y="352"/>
                </a:lnTo>
                <a:lnTo>
                  <a:pt x="350" y="286"/>
                </a:lnTo>
                <a:lnTo>
                  <a:pt x="262" y="211"/>
                </a:lnTo>
                <a:lnTo>
                  <a:pt x="241" y="119"/>
                </a:lnTo>
                <a:lnTo>
                  <a:pt x="248" y="21"/>
                </a:lnTo>
                <a:lnTo>
                  <a:pt x="150" y="0"/>
                </a:lnTo>
                <a:lnTo>
                  <a:pt x="58" y="70"/>
                </a:lnTo>
                <a:close/>
              </a:path>
            </a:pathLst>
          </a:custGeom>
          <a:solidFill>
            <a:schemeClr val="accent3">
              <a:lumMod val="75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736" name="Freeform 96"/>
          <p:cNvSpPr>
            <a:spLocks/>
          </p:cNvSpPr>
          <p:nvPr/>
        </p:nvSpPr>
        <p:spPr bwMode="auto">
          <a:xfrm>
            <a:off x="6109605" y="5643563"/>
            <a:ext cx="1737364" cy="685800"/>
          </a:xfrm>
          <a:custGeom>
            <a:avLst/>
            <a:gdLst>
              <a:gd name="T0" fmla="*/ 0 w 1092"/>
              <a:gd name="T1" fmla="*/ 2147483647 h 432"/>
              <a:gd name="T2" fmla="*/ 2147483647 w 1092"/>
              <a:gd name="T3" fmla="*/ 2147483647 h 432"/>
              <a:gd name="T4" fmla="*/ 2147483647 w 1092"/>
              <a:gd name="T5" fmla="*/ 2147483647 h 432"/>
              <a:gd name="T6" fmla="*/ 2147483647 w 1092"/>
              <a:gd name="T7" fmla="*/ 2147483647 h 432"/>
              <a:gd name="T8" fmla="*/ 2147483647 w 1092"/>
              <a:gd name="T9" fmla="*/ 2147483647 h 432"/>
              <a:gd name="T10" fmla="*/ 2147483647 w 1092"/>
              <a:gd name="T11" fmla="*/ 2147483647 h 432"/>
              <a:gd name="T12" fmla="*/ 2147483647 w 1092"/>
              <a:gd name="T13" fmla="*/ 2147483647 h 432"/>
              <a:gd name="T14" fmla="*/ 2147483647 w 1092"/>
              <a:gd name="T15" fmla="*/ 0 h 432"/>
              <a:gd name="T16" fmla="*/ 2147483647 w 1092"/>
              <a:gd name="T17" fmla="*/ 2147483647 h 432"/>
              <a:gd name="T18" fmla="*/ 2147483647 w 1092"/>
              <a:gd name="T19" fmla="*/ 2147483647 h 432"/>
              <a:gd name="T20" fmla="*/ 2147483647 w 1092"/>
              <a:gd name="T21" fmla="*/ 2147483647 h 432"/>
              <a:gd name="T22" fmla="*/ 0 w 1092"/>
              <a:gd name="T23" fmla="*/ 2147483647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2"/>
              <a:gd name="T37" fmla="*/ 0 h 432"/>
              <a:gd name="T38" fmla="*/ 1092 w 1092"/>
              <a:gd name="T39" fmla="*/ 432 h 432"/>
              <a:gd name="connsiteX0" fmla="*/ 0 w 10022"/>
              <a:gd name="connsiteY0" fmla="*/ 9990 h 10000"/>
              <a:gd name="connsiteX1" fmla="*/ 846 w 10022"/>
              <a:gd name="connsiteY1" fmla="*/ 6991 h 10000"/>
              <a:gd name="connsiteX2" fmla="*/ 2476 w 10022"/>
              <a:gd name="connsiteY2" fmla="*/ 6157 h 10000"/>
              <a:gd name="connsiteX3" fmla="*/ 3026 w 10022"/>
              <a:gd name="connsiteY3" fmla="*/ 6250 h 10000"/>
              <a:gd name="connsiteX4" fmla="*/ 4189 w 10022"/>
              <a:gd name="connsiteY4" fmla="*/ 5532 h 10000"/>
              <a:gd name="connsiteX5" fmla="*/ 6570 w 10022"/>
              <a:gd name="connsiteY5" fmla="*/ 3889 h 10000"/>
              <a:gd name="connsiteX6" fmla="*/ 7275 w 10022"/>
              <a:gd name="connsiteY6" fmla="*/ 648 h 10000"/>
              <a:gd name="connsiteX7" fmla="*/ 8181 w 10022"/>
              <a:gd name="connsiteY7" fmla="*/ 0 h 10000"/>
              <a:gd name="connsiteX8" fmla="*/ 8630 w 10022"/>
              <a:gd name="connsiteY8" fmla="*/ 3727 h 10000"/>
              <a:gd name="connsiteX9" fmla="*/ 9848 w 10022"/>
              <a:gd name="connsiteY9" fmla="*/ 6343 h 10000"/>
              <a:gd name="connsiteX10" fmla="*/ 10022 w 10022"/>
              <a:gd name="connsiteY10" fmla="*/ 10000 h 10000"/>
              <a:gd name="connsiteX11" fmla="*/ 0 w 10022"/>
              <a:gd name="connsiteY11" fmla="*/ 99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2" h="10000">
                <a:moveTo>
                  <a:pt x="0" y="9990"/>
                </a:moveTo>
                <a:lnTo>
                  <a:pt x="846" y="6991"/>
                </a:lnTo>
                <a:lnTo>
                  <a:pt x="2476" y="6157"/>
                </a:lnTo>
                <a:lnTo>
                  <a:pt x="3026" y="6250"/>
                </a:lnTo>
                <a:lnTo>
                  <a:pt x="4189" y="5532"/>
                </a:lnTo>
                <a:lnTo>
                  <a:pt x="6570" y="3889"/>
                </a:lnTo>
                <a:lnTo>
                  <a:pt x="7275" y="648"/>
                </a:lnTo>
                <a:lnTo>
                  <a:pt x="8181" y="0"/>
                </a:lnTo>
                <a:cubicBezTo>
                  <a:pt x="8331" y="1242"/>
                  <a:pt x="8480" y="2485"/>
                  <a:pt x="8630" y="3727"/>
                </a:cubicBezTo>
                <a:lnTo>
                  <a:pt x="9848" y="6343"/>
                </a:lnTo>
                <a:lnTo>
                  <a:pt x="10022" y="10000"/>
                </a:lnTo>
                <a:lnTo>
                  <a:pt x="0" y="9990"/>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70737" name="Freeform 97"/>
          <p:cNvSpPr>
            <a:spLocks/>
          </p:cNvSpPr>
          <p:nvPr/>
        </p:nvSpPr>
        <p:spPr bwMode="auto">
          <a:xfrm>
            <a:off x="7523119" y="5078413"/>
            <a:ext cx="1009650" cy="1250950"/>
          </a:xfrm>
          <a:custGeom>
            <a:avLst/>
            <a:gdLst>
              <a:gd name="T0" fmla="*/ 0 w 636"/>
              <a:gd name="T1" fmla="*/ 2147483647 h 788"/>
              <a:gd name="T2" fmla="*/ 2147483647 w 636"/>
              <a:gd name="T3" fmla="*/ 2147483647 h 788"/>
              <a:gd name="T4" fmla="*/ 2147483647 w 636"/>
              <a:gd name="T5" fmla="*/ 2147483647 h 788"/>
              <a:gd name="T6" fmla="*/ 2147483647 w 636"/>
              <a:gd name="T7" fmla="*/ 2147483647 h 788"/>
              <a:gd name="T8" fmla="*/ 2147483647 w 636"/>
              <a:gd name="T9" fmla="*/ 2147483647 h 788"/>
              <a:gd name="T10" fmla="*/ 2147483647 w 636"/>
              <a:gd name="T11" fmla="*/ 0 h 788"/>
              <a:gd name="T12" fmla="*/ 2147483647 w 636"/>
              <a:gd name="T13" fmla="*/ 2147483647 h 788"/>
              <a:gd name="T14" fmla="*/ 2147483647 w 636"/>
              <a:gd name="T15" fmla="*/ 2147483647 h 788"/>
              <a:gd name="T16" fmla="*/ 2147483647 w 636"/>
              <a:gd name="T17" fmla="*/ 2147483647 h 788"/>
              <a:gd name="T18" fmla="*/ 2147483647 w 636"/>
              <a:gd name="T19" fmla="*/ 2147483647 h 788"/>
              <a:gd name="T20" fmla="*/ 0 w 636"/>
              <a:gd name="T21" fmla="*/ 2147483647 h 7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6"/>
              <a:gd name="T34" fmla="*/ 0 h 788"/>
              <a:gd name="T35" fmla="*/ 636 w 636"/>
              <a:gd name="T36" fmla="*/ 788 h 7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6" h="788">
                <a:moveTo>
                  <a:pt x="0" y="360"/>
                </a:moveTo>
                <a:lnTo>
                  <a:pt x="101" y="257"/>
                </a:lnTo>
                <a:lnTo>
                  <a:pt x="214" y="208"/>
                </a:lnTo>
                <a:lnTo>
                  <a:pt x="340" y="75"/>
                </a:lnTo>
                <a:lnTo>
                  <a:pt x="530" y="54"/>
                </a:lnTo>
                <a:lnTo>
                  <a:pt x="636" y="0"/>
                </a:lnTo>
                <a:lnTo>
                  <a:pt x="634" y="786"/>
                </a:lnTo>
                <a:lnTo>
                  <a:pt x="204" y="788"/>
                </a:lnTo>
                <a:lnTo>
                  <a:pt x="178" y="630"/>
                </a:lnTo>
                <a:lnTo>
                  <a:pt x="50" y="514"/>
                </a:lnTo>
                <a:lnTo>
                  <a:pt x="0" y="360"/>
                </a:lnTo>
                <a:close/>
              </a:path>
            </a:pathLst>
          </a:custGeom>
          <a:solidFill>
            <a:schemeClr val="accent3">
              <a:lumMod val="40000"/>
              <a:lumOff val="60000"/>
            </a:schemeClr>
          </a:solidFill>
          <a:ln w="9525">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65618" name="Text Box 98"/>
          <p:cNvSpPr txBox="1">
            <a:spLocks noChangeArrowheads="1"/>
          </p:cNvSpPr>
          <p:nvPr/>
        </p:nvSpPr>
        <p:spPr bwMode="auto">
          <a:xfrm>
            <a:off x="7879979" y="4716331"/>
            <a:ext cx="593432" cy="369332"/>
          </a:xfrm>
          <a:prstGeom prst="rect">
            <a:avLst/>
          </a:prstGeom>
          <a:noFill/>
          <a:ln w="9525">
            <a:noFill/>
            <a:miter lim="800000"/>
            <a:headEnd/>
            <a:tailEnd/>
          </a:ln>
        </p:spPr>
        <p:txBody>
          <a:bodyPr wrap="none">
            <a:spAutoFit/>
          </a:bodyPr>
          <a:lstStyle/>
          <a:p>
            <a:pPr>
              <a:defRPr/>
            </a:pPr>
            <a:r>
              <a:rPr lang="en-US" sz="1800" b="1" dirty="0">
                <a:effectLst>
                  <a:outerShdw blurRad="38100" dist="38100" dir="2700000" algn="tl">
                    <a:srgbClr val="000000">
                      <a:alpha val="43137"/>
                    </a:srgbClr>
                  </a:outerShdw>
                </a:effectLst>
                <a:latin typeface="Agency FB" panose="020B0503020202020204" pitchFamily="34" charset="0"/>
                <a:cs typeface="Calibri" pitchFamily="34" charset="0"/>
              </a:rPr>
              <a:t>Ninth</a:t>
            </a:r>
          </a:p>
        </p:txBody>
      </p:sp>
      <p:sp>
        <p:nvSpPr>
          <p:cNvPr id="70739" name="Oval 99"/>
          <p:cNvSpPr>
            <a:spLocks noChangeArrowheads="1"/>
          </p:cNvSpPr>
          <p:nvPr/>
        </p:nvSpPr>
        <p:spPr bwMode="auto">
          <a:xfrm>
            <a:off x="7291344" y="6061075"/>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40" name="Oval 100"/>
          <p:cNvSpPr>
            <a:spLocks noChangeArrowheads="1"/>
          </p:cNvSpPr>
          <p:nvPr/>
        </p:nvSpPr>
        <p:spPr bwMode="auto">
          <a:xfrm>
            <a:off x="6421394" y="6149975"/>
            <a:ext cx="155575" cy="155575"/>
          </a:xfrm>
          <a:prstGeom prst="ellipse">
            <a:avLst/>
          </a:prstGeom>
          <a:solidFill>
            <a:schemeClr val="bg1"/>
          </a:solidFill>
          <a:ln w="1905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70741" name="Freeform 101"/>
          <p:cNvSpPr>
            <a:spLocks/>
          </p:cNvSpPr>
          <p:nvPr/>
        </p:nvSpPr>
        <p:spPr bwMode="auto">
          <a:xfrm>
            <a:off x="6515056" y="6162675"/>
            <a:ext cx="857250" cy="79375"/>
          </a:xfrm>
          <a:custGeom>
            <a:avLst/>
            <a:gdLst>
              <a:gd name="T0" fmla="*/ 2147483647 w 540"/>
              <a:gd name="T1" fmla="*/ 0 h 50"/>
              <a:gd name="T2" fmla="*/ 2147483647 w 540"/>
              <a:gd name="T3" fmla="*/ 2147483647 h 50"/>
              <a:gd name="T4" fmla="*/ 0 w 540"/>
              <a:gd name="T5" fmla="*/ 2147483647 h 50"/>
              <a:gd name="T6" fmla="*/ 0 60000 65536"/>
              <a:gd name="T7" fmla="*/ 0 60000 65536"/>
              <a:gd name="T8" fmla="*/ 0 60000 65536"/>
              <a:gd name="T9" fmla="*/ 0 w 540"/>
              <a:gd name="T10" fmla="*/ 0 h 50"/>
              <a:gd name="T11" fmla="*/ 540 w 540"/>
              <a:gd name="T12" fmla="*/ 50 h 50"/>
            </a:gdLst>
            <a:ahLst/>
            <a:cxnLst>
              <a:cxn ang="T6">
                <a:pos x="T0" y="T1"/>
              </a:cxn>
              <a:cxn ang="T7">
                <a:pos x="T2" y="T3"/>
              </a:cxn>
              <a:cxn ang="T8">
                <a:pos x="T4" y="T5"/>
              </a:cxn>
            </a:cxnLst>
            <a:rect l="T9" t="T10" r="T11" b="T12"/>
            <a:pathLst>
              <a:path w="540" h="50">
                <a:moveTo>
                  <a:pt x="540" y="0"/>
                </a:moveTo>
                <a:cubicBezTo>
                  <a:pt x="498" y="7"/>
                  <a:pt x="378" y="38"/>
                  <a:pt x="288" y="44"/>
                </a:cubicBezTo>
                <a:cubicBezTo>
                  <a:pt x="198" y="50"/>
                  <a:pt x="60" y="38"/>
                  <a:pt x="0" y="36"/>
                </a:cubicBezTo>
              </a:path>
            </a:pathLst>
          </a:custGeom>
          <a:noFill/>
          <a:ln w="50800">
            <a:solidFill>
              <a:schemeClr val="accent5">
                <a:lumMod val="75000"/>
              </a:schemeClr>
            </a:solidFill>
            <a:round/>
            <a:headEnd/>
            <a:tailEnd type="triangle" w="med" len="med"/>
          </a:ln>
          <a:effectLst>
            <a:outerShdw blurRad="50800" dist="38100" dir="2700000" algn="tl" rotWithShape="0">
              <a:prstClr val="black">
                <a:alpha val="40000"/>
              </a:prstClr>
            </a:outerShdw>
          </a:effectLst>
        </p:spPr>
        <p:txBody>
          <a:bodyPr/>
          <a:lstStyle/>
          <a:p>
            <a:endParaRPr lang="en-US">
              <a:latin typeface="Agency FB" panose="020B0503020202020204" pitchFamily="34" charset="0"/>
            </a:endParaRPr>
          </a:p>
        </p:txBody>
      </p:sp>
      <p:sp>
        <p:nvSpPr>
          <p:cNvPr id="86" name="Footer Placeholder 2"/>
          <p:cNvSpPr>
            <a:spLocks noGrp="1"/>
          </p:cNvSpPr>
          <p:nvPr>
            <p:ph type="ftr" sz="quarter" idx="11"/>
          </p:nvPr>
        </p:nvSpPr>
        <p:spPr>
          <a:xfrm>
            <a:off x="0" y="6356176"/>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433006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dirty="0"/>
              <a:t>Stages in Air Network Development</a:t>
            </a:r>
          </a:p>
        </p:txBody>
      </p:sp>
      <p:sp>
        <p:nvSpPr>
          <p:cNvPr id="75780" name="Freeform 41"/>
          <p:cNvSpPr>
            <a:spLocks/>
          </p:cNvSpPr>
          <p:nvPr/>
        </p:nvSpPr>
        <p:spPr bwMode="auto">
          <a:xfrm>
            <a:off x="823726" y="4452151"/>
            <a:ext cx="768350" cy="206375"/>
          </a:xfrm>
          <a:custGeom>
            <a:avLst/>
            <a:gdLst>
              <a:gd name="T0" fmla="*/ 0 w 484"/>
              <a:gd name="T1" fmla="*/ 2147483647 h 130"/>
              <a:gd name="T2" fmla="*/ 2147483647 w 484"/>
              <a:gd name="T3" fmla="*/ 2147483647 h 130"/>
              <a:gd name="T4" fmla="*/ 2147483647 w 484"/>
              <a:gd name="T5" fmla="*/ 2147483647 h 130"/>
              <a:gd name="T6" fmla="*/ 0 60000 65536"/>
              <a:gd name="T7" fmla="*/ 0 60000 65536"/>
              <a:gd name="T8" fmla="*/ 0 60000 65536"/>
              <a:gd name="T9" fmla="*/ 0 w 484"/>
              <a:gd name="T10" fmla="*/ 0 h 130"/>
              <a:gd name="T11" fmla="*/ 484 w 484"/>
              <a:gd name="T12" fmla="*/ 130 h 130"/>
            </a:gdLst>
            <a:ahLst/>
            <a:cxnLst>
              <a:cxn ang="T6">
                <a:pos x="T0" y="T1"/>
              </a:cxn>
              <a:cxn ang="T7">
                <a:pos x="T2" y="T3"/>
              </a:cxn>
              <a:cxn ang="T8">
                <a:pos x="T4" y="T5"/>
              </a:cxn>
            </a:cxnLst>
            <a:rect l="T9" t="T10" r="T11" b="T12"/>
            <a:pathLst>
              <a:path w="484" h="130">
                <a:moveTo>
                  <a:pt x="0" y="121"/>
                </a:moveTo>
                <a:cubicBezTo>
                  <a:pt x="78" y="60"/>
                  <a:pt x="156" y="0"/>
                  <a:pt x="237" y="2"/>
                </a:cubicBezTo>
                <a:cubicBezTo>
                  <a:pt x="318" y="4"/>
                  <a:pt x="401" y="67"/>
                  <a:pt x="484" y="130"/>
                </a:cubicBezTo>
              </a:path>
            </a:pathLst>
          </a:custGeom>
          <a:noFill/>
          <a:ln w="38100">
            <a:solidFill>
              <a:srgbClr val="969696"/>
            </a:solidFill>
            <a:round/>
            <a:headEnd/>
            <a:tailEnd/>
          </a:ln>
        </p:spPr>
        <p:txBody>
          <a:bodyPr/>
          <a:lstStyle/>
          <a:p>
            <a:endParaRPr lang="en-US"/>
          </a:p>
        </p:txBody>
      </p:sp>
      <p:sp>
        <p:nvSpPr>
          <p:cNvPr id="75781" name="Freeform 42"/>
          <p:cNvSpPr>
            <a:spLocks/>
          </p:cNvSpPr>
          <p:nvPr/>
        </p:nvSpPr>
        <p:spPr bwMode="auto">
          <a:xfrm>
            <a:off x="1592076" y="4469614"/>
            <a:ext cx="739775" cy="174625"/>
          </a:xfrm>
          <a:custGeom>
            <a:avLst/>
            <a:gdLst>
              <a:gd name="T0" fmla="*/ 0 w 466"/>
              <a:gd name="T1" fmla="*/ 2147483647 h 110"/>
              <a:gd name="T2" fmla="*/ 2147483647 w 466"/>
              <a:gd name="T3" fmla="*/ 0 h 110"/>
              <a:gd name="T4" fmla="*/ 2147483647 w 466"/>
              <a:gd name="T5" fmla="*/ 2147483647 h 110"/>
              <a:gd name="T6" fmla="*/ 0 60000 65536"/>
              <a:gd name="T7" fmla="*/ 0 60000 65536"/>
              <a:gd name="T8" fmla="*/ 0 60000 65536"/>
              <a:gd name="T9" fmla="*/ 0 w 466"/>
              <a:gd name="T10" fmla="*/ 0 h 110"/>
              <a:gd name="T11" fmla="*/ 466 w 466"/>
              <a:gd name="T12" fmla="*/ 110 h 110"/>
            </a:gdLst>
            <a:ahLst/>
            <a:cxnLst>
              <a:cxn ang="T6">
                <a:pos x="T0" y="T1"/>
              </a:cxn>
              <a:cxn ang="T7">
                <a:pos x="T2" y="T3"/>
              </a:cxn>
              <a:cxn ang="T8">
                <a:pos x="T4" y="T5"/>
              </a:cxn>
            </a:cxnLst>
            <a:rect l="T9" t="T10" r="T11" b="T12"/>
            <a:pathLst>
              <a:path w="466" h="110">
                <a:moveTo>
                  <a:pt x="0" y="110"/>
                </a:moveTo>
                <a:cubicBezTo>
                  <a:pt x="66" y="55"/>
                  <a:pt x="132" y="0"/>
                  <a:pt x="210" y="0"/>
                </a:cubicBezTo>
                <a:cubicBezTo>
                  <a:pt x="288" y="0"/>
                  <a:pt x="377" y="55"/>
                  <a:pt x="466" y="110"/>
                </a:cubicBezTo>
              </a:path>
            </a:pathLst>
          </a:custGeom>
          <a:noFill/>
          <a:ln w="38100">
            <a:solidFill>
              <a:srgbClr val="969696"/>
            </a:solidFill>
            <a:round/>
            <a:headEnd/>
            <a:tailEnd/>
          </a:ln>
        </p:spPr>
        <p:txBody>
          <a:bodyPr/>
          <a:lstStyle/>
          <a:p>
            <a:endParaRPr lang="en-US"/>
          </a:p>
        </p:txBody>
      </p:sp>
      <p:sp>
        <p:nvSpPr>
          <p:cNvPr id="75782" name="Freeform 43"/>
          <p:cNvSpPr>
            <a:spLocks/>
          </p:cNvSpPr>
          <p:nvPr/>
        </p:nvSpPr>
        <p:spPr bwMode="auto">
          <a:xfrm>
            <a:off x="2317563" y="4345789"/>
            <a:ext cx="928688" cy="284162"/>
          </a:xfrm>
          <a:custGeom>
            <a:avLst/>
            <a:gdLst>
              <a:gd name="T0" fmla="*/ 0 w 585"/>
              <a:gd name="T1" fmla="*/ 2147483647 h 179"/>
              <a:gd name="T2" fmla="*/ 2147483647 w 585"/>
              <a:gd name="T3" fmla="*/ 2147483647 h 179"/>
              <a:gd name="T4" fmla="*/ 2147483647 w 585"/>
              <a:gd name="T5" fmla="*/ 2147483647 h 179"/>
              <a:gd name="T6" fmla="*/ 0 60000 65536"/>
              <a:gd name="T7" fmla="*/ 0 60000 65536"/>
              <a:gd name="T8" fmla="*/ 0 60000 65536"/>
              <a:gd name="T9" fmla="*/ 0 w 585"/>
              <a:gd name="T10" fmla="*/ 0 h 179"/>
              <a:gd name="T11" fmla="*/ 585 w 585"/>
              <a:gd name="T12" fmla="*/ 179 h 179"/>
            </a:gdLst>
            <a:ahLst/>
            <a:cxnLst>
              <a:cxn ang="T6">
                <a:pos x="T0" y="T1"/>
              </a:cxn>
              <a:cxn ang="T7">
                <a:pos x="T2" y="T3"/>
              </a:cxn>
              <a:cxn ang="T8">
                <a:pos x="T4" y="T5"/>
              </a:cxn>
            </a:cxnLst>
            <a:rect l="T9" t="T10" r="T11" b="T12"/>
            <a:pathLst>
              <a:path w="585" h="179">
                <a:moveTo>
                  <a:pt x="0" y="179"/>
                </a:moveTo>
                <a:cubicBezTo>
                  <a:pt x="79" y="113"/>
                  <a:pt x="159" y="48"/>
                  <a:pt x="256" y="24"/>
                </a:cubicBezTo>
                <a:cubicBezTo>
                  <a:pt x="353" y="0"/>
                  <a:pt x="469" y="16"/>
                  <a:pt x="585" y="33"/>
                </a:cubicBezTo>
              </a:path>
            </a:pathLst>
          </a:custGeom>
          <a:noFill/>
          <a:ln w="38100">
            <a:solidFill>
              <a:srgbClr val="969696"/>
            </a:solidFill>
            <a:round/>
            <a:headEnd/>
            <a:tailEnd/>
          </a:ln>
        </p:spPr>
        <p:txBody>
          <a:bodyPr/>
          <a:lstStyle/>
          <a:p>
            <a:endParaRPr lang="en-US"/>
          </a:p>
        </p:txBody>
      </p:sp>
      <p:sp>
        <p:nvSpPr>
          <p:cNvPr id="75783" name="Freeform 44"/>
          <p:cNvSpPr>
            <a:spLocks/>
          </p:cNvSpPr>
          <p:nvPr/>
        </p:nvSpPr>
        <p:spPr bwMode="auto">
          <a:xfrm>
            <a:off x="3231963" y="4083851"/>
            <a:ext cx="944563" cy="328613"/>
          </a:xfrm>
          <a:custGeom>
            <a:avLst/>
            <a:gdLst>
              <a:gd name="T0" fmla="*/ 0 w 595"/>
              <a:gd name="T1" fmla="*/ 2147483647 h 207"/>
              <a:gd name="T2" fmla="*/ 2147483647 w 595"/>
              <a:gd name="T3" fmla="*/ 2147483647 h 207"/>
              <a:gd name="T4" fmla="*/ 2147483647 w 595"/>
              <a:gd name="T5" fmla="*/ 2147483647 h 207"/>
              <a:gd name="T6" fmla="*/ 0 60000 65536"/>
              <a:gd name="T7" fmla="*/ 0 60000 65536"/>
              <a:gd name="T8" fmla="*/ 0 60000 65536"/>
              <a:gd name="T9" fmla="*/ 0 w 595"/>
              <a:gd name="T10" fmla="*/ 0 h 207"/>
              <a:gd name="T11" fmla="*/ 595 w 595"/>
              <a:gd name="T12" fmla="*/ 207 h 207"/>
            </a:gdLst>
            <a:ahLst/>
            <a:cxnLst>
              <a:cxn ang="T6">
                <a:pos x="T0" y="T1"/>
              </a:cxn>
              <a:cxn ang="T7">
                <a:pos x="T2" y="T3"/>
              </a:cxn>
              <a:cxn ang="T8">
                <a:pos x="T4" y="T5"/>
              </a:cxn>
            </a:cxnLst>
            <a:rect l="T9" t="T10" r="T11" b="T12"/>
            <a:pathLst>
              <a:path w="595" h="207">
                <a:moveTo>
                  <a:pt x="0" y="207"/>
                </a:moveTo>
                <a:cubicBezTo>
                  <a:pt x="88" y="127"/>
                  <a:pt x="176" y="48"/>
                  <a:pt x="275" y="24"/>
                </a:cubicBezTo>
                <a:cubicBezTo>
                  <a:pt x="374" y="0"/>
                  <a:pt x="484" y="30"/>
                  <a:pt x="595" y="61"/>
                </a:cubicBezTo>
              </a:path>
            </a:pathLst>
          </a:custGeom>
          <a:noFill/>
          <a:ln w="38100">
            <a:solidFill>
              <a:srgbClr val="969696"/>
            </a:solidFill>
            <a:round/>
            <a:headEnd/>
            <a:tailEnd/>
          </a:ln>
        </p:spPr>
        <p:txBody>
          <a:bodyPr/>
          <a:lstStyle/>
          <a:p>
            <a:endParaRPr lang="en-US"/>
          </a:p>
        </p:txBody>
      </p:sp>
      <p:sp>
        <p:nvSpPr>
          <p:cNvPr id="75784" name="Freeform 45"/>
          <p:cNvSpPr>
            <a:spLocks/>
          </p:cNvSpPr>
          <p:nvPr/>
        </p:nvSpPr>
        <p:spPr bwMode="auto">
          <a:xfrm>
            <a:off x="2317563" y="4629951"/>
            <a:ext cx="1001713" cy="273050"/>
          </a:xfrm>
          <a:custGeom>
            <a:avLst/>
            <a:gdLst>
              <a:gd name="T0" fmla="*/ 0 w 631"/>
              <a:gd name="T1" fmla="*/ 0 h 172"/>
              <a:gd name="T2" fmla="*/ 2147483647 w 631"/>
              <a:gd name="T3" fmla="*/ 2147483647 h 172"/>
              <a:gd name="T4" fmla="*/ 2147483647 w 631"/>
              <a:gd name="T5" fmla="*/ 2147483647 h 172"/>
              <a:gd name="T6" fmla="*/ 0 60000 65536"/>
              <a:gd name="T7" fmla="*/ 0 60000 65536"/>
              <a:gd name="T8" fmla="*/ 0 60000 65536"/>
              <a:gd name="T9" fmla="*/ 0 w 631"/>
              <a:gd name="T10" fmla="*/ 0 h 172"/>
              <a:gd name="T11" fmla="*/ 631 w 631"/>
              <a:gd name="T12" fmla="*/ 172 h 172"/>
            </a:gdLst>
            <a:ahLst/>
            <a:cxnLst>
              <a:cxn ang="T6">
                <a:pos x="T0" y="T1"/>
              </a:cxn>
              <a:cxn ang="T7">
                <a:pos x="T2" y="T3"/>
              </a:cxn>
              <a:cxn ang="T8">
                <a:pos x="T4" y="T5"/>
              </a:cxn>
            </a:cxnLst>
            <a:rect l="T9" t="T10" r="T11" b="T12"/>
            <a:pathLst>
              <a:path w="631" h="172">
                <a:moveTo>
                  <a:pt x="0" y="0"/>
                </a:moveTo>
                <a:cubicBezTo>
                  <a:pt x="112" y="69"/>
                  <a:pt x="224" y="138"/>
                  <a:pt x="329" y="155"/>
                </a:cubicBezTo>
                <a:cubicBezTo>
                  <a:pt x="434" y="172"/>
                  <a:pt x="532" y="136"/>
                  <a:pt x="631" y="101"/>
                </a:cubicBezTo>
              </a:path>
            </a:pathLst>
          </a:custGeom>
          <a:noFill/>
          <a:ln w="38100">
            <a:solidFill>
              <a:srgbClr val="969696"/>
            </a:solidFill>
            <a:round/>
            <a:headEnd/>
            <a:tailEnd/>
          </a:ln>
        </p:spPr>
        <p:txBody>
          <a:bodyPr/>
          <a:lstStyle/>
          <a:p>
            <a:endParaRPr lang="en-US"/>
          </a:p>
        </p:txBody>
      </p:sp>
      <p:sp>
        <p:nvSpPr>
          <p:cNvPr id="75785" name="Freeform 46"/>
          <p:cNvSpPr>
            <a:spLocks/>
          </p:cNvSpPr>
          <p:nvPr/>
        </p:nvSpPr>
        <p:spPr bwMode="auto">
          <a:xfrm>
            <a:off x="3319276" y="4790289"/>
            <a:ext cx="871537" cy="255587"/>
          </a:xfrm>
          <a:custGeom>
            <a:avLst/>
            <a:gdLst>
              <a:gd name="T0" fmla="*/ 0 w 549"/>
              <a:gd name="T1" fmla="*/ 0 h 161"/>
              <a:gd name="T2" fmla="*/ 2147483647 w 549"/>
              <a:gd name="T3" fmla="*/ 2147483647 h 161"/>
              <a:gd name="T4" fmla="*/ 2147483647 w 549"/>
              <a:gd name="T5" fmla="*/ 2147483647 h 161"/>
              <a:gd name="T6" fmla="*/ 0 60000 65536"/>
              <a:gd name="T7" fmla="*/ 0 60000 65536"/>
              <a:gd name="T8" fmla="*/ 0 60000 65536"/>
              <a:gd name="T9" fmla="*/ 0 w 549"/>
              <a:gd name="T10" fmla="*/ 0 h 161"/>
              <a:gd name="T11" fmla="*/ 549 w 549"/>
              <a:gd name="T12" fmla="*/ 161 h 161"/>
            </a:gdLst>
            <a:ahLst/>
            <a:cxnLst>
              <a:cxn ang="T6">
                <a:pos x="T0" y="T1"/>
              </a:cxn>
              <a:cxn ang="T7">
                <a:pos x="T2" y="T3"/>
              </a:cxn>
              <a:cxn ang="T8">
                <a:pos x="T4" y="T5"/>
              </a:cxn>
            </a:cxnLst>
            <a:rect l="T9" t="T10" r="T11" b="T12"/>
            <a:pathLst>
              <a:path w="549" h="161">
                <a:moveTo>
                  <a:pt x="0" y="0"/>
                </a:moveTo>
                <a:cubicBezTo>
                  <a:pt x="78" y="65"/>
                  <a:pt x="156" y="131"/>
                  <a:pt x="247" y="146"/>
                </a:cubicBezTo>
                <a:cubicBezTo>
                  <a:pt x="338" y="161"/>
                  <a:pt x="443" y="126"/>
                  <a:pt x="549" y="91"/>
                </a:cubicBezTo>
              </a:path>
            </a:pathLst>
          </a:custGeom>
          <a:noFill/>
          <a:ln w="38100">
            <a:solidFill>
              <a:srgbClr val="969696"/>
            </a:solidFill>
            <a:round/>
            <a:headEnd/>
            <a:tailEnd/>
          </a:ln>
        </p:spPr>
        <p:txBody>
          <a:bodyPr/>
          <a:lstStyle/>
          <a:p>
            <a:endParaRPr lang="en-US"/>
          </a:p>
        </p:txBody>
      </p:sp>
      <p:sp>
        <p:nvSpPr>
          <p:cNvPr id="75786" name="Freeform 19"/>
          <p:cNvSpPr>
            <a:spLocks/>
          </p:cNvSpPr>
          <p:nvPr/>
        </p:nvSpPr>
        <p:spPr bwMode="auto">
          <a:xfrm>
            <a:off x="823726" y="2192338"/>
            <a:ext cx="3336925" cy="477837"/>
          </a:xfrm>
          <a:custGeom>
            <a:avLst/>
            <a:gdLst>
              <a:gd name="T0" fmla="*/ 0 w 2102"/>
              <a:gd name="T1" fmla="*/ 2147483647 h 301"/>
              <a:gd name="T2" fmla="*/ 2147483647 w 2102"/>
              <a:gd name="T3" fmla="*/ 2147483647 h 301"/>
              <a:gd name="T4" fmla="*/ 2147483647 w 2102"/>
              <a:gd name="T5" fmla="*/ 0 h 301"/>
              <a:gd name="T6" fmla="*/ 0 60000 65536"/>
              <a:gd name="T7" fmla="*/ 0 60000 65536"/>
              <a:gd name="T8" fmla="*/ 0 60000 65536"/>
              <a:gd name="T9" fmla="*/ 0 w 2102"/>
              <a:gd name="T10" fmla="*/ 0 h 301"/>
              <a:gd name="T11" fmla="*/ 2102 w 2102"/>
              <a:gd name="T12" fmla="*/ 301 h 301"/>
            </a:gdLst>
            <a:ahLst/>
            <a:cxnLst>
              <a:cxn ang="T6">
                <a:pos x="T0" y="T1"/>
              </a:cxn>
              <a:cxn ang="T7">
                <a:pos x="T2" y="T3"/>
              </a:cxn>
              <a:cxn ang="T8">
                <a:pos x="T4" y="T5"/>
              </a:cxn>
            </a:cxnLst>
            <a:rect l="T9" t="T10" r="T11" b="T12"/>
            <a:pathLst>
              <a:path w="2102" h="301">
                <a:moveTo>
                  <a:pt x="0" y="301"/>
                </a:moveTo>
                <a:lnTo>
                  <a:pt x="941" y="301"/>
                </a:lnTo>
                <a:lnTo>
                  <a:pt x="2102" y="0"/>
                </a:lnTo>
              </a:path>
            </a:pathLst>
          </a:custGeom>
          <a:noFill/>
          <a:ln w="38100">
            <a:solidFill>
              <a:srgbClr val="969696"/>
            </a:solidFill>
            <a:round/>
            <a:headEnd/>
            <a:tailEnd/>
          </a:ln>
        </p:spPr>
        <p:txBody>
          <a:bodyPr/>
          <a:lstStyle/>
          <a:p>
            <a:endParaRPr lang="en-US"/>
          </a:p>
        </p:txBody>
      </p:sp>
      <p:sp>
        <p:nvSpPr>
          <p:cNvPr id="75787" name="Line 20"/>
          <p:cNvSpPr>
            <a:spLocks noChangeShapeType="1"/>
          </p:cNvSpPr>
          <p:nvPr/>
        </p:nvSpPr>
        <p:spPr bwMode="auto">
          <a:xfrm>
            <a:off x="2317563" y="2684463"/>
            <a:ext cx="1858963" cy="247650"/>
          </a:xfrm>
          <a:prstGeom prst="line">
            <a:avLst/>
          </a:prstGeom>
          <a:noFill/>
          <a:ln w="38100">
            <a:solidFill>
              <a:srgbClr val="969696"/>
            </a:solidFill>
            <a:round/>
            <a:headEnd/>
            <a:tailEnd/>
          </a:ln>
        </p:spPr>
        <p:txBody>
          <a:bodyPr/>
          <a:lstStyle/>
          <a:p>
            <a:endParaRPr lang="en-US"/>
          </a:p>
        </p:txBody>
      </p:sp>
      <p:sp>
        <p:nvSpPr>
          <p:cNvPr id="75792" name="Oval 9"/>
          <p:cNvSpPr>
            <a:spLocks noChangeArrowheads="1"/>
          </p:cNvSpPr>
          <p:nvPr/>
        </p:nvSpPr>
        <p:spPr bwMode="auto">
          <a:xfrm>
            <a:off x="736413" y="2563813"/>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793" name="Oval 10"/>
          <p:cNvSpPr>
            <a:spLocks noChangeArrowheads="1"/>
          </p:cNvSpPr>
          <p:nvPr/>
        </p:nvSpPr>
        <p:spPr bwMode="auto">
          <a:xfrm>
            <a:off x="2223901" y="2563813"/>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794" name="Oval 11"/>
          <p:cNvSpPr>
            <a:spLocks noChangeArrowheads="1"/>
          </p:cNvSpPr>
          <p:nvPr/>
        </p:nvSpPr>
        <p:spPr bwMode="auto">
          <a:xfrm>
            <a:off x="4060638" y="2092325"/>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795" name="Oval 12"/>
          <p:cNvSpPr>
            <a:spLocks noChangeArrowheads="1"/>
          </p:cNvSpPr>
          <p:nvPr/>
        </p:nvSpPr>
        <p:spPr bwMode="auto">
          <a:xfrm>
            <a:off x="4082863" y="2841625"/>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796" name="Oval 13"/>
          <p:cNvSpPr>
            <a:spLocks noChangeArrowheads="1"/>
          </p:cNvSpPr>
          <p:nvPr/>
        </p:nvSpPr>
        <p:spPr bwMode="auto">
          <a:xfrm>
            <a:off x="1122176" y="2593503"/>
            <a:ext cx="160337"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797" name="Oval 14"/>
          <p:cNvSpPr>
            <a:spLocks noChangeArrowheads="1"/>
          </p:cNvSpPr>
          <p:nvPr/>
        </p:nvSpPr>
        <p:spPr bwMode="auto">
          <a:xfrm>
            <a:off x="1850838" y="2593503"/>
            <a:ext cx="160338"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798" name="Oval 15"/>
          <p:cNvSpPr>
            <a:spLocks noChangeArrowheads="1"/>
          </p:cNvSpPr>
          <p:nvPr/>
        </p:nvSpPr>
        <p:spPr bwMode="auto">
          <a:xfrm>
            <a:off x="2703326" y="2466975"/>
            <a:ext cx="160337"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799" name="Oval 16"/>
          <p:cNvSpPr>
            <a:spLocks noChangeArrowheads="1"/>
          </p:cNvSpPr>
          <p:nvPr/>
        </p:nvSpPr>
        <p:spPr bwMode="auto">
          <a:xfrm>
            <a:off x="3641538" y="2219325"/>
            <a:ext cx="160338"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00" name="Oval 17"/>
          <p:cNvSpPr>
            <a:spLocks noChangeArrowheads="1"/>
          </p:cNvSpPr>
          <p:nvPr/>
        </p:nvSpPr>
        <p:spPr bwMode="auto">
          <a:xfrm>
            <a:off x="3684401" y="2790825"/>
            <a:ext cx="160337"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01" name="Oval 18"/>
          <p:cNvSpPr>
            <a:spLocks noChangeArrowheads="1"/>
          </p:cNvSpPr>
          <p:nvPr/>
        </p:nvSpPr>
        <p:spPr bwMode="auto">
          <a:xfrm>
            <a:off x="2804926" y="2664941"/>
            <a:ext cx="160337" cy="160337"/>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02" name="Oval 21"/>
          <p:cNvSpPr>
            <a:spLocks noChangeArrowheads="1"/>
          </p:cNvSpPr>
          <p:nvPr/>
        </p:nvSpPr>
        <p:spPr bwMode="auto">
          <a:xfrm>
            <a:off x="1503176" y="2593503"/>
            <a:ext cx="160337"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03" name="Oval 22"/>
          <p:cNvSpPr>
            <a:spLocks noChangeArrowheads="1"/>
          </p:cNvSpPr>
          <p:nvPr/>
        </p:nvSpPr>
        <p:spPr bwMode="auto">
          <a:xfrm>
            <a:off x="3155763" y="2347913"/>
            <a:ext cx="160338" cy="160337"/>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04" name="Oval 23"/>
          <p:cNvSpPr>
            <a:spLocks noChangeArrowheads="1"/>
          </p:cNvSpPr>
          <p:nvPr/>
        </p:nvSpPr>
        <p:spPr bwMode="auto">
          <a:xfrm>
            <a:off x="3243076" y="2731616"/>
            <a:ext cx="160337" cy="160337"/>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06" name="Oval 27"/>
          <p:cNvSpPr>
            <a:spLocks noChangeArrowheads="1"/>
          </p:cNvSpPr>
          <p:nvPr/>
        </p:nvSpPr>
        <p:spPr bwMode="auto">
          <a:xfrm>
            <a:off x="742763" y="4544226"/>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07" name="Oval 28"/>
          <p:cNvSpPr>
            <a:spLocks noChangeArrowheads="1"/>
          </p:cNvSpPr>
          <p:nvPr/>
        </p:nvSpPr>
        <p:spPr bwMode="auto">
          <a:xfrm>
            <a:off x="2230251" y="4544226"/>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08" name="Oval 29"/>
          <p:cNvSpPr>
            <a:spLocks noChangeArrowheads="1"/>
          </p:cNvSpPr>
          <p:nvPr/>
        </p:nvSpPr>
        <p:spPr bwMode="auto">
          <a:xfrm>
            <a:off x="4066988" y="4072739"/>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09" name="Oval 30"/>
          <p:cNvSpPr>
            <a:spLocks noChangeArrowheads="1"/>
          </p:cNvSpPr>
          <p:nvPr/>
        </p:nvSpPr>
        <p:spPr bwMode="auto">
          <a:xfrm>
            <a:off x="4089213" y="4822039"/>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10" name="Oval 31"/>
          <p:cNvSpPr>
            <a:spLocks noChangeArrowheads="1"/>
          </p:cNvSpPr>
          <p:nvPr/>
        </p:nvSpPr>
        <p:spPr bwMode="auto">
          <a:xfrm>
            <a:off x="1128526" y="4564864"/>
            <a:ext cx="160337" cy="160337"/>
          </a:xfrm>
          <a:prstGeom prst="ellipse">
            <a:avLst/>
          </a:prstGeom>
          <a:solidFill>
            <a:schemeClr val="bg1"/>
          </a:solidFill>
          <a:ln w="19050">
            <a:solidFill>
              <a:schemeClr val="bg1">
                <a:lumMod val="75000"/>
              </a:schemeClr>
            </a:solidFill>
            <a:round/>
            <a:headEnd/>
            <a:tailEnd/>
          </a:ln>
        </p:spPr>
        <p:txBody>
          <a:bodyPr wrap="none" anchor="ctr"/>
          <a:lstStyle/>
          <a:p>
            <a:endParaRPr lang="en-US"/>
          </a:p>
        </p:txBody>
      </p:sp>
      <p:sp>
        <p:nvSpPr>
          <p:cNvPr id="75811" name="Oval 32"/>
          <p:cNvSpPr>
            <a:spLocks noChangeArrowheads="1"/>
          </p:cNvSpPr>
          <p:nvPr/>
        </p:nvSpPr>
        <p:spPr bwMode="auto">
          <a:xfrm>
            <a:off x="1857188" y="4571214"/>
            <a:ext cx="160338" cy="160337"/>
          </a:xfrm>
          <a:prstGeom prst="ellipse">
            <a:avLst/>
          </a:prstGeom>
          <a:solidFill>
            <a:schemeClr val="bg1"/>
          </a:solidFill>
          <a:ln w="19050">
            <a:solidFill>
              <a:schemeClr val="bg1">
                <a:lumMod val="75000"/>
              </a:schemeClr>
            </a:solidFill>
            <a:round/>
            <a:headEnd/>
            <a:tailEnd/>
          </a:ln>
        </p:spPr>
        <p:txBody>
          <a:bodyPr wrap="none" anchor="ctr"/>
          <a:lstStyle/>
          <a:p>
            <a:endParaRPr lang="en-US"/>
          </a:p>
        </p:txBody>
      </p:sp>
      <p:sp>
        <p:nvSpPr>
          <p:cNvPr id="75812" name="Oval 33"/>
          <p:cNvSpPr>
            <a:spLocks noChangeArrowheads="1"/>
          </p:cNvSpPr>
          <p:nvPr/>
        </p:nvSpPr>
        <p:spPr bwMode="auto">
          <a:xfrm>
            <a:off x="2709676" y="4447389"/>
            <a:ext cx="160337" cy="160337"/>
          </a:xfrm>
          <a:prstGeom prst="ellipse">
            <a:avLst/>
          </a:prstGeom>
          <a:solidFill>
            <a:schemeClr val="bg1"/>
          </a:solidFill>
          <a:ln w="19050">
            <a:solidFill>
              <a:schemeClr val="bg1">
                <a:lumMod val="75000"/>
              </a:schemeClr>
            </a:solidFill>
            <a:round/>
            <a:headEnd/>
            <a:tailEnd/>
          </a:ln>
        </p:spPr>
        <p:txBody>
          <a:bodyPr wrap="none" anchor="ctr"/>
          <a:lstStyle/>
          <a:p>
            <a:endParaRPr lang="en-US"/>
          </a:p>
        </p:txBody>
      </p:sp>
      <p:sp>
        <p:nvSpPr>
          <p:cNvPr id="75813" name="Oval 34"/>
          <p:cNvSpPr>
            <a:spLocks noChangeArrowheads="1"/>
          </p:cNvSpPr>
          <p:nvPr/>
        </p:nvSpPr>
        <p:spPr bwMode="auto">
          <a:xfrm>
            <a:off x="3647888" y="4199739"/>
            <a:ext cx="160338" cy="160337"/>
          </a:xfrm>
          <a:prstGeom prst="ellipse">
            <a:avLst/>
          </a:prstGeom>
          <a:solidFill>
            <a:schemeClr val="bg1"/>
          </a:solidFill>
          <a:ln w="19050">
            <a:solidFill>
              <a:schemeClr val="bg1">
                <a:lumMod val="75000"/>
              </a:schemeClr>
            </a:solidFill>
            <a:round/>
            <a:headEnd/>
            <a:tailEnd/>
          </a:ln>
        </p:spPr>
        <p:txBody>
          <a:bodyPr wrap="none" anchor="ctr"/>
          <a:lstStyle/>
          <a:p>
            <a:endParaRPr lang="en-US"/>
          </a:p>
        </p:txBody>
      </p:sp>
      <p:sp>
        <p:nvSpPr>
          <p:cNvPr id="75814" name="Oval 35"/>
          <p:cNvSpPr>
            <a:spLocks noChangeArrowheads="1"/>
          </p:cNvSpPr>
          <p:nvPr/>
        </p:nvSpPr>
        <p:spPr bwMode="auto">
          <a:xfrm>
            <a:off x="3690751" y="4771239"/>
            <a:ext cx="160337" cy="160337"/>
          </a:xfrm>
          <a:prstGeom prst="ellipse">
            <a:avLst/>
          </a:prstGeom>
          <a:solidFill>
            <a:schemeClr val="bg1"/>
          </a:solidFill>
          <a:ln w="19050">
            <a:solidFill>
              <a:schemeClr val="bg1">
                <a:lumMod val="75000"/>
              </a:schemeClr>
            </a:solidFill>
            <a:round/>
            <a:headEnd/>
            <a:tailEnd/>
          </a:ln>
        </p:spPr>
        <p:txBody>
          <a:bodyPr wrap="none" anchor="ctr"/>
          <a:lstStyle/>
          <a:p>
            <a:endParaRPr lang="en-US"/>
          </a:p>
        </p:txBody>
      </p:sp>
      <p:sp>
        <p:nvSpPr>
          <p:cNvPr id="75815" name="Oval 36"/>
          <p:cNvSpPr>
            <a:spLocks noChangeArrowheads="1"/>
          </p:cNvSpPr>
          <p:nvPr/>
        </p:nvSpPr>
        <p:spPr bwMode="auto">
          <a:xfrm>
            <a:off x="2811276" y="4636301"/>
            <a:ext cx="160337" cy="160338"/>
          </a:xfrm>
          <a:prstGeom prst="ellipse">
            <a:avLst/>
          </a:prstGeom>
          <a:solidFill>
            <a:schemeClr val="bg1"/>
          </a:solidFill>
          <a:ln w="19050">
            <a:solidFill>
              <a:schemeClr val="bg1">
                <a:lumMod val="75000"/>
              </a:schemeClr>
            </a:solidFill>
            <a:round/>
            <a:headEnd/>
            <a:tailEnd/>
          </a:ln>
        </p:spPr>
        <p:txBody>
          <a:bodyPr wrap="none" anchor="ctr"/>
          <a:lstStyle/>
          <a:p>
            <a:endParaRPr lang="en-US"/>
          </a:p>
        </p:txBody>
      </p:sp>
      <p:sp>
        <p:nvSpPr>
          <p:cNvPr id="75816" name="Oval 37"/>
          <p:cNvSpPr>
            <a:spLocks noChangeArrowheads="1"/>
          </p:cNvSpPr>
          <p:nvPr/>
        </p:nvSpPr>
        <p:spPr bwMode="auto">
          <a:xfrm>
            <a:off x="1509526" y="4574389"/>
            <a:ext cx="160337" cy="160337"/>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17" name="Oval 38"/>
          <p:cNvSpPr>
            <a:spLocks noChangeArrowheads="1"/>
          </p:cNvSpPr>
          <p:nvPr/>
        </p:nvSpPr>
        <p:spPr bwMode="auto">
          <a:xfrm>
            <a:off x="3162113" y="4328326"/>
            <a:ext cx="160338"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18" name="Oval 39"/>
          <p:cNvSpPr>
            <a:spLocks noChangeArrowheads="1"/>
          </p:cNvSpPr>
          <p:nvPr/>
        </p:nvSpPr>
        <p:spPr bwMode="auto">
          <a:xfrm>
            <a:off x="3249426" y="4702976"/>
            <a:ext cx="160337"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20" name="Oval 49"/>
          <p:cNvSpPr>
            <a:spLocks noChangeArrowheads="1"/>
          </p:cNvSpPr>
          <p:nvPr/>
        </p:nvSpPr>
        <p:spPr bwMode="auto">
          <a:xfrm>
            <a:off x="4894076" y="2555875"/>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21" name="Oval 50"/>
          <p:cNvSpPr>
            <a:spLocks noChangeArrowheads="1"/>
          </p:cNvSpPr>
          <p:nvPr/>
        </p:nvSpPr>
        <p:spPr bwMode="auto">
          <a:xfrm>
            <a:off x="6381563" y="2555875"/>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22" name="Oval 52"/>
          <p:cNvSpPr>
            <a:spLocks noChangeArrowheads="1"/>
          </p:cNvSpPr>
          <p:nvPr/>
        </p:nvSpPr>
        <p:spPr bwMode="auto">
          <a:xfrm>
            <a:off x="8240526" y="2833688"/>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24" name="Line 63"/>
          <p:cNvSpPr>
            <a:spLocks noChangeShapeType="1"/>
          </p:cNvSpPr>
          <p:nvPr/>
        </p:nvSpPr>
        <p:spPr bwMode="auto">
          <a:xfrm flipH="1">
            <a:off x="6599051" y="2193925"/>
            <a:ext cx="1708150" cy="404813"/>
          </a:xfrm>
          <a:prstGeom prst="line">
            <a:avLst/>
          </a:prstGeom>
          <a:noFill/>
          <a:ln w="25400">
            <a:solidFill>
              <a:srgbClr val="808080"/>
            </a:solidFill>
            <a:round/>
            <a:headEnd/>
            <a:tailEnd type="triangle" w="med" len="med"/>
          </a:ln>
        </p:spPr>
        <p:txBody>
          <a:bodyPr/>
          <a:lstStyle/>
          <a:p>
            <a:endParaRPr lang="en-US"/>
          </a:p>
        </p:txBody>
      </p:sp>
      <p:sp>
        <p:nvSpPr>
          <p:cNvPr id="75825" name="Line 64"/>
          <p:cNvSpPr>
            <a:spLocks noChangeShapeType="1"/>
          </p:cNvSpPr>
          <p:nvPr/>
        </p:nvSpPr>
        <p:spPr bwMode="auto">
          <a:xfrm flipH="1" flipV="1">
            <a:off x="6629213" y="2684463"/>
            <a:ext cx="422275" cy="30162"/>
          </a:xfrm>
          <a:prstGeom prst="line">
            <a:avLst/>
          </a:prstGeom>
          <a:noFill/>
          <a:ln w="25400">
            <a:solidFill>
              <a:srgbClr val="808080"/>
            </a:solidFill>
            <a:round/>
            <a:headEnd/>
            <a:tailEnd type="triangle" w="med" len="med"/>
          </a:ln>
        </p:spPr>
        <p:txBody>
          <a:bodyPr/>
          <a:lstStyle/>
          <a:p>
            <a:endParaRPr lang="en-US"/>
          </a:p>
        </p:txBody>
      </p:sp>
      <p:sp>
        <p:nvSpPr>
          <p:cNvPr id="75826" name="Freeform 65"/>
          <p:cNvSpPr>
            <a:spLocks/>
          </p:cNvSpPr>
          <p:nvPr/>
        </p:nvSpPr>
        <p:spPr bwMode="auto">
          <a:xfrm>
            <a:off x="6599051" y="2771775"/>
            <a:ext cx="885825" cy="133350"/>
          </a:xfrm>
          <a:custGeom>
            <a:avLst/>
            <a:gdLst>
              <a:gd name="T0" fmla="*/ 2147483647 w 558"/>
              <a:gd name="T1" fmla="*/ 2147483647 h 84"/>
              <a:gd name="T2" fmla="*/ 2147483647 w 558"/>
              <a:gd name="T3" fmla="*/ 2147483647 h 84"/>
              <a:gd name="T4" fmla="*/ 0 w 558"/>
              <a:gd name="T5" fmla="*/ 0 h 84"/>
              <a:gd name="T6" fmla="*/ 0 60000 65536"/>
              <a:gd name="T7" fmla="*/ 0 60000 65536"/>
              <a:gd name="T8" fmla="*/ 0 60000 65536"/>
              <a:gd name="T9" fmla="*/ 0 w 558"/>
              <a:gd name="T10" fmla="*/ 0 h 84"/>
              <a:gd name="T11" fmla="*/ 558 w 558"/>
              <a:gd name="T12" fmla="*/ 84 h 84"/>
            </a:gdLst>
            <a:ahLst/>
            <a:cxnLst>
              <a:cxn ang="T6">
                <a:pos x="T0" y="T1"/>
              </a:cxn>
              <a:cxn ang="T7">
                <a:pos x="T2" y="T3"/>
              </a:cxn>
              <a:cxn ang="T8">
                <a:pos x="T4" y="T5"/>
              </a:cxn>
            </a:cxnLst>
            <a:rect l="T9" t="T10" r="T11" b="T12"/>
            <a:pathLst>
              <a:path w="558" h="84">
                <a:moveTo>
                  <a:pt x="558" y="9"/>
                </a:moveTo>
                <a:cubicBezTo>
                  <a:pt x="453" y="46"/>
                  <a:pt x="349" y="84"/>
                  <a:pt x="256" y="83"/>
                </a:cubicBezTo>
                <a:cubicBezTo>
                  <a:pt x="163" y="82"/>
                  <a:pt x="81" y="41"/>
                  <a:pt x="0" y="0"/>
                </a:cubicBezTo>
              </a:path>
            </a:pathLst>
          </a:custGeom>
          <a:noFill/>
          <a:ln w="25400">
            <a:solidFill>
              <a:srgbClr val="808080"/>
            </a:solidFill>
            <a:round/>
            <a:headEnd/>
            <a:tailEnd type="triangle" w="med" len="med"/>
          </a:ln>
        </p:spPr>
        <p:txBody>
          <a:bodyPr/>
          <a:lstStyle/>
          <a:p>
            <a:endParaRPr lang="en-US"/>
          </a:p>
        </p:txBody>
      </p:sp>
      <p:sp>
        <p:nvSpPr>
          <p:cNvPr id="75827" name="Line 66"/>
          <p:cNvSpPr>
            <a:spLocks noChangeShapeType="1"/>
          </p:cNvSpPr>
          <p:nvPr/>
        </p:nvSpPr>
        <p:spPr bwMode="auto">
          <a:xfrm flipV="1">
            <a:off x="6076763" y="2655888"/>
            <a:ext cx="233363" cy="14287"/>
          </a:xfrm>
          <a:prstGeom prst="line">
            <a:avLst/>
          </a:prstGeom>
          <a:noFill/>
          <a:ln w="25400">
            <a:solidFill>
              <a:srgbClr val="808080"/>
            </a:solidFill>
            <a:round/>
            <a:headEnd/>
            <a:tailEnd type="triangle" w="med" len="med"/>
          </a:ln>
        </p:spPr>
        <p:txBody>
          <a:bodyPr/>
          <a:lstStyle/>
          <a:p>
            <a:endParaRPr lang="en-US"/>
          </a:p>
        </p:txBody>
      </p:sp>
      <p:sp>
        <p:nvSpPr>
          <p:cNvPr id="75828" name="Freeform 67"/>
          <p:cNvSpPr>
            <a:spLocks/>
          </p:cNvSpPr>
          <p:nvPr/>
        </p:nvSpPr>
        <p:spPr bwMode="auto">
          <a:xfrm>
            <a:off x="5743388" y="2670175"/>
            <a:ext cx="652463" cy="193675"/>
          </a:xfrm>
          <a:custGeom>
            <a:avLst/>
            <a:gdLst>
              <a:gd name="T0" fmla="*/ 0 w 411"/>
              <a:gd name="T1" fmla="*/ 0 h 122"/>
              <a:gd name="T2" fmla="*/ 2147483647 w 411"/>
              <a:gd name="T3" fmla="*/ 2147483647 h 122"/>
              <a:gd name="T4" fmla="*/ 2147483647 w 411"/>
              <a:gd name="T5" fmla="*/ 2147483647 h 122"/>
              <a:gd name="T6" fmla="*/ 0 60000 65536"/>
              <a:gd name="T7" fmla="*/ 0 60000 65536"/>
              <a:gd name="T8" fmla="*/ 0 60000 65536"/>
              <a:gd name="T9" fmla="*/ 0 w 411"/>
              <a:gd name="T10" fmla="*/ 0 h 122"/>
              <a:gd name="T11" fmla="*/ 411 w 411"/>
              <a:gd name="T12" fmla="*/ 122 h 122"/>
            </a:gdLst>
            <a:ahLst/>
            <a:cxnLst>
              <a:cxn ang="T6">
                <a:pos x="T0" y="T1"/>
              </a:cxn>
              <a:cxn ang="T7">
                <a:pos x="T2" y="T3"/>
              </a:cxn>
              <a:cxn ang="T8">
                <a:pos x="T4" y="T5"/>
              </a:cxn>
            </a:cxnLst>
            <a:rect l="T9" t="T10" r="T11" b="T12"/>
            <a:pathLst>
              <a:path w="411" h="122">
                <a:moveTo>
                  <a:pt x="0" y="0"/>
                </a:moveTo>
                <a:cubicBezTo>
                  <a:pt x="75" y="49"/>
                  <a:pt x="151" y="98"/>
                  <a:pt x="219" y="110"/>
                </a:cubicBezTo>
                <a:cubicBezTo>
                  <a:pt x="287" y="122"/>
                  <a:pt x="349" y="97"/>
                  <a:pt x="411" y="73"/>
                </a:cubicBezTo>
              </a:path>
            </a:pathLst>
          </a:custGeom>
          <a:noFill/>
          <a:ln w="25400">
            <a:solidFill>
              <a:srgbClr val="808080"/>
            </a:solidFill>
            <a:round/>
            <a:headEnd/>
            <a:tailEnd type="triangle" w="med" len="med"/>
          </a:ln>
        </p:spPr>
        <p:txBody>
          <a:bodyPr/>
          <a:lstStyle/>
          <a:p>
            <a:endParaRPr lang="en-US"/>
          </a:p>
        </p:txBody>
      </p:sp>
      <p:sp>
        <p:nvSpPr>
          <p:cNvPr id="75829" name="Freeform 68"/>
          <p:cNvSpPr>
            <a:spLocks/>
          </p:cNvSpPr>
          <p:nvPr/>
        </p:nvSpPr>
        <p:spPr bwMode="auto">
          <a:xfrm>
            <a:off x="5119501" y="2378075"/>
            <a:ext cx="1233487" cy="176213"/>
          </a:xfrm>
          <a:custGeom>
            <a:avLst/>
            <a:gdLst>
              <a:gd name="T0" fmla="*/ 0 w 777"/>
              <a:gd name="T1" fmla="*/ 2147483647 h 111"/>
              <a:gd name="T2" fmla="*/ 2147483647 w 777"/>
              <a:gd name="T3" fmla="*/ 2147483647 h 111"/>
              <a:gd name="T4" fmla="*/ 2147483647 w 777"/>
              <a:gd name="T5" fmla="*/ 2147483647 h 111"/>
              <a:gd name="T6" fmla="*/ 0 60000 65536"/>
              <a:gd name="T7" fmla="*/ 0 60000 65536"/>
              <a:gd name="T8" fmla="*/ 0 60000 65536"/>
              <a:gd name="T9" fmla="*/ 0 w 777"/>
              <a:gd name="T10" fmla="*/ 0 h 111"/>
              <a:gd name="T11" fmla="*/ 777 w 777"/>
              <a:gd name="T12" fmla="*/ 111 h 111"/>
            </a:gdLst>
            <a:ahLst/>
            <a:cxnLst>
              <a:cxn ang="T6">
                <a:pos x="T0" y="T1"/>
              </a:cxn>
              <a:cxn ang="T7">
                <a:pos x="T2" y="T3"/>
              </a:cxn>
              <a:cxn ang="T8">
                <a:pos x="T4" y="T5"/>
              </a:cxn>
            </a:cxnLst>
            <a:rect l="T9" t="T10" r="T11" b="T12"/>
            <a:pathLst>
              <a:path w="777" h="111">
                <a:moveTo>
                  <a:pt x="0" y="111"/>
                </a:moveTo>
                <a:cubicBezTo>
                  <a:pt x="64" y="91"/>
                  <a:pt x="255" y="2"/>
                  <a:pt x="384" y="1"/>
                </a:cubicBezTo>
                <a:cubicBezTo>
                  <a:pt x="513" y="0"/>
                  <a:pt x="652" y="44"/>
                  <a:pt x="777" y="102"/>
                </a:cubicBezTo>
              </a:path>
            </a:pathLst>
          </a:custGeom>
          <a:noFill/>
          <a:ln w="38100">
            <a:solidFill>
              <a:srgbClr val="808080"/>
            </a:solidFill>
            <a:round/>
            <a:headEnd type="triangle" w="med" len="med"/>
            <a:tailEnd type="triangle" w="med" len="med"/>
          </a:ln>
        </p:spPr>
        <p:txBody>
          <a:bodyPr/>
          <a:lstStyle/>
          <a:p>
            <a:endParaRPr lang="en-US"/>
          </a:p>
        </p:txBody>
      </p:sp>
      <p:sp>
        <p:nvSpPr>
          <p:cNvPr id="75830" name="Freeform 69"/>
          <p:cNvSpPr>
            <a:spLocks/>
          </p:cNvSpPr>
          <p:nvPr/>
        </p:nvSpPr>
        <p:spPr bwMode="auto">
          <a:xfrm>
            <a:off x="6556188" y="2232025"/>
            <a:ext cx="1698625" cy="554038"/>
          </a:xfrm>
          <a:custGeom>
            <a:avLst/>
            <a:gdLst>
              <a:gd name="T0" fmla="*/ 0 w 1070"/>
              <a:gd name="T1" fmla="*/ 2147483647 h 349"/>
              <a:gd name="T2" fmla="*/ 2147483647 w 1070"/>
              <a:gd name="T3" fmla="*/ 2147483647 h 349"/>
              <a:gd name="T4" fmla="*/ 2147483647 w 1070"/>
              <a:gd name="T5" fmla="*/ 2147483647 h 349"/>
              <a:gd name="T6" fmla="*/ 0 60000 65536"/>
              <a:gd name="T7" fmla="*/ 0 60000 65536"/>
              <a:gd name="T8" fmla="*/ 0 60000 65536"/>
              <a:gd name="T9" fmla="*/ 0 w 1070"/>
              <a:gd name="T10" fmla="*/ 0 h 349"/>
              <a:gd name="T11" fmla="*/ 1070 w 1070"/>
              <a:gd name="T12" fmla="*/ 349 h 349"/>
            </a:gdLst>
            <a:ahLst/>
            <a:cxnLst>
              <a:cxn ang="T6">
                <a:pos x="T0" y="T1"/>
              </a:cxn>
              <a:cxn ang="T7">
                <a:pos x="T2" y="T3"/>
              </a:cxn>
              <a:cxn ang="T8">
                <a:pos x="T4" y="T5"/>
              </a:cxn>
            </a:cxnLst>
            <a:rect l="T9" t="T10" r="T11" b="T12"/>
            <a:pathLst>
              <a:path w="1070" h="349">
                <a:moveTo>
                  <a:pt x="0" y="176"/>
                </a:moveTo>
                <a:cubicBezTo>
                  <a:pt x="81" y="152"/>
                  <a:pt x="307" y="0"/>
                  <a:pt x="485" y="29"/>
                </a:cubicBezTo>
                <a:cubicBezTo>
                  <a:pt x="663" y="58"/>
                  <a:pt x="948" y="282"/>
                  <a:pt x="1070" y="349"/>
                </a:cubicBezTo>
              </a:path>
            </a:pathLst>
          </a:custGeom>
          <a:noFill/>
          <a:ln w="38100">
            <a:solidFill>
              <a:srgbClr val="808080"/>
            </a:solidFill>
            <a:round/>
            <a:headEnd type="triangle" w="med" len="med"/>
            <a:tailEnd type="triangle" w="med" len="med"/>
          </a:ln>
        </p:spPr>
        <p:txBody>
          <a:bodyPr/>
          <a:lstStyle/>
          <a:p>
            <a:endParaRPr lang="en-US"/>
          </a:p>
        </p:txBody>
      </p:sp>
      <p:sp>
        <p:nvSpPr>
          <p:cNvPr id="75831" name="Line 70"/>
          <p:cNvSpPr>
            <a:spLocks noChangeShapeType="1"/>
          </p:cNvSpPr>
          <p:nvPr/>
        </p:nvSpPr>
        <p:spPr bwMode="auto">
          <a:xfrm>
            <a:off x="7919851" y="2859088"/>
            <a:ext cx="290512" cy="44450"/>
          </a:xfrm>
          <a:prstGeom prst="line">
            <a:avLst/>
          </a:prstGeom>
          <a:noFill/>
          <a:ln w="25400">
            <a:solidFill>
              <a:srgbClr val="808080"/>
            </a:solidFill>
            <a:round/>
            <a:headEnd/>
            <a:tailEnd type="triangle" w="med" len="med"/>
          </a:ln>
        </p:spPr>
        <p:txBody>
          <a:bodyPr/>
          <a:lstStyle/>
          <a:p>
            <a:endParaRPr lang="en-US"/>
          </a:p>
        </p:txBody>
      </p:sp>
      <p:sp>
        <p:nvSpPr>
          <p:cNvPr id="75832" name="Line 71"/>
          <p:cNvSpPr>
            <a:spLocks noChangeShapeType="1"/>
          </p:cNvSpPr>
          <p:nvPr/>
        </p:nvSpPr>
        <p:spPr bwMode="auto">
          <a:xfrm flipH="1">
            <a:off x="5148076" y="2655888"/>
            <a:ext cx="217487" cy="0"/>
          </a:xfrm>
          <a:prstGeom prst="line">
            <a:avLst/>
          </a:prstGeom>
          <a:noFill/>
          <a:ln w="25400">
            <a:solidFill>
              <a:srgbClr val="808080"/>
            </a:solidFill>
            <a:round/>
            <a:headEnd/>
            <a:tailEnd type="triangle" w="med" len="med"/>
          </a:ln>
        </p:spPr>
        <p:txBody>
          <a:bodyPr/>
          <a:lstStyle/>
          <a:p>
            <a:endParaRPr lang="en-US"/>
          </a:p>
        </p:txBody>
      </p:sp>
      <p:sp>
        <p:nvSpPr>
          <p:cNvPr id="75833" name="Line 72"/>
          <p:cNvSpPr>
            <a:spLocks noChangeShapeType="1"/>
          </p:cNvSpPr>
          <p:nvPr/>
        </p:nvSpPr>
        <p:spPr bwMode="auto">
          <a:xfrm>
            <a:off x="6483163" y="2119313"/>
            <a:ext cx="0" cy="376237"/>
          </a:xfrm>
          <a:prstGeom prst="line">
            <a:avLst/>
          </a:prstGeom>
          <a:noFill/>
          <a:ln w="25400">
            <a:solidFill>
              <a:srgbClr val="808080"/>
            </a:solidFill>
            <a:round/>
            <a:headEnd/>
            <a:tailEnd type="triangle" w="med" len="med"/>
          </a:ln>
        </p:spPr>
        <p:txBody>
          <a:bodyPr/>
          <a:lstStyle/>
          <a:p>
            <a:endParaRPr lang="en-US"/>
          </a:p>
        </p:txBody>
      </p:sp>
      <p:sp>
        <p:nvSpPr>
          <p:cNvPr id="75834" name="Line 73"/>
          <p:cNvSpPr>
            <a:spLocks noChangeShapeType="1"/>
          </p:cNvSpPr>
          <p:nvPr/>
        </p:nvSpPr>
        <p:spPr bwMode="auto">
          <a:xfrm flipV="1">
            <a:off x="6483163" y="2816225"/>
            <a:ext cx="0" cy="260350"/>
          </a:xfrm>
          <a:prstGeom prst="line">
            <a:avLst/>
          </a:prstGeom>
          <a:noFill/>
          <a:ln w="25400">
            <a:solidFill>
              <a:srgbClr val="808080"/>
            </a:solidFill>
            <a:round/>
            <a:headEnd/>
            <a:tailEnd type="triangle" w="med" len="med"/>
          </a:ln>
        </p:spPr>
        <p:txBody>
          <a:bodyPr/>
          <a:lstStyle/>
          <a:p>
            <a:endParaRPr lang="en-US"/>
          </a:p>
        </p:txBody>
      </p:sp>
      <p:sp>
        <p:nvSpPr>
          <p:cNvPr id="75835" name="Line 74"/>
          <p:cNvSpPr>
            <a:spLocks noChangeShapeType="1"/>
          </p:cNvSpPr>
          <p:nvPr/>
        </p:nvSpPr>
        <p:spPr bwMode="auto">
          <a:xfrm flipV="1">
            <a:off x="8138926" y="3062288"/>
            <a:ext cx="130175" cy="130175"/>
          </a:xfrm>
          <a:prstGeom prst="line">
            <a:avLst/>
          </a:prstGeom>
          <a:noFill/>
          <a:ln w="25400">
            <a:solidFill>
              <a:srgbClr val="808080"/>
            </a:solidFill>
            <a:round/>
            <a:headEnd/>
            <a:tailEnd type="triangle" w="med" len="med"/>
          </a:ln>
        </p:spPr>
        <p:txBody>
          <a:bodyPr/>
          <a:lstStyle/>
          <a:p>
            <a:endParaRPr lang="en-US"/>
          </a:p>
        </p:txBody>
      </p:sp>
      <p:sp>
        <p:nvSpPr>
          <p:cNvPr id="75836" name="Line 75"/>
          <p:cNvSpPr>
            <a:spLocks noChangeShapeType="1"/>
          </p:cNvSpPr>
          <p:nvPr/>
        </p:nvSpPr>
        <p:spPr bwMode="auto">
          <a:xfrm flipH="1">
            <a:off x="8443726" y="2627313"/>
            <a:ext cx="85725" cy="158750"/>
          </a:xfrm>
          <a:prstGeom prst="line">
            <a:avLst/>
          </a:prstGeom>
          <a:noFill/>
          <a:ln w="25400">
            <a:solidFill>
              <a:srgbClr val="808080"/>
            </a:solidFill>
            <a:round/>
            <a:headEnd/>
            <a:tailEnd type="triangle" w="med" len="med"/>
          </a:ln>
        </p:spPr>
        <p:txBody>
          <a:bodyPr/>
          <a:lstStyle/>
          <a:p>
            <a:endParaRPr lang="en-US"/>
          </a:p>
        </p:txBody>
      </p:sp>
      <p:sp>
        <p:nvSpPr>
          <p:cNvPr id="75837" name="Line 76"/>
          <p:cNvSpPr>
            <a:spLocks noChangeShapeType="1"/>
          </p:cNvSpPr>
          <p:nvPr/>
        </p:nvSpPr>
        <p:spPr bwMode="auto">
          <a:xfrm flipH="1" flipV="1">
            <a:off x="5070288" y="2767013"/>
            <a:ext cx="130175" cy="187325"/>
          </a:xfrm>
          <a:prstGeom prst="line">
            <a:avLst/>
          </a:prstGeom>
          <a:noFill/>
          <a:ln w="25400">
            <a:solidFill>
              <a:srgbClr val="808080"/>
            </a:solidFill>
            <a:round/>
            <a:headEnd/>
            <a:tailEnd type="triangle" w="med" len="med"/>
          </a:ln>
        </p:spPr>
        <p:txBody>
          <a:bodyPr/>
          <a:lstStyle/>
          <a:p>
            <a:endParaRPr lang="en-US"/>
          </a:p>
        </p:txBody>
      </p:sp>
      <p:sp>
        <p:nvSpPr>
          <p:cNvPr id="75838" name="Line 77"/>
          <p:cNvSpPr>
            <a:spLocks noChangeShapeType="1"/>
          </p:cNvSpPr>
          <p:nvPr/>
        </p:nvSpPr>
        <p:spPr bwMode="auto">
          <a:xfrm>
            <a:off x="4755963" y="2395538"/>
            <a:ext cx="131763" cy="158750"/>
          </a:xfrm>
          <a:prstGeom prst="line">
            <a:avLst/>
          </a:prstGeom>
          <a:noFill/>
          <a:ln w="25400">
            <a:solidFill>
              <a:srgbClr val="808080"/>
            </a:solidFill>
            <a:round/>
            <a:headEnd/>
            <a:tailEnd type="triangle" w="med" len="med"/>
          </a:ln>
        </p:spPr>
        <p:txBody>
          <a:bodyPr/>
          <a:lstStyle/>
          <a:p>
            <a:endParaRPr lang="en-US"/>
          </a:p>
        </p:txBody>
      </p:sp>
      <p:sp>
        <p:nvSpPr>
          <p:cNvPr id="75839" name="Oval 53"/>
          <p:cNvSpPr>
            <a:spLocks noChangeArrowheads="1"/>
          </p:cNvSpPr>
          <p:nvPr/>
        </p:nvSpPr>
        <p:spPr bwMode="auto">
          <a:xfrm>
            <a:off x="5279838" y="2576513"/>
            <a:ext cx="160338" cy="160337"/>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40" name="Oval 54"/>
          <p:cNvSpPr>
            <a:spLocks noChangeArrowheads="1"/>
          </p:cNvSpPr>
          <p:nvPr/>
        </p:nvSpPr>
        <p:spPr bwMode="auto">
          <a:xfrm>
            <a:off x="6008501" y="2576513"/>
            <a:ext cx="160337" cy="160337"/>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41" name="Oval 57"/>
          <p:cNvSpPr>
            <a:spLocks noChangeArrowheads="1"/>
          </p:cNvSpPr>
          <p:nvPr/>
        </p:nvSpPr>
        <p:spPr bwMode="auto">
          <a:xfrm>
            <a:off x="7842063" y="2782888"/>
            <a:ext cx="160338" cy="160337"/>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42" name="Oval 58"/>
          <p:cNvSpPr>
            <a:spLocks noChangeArrowheads="1"/>
          </p:cNvSpPr>
          <p:nvPr/>
        </p:nvSpPr>
        <p:spPr bwMode="auto">
          <a:xfrm>
            <a:off x="6962588" y="2647950"/>
            <a:ext cx="160338"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43" name="Oval 59"/>
          <p:cNvSpPr>
            <a:spLocks noChangeArrowheads="1"/>
          </p:cNvSpPr>
          <p:nvPr/>
        </p:nvSpPr>
        <p:spPr bwMode="auto">
          <a:xfrm>
            <a:off x="5660838" y="2576513"/>
            <a:ext cx="160338" cy="160337"/>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44" name="Oval 61"/>
          <p:cNvSpPr>
            <a:spLocks noChangeArrowheads="1"/>
          </p:cNvSpPr>
          <p:nvPr/>
        </p:nvSpPr>
        <p:spPr bwMode="auto">
          <a:xfrm>
            <a:off x="7400738" y="2705572"/>
            <a:ext cx="160338"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45" name="Oval 78"/>
          <p:cNvSpPr>
            <a:spLocks noChangeArrowheads="1"/>
          </p:cNvSpPr>
          <p:nvPr/>
        </p:nvSpPr>
        <p:spPr bwMode="auto">
          <a:xfrm>
            <a:off x="4886138" y="4550576"/>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46" name="Oval 79"/>
          <p:cNvSpPr>
            <a:spLocks noChangeArrowheads="1"/>
          </p:cNvSpPr>
          <p:nvPr/>
        </p:nvSpPr>
        <p:spPr bwMode="auto">
          <a:xfrm>
            <a:off x="6373626" y="4550576"/>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47" name="Oval 81"/>
          <p:cNvSpPr>
            <a:spLocks noChangeArrowheads="1"/>
          </p:cNvSpPr>
          <p:nvPr/>
        </p:nvSpPr>
        <p:spPr bwMode="auto">
          <a:xfrm>
            <a:off x="8232588" y="4828389"/>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49" name="Line 83"/>
          <p:cNvSpPr>
            <a:spLocks noChangeShapeType="1"/>
          </p:cNvSpPr>
          <p:nvPr/>
        </p:nvSpPr>
        <p:spPr bwMode="auto">
          <a:xfrm flipH="1">
            <a:off x="6591113" y="4172751"/>
            <a:ext cx="1695450" cy="420688"/>
          </a:xfrm>
          <a:prstGeom prst="line">
            <a:avLst/>
          </a:prstGeom>
          <a:noFill/>
          <a:ln w="25400">
            <a:solidFill>
              <a:srgbClr val="808080"/>
            </a:solidFill>
            <a:round/>
            <a:headEnd/>
            <a:tailEnd type="triangle" w="med" len="med"/>
          </a:ln>
        </p:spPr>
        <p:txBody>
          <a:bodyPr/>
          <a:lstStyle/>
          <a:p>
            <a:endParaRPr lang="en-US"/>
          </a:p>
        </p:txBody>
      </p:sp>
      <p:sp>
        <p:nvSpPr>
          <p:cNvPr id="75850" name="Line 84"/>
          <p:cNvSpPr>
            <a:spLocks noChangeShapeType="1"/>
          </p:cNvSpPr>
          <p:nvPr/>
        </p:nvSpPr>
        <p:spPr bwMode="auto">
          <a:xfrm flipH="1" flipV="1">
            <a:off x="6621276" y="4679164"/>
            <a:ext cx="422275" cy="30162"/>
          </a:xfrm>
          <a:prstGeom prst="line">
            <a:avLst/>
          </a:prstGeom>
          <a:noFill/>
          <a:ln w="25400">
            <a:solidFill>
              <a:srgbClr val="808080"/>
            </a:solidFill>
            <a:round/>
            <a:headEnd/>
            <a:tailEnd type="triangle" w="med" len="med"/>
          </a:ln>
        </p:spPr>
        <p:txBody>
          <a:bodyPr/>
          <a:lstStyle/>
          <a:p>
            <a:endParaRPr lang="en-US"/>
          </a:p>
        </p:txBody>
      </p:sp>
      <p:sp>
        <p:nvSpPr>
          <p:cNvPr id="75851" name="Line 86"/>
          <p:cNvSpPr>
            <a:spLocks noChangeShapeType="1"/>
          </p:cNvSpPr>
          <p:nvPr/>
        </p:nvSpPr>
        <p:spPr bwMode="auto">
          <a:xfrm flipV="1">
            <a:off x="6068826" y="4650589"/>
            <a:ext cx="233362" cy="14287"/>
          </a:xfrm>
          <a:prstGeom prst="line">
            <a:avLst/>
          </a:prstGeom>
          <a:noFill/>
          <a:ln w="25400">
            <a:solidFill>
              <a:srgbClr val="808080"/>
            </a:solidFill>
            <a:round/>
            <a:headEnd/>
            <a:tailEnd type="triangle" w="med" len="med"/>
          </a:ln>
        </p:spPr>
        <p:txBody>
          <a:bodyPr/>
          <a:lstStyle/>
          <a:p>
            <a:endParaRPr lang="en-US"/>
          </a:p>
        </p:txBody>
      </p:sp>
      <p:sp>
        <p:nvSpPr>
          <p:cNvPr id="75852" name="Freeform 88"/>
          <p:cNvSpPr>
            <a:spLocks/>
          </p:cNvSpPr>
          <p:nvPr/>
        </p:nvSpPr>
        <p:spPr bwMode="auto">
          <a:xfrm>
            <a:off x="5111563" y="4372776"/>
            <a:ext cx="1233488" cy="176213"/>
          </a:xfrm>
          <a:custGeom>
            <a:avLst/>
            <a:gdLst>
              <a:gd name="T0" fmla="*/ 0 w 777"/>
              <a:gd name="T1" fmla="*/ 2147483647 h 111"/>
              <a:gd name="T2" fmla="*/ 2147483647 w 777"/>
              <a:gd name="T3" fmla="*/ 2147483647 h 111"/>
              <a:gd name="T4" fmla="*/ 2147483647 w 777"/>
              <a:gd name="T5" fmla="*/ 2147483647 h 111"/>
              <a:gd name="T6" fmla="*/ 0 60000 65536"/>
              <a:gd name="T7" fmla="*/ 0 60000 65536"/>
              <a:gd name="T8" fmla="*/ 0 60000 65536"/>
              <a:gd name="T9" fmla="*/ 0 w 777"/>
              <a:gd name="T10" fmla="*/ 0 h 111"/>
              <a:gd name="T11" fmla="*/ 777 w 777"/>
              <a:gd name="T12" fmla="*/ 111 h 111"/>
            </a:gdLst>
            <a:ahLst/>
            <a:cxnLst>
              <a:cxn ang="T6">
                <a:pos x="T0" y="T1"/>
              </a:cxn>
              <a:cxn ang="T7">
                <a:pos x="T2" y="T3"/>
              </a:cxn>
              <a:cxn ang="T8">
                <a:pos x="T4" y="T5"/>
              </a:cxn>
            </a:cxnLst>
            <a:rect l="T9" t="T10" r="T11" b="T12"/>
            <a:pathLst>
              <a:path w="777" h="111">
                <a:moveTo>
                  <a:pt x="0" y="111"/>
                </a:moveTo>
                <a:cubicBezTo>
                  <a:pt x="64" y="91"/>
                  <a:pt x="255" y="2"/>
                  <a:pt x="384" y="1"/>
                </a:cubicBezTo>
                <a:cubicBezTo>
                  <a:pt x="513" y="0"/>
                  <a:pt x="652" y="44"/>
                  <a:pt x="777" y="102"/>
                </a:cubicBezTo>
              </a:path>
            </a:pathLst>
          </a:custGeom>
          <a:noFill/>
          <a:ln w="38100">
            <a:solidFill>
              <a:srgbClr val="808080"/>
            </a:solidFill>
            <a:round/>
            <a:headEnd type="triangle" w="med" len="med"/>
            <a:tailEnd type="triangle" w="med" len="med"/>
          </a:ln>
        </p:spPr>
        <p:txBody>
          <a:bodyPr/>
          <a:lstStyle/>
          <a:p>
            <a:endParaRPr lang="en-US"/>
          </a:p>
        </p:txBody>
      </p:sp>
      <p:sp>
        <p:nvSpPr>
          <p:cNvPr id="75853" name="Freeform 89"/>
          <p:cNvSpPr>
            <a:spLocks/>
          </p:cNvSpPr>
          <p:nvPr/>
        </p:nvSpPr>
        <p:spPr bwMode="auto">
          <a:xfrm>
            <a:off x="6614926" y="4220376"/>
            <a:ext cx="1631950" cy="560388"/>
          </a:xfrm>
          <a:custGeom>
            <a:avLst/>
            <a:gdLst>
              <a:gd name="T0" fmla="*/ 0 w 1028"/>
              <a:gd name="T1" fmla="*/ 2147483647 h 353"/>
              <a:gd name="T2" fmla="*/ 2147483647 w 1028"/>
              <a:gd name="T3" fmla="*/ 2147483647 h 353"/>
              <a:gd name="T4" fmla="*/ 2147483647 w 1028"/>
              <a:gd name="T5" fmla="*/ 2147483647 h 353"/>
              <a:gd name="T6" fmla="*/ 0 60000 65536"/>
              <a:gd name="T7" fmla="*/ 0 60000 65536"/>
              <a:gd name="T8" fmla="*/ 0 60000 65536"/>
              <a:gd name="T9" fmla="*/ 0 w 1028"/>
              <a:gd name="T10" fmla="*/ 0 h 353"/>
              <a:gd name="T11" fmla="*/ 1028 w 1028"/>
              <a:gd name="T12" fmla="*/ 353 h 353"/>
            </a:gdLst>
            <a:ahLst/>
            <a:cxnLst>
              <a:cxn ang="T6">
                <a:pos x="T0" y="T1"/>
              </a:cxn>
              <a:cxn ang="T7">
                <a:pos x="T2" y="T3"/>
              </a:cxn>
              <a:cxn ang="T8">
                <a:pos x="T4" y="T5"/>
              </a:cxn>
            </a:cxnLst>
            <a:rect l="T9" t="T10" r="T11" b="T12"/>
            <a:pathLst>
              <a:path w="1028" h="353">
                <a:moveTo>
                  <a:pt x="0" y="176"/>
                </a:moveTo>
                <a:cubicBezTo>
                  <a:pt x="75" y="152"/>
                  <a:pt x="267" y="0"/>
                  <a:pt x="438" y="29"/>
                </a:cubicBezTo>
                <a:cubicBezTo>
                  <a:pt x="609" y="58"/>
                  <a:pt x="905" y="286"/>
                  <a:pt x="1028" y="353"/>
                </a:cubicBezTo>
              </a:path>
            </a:pathLst>
          </a:custGeom>
          <a:noFill/>
          <a:ln w="38100">
            <a:solidFill>
              <a:srgbClr val="808080"/>
            </a:solidFill>
            <a:round/>
            <a:headEnd type="triangle" w="med" len="med"/>
            <a:tailEnd type="triangle" w="med" len="med"/>
          </a:ln>
        </p:spPr>
        <p:txBody>
          <a:bodyPr/>
          <a:lstStyle/>
          <a:p>
            <a:endParaRPr lang="en-US"/>
          </a:p>
        </p:txBody>
      </p:sp>
      <p:sp>
        <p:nvSpPr>
          <p:cNvPr id="75854" name="Line 90"/>
          <p:cNvSpPr>
            <a:spLocks noChangeShapeType="1"/>
          </p:cNvSpPr>
          <p:nvPr/>
        </p:nvSpPr>
        <p:spPr bwMode="auto">
          <a:xfrm>
            <a:off x="7911913" y="4853789"/>
            <a:ext cx="290513" cy="44450"/>
          </a:xfrm>
          <a:prstGeom prst="line">
            <a:avLst/>
          </a:prstGeom>
          <a:noFill/>
          <a:ln w="25400">
            <a:solidFill>
              <a:srgbClr val="808080"/>
            </a:solidFill>
            <a:round/>
            <a:headEnd/>
            <a:tailEnd type="triangle" w="med" len="med"/>
          </a:ln>
        </p:spPr>
        <p:txBody>
          <a:bodyPr/>
          <a:lstStyle/>
          <a:p>
            <a:endParaRPr lang="en-US"/>
          </a:p>
        </p:txBody>
      </p:sp>
      <p:sp>
        <p:nvSpPr>
          <p:cNvPr id="75855" name="Line 91"/>
          <p:cNvSpPr>
            <a:spLocks noChangeShapeType="1"/>
          </p:cNvSpPr>
          <p:nvPr/>
        </p:nvSpPr>
        <p:spPr bwMode="auto">
          <a:xfrm flipH="1">
            <a:off x="5140138" y="4650589"/>
            <a:ext cx="217488" cy="0"/>
          </a:xfrm>
          <a:prstGeom prst="line">
            <a:avLst/>
          </a:prstGeom>
          <a:noFill/>
          <a:ln w="25400">
            <a:solidFill>
              <a:srgbClr val="808080"/>
            </a:solidFill>
            <a:round/>
            <a:headEnd/>
            <a:tailEnd type="triangle" w="med" len="med"/>
          </a:ln>
        </p:spPr>
        <p:txBody>
          <a:bodyPr/>
          <a:lstStyle/>
          <a:p>
            <a:endParaRPr lang="en-US"/>
          </a:p>
        </p:txBody>
      </p:sp>
      <p:sp>
        <p:nvSpPr>
          <p:cNvPr id="75856" name="Line 92"/>
          <p:cNvSpPr>
            <a:spLocks noChangeShapeType="1"/>
          </p:cNvSpPr>
          <p:nvPr/>
        </p:nvSpPr>
        <p:spPr bwMode="auto">
          <a:xfrm flipH="1">
            <a:off x="6475226" y="3969551"/>
            <a:ext cx="44450" cy="520700"/>
          </a:xfrm>
          <a:prstGeom prst="line">
            <a:avLst/>
          </a:prstGeom>
          <a:noFill/>
          <a:ln w="25400">
            <a:solidFill>
              <a:srgbClr val="808080"/>
            </a:solidFill>
            <a:round/>
            <a:headEnd/>
            <a:tailEnd type="triangle" w="med" len="med"/>
          </a:ln>
        </p:spPr>
        <p:txBody>
          <a:bodyPr/>
          <a:lstStyle/>
          <a:p>
            <a:endParaRPr lang="en-US"/>
          </a:p>
        </p:txBody>
      </p:sp>
      <p:sp>
        <p:nvSpPr>
          <p:cNvPr id="75857" name="Line 93"/>
          <p:cNvSpPr>
            <a:spLocks noChangeShapeType="1"/>
          </p:cNvSpPr>
          <p:nvPr/>
        </p:nvSpPr>
        <p:spPr bwMode="auto">
          <a:xfrm flipV="1">
            <a:off x="6475226" y="4810926"/>
            <a:ext cx="0" cy="260350"/>
          </a:xfrm>
          <a:prstGeom prst="line">
            <a:avLst/>
          </a:prstGeom>
          <a:noFill/>
          <a:ln w="25400">
            <a:solidFill>
              <a:srgbClr val="808080"/>
            </a:solidFill>
            <a:round/>
            <a:headEnd/>
            <a:tailEnd type="triangle" w="med" len="med"/>
          </a:ln>
        </p:spPr>
        <p:txBody>
          <a:bodyPr/>
          <a:lstStyle/>
          <a:p>
            <a:endParaRPr lang="en-US"/>
          </a:p>
        </p:txBody>
      </p:sp>
      <p:sp>
        <p:nvSpPr>
          <p:cNvPr id="75858" name="Line 94"/>
          <p:cNvSpPr>
            <a:spLocks noChangeShapeType="1"/>
          </p:cNvSpPr>
          <p:nvPr/>
        </p:nvSpPr>
        <p:spPr bwMode="auto">
          <a:xfrm flipV="1">
            <a:off x="8130988" y="5056989"/>
            <a:ext cx="130175" cy="130175"/>
          </a:xfrm>
          <a:prstGeom prst="line">
            <a:avLst/>
          </a:prstGeom>
          <a:noFill/>
          <a:ln w="25400">
            <a:solidFill>
              <a:srgbClr val="808080"/>
            </a:solidFill>
            <a:round/>
            <a:headEnd/>
            <a:tailEnd type="triangle" w="med" len="med"/>
          </a:ln>
        </p:spPr>
        <p:txBody>
          <a:bodyPr/>
          <a:lstStyle/>
          <a:p>
            <a:endParaRPr lang="en-US"/>
          </a:p>
        </p:txBody>
      </p:sp>
      <p:sp>
        <p:nvSpPr>
          <p:cNvPr id="75859" name="Line 95"/>
          <p:cNvSpPr>
            <a:spLocks noChangeShapeType="1"/>
          </p:cNvSpPr>
          <p:nvPr/>
        </p:nvSpPr>
        <p:spPr bwMode="auto">
          <a:xfrm flipH="1">
            <a:off x="8435788" y="4622014"/>
            <a:ext cx="85725" cy="158750"/>
          </a:xfrm>
          <a:prstGeom prst="line">
            <a:avLst/>
          </a:prstGeom>
          <a:noFill/>
          <a:ln w="25400">
            <a:solidFill>
              <a:srgbClr val="808080"/>
            </a:solidFill>
            <a:round/>
            <a:headEnd/>
            <a:tailEnd type="triangle" w="med" len="med"/>
          </a:ln>
        </p:spPr>
        <p:txBody>
          <a:bodyPr/>
          <a:lstStyle/>
          <a:p>
            <a:endParaRPr lang="en-US"/>
          </a:p>
        </p:txBody>
      </p:sp>
      <p:sp>
        <p:nvSpPr>
          <p:cNvPr id="75860" name="Line 96"/>
          <p:cNvSpPr>
            <a:spLocks noChangeShapeType="1"/>
          </p:cNvSpPr>
          <p:nvPr/>
        </p:nvSpPr>
        <p:spPr bwMode="auto">
          <a:xfrm flipH="1" flipV="1">
            <a:off x="5062351" y="4761714"/>
            <a:ext cx="1087437" cy="534987"/>
          </a:xfrm>
          <a:prstGeom prst="line">
            <a:avLst/>
          </a:prstGeom>
          <a:noFill/>
          <a:ln w="25400">
            <a:solidFill>
              <a:srgbClr val="808080"/>
            </a:solidFill>
            <a:round/>
            <a:headEnd/>
            <a:tailEnd type="triangle" w="med" len="med"/>
          </a:ln>
        </p:spPr>
        <p:txBody>
          <a:bodyPr/>
          <a:lstStyle/>
          <a:p>
            <a:endParaRPr lang="en-US"/>
          </a:p>
        </p:txBody>
      </p:sp>
      <p:sp>
        <p:nvSpPr>
          <p:cNvPr id="75861" name="Line 97"/>
          <p:cNvSpPr>
            <a:spLocks noChangeShapeType="1"/>
          </p:cNvSpPr>
          <p:nvPr/>
        </p:nvSpPr>
        <p:spPr bwMode="auto">
          <a:xfrm>
            <a:off x="4748026" y="4390239"/>
            <a:ext cx="131762" cy="158750"/>
          </a:xfrm>
          <a:prstGeom prst="line">
            <a:avLst/>
          </a:prstGeom>
          <a:noFill/>
          <a:ln w="25400">
            <a:solidFill>
              <a:srgbClr val="808080"/>
            </a:solidFill>
            <a:round/>
            <a:headEnd/>
            <a:tailEnd type="triangle" w="med" len="med"/>
          </a:ln>
        </p:spPr>
        <p:txBody>
          <a:bodyPr/>
          <a:lstStyle/>
          <a:p>
            <a:endParaRPr lang="en-US"/>
          </a:p>
        </p:txBody>
      </p:sp>
      <p:sp>
        <p:nvSpPr>
          <p:cNvPr id="75862" name="Oval 98"/>
          <p:cNvSpPr>
            <a:spLocks noChangeArrowheads="1"/>
          </p:cNvSpPr>
          <p:nvPr/>
        </p:nvSpPr>
        <p:spPr bwMode="auto">
          <a:xfrm>
            <a:off x="5271901" y="4571214"/>
            <a:ext cx="160337" cy="160337"/>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63" name="Oval 99"/>
          <p:cNvSpPr>
            <a:spLocks noChangeArrowheads="1"/>
          </p:cNvSpPr>
          <p:nvPr/>
        </p:nvSpPr>
        <p:spPr bwMode="auto">
          <a:xfrm>
            <a:off x="6000563" y="4577564"/>
            <a:ext cx="160338" cy="160337"/>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64" name="Oval 100"/>
          <p:cNvSpPr>
            <a:spLocks noChangeArrowheads="1"/>
          </p:cNvSpPr>
          <p:nvPr/>
        </p:nvSpPr>
        <p:spPr bwMode="auto">
          <a:xfrm>
            <a:off x="7834126" y="4777589"/>
            <a:ext cx="160337" cy="160337"/>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65" name="Oval 101"/>
          <p:cNvSpPr>
            <a:spLocks noChangeArrowheads="1"/>
          </p:cNvSpPr>
          <p:nvPr/>
        </p:nvSpPr>
        <p:spPr bwMode="auto">
          <a:xfrm>
            <a:off x="6954651" y="4642651"/>
            <a:ext cx="160337"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66" name="Oval 104"/>
          <p:cNvSpPr>
            <a:spLocks noChangeArrowheads="1"/>
          </p:cNvSpPr>
          <p:nvPr/>
        </p:nvSpPr>
        <p:spPr bwMode="auto">
          <a:xfrm>
            <a:off x="6432363" y="3867951"/>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67" name="Oval 107"/>
          <p:cNvSpPr>
            <a:spLocks noChangeArrowheads="1"/>
          </p:cNvSpPr>
          <p:nvPr/>
        </p:nvSpPr>
        <p:spPr bwMode="auto">
          <a:xfrm>
            <a:off x="6399026" y="5007776"/>
            <a:ext cx="160337" cy="160338"/>
          </a:xfrm>
          <a:prstGeom prst="ellipse">
            <a:avLst/>
          </a:prstGeom>
          <a:solidFill>
            <a:schemeClr val="accent3">
              <a:lumMod val="20000"/>
              <a:lumOff val="80000"/>
            </a:schemeClr>
          </a:solidFill>
          <a:ln w="19050">
            <a:solidFill>
              <a:schemeClr val="accent3">
                <a:lumMod val="50000"/>
              </a:schemeClr>
            </a:solidFill>
            <a:round/>
            <a:headEnd/>
            <a:tailEnd/>
          </a:ln>
        </p:spPr>
        <p:txBody>
          <a:bodyPr wrap="none" anchor="ctr"/>
          <a:lstStyle/>
          <a:p>
            <a:endParaRPr lang="en-US"/>
          </a:p>
        </p:txBody>
      </p:sp>
      <p:sp>
        <p:nvSpPr>
          <p:cNvPr id="75868" name="Line 108"/>
          <p:cNvSpPr>
            <a:spLocks noChangeShapeType="1"/>
          </p:cNvSpPr>
          <p:nvPr/>
        </p:nvSpPr>
        <p:spPr bwMode="auto">
          <a:xfrm flipV="1">
            <a:off x="6149788" y="4774414"/>
            <a:ext cx="246063" cy="566737"/>
          </a:xfrm>
          <a:prstGeom prst="line">
            <a:avLst/>
          </a:prstGeom>
          <a:noFill/>
          <a:ln w="25400">
            <a:solidFill>
              <a:srgbClr val="808080"/>
            </a:solidFill>
            <a:round/>
            <a:headEnd/>
            <a:tailEnd type="triangle" w="med" len="med"/>
          </a:ln>
        </p:spPr>
        <p:txBody>
          <a:bodyPr/>
          <a:lstStyle/>
          <a:p>
            <a:endParaRPr lang="en-US"/>
          </a:p>
        </p:txBody>
      </p:sp>
      <p:sp>
        <p:nvSpPr>
          <p:cNvPr id="75869" name="Line 109"/>
          <p:cNvSpPr>
            <a:spLocks noChangeShapeType="1"/>
          </p:cNvSpPr>
          <p:nvPr/>
        </p:nvSpPr>
        <p:spPr bwMode="auto">
          <a:xfrm flipH="1" flipV="1">
            <a:off x="7440426" y="3918751"/>
            <a:ext cx="885825" cy="261938"/>
          </a:xfrm>
          <a:prstGeom prst="line">
            <a:avLst/>
          </a:prstGeom>
          <a:noFill/>
          <a:ln w="25400">
            <a:solidFill>
              <a:srgbClr val="808080"/>
            </a:solidFill>
            <a:round/>
            <a:headEnd/>
            <a:tailEnd type="triangle" w="med" len="med"/>
          </a:ln>
        </p:spPr>
        <p:txBody>
          <a:bodyPr/>
          <a:lstStyle/>
          <a:p>
            <a:endParaRPr lang="en-US"/>
          </a:p>
        </p:txBody>
      </p:sp>
      <p:sp>
        <p:nvSpPr>
          <p:cNvPr id="75870" name="Line 110"/>
          <p:cNvSpPr>
            <a:spLocks noChangeShapeType="1"/>
          </p:cNvSpPr>
          <p:nvPr/>
        </p:nvSpPr>
        <p:spPr bwMode="auto">
          <a:xfrm flipH="1">
            <a:off x="6584763" y="3861601"/>
            <a:ext cx="755650" cy="579438"/>
          </a:xfrm>
          <a:prstGeom prst="line">
            <a:avLst/>
          </a:prstGeom>
          <a:noFill/>
          <a:ln w="25400">
            <a:solidFill>
              <a:srgbClr val="808080"/>
            </a:solidFill>
            <a:round/>
            <a:headEnd/>
            <a:tailEnd type="triangle" w="med" len="med"/>
          </a:ln>
        </p:spPr>
        <p:txBody>
          <a:bodyPr/>
          <a:lstStyle/>
          <a:p>
            <a:endParaRPr lang="en-US"/>
          </a:p>
        </p:txBody>
      </p:sp>
      <p:sp>
        <p:nvSpPr>
          <p:cNvPr id="75871" name="Oval 80"/>
          <p:cNvSpPr>
            <a:spLocks noChangeArrowheads="1"/>
          </p:cNvSpPr>
          <p:nvPr/>
        </p:nvSpPr>
        <p:spPr bwMode="auto">
          <a:xfrm>
            <a:off x="8210363" y="4079089"/>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72" name="Oval 105"/>
          <p:cNvSpPr>
            <a:spLocks noChangeArrowheads="1"/>
          </p:cNvSpPr>
          <p:nvPr/>
        </p:nvSpPr>
        <p:spPr bwMode="auto">
          <a:xfrm>
            <a:off x="7238813" y="3790164"/>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73" name="Oval 106"/>
          <p:cNvSpPr>
            <a:spLocks noChangeArrowheads="1"/>
          </p:cNvSpPr>
          <p:nvPr/>
        </p:nvSpPr>
        <p:spPr bwMode="auto">
          <a:xfrm>
            <a:off x="6056126" y="5233201"/>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75874" name="Oval 51"/>
          <p:cNvSpPr>
            <a:spLocks noChangeArrowheads="1"/>
          </p:cNvSpPr>
          <p:nvPr/>
        </p:nvSpPr>
        <p:spPr bwMode="auto">
          <a:xfrm>
            <a:off x="8218301" y="2084388"/>
            <a:ext cx="203200" cy="203200"/>
          </a:xfrm>
          <a:prstGeom prst="ellipse">
            <a:avLst/>
          </a:prstGeom>
          <a:solidFill>
            <a:schemeClr val="accent4">
              <a:lumMod val="20000"/>
              <a:lumOff val="80000"/>
            </a:schemeClr>
          </a:solidFill>
          <a:ln w="25400">
            <a:solidFill>
              <a:schemeClr val="accent5">
                <a:lumMod val="50000"/>
              </a:schemeClr>
            </a:solidFill>
            <a:round/>
            <a:headEnd/>
            <a:tailEnd/>
          </a:ln>
        </p:spPr>
        <p:txBody>
          <a:bodyPr wrap="none" anchor="ctr"/>
          <a:lstStyle/>
          <a:p>
            <a:endParaRPr lang="en-US"/>
          </a:p>
        </p:txBody>
      </p:sp>
      <p:sp>
        <p:nvSpPr>
          <p:cNvPr id="99" name="Rounded Rectangle 98"/>
          <p:cNvSpPr/>
          <p:nvPr/>
        </p:nvSpPr>
        <p:spPr bwMode="auto">
          <a:xfrm>
            <a:off x="420367" y="1689894"/>
            <a:ext cx="4114800" cy="1828800"/>
          </a:xfrm>
          <a:prstGeom prst="roundRect">
            <a:avLst>
              <a:gd name="adj" fmla="val 767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805" name="Text Box 24"/>
          <p:cNvSpPr txBox="1">
            <a:spLocks noChangeArrowheads="1"/>
          </p:cNvSpPr>
          <p:nvPr/>
        </p:nvSpPr>
        <p:spPr bwMode="auto">
          <a:xfrm>
            <a:off x="559123" y="1554865"/>
            <a:ext cx="579646" cy="246221"/>
          </a:xfrm>
          <a:prstGeom prst="rect">
            <a:avLst/>
          </a:prstGeom>
          <a:solidFill>
            <a:schemeClr val="bg1"/>
          </a:solidFill>
          <a:ln w="9525">
            <a:noFill/>
            <a:miter lim="800000"/>
            <a:headEnd/>
            <a:tailEnd/>
          </a:ln>
        </p:spPr>
        <p:txBody>
          <a:bodyPr wrap="none" lIns="45720" tIns="0" rIns="45720" bIns="0">
            <a:spAutoFit/>
          </a:bodyPr>
          <a:lstStyle/>
          <a:p>
            <a:r>
              <a:rPr lang="en-US" sz="1600" b="1" dirty="0">
                <a:latin typeface="Agency FB" pitchFamily="34" charset="0"/>
              </a:rPr>
              <a:t>Stage 1</a:t>
            </a:r>
          </a:p>
        </p:txBody>
      </p:sp>
      <p:sp>
        <p:nvSpPr>
          <p:cNvPr id="100" name="Rounded Rectangle 99"/>
          <p:cNvSpPr/>
          <p:nvPr/>
        </p:nvSpPr>
        <p:spPr bwMode="auto">
          <a:xfrm>
            <a:off x="423542" y="3680626"/>
            <a:ext cx="4114800" cy="1828800"/>
          </a:xfrm>
          <a:prstGeom prst="roundRect">
            <a:avLst>
              <a:gd name="adj" fmla="val 767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1" name="Rounded Rectangle 100"/>
          <p:cNvSpPr/>
          <p:nvPr/>
        </p:nvSpPr>
        <p:spPr bwMode="auto">
          <a:xfrm>
            <a:off x="4648014" y="1689015"/>
            <a:ext cx="4114800" cy="1828800"/>
          </a:xfrm>
          <a:prstGeom prst="roundRect">
            <a:avLst>
              <a:gd name="adj" fmla="val 767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2" name="Rounded Rectangle 101"/>
          <p:cNvSpPr/>
          <p:nvPr/>
        </p:nvSpPr>
        <p:spPr bwMode="auto">
          <a:xfrm>
            <a:off x="4649634" y="3684909"/>
            <a:ext cx="4114800" cy="1828800"/>
          </a:xfrm>
          <a:prstGeom prst="roundRect">
            <a:avLst>
              <a:gd name="adj" fmla="val 767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819" name="Text Box 40"/>
          <p:cNvSpPr txBox="1">
            <a:spLocks noChangeArrowheads="1"/>
          </p:cNvSpPr>
          <p:nvPr/>
        </p:nvSpPr>
        <p:spPr bwMode="auto">
          <a:xfrm>
            <a:off x="565473" y="3561034"/>
            <a:ext cx="621324" cy="246221"/>
          </a:xfrm>
          <a:prstGeom prst="rect">
            <a:avLst/>
          </a:prstGeom>
          <a:solidFill>
            <a:schemeClr val="bg1"/>
          </a:solidFill>
          <a:ln w="9525">
            <a:noFill/>
            <a:miter lim="800000"/>
            <a:headEnd/>
            <a:tailEnd/>
          </a:ln>
        </p:spPr>
        <p:txBody>
          <a:bodyPr wrap="none" lIns="45720" tIns="0" rIns="45720" bIns="0">
            <a:spAutoFit/>
          </a:bodyPr>
          <a:lstStyle/>
          <a:p>
            <a:r>
              <a:rPr lang="en-US" sz="1600" b="1" dirty="0">
                <a:latin typeface="Agency FB" pitchFamily="34" charset="0"/>
              </a:rPr>
              <a:t>Stage 2</a:t>
            </a:r>
          </a:p>
        </p:txBody>
      </p:sp>
      <p:sp>
        <p:nvSpPr>
          <p:cNvPr id="75823" name="Text Box 62"/>
          <p:cNvSpPr txBox="1">
            <a:spLocks noChangeArrowheads="1"/>
          </p:cNvSpPr>
          <p:nvPr/>
        </p:nvSpPr>
        <p:spPr bwMode="auto">
          <a:xfrm>
            <a:off x="4781177" y="1559805"/>
            <a:ext cx="626133" cy="246221"/>
          </a:xfrm>
          <a:prstGeom prst="rect">
            <a:avLst/>
          </a:prstGeom>
          <a:solidFill>
            <a:schemeClr val="bg1"/>
          </a:solidFill>
          <a:ln w="9525">
            <a:noFill/>
            <a:miter lim="800000"/>
            <a:headEnd/>
            <a:tailEnd/>
          </a:ln>
        </p:spPr>
        <p:txBody>
          <a:bodyPr wrap="none" lIns="45720" tIns="0" rIns="45720" bIns="0">
            <a:spAutoFit/>
          </a:bodyPr>
          <a:lstStyle/>
          <a:p>
            <a:r>
              <a:rPr lang="en-US" sz="1600" b="1" dirty="0">
                <a:latin typeface="Agency FB" pitchFamily="34" charset="0"/>
              </a:rPr>
              <a:t>Stage 3</a:t>
            </a:r>
          </a:p>
        </p:txBody>
      </p:sp>
      <p:sp>
        <p:nvSpPr>
          <p:cNvPr id="75848" name="Text Box 82"/>
          <p:cNvSpPr txBox="1">
            <a:spLocks noChangeArrowheads="1"/>
          </p:cNvSpPr>
          <p:nvPr/>
        </p:nvSpPr>
        <p:spPr bwMode="auto">
          <a:xfrm>
            <a:off x="4773241" y="3560945"/>
            <a:ext cx="624530" cy="246221"/>
          </a:xfrm>
          <a:prstGeom prst="rect">
            <a:avLst/>
          </a:prstGeom>
          <a:solidFill>
            <a:schemeClr val="bg1"/>
          </a:solidFill>
          <a:ln w="9525">
            <a:noFill/>
            <a:miter lim="800000"/>
            <a:headEnd/>
            <a:tailEnd/>
          </a:ln>
        </p:spPr>
        <p:txBody>
          <a:bodyPr wrap="none" lIns="45720" tIns="0" rIns="45720" bIns="0">
            <a:spAutoFit/>
          </a:bodyPr>
          <a:lstStyle/>
          <a:p>
            <a:r>
              <a:rPr lang="en-US" sz="1600" b="1" dirty="0">
                <a:latin typeface="Agency FB" pitchFamily="34" charset="0"/>
              </a:rPr>
              <a:t>Stage 4</a:t>
            </a:r>
          </a:p>
        </p:txBody>
      </p:sp>
      <p:sp>
        <p:nvSpPr>
          <p:cNvPr id="103"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70862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pPr eaLnBrk="1" hangingPunct="1"/>
            <a:r>
              <a:rPr lang="en-US"/>
              <a:t>Network Effect of Strategic Alliances</a:t>
            </a:r>
          </a:p>
        </p:txBody>
      </p:sp>
      <p:sp>
        <p:nvSpPr>
          <p:cNvPr id="76804" name="Rectangle 5"/>
          <p:cNvSpPr>
            <a:spLocks noChangeArrowheads="1"/>
          </p:cNvSpPr>
          <p:nvPr/>
        </p:nvSpPr>
        <p:spPr bwMode="auto">
          <a:xfrm>
            <a:off x="561975" y="1497013"/>
            <a:ext cx="3971925" cy="4556125"/>
          </a:xfrm>
          <a:prstGeom prst="rect">
            <a:avLst/>
          </a:prstGeom>
          <a:noFill/>
          <a:ln w="25400">
            <a:solidFill>
              <a:srgbClr val="808080"/>
            </a:solidFill>
            <a:miter lim="800000"/>
            <a:headEnd/>
            <a:tailEnd/>
          </a:ln>
        </p:spPr>
        <p:txBody>
          <a:bodyPr wrap="none" anchor="ctr"/>
          <a:lstStyle/>
          <a:p>
            <a:endParaRPr lang="en-US">
              <a:latin typeface="Agency FB" panose="020B0503020202020204" pitchFamily="34" charset="0"/>
            </a:endParaRPr>
          </a:p>
        </p:txBody>
      </p:sp>
      <p:sp>
        <p:nvSpPr>
          <p:cNvPr id="76805" name="Rectangle 6"/>
          <p:cNvSpPr>
            <a:spLocks noChangeArrowheads="1"/>
          </p:cNvSpPr>
          <p:nvPr/>
        </p:nvSpPr>
        <p:spPr bwMode="auto">
          <a:xfrm>
            <a:off x="4611688" y="1497013"/>
            <a:ext cx="3971925" cy="4556125"/>
          </a:xfrm>
          <a:prstGeom prst="rect">
            <a:avLst/>
          </a:prstGeom>
          <a:noFill/>
          <a:ln w="25400">
            <a:solidFill>
              <a:srgbClr val="808080"/>
            </a:solidFill>
            <a:miter lim="800000"/>
            <a:headEnd/>
            <a:tailEnd/>
          </a:ln>
        </p:spPr>
        <p:txBody>
          <a:bodyPr wrap="none" anchor="ctr"/>
          <a:lstStyle/>
          <a:p>
            <a:endParaRPr lang="en-US">
              <a:latin typeface="Agency FB" panose="020B0503020202020204" pitchFamily="34" charset="0"/>
            </a:endParaRPr>
          </a:p>
        </p:txBody>
      </p:sp>
      <p:sp>
        <p:nvSpPr>
          <p:cNvPr id="76806" name="Oval 7"/>
          <p:cNvSpPr>
            <a:spLocks noChangeArrowheads="1"/>
          </p:cNvSpPr>
          <p:nvPr/>
        </p:nvSpPr>
        <p:spPr bwMode="auto">
          <a:xfrm>
            <a:off x="758825" y="1671638"/>
            <a:ext cx="3449638" cy="2162175"/>
          </a:xfrm>
          <a:prstGeom prst="ellipse">
            <a:avLst/>
          </a:prstGeom>
          <a:noFill/>
          <a:ln w="25400">
            <a:solidFill>
              <a:srgbClr val="969696"/>
            </a:solidFill>
            <a:prstDash val="dash"/>
            <a:round/>
            <a:headEnd/>
            <a:tailEnd/>
          </a:ln>
        </p:spPr>
        <p:txBody>
          <a:bodyPr wrap="none" anchor="ctr"/>
          <a:lstStyle/>
          <a:p>
            <a:endParaRPr lang="en-US">
              <a:latin typeface="Agency FB" panose="020B0503020202020204" pitchFamily="34" charset="0"/>
            </a:endParaRPr>
          </a:p>
        </p:txBody>
      </p:sp>
      <p:sp>
        <p:nvSpPr>
          <p:cNvPr id="76807" name="Oval 9"/>
          <p:cNvSpPr>
            <a:spLocks noChangeArrowheads="1"/>
          </p:cNvSpPr>
          <p:nvPr/>
        </p:nvSpPr>
        <p:spPr bwMode="auto">
          <a:xfrm>
            <a:off x="682625" y="3195638"/>
            <a:ext cx="1204913" cy="1152525"/>
          </a:xfrm>
          <a:prstGeom prst="ellipse">
            <a:avLst/>
          </a:prstGeom>
          <a:noFill/>
          <a:ln w="25400">
            <a:solidFill>
              <a:srgbClr val="969696"/>
            </a:solidFill>
            <a:prstDash val="dash"/>
            <a:round/>
            <a:headEnd/>
            <a:tailEnd/>
          </a:ln>
        </p:spPr>
        <p:txBody>
          <a:bodyPr wrap="none" anchor="ctr"/>
          <a:lstStyle/>
          <a:p>
            <a:endParaRPr lang="en-US">
              <a:latin typeface="Agency FB" panose="020B0503020202020204" pitchFamily="34" charset="0"/>
            </a:endParaRPr>
          </a:p>
        </p:txBody>
      </p:sp>
      <p:sp>
        <p:nvSpPr>
          <p:cNvPr id="76808" name="Oval 10"/>
          <p:cNvSpPr>
            <a:spLocks noChangeArrowheads="1"/>
          </p:cNvSpPr>
          <p:nvPr/>
        </p:nvSpPr>
        <p:spPr bwMode="auto">
          <a:xfrm>
            <a:off x="750888" y="4344988"/>
            <a:ext cx="3575050" cy="1527175"/>
          </a:xfrm>
          <a:prstGeom prst="ellipse">
            <a:avLst/>
          </a:prstGeom>
          <a:noFill/>
          <a:ln w="25400">
            <a:solidFill>
              <a:srgbClr val="969696"/>
            </a:solidFill>
            <a:prstDash val="dash"/>
            <a:round/>
            <a:headEnd/>
            <a:tailEnd/>
          </a:ln>
        </p:spPr>
        <p:txBody>
          <a:bodyPr wrap="none" anchor="ctr"/>
          <a:lstStyle/>
          <a:p>
            <a:endParaRPr lang="en-US">
              <a:latin typeface="Agency FB" panose="020B0503020202020204" pitchFamily="34" charset="0"/>
            </a:endParaRPr>
          </a:p>
        </p:txBody>
      </p:sp>
      <p:sp>
        <p:nvSpPr>
          <p:cNvPr id="76809" name="Oval 11"/>
          <p:cNvSpPr>
            <a:spLocks noChangeArrowheads="1"/>
          </p:cNvSpPr>
          <p:nvPr/>
        </p:nvSpPr>
        <p:spPr bwMode="auto">
          <a:xfrm>
            <a:off x="2759075" y="4521200"/>
            <a:ext cx="912813" cy="766763"/>
          </a:xfrm>
          <a:prstGeom prst="ellipse">
            <a:avLst/>
          </a:prstGeom>
          <a:noFill/>
          <a:ln w="25400">
            <a:solidFill>
              <a:srgbClr val="969696"/>
            </a:solidFill>
            <a:prstDash val="dash"/>
            <a:round/>
            <a:headEnd/>
            <a:tailEnd/>
          </a:ln>
        </p:spPr>
        <p:txBody>
          <a:bodyPr wrap="none" anchor="ctr"/>
          <a:lstStyle/>
          <a:p>
            <a:endParaRPr lang="en-US">
              <a:latin typeface="Agency FB" panose="020B0503020202020204" pitchFamily="34" charset="0"/>
            </a:endParaRPr>
          </a:p>
        </p:txBody>
      </p:sp>
      <p:sp>
        <p:nvSpPr>
          <p:cNvPr id="76810" name="Line 25"/>
          <p:cNvSpPr>
            <a:spLocks noChangeShapeType="1"/>
          </p:cNvSpPr>
          <p:nvPr/>
        </p:nvSpPr>
        <p:spPr bwMode="auto">
          <a:xfrm flipV="1">
            <a:off x="3386138" y="2505075"/>
            <a:ext cx="531812" cy="93663"/>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11" name="Line 26"/>
          <p:cNvSpPr>
            <a:spLocks noChangeShapeType="1"/>
          </p:cNvSpPr>
          <p:nvPr/>
        </p:nvSpPr>
        <p:spPr bwMode="auto">
          <a:xfrm flipV="1">
            <a:off x="3287713" y="2603500"/>
            <a:ext cx="117475" cy="741363"/>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12" name="Line 27"/>
          <p:cNvSpPr>
            <a:spLocks noChangeShapeType="1"/>
          </p:cNvSpPr>
          <p:nvPr/>
        </p:nvSpPr>
        <p:spPr bwMode="auto">
          <a:xfrm flipH="1" flipV="1">
            <a:off x="1811338" y="2551113"/>
            <a:ext cx="1549400" cy="58737"/>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13" name="Line 28"/>
          <p:cNvSpPr>
            <a:spLocks noChangeShapeType="1"/>
          </p:cNvSpPr>
          <p:nvPr/>
        </p:nvSpPr>
        <p:spPr bwMode="auto">
          <a:xfrm flipH="1" flipV="1">
            <a:off x="2855913" y="2162175"/>
            <a:ext cx="522287" cy="406400"/>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14" name="Line 29"/>
          <p:cNvSpPr>
            <a:spLocks noChangeShapeType="1"/>
          </p:cNvSpPr>
          <p:nvPr/>
        </p:nvSpPr>
        <p:spPr bwMode="auto">
          <a:xfrm flipV="1">
            <a:off x="2566988" y="2619375"/>
            <a:ext cx="788987" cy="965200"/>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15" name="Line 30"/>
          <p:cNvSpPr>
            <a:spLocks noChangeShapeType="1"/>
          </p:cNvSpPr>
          <p:nvPr/>
        </p:nvSpPr>
        <p:spPr bwMode="auto">
          <a:xfrm flipH="1" flipV="1">
            <a:off x="1825625" y="2552700"/>
            <a:ext cx="427038" cy="434975"/>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16" name="Line 31"/>
          <p:cNvSpPr>
            <a:spLocks noChangeShapeType="1"/>
          </p:cNvSpPr>
          <p:nvPr/>
        </p:nvSpPr>
        <p:spPr bwMode="auto">
          <a:xfrm flipH="1">
            <a:off x="1062038" y="2536825"/>
            <a:ext cx="779462" cy="198438"/>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17" name="Line 32"/>
          <p:cNvSpPr>
            <a:spLocks noChangeShapeType="1"/>
          </p:cNvSpPr>
          <p:nvPr/>
        </p:nvSpPr>
        <p:spPr bwMode="auto">
          <a:xfrm>
            <a:off x="1754188" y="2071688"/>
            <a:ext cx="50800" cy="396875"/>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18" name="Line 33"/>
          <p:cNvSpPr>
            <a:spLocks noChangeShapeType="1"/>
          </p:cNvSpPr>
          <p:nvPr/>
        </p:nvSpPr>
        <p:spPr bwMode="auto">
          <a:xfrm flipV="1">
            <a:off x="1479550" y="2549525"/>
            <a:ext cx="341313" cy="871538"/>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19" name="Line 34"/>
          <p:cNvSpPr>
            <a:spLocks noChangeShapeType="1"/>
          </p:cNvSpPr>
          <p:nvPr/>
        </p:nvSpPr>
        <p:spPr bwMode="auto">
          <a:xfrm flipV="1">
            <a:off x="987425" y="2563813"/>
            <a:ext cx="820738" cy="1236662"/>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20" name="Line 35"/>
          <p:cNvSpPr>
            <a:spLocks noChangeShapeType="1"/>
          </p:cNvSpPr>
          <p:nvPr/>
        </p:nvSpPr>
        <p:spPr bwMode="auto">
          <a:xfrm flipV="1">
            <a:off x="982663" y="3421063"/>
            <a:ext cx="512762" cy="361950"/>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21" name="Line 36"/>
          <p:cNvSpPr>
            <a:spLocks noChangeShapeType="1"/>
          </p:cNvSpPr>
          <p:nvPr/>
        </p:nvSpPr>
        <p:spPr bwMode="auto">
          <a:xfrm>
            <a:off x="981075" y="3800475"/>
            <a:ext cx="519113" cy="261938"/>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22" name="Line 39"/>
          <p:cNvSpPr>
            <a:spLocks noChangeShapeType="1"/>
          </p:cNvSpPr>
          <p:nvPr/>
        </p:nvSpPr>
        <p:spPr bwMode="auto">
          <a:xfrm flipH="1">
            <a:off x="1801813" y="2139950"/>
            <a:ext cx="1081087" cy="398463"/>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23" name="Line 41"/>
          <p:cNvSpPr>
            <a:spLocks noChangeShapeType="1"/>
          </p:cNvSpPr>
          <p:nvPr/>
        </p:nvSpPr>
        <p:spPr bwMode="auto">
          <a:xfrm flipH="1" flipV="1">
            <a:off x="1824038" y="2559050"/>
            <a:ext cx="204787" cy="2460625"/>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24" name="Line 42"/>
          <p:cNvSpPr>
            <a:spLocks noChangeShapeType="1"/>
          </p:cNvSpPr>
          <p:nvPr/>
        </p:nvSpPr>
        <p:spPr bwMode="auto">
          <a:xfrm flipH="1">
            <a:off x="2092325" y="4840288"/>
            <a:ext cx="1171575" cy="207962"/>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25" name="Line 46"/>
          <p:cNvSpPr>
            <a:spLocks noChangeShapeType="1"/>
          </p:cNvSpPr>
          <p:nvPr/>
        </p:nvSpPr>
        <p:spPr bwMode="auto">
          <a:xfrm flipV="1">
            <a:off x="2038350" y="2589213"/>
            <a:ext cx="1363663" cy="2486025"/>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26" name="Line 47"/>
          <p:cNvSpPr>
            <a:spLocks noChangeShapeType="1"/>
          </p:cNvSpPr>
          <p:nvPr/>
        </p:nvSpPr>
        <p:spPr bwMode="auto">
          <a:xfrm flipH="1" flipV="1">
            <a:off x="2078038" y="5095875"/>
            <a:ext cx="1370012" cy="434975"/>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27" name="Oval 13"/>
          <p:cNvSpPr>
            <a:spLocks noChangeArrowheads="1"/>
          </p:cNvSpPr>
          <p:nvPr/>
        </p:nvSpPr>
        <p:spPr bwMode="auto">
          <a:xfrm>
            <a:off x="3273425" y="2473325"/>
            <a:ext cx="249238" cy="249238"/>
          </a:xfrm>
          <a:prstGeom prst="ellipse">
            <a:avLst/>
          </a:prstGeom>
          <a:solidFill>
            <a:srgbClr val="99CCFF"/>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28" name="Oval 14"/>
          <p:cNvSpPr>
            <a:spLocks noChangeArrowheads="1"/>
          </p:cNvSpPr>
          <p:nvPr/>
        </p:nvSpPr>
        <p:spPr bwMode="auto">
          <a:xfrm>
            <a:off x="1690688" y="2417763"/>
            <a:ext cx="249237" cy="249237"/>
          </a:xfrm>
          <a:prstGeom prst="ellipse">
            <a:avLst/>
          </a:prstGeom>
          <a:solidFill>
            <a:srgbClr val="3366FF"/>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29" name="Oval 23"/>
          <p:cNvSpPr>
            <a:spLocks noChangeArrowheads="1"/>
          </p:cNvSpPr>
          <p:nvPr/>
        </p:nvSpPr>
        <p:spPr bwMode="auto">
          <a:xfrm>
            <a:off x="868363" y="3663950"/>
            <a:ext cx="249237" cy="249238"/>
          </a:xfrm>
          <a:prstGeom prst="ellipse">
            <a:avLst/>
          </a:prstGeom>
          <a:solidFill>
            <a:srgbClr val="FFCC00"/>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30" name="Oval 38"/>
          <p:cNvSpPr>
            <a:spLocks noChangeArrowheads="1"/>
          </p:cNvSpPr>
          <p:nvPr/>
        </p:nvSpPr>
        <p:spPr bwMode="auto">
          <a:xfrm>
            <a:off x="3124200" y="4716463"/>
            <a:ext cx="249238" cy="249237"/>
          </a:xfrm>
          <a:prstGeom prst="ellipse">
            <a:avLst/>
          </a:prstGeom>
          <a:solidFill>
            <a:srgbClr val="008000"/>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31" name="Line 48"/>
          <p:cNvSpPr>
            <a:spLocks noChangeShapeType="1"/>
          </p:cNvSpPr>
          <p:nvPr/>
        </p:nvSpPr>
        <p:spPr bwMode="auto">
          <a:xfrm flipH="1">
            <a:off x="1439863" y="5059363"/>
            <a:ext cx="601662" cy="438150"/>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32" name="Line 49"/>
          <p:cNvSpPr>
            <a:spLocks noChangeShapeType="1"/>
          </p:cNvSpPr>
          <p:nvPr/>
        </p:nvSpPr>
        <p:spPr bwMode="auto">
          <a:xfrm flipH="1" flipV="1">
            <a:off x="1311275" y="4867275"/>
            <a:ext cx="704850" cy="187325"/>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33" name="Oval 37"/>
          <p:cNvSpPr>
            <a:spLocks noChangeArrowheads="1"/>
          </p:cNvSpPr>
          <p:nvPr/>
        </p:nvSpPr>
        <p:spPr bwMode="auto">
          <a:xfrm>
            <a:off x="1924050" y="4938713"/>
            <a:ext cx="249238" cy="249237"/>
          </a:xfrm>
          <a:prstGeom prst="ellipse">
            <a:avLst/>
          </a:prstGeom>
          <a:solidFill>
            <a:srgbClr val="99CC00"/>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34" name="Oval 15"/>
          <p:cNvSpPr>
            <a:spLocks noChangeArrowheads="1"/>
          </p:cNvSpPr>
          <p:nvPr/>
        </p:nvSpPr>
        <p:spPr bwMode="auto">
          <a:xfrm>
            <a:off x="3217863" y="3208338"/>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35" name="Oval 16"/>
          <p:cNvSpPr>
            <a:spLocks noChangeArrowheads="1"/>
          </p:cNvSpPr>
          <p:nvPr/>
        </p:nvSpPr>
        <p:spPr bwMode="auto">
          <a:xfrm>
            <a:off x="2787650" y="2073275"/>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36" name="Oval 17"/>
          <p:cNvSpPr>
            <a:spLocks noChangeArrowheads="1"/>
          </p:cNvSpPr>
          <p:nvPr/>
        </p:nvSpPr>
        <p:spPr bwMode="auto">
          <a:xfrm>
            <a:off x="1670050" y="1978025"/>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37" name="Oval 18"/>
          <p:cNvSpPr>
            <a:spLocks noChangeArrowheads="1"/>
          </p:cNvSpPr>
          <p:nvPr/>
        </p:nvSpPr>
        <p:spPr bwMode="auto">
          <a:xfrm>
            <a:off x="971550" y="2630488"/>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38" name="Oval 19"/>
          <p:cNvSpPr>
            <a:spLocks noChangeArrowheads="1"/>
          </p:cNvSpPr>
          <p:nvPr/>
        </p:nvSpPr>
        <p:spPr bwMode="auto">
          <a:xfrm>
            <a:off x="2162175" y="2889250"/>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39" name="Oval 20"/>
          <p:cNvSpPr>
            <a:spLocks noChangeArrowheads="1"/>
          </p:cNvSpPr>
          <p:nvPr/>
        </p:nvSpPr>
        <p:spPr bwMode="auto">
          <a:xfrm>
            <a:off x="1389063" y="3311525"/>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40" name="Oval 21"/>
          <p:cNvSpPr>
            <a:spLocks noChangeArrowheads="1"/>
          </p:cNvSpPr>
          <p:nvPr/>
        </p:nvSpPr>
        <p:spPr bwMode="auto">
          <a:xfrm>
            <a:off x="3816350" y="2416175"/>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41" name="Oval 22"/>
          <p:cNvSpPr>
            <a:spLocks noChangeArrowheads="1"/>
          </p:cNvSpPr>
          <p:nvPr/>
        </p:nvSpPr>
        <p:spPr bwMode="auto">
          <a:xfrm>
            <a:off x="2465388" y="3486150"/>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42" name="Oval 24"/>
          <p:cNvSpPr>
            <a:spLocks noChangeArrowheads="1"/>
          </p:cNvSpPr>
          <p:nvPr/>
        </p:nvSpPr>
        <p:spPr bwMode="auto">
          <a:xfrm>
            <a:off x="1428750" y="3983038"/>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43" name="Oval 43"/>
          <p:cNvSpPr>
            <a:spLocks noChangeArrowheads="1"/>
          </p:cNvSpPr>
          <p:nvPr/>
        </p:nvSpPr>
        <p:spPr bwMode="auto">
          <a:xfrm>
            <a:off x="1249363" y="4775200"/>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44" name="Oval 44"/>
          <p:cNvSpPr>
            <a:spLocks noChangeArrowheads="1"/>
          </p:cNvSpPr>
          <p:nvPr/>
        </p:nvSpPr>
        <p:spPr bwMode="auto">
          <a:xfrm>
            <a:off x="1370013" y="5373688"/>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45" name="Oval 45"/>
          <p:cNvSpPr>
            <a:spLocks noChangeArrowheads="1"/>
          </p:cNvSpPr>
          <p:nvPr/>
        </p:nvSpPr>
        <p:spPr bwMode="auto">
          <a:xfrm>
            <a:off x="3381375" y="5432425"/>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46" name="Oval 50"/>
          <p:cNvSpPr>
            <a:spLocks noChangeArrowheads="1"/>
          </p:cNvSpPr>
          <p:nvPr/>
        </p:nvSpPr>
        <p:spPr bwMode="auto">
          <a:xfrm>
            <a:off x="4784725" y="1652588"/>
            <a:ext cx="3449638" cy="2162175"/>
          </a:xfrm>
          <a:prstGeom prst="ellipse">
            <a:avLst/>
          </a:prstGeom>
          <a:noFill/>
          <a:ln w="25400">
            <a:solidFill>
              <a:srgbClr val="969696"/>
            </a:solidFill>
            <a:prstDash val="dash"/>
            <a:round/>
            <a:headEnd/>
            <a:tailEnd/>
          </a:ln>
        </p:spPr>
        <p:txBody>
          <a:bodyPr wrap="none" anchor="ctr"/>
          <a:lstStyle/>
          <a:p>
            <a:endParaRPr lang="en-US">
              <a:latin typeface="Agency FB" panose="020B0503020202020204" pitchFamily="34" charset="0"/>
            </a:endParaRPr>
          </a:p>
        </p:txBody>
      </p:sp>
      <p:sp>
        <p:nvSpPr>
          <p:cNvPr id="76847" name="Oval 51"/>
          <p:cNvSpPr>
            <a:spLocks noChangeArrowheads="1"/>
          </p:cNvSpPr>
          <p:nvPr/>
        </p:nvSpPr>
        <p:spPr bwMode="auto">
          <a:xfrm>
            <a:off x="4708525" y="3176588"/>
            <a:ext cx="1204913" cy="1152525"/>
          </a:xfrm>
          <a:prstGeom prst="ellipse">
            <a:avLst/>
          </a:prstGeom>
          <a:noFill/>
          <a:ln w="25400">
            <a:solidFill>
              <a:srgbClr val="969696"/>
            </a:solidFill>
            <a:prstDash val="dash"/>
            <a:round/>
            <a:headEnd/>
            <a:tailEnd/>
          </a:ln>
        </p:spPr>
        <p:txBody>
          <a:bodyPr wrap="none" anchor="ctr"/>
          <a:lstStyle/>
          <a:p>
            <a:endParaRPr lang="en-US">
              <a:latin typeface="Agency FB" panose="020B0503020202020204" pitchFamily="34" charset="0"/>
            </a:endParaRPr>
          </a:p>
        </p:txBody>
      </p:sp>
      <p:sp>
        <p:nvSpPr>
          <p:cNvPr id="76848" name="Oval 52"/>
          <p:cNvSpPr>
            <a:spLocks noChangeArrowheads="1"/>
          </p:cNvSpPr>
          <p:nvPr/>
        </p:nvSpPr>
        <p:spPr bwMode="auto">
          <a:xfrm>
            <a:off x="4776788" y="4325938"/>
            <a:ext cx="3575050" cy="1527175"/>
          </a:xfrm>
          <a:prstGeom prst="ellipse">
            <a:avLst/>
          </a:prstGeom>
          <a:noFill/>
          <a:ln w="25400">
            <a:solidFill>
              <a:srgbClr val="969696"/>
            </a:solidFill>
            <a:prstDash val="dash"/>
            <a:round/>
            <a:headEnd/>
            <a:tailEnd/>
          </a:ln>
        </p:spPr>
        <p:txBody>
          <a:bodyPr wrap="none" anchor="ctr"/>
          <a:lstStyle/>
          <a:p>
            <a:endParaRPr lang="en-US">
              <a:latin typeface="Agency FB" panose="020B0503020202020204" pitchFamily="34" charset="0"/>
            </a:endParaRPr>
          </a:p>
        </p:txBody>
      </p:sp>
      <p:sp>
        <p:nvSpPr>
          <p:cNvPr id="76849" name="Oval 53"/>
          <p:cNvSpPr>
            <a:spLocks noChangeArrowheads="1"/>
          </p:cNvSpPr>
          <p:nvPr/>
        </p:nvSpPr>
        <p:spPr bwMode="auto">
          <a:xfrm>
            <a:off x="6784975" y="4502150"/>
            <a:ext cx="912813" cy="766763"/>
          </a:xfrm>
          <a:prstGeom prst="ellipse">
            <a:avLst/>
          </a:prstGeom>
          <a:noFill/>
          <a:ln w="25400">
            <a:solidFill>
              <a:srgbClr val="969696"/>
            </a:solidFill>
            <a:prstDash val="dash"/>
            <a:round/>
            <a:headEnd/>
            <a:tailEnd/>
          </a:ln>
        </p:spPr>
        <p:txBody>
          <a:bodyPr wrap="none" anchor="ctr"/>
          <a:lstStyle/>
          <a:p>
            <a:endParaRPr lang="en-US">
              <a:latin typeface="Agency FB" panose="020B0503020202020204" pitchFamily="34" charset="0"/>
            </a:endParaRPr>
          </a:p>
        </p:txBody>
      </p:sp>
      <p:sp>
        <p:nvSpPr>
          <p:cNvPr id="76850" name="Line 54"/>
          <p:cNvSpPr>
            <a:spLocks noChangeShapeType="1"/>
          </p:cNvSpPr>
          <p:nvPr/>
        </p:nvSpPr>
        <p:spPr bwMode="auto">
          <a:xfrm flipV="1">
            <a:off x="7412038" y="2486025"/>
            <a:ext cx="531812" cy="93663"/>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51" name="Line 55"/>
          <p:cNvSpPr>
            <a:spLocks noChangeShapeType="1"/>
          </p:cNvSpPr>
          <p:nvPr/>
        </p:nvSpPr>
        <p:spPr bwMode="auto">
          <a:xfrm flipV="1">
            <a:off x="7313613" y="2584450"/>
            <a:ext cx="117475" cy="741363"/>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52" name="Line 56"/>
          <p:cNvSpPr>
            <a:spLocks noChangeShapeType="1"/>
          </p:cNvSpPr>
          <p:nvPr/>
        </p:nvSpPr>
        <p:spPr bwMode="auto">
          <a:xfrm flipH="1" flipV="1">
            <a:off x="5837238" y="2532063"/>
            <a:ext cx="1549400" cy="58737"/>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53" name="Line 57"/>
          <p:cNvSpPr>
            <a:spLocks noChangeShapeType="1"/>
          </p:cNvSpPr>
          <p:nvPr/>
        </p:nvSpPr>
        <p:spPr bwMode="auto">
          <a:xfrm flipH="1" flipV="1">
            <a:off x="6881813" y="2143125"/>
            <a:ext cx="522287" cy="406400"/>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54" name="Line 58"/>
          <p:cNvSpPr>
            <a:spLocks noChangeShapeType="1"/>
          </p:cNvSpPr>
          <p:nvPr/>
        </p:nvSpPr>
        <p:spPr bwMode="auto">
          <a:xfrm flipV="1">
            <a:off x="6592888" y="2600325"/>
            <a:ext cx="788987" cy="965200"/>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55" name="Line 59"/>
          <p:cNvSpPr>
            <a:spLocks noChangeShapeType="1"/>
          </p:cNvSpPr>
          <p:nvPr/>
        </p:nvSpPr>
        <p:spPr bwMode="auto">
          <a:xfrm flipH="1" flipV="1">
            <a:off x="5851525" y="2533650"/>
            <a:ext cx="415925" cy="414338"/>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56" name="Line 60"/>
          <p:cNvSpPr>
            <a:spLocks noChangeShapeType="1"/>
          </p:cNvSpPr>
          <p:nvPr/>
        </p:nvSpPr>
        <p:spPr bwMode="auto">
          <a:xfrm flipH="1">
            <a:off x="5087938" y="2517775"/>
            <a:ext cx="779462" cy="198438"/>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57" name="Line 61"/>
          <p:cNvSpPr>
            <a:spLocks noChangeShapeType="1"/>
          </p:cNvSpPr>
          <p:nvPr/>
        </p:nvSpPr>
        <p:spPr bwMode="auto">
          <a:xfrm>
            <a:off x="5780088" y="2052638"/>
            <a:ext cx="50800" cy="396875"/>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58" name="Line 62"/>
          <p:cNvSpPr>
            <a:spLocks noChangeShapeType="1"/>
          </p:cNvSpPr>
          <p:nvPr/>
        </p:nvSpPr>
        <p:spPr bwMode="auto">
          <a:xfrm flipV="1">
            <a:off x="5505450" y="2530475"/>
            <a:ext cx="341313" cy="871538"/>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59" name="Line 64"/>
          <p:cNvSpPr>
            <a:spLocks noChangeShapeType="1"/>
          </p:cNvSpPr>
          <p:nvPr/>
        </p:nvSpPr>
        <p:spPr bwMode="auto">
          <a:xfrm flipV="1">
            <a:off x="5008563" y="3402013"/>
            <a:ext cx="512762" cy="361950"/>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60" name="Line 65"/>
          <p:cNvSpPr>
            <a:spLocks noChangeShapeType="1"/>
          </p:cNvSpPr>
          <p:nvPr/>
        </p:nvSpPr>
        <p:spPr bwMode="auto">
          <a:xfrm>
            <a:off x="5006975" y="3781425"/>
            <a:ext cx="519113" cy="261938"/>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61" name="Line 66"/>
          <p:cNvSpPr>
            <a:spLocks noChangeShapeType="1"/>
          </p:cNvSpPr>
          <p:nvPr/>
        </p:nvSpPr>
        <p:spPr bwMode="auto">
          <a:xfrm flipH="1">
            <a:off x="5827713" y="2120900"/>
            <a:ext cx="1081087" cy="398463"/>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62" name="Line 67"/>
          <p:cNvSpPr>
            <a:spLocks noChangeShapeType="1"/>
          </p:cNvSpPr>
          <p:nvPr/>
        </p:nvSpPr>
        <p:spPr bwMode="auto">
          <a:xfrm flipH="1" flipV="1">
            <a:off x="4999038" y="3775075"/>
            <a:ext cx="1055687" cy="1225550"/>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63" name="Line 68"/>
          <p:cNvSpPr>
            <a:spLocks noChangeShapeType="1"/>
          </p:cNvSpPr>
          <p:nvPr/>
        </p:nvSpPr>
        <p:spPr bwMode="auto">
          <a:xfrm flipH="1">
            <a:off x="6118225" y="4821238"/>
            <a:ext cx="1171575" cy="207962"/>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64" name="Line 69"/>
          <p:cNvSpPr>
            <a:spLocks noChangeShapeType="1"/>
          </p:cNvSpPr>
          <p:nvPr/>
        </p:nvSpPr>
        <p:spPr bwMode="auto">
          <a:xfrm flipV="1">
            <a:off x="6064250" y="2570163"/>
            <a:ext cx="1363663" cy="2486025"/>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65" name="Line 70"/>
          <p:cNvSpPr>
            <a:spLocks noChangeShapeType="1"/>
          </p:cNvSpPr>
          <p:nvPr/>
        </p:nvSpPr>
        <p:spPr bwMode="auto">
          <a:xfrm flipH="1" flipV="1">
            <a:off x="6103938" y="5076825"/>
            <a:ext cx="1370012" cy="434975"/>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66" name="Oval 72"/>
          <p:cNvSpPr>
            <a:spLocks noChangeArrowheads="1"/>
          </p:cNvSpPr>
          <p:nvPr/>
        </p:nvSpPr>
        <p:spPr bwMode="auto">
          <a:xfrm>
            <a:off x="5716588" y="2398713"/>
            <a:ext cx="249237" cy="249237"/>
          </a:xfrm>
          <a:prstGeom prst="ellipse">
            <a:avLst/>
          </a:prstGeom>
          <a:solidFill>
            <a:srgbClr val="3366FF"/>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67" name="Oval 74"/>
          <p:cNvSpPr>
            <a:spLocks noChangeArrowheads="1"/>
          </p:cNvSpPr>
          <p:nvPr/>
        </p:nvSpPr>
        <p:spPr bwMode="auto">
          <a:xfrm>
            <a:off x="7150100" y="4697413"/>
            <a:ext cx="249238" cy="249237"/>
          </a:xfrm>
          <a:prstGeom prst="ellipse">
            <a:avLst/>
          </a:prstGeom>
          <a:solidFill>
            <a:srgbClr val="008000"/>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68" name="Line 75"/>
          <p:cNvSpPr>
            <a:spLocks noChangeShapeType="1"/>
          </p:cNvSpPr>
          <p:nvPr/>
        </p:nvSpPr>
        <p:spPr bwMode="auto">
          <a:xfrm flipH="1">
            <a:off x="5465763" y="5040313"/>
            <a:ext cx="601662" cy="438150"/>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69" name="Line 76"/>
          <p:cNvSpPr>
            <a:spLocks noChangeShapeType="1"/>
          </p:cNvSpPr>
          <p:nvPr/>
        </p:nvSpPr>
        <p:spPr bwMode="auto">
          <a:xfrm flipH="1" flipV="1">
            <a:off x="5337175" y="4848225"/>
            <a:ext cx="704850" cy="187325"/>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70" name="Oval 77"/>
          <p:cNvSpPr>
            <a:spLocks noChangeArrowheads="1"/>
          </p:cNvSpPr>
          <p:nvPr/>
        </p:nvSpPr>
        <p:spPr bwMode="auto">
          <a:xfrm>
            <a:off x="5949950" y="4919663"/>
            <a:ext cx="249238" cy="249237"/>
          </a:xfrm>
          <a:prstGeom prst="ellipse">
            <a:avLst/>
          </a:prstGeom>
          <a:solidFill>
            <a:srgbClr val="FF0000"/>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71" name="Oval 78"/>
          <p:cNvSpPr>
            <a:spLocks noChangeArrowheads="1"/>
          </p:cNvSpPr>
          <p:nvPr/>
        </p:nvSpPr>
        <p:spPr bwMode="auto">
          <a:xfrm>
            <a:off x="7243763" y="3189288"/>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72" name="Oval 79"/>
          <p:cNvSpPr>
            <a:spLocks noChangeArrowheads="1"/>
          </p:cNvSpPr>
          <p:nvPr/>
        </p:nvSpPr>
        <p:spPr bwMode="auto">
          <a:xfrm>
            <a:off x="6813550" y="2054225"/>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73" name="Oval 83"/>
          <p:cNvSpPr>
            <a:spLocks noChangeArrowheads="1"/>
          </p:cNvSpPr>
          <p:nvPr/>
        </p:nvSpPr>
        <p:spPr bwMode="auto">
          <a:xfrm>
            <a:off x="5414963" y="3292475"/>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74" name="Oval 84"/>
          <p:cNvSpPr>
            <a:spLocks noChangeArrowheads="1"/>
          </p:cNvSpPr>
          <p:nvPr/>
        </p:nvSpPr>
        <p:spPr bwMode="auto">
          <a:xfrm>
            <a:off x="7842250" y="2397125"/>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75" name="Oval 85"/>
          <p:cNvSpPr>
            <a:spLocks noChangeArrowheads="1"/>
          </p:cNvSpPr>
          <p:nvPr/>
        </p:nvSpPr>
        <p:spPr bwMode="auto">
          <a:xfrm>
            <a:off x="6491288" y="3467100"/>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76" name="Oval 86"/>
          <p:cNvSpPr>
            <a:spLocks noChangeArrowheads="1"/>
          </p:cNvSpPr>
          <p:nvPr/>
        </p:nvSpPr>
        <p:spPr bwMode="auto">
          <a:xfrm>
            <a:off x="5454650" y="3963988"/>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77" name="Oval 87"/>
          <p:cNvSpPr>
            <a:spLocks noChangeArrowheads="1"/>
          </p:cNvSpPr>
          <p:nvPr/>
        </p:nvSpPr>
        <p:spPr bwMode="auto">
          <a:xfrm>
            <a:off x="5275263" y="4756150"/>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78" name="Oval 88"/>
          <p:cNvSpPr>
            <a:spLocks noChangeArrowheads="1"/>
          </p:cNvSpPr>
          <p:nvPr/>
        </p:nvSpPr>
        <p:spPr bwMode="auto">
          <a:xfrm>
            <a:off x="5395913" y="5354638"/>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79" name="Oval 89"/>
          <p:cNvSpPr>
            <a:spLocks noChangeArrowheads="1"/>
          </p:cNvSpPr>
          <p:nvPr/>
        </p:nvSpPr>
        <p:spPr bwMode="auto">
          <a:xfrm>
            <a:off x="7407275" y="5413375"/>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80" name="Line 90"/>
          <p:cNvSpPr>
            <a:spLocks noChangeShapeType="1"/>
          </p:cNvSpPr>
          <p:nvPr/>
        </p:nvSpPr>
        <p:spPr bwMode="auto">
          <a:xfrm flipV="1">
            <a:off x="6245225" y="2597150"/>
            <a:ext cx="1163638" cy="382588"/>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81" name="Line 91"/>
          <p:cNvSpPr>
            <a:spLocks noChangeShapeType="1"/>
          </p:cNvSpPr>
          <p:nvPr/>
        </p:nvSpPr>
        <p:spPr bwMode="auto">
          <a:xfrm>
            <a:off x="5784850" y="2052638"/>
            <a:ext cx="1598613" cy="541337"/>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82" name="Line 92"/>
          <p:cNvSpPr>
            <a:spLocks noChangeShapeType="1"/>
          </p:cNvSpPr>
          <p:nvPr/>
        </p:nvSpPr>
        <p:spPr bwMode="auto">
          <a:xfrm flipV="1">
            <a:off x="4995863" y="2603500"/>
            <a:ext cx="2409825" cy="1154113"/>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83" name="Line 93"/>
          <p:cNvSpPr>
            <a:spLocks noChangeShapeType="1"/>
          </p:cNvSpPr>
          <p:nvPr/>
        </p:nvSpPr>
        <p:spPr bwMode="auto">
          <a:xfrm flipV="1">
            <a:off x="5002213" y="2693988"/>
            <a:ext cx="103187" cy="1069975"/>
          </a:xfrm>
          <a:prstGeom prst="line">
            <a:avLst/>
          </a:prstGeom>
          <a:noFill/>
          <a:ln w="25400">
            <a:solidFill>
              <a:srgbClr val="808080"/>
            </a:solidFill>
            <a:round/>
            <a:headEnd/>
            <a:tailEnd/>
          </a:ln>
        </p:spPr>
        <p:txBody>
          <a:bodyPr/>
          <a:lstStyle/>
          <a:p>
            <a:endParaRPr lang="en-US">
              <a:latin typeface="Agency FB" panose="020B0503020202020204" pitchFamily="34" charset="0"/>
            </a:endParaRPr>
          </a:p>
        </p:txBody>
      </p:sp>
      <p:sp>
        <p:nvSpPr>
          <p:cNvPr id="76884" name="Oval 71"/>
          <p:cNvSpPr>
            <a:spLocks noChangeArrowheads="1"/>
          </p:cNvSpPr>
          <p:nvPr/>
        </p:nvSpPr>
        <p:spPr bwMode="auto">
          <a:xfrm>
            <a:off x="7299325" y="2454275"/>
            <a:ext cx="249238" cy="249238"/>
          </a:xfrm>
          <a:prstGeom prst="ellipse">
            <a:avLst/>
          </a:prstGeom>
          <a:solidFill>
            <a:srgbClr val="FF0000"/>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85" name="Oval 73"/>
          <p:cNvSpPr>
            <a:spLocks noChangeArrowheads="1"/>
          </p:cNvSpPr>
          <p:nvPr/>
        </p:nvSpPr>
        <p:spPr bwMode="auto">
          <a:xfrm>
            <a:off x="4894263" y="3644900"/>
            <a:ext cx="249237" cy="249238"/>
          </a:xfrm>
          <a:prstGeom prst="ellipse">
            <a:avLst/>
          </a:prstGeom>
          <a:solidFill>
            <a:srgbClr val="FF0000"/>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86" name="Oval 80"/>
          <p:cNvSpPr>
            <a:spLocks noChangeArrowheads="1"/>
          </p:cNvSpPr>
          <p:nvPr/>
        </p:nvSpPr>
        <p:spPr bwMode="auto">
          <a:xfrm>
            <a:off x="5695950" y="1958975"/>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87" name="Oval 81"/>
          <p:cNvSpPr>
            <a:spLocks noChangeArrowheads="1"/>
          </p:cNvSpPr>
          <p:nvPr/>
        </p:nvSpPr>
        <p:spPr bwMode="auto">
          <a:xfrm>
            <a:off x="4997450" y="2611438"/>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88" name="Oval 82"/>
          <p:cNvSpPr>
            <a:spLocks noChangeArrowheads="1"/>
          </p:cNvSpPr>
          <p:nvPr/>
        </p:nvSpPr>
        <p:spPr bwMode="auto">
          <a:xfrm>
            <a:off x="6188075" y="2870200"/>
            <a:ext cx="187325" cy="187325"/>
          </a:xfrm>
          <a:prstGeom prst="ellipse">
            <a:avLst/>
          </a:prstGeom>
          <a:solidFill>
            <a:srgbClr val="EAEAEA"/>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76889" name="Text Box 94"/>
          <p:cNvSpPr txBox="1">
            <a:spLocks noChangeArrowheads="1"/>
          </p:cNvSpPr>
          <p:nvPr/>
        </p:nvSpPr>
        <p:spPr bwMode="auto">
          <a:xfrm>
            <a:off x="3273425" y="2176463"/>
            <a:ext cx="277640" cy="338554"/>
          </a:xfrm>
          <a:prstGeom prst="rect">
            <a:avLst/>
          </a:prstGeom>
          <a:noFill/>
          <a:ln w="9525">
            <a:noFill/>
            <a:miter lim="800000"/>
            <a:headEnd/>
            <a:tailEnd/>
          </a:ln>
        </p:spPr>
        <p:txBody>
          <a:bodyPr wrap="none">
            <a:spAutoFit/>
          </a:bodyPr>
          <a:lstStyle/>
          <a:p>
            <a:r>
              <a:rPr lang="en-US" sz="1600" b="1">
                <a:latin typeface="Agency FB" panose="020B0503020202020204" pitchFamily="34" charset="0"/>
              </a:rPr>
              <a:t>A</a:t>
            </a:r>
          </a:p>
        </p:txBody>
      </p:sp>
      <p:sp>
        <p:nvSpPr>
          <p:cNvPr id="76890" name="Text Box 95"/>
          <p:cNvSpPr txBox="1">
            <a:spLocks noChangeArrowheads="1"/>
          </p:cNvSpPr>
          <p:nvPr/>
        </p:nvSpPr>
        <p:spPr bwMode="auto">
          <a:xfrm>
            <a:off x="1462088" y="2214563"/>
            <a:ext cx="287337" cy="336550"/>
          </a:xfrm>
          <a:prstGeom prst="rect">
            <a:avLst/>
          </a:prstGeom>
          <a:noFill/>
          <a:ln w="9525">
            <a:noFill/>
            <a:miter lim="800000"/>
            <a:headEnd/>
            <a:tailEnd/>
          </a:ln>
        </p:spPr>
        <p:txBody>
          <a:bodyPr wrap="none">
            <a:spAutoFit/>
          </a:bodyPr>
          <a:lstStyle/>
          <a:p>
            <a:r>
              <a:rPr lang="en-US" sz="1600" b="1" dirty="0">
                <a:latin typeface="Agency FB" panose="020B0503020202020204" pitchFamily="34" charset="0"/>
              </a:rPr>
              <a:t>B</a:t>
            </a:r>
          </a:p>
        </p:txBody>
      </p:sp>
      <p:sp>
        <p:nvSpPr>
          <p:cNvPr id="76891" name="Text Box 96"/>
          <p:cNvSpPr txBox="1">
            <a:spLocks noChangeArrowheads="1"/>
          </p:cNvSpPr>
          <p:nvPr/>
        </p:nvSpPr>
        <p:spPr bwMode="auto">
          <a:xfrm>
            <a:off x="741363" y="3382963"/>
            <a:ext cx="280846" cy="338554"/>
          </a:xfrm>
          <a:prstGeom prst="rect">
            <a:avLst/>
          </a:prstGeom>
          <a:noFill/>
          <a:ln w="9525">
            <a:noFill/>
            <a:miter lim="800000"/>
            <a:headEnd/>
            <a:tailEnd/>
          </a:ln>
        </p:spPr>
        <p:txBody>
          <a:bodyPr wrap="none">
            <a:spAutoFit/>
          </a:bodyPr>
          <a:lstStyle/>
          <a:p>
            <a:r>
              <a:rPr lang="en-US" sz="1600" b="1">
                <a:latin typeface="Agency FB" panose="020B0503020202020204" pitchFamily="34" charset="0"/>
              </a:rPr>
              <a:t>C</a:t>
            </a:r>
          </a:p>
        </p:txBody>
      </p:sp>
      <p:sp>
        <p:nvSpPr>
          <p:cNvPr id="76892" name="Text Box 97"/>
          <p:cNvSpPr txBox="1">
            <a:spLocks noChangeArrowheads="1"/>
          </p:cNvSpPr>
          <p:nvPr/>
        </p:nvSpPr>
        <p:spPr bwMode="auto">
          <a:xfrm>
            <a:off x="1973263" y="5135563"/>
            <a:ext cx="280846" cy="338554"/>
          </a:xfrm>
          <a:prstGeom prst="rect">
            <a:avLst/>
          </a:prstGeom>
          <a:noFill/>
          <a:ln w="9525">
            <a:noFill/>
            <a:miter lim="800000"/>
            <a:headEnd/>
            <a:tailEnd/>
          </a:ln>
        </p:spPr>
        <p:txBody>
          <a:bodyPr wrap="none">
            <a:spAutoFit/>
          </a:bodyPr>
          <a:lstStyle/>
          <a:p>
            <a:r>
              <a:rPr lang="en-US" sz="1600" b="1">
                <a:latin typeface="Agency FB" panose="020B0503020202020204" pitchFamily="34" charset="0"/>
              </a:rPr>
              <a:t>D</a:t>
            </a:r>
          </a:p>
        </p:txBody>
      </p:sp>
      <p:sp>
        <p:nvSpPr>
          <p:cNvPr id="76893" name="Text Box 98"/>
          <p:cNvSpPr txBox="1">
            <a:spLocks noChangeArrowheads="1"/>
          </p:cNvSpPr>
          <p:nvPr/>
        </p:nvSpPr>
        <p:spPr bwMode="auto">
          <a:xfrm>
            <a:off x="3201988" y="4913313"/>
            <a:ext cx="266420" cy="338554"/>
          </a:xfrm>
          <a:prstGeom prst="rect">
            <a:avLst/>
          </a:prstGeom>
          <a:noFill/>
          <a:ln w="9525">
            <a:noFill/>
            <a:miter lim="800000"/>
            <a:headEnd/>
            <a:tailEnd/>
          </a:ln>
        </p:spPr>
        <p:txBody>
          <a:bodyPr wrap="none">
            <a:spAutoFit/>
          </a:bodyPr>
          <a:lstStyle/>
          <a:p>
            <a:r>
              <a:rPr lang="en-US" sz="1600" b="1">
                <a:latin typeface="Agency FB" panose="020B0503020202020204" pitchFamily="34" charset="0"/>
              </a:rPr>
              <a:t>E</a:t>
            </a:r>
          </a:p>
        </p:txBody>
      </p:sp>
      <p:sp>
        <p:nvSpPr>
          <p:cNvPr id="94"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45756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Air Traffic Flows Between Regions, 2010</a:t>
            </a:r>
          </a:p>
        </p:txBody>
      </p:sp>
      <p:sp>
        <p:nvSpPr>
          <p:cNvPr id="3" name="Footer Placeholder 2"/>
          <p:cNvSpPr>
            <a:spLocks noGrp="1"/>
          </p:cNvSpPr>
          <p:nvPr>
            <p:ph type="ftr" sz="quarter" idx="11"/>
          </p:nvPr>
        </p:nvSpPr>
        <p:spPr/>
        <p:txBody>
          <a:bodyPr/>
          <a:lstStyle/>
          <a:p>
            <a:pPr>
              <a:defRPr/>
            </a:pPr>
            <a:r>
              <a:rPr lang="en-US"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437" t="10699" r="4366" b="10580"/>
          <a:stretch/>
        </p:blipFill>
        <p:spPr>
          <a:xfrm>
            <a:off x="0" y="1353527"/>
            <a:ext cx="9144000" cy="4688506"/>
          </a:xfrm>
          <a:prstGeom prst="rect">
            <a:avLst/>
          </a:prstGeom>
        </p:spPr>
      </p:pic>
      <p:sp>
        <p:nvSpPr>
          <p:cNvPr id="5" name="Oval 4"/>
          <p:cNvSpPr/>
          <p:nvPr/>
        </p:nvSpPr>
        <p:spPr>
          <a:xfrm>
            <a:off x="1950085" y="1998392"/>
            <a:ext cx="772731" cy="772731"/>
          </a:xfrm>
          <a:prstGeom prst="ellipse">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16920" y="1966665"/>
            <a:ext cx="555938" cy="555938"/>
          </a:xfrm>
          <a:prstGeom prst="ellipse">
            <a:avLst/>
          </a:prstGeom>
          <a:no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32127" y="2569832"/>
            <a:ext cx="393837" cy="393837"/>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09931" y="3465252"/>
            <a:ext cx="254317" cy="254317"/>
          </a:xfrm>
          <a:prstGeom prst="ellipse">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08747" y="3877326"/>
            <a:ext cx="219626" cy="21962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30066" y="2813006"/>
            <a:ext cx="219626" cy="21962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07246" y="4261325"/>
            <a:ext cx="219626" cy="21962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72858" y="3552892"/>
            <a:ext cx="144888" cy="144888"/>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77658" y="2960188"/>
            <a:ext cx="144888" cy="144888"/>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25388" y="2621863"/>
            <a:ext cx="144888" cy="144888"/>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296"/>
          <p:cNvSpPr txBox="1">
            <a:spLocks noChangeArrowheads="1"/>
          </p:cNvSpPr>
          <p:nvPr/>
        </p:nvSpPr>
        <p:spPr bwMode="auto">
          <a:xfrm>
            <a:off x="1835976" y="1641490"/>
            <a:ext cx="1083951"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North America</a:t>
            </a:r>
          </a:p>
        </p:txBody>
      </p:sp>
      <p:sp>
        <p:nvSpPr>
          <p:cNvPr id="16" name="Text Box 297"/>
          <p:cNvSpPr txBox="1">
            <a:spLocks noChangeArrowheads="1"/>
          </p:cNvSpPr>
          <p:nvPr/>
        </p:nvSpPr>
        <p:spPr bwMode="auto">
          <a:xfrm>
            <a:off x="1241903" y="3268632"/>
            <a:ext cx="1188146"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Central America</a:t>
            </a:r>
          </a:p>
        </p:txBody>
      </p:sp>
      <p:sp>
        <p:nvSpPr>
          <p:cNvPr id="17" name="Text Box 298"/>
          <p:cNvSpPr txBox="1">
            <a:spLocks noChangeArrowheads="1"/>
          </p:cNvSpPr>
          <p:nvPr/>
        </p:nvSpPr>
        <p:spPr bwMode="auto">
          <a:xfrm>
            <a:off x="2558127" y="4107437"/>
            <a:ext cx="1085554"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South America</a:t>
            </a:r>
          </a:p>
        </p:txBody>
      </p:sp>
      <p:sp>
        <p:nvSpPr>
          <p:cNvPr id="18" name="Text Box 299"/>
          <p:cNvSpPr txBox="1">
            <a:spLocks noChangeArrowheads="1"/>
          </p:cNvSpPr>
          <p:nvPr/>
        </p:nvSpPr>
        <p:spPr bwMode="auto">
          <a:xfrm>
            <a:off x="4904558" y="3685479"/>
            <a:ext cx="559769"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Africa</a:t>
            </a:r>
          </a:p>
        </p:txBody>
      </p:sp>
      <p:sp>
        <p:nvSpPr>
          <p:cNvPr id="19" name="Text Box 300"/>
          <p:cNvSpPr txBox="1">
            <a:spLocks noChangeArrowheads="1"/>
          </p:cNvSpPr>
          <p:nvPr/>
        </p:nvSpPr>
        <p:spPr bwMode="auto">
          <a:xfrm>
            <a:off x="4458587" y="1636704"/>
            <a:ext cx="614271"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Europe</a:t>
            </a:r>
          </a:p>
        </p:txBody>
      </p:sp>
      <p:sp>
        <p:nvSpPr>
          <p:cNvPr id="20" name="Text Box 301"/>
          <p:cNvSpPr txBox="1">
            <a:spLocks noChangeArrowheads="1"/>
          </p:cNvSpPr>
          <p:nvPr/>
        </p:nvSpPr>
        <p:spPr bwMode="auto">
          <a:xfrm>
            <a:off x="5194945" y="2999534"/>
            <a:ext cx="872355"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Middle East</a:t>
            </a:r>
          </a:p>
        </p:txBody>
      </p:sp>
      <p:sp>
        <p:nvSpPr>
          <p:cNvPr id="21" name="Text Box 303"/>
          <p:cNvSpPr txBox="1">
            <a:spLocks noChangeArrowheads="1"/>
          </p:cNvSpPr>
          <p:nvPr/>
        </p:nvSpPr>
        <p:spPr bwMode="auto">
          <a:xfrm>
            <a:off x="7583474" y="4434747"/>
            <a:ext cx="66717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Oceania</a:t>
            </a:r>
          </a:p>
        </p:txBody>
      </p:sp>
      <p:sp>
        <p:nvSpPr>
          <p:cNvPr id="22" name="Text Box 303"/>
          <p:cNvSpPr txBox="1">
            <a:spLocks noChangeArrowheads="1"/>
          </p:cNvSpPr>
          <p:nvPr/>
        </p:nvSpPr>
        <p:spPr bwMode="auto">
          <a:xfrm>
            <a:off x="6916259" y="2932054"/>
            <a:ext cx="52290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China</a:t>
            </a:r>
          </a:p>
        </p:txBody>
      </p:sp>
      <p:sp>
        <p:nvSpPr>
          <p:cNvPr id="23" name="Text Box 303"/>
          <p:cNvSpPr txBox="1">
            <a:spLocks noChangeArrowheads="1"/>
          </p:cNvSpPr>
          <p:nvPr/>
        </p:nvSpPr>
        <p:spPr bwMode="auto">
          <a:xfrm>
            <a:off x="7713573" y="2697490"/>
            <a:ext cx="1091966"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Northeast Asia</a:t>
            </a:r>
          </a:p>
        </p:txBody>
      </p:sp>
      <p:sp>
        <p:nvSpPr>
          <p:cNvPr id="24" name="Text Box 303"/>
          <p:cNvSpPr txBox="1">
            <a:spLocks noChangeArrowheads="1"/>
          </p:cNvSpPr>
          <p:nvPr/>
        </p:nvSpPr>
        <p:spPr bwMode="auto">
          <a:xfrm>
            <a:off x="6485875" y="3694061"/>
            <a:ext cx="1093569"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Southeast Asia</a:t>
            </a:r>
          </a:p>
        </p:txBody>
      </p:sp>
      <p:sp>
        <p:nvSpPr>
          <p:cNvPr id="25" name="Text Box 303"/>
          <p:cNvSpPr txBox="1">
            <a:spLocks noChangeArrowheads="1"/>
          </p:cNvSpPr>
          <p:nvPr/>
        </p:nvSpPr>
        <p:spPr bwMode="auto">
          <a:xfrm>
            <a:off x="6042193" y="3437799"/>
            <a:ext cx="830677"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South Asia</a:t>
            </a:r>
          </a:p>
        </p:txBody>
      </p:sp>
      <p:sp>
        <p:nvSpPr>
          <p:cNvPr id="26" name="Oval 25"/>
          <p:cNvSpPr/>
          <p:nvPr/>
        </p:nvSpPr>
        <p:spPr>
          <a:xfrm>
            <a:off x="2423971" y="3350077"/>
            <a:ext cx="144888" cy="144888"/>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296"/>
          <p:cNvSpPr txBox="1">
            <a:spLocks noChangeArrowheads="1"/>
          </p:cNvSpPr>
          <p:nvPr/>
        </p:nvSpPr>
        <p:spPr bwMode="auto">
          <a:xfrm>
            <a:off x="2128611" y="2215678"/>
            <a:ext cx="42672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19%</a:t>
            </a:r>
          </a:p>
        </p:txBody>
      </p:sp>
      <p:sp>
        <p:nvSpPr>
          <p:cNvPr id="28" name="Text Box 296"/>
          <p:cNvSpPr txBox="1">
            <a:spLocks noChangeArrowheads="1"/>
          </p:cNvSpPr>
          <p:nvPr/>
        </p:nvSpPr>
        <p:spPr bwMode="auto">
          <a:xfrm>
            <a:off x="4608971" y="2087546"/>
            <a:ext cx="42672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13%</a:t>
            </a:r>
          </a:p>
        </p:txBody>
      </p:sp>
      <p:sp>
        <p:nvSpPr>
          <p:cNvPr id="30" name="Text Box 296"/>
          <p:cNvSpPr txBox="1">
            <a:spLocks noChangeArrowheads="1"/>
          </p:cNvSpPr>
          <p:nvPr/>
        </p:nvSpPr>
        <p:spPr bwMode="auto">
          <a:xfrm>
            <a:off x="7060651" y="2616845"/>
            <a:ext cx="37863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7%</a:t>
            </a:r>
          </a:p>
        </p:txBody>
      </p:sp>
      <p:sp>
        <p:nvSpPr>
          <p:cNvPr id="31" name="Text Box 296"/>
          <p:cNvSpPr txBox="1">
            <a:spLocks noChangeArrowheads="1"/>
          </p:cNvSpPr>
          <p:nvPr/>
        </p:nvSpPr>
        <p:spPr bwMode="auto">
          <a:xfrm>
            <a:off x="5656252" y="2756074"/>
            <a:ext cx="380232"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2%</a:t>
            </a:r>
          </a:p>
        </p:txBody>
      </p:sp>
      <p:sp>
        <p:nvSpPr>
          <p:cNvPr id="32" name="Text Box 296"/>
          <p:cNvSpPr txBox="1">
            <a:spLocks noChangeArrowheads="1"/>
          </p:cNvSpPr>
          <p:nvPr/>
        </p:nvSpPr>
        <p:spPr bwMode="auto">
          <a:xfrm>
            <a:off x="2934883" y="3832265"/>
            <a:ext cx="380232"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2%</a:t>
            </a:r>
          </a:p>
        </p:txBody>
      </p:sp>
      <p:sp>
        <p:nvSpPr>
          <p:cNvPr id="33" name="Text Box 296"/>
          <p:cNvSpPr txBox="1">
            <a:spLocks noChangeArrowheads="1"/>
          </p:cNvSpPr>
          <p:nvPr/>
        </p:nvSpPr>
        <p:spPr bwMode="auto">
          <a:xfrm>
            <a:off x="7726943" y="4231910"/>
            <a:ext cx="380232"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2%</a:t>
            </a:r>
          </a:p>
        </p:txBody>
      </p:sp>
      <p:sp>
        <p:nvSpPr>
          <p:cNvPr id="34" name="Text Box 296"/>
          <p:cNvSpPr txBox="1">
            <a:spLocks noChangeArrowheads="1"/>
          </p:cNvSpPr>
          <p:nvPr/>
        </p:nvSpPr>
        <p:spPr bwMode="auto">
          <a:xfrm>
            <a:off x="7051444" y="3444468"/>
            <a:ext cx="385042"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3%</a:t>
            </a:r>
          </a:p>
        </p:txBody>
      </p:sp>
      <p:sp>
        <p:nvSpPr>
          <p:cNvPr id="35" name="Text Box 296"/>
          <p:cNvSpPr txBox="1">
            <a:spLocks noChangeArrowheads="1"/>
          </p:cNvSpPr>
          <p:nvPr/>
        </p:nvSpPr>
        <p:spPr bwMode="auto">
          <a:xfrm>
            <a:off x="7535432" y="2355321"/>
            <a:ext cx="343364"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a:t>
            </a:r>
          </a:p>
        </p:txBody>
      </p:sp>
      <p:sp>
        <p:nvSpPr>
          <p:cNvPr id="36" name="Text Box 296"/>
          <p:cNvSpPr txBox="1">
            <a:spLocks noChangeArrowheads="1"/>
          </p:cNvSpPr>
          <p:nvPr/>
        </p:nvSpPr>
        <p:spPr bwMode="auto">
          <a:xfrm>
            <a:off x="6405985" y="3058732"/>
            <a:ext cx="343364"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a:t>
            </a:r>
          </a:p>
        </p:txBody>
      </p:sp>
      <p:sp>
        <p:nvSpPr>
          <p:cNvPr id="37" name="Text Box 296"/>
          <p:cNvSpPr txBox="1">
            <a:spLocks noChangeArrowheads="1"/>
          </p:cNvSpPr>
          <p:nvPr/>
        </p:nvSpPr>
        <p:spPr bwMode="auto">
          <a:xfrm>
            <a:off x="2340135" y="3462360"/>
            <a:ext cx="343364"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a:t>
            </a:r>
          </a:p>
        </p:txBody>
      </p:sp>
      <p:sp>
        <p:nvSpPr>
          <p:cNvPr id="40" name="Freeform 39"/>
          <p:cNvSpPr/>
          <p:nvPr/>
        </p:nvSpPr>
        <p:spPr>
          <a:xfrm>
            <a:off x="2704563" y="2097994"/>
            <a:ext cx="1815922" cy="117172"/>
          </a:xfrm>
          <a:custGeom>
            <a:avLst/>
            <a:gdLst>
              <a:gd name="connsiteX0" fmla="*/ 0 w 1815922"/>
              <a:gd name="connsiteY0" fmla="*/ 117172 h 117172"/>
              <a:gd name="connsiteX1" fmla="*/ 334851 w 1815922"/>
              <a:gd name="connsiteY1" fmla="*/ 33460 h 117172"/>
              <a:gd name="connsiteX2" fmla="*/ 1197736 w 1815922"/>
              <a:gd name="connsiteY2" fmla="*/ 1262 h 117172"/>
              <a:gd name="connsiteX3" fmla="*/ 1815922 w 1815922"/>
              <a:gd name="connsiteY3" fmla="*/ 72096 h 117172"/>
            </a:gdLst>
            <a:ahLst/>
            <a:cxnLst>
              <a:cxn ang="0">
                <a:pos x="connsiteX0" y="connsiteY0"/>
              </a:cxn>
              <a:cxn ang="0">
                <a:pos x="connsiteX1" y="connsiteY1"/>
              </a:cxn>
              <a:cxn ang="0">
                <a:pos x="connsiteX2" y="connsiteY2"/>
              </a:cxn>
              <a:cxn ang="0">
                <a:pos x="connsiteX3" y="connsiteY3"/>
              </a:cxn>
            </a:cxnLst>
            <a:rect l="l" t="t" r="r" b="b"/>
            <a:pathLst>
              <a:path w="1815922" h="117172">
                <a:moveTo>
                  <a:pt x="0" y="117172"/>
                </a:moveTo>
                <a:cubicBezTo>
                  <a:pt x="67614" y="84975"/>
                  <a:pt x="135228" y="52778"/>
                  <a:pt x="334851" y="33460"/>
                </a:cubicBezTo>
                <a:cubicBezTo>
                  <a:pt x="534474" y="14142"/>
                  <a:pt x="950891" y="-5177"/>
                  <a:pt x="1197736" y="1262"/>
                </a:cubicBezTo>
                <a:cubicBezTo>
                  <a:pt x="1444581" y="7701"/>
                  <a:pt x="1630251" y="39898"/>
                  <a:pt x="1815922" y="72096"/>
                </a:cubicBezTo>
              </a:path>
            </a:pathLst>
          </a:custGeom>
          <a:noFill/>
          <a:ln w="1111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296"/>
          <p:cNvSpPr txBox="1">
            <a:spLocks noChangeArrowheads="1"/>
          </p:cNvSpPr>
          <p:nvPr/>
        </p:nvSpPr>
        <p:spPr bwMode="auto">
          <a:xfrm>
            <a:off x="3363898" y="1945139"/>
            <a:ext cx="497252"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8.7%</a:t>
            </a:r>
          </a:p>
        </p:txBody>
      </p:sp>
      <p:sp>
        <p:nvSpPr>
          <p:cNvPr id="42" name="Freeform 41"/>
          <p:cNvSpPr/>
          <p:nvPr/>
        </p:nvSpPr>
        <p:spPr>
          <a:xfrm>
            <a:off x="2550017" y="2337515"/>
            <a:ext cx="1970468" cy="1017431"/>
          </a:xfrm>
          <a:custGeom>
            <a:avLst/>
            <a:gdLst>
              <a:gd name="connsiteX0" fmla="*/ 0 w 1970468"/>
              <a:gd name="connsiteY0" fmla="*/ 1017431 h 1017431"/>
              <a:gd name="connsiteX1" fmla="*/ 592428 w 1970468"/>
              <a:gd name="connsiteY1" fmla="*/ 656823 h 1017431"/>
              <a:gd name="connsiteX2" fmla="*/ 1635617 w 1970468"/>
              <a:gd name="connsiteY2" fmla="*/ 128789 h 1017431"/>
              <a:gd name="connsiteX3" fmla="*/ 1970468 w 1970468"/>
              <a:gd name="connsiteY3" fmla="*/ 0 h 1017431"/>
            </a:gdLst>
            <a:ahLst/>
            <a:cxnLst>
              <a:cxn ang="0">
                <a:pos x="connsiteX0" y="connsiteY0"/>
              </a:cxn>
              <a:cxn ang="0">
                <a:pos x="connsiteX1" y="connsiteY1"/>
              </a:cxn>
              <a:cxn ang="0">
                <a:pos x="connsiteX2" y="connsiteY2"/>
              </a:cxn>
              <a:cxn ang="0">
                <a:pos x="connsiteX3" y="connsiteY3"/>
              </a:cxn>
            </a:cxnLst>
            <a:rect l="l" t="t" r="r" b="b"/>
            <a:pathLst>
              <a:path w="1970468" h="1017431">
                <a:moveTo>
                  <a:pt x="0" y="1017431"/>
                </a:moveTo>
                <a:cubicBezTo>
                  <a:pt x="159912" y="911180"/>
                  <a:pt x="319825" y="804930"/>
                  <a:pt x="592428" y="656823"/>
                </a:cubicBezTo>
                <a:cubicBezTo>
                  <a:pt x="865031" y="508716"/>
                  <a:pt x="1405944" y="238259"/>
                  <a:pt x="1635617" y="128789"/>
                </a:cubicBezTo>
                <a:cubicBezTo>
                  <a:pt x="1865290" y="19319"/>
                  <a:pt x="1917879" y="9659"/>
                  <a:pt x="1970468" y="0"/>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161763" y="2395470"/>
            <a:ext cx="1378040" cy="1481071"/>
          </a:xfrm>
          <a:custGeom>
            <a:avLst/>
            <a:gdLst>
              <a:gd name="connsiteX0" fmla="*/ 0 w 1378040"/>
              <a:gd name="connsiteY0" fmla="*/ 1481071 h 1481071"/>
              <a:gd name="connsiteX1" fmla="*/ 759854 w 1378040"/>
              <a:gd name="connsiteY1" fmla="*/ 540913 h 1481071"/>
              <a:gd name="connsiteX2" fmla="*/ 1378040 w 1378040"/>
              <a:gd name="connsiteY2" fmla="*/ 0 h 1481071"/>
            </a:gdLst>
            <a:ahLst/>
            <a:cxnLst>
              <a:cxn ang="0">
                <a:pos x="connsiteX0" y="connsiteY0"/>
              </a:cxn>
              <a:cxn ang="0">
                <a:pos x="connsiteX1" y="connsiteY1"/>
              </a:cxn>
              <a:cxn ang="0">
                <a:pos x="connsiteX2" y="connsiteY2"/>
              </a:cxn>
            </a:cxnLst>
            <a:rect l="l" t="t" r="r" b="b"/>
            <a:pathLst>
              <a:path w="1378040" h="1481071">
                <a:moveTo>
                  <a:pt x="0" y="1481071"/>
                </a:moveTo>
                <a:cubicBezTo>
                  <a:pt x="265090" y="1134414"/>
                  <a:pt x="530181" y="787758"/>
                  <a:pt x="759854" y="540913"/>
                </a:cubicBezTo>
                <a:cubicBezTo>
                  <a:pt x="989527" y="294068"/>
                  <a:pt x="1183783" y="147034"/>
                  <a:pt x="1378040" y="0"/>
                </a:cubicBezTo>
              </a:path>
            </a:pathLst>
          </a:cu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296"/>
          <p:cNvSpPr txBox="1">
            <a:spLocks noChangeArrowheads="1"/>
          </p:cNvSpPr>
          <p:nvPr/>
        </p:nvSpPr>
        <p:spPr bwMode="auto">
          <a:xfrm rot="19858887">
            <a:off x="3095941" y="2762518"/>
            <a:ext cx="45878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1.5%</a:t>
            </a:r>
          </a:p>
        </p:txBody>
      </p:sp>
      <p:sp>
        <p:nvSpPr>
          <p:cNvPr id="46" name="Freeform 45"/>
          <p:cNvSpPr/>
          <p:nvPr/>
        </p:nvSpPr>
        <p:spPr>
          <a:xfrm>
            <a:off x="2324637" y="2762518"/>
            <a:ext cx="141667" cy="592428"/>
          </a:xfrm>
          <a:custGeom>
            <a:avLst/>
            <a:gdLst>
              <a:gd name="connsiteX0" fmla="*/ 0 w 141667"/>
              <a:gd name="connsiteY0" fmla="*/ 0 h 592428"/>
              <a:gd name="connsiteX1" fmla="*/ 64394 w 141667"/>
              <a:gd name="connsiteY1" fmla="*/ 264017 h 592428"/>
              <a:gd name="connsiteX2" fmla="*/ 141667 w 141667"/>
              <a:gd name="connsiteY2" fmla="*/ 592428 h 592428"/>
            </a:gdLst>
            <a:ahLst/>
            <a:cxnLst>
              <a:cxn ang="0">
                <a:pos x="connsiteX0" y="connsiteY0"/>
              </a:cxn>
              <a:cxn ang="0">
                <a:pos x="connsiteX1" y="connsiteY1"/>
              </a:cxn>
              <a:cxn ang="0">
                <a:pos x="connsiteX2" y="connsiteY2"/>
              </a:cxn>
            </a:cxnLst>
            <a:rect l="l" t="t" r="r" b="b"/>
            <a:pathLst>
              <a:path w="141667" h="592428">
                <a:moveTo>
                  <a:pt x="0" y="0"/>
                </a:moveTo>
                <a:cubicBezTo>
                  <a:pt x="20391" y="82639"/>
                  <a:pt x="40783" y="165279"/>
                  <a:pt x="64394" y="264017"/>
                </a:cubicBezTo>
                <a:cubicBezTo>
                  <a:pt x="88005" y="362755"/>
                  <a:pt x="114836" y="477591"/>
                  <a:pt x="141667" y="59242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296"/>
          <p:cNvSpPr txBox="1">
            <a:spLocks noChangeArrowheads="1"/>
          </p:cNvSpPr>
          <p:nvPr/>
        </p:nvSpPr>
        <p:spPr bwMode="auto">
          <a:xfrm rot="4741665">
            <a:off x="2151022" y="2942263"/>
            <a:ext cx="497252"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2.3%</a:t>
            </a:r>
          </a:p>
        </p:txBody>
      </p:sp>
      <p:sp>
        <p:nvSpPr>
          <p:cNvPr id="48" name="Freeform 47"/>
          <p:cNvSpPr/>
          <p:nvPr/>
        </p:nvSpPr>
        <p:spPr>
          <a:xfrm>
            <a:off x="2524259" y="2723882"/>
            <a:ext cx="566671" cy="1152659"/>
          </a:xfrm>
          <a:custGeom>
            <a:avLst/>
            <a:gdLst>
              <a:gd name="connsiteX0" fmla="*/ 0 w 566671"/>
              <a:gd name="connsiteY0" fmla="*/ 0 h 1152659"/>
              <a:gd name="connsiteX1" fmla="*/ 289775 w 566671"/>
              <a:gd name="connsiteY1" fmla="*/ 489397 h 1152659"/>
              <a:gd name="connsiteX2" fmla="*/ 566671 w 566671"/>
              <a:gd name="connsiteY2" fmla="*/ 1152659 h 1152659"/>
            </a:gdLst>
            <a:ahLst/>
            <a:cxnLst>
              <a:cxn ang="0">
                <a:pos x="connsiteX0" y="connsiteY0"/>
              </a:cxn>
              <a:cxn ang="0">
                <a:pos x="connsiteX1" y="connsiteY1"/>
              </a:cxn>
              <a:cxn ang="0">
                <a:pos x="connsiteX2" y="connsiteY2"/>
              </a:cxn>
            </a:cxnLst>
            <a:rect l="l" t="t" r="r" b="b"/>
            <a:pathLst>
              <a:path w="566671" h="1152659">
                <a:moveTo>
                  <a:pt x="0" y="0"/>
                </a:moveTo>
                <a:cubicBezTo>
                  <a:pt x="97665" y="148643"/>
                  <a:pt x="195330" y="297287"/>
                  <a:pt x="289775" y="489397"/>
                </a:cubicBezTo>
                <a:cubicBezTo>
                  <a:pt x="384220" y="681507"/>
                  <a:pt x="475445" y="917083"/>
                  <a:pt x="566671" y="1152659"/>
                </a:cubicBezTo>
              </a:path>
            </a:pathLst>
          </a:cu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296"/>
          <p:cNvSpPr txBox="1">
            <a:spLocks noChangeArrowheads="1"/>
          </p:cNvSpPr>
          <p:nvPr/>
        </p:nvSpPr>
        <p:spPr bwMode="auto">
          <a:xfrm rot="18713421">
            <a:off x="3514194" y="3000546"/>
            <a:ext cx="45397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1.7%</a:t>
            </a:r>
          </a:p>
        </p:txBody>
      </p:sp>
      <p:sp>
        <p:nvSpPr>
          <p:cNvPr id="49" name="Text Box 296"/>
          <p:cNvSpPr txBox="1">
            <a:spLocks noChangeArrowheads="1"/>
          </p:cNvSpPr>
          <p:nvPr/>
        </p:nvSpPr>
        <p:spPr bwMode="auto">
          <a:xfrm rot="4175633">
            <a:off x="2709105" y="3326481"/>
            <a:ext cx="460382"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1.3%</a:t>
            </a:r>
          </a:p>
        </p:txBody>
      </p:sp>
      <p:sp>
        <p:nvSpPr>
          <p:cNvPr id="50" name="Freeform 49"/>
          <p:cNvSpPr/>
          <p:nvPr/>
        </p:nvSpPr>
        <p:spPr>
          <a:xfrm>
            <a:off x="4823138" y="2511380"/>
            <a:ext cx="309093" cy="1056068"/>
          </a:xfrm>
          <a:custGeom>
            <a:avLst/>
            <a:gdLst>
              <a:gd name="connsiteX0" fmla="*/ 0 w 309093"/>
              <a:gd name="connsiteY0" fmla="*/ 0 h 1056068"/>
              <a:gd name="connsiteX1" fmla="*/ 135228 w 309093"/>
              <a:gd name="connsiteY1" fmla="*/ 437882 h 1056068"/>
              <a:gd name="connsiteX2" fmla="*/ 309093 w 309093"/>
              <a:gd name="connsiteY2" fmla="*/ 1056068 h 1056068"/>
            </a:gdLst>
            <a:ahLst/>
            <a:cxnLst>
              <a:cxn ang="0">
                <a:pos x="connsiteX0" y="connsiteY0"/>
              </a:cxn>
              <a:cxn ang="0">
                <a:pos x="connsiteX1" y="connsiteY1"/>
              </a:cxn>
              <a:cxn ang="0">
                <a:pos x="connsiteX2" y="connsiteY2"/>
              </a:cxn>
            </a:cxnLst>
            <a:rect l="l" t="t" r="r" b="b"/>
            <a:pathLst>
              <a:path w="309093" h="1056068">
                <a:moveTo>
                  <a:pt x="0" y="0"/>
                </a:moveTo>
                <a:cubicBezTo>
                  <a:pt x="41856" y="130935"/>
                  <a:pt x="83713" y="261871"/>
                  <a:pt x="135228" y="437882"/>
                </a:cubicBezTo>
                <a:cubicBezTo>
                  <a:pt x="186743" y="613893"/>
                  <a:pt x="247918" y="834980"/>
                  <a:pt x="309093" y="1056068"/>
                </a:cubicBezTo>
              </a:path>
            </a:pathLst>
          </a:cu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296"/>
          <p:cNvSpPr txBox="1">
            <a:spLocks noChangeArrowheads="1"/>
          </p:cNvSpPr>
          <p:nvPr/>
        </p:nvSpPr>
        <p:spPr bwMode="auto">
          <a:xfrm rot="4486769">
            <a:off x="4735357" y="2835859"/>
            <a:ext cx="498855"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2.8%</a:t>
            </a:r>
          </a:p>
        </p:txBody>
      </p:sp>
      <p:sp>
        <p:nvSpPr>
          <p:cNvPr id="52" name="Freeform 51"/>
          <p:cNvSpPr/>
          <p:nvPr/>
        </p:nvSpPr>
        <p:spPr>
          <a:xfrm>
            <a:off x="5054958" y="2331076"/>
            <a:ext cx="708338" cy="508716"/>
          </a:xfrm>
          <a:custGeom>
            <a:avLst/>
            <a:gdLst>
              <a:gd name="connsiteX0" fmla="*/ 0 w 708338"/>
              <a:gd name="connsiteY0" fmla="*/ 0 h 508716"/>
              <a:gd name="connsiteX1" fmla="*/ 360608 w 708338"/>
              <a:gd name="connsiteY1" fmla="*/ 212501 h 508716"/>
              <a:gd name="connsiteX2" fmla="*/ 708338 w 708338"/>
              <a:gd name="connsiteY2" fmla="*/ 508716 h 508716"/>
            </a:gdLst>
            <a:ahLst/>
            <a:cxnLst>
              <a:cxn ang="0">
                <a:pos x="connsiteX0" y="connsiteY0"/>
              </a:cxn>
              <a:cxn ang="0">
                <a:pos x="connsiteX1" y="connsiteY1"/>
              </a:cxn>
              <a:cxn ang="0">
                <a:pos x="connsiteX2" y="connsiteY2"/>
              </a:cxn>
            </a:cxnLst>
            <a:rect l="l" t="t" r="r" b="b"/>
            <a:pathLst>
              <a:path w="708338" h="508716">
                <a:moveTo>
                  <a:pt x="0" y="0"/>
                </a:moveTo>
                <a:cubicBezTo>
                  <a:pt x="121276" y="63857"/>
                  <a:pt x="242552" y="127715"/>
                  <a:pt x="360608" y="212501"/>
                </a:cubicBezTo>
                <a:cubicBezTo>
                  <a:pt x="478664" y="297287"/>
                  <a:pt x="593501" y="403001"/>
                  <a:pt x="708338" y="50871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296"/>
          <p:cNvSpPr txBox="1">
            <a:spLocks noChangeArrowheads="1"/>
          </p:cNvSpPr>
          <p:nvPr/>
        </p:nvSpPr>
        <p:spPr bwMode="auto">
          <a:xfrm rot="2552851">
            <a:off x="5219611" y="2422030"/>
            <a:ext cx="497252"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2.9%</a:t>
            </a:r>
          </a:p>
        </p:txBody>
      </p:sp>
      <p:sp>
        <p:nvSpPr>
          <p:cNvPr id="54" name="Freeform 53"/>
          <p:cNvSpPr/>
          <p:nvPr/>
        </p:nvSpPr>
        <p:spPr>
          <a:xfrm>
            <a:off x="5943600" y="2910625"/>
            <a:ext cx="553792" cy="103031"/>
          </a:xfrm>
          <a:custGeom>
            <a:avLst/>
            <a:gdLst>
              <a:gd name="connsiteX0" fmla="*/ 0 w 553792"/>
              <a:gd name="connsiteY0" fmla="*/ 0 h 103031"/>
              <a:gd name="connsiteX1" fmla="*/ 296214 w 553792"/>
              <a:gd name="connsiteY1" fmla="*/ 25758 h 103031"/>
              <a:gd name="connsiteX2" fmla="*/ 553792 w 553792"/>
              <a:gd name="connsiteY2" fmla="*/ 103031 h 103031"/>
            </a:gdLst>
            <a:ahLst/>
            <a:cxnLst>
              <a:cxn ang="0">
                <a:pos x="connsiteX0" y="connsiteY0"/>
              </a:cxn>
              <a:cxn ang="0">
                <a:pos x="connsiteX1" y="connsiteY1"/>
              </a:cxn>
              <a:cxn ang="0">
                <a:pos x="connsiteX2" y="connsiteY2"/>
              </a:cxn>
            </a:cxnLst>
            <a:rect l="l" t="t" r="r" b="b"/>
            <a:pathLst>
              <a:path w="553792" h="103031">
                <a:moveTo>
                  <a:pt x="0" y="0"/>
                </a:moveTo>
                <a:cubicBezTo>
                  <a:pt x="101957" y="4293"/>
                  <a:pt x="203915" y="8586"/>
                  <a:pt x="296214" y="25758"/>
                </a:cubicBezTo>
                <a:cubicBezTo>
                  <a:pt x="388513" y="42930"/>
                  <a:pt x="471152" y="72980"/>
                  <a:pt x="553792" y="103031"/>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296"/>
          <p:cNvSpPr txBox="1">
            <a:spLocks noChangeArrowheads="1"/>
          </p:cNvSpPr>
          <p:nvPr/>
        </p:nvSpPr>
        <p:spPr bwMode="auto">
          <a:xfrm>
            <a:off x="5986702" y="2784506"/>
            <a:ext cx="460382"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1.6%</a:t>
            </a:r>
          </a:p>
        </p:txBody>
      </p:sp>
      <p:sp>
        <p:nvSpPr>
          <p:cNvPr id="56" name="Freeform 55"/>
          <p:cNvSpPr/>
          <p:nvPr/>
        </p:nvSpPr>
        <p:spPr>
          <a:xfrm>
            <a:off x="5074276" y="2215166"/>
            <a:ext cx="1429555" cy="753414"/>
          </a:xfrm>
          <a:custGeom>
            <a:avLst/>
            <a:gdLst>
              <a:gd name="connsiteX0" fmla="*/ 0 w 1429555"/>
              <a:gd name="connsiteY0" fmla="*/ 0 h 753414"/>
              <a:gd name="connsiteX1" fmla="*/ 528034 w 1429555"/>
              <a:gd name="connsiteY1" fmla="*/ 173865 h 753414"/>
              <a:gd name="connsiteX2" fmla="*/ 1184856 w 1429555"/>
              <a:gd name="connsiteY2" fmla="*/ 553792 h 753414"/>
              <a:gd name="connsiteX3" fmla="*/ 1429555 w 1429555"/>
              <a:gd name="connsiteY3" fmla="*/ 753414 h 753414"/>
            </a:gdLst>
            <a:ahLst/>
            <a:cxnLst>
              <a:cxn ang="0">
                <a:pos x="connsiteX0" y="connsiteY0"/>
              </a:cxn>
              <a:cxn ang="0">
                <a:pos x="connsiteX1" y="connsiteY1"/>
              </a:cxn>
              <a:cxn ang="0">
                <a:pos x="connsiteX2" y="connsiteY2"/>
              </a:cxn>
              <a:cxn ang="0">
                <a:pos x="connsiteX3" y="connsiteY3"/>
              </a:cxn>
            </a:cxnLst>
            <a:rect l="l" t="t" r="r" b="b"/>
            <a:pathLst>
              <a:path w="1429555" h="753414">
                <a:moveTo>
                  <a:pt x="0" y="0"/>
                </a:moveTo>
                <a:cubicBezTo>
                  <a:pt x="165279" y="40783"/>
                  <a:pt x="330558" y="81566"/>
                  <a:pt x="528034" y="173865"/>
                </a:cubicBezTo>
                <a:cubicBezTo>
                  <a:pt x="725510" y="266164"/>
                  <a:pt x="1034603" y="457201"/>
                  <a:pt x="1184856" y="553792"/>
                </a:cubicBezTo>
                <a:cubicBezTo>
                  <a:pt x="1335109" y="650383"/>
                  <a:pt x="1382332" y="701898"/>
                  <a:pt x="1429555" y="75341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296"/>
          <p:cNvSpPr txBox="1">
            <a:spLocks noChangeArrowheads="1"/>
          </p:cNvSpPr>
          <p:nvPr/>
        </p:nvSpPr>
        <p:spPr bwMode="auto">
          <a:xfrm rot="1810399">
            <a:off x="5749145" y="2417505"/>
            <a:ext cx="418704"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1.1%</a:t>
            </a:r>
          </a:p>
        </p:txBody>
      </p:sp>
      <p:sp>
        <p:nvSpPr>
          <p:cNvPr id="58" name="Freeform 57"/>
          <p:cNvSpPr/>
          <p:nvPr/>
        </p:nvSpPr>
        <p:spPr>
          <a:xfrm>
            <a:off x="5054958" y="2131285"/>
            <a:ext cx="1989786" cy="541082"/>
          </a:xfrm>
          <a:custGeom>
            <a:avLst/>
            <a:gdLst>
              <a:gd name="connsiteX0" fmla="*/ 0 w 1989786"/>
              <a:gd name="connsiteY0" fmla="*/ 1195 h 542107"/>
              <a:gd name="connsiteX1" fmla="*/ 573110 w 1989786"/>
              <a:gd name="connsiteY1" fmla="*/ 84907 h 542107"/>
              <a:gd name="connsiteX2" fmla="*/ 1989786 w 1989786"/>
              <a:gd name="connsiteY2" fmla="*/ 542107 h 542107"/>
              <a:gd name="connsiteX0" fmla="*/ 0 w 1989786"/>
              <a:gd name="connsiteY0" fmla="*/ 94 h 541006"/>
              <a:gd name="connsiteX1" fmla="*/ 1030310 w 1989786"/>
              <a:gd name="connsiteY1" fmla="*/ 167519 h 541006"/>
              <a:gd name="connsiteX2" fmla="*/ 1989786 w 1989786"/>
              <a:gd name="connsiteY2" fmla="*/ 541006 h 541006"/>
              <a:gd name="connsiteX0" fmla="*/ 0 w 1989786"/>
              <a:gd name="connsiteY0" fmla="*/ 170 h 541082"/>
              <a:gd name="connsiteX1" fmla="*/ 1030310 w 1989786"/>
              <a:gd name="connsiteY1" fmla="*/ 167595 h 541082"/>
              <a:gd name="connsiteX2" fmla="*/ 1989786 w 1989786"/>
              <a:gd name="connsiteY2" fmla="*/ 541082 h 541082"/>
              <a:gd name="connsiteX0" fmla="*/ 0 w 1989786"/>
              <a:gd name="connsiteY0" fmla="*/ 170 h 541082"/>
              <a:gd name="connsiteX1" fmla="*/ 1030310 w 1989786"/>
              <a:gd name="connsiteY1" fmla="*/ 167595 h 541082"/>
              <a:gd name="connsiteX2" fmla="*/ 1989786 w 1989786"/>
              <a:gd name="connsiteY2" fmla="*/ 541082 h 541082"/>
            </a:gdLst>
            <a:ahLst/>
            <a:cxnLst>
              <a:cxn ang="0">
                <a:pos x="connsiteX0" y="connsiteY0"/>
              </a:cxn>
              <a:cxn ang="0">
                <a:pos x="connsiteX1" y="connsiteY1"/>
              </a:cxn>
              <a:cxn ang="0">
                <a:pos x="connsiteX2" y="connsiteY2"/>
              </a:cxn>
            </a:cxnLst>
            <a:rect l="l" t="t" r="r" b="b"/>
            <a:pathLst>
              <a:path w="1989786" h="541082">
                <a:moveTo>
                  <a:pt x="0" y="170"/>
                </a:moveTo>
                <a:cubicBezTo>
                  <a:pt x="120739" y="-3050"/>
                  <a:pt x="595648" y="38807"/>
                  <a:pt x="1030310" y="167595"/>
                </a:cubicBezTo>
                <a:cubicBezTo>
                  <a:pt x="1464972" y="296383"/>
                  <a:pt x="1466581" y="286724"/>
                  <a:pt x="1989786" y="541082"/>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Box 296"/>
          <p:cNvSpPr txBox="1">
            <a:spLocks noChangeArrowheads="1"/>
          </p:cNvSpPr>
          <p:nvPr/>
        </p:nvSpPr>
        <p:spPr bwMode="auto">
          <a:xfrm rot="886785">
            <a:off x="5901545" y="2151344"/>
            <a:ext cx="460382"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1.9%</a:t>
            </a:r>
          </a:p>
        </p:txBody>
      </p:sp>
      <p:sp>
        <p:nvSpPr>
          <p:cNvPr id="60" name="Freeform 59"/>
          <p:cNvSpPr/>
          <p:nvPr/>
        </p:nvSpPr>
        <p:spPr>
          <a:xfrm>
            <a:off x="5042079" y="2046633"/>
            <a:ext cx="2601532" cy="587097"/>
          </a:xfrm>
          <a:custGeom>
            <a:avLst/>
            <a:gdLst>
              <a:gd name="connsiteX0" fmla="*/ 0 w 2601532"/>
              <a:gd name="connsiteY0" fmla="*/ 1108 h 587097"/>
              <a:gd name="connsiteX1" fmla="*/ 682580 w 2601532"/>
              <a:gd name="connsiteY1" fmla="*/ 26866 h 587097"/>
              <a:gd name="connsiteX2" fmla="*/ 1674253 w 2601532"/>
              <a:gd name="connsiteY2" fmla="*/ 181412 h 587097"/>
              <a:gd name="connsiteX3" fmla="*/ 2601532 w 2601532"/>
              <a:gd name="connsiteY3" fmla="*/ 587097 h 587097"/>
            </a:gdLst>
            <a:ahLst/>
            <a:cxnLst>
              <a:cxn ang="0">
                <a:pos x="connsiteX0" y="connsiteY0"/>
              </a:cxn>
              <a:cxn ang="0">
                <a:pos x="connsiteX1" y="connsiteY1"/>
              </a:cxn>
              <a:cxn ang="0">
                <a:pos x="connsiteX2" y="connsiteY2"/>
              </a:cxn>
              <a:cxn ang="0">
                <a:pos x="connsiteX3" y="connsiteY3"/>
              </a:cxn>
            </a:cxnLst>
            <a:rect l="l" t="t" r="r" b="b"/>
            <a:pathLst>
              <a:path w="2601532" h="587097">
                <a:moveTo>
                  <a:pt x="0" y="1108"/>
                </a:moveTo>
                <a:cubicBezTo>
                  <a:pt x="201769" y="-1039"/>
                  <a:pt x="403538" y="-3185"/>
                  <a:pt x="682580" y="26866"/>
                </a:cubicBezTo>
                <a:cubicBezTo>
                  <a:pt x="961622" y="56917"/>
                  <a:pt x="1354428" y="88040"/>
                  <a:pt x="1674253" y="181412"/>
                </a:cubicBezTo>
                <a:cubicBezTo>
                  <a:pt x="1994078" y="274784"/>
                  <a:pt x="2297805" y="430940"/>
                  <a:pt x="2601532" y="587097"/>
                </a:cubicBezTo>
              </a:path>
            </a:pathLst>
          </a:cu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296"/>
          <p:cNvSpPr txBox="1">
            <a:spLocks noChangeArrowheads="1"/>
          </p:cNvSpPr>
          <p:nvPr/>
        </p:nvSpPr>
        <p:spPr bwMode="auto">
          <a:xfrm rot="660670">
            <a:off x="6368315" y="2041744"/>
            <a:ext cx="418704"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1.1%</a:t>
            </a:r>
          </a:p>
        </p:txBody>
      </p:sp>
      <p:sp>
        <p:nvSpPr>
          <p:cNvPr id="62" name="Freeform 61"/>
          <p:cNvSpPr/>
          <p:nvPr/>
        </p:nvSpPr>
        <p:spPr>
          <a:xfrm>
            <a:off x="5054958" y="2176530"/>
            <a:ext cx="2157211" cy="1287887"/>
          </a:xfrm>
          <a:custGeom>
            <a:avLst/>
            <a:gdLst>
              <a:gd name="connsiteX0" fmla="*/ 0 w 2157211"/>
              <a:gd name="connsiteY0" fmla="*/ 0 h 1287887"/>
              <a:gd name="connsiteX1" fmla="*/ 592428 w 2157211"/>
              <a:gd name="connsiteY1" fmla="*/ 135228 h 1287887"/>
              <a:gd name="connsiteX2" fmla="*/ 1448873 w 2157211"/>
              <a:gd name="connsiteY2" fmla="*/ 502276 h 1287887"/>
              <a:gd name="connsiteX3" fmla="*/ 2157211 w 2157211"/>
              <a:gd name="connsiteY3" fmla="*/ 1287887 h 1287887"/>
            </a:gdLst>
            <a:ahLst/>
            <a:cxnLst>
              <a:cxn ang="0">
                <a:pos x="connsiteX0" y="connsiteY0"/>
              </a:cxn>
              <a:cxn ang="0">
                <a:pos x="connsiteX1" y="connsiteY1"/>
              </a:cxn>
              <a:cxn ang="0">
                <a:pos x="connsiteX2" y="connsiteY2"/>
              </a:cxn>
              <a:cxn ang="0">
                <a:pos x="connsiteX3" y="connsiteY3"/>
              </a:cxn>
            </a:cxnLst>
            <a:rect l="l" t="t" r="r" b="b"/>
            <a:pathLst>
              <a:path w="2157211" h="1287887">
                <a:moveTo>
                  <a:pt x="0" y="0"/>
                </a:moveTo>
                <a:cubicBezTo>
                  <a:pt x="175474" y="25757"/>
                  <a:pt x="350949" y="51515"/>
                  <a:pt x="592428" y="135228"/>
                </a:cubicBezTo>
                <a:cubicBezTo>
                  <a:pt x="833907" y="218941"/>
                  <a:pt x="1188076" y="310166"/>
                  <a:pt x="1448873" y="502276"/>
                </a:cubicBezTo>
                <a:cubicBezTo>
                  <a:pt x="1709670" y="694386"/>
                  <a:pt x="1933440" y="991136"/>
                  <a:pt x="2157211" y="1287887"/>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296"/>
          <p:cNvSpPr txBox="1">
            <a:spLocks noChangeArrowheads="1"/>
          </p:cNvSpPr>
          <p:nvPr/>
        </p:nvSpPr>
        <p:spPr bwMode="auto">
          <a:xfrm rot="2246470">
            <a:off x="6336949" y="2581577"/>
            <a:ext cx="495649"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2.5%</a:t>
            </a:r>
          </a:p>
        </p:txBody>
      </p:sp>
      <p:sp>
        <p:nvSpPr>
          <p:cNvPr id="64" name="Freeform 63"/>
          <p:cNvSpPr/>
          <p:nvPr/>
        </p:nvSpPr>
        <p:spPr>
          <a:xfrm>
            <a:off x="5917842" y="3013656"/>
            <a:ext cx="1184857" cy="560231"/>
          </a:xfrm>
          <a:custGeom>
            <a:avLst/>
            <a:gdLst>
              <a:gd name="connsiteX0" fmla="*/ 0 w 1184857"/>
              <a:gd name="connsiteY0" fmla="*/ 0 h 560231"/>
              <a:gd name="connsiteX1" fmla="*/ 199623 w 1184857"/>
              <a:gd name="connsiteY1" fmla="*/ 160986 h 560231"/>
              <a:gd name="connsiteX2" fmla="*/ 1184857 w 1184857"/>
              <a:gd name="connsiteY2" fmla="*/ 560231 h 560231"/>
            </a:gdLst>
            <a:ahLst/>
            <a:cxnLst>
              <a:cxn ang="0">
                <a:pos x="connsiteX0" y="connsiteY0"/>
              </a:cxn>
              <a:cxn ang="0">
                <a:pos x="connsiteX1" y="connsiteY1"/>
              </a:cxn>
              <a:cxn ang="0">
                <a:pos x="connsiteX2" y="connsiteY2"/>
              </a:cxn>
            </a:cxnLst>
            <a:rect l="l" t="t" r="r" b="b"/>
            <a:pathLst>
              <a:path w="1184857" h="560231">
                <a:moveTo>
                  <a:pt x="0" y="0"/>
                </a:moveTo>
                <a:cubicBezTo>
                  <a:pt x="1073" y="33807"/>
                  <a:pt x="2147" y="67614"/>
                  <a:pt x="199623" y="160986"/>
                </a:cubicBezTo>
                <a:cubicBezTo>
                  <a:pt x="397099" y="254358"/>
                  <a:pt x="790978" y="407294"/>
                  <a:pt x="1184857" y="56023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296"/>
          <p:cNvSpPr txBox="1">
            <a:spLocks noChangeArrowheads="1"/>
          </p:cNvSpPr>
          <p:nvPr/>
        </p:nvSpPr>
        <p:spPr bwMode="auto">
          <a:xfrm rot="1457819">
            <a:off x="6049411" y="3077060"/>
            <a:ext cx="418704"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1.1%</a:t>
            </a:r>
          </a:p>
        </p:txBody>
      </p:sp>
      <p:sp>
        <p:nvSpPr>
          <p:cNvPr id="66" name="Text Box 296"/>
          <p:cNvSpPr txBox="1">
            <a:spLocks noChangeArrowheads="1"/>
          </p:cNvSpPr>
          <p:nvPr/>
        </p:nvSpPr>
        <p:spPr bwMode="auto">
          <a:xfrm>
            <a:off x="5165002" y="3465252"/>
            <a:ext cx="343364"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a:t>
            </a:r>
          </a:p>
        </p:txBody>
      </p:sp>
      <p:sp>
        <p:nvSpPr>
          <p:cNvPr id="67" name="Freeform 66"/>
          <p:cNvSpPr/>
          <p:nvPr/>
        </p:nvSpPr>
        <p:spPr>
          <a:xfrm>
            <a:off x="7360276" y="3644721"/>
            <a:ext cx="553792" cy="605307"/>
          </a:xfrm>
          <a:custGeom>
            <a:avLst/>
            <a:gdLst>
              <a:gd name="connsiteX0" fmla="*/ 0 w 553792"/>
              <a:gd name="connsiteY0" fmla="*/ 0 h 605307"/>
              <a:gd name="connsiteX1" fmla="*/ 257578 w 553792"/>
              <a:gd name="connsiteY1" fmla="*/ 206062 h 605307"/>
              <a:gd name="connsiteX2" fmla="*/ 553792 w 553792"/>
              <a:gd name="connsiteY2" fmla="*/ 605307 h 605307"/>
            </a:gdLst>
            <a:ahLst/>
            <a:cxnLst>
              <a:cxn ang="0">
                <a:pos x="connsiteX0" y="connsiteY0"/>
              </a:cxn>
              <a:cxn ang="0">
                <a:pos x="connsiteX1" y="connsiteY1"/>
              </a:cxn>
              <a:cxn ang="0">
                <a:pos x="connsiteX2" y="connsiteY2"/>
              </a:cxn>
            </a:cxnLst>
            <a:rect l="l" t="t" r="r" b="b"/>
            <a:pathLst>
              <a:path w="553792" h="605307">
                <a:moveTo>
                  <a:pt x="0" y="0"/>
                </a:moveTo>
                <a:cubicBezTo>
                  <a:pt x="82639" y="52589"/>
                  <a:pt x="165279" y="105178"/>
                  <a:pt x="257578" y="206062"/>
                </a:cubicBezTo>
                <a:cubicBezTo>
                  <a:pt x="349877" y="306947"/>
                  <a:pt x="451834" y="456127"/>
                  <a:pt x="553792" y="605307"/>
                </a:cubicBezTo>
              </a:path>
            </a:pathLst>
          </a:cu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296"/>
          <p:cNvSpPr txBox="1">
            <a:spLocks noChangeArrowheads="1"/>
          </p:cNvSpPr>
          <p:nvPr/>
        </p:nvSpPr>
        <p:spPr bwMode="auto">
          <a:xfrm rot="3228638">
            <a:off x="7545876" y="3895449"/>
            <a:ext cx="460382"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1.3%</a:t>
            </a:r>
          </a:p>
        </p:txBody>
      </p:sp>
      <p:sp>
        <p:nvSpPr>
          <p:cNvPr id="69" name="Freeform 68"/>
          <p:cNvSpPr/>
          <p:nvPr/>
        </p:nvSpPr>
        <p:spPr>
          <a:xfrm>
            <a:off x="7321639" y="2936383"/>
            <a:ext cx="78002" cy="534473"/>
          </a:xfrm>
          <a:custGeom>
            <a:avLst/>
            <a:gdLst>
              <a:gd name="connsiteX0" fmla="*/ 0 w 78002"/>
              <a:gd name="connsiteY0" fmla="*/ 534473 h 534473"/>
              <a:gd name="connsiteX1" fmla="*/ 77274 w 78002"/>
              <a:gd name="connsiteY1" fmla="*/ 321972 h 534473"/>
              <a:gd name="connsiteX2" fmla="*/ 32198 w 78002"/>
              <a:gd name="connsiteY2" fmla="*/ 0 h 534473"/>
            </a:gdLst>
            <a:ahLst/>
            <a:cxnLst>
              <a:cxn ang="0">
                <a:pos x="connsiteX0" y="connsiteY0"/>
              </a:cxn>
              <a:cxn ang="0">
                <a:pos x="connsiteX1" y="connsiteY1"/>
              </a:cxn>
              <a:cxn ang="0">
                <a:pos x="connsiteX2" y="connsiteY2"/>
              </a:cxn>
            </a:cxnLst>
            <a:rect l="l" t="t" r="r" b="b"/>
            <a:pathLst>
              <a:path w="78002" h="534473">
                <a:moveTo>
                  <a:pt x="0" y="534473"/>
                </a:moveTo>
                <a:cubicBezTo>
                  <a:pt x="35954" y="472762"/>
                  <a:pt x="71908" y="411051"/>
                  <a:pt x="77274" y="321972"/>
                </a:cubicBezTo>
                <a:cubicBezTo>
                  <a:pt x="82640" y="232893"/>
                  <a:pt x="57419" y="116446"/>
                  <a:pt x="32198" y="0"/>
                </a:cubicBezTo>
              </a:path>
            </a:pathLst>
          </a:cu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7360276" y="2768958"/>
            <a:ext cx="315532" cy="766293"/>
          </a:xfrm>
          <a:custGeom>
            <a:avLst/>
            <a:gdLst>
              <a:gd name="connsiteX0" fmla="*/ 0 w 315532"/>
              <a:gd name="connsiteY0" fmla="*/ 766293 h 766293"/>
              <a:gd name="connsiteX1" fmla="*/ 206062 w 315532"/>
              <a:gd name="connsiteY1" fmla="*/ 412124 h 766293"/>
              <a:gd name="connsiteX2" fmla="*/ 315532 w 315532"/>
              <a:gd name="connsiteY2" fmla="*/ 0 h 766293"/>
            </a:gdLst>
            <a:ahLst/>
            <a:cxnLst>
              <a:cxn ang="0">
                <a:pos x="connsiteX0" y="connsiteY0"/>
              </a:cxn>
              <a:cxn ang="0">
                <a:pos x="connsiteX1" y="connsiteY1"/>
              </a:cxn>
              <a:cxn ang="0">
                <a:pos x="connsiteX2" y="connsiteY2"/>
              </a:cxn>
            </a:cxnLst>
            <a:rect l="l" t="t" r="r" b="b"/>
            <a:pathLst>
              <a:path w="315532" h="766293">
                <a:moveTo>
                  <a:pt x="0" y="766293"/>
                </a:moveTo>
                <a:cubicBezTo>
                  <a:pt x="76736" y="653066"/>
                  <a:pt x="153473" y="539839"/>
                  <a:pt x="206062" y="412124"/>
                </a:cubicBezTo>
                <a:cubicBezTo>
                  <a:pt x="258651" y="284409"/>
                  <a:pt x="287091" y="142204"/>
                  <a:pt x="315532" y="0"/>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296"/>
          <p:cNvSpPr txBox="1">
            <a:spLocks noChangeArrowheads="1"/>
          </p:cNvSpPr>
          <p:nvPr/>
        </p:nvSpPr>
        <p:spPr bwMode="auto">
          <a:xfrm rot="17428037">
            <a:off x="7335268" y="2997484"/>
            <a:ext cx="45878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1.5%</a:t>
            </a:r>
          </a:p>
        </p:txBody>
      </p:sp>
      <p:sp>
        <p:nvSpPr>
          <p:cNvPr id="73" name="Freeform 72"/>
          <p:cNvSpPr/>
          <p:nvPr/>
        </p:nvSpPr>
        <p:spPr>
          <a:xfrm>
            <a:off x="959476" y="2009104"/>
            <a:ext cx="1094704" cy="103031"/>
          </a:xfrm>
          <a:custGeom>
            <a:avLst/>
            <a:gdLst>
              <a:gd name="connsiteX0" fmla="*/ 1094704 w 1094704"/>
              <a:gd name="connsiteY0" fmla="*/ 103031 h 103031"/>
              <a:gd name="connsiteX1" fmla="*/ 714778 w 1094704"/>
              <a:gd name="connsiteY1" fmla="*/ 32197 h 103031"/>
              <a:gd name="connsiteX2" fmla="*/ 0 w 1094704"/>
              <a:gd name="connsiteY2" fmla="*/ 0 h 103031"/>
            </a:gdLst>
            <a:ahLst/>
            <a:cxnLst>
              <a:cxn ang="0">
                <a:pos x="connsiteX0" y="connsiteY0"/>
              </a:cxn>
              <a:cxn ang="0">
                <a:pos x="connsiteX1" y="connsiteY1"/>
              </a:cxn>
              <a:cxn ang="0">
                <a:pos x="connsiteX2" y="connsiteY2"/>
              </a:cxn>
            </a:cxnLst>
            <a:rect l="l" t="t" r="r" b="b"/>
            <a:pathLst>
              <a:path w="1094704" h="103031">
                <a:moveTo>
                  <a:pt x="1094704" y="103031"/>
                </a:moveTo>
                <a:cubicBezTo>
                  <a:pt x="995966" y="76200"/>
                  <a:pt x="897229" y="49369"/>
                  <a:pt x="714778" y="32197"/>
                </a:cubicBezTo>
                <a:cubicBezTo>
                  <a:pt x="532327" y="15025"/>
                  <a:pt x="266163" y="7512"/>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7328079" y="2150772"/>
            <a:ext cx="1056067" cy="437882"/>
          </a:xfrm>
          <a:custGeom>
            <a:avLst/>
            <a:gdLst>
              <a:gd name="connsiteX0" fmla="*/ 1056067 w 1056067"/>
              <a:gd name="connsiteY0" fmla="*/ 0 h 437882"/>
              <a:gd name="connsiteX1" fmla="*/ 534473 w 1056067"/>
              <a:gd name="connsiteY1" fmla="*/ 103031 h 437882"/>
              <a:gd name="connsiteX2" fmla="*/ 0 w 1056067"/>
              <a:gd name="connsiteY2" fmla="*/ 437882 h 437882"/>
            </a:gdLst>
            <a:ahLst/>
            <a:cxnLst>
              <a:cxn ang="0">
                <a:pos x="connsiteX0" y="connsiteY0"/>
              </a:cxn>
              <a:cxn ang="0">
                <a:pos x="connsiteX1" y="connsiteY1"/>
              </a:cxn>
              <a:cxn ang="0">
                <a:pos x="connsiteX2" y="connsiteY2"/>
              </a:cxn>
            </a:cxnLst>
            <a:rect l="l" t="t" r="r" b="b"/>
            <a:pathLst>
              <a:path w="1056067" h="437882">
                <a:moveTo>
                  <a:pt x="1056067" y="0"/>
                </a:moveTo>
                <a:cubicBezTo>
                  <a:pt x="883275" y="15025"/>
                  <a:pt x="710484" y="30051"/>
                  <a:pt x="534473" y="103031"/>
                </a:cubicBezTo>
                <a:cubicBezTo>
                  <a:pt x="358462" y="176011"/>
                  <a:pt x="179231" y="306946"/>
                  <a:pt x="0" y="437882"/>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296"/>
          <p:cNvSpPr txBox="1">
            <a:spLocks noChangeArrowheads="1"/>
          </p:cNvSpPr>
          <p:nvPr/>
        </p:nvSpPr>
        <p:spPr bwMode="auto">
          <a:xfrm rot="20612837">
            <a:off x="7840207" y="2054838"/>
            <a:ext cx="45878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1.5%</a:t>
            </a:r>
          </a:p>
        </p:txBody>
      </p:sp>
      <p:sp>
        <p:nvSpPr>
          <p:cNvPr id="76" name="Text Box 296"/>
          <p:cNvSpPr txBox="1">
            <a:spLocks noChangeArrowheads="1"/>
          </p:cNvSpPr>
          <p:nvPr/>
        </p:nvSpPr>
        <p:spPr bwMode="auto">
          <a:xfrm rot="259929">
            <a:off x="1223577" y="1854052"/>
            <a:ext cx="45878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1.5%</a:t>
            </a:r>
          </a:p>
        </p:txBody>
      </p:sp>
      <p:sp>
        <p:nvSpPr>
          <p:cNvPr id="77" name="Freeform 76"/>
          <p:cNvSpPr/>
          <p:nvPr/>
        </p:nvSpPr>
        <p:spPr>
          <a:xfrm>
            <a:off x="746975" y="2182969"/>
            <a:ext cx="1197735" cy="96592"/>
          </a:xfrm>
          <a:custGeom>
            <a:avLst/>
            <a:gdLst>
              <a:gd name="connsiteX0" fmla="*/ 1197735 w 1197735"/>
              <a:gd name="connsiteY0" fmla="*/ 96592 h 96592"/>
              <a:gd name="connsiteX1" fmla="*/ 727656 w 1197735"/>
              <a:gd name="connsiteY1" fmla="*/ 19318 h 96592"/>
              <a:gd name="connsiteX2" fmla="*/ 0 w 1197735"/>
              <a:gd name="connsiteY2" fmla="*/ 0 h 96592"/>
            </a:gdLst>
            <a:ahLst/>
            <a:cxnLst>
              <a:cxn ang="0">
                <a:pos x="connsiteX0" y="connsiteY0"/>
              </a:cxn>
              <a:cxn ang="0">
                <a:pos x="connsiteX1" y="connsiteY1"/>
              </a:cxn>
              <a:cxn ang="0">
                <a:pos x="connsiteX2" y="connsiteY2"/>
              </a:cxn>
            </a:cxnLst>
            <a:rect l="l" t="t" r="r" b="b"/>
            <a:pathLst>
              <a:path w="1197735" h="96592">
                <a:moveTo>
                  <a:pt x="1197735" y="96592"/>
                </a:moveTo>
                <a:cubicBezTo>
                  <a:pt x="1062506" y="66004"/>
                  <a:pt x="927278" y="35417"/>
                  <a:pt x="727656" y="19318"/>
                </a:cubicBezTo>
                <a:cubicBezTo>
                  <a:pt x="528033" y="3219"/>
                  <a:pt x="264016" y="1609"/>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7753082" y="2273121"/>
            <a:ext cx="785611" cy="373487"/>
          </a:xfrm>
          <a:custGeom>
            <a:avLst/>
            <a:gdLst>
              <a:gd name="connsiteX0" fmla="*/ 785611 w 785611"/>
              <a:gd name="connsiteY0" fmla="*/ 0 h 373487"/>
              <a:gd name="connsiteX1" fmla="*/ 431442 w 785611"/>
              <a:gd name="connsiteY1" fmla="*/ 103031 h 373487"/>
              <a:gd name="connsiteX2" fmla="*/ 0 w 785611"/>
              <a:gd name="connsiteY2" fmla="*/ 373487 h 373487"/>
            </a:gdLst>
            <a:ahLst/>
            <a:cxnLst>
              <a:cxn ang="0">
                <a:pos x="connsiteX0" y="connsiteY0"/>
              </a:cxn>
              <a:cxn ang="0">
                <a:pos x="connsiteX1" y="connsiteY1"/>
              </a:cxn>
              <a:cxn ang="0">
                <a:pos x="connsiteX2" y="connsiteY2"/>
              </a:cxn>
            </a:cxnLst>
            <a:rect l="l" t="t" r="r" b="b"/>
            <a:pathLst>
              <a:path w="785611" h="373487">
                <a:moveTo>
                  <a:pt x="785611" y="0"/>
                </a:moveTo>
                <a:cubicBezTo>
                  <a:pt x="673994" y="20391"/>
                  <a:pt x="562377" y="40783"/>
                  <a:pt x="431442" y="103031"/>
                </a:cubicBezTo>
                <a:cubicBezTo>
                  <a:pt x="300507" y="165279"/>
                  <a:pt x="150253" y="269383"/>
                  <a:pt x="0" y="373487"/>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296"/>
          <p:cNvSpPr txBox="1">
            <a:spLocks noChangeArrowheads="1"/>
          </p:cNvSpPr>
          <p:nvPr/>
        </p:nvSpPr>
        <p:spPr bwMode="auto">
          <a:xfrm rot="259929">
            <a:off x="856122" y="2035542"/>
            <a:ext cx="492443"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2.2%</a:t>
            </a:r>
          </a:p>
        </p:txBody>
      </p:sp>
      <p:sp>
        <p:nvSpPr>
          <p:cNvPr id="80" name="Text Box 296"/>
          <p:cNvSpPr txBox="1">
            <a:spLocks noChangeArrowheads="1"/>
          </p:cNvSpPr>
          <p:nvPr/>
        </p:nvSpPr>
        <p:spPr bwMode="auto">
          <a:xfrm rot="20469250">
            <a:off x="7940710" y="2232752"/>
            <a:ext cx="492443"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2.2%</a:t>
            </a:r>
          </a:p>
        </p:txBody>
      </p:sp>
    </p:spTree>
    <p:extLst>
      <p:ext uri="{BB962C8B-B14F-4D97-AF65-F5344CB8AC3E}">
        <p14:creationId xmlns:p14="http://schemas.microsoft.com/office/powerpoint/2010/main" val="236311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062759" y="1056641"/>
            <a:ext cx="7018482" cy="5157601"/>
          </a:xfrm>
          <a:prstGeom prst="rect">
            <a:avLst/>
          </a:prstGeom>
        </p:spPr>
      </p:pic>
      <p:sp>
        <p:nvSpPr>
          <p:cNvPr id="5" name="Oval 4"/>
          <p:cNvSpPr/>
          <p:nvPr/>
        </p:nvSpPr>
        <p:spPr>
          <a:xfrm>
            <a:off x="2492062" y="2343954"/>
            <a:ext cx="772731" cy="772731"/>
          </a:xfrm>
          <a:prstGeom prst="ellipse">
            <a:avLst/>
          </a:prstGeom>
          <a:noFill/>
          <a:ln w="1016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08411" y="3462271"/>
            <a:ext cx="555938" cy="555938"/>
          </a:xfrm>
          <a:prstGeom prst="ellipse">
            <a:avLst/>
          </a:prstGeom>
          <a:noFill/>
          <a:ln w="889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47109" y="3028684"/>
            <a:ext cx="393837" cy="393837"/>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76027" y="3577839"/>
            <a:ext cx="254317" cy="254317"/>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58326" y="4230026"/>
            <a:ext cx="219626" cy="219626"/>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1802" y="4070844"/>
            <a:ext cx="219626" cy="219626"/>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69914" y="3753118"/>
            <a:ext cx="219626" cy="219626"/>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735967" y="4688271"/>
            <a:ext cx="144888" cy="144888"/>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64013" y="3759712"/>
            <a:ext cx="144888" cy="144888"/>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52266" y="2574989"/>
            <a:ext cx="144888" cy="144888"/>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296"/>
          <p:cNvSpPr txBox="1">
            <a:spLocks noChangeArrowheads="1"/>
          </p:cNvSpPr>
          <p:nvPr/>
        </p:nvSpPr>
        <p:spPr bwMode="auto">
          <a:xfrm>
            <a:off x="2336451" y="2009462"/>
            <a:ext cx="1083951"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North America</a:t>
            </a:r>
          </a:p>
        </p:txBody>
      </p:sp>
      <p:sp>
        <p:nvSpPr>
          <p:cNvPr id="16" name="Text Box 297"/>
          <p:cNvSpPr txBox="1">
            <a:spLocks noChangeArrowheads="1"/>
          </p:cNvSpPr>
          <p:nvPr/>
        </p:nvSpPr>
        <p:spPr bwMode="auto">
          <a:xfrm>
            <a:off x="1148305" y="2874795"/>
            <a:ext cx="1188146"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Central America</a:t>
            </a:r>
          </a:p>
        </p:txBody>
      </p:sp>
      <p:sp>
        <p:nvSpPr>
          <p:cNvPr id="17" name="Text Box 298"/>
          <p:cNvSpPr txBox="1">
            <a:spLocks noChangeArrowheads="1"/>
          </p:cNvSpPr>
          <p:nvPr/>
        </p:nvSpPr>
        <p:spPr bwMode="auto">
          <a:xfrm>
            <a:off x="2347913" y="4191000"/>
            <a:ext cx="1085554" cy="307777"/>
          </a:xfrm>
          <a:prstGeom prst="rect">
            <a:avLst/>
          </a:prstGeom>
          <a:noFill/>
          <a:ln w="9525">
            <a:noFill/>
            <a:miter lim="800000"/>
            <a:headEnd/>
            <a:tailEnd/>
          </a:ln>
        </p:spPr>
        <p:txBody>
          <a:bodyPr wrap="none">
            <a:spAutoFit/>
          </a:bodyPr>
          <a:lstStyle/>
          <a:p>
            <a:r>
              <a:rPr lang="en-US" sz="1400" b="1">
                <a:latin typeface="Agency FB" panose="020B0503020202020204" pitchFamily="34" charset="0"/>
              </a:rPr>
              <a:t>South America</a:t>
            </a:r>
          </a:p>
        </p:txBody>
      </p:sp>
      <p:sp>
        <p:nvSpPr>
          <p:cNvPr id="18" name="Text Box 299"/>
          <p:cNvSpPr txBox="1">
            <a:spLocks noChangeArrowheads="1"/>
          </p:cNvSpPr>
          <p:nvPr/>
        </p:nvSpPr>
        <p:spPr bwMode="auto">
          <a:xfrm>
            <a:off x="3939576" y="4760715"/>
            <a:ext cx="559769" cy="307777"/>
          </a:xfrm>
          <a:prstGeom prst="rect">
            <a:avLst/>
          </a:prstGeom>
          <a:noFill/>
          <a:ln w="9525">
            <a:noFill/>
            <a:miter lim="800000"/>
            <a:headEnd/>
            <a:tailEnd/>
          </a:ln>
        </p:spPr>
        <p:txBody>
          <a:bodyPr wrap="none">
            <a:spAutoFit/>
          </a:bodyPr>
          <a:lstStyle/>
          <a:p>
            <a:r>
              <a:rPr lang="en-US" sz="1400" b="1">
                <a:latin typeface="Agency FB" panose="020B0503020202020204" pitchFamily="34" charset="0"/>
              </a:rPr>
              <a:t>Africa</a:t>
            </a:r>
          </a:p>
        </p:txBody>
      </p:sp>
      <p:sp>
        <p:nvSpPr>
          <p:cNvPr id="19" name="Text Box 300"/>
          <p:cNvSpPr txBox="1">
            <a:spLocks noChangeArrowheads="1"/>
          </p:cNvSpPr>
          <p:nvPr/>
        </p:nvSpPr>
        <p:spPr bwMode="auto">
          <a:xfrm>
            <a:off x="4537075" y="2544763"/>
            <a:ext cx="614271" cy="307777"/>
          </a:xfrm>
          <a:prstGeom prst="rect">
            <a:avLst/>
          </a:prstGeom>
          <a:noFill/>
          <a:ln w="9525">
            <a:noFill/>
            <a:miter lim="800000"/>
            <a:headEnd/>
            <a:tailEnd/>
          </a:ln>
        </p:spPr>
        <p:txBody>
          <a:bodyPr wrap="none">
            <a:spAutoFit/>
          </a:bodyPr>
          <a:lstStyle/>
          <a:p>
            <a:r>
              <a:rPr lang="en-US" sz="1400" b="1">
                <a:latin typeface="Agency FB" panose="020B0503020202020204" pitchFamily="34" charset="0"/>
              </a:rPr>
              <a:t>Europe</a:t>
            </a:r>
          </a:p>
        </p:txBody>
      </p:sp>
      <p:sp>
        <p:nvSpPr>
          <p:cNvPr id="20" name="Text Box 301"/>
          <p:cNvSpPr txBox="1">
            <a:spLocks noChangeArrowheads="1"/>
          </p:cNvSpPr>
          <p:nvPr/>
        </p:nvSpPr>
        <p:spPr bwMode="auto">
          <a:xfrm>
            <a:off x="4357662" y="4261326"/>
            <a:ext cx="872355"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Middle East</a:t>
            </a:r>
          </a:p>
        </p:txBody>
      </p:sp>
      <p:sp>
        <p:nvSpPr>
          <p:cNvPr id="21" name="Text Box 303"/>
          <p:cNvSpPr txBox="1">
            <a:spLocks noChangeArrowheads="1"/>
          </p:cNvSpPr>
          <p:nvPr/>
        </p:nvSpPr>
        <p:spPr bwMode="auto">
          <a:xfrm>
            <a:off x="6638658" y="3995739"/>
            <a:ext cx="66717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Oceania</a:t>
            </a:r>
          </a:p>
        </p:txBody>
      </p:sp>
      <p:sp>
        <p:nvSpPr>
          <p:cNvPr id="22" name="Text Box 303"/>
          <p:cNvSpPr txBox="1">
            <a:spLocks noChangeArrowheads="1"/>
          </p:cNvSpPr>
          <p:nvPr/>
        </p:nvSpPr>
        <p:spPr bwMode="auto">
          <a:xfrm>
            <a:off x="4786001" y="2949015"/>
            <a:ext cx="522900"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China</a:t>
            </a:r>
          </a:p>
        </p:txBody>
      </p:sp>
      <p:sp>
        <p:nvSpPr>
          <p:cNvPr id="23" name="Text Box 303"/>
          <p:cNvSpPr txBox="1">
            <a:spLocks noChangeArrowheads="1"/>
          </p:cNvSpPr>
          <p:nvPr/>
        </p:nvSpPr>
        <p:spPr bwMode="auto">
          <a:xfrm>
            <a:off x="5006806" y="2230870"/>
            <a:ext cx="1091966"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Northeast Asia</a:t>
            </a:r>
          </a:p>
        </p:txBody>
      </p:sp>
      <p:sp>
        <p:nvSpPr>
          <p:cNvPr id="24" name="Text Box 303"/>
          <p:cNvSpPr txBox="1">
            <a:spLocks noChangeArrowheads="1"/>
          </p:cNvSpPr>
          <p:nvPr/>
        </p:nvSpPr>
        <p:spPr bwMode="auto">
          <a:xfrm>
            <a:off x="5676345" y="3284634"/>
            <a:ext cx="1093569"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Southeast Asia</a:t>
            </a:r>
          </a:p>
        </p:txBody>
      </p:sp>
      <p:sp>
        <p:nvSpPr>
          <p:cNvPr id="25" name="Text Box 303"/>
          <p:cNvSpPr txBox="1">
            <a:spLocks noChangeArrowheads="1"/>
          </p:cNvSpPr>
          <p:nvPr/>
        </p:nvSpPr>
        <p:spPr bwMode="auto">
          <a:xfrm>
            <a:off x="5072858" y="3881105"/>
            <a:ext cx="830677" cy="307777"/>
          </a:xfrm>
          <a:prstGeom prst="rect">
            <a:avLst/>
          </a:prstGeom>
          <a:noFill/>
          <a:ln w="9525">
            <a:noFill/>
            <a:miter lim="800000"/>
            <a:headEnd/>
            <a:tailEnd/>
          </a:ln>
        </p:spPr>
        <p:txBody>
          <a:bodyPr wrap="none">
            <a:spAutoFit/>
          </a:bodyPr>
          <a:lstStyle/>
          <a:p>
            <a:r>
              <a:rPr lang="en-US" sz="1400" b="1" dirty="0">
                <a:latin typeface="Agency FB" panose="020B0503020202020204" pitchFamily="34" charset="0"/>
              </a:rPr>
              <a:t>South Asia</a:t>
            </a:r>
          </a:p>
        </p:txBody>
      </p:sp>
      <p:sp>
        <p:nvSpPr>
          <p:cNvPr id="26"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732933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World's Busiest Air Transport Routes, 2012</a:t>
            </a:r>
            <a:br>
              <a:rPr lang="en-US" sz="2800" dirty="0"/>
            </a:br>
            <a:br>
              <a:rPr lang="en-US" sz="2800" dirty="0"/>
            </a:br>
            <a:endParaRPr lang="en-US"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835"/>
          <a:stretch/>
        </p:blipFill>
        <p:spPr>
          <a:xfrm>
            <a:off x="228600" y="692696"/>
            <a:ext cx="8686800" cy="5702518"/>
          </a:xfrm>
          <a:prstGeom prst="rect">
            <a:avLst/>
          </a:prstGeom>
        </p:spPr>
      </p:pic>
      <p:sp>
        <p:nvSpPr>
          <p:cNvPr id="6" name="Footer Placeholder 2"/>
          <p:cNvSpPr>
            <a:spLocks noGrp="1"/>
          </p:cNvSpPr>
          <p:nvPr>
            <p:ph type="ftr" sz="quarter" idx="11"/>
          </p:nvPr>
        </p:nvSpPr>
        <p:spPr>
          <a:xfrm>
            <a:off x="0" y="6381328"/>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058385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800" dirty="0"/>
              <a:t>The World's Busiest Air Transport Routes, 2017</a:t>
            </a:r>
            <a:br>
              <a:rPr lang="en-US" sz="2800" dirty="0"/>
            </a:br>
            <a:br>
              <a:rPr lang="en-US" sz="2800" dirty="0"/>
            </a:br>
            <a:endParaRPr lang="it-IT" sz="2800" dirty="0"/>
          </a:p>
        </p:txBody>
      </p:sp>
      <p:pic>
        <p:nvPicPr>
          <p:cNvPr id="1026" name="Picture 2" descr="https://i2.wp.com/transportgeography.org/wp-content/uploads/Map-Busiest-Air-Travel-Routes.png?resize=900%2C555&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6" y="620688"/>
            <a:ext cx="8991268" cy="554461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76366" y="6219582"/>
            <a:ext cx="8892480" cy="523220"/>
          </a:xfrm>
          <a:prstGeom prst="rect">
            <a:avLst/>
          </a:prstGeom>
        </p:spPr>
        <p:txBody>
          <a:bodyPr wrap="square">
            <a:spAutoFit/>
          </a:bodyPr>
          <a:lstStyle/>
          <a:p>
            <a:pPr algn="ctr"/>
            <a:r>
              <a:rPr lang="it-IT" dirty="0"/>
              <a:t>https://transportgeography.org/?page_id=2362</a:t>
            </a:r>
          </a:p>
        </p:txBody>
      </p:sp>
    </p:spTree>
    <p:extLst>
      <p:ext uri="{BB962C8B-B14F-4D97-AF65-F5344CB8AC3E}">
        <p14:creationId xmlns:p14="http://schemas.microsoft.com/office/powerpoint/2010/main" val="82123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Air </a:t>
            </a:r>
            <a:r>
              <a:rPr lang="it-IT" dirty="0" err="1"/>
              <a:t>transport</a:t>
            </a:r>
            <a:endParaRPr lang="it-IT" dirty="0"/>
          </a:p>
        </p:txBody>
      </p:sp>
      <p:sp>
        <p:nvSpPr>
          <p:cNvPr id="4" name="Sottotitolo 3"/>
          <p:cNvSpPr>
            <a:spLocks noGrp="1"/>
          </p:cNvSpPr>
          <p:nvPr>
            <p:ph type="subTitle" idx="1"/>
          </p:nvPr>
        </p:nvSpPr>
        <p:spPr/>
        <p:txBody>
          <a:bodyPr/>
          <a:lstStyle/>
          <a:p>
            <a:endParaRPr lang="it-IT"/>
          </a:p>
        </p:txBody>
      </p:sp>
    </p:spTree>
    <p:extLst>
      <p:ext uri="{BB962C8B-B14F-4D97-AF65-F5344CB8AC3E}">
        <p14:creationId xmlns:p14="http://schemas.microsoft.com/office/powerpoint/2010/main" val="340581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528763"/>
            <a:ext cx="8972550" cy="449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Lst>
        </p:spPr>
      </p:pic>
      <p:sp>
        <p:nvSpPr>
          <p:cNvPr id="50179" name="Titolo 1"/>
          <p:cNvSpPr>
            <a:spLocks noGrp="1"/>
          </p:cNvSpPr>
          <p:nvPr>
            <p:ph type="title"/>
          </p:nvPr>
        </p:nvSpPr>
        <p:spPr/>
        <p:txBody>
          <a:bodyPr/>
          <a:lstStyle/>
          <a:p>
            <a:r>
              <a:rPr lang="en-US" altLang="it-IT" sz="3600"/>
              <a:t>Route map of the world's scheduled commercial airline traffic, 2009</a:t>
            </a:r>
            <a:endParaRPr lang="it-IT" altLang="it-IT" sz="3600"/>
          </a:p>
        </p:txBody>
      </p:sp>
      <p:sp>
        <p:nvSpPr>
          <p:cNvPr id="50180" name="Segnaposto contenuto 2" descr="Rectangle: Click to edit Master text styles&#10;Second level&#10;Third level&#10;Fourth level&#10;Fifth level"/>
          <p:cNvSpPr>
            <a:spLocks noGrp="1"/>
          </p:cNvSpPr>
          <p:nvPr>
            <p:ph idx="1"/>
          </p:nvPr>
        </p:nvSpPr>
        <p:spPr/>
        <p:txBody>
          <a:bodyPr/>
          <a:lstStyle/>
          <a:p>
            <a:endParaRPr lang="it-IT" altLang="it-IT"/>
          </a:p>
        </p:txBody>
      </p:sp>
      <p:sp>
        <p:nvSpPr>
          <p:cNvPr id="50181" name="Rettangolo 3"/>
          <p:cNvSpPr>
            <a:spLocks noChangeArrowheads="1"/>
          </p:cNvSpPr>
          <p:nvPr/>
        </p:nvSpPr>
        <p:spPr bwMode="auto">
          <a:xfrm>
            <a:off x="0" y="6105525"/>
            <a:ext cx="8748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Char char="w"/>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a:buClr>
                <a:schemeClr val="bg2"/>
              </a:buClr>
              <a:buSzTx/>
              <a:buFont typeface="Monotype Sorts"/>
              <a:buNone/>
            </a:pPr>
            <a:r>
              <a:rPr lang="en-US" altLang="it-IT" sz="1800">
                <a:latin typeface="Times New Roman" panose="02020603050405020304" pitchFamily="18" charset="0"/>
              </a:rPr>
              <a:t>By Jpatokal (Own work) [CC BY-SA 3.0 (http://creativecommons.org/licenses/by-sa/3.0) </a:t>
            </a:r>
            <a:br>
              <a:rPr lang="en-US" altLang="it-IT" sz="1800">
                <a:latin typeface="Times New Roman" panose="02020603050405020304" pitchFamily="18" charset="0"/>
              </a:rPr>
            </a:br>
            <a:r>
              <a:rPr lang="en-US" altLang="it-IT" sz="1800">
                <a:latin typeface="Times New Roman" panose="02020603050405020304" pitchFamily="18" charset="0"/>
              </a:rPr>
              <a:t>or GFDL (http://www.gnu.org/copyleft/fdl.html)], via Wikimedia Commons</a:t>
            </a:r>
            <a:endParaRPr lang="it-IT" altLang="it-IT" sz="1800">
              <a:latin typeface="Times New Roman" panose="02020603050405020304" pitchFamily="18" charset="0"/>
            </a:endParaRPr>
          </a:p>
        </p:txBody>
      </p:sp>
    </p:spTree>
    <p:extLst>
      <p:ext uri="{BB962C8B-B14F-4D97-AF65-F5344CB8AC3E}">
        <p14:creationId xmlns:p14="http://schemas.microsoft.com/office/powerpoint/2010/main" val="251724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a:stretch>
            <a:fillRect/>
          </a:stretch>
        </p:blipFill>
        <p:spPr>
          <a:xfrm>
            <a:off x="0" y="880298"/>
            <a:ext cx="9144000" cy="5140990"/>
          </a:xfrm>
          <a:prstGeom prst="rect">
            <a:avLst/>
          </a:prstGeom>
        </p:spPr>
      </p:pic>
      <p:sp>
        <p:nvSpPr>
          <p:cNvPr id="6" name="Rettangolo 5"/>
          <p:cNvSpPr/>
          <p:nvPr/>
        </p:nvSpPr>
        <p:spPr>
          <a:xfrm>
            <a:off x="899592" y="6073566"/>
            <a:ext cx="7632848" cy="523220"/>
          </a:xfrm>
          <a:prstGeom prst="rect">
            <a:avLst/>
          </a:prstGeom>
        </p:spPr>
        <p:txBody>
          <a:bodyPr wrap="square">
            <a:spAutoFit/>
          </a:bodyPr>
          <a:lstStyle/>
          <a:p>
            <a:r>
              <a:rPr lang="it-IT" dirty="0"/>
              <a:t>https://www.flightradar24.com/14.39,10.29/2</a:t>
            </a:r>
          </a:p>
        </p:txBody>
      </p:sp>
    </p:spTree>
    <p:extLst>
      <p:ext uri="{BB962C8B-B14F-4D97-AF65-F5344CB8AC3E}">
        <p14:creationId xmlns:p14="http://schemas.microsoft.com/office/powerpoint/2010/main" val="383124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US" dirty="0"/>
              <a:t>US Post Office Airmail Routes, 1921-26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711" y="763662"/>
            <a:ext cx="8503920" cy="5782667"/>
          </a:xfrm>
          <a:prstGeom prst="rect">
            <a:avLst/>
          </a:prstGeom>
        </p:spPr>
      </p:pic>
      <p:sp>
        <p:nvSpPr>
          <p:cNvPr id="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16722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Selected Transcontinental DC-3 Routes, Late 1930s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0" y="755239"/>
            <a:ext cx="8503920" cy="5782667"/>
          </a:xfrm>
          <a:prstGeom prst="rect">
            <a:avLst/>
          </a:prstGeom>
        </p:spPr>
      </p:pic>
      <p:sp>
        <p:nvSpPr>
          <p:cNvPr id="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48804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title"/>
          </p:nvPr>
        </p:nvSpPr>
        <p:spPr/>
        <p:txBody>
          <a:bodyPr/>
          <a:lstStyle/>
          <a:p>
            <a:pPr eaLnBrk="1" hangingPunct="1"/>
            <a:r>
              <a:rPr lang="en-US" sz="2800" dirty="0"/>
              <a:t>Early Intercontinental Air Routes, 1930s</a:t>
            </a:r>
            <a:br>
              <a:rPr lang="en-US" sz="2800" dirty="0"/>
            </a:br>
            <a:br>
              <a:rPr lang="en-US" sz="2800" dirty="0"/>
            </a:b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74" y="762015"/>
            <a:ext cx="8503920" cy="5785712"/>
          </a:xfrm>
          <a:prstGeom prst="rect">
            <a:avLst/>
          </a:prstGeom>
        </p:spPr>
      </p:pic>
      <p:sp>
        <p:nvSpPr>
          <p:cNvPr id="5" name="Footer Placeholder 2"/>
          <p:cNvSpPr>
            <a:spLocks noGrp="1"/>
          </p:cNvSpPr>
          <p:nvPr>
            <p:ph type="ftr" sz="quarter" idx="11"/>
          </p:nvPr>
        </p:nvSpPr>
        <p:spPr>
          <a:xfrm>
            <a:off x="0" y="630932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424050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Shortest Air Route between London and Sydney, 1955 - 2006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00200"/>
            <a:ext cx="9144000" cy="3657599"/>
          </a:xfrm>
          <a:prstGeom prst="rect">
            <a:avLst/>
          </a:prstGeom>
        </p:spPr>
      </p:pic>
      <p:sp>
        <p:nvSpPr>
          <p:cNvPr id="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4086927074"/>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15986</TotalTime>
  <Words>2711</Words>
  <Application>Microsoft Office PowerPoint</Application>
  <PresentationFormat>Presentazione su schermo (4:3)</PresentationFormat>
  <Paragraphs>348</Paragraphs>
  <Slides>27</Slides>
  <Notes>21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27</vt:i4>
      </vt:variant>
    </vt:vector>
  </HeadingPairs>
  <TitlesOfParts>
    <vt:vector size="35" baseType="lpstr">
      <vt:lpstr>Agency FB</vt:lpstr>
      <vt:lpstr>Arial</vt:lpstr>
      <vt:lpstr>Arial Narrow</vt:lpstr>
      <vt:lpstr>Monotype Sorts</vt:lpstr>
      <vt:lpstr>Tahoma</vt:lpstr>
      <vt:lpstr>Times New Roman</vt:lpstr>
      <vt:lpstr>Wingdings</vt:lpstr>
      <vt:lpstr>AV2_1</vt:lpstr>
      <vt:lpstr>Economic Geography   6 – Transport and location</vt:lpstr>
      <vt:lpstr>Learning Objectives</vt:lpstr>
      <vt:lpstr>Air transport</vt:lpstr>
      <vt:lpstr>Route map of the world's scheduled commercial airline traffic, 2009</vt:lpstr>
      <vt:lpstr>Presentazione standard di PowerPoint</vt:lpstr>
      <vt:lpstr>US Post Office Airmail Routes, 1921-26</vt:lpstr>
      <vt:lpstr>Selected Transcontinental DC-3 Routes, Late 1930s</vt:lpstr>
      <vt:lpstr>Early Intercontinental Air Routes, 1930s  </vt:lpstr>
      <vt:lpstr>Shortest Air Route between London and Sydney, 1955 - 2006</vt:lpstr>
      <vt:lpstr>Concorde Services, 1976-2003</vt:lpstr>
      <vt:lpstr>Average Airfare (roundtrip) between New York and London, 1946-2015 (in 2012 dollars) </vt:lpstr>
      <vt:lpstr>Main Commercial Passenger Aircraft, 1935-2015 </vt:lpstr>
      <vt:lpstr>The World's Longest Nonstop Air Transport Routes, 2016</vt:lpstr>
      <vt:lpstr>World Air Travel and World Air Freight Carried, 1950-2015</vt:lpstr>
      <vt:lpstr>Annual Air Transportation Growth (Passengers and Freight) and Economic Growth, 1950-2015</vt:lpstr>
      <vt:lpstr>New York / Hong Kong Air Routes: Conventional and Polar</vt:lpstr>
      <vt:lpstr>Airline Deregulation and Hub-and-Spoke Networks</vt:lpstr>
      <vt:lpstr>Strategies of Low-Cost Carriers </vt:lpstr>
      <vt:lpstr>Strategies Used by Airlines to Save Fuel </vt:lpstr>
      <vt:lpstr>Selected Low-Cost Carriers </vt:lpstr>
      <vt:lpstr>Air Freedom Rights </vt:lpstr>
      <vt:lpstr>Stages in Air Network Development</vt:lpstr>
      <vt:lpstr>Network Effect of Strategic Alliances</vt:lpstr>
      <vt:lpstr>Major Air Traffic Flows Between Regions, 2010</vt:lpstr>
      <vt:lpstr>Presentazione standard di PowerPoint</vt:lpstr>
      <vt:lpstr>The World's Busiest Air Transport Routes, 2012  </vt:lpstr>
      <vt:lpstr>The World's Busiest Air Transport Routes, 2017  </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BORRUSO GIUSEPPE</cp:lastModifiedBy>
  <cp:revision>492</cp:revision>
  <cp:lastPrinted>2001-12-11T18:28:57Z</cp:lastPrinted>
  <dcterms:created xsi:type="dcterms:W3CDTF">2000-04-10T11:43:56Z</dcterms:created>
  <dcterms:modified xsi:type="dcterms:W3CDTF">2023-10-23T15:18:56Z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