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353" r:id="rId2"/>
    <p:sldId id="277" r:id="rId3"/>
    <p:sldId id="317" r:id="rId4"/>
    <p:sldId id="358" r:id="rId5"/>
    <p:sldId id="285" r:id="rId6"/>
    <p:sldId id="279" r:id="rId7"/>
    <p:sldId id="286" r:id="rId8"/>
    <p:sldId id="265" r:id="rId9"/>
    <p:sldId id="310" r:id="rId10"/>
    <p:sldId id="359" r:id="rId11"/>
    <p:sldId id="311" r:id="rId12"/>
    <p:sldId id="312" r:id="rId13"/>
    <p:sldId id="314" r:id="rId14"/>
    <p:sldId id="360" r:id="rId15"/>
    <p:sldId id="315" r:id="rId16"/>
    <p:sldId id="316" r:id="rId17"/>
    <p:sldId id="280" r:id="rId18"/>
    <p:sldId id="281" r:id="rId19"/>
    <p:sldId id="283" r:id="rId20"/>
    <p:sldId id="288" r:id="rId21"/>
    <p:sldId id="295" r:id="rId22"/>
    <p:sldId id="296" r:id="rId23"/>
    <p:sldId id="299" r:id="rId24"/>
    <p:sldId id="363" r:id="rId25"/>
    <p:sldId id="297" r:id="rId26"/>
    <p:sldId id="300" r:id="rId27"/>
    <p:sldId id="301" r:id="rId28"/>
    <p:sldId id="303" r:id="rId29"/>
    <p:sldId id="305" r:id="rId30"/>
    <p:sldId id="304" r:id="rId31"/>
    <p:sldId id="292" r:id="rId32"/>
    <p:sldId id="293" r:id="rId33"/>
    <p:sldId id="361" r:id="rId34"/>
    <p:sldId id="362" r:id="rId3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0141"/>
  </p:normalViewPr>
  <p:slideViewPr>
    <p:cSldViewPr>
      <p:cViewPr varScale="1">
        <p:scale>
          <a:sx n="111" d="100"/>
          <a:sy n="111" d="100"/>
        </p:scale>
        <p:origin x="1784"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15</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16</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17</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18</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19</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20</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21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22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23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25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5</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26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27</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28</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29</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30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31</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32</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6</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8</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9</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12</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13</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25659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 id="2147483676" r:id="rId15"/>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755576" y="20423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467544" y="949023"/>
            <a:ext cx="8676456" cy="5887717"/>
          </a:xfrm>
        </p:spPr>
        <p:txBody>
          <a:bodyPr/>
          <a:lstStyle/>
          <a:p>
            <a:r>
              <a:rPr lang="it-IT" sz="26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6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6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6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395536" y="1165985"/>
            <a:ext cx="8604448" cy="5544616"/>
          </a:xfrm>
        </p:spPr>
        <p:txBody>
          <a:bodyPr/>
          <a:lstStyle/>
          <a:p>
            <a:r>
              <a:rPr lang="it-IT" sz="26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600" dirty="0">
              <a:solidFill>
                <a:schemeClr val="tx1"/>
              </a:solidFill>
              <a:latin typeface="Comic Sans MS" panose="030F0902030302020204" pitchFamily="66" charset="0"/>
            </a:endParaRPr>
          </a:p>
          <a:p>
            <a:r>
              <a:rPr lang="it-IT" sz="26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600" dirty="0" err="1">
                <a:solidFill>
                  <a:schemeClr val="tx1"/>
                </a:solidFill>
                <a:latin typeface="Comic Sans MS" panose="030F0902030302020204" pitchFamily="66" charset="0"/>
              </a:rPr>
              <a:t>caudalmente</a:t>
            </a:r>
            <a:r>
              <a:rPr lang="it-IT" sz="26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gn="ctr">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b="1" dirty="0">
              <a:solidFill>
                <a:schemeClr val="tx1"/>
              </a:solidFill>
              <a:latin typeface="Comic Sans MS" panose="030F0902030302020204" pitchFamily="66" charset="0"/>
            </a:endParaRP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Forma un ambiente liquido in cui il SNC , per così dire, “</a:t>
            </a:r>
            <a:r>
              <a:rPr lang="it-IT" altLang="it-IT" sz="2400" b="1" i="1" dirty="0">
                <a:solidFill>
                  <a:schemeClr val="tx1"/>
                </a:solidFill>
                <a:latin typeface="Comic Sans MS" panose="030F0902030302020204" pitchFamily="66" charset="0"/>
              </a:rPr>
              <a:t>sospeso</a:t>
            </a:r>
            <a:r>
              <a:rPr lang="it-IT" altLang="it-IT" sz="2400" b="1" dirty="0">
                <a:solidFill>
                  <a:schemeClr val="tx1"/>
                </a:solidFill>
                <a:latin typeface="Comic Sans MS" panose="030F0902030302020204" pitchFamily="66" charset="0"/>
              </a:rPr>
              <a:t>” ossia «</a:t>
            </a:r>
            <a:r>
              <a:rPr lang="it-IT" altLang="it-IT" sz="2400" b="1" i="1" dirty="0">
                <a:solidFill>
                  <a:schemeClr val="tx1"/>
                </a:solidFill>
                <a:latin typeface="Comic Sans MS" panose="030F0902030302020204" pitchFamily="66" charset="0"/>
              </a:rPr>
              <a:t>galleggia</a:t>
            </a:r>
            <a:r>
              <a:rPr lang="it-IT" altLang="it-IT" sz="2400" b="1" dirty="0">
                <a:solidFill>
                  <a:schemeClr val="tx1"/>
                </a:solidFill>
                <a:latin typeface="Comic Sans MS" panose="030F0902030302020204" pitchFamily="66" charset="0"/>
              </a:rPr>
              <a:t>»</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err="1">
                <a:solidFill>
                  <a:schemeClr val="tx1"/>
                </a:solidFill>
                <a:latin typeface="Comic Sans MS" panose="030F0902030302020204" pitchFamily="66" charset="0"/>
              </a:rPr>
              <a:t>Puo’</a:t>
            </a:r>
            <a:r>
              <a:rPr lang="it-IT" altLang="it-IT" sz="24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4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827584" y="836712"/>
            <a:ext cx="8172400" cy="5760640"/>
          </a:xfrm>
          <a:ln/>
        </p:spPr>
        <p:txBody>
          <a:bodyPr/>
          <a:lstStyle/>
          <a:p>
            <a:pPr indent="-327025"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chemeClr val="tx1"/>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315416"/>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899592" y="836712"/>
            <a:ext cx="7488832"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La cosiddetta BARRIERA EMATO-ENCEFALICA è una struttura costituita da:</a:t>
            </a: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Sangue-LCS (Liquido Cerebro-Spinale) ossia la </a:t>
            </a:r>
            <a:r>
              <a:rPr lang="it-IT" altLang="it-IT" sz="2600" b="1" i="1" dirty="0">
                <a:solidFill>
                  <a:schemeClr val="tx1"/>
                </a:solidFill>
                <a:latin typeface="Chalkboard SE" panose="03050602040202020205" pitchFamily="66" charset="77"/>
              </a:rPr>
              <a:t>BARRIERA EMATOLIQUORALE</a:t>
            </a:r>
          </a:p>
          <a:p>
            <a:pPr marL="0" indent="0">
              <a:buClr>
                <a:schemeClr val="tx1"/>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600" b="1" dirty="0">
              <a:solidFill>
                <a:schemeClr val="tx1"/>
              </a:solidFill>
              <a:latin typeface="Chalkboard SE" panose="03050602040202020205" pitchFamily="66" charset="77"/>
            </a:endParaRP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12325256-4671-7C46-8329-7933D415A5A2}"/>
              </a:ext>
            </a:extLst>
          </p:cNvPr>
          <p:cNvSpPr txBox="1"/>
          <p:nvPr/>
        </p:nvSpPr>
        <p:spPr>
          <a:xfrm>
            <a:off x="313504" y="5274876"/>
            <a:ext cx="5266608" cy="1938992"/>
          </a:xfrm>
          <a:prstGeom prst="rect">
            <a:avLst/>
          </a:prstGeom>
          <a:noFill/>
        </p:spPr>
        <p:txBody>
          <a:bodyPr wrap="square" rtlCol="0">
            <a:spAutoFit/>
          </a:bodyPr>
          <a:lstStyle/>
          <a:p>
            <a:r>
              <a:rPr lang="it-IT" dirty="0">
                <a:solidFill>
                  <a:schemeClr val="tx1"/>
                </a:solidFill>
                <a:latin typeface="+mj-lt"/>
              </a:rPr>
              <a:t>ICA  : Arteria Carotide Interna</a:t>
            </a:r>
          </a:p>
          <a:p>
            <a:r>
              <a:rPr lang="it-IT" dirty="0">
                <a:solidFill>
                  <a:schemeClr val="tx1"/>
                </a:solidFill>
                <a:latin typeface="+mj-lt"/>
              </a:rPr>
              <a:t>MCA : Arteria Cerebrale Media</a:t>
            </a:r>
          </a:p>
          <a:p>
            <a:r>
              <a:rPr lang="it-IT" dirty="0">
                <a:solidFill>
                  <a:schemeClr val="tx1"/>
                </a:solidFill>
                <a:latin typeface="+mj-lt"/>
              </a:rPr>
              <a:t>ACA : Arteria Cerebrale  </a:t>
            </a:r>
          </a:p>
          <a:p>
            <a:r>
              <a:rPr lang="it-IT" dirty="0">
                <a:solidFill>
                  <a:schemeClr val="tx1"/>
                </a:solidFill>
                <a:latin typeface="+mj-lt"/>
              </a:rPr>
              <a:t>          Anteriore</a:t>
            </a:r>
          </a:p>
          <a:p>
            <a:endParaRPr lang="it-IT" dirty="0">
              <a:solidFill>
                <a:schemeClr val="tx1"/>
              </a:solidFill>
            </a:endParaRPr>
          </a:p>
        </p:txBody>
      </p:sp>
      <p:sp>
        <p:nvSpPr>
          <p:cNvPr id="3" name="CasellaDiTesto 2">
            <a:extLst>
              <a:ext uri="{FF2B5EF4-FFF2-40B4-BE49-F238E27FC236}">
                <a16:creationId xmlns:a16="http://schemas.microsoft.com/office/drawing/2014/main" id="{EF195A11-73EB-D244-873F-0BC26DE8A94F}"/>
              </a:ext>
            </a:extLst>
          </p:cNvPr>
          <p:cNvSpPr txBox="1"/>
          <p:nvPr/>
        </p:nvSpPr>
        <p:spPr>
          <a:xfrm>
            <a:off x="5822053" y="5274876"/>
            <a:ext cx="2998420" cy="1200329"/>
          </a:xfrm>
          <a:prstGeom prst="rect">
            <a:avLst/>
          </a:prstGeom>
          <a:noFill/>
        </p:spPr>
        <p:txBody>
          <a:bodyPr wrap="square" rtlCol="0">
            <a:spAutoFit/>
          </a:bodyPr>
          <a:lstStyle/>
          <a:p>
            <a:r>
              <a:rPr lang="it-IT" dirty="0">
                <a:solidFill>
                  <a:schemeClr val="tx1"/>
                </a:solidFill>
                <a:latin typeface="+mj-lt"/>
              </a:rPr>
              <a:t>PCA : Arteria </a:t>
            </a:r>
          </a:p>
          <a:p>
            <a:r>
              <a:rPr lang="it-IT" dirty="0">
                <a:solidFill>
                  <a:schemeClr val="tx1"/>
                </a:solidFill>
                <a:latin typeface="+mj-lt"/>
              </a:rPr>
              <a:t>          Cerebrale</a:t>
            </a:r>
          </a:p>
          <a:p>
            <a:r>
              <a:rPr lang="it-IT" dirty="0">
                <a:solidFill>
                  <a:schemeClr val="tx1"/>
                </a:solidFill>
                <a:latin typeface="+mj-lt"/>
              </a:rPr>
              <a:t>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107504" y="1052737"/>
            <a:ext cx="9036496" cy="5472607"/>
          </a:xfrm>
        </p:spPr>
        <p:txBody>
          <a:bodyPr/>
          <a:lstStyle/>
          <a:p>
            <a:r>
              <a:rPr lang="it-IT" b="1" dirty="0">
                <a:solidFill>
                  <a:schemeClr val="tx1"/>
                </a:solidFill>
              </a:rPr>
              <a:t>Sono rappresentati da:</a:t>
            </a:r>
          </a:p>
          <a:p>
            <a:pPr algn="l"/>
            <a:endParaRPr lang="it-IT" sz="2800" dirty="0">
              <a:solidFill>
                <a:schemeClr val="tx1"/>
              </a:solidFill>
            </a:endParaRPr>
          </a:p>
          <a:p>
            <a:pPr marL="342900" indent="-342900" algn="l">
              <a:buFont typeface="Arial" panose="020B0604020202020204" pitchFamily="34" charset="0"/>
              <a:buChar char="•"/>
            </a:pPr>
            <a:r>
              <a:rPr lang="it-IT" sz="2800" b="1" dirty="0">
                <a:solidFill>
                  <a:schemeClr val="tx1"/>
                </a:solidFill>
                <a:latin typeface="Chalkboard SE" panose="03050602040202020205" pitchFamily="66" charset="77"/>
              </a:rPr>
              <a:t>INVOLUCRI SCHELETRICI (Scheletro del Neurocranio e Canale Vertebrale)</a:t>
            </a:r>
          </a:p>
          <a:p>
            <a:pPr algn="l"/>
            <a:endParaRPr lang="it-IT" sz="28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2800" b="1" dirty="0">
                <a:solidFill>
                  <a:schemeClr val="tx1"/>
                </a:solidFill>
                <a:latin typeface="Copperplate Gothic Bold" panose="020E0705020206020404" pitchFamily="34" charset="77"/>
              </a:rPr>
              <a:t>INVOLUCRI MENINGEI (Dura Meninge, Aracnoide, Pia Meninge)</a:t>
            </a:r>
          </a:p>
          <a:p>
            <a:pPr algn="l"/>
            <a:endParaRPr lang="it-IT" sz="28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28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611560" y="1019225"/>
            <a:ext cx="792088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scheletriche. Essi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endParaRPr lang="it-IT" altLang="it-IT" sz="26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683568" y="1066311"/>
            <a:ext cx="8136904" cy="5616623"/>
          </a:xfrm>
        </p:spPr>
        <p:txBody>
          <a:bodyPr/>
          <a:lstStyle/>
          <a:p>
            <a:r>
              <a:rPr lang="it-IT" sz="2500" dirty="0">
                <a:solidFill>
                  <a:schemeClr val="tx1"/>
                </a:solidFill>
                <a:latin typeface="Comic Sans MS" panose="030F0902030302020204" pitchFamily="66" charset="0"/>
              </a:rPr>
              <a:t>Le ARTERIE RADICOLARI ANTERIORE e POSTERIORE derivano da:</a:t>
            </a:r>
          </a:p>
          <a:p>
            <a:endParaRPr lang="it-IT" sz="2500" dirty="0">
              <a:solidFill>
                <a:schemeClr val="tx1"/>
              </a:solidFill>
              <a:latin typeface="Comic Sans MS" panose="030F0902030302020204" pitchFamily="66" charset="0"/>
            </a:endParaRPr>
          </a:p>
          <a:p>
            <a:pPr marL="457200" indent="-457200">
              <a:buFontTx/>
              <a:buChar char="-"/>
            </a:pPr>
            <a:r>
              <a:rPr lang="it-IT" sz="2500" dirty="0">
                <a:solidFill>
                  <a:schemeClr val="tx1"/>
                </a:solidFill>
                <a:latin typeface="Comic Sans MS" panose="030F0902030302020204" pitchFamily="66" charset="0"/>
              </a:rPr>
              <a:t>ARTERIE VERTEBRALI per la zona cervicale;</a:t>
            </a:r>
          </a:p>
          <a:p>
            <a:pPr marL="457200" indent="-457200">
              <a:buFontTx/>
              <a:buChar char="-"/>
            </a:pPr>
            <a:r>
              <a:rPr lang="it-IT" sz="2500" dirty="0">
                <a:solidFill>
                  <a:schemeClr val="tx1"/>
                </a:solidFill>
                <a:latin typeface="Comic Sans MS" panose="030F0902030302020204" pitchFamily="66" charset="0"/>
              </a:rPr>
              <a:t>ARTERIE INTERCOSTALI per la zona toracica;</a:t>
            </a:r>
          </a:p>
          <a:p>
            <a:pPr marL="457200" indent="-457200">
              <a:buFontTx/>
              <a:buChar char="-"/>
            </a:pPr>
            <a:r>
              <a:rPr lang="it-IT" sz="2500" dirty="0">
                <a:solidFill>
                  <a:schemeClr val="tx1"/>
                </a:solidFill>
                <a:latin typeface="Comic Sans MS" panose="030F0902030302020204" pitchFamily="66" charset="0"/>
              </a:rPr>
              <a:t>ARTERIE LOMBARI per la zona lombare (anche per la </a:t>
            </a:r>
            <a:r>
              <a:rPr lang="it-IT" sz="2500" dirty="0" err="1">
                <a:solidFill>
                  <a:schemeClr val="tx1"/>
                </a:solidFill>
                <a:latin typeface="Comic Sans MS" panose="030F0902030302020204" pitchFamily="66" charset="0"/>
              </a:rPr>
              <a:t>Cauda</a:t>
            </a:r>
            <a:r>
              <a:rPr lang="it-IT" sz="2500" dirty="0">
                <a:solidFill>
                  <a:schemeClr val="tx1"/>
                </a:solidFill>
                <a:latin typeface="Comic Sans MS" panose="030F0902030302020204" pitchFamily="66" charset="0"/>
              </a:rPr>
              <a:t> Equina, che comunque è SNP).</a:t>
            </a:r>
          </a:p>
          <a:p>
            <a:pPr marL="0" indent="0"/>
            <a:endParaRPr lang="it-IT" sz="2500" dirty="0">
              <a:solidFill>
                <a:schemeClr val="tx1"/>
              </a:solidFill>
              <a:latin typeface="Comic Sans MS" panose="030F0902030302020204" pitchFamily="66" charset="0"/>
            </a:endParaRPr>
          </a:p>
          <a:p>
            <a:pPr marL="0" indent="0"/>
            <a:r>
              <a:rPr lang="it-IT" sz="2500" dirty="0">
                <a:solidFill>
                  <a:schemeClr val="tx1"/>
                </a:solidFill>
                <a:latin typeface="Comic Sans MS" panose="030F0902030302020204" pitchFamily="66" charset="0"/>
              </a:rPr>
              <a:t>Le Arterie Radicolari convergono, poi, nella ARTERIA SPINALE ANTERIORE e </a:t>
            </a:r>
            <a:r>
              <a:rPr lang="it-IT" sz="2500" dirty="0" err="1">
                <a:solidFill>
                  <a:schemeClr val="tx1"/>
                </a:solidFill>
                <a:latin typeface="Comic Sans MS" panose="030F0902030302020204" pitchFamily="66" charset="0"/>
              </a:rPr>
              <a:t>nell</a:t>
            </a:r>
            <a:r>
              <a:rPr lang="it-IT" sz="2500" dirty="0">
                <a:solidFill>
                  <a:schemeClr val="tx1"/>
                </a:solidFill>
                <a:latin typeface="Comic Sans MS" panose="030F0902030302020204" pitchFamily="66" charset="0"/>
              </a:rPr>
              <a:t> DUE ARTERIE SPINALI POSTERIORI.</a:t>
            </a:r>
          </a:p>
        </p:txBody>
      </p:sp>
    </p:spTree>
    <p:extLst>
      <p:ext uri="{BB962C8B-B14F-4D97-AF65-F5344CB8AC3E}">
        <p14:creationId xmlns:p14="http://schemas.microsoft.com/office/powerpoint/2010/main" val="223297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11560" y="188640"/>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043608" y="1268760"/>
            <a:ext cx="7848872" cy="5877272"/>
          </a:xfrm>
        </p:spPr>
        <p:txBody>
          <a:bodyPr/>
          <a:lstStyle/>
          <a:p>
            <a:r>
              <a:rPr lang="it-IT" sz="2200" b="1"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200" b="1" dirty="0">
                <a:solidFill>
                  <a:schemeClr val="tx1"/>
                </a:solidFill>
                <a:latin typeface="Chalkboard SE" panose="03050602040202020205" pitchFamily="66" charset="77"/>
              </a:rPr>
              <a:t>I VENTRICOLI ENCEFALICI sono:</a:t>
            </a:r>
          </a:p>
          <a:p>
            <a:pPr marL="457200" indent="-457200">
              <a:buFontTx/>
              <a:buChar char="-"/>
            </a:pPr>
            <a:r>
              <a:rPr lang="it-IT" sz="2200" b="1" dirty="0">
                <a:solidFill>
                  <a:schemeClr val="tx1"/>
                </a:solidFill>
                <a:latin typeface="Chalkboard SE" panose="03050602040202020205" pitchFamily="66" charset="77"/>
              </a:rPr>
              <a:t>VENTRICOLI LATERALI (I e II) nell’ ambito di ciascun emisfero telencefalico con un corno frontale, un corno temporale ed uno occipitale</a:t>
            </a:r>
          </a:p>
          <a:p>
            <a:pPr marL="457200" indent="-457200">
              <a:buFontTx/>
              <a:buChar char="-"/>
            </a:pPr>
            <a:r>
              <a:rPr lang="it-IT" sz="2200" b="1" dirty="0">
                <a:solidFill>
                  <a:schemeClr val="tx1"/>
                </a:solidFill>
                <a:latin typeface="Chalkboard SE" panose="03050602040202020205" pitchFamily="66" charset="77"/>
              </a:rPr>
              <a:t>VENTRICOLO DIENCEFALICO (III)</a:t>
            </a:r>
          </a:p>
          <a:p>
            <a:pPr marL="457200" indent="-457200">
              <a:buFontTx/>
              <a:buChar char="-"/>
            </a:pPr>
            <a:r>
              <a:rPr lang="it-IT" sz="2200" b="1" dirty="0">
                <a:solidFill>
                  <a:schemeClr val="tx1"/>
                </a:solidFill>
                <a:latin typeface="Chalkboard SE" panose="03050602040202020205" pitchFamily="66" charset="77"/>
              </a:rPr>
              <a:t>ACQUEDOTTO MESENCEFALICO </a:t>
            </a:r>
          </a:p>
          <a:p>
            <a:pPr marL="457200" indent="-457200">
              <a:buFontTx/>
              <a:buChar char="-"/>
            </a:pPr>
            <a:r>
              <a:rPr lang="it-IT" sz="2200" b="1" dirty="0">
                <a:solidFill>
                  <a:schemeClr val="tx1"/>
                </a:solidFill>
                <a:latin typeface="Chalkboard SE" panose="03050602040202020205" pitchFamily="66" charset="77"/>
              </a:rPr>
              <a:t>VENTRICOLO DEL TRONCO ENCEFALICO (IV)</a:t>
            </a:r>
          </a:p>
          <a:p>
            <a:pPr marL="0" indent="0"/>
            <a:r>
              <a:rPr lang="it-IT" sz="2200" b="1" dirty="0">
                <a:solidFill>
                  <a:schemeClr val="tx1"/>
                </a:solidFill>
                <a:latin typeface="Chalkboard SE" panose="03050602040202020205" pitchFamily="66" charset="77"/>
              </a:rPr>
              <a:t>Il CANALE CENTRALE del MIDOLLO SPINALE, esistente alla nascita, viene ad obliterarsi nella vita post-natale.</a:t>
            </a:r>
          </a:p>
        </p:txBody>
      </p:sp>
    </p:spTree>
    <p:extLst>
      <p:ext uri="{BB962C8B-B14F-4D97-AF65-F5344CB8AC3E}">
        <p14:creationId xmlns:p14="http://schemas.microsoft.com/office/powerpoint/2010/main" val="37845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4418</TotalTime>
  <Words>1098</Words>
  <Application>Microsoft Macintosh PowerPoint</Application>
  <PresentationFormat>Presentazione su schermo (4:3)</PresentationFormat>
  <Paragraphs>150</Paragraphs>
  <Slides>34</Slides>
  <Notes>26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34</vt:i4>
      </vt:variant>
    </vt:vector>
  </HeadingPairs>
  <TitlesOfParts>
    <vt:vector size="44" baseType="lpstr">
      <vt:lpstr>Arial</vt:lpstr>
      <vt:lpstr>Arial Black</vt:lpstr>
      <vt:lpstr>Chalkboard SE</vt:lpstr>
      <vt:lpstr>Chalkduster</vt:lpstr>
      <vt:lpstr>Comic Sans MS</vt:lpstr>
      <vt:lpstr>Copperplate Gothic Bold</vt:lpstr>
      <vt:lpstr>Gurmukhi MN</vt:lpstr>
      <vt:lpstr>Times New Roman</vt:lpstr>
      <vt:lpstr>Wingdings</vt:lpstr>
      <vt:lpstr>Tema di Office</vt:lpstr>
      <vt:lpstr>SISTEMA NERVOSO Liquor Vascolarizzazione</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CIRCOLAZIONE  LIQUORALE</vt:lpstr>
      <vt:lpstr>BARRIERA EMATO-ENCEFALICA</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IRRORAZONE EMISFERI TELENCEFALICI PROIEZIONE LATERALE</vt:lpstr>
      <vt:lpstr>Presentazione standard di PowerPoint</vt:lpstr>
      <vt:lpstr>SENI VENOSI della DURA MADRE </vt:lpstr>
      <vt:lpstr>DRENAGGIO VENOSO DELL’ ENCEFALO</vt:lpstr>
      <vt:lpstr>VASCOLARIZZAZIONE  SANGUIFERA del MIDOLLO SPINALE</vt:lpstr>
      <vt:lpstr>Presentazione standard di PowerPoint</vt:lpstr>
      <vt:lpstr>VASCOLARIZZAZIONE ARTERIOSA del MIDOLLO SPINALE</vt:lpstr>
      <vt:lpstr>DRENAGGIO VENOSO del MIDOLLO SPINALE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217</cp:revision>
  <cp:lastPrinted>2019-11-18T16:33:40Z</cp:lastPrinted>
  <dcterms:created xsi:type="dcterms:W3CDTF">2000-11-14T19:49:23Z</dcterms:created>
  <dcterms:modified xsi:type="dcterms:W3CDTF">2023-11-13T20:49:56Z</dcterms:modified>
</cp:coreProperties>
</file>