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555" r:id="rId2"/>
    <p:sldId id="480" r:id="rId3"/>
    <p:sldId id="580" r:id="rId4"/>
    <p:sldId id="546" r:id="rId5"/>
    <p:sldId id="494" r:id="rId6"/>
    <p:sldId id="603" r:id="rId7"/>
    <p:sldId id="672" r:id="rId8"/>
    <p:sldId id="682" r:id="rId9"/>
    <p:sldId id="684" r:id="rId10"/>
    <p:sldId id="687" r:id="rId11"/>
    <p:sldId id="688" r:id="rId12"/>
    <p:sldId id="689" r:id="rId13"/>
    <p:sldId id="685" r:id="rId14"/>
    <p:sldId id="683" r:id="rId15"/>
    <p:sldId id="686" r:id="rId16"/>
    <p:sldId id="554" r:id="rId17"/>
    <p:sldId id="650" r:id="rId18"/>
    <p:sldId id="527" r:id="rId19"/>
    <p:sldId id="522" r:id="rId20"/>
    <p:sldId id="648" r:id="rId21"/>
    <p:sldId id="658" r:id="rId22"/>
    <p:sldId id="607" r:id="rId23"/>
    <p:sldId id="674" r:id="rId24"/>
    <p:sldId id="681" r:id="rId25"/>
    <p:sldId id="541" r:id="rId26"/>
    <p:sldId id="560" r:id="rId27"/>
    <p:sldId id="645" r:id="rId28"/>
    <p:sldId id="675" r:id="rId29"/>
    <p:sldId id="677" r:id="rId30"/>
    <p:sldId id="678" r:id="rId31"/>
    <p:sldId id="676" r:id="rId32"/>
    <p:sldId id="581" r:id="rId33"/>
    <p:sldId id="623" r:id="rId34"/>
    <p:sldId id="625" r:id="rId35"/>
    <p:sldId id="679" r:id="rId36"/>
    <p:sldId id="507" r:id="rId37"/>
  </p:sldIdLst>
  <p:sldSz cx="9144000" cy="6858000" type="screen4x3"/>
  <p:notesSz cx="6858000" cy="9144000"/>
  <p:defaultTextStyle>
    <a:defPPr>
      <a:defRPr lang="it-IT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843" autoAdjust="0"/>
    <p:restoredTop sz="95369" autoAdjust="0"/>
  </p:normalViewPr>
  <p:slideViewPr>
    <p:cSldViewPr>
      <p:cViewPr varScale="1">
        <p:scale>
          <a:sx n="106" d="100"/>
          <a:sy n="106" d="100"/>
        </p:scale>
        <p:origin x="6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7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A4A1EC17-5ECC-254B-B8FF-D0EE7B94239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86579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67BC5A-4192-8E47-A00E-A7DC48FBCEDF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9720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BCD13-1FB3-5A4B-95AE-4665C1A8F82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7274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B1F74-D59A-094F-A3D4-6DBE02672CA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0304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67F28-57CB-F146-929A-8DA35297AD6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6573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E6EF1-C1FA-974E-9A73-3B672A3931A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5631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olo, contenuto 2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F3125-5783-6748-9100-0FCA5388D33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286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66D4F-838E-B44E-BC84-1AF6BC75C6A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9507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1186F-D0B2-D34B-BBA5-E5EA453160E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3044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31E21-7D0D-5A46-BEC5-8996AD9478F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4642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15479-6538-AC49-BAF7-CE8694300AB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6310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C0738-008A-3A4D-AF66-F67CDCBDC5C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2001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44692-1F3B-A84D-87E0-B8C2C77F4CD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0657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25B34-2800-BD4C-A9BD-63EAF428A77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30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0461B-EADA-FB4A-94B2-747CE4E130A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4882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C2C5C-ACE2-5148-8418-23F5D82903A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4250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3CFA906-5200-6840-B7A1-84B2AEB5A51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7083" y="3131876"/>
            <a:ext cx="7772400" cy="1872208"/>
          </a:xfrm>
        </p:spPr>
        <p:txBody>
          <a:bodyPr>
            <a:normAutofit/>
          </a:bodyPr>
          <a:lstStyle/>
          <a:p>
            <a:r>
              <a:rPr lang="it-IT" sz="2800" i="1" dirty="0"/>
              <a:t>Un obbligo da rispettare volentieri, </a:t>
            </a:r>
            <a:br>
              <a:rPr lang="it-IT" sz="2800" i="1" dirty="0"/>
            </a:br>
            <a:r>
              <a:rPr lang="it-IT" sz="2800" i="1" dirty="0"/>
              <a:t>anzi un’opportunità da cogliere per un breviario di buona scrittura giuridica.</a:t>
            </a:r>
            <a:br>
              <a:rPr lang="it-IT" sz="2800" i="1" dirty="0"/>
            </a:br>
            <a:r>
              <a:rPr lang="it-IT" sz="2800" i="1" dirty="0"/>
              <a:t>A proposito del DM 7 agosto 2023, n. 110</a:t>
            </a:r>
            <a:endParaRPr lang="it-IT" sz="28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99" y="5095220"/>
            <a:ext cx="7164653" cy="151216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t-IT" sz="2800" dirty="0">
                <a:cs typeface="+mn-cs"/>
              </a:rPr>
              <a:t>Trieste</a:t>
            </a:r>
          </a:p>
          <a:p>
            <a:pPr eaLnBrk="1" hangingPunct="1">
              <a:defRPr/>
            </a:pPr>
            <a:r>
              <a:rPr lang="it-IT" sz="2800" dirty="0">
                <a:cs typeface="+mn-cs"/>
              </a:rPr>
              <a:t>10 novembre 2023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85800" y="1785064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it-IT" sz="2800" dirty="0">
                <a:cs typeface="+mn-cs"/>
              </a:rPr>
              <a:t>Federigo Bambi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2613526" y="430224"/>
            <a:ext cx="40131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800" i="1" dirty="0"/>
          </a:p>
          <a:p>
            <a:endParaRPr lang="it-IT" sz="2000" i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519483" y="1214203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79" y="437518"/>
            <a:ext cx="1188379" cy="1470025"/>
          </a:xfrm>
          <a:prstGeom prst="rect">
            <a:avLst/>
          </a:prstGeom>
        </p:spPr>
      </p:pic>
      <p:pic>
        <p:nvPicPr>
          <p:cNvPr id="1025" name="Picture 1" descr="page1image7983376">
            <a:extLst>
              <a:ext uri="{FF2B5EF4-FFF2-40B4-BE49-F238E27FC236}">
                <a16:creationId xmlns:a16="http://schemas.microsoft.com/office/drawing/2014/main" id="{D32CAD99-C7DC-A74C-81FF-3A76DE9801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822" t="317100" r="82991" b="-310072"/>
          <a:stretch/>
        </p:blipFill>
        <p:spPr bwMode="auto">
          <a:xfrm>
            <a:off x="5724128" y="2408628"/>
            <a:ext cx="1656184" cy="51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6C49C7C8-B15C-5045-B672-C8CCE9517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8600" y="26181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770BC10-8F22-F143-BEB6-23647D900A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248" y="572778"/>
            <a:ext cx="2086313" cy="104148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423E04A-38BB-1F40-BE01-FC4E586D00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4366" y="753680"/>
            <a:ext cx="3523796" cy="61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34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B658C7-F6CB-AE47-83C5-D94C56E04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Art. 2: I criteri di redazione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021B64C-D237-BA45-AC55-832DEAB1D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/>
              <a:t>1. […] gli atti di citazione e i ricorsi, le comparse di risposta, le memorie difensive, i controricorsi e gli atti di intervento sono redatti con la seguente articolazione: </a:t>
            </a:r>
          </a:p>
          <a:p>
            <a:r>
              <a:rPr lang="it-IT" dirty="0"/>
              <a:t>a) intestazione, contenente l'indicazione dell'ufficio giudiziario davanti al quale la domanda è proposta e della tipologia di atto; </a:t>
            </a:r>
          </a:p>
          <a:p>
            <a:r>
              <a:rPr lang="it-IT" dirty="0"/>
              <a:t>b) parti, comprensive di tutte le indicazioni richieste dalla legge; </a:t>
            </a:r>
          </a:p>
          <a:p>
            <a:r>
              <a:rPr lang="it-IT" dirty="0"/>
              <a:t>c) parole chiave, nel numero massimo di venti, che individuano l'oggetto del giudizio; </a:t>
            </a:r>
          </a:p>
          <a:p>
            <a:r>
              <a:rPr lang="it-IT" dirty="0"/>
              <a:t>d) nelle impugnazioni, estremi del provvedimento impugnato con l'indicazione dell'autorità giudiziaria che lo ha emesso, la data della pubblicazione e dell'eventuale notifica; </a:t>
            </a:r>
          </a:p>
        </p:txBody>
      </p:sp>
    </p:spTree>
    <p:extLst>
      <p:ext uri="{BB962C8B-B14F-4D97-AF65-F5344CB8AC3E}">
        <p14:creationId xmlns:p14="http://schemas.microsoft.com/office/powerpoint/2010/main" val="132450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2C8675-C28A-3A4D-A414-EE16031A6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Art. 2: I criteri di redazione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C81B3BF-CB3A-1349-8746-373A70027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781128"/>
          </a:xfrm>
        </p:spPr>
        <p:txBody>
          <a:bodyPr>
            <a:normAutofit fontScale="77500" lnSpcReduction="20000"/>
          </a:bodyPr>
          <a:lstStyle/>
          <a:p>
            <a:r>
              <a:rPr lang="it-IT" b="1" dirty="0"/>
              <a:t>e)</a:t>
            </a:r>
            <a:r>
              <a:rPr lang="it-IT" dirty="0"/>
              <a:t> esposizione distinta e specifica, in parti dell'atto separate e rubricate, dei fatti e dei motivi in diritto, nonché, quanto alle impugnazioni, individuazione dei capi della decisione impugnati ed esposizione dei motivi; </a:t>
            </a:r>
          </a:p>
          <a:p>
            <a:r>
              <a:rPr lang="it-IT" b="1" dirty="0" err="1"/>
              <a:t>f</a:t>
            </a:r>
            <a:r>
              <a:rPr lang="it-IT" b="1" dirty="0"/>
              <a:t>)</a:t>
            </a:r>
            <a:r>
              <a:rPr lang="it-IT" dirty="0"/>
              <a:t> nella parte in fatto, puntuale riferimento ai documenti offerti in comunicazione, indicati in ordine numerico progressivo e denominati in modo corrispondente al loro contenuto, preferibilmente consultabili con apposito collegamento ipertestuale; </a:t>
            </a:r>
          </a:p>
          <a:p>
            <a:r>
              <a:rPr lang="it-IT" b="1" dirty="0"/>
              <a:t>g)</a:t>
            </a:r>
            <a:r>
              <a:rPr lang="it-IT" dirty="0"/>
              <a:t> con riguardo ai motivi di diritto, esposizione delle eventuali questioni pregiudiziali e preliminari e di quelle di merito, con indicazione delle norme di legge e dei precedenti giurisprudenziali che si assumono rilevanti; </a:t>
            </a:r>
          </a:p>
        </p:txBody>
      </p:sp>
    </p:spTree>
    <p:extLst>
      <p:ext uri="{BB962C8B-B14F-4D97-AF65-F5344CB8AC3E}">
        <p14:creationId xmlns:p14="http://schemas.microsoft.com/office/powerpoint/2010/main" val="865433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B26AC5-4090-F348-A85A-4F5D50393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Art. 2: I criteri di redazione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93E146-8049-A44B-967A-301DDF635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/>
              <a:t>h) conclusioni, con indicazione distinta di ciascuna questione pregiudiziale, preliminare e di merito e delle eventuali subordinate; </a:t>
            </a:r>
          </a:p>
          <a:p>
            <a:r>
              <a:rPr lang="it-IT" dirty="0"/>
              <a:t>i) indicazione specifica dei mezzi di prova e indice dei documenti prodotti, con la stessa numerazione e denominazione contenute nel corpo dell'atto, preferibilmente consultabili con collegamento ipertestuale; </a:t>
            </a:r>
          </a:p>
          <a:p>
            <a:r>
              <a:rPr lang="it-IT" dirty="0"/>
              <a:t>l) valore della controversia; </a:t>
            </a:r>
          </a:p>
          <a:p>
            <a:r>
              <a:rPr lang="it-IT" dirty="0"/>
              <a:t>m) richiesta di distrazione delle spese; </a:t>
            </a:r>
          </a:p>
          <a:p>
            <a:r>
              <a:rPr lang="it-IT" dirty="0" err="1"/>
              <a:t>n</a:t>
            </a:r>
            <a:r>
              <a:rPr lang="it-IT" dirty="0"/>
              <a:t>) indicazione del provvedimento di ammissione al patrocinio a spese dello Stato. </a:t>
            </a:r>
          </a:p>
        </p:txBody>
      </p:sp>
    </p:spTree>
    <p:extLst>
      <p:ext uri="{BB962C8B-B14F-4D97-AF65-F5344CB8AC3E}">
        <p14:creationId xmlns:p14="http://schemas.microsoft.com/office/powerpoint/2010/main" val="3121627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2C124E-B370-A041-A8F0-81D6FCE73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 per il giudice?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4C61A77-0BB4-E841-BD96-C3D46190A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it-IT" dirty="0"/>
              <a:t>I criteri di redazione dell’art. 2 e le tecniche redazionali dell’art. 6, ma non i limiti dimensionali dell’art. 5 (cfr. art. 46, ultimo comma </a:t>
            </a:r>
            <a:r>
              <a:rPr lang="it-IT" dirty="0" err="1"/>
              <a:t>disp</a:t>
            </a:r>
            <a:r>
              <a:rPr lang="it-IT" dirty="0"/>
              <a:t>. </a:t>
            </a:r>
            <a:r>
              <a:rPr lang="it-IT" dirty="0" err="1"/>
              <a:t>att</a:t>
            </a:r>
            <a:r>
              <a:rPr lang="it-IT" dirty="0"/>
              <a:t>. </a:t>
            </a:r>
            <a:r>
              <a:rPr lang="it-IT" dirty="0" err="1"/>
              <a:t>Cpc</a:t>
            </a:r>
            <a:r>
              <a:rPr lang="it-IT" dirty="0"/>
              <a:t>,): </a:t>
            </a:r>
          </a:p>
          <a:p>
            <a:pPr algn="just"/>
            <a:r>
              <a:rPr lang="it-IT" dirty="0"/>
              <a:t>«1. Il giudice redige i provvedimenti in modo chiaro e sintetico, nel rispetto dei criteri di cui agli articoli 2 e 6, in quanto compatibili. 2. Le dimensioni degli atti e dei provvedimenti del giudice sono correlate alla complessità della controversia, anche in ragione della tipologia, del valore, del numero delle parti o della natura degli interessi coinvolti» (art. 7 «Criteri di redazione dei provvedimenti del giudice»).</a:t>
            </a:r>
          </a:p>
        </p:txBody>
      </p:sp>
    </p:spTree>
    <p:extLst>
      <p:ext uri="{BB962C8B-B14F-4D97-AF65-F5344CB8AC3E}">
        <p14:creationId xmlns:p14="http://schemas.microsoft.com/office/powerpoint/2010/main" val="176735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EBBC86-E8D5-E446-B005-14195657D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Art. 9: la dimensione culturale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66950D-9B81-0C4D-BC00-9141C609E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it-IT" dirty="0"/>
              <a:t>«Delle disposizioni del presente decreto si tiene conto nella definizione delle linee programmatiche proposte annualmente dal Ministro della giustizia alla Scuola superiore della magistratura»</a:t>
            </a:r>
          </a:p>
          <a:p>
            <a:pPr algn="just"/>
            <a:r>
              <a:rPr lang="it-IT" dirty="0"/>
              <a:t>«Il Ministero della giustizia favorisce le iniziative formative sui criteri e le modalità di redazione degli atti giudiziari adottate nell’ambito della formazione obbligatoria dell’avvocatura»</a:t>
            </a:r>
          </a:p>
        </p:txBody>
      </p:sp>
    </p:spTree>
    <p:extLst>
      <p:ext uri="{BB962C8B-B14F-4D97-AF65-F5344CB8AC3E}">
        <p14:creationId xmlns:p14="http://schemas.microsoft.com/office/powerpoint/2010/main" val="363157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6709AE-9C3C-F44B-A1B7-4DCBF4A84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Come fare?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BA2E2D9-DCC0-2E45-B489-B8A50325F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3600" dirty="0"/>
              <a:t>Un breviario di buona scrittura (anche seguendo le norme del Decreto del Ministro della giustizia n. 110/2023) che tenga conto delle caratteristiche tipiche della lingua giuridica (meglio: giudiziaria), lessicali e sintattiche.</a:t>
            </a:r>
          </a:p>
          <a:p>
            <a:r>
              <a:rPr lang="it-IT" sz="3600" dirty="0"/>
              <a:t>Anche personalissimo!</a:t>
            </a:r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23259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lessico giuridico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r>
              <a:rPr lang="it-IT" dirty="0"/>
              <a:t>Tecnicismi specifici</a:t>
            </a:r>
          </a:p>
          <a:p>
            <a:endParaRPr lang="it-IT" dirty="0"/>
          </a:p>
          <a:p>
            <a:r>
              <a:rPr lang="it-IT" dirty="0"/>
              <a:t>Ridefinizioni</a:t>
            </a:r>
          </a:p>
          <a:p>
            <a:endParaRPr lang="it-IT" dirty="0"/>
          </a:p>
          <a:p>
            <a:r>
              <a:rPr lang="it-IT" dirty="0"/>
              <a:t>Tecnicismi collaterali</a:t>
            </a:r>
          </a:p>
        </p:txBody>
      </p:sp>
    </p:spTree>
    <p:extLst>
      <p:ext uri="{BB962C8B-B14F-4D97-AF65-F5344CB8AC3E}">
        <p14:creationId xmlns:p14="http://schemas.microsoft.com/office/powerpoint/2010/main" val="100597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Su qualche tecnicismo specifico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i="1" dirty="0"/>
              <a:t>Usucapione</a:t>
            </a:r>
            <a:r>
              <a:rPr lang="it-IT" dirty="0"/>
              <a:t>, </a:t>
            </a:r>
            <a:r>
              <a:rPr lang="it-IT" i="1" dirty="0"/>
              <a:t>litisconsorzio necessario</a:t>
            </a:r>
            <a:r>
              <a:rPr lang="it-IT" dirty="0"/>
              <a:t>, </a:t>
            </a:r>
            <a:r>
              <a:rPr lang="it-IT" i="1" dirty="0"/>
              <a:t>interesse legittimo</a:t>
            </a:r>
          </a:p>
          <a:p>
            <a:endParaRPr lang="it-IT" i="1" dirty="0"/>
          </a:p>
          <a:p>
            <a:r>
              <a:rPr lang="it-IT" i="1" dirty="0"/>
              <a:t>Reato</a:t>
            </a:r>
            <a:r>
              <a:rPr lang="it-IT" dirty="0"/>
              <a:t>, e scusate l’errore!</a:t>
            </a:r>
          </a:p>
          <a:p>
            <a:pPr marL="0" indent="0">
              <a:buNone/>
            </a:pPr>
            <a:r>
              <a:rPr lang="it-IT" dirty="0"/>
              <a:t>«Si diutino tempore </a:t>
            </a:r>
            <a:r>
              <a:rPr lang="it-IT" dirty="0" err="1"/>
              <a:t>aliquis</a:t>
            </a:r>
            <a:r>
              <a:rPr lang="it-IT" dirty="0"/>
              <a:t> in </a:t>
            </a:r>
            <a:r>
              <a:rPr lang="it-IT" i="1" dirty="0" err="1"/>
              <a:t>reatu</a:t>
            </a:r>
            <a:r>
              <a:rPr lang="it-IT" dirty="0"/>
              <a:t> </a:t>
            </a:r>
            <a:r>
              <a:rPr lang="it-IT" dirty="0" err="1"/>
              <a:t>fuerit</a:t>
            </a:r>
            <a:r>
              <a:rPr lang="it-IT" dirty="0"/>
              <a:t>, </a:t>
            </a:r>
            <a:r>
              <a:rPr lang="it-IT" dirty="0" err="1"/>
              <a:t>aliquatenus</a:t>
            </a:r>
            <a:r>
              <a:rPr lang="it-IT" dirty="0"/>
              <a:t> </a:t>
            </a:r>
            <a:r>
              <a:rPr lang="it-IT" dirty="0" err="1"/>
              <a:t>poena</a:t>
            </a:r>
            <a:r>
              <a:rPr lang="it-IT" dirty="0"/>
              <a:t> </a:t>
            </a:r>
            <a:r>
              <a:rPr lang="it-IT" dirty="0" err="1"/>
              <a:t>sublevanda</a:t>
            </a:r>
            <a:r>
              <a:rPr lang="it-IT" dirty="0"/>
              <a:t> </a:t>
            </a:r>
            <a:r>
              <a:rPr lang="it-IT" dirty="0" err="1"/>
              <a:t>erit</a:t>
            </a:r>
            <a:r>
              <a:rPr lang="it-IT" dirty="0"/>
              <a:t>» (D. 48, 19, 25, </a:t>
            </a:r>
            <a:r>
              <a:rPr lang="it-IT" dirty="0" err="1"/>
              <a:t>pr</a:t>
            </a:r>
            <a:r>
              <a:rPr lang="it-IT" dirty="0"/>
              <a:t>.; Modestino).</a:t>
            </a:r>
          </a:p>
          <a:p>
            <a:pPr marL="0" indent="0">
              <a:buNone/>
            </a:pPr>
            <a:r>
              <a:rPr lang="it-IT" dirty="0"/>
              <a:t>«id est in </a:t>
            </a:r>
            <a:r>
              <a:rPr lang="it-IT" dirty="0" err="1"/>
              <a:t>expeditione</a:t>
            </a:r>
            <a:r>
              <a:rPr lang="it-IT" dirty="0"/>
              <a:t> </a:t>
            </a:r>
            <a:r>
              <a:rPr lang="it-IT" dirty="0" err="1"/>
              <a:t>poenae</a:t>
            </a:r>
            <a:r>
              <a:rPr lang="it-IT" dirty="0"/>
              <a:t> </a:t>
            </a:r>
            <a:r>
              <a:rPr lang="it-IT" i="1" dirty="0" err="1"/>
              <a:t>reatus</a:t>
            </a:r>
            <a:r>
              <a:rPr lang="it-IT" dirty="0"/>
              <a:t>, qui non </a:t>
            </a:r>
            <a:r>
              <a:rPr lang="it-IT" dirty="0" err="1"/>
              <a:t>recipit</a:t>
            </a:r>
            <a:r>
              <a:rPr lang="it-IT" dirty="0"/>
              <a:t> </a:t>
            </a:r>
            <a:r>
              <a:rPr lang="it-IT" dirty="0" err="1"/>
              <a:t>iterationem</a:t>
            </a:r>
            <a:r>
              <a:rPr lang="it-IT" dirty="0"/>
              <a:t>, ut </a:t>
            </a:r>
            <a:r>
              <a:rPr lang="it-IT" dirty="0" err="1"/>
              <a:t>homicidium</a:t>
            </a:r>
            <a:r>
              <a:rPr lang="it-IT" dirty="0"/>
              <a:t>» (Accursio, glossa </a:t>
            </a:r>
            <a:r>
              <a:rPr lang="it-IT" i="1" dirty="0"/>
              <a:t>in </a:t>
            </a:r>
            <a:r>
              <a:rPr lang="it-IT" i="1" dirty="0" err="1"/>
              <a:t>reatu</a:t>
            </a:r>
            <a:r>
              <a:rPr lang="it-IT" dirty="0"/>
              <a:t>).</a:t>
            </a:r>
          </a:p>
          <a:p>
            <a:endParaRPr lang="it-IT" dirty="0"/>
          </a:p>
          <a:p>
            <a:pPr algn="just"/>
            <a:r>
              <a:rPr lang="it-IT" dirty="0"/>
              <a:t>«Nessuno può essere punito per un fatto che non sia espressamente preveduto come </a:t>
            </a:r>
            <a:r>
              <a:rPr lang="it-IT" i="1" dirty="0"/>
              <a:t>reato</a:t>
            </a:r>
            <a:r>
              <a:rPr lang="it-IT" dirty="0"/>
              <a:t> dalla legge, né con pene che non siano da essa stabilite. I </a:t>
            </a:r>
            <a:r>
              <a:rPr lang="it-IT" i="1" dirty="0"/>
              <a:t>reati</a:t>
            </a:r>
            <a:r>
              <a:rPr lang="it-IT" dirty="0"/>
              <a:t> si distinguono in delitti e contravvenzioni» (art. 1 del Codice penale Zanardelli).</a:t>
            </a:r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7210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Su qualche tecnicismo specifico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it-IT" dirty="0"/>
          </a:p>
          <a:p>
            <a:r>
              <a:rPr lang="it-IT" dirty="0"/>
              <a:t>Viva (certi) latinismi!</a:t>
            </a:r>
          </a:p>
          <a:p>
            <a:endParaRPr lang="it-IT" dirty="0"/>
          </a:p>
          <a:p>
            <a:pPr marL="0" indent="0" algn="just">
              <a:buNone/>
            </a:pPr>
            <a:r>
              <a:rPr lang="it-IT" i="1" dirty="0"/>
              <a:t>Causa </a:t>
            </a:r>
            <a:r>
              <a:rPr lang="it-IT" i="1" dirty="0" err="1"/>
              <a:t>petendi</a:t>
            </a:r>
            <a:r>
              <a:rPr lang="it-IT" dirty="0"/>
              <a:t>, </a:t>
            </a:r>
            <a:r>
              <a:rPr lang="it-IT" i="1" dirty="0" err="1"/>
              <a:t>petitum</a:t>
            </a:r>
            <a:r>
              <a:rPr lang="it-IT" dirty="0"/>
              <a:t>, </a:t>
            </a:r>
            <a:r>
              <a:rPr lang="it-IT" i="1" dirty="0" err="1"/>
              <a:t>fumus</a:t>
            </a:r>
            <a:r>
              <a:rPr lang="it-IT" i="1" dirty="0"/>
              <a:t> boni </a:t>
            </a:r>
            <a:r>
              <a:rPr lang="it-IT" i="1" dirty="0" err="1"/>
              <a:t>iuris</a:t>
            </a:r>
            <a:r>
              <a:rPr lang="it-IT" dirty="0"/>
              <a:t>, </a:t>
            </a:r>
            <a:r>
              <a:rPr lang="it-IT" i="1" dirty="0" err="1"/>
              <a:t>periculum</a:t>
            </a:r>
            <a:r>
              <a:rPr lang="it-IT" i="1" dirty="0"/>
              <a:t> in mora</a:t>
            </a:r>
          </a:p>
          <a:p>
            <a:pPr marL="0" indent="0" algn="just">
              <a:buNone/>
            </a:pPr>
            <a:endParaRPr lang="it-IT" i="1" dirty="0"/>
          </a:p>
          <a:p>
            <a:endParaRPr lang="it-IT" i="1" dirty="0"/>
          </a:p>
          <a:p>
            <a:r>
              <a:rPr lang="it-IT" i="1" dirty="0"/>
              <a:t>Stare a contadino </a:t>
            </a:r>
            <a:r>
              <a:rPr lang="it-IT" dirty="0"/>
              <a:t>e </a:t>
            </a:r>
            <a:r>
              <a:rPr lang="it-IT" i="1" dirty="0" err="1"/>
              <a:t>affiammefòco</a:t>
            </a:r>
            <a:endParaRPr lang="it-IT" i="1" dirty="0"/>
          </a:p>
          <a:p>
            <a:endParaRPr lang="it-IT" i="1" dirty="0"/>
          </a:p>
          <a:p>
            <a:r>
              <a:rPr lang="it-IT" i="1" dirty="0"/>
              <a:t>Oblato</a:t>
            </a:r>
          </a:p>
        </p:txBody>
      </p:sp>
    </p:spTree>
    <p:extLst>
      <p:ext uri="{BB962C8B-B14F-4D97-AF65-F5344CB8AC3E}">
        <p14:creationId xmlns:p14="http://schemas.microsoft.com/office/powerpoint/2010/main" val="390839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ridefinizioni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/>
              <a:t>Consistono nell’attribuire a parole della lingua comune un significato che non coincide con quello normalmente adoperato </a:t>
            </a:r>
            <a:r>
              <a:rPr lang="it-IT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it-IT" dirty="0"/>
              <a:t> riuso specialistico di parole del linguaggio ordinario.</a:t>
            </a:r>
          </a:p>
          <a:p>
            <a:pPr algn="just"/>
            <a:r>
              <a:rPr lang="it-IT" i="1" dirty="0"/>
              <a:t>Azione</a:t>
            </a:r>
            <a:r>
              <a:rPr lang="it-IT" dirty="0"/>
              <a:t>, </a:t>
            </a:r>
            <a:r>
              <a:rPr lang="it-IT" i="1" dirty="0"/>
              <a:t>bene</a:t>
            </a:r>
            <a:r>
              <a:rPr lang="it-IT" dirty="0"/>
              <a:t>, </a:t>
            </a:r>
            <a:r>
              <a:rPr lang="it-IT" i="1" dirty="0"/>
              <a:t>cosa</a:t>
            </a:r>
            <a:r>
              <a:rPr lang="it-IT" dirty="0"/>
              <a:t>, </a:t>
            </a:r>
            <a:r>
              <a:rPr lang="it-IT" i="1" dirty="0"/>
              <a:t>compromesso</a:t>
            </a:r>
            <a:r>
              <a:rPr lang="it-IT" dirty="0"/>
              <a:t>, </a:t>
            </a:r>
            <a:r>
              <a:rPr lang="it-IT" i="1" dirty="0"/>
              <a:t>confusione</a:t>
            </a:r>
            <a:r>
              <a:rPr lang="it-IT" dirty="0"/>
              <a:t>, </a:t>
            </a:r>
            <a:r>
              <a:rPr lang="it-IT" i="1" dirty="0"/>
              <a:t>emulazione</a:t>
            </a:r>
            <a:r>
              <a:rPr lang="it-IT" dirty="0"/>
              <a:t>, </a:t>
            </a:r>
            <a:r>
              <a:rPr lang="it-IT" i="1" dirty="0"/>
              <a:t>terzo</a:t>
            </a:r>
            <a:r>
              <a:rPr lang="it-IT" dirty="0"/>
              <a:t>.</a:t>
            </a:r>
          </a:p>
          <a:p>
            <a:pPr algn="just"/>
            <a:r>
              <a:rPr lang="it-IT" i="1" dirty="0"/>
              <a:t>Possesso</a:t>
            </a:r>
            <a:r>
              <a:rPr lang="it-IT" dirty="0"/>
              <a:t>, </a:t>
            </a:r>
            <a:r>
              <a:rPr lang="it-IT" i="1" dirty="0"/>
              <a:t>attività contrattuale</a:t>
            </a:r>
          </a:p>
        </p:txBody>
      </p:sp>
    </p:spTree>
    <p:extLst>
      <p:ext uri="{BB962C8B-B14F-4D97-AF65-F5344CB8AC3E}">
        <p14:creationId xmlns:p14="http://schemas.microsoft.com/office/powerpoint/2010/main" val="234735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009650"/>
          </a:xfrm>
        </p:spPr>
        <p:txBody>
          <a:bodyPr/>
          <a:lstStyle/>
          <a:p>
            <a:pPr>
              <a:defRPr/>
            </a:pPr>
            <a:r>
              <a:rPr lang="it-IT" sz="3200" dirty="0"/>
              <a:t>Vittorio Scialoja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8313" y="1125538"/>
            <a:ext cx="8229600" cy="4525962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endParaRPr lang="it-IT" sz="2400" dirty="0"/>
          </a:p>
          <a:p>
            <a:pPr marL="0" indent="0" algn="just">
              <a:buFontTx/>
              <a:buNone/>
              <a:defRPr/>
            </a:pPr>
            <a:r>
              <a:rPr lang="it-IT" sz="2400" dirty="0"/>
              <a:t>«poiché non vi è pensiero giuridico se non in quanto sia chiaro, tutto ciò che è oscuro può appartenere forse ad altre scienze, ma non al diritto!».</a:t>
            </a:r>
          </a:p>
          <a:p>
            <a:pPr marL="0" indent="0" algn="just">
              <a:buFontTx/>
              <a:buNone/>
              <a:defRPr/>
            </a:pPr>
            <a:endParaRPr lang="it-IT" sz="2400" dirty="0"/>
          </a:p>
          <a:p>
            <a:pPr marL="0" indent="0" algn="just">
              <a:buFontTx/>
              <a:buNone/>
              <a:defRPr/>
            </a:pPr>
            <a:r>
              <a:rPr lang="it-IT" sz="2400" dirty="0"/>
              <a:t>«scriviamo dei libri prima di tutto in una lingua tale che si possano intendere».</a:t>
            </a:r>
          </a:p>
        </p:txBody>
      </p:sp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468313" y="5876925"/>
            <a:ext cx="8280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it-IT" i="1"/>
              <a:t>Diritto pratico e diritto teorico</a:t>
            </a:r>
            <a:r>
              <a:rPr lang="it-IT"/>
              <a:t>, in «Rivista del diritto commerciale», IX (1911), I, p. 942. </a:t>
            </a:r>
          </a:p>
        </p:txBody>
      </p:sp>
    </p:spTree>
    <p:extLst>
      <p:ext uri="{BB962C8B-B14F-4D97-AF65-F5344CB8AC3E}">
        <p14:creationId xmlns:p14="http://schemas.microsoft.com/office/powerpoint/2010/main" val="179581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Che strane parole, i tecnicismi collaterali!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dirty="0"/>
              <a:t>Un</a:t>
            </a:r>
            <a:r>
              <a:rPr lang="it-IT" i="1" dirty="0"/>
              <a:t> risalente </a:t>
            </a:r>
            <a:r>
              <a:rPr lang="it-IT" dirty="0"/>
              <a:t>indefinito</a:t>
            </a:r>
          </a:p>
          <a:p>
            <a:pPr algn="just"/>
            <a:r>
              <a:rPr lang="it-IT" dirty="0"/>
              <a:t>Da storico, Spadolini conosce bene queste cose: e non è davvero cosa da poco che dichiari pubblicamente di volersi sottrarre a questo </a:t>
            </a:r>
            <a:r>
              <a:rPr lang="it-IT" i="1" dirty="0"/>
              <a:t>risalente</a:t>
            </a:r>
            <a:r>
              <a:rPr lang="it-IT" dirty="0"/>
              <a:t> e pesante impegno («la Repubblica», 5 ottobre 1984).</a:t>
            </a:r>
          </a:p>
          <a:p>
            <a:r>
              <a:rPr lang="it-IT" dirty="0"/>
              <a:t>Stefano Rodotà</a:t>
            </a:r>
          </a:p>
          <a:p>
            <a:pPr algn="just"/>
            <a:endParaRPr lang="it-IT" dirty="0"/>
          </a:p>
          <a:p>
            <a:pPr algn="just"/>
            <a:endParaRPr lang="it-IT" i="1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6018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EA898B-74BB-B64A-8FD6-8C0025255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Che strane parole, i tecnicismi collaterali!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F3E11AC-0614-334B-A008-866CE8CE4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it-IT" i="1" dirty="0"/>
              <a:t>altresì</a:t>
            </a:r>
            <a:r>
              <a:rPr lang="it-IT" dirty="0"/>
              <a:t>, </a:t>
            </a:r>
            <a:r>
              <a:rPr lang="it-IT" i="1" dirty="0"/>
              <a:t>di talché</a:t>
            </a:r>
            <a:r>
              <a:rPr lang="it-IT" dirty="0"/>
              <a:t>, </a:t>
            </a:r>
            <a:r>
              <a:rPr lang="it-IT" i="1" dirty="0" err="1"/>
              <a:t>ordunque</a:t>
            </a:r>
            <a:r>
              <a:rPr lang="it-IT" dirty="0"/>
              <a:t>, </a:t>
            </a:r>
            <a:r>
              <a:rPr lang="it-IT" i="1" dirty="0"/>
              <a:t>invero</a:t>
            </a:r>
            <a:r>
              <a:rPr lang="it-IT" dirty="0"/>
              <a:t>, </a:t>
            </a:r>
            <a:r>
              <a:rPr lang="it-IT" i="1" dirty="0"/>
              <a:t>orbene</a:t>
            </a:r>
          </a:p>
          <a:p>
            <a:pPr algn="just"/>
            <a:endParaRPr lang="it-IT" i="1" dirty="0"/>
          </a:p>
          <a:p>
            <a:pPr algn="just"/>
            <a:r>
              <a:rPr lang="it-IT" i="1" dirty="0"/>
              <a:t>de quo</a:t>
            </a:r>
            <a:r>
              <a:rPr lang="it-IT" dirty="0"/>
              <a:t>, </a:t>
            </a:r>
            <a:r>
              <a:rPr lang="it-IT" i="1" dirty="0"/>
              <a:t>de qua</a:t>
            </a:r>
            <a:r>
              <a:rPr lang="it-IT" dirty="0"/>
              <a:t>, </a:t>
            </a:r>
            <a:r>
              <a:rPr lang="it-IT" i="1" dirty="0"/>
              <a:t>per </a:t>
            </a:r>
            <a:r>
              <a:rPr lang="it-IT" i="1" dirty="0" err="1"/>
              <a:t>tabulas</a:t>
            </a:r>
            <a:r>
              <a:rPr lang="it-IT" dirty="0"/>
              <a:t>, </a:t>
            </a:r>
            <a:r>
              <a:rPr lang="it-IT" i="1" dirty="0"/>
              <a:t>ex </a:t>
            </a:r>
            <a:r>
              <a:rPr lang="it-IT" i="1" dirty="0" err="1"/>
              <a:t>nunc</a:t>
            </a:r>
            <a:r>
              <a:rPr lang="it-IT" dirty="0"/>
              <a:t>, </a:t>
            </a:r>
            <a:r>
              <a:rPr lang="it-IT" i="1" dirty="0"/>
              <a:t>ex </a:t>
            </a:r>
            <a:r>
              <a:rPr lang="it-IT" i="1" dirty="0" err="1"/>
              <a:t>tunc</a:t>
            </a:r>
            <a:r>
              <a:rPr lang="it-IT" dirty="0"/>
              <a:t> (ma anche </a:t>
            </a:r>
            <a:r>
              <a:rPr lang="it-IT" i="1" dirty="0"/>
              <a:t>ex </a:t>
            </a:r>
            <a:r>
              <a:rPr lang="it-IT" i="1" dirty="0" err="1"/>
              <a:t>tuc</a:t>
            </a:r>
            <a:r>
              <a:rPr lang="it-IT" dirty="0"/>
              <a:t>…), </a:t>
            </a:r>
            <a:r>
              <a:rPr lang="it-IT" i="1" dirty="0" err="1"/>
              <a:t>quisquis</a:t>
            </a:r>
            <a:r>
              <a:rPr lang="it-IT" i="1" dirty="0"/>
              <a:t> de </a:t>
            </a:r>
            <a:r>
              <a:rPr lang="it-IT" i="1" dirty="0" err="1"/>
              <a:t>populo</a:t>
            </a:r>
            <a:r>
              <a:rPr lang="it-IT" dirty="0"/>
              <a:t>, </a:t>
            </a:r>
            <a:r>
              <a:rPr lang="it-IT" i="1" dirty="0" err="1"/>
              <a:t>tamquam</a:t>
            </a:r>
            <a:r>
              <a:rPr lang="it-IT" i="1" dirty="0"/>
              <a:t> non </a:t>
            </a:r>
            <a:r>
              <a:rPr lang="it-IT" i="1" dirty="0" err="1"/>
              <a:t>esset</a:t>
            </a:r>
            <a:r>
              <a:rPr lang="it-IT" dirty="0"/>
              <a:t>, </a:t>
            </a:r>
            <a:r>
              <a:rPr lang="it-IT" i="1" dirty="0" err="1"/>
              <a:t>salvis</a:t>
            </a:r>
            <a:r>
              <a:rPr lang="it-IT" i="1" dirty="0"/>
              <a:t> </a:t>
            </a:r>
            <a:r>
              <a:rPr lang="it-IT" i="1" dirty="0" err="1"/>
              <a:t>iuribus</a:t>
            </a:r>
            <a:r>
              <a:rPr lang="it-IT" dirty="0"/>
              <a:t> (</a:t>
            </a:r>
            <a:r>
              <a:rPr lang="it-IT" i="1" dirty="0"/>
              <a:t>salvezze illimitate!</a:t>
            </a:r>
            <a:r>
              <a:rPr lang="it-IT" dirty="0"/>
              <a:t>)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«Tale verdetto è stato sovvertito dalla Corte d’Appello sulla base delle seguenti considerazioni: - neppure l’imputato avrebbe contestato di ‘‘essere la persona che ha posto in essere le azioni </a:t>
            </a:r>
            <a:r>
              <a:rPr lang="it-IT" i="1" dirty="0"/>
              <a:t>de quo</a:t>
            </a:r>
            <a:r>
              <a:rPr lang="it-IT" dirty="0"/>
              <a:t>’’ (meglio, </a:t>
            </a:r>
            <a:r>
              <a:rPr lang="it-IT" i="1" dirty="0"/>
              <a:t>de </a:t>
            </a:r>
            <a:r>
              <a:rPr lang="it-IT" i="1" dirty="0" err="1"/>
              <a:t>quibus</a:t>
            </a:r>
            <a:r>
              <a:rPr lang="it-IT" dirty="0"/>
              <a:t>) […]» (Cassazione, II sez. </a:t>
            </a:r>
            <a:r>
              <a:rPr lang="it-IT" dirty="0" err="1"/>
              <a:t>pen</a:t>
            </a:r>
            <a:r>
              <a:rPr lang="it-IT" dirty="0"/>
              <a:t>., 24 maggio 2019, n. 38676)</a:t>
            </a:r>
          </a:p>
          <a:p>
            <a:pPr algn="just"/>
            <a:endParaRPr lang="it-IT" dirty="0"/>
          </a:p>
          <a:p>
            <a:pPr algn="just"/>
            <a:r>
              <a:rPr lang="it-IT" i="1" dirty="0"/>
              <a:t>all’uopo</a:t>
            </a:r>
            <a:r>
              <a:rPr lang="it-IT" dirty="0"/>
              <a:t>, </a:t>
            </a:r>
            <a:r>
              <a:rPr lang="it-IT" i="1" dirty="0"/>
              <a:t>coonestare</a:t>
            </a:r>
            <a:r>
              <a:rPr lang="it-IT" dirty="0"/>
              <a:t>, </a:t>
            </a:r>
            <a:r>
              <a:rPr lang="it-IT" i="1" dirty="0"/>
              <a:t>per converso</a:t>
            </a:r>
            <a:r>
              <a:rPr lang="it-IT" dirty="0"/>
              <a:t>, </a:t>
            </a:r>
            <a:r>
              <a:rPr lang="it-IT" i="1" dirty="0"/>
              <a:t>tuziorismo difensivo</a:t>
            </a:r>
            <a:r>
              <a:rPr lang="it-IT" dirty="0"/>
              <a:t>,  </a:t>
            </a:r>
            <a:r>
              <a:rPr lang="it-IT" i="1" dirty="0"/>
              <a:t>ultroneo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822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 eliminare! Ma come scegliere?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i="1" dirty="0"/>
          </a:p>
          <a:p>
            <a:r>
              <a:rPr lang="it-IT" i="1" dirty="0"/>
              <a:t>Escutere</a:t>
            </a:r>
            <a:r>
              <a:rPr lang="it-IT" dirty="0"/>
              <a:t> ed </a:t>
            </a:r>
            <a:r>
              <a:rPr lang="it-IT" i="1" dirty="0"/>
              <a:t>escussione</a:t>
            </a:r>
            <a:r>
              <a:rPr lang="it-IT" dirty="0"/>
              <a:t>?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Una scelta culturale</a:t>
            </a:r>
          </a:p>
        </p:txBody>
      </p:sp>
    </p:spTree>
    <p:extLst>
      <p:ext uri="{BB962C8B-B14F-4D97-AF65-F5344CB8AC3E}">
        <p14:creationId xmlns:p14="http://schemas.microsoft.com/office/powerpoint/2010/main" val="84208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287C42-60F2-4A42-8BF8-9D731FD96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Tre regolette facili, facili…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7D66AF-0DF0-B248-AA7B-074A08339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sz="1800" dirty="0">
              <a:effectLst/>
              <a:latin typeface="Courier New" panose="02070309020205020404" pitchFamily="49" charset="0"/>
              <a:ea typeface="MS Mincho" panose="02020609040205080304" pitchFamily="49" charset="-128"/>
            </a:endParaRPr>
          </a:p>
          <a:p>
            <a:pPr>
              <a:spcBef>
                <a:spcPts val="0"/>
              </a:spcBef>
            </a:pPr>
            <a:r>
              <a:rPr lang="it-IT" sz="2800" dirty="0">
                <a:effectLst/>
                <a:latin typeface="+mj-lt"/>
                <a:ea typeface="MS Mincho" panose="02020609040205080304" pitchFamily="49" charset="-128"/>
              </a:rPr>
              <a:t>a) usare parole del linguaggio comune;</a:t>
            </a:r>
          </a:p>
          <a:p>
            <a:pPr>
              <a:spcBef>
                <a:spcPts val="0"/>
              </a:spcBef>
            </a:pPr>
            <a:endParaRPr lang="it-IT" sz="2800" dirty="0">
              <a:latin typeface="+mj-lt"/>
              <a:ea typeface="MS Mincho" panose="02020609040205080304" pitchFamily="49" charset="-128"/>
            </a:endParaRPr>
          </a:p>
          <a:p>
            <a:pPr>
              <a:spcBef>
                <a:spcPts val="0"/>
              </a:spcBef>
            </a:pPr>
            <a:r>
              <a:rPr lang="it-IT" sz="2800" dirty="0">
                <a:latin typeface="+mj-lt"/>
                <a:ea typeface="MS Mincho" panose="02020609040205080304" pitchFamily="49" charset="-128"/>
              </a:rPr>
              <a:t>b) usare pochi termini tecnici e spiegarli;</a:t>
            </a:r>
          </a:p>
          <a:p>
            <a:pPr>
              <a:spcBef>
                <a:spcPts val="0"/>
              </a:spcBef>
            </a:pPr>
            <a:endParaRPr lang="it-IT" sz="2800" dirty="0">
              <a:effectLst/>
              <a:latin typeface="+mj-lt"/>
              <a:ea typeface="MS Mincho" panose="02020609040205080304" pitchFamily="49" charset="-128"/>
            </a:endParaRPr>
          </a:p>
          <a:p>
            <a:pPr>
              <a:spcBef>
                <a:spcPts val="0"/>
              </a:spcBef>
            </a:pPr>
            <a:r>
              <a:rPr lang="it-IT" sz="2800" dirty="0">
                <a:latin typeface="+mj-lt"/>
                <a:ea typeface="MS Mincho" panose="02020609040205080304" pitchFamily="49" charset="-128"/>
              </a:rPr>
              <a:t>c) evitare neologismi, parole straniere e latinismi, a meno che siano privi di equivalenti nella lingua italiana o abbiano ormai acquistato un valore tecnico (come </a:t>
            </a:r>
            <a:r>
              <a:rPr lang="it-IT" sz="2800" i="1" dirty="0" err="1">
                <a:latin typeface="+mj-lt"/>
                <a:ea typeface="MS Mincho" panose="02020609040205080304" pitchFamily="49" charset="-128"/>
              </a:rPr>
              <a:t>periculum</a:t>
            </a:r>
            <a:r>
              <a:rPr lang="it-IT" sz="2800" i="1" dirty="0">
                <a:latin typeface="+mj-lt"/>
                <a:ea typeface="MS Mincho" panose="02020609040205080304" pitchFamily="49" charset="-128"/>
              </a:rPr>
              <a:t> in mora</a:t>
            </a:r>
            <a:r>
              <a:rPr lang="it-IT" sz="2800" dirty="0">
                <a:latin typeface="+mj-lt"/>
                <a:ea typeface="MS Mincho" panose="02020609040205080304" pitchFamily="49" charset="-128"/>
              </a:rPr>
              <a:t>). </a:t>
            </a:r>
            <a:endParaRPr lang="it-IT" sz="2800" dirty="0">
              <a:effectLst/>
              <a:latin typeface="+mj-lt"/>
              <a:ea typeface="MS Mincho" panose="02020609040205080304" pitchFamily="49" charset="-128"/>
            </a:endParaRPr>
          </a:p>
          <a:p>
            <a:pPr>
              <a:spcBef>
                <a:spcPts val="0"/>
              </a:spcBef>
            </a:pPr>
            <a:endParaRPr lang="it-IT" sz="1800" dirty="0">
              <a:latin typeface="Courier New" panose="02070309020205020404" pitchFamily="49" charset="0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164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Ecco la </a:t>
            </a:r>
            <a:r>
              <a:rPr lang="it-IT"/>
              <a:t>sintassi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i="1" dirty="0"/>
              <a:t>Contestate aggravanti</a:t>
            </a:r>
            <a:r>
              <a:rPr lang="it-IT" dirty="0"/>
              <a:t>, </a:t>
            </a:r>
            <a:r>
              <a:rPr lang="it-IT" i="1" dirty="0"/>
              <a:t>impugnata sentenza</a:t>
            </a:r>
            <a:r>
              <a:rPr lang="it-IT" dirty="0"/>
              <a:t>, </a:t>
            </a:r>
            <a:r>
              <a:rPr lang="it-IT" i="1" dirty="0"/>
              <a:t>dolosa preordinazione, nudo proprietario.</a:t>
            </a:r>
          </a:p>
          <a:p>
            <a:pPr marL="0" indent="0" algn="just">
              <a:buNone/>
            </a:pPr>
            <a:endParaRPr lang="it-IT" i="1" dirty="0"/>
          </a:p>
          <a:p>
            <a:pPr algn="just"/>
            <a:r>
              <a:rPr lang="it-IT" i="1" dirty="0"/>
              <a:t>Ritiene </a:t>
            </a:r>
            <a:r>
              <a:rPr lang="it-IT" dirty="0"/>
              <a:t>la corte […].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L’attore</a:t>
            </a:r>
            <a:r>
              <a:rPr lang="it-IT" i="1" dirty="0"/>
              <a:t> ricorreva </a:t>
            </a:r>
            <a:r>
              <a:rPr lang="it-IT" dirty="0"/>
              <a:t>[</a:t>
            </a:r>
            <a:r>
              <a:rPr lang="mr-IN" dirty="0"/>
              <a:t>…</a:t>
            </a:r>
            <a:r>
              <a:rPr lang="it-IT" dirty="0"/>
              <a:t>].</a:t>
            </a:r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endParaRPr lang="it-IT" i="1" dirty="0"/>
          </a:p>
          <a:p>
            <a:pPr algn="just"/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905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principale capo d’accusa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/>
              <a:t>Il giurista scrive troppo:</a:t>
            </a:r>
          </a:p>
          <a:p>
            <a:pPr marL="0" indent="0" algn="just">
              <a:buNone/>
            </a:pPr>
            <a:r>
              <a:rPr lang="it-IT" dirty="0"/>
              <a:t>ben più delle 20/25 parole per frase che rendono un periodo facilmente comprensibile</a:t>
            </a:r>
          </a:p>
          <a:p>
            <a:endParaRPr lang="it-IT" dirty="0"/>
          </a:p>
          <a:p>
            <a:pPr algn="just"/>
            <a:r>
              <a:rPr lang="it-IT" dirty="0"/>
              <a:t>Il giurista scrive in modo troppo complicato:</a:t>
            </a:r>
          </a:p>
          <a:p>
            <a:pPr marL="0" indent="0" algn="just">
              <a:buNone/>
            </a:pPr>
            <a:r>
              <a:rPr lang="it-IT" dirty="0"/>
              <a:t>subordinate di vario grado, doppie o triple negazioni, modi verbali non finiti, nominalizzazioni</a:t>
            </a:r>
          </a:p>
        </p:txBody>
      </p:sp>
    </p:spTree>
    <p:extLst>
      <p:ext uri="{BB962C8B-B14F-4D97-AF65-F5344CB8AC3E}">
        <p14:creationId xmlns:p14="http://schemas.microsoft.com/office/powerpoint/2010/main" val="134980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Astratti e nominalizzazioni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it-IT" dirty="0"/>
              <a:t>«È davvero di scarsa se non di totalmente carente credibilità l’asserito affidamento in custodia di un così prezioso carico a persona non nota».</a:t>
            </a:r>
          </a:p>
          <a:p>
            <a:pPr marL="0" indent="0" algn="ctr">
              <a:buNone/>
            </a:pPr>
            <a:r>
              <a:rPr lang="it-IT" dirty="0"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it-IT" dirty="0">
              <a:sym typeface="Wingdings"/>
            </a:endParaRPr>
          </a:p>
          <a:p>
            <a:pPr algn="just">
              <a:buFont typeface="Arial" charset="0"/>
              <a:buChar char="•"/>
            </a:pPr>
            <a:r>
              <a:rPr lang="it-IT" dirty="0">
                <a:sym typeface="Wingdings"/>
              </a:rPr>
              <a:t>«È difficile, se non impossibile, credere che un carico di droga sia stato dato da custodire a uno sconosciuto».</a:t>
            </a:r>
          </a:p>
          <a:p>
            <a:pPr algn="just">
              <a:buFont typeface="Arial" charset="0"/>
              <a:buChar char="•"/>
            </a:pPr>
            <a:endParaRPr lang="it-IT" dirty="0">
              <a:sym typeface="Wingdings"/>
            </a:endParaRPr>
          </a:p>
          <a:p>
            <a:pPr algn="just">
              <a:buFont typeface="Arial" charset="0"/>
              <a:buChar char="•"/>
            </a:pPr>
            <a:r>
              <a:rPr lang="it-IT" dirty="0">
                <a:sym typeface="Wingdings"/>
              </a:rPr>
              <a:t>Si può limitare questa tendenza al “concettoso”?</a:t>
            </a:r>
          </a:p>
          <a:p>
            <a:pPr algn="just">
              <a:buFont typeface="Arial" charset="0"/>
              <a:buChar char="•"/>
            </a:pPr>
            <a:endParaRPr lang="it-IT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62836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853F9A-7941-5E43-AF84-D0B531A78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perdita del controllo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D46101A-E5E0-3744-9100-C6AADCF98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t-IT" dirty="0">
                <a:latin typeface="+mj-lt"/>
              </a:rPr>
              <a:t>La società ricorrente, quindi, impugnava il predetto provvedimento, contestandone la legittimità e chiedendone l’annullamento, per violazione delle regole di partecipazione procedimentale, per incompetenza, nonché per carenza di motivazione, non avendo richiesto il previo motivato parere del responsabile del procedimento e non avendo specificato la norma delle </a:t>
            </a:r>
            <a:r>
              <a:rPr lang="it-IT">
                <a:latin typeface="+mj-lt"/>
              </a:rPr>
              <a:t>NTA violata.</a:t>
            </a:r>
            <a:endParaRPr lang="it-IT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468034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3DA78D-0EDF-A44D-8C63-C62324920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Consigli sintattici utili</a:t>
            </a:r>
            <a:br>
              <a:rPr lang="it-IT" dirty="0"/>
            </a:br>
            <a:r>
              <a:rPr lang="it-IT" dirty="0"/>
              <a:t>per il giurista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8461290-7996-2A4E-88CF-AE621BC3F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it-IT" dirty="0"/>
              <a:t>Per scrivere con chiarezza il giurista dovrebbe:</a:t>
            </a:r>
          </a:p>
          <a:p>
            <a:pPr algn="just"/>
            <a:r>
              <a:rPr lang="it-IT" dirty="0"/>
              <a:t>comporre frasi brevi con parole concrete, senza ripetizioni di parole inutili (cioè che nulla aggiungano alla significato della frase: </a:t>
            </a:r>
            <a:r>
              <a:rPr lang="it-IT" i="1" dirty="0"/>
              <a:t>nel caso in cui</a:t>
            </a:r>
            <a:r>
              <a:rPr lang="it-IT" dirty="0"/>
              <a:t> &gt; </a:t>
            </a:r>
            <a:r>
              <a:rPr lang="it-IT" i="1" dirty="0"/>
              <a:t>quando</a:t>
            </a:r>
            <a:r>
              <a:rPr lang="it-IT" dirty="0"/>
              <a:t> ) o ambigue (</a:t>
            </a:r>
            <a:r>
              <a:rPr lang="it-IT" i="1" dirty="0"/>
              <a:t>ovvero</a:t>
            </a:r>
            <a:r>
              <a:rPr lang="it-IT" dirty="0"/>
              <a:t> può avere il significato di ‘oppure’ ma anche quello di ‘cioè’) e con il soggetto espresso;</a:t>
            </a:r>
          </a:p>
          <a:p>
            <a:r>
              <a:rPr lang="it-IT" dirty="0"/>
              <a:t>usare verbi nella forma attiva e nei modi finiti; </a:t>
            </a:r>
          </a:p>
        </p:txBody>
      </p:sp>
    </p:spTree>
    <p:extLst>
      <p:ext uri="{BB962C8B-B14F-4D97-AF65-F5344CB8AC3E}">
        <p14:creationId xmlns:p14="http://schemas.microsoft.com/office/powerpoint/2010/main" val="65507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426FCE-02F3-9746-BE58-900C20EB2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Consigli sintattici utili</a:t>
            </a:r>
            <a:br>
              <a:rPr lang="it-IT" dirty="0"/>
            </a:br>
            <a:r>
              <a:rPr lang="it-IT" dirty="0"/>
              <a:t>per il giurista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104E898-D6F9-E840-A615-856091FCB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it-IT" dirty="0"/>
              <a:t>usare il congiuntivo, pronto però a sostituirlo con l’indicativo quando il contesto lo permetta (evitare di introdurre il periodo ipotetico con </a:t>
            </a:r>
            <a:r>
              <a:rPr lang="it-IT" i="1" dirty="0"/>
              <a:t>qualora</a:t>
            </a:r>
            <a:r>
              <a:rPr lang="it-IT" dirty="0"/>
              <a:t> che vuole il congiuntivo; </a:t>
            </a:r>
            <a:r>
              <a:rPr lang="it-IT" i="1" dirty="0"/>
              <a:t>se</a:t>
            </a:r>
            <a:r>
              <a:rPr lang="it-IT" dirty="0"/>
              <a:t> regge anche l'indicativo); </a:t>
            </a:r>
          </a:p>
          <a:p>
            <a:pPr algn="just"/>
            <a:r>
              <a:rPr lang="it-IT" dirty="0"/>
              <a:t>privilegiare il periodo fatto di frasi coordinate, e con poche subordinate, ben legate tra loro e con la principale; </a:t>
            </a:r>
          </a:p>
          <a:p>
            <a:pPr algn="just"/>
            <a:r>
              <a:rPr lang="it-IT" dirty="0"/>
              <a:t>fare un uso appropriato della punteggiatura, e in particolare della virgola che serve a delimitare le parti logiche della frase (mai inserirla tra il soggetto e il predicato o tra il predicato e il complemento oggetto); </a:t>
            </a:r>
          </a:p>
        </p:txBody>
      </p:sp>
    </p:spTree>
    <p:extLst>
      <p:ext uri="{BB962C8B-B14F-4D97-AF65-F5344CB8AC3E}">
        <p14:creationId xmlns:p14="http://schemas.microsoft.com/office/powerpoint/2010/main" val="204015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it-IT" dirty="0"/>
              <a:t>Sintesi e concisione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25963"/>
          </a:xfrm>
        </p:spPr>
        <p:txBody>
          <a:bodyPr/>
          <a:lstStyle/>
          <a:p>
            <a:pPr algn="just"/>
            <a:r>
              <a:rPr lang="it-IT" sz="4000" dirty="0"/>
              <a:t>Sintesi: eliminazione degli argomenti superflui.</a:t>
            </a:r>
          </a:p>
          <a:p>
            <a:endParaRPr lang="it-IT" sz="4000" dirty="0"/>
          </a:p>
          <a:p>
            <a:pPr algn="just"/>
            <a:r>
              <a:rPr lang="it-IT" sz="4000" dirty="0"/>
              <a:t>Concisione: eliminazione delle parole superflue.</a:t>
            </a:r>
          </a:p>
        </p:txBody>
      </p:sp>
    </p:spTree>
    <p:extLst>
      <p:ext uri="{BB962C8B-B14F-4D97-AF65-F5344CB8AC3E}">
        <p14:creationId xmlns:p14="http://schemas.microsoft.com/office/powerpoint/2010/main" val="294864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301151-1AC2-C64F-84E4-99C1FB9F8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Consigli sintattici utili</a:t>
            </a:r>
            <a:br>
              <a:rPr lang="it-IT" dirty="0"/>
            </a:br>
            <a:r>
              <a:rPr lang="it-IT" dirty="0"/>
              <a:t>per il giurista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63774F-4E02-3A4D-9D63-5630C2935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it-IT" dirty="0"/>
              <a:t>dividere il testo in paragrafi e dare a ogni paragrafo un titolo appropriato; </a:t>
            </a:r>
          </a:p>
          <a:p>
            <a:pPr algn="just"/>
            <a:r>
              <a:rPr lang="it-IT" dirty="0"/>
              <a:t>premettere alla sentenza o all’atto di parte un breve sommario che consenta al lettore di comprenderne immediatamente l’intero contenuto e di orientare a colpo d’occhio la lettura; </a:t>
            </a:r>
          </a:p>
          <a:p>
            <a:pPr algn="just"/>
            <a:r>
              <a:rPr lang="it-IT" dirty="0"/>
              <a:t>non abusare delle possibilità di composizione grafica del testo: troppo grassetto o maiuscoletto o sottolineato impedisce di raggiungere l’obiettivo di mettere in evidenza un determinato concetto, e soprattutto infastidisce il lettore.</a:t>
            </a:r>
          </a:p>
        </p:txBody>
      </p:sp>
    </p:spTree>
    <p:extLst>
      <p:ext uri="{BB962C8B-B14F-4D97-AF65-F5344CB8AC3E}">
        <p14:creationId xmlns:p14="http://schemas.microsoft.com/office/powerpoint/2010/main" val="362136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86920B-0EEE-0F4E-AC9F-336442874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Controllo di qualità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FFE80B-95B0-C141-B99B-ED8BA9B83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/>
              <a:t>Rileggere lo scritto a mente fresca e soprattutto farlo leggere a chi non fatto studi giuridici: se capisce senza troppe difficoltà, lo scopo è raggiunto;</a:t>
            </a:r>
          </a:p>
          <a:p>
            <a:pPr algn="just"/>
            <a:r>
              <a:rPr lang="it-IT" dirty="0"/>
              <a:t>Provare a tradurre in inglese: se la traduzione non costituisce un problema, l’atto è chiaro.</a:t>
            </a:r>
          </a:p>
        </p:txBody>
      </p:sp>
    </p:spTree>
    <p:extLst>
      <p:ext uri="{BB962C8B-B14F-4D97-AF65-F5344CB8AC3E}">
        <p14:creationId xmlns:p14="http://schemas.microsoft.com/office/powerpoint/2010/main" val="333758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chiarezza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sz="4400" dirty="0"/>
              <a:t>Attenta selezione degli argomenti (sintesi)</a:t>
            </a:r>
          </a:p>
          <a:p>
            <a:pPr algn="just"/>
            <a:endParaRPr lang="it-IT" sz="4400" dirty="0"/>
          </a:p>
          <a:p>
            <a:pPr algn="just"/>
            <a:r>
              <a:rPr lang="it-IT" sz="4400" dirty="0"/>
              <a:t>Mantenere il lessico tecnico, ma abbandonare il periodare artificioso e i tecnicismi collaterali (concisione)</a:t>
            </a:r>
          </a:p>
          <a:p>
            <a:pPr algn="just"/>
            <a:endParaRPr lang="it-IT" sz="4400" dirty="0"/>
          </a:p>
          <a:p>
            <a:pPr algn="just"/>
            <a:r>
              <a:rPr lang="it-IT" sz="4400" dirty="0"/>
              <a:t>Proporzionare l’atto alla complessità della lite</a:t>
            </a:r>
          </a:p>
        </p:txBody>
      </p:sp>
    </p:spTree>
    <p:extLst>
      <p:ext uri="{BB962C8B-B14F-4D97-AF65-F5344CB8AC3E}">
        <p14:creationId xmlns:p14="http://schemas.microsoft.com/office/powerpoint/2010/main" val="411632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E71914-6A1B-9B48-A914-60B1E20E8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r>
              <a:rPr lang="it-IT" sz="3600" dirty="0"/>
              <a:t>Attenzione a non semplificare troppo…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F8A5697-7419-CA47-BBE1-D3686718B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it-IT" dirty="0"/>
              <a:t>La questione complessa potrà essere trattata con un numero di argomento e di parole  maggiore rispetto a quelli necessari per affrontare una questione semplice (Consiglio di Stato, sez. III, 12 giugno 2015, n. 2900; </a:t>
            </a:r>
            <a:r>
              <a:rPr lang="it-IT" dirty="0">
                <a:highlight>
                  <a:srgbClr val="FFFF00"/>
                </a:highlight>
              </a:rPr>
              <a:t>ma anche artt. 3 e 5 decreto min. 110/23</a:t>
            </a:r>
            <a:r>
              <a:rPr lang="it-IT" dirty="0"/>
              <a:t>).</a:t>
            </a:r>
          </a:p>
          <a:p>
            <a:pPr algn="just"/>
            <a:r>
              <a:rPr lang="it-IT" dirty="0"/>
              <a:t>«la costruzione ipotattica è la costruzione argomentativa per eccellenza»;</a:t>
            </a:r>
          </a:p>
          <a:p>
            <a:pPr algn="just"/>
            <a:r>
              <a:rPr lang="it-IT" dirty="0"/>
              <a:t>la subordinazione  «crea dei quadri, costituisce una presa di posizione; […] impone al lettore l’obbligo di vedere alcune relazioni, limita le interpretazioni che egli potrebbe prendere in considerazione».</a:t>
            </a:r>
          </a:p>
          <a:p>
            <a:pPr algn="just"/>
            <a:r>
              <a:rPr lang="it-IT" dirty="0" err="1"/>
              <a:t>Chaïm</a:t>
            </a:r>
            <a:r>
              <a:rPr lang="it-IT" dirty="0"/>
              <a:t> </a:t>
            </a:r>
            <a:r>
              <a:rPr lang="it-IT" dirty="0" err="1"/>
              <a:t>Perelman</a:t>
            </a:r>
            <a:r>
              <a:rPr lang="it-IT" dirty="0"/>
              <a:t>, Lucie </a:t>
            </a:r>
            <a:r>
              <a:rPr lang="it-IT" dirty="0" err="1"/>
              <a:t>Olbrechts-Tyteca</a:t>
            </a:r>
            <a:r>
              <a:rPr lang="it-IT" dirty="0"/>
              <a:t>, </a:t>
            </a:r>
            <a:r>
              <a:rPr lang="it-IT" i="1" dirty="0"/>
              <a:t>Trattato dell’argomentazione. La nuova retorica</a:t>
            </a:r>
            <a:r>
              <a:rPr lang="it-IT" dirty="0"/>
              <a:t>, Torino, Einaudi, 2013 (1</a:t>
            </a:r>
            <a:r>
              <a:rPr lang="it-IT" baseline="30000" dirty="0"/>
              <a:t>a</a:t>
            </a:r>
            <a:r>
              <a:rPr lang="it-IT" dirty="0"/>
              <a:t> ed. 1958), p. 171.</a:t>
            </a:r>
          </a:p>
        </p:txBody>
      </p:sp>
    </p:spTree>
    <p:extLst>
      <p:ext uri="{BB962C8B-B14F-4D97-AF65-F5344CB8AC3E}">
        <p14:creationId xmlns:p14="http://schemas.microsoft.com/office/powerpoint/2010/main" val="266940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53CC59-A830-6B42-8B35-694C45BE3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giurista che scrive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878FDA-9AEC-DA4E-A96A-A79B3DE90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/>
              <a:t>sintetico e conciso</a:t>
            </a:r>
          </a:p>
          <a:p>
            <a:endParaRPr lang="it-IT" dirty="0"/>
          </a:p>
          <a:p>
            <a:r>
              <a:rPr lang="it-IT" dirty="0"/>
              <a:t>duttile e flessibile (senza gabbie troppo strette…)</a:t>
            </a:r>
          </a:p>
          <a:p>
            <a:endParaRPr lang="it-IT" dirty="0"/>
          </a:p>
          <a:p>
            <a:pPr algn="just"/>
            <a:r>
              <a:rPr lang="it-IT" dirty="0"/>
              <a:t>dunque </a:t>
            </a:r>
            <a:r>
              <a:rPr lang="it-IT" u="sng" dirty="0"/>
              <a:t>deontologicamente leale</a:t>
            </a:r>
            <a:r>
              <a:rPr lang="it-IT" dirty="0"/>
              <a:t>: impegnato cioè nello sforzo di rendere il suo scrivere efficace e comprensibile a tutti i destinatari, diretti e indiretti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Leggere, leggere, leggere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Uomo di cultura a tutto tondo</a:t>
            </a:r>
          </a:p>
        </p:txBody>
      </p:sp>
    </p:spTree>
    <p:extLst>
      <p:ext uri="{BB962C8B-B14F-4D97-AF65-F5344CB8AC3E}">
        <p14:creationId xmlns:p14="http://schemas.microsoft.com/office/powerpoint/2010/main" val="66736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5324DF-2BA3-A64C-9AA4-9CB6C97C0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Consigli, non ingiunzioni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E8F4AB9-A4A5-0047-B250-8FBDFF4ED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Un vademecum per fornire poche e semplici regole di base  che costituiscano uno stimolo per il giurista per reinventare il proprio modo di scrivere (e di pensare).</a:t>
            </a:r>
          </a:p>
          <a:p>
            <a:r>
              <a:rPr lang="it-IT" dirty="0"/>
              <a:t>Regole che diventino però l’</a:t>
            </a:r>
            <a:r>
              <a:rPr lang="it-IT" i="1" dirty="0"/>
              <a:t>habitus mentale</a:t>
            </a:r>
            <a:r>
              <a:rPr lang="it-IT" dirty="0"/>
              <a:t> del giurista.</a:t>
            </a:r>
          </a:p>
          <a:p>
            <a:r>
              <a:rPr lang="it-IT" dirty="0"/>
              <a:t>Sennò non si va lontano… </a:t>
            </a:r>
          </a:p>
        </p:txBody>
      </p:sp>
    </p:spTree>
    <p:extLst>
      <p:ext uri="{BB962C8B-B14F-4D97-AF65-F5344CB8AC3E}">
        <p14:creationId xmlns:p14="http://schemas.microsoft.com/office/powerpoint/2010/main" val="347937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03" y="432544"/>
            <a:ext cx="3289300" cy="24638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509120"/>
            <a:ext cx="5712635" cy="201622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1027" y="3467100"/>
            <a:ext cx="2540000" cy="3390900"/>
          </a:xfrm>
          <a:prstGeom prst="rect">
            <a:avLst/>
          </a:prstGeom>
        </p:spPr>
      </p:pic>
      <p:pic>
        <p:nvPicPr>
          <p:cNvPr id="6" name="Segnaposto contenuto 3" descr="Crusca la sed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5496838" y="792224"/>
            <a:ext cx="3222626" cy="177232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824584" y="3343701"/>
            <a:ext cx="1672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/>
              <a:t>Grazie!</a:t>
            </a:r>
          </a:p>
        </p:txBody>
      </p:sp>
    </p:spTree>
    <p:extLst>
      <p:ext uri="{BB962C8B-B14F-4D97-AF65-F5344CB8AC3E}">
        <p14:creationId xmlns:p14="http://schemas.microsoft.com/office/powerpoint/2010/main" val="13620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Sinteticità e chiarezza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it-IT" dirty="0"/>
          </a:p>
          <a:p>
            <a:pPr algn="just"/>
            <a:r>
              <a:rPr lang="it-IT" dirty="0"/>
              <a:t>L’art. 3 del Codice del processo amministrativo:</a:t>
            </a:r>
          </a:p>
          <a:p>
            <a:pPr algn="just"/>
            <a:r>
              <a:rPr lang="it-IT" dirty="0"/>
              <a:t>«Il giudice e le parti redigono gli atti in maniera chiara e sintetica». </a:t>
            </a:r>
          </a:p>
          <a:p>
            <a:pPr algn="just"/>
            <a:endParaRPr lang="it-IT" dirty="0"/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3725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Sinteticità e chiarezza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it-IT" sz="4000" dirty="0"/>
              <a:t>Un’endiadi nella quale la chiarezza è il fine a cui si deve giungere attraverso la sinteticità (gruppo di lavoro ministeriale 2016-2018).</a:t>
            </a:r>
          </a:p>
          <a:p>
            <a:endParaRPr lang="it-IT" sz="4000" dirty="0"/>
          </a:p>
          <a:p>
            <a:r>
              <a:rPr lang="it-IT" sz="4000" dirty="0"/>
              <a:t>Valore culturale del principio (cfr. art. 9 decreto </a:t>
            </a:r>
            <a:r>
              <a:rPr lang="it-IT" sz="4000" dirty="0" err="1"/>
              <a:t>att</a:t>
            </a:r>
            <a:r>
              <a:rPr lang="it-IT" sz="4000" dirty="0"/>
              <a:t>. art. 46 </a:t>
            </a:r>
            <a:r>
              <a:rPr lang="it-IT" sz="4000" dirty="0" err="1"/>
              <a:t>disp</a:t>
            </a:r>
            <a:r>
              <a:rPr lang="it-IT" sz="4000" dirty="0"/>
              <a:t>. </a:t>
            </a:r>
            <a:r>
              <a:rPr lang="it-IT" sz="4000" dirty="0" err="1"/>
              <a:t>att</a:t>
            </a:r>
            <a:r>
              <a:rPr lang="it-IT" sz="4000" dirty="0"/>
              <a:t>. </a:t>
            </a:r>
            <a:r>
              <a:rPr lang="it-IT" sz="4000" dirty="0" err="1"/>
              <a:t>cpc</a:t>
            </a:r>
            <a:r>
              <a:rPr lang="it-IT" sz="4000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77951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giurisprudenza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it-IT" dirty="0"/>
              <a:t>Quanto agli ulteriori aspetti della mancanza di </a:t>
            </a:r>
            <a:r>
              <a:rPr lang="it-IT" b="1" dirty="0">
                <a:highlight>
                  <a:srgbClr val="FFFF00"/>
                </a:highlight>
              </a:rPr>
              <a:t>sinteticità</a:t>
            </a:r>
            <a:r>
              <a:rPr lang="it-IT" dirty="0">
                <a:highlight>
                  <a:srgbClr val="FFFF00"/>
                </a:highlight>
              </a:rPr>
              <a:t> e </a:t>
            </a:r>
            <a:r>
              <a:rPr lang="it-IT" b="1" dirty="0">
                <a:highlight>
                  <a:srgbClr val="FFFF00"/>
                </a:highlight>
              </a:rPr>
              <a:t>chiarezza</a:t>
            </a:r>
            <a:r>
              <a:rPr lang="it-IT" dirty="0"/>
              <a:t>, questa Corte di cassazione ha già avuto modo di chiarire che queste condizioni sono ora fissate nel nostro ordinamento dall'</a:t>
            </a:r>
            <a:r>
              <a:rPr lang="it-IT" b="1" dirty="0">
                <a:highlight>
                  <a:srgbClr val="FFFF00"/>
                </a:highlight>
              </a:rPr>
              <a:t>art. 3 </a:t>
            </a:r>
            <a:r>
              <a:rPr lang="it-IT" b="1" dirty="0" err="1">
                <a:highlight>
                  <a:srgbClr val="FFFF00"/>
                </a:highlight>
              </a:rPr>
              <a:t>c.p.a</a:t>
            </a:r>
            <a:r>
              <a:rPr lang="it-IT" b="1" dirty="0">
                <a:highlight>
                  <a:srgbClr val="FFFF00"/>
                </a:highlight>
              </a:rPr>
              <a:t>., comma 2, che esprime un principio generale del diritto processuale, destinato ad operare anche nel processo civile</a:t>
            </a:r>
            <a:r>
              <a:rPr lang="it-IT" dirty="0"/>
              <a:t> la cui mancanza, espone il ricorrente al rischio di una declaratoria di inammissibilità dell'impugnazione, in quanto rischia di pregiudicare l'intelligibilità delle questioni, rendendo oscura l'esposizione dei fatti di causa e confuse le censure mosse alla sentenza gravata, con ciò ponendosi in contrasto con il principio di ragionevole durata del processo, costituzionalizzato con la modifica dell'art. 111 </a:t>
            </a:r>
            <a:r>
              <a:rPr lang="it-IT" dirty="0" err="1"/>
              <a:t>Cost</a:t>
            </a:r>
            <a:r>
              <a:rPr lang="it-IT" dirty="0"/>
              <a:t>., e, per altro verso, con il principio di leale collaborazione tra le parti processuali e tra queste ed il giudice risolvendosi, in definitiva, in un impedimento al pieno e proficuo svolgimento del contraddittorio processuale (cfr. </a:t>
            </a:r>
            <a:r>
              <a:rPr lang="it-IT" dirty="0" err="1"/>
              <a:t>Cass</a:t>
            </a:r>
            <a:r>
              <a:rPr lang="it-IT" dirty="0"/>
              <a:t>. n. 11199/12, </a:t>
            </a:r>
            <a:r>
              <a:rPr lang="it-IT" dirty="0" err="1"/>
              <a:t>Cass</a:t>
            </a:r>
            <a:r>
              <a:rPr lang="it-IT" dirty="0"/>
              <a:t>. n. 21297/16). (</a:t>
            </a:r>
            <a:r>
              <a:rPr lang="it-IT" dirty="0" err="1"/>
              <a:t>Cass</a:t>
            </a:r>
            <a:r>
              <a:rPr lang="it-IT" dirty="0"/>
              <a:t>. 17 gennaio 2017, n. 964). [Un periodo di 140 parole senza un punto!]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Da ultimo Cassazione civile sez. un., 30/11/2021, (ud. 23/11/2021, </a:t>
            </a:r>
            <a:r>
              <a:rPr lang="it-IT" dirty="0" err="1"/>
              <a:t>dep</a:t>
            </a:r>
            <a:r>
              <a:rPr lang="it-IT" dirty="0"/>
              <a:t>. 30/11/2021), n.37552.</a:t>
            </a:r>
          </a:p>
          <a:p>
            <a:pPr algn="just"/>
            <a:endParaRPr lang="it-IT" dirty="0"/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7720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56C8BA-3F5C-4143-BD58-1A375D356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riforma in atto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048D268-A929-5147-AA62-5651F1FB5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it-IT" dirty="0"/>
          </a:p>
          <a:p>
            <a:pPr algn="just"/>
            <a:r>
              <a:rPr lang="it-IT" dirty="0"/>
              <a:t>Chiarezza, sinteticità, ma anche specificità;</a:t>
            </a:r>
          </a:p>
          <a:p>
            <a:endParaRPr lang="it-IT" dirty="0"/>
          </a:p>
          <a:p>
            <a:pPr algn="just"/>
            <a:r>
              <a:rPr lang="it-IT" dirty="0"/>
              <a:t> Art. 121 </a:t>
            </a:r>
            <a:r>
              <a:rPr lang="it-IT" dirty="0" err="1"/>
              <a:t>c.p.c.</a:t>
            </a:r>
            <a:r>
              <a:rPr lang="it-IT" dirty="0"/>
              <a:t>: «Gli atti del processo, per i quali la legge non richiede forme determinate, possono essere compiuti nella forma </a:t>
            </a:r>
            <a:r>
              <a:rPr lang="it-IT" dirty="0" err="1"/>
              <a:t>piu</a:t>
            </a:r>
            <a:r>
              <a:rPr lang="it-IT" dirty="0"/>
              <a:t>̀ idonea al raggiungimento del loro scopo. </a:t>
            </a:r>
            <a:r>
              <a:rPr lang="it-IT" b="1" dirty="0"/>
              <a:t>Tutti gli atti del processo sono redatti in modo chiaro e sintetico</a:t>
            </a:r>
            <a:r>
              <a:rPr lang="it-IT"/>
              <a:t>».</a:t>
            </a:r>
            <a:r>
              <a:rPr lang="it-IT" b="1"/>
              <a:t> </a:t>
            </a:r>
          </a:p>
          <a:p>
            <a:pPr algn="just"/>
            <a:endParaRPr lang="it-IT" b="1" dirty="0"/>
          </a:p>
          <a:p>
            <a:pPr algn="just"/>
            <a:r>
              <a:rPr lang="it-IT" dirty="0"/>
              <a:t>E l’art. 46 delle disposizioni di attuazione…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5542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0DDE1D-F93C-FC4A-B270-EE493ABA1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riforma in atto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947661D-686B-9C45-8F36-E692486D1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it-IT" dirty="0"/>
              <a:t>Art. 46. Forma degli atti giudiziari (commi 5-7)</a:t>
            </a:r>
          </a:p>
          <a:p>
            <a:r>
              <a:rPr lang="it-IT" dirty="0"/>
              <a:t>Il Ministro della giustizia, sentiti il Consiglio superiore della magistratura e il Consiglio nazionale forense, definisce con decreto </a:t>
            </a:r>
            <a:r>
              <a:rPr lang="it-IT" dirty="0">
                <a:highlight>
                  <a:srgbClr val="FFFF00"/>
                </a:highlight>
              </a:rPr>
              <a:t>gli schemi informatici degli atti giudiziari </a:t>
            </a:r>
            <a:r>
              <a:rPr lang="it-IT" dirty="0"/>
              <a:t>con la strutturazione dei campi necessari per l’inserimento delle informazioni nei registri del processo. Con il medesimo decreto sono stabiliti i limiti degli atti processuali, t</a:t>
            </a:r>
            <a:r>
              <a:rPr lang="it-IT" dirty="0">
                <a:highlight>
                  <a:srgbClr val="FFFF00"/>
                </a:highlight>
              </a:rPr>
              <a:t>enendo conto della tipologia, del valore, della complessità̀ della controversia, del numero delle parti e della natura degli interessi coinvolti.</a:t>
            </a:r>
            <a:r>
              <a:rPr lang="it-IT" dirty="0"/>
              <a:t> </a:t>
            </a:r>
            <a:r>
              <a:rPr lang="it-IT" dirty="0">
                <a:highlight>
                  <a:srgbClr val="FFFF00"/>
                </a:highlight>
              </a:rPr>
              <a:t>Nella determinazione dei limiti non si tiene conto dell’intestazione e delle altre indicazioni formali dell’atto, fra le quali si intendono compresi un indice e una breve sintesi del contenuto dell’atto stesso</a:t>
            </a:r>
            <a:r>
              <a:rPr lang="it-IT" dirty="0"/>
              <a:t>. Il decreto è aggiornato con cadenza almeno biennale. </a:t>
            </a:r>
          </a:p>
          <a:p>
            <a:r>
              <a:rPr lang="it-IT" dirty="0">
                <a:highlight>
                  <a:srgbClr val="FFFF00"/>
                </a:highlight>
              </a:rPr>
              <a:t>Il mancato rispetto delle specifiche tecniche sulla forma e sullo schema informatico e dei criteri e limiti di redazione dell’atto non comportano </a:t>
            </a:r>
            <a:r>
              <a:rPr lang="it-IT" dirty="0" err="1">
                <a:highlight>
                  <a:srgbClr val="FFFF00"/>
                </a:highlight>
              </a:rPr>
              <a:t>invalidita</a:t>
            </a:r>
            <a:r>
              <a:rPr lang="it-IT" dirty="0">
                <a:highlight>
                  <a:srgbClr val="FFFF00"/>
                </a:highlight>
              </a:rPr>
              <a:t>̀, ma possono essere valutati dal giudice ai fini della decisione sulle spese del processo. </a:t>
            </a:r>
          </a:p>
          <a:p>
            <a:r>
              <a:rPr lang="it-IT" dirty="0"/>
              <a:t>Il giudice, anche avvalendosi del supporto dell’ufficio per il processo, redige gli atti e i provvedimenti nel rispetto dei criteri di cui al presente articolo </a:t>
            </a:r>
          </a:p>
        </p:txBody>
      </p:sp>
    </p:spTree>
    <p:extLst>
      <p:ext uri="{BB962C8B-B14F-4D97-AF65-F5344CB8AC3E}">
        <p14:creationId xmlns:p14="http://schemas.microsoft.com/office/powerpoint/2010/main" val="545976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2E61FC-0F06-FE49-A396-C331FFC99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Criteri di redazione,  limiti dimensionali e tecniche redazionali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F0DB6E-46E8-5D44-A847-34EC44526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it-IT" dirty="0"/>
              <a:t>Art. 2: i contenuti e la struttura dell’atto: il cuore del decreto (la guida </a:t>
            </a:r>
            <a:r>
              <a:rPr lang="it-IT"/>
              <a:t>ragionata e le </a:t>
            </a:r>
            <a:r>
              <a:rPr lang="it-IT" dirty="0"/>
              <a:t>parole chiave)</a:t>
            </a:r>
          </a:p>
          <a:p>
            <a:pPr algn="just"/>
            <a:r>
              <a:rPr lang="it-IT" dirty="0"/>
              <a:t>Art. 3: «[…] l’esposizione è contenuta nel limite massimo di: a) 80.000 (50.000) caratteri […]» (per i motivi in fatto e diritto: art. 4; fuori dai limiti l’indicazione specifica dei mezzi di prova, e le note).</a:t>
            </a:r>
          </a:p>
          <a:p>
            <a:pPr algn="just"/>
            <a:r>
              <a:rPr lang="it-IT" dirty="0"/>
              <a:t>Art. 5: «Deroghe ai limiti dimensionali. I limiti ci cui all’art. 3 possono essere superati se la controversia presenta questioni di particolare complessità, anche in ragione della tipologia, del valore, del numero delle parti o della natura degli interessi coinvolti. In tal caso, il difensore espone sinteticamente nell’atto le ragioni per le quali si è reso necessario il superamento dei limiti»</a:t>
            </a:r>
          </a:p>
          <a:p>
            <a:pPr algn="just"/>
            <a:r>
              <a:rPr lang="it-IT" dirty="0"/>
              <a:t>Indice e sintesi</a:t>
            </a:r>
          </a:p>
          <a:p>
            <a:pPr algn="just"/>
            <a:r>
              <a:rPr lang="it-IT" dirty="0"/>
              <a:t>Processi con pluralità di parti</a:t>
            </a:r>
          </a:p>
          <a:p>
            <a:pPr algn="just"/>
            <a:r>
              <a:rPr lang="it-IT" dirty="0"/>
              <a:t>Art. 6: 1. Gli atti sono redatti mediante caratteri di tipo corrente, preferibilmente: a) utilizzando caratteri di dimensioni di 12 punti; b) con interlinea di 1,5; c) con margini orizzontali e verticali di 2,5 cm.</a:t>
            </a:r>
          </a:p>
        </p:txBody>
      </p:sp>
    </p:spTree>
    <p:extLst>
      <p:ext uri="{BB962C8B-B14F-4D97-AF65-F5344CB8AC3E}">
        <p14:creationId xmlns:p14="http://schemas.microsoft.com/office/powerpoint/2010/main" val="323654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Struttura predefinita">
  <a:themeElements>
    <a:clrScheme name="Struttura predefinita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Struttura predefinit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10730</TotalTime>
  <Words>2660</Words>
  <Application>Microsoft Macintosh PowerPoint</Application>
  <PresentationFormat>Presentazione su schermo (4:3)</PresentationFormat>
  <Paragraphs>192</Paragraphs>
  <Slides>36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40" baseType="lpstr">
      <vt:lpstr>Arial</vt:lpstr>
      <vt:lpstr>Courier New</vt:lpstr>
      <vt:lpstr>Wingdings</vt:lpstr>
      <vt:lpstr>Struttura predefinita</vt:lpstr>
      <vt:lpstr>Un obbligo da rispettare volentieri,  anzi un’opportunità da cogliere per un breviario di buona scrittura giuridica. A proposito del DM 7 agosto 2023, n. 110</vt:lpstr>
      <vt:lpstr>Vittorio Scialoja</vt:lpstr>
      <vt:lpstr>Sintesi e concisione</vt:lpstr>
      <vt:lpstr>Sinteticità e chiarezza</vt:lpstr>
      <vt:lpstr>Sinteticità e chiarezza</vt:lpstr>
      <vt:lpstr>La giurisprudenza</vt:lpstr>
      <vt:lpstr>La riforma in atto</vt:lpstr>
      <vt:lpstr>La riforma in atto</vt:lpstr>
      <vt:lpstr>Criteri di redazione,  limiti dimensionali e tecniche redazionali</vt:lpstr>
      <vt:lpstr>Art. 2: I criteri di redazione</vt:lpstr>
      <vt:lpstr>Art. 2: I criteri di redazione</vt:lpstr>
      <vt:lpstr>Art. 2: I criteri di redazione</vt:lpstr>
      <vt:lpstr>E per il giudice?</vt:lpstr>
      <vt:lpstr>Art. 9: la dimensione culturale</vt:lpstr>
      <vt:lpstr>Come fare?</vt:lpstr>
      <vt:lpstr>Il lessico giuridico</vt:lpstr>
      <vt:lpstr>Su qualche tecnicismo specifico</vt:lpstr>
      <vt:lpstr>Su qualche tecnicismo specifico</vt:lpstr>
      <vt:lpstr>Le ridefinizioni</vt:lpstr>
      <vt:lpstr>Che strane parole, i tecnicismi collaterali!</vt:lpstr>
      <vt:lpstr>Che strane parole, i tecnicismi collaterali!</vt:lpstr>
      <vt:lpstr>Da eliminare! Ma come scegliere?</vt:lpstr>
      <vt:lpstr>Tre regolette facili, facili…</vt:lpstr>
      <vt:lpstr>Ecco la sintassi </vt:lpstr>
      <vt:lpstr>Il principale capo d’accusa</vt:lpstr>
      <vt:lpstr>Astratti e nominalizzazioni</vt:lpstr>
      <vt:lpstr>La perdita del controllo</vt:lpstr>
      <vt:lpstr>Consigli sintattici utili per il giurista</vt:lpstr>
      <vt:lpstr>Consigli sintattici utili per il giurista</vt:lpstr>
      <vt:lpstr>Consigli sintattici utili per il giurista</vt:lpstr>
      <vt:lpstr>Controllo di qualità</vt:lpstr>
      <vt:lpstr>La chiarezza</vt:lpstr>
      <vt:lpstr>Attenzione a non semplificare troppo…</vt:lpstr>
      <vt:lpstr>Il giurista che scrive</vt:lpstr>
      <vt:lpstr>Consigli, non ingiunzioni</vt:lpstr>
      <vt:lpstr>Presentazione standard di PowerPoint</vt:lpstr>
    </vt:vector>
  </TitlesOfParts>
  <Company> Università degli studi di Firenze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Costituzione e statuto</dc:title>
  <dc:creator>Federigo Bambi</dc:creator>
  <cp:lastModifiedBy>Federigo Bambi</cp:lastModifiedBy>
  <cp:revision>630</cp:revision>
  <dcterms:created xsi:type="dcterms:W3CDTF">2006-11-15T15:11:19Z</dcterms:created>
  <dcterms:modified xsi:type="dcterms:W3CDTF">2023-11-09T09:40:49Z</dcterms:modified>
</cp:coreProperties>
</file>