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8" d="100"/>
          <a:sy n="68"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993787E-F436-46BF-87E4-492DE7189BBC}" type="datetimeFigureOut">
              <a:rPr lang="en-US" smtClean="0"/>
              <a:t>11/10/2023</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848510E-6EE8-4D50-A2CB-EB87F92727C7}" type="slidenum">
              <a:rPr lang="en-US" smtClean="0"/>
              <a:t>‹#›</a:t>
            </a:fld>
            <a:endParaRPr lang="en-US"/>
          </a:p>
        </p:txBody>
      </p:sp>
    </p:spTree>
    <p:extLst>
      <p:ext uri="{BB962C8B-B14F-4D97-AF65-F5344CB8AC3E}">
        <p14:creationId xmlns:p14="http://schemas.microsoft.com/office/powerpoint/2010/main" val="1261066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808BBC-D981-4DAB-ABC3-0541AA283B9B}" type="datetime1">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77B23-5653-4809-9CF9-B1E1267576BF}" type="slidenum">
              <a:rPr lang="en-US" smtClean="0"/>
              <a:t>‹#›</a:t>
            </a:fld>
            <a:endParaRPr lang="en-US"/>
          </a:p>
        </p:txBody>
      </p:sp>
    </p:spTree>
    <p:extLst>
      <p:ext uri="{BB962C8B-B14F-4D97-AF65-F5344CB8AC3E}">
        <p14:creationId xmlns:p14="http://schemas.microsoft.com/office/powerpoint/2010/main" val="158454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D1201C-83B8-4F90-8CF1-060A5443B76C}" type="datetime1">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77B23-5653-4809-9CF9-B1E1267576BF}" type="slidenum">
              <a:rPr lang="en-US" smtClean="0"/>
              <a:t>‹#›</a:t>
            </a:fld>
            <a:endParaRPr lang="en-US"/>
          </a:p>
        </p:txBody>
      </p:sp>
    </p:spTree>
    <p:extLst>
      <p:ext uri="{BB962C8B-B14F-4D97-AF65-F5344CB8AC3E}">
        <p14:creationId xmlns:p14="http://schemas.microsoft.com/office/powerpoint/2010/main" val="380065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CD7B7A-AE05-49A8-AAB9-ED87ED31DF71}" type="datetime1">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77B23-5653-4809-9CF9-B1E1267576BF}" type="slidenum">
              <a:rPr lang="en-US" smtClean="0"/>
              <a:t>‹#›</a:t>
            </a:fld>
            <a:endParaRPr lang="en-US"/>
          </a:p>
        </p:txBody>
      </p:sp>
    </p:spTree>
    <p:extLst>
      <p:ext uri="{BB962C8B-B14F-4D97-AF65-F5344CB8AC3E}">
        <p14:creationId xmlns:p14="http://schemas.microsoft.com/office/powerpoint/2010/main" val="135976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9D7C7F-026E-4B8B-A90B-FEF2BEF77021}" type="datetime1">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77B23-5653-4809-9CF9-B1E1267576BF}" type="slidenum">
              <a:rPr lang="en-US" smtClean="0"/>
              <a:t>‹#›</a:t>
            </a:fld>
            <a:endParaRPr lang="en-US"/>
          </a:p>
        </p:txBody>
      </p:sp>
    </p:spTree>
    <p:extLst>
      <p:ext uri="{BB962C8B-B14F-4D97-AF65-F5344CB8AC3E}">
        <p14:creationId xmlns:p14="http://schemas.microsoft.com/office/powerpoint/2010/main" val="318397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3F3F24-8A40-4BD2-9DA6-9BAB4378BD6F}" type="datetime1">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77B23-5653-4809-9CF9-B1E1267576BF}" type="slidenum">
              <a:rPr lang="en-US" smtClean="0"/>
              <a:t>‹#›</a:t>
            </a:fld>
            <a:endParaRPr lang="en-US"/>
          </a:p>
        </p:txBody>
      </p:sp>
    </p:spTree>
    <p:extLst>
      <p:ext uri="{BB962C8B-B14F-4D97-AF65-F5344CB8AC3E}">
        <p14:creationId xmlns:p14="http://schemas.microsoft.com/office/powerpoint/2010/main" val="223700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B9F99E-6955-4354-8640-CCD11D4374B3}" type="datetime1">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77B23-5653-4809-9CF9-B1E1267576BF}" type="slidenum">
              <a:rPr lang="en-US" smtClean="0"/>
              <a:t>‹#›</a:t>
            </a:fld>
            <a:endParaRPr lang="en-US"/>
          </a:p>
        </p:txBody>
      </p:sp>
    </p:spTree>
    <p:extLst>
      <p:ext uri="{BB962C8B-B14F-4D97-AF65-F5344CB8AC3E}">
        <p14:creationId xmlns:p14="http://schemas.microsoft.com/office/powerpoint/2010/main" val="179803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31C00C-C385-4E38-8268-474BBA1D0DA0}" type="datetime1">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B77B23-5653-4809-9CF9-B1E1267576BF}" type="slidenum">
              <a:rPr lang="en-US" smtClean="0"/>
              <a:t>‹#›</a:t>
            </a:fld>
            <a:endParaRPr lang="en-US"/>
          </a:p>
        </p:txBody>
      </p:sp>
    </p:spTree>
    <p:extLst>
      <p:ext uri="{BB962C8B-B14F-4D97-AF65-F5344CB8AC3E}">
        <p14:creationId xmlns:p14="http://schemas.microsoft.com/office/powerpoint/2010/main" val="1632867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8DB953-74CF-4671-8D35-56BEDD3DF080}" type="datetime1">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B77B23-5653-4809-9CF9-B1E1267576BF}" type="slidenum">
              <a:rPr lang="en-US" smtClean="0"/>
              <a:t>‹#›</a:t>
            </a:fld>
            <a:endParaRPr lang="en-US"/>
          </a:p>
        </p:txBody>
      </p:sp>
    </p:spTree>
    <p:extLst>
      <p:ext uri="{BB962C8B-B14F-4D97-AF65-F5344CB8AC3E}">
        <p14:creationId xmlns:p14="http://schemas.microsoft.com/office/powerpoint/2010/main" val="176144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1B6B8-BE85-4198-ABB6-219E4BDA9934}" type="datetime1">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B77B23-5653-4809-9CF9-B1E1267576BF}" type="slidenum">
              <a:rPr lang="en-US" smtClean="0"/>
              <a:t>‹#›</a:t>
            </a:fld>
            <a:endParaRPr lang="en-US"/>
          </a:p>
        </p:txBody>
      </p:sp>
    </p:spTree>
    <p:extLst>
      <p:ext uri="{BB962C8B-B14F-4D97-AF65-F5344CB8AC3E}">
        <p14:creationId xmlns:p14="http://schemas.microsoft.com/office/powerpoint/2010/main" val="243694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BA6E31-E069-4074-B4C0-42F0A516EC1C}" type="datetime1">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77B23-5653-4809-9CF9-B1E1267576BF}" type="slidenum">
              <a:rPr lang="en-US" smtClean="0"/>
              <a:t>‹#›</a:t>
            </a:fld>
            <a:endParaRPr lang="en-US"/>
          </a:p>
        </p:txBody>
      </p:sp>
    </p:spTree>
    <p:extLst>
      <p:ext uri="{BB962C8B-B14F-4D97-AF65-F5344CB8AC3E}">
        <p14:creationId xmlns:p14="http://schemas.microsoft.com/office/powerpoint/2010/main" val="836733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DAC76-066F-4A4F-8EF1-BC143672A0E1}" type="datetime1">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77B23-5653-4809-9CF9-B1E1267576BF}" type="slidenum">
              <a:rPr lang="en-US" smtClean="0"/>
              <a:t>‹#›</a:t>
            </a:fld>
            <a:endParaRPr lang="en-US"/>
          </a:p>
        </p:txBody>
      </p:sp>
    </p:spTree>
    <p:extLst>
      <p:ext uri="{BB962C8B-B14F-4D97-AF65-F5344CB8AC3E}">
        <p14:creationId xmlns:p14="http://schemas.microsoft.com/office/powerpoint/2010/main" val="396775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F5358-08C0-4346-9E52-3344BD33EADC}" type="datetime1">
              <a:rPr lang="en-US" smtClean="0"/>
              <a:t>11/10/2023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77B23-5653-4809-9CF9-B1E1267576BF}" type="slidenum">
              <a:rPr lang="en-US" smtClean="0"/>
              <a:t>‹#›</a:t>
            </a:fld>
            <a:endParaRPr lang="en-US"/>
          </a:p>
        </p:txBody>
      </p:sp>
    </p:spTree>
    <p:extLst>
      <p:ext uri="{BB962C8B-B14F-4D97-AF65-F5344CB8AC3E}">
        <p14:creationId xmlns:p14="http://schemas.microsoft.com/office/powerpoint/2010/main" val="3713945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archive.mpi.nl/tla/islandora/object/tla%3A1839_00_0000_0000_0001_305B_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Indigenous_languages_of_the_Americas#Background" TargetMode="External"/><Relationship Id="rId2" Type="http://schemas.openxmlformats.org/officeDocument/2006/relationships/hyperlink" Target="https://en.wikipedia.org/wiki/Native_American_name_controvers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xl.cefan.ulaval.ca/EtatsNsouverains/tessin.htmFranc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xl.cefan.ulaval.ca/europe/italiefrioul.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EDC1-4700-5DC2-5C5A-FBF5734B1C78}"/>
              </a:ext>
            </a:extLst>
          </p:cNvPr>
          <p:cNvSpPr>
            <a:spLocks noGrp="1"/>
          </p:cNvSpPr>
          <p:nvPr>
            <p:ph type="ctrTitle"/>
          </p:nvPr>
        </p:nvSpPr>
        <p:spPr>
          <a:xfrm>
            <a:off x="320681" y="1663260"/>
            <a:ext cx="8187396" cy="2796198"/>
          </a:xfrm>
        </p:spPr>
        <p:txBody>
          <a:bodyPr>
            <a:normAutofit fontScale="90000"/>
          </a:bodyPr>
          <a:lstStyle/>
          <a:p>
            <a:br>
              <a:rPr lang="en-GB" sz="3200" dirty="0">
                <a:solidFill>
                  <a:srgbClr val="000000"/>
                </a:solidFill>
                <a:latin typeface="Times New Roman" panose="02020603050405020304" pitchFamily="18" charset="0"/>
                <a:ea typeface="Calibri" panose="020F0502020204030204" pitchFamily="34" charset="0"/>
              </a:rPr>
            </a:br>
            <a:r>
              <a:rPr lang="en-GB" sz="3200" dirty="0">
                <a:solidFill>
                  <a:srgbClr val="000000"/>
                </a:solidFill>
                <a:latin typeface="Times New Roman" panose="02020603050405020304" pitchFamily="18" charset="0"/>
                <a:ea typeface="Calibri" panose="020F0502020204030204" pitchFamily="34" charset="0"/>
              </a:rPr>
              <a:t>                     </a:t>
            </a:r>
            <a:br>
              <a:rPr lang="en-GB" sz="3200" dirty="0">
                <a:solidFill>
                  <a:srgbClr val="000000"/>
                </a:solidFill>
                <a:latin typeface="Times New Roman" panose="02020603050405020304" pitchFamily="18" charset="0"/>
                <a:ea typeface="Calibri" panose="020F0502020204030204" pitchFamily="34" charset="0"/>
              </a:rPr>
            </a:br>
            <a:br>
              <a:rPr lang="en-GB" sz="3200" dirty="0">
                <a:solidFill>
                  <a:srgbClr val="000000"/>
                </a:solidFill>
                <a:latin typeface="Times New Roman" panose="02020603050405020304" pitchFamily="18" charset="0"/>
                <a:ea typeface="Calibri" panose="020F0502020204030204" pitchFamily="34" charset="0"/>
              </a:rPr>
            </a:br>
            <a:br>
              <a:rPr lang="en-GB" sz="3200" dirty="0">
                <a:solidFill>
                  <a:srgbClr val="000000"/>
                </a:solidFill>
                <a:latin typeface="Times New Roman" panose="02020603050405020304" pitchFamily="18" charset="0"/>
                <a:ea typeface="Calibri" panose="020F0502020204030204" pitchFamily="34" charset="0"/>
              </a:rPr>
            </a:br>
            <a:br>
              <a:rPr lang="en-GB" sz="3200" dirty="0">
                <a:solidFill>
                  <a:srgbClr val="000000"/>
                </a:solidFill>
                <a:latin typeface="Times New Roman" panose="02020603050405020304" pitchFamily="18" charset="0"/>
                <a:ea typeface="Calibri" panose="020F0502020204030204" pitchFamily="34" charset="0"/>
              </a:rPr>
            </a:br>
            <a:r>
              <a:rPr lang="en-GB" sz="3200" dirty="0">
                <a:solidFill>
                  <a:srgbClr val="000000"/>
                </a:solidFill>
                <a:latin typeface="Times New Roman" panose="02020603050405020304" pitchFamily="18" charset="0"/>
                <a:ea typeface="Calibri" panose="020F0502020204030204" pitchFamily="34" charset="0"/>
              </a:rPr>
              <a:t> </a:t>
            </a:r>
            <a:br>
              <a:rPr lang="en-GB" sz="3200" dirty="0">
                <a:solidFill>
                  <a:srgbClr val="000000"/>
                </a:solidFill>
                <a:latin typeface="Times New Roman" panose="02020603050405020304" pitchFamily="18" charset="0"/>
                <a:ea typeface="Calibri" panose="020F0502020204030204" pitchFamily="34" charset="0"/>
              </a:rPr>
            </a:br>
            <a:br>
              <a:rPr lang="en-GB" sz="3200" dirty="0">
                <a:solidFill>
                  <a:srgbClr val="000000"/>
                </a:solidFill>
                <a:latin typeface="Times New Roman" panose="02020603050405020304" pitchFamily="18" charset="0"/>
                <a:ea typeface="Calibri" panose="020F0502020204030204" pitchFamily="34" charset="0"/>
              </a:rPr>
            </a:br>
            <a:br>
              <a:rPr lang="en-GB" sz="3200" dirty="0">
                <a:solidFill>
                  <a:srgbClr val="000000"/>
                </a:solidFill>
                <a:latin typeface="Times New Roman" panose="02020603050405020304" pitchFamily="18" charset="0"/>
                <a:ea typeface="Calibri" panose="020F0502020204030204" pitchFamily="34" charset="0"/>
              </a:rPr>
            </a:br>
            <a:br>
              <a:rPr lang="en-GB" sz="3200" dirty="0">
                <a:solidFill>
                  <a:srgbClr val="000000"/>
                </a:solidFill>
                <a:latin typeface="Times New Roman" panose="02020603050405020304" pitchFamily="18" charset="0"/>
                <a:ea typeface="Calibri" panose="020F0502020204030204" pitchFamily="34" charset="0"/>
              </a:rPr>
            </a:br>
            <a:br>
              <a:rPr lang="en-GB" sz="3200" dirty="0">
                <a:solidFill>
                  <a:srgbClr val="000000"/>
                </a:solidFill>
                <a:latin typeface="Times New Roman" panose="02020603050405020304" pitchFamily="18" charset="0"/>
                <a:ea typeface="Calibri" panose="020F0502020204030204" pitchFamily="34" charset="0"/>
              </a:rPr>
            </a:br>
            <a:br>
              <a:rPr lang="en-GB" sz="3200" dirty="0">
                <a:solidFill>
                  <a:srgbClr val="000000"/>
                </a:solidFill>
                <a:latin typeface="Times New Roman" panose="02020603050405020304" pitchFamily="18" charset="0"/>
                <a:ea typeface="Calibri" panose="020F0502020204030204" pitchFamily="34" charset="0"/>
              </a:rPr>
            </a:br>
            <a:br>
              <a:rPr lang="en-GB" sz="3200" dirty="0">
                <a:solidFill>
                  <a:srgbClr val="000000"/>
                </a:solidFill>
                <a:latin typeface="Times New Roman" panose="02020603050405020304" pitchFamily="18" charset="0"/>
                <a:ea typeface="Calibri" panose="020F0502020204030204" pitchFamily="34" charset="0"/>
              </a:rPr>
            </a:br>
            <a:r>
              <a:rPr lang="en-GB" sz="3600" dirty="0">
                <a:solidFill>
                  <a:srgbClr val="000000"/>
                </a:solidFill>
                <a:latin typeface="Times New Roman" panose="02020603050405020304" pitchFamily="18" charset="0"/>
                <a:ea typeface="Calibri" panose="020F0502020204030204" pitchFamily="34" charset="0"/>
              </a:rPr>
              <a:t>The many ways a language can be:</a:t>
            </a:r>
            <a:br>
              <a:rPr lang="en-GB" sz="3600" dirty="0">
                <a:solidFill>
                  <a:srgbClr val="000000"/>
                </a:solidFill>
                <a:latin typeface="Times New Roman" panose="02020603050405020304" pitchFamily="18" charset="0"/>
                <a:ea typeface="Calibri" panose="020F0502020204030204" pitchFamily="34" charset="0"/>
              </a:rPr>
            </a:br>
            <a:r>
              <a:rPr lang="en-GB" sz="3600" dirty="0">
                <a:solidFill>
                  <a:srgbClr val="000000"/>
                </a:solidFill>
                <a:latin typeface="Times New Roman" panose="02020603050405020304" pitchFamily="18" charset="0"/>
                <a:ea typeface="Calibri" panose="020F0502020204030204" pitchFamily="34" charset="0"/>
              </a:rPr>
              <a:t>     Official, co-official, national, and more… </a:t>
            </a:r>
            <a:br>
              <a:rPr lang="en-GB" sz="3200" dirty="0">
                <a:solidFill>
                  <a:srgbClr val="000000"/>
                </a:solidFill>
                <a:latin typeface="Times New Roman" panose="02020603050405020304" pitchFamily="18" charset="0"/>
                <a:ea typeface="Calibri" panose="020F0502020204030204" pitchFamily="34" charset="0"/>
              </a:rPr>
            </a:br>
            <a:br>
              <a:rPr lang="en-GB" sz="3200" dirty="0">
                <a:solidFill>
                  <a:srgbClr val="000000"/>
                </a:solidFill>
                <a:latin typeface="Times New Roman" panose="02020603050405020304" pitchFamily="18" charset="0"/>
                <a:ea typeface="Calibri" panose="020F0502020204030204" pitchFamily="34" charset="0"/>
              </a:rPr>
            </a:br>
            <a:r>
              <a:rPr lang="en-GB" sz="3200" dirty="0">
                <a:solidFill>
                  <a:srgbClr val="000000"/>
                </a:solidFill>
                <a:latin typeface="Times New Roman" panose="02020603050405020304" pitchFamily="18" charset="0"/>
                <a:ea typeface="Calibri" panose="020F0502020204030204" pitchFamily="34" charset="0"/>
              </a:rPr>
              <a:t>A terminological approach</a:t>
            </a:r>
            <a:endParaRPr lang="en-US" sz="3200" dirty="0"/>
          </a:p>
        </p:txBody>
      </p:sp>
      <p:sp>
        <p:nvSpPr>
          <p:cNvPr id="3" name="Subtitle 2">
            <a:extLst>
              <a:ext uri="{FF2B5EF4-FFF2-40B4-BE49-F238E27FC236}">
                <a16:creationId xmlns:a16="http://schemas.microsoft.com/office/drawing/2014/main" id="{D08C86D5-ADE9-885B-E711-2E01D3A673D6}"/>
              </a:ext>
            </a:extLst>
          </p:cNvPr>
          <p:cNvSpPr>
            <a:spLocks noGrp="1"/>
          </p:cNvSpPr>
          <p:nvPr>
            <p:ph type="subTitle" idx="1"/>
          </p:nvPr>
        </p:nvSpPr>
        <p:spPr>
          <a:xfrm>
            <a:off x="0" y="3602038"/>
            <a:ext cx="9144000" cy="2320460"/>
          </a:xfrm>
        </p:spPr>
        <p:txBody>
          <a:bodyPr>
            <a:normAutofit fontScale="92500" lnSpcReduction="20000"/>
          </a:bodyPr>
          <a:lstStyle/>
          <a:p>
            <a:endParaRPr lang="en-US" sz="2800" dirty="0"/>
          </a:p>
          <a:p>
            <a:pPr>
              <a:lnSpc>
                <a:spcPct val="115000"/>
              </a:lnSpc>
              <a:spcBef>
                <a:spcPts val="0"/>
              </a:spcBef>
            </a:pPr>
            <a:endParaRPr lang="en-GB"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ts val="0"/>
              </a:spcBef>
            </a:pPr>
            <a:endParaRPr lang="en-GB"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ts val="0"/>
              </a:spcBef>
            </a:pPr>
            <a:r>
              <a:rPr lang="en-GB" sz="2800" dirty="0">
                <a:latin typeface="Times New Roman" panose="02020603050405020304" pitchFamily="18" charset="0"/>
                <a:ea typeface="Calibri" panose="020F0502020204030204" pitchFamily="34" charset="0"/>
                <a:cs typeface="Times New Roman" panose="02020603050405020304" pitchFamily="18" charset="0"/>
              </a:rPr>
              <a:t>Karsten Legère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GB" sz="2800" dirty="0">
                <a:latin typeface="Times New Roman" panose="02020603050405020304" pitchFamily="18" charset="0"/>
                <a:ea typeface="Calibri" panose="020F0502020204030204" pitchFamily="34" charset="0"/>
                <a:cs typeface="Times New Roman" panose="02020603050405020304" pitchFamily="18" charset="0"/>
              </a:rPr>
              <a:t>Prof. emeritus, </a:t>
            </a:r>
            <a:r>
              <a:rPr lang="en-GB" sz="2800" dirty="0" err="1">
                <a:latin typeface="Times New Roman" panose="02020603050405020304" pitchFamily="18" charset="0"/>
                <a:ea typeface="Calibri" panose="020F0502020204030204" pitchFamily="34" charset="0"/>
                <a:cs typeface="Times New Roman" panose="02020603050405020304" pitchFamily="18" charset="0"/>
              </a:rPr>
              <a:t>Göteborgs</a:t>
            </a:r>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latin typeface="Times New Roman" panose="02020603050405020304" pitchFamily="18" charset="0"/>
                <a:ea typeface="Calibri" panose="020F0502020204030204" pitchFamily="34" charset="0"/>
                <a:cs typeface="Times New Roman" panose="02020603050405020304" pitchFamily="18" charset="0"/>
              </a:rPr>
              <a:t>universitet</a:t>
            </a:r>
            <a:endParaRPr lang="en-GB"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ts val="0"/>
              </a:spcBef>
            </a:pPr>
            <a:r>
              <a:rPr lang="en-GB" sz="3000" dirty="0">
                <a:latin typeface="Times New Roman" panose="02020603050405020304" pitchFamily="18" charset="0"/>
                <a:ea typeface="Calibri" panose="020F0502020204030204" pitchFamily="34" charset="0"/>
                <a:cs typeface="Times New Roman" panose="02020603050405020304" pitchFamily="18" charset="0"/>
              </a:rPr>
              <a:t>Trieste, Nov. 10, 2023</a:t>
            </a:r>
          </a:p>
          <a:p>
            <a:pPr>
              <a:lnSpc>
                <a:spcPct val="115000"/>
              </a:lnSpc>
              <a:spcBef>
                <a:spcPts val="0"/>
              </a:spcBef>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pic>
        <p:nvPicPr>
          <p:cNvPr id="4" name="Picture 2">
            <a:extLst>
              <a:ext uri="{FF2B5EF4-FFF2-40B4-BE49-F238E27FC236}">
                <a16:creationId xmlns:a16="http://schemas.microsoft.com/office/drawing/2014/main" id="{83C5DE88-E674-746C-766A-9415BFF37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23" y="575249"/>
            <a:ext cx="1401799"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62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AED0-96C9-E7A0-0579-39AAA448D568}"/>
              </a:ext>
            </a:extLst>
          </p:cNvPr>
          <p:cNvSpPr>
            <a:spLocks noGrp="1"/>
          </p:cNvSpPr>
          <p:nvPr>
            <p:ph type="title"/>
          </p:nvPr>
        </p:nvSpPr>
        <p:spPr>
          <a:xfrm>
            <a:off x="628650" y="800588"/>
            <a:ext cx="7886700" cy="2124857"/>
          </a:xfrm>
        </p:spPr>
        <p:txBody>
          <a:bodyPr>
            <a:normAutofit fontScale="90000"/>
          </a:bodyPr>
          <a:lstStyle/>
          <a:p>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Minority language(s)</a:t>
            </a:r>
            <a:br>
              <a:rPr lang="en-US" sz="36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Source of the definition below:</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The European Charter for Regional and Minority Languages (entered into force March 1, 1998)</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B0947BB-90D1-1710-D1FA-B4FE948B6EB4}"/>
              </a:ext>
            </a:extLst>
          </p:cNvPr>
          <p:cNvSpPr>
            <a:spLocks noGrp="1"/>
          </p:cNvSpPr>
          <p:nvPr>
            <p:ph type="sldNum" sz="quarter" idx="12"/>
          </p:nvPr>
        </p:nvSpPr>
        <p:spPr/>
        <p:txBody>
          <a:bodyPr/>
          <a:lstStyle/>
          <a:p>
            <a:fld id="{51B77B23-5653-4809-9CF9-B1E1267576BF}" type="slidenum">
              <a:rPr lang="en-US" smtClean="0"/>
              <a:t>10</a:t>
            </a:fld>
            <a:endParaRPr lang="en-US"/>
          </a:p>
        </p:txBody>
      </p:sp>
      <p:pic>
        <p:nvPicPr>
          <p:cNvPr id="7" name="Content Placeholder 6" descr="A screenshot of a computer&#10;&#10;Description automatically generated">
            <a:extLst>
              <a:ext uri="{FF2B5EF4-FFF2-40B4-BE49-F238E27FC236}">
                <a16:creationId xmlns:a16="http://schemas.microsoft.com/office/drawing/2014/main" id="{A2CBEC62-7A74-2FCA-347F-84D16DF55868}"/>
              </a:ext>
            </a:extLst>
          </p:cNvPr>
          <p:cNvPicPr>
            <a:picLocks noGrp="1" noChangeAspect="1"/>
          </p:cNvPicPr>
          <p:nvPr>
            <p:ph idx="1"/>
          </p:nvPr>
        </p:nvPicPr>
        <p:blipFill rotWithShape="1">
          <a:blip r:embed="rId2"/>
          <a:srcRect l="1470" t="19233" r="31021" b="46222"/>
          <a:stretch/>
        </p:blipFill>
        <p:spPr bwMode="auto">
          <a:xfrm>
            <a:off x="122305" y="3533557"/>
            <a:ext cx="8899390" cy="2560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0274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9B2C-49B2-0CC6-D687-1A13423561BC}"/>
              </a:ext>
            </a:extLst>
          </p:cNvPr>
          <p:cNvSpPr>
            <a:spLocks noGrp="1"/>
          </p:cNvSpPr>
          <p:nvPr>
            <p:ph type="title"/>
          </p:nvPr>
        </p:nvSpPr>
        <p:spPr/>
        <p:txBody>
          <a:bodyPr>
            <a:normAutofit/>
          </a:bodyPr>
          <a:lstStyle/>
          <a:p>
            <a:pPr algn="ctr"/>
            <a:r>
              <a:rPr lang="en-GB" sz="3200" dirty="0">
                <a:effectLst/>
                <a:latin typeface="Times New Roman" panose="02020603050405020304" pitchFamily="18" charset="0"/>
                <a:ea typeface="Calibri" panose="020F0502020204030204" pitchFamily="34" charset="0"/>
              </a:rPr>
              <a:t>Endangered Language(s) -1</a:t>
            </a:r>
            <a:endParaRPr lang="en-US" sz="3200" dirty="0"/>
          </a:p>
        </p:txBody>
      </p:sp>
      <p:sp>
        <p:nvSpPr>
          <p:cNvPr id="3" name="Content Placeholder 2">
            <a:extLst>
              <a:ext uri="{FF2B5EF4-FFF2-40B4-BE49-F238E27FC236}">
                <a16:creationId xmlns:a16="http://schemas.microsoft.com/office/drawing/2014/main" id="{742C64B4-A68E-DD8D-7C62-7C0315B93BA9}"/>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smaller the number of people speaking a particular language is, the more endangered this language may be…. Its survival is just a matter of time.</a:t>
            </a:r>
          </a:p>
          <a:p>
            <a:r>
              <a:rPr lang="en-US" dirty="0">
                <a:latin typeface="Times New Roman" panose="02020603050405020304" pitchFamily="18" charset="0"/>
                <a:cs typeface="Times New Roman" panose="02020603050405020304" pitchFamily="18" charset="0"/>
              </a:rPr>
              <a:t>Catch word earlier “Language Death” (</a:t>
            </a:r>
            <a:r>
              <a:rPr lang="en-US" dirty="0" err="1">
                <a:latin typeface="Times New Roman" panose="02020603050405020304" pitchFamily="18" charset="0"/>
                <a:cs typeface="Times New Roman" panose="02020603050405020304" pitchFamily="18" charset="0"/>
              </a:rPr>
              <a:t>Brenzinger</a:t>
            </a:r>
            <a:r>
              <a:rPr lang="en-US" dirty="0">
                <a:latin typeface="Times New Roman" panose="02020603050405020304" pitchFamily="18" charset="0"/>
                <a:cs typeface="Times New Roman" panose="02020603050405020304" pitchFamily="18" charset="0"/>
              </a:rPr>
              <a:t> 1992, 100 page summary of data related to languages at the brink of extinction). </a:t>
            </a:r>
          </a:p>
          <a:p>
            <a:r>
              <a:rPr lang="en-US" dirty="0">
                <a:latin typeface="Times New Roman" panose="02020603050405020304" pitchFamily="18" charset="0"/>
                <a:cs typeface="Times New Roman" panose="02020603050405020304" pitchFamily="18" charset="0"/>
              </a:rPr>
              <a:t>Any Italian language which is endangered?   </a:t>
            </a:r>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Ladin spoken by 0,06 % nationals.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97FDB89-79D2-613B-47F1-AD143099A1E8}"/>
              </a:ext>
            </a:extLst>
          </p:cNvPr>
          <p:cNvSpPr>
            <a:spLocks noGrp="1"/>
          </p:cNvSpPr>
          <p:nvPr>
            <p:ph type="sldNum" sz="quarter" idx="12"/>
          </p:nvPr>
        </p:nvSpPr>
        <p:spPr/>
        <p:txBody>
          <a:bodyPr/>
          <a:lstStyle/>
          <a:p>
            <a:fld id="{51B77B23-5653-4809-9CF9-B1E1267576BF}" type="slidenum">
              <a:rPr lang="en-US" smtClean="0"/>
              <a:t>11</a:t>
            </a:fld>
            <a:endParaRPr lang="en-US"/>
          </a:p>
        </p:txBody>
      </p:sp>
    </p:spTree>
    <p:extLst>
      <p:ext uri="{BB962C8B-B14F-4D97-AF65-F5344CB8AC3E}">
        <p14:creationId xmlns:p14="http://schemas.microsoft.com/office/powerpoint/2010/main" val="2871020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EF6A-7542-10EB-5C4A-DC3E07EC84C8}"/>
              </a:ext>
            </a:extLst>
          </p:cNvPr>
          <p:cNvSpPr>
            <a:spLocks noGrp="1"/>
          </p:cNvSpPr>
          <p:nvPr>
            <p:ph type="title"/>
          </p:nvPr>
        </p:nvSpPr>
        <p:spPr/>
        <p:txBody>
          <a:bodyPr/>
          <a:lstStyle/>
          <a:p>
            <a:pPr algn="ct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	Endangered Language(s) – 2</a:t>
            </a:r>
            <a:b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br>
            <a:r>
              <a:rPr kumimoji="0" lang="en-GB"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j-cs"/>
              </a:rPr>
              <a:t>Akie</a:t>
            </a: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 and </a:t>
            </a:r>
            <a:r>
              <a:rPr kumimoji="0" lang="en-GB"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j-cs"/>
              </a:rPr>
              <a:t>Okiek</a:t>
            </a:r>
            <a:endParaRPr lang="en-US" dirty="0"/>
          </a:p>
        </p:txBody>
      </p:sp>
      <p:sp>
        <p:nvSpPr>
          <p:cNvPr id="3" name="Content Placeholder 2">
            <a:extLst>
              <a:ext uri="{FF2B5EF4-FFF2-40B4-BE49-F238E27FC236}">
                <a16:creationId xmlns:a16="http://schemas.microsoft.com/office/drawing/2014/main" id="{4CF71FFC-AC3D-BC55-3501-B0D64E564755}"/>
              </a:ext>
            </a:extLst>
          </p:cNvPr>
          <p:cNvSpPr>
            <a:spLocks noGrp="1"/>
          </p:cNvSpPr>
          <p:nvPr>
            <p:ph idx="1"/>
          </p:nvPr>
        </p:nvSpPr>
        <p:spPr/>
        <p:txBody>
          <a:bodyPr/>
          <a:lstStyle/>
          <a:p>
            <a:pPr>
              <a:buFont typeface="Wingdings" panose="05000000000000000000" pitchFamily="2" charset="2"/>
              <a:buChar char="ü"/>
            </a:pPr>
            <a:r>
              <a:rPr lang="en-US" dirty="0">
                <a:hlinkClick r:id="rId2"/>
              </a:rPr>
              <a:t>https://archive.mpi.nl/tla/islandora/object/tla%3A1839_00_0000_0000_0001_305B_C</a:t>
            </a:r>
            <a:endParaRPr lang="en-US" dirty="0"/>
          </a:p>
          <a:p>
            <a:pPr>
              <a:buFont typeface="Wingdings" panose="05000000000000000000" pitchFamily="2" charset="2"/>
              <a:buChar char="ü"/>
            </a:pPr>
            <a:r>
              <a:rPr lang="en-US" dirty="0"/>
              <a:t>Access to the webpage of the </a:t>
            </a:r>
            <a:r>
              <a:rPr lang="en-US" dirty="0" err="1"/>
              <a:t>Akie</a:t>
            </a:r>
            <a:r>
              <a:rPr lang="en-US" dirty="0"/>
              <a:t> language spoken by a small hunter gatherer community; </a:t>
            </a:r>
          </a:p>
          <a:p>
            <a:pPr>
              <a:buFont typeface="Wingdings" panose="05000000000000000000" pitchFamily="2" charset="2"/>
              <a:buChar char="ü"/>
            </a:pPr>
            <a:r>
              <a:rPr lang="en-US" dirty="0"/>
              <a:t>Speaker number (2019) – approx. 250, among them 50 </a:t>
            </a:r>
            <a:r>
              <a:rPr lang="en-US" dirty="0" err="1"/>
              <a:t>Akie</a:t>
            </a:r>
            <a:r>
              <a:rPr lang="en-US" dirty="0"/>
              <a:t> who are language guardians and experienced speakers;</a:t>
            </a:r>
          </a:p>
          <a:p>
            <a:pPr>
              <a:buFont typeface="Wingdings" panose="05000000000000000000" pitchFamily="2" charset="2"/>
              <a:buChar char="ü"/>
            </a:pPr>
            <a:r>
              <a:rPr lang="en-US" dirty="0" err="1"/>
              <a:t>Akie</a:t>
            </a:r>
            <a:r>
              <a:rPr lang="en-US" dirty="0"/>
              <a:t> is also a marginalized language, as the impact of the Maa or </a:t>
            </a:r>
            <a:r>
              <a:rPr lang="en-US" dirty="0" err="1"/>
              <a:t>Ngulu</a:t>
            </a:r>
            <a:r>
              <a:rPr lang="en-US" dirty="0"/>
              <a:t>/</a:t>
            </a:r>
            <a:r>
              <a:rPr lang="en-US" dirty="0" err="1"/>
              <a:t>Zigula</a:t>
            </a:r>
            <a:r>
              <a:rPr lang="en-US" dirty="0"/>
              <a:t> speaking </a:t>
            </a:r>
            <a:r>
              <a:rPr lang="en-US" dirty="0" err="1"/>
              <a:t>neighbours</a:t>
            </a:r>
            <a:r>
              <a:rPr lang="en-US" dirty="0"/>
              <a:t> is immense. </a:t>
            </a:r>
          </a:p>
        </p:txBody>
      </p:sp>
      <p:sp>
        <p:nvSpPr>
          <p:cNvPr id="4" name="Slide Number Placeholder 3">
            <a:extLst>
              <a:ext uri="{FF2B5EF4-FFF2-40B4-BE49-F238E27FC236}">
                <a16:creationId xmlns:a16="http://schemas.microsoft.com/office/drawing/2014/main" id="{C64E1E1C-AC1D-9840-339E-544D1A213619}"/>
              </a:ext>
            </a:extLst>
          </p:cNvPr>
          <p:cNvSpPr>
            <a:spLocks noGrp="1"/>
          </p:cNvSpPr>
          <p:nvPr>
            <p:ph type="sldNum" sz="quarter" idx="12"/>
          </p:nvPr>
        </p:nvSpPr>
        <p:spPr/>
        <p:txBody>
          <a:bodyPr/>
          <a:lstStyle/>
          <a:p>
            <a:fld id="{51B77B23-5653-4809-9CF9-B1E1267576BF}" type="slidenum">
              <a:rPr lang="en-US" smtClean="0"/>
              <a:t>12</a:t>
            </a:fld>
            <a:endParaRPr lang="en-US"/>
          </a:p>
        </p:txBody>
      </p:sp>
    </p:spTree>
    <p:extLst>
      <p:ext uri="{BB962C8B-B14F-4D97-AF65-F5344CB8AC3E}">
        <p14:creationId xmlns:p14="http://schemas.microsoft.com/office/powerpoint/2010/main" val="4002561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BF95-83B3-6347-3A78-B8AE0DD2D329}"/>
              </a:ext>
            </a:extLst>
          </p:cNvPr>
          <p:cNvSpPr>
            <a:spLocks noGrp="1"/>
          </p:cNvSpPr>
          <p:nvPr>
            <p:ph type="title"/>
          </p:nvPr>
        </p:nvSpPr>
        <p:spPr>
          <a:xfrm>
            <a:off x="628650" y="520971"/>
            <a:ext cx="7886700" cy="663395"/>
          </a:xfrm>
        </p:spPr>
        <p:txBody>
          <a:bodyPr>
            <a:normAutofit fontScale="90000"/>
          </a:bodyPr>
          <a:lstStyle/>
          <a:p>
            <a:pPr algn="ct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Indigenous Language(s) – 1</a:t>
            </a:r>
            <a:b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br>
            <a:endParaRPr lang="en-US" dirty="0"/>
          </a:p>
        </p:txBody>
      </p:sp>
      <p:sp>
        <p:nvSpPr>
          <p:cNvPr id="3" name="Content Placeholder 2">
            <a:extLst>
              <a:ext uri="{FF2B5EF4-FFF2-40B4-BE49-F238E27FC236}">
                <a16:creationId xmlns:a16="http://schemas.microsoft.com/office/drawing/2014/main" id="{678C44AB-56DD-7BA6-081F-F212F13CFFC7}"/>
              </a:ext>
            </a:extLst>
          </p:cNvPr>
          <p:cNvSpPr>
            <a:spLocks noGrp="1"/>
          </p:cNvSpPr>
          <p:nvPr>
            <p:ph idx="1"/>
          </p:nvPr>
        </p:nvSpPr>
        <p:spPr>
          <a:xfrm>
            <a:off x="515438" y="1184365"/>
            <a:ext cx="7886700" cy="5355771"/>
          </a:xfrm>
        </p:spPr>
        <p:txBody>
          <a:bodyPr>
            <a:normAutofit fontScale="92500" lnSpcReduction="10000"/>
          </a:bodyPr>
          <a:lstStyle/>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‘Indigenous’ is an exonym that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had been coined to </a:t>
            </a:r>
            <a:r>
              <a:rPr lang="en-US" dirty="0">
                <a:latin typeface="Times New Roman" panose="02020603050405020304" pitchFamily="18" charset="0"/>
                <a:ea typeface="Calibri" panose="020F0502020204030204" pitchFamily="34" charset="0"/>
                <a:cs typeface="Times New Roman" panose="02020603050405020304" pitchFamily="18" charset="0"/>
              </a:rPr>
              <a:t>refer mainly to peoples in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colonies world-wide, originally in Central and South America. </a:t>
            </a:r>
          </a:p>
          <a:p>
            <a:pPr>
              <a:buFont typeface="Wingdings" panose="05000000000000000000" pitchFamily="2"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United Nations uses ‘Indigenous</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to refer to all tribal peoples around the world as quoted in: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hlinkClick r:id="rId2"/>
              </a:rPr>
              <a:t>https://en.wikipedia.org/wiki/Native_American_name_controversy</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hlinkClick r:id="rId3"/>
              </a:rPr>
              <a:t>https://en.wikipedia.org/wiki/Indigenous_languages_of_the_Americas#Background</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2007 Declaration of the Rights of </a:t>
            </a:r>
            <a:r>
              <a:rPr lang="en-US" dirty="0">
                <a:highlight>
                  <a:srgbClr val="FFFF00"/>
                </a:highlight>
                <a:latin typeface="Times New Roman" panose="02020603050405020304" pitchFamily="18" charset="0"/>
                <a:cs typeface="Times New Roman" panose="02020603050405020304" pitchFamily="18" charset="0"/>
              </a:rPr>
              <a:t>Indigenous Peoples</a:t>
            </a:r>
            <a:r>
              <a:rPr lang="en-US" dirty="0">
                <a:latin typeface="Times New Roman" panose="02020603050405020304" pitchFamily="18" charset="0"/>
                <a:cs typeface="Times New Roman" panose="02020603050405020304" pitchFamily="18" charset="0"/>
              </a:rPr>
              <a:t> by United Nations. </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From a linguistic perspective ‘Indigenous’ is a stigma term and insult which is imposed in disrespect of peoples’ self-identification</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2BBF4CB-2ABB-450F-B0DA-3724149B2C89}"/>
              </a:ext>
            </a:extLst>
          </p:cNvPr>
          <p:cNvSpPr>
            <a:spLocks noGrp="1"/>
          </p:cNvSpPr>
          <p:nvPr>
            <p:ph type="sldNum" sz="quarter" idx="12"/>
          </p:nvPr>
        </p:nvSpPr>
        <p:spPr/>
        <p:txBody>
          <a:bodyPr/>
          <a:lstStyle/>
          <a:p>
            <a:fld id="{51B77B23-5653-4809-9CF9-B1E1267576BF}" type="slidenum">
              <a:rPr lang="en-US" smtClean="0"/>
              <a:t>13</a:t>
            </a:fld>
            <a:endParaRPr lang="en-US"/>
          </a:p>
        </p:txBody>
      </p:sp>
    </p:spTree>
    <p:extLst>
      <p:ext uri="{BB962C8B-B14F-4D97-AF65-F5344CB8AC3E}">
        <p14:creationId xmlns:p14="http://schemas.microsoft.com/office/powerpoint/2010/main" val="1053862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E73E-5288-EA9E-BA15-3F220D6F9BDB}"/>
              </a:ext>
            </a:extLst>
          </p:cNvPr>
          <p:cNvSpPr>
            <a:spLocks noGrp="1"/>
          </p:cNvSpPr>
          <p:nvPr>
            <p:ph type="title"/>
          </p:nvPr>
        </p:nvSpPr>
        <p:spPr>
          <a:xfrm>
            <a:off x="628650" y="365126"/>
            <a:ext cx="7886700" cy="618943"/>
          </a:xfrm>
        </p:spPr>
        <p:txBody>
          <a:bodyPr>
            <a:normAutofit fontScale="90000"/>
          </a:bodyPr>
          <a:lstStyle/>
          <a:p>
            <a:pPr algn="ctr"/>
            <a:r>
              <a:rPr lang="en-GB" sz="3200" dirty="0">
                <a:solidFill>
                  <a:prstClr val="black"/>
                </a:solidFill>
                <a:latin typeface="Times New Roman" panose="02020603050405020304" pitchFamily="18" charset="0"/>
                <a:ea typeface="Calibri" panose="020F0502020204030204" pitchFamily="34" charset="0"/>
              </a:rPr>
              <a:t>Indigenous Language(s) – 2</a:t>
            </a:r>
            <a:br>
              <a:rPr lang="en-GB" sz="3200" dirty="0">
                <a:solidFill>
                  <a:prstClr val="black"/>
                </a:solidFill>
                <a:latin typeface="Times New Roman" panose="02020603050405020304" pitchFamily="18"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1044B917-5131-98B6-8C68-5F0FD19CA64A}"/>
              </a:ext>
            </a:extLst>
          </p:cNvPr>
          <p:cNvSpPr>
            <a:spLocks noGrp="1"/>
          </p:cNvSpPr>
          <p:nvPr>
            <p:ph idx="1"/>
          </p:nvPr>
        </p:nvSpPr>
        <p:spPr>
          <a:xfrm>
            <a:off x="628650" y="984069"/>
            <a:ext cx="7886700" cy="5120640"/>
          </a:xfrm>
        </p:spPr>
        <p:txBody>
          <a:bodyPr>
            <a:normAutofit lnSpcReduction="10000"/>
          </a:bodyPr>
          <a:lstStyle/>
          <a:p>
            <a:r>
              <a:rPr lang="en-US" dirty="0">
                <a:latin typeface="Times New Roman" panose="02020603050405020304" pitchFamily="18" charset="0"/>
                <a:cs typeface="Times New Roman" panose="02020603050405020304" pitchFamily="18" charset="0"/>
              </a:rPr>
              <a:t>In Africa the term ‘indigenous’ came into existence after colonialism occupied almost all parts of the continent. Even in other parts of the world ‘indigenous’ was used by the colonial powers to call/address their colonial subjects. The term was the equivalent of </a:t>
            </a:r>
            <a:r>
              <a:rPr lang="en-US" dirty="0">
                <a:highlight>
                  <a:srgbClr val="FFFF00"/>
                </a:highlight>
                <a:latin typeface="Times New Roman" panose="02020603050405020304" pitchFamily="18" charset="0"/>
                <a:cs typeface="Times New Roman" panose="02020603050405020304" pitchFamily="18" charset="0"/>
              </a:rPr>
              <a:t>second-class, primitive, uncivilized, inferior people </a:t>
            </a:r>
            <a:r>
              <a:rPr lang="en-US" dirty="0">
                <a:latin typeface="Times New Roman" panose="02020603050405020304" pitchFamily="18" charset="0"/>
                <a:cs typeface="Times New Roman" panose="02020603050405020304" pitchFamily="18" charset="0"/>
              </a:rPr>
              <a:t>who were deprived of basic human rights that the colonial power granted other parts (esp. people of European origin). </a:t>
            </a:r>
          </a:p>
          <a:p>
            <a:r>
              <a:rPr lang="en-US" dirty="0">
                <a:latin typeface="Times New Roman" panose="02020603050405020304" pitchFamily="18" charset="0"/>
                <a:cs typeface="Times New Roman" panose="02020603050405020304" pitchFamily="18" charset="0"/>
              </a:rPr>
              <a:t>The languages spoken by indigenous peoples were similarly classified as primitive and downgraded to </a:t>
            </a:r>
            <a:r>
              <a:rPr lang="en-US" dirty="0">
                <a:highlight>
                  <a:srgbClr val="FFFF00"/>
                </a:highlight>
                <a:latin typeface="Times New Roman" panose="02020603050405020304" pitchFamily="18" charset="0"/>
                <a:cs typeface="Times New Roman" panose="02020603050405020304" pitchFamily="18" charset="0"/>
              </a:rPr>
              <a:t>idioms or dialects</a:t>
            </a:r>
            <a:r>
              <a:rPr lang="en-US" dirty="0">
                <a:latin typeface="Times New Roman" panose="02020603050405020304" pitchFamily="18" charset="0"/>
                <a:cs typeface="Times New Roman" panose="02020603050405020304" pitchFamily="18" charset="0"/>
              </a:rPr>
              <a:t>, while only English, French, Portuguese, Spanish … were identified as </a:t>
            </a:r>
            <a:r>
              <a:rPr lang="en-US" dirty="0">
                <a:highlight>
                  <a:srgbClr val="FFFF00"/>
                </a:highlight>
                <a:latin typeface="Times New Roman" panose="02020603050405020304" pitchFamily="18" charset="0"/>
                <a:cs typeface="Times New Roman" panose="02020603050405020304" pitchFamily="18" charset="0"/>
              </a:rPr>
              <a:t>languages.</a:t>
            </a:r>
            <a:r>
              <a:rPr lang="en-US" dirty="0">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E1673274-8021-AE50-86F5-29856E542D72}"/>
              </a:ext>
            </a:extLst>
          </p:cNvPr>
          <p:cNvSpPr>
            <a:spLocks noGrp="1"/>
          </p:cNvSpPr>
          <p:nvPr>
            <p:ph type="sldNum" sz="quarter" idx="12"/>
          </p:nvPr>
        </p:nvSpPr>
        <p:spPr/>
        <p:txBody>
          <a:bodyPr/>
          <a:lstStyle/>
          <a:p>
            <a:fld id="{51B77B23-5653-4809-9CF9-B1E1267576BF}" type="slidenum">
              <a:rPr lang="en-US" smtClean="0"/>
              <a:t>14</a:t>
            </a:fld>
            <a:endParaRPr lang="en-US"/>
          </a:p>
        </p:txBody>
      </p:sp>
    </p:spTree>
    <p:extLst>
      <p:ext uri="{BB962C8B-B14F-4D97-AF65-F5344CB8AC3E}">
        <p14:creationId xmlns:p14="http://schemas.microsoft.com/office/powerpoint/2010/main" val="1694724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91ACF-2BAA-908E-6783-ADC1D41D9C95}"/>
              </a:ext>
            </a:extLst>
          </p:cNvPr>
          <p:cNvSpPr>
            <a:spLocks noGrp="1"/>
          </p:cNvSpPr>
          <p:nvPr>
            <p:ph type="title"/>
          </p:nvPr>
        </p:nvSpPr>
        <p:spPr/>
        <p:txBody>
          <a:bodyPr/>
          <a:lstStyle/>
          <a:p>
            <a:pPr algn="ctr"/>
            <a:r>
              <a:rPr lang="en-GB" sz="3200" dirty="0">
                <a:solidFill>
                  <a:prstClr val="black"/>
                </a:solidFill>
                <a:latin typeface="Times New Roman" panose="02020603050405020304" pitchFamily="18" charset="0"/>
                <a:ea typeface="Calibri" panose="020F0502020204030204" pitchFamily="34" charset="0"/>
              </a:rPr>
              <a:t>Indigenous Language(s) – 3</a:t>
            </a:r>
            <a:br>
              <a:rPr lang="en-GB" sz="3200" dirty="0">
                <a:solidFill>
                  <a:prstClr val="black"/>
                </a:solidFill>
                <a:latin typeface="Times New Roman" panose="02020603050405020304" pitchFamily="18" charset="0"/>
                <a:ea typeface="Calibri" panose="020F0502020204030204" pitchFamily="34" charset="0"/>
              </a:rPr>
            </a:br>
            <a:r>
              <a:rPr lang="en-GB" sz="3200" dirty="0">
                <a:solidFill>
                  <a:prstClr val="black"/>
                </a:solidFill>
                <a:latin typeface="Times New Roman" panose="02020603050405020304" pitchFamily="18" charset="0"/>
                <a:ea typeface="Calibri" panose="020F0502020204030204" pitchFamily="34" charset="0"/>
              </a:rPr>
              <a:t>UNESCO’s IYIL 2019, IDIL 2022-2032</a:t>
            </a:r>
            <a:endParaRPr lang="en-US" dirty="0"/>
          </a:p>
        </p:txBody>
      </p:sp>
      <p:sp>
        <p:nvSpPr>
          <p:cNvPr id="3" name="Content Placeholder 2">
            <a:extLst>
              <a:ext uri="{FF2B5EF4-FFF2-40B4-BE49-F238E27FC236}">
                <a16:creationId xmlns:a16="http://schemas.microsoft.com/office/drawing/2014/main" id="{7748EA00-2830-EEA5-598B-A27B30FECFD2}"/>
              </a:ext>
            </a:extLst>
          </p:cNvPr>
          <p:cNvSpPr>
            <a:spLocks noGrp="1"/>
          </p:cNvSpPr>
          <p:nvPr>
            <p:ph idx="1"/>
          </p:nvPr>
        </p:nvSpPr>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UNESCO didn’t care about status matters and the linguistic self-identification.</a:t>
            </a:r>
          </a:p>
          <a:p>
            <a:r>
              <a:rPr lang="en-US" dirty="0">
                <a:latin typeface="Times New Roman" panose="02020603050405020304" pitchFamily="18" charset="0"/>
                <a:cs typeface="Times New Roman" panose="02020603050405020304" pitchFamily="18" charset="0"/>
              </a:rPr>
              <a:t>o </a:t>
            </a:r>
            <a:r>
              <a:rPr lang="en-US" i="1" dirty="0" err="1">
                <a:latin typeface="Times New Roman" panose="02020603050405020304" pitchFamily="18" charset="0"/>
                <a:cs typeface="Times New Roman" panose="02020603050405020304" pitchFamily="18" charset="0"/>
              </a:rPr>
              <a:t>lugha</a:t>
            </a:r>
            <a:r>
              <a:rPr lang="en-US" i="1" dirty="0">
                <a:latin typeface="Times New Roman" panose="02020603050405020304" pitchFamily="18" charset="0"/>
                <a:cs typeface="Times New Roman" panose="02020603050405020304" pitchFamily="18" charset="0"/>
              </a:rPr>
              <a:t> za </a:t>
            </a:r>
            <a:r>
              <a:rPr lang="en-US" i="1" dirty="0" err="1">
                <a:latin typeface="Times New Roman" panose="02020603050405020304" pitchFamily="18" charset="0"/>
                <a:cs typeface="Times New Roman" panose="02020603050405020304" pitchFamily="18" charset="0"/>
              </a:rPr>
              <a:t>jamii</a:t>
            </a:r>
            <a:r>
              <a:rPr lang="en-US" dirty="0">
                <a:latin typeface="Times New Roman" panose="02020603050405020304" pitchFamily="18" charset="0"/>
                <a:cs typeface="Times New Roman" panose="02020603050405020304" pitchFamily="18" charset="0"/>
              </a:rPr>
              <a:t> in Tanzania, </a:t>
            </a:r>
            <a:r>
              <a:rPr lang="en-US" i="1" dirty="0">
                <a:latin typeface="Times New Roman" panose="02020603050405020304" pitchFamily="18" charset="0"/>
                <a:cs typeface="Times New Roman" panose="02020603050405020304" pitchFamily="18" charset="0"/>
              </a:rPr>
              <a:t>lenguas </a:t>
            </a:r>
            <a:r>
              <a:rPr lang="en-US" i="1" dirty="0" err="1">
                <a:latin typeface="Times New Roman" panose="02020603050405020304" pitchFamily="18" charset="0"/>
                <a:cs typeface="Times New Roman" panose="02020603050405020304" pitchFamily="18" charset="0"/>
              </a:rPr>
              <a:t>originarias</a:t>
            </a:r>
            <a:r>
              <a:rPr lang="en-US" dirty="0">
                <a:latin typeface="Times New Roman" panose="02020603050405020304" pitchFamily="18" charset="0"/>
                <a:cs typeface="Times New Roman" panose="02020603050405020304" pitchFamily="18" charset="0"/>
              </a:rPr>
              <a:t> (e.g. Mexico),</a:t>
            </a:r>
          </a:p>
          <a:p>
            <a:r>
              <a:rPr lang="en-US" dirty="0">
                <a:latin typeface="Times New Roman" panose="02020603050405020304" pitchFamily="18" charset="0"/>
                <a:cs typeface="Times New Roman" panose="02020603050405020304" pitchFamily="18" charset="0"/>
              </a:rPr>
              <a:t>o First Nations/First Peoples languages,</a:t>
            </a:r>
          </a:p>
          <a:p>
            <a:r>
              <a:rPr lang="en-US" dirty="0">
                <a:latin typeface="Times New Roman" panose="02020603050405020304" pitchFamily="18" charset="0"/>
                <a:cs typeface="Times New Roman" panose="02020603050405020304" pitchFamily="18" charset="0"/>
              </a:rPr>
              <a:t>o First languages (Australia),</a:t>
            </a:r>
          </a:p>
          <a:p>
            <a:r>
              <a:rPr lang="en-US" dirty="0">
                <a:latin typeface="Times New Roman" panose="02020603050405020304" pitchFamily="18" charset="0"/>
                <a:cs typeface="Times New Roman" panose="02020603050405020304" pitchFamily="18" charset="0"/>
              </a:rPr>
              <a:t>o minority languages, </a:t>
            </a:r>
            <a:r>
              <a:rPr lang="en-US" dirty="0" err="1">
                <a:latin typeface="Times New Roman" panose="02020603050405020304" pitchFamily="18" charset="0"/>
                <a:cs typeface="Times New Roman" panose="02020603050405020304" pitchFamily="18" charset="0"/>
              </a:rPr>
              <a:t>langues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minoritaires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 national languages, </a:t>
            </a:r>
            <a:r>
              <a:rPr lang="en-US" dirty="0" err="1">
                <a:latin typeface="Times New Roman" panose="02020603050405020304" pitchFamily="18" charset="0"/>
                <a:cs typeface="Times New Roman" panose="02020603050405020304" pitchFamily="18" charset="0"/>
              </a:rPr>
              <a:t>línguas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nacionais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nationale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Sprachen</a:t>
            </a:r>
            <a:r>
              <a:rPr lang="en-US" dirty="0">
                <a:latin typeface="Times New Roman" panose="02020603050405020304" pitchFamily="18" charset="0"/>
                <a:cs typeface="Times New Roman" panose="02020603050405020304" pitchFamily="18" charset="0"/>
              </a:rPr>
              <a:t> (other than the national language, e.g. Kiswahili, Kirundi or </a:t>
            </a:r>
            <a:r>
              <a:rPr lang="en-US" dirty="0" err="1">
                <a:latin typeface="Times New Roman" panose="02020603050405020304" pitchFamily="18" charset="0"/>
                <a:cs typeface="Times New Roman" panose="02020603050405020304" pitchFamily="18" charset="0"/>
              </a:rPr>
              <a:t>ikiNyarwanda</a:t>
            </a:r>
            <a:r>
              <a:rPr lang="en-US" dirty="0">
                <a:latin typeface="Times New Roman" panose="02020603050405020304" pitchFamily="18" charset="0"/>
                <a:cs typeface="Times New Roman" panose="02020603050405020304" pitchFamily="18" charset="0"/>
              </a:rPr>
              <a:t>) belonging to a particular nation,</a:t>
            </a:r>
          </a:p>
          <a:p>
            <a:r>
              <a:rPr lang="en-US" dirty="0">
                <a:latin typeface="Times New Roman" panose="02020603050405020304" pitchFamily="18" charset="0"/>
                <a:cs typeface="Times New Roman" panose="02020603050405020304" pitchFamily="18" charset="0"/>
              </a:rPr>
              <a:t>o </a:t>
            </a:r>
            <a:r>
              <a:rPr lang="az-Cyrl-AZ" dirty="0">
                <a:latin typeface="Times New Roman" panose="02020603050405020304" pitchFamily="18" charset="0"/>
                <a:cs typeface="Times New Roman" panose="02020603050405020304" pitchFamily="18" charset="0"/>
              </a:rPr>
              <a:t>языки коренного первородного населения, </a:t>
            </a:r>
            <a:r>
              <a:rPr lang="en-US" dirty="0">
                <a:latin typeface="Times New Roman" panose="02020603050405020304" pitchFamily="18" charset="0"/>
                <a:cs typeface="Times New Roman" panose="02020603050405020304" pitchFamily="18" charset="0"/>
              </a:rPr>
              <a:t>and,</a:t>
            </a:r>
          </a:p>
          <a:p>
            <a:r>
              <a:rPr lang="en-US" dirty="0">
                <a:latin typeface="Times New Roman" panose="02020603050405020304" pitchFamily="18" charset="0"/>
                <a:cs typeface="Times New Roman" panose="02020603050405020304" pitchFamily="18" charset="0"/>
              </a:rPr>
              <a:t>for “endangered languages” e.g. UNESCO’s </a:t>
            </a:r>
            <a:r>
              <a:rPr lang="en-US" dirty="0" err="1">
                <a:latin typeface="Times New Roman" panose="02020603050405020304" pitchFamily="18" charset="0"/>
                <a:cs typeface="Times New Roman" panose="02020603050405020304" pitchFamily="18" charset="0"/>
              </a:rPr>
              <a:t>langues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danger, ~ languages in danger (of disappearing),</a:t>
            </a:r>
          </a:p>
          <a:p>
            <a:r>
              <a:rPr lang="en-US" dirty="0">
                <a:latin typeface="Times New Roman" panose="02020603050405020304" pitchFamily="18" charset="0"/>
                <a:cs typeface="Times New Roman" panose="02020603050405020304" pitchFamily="18" charset="0"/>
              </a:rPr>
              <a:t>o Kiswahili </a:t>
            </a:r>
            <a:r>
              <a:rPr lang="en-US" i="1" dirty="0" err="1">
                <a:latin typeface="Times New Roman" panose="02020603050405020304" pitchFamily="18" charset="0"/>
                <a:cs typeface="Times New Roman" panose="02020603050405020304" pitchFamily="18" charset="0"/>
              </a:rPr>
              <a:t>lugha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zinazoangamia</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33B2A47-342C-9348-CFB1-50B41E53497E}"/>
              </a:ext>
            </a:extLst>
          </p:cNvPr>
          <p:cNvSpPr>
            <a:spLocks noGrp="1"/>
          </p:cNvSpPr>
          <p:nvPr>
            <p:ph type="sldNum" sz="quarter" idx="12"/>
          </p:nvPr>
        </p:nvSpPr>
        <p:spPr/>
        <p:txBody>
          <a:bodyPr/>
          <a:lstStyle/>
          <a:p>
            <a:fld id="{51B77B23-5653-4809-9CF9-B1E1267576BF}" type="slidenum">
              <a:rPr lang="en-US" smtClean="0"/>
              <a:t>15</a:t>
            </a:fld>
            <a:endParaRPr lang="en-US"/>
          </a:p>
        </p:txBody>
      </p:sp>
    </p:spTree>
    <p:extLst>
      <p:ext uri="{BB962C8B-B14F-4D97-AF65-F5344CB8AC3E}">
        <p14:creationId xmlns:p14="http://schemas.microsoft.com/office/powerpoint/2010/main" val="4094972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FC1E-CBBC-0646-B3BF-8507C5835577}"/>
              </a:ext>
            </a:extLst>
          </p:cNvPr>
          <p:cNvSpPr>
            <a:spLocks noGrp="1"/>
          </p:cNvSpPr>
          <p:nvPr>
            <p:ph type="title"/>
          </p:nvPr>
        </p:nvSpPr>
        <p:spPr/>
        <p:txBody>
          <a:bodyPr/>
          <a:lstStyle/>
          <a:p>
            <a:pPr algn="ct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Indigenous Language(s) – 4</a:t>
            </a:r>
            <a:b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br>
            <a:r>
              <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j-cs"/>
              </a:rPr>
              <a:t>UNESCO’s IYIL 2019, IDIL 2022-2032</a:t>
            </a:r>
            <a:endParaRPr lang="en-US" dirty="0"/>
          </a:p>
        </p:txBody>
      </p:sp>
      <p:sp>
        <p:nvSpPr>
          <p:cNvPr id="3" name="Content Placeholder 2">
            <a:extLst>
              <a:ext uri="{FF2B5EF4-FFF2-40B4-BE49-F238E27FC236}">
                <a16:creationId xmlns:a16="http://schemas.microsoft.com/office/drawing/2014/main" id="{345A0B37-2995-7AF5-0AE0-B0A61D9B8222}"/>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In Europe ???</a:t>
            </a:r>
          </a:p>
          <a:p>
            <a:r>
              <a:rPr lang="en-US" dirty="0">
                <a:latin typeface="Times New Roman" panose="02020603050405020304" pitchFamily="18" charset="0"/>
                <a:cs typeface="Times New Roman" panose="02020603050405020304" pitchFamily="18" charset="0"/>
              </a:rPr>
              <a:t>Only one speech community identifies itself as speaking an </a:t>
            </a:r>
            <a:r>
              <a:rPr lang="en-US" dirty="0">
                <a:highlight>
                  <a:srgbClr val="FFFF00"/>
                </a:highlight>
                <a:latin typeface="Times New Roman" panose="02020603050405020304" pitchFamily="18" charset="0"/>
                <a:cs typeface="Times New Roman" panose="02020603050405020304" pitchFamily="18" charset="0"/>
              </a:rPr>
              <a:t>indigenous language – the </a:t>
            </a:r>
            <a:r>
              <a:rPr lang="en-US" b="1" dirty="0">
                <a:highlight>
                  <a:srgbClr val="FFFF00"/>
                </a:highlight>
                <a:latin typeface="Times New Roman" panose="02020603050405020304" pitchFamily="18" charset="0"/>
                <a:cs typeface="Times New Roman" panose="02020603050405020304" pitchFamily="18" charset="0"/>
              </a:rPr>
              <a:t>Sami</a:t>
            </a:r>
            <a:r>
              <a:rPr lang="en-US" dirty="0">
                <a:highlight>
                  <a:srgbClr val="FFFF00"/>
                </a:highlight>
                <a:latin typeface="Times New Roman" panose="02020603050405020304" pitchFamily="18" charset="0"/>
                <a:cs typeface="Times New Roman" panose="02020603050405020304" pitchFamily="18" charset="0"/>
              </a:rPr>
              <a:t> in Scandinavia, </a:t>
            </a:r>
            <a:r>
              <a:rPr lang="en-US" dirty="0">
                <a:latin typeface="Times New Roman" panose="02020603050405020304" pitchFamily="18" charset="0"/>
                <a:cs typeface="Times New Roman" panose="02020603050405020304" pitchFamily="18" charset="0"/>
              </a:rPr>
              <a:t>but their language promotion is funded by the European Community within the framework of  the European Charter (see above). </a:t>
            </a:r>
          </a:p>
          <a:p>
            <a:pPr marL="0" indent="0" algn="ctr">
              <a:buNone/>
            </a:pPr>
            <a:r>
              <a:rPr lang="en-US" sz="3200" dirty="0">
                <a:highlight>
                  <a:srgbClr val="00FF00"/>
                </a:highlight>
                <a:latin typeface="Times New Roman" panose="02020603050405020304" pitchFamily="18" charset="0"/>
                <a:cs typeface="Times New Roman" panose="02020603050405020304" pitchFamily="18" charset="0"/>
              </a:rPr>
              <a:t>End of the presentation</a:t>
            </a:r>
          </a:p>
          <a:p>
            <a:pPr marL="0" indent="0" algn="ctr">
              <a:buNone/>
            </a:pPr>
            <a:r>
              <a:rPr lang="en-US" sz="3200" dirty="0" err="1">
                <a:highlight>
                  <a:srgbClr val="00FF00"/>
                </a:highlight>
                <a:latin typeface="Times New Roman" panose="02020603050405020304" pitchFamily="18" charset="0"/>
                <a:cs typeface="Times New Roman" panose="02020603050405020304" pitchFamily="18" charset="0"/>
              </a:rPr>
              <a:t>Grazie</a:t>
            </a:r>
            <a:endParaRPr lang="en-US" sz="3200" dirty="0">
              <a:highlight>
                <a:srgbClr val="00FF00"/>
              </a:highlight>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2B7E8D4-5DB2-EB5F-F84C-CE3A4B2C6866}"/>
              </a:ext>
            </a:extLst>
          </p:cNvPr>
          <p:cNvSpPr>
            <a:spLocks noGrp="1"/>
          </p:cNvSpPr>
          <p:nvPr>
            <p:ph type="sldNum" sz="quarter" idx="12"/>
          </p:nvPr>
        </p:nvSpPr>
        <p:spPr/>
        <p:txBody>
          <a:bodyPr/>
          <a:lstStyle/>
          <a:p>
            <a:fld id="{51B77B23-5653-4809-9CF9-B1E1267576BF}" type="slidenum">
              <a:rPr lang="en-US" smtClean="0"/>
              <a:t>16</a:t>
            </a:fld>
            <a:endParaRPr lang="en-US"/>
          </a:p>
        </p:txBody>
      </p:sp>
    </p:spTree>
    <p:extLst>
      <p:ext uri="{BB962C8B-B14F-4D97-AF65-F5344CB8AC3E}">
        <p14:creationId xmlns:p14="http://schemas.microsoft.com/office/powerpoint/2010/main" val="87142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2AD3-BD22-572D-68D8-A9AFE5376B82}"/>
              </a:ext>
            </a:extLst>
          </p:cNvPr>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Status matters &gt; The function of a particular language or of languages</a:t>
            </a:r>
          </a:p>
        </p:txBody>
      </p:sp>
      <p:sp>
        <p:nvSpPr>
          <p:cNvPr id="3" name="Content Placeholder 2">
            <a:extLst>
              <a:ext uri="{FF2B5EF4-FFF2-40B4-BE49-F238E27FC236}">
                <a16:creationId xmlns:a16="http://schemas.microsoft.com/office/drawing/2014/main" id="{4186DFC2-DD69-67FC-4DEA-0203BA6DBE48}"/>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Status matters have to do with the linguistic hierarchy that is evident in the role a language or languages play country-wide in a nation-state, at the regional or grassroots (local) level. </a:t>
            </a:r>
          </a:p>
          <a:p>
            <a:r>
              <a:rPr lang="en-US" dirty="0">
                <a:latin typeface="Times New Roman" panose="02020603050405020304" pitchFamily="18" charset="0"/>
                <a:cs typeface="Times New Roman" panose="02020603050405020304" pitchFamily="18" charset="0"/>
              </a:rPr>
              <a:t>Linguistic hierarchy problems are discussed in the light of the linguistic situation in 22 African countries in </a:t>
            </a:r>
            <a:r>
              <a:rPr lang="en-GB" sz="2800" dirty="0">
                <a:latin typeface="Times New Roman" panose="02020603050405020304" pitchFamily="18" charset="0"/>
                <a:ea typeface="Calibri" panose="020F0502020204030204" pitchFamily="34" charset="0"/>
                <a:cs typeface="Times New Roman" panose="02020603050405020304" pitchFamily="18" charset="0"/>
              </a:rPr>
              <a:t>Legère (2021). This adds the international aspect to the terminological approach.</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4378EEA-4573-7017-1FE6-CF2338625327}"/>
              </a:ext>
            </a:extLst>
          </p:cNvPr>
          <p:cNvSpPr>
            <a:spLocks noGrp="1"/>
          </p:cNvSpPr>
          <p:nvPr>
            <p:ph type="sldNum" sz="quarter" idx="12"/>
          </p:nvPr>
        </p:nvSpPr>
        <p:spPr/>
        <p:txBody>
          <a:bodyPr/>
          <a:lstStyle/>
          <a:p>
            <a:fld id="{51B77B23-5653-4809-9CF9-B1E1267576BF}" type="slidenum">
              <a:rPr lang="en-US" smtClean="0"/>
              <a:t>2</a:t>
            </a:fld>
            <a:endParaRPr lang="en-US"/>
          </a:p>
        </p:txBody>
      </p:sp>
    </p:spTree>
    <p:extLst>
      <p:ext uri="{BB962C8B-B14F-4D97-AF65-F5344CB8AC3E}">
        <p14:creationId xmlns:p14="http://schemas.microsoft.com/office/powerpoint/2010/main" val="473702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BDEA-59F3-D48D-1527-384902C675DC}"/>
              </a:ext>
            </a:extLst>
          </p:cNvPr>
          <p:cNvSpPr>
            <a:spLocks noGrp="1"/>
          </p:cNvSpPr>
          <p:nvPr>
            <p:ph type="title"/>
          </p:nvPr>
        </p:nvSpPr>
        <p:spPr>
          <a:xfrm>
            <a:off x="628650" y="365126"/>
            <a:ext cx="7886700" cy="737941"/>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Official Language &gt; What is official?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46A584A-152C-F670-7EC8-74021BDF7EE3}"/>
              </a:ext>
            </a:extLst>
          </p:cNvPr>
          <p:cNvSpPr>
            <a:spLocks noGrp="1"/>
          </p:cNvSpPr>
          <p:nvPr>
            <p:ph idx="1"/>
          </p:nvPr>
        </p:nvSpPr>
        <p:spPr>
          <a:xfrm>
            <a:off x="361364" y="1103066"/>
            <a:ext cx="7886700" cy="5389807"/>
          </a:xfrm>
        </p:spPr>
        <p:txBody>
          <a:bodyPr>
            <a:noAutofit/>
          </a:bodyPr>
          <a:lstStyle/>
          <a:p>
            <a:pP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Symbol of a high-level position in the hierarchy of languages;</a:t>
            </a:r>
          </a:p>
          <a:p>
            <a:pP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Stipulated use in official domains such as the Legis- lative, Executive and Judiciary (including law enforcing institutions);</a:t>
            </a:r>
          </a:p>
          <a:p>
            <a:pP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Oral and written communication in these official domains, i.e. National Assembly/Parliament,</a:t>
            </a:r>
          </a:p>
          <a:p>
            <a:pP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By or to the Government and administration (central, provincial, etc.) down to the grassroots and vice versa, </a:t>
            </a:r>
          </a:p>
          <a:p>
            <a:pP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At the law courts, police and security offices, and more has to be performed in the official language(s).</a:t>
            </a:r>
          </a:p>
        </p:txBody>
      </p:sp>
      <p:sp>
        <p:nvSpPr>
          <p:cNvPr id="4" name="Slide Number Placeholder 3">
            <a:extLst>
              <a:ext uri="{FF2B5EF4-FFF2-40B4-BE49-F238E27FC236}">
                <a16:creationId xmlns:a16="http://schemas.microsoft.com/office/drawing/2014/main" id="{DDAF3381-05D0-C88C-5F93-CD521E3DE939}"/>
              </a:ext>
            </a:extLst>
          </p:cNvPr>
          <p:cNvSpPr>
            <a:spLocks noGrp="1"/>
          </p:cNvSpPr>
          <p:nvPr>
            <p:ph type="sldNum" sz="quarter" idx="12"/>
          </p:nvPr>
        </p:nvSpPr>
        <p:spPr/>
        <p:txBody>
          <a:bodyPr/>
          <a:lstStyle/>
          <a:p>
            <a:fld id="{51B77B23-5653-4809-9CF9-B1E1267576BF}" type="slidenum">
              <a:rPr lang="en-US" smtClean="0"/>
              <a:t>3</a:t>
            </a:fld>
            <a:endParaRPr lang="en-US"/>
          </a:p>
        </p:txBody>
      </p:sp>
    </p:spTree>
    <p:extLst>
      <p:ext uri="{BB962C8B-B14F-4D97-AF65-F5344CB8AC3E}">
        <p14:creationId xmlns:p14="http://schemas.microsoft.com/office/powerpoint/2010/main" val="131526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2B2A-F776-83B4-53A8-192176D747B0}"/>
              </a:ext>
            </a:extLst>
          </p:cNvPr>
          <p:cNvSpPr>
            <a:spLocks noGrp="1"/>
          </p:cNvSpPr>
          <p:nvPr>
            <p:ph type="title"/>
          </p:nvPr>
        </p:nvSpPr>
        <p:spPr>
          <a:xfrm>
            <a:off x="628650" y="365126"/>
            <a:ext cx="7886700" cy="858763"/>
          </a:xfrm>
        </p:spPr>
        <p:txBody>
          <a:bodyPr>
            <a:normAutofit fontScale="90000"/>
          </a:bodyPr>
          <a:lstStyle/>
          <a:p>
            <a:pPr algn="ctr"/>
            <a:r>
              <a:rPr kumimoji="0" lang="en-US" sz="29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Official Language &lt; Identification or Selection</a:t>
            </a:r>
            <a:br>
              <a:rPr kumimoji="0" lang="en-US" sz="29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29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Make your choice</a:t>
            </a:r>
            <a:endParaRPr lang="en-US" dirty="0"/>
          </a:p>
        </p:txBody>
      </p:sp>
      <p:pic>
        <p:nvPicPr>
          <p:cNvPr id="5" name="Content Placeholder 4">
            <a:extLst>
              <a:ext uri="{FF2B5EF4-FFF2-40B4-BE49-F238E27FC236}">
                <a16:creationId xmlns:a16="http://schemas.microsoft.com/office/drawing/2014/main" id="{36476E67-603F-500A-81A7-2280A36AEA61}"/>
              </a:ext>
            </a:extLst>
          </p:cNvPr>
          <p:cNvPicPr>
            <a:picLocks noGrp="1" noChangeAspect="1"/>
          </p:cNvPicPr>
          <p:nvPr>
            <p:ph idx="1"/>
          </p:nvPr>
        </p:nvPicPr>
        <p:blipFill rotWithShape="1">
          <a:blip r:embed="rId2"/>
          <a:srcRect l="4923" t="4923" r="8739" b="21043"/>
          <a:stretch/>
        </p:blipFill>
        <p:spPr>
          <a:xfrm>
            <a:off x="494136" y="1814732"/>
            <a:ext cx="8155728" cy="3931920"/>
          </a:xfrm>
        </p:spPr>
      </p:pic>
      <p:sp>
        <p:nvSpPr>
          <p:cNvPr id="6" name="Slide Number Placeholder 5">
            <a:extLst>
              <a:ext uri="{FF2B5EF4-FFF2-40B4-BE49-F238E27FC236}">
                <a16:creationId xmlns:a16="http://schemas.microsoft.com/office/drawing/2014/main" id="{2A2D997C-5C32-B7AF-11F5-6683818805A7}"/>
              </a:ext>
            </a:extLst>
          </p:cNvPr>
          <p:cNvSpPr>
            <a:spLocks noGrp="1"/>
          </p:cNvSpPr>
          <p:nvPr>
            <p:ph type="sldNum" sz="quarter" idx="12"/>
          </p:nvPr>
        </p:nvSpPr>
        <p:spPr/>
        <p:txBody>
          <a:bodyPr/>
          <a:lstStyle/>
          <a:p>
            <a:fld id="{51B77B23-5653-4809-9CF9-B1E1267576BF}" type="slidenum">
              <a:rPr lang="en-US" smtClean="0"/>
              <a:t>4</a:t>
            </a:fld>
            <a:endParaRPr lang="en-US"/>
          </a:p>
        </p:txBody>
      </p:sp>
    </p:spTree>
    <p:extLst>
      <p:ext uri="{BB962C8B-B14F-4D97-AF65-F5344CB8AC3E}">
        <p14:creationId xmlns:p14="http://schemas.microsoft.com/office/powerpoint/2010/main" val="2103899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8B186-5BAE-6E4E-A422-E8D904E18A60}"/>
              </a:ext>
            </a:extLst>
          </p:cNvPr>
          <p:cNvSpPr>
            <a:spLocks noGrp="1"/>
          </p:cNvSpPr>
          <p:nvPr>
            <p:ph type="title"/>
          </p:nvPr>
        </p:nvSpPr>
        <p:spPr/>
        <p:txBody>
          <a:bodyPr>
            <a:normAutofit/>
          </a:bodyPr>
          <a:lstStyle/>
          <a:p>
            <a:pPr algn="ct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Official Language, Co-official L.,</a:t>
            </a:r>
            <a:b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de jure – de facto </a:t>
            </a:r>
            <a:r>
              <a:rPr kumimoji="0" lang="en-US" sz="3200" b="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official L. (1)</a:t>
            </a:r>
            <a:endParaRPr lang="en-US" sz="3200" dirty="0"/>
          </a:p>
        </p:txBody>
      </p:sp>
      <p:pic>
        <p:nvPicPr>
          <p:cNvPr id="5" name="Content Placeholder 4">
            <a:extLst>
              <a:ext uri="{FF2B5EF4-FFF2-40B4-BE49-F238E27FC236}">
                <a16:creationId xmlns:a16="http://schemas.microsoft.com/office/drawing/2014/main" id="{7EF7063A-64D2-5175-6CB4-E545C17FABAD}"/>
              </a:ext>
            </a:extLst>
          </p:cNvPr>
          <p:cNvPicPr>
            <a:picLocks noGrp="1" noChangeAspect="1"/>
          </p:cNvPicPr>
          <p:nvPr>
            <p:ph idx="1"/>
          </p:nvPr>
        </p:nvPicPr>
        <p:blipFill rotWithShape="1">
          <a:blip r:embed="rId2"/>
          <a:srcRect l="34005" t="27876" r="33096" b="44644"/>
          <a:stretch/>
        </p:blipFill>
        <p:spPr>
          <a:xfrm>
            <a:off x="288311" y="1972203"/>
            <a:ext cx="8567378" cy="4023360"/>
          </a:xfrm>
        </p:spPr>
      </p:pic>
      <p:sp>
        <p:nvSpPr>
          <p:cNvPr id="6" name="Slide Number Placeholder 5">
            <a:extLst>
              <a:ext uri="{FF2B5EF4-FFF2-40B4-BE49-F238E27FC236}">
                <a16:creationId xmlns:a16="http://schemas.microsoft.com/office/drawing/2014/main" id="{6A97C6B2-D346-B39A-447F-E7C8C4B1425B}"/>
              </a:ext>
            </a:extLst>
          </p:cNvPr>
          <p:cNvSpPr>
            <a:spLocks noGrp="1"/>
          </p:cNvSpPr>
          <p:nvPr>
            <p:ph type="sldNum" sz="quarter" idx="12"/>
          </p:nvPr>
        </p:nvSpPr>
        <p:spPr/>
        <p:txBody>
          <a:bodyPr/>
          <a:lstStyle/>
          <a:p>
            <a:fld id="{51B77B23-5653-4809-9CF9-B1E1267576BF}" type="slidenum">
              <a:rPr lang="en-US" smtClean="0"/>
              <a:t>5</a:t>
            </a:fld>
            <a:endParaRPr lang="en-US"/>
          </a:p>
        </p:txBody>
      </p:sp>
    </p:spTree>
    <p:extLst>
      <p:ext uri="{BB962C8B-B14F-4D97-AF65-F5344CB8AC3E}">
        <p14:creationId xmlns:p14="http://schemas.microsoft.com/office/powerpoint/2010/main" val="3251690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FFAD-8FF6-02DF-C78D-9BED5E967DDA}"/>
              </a:ext>
            </a:extLst>
          </p:cNvPr>
          <p:cNvSpPr>
            <a:spLocks noGrp="1"/>
          </p:cNvSpPr>
          <p:nvPr>
            <p:ph type="title"/>
          </p:nvPr>
        </p:nvSpPr>
        <p:spPr/>
        <p:txBody>
          <a:bodyPr>
            <a:normAutofit/>
          </a:bodyPr>
          <a:lstStyle/>
          <a:p>
            <a:pPr algn="ct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Official Language, Co-official L.,</a:t>
            </a:r>
            <a:b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de jure – de facto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official L. (2)</a:t>
            </a:r>
            <a:endParaRPr lang="en-US" sz="3200" dirty="0"/>
          </a:p>
        </p:txBody>
      </p:sp>
      <p:pic>
        <p:nvPicPr>
          <p:cNvPr id="5" name="Content Placeholder 4">
            <a:extLst>
              <a:ext uri="{FF2B5EF4-FFF2-40B4-BE49-F238E27FC236}">
                <a16:creationId xmlns:a16="http://schemas.microsoft.com/office/drawing/2014/main" id="{77D2ECF1-7CB0-4E67-2ECA-D4AA0E55F5F4}"/>
              </a:ext>
            </a:extLst>
          </p:cNvPr>
          <p:cNvPicPr>
            <a:picLocks noGrp="1" noChangeAspect="1"/>
          </p:cNvPicPr>
          <p:nvPr>
            <p:ph idx="1"/>
          </p:nvPr>
        </p:nvPicPr>
        <p:blipFill rotWithShape="1">
          <a:blip r:embed="rId2"/>
          <a:srcRect l="34186" t="19795" r="33278" b="48511"/>
          <a:stretch/>
        </p:blipFill>
        <p:spPr>
          <a:xfrm>
            <a:off x="323554" y="1737360"/>
            <a:ext cx="8347856" cy="4572000"/>
          </a:xfrm>
        </p:spPr>
      </p:pic>
      <p:sp>
        <p:nvSpPr>
          <p:cNvPr id="6" name="Slide Number Placeholder 5">
            <a:extLst>
              <a:ext uri="{FF2B5EF4-FFF2-40B4-BE49-F238E27FC236}">
                <a16:creationId xmlns:a16="http://schemas.microsoft.com/office/drawing/2014/main" id="{376B15C9-85EA-39DD-A1B3-D6539980F1B3}"/>
              </a:ext>
            </a:extLst>
          </p:cNvPr>
          <p:cNvSpPr>
            <a:spLocks noGrp="1"/>
          </p:cNvSpPr>
          <p:nvPr>
            <p:ph type="sldNum" sz="quarter" idx="12"/>
          </p:nvPr>
        </p:nvSpPr>
        <p:spPr/>
        <p:txBody>
          <a:bodyPr/>
          <a:lstStyle/>
          <a:p>
            <a:fld id="{51B77B23-5653-4809-9CF9-B1E1267576BF}" type="slidenum">
              <a:rPr lang="en-US" smtClean="0"/>
              <a:t>6</a:t>
            </a:fld>
            <a:endParaRPr lang="en-US"/>
          </a:p>
        </p:txBody>
      </p:sp>
    </p:spTree>
    <p:extLst>
      <p:ext uri="{BB962C8B-B14F-4D97-AF65-F5344CB8AC3E}">
        <p14:creationId xmlns:p14="http://schemas.microsoft.com/office/powerpoint/2010/main" val="419535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5B3E-96A7-7580-62FB-CF6804F7ECEF}"/>
              </a:ext>
            </a:extLst>
          </p:cNvPr>
          <p:cNvSpPr>
            <a:spLocks noGrp="1"/>
          </p:cNvSpPr>
          <p:nvPr>
            <p:ph type="title"/>
          </p:nvPr>
        </p:nvSpPr>
        <p:spPr>
          <a:xfrm>
            <a:off x="628650" y="365127"/>
            <a:ext cx="7886700" cy="718086"/>
          </a:xfrm>
        </p:spPr>
        <p:txBody>
          <a:bodyPr/>
          <a:lstStyle/>
          <a:p>
            <a:pPr algn="ct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National Language(s)</a:t>
            </a:r>
            <a:endParaRPr lang="en-US" dirty="0"/>
          </a:p>
        </p:txBody>
      </p:sp>
      <p:sp>
        <p:nvSpPr>
          <p:cNvPr id="3" name="Content Placeholder 2">
            <a:extLst>
              <a:ext uri="{FF2B5EF4-FFF2-40B4-BE49-F238E27FC236}">
                <a16:creationId xmlns:a16="http://schemas.microsoft.com/office/drawing/2014/main" id="{E8762CB2-D3F9-4411-496B-AA3FC949133B}"/>
              </a:ext>
            </a:extLst>
          </p:cNvPr>
          <p:cNvSpPr>
            <a:spLocks noGrp="1"/>
          </p:cNvSpPr>
          <p:nvPr>
            <p:ph idx="1"/>
          </p:nvPr>
        </p:nvSpPr>
        <p:spPr>
          <a:xfrm>
            <a:off x="628650" y="1107539"/>
            <a:ext cx="7886700" cy="5385334"/>
          </a:xfrm>
        </p:spPr>
        <p:txBody>
          <a:bodyPr/>
          <a:lstStyle/>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National Language </a:t>
            </a:r>
            <a:r>
              <a:rPr lang="en-US" dirty="0">
                <a:latin typeface="Times New Roman" panose="02020603050405020304" pitchFamily="18" charset="0"/>
                <a:cs typeface="Times New Roman" panose="02020603050405020304" pitchFamily="18" charset="0"/>
              </a:rPr>
              <a:t>– the language spoken by the majority of the national population,</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quoting slide 4 text – in Italy 87 percent of the nationals are Italian (by origin), hence Italian is the national language of Italy;</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Somali the national language of Somalia;</a:t>
            </a:r>
          </a:p>
          <a:p>
            <a:pPr>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National languages </a:t>
            </a:r>
            <a:r>
              <a:rPr lang="en-US" dirty="0">
                <a:latin typeface="Times New Roman" panose="02020603050405020304" pitchFamily="18" charset="0"/>
                <a:cs typeface="Times New Roman" panose="02020603050405020304" pitchFamily="18" charset="0"/>
              </a:rPr>
              <a:t>– languages that belong to a particular country, e.g. in Namibia English–off. l., the languages of African origin &gt;national languages;</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Similarly in South Africa 9 national languages which are all official.</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For further details see </a:t>
            </a:r>
            <a:r>
              <a:rPr lang="en-GB" sz="2800" dirty="0">
                <a:latin typeface="Times New Roman" panose="02020603050405020304" pitchFamily="18" charset="0"/>
                <a:ea typeface="Calibri" panose="020F0502020204030204" pitchFamily="34" charset="0"/>
                <a:cs typeface="Times New Roman" panose="02020603050405020304" pitchFamily="18" charset="0"/>
              </a:rPr>
              <a:t>Legère (2021:180-82).</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BA2A76E-7876-3FC3-4B72-3E6563F7CD93}"/>
              </a:ext>
            </a:extLst>
          </p:cNvPr>
          <p:cNvSpPr>
            <a:spLocks noGrp="1"/>
          </p:cNvSpPr>
          <p:nvPr>
            <p:ph type="sldNum" sz="quarter" idx="12"/>
          </p:nvPr>
        </p:nvSpPr>
        <p:spPr/>
        <p:txBody>
          <a:bodyPr/>
          <a:lstStyle/>
          <a:p>
            <a:fld id="{51B77B23-5653-4809-9CF9-B1E1267576BF}" type="slidenum">
              <a:rPr lang="en-US" smtClean="0"/>
              <a:t>7</a:t>
            </a:fld>
            <a:endParaRPr lang="en-US"/>
          </a:p>
        </p:txBody>
      </p:sp>
    </p:spTree>
    <p:extLst>
      <p:ext uri="{BB962C8B-B14F-4D97-AF65-F5344CB8AC3E}">
        <p14:creationId xmlns:p14="http://schemas.microsoft.com/office/powerpoint/2010/main" val="89289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6B35-A629-5A7F-A9C6-B075CDB96D84}"/>
              </a:ext>
            </a:extLst>
          </p:cNvPr>
          <p:cNvSpPr>
            <a:spLocks noGrp="1"/>
          </p:cNvSpPr>
          <p:nvPr>
            <p:ph type="title"/>
          </p:nvPr>
        </p:nvSpPr>
        <p:spPr>
          <a:xfrm>
            <a:off x="628650" y="365127"/>
            <a:ext cx="7886700" cy="1013508"/>
          </a:xfrm>
        </p:spPr>
        <p:txBody>
          <a:bodyPr/>
          <a:lstStyle/>
          <a:p>
            <a:pPr algn="ct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Cross Border Language(s)</a:t>
            </a:r>
            <a:endParaRPr lang="en-US" dirty="0"/>
          </a:p>
        </p:txBody>
      </p:sp>
      <p:sp>
        <p:nvSpPr>
          <p:cNvPr id="3" name="Content Placeholder 2">
            <a:extLst>
              <a:ext uri="{FF2B5EF4-FFF2-40B4-BE49-F238E27FC236}">
                <a16:creationId xmlns:a16="http://schemas.microsoft.com/office/drawing/2014/main" id="{331EDE84-E2B3-DC81-5687-6DB5F3A5EBB8}"/>
              </a:ext>
            </a:extLst>
          </p:cNvPr>
          <p:cNvSpPr>
            <a:spLocks noGrp="1"/>
          </p:cNvSpPr>
          <p:nvPr>
            <p:ph idx="1"/>
          </p:nvPr>
        </p:nvSpPr>
        <p:spPr>
          <a:xfrm>
            <a:off x="628650" y="1378635"/>
            <a:ext cx="7886700" cy="4351338"/>
          </a:xfrm>
        </p:spPr>
        <p:txBody>
          <a:bodyPr>
            <a:normAutofit fontScale="92500"/>
          </a:bodyPr>
          <a:lstStyle/>
          <a:p>
            <a:pPr>
              <a:lnSpc>
                <a:spcPct val="100000"/>
              </a:lnSpc>
              <a:spcBef>
                <a:spcPts val="0"/>
              </a:spcBef>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From an international perspective – a language which is spoken at least in two </a:t>
            </a:r>
            <a:r>
              <a:rPr lang="en-US" dirty="0" err="1">
                <a:latin typeface="Times New Roman" panose="02020603050405020304" pitchFamily="18" charset="0"/>
                <a:cs typeface="Times New Roman" panose="02020603050405020304" pitchFamily="18" charset="0"/>
              </a:rPr>
              <a:t>neighbouring</a:t>
            </a:r>
            <a:r>
              <a:rPr lang="en-US" dirty="0">
                <a:latin typeface="Times New Roman" panose="02020603050405020304" pitchFamily="18" charset="0"/>
                <a:cs typeface="Times New Roman" panose="02020603050405020304" pitchFamily="18" charset="0"/>
              </a:rPr>
              <a:t> countries, such as Italian back home and</a:t>
            </a:r>
          </a:p>
          <a:p>
            <a:pPr>
              <a:lnSpc>
                <a:spcPct val="100000"/>
              </a:lnSpc>
              <a:spcBef>
                <a:spcPts val="0"/>
              </a:spcBef>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Switzerland in </a:t>
            </a:r>
            <a:r>
              <a:rPr lang="en-US" sz="2600" i="0" dirty="0">
                <a:solidFill>
                  <a:srgbClr val="000000"/>
                </a:solidFill>
                <a:effectLst/>
                <a:latin typeface="Times New Roman" panose="02020603050405020304" pitchFamily="18" charset="0"/>
                <a:cs typeface="Times New Roman" panose="02020603050405020304" pitchFamily="18" charset="0"/>
              </a:rPr>
              <a:t>Canton T</a:t>
            </a:r>
            <a:r>
              <a:rPr lang="en-US" sz="2600" dirty="0">
                <a:solidFill>
                  <a:srgbClr val="000000"/>
                </a:solidFill>
                <a:latin typeface="Times New Roman" panose="02020603050405020304" pitchFamily="18" charset="0"/>
                <a:cs typeface="Times New Roman" panose="02020603050405020304" pitchFamily="18" charset="0"/>
              </a:rPr>
              <a:t>essin (Ticino) – official language (</a:t>
            </a:r>
            <a:r>
              <a:rPr lang="en-US" sz="2600" i="1" dirty="0">
                <a:solidFill>
                  <a:srgbClr val="000000"/>
                </a:solidFill>
                <a:latin typeface="Times New Roman" panose="02020603050405020304" pitchFamily="18" charset="0"/>
                <a:cs typeface="Times New Roman" panose="02020603050405020304" pitchFamily="18" charset="0"/>
              </a:rPr>
              <a:t>de jure</a:t>
            </a:r>
            <a:r>
              <a:rPr lang="en-US" sz="2600" dirty="0">
                <a:solidFill>
                  <a:srgbClr val="000000"/>
                </a:solidFill>
                <a:latin typeface="Times New Roman" panose="02020603050405020304" pitchFamily="18" charset="0"/>
                <a:cs typeface="Times New Roman" panose="02020603050405020304" pitchFamily="18" charset="0"/>
              </a:rPr>
              <a:t>), </a:t>
            </a:r>
          </a:p>
          <a:p>
            <a:pPr>
              <a:lnSpc>
                <a:spcPct val="100000"/>
              </a:lnSpc>
              <a:spcBef>
                <a:spcPts val="0"/>
              </a:spcBef>
              <a:buFont typeface="Wingdings" panose="05000000000000000000" pitchFamily="2" charset="2"/>
              <a:buChar char="Ø"/>
            </a:pPr>
            <a:r>
              <a:rPr lang="it-IT" sz="2600" dirty="0">
                <a:solidFill>
                  <a:srgbClr val="000000"/>
                </a:solidFill>
                <a:latin typeface="Times New Roman" panose="02020603050405020304" pitchFamily="18" charset="0"/>
                <a:cs typeface="Times New Roman" panose="02020603050405020304" pitchFamily="18" charset="0"/>
              </a:rPr>
              <a:t>«Il Cantone Ticino è una repubblica democratica di cultura e lingua italiane.» </a:t>
            </a:r>
          </a:p>
          <a:p>
            <a:pPr>
              <a:lnSpc>
                <a:spcPct val="100000"/>
              </a:lnSpc>
              <a:spcBef>
                <a:spcPts val="0"/>
              </a:spcBef>
              <a:buFont typeface="Wingdings" panose="05000000000000000000" pitchFamily="2" charset="2"/>
              <a:buChar char="Ø"/>
            </a:pPr>
            <a:r>
              <a:rPr lang="it-IT" sz="2600" dirty="0">
                <a:solidFill>
                  <a:srgbClr val="000000"/>
                </a:solidFill>
                <a:latin typeface="Times New Roman" panose="02020603050405020304" pitchFamily="18" charset="0"/>
                <a:cs typeface="Times New Roman" panose="02020603050405020304" pitchFamily="18" charset="0"/>
              </a:rPr>
              <a:t>Source: </a:t>
            </a:r>
            <a:r>
              <a:rPr lang="en-US" sz="2600" dirty="0">
                <a:solidFill>
                  <a:srgbClr val="000000"/>
                </a:solidFill>
                <a:latin typeface="Times New Roman" panose="02020603050405020304" pitchFamily="18" charset="0"/>
                <a:cs typeface="Times New Roman" panose="02020603050405020304" pitchFamily="18" charset="0"/>
                <a:hlinkClick r:id="rId2"/>
              </a:rPr>
              <a:t>https://www.axl.cefan.ulaval.ca/EtatsNsouverains/tessin.htm</a:t>
            </a:r>
          </a:p>
          <a:p>
            <a:pPr>
              <a:lnSpc>
                <a:spcPct val="100000"/>
              </a:lnSpc>
              <a:spcBef>
                <a:spcPts val="0"/>
              </a:spcBef>
              <a:buFont typeface="Wingdings" panose="05000000000000000000" pitchFamily="2" charset="2"/>
              <a:buChar char="Ø"/>
            </a:pPr>
            <a:r>
              <a:rPr lang="en-US" sz="2600" dirty="0">
                <a:solidFill>
                  <a:srgbClr val="000000"/>
                </a:solidFill>
                <a:latin typeface="Times New Roman" panose="02020603050405020304" pitchFamily="18" charset="0"/>
                <a:cs typeface="Times New Roman" panose="02020603050405020304" pitchFamily="18" charset="0"/>
              </a:rPr>
              <a:t>France – Corsica (?)</a:t>
            </a:r>
          </a:p>
          <a:p>
            <a:pPr>
              <a:lnSpc>
                <a:spcPct val="100000"/>
              </a:lnSpc>
              <a:spcBef>
                <a:spcPts val="0"/>
              </a:spcBef>
              <a:buFont typeface="Wingdings" panose="05000000000000000000" pitchFamily="2" charset="2"/>
              <a:buChar char="Ø"/>
            </a:pPr>
            <a:r>
              <a:rPr lang="en-US" sz="2600" dirty="0">
                <a:solidFill>
                  <a:srgbClr val="000000"/>
                </a:solidFill>
                <a:latin typeface="Times New Roman" panose="02020603050405020304" pitchFamily="18" charset="0"/>
                <a:cs typeface="Times New Roman" panose="02020603050405020304" pitchFamily="18" charset="0"/>
              </a:rPr>
              <a:t>San Marino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063ABC3-A8AC-6E88-1D31-56CC5087B073}"/>
              </a:ext>
            </a:extLst>
          </p:cNvPr>
          <p:cNvSpPr>
            <a:spLocks noGrp="1"/>
          </p:cNvSpPr>
          <p:nvPr>
            <p:ph type="sldNum" sz="quarter" idx="12"/>
          </p:nvPr>
        </p:nvSpPr>
        <p:spPr/>
        <p:txBody>
          <a:bodyPr/>
          <a:lstStyle/>
          <a:p>
            <a:fld id="{51B77B23-5653-4809-9CF9-B1E1267576BF}" type="slidenum">
              <a:rPr lang="en-US" smtClean="0"/>
              <a:t>8</a:t>
            </a:fld>
            <a:endParaRPr lang="en-US"/>
          </a:p>
        </p:txBody>
      </p:sp>
    </p:spTree>
    <p:extLst>
      <p:ext uri="{BB962C8B-B14F-4D97-AF65-F5344CB8AC3E}">
        <p14:creationId xmlns:p14="http://schemas.microsoft.com/office/powerpoint/2010/main" val="53445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0673-7B00-0D42-70D1-6A8DB57430C5}"/>
              </a:ext>
            </a:extLst>
          </p:cNvPr>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Regional Language(s)</a:t>
            </a:r>
          </a:p>
        </p:txBody>
      </p:sp>
      <p:sp>
        <p:nvSpPr>
          <p:cNvPr id="3" name="Content Placeholder 2">
            <a:extLst>
              <a:ext uri="{FF2B5EF4-FFF2-40B4-BE49-F238E27FC236}">
                <a16:creationId xmlns:a16="http://schemas.microsoft.com/office/drawing/2014/main" id="{F7B12EB9-B4C3-4EA4-2EB7-5B85DF2FF6B9}"/>
              </a:ext>
            </a:extLst>
          </p:cNvPr>
          <p:cNvSpPr>
            <a:spLocks noGrp="1"/>
          </p:cNvSpPr>
          <p:nvPr>
            <p:ph idx="1"/>
          </p:nvPr>
        </p:nvSpPr>
        <p:spPr>
          <a:xfrm>
            <a:off x="628650" y="1350498"/>
            <a:ext cx="7886700" cy="5261317"/>
          </a:xfrm>
        </p:spPr>
        <p:txBody>
          <a:bodyPr>
            <a:normAutofit/>
          </a:bodyPr>
          <a:lstStyle/>
          <a:p>
            <a:pPr>
              <a:lnSpc>
                <a:spcPct val="100000"/>
              </a:lnSpc>
              <a:spcBef>
                <a:spcPts val="0"/>
              </a:spcBef>
            </a:pPr>
            <a:r>
              <a:rPr lang="it-IT" dirty="0">
                <a:latin typeface="Times New Roman" panose="02020603050405020304" pitchFamily="18" charset="0"/>
                <a:cs typeface="Times New Roman" panose="02020603050405020304" pitchFamily="18" charset="0"/>
              </a:rPr>
              <a:t>«Regione Autonoma Friuli Venezia Giulia», Administrative level – Region (sub-division Province)</a:t>
            </a:r>
          </a:p>
          <a:p>
            <a:pPr>
              <a:lnSpc>
                <a:spcPct val="100000"/>
              </a:lnSpc>
              <a:spcBef>
                <a:spcPts val="0"/>
              </a:spcBef>
            </a:pPr>
            <a:r>
              <a:rPr lang="it-IT" dirty="0">
                <a:latin typeface="Times New Roman" panose="02020603050405020304" pitchFamily="18" charset="0"/>
                <a:cs typeface="Times New Roman" panose="02020603050405020304" pitchFamily="18" charset="0"/>
              </a:rPr>
              <a:t>43 % are Frioulian mother tongue speakers  (53 % Italian) ...</a:t>
            </a:r>
          </a:p>
          <a:p>
            <a:pPr>
              <a:lnSpc>
                <a:spcPct val="100000"/>
              </a:lnSpc>
              <a:spcBef>
                <a:spcPts val="0"/>
              </a:spcBef>
            </a:pPr>
            <a:r>
              <a:rPr lang="it-IT" dirty="0">
                <a:latin typeface="Times New Roman" panose="02020603050405020304" pitchFamily="18" charset="0"/>
                <a:cs typeface="Times New Roman" panose="02020603050405020304" pitchFamily="18" charset="0"/>
              </a:rPr>
              <a:t>Regional languages are Frioulian and Slovenian</a:t>
            </a:r>
          </a:p>
          <a:p>
            <a:pPr>
              <a:lnSpc>
                <a:spcPct val="100000"/>
              </a:lnSpc>
              <a:spcBef>
                <a:spcPts val="0"/>
              </a:spcBef>
            </a:pPr>
            <a:r>
              <a:rPr lang="it-IT" dirty="0">
                <a:latin typeface="Times New Roman" panose="02020603050405020304" pitchFamily="18" charset="0"/>
                <a:cs typeface="Times New Roman" panose="02020603050405020304" pitchFamily="18" charset="0"/>
              </a:rPr>
              <a:t>Status issues not taken into account here... see</a:t>
            </a:r>
          </a:p>
          <a:p>
            <a:pPr>
              <a:lnSpc>
                <a:spcPct val="100000"/>
              </a:lnSpc>
              <a:spcBef>
                <a:spcPts val="0"/>
              </a:spcBef>
            </a:pPr>
            <a:r>
              <a:rPr lang="it-IT" dirty="0">
                <a:latin typeface="Times New Roman" panose="02020603050405020304" pitchFamily="18" charset="0"/>
                <a:cs typeface="Times New Roman" panose="02020603050405020304" pitchFamily="18" charset="0"/>
                <a:hlinkClick r:id="rId2"/>
              </a:rPr>
              <a:t>https://www.axl.cefan.ulaval.ca/europe/italiefrioul.htm</a:t>
            </a:r>
            <a:endParaRPr lang="it-IT" dirty="0">
              <a:latin typeface="Times New Roman" panose="02020603050405020304" pitchFamily="18" charset="0"/>
              <a:cs typeface="Times New Roman" panose="02020603050405020304" pitchFamily="18" charset="0"/>
            </a:endParaRPr>
          </a:p>
          <a:p>
            <a:pPr>
              <a:lnSpc>
                <a:spcPct val="100000"/>
              </a:lnSpc>
              <a:spcBef>
                <a:spcPts val="0"/>
              </a:spcBef>
              <a:buFont typeface="Wingdings" panose="05000000000000000000" pitchFamily="2" charset="2"/>
              <a:buChar char="v"/>
            </a:pPr>
            <a:r>
              <a:rPr lang="it-IT" dirty="0">
                <a:latin typeface="Times New Roman" panose="02020603050405020304" pitchFamily="18" charset="0"/>
                <a:cs typeface="Times New Roman" panose="02020603050405020304" pitchFamily="18" charset="0"/>
              </a:rPr>
              <a:t>«Provincia Autonoma di Bolzano / Alto Adige» </a:t>
            </a:r>
          </a:p>
          <a:p>
            <a:pPr marL="0" indent="0">
              <a:lnSpc>
                <a:spcPct val="100000"/>
              </a:lnSpc>
              <a:spcBef>
                <a:spcPts val="0"/>
              </a:spcBef>
              <a:buNone/>
            </a:pPr>
            <a:r>
              <a:rPr lang="it-IT" dirty="0">
                <a:latin typeface="Times New Roman" panose="02020603050405020304" pitchFamily="18" charset="0"/>
                <a:cs typeface="Times New Roman" panose="02020603050405020304" pitchFamily="18" charset="0"/>
              </a:rPr>
              <a:t>     co-official - Italian (26,4 %) – German (69,1 %)</a:t>
            </a:r>
          </a:p>
          <a:p>
            <a:pPr marL="0" indent="0">
              <a:lnSpc>
                <a:spcPct val="100000"/>
              </a:lnSpc>
              <a:spcBef>
                <a:spcPts val="0"/>
              </a:spcBef>
              <a:buNone/>
            </a:pPr>
            <a:r>
              <a:rPr lang="it-IT" dirty="0">
                <a:latin typeface="Times New Roman" panose="02020603050405020304" pitchFamily="18" charset="0"/>
                <a:cs typeface="Times New Roman" panose="02020603050405020304" pitchFamily="18" charset="0"/>
              </a:rPr>
              <a:t>     (4,3% speaking Ladin)</a:t>
            </a:r>
          </a:p>
          <a:p>
            <a:pPr marL="0" indent="0">
              <a:lnSpc>
                <a:spcPct val="100000"/>
              </a:lnSpc>
              <a:spcBef>
                <a:spcPts val="0"/>
              </a:spcBef>
              <a:buNone/>
            </a:pPr>
            <a:endParaRPr lang="it-IT" dirty="0">
              <a:latin typeface="Times New Roman" panose="02020603050405020304" pitchFamily="18" charset="0"/>
              <a:cs typeface="Times New Roman" panose="02020603050405020304" pitchFamily="18" charset="0"/>
            </a:endParaRPr>
          </a:p>
          <a:p>
            <a:pPr>
              <a:lnSpc>
                <a:spcPct val="100000"/>
              </a:lnSpc>
              <a:spcBef>
                <a:spcPts val="0"/>
              </a:spcBef>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737189F-CCCA-C707-15FC-20FE4722D863}"/>
              </a:ext>
            </a:extLst>
          </p:cNvPr>
          <p:cNvSpPr>
            <a:spLocks noGrp="1"/>
          </p:cNvSpPr>
          <p:nvPr>
            <p:ph type="sldNum" sz="quarter" idx="12"/>
          </p:nvPr>
        </p:nvSpPr>
        <p:spPr/>
        <p:txBody>
          <a:bodyPr/>
          <a:lstStyle/>
          <a:p>
            <a:fld id="{51B77B23-5653-4809-9CF9-B1E1267576BF}" type="slidenum">
              <a:rPr lang="en-US" smtClean="0"/>
              <a:t>9</a:t>
            </a:fld>
            <a:endParaRPr lang="en-US"/>
          </a:p>
        </p:txBody>
      </p:sp>
    </p:spTree>
    <p:extLst>
      <p:ext uri="{BB962C8B-B14F-4D97-AF65-F5344CB8AC3E}">
        <p14:creationId xmlns:p14="http://schemas.microsoft.com/office/powerpoint/2010/main" val="27671878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15</TotalTime>
  <Words>1220</Words>
  <Application>Microsoft Office PowerPoint</Application>
  <PresentationFormat>On-screen Show (4:3)</PresentationFormat>
  <Paragraphs>96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Wingdings</vt:lpstr>
      <vt:lpstr>Office Theme</vt:lpstr>
      <vt:lpstr>                                  The many ways a language can be:      Official, co-official, national, and more…   A terminological approach</vt:lpstr>
      <vt:lpstr>Status matters &gt; The function of a particular language or of languages</vt:lpstr>
      <vt:lpstr>Official Language &gt; What is official?  </vt:lpstr>
      <vt:lpstr>Official Language &lt; Identification or Selection Make your choice</vt:lpstr>
      <vt:lpstr>Official Language, Co-official L., de jure – de facto official L. (1)</vt:lpstr>
      <vt:lpstr>Official Language, Co-official L., de jure – de facto official L. (2)</vt:lpstr>
      <vt:lpstr>National Language(s)</vt:lpstr>
      <vt:lpstr>Cross Border Language(s)</vt:lpstr>
      <vt:lpstr>Regional Language(s)</vt:lpstr>
      <vt:lpstr>                            Minority language(s)  Source of the definition below: The European Charter for Regional and Minority Languages (entered into force March 1, 1998)   </vt:lpstr>
      <vt:lpstr>Endangered Language(s) -1</vt:lpstr>
      <vt:lpstr> Endangered Language(s) – 2 Akie and Okiek</vt:lpstr>
      <vt:lpstr>Indigenous Language(s) – 1 </vt:lpstr>
      <vt:lpstr>Indigenous Language(s) – 2 </vt:lpstr>
      <vt:lpstr>Indigenous Language(s) – 3 UNESCO’s IYIL 2019, IDIL 2022-2032</vt:lpstr>
      <vt:lpstr>Indigenous Language(s) – 4 UNESCO’s IYIL 2019, IDIL 2022-2032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many ways a language can be:  Official, co-official, national, and more…   A terminological approach</dc:title>
  <dc:creator>Karsten Legere</dc:creator>
  <cp:lastModifiedBy>Karsten Legere</cp:lastModifiedBy>
  <cp:revision>20</cp:revision>
  <cp:lastPrinted>2023-11-08T15:33:05Z</cp:lastPrinted>
  <dcterms:created xsi:type="dcterms:W3CDTF">2023-11-06T16:20:23Z</dcterms:created>
  <dcterms:modified xsi:type="dcterms:W3CDTF">2023-11-10T06:58:25Z</dcterms:modified>
</cp:coreProperties>
</file>