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7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55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61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77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48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1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83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44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74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9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78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861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AE953-A89F-4EBA-A36C-C44561FE991C}" type="datetimeFigureOut">
              <a:rPr lang="it-IT" smtClean="0"/>
              <a:t>14/11/2023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7F0E-9A10-4FEA-9656-7034A507F9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00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75322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Ungheria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124125"/>
            <a:ext cx="10972800" cy="5002039"/>
          </a:xfrm>
        </p:spPr>
        <p:txBody>
          <a:bodyPr>
            <a:noAutofit/>
          </a:bodyPr>
          <a:lstStyle/>
          <a:p>
            <a:pPr algn="just"/>
            <a:r>
              <a:rPr lang="it-IT" sz="2200" dirty="0"/>
              <a:t>Nel novembre 1918 l’Ungheria diventa una repubblica</a:t>
            </a:r>
          </a:p>
          <a:p>
            <a:pPr algn="just"/>
            <a:r>
              <a:rPr lang="it-IT" sz="2200" dirty="0"/>
              <a:t>Il conte </a:t>
            </a:r>
            <a:r>
              <a:rPr lang="it-IT" sz="2200" dirty="0" err="1"/>
              <a:t>Mihály</a:t>
            </a:r>
            <a:r>
              <a:rPr lang="it-IT" sz="2200" dirty="0"/>
              <a:t> </a:t>
            </a:r>
            <a:r>
              <a:rPr lang="it-IT" sz="2200" dirty="0" err="1"/>
              <a:t>Károlyi</a:t>
            </a:r>
            <a:r>
              <a:rPr lang="it-IT" sz="2200" dirty="0"/>
              <a:t>, aristocratico progressista, diventa primo ministro</a:t>
            </a:r>
          </a:p>
          <a:p>
            <a:pPr algn="just"/>
            <a:r>
              <a:rPr lang="it-IT" sz="2200" dirty="0"/>
              <a:t>Il democratico </a:t>
            </a:r>
            <a:r>
              <a:rPr lang="it-IT" sz="2200" dirty="0" err="1"/>
              <a:t>Oszkár</a:t>
            </a:r>
            <a:r>
              <a:rPr lang="it-IT" sz="2200" dirty="0"/>
              <a:t> </a:t>
            </a:r>
            <a:r>
              <a:rPr lang="it-IT" sz="2200" dirty="0" err="1"/>
              <a:t>Jászi</a:t>
            </a:r>
            <a:r>
              <a:rPr lang="it-IT" sz="2200" dirty="0"/>
              <a:t> è il ministro per le Nazionalità</a:t>
            </a:r>
          </a:p>
          <a:p>
            <a:pPr algn="just"/>
            <a:r>
              <a:rPr lang="it-IT" sz="2200" dirty="0"/>
              <a:t>Nel marzo del 1919 è proclamata la Repubblica dei Consigli, guidata dal comunista </a:t>
            </a:r>
            <a:r>
              <a:rPr lang="it-IT" sz="2200" dirty="0" err="1"/>
              <a:t>Béla</a:t>
            </a:r>
            <a:r>
              <a:rPr lang="it-IT" sz="2200" dirty="0"/>
              <a:t> </a:t>
            </a:r>
            <a:r>
              <a:rPr lang="it-IT" sz="2200" dirty="0" err="1"/>
              <a:t>Kun</a:t>
            </a:r>
            <a:endParaRPr lang="it-IT" sz="2200" dirty="0"/>
          </a:p>
          <a:p>
            <a:pPr algn="just"/>
            <a:r>
              <a:rPr lang="it-IT" sz="2200" dirty="0"/>
              <a:t>Nell’agosto 1919 i romeni occupano Budapest</a:t>
            </a:r>
          </a:p>
          <a:p>
            <a:pPr algn="just"/>
            <a:r>
              <a:rPr lang="it-IT" sz="2200" dirty="0"/>
              <a:t>Iniziano la reazione e il «terrore bianco» di </a:t>
            </a:r>
            <a:r>
              <a:rPr lang="it-IT" sz="2200" dirty="0" err="1"/>
              <a:t>Miklós</a:t>
            </a:r>
            <a:r>
              <a:rPr lang="it-IT" sz="2200" dirty="0"/>
              <a:t> </a:t>
            </a:r>
            <a:r>
              <a:rPr lang="it-IT" sz="2200" dirty="0" err="1"/>
              <a:t>Horthy</a:t>
            </a:r>
            <a:r>
              <a:rPr lang="it-IT" sz="2200" dirty="0"/>
              <a:t>, proclamato reggente d’Ungheria</a:t>
            </a:r>
          </a:p>
          <a:p>
            <a:pPr algn="just"/>
            <a:r>
              <a:rPr lang="it-IT" sz="2200" dirty="0"/>
              <a:t>Fra il 1932 e il 1936 il primo ministro </a:t>
            </a:r>
            <a:r>
              <a:rPr lang="it-IT" sz="2200" dirty="0" err="1"/>
              <a:t>Gyula</a:t>
            </a:r>
            <a:r>
              <a:rPr lang="it-IT" sz="2200" dirty="0"/>
              <a:t> </a:t>
            </a:r>
            <a:r>
              <a:rPr lang="it-IT" sz="2200" dirty="0" err="1"/>
              <a:t>Gömbös</a:t>
            </a:r>
            <a:r>
              <a:rPr lang="it-IT" sz="2200" dirty="0"/>
              <a:t> assume posizioni filofasciste e filonaziste</a:t>
            </a:r>
          </a:p>
          <a:p>
            <a:pPr algn="just"/>
            <a:r>
              <a:rPr lang="it-IT" sz="2200" dirty="0"/>
              <a:t>Crescente diffusione dell’antisemitismo</a:t>
            </a:r>
          </a:p>
          <a:p>
            <a:pPr algn="just"/>
            <a:r>
              <a:rPr lang="it-IT" sz="2200" dirty="0"/>
              <a:t>Nel 1938 si forma il partito filonazista delle Croci Frecciate guidato da </a:t>
            </a:r>
            <a:r>
              <a:rPr lang="it-IT" sz="2200" dirty="0" err="1"/>
              <a:t>Ferenc</a:t>
            </a:r>
            <a:r>
              <a:rPr lang="it-IT" sz="2200" dirty="0"/>
              <a:t> </a:t>
            </a:r>
            <a:r>
              <a:rPr lang="it-IT" sz="2200" dirty="0" err="1"/>
              <a:t>Szálasi</a:t>
            </a:r>
            <a:r>
              <a:rPr lang="it-IT" sz="2200" dirty="0"/>
              <a:t>, antisemita e favorevole ad una riforma agraria</a:t>
            </a:r>
          </a:p>
          <a:p>
            <a:pPr algn="just"/>
            <a:r>
              <a:rPr lang="it-IT" sz="2200" dirty="0"/>
              <a:t>L’Ungheria beneficia dell’appoggio di Italia e Germania nei due arbitrati di Vienna (1938 e 1940) con cui recupera prima la Slovacchia e poi parte della Transilvania</a:t>
            </a:r>
          </a:p>
        </p:txBody>
      </p:sp>
    </p:spTree>
    <p:extLst>
      <p:ext uri="{BB962C8B-B14F-4D97-AF65-F5344CB8AC3E}">
        <p14:creationId xmlns:p14="http://schemas.microsoft.com/office/powerpoint/2010/main" val="188581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6540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Romania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015069"/>
            <a:ext cx="10972800" cy="5111096"/>
          </a:xfrm>
        </p:spPr>
        <p:txBody>
          <a:bodyPr>
            <a:normAutofit/>
          </a:bodyPr>
          <a:lstStyle/>
          <a:p>
            <a:pPr algn="just"/>
            <a:r>
              <a:rPr lang="it-IT" sz="2200" dirty="0"/>
              <a:t>La Romania è premiata dai trattati di pace: annessione di Transilvania, </a:t>
            </a:r>
            <a:r>
              <a:rPr lang="it-IT" sz="2200" dirty="0" err="1"/>
              <a:t>Bucovina</a:t>
            </a:r>
            <a:r>
              <a:rPr lang="it-IT" sz="2200" dirty="0"/>
              <a:t> e </a:t>
            </a:r>
            <a:r>
              <a:rPr lang="it-IT" sz="2200" dirty="0" err="1"/>
              <a:t>Bessarabia</a:t>
            </a:r>
            <a:endParaRPr lang="it-IT" sz="2200" dirty="0"/>
          </a:p>
          <a:p>
            <a:pPr algn="just"/>
            <a:r>
              <a:rPr lang="it-IT" sz="2200" dirty="0"/>
              <a:t>Funzione antibolscevica: governo </a:t>
            </a:r>
            <a:r>
              <a:rPr lang="it-IT" sz="2200" dirty="0" err="1"/>
              <a:t>Averescu</a:t>
            </a:r>
            <a:r>
              <a:rPr lang="it-IT" sz="2200" dirty="0"/>
              <a:t> attua riforma agraria e combatte i comunisti</a:t>
            </a:r>
          </a:p>
          <a:p>
            <a:pPr algn="just"/>
            <a:r>
              <a:rPr lang="it-IT" sz="2200" dirty="0"/>
              <a:t>Centralizzazione amministrativa</a:t>
            </a:r>
          </a:p>
          <a:p>
            <a:pPr algn="just"/>
            <a:r>
              <a:rPr lang="it-IT" sz="2200" dirty="0"/>
              <a:t>Nel 1926 fusione fra Partito nazionale romeno di Transilvania e Partito contadino: nasce il Partito nazional-contadino</a:t>
            </a:r>
          </a:p>
          <a:p>
            <a:pPr algn="just"/>
            <a:r>
              <a:rPr lang="it-IT" sz="2200" dirty="0"/>
              <a:t>Negli anni Trenta re Carol II ha mire autoritarie e si ispira al fascismo italiano</a:t>
            </a:r>
          </a:p>
          <a:p>
            <a:pPr algn="just"/>
            <a:r>
              <a:rPr lang="it-IT" sz="2200" dirty="0"/>
              <a:t>Con la crisi economica aumentano i consensi per il movimento filofascista e antisemita della Guardia di Ferro, guidata da </a:t>
            </a:r>
            <a:r>
              <a:rPr lang="it-IT" sz="2200" dirty="0" err="1"/>
              <a:t>Corneliu</a:t>
            </a:r>
            <a:r>
              <a:rPr lang="it-IT" sz="2200" dirty="0"/>
              <a:t> </a:t>
            </a:r>
            <a:r>
              <a:rPr lang="it-IT" sz="2200" dirty="0" err="1"/>
              <a:t>Zelea</a:t>
            </a:r>
            <a:r>
              <a:rPr lang="it-IT" sz="2200" dirty="0"/>
              <a:t> </a:t>
            </a:r>
            <a:r>
              <a:rPr lang="it-IT" sz="2200" dirty="0" err="1"/>
              <a:t>Codreanu</a:t>
            </a:r>
            <a:endParaRPr lang="it-IT" sz="2200" dirty="0"/>
          </a:p>
          <a:p>
            <a:pPr algn="just"/>
            <a:r>
              <a:rPr lang="it-IT" sz="2200" dirty="0"/>
              <a:t>Nel 1938 Carol II proclama la dittatura regia</a:t>
            </a:r>
          </a:p>
          <a:p>
            <a:pPr algn="just"/>
            <a:r>
              <a:rPr lang="it-IT" sz="2200" dirty="0"/>
              <a:t>Nel giugno 1940 la sconfitta della Francia segna la fine dell’indipendenza politica della Romania</a:t>
            </a:r>
          </a:p>
          <a:p>
            <a:pPr algn="just"/>
            <a:r>
              <a:rPr lang="it-IT" sz="2200" dirty="0"/>
              <a:t>Smembramento del paese e adesione al Patto Tripartito</a:t>
            </a:r>
          </a:p>
          <a:p>
            <a:pPr algn="just"/>
            <a:r>
              <a:rPr lang="it-IT" sz="2200" dirty="0"/>
              <a:t>Abdicazione di Carol II (settembre 1940) e dittatura di Ion Antonescu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521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6265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Jugoslavia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233183"/>
            <a:ext cx="10972800" cy="4892982"/>
          </a:xfrm>
        </p:spPr>
        <p:txBody>
          <a:bodyPr>
            <a:normAutofit/>
          </a:bodyPr>
          <a:lstStyle/>
          <a:p>
            <a:pPr algn="just"/>
            <a:r>
              <a:rPr lang="it-IT" sz="2200" dirty="0"/>
              <a:t>Dopo la creazione del Regno SHS, in Croazia è molto forte il Partito contadino croato di </a:t>
            </a:r>
            <a:r>
              <a:rPr lang="it-IT" sz="2200" dirty="0" err="1"/>
              <a:t>Stjepan</a:t>
            </a:r>
            <a:r>
              <a:rPr lang="it-IT" sz="2200" dirty="0"/>
              <a:t> </a:t>
            </a:r>
            <a:r>
              <a:rPr lang="it-IT" sz="2200" dirty="0" err="1"/>
              <a:t>Radić</a:t>
            </a:r>
            <a:r>
              <a:rPr lang="it-IT" sz="2200" dirty="0"/>
              <a:t>, con posizioni federaliste e antiserbe</a:t>
            </a:r>
          </a:p>
          <a:p>
            <a:pPr algn="just"/>
            <a:r>
              <a:rPr lang="it-IT" sz="2200" dirty="0"/>
              <a:t>Nel 1928 un deputato montenegrino uccide </a:t>
            </a:r>
            <a:r>
              <a:rPr lang="it-IT" sz="2200" dirty="0" err="1"/>
              <a:t>Radić</a:t>
            </a:r>
            <a:endParaRPr lang="it-IT" sz="2200" dirty="0"/>
          </a:p>
          <a:p>
            <a:pPr algn="just"/>
            <a:r>
              <a:rPr lang="it-IT" sz="2200" dirty="0"/>
              <a:t>Re Alessandro rifiuta compromessi con i croati e nel 1929 proclama la dittatura regia</a:t>
            </a:r>
          </a:p>
          <a:p>
            <a:pPr algn="just"/>
            <a:r>
              <a:rPr lang="it-IT" sz="2200" dirty="0"/>
              <a:t>In Croazia inizia a svilupparsi il partito ustascia di Ante </a:t>
            </a:r>
            <a:r>
              <a:rPr lang="it-IT" sz="2200" dirty="0" err="1"/>
              <a:t>Pavelić</a:t>
            </a:r>
            <a:r>
              <a:rPr lang="it-IT" sz="2200" dirty="0"/>
              <a:t> su posizioni nazionaliste antiserbe</a:t>
            </a:r>
          </a:p>
          <a:p>
            <a:pPr algn="just"/>
            <a:r>
              <a:rPr lang="it-IT" sz="2200" dirty="0"/>
              <a:t>Nel 1934 re Alessandro fu ucciso a Marsiglia insieme al ministro degli Esteri francese </a:t>
            </a:r>
            <a:r>
              <a:rPr lang="it-IT" sz="2200" dirty="0" err="1"/>
              <a:t>Barthou</a:t>
            </a:r>
            <a:r>
              <a:rPr lang="it-IT" sz="2200" dirty="0"/>
              <a:t> da un terrorista dell’ORIM</a:t>
            </a:r>
          </a:p>
          <a:p>
            <a:pPr algn="just"/>
            <a:r>
              <a:rPr lang="it-IT" sz="2200" dirty="0"/>
              <a:t>Diventa reggente il cugino di Alessandro, principe Paolo</a:t>
            </a:r>
          </a:p>
          <a:p>
            <a:pPr algn="just"/>
            <a:r>
              <a:rPr lang="it-IT" sz="2200" dirty="0"/>
              <a:t>Fra il 1935 e il 1939 il governo è presieduto da Milan </a:t>
            </a:r>
            <a:r>
              <a:rPr lang="it-IT" sz="2200" dirty="0" err="1"/>
              <a:t>Stojadinović</a:t>
            </a:r>
            <a:r>
              <a:rPr lang="it-IT" sz="2200" dirty="0"/>
              <a:t>, che si avvicina all’Asse</a:t>
            </a:r>
          </a:p>
          <a:p>
            <a:pPr algn="just"/>
            <a:r>
              <a:rPr lang="it-IT" sz="2200" dirty="0"/>
              <a:t>Nel 1939 accordo fra serbi e croati (</a:t>
            </a:r>
            <a:r>
              <a:rPr lang="it-IT" sz="2200" dirty="0" err="1"/>
              <a:t>Cvetković-Maček</a:t>
            </a:r>
            <a:r>
              <a:rPr lang="it-IT" sz="2200" dirty="0"/>
              <a:t>) per la creazione di una </a:t>
            </a:r>
            <a:r>
              <a:rPr lang="it-IT" sz="2200" dirty="0" err="1"/>
              <a:t>banovina</a:t>
            </a:r>
            <a:r>
              <a:rPr lang="it-IT" sz="2200" dirty="0"/>
              <a:t> croata dotata di ampia autonomia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18095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di Office</vt:lpstr>
      <vt:lpstr>Ungheria</vt:lpstr>
      <vt:lpstr>Romania</vt:lpstr>
      <vt:lpstr>Jugoslavia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Ungheria</dc:title>
  <dc:creator>SANTORO STEFANO</dc:creator>
  <cp:lastModifiedBy>SANTORO STEFANO</cp:lastModifiedBy>
  <cp:revision>1</cp:revision>
  <dcterms:created xsi:type="dcterms:W3CDTF">2023-11-14T11:54:19Z</dcterms:created>
  <dcterms:modified xsi:type="dcterms:W3CDTF">2023-11-14T11:54:47Z</dcterms:modified>
</cp:coreProperties>
</file>