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82" r:id="rId4"/>
    <p:sldId id="271" r:id="rId5"/>
    <p:sldId id="262" r:id="rId6"/>
    <p:sldId id="277" r:id="rId7"/>
    <p:sldId id="278" r:id="rId8"/>
    <p:sldId id="279" r:id="rId9"/>
    <p:sldId id="280" r:id="rId10"/>
    <p:sldId id="281" r:id="rId11"/>
    <p:sldId id="297" r:id="rId12"/>
    <p:sldId id="258" r:id="rId13"/>
    <p:sldId id="260" r:id="rId14"/>
    <p:sldId id="259" r:id="rId15"/>
    <p:sldId id="296" r:id="rId16"/>
    <p:sldId id="298" r:id="rId17"/>
    <p:sldId id="261" r:id="rId18"/>
    <p:sldId id="283" r:id="rId19"/>
    <p:sldId id="284" r:id="rId20"/>
    <p:sldId id="264" r:id="rId21"/>
    <p:sldId id="285" r:id="rId22"/>
    <p:sldId id="286" r:id="rId23"/>
    <p:sldId id="287" r:id="rId24"/>
    <p:sldId id="306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DC0F8-D43E-F752-B126-F53FA64F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A39BE4-9E71-0C0B-3F80-3E03A3469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A13BEC-FB3D-9937-3D31-EF38E470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39FF47-3F27-E7EB-8E54-D5C7806A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2AA82C-CE59-3E39-B7CF-6663AE0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59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779A3B-3100-8E70-F132-C8A37096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B8D492-9E70-DF45-84C1-F90E1C5EA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489FD1-F1E4-60B8-C322-B65E5451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42F8F9-0808-C9C9-1542-2AC430B0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A2F0D3-939B-531B-160A-D565A9D2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7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F0CB17E-9DD8-2DE3-D4B8-DE19E4CF0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ED8A59-76A1-7AF7-A868-5C40AE270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05F863-A261-AAD4-F634-D6C86857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F4D346-D15E-6CA2-568D-7C46F913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45745A-39CD-2DDC-D218-D9DCFF52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06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21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95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64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81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35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039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292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7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A6EF7-06F3-7610-C7CD-C3722817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064244-EE2C-2CAB-C4A4-B1E0CE18A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4B1C77-1846-558B-9A96-A29C17A6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C0256C-6ABD-45C8-E25A-3A5AE845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5BEF45-3C1D-1D41-06F5-1710AFE4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811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311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703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16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D9E79-BA53-ECA5-E78D-885C8355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3A4D26-7B74-F08C-4020-317BD5408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CFABEE-2C8E-EAA4-FF09-A8551B6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6E6B8B-F368-AA1E-C660-E74465FC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B5F5FA-C4E2-A646-DDB5-11DE47B6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2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94C054-BD43-0309-B957-FB879990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60F9F8-9B7A-7DA5-6A1A-0D7413156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E8F6E5-50E0-C936-C697-7FC9D2941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BC5C52-B61A-CB29-E693-9B6B8CC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AB2BF0-7254-F322-9705-56CB9F67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075B58-2E4B-B82D-CEF3-CFEC5370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76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4FEB3-A737-5C0D-4090-B8070B09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91114C-CEA9-ECEB-AA3C-E6DA026E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64C3CA-13F5-B08B-AF69-4366DBEE3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A0A2C1-5B06-5811-8713-D6868912C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467A589-44DF-DC8B-9C7D-AA66EA500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930EA3-C6B4-4E76-276F-3A3203E0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9D2AEA7-A3E6-2708-36D0-17C5B76B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9F1DC9-392A-E7B0-B233-AB3D9C25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95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B52A8-E075-36DE-3A50-9E2E5B39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FBCB00-6666-5D51-4C14-4ABF01F4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B81703-C313-EE30-9061-A4E5015C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D123D17-E674-A448-CBB9-E6DC64D1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39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E74A8CB-525F-685E-EF09-D3358DFD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D798581-181F-4D41-AA32-144CD411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4E92F2-1F5C-6430-0639-78A05FB2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38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83260-EBF6-5429-4C73-BC9FC839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087BF8-6A77-0BDE-B2AB-A887B831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340BFC-AA6A-BDED-FA41-5154799C3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561F0E-A79F-1548-4180-99E9B633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E0A5AD-F837-7D7D-B096-6A7D5103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E58306-CED1-D322-FCE6-F93C3612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23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5C22F-1495-AA80-5E81-B6E6451A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33F4F0D-0EF5-7DAC-D2B4-6080B9145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40247F-BADC-D8F9-071E-06E8522AB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406952-CDC2-8E88-AC3B-9A7BFB81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4B7E8B-6F95-C0B4-307A-217C2CC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530781-8D38-E929-CDB3-23CC7EE3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48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1AA722-12DA-E101-1C7D-81744774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3A4B80-D212-A5FB-93F6-E53D4A464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E5D348-4DC7-8DC9-BFC0-41DEF7AD9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801D-9620-4126-8854-7C772FE9DD2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53DC1C-CFA0-3254-C5CC-5E9B64B35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E64F79-90AD-5AF5-8EDE-26983D32D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BD49-4AC5-4FBB-B47E-920754DAB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E953-A89F-4EBA-A36C-C44561FE991C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57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6265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Jugoslavia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233183"/>
            <a:ext cx="10972800" cy="4892982"/>
          </a:xfrm>
        </p:spPr>
        <p:txBody>
          <a:bodyPr>
            <a:normAutofit/>
          </a:bodyPr>
          <a:lstStyle/>
          <a:p>
            <a:pPr algn="just"/>
            <a:r>
              <a:rPr lang="it-IT" sz="2200" dirty="0"/>
              <a:t>Dopo la creazione del Regno SHS, in Croazia è molto forte il Partito contadino croato di </a:t>
            </a:r>
            <a:r>
              <a:rPr lang="it-IT" sz="2200" dirty="0" err="1"/>
              <a:t>Stjepan</a:t>
            </a:r>
            <a:r>
              <a:rPr lang="it-IT" sz="2200" dirty="0"/>
              <a:t> </a:t>
            </a:r>
            <a:r>
              <a:rPr lang="it-IT" sz="2200" dirty="0" err="1"/>
              <a:t>Radić</a:t>
            </a:r>
            <a:r>
              <a:rPr lang="it-IT" sz="2200" dirty="0"/>
              <a:t>, con posizioni federaliste e antiserbe</a:t>
            </a:r>
          </a:p>
          <a:p>
            <a:pPr algn="just"/>
            <a:r>
              <a:rPr lang="it-IT" sz="2200" dirty="0"/>
              <a:t>Nel 1928 un deputato montenegrino uccide </a:t>
            </a:r>
            <a:r>
              <a:rPr lang="it-IT" sz="2200" dirty="0" err="1"/>
              <a:t>Radić</a:t>
            </a:r>
            <a:endParaRPr lang="it-IT" sz="2200" dirty="0"/>
          </a:p>
          <a:p>
            <a:pPr algn="just"/>
            <a:r>
              <a:rPr lang="it-IT" sz="2200" dirty="0"/>
              <a:t>Re Alessandro rifiuta compromessi con i croati e nel 1929 proclama la dittatura regia</a:t>
            </a:r>
          </a:p>
          <a:p>
            <a:pPr algn="just"/>
            <a:r>
              <a:rPr lang="it-IT" sz="2200" dirty="0"/>
              <a:t>In Croazia inizia a svilupparsi il partito ustascia di Ante </a:t>
            </a:r>
            <a:r>
              <a:rPr lang="it-IT" sz="2200" dirty="0" err="1"/>
              <a:t>Pavelić</a:t>
            </a:r>
            <a:r>
              <a:rPr lang="it-IT" sz="2200" dirty="0"/>
              <a:t> su posizioni nazionaliste antiserbe</a:t>
            </a:r>
          </a:p>
          <a:p>
            <a:pPr algn="just"/>
            <a:r>
              <a:rPr lang="it-IT" sz="2200" dirty="0"/>
              <a:t>Nel 1934 re Alessandro fu ucciso a Marsiglia insieme al ministro degli Esteri francese </a:t>
            </a:r>
            <a:r>
              <a:rPr lang="it-IT" sz="2200" dirty="0" err="1"/>
              <a:t>Barthou</a:t>
            </a:r>
            <a:r>
              <a:rPr lang="it-IT" sz="2200" dirty="0"/>
              <a:t> da un terrorista dell’ORIM</a:t>
            </a:r>
          </a:p>
          <a:p>
            <a:pPr algn="just"/>
            <a:r>
              <a:rPr lang="it-IT" sz="2200" dirty="0"/>
              <a:t>Diventa reggente il cugino di Alessandro, principe Paolo</a:t>
            </a:r>
          </a:p>
          <a:p>
            <a:pPr algn="just"/>
            <a:r>
              <a:rPr lang="it-IT" sz="2200" dirty="0"/>
              <a:t>Fra il 1935 e il 1939 il governo è presieduto da Milan </a:t>
            </a:r>
            <a:r>
              <a:rPr lang="it-IT" sz="2200" dirty="0" err="1"/>
              <a:t>Stojadinović</a:t>
            </a:r>
            <a:r>
              <a:rPr lang="it-IT" sz="2200" dirty="0"/>
              <a:t>, che si avvicina all’Asse</a:t>
            </a:r>
          </a:p>
          <a:p>
            <a:pPr algn="just"/>
            <a:r>
              <a:rPr lang="it-IT" sz="2200" dirty="0"/>
              <a:t>Nel 1939 accordo fra serbi e croati (</a:t>
            </a:r>
            <a:r>
              <a:rPr lang="it-IT" sz="2200" dirty="0" err="1"/>
              <a:t>Cvetković-Maček</a:t>
            </a:r>
            <a:r>
              <a:rPr lang="it-IT" sz="2200" dirty="0"/>
              <a:t>) per la creazione di una </a:t>
            </a:r>
            <a:r>
              <a:rPr lang="it-IT" sz="2200" dirty="0" err="1"/>
              <a:t>banovina</a:t>
            </a:r>
            <a:r>
              <a:rPr lang="it-IT" sz="2200" dirty="0"/>
              <a:t> croata dotata di ampia autonomia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180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353AA-0C63-4090-A0D0-922741B8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392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Smembramento della Cecoslovacchia</a:t>
            </a:r>
          </a:p>
        </p:txBody>
      </p:sp>
      <p:pic>
        <p:nvPicPr>
          <p:cNvPr id="1026" name="Picture 2" descr="Partition of Czechoslovakia, 1938-1939 | The Holocaust Encyclopedia">
            <a:extLst>
              <a:ext uri="{FF2B5EF4-FFF2-40B4-BE49-F238E27FC236}">
                <a16:creationId xmlns:a16="http://schemas.microsoft.com/office/drawing/2014/main" id="{8F6BDC90-609E-4A99-8BB3-E47EE544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78" y="1635854"/>
            <a:ext cx="6216243" cy="427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6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453" y="394282"/>
            <a:ext cx="10561740" cy="486562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L’Europa orientale nella Seconda guerra mondiale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1453" y="1006678"/>
            <a:ext cx="10654019" cy="5268287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Obiettivo tedesco: realizzare un dominio in Europa orientale, considerata uno «spazio vitale» da colonizzare, assoggettando le popolazioni slave ed eliminando gli ebrei</a:t>
            </a:r>
          </a:p>
          <a:p>
            <a:pPr algn="just"/>
            <a:r>
              <a:rPr lang="it-IT" sz="2400" dirty="0"/>
              <a:t>Marzo 1939: occupazione di </a:t>
            </a:r>
            <a:r>
              <a:rPr lang="it-IT" sz="2400" dirty="0" err="1"/>
              <a:t>Memel</a:t>
            </a:r>
            <a:r>
              <a:rPr lang="it-IT" sz="2400" dirty="0"/>
              <a:t>, porto della Lituania con popolazione a maggioranza tedesca</a:t>
            </a:r>
          </a:p>
          <a:p>
            <a:pPr algn="just"/>
            <a:r>
              <a:rPr lang="it-IT" sz="2400" dirty="0"/>
              <a:t>Patto di non aggressione tedesco-sovietico dell’agosto 1939, con protocollo segreto per la spartizione dei territori che andavano dal Baltico al Mar Nero</a:t>
            </a:r>
          </a:p>
          <a:p>
            <a:pPr algn="just"/>
            <a:r>
              <a:rPr lang="it-IT" sz="2400" dirty="0"/>
              <a:t>Nel settembre 1939 occupazione tedesca della Polonia: una parte è annessa alla Germania e il resto è costituito in Governatorato generale con capitale Cracovia</a:t>
            </a:r>
          </a:p>
          <a:p>
            <a:pPr algn="just"/>
            <a:r>
              <a:rPr lang="it-IT" sz="2400" dirty="0"/>
              <a:t>Ghettizzazione della popolazione ebraica del Governatorato</a:t>
            </a:r>
          </a:p>
          <a:p>
            <a:pPr algn="just"/>
            <a:r>
              <a:rPr lang="it-IT" sz="2400" dirty="0"/>
              <a:t>La parte orientale della Polonia è annessa all’Urss</a:t>
            </a:r>
          </a:p>
        </p:txBody>
      </p:sp>
    </p:spTree>
    <p:extLst>
      <p:ext uri="{BB962C8B-B14F-4D97-AF65-F5344CB8AC3E}">
        <p14:creationId xmlns:p14="http://schemas.microsoft.com/office/powerpoint/2010/main" val="73143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28506"/>
            <a:ext cx="10972800" cy="696287"/>
          </a:xfrm>
        </p:spPr>
        <p:txBody>
          <a:bodyPr>
            <a:normAutofit/>
          </a:bodyPr>
          <a:lstStyle/>
          <a:p>
            <a:r>
              <a:rPr lang="it-IT" sz="2800" dirty="0"/>
              <a:t>Spartizione tedesco-sovietica dell’Europa orientale 1939-1940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00" y="1608590"/>
            <a:ext cx="64033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9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45284"/>
            <a:ext cx="10972800" cy="637564"/>
          </a:xfrm>
        </p:spPr>
        <p:txBody>
          <a:bodyPr>
            <a:normAutofit/>
          </a:bodyPr>
          <a:lstStyle/>
          <a:p>
            <a:r>
              <a:rPr lang="it-IT" sz="2800" dirty="0"/>
              <a:t>Spartizione della Polonia (settembre 1939)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112" y="1677798"/>
            <a:ext cx="4437776" cy="42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3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24B79B-B932-4A86-BBF3-176E26E13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7289"/>
            <a:ext cx="10972800" cy="5278876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giugno 1940 l’Urss annette la Bessarabia e la Bucovina settentrionale dalla Romania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Secondo arbitrato italo-tedesco di Vienna (agosto 1940):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una parte della Transilvania settentrionale viene annessa dall’Ungheria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Trattato di Craiova (settembre 1940): la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Dobr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ugia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 meridionale passa alla Bulgaria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Patto Tripartito (settembre 1940) fra Germania, Italia e Giappone, cui poi si aggiungono (1940-41) Slovacchia, Ungheria, Jugoslavia (poi Croazia), Romania e Bulgaria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728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4030D-5B5A-45DE-927A-D1F36974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9153"/>
          </a:xfrm>
        </p:spPr>
        <p:txBody>
          <a:bodyPr>
            <a:normAutofit/>
          </a:bodyPr>
          <a:lstStyle/>
          <a:p>
            <a:r>
              <a:rPr lang="it-IT" sz="2800" dirty="0"/>
              <a:t>Amputazioni territoriali della Romania (1940)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B9415B-0810-44B6-B86B-715A21976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1300294"/>
            <a:ext cx="6811861" cy="48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7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9233" y="696287"/>
            <a:ext cx="10301681" cy="5429878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dirty="0"/>
              <a:t>Fallimento dell’attacco italiano alla Grecia nell’ottobre 1940 e aiuto tedesco</a:t>
            </a:r>
          </a:p>
          <a:p>
            <a:pPr algn="just"/>
            <a:r>
              <a:rPr lang="it-IT" sz="2800" dirty="0"/>
              <a:t>Occupazione della Jugoslavia da parte dell’Asse nell’aprile 1941: spartizione fra Italia, Germania, Ungheria e Bulgaria</a:t>
            </a:r>
          </a:p>
          <a:p>
            <a:pPr algn="just"/>
            <a:r>
              <a:rPr lang="it-IT" sz="2800" dirty="0"/>
              <a:t>Spartizione della Slovenia fra Italia e Germania: creazione della «Provincia di Lubiana» annessa al Regno d’Italia</a:t>
            </a:r>
          </a:p>
          <a:p>
            <a:pPr algn="just"/>
            <a:r>
              <a:rPr lang="it-IT" sz="2800" dirty="0"/>
              <a:t>Creazione dello Stato indipendente croato (una monarchia teoricamente affidata al principe Aimone di Savoia-Aosta), comprendente la Bosnia-Erzegovina, sotto influenza italo-tedesca, guidato da Ante Pavelić</a:t>
            </a:r>
          </a:p>
          <a:p>
            <a:pPr algn="just"/>
            <a:r>
              <a:rPr lang="it-IT" sz="2800" dirty="0"/>
              <a:t>Annessione all’Italia di parte della Dalmazia</a:t>
            </a:r>
          </a:p>
          <a:p>
            <a:pPr algn="just"/>
            <a:r>
              <a:rPr lang="it-IT" sz="2800" dirty="0"/>
              <a:t>La Serbia è occupata dalla Germania</a:t>
            </a:r>
          </a:p>
          <a:p>
            <a:pPr algn="just"/>
            <a:r>
              <a:rPr lang="it-IT" sz="2800" dirty="0"/>
              <a:t>Il Montenegro è occupato dall’Italia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097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61394"/>
            <a:ext cx="10972800" cy="796955"/>
          </a:xfrm>
        </p:spPr>
        <p:txBody>
          <a:bodyPr>
            <a:normAutofit/>
          </a:bodyPr>
          <a:lstStyle/>
          <a:p>
            <a:r>
              <a:rPr lang="it-IT" sz="3200" dirty="0"/>
              <a:t>Spartizione della Jugoslavia (aprile 1941)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76" y="1608590"/>
            <a:ext cx="53090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20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7287" y="721453"/>
            <a:ext cx="10419127" cy="5404711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Invasione tedesca dell’Unione Sovietica (giugno 1941)</a:t>
            </a:r>
          </a:p>
          <a:p>
            <a:pPr algn="just"/>
            <a:r>
              <a:rPr lang="it-IT" sz="2800" dirty="0"/>
              <a:t>A fianco della Germania molti paesi del Patto Tripartito (Italia, Romania, Ungheria, Croazia, Slovacchia, Finlandia)</a:t>
            </a:r>
          </a:p>
          <a:p>
            <a:pPr algn="just"/>
            <a:r>
              <a:rPr lang="it-IT" sz="2800" dirty="0"/>
              <a:t>Nel corso dell’occupazione tedesca verso Est l’esercito era supportato da unità speciali incaricate di sterminare ebrei e comunisti, le «</a:t>
            </a:r>
            <a:r>
              <a:rPr lang="it-IT" sz="2800" dirty="0" err="1"/>
              <a:t>Einsatzgruppen</a:t>
            </a:r>
            <a:r>
              <a:rPr lang="it-IT" sz="2800" dirty="0"/>
              <a:t>» (unità operative)</a:t>
            </a:r>
          </a:p>
          <a:p>
            <a:pPr algn="just"/>
            <a:r>
              <a:rPr lang="it-IT" sz="2800" dirty="0"/>
              <a:t>I tedeschi usano anche unità ausiliarie di SS, soprattutto baltiche e ucraine</a:t>
            </a:r>
          </a:p>
          <a:p>
            <a:pPr algn="just"/>
            <a:r>
              <a:rPr lang="it-IT" sz="2800" dirty="0"/>
              <a:t>La conferenza di </a:t>
            </a:r>
            <a:r>
              <a:rPr lang="it-IT" sz="2800" dirty="0" err="1"/>
              <a:t>Wannsee</a:t>
            </a:r>
            <a:r>
              <a:rPr lang="it-IT" sz="2800" dirty="0"/>
              <a:t> del gennaio 1942 stabilisce la «soluzione finale» degli ebrei d’Europa e la Polonia è il luogo principalmente deputato allo sterminio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1209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61394"/>
            <a:ext cx="10972800" cy="807366"/>
          </a:xfrm>
        </p:spPr>
        <p:txBody>
          <a:bodyPr>
            <a:normAutofit/>
          </a:bodyPr>
          <a:lstStyle/>
          <a:p>
            <a:r>
              <a:rPr lang="it-IT" sz="3200" dirty="0"/>
              <a:t>Campi di sterminio nazisti nella Polonia occupata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12" y="1694575"/>
            <a:ext cx="5352176" cy="42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6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AF6C6-E372-477C-8D6C-4E5C486A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3200" dirty="0"/>
              <a:t>Albania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6F205-FD51-4C92-9EE3-8492FBFD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Dal 1925 il paese è controllato da Ahmed Zogu, prima presidente (1925) e poi re degli albanesi (1928)</a:t>
            </a:r>
          </a:p>
          <a:p>
            <a:pPr algn="just"/>
            <a:r>
              <a:rPr lang="it-IT" sz="2800" dirty="0"/>
              <a:t>Nel 1925 sono fondate la Banca Nazionale d’Albania e la SVEA (Società per lo sviluppo economico dell’Albania) con capitale prevalentemente italiano</a:t>
            </a:r>
          </a:p>
          <a:p>
            <a:pPr algn="just"/>
            <a:r>
              <a:rPr lang="it-IT" sz="2800" dirty="0"/>
              <a:t>Nel 1926 e nel 1927 vengono stipulati i due trattati di Tirana con l’Italia</a:t>
            </a:r>
          </a:p>
          <a:p>
            <a:pPr algn="just"/>
            <a:r>
              <a:rPr lang="it-IT" sz="2800" dirty="0"/>
              <a:t>L’Italia riesce ad estromettere la Jugoslavia dalle questioni albanesi, instaurando nei fatti una sorta di protettorato sull’Albania, che si trasformerà in annessione effettiva nell’aprile 1939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19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36895"/>
            <a:ext cx="10972800" cy="662732"/>
          </a:xfrm>
        </p:spPr>
        <p:txBody>
          <a:bodyPr>
            <a:normAutofit/>
          </a:bodyPr>
          <a:lstStyle/>
          <a:p>
            <a:r>
              <a:rPr lang="it-IT" sz="3200" dirty="0"/>
              <a:t>Massacri delle «</a:t>
            </a:r>
            <a:r>
              <a:rPr lang="it-IT" sz="3200" dirty="0" err="1"/>
              <a:t>Einsatzgruppen</a:t>
            </a:r>
            <a:r>
              <a:rPr lang="it-IT" sz="3200" dirty="0"/>
              <a:t>» in Europa orientale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2296"/>
            <a:ext cx="6096000" cy="43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4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94950"/>
            <a:ext cx="10972800" cy="788566"/>
          </a:xfrm>
        </p:spPr>
        <p:txBody>
          <a:bodyPr>
            <a:normAutofit/>
          </a:bodyPr>
          <a:lstStyle/>
          <a:p>
            <a:r>
              <a:rPr lang="it-IT" sz="3600" dirty="0"/>
              <a:t>L’Europa nel 1942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9743"/>
            <a:ext cx="6096000" cy="42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29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3398" y="692697"/>
            <a:ext cx="10477850" cy="543346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Nel 1942 si formano movimenti di resistenza contro gli occupanti dell’Asse, di matrice sia nazionalista antifascista, sia comunista</a:t>
            </a:r>
          </a:p>
          <a:p>
            <a:pPr algn="just"/>
            <a:r>
              <a:rPr lang="it-IT" sz="2400" dirty="0"/>
              <a:t>Assassinio di </a:t>
            </a:r>
            <a:r>
              <a:rPr lang="it-IT" sz="2400" dirty="0" err="1"/>
              <a:t>Heydrich</a:t>
            </a:r>
            <a:r>
              <a:rPr lang="it-IT" sz="2400" dirty="0"/>
              <a:t>, a capo del Protettorato di Boemia e Moravia, da parte dei partigiani cecoslovacchi (maggio 1942)</a:t>
            </a:r>
          </a:p>
          <a:p>
            <a:pPr algn="just"/>
            <a:r>
              <a:rPr lang="it-IT" sz="2400" dirty="0"/>
              <a:t>In Polonia due nuclei di resistenza: filo-occidentale, diretta dal governo polacco in esilio a Londra (</a:t>
            </a:r>
            <a:r>
              <a:rPr lang="it-IT" sz="2400" dirty="0" err="1"/>
              <a:t>Armia</a:t>
            </a:r>
            <a:r>
              <a:rPr lang="it-IT" sz="2400" dirty="0"/>
              <a:t> </a:t>
            </a:r>
            <a:r>
              <a:rPr lang="it-IT" sz="2400" dirty="0" err="1"/>
              <a:t>Krajowa</a:t>
            </a:r>
            <a:r>
              <a:rPr lang="it-IT" sz="2400" dirty="0"/>
              <a:t>), e comunista</a:t>
            </a:r>
          </a:p>
          <a:p>
            <a:pPr algn="just"/>
            <a:r>
              <a:rPr lang="it-IT" sz="2400" dirty="0"/>
              <a:t>In Jugoslavia resistenza divisa tra cetnici serbi, monarchici, e partigiani comunisti di Tito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114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B80B8-C5C1-4B43-B8CA-6B0C352D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96955"/>
            <a:ext cx="10972800" cy="5329210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la sconfitta dell’Asse a Stalingrado nel febbraio 1943 gli alleati balcanici della Germania tentano di sganciarsi così come farà l’Italia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alleati balcanici dell’Asse temono però l’Urss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governo ungherese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Miklós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Kállay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avvia trattative con gli Alleati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l’8 settembre 1943 i territori controllati dagli italiani nella Jugoslavia occupata e nella Venezia Giulia passano sotto il controllo tedesco: creazione della Zona d’operazioni del Litorale adriatico –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Operationszone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Adriatisches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Küstenland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marzo 1944 l’Ungheria è occupata dalla Germania e Hitler in ottobre affida il governo ungherese alle Croci Frecciate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Szálasi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444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6599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Bulgaria e Grecia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300295"/>
            <a:ext cx="10972800" cy="48258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dirty="0"/>
              <a:t>Il capo del governo </a:t>
            </a:r>
            <a:r>
              <a:rPr lang="it-IT" sz="2800" dirty="0" err="1"/>
              <a:t>Stambolijski</a:t>
            </a:r>
            <a:r>
              <a:rPr lang="it-IT" sz="2800" dirty="0"/>
              <a:t>, leader del Partito contadino, vara una riforma agraria e punta alla creazione di una federazione balcanica</a:t>
            </a:r>
          </a:p>
          <a:p>
            <a:pPr algn="just"/>
            <a:r>
              <a:rPr lang="it-IT" sz="2800" dirty="0"/>
              <a:t>Opposizione dei nazionalisti bulgari e dell’ORIM</a:t>
            </a:r>
          </a:p>
          <a:p>
            <a:pPr algn="just"/>
            <a:r>
              <a:rPr lang="it-IT" sz="2800" dirty="0"/>
              <a:t>Nel 1923 colpo di Stato di destra con l’appoggio dell’ORIM e uccisione di </a:t>
            </a:r>
            <a:r>
              <a:rPr lang="it-IT" sz="2800" dirty="0" err="1"/>
              <a:t>Stambolijski</a:t>
            </a:r>
            <a:endParaRPr lang="it-IT" sz="2800" dirty="0"/>
          </a:p>
          <a:p>
            <a:pPr algn="just"/>
            <a:r>
              <a:rPr lang="it-IT" sz="2800" dirty="0"/>
              <a:t>Appoggio dell’Italia fascista all’ORIM</a:t>
            </a:r>
          </a:p>
          <a:p>
            <a:pPr algn="just"/>
            <a:r>
              <a:rPr lang="it-IT" sz="2800" dirty="0"/>
              <a:t>Nel 1934 colpo di stato del gruppo militare nazionalista </a:t>
            </a:r>
            <a:r>
              <a:rPr lang="it-IT" sz="2800" dirty="0" err="1"/>
              <a:t>Zveno</a:t>
            </a:r>
            <a:r>
              <a:rPr lang="it-IT" sz="2800" dirty="0"/>
              <a:t>, che elimina l’ORIM, considerato ormai fuori controllo</a:t>
            </a:r>
          </a:p>
          <a:p>
            <a:pPr algn="just"/>
            <a:r>
              <a:rPr lang="it-IT" sz="2800" dirty="0"/>
              <a:t>Nel 1935 re Boris III instaura una dittatura regia</a:t>
            </a:r>
          </a:p>
          <a:p>
            <a:pPr algn="just"/>
            <a:r>
              <a:rPr lang="it-IT" sz="2800" dirty="0"/>
              <a:t>In Grecia alternanza di fasi liberali e dittatoriali e nel 1936 presa del potere di </a:t>
            </a:r>
            <a:r>
              <a:rPr lang="it-IT" sz="2800" dirty="0" err="1"/>
              <a:t>Metaxas</a:t>
            </a:r>
            <a:r>
              <a:rPr lang="it-IT" sz="2800" dirty="0"/>
              <a:t>, che instaura una dittatura sul modello fascista</a:t>
            </a:r>
          </a:p>
        </p:txBody>
      </p:sp>
    </p:spTree>
    <p:extLst>
      <p:ext uri="{BB962C8B-B14F-4D97-AF65-F5344CB8AC3E}">
        <p14:creationId xmlns:p14="http://schemas.microsoft.com/office/powerpoint/2010/main" val="235515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4675" y="612395"/>
            <a:ext cx="10670797" cy="5561901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La crisi economica del 1929 si manifesta in Europa orientale nei primi anni Trenta</a:t>
            </a:r>
          </a:p>
          <a:p>
            <a:pPr algn="just"/>
            <a:r>
              <a:rPr lang="it-IT" sz="2800" dirty="0"/>
              <a:t>Il prezzo del grano si dimezza, ma i prezzi dei prodotti industriali restano più alti</a:t>
            </a:r>
          </a:p>
          <a:p>
            <a:pPr algn="just"/>
            <a:r>
              <a:rPr lang="it-IT" sz="2800" dirty="0"/>
              <a:t>La «forbice dei prezzi» mette in grande difficoltà i contadini</a:t>
            </a:r>
          </a:p>
          <a:p>
            <a:pPr algn="just"/>
            <a:r>
              <a:rPr lang="it-IT" sz="2800" dirty="0"/>
              <a:t>La popolazione contadina o trova sbocco nell’industria o nell’emigrazione, prima verso l’America poi verso l’Europa occidentale (soprattutto la Francia)</a:t>
            </a:r>
          </a:p>
          <a:p>
            <a:pPr algn="just"/>
            <a:r>
              <a:rPr lang="it-IT" sz="2800" dirty="0"/>
              <a:t>Crescente successo del modello corporativo presso le classi dirigenti dell’Europa orientale come possibile «terza via» fra capitalismo liberal-democratico occidentale e comunismo sovietico</a:t>
            </a:r>
          </a:p>
        </p:txBody>
      </p:sp>
    </p:spTree>
    <p:extLst>
      <p:ext uri="{BB962C8B-B14F-4D97-AF65-F5344CB8AC3E}">
        <p14:creationId xmlns:p14="http://schemas.microsoft.com/office/powerpoint/2010/main" val="244227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4341" y="274637"/>
            <a:ext cx="10947633" cy="824321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L’Europa centro-orientale e la politica di potenza tedesca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8231" y="1333850"/>
            <a:ext cx="10561740" cy="4792314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Nel 1932 diventa cancelliere austriaco il cristiano-sociale Engelbert </a:t>
            </a:r>
            <a:r>
              <a:rPr lang="it-IT" sz="2800" dirty="0" err="1"/>
              <a:t>Dollfuss</a:t>
            </a:r>
            <a:r>
              <a:rPr lang="it-IT" sz="2800" dirty="0"/>
              <a:t>, che istituisce un regime ispirato al fascismo italiano</a:t>
            </a:r>
          </a:p>
          <a:p>
            <a:pPr algn="just"/>
            <a:r>
              <a:rPr lang="it-IT" sz="2800" dirty="0"/>
              <a:t>L’Italia fascista protegge l’indipendenza dell’Austria dalla Germania</a:t>
            </a:r>
          </a:p>
          <a:p>
            <a:pPr algn="just"/>
            <a:r>
              <a:rPr lang="it-IT" sz="2800" dirty="0"/>
              <a:t>Il 25 luglio 1934 i nazisti austriaci uccidono </a:t>
            </a:r>
            <a:r>
              <a:rPr lang="it-IT" sz="2800" dirty="0" err="1"/>
              <a:t>Dollfuss</a:t>
            </a:r>
            <a:r>
              <a:rPr lang="it-IT" sz="2800" dirty="0"/>
              <a:t>: massima tensione fra Italia e Germania</a:t>
            </a:r>
          </a:p>
          <a:p>
            <a:pPr algn="just"/>
            <a:r>
              <a:rPr lang="it-IT" sz="2800" dirty="0"/>
              <a:t>Nel gennaio 1935 accordi italo-francesi (Mussolini-Laval) in funzione antitedesca e nell’aprile accordo di Stresa fra Italia, Francia e Inghilterra contro il revisionismo tedesco e per la conservazione dell’indipendenza dell’Austria</a:t>
            </a:r>
          </a:p>
        </p:txBody>
      </p:sp>
    </p:spTree>
    <p:extLst>
      <p:ext uri="{BB962C8B-B14F-4D97-AF65-F5344CB8AC3E}">
        <p14:creationId xmlns:p14="http://schemas.microsoft.com/office/powerpoint/2010/main" val="32670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3397" y="713064"/>
            <a:ext cx="10570129" cy="5413100"/>
          </a:xfrm>
        </p:spPr>
        <p:txBody>
          <a:bodyPr/>
          <a:lstStyle/>
          <a:p>
            <a:pPr algn="just"/>
            <a:r>
              <a:rPr lang="it-IT" dirty="0"/>
              <a:t>L’invasione italiana dell’Etiopia nell’ottobre 1935, l’avvio delle sanzioni da parte della Società delle Nazioni e successivamente l’inizio della guerra civile spagnola nel 1936, comportarono l’avvicinamento italo-tedesco e la nascita dell’Asse Roma-Berlino</a:t>
            </a:r>
          </a:p>
          <a:p>
            <a:pPr algn="just"/>
            <a:r>
              <a:rPr lang="it-IT" dirty="0"/>
              <a:t>Dal 1936 il Terzo Reich prende il posto dell’Italia come guida del revisionismo in Europa orientale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78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6953" y="587229"/>
            <a:ext cx="10503017" cy="5538935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400" dirty="0"/>
              <a:t>La Germania nazista puntava ad un’espansione della sua area di influenza verso l’Europa danubiano-balcanica</a:t>
            </a:r>
          </a:p>
          <a:p>
            <a:pPr algn="just"/>
            <a:r>
              <a:rPr lang="it-IT" sz="2400" dirty="0"/>
              <a:t>Strumento economico: accordi commerciali </a:t>
            </a:r>
            <a:r>
              <a:rPr lang="it-IT" sz="2400" i="1" dirty="0"/>
              <a:t>clearing</a:t>
            </a:r>
            <a:r>
              <a:rPr lang="it-IT" sz="2400" dirty="0"/>
              <a:t>,</a:t>
            </a:r>
            <a:r>
              <a:rPr lang="it-IT" sz="2400" i="1" dirty="0"/>
              <a:t> </a:t>
            </a:r>
            <a:r>
              <a:rPr lang="it-IT" sz="2400" dirty="0"/>
              <a:t>che prevedevano uno scambio fra derrate alimentari e materie prime di quei paesi in cambio di prodotti industriali tedeschi</a:t>
            </a:r>
          </a:p>
          <a:p>
            <a:pPr algn="just"/>
            <a:r>
              <a:rPr lang="it-IT" sz="2400" dirty="0"/>
              <a:t>La propaganda tedesca ha successo in Europa orientale perché fa leva su idee popolari: antisemitismo e </a:t>
            </a:r>
            <a:r>
              <a:rPr lang="it-IT" sz="2400" dirty="0" err="1"/>
              <a:t>antibolscevismo</a:t>
            </a:r>
            <a:endParaRPr lang="it-IT" sz="2400" dirty="0"/>
          </a:p>
          <a:p>
            <a:pPr algn="just"/>
            <a:r>
              <a:rPr lang="it-IT" sz="2400" dirty="0"/>
              <a:t>Inoltre, la propaganda tedesca trova largo consenso nelle comunità tedesche sparse in Europa orientale</a:t>
            </a:r>
          </a:p>
          <a:p>
            <a:pPr algn="just"/>
            <a:r>
              <a:rPr lang="it-IT" sz="2400" dirty="0"/>
              <a:t>La stipulazione di un’alleanza franco-sovietica nel 1935 aveva suscitato sfiducia verso la Francia da parte delle classi dirigenti anticomuniste dell’Europa orientale</a:t>
            </a:r>
          </a:p>
          <a:p>
            <a:pPr algn="just"/>
            <a:r>
              <a:rPr lang="it-IT" sz="2400" dirty="0"/>
              <a:t>Di fronte ai ripetuti successi diplomatici della Germania negli anni Trenta (plebiscito nella Saar nel 1935, rimilitarizzazione della Renania nel 1936, Anschluss dell’Austria e annessione dei Sudeti nel 1938), la fiducia nelle potenze occidentali viene meno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242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4065" y="847288"/>
            <a:ext cx="10368793" cy="5335398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Nel 1934 Polonia e Germania stipulano un accordo decennale di non aggressione</a:t>
            </a:r>
          </a:p>
          <a:p>
            <a:pPr algn="just"/>
            <a:r>
              <a:rPr lang="it-IT" sz="2800" dirty="0"/>
              <a:t>La politica estera polacca è antibolscevica e tende a cercare un compromesso con la Germania</a:t>
            </a:r>
          </a:p>
          <a:p>
            <a:pPr algn="just"/>
            <a:r>
              <a:rPr lang="it-IT" sz="2800" dirty="0"/>
              <a:t>La Polonia spera di dirottare l’espansionismo tedesco verso la Cecoslovacchia, con cui ha delle frizioni relative all’area di </a:t>
            </a:r>
            <a:r>
              <a:rPr lang="it-IT" sz="2800" dirty="0" err="1"/>
              <a:t>Teschen</a:t>
            </a:r>
            <a:r>
              <a:rPr lang="it-IT" sz="2800" dirty="0"/>
              <a:t>, assegnata alla Cecoslovacchia alla Conferenza di Parigi</a:t>
            </a:r>
          </a:p>
        </p:txBody>
      </p:sp>
    </p:spTree>
    <p:extLst>
      <p:ext uri="{BB962C8B-B14F-4D97-AF65-F5344CB8AC3E}">
        <p14:creationId xmlns:p14="http://schemas.microsoft.com/office/powerpoint/2010/main" val="310787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565" y="704675"/>
            <a:ext cx="10503017" cy="54214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800" dirty="0"/>
              <a:t>Anche la Jugoslavia si rivolse alla Germania, in particolare a partire dal governo </a:t>
            </a:r>
            <a:r>
              <a:rPr lang="it-IT" sz="2800" dirty="0" err="1"/>
              <a:t>Stojadinović</a:t>
            </a:r>
            <a:r>
              <a:rPr lang="it-IT" sz="2800" dirty="0"/>
              <a:t> (1935-1939), con l’appoggio del reggente principe Paolo, ossessionato dal pericolo bolscevico</a:t>
            </a:r>
          </a:p>
          <a:p>
            <a:pPr algn="just"/>
            <a:r>
              <a:rPr lang="it-IT" sz="2800" dirty="0"/>
              <a:t>Nel marzo 1938 la Germania nazista occupa l’Austria (Anschluss)</a:t>
            </a:r>
          </a:p>
          <a:p>
            <a:pPr algn="just"/>
            <a:r>
              <a:rPr lang="it-IT" sz="2800" dirty="0"/>
              <a:t>Alla Conferenza di Monaco del settembre 1938 i Sudeti vengono ceduti alla Germania</a:t>
            </a:r>
          </a:p>
          <a:p>
            <a:pPr algn="just"/>
            <a:r>
              <a:rPr lang="it-IT" sz="2800" dirty="0"/>
              <a:t>Nell’ottobre 1938 il governo ceco concede l’autonomia a Slovacchia e Rutenia</a:t>
            </a:r>
          </a:p>
          <a:p>
            <a:pPr algn="just"/>
            <a:r>
              <a:rPr lang="it-IT" sz="2800" dirty="0"/>
              <a:t>Nel novembre 1938, con il primo arbitrato italo-tedesco di Vienna, la Slovacchia meridionale passa all’Ungheria</a:t>
            </a:r>
          </a:p>
          <a:p>
            <a:pPr algn="just"/>
            <a:r>
              <a:rPr lang="it-IT" sz="2800" dirty="0"/>
              <a:t>Nel marzo 1939 tutta la Cecoslovacchia è occupata dal Terzo Reich: formazione del Protettorato tedesco di Boemia e Moravia e di uno Stato indipendente slovacco con un regime clerico-fascista sotto la guida di monsignor Tiso</a:t>
            </a:r>
          </a:p>
        </p:txBody>
      </p:sp>
    </p:spTree>
    <p:extLst>
      <p:ext uri="{BB962C8B-B14F-4D97-AF65-F5344CB8AC3E}">
        <p14:creationId xmlns:p14="http://schemas.microsoft.com/office/powerpoint/2010/main" val="3173310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</Words>
  <Application>Microsoft Office PowerPoint</Application>
  <PresentationFormat>Widescreen</PresentationFormat>
  <Paragraphs>90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Tema di Office</vt:lpstr>
      <vt:lpstr>1_Tema di Office</vt:lpstr>
      <vt:lpstr>Jugoslavia</vt:lpstr>
      <vt:lpstr>Albania</vt:lpstr>
      <vt:lpstr>Bulgaria e Grecia</vt:lpstr>
      <vt:lpstr>Presentazione standard di PowerPoint</vt:lpstr>
      <vt:lpstr>L’Europa centro-orientale e la politica di potenza tedesca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Smembramento della Cecoslovacchia</vt:lpstr>
      <vt:lpstr>L’Europa orientale nella Seconda guerra mondiale</vt:lpstr>
      <vt:lpstr>Spartizione tedesco-sovietica dell’Europa orientale 1939-1940</vt:lpstr>
      <vt:lpstr>Spartizione della Polonia (settembre 1939)</vt:lpstr>
      <vt:lpstr>Presentazione standard di PowerPoint</vt:lpstr>
      <vt:lpstr>Amputazioni territoriali della Romania (1940)</vt:lpstr>
      <vt:lpstr>Presentazione standard di PowerPoint</vt:lpstr>
      <vt:lpstr>Spartizione della Jugoslavia (aprile 1941)</vt:lpstr>
      <vt:lpstr>Presentazione standard di PowerPoint</vt:lpstr>
      <vt:lpstr>Campi di sterminio nazisti nella Polonia occupata</vt:lpstr>
      <vt:lpstr>Massacri delle «Einsatzgruppen» in Europa orientale</vt:lpstr>
      <vt:lpstr>L’Europa nel 1942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Jugoslavia</dc:title>
  <dc:creator>SANTORO STEFANO</dc:creator>
  <cp:lastModifiedBy>SANTORO STEFANO</cp:lastModifiedBy>
  <cp:revision>1</cp:revision>
  <dcterms:created xsi:type="dcterms:W3CDTF">2023-11-15T10:39:02Z</dcterms:created>
  <dcterms:modified xsi:type="dcterms:W3CDTF">2023-11-15T10:39:42Z</dcterms:modified>
</cp:coreProperties>
</file>