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2"/>
  </p:notesMasterIdLst>
  <p:sldIdLst>
    <p:sldId id="256" r:id="rId5"/>
    <p:sldId id="452" r:id="rId6"/>
    <p:sldId id="257" r:id="rId7"/>
    <p:sldId id="265" r:id="rId8"/>
    <p:sldId id="264" r:id="rId9"/>
    <p:sldId id="453" r:id="rId10"/>
    <p:sldId id="454" r:id="rId11"/>
    <p:sldId id="382" r:id="rId12"/>
    <p:sldId id="386" r:id="rId13"/>
    <p:sldId id="387" r:id="rId14"/>
    <p:sldId id="388" r:id="rId15"/>
    <p:sldId id="392" r:id="rId16"/>
    <p:sldId id="389" r:id="rId17"/>
    <p:sldId id="390" r:id="rId18"/>
    <p:sldId id="391" r:id="rId19"/>
    <p:sldId id="393" r:id="rId20"/>
    <p:sldId id="394" r:id="rId21"/>
    <p:sldId id="267" r:id="rId22"/>
    <p:sldId id="268" r:id="rId23"/>
    <p:sldId id="396" r:id="rId24"/>
    <p:sldId id="395" r:id="rId25"/>
    <p:sldId id="397" r:id="rId26"/>
    <p:sldId id="398" r:id="rId27"/>
    <p:sldId id="422" r:id="rId28"/>
    <p:sldId id="262" r:id="rId29"/>
    <p:sldId id="259" r:id="rId30"/>
    <p:sldId id="260" r:id="rId31"/>
    <p:sldId id="261" r:id="rId32"/>
    <p:sldId id="455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407" r:id="rId42"/>
    <p:sldId id="408" r:id="rId43"/>
    <p:sldId id="409" r:id="rId44"/>
    <p:sldId id="410" r:id="rId45"/>
    <p:sldId id="411" r:id="rId46"/>
    <p:sldId id="413" r:id="rId47"/>
    <p:sldId id="412" r:id="rId48"/>
    <p:sldId id="414" r:id="rId49"/>
    <p:sldId id="415" r:id="rId50"/>
    <p:sldId id="416" r:id="rId51"/>
    <p:sldId id="417" r:id="rId52"/>
    <p:sldId id="418" r:id="rId53"/>
    <p:sldId id="423" r:id="rId54"/>
    <p:sldId id="456" r:id="rId55"/>
    <p:sldId id="459" r:id="rId56"/>
    <p:sldId id="458" r:id="rId57"/>
    <p:sldId id="460" r:id="rId58"/>
    <p:sldId id="461" r:id="rId59"/>
    <p:sldId id="462" r:id="rId60"/>
    <p:sldId id="463" r:id="rId61"/>
    <p:sldId id="464" r:id="rId62"/>
    <p:sldId id="465" r:id="rId63"/>
    <p:sldId id="466" r:id="rId64"/>
    <p:sldId id="467" r:id="rId65"/>
    <p:sldId id="424" r:id="rId66"/>
    <p:sldId id="273" r:id="rId67"/>
    <p:sldId id="425" r:id="rId68"/>
    <p:sldId id="285" r:id="rId69"/>
    <p:sldId id="286" r:id="rId70"/>
    <p:sldId id="287" r:id="rId71"/>
    <p:sldId id="289" r:id="rId72"/>
    <p:sldId id="290" r:id="rId73"/>
    <p:sldId id="291" r:id="rId74"/>
    <p:sldId id="343" r:id="rId75"/>
    <p:sldId id="327" r:id="rId76"/>
    <p:sldId id="328" r:id="rId77"/>
    <p:sldId id="329" r:id="rId78"/>
    <p:sldId id="429" r:id="rId79"/>
    <p:sldId id="430" r:id="rId80"/>
    <p:sldId id="330" r:id="rId81"/>
    <p:sldId id="475" r:id="rId82"/>
    <p:sldId id="331" r:id="rId83"/>
    <p:sldId id="332" r:id="rId84"/>
    <p:sldId id="468" r:id="rId85"/>
    <p:sldId id="469" r:id="rId86"/>
    <p:sldId id="470" r:id="rId87"/>
    <p:sldId id="472" r:id="rId88"/>
    <p:sldId id="473" r:id="rId89"/>
    <p:sldId id="474" r:id="rId90"/>
    <p:sldId id="471" r:id="rId91"/>
    <p:sldId id="333" r:id="rId92"/>
    <p:sldId id="334" r:id="rId93"/>
    <p:sldId id="335" r:id="rId94"/>
    <p:sldId id="336" r:id="rId95"/>
    <p:sldId id="431" r:id="rId96"/>
    <p:sldId id="337" r:id="rId97"/>
    <p:sldId id="432" r:id="rId98"/>
    <p:sldId id="338" r:id="rId99"/>
    <p:sldId id="433" r:id="rId100"/>
    <p:sldId id="434" r:id="rId101"/>
    <p:sldId id="339" r:id="rId102"/>
    <p:sldId id="435" r:id="rId103"/>
    <p:sldId id="340" r:id="rId104"/>
    <p:sldId id="436" r:id="rId105"/>
    <p:sldId id="342" r:id="rId106"/>
    <p:sldId id="427" r:id="rId107"/>
    <p:sldId id="428" r:id="rId108"/>
    <p:sldId id="293" r:id="rId109"/>
    <p:sldId id="294" r:id="rId110"/>
    <p:sldId id="437" r:id="rId111"/>
    <p:sldId id="295" r:id="rId112"/>
    <p:sldId id="296" r:id="rId113"/>
    <p:sldId id="297" r:id="rId114"/>
    <p:sldId id="298" r:id="rId115"/>
    <p:sldId id="438" r:id="rId116"/>
    <p:sldId id="299" r:id="rId117"/>
    <p:sldId id="300" r:id="rId118"/>
    <p:sldId id="439" r:id="rId119"/>
    <p:sldId id="440" r:id="rId120"/>
    <p:sldId id="441" r:id="rId121"/>
    <p:sldId id="301" r:id="rId122"/>
    <p:sldId id="442" r:id="rId123"/>
    <p:sldId id="302" r:id="rId124"/>
    <p:sldId id="443" r:id="rId125"/>
    <p:sldId id="304" r:id="rId126"/>
    <p:sldId id="305" r:id="rId127"/>
    <p:sldId id="306" r:id="rId128"/>
    <p:sldId id="307" r:id="rId129"/>
    <p:sldId id="308" r:id="rId130"/>
    <p:sldId id="309" r:id="rId1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A7D03-A372-4559-9FAD-FA90AF8F5171}" v="2" dt="2023-11-07T15:47:44.288"/>
    <p1510:client id="{08B93D64-C5E6-4567-B317-A6BE005ED4BE}" v="2" dt="2023-11-02T21:34:34.896"/>
    <p1510:client id="{19DB8B58-5AD6-40FE-A8CF-399C29B2D8EA}" v="1" dt="2023-11-02T11:19:00.957"/>
    <p1510:client id="{384EF982-65C5-4B03-928A-93AAEB2691F8}" v="1" dt="2023-11-03T16:55:11.874"/>
    <p1510:client id="{467DC20F-2A0E-4668-9E7B-EE635CE986BF}" v="4" dt="2023-11-13T18:02:26.474"/>
    <p1510:client id="{49A74C45-F236-43C5-960B-477005AE8214}" v="3" dt="2023-11-07T09:32:51.856"/>
    <p1510:client id="{49DF7CA9-5C37-4C51-934A-4EB6D04FD86B}" v="1" dt="2023-11-07T10:54:55.429"/>
    <p1510:client id="{5A309294-137F-4487-9922-5A5FDE58A566}" v="2" dt="2023-11-07T16:39:57.711"/>
    <p1510:client id="{5FA5FAEB-EBC1-40E3-9492-FEB63D934395}" v="1" dt="2023-10-30T16:51:36.548"/>
    <p1510:client id="{64E46E0F-768A-4335-B67C-F2EBDA6C5C2D}" v="7" dt="2023-10-30T18:05:41.366"/>
    <p1510:client id="{77411356-B74B-4DF4-9F1F-D5F9D30C1D2F}" v="3" dt="2023-11-12T16:46:49.233"/>
    <p1510:client id="{7D85E1D6-DFAB-4FD2-BCEC-0ECFC5A4BAB8}" v="2" dt="2023-11-08T10:19:11.170"/>
    <p1510:client id="{8B2E41A0-AC58-4B9C-AB7A-53912A7B1A25}" v="1" dt="2023-11-08T10:26:05.861"/>
    <p1510:client id="{C8E4AC1C-EB13-4319-A0AF-B320D1C6B846}" v="1" dt="2023-11-04T09:45:30.980"/>
    <p1510:client id="{DDE54355-9676-4126-8493-D187927D7425}" v="4" dt="2023-11-07T15:03:32.191"/>
    <p1510:client id="{E1ADA55A-A8B4-4696-AA13-E17AF7953C67}" v="1" dt="2023-11-01T14:57:52.611"/>
    <p1510:client id="{E2E99495-1EF5-49EC-A413-135F6064334B}" v="2" dt="2023-11-03T16:49:45.535"/>
    <p1510:client id="{EE572571-FD2C-4D62-9A53-3AB297EA7195}" v="2" dt="2023-11-04T09:04:58.229"/>
    <p1510:client id="{F1F45352-B639-45DD-B084-F25331DD1068}" v="4" dt="2023-11-07T13:44:53.452"/>
    <p1510:client id="{F6F7789E-1491-493A-A1BB-E03382CF3046}" v="10" dt="2023-11-06T17:34:48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microsoft.com/office/2015/10/relationships/revisionInfo" Target="revisionInfo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viewProps" Target="view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theme" Target="theme/theme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 ROS CLARISSA [PS0102756]" userId="S::s284988@ds.units.it::6ead4782-c70e-4c00-a618-e3777fc4b679" providerId="AD" clId="Web-{49DF7CA9-5C37-4C51-934A-4EB6D04FD86B}"/>
    <pc:docChg chg="sldOrd">
      <pc:chgData name="DA ROS CLARISSA [PS0102756]" userId="S::s284988@ds.units.it::6ead4782-c70e-4c00-a618-e3777fc4b679" providerId="AD" clId="Web-{49DF7CA9-5C37-4C51-934A-4EB6D04FD86B}" dt="2023-11-07T10:54:55.429" v="0"/>
      <pc:docMkLst>
        <pc:docMk/>
      </pc:docMkLst>
      <pc:sldChg chg="ord">
        <pc:chgData name="DA ROS CLARISSA [PS0102756]" userId="S::s284988@ds.units.it::6ead4782-c70e-4c00-a618-e3777fc4b679" providerId="AD" clId="Web-{49DF7CA9-5C37-4C51-934A-4EB6D04FD86B}" dt="2023-11-07T10:54:55.429" v="0"/>
        <pc:sldMkLst>
          <pc:docMk/>
          <pc:sldMk cId="424452076" sldId="267"/>
        </pc:sldMkLst>
      </pc:sldChg>
    </pc:docChg>
  </pc:docChgLst>
  <pc:docChgLst>
    <pc:chgData name="DEVNOZASHVILI ANASTASIA [PS0102812]" userId="S::s305467@ds.units.it::3a7e2bb6-e298-4c53-a3ad-b50437bdc96a" providerId="AD" clId="Web-{77411356-B74B-4DF4-9F1F-D5F9D30C1D2F}"/>
    <pc:docChg chg="modSld">
      <pc:chgData name="DEVNOZASHVILI ANASTASIA [PS0102812]" userId="S::s305467@ds.units.it::3a7e2bb6-e298-4c53-a3ad-b50437bdc96a" providerId="AD" clId="Web-{77411356-B74B-4DF4-9F1F-D5F9D30C1D2F}" dt="2023-11-12T17:47:54.392" v="6" actId="1076"/>
      <pc:docMkLst>
        <pc:docMk/>
      </pc:docMkLst>
      <pc:sldChg chg="addSp delSp modSp">
        <pc:chgData name="DEVNOZASHVILI ANASTASIA [PS0102812]" userId="S::s305467@ds.units.it::3a7e2bb6-e298-4c53-a3ad-b50437bdc96a" providerId="AD" clId="Web-{77411356-B74B-4DF4-9F1F-D5F9D30C1D2F}" dt="2023-11-12T13:31:46.965" v="4"/>
        <pc:sldMkLst>
          <pc:docMk/>
          <pc:sldMk cId="2730324239" sldId="264"/>
        </pc:sldMkLst>
        <pc:graphicFrameChg chg="add del mod">
          <ac:chgData name="DEVNOZASHVILI ANASTASIA [PS0102812]" userId="S::s305467@ds.units.it::3a7e2bb6-e298-4c53-a3ad-b50437bdc96a" providerId="AD" clId="Web-{77411356-B74B-4DF4-9F1F-D5F9D30C1D2F}" dt="2023-11-12T13:31:46.965" v="4"/>
          <ac:graphicFrameMkLst>
            <pc:docMk/>
            <pc:sldMk cId="2730324239" sldId="264"/>
            <ac:graphicFrameMk id="4" creationId="{00000000-0000-0000-0000-000000000000}"/>
          </ac:graphicFrameMkLst>
        </pc:graphicFrameChg>
      </pc:sldChg>
      <pc:sldChg chg="modSp">
        <pc:chgData name="DEVNOZASHVILI ANASTASIA [PS0102812]" userId="S::s305467@ds.units.it::3a7e2bb6-e298-4c53-a3ad-b50437bdc96a" providerId="AD" clId="Web-{77411356-B74B-4DF4-9F1F-D5F9D30C1D2F}" dt="2023-11-12T17:47:54.392" v="6" actId="1076"/>
        <pc:sldMkLst>
          <pc:docMk/>
          <pc:sldMk cId="1401212137" sldId="436"/>
        </pc:sldMkLst>
        <pc:graphicFrameChg chg="mod">
          <ac:chgData name="DEVNOZASHVILI ANASTASIA [PS0102812]" userId="S::s305467@ds.units.it::3a7e2bb6-e298-4c53-a3ad-b50437bdc96a" providerId="AD" clId="Web-{77411356-B74B-4DF4-9F1F-D5F9D30C1D2F}" dt="2023-11-12T17:47:54.392" v="6" actId="1076"/>
          <ac:graphicFrameMkLst>
            <pc:docMk/>
            <pc:sldMk cId="1401212137" sldId="436"/>
            <ac:graphicFrameMk id="4" creationId="{00000000-0000-0000-0000-000000000000}"/>
          </ac:graphicFrameMkLst>
        </pc:graphicFrameChg>
      </pc:sldChg>
      <pc:sldChg chg="modSp">
        <pc:chgData name="DEVNOZASHVILI ANASTASIA [PS0102812]" userId="S::s305467@ds.units.it::3a7e2bb6-e298-4c53-a3ad-b50437bdc96a" providerId="AD" clId="Web-{77411356-B74B-4DF4-9F1F-D5F9D30C1D2F}" dt="2023-11-12T16:46:49.233" v="5" actId="20577"/>
        <pc:sldMkLst>
          <pc:docMk/>
          <pc:sldMk cId="2973960530" sldId="475"/>
        </pc:sldMkLst>
        <pc:spChg chg="mod">
          <ac:chgData name="DEVNOZASHVILI ANASTASIA [PS0102812]" userId="S::s305467@ds.units.it::3a7e2bb6-e298-4c53-a3ad-b50437bdc96a" providerId="AD" clId="Web-{77411356-B74B-4DF4-9F1F-D5F9D30C1D2F}" dt="2023-11-12T16:46:49.233" v="5" actId="20577"/>
          <ac:spMkLst>
            <pc:docMk/>
            <pc:sldMk cId="2973960530" sldId="475"/>
            <ac:spMk id="3" creationId="{98F5EB1C-E97B-C520-E1B7-FA82C026383B}"/>
          </ac:spMkLst>
        </pc:spChg>
      </pc:sldChg>
    </pc:docChg>
  </pc:docChgLst>
  <pc:docChgLst>
    <pc:chgData name="VALLESE EMMA [PS0102847]" userId="S::s308174@ds.units.it::19dfe4bd-0293-446e-b9fb-576381ab4c3c" providerId="AD" clId="Web-{19DB8B58-5AD6-40FE-A8CF-399C29B2D8EA}"/>
    <pc:docChg chg="sldOrd">
      <pc:chgData name="VALLESE EMMA [PS0102847]" userId="S::s308174@ds.units.it::19dfe4bd-0293-446e-b9fb-576381ab4c3c" providerId="AD" clId="Web-{19DB8B58-5AD6-40FE-A8CF-399C29B2D8EA}" dt="2023-11-02T11:19:00.957" v="0"/>
      <pc:docMkLst>
        <pc:docMk/>
      </pc:docMkLst>
      <pc:sldChg chg="ord">
        <pc:chgData name="VALLESE EMMA [PS0102847]" userId="S::s308174@ds.units.it::19dfe4bd-0293-446e-b9fb-576381ab4c3c" providerId="AD" clId="Web-{19DB8B58-5AD6-40FE-A8CF-399C29B2D8EA}" dt="2023-11-02T11:19:00.957" v="0"/>
        <pc:sldMkLst>
          <pc:docMk/>
          <pc:sldMk cId="294013119" sldId="301"/>
        </pc:sldMkLst>
      </pc:sldChg>
    </pc:docChg>
  </pc:docChgLst>
  <pc:docChgLst>
    <pc:chgData name="DAVID NICOLE [PS0102832]" userId="S::s296774@ds.units.it::730eafe1-52b9-4933-815e-11516fa333db" providerId="AD" clId="Web-{467DC20F-2A0E-4668-9E7B-EE635CE986BF}"/>
    <pc:docChg chg="modSld">
      <pc:chgData name="DAVID NICOLE [PS0102832]" userId="S::s296774@ds.units.it::730eafe1-52b9-4933-815e-11516fa333db" providerId="AD" clId="Web-{467DC20F-2A0E-4668-9E7B-EE635CE986BF}" dt="2023-11-13T18:02:25.036" v="1" actId="1076"/>
      <pc:docMkLst>
        <pc:docMk/>
      </pc:docMkLst>
      <pc:sldChg chg="modSp">
        <pc:chgData name="DAVID NICOLE [PS0102832]" userId="S::s296774@ds.units.it::730eafe1-52b9-4933-815e-11516fa333db" providerId="AD" clId="Web-{467DC20F-2A0E-4668-9E7B-EE635CE986BF}" dt="2023-11-13T18:02:25.036" v="1" actId="1076"/>
        <pc:sldMkLst>
          <pc:docMk/>
          <pc:sldMk cId="538466826" sldId="428"/>
        </pc:sldMkLst>
        <pc:picChg chg="mod">
          <ac:chgData name="DAVID NICOLE [PS0102832]" userId="S::s296774@ds.units.it::730eafe1-52b9-4933-815e-11516fa333db" providerId="AD" clId="Web-{467DC20F-2A0E-4668-9E7B-EE635CE986BF}" dt="2023-11-13T18:02:25.036" v="1" actId="1076"/>
          <ac:picMkLst>
            <pc:docMk/>
            <pc:sldMk cId="538466826" sldId="428"/>
            <ac:picMk id="4" creationId="{00000000-0000-0000-0000-000000000000}"/>
          </ac:picMkLst>
        </pc:picChg>
      </pc:sldChg>
    </pc:docChg>
  </pc:docChgLst>
  <pc:docChgLst>
    <pc:chgData name="SILVESTRINI GIORGIA [PS0102898]" userId="S::s309347@ds.units.it::05dc3391-9fb0-47c4-9d66-d7745c9e5302" providerId="AD" clId="Web-{2DAD9B46-4F5A-43B0-BA31-8F3E248AC782}"/>
    <pc:docChg chg="modSld">
      <pc:chgData name="SILVESTRINI GIORGIA [PS0102898]" userId="S::s309347@ds.units.it::05dc3391-9fb0-47c4-9d66-d7745c9e5302" providerId="AD" clId="Web-{2DAD9B46-4F5A-43B0-BA31-8F3E248AC782}" dt="2023-10-26T18:15:56.291" v="1" actId="14100"/>
      <pc:docMkLst>
        <pc:docMk/>
      </pc:docMkLst>
      <pc:sldChg chg="modSp">
        <pc:chgData name="SILVESTRINI GIORGIA [PS0102898]" userId="S::s309347@ds.units.it::05dc3391-9fb0-47c4-9d66-d7745c9e5302" providerId="AD" clId="Web-{2DAD9B46-4F5A-43B0-BA31-8F3E248AC782}" dt="2023-10-26T18:15:56.291" v="1" actId="14100"/>
        <pc:sldMkLst>
          <pc:docMk/>
          <pc:sldMk cId="538466826" sldId="428"/>
        </pc:sldMkLst>
        <pc:picChg chg="mod">
          <ac:chgData name="SILVESTRINI GIORGIA [PS0102898]" userId="S::s309347@ds.units.it::05dc3391-9fb0-47c4-9d66-d7745c9e5302" providerId="AD" clId="Web-{2DAD9B46-4F5A-43B0-BA31-8F3E248AC782}" dt="2023-10-26T18:15:56.291" v="1" actId="14100"/>
          <ac:picMkLst>
            <pc:docMk/>
            <pc:sldMk cId="538466826" sldId="428"/>
            <ac:picMk id="4" creationId="{00000000-0000-0000-0000-000000000000}"/>
          </ac:picMkLst>
        </pc:picChg>
      </pc:sldChg>
    </pc:docChg>
  </pc:docChgLst>
  <pc:docChgLst>
    <pc:chgData name="ZUGAN MARIANNA [PS0102966]" userId="S::s296236@ds.units.it::a5715630-d170-4061-8282-01aa0ad46dde" providerId="AD" clId="Web-{8B2E41A0-AC58-4B9C-AB7A-53912A7B1A25}"/>
    <pc:docChg chg="sldOrd">
      <pc:chgData name="ZUGAN MARIANNA [PS0102966]" userId="S::s296236@ds.units.it::a5715630-d170-4061-8282-01aa0ad46dde" providerId="AD" clId="Web-{8B2E41A0-AC58-4B9C-AB7A-53912A7B1A25}" dt="2023-11-08T10:26:05.861" v="0"/>
      <pc:docMkLst>
        <pc:docMk/>
      </pc:docMkLst>
      <pc:sldChg chg="ord">
        <pc:chgData name="ZUGAN MARIANNA [PS0102966]" userId="S::s296236@ds.units.it::a5715630-d170-4061-8282-01aa0ad46dde" providerId="AD" clId="Web-{8B2E41A0-AC58-4B9C-AB7A-53912A7B1A25}" dt="2023-11-08T10:26:05.861" v="0"/>
        <pc:sldMkLst>
          <pc:docMk/>
          <pc:sldMk cId="2304465086" sldId="395"/>
        </pc:sldMkLst>
      </pc:sldChg>
    </pc:docChg>
  </pc:docChgLst>
  <pc:docChgLst>
    <pc:chgData name="ALESSIO ELIA [PS0102759]" userId="S::s309780@ds.units.it::7b406bfe-1260-4b10-afbe-04487cad5e5a" providerId="AD" clId="Web-{E1ADA55A-A8B4-4696-AA13-E17AF7953C67}"/>
    <pc:docChg chg="modSld">
      <pc:chgData name="ALESSIO ELIA [PS0102759]" userId="S::s309780@ds.units.it::7b406bfe-1260-4b10-afbe-04487cad5e5a" providerId="AD" clId="Web-{E1ADA55A-A8B4-4696-AA13-E17AF7953C67}" dt="2023-11-01T14:57:52.611" v="0" actId="1076"/>
      <pc:docMkLst>
        <pc:docMk/>
      </pc:docMkLst>
      <pc:sldChg chg="modSp">
        <pc:chgData name="ALESSIO ELIA [PS0102759]" userId="S::s309780@ds.units.it::7b406bfe-1260-4b10-afbe-04487cad5e5a" providerId="AD" clId="Web-{E1ADA55A-A8B4-4696-AA13-E17AF7953C67}" dt="2023-11-01T14:57:52.611" v="0" actId="1076"/>
        <pc:sldMkLst>
          <pc:docMk/>
          <pc:sldMk cId="2078003149" sldId="409"/>
        </pc:sldMkLst>
        <pc:picChg chg="mod">
          <ac:chgData name="ALESSIO ELIA [PS0102759]" userId="S::s309780@ds.units.it::7b406bfe-1260-4b10-afbe-04487cad5e5a" providerId="AD" clId="Web-{E1ADA55A-A8B4-4696-AA13-E17AF7953C67}" dt="2023-11-01T14:57:52.611" v="0" actId="1076"/>
          <ac:picMkLst>
            <pc:docMk/>
            <pc:sldMk cId="2078003149" sldId="409"/>
            <ac:picMk id="5" creationId="{00000000-0000-0000-0000-000000000000}"/>
          </ac:picMkLst>
        </pc:picChg>
      </pc:sldChg>
    </pc:docChg>
  </pc:docChgLst>
  <pc:docChgLst>
    <pc:chgData name="FAVARETTO ANNA [PS0102886]" userId="S::s309873@ds.units.it::b46a3909-31ab-4015-85c1-00563773859b" providerId="AD" clId="Web-{E2E99495-1EF5-49EC-A413-135F6064334B}"/>
    <pc:docChg chg="modSld">
      <pc:chgData name="FAVARETTO ANNA [PS0102886]" userId="S::s309873@ds.units.it::b46a3909-31ab-4015-85c1-00563773859b" providerId="AD" clId="Web-{E2E99495-1EF5-49EC-A413-135F6064334B}" dt="2023-11-03T16:49:45.004" v="0"/>
      <pc:docMkLst>
        <pc:docMk/>
      </pc:docMkLst>
      <pc:sldChg chg="addSp">
        <pc:chgData name="FAVARETTO ANNA [PS0102886]" userId="S::s309873@ds.units.it::b46a3909-31ab-4015-85c1-00563773859b" providerId="AD" clId="Web-{E2E99495-1EF5-49EC-A413-135F6064334B}" dt="2023-11-03T16:49:45.004" v="0"/>
        <pc:sldMkLst>
          <pc:docMk/>
          <pc:sldMk cId="3791296257" sldId="398"/>
        </pc:sldMkLst>
        <pc:picChg chg="add">
          <ac:chgData name="FAVARETTO ANNA [PS0102886]" userId="S::s309873@ds.units.it::b46a3909-31ab-4015-85c1-00563773859b" providerId="AD" clId="Web-{E2E99495-1EF5-49EC-A413-135F6064334B}" dt="2023-11-03T16:49:45.004" v="0"/>
          <ac:picMkLst>
            <pc:docMk/>
            <pc:sldMk cId="3791296257" sldId="398"/>
            <ac:picMk id="4" creationId="{B1B02B10-7788-146D-07B3-7ADD59EA4AB4}"/>
          </ac:picMkLst>
        </pc:picChg>
      </pc:sldChg>
    </pc:docChg>
  </pc:docChgLst>
  <pc:docChgLst>
    <pc:chgData name="ALESSIO ELIA [PS0102759]" userId="S::s309780@ds.units.it::7b406bfe-1260-4b10-afbe-04487cad5e5a" providerId="AD" clId="Web-{5BE6E6E4-0C83-43F7-9461-490E6CEE0994}"/>
    <pc:docChg chg="modSld">
      <pc:chgData name="ALESSIO ELIA [PS0102759]" userId="S::s309780@ds.units.it::7b406bfe-1260-4b10-afbe-04487cad5e5a" providerId="AD" clId="Web-{5BE6E6E4-0C83-43F7-9461-490E6CEE0994}" dt="2023-10-28T14:56:28.864" v="0" actId="1076"/>
      <pc:docMkLst>
        <pc:docMk/>
      </pc:docMkLst>
      <pc:sldChg chg="modSp">
        <pc:chgData name="ALESSIO ELIA [PS0102759]" userId="S::s309780@ds.units.it::7b406bfe-1260-4b10-afbe-04487cad5e5a" providerId="AD" clId="Web-{5BE6E6E4-0C83-43F7-9461-490E6CEE0994}" dt="2023-10-28T14:56:28.864" v="0" actId="1076"/>
        <pc:sldMkLst>
          <pc:docMk/>
          <pc:sldMk cId="538466826" sldId="428"/>
        </pc:sldMkLst>
        <pc:picChg chg="mod">
          <ac:chgData name="ALESSIO ELIA [PS0102759]" userId="S::s309780@ds.units.it::7b406bfe-1260-4b10-afbe-04487cad5e5a" providerId="AD" clId="Web-{5BE6E6E4-0C83-43F7-9461-490E6CEE0994}" dt="2023-10-28T14:56:28.864" v="0" actId="1076"/>
          <ac:picMkLst>
            <pc:docMk/>
            <pc:sldMk cId="538466826" sldId="428"/>
            <ac:picMk id="4" creationId="{00000000-0000-0000-0000-000000000000}"/>
          </ac:picMkLst>
        </pc:picChg>
      </pc:sldChg>
    </pc:docChg>
  </pc:docChgLst>
  <pc:docChgLst>
    <pc:chgData name="COLOMBA GIORGIA [PS0102877]" userId="f0e9a55d-25f4-4237-bf46-dbc074b0bbfc" providerId="ADAL" clId="{64E46E0F-768A-4335-B67C-F2EBDA6C5C2D}"/>
    <pc:docChg chg="undo custSel addSld delSld modSld">
      <pc:chgData name="COLOMBA GIORGIA [PS0102877]" userId="f0e9a55d-25f4-4237-bf46-dbc074b0bbfc" providerId="ADAL" clId="{64E46E0F-768A-4335-B67C-F2EBDA6C5C2D}" dt="2023-10-30T18:05:41.366" v="4" actId="47"/>
      <pc:docMkLst>
        <pc:docMk/>
      </pc:docMkLst>
      <pc:sldChg chg="add del">
        <pc:chgData name="COLOMBA GIORGIA [PS0102877]" userId="f0e9a55d-25f4-4237-bf46-dbc074b0bbfc" providerId="ADAL" clId="{64E46E0F-768A-4335-B67C-F2EBDA6C5C2D}" dt="2023-10-30T18:05:41.366" v="4" actId="47"/>
        <pc:sldMkLst>
          <pc:docMk/>
          <pc:sldMk cId="3241195899" sldId="297"/>
        </pc:sldMkLst>
      </pc:sldChg>
      <pc:sldChg chg="modSp mod">
        <pc:chgData name="COLOMBA GIORGIA [PS0102877]" userId="f0e9a55d-25f4-4237-bf46-dbc074b0bbfc" providerId="ADAL" clId="{64E46E0F-768A-4335-B67C-F2EBDA6C5C2D}" dt="2023-10-30T16:40:22.248" v="2" actId="1076"/>
        <pc:sldMkLst>
          <pc:docMk/>
          <pc:sldMk cId="538466826" sldId="428"/>
        </pc:sldMkLst>
        <pc:picChg chg="mod">
          <ac:chgData name="COLOMBA GIORGIA [PS0102877]" userId="f0e9a55d-25f4-4237-bf46-dbc074b0bbfc" providerId="ADAL" clId="{64E46E0F-768A-4335-B67C-F2EBDA6C5C2D}" dt="2023-10-30T16:40:22.248" v="2" actId="1076"/>
          <ac:picMkLst>
            <pc:docMk/>
            <pc:sldMk cId="538466826" sldId="428"/>
            <ac:picMk id="4" creationId="{00000000-0000-0000-0000-000000000000}"/>
          </ac:picMkLst>
        </pc:picChg>
      </pc:sldChg>
    </pc:docChg>
  </pc:docChgLst>
  <pc:docChgLst>
    <pc:chgData name="KALEMI NICOLE [PS0102949]" userId="S::s294256@ds.units.it::06043986-b341-4a5b-b4d4-d010690167d3" providerId="AD" clId="Web-{53FB03AE-EBC9-4F21-954C-C281F6A07554}"/>
    <pc:docChg chg="modSld">
      <pc:chgData name="KALEMI NICOLE [PS0102949]" userId="S::s294256@ds.units.it::06043986-b341-4a5b-b4d4-d010690167d3" providerId="AD" clId="Web-{53FB03AE-EBC9-4F21-954C-C281F6A07554}" dt="2023-10-27T09:25:51.445" v="1" actId="1076"/>
      <pc:docMkLst>
        <pc:docMk/>
      </pc:docMkLst>
      <pc:sldChg chg="modSp">
        <pc:chgData name="KALEMI NICOLE [PS0102949]" userId="S::s294256@ds.units.it::06043986-b341-4a5b-b4d4-d010690167d3" providerId="AD" clId="Web-{53FB03AE-EBC9-4F21-954C-C281F6A07554}" dt="2023-10-27T09:25:51.445" v="1" actId="1076"/>
        <pc:sldMkLst>
          <pc:docMk/>
          <pc:sldMk cId="2730324239" sldId="264"/>
        </pc:sldMkLst>
        <pc:graphicFrameChg chg="mod">
          <ac:chgData name="KALEMI NICOLE [PS0102949]" userId="S::s294256@ds.units.it::06043986-b341-4a5b-b4d4-d010690167d3" providerId="AD" clId="Web-{53FB03AE-EBC9-4F21-954C-C281F6A07554}" dt="2023-10-27T09:25:51.445" v="1" actId="1076"/>
          <ac:graphicFrameMkLst>
            <pc:docMk/>
            <pc:sldMk cId="2730324239" sldId="264"/>
            <ac:graphicFrameMk id="4" creationId="{00000000-0000-0000-0000-000000000000}"/>
          </ac:graphicFrameMkLst>
        </pc:graphicFrameChg>
      </pc:sldChg>
    </pc:docChg>
  </pc:docChgLst>
  <pc:docChgLst>
    <pc:chgData name="ZANON ALICE [PS0102976]" userId="S::s308520@ds.units.it::6311a4f5-6530-4971-ab05-2e52856591bf" providerId="AD" clId="Web-{F1F45352-B639-45DD-B084-F25331DD1068}"/>
    <pc:docChg chg="modSld">
      <pc:chgData name="ZANON ALICE [PS0102976]" userId="S::s308520@ds.units.it::6311a4f5-6530-4971-ab05-2e52856591bf" providerId="AD" clId="Web-{F1F45352-B639-45DD-B084-F25331DD1068}" dt="2023-11-07T13:44:53.452" v="3" actId="1076"/>
      <pc:docMkLst>
        <pc:docMk/>
      </pc:docMkLst>
      <pc:sldChg chg="modSp">
        <pc:chgData name="ZANON ALICE [PS0102976]" userId="S::s308520@ds.units.it::6311a4f5-6530-4971-ab05-2e52856591bf" providerId="AD" clId="Web-{F1F45352-B639-45DD-B084-F25331DD1068}" dt="2023-11-07T13:44:53.452" v="3" actId="1076"/>
        <pc:sldMkLst>
          <pc:docMk/>
          <pc:sldMk cId="538466826" sldId="428"/>
        </pc:sldMkLst>
        <pc:picChg chg="mod">
          <ac:chgData name="ZANON ALICE [PS0102976]" userId="S::s308520@ds.units.it::6311a4f5-6530-4971-ab05-2e52856591bf" providerId="AD" clId="Web-{F1F45352-B639-45DD-B084-F25331DD1068}" dt="2023-11-07T13:44:53.452" v="3" actId="1076"/>
          <ac:picMkLst>
            <pc:docMk/>
            <pc:sldMk cId="538466826" sldId="428"/>
            <ac:picMk id="4" creationId="{00000000-0000-0000-0000-000000000000}"/>
          </ac:picMkLst>
        </pc:picChg>
      </pc:sldChg>
    </pc:docChg>
  </pc:docChgLst>
  <pc:docChgLst>
    <pc:chgData name="BOMBEN MARTINA EMMA [PS0102762]" userId="S::s306806@ds.units.it::d39d22a7-442d-479a-b213-9c8705b1e6e7" providerId="AD" clId="Web-{F3EE19C5-BA71-42E2-8917-7D4884392C04}"/>
    <pc:docChg chg="modSld">
      <pc:chgData name="BOMBEN MARTINA EMMA [PS0102762]" userId="S::s306806@ds.units.it::d39d22a7-442d-479a-b213-9c8705b1e6e7" providerId="AD" clId="Web-{F3EE19C5-BA71-42E2-8917-7D4884392C04}" dt="2023-10-26T15:35:45.469" v="0" actId="14100"/>
      <pc:docMkLst>
        <pc:docMk/>
      </pc:docMkLst>
      <pc:sldChg chg="modSp">
        <pc:chgData name="BOMBEN MARTINA EMMA [PS0102762]" userId="S::s306806@ds.units.it::d39d22a7-442d-479a-b213-9c8705b1e6e7" providerId="AD" clId="Web-{F3EE19C5-BA71-42E2-8917-7D4884392C04}" dt="2023-10-26T15:35:45.469" v="0" actId="14100"/>
        <pc:sldMkLst>
          <pc:docMk/>
          <pc:sldMk cId="538466826" sldId="428"/>
        </pc:sldMkLst>
        <pc:picChg chg="mod">
          <ac:chgData name="BOMBEN MARTINA EMMA [PS0102762]" userId="S::s306806@ds.units.it::d39d22a7-442d-479a-b213-9c8705b1e6e7" providerId="AD" clId="Web-{F3EE19C5-BA71-42E2-8917-7D4884392C04}" dt="2023-10-26T15:35:45.469" v="0" actId="14100"/>
          <ac:picMkLst>
            <pc:docMk/>
            <pc:sldMk cId="538466826" sldId="428"/>
            <ac:picMk id="4" creationId="{00000000-0000-0000-0000-000000000000}"/>
          </ac:picMkLst>
        </pc:picChg>
      </pc:sldChg>
    </pc:docChg>
  </pc:docChgLst>
  <pc:docChgLst>
    <pc:chgData name="ZANON ALICE [PS0102976]" userId="S::s308520@ds.units.it::6311a4f5-6530-4971-ab05-2e52856591bf" providerId="AD" clId="Web-{49A74C45-F236-43C5-960B-477005AE8214}"/>
    <pc:docChg chg="modSld">
      <pc:chgData name="ZANON ALICE [PS0102976]" userId="S::s308520@ds.units.it::6311a4f5-6530-4971-ab05-2e52856591bf" providerId="AD" clId="Web-{49A74C45-F236-43C5-960B-477005AE8214}" dt="2023-11-07T09:32:51.856" v="4" actId="20577"/>
      <pc:docMkLst>
        <pc:docMk/>
      </pc:docMkLst>
      <pc:sldChg chg="modSp">
        <pc:chgData name="ZANON ALICE [PS0102976]" userId="S::s308520@ds.units.it::6311a4f5-6530-4971-ab05-2e52856591bf" providerId="AD" clId="Web-{49A74C45-F236-43C5-960B-477005AE8214}" dt="2023-11-07T09:32:51.856" v="4" actId="20577"/>
        <pc:sldMkLst>
          <pc:docMk/>
          <pc:sldMk cId="1707062015" sldId="474"/>
        </pc:sldMkLst>
        <pc:spChg chg="mod">
          <ac:chgData name="ZANON ALICE [PS0102976]" userId="S::s308520@ds.units.it::6311a4f5-6530-4971-ab05-2e52856591bf" providerId="AD" clId="Web-{49A74C45-F236-43C5-960B-477005AE8214}" dt="2023-11-07T09:32:51.856" v="4" actId="20577"/>
          <ac:spMkLst>
            <pc:docMk/>
            <pc:sldMk cId="1707062015" sldId="474"/>
            <ac:spMk id="3" creationId="{DD201885-A91A-4A64-A4D8-B11712E06999}"/>
          </ac:spMkLst>
        </pc:spChg>
      </pc:sldChg>
    </pc:docChg>
  </pc:docChgLst>
  <pc:docChgLst>
    <pc:chgData name="BUCCARELLA ALICE [PS0102768]" userId="S::s309995@ds.units.it::5734c9c7-6aff-488a-9e84-2177aa1df7ec" providerId="AD" clId="Web-{DDE54355-9676-4126-8493-D187927D7425}"/>
    <pc:docChg chg="modSld">
      <pc:chgData name="BUCCARELLA ALICE [PS0102768]" userId="S::s309995@ds.units.it::5734c9c7-6aff-488a-9e84-2177aa1df7ec" providerId="AD" clId="Web-{DDE54355-9676-4126-8493-D187927D7425}" dt="2023-11-07T15:03:32.191" v="5"/>
      <pc:docMkLst>
        <pc:docMk/>
      </pc:docMkLst>
      <pc:sldChg chg="modSp">
        <pc:chgData name="BUCCARELLA ALICE [PS0102768]" userId="S::s309995@ds.units.it::5734c9c7-6aff-488a-9e84-2177aa1df7ec" providerId="AD" clId="Web-{DDE54355-9676-4126-8493-D187927D7425}" dt="2023-11-07T15:03:32.191" v="5"/>
        <pc:sldMkLst>
          <pc:docMk/>
          <pc:sldMk cId="538466826" sldId="428"/>
        </pc:sldMkLst>
        <pc:picChg chg="mod modCrop">
          <ac:chgData name="BUCCARELLA ALICE [PS0102768]" userId="S::s309995@ds.units.it::5734c9c7-6aff-488a-9e84-2177aa1df7ec" providerId="AD" clId="Web-{DDE54355-9676-4126-8493-D187927D7425}" dt="2023-11-07T15:03:32.191" v="5"/>
          <ac:picMkLst>
            <pc:docMk/>
            <pc:sldMk cId="538466826" sldId="428"/>
            <ac:picMk id="4" creationId="{00000000-0000-0000-0000-000000000000}"/>
          </ac:picMkLst>
        </pc:picChg>
      </pc:sldChg>
      <pc:sldChg chg="modSp">
        <pc:chgData name="BUCCARELLA ALICE [PS0102768]" userId="S::s309995@ds.units.it::5734c9c7-6aff-488a-9e84-2177aa1df7ec" providerId="AD" clId="Web-{DDE54355-9676-4126-8493-D187927D7425}" dt="2023-11-07T14:51:54.010" v="1" actId="1076"/>
        <pc:sldMkLst>
          <pc:docMk/>
          <pc:sldMk cId="1401212137" sldId="436"/>
        </pc:sldMkLst>
        <pc:graphicFrameChg chg="mod">
          <ac:chgData name="BUCCARELLA ALICE [PS0102768]" userId="S::s309995@ds.units.it::5734c9c7-6aff-488a-9e84-2177aa1df7ec" providerId="AD" clId="Web-{DDE54355-9676-4126-8493-D187927D7425}" dt="2023-11-07T14:51:54.010" v="1" actId="1076"/>
          <ac:graphicFrameMkLst>
            <pc:docMk/>
            <pc:sldMk cId="1401212137" sldId="436"/>
            <ac:graphicFrameMk id="4" creationId="{00000000-0000-0000-0000-000000000000}"/>
          </ac:graphicFrameMkLst>
        </pc:graphicFrameChg>
      </pc:sldChg>
    </pc:docChg>
  </pc:docChgLst>
  <pc:docChgLst>
    <pc:chgData name="PAGANO GIORGIA [PS0102915]" userId="S::s304628@ds.units.it::49389853-6c89-4516-af3b-6d823041baca" providerId="AD" clId="Web-{03397945-02A9-46D4-B48E-627370FBA883}"/>
    <pc:docChg chg="modSld">
      <pc:chgData name="PAGANO GIORGIA [PS0102915]" userId="S::s304628@ds.units.it::49389853-6c89-4516-af3b-6d823041baca" providerId="AD" clId="Web-{03397945-02A9-46D4-B48E-627370FBA883}" dt="2023-10-28T13:44:09.382" v="2" actId="1076"/>
      <pc:docMkLst>
        <pc:docMk/>
      </pc:docMkLst>
      <pc:sldChg chg="modSp">
        <pc:chgData name="PAGANO GIORGIA [PS0102915]" userId="S::s304628@ds.units.it::49389853-6c89-4516-af3b-6d823041baca" providerId="AD" clId="Web-{03397945-02A9-46D4-B48E-627370FBA883}" dt="2023-10-28T13:44:09.382" v="2" actId="1076"/>
        <pc:sldMkLst>
          <pc:docMk/>
          <pc:sldMk cId="538466826" sldId="428"/>
        </pc:sldMkLst>
        <pc:picChg chg="mod">
          <ac:chgData name="PAGANO GIORGIA [PS0102915]" userId="S::s304628@ds.units.it::49389853-6c89-4516-af3b-6d823041baca" providerId="AD" clId="Web-{03397945-02A9-46D4-B48E-627370FBA883}" dt="2023-10-28T13:44:09.382" v="2" actId="1076"/>
          <ac:picMkLst>
            <pc:docMk/>
            <pc:sldMk cId="538466826" sldId="428"/>
            <ac:picMk id="4" creationId="{00000000-0000-0000-0000-000000000000}"/>
          </ac:picMkLst>
        </pc:picChg>
      </pc:sldChg>
    </pc:docChg>
  </pc:docChgLst>
  <pc:docChgLst>
    <pc:chgData name="GABRIELI LORENZO [PS0102897]" userId="S::s293224@ds.units.it::bfb51f20-6bca-4017-ae76-f01e3456b103" providerId="AD" clId="Web-{C8E4AC1C-EB13-4319-A0AF-B320D1C6B846}"/>
    <pc:docChg chg="sldOrd">
      <pc:chgData name="GABRIELI LORENZO [PS0102897]" userId="S::s293224@ds.units.it::bfb51f20-6bca-4017-ae76-f01e3456b103" providerId="AD" clId="Web-{C8E4AC1C-EB13-4319-A0AF-B320D1C6B846}" dt="2023-11-04T09:45:30.980" v="0"/>
      <pc:docMkLst>
        <pc:docMk/>
      </pc:docMkLst>
      <pc:sldChg chg="ord">
        <pc:chgData name="GABRIELI LORENZO [PS0102897]" userId="S::s293224@ds.units.it::bfb51f20-6bca-4017-ae76-f01e3456b103" providerId="AD" clId="Web-{C8E4AC1C-EB13-4319-A0AF-B320D1C6B846}" dt="2023-11-04T09:45:30.980" v="0"/>
        <pc:sldMkLst>
          <pc:docMk/>
          <pc:sldMk cId="2730324239" sldId="264"/>
        </pc:sldMkLst>
      </pc:sldChg>
    </pc:docChg>
  </pc:docChgLst>
  <pc:docChgLst>
    <pc:chgData name="FAVARETTO ANNA [PS0102886]" userId="S::s309873@ds.units.it::b46a3909-31ab-4015-85c1-00563773859b" providerId="AD" clId="Web-{5A309294-137F-4487-9922-5A5FDE58A566}"/>
    <pc:docChg chg="modSld">
      <pc:chgData name="FAVARETTO ANNA [PS0102886]" userId="S::s309873@ds.units.it::b46a3909-31ab-4015-85c1-00563773859b" providerId="AD" clId="Web-{5A309294-137F-4487-9922-5A5FDE58A566}" dt="2023-11-07T16:39:57.711" v="1" actId="14100"/>
      <pc:docMkLst>
        <pc:docMk/>
      </pc:docMkLst>
      <pc:sldChg chg="modSp">
        <pc:chgData name="FAVARETTO ANNA [PS0102886]" userId="S::s309873@ds.units.it::b46a3909-31ab-4015-85c1-00563773859b" providerId="AD" clId="Web-{5A309294-137F-4487-9922-5A5FDE58A566}" dt="2023-11-07T16:39:57.711" v="1" actId="14100"/>
        <pc:sldMkLst>
          <pc:docMk/>
          <pc:sldMk cId="538466826" sldId="428"/>
        </pc:sldMkLst>
        <pc:picChg chg="mod">
          <ac:chgData name="FAVARETTO ANNA [PS0102886]" userId="S::s309873@ds.units.it::b46a3909-31ab-4015-85c1-00563773859b" providerId="AD" clId="Web-{5A309294-137F-4487-9922-5A5FDE58A566}" dt="2023-11-07T16:39:57.711" v="1" actId="14100"/>
          <ac:picMkLst>
            <pc:docMk/>
            <pc:sldMk cId="538466826" sldId="428"/>
            <ac:picMk id="4" creationId="{00000000-0000-0000-0000-000000000000}"/>
          </ac:picMkLst>
        </pc:picChg>
      </pc:sldChg>
    </pc:docChg>
  </pc:docChgLst>
  <pc:docChgLst>
    <pc:chgData name="ZANON ALICE [PS0102976]" userId="S::s308520@ds.units.it::6311a4f5-6530-4971-ab05-2e52856591bf" providerId="AD" clId="Web-{7D85E1D6-DFAB-4FD2-BCEC-0ECFC5A4BAB8}"/>
    <pc:docChg chg="modSld">
      <pc:chgData name="ZANON ALICE [PS0102976]" userId="S::s308520@ds.units.it::6311a4f5-6530-4971-ab05-2e52856591bf" providerId="AD" clId="Web-{7D85E1D6-DFAB-4FD2-BCEC-0ECFC5A4BAB8}" dt="2023-11-08T10:19:11.170" v="1" actId="14100"/>
      <pc:docMkLst>
        <pc:docMk/>
      </pc:docMkLst>
      <pc:sldChg chg="modSp">
        <pc:chgData name="ZANON ALICE [PS0102976]" userId="S::s308520@ds.units.it::6311a4f5-6530-4971-ab05-2e52856591bf" providerId="AD" clId="Web-{7D85E1D6-DFAB-4FD2-BCEC-0ECFC5A4BAB8}" dt="2023-11-08T10:19:11.170" v="1" actId="14100"/>
        <pc:sldMkLst>
          <pc:docMk/>
          <pc:sldMk cId="2730324239" sldId="264"/>
        </pc:sldMkLst>
        <pc:spChg chg="mod">
          <ac:chgData name="ZANON ALICE [PS0102976]" userId="S::s308520@ds.units.it::6311a4f5-6530-4971-ab05-2e52856591bf" providerId="AD" clId="Web-{7D85E1D6-DFAB-4FD2-BCEC-0ECFC5A4BAB8}" dt="2023-11-08T10:19:11.170" v="1" actId="14100"/>
          <ac:spMkLst>
            <pc:docMk/>
            <pc:sldMk cId="2730324239" sldId="264"/>
            <ac:spMk id="3" creationId="{00000000-0000-0000-0000-000000000000}"/>
          </ac:spMkLst>
        </pc:spChg>
      </pc:sldChg>
    </pc:docChg>
  </pc:docChgLst>
  <pc:docChgLst>
    <pc:chgData name="FANZELLA GIULIA [PS0102816]" userId="S::s307462@ds.units.it::87d1e39d-9e60-427b-a9ba-ade99f5a21aa" providerId="AD" clId="Web-{384EF982-65C5-4B03-928A-93AAEB2691F8}"/>
    <pc:docChg chg="modSld">
      <pc:chgData name="FANZELLA GIULIA [PS0102816]" userId="S::s307462@ds.units.it::87d1e39d-9e60-427b-a9ba-ade99f5a21aa" providerId="AD" clId="Web-{384EF982-65C5-4B03-928A-93AAEB2691F8}" dt="2023-11-03T16:55:11.874" v="0" actId="1076"/>
      <pc:docMkLst>
        <pc:docMk/>
      </pc:docMkLst>
      <pc:sldChg chg="modSp">
        <pc:chgData name="FANZELLA GIULIA [PS0102816]" userId="S::s307462@ds.units.it::87d1e39d-9e60-427b-a9ba-ade99f5a21aa" providerId="AD" clId="Web-{384EF982-65C5-4B03-928A-93AAEB2691F8}" dt="2023-11-03T16:55:11.874" v="0" actId="1076"/>
        <pc:sldMkLst>
          <pc:docMk/>
          <pc:sldMk cId="3706458657" sldId="262"/>
        </pc:sldMkLst>
        <pc:picChg chg="mod">
          <ac:chgData name="FANZELLA GIULIA [PS0102816]" userId="S::s307462@ds.units.it::87d1e39d-9e60-427b-a9ba-ade99f5a21aa" providerId="AD" clId="Web-{384EF982-65C5-4B03-928A-93AAEB2691F8}" dt="2023-11-03T16:55:11.874" v="0" actId="1076"/>
          <ac:picMkLst>
            <pc:docMk/>
            <pc:sldMk cId="3706458657" sldId="262"/>
            <ac:picMk id="4" creationId="{00000000-0000-0000-0000-000000000000}"/>
          </ac:picMkLst>
        </pc:picChg>
      </pc:sldChg>
    </pc:docChg>
  </pc:docChgLst>
  <pc:docChgLst>
    <pc:chgData name="VELARDO AURORA [PS0102867]" userId="S::s309194@ds.units.it::8ee513d3-5253-4bf7-857f-cbf0448e10c4" providerId="AD" clId="Web-{063A7D03-A372-4559-9FAD-FA90AF8F5171}"/>
    <pc:docChg chg="modSld">
      <pc:chgData name="VELARDO AURORA [PS0102867]" userId="S::s309194@ds.units.it::8ee513d3-5253-4bf7-857f-cbf0448e10c4" providerId="AD" clId="Web-{063A7D03-A372-4559-9FAD-FA90AF8F5171}" dt="2023-11-07T15:47:44.288" v="1"/>
      <pc:docMkLst>
        <pc:docMk/>
      </pc:docMkLst>
      <pc:sldChg chg="modSp">
        <pc:chgData name="VELARDO AURORA [PS0102867]" userId="S::s309194@ds.units.it::8ee513d3-5253-4bf7-857f-cbf0448e10c4" providerId="AD" clId="Web-{063A7D03-A372-4559-9FAD-FA90AF8F5171}" dt="2023-11-07T15:47:44.288" v="1"/>
        <pc:sldMkLst>
          <pc:docMk/>
          <pc:sldMk cId="538466826" sldId="428"/>
        </pc:sldMkLst>
        <pc:picChg chg="mod modCrop">
          <ac:chgData name="VELARDO AURORA [PS0102867]" userId="S::s309194@ds.units.it::8ee513d3-5253-4bf7-857f-cbf0448e10c4" providerId="AD" clId="Web-{063A7D03-A372-4559-9FAD-FA90AF8F5171}" dt="2023-11-07T15:47:44.288" v="1"/>
          <ac:picMkLst>
            <pc:docMk/>
            <pc:sldMk cId="538466826" sldId="428"/>
            <ac:picMk id="4" creationId="{00000000-0000-0000-0000-000000000000}"/>
          </ac:picMkLst>
        </pc:picChg>
      </pc:sldChg>
    </pc:docChg>
  </pc:docChgLst>
  <pc:docChgLst>
    <pc:chgData name="BUCCARELLA ALICE [PS0102768]" userId="S::s309995@ds.units.it::5734c9c7-6aff-488a-9e84-2177aa1df7ec" providerId="AD" clId="Web-{F6F7789E-1491-493A-A1BB-E03382CF3046}"/>
    <pc:docChg chg="modSld">
      <pc:chgData name="BUCCARELLA ALICE [PS0102768]" userId="S::s309995@ds.units.it::5734c9c7-6aff-488a-9e84-2177aa1df7ec" providerId="AD" clId="Web-{F6F7789E-1491-493A-A1BB-E03382CF3046}" dt="2023-11-06T17:34:48.386" v="9" actId="14100"/>
      <pc:docMkLst>
        <pc:docMk/>
      </pc:docMkLst>
      <pc:sldChg chg="modSp">
        <pc:chgData name="BUCCARELLA ALICE [PS0102768]" userId="S::s309995@ds.units.it::5734c9c7-6aff-488a-9e84-2177aa1df7ec" providerId="AD" clId="Web-{F6F7789E-1491-493A-A1BB-E03382CF3046}" dt="2023-11-06T16:39:07.083" v="1" actId="1076"/>
        <pc:sldMkLst>
          <pc:docMk/>
          <pc:sldMk cId="3233351024" sldId="268"/>
        </pc:sldMkLst>
        <pc:spChg chg="mod">
          <ac:chgData name="BUCCARELLA ALICE [PS0102768]" userId="S::s309995@ds.units.it::5734c9c7-6aff-488a-9e84-2177aa1df7ec" providerId="AD" clId="Web-{F6F7789E-1491-493A-A1BB-E03382CF3046}" dt="2023-11-06T16:39:07.083" v="1" actId="1076"/>
          <ac:spMkLst>
            <pc:docMk/>
            <pc:sldMk cId="3233351024" sldId="268"/>
            <ac:spMk id="3" creationId="{00000000-0000-0000-0000-000000000000}"/>
          </ac:spMkLst>
        </pc:spChg>
      </pc:sldChg>
      <pc:sldChg chg="modSp">
        <pc:chgData name="BUCCARELLA ALICE [PS0102768]" userId="S::s309995@ds.units.it::5734c9c7-6aff-488a-9e84-2177aa1df7ec" providerId="AD" clId="Web-{F6F7789E-1491-493A-A1BB-E03382CF3046}" dt="2023-11-06T16:15:57.128" v="0" actId="1076"/>
        <pc:sldMkLst>
          <pc:docMk/>
          <pc:sldMk cId="2309785741" sldId="388"/>
        </pc:sldMkLst>
        <pc:picChg chg="mod">
          <ac:chgData name="BUCCARELLA ALICE [PS0102768]" userId="S::s309995@ds.units.it::5734c9c7-6aff-488a-9e84-2177aa1df7ec" providerId="AD" clId="Web-{F6F7789E-1491-493A-A1BB-E03382CF3046}" dt="2023-11-06T16:15:57.128" v="0" actId="1076"/>
          <ac:picMkLst>
            <pc:docMk/>
            <pc:sldMk cId="2309785741" sldId="388"/>
            <ac:picMk id="4" creationId="{00000000-0000-0000-0000-000000000000}"/>
          </ac:picMkLst>
        </pc:picChg>
      </pc:sldChg>
      <pc:sldChg chg="modSp">
        <pc:chgData name="BUCCARELLA ALICE [PS0102768]" userId="S::s309995@ds.units.it::5734c9c7-6aff-488a-9e84-2177aa1df7ec" providerId="AD" clId="Web-{F6F7789E-1491-493A-A1BB-E03382CF3046}" dt="2023-11-06T17:34:48.386" v="9" actId="14100"/>
        <pc:sldMkLst>
          <pc:docMk/>
          <pc:sldMk cId="2554180984" sldId="455"/>
        </pc:sldMkLst>
        <pc:picChg chg="mod">
          <ac:chgData name="BUCCARELLA ALICE [PS0102768]" userId="S::s309995@ds.units.it::5734c9c7-6aff-488a-9e84-2177aa1df7ec" providerId="AD" clId="Web-{F6F7789E-1491-493A-A1BB-E03382CF3046}" dt="2023-11-06T17:34:48.386" v="9" actId="14100"/>
          <ac:picMkLst>
            <pc:docMk/>
            <pc:sldMk cId="2554180984" sldId="455"/>
            <ac:picMk id="4" creationId="{27980497-3066-359E-AA0A-108AED50FB14}"/>
          </ac:picMkLst>
        </pc:picChg>
      </pc:sldChg>
    </pc:docChg>
  </pc:docChgLst>
  <pc:docChgLst>
    <pc:chgData name="MICHELUZ MARTA [PS0102925]" userId="S::s307178@ds.units.it::685d8bf4-cc19-449d-bd06-a25ac83b665b" providerId="AD" clId="Web-{EE572571-FD2C-4D62-9A53-3AB297EA7195}"/>
    <pc:docChg chg="modSld">
      <pc:chgData name="MICHELUZ MARTA [PS0102925]" userId="S::s307178@ds.units.it::685d8bf4-cc19-449d-bd06-a25ac83b665b" providerId="AD" clId="Web-{EE572571-FD2C-4D62-9A53-3AB297EA7195}" dt="2023-11-04T09:04:58.229" v="1" actId="1076"/>
      <pc:docMkLst>
        <pc:docMk/>
      </pc:docMkLst>
      <pc:sldChg chg="modSp">
        <pc:chgData name="MICHELUZ MARTA [PS0102925]" userId="S::s307178@ds.units.it::685d8bf4-cc19-449d-bd06-a25ac83b665b" providerId="AD" clId="Web-{EE572571-FD2C-4D62-9A53-3AB297EA7195}" dt="2023-11-04T09:04:58.229" v="1" actId="1076"/>
        <pc:sldMkLst>
          <pc:docMk/>
          <pc:sldMk cId="538466826" sldId="428"/>
        </pc:sldMkLst>
        <pc:picChg chg="mod">
          <ac:chgData name="MICHELUZ MARTA [PS0102925]" userId="S::s307178@ds.units.it::685d8bf4-cc19-449d-bd06-a25ac83b665b" providerId="AD" clId="Web-{EE572571-FD2C-4D62-9A53-3AB297EA7195}" dt="2023-11-04T09:04:58.229" v="1" actId="1076"/>
          <ac:picMkLst>
            <pc:docMk/>
            <pc:sldMk cId="538466826" sldId="428"/>
            <ac:picMk id="4" creationId="{00000000-0000-0000-0000-000000000000}"/>
          </ac:picMkLst>
        </pc:picChg>
      </pc:sldChg>
    </pc:docChg>
  </pc:docChgLst>
  <pc:docChgLst>
    <pc:chgData name="COMISSO FEDERICA [PS0102776]" userId="S::s307606@ds.units.it::2b553a6b-423c-483f-8625-75e0be4de5c7" providerId="AD" clId="Web-{5FA5FAEB-EBC1-40E3-9492-FEB63D934395}"/>
    <pc:docChg chg="sldOrd">
      <pc:chgData name="COMISSO FEDERICA [PS0102776]" userId="S::s307606@ds.units.it::2b553a6b-423c-483f-8625-75e0be4de5c7" providerId="AD" clId="Web-{5FA5FAEB-EBC1-40E3-9492-FEB63D934395}" dt="2023-10-30T16:51:36.548" v="0"/>
      <pc:docMkLst>
        <pc:docMk/>
      </pc:docMkLst>
      <pc:sldChg chg="ord">
        <pc:chgData name="COMISSO FEDERICA [PS0102776]" userId="S::s307606@ds.units.it::2b553a6b-423c-483f-8625-75e0be4de5c7" providerId="AD" clId="Web-{5FA5FAEB-EBC1-40E3-9492-FEB63D934395}" dt="2023-10-30T16:51:36.548" v="0"/>
        <pc:sldMkLst>
          <pc:docMk/>
          <pc:sldMk cId="1067290373" sldId="259"/>
        </pc:sldMkLst>
      </pc:sldChg>
    </pc:docChg>
  </pc:docChgLst>
  <pc:docChgLst>
    <pc:chgData name="SERGIAMPIETRI ANDREA [PS0102912]" userId="S::s219023@ds.units.it::d8093b00-4fae-4dff-8c3a-c1ba7fbc9337" providerId="AD" clId="Web-{08B93D64-C5E6-4567-B317-A6BE005ED4BE}"/>
    <pc:docChg chg="addSld delSld">
      <pc:chgData name="SERGIAMPIETRI ANDREA [PS0102912]" userId="S::s219023@ds.units.it::d8093b00-4fae-4dff-8c3a-c1ba7fbc9337" providerId="AD" clId="Web-{08B93D64-C5E6-4567-B317-A6BE005ED4BE}" dt="2023-11-02T21:34:34.896" v="1"/>
      <pc:docMkLst>
        <pc:docMk/>
      </pc:docMkLst>
      <pc:sldChg chg="new del">
        <pc:chgData name="SERGIAMPIETRI ANDREA [PS0102912]" userId="S::s219023@ds.units.it::d8093b00-4fae-4dff-8c3a-c1ba7fbc9337" providerId="AD" clId="Web-{08B93D64-C5E6-4567-B317-A6BE005ED4BE}" dt="2023-11-02T21:34:34.896" v="1"/>
        <pc:sldMkLst>
          <pc:docMk/>
          <pc:sldMk cId="517533618" sldId="47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08_A2BD710F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03_3F9D8F0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44_F2B001A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9F_7549A98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A1_6F5127FE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22_A367B40A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B4_5384CCE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attrazione</c:v>
                </c:pt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0.7</c:v>
                </c:pt>
                <c:pt idx="5">
                  <c:v>0.8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B5-1E4A-BBBD-A3BE379E4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6204904"/>
        <c:axId val="2133914456"/>
      </c:lineChart>
      <c:catAx>
        <c:axId val="2146204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3914456"/>
        <c:crosses val="autoZero"/>
        <c:auto val="1"/>
        <c:lblAlgn val="ctr"/>
        <c:lblOffset val="100"/>
        <c:noMultiLvlLbl val="0"/>
      </c:catAx>
      <c:valAx>
        <c:axId val="2133914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62049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turkish nonsense words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4.5</c:v>
                </c:pt>
                <c:pt idx="4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A9-B645-BFA5-5BEB0EB2C3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chinese-like charcters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3.1</c:v>
                </c:pt>
                <c:pt idx="2">
                  <c:v>3.8</c:v>
                </c:pt>
                <c:pt idx="3">
                  <c:v>4.5999999999999996</c:v>
                </c:pt>
                <c:pt idx="4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A9-B645-BFA5-5BEB0EB2C3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photographs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2.2999999999999998</c:v>
                </c:pt>
                <c:pt idx="1">
                  <c:v>2.9</c:v>
                </c:pt>
                <c:pt idx="2">
                  <c:v>3.4</c:v>
                </c:pt>
                <c:pt idx="3">
                  <c:v>4.7</c:v>
                </c:pt>
                <c:pt idx="4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A9-B645-BFA5-5BEB0EB2C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5335928"/>
        <c:axId val="2089743896"/>
      </c:lineChart>
      <c:catAx>
        <c:axId val="2145335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9743896"/>
        <c:crosses val="autoZero"/>
        <c:auto val="1"/>
        <c:lblAlgn val="ctr"/>
        <c:lblOffset val="100"/>
        <c:noMultiLvlLbl val="0"/>
      </c:catAx>
      <c:valAx>
        <c:axId val="2089743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53359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stima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feedback +</c:v>
                </c:pt>
                <c:pt idx="1">
                  <c:v>feedback -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17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A-3246-A0C8-326E48F8D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186312"/>
        <c:axId val="-2118183352"/>
      </c:barChart>
      <c:catAx>
        <c:axId val="-2118186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8183352"/>
        <c:crosses val="autoZero"/>
        <c:auto val="1"/>
        <c:lblAlgn val="ctr"/>
        <c:lblOffset val="100"/>
        <c:noMultiLvlLbl val="0"/>
      </c:catAx>
      <c:valAx>
        <c:axId val="-2118183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81863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giudizio colpevolezza</c:v>
                </c:pt>
              </c:strCache>
            </c:strRef>
          </c:tx>
          <c:invertIfNegative val="0"/>
          <c:cat>
            <c:strRef>
              <c:f>Foglio1!$A$2:$A$4</c:f>
              <c:strCache>
                <c:ptCount val="3"/>
                <c:pt idx="0">
                  <c:v>non colpevole/colpevole</c:v>
                </c:pt>
                <c:pt idx="1">
                  <c:v>colpevole/non colpevole</c:v>
                </c:pt>
                <c:pt idx="2">
                  <c:v>random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45</c:v>
                </c:pt>
                <c:pt idx="1">
                  <c:v>70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E-2C49-8B4B-6C0D47818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4285528"/>
        <c:axId val="-2114494040"/>
      </c:barChart>
      <c:catAx>
        <c:axId val="-2114285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4494040"/>
        <c:crosses val="autoZero"/>
        <c:auto val="1"/>
        <c:lblAlgn val="ctr"/>
        <c:lblOffset val="100"/>
        <c:noMultiLvlLbl val="0"/>
      </c:catAx>
      <c:valAx>
        <c:axId val="-2114494040"/>
        <c:scaling>
          <c:orientation val="minMax"/>
          <c:min val="3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4285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giudizio colpevolezza</c:v>
                </c:pt>
              </c:strCache>
            </c:strRef>
          </c:tx>
          <c:invertIfNegative val="0"/>
          <c:cat>
            <c:strRef>
              <c:f>Foglio1!$A$2:$A$4</c:f>
              <c:strCache>
                <c:ptCount val="3"/>
                <c:pt idx="0">
                  <c:v>non colpevole/colpevole</c:v>
                </c:pt>
                <c:pt idx="1">
                  <c:v>colpevole/non colpevole</c:v>
                </c:pt>
                <c:pt idx="2">
                  <c:v>random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46</c:v>
                </c:pt>
                <c:pt idx="1">
                  <c:v>49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D-D247-8395-E98956E31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4873992"/>
        <c:axId val="-2114723096"/>
      </c:barChart>
      <c:catAx>
        <c:axId val="-2114873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4723096"/>
        <c:crosses val="autoZero"/>
        <c:auto val="1"/>
        <c:lblAlgn val="ctr"/>
        <c:lblOffset val="100"/>
        <c:noMultiLvlLbl val="0"/>
      </c:catAx>
      <c:valAx>
        <c:axId val="-2114723096"/>
        <c:scaling>
          <c:orientation val="minMax"/>
          <c:max val="75"/>
          <c:min val="3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4873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coraggioso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avventuroso</c:v>
                </c:pt>
                <c:pt idx="1">
                  <c:v>avventato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E6-EA4C-A918-85833B32D2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temerario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avventuroso</c:v>
                </c:pt>
                <c:pt idx="1">
                  <c:v>avventato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2.2000000000000002</c:v>
                </c:pt>
                <c:pt idx="1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E6-EA4C-A918-85833B32D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9924888"/>
        <c:axId val="-2115862408"/>
      </c:lineChart>
      <c:catAx>
        <c:axId val="2079924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5862408"/>
        <c:crosses val="autoZero"/>
        <c:auto val="1"/>
        <c:lblAlgn val="ctr"/>
        <c:lblOffset val="100"/>
        <c:noMultiLvlLbl val="0"/>
      </c:catAx>
      <c:valAx>
        <c:axId val="-2115862408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9924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stima: accetta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scelta:accetta</c:v>
                </c:pt>
                <c:pt idx="1">
                  <c:v>scelta: rifiuta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62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83-514E-8A70-9D97FEAA635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stima: rifiuta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scelta:accetta</c:v>
                </c:pt>
                <c:pt idx="1">
                  <c:v>scelta: rifiuta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38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83-514E-8A70-9D97FEAA6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4423144"/>
        <c:axId val="2144762680"/>
      </c:barChart>
      <c:catAx>
        <c:axId val="2144423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4762680"/>
        <c:crosses val="autoZero"/>
        <c:auto val="1"/>
        <c:lblAlgn val="ctr"/>
        <c:lblOffset val="100"/>
        <c:noMultiLvlLbl val="0"/>
      </c:catAx>
      <c:valAx>
        <c:axId val="2144762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4423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12C0F-C0F7-F749-83E9-89E71AD0124E}" type="datetimeFigureOut">
              <a:rPr lang="it-IT" smtClean="0"/>
              <a:t>13/11/2023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CEEAF-3AD3-7741-9653-43F792EC0C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74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CEEAF-3AD3-7741-9653-43F792EC0CA9}" type="slidenum">
              <a:rPr lang="it-IT" smtClean="0"/>
              <a:t>76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88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CEEAF-3AD3-7741-9653-43F792EC0CA9}" type="slidenum">
              <a:rPr lang="it-IT" smtClean="0"/>
              <a:t>90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69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11/13/2023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Impressioni</a:t>
            </a:r>
            <a:r>
              <a:rPr lang="en-US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indizi</a:t>
            </a:r>
          </a:p>
        </p:txBody>
      </p:sp>
    </p:spTree>
    <p:extLst>
      <p:ext uri="{BB962C8B-B14F-4D97-AF65-F5344CB8AC3E}">
        <p14:creationId xmlns:p14="http://schemas.microsoft.com/office/powerpoint/2010/main" val="420110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err="1"/>
              <a:t>Speed</a:t>
            </a:r>
            <a:r>
              <a:rPr lang="it-IT" b="1"/>
              <a:t> Date Experiment</a:t>
            </a:r>
          </a:p>
          <a:p>
            <a:endParaRPr lang="it-IT" b="1"/>
          </a:p>
          <a:p>
            <a:r>
              <a:rPr lang="it-IT" err="1"/>
              <a:t>N</a:t>
            </a:r>
            <a:r>
              <a:rPr lang="it-IT"/>
              <a:t> = 187 studenti (</a:t>
            </a:r>
            <a:r>
              <a:rPr lang="it-IT" err="1"/>
              <a:t>n</a:t>
            </a:r>
            <a:r>
              <a:rPr lang="it-IT"/>
              <a:t> = 93 donne, </a:t>
            </a:r>
            <a:r>
              <a:rPr lang="it-IT" err="1"/>
              <a:t>n</a:t>
            </a:r>
            <a:r>
              <a:rPr lang="it-IT"/>
              <a:t> = 94 uomini)</a:t>
            </a:r>
          </a:p>
          <a:p>
            <a:endParaRPr lang="it-IT"/>
          </a:p>
          <a:p>
            <a:r>
              <a:rPr lang="it-IT"/>
              <a:t>Esperimento in due fasi</a:t>
            </a:r>
          </a:p>
          <a:p>
            <a:endParaRPr lang="it-IT"/>
          </a:p>
          <a:p>
            <a:r>
              <a:rPr lang="it-IT" err="1"/>
              <a:t>Miusrazione</a:t>
            </a:r>
            <a:r>
              <a:rPr lang="it-IT"/>
              <a:t> 1 (self) </a:t>
            </a:r>
            <a:r>
              <a:rPr lang="mr-IN"/>
              <a:t>–</a:t>
            </a:r>
            <a:r>
              <a:rPr lang="it-IT"/>
              <a:t> </a:t>
            </a:r>
            <a:r>
              <a:rPr lang="it-IT" err="1"/>
              <a:t>Speed</a:t>
            </a:r>
            <a:r>
              <a:rPr lang="it-IT"/>
              <a:t> Date- Misurazione 2 (</a:t>
            </a:r>
            <a:r>
              <a:rPr lang="it-IT" err="1"/>
              <a:t>other</a:t>
            </a:r>
            <a:r>
              <a:rPr lang="it-IT"/>
              <a:t>)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9909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Falso consenso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err="1"/>
              <a:t>Ross</a:t>
            </a:r>
            <a:r>
              <a:rPr lang="it-IT"/>
              <a:t>, </a:t>
            </a:r>
            <a:r>
              <a:rPr lang="it-IT" err="1"/>
              <a:t>greene</a:t>
            </a:r>
            <a:r>
              <a:rPr lang="it-IT"/>
              <a:t> &amp; House 1977</a:t>
            </a:r>
          </a:p>
          <a:p>
            <a:endParaRPr lang="it-IT"/>
          </a:p>
          <a:p>
            <a:r>
              <a:rPr lang="it-IT"/>
              <a:t>Chiesero poi a tutti i partecipanti di stimare la probabilità che gli altri studenti accettassero/non accettassero di portare in giro il cartellone pubblicitario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78388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Falso consenso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2523085583"/>
              </p:ext>
            </p:extLst>
          </p:nvPr>
        </p:nvGraphicFramePr>
        <p:xfrm>
          <a:off x="1524000" y="189441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121213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Falso consenso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  <a:p>
            <a:r>
              <a:rPr lang="it-IT" dirty="0"/>
              <a:t>Egocentrismo cognitivo: utilizziamo l’informazione più accessibile (la nostra scelta) per stimare la scelta degli altri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49626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17316" r="-173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584991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4118" t="4920" r="-27227" b="-6096"/>
          <a:stretch/>
        </p:blipFill>
        <p:spPr>
          <a:xfrm rot="5400000">
            <a:off x="657691" y="211701"/>
            <a:ext cx="7882825" cy="7771238"/>
          </a:xfrm>
        </p:spPr>
      </p:pic>
    </p:spTree>
    <p:extLst>
      <p:ext uri="{BB962C8B-B14F-4D97-AF65-F5344CB8AC3E}">
        <p14:creationId xmlns:p14="http://schemas.microsoft.com/office/powerpoint/2010/main" val="53846682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Cerchiamo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ricerca</a:t>
            </a:r>
            <a:r>
              <a:rPr lang="en-US"/>
              <a:t> </a:t>
            </a:r>
            <a:r>
              <a:rPr lang="en-US" err="1"/>
              <a:t>coerenza</a:t>
            </a:r>
            <a:r>
              <a:rPr lang="en-US"/>
              <a:t> con le </a:t>
            </a:r>
            <a:r>
              <a:rPr lang="en-US" err="1"/>
              <a:t>ipotesi</a:t>
            </a:r>
            <a:endParaRPr lang="en-US"/>
          </a:p>
          <a:p>
            <a:endParaRPr lang="en-US"/>
          </a:p>
          <a:p>
            <a:r>
              <a:rPr lang="en-US" err="1"/>
              <a:t>Ipotesi</a:t>
            </a:r>
            <a:r>
              <a:rPr lang="en-US"/>
              <a:t>: </a:t>
            </a:r>
            <a:r>
              <a:rPr lang="en-US" err="1"/>
              <a:t>estroverso</a:t>
            </a:r>
            <a:endParaRPr lang="en-US"/>
          </a:p>
          <a:p>
            <a:endParaRPr lang="en-US"/>
          </a:p>
          <a:p>
            <a:r>
              <a:rPr lang="en-US"/>
              <a:t>Che </a:t>
            </a:r>
            <a:r>
              <a:rPr lang="en-US" err="1"/>
              <a:t>domanda</a:t>
            </a:r>
            <a:r>
              <a:rPr lang="en-US"/>
              <a:t> </a:t>
            </a:r>
            <a:r>
              <a:rPr lang="en-US" err="1"/>
              <a:t>poniamo</a:t>
            </a:r>
            <a:r>
              <a:rPr lang="en-US"/>
              <a:t>?</a:t>
            </a:r>
          </a:p>
          <a:p>
            <a:endParaRPr lang="en-US"/>
          </a:p>
          <a:p>
            <a:pPr lvl="1"/>
            <a:r>
              <a:rPr lang="en-US" err="1"/>
              <a:t>Quando</a:t>
            </a:r>
            <a:r>
              <a:rPr lang="en-US"/>
              <a:t> sei ad </a:t>
            </a:r>
            <a:r>
              <a:rPr lang="en-US" err="1"/>
              <a:t>una</a:t>
            </a:r>
            <a:r>
              <a:rPr lang="en-US"/>
              <a:t> festa, </a:t>
            </a:r>
            <a:r>
              <a:rPr lang="en-US" err="1"/>
              <a:t>parli</a:t>
            </a:r>
            <a:r>
              <a:rPr lang="en-US"/>
              <a:t> </a:t>
            </a:r>
            <a:r>
              <a:rPr lang="en-US" err="1"/>
              <a:t>tranquillamente</a:t>
            </a:r>
            <a:r>
              <a:rPr lang="en-US"/>
              <a:t> con tutti </a:t>
            </a:r>
            <a:r>
              <a:rPr lang="en-US" err="1"/>
              <a:t>quelli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non </a:t>
            </a:r>
            <a:r>
              <a:rPr lang="en-US" err="1"/>
              <a:t>conosci</a:t>
            </a:r>
            <a:r>
              <a:rPr lang="en-US"/>
              <a:t>?</a:t>
            </a:r>
          </a:p>
          <a:p>
            <a:pPr lvl="1"/>
            <a:endParaRPr lang="en-US"/>
          </a:p>
          <a:p>
            <a:pPr lvl="1"/>
            <a:r>
              <a:rPr lang="en-US" err="1"/>
              <a:t>Quando</a:t>
            </a:r>
            <a:r>
              <a:rPr lang="en-US"/>
              <a:t> sei ad </a:t>
            </a:r>
            <a:r>
              <a:rPr lang="en-US" err="1"/>
              <a:t>una</a:t>
            </a:r>
            <a:r>
              <a:rPr lang="en-US"/>
              <a:t> festa, </a:t>
            </a:r>
            <a:r>
              <a:rPr lang="en-US" err="1"/>
              <a:t>cerchi</a:t>
            </a:r>
            <a:r>
              <a:rPr lang="en-US"/>
              <a:t> di </a:t>
            </a:r>
            <a:r>
              <a:rPr lang="en-US" err="1"/>
              <a:t>passare</a:t>
            </a:r>
            <a:r>
              <a:rPr lang="en-US"/>
              <a:t> </a:t>
            </a:r>
            <a:r>
              <a:rPr lang="en-US" err="1"/>
              <a:t>inosservato</a:t>
            </a:r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964348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Cerchiamo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Siamo</a:t>
            </a:r>
            <a:r>
              <a:rPr lang="en-US"/>
              <a:t> in </a:t>
            </a:r>
            <a:r>
              <a:rPr lang="en-US" err="1"/>
              <a:t>grado</a:t>
            </a:r>
            <a:r>
              <a:rPr lang="en-US"/>
              <a:t> di </a:t>
            </a:r>
            <a:r>
              <a:rPr lang="en-US" err="1"/>
              <a:t>rievocare</a:t>
            </a:r>
            <a:r>
              <a:rPr lang="en-US"/>
              <a:t> </a:t>
            </a:r>
            <a:r>
              <a:rPr lang="en-US" err="1"/>
              <a:t>sia</a:t>
            </a:r>
            <a:r>
              <a:rPr lang="en-US"/>
              <a:t> </a:t>
            </a:r>
            <a:r>
              <a:rPr lang="en-US" err="1"/>
              <a:t>degli</a:t>
            </a:r>
            <a:r>
              <a:rPr lang="en-US"/>
              <a:t> </a:t>
            </a:r>
            <a:r>
              <a:rPr lang="en-US" err="1"/>
              <a:t>episodi</a:t>
            </a:r>
            <a:r>
              <a:rPr lang="en-US"/>
              <a:t> a </a:t>
            </a:r>
            <a:r>
              <a:rPr lang="en-US" err="1"/>
              <a:t>conferma</a:t>
            </a:r>
            <a:r>
              <a:rPr lang="en-US"/>
              <a:t> </a:t>
            </a:r>
            <a:r>
              <a:rPr lang="en-US" err="1"/>
              <a:t>dell’ipotesi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a </a:t>
            </a:r>
            <a:r>
              <a:rPr lang="en-US" err="1"/>
              <a:t>disconferma</a:t>
            </a:r>
            <a:r>
              <a:rPr lang="en-US"/>
              <a:t> </a:t>
            </a:r>
            <a:r>
              <a:rPr lang="en-US" err="1"/>
              <a:t>dell’ipotesi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0952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Cerchiamo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>
                <a:solidFill>
                  <a:srgbClr val="BFBFBF"/>
                </a:solidFill>
              </a:rPr>
              <a:t>Siamo</a:t>
            </a:r>
            <a:r>
              <a:rPr lang="en-US">
                <a:solidFill>
                  <a:srgbClr val="BFBFBF"/>
                </a:solidFill>
              </a:rPr>
              <a:t> in </a:t>
            </a:r>
            <a:r>
              <a:rPr lang="en-US" err="1">
                <a:solidFill>
                  <a:srgbClr val="BFBFBF"/>
                </a:solidFill>
              </a:rPr>
              <a:t>grado</a:t>
            </a:r>
            <a:r>
              <a:rPr lang="en-US">
                <a:solidFill>
                  <a:srgbClr val="BFBFBF"/>
                </a:solidFill>
              </a:rPr>
              <a:t> di </a:t>
            </a:r>
            <a:r>
              <a:rPr lang="en-US" err="1">
                <a:solidFill>
                  <a:srgbClr val="BFBFBF"/>
                </a:solidFill>
              </a:rPr>
              <a:t>rievocare</a:t>
            </a:r>
            <a:r>
              <a:rPr lang="en-US">
                <a:solidFill>
                  <a:srgbClr val="BFBFBF"/>
                </a:solidFill>
              </a:rPr>
              <a:t> </a:t>
            </a:r>
            <a:r>
              <a:rPr lang="en-US" err="1">
                <a:solidFill>
                  <a:srgbClr val="BFBFBF"/>
                </a:solidFill>
              </a:rPr>
              <a:t>sia</a:t>
            </a:r>
            <a:r>
              <a:rPr lang="en-US">
                <a:solidFill>
                  <a:srgbClr val="BFBFBF"/>
                </a:solidFill>
              </a:rPr>
              <a:t> </a:t>
            </a:r>
            <a:r>
              <a:rPr lang="en-US" err="1">
                <a:solidFill>
                  <a:srgbClr val="BFBFBF"/>
                </a:solidFill>
              </a:rPr>
              <a:t>degli</a:t>
            </a:r>
            <a:r>
              <a:rPr lang="en-US">
                <a:solidFill>
                  <a:srgbClr val="BFBFBF"/>
                </a:solidFill>
              </a:rPr>
              <a:t> </a:t>
            </a:r>
            <a:r>
              <a:rPr lang="en-US" err="1">
                <a:solidFill>
                  <a:srgbClr val="BFBFBF"/>
                </a:solidFill>
              </a:rPr>
              <a:t>episodi</a:t>
            </a:r>
            <a:r>
              <a:rPr lang="en-US">
                <a:solidFill>
                  <a:srgbClr val="BFBFBF"/>
                </a:solidFill>
              </a:rPr>
              <a:t> a </a:t>
            </a:r>
            <a:r>
              <a:rPr lang="en-US" err="1">
                <a:solidFill>
                  <a:srgbClr val="BFBFBF"/>
                </a:solidFill>
              </a:rPr>
              <a:t>conferma</a:t>
            </a:r>
            <a:r>
              <a:rPr lang="en-US">
                <a:solidFill>
                  <a:srgbClr val="BFBFBF"/>
                </a:solidFill>
              </a:rPr>
              <a:t> </a:t>
            </a:r>
            <a:r>
              <a:rPr lang="en-US" err="1">
                <a:solidFill>
                  <a:srgbClr val="BFBFBF"/>
                </a:solidFill>
              </a:rPr>
              <a:t>dell’ipotesi</a:t>
            </a:r>
            <a:r>
              <a:rPr lang="en-US">
                <a:solidFill>
                  <a:srgbClr val="BFBFBF"/>
                </a:solidFill>
              </a:rPr>
              <a:t> </a:t>
            </a:r>
            <a:r>
              <a:rPr lang="en-US" err="1">
                <a:solidFill>
                  <a:srgbClr val="BFBFBF"/>
                </a:solidFill>
              </a:rPr>
              <a:t>che</a:t>
            </a:r>
            <a:r>
              <a:rPr lang="en-US">
                <a:solidFill>
                  <a:srgbClr val="BFBFBF"/>
                </a:solidFill>
              </a:rPr>
              <a:t> a </a:t>
            </a:r>
            <a:r>
              <a:rPr lang="en-US" err="1">
                <a:solidFill>
                  <a:srgbClr val="BFBFBF"/>
                </a:solidFill>
              </a:rPr>
              <a:t>disconferma</a:t>
            </a:r>
            <a:r>
              <a:rPr lang="en-US">
                <a:solidFill>
                  <a:srgbClr val="BFBFBF"/>
                </a:solidFill>
              </a:rPr>
              <a:t> </a:t>
            </a:r>
            <a:r>
              <a:rPr lang="en-US" err="1">
                <a:solidFill>
                  <a:srgbClr val="BFBFBF"/>
                </a:solidFill>
              </a:rPr>
              <a:t>dell’ipotesi</a:t>
            </a:r>
            <a:endParaRPr lang="en-US">
              <a:solidFill>
                <a:srgbClr val="BFBFBF"/>
              </a:solidFill>
            </a:endParaRPr>
          </a:p>
          <a:p>
            <a:endParaRPr lang="en-US"/>
          </a:p>
          <a:p>
            <a:endParaRPr lang="en-US"/>
          </a:p>
          <a:p>
            <a:r>
              <a:rPr lang="en-US" err="1"/>
              <a:t>Quindi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tipo</a:t>
            </a:r>
            <a:r>
              <a:rPr lang="en-US"/>
              <a:t> di </a:t>
            </a:r>
            <a:r>
              <a:rPr lang="en-US" err="1"/>
              <a:t>domanda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ci </a:t>
            </a:r>
            <a:r>
              <a:rPr lang="en-US" err="1"/>
              <a:t>viene</a:t>
            </a:r>
            <a:r>
              <a:rPr lang="en-US"/>
              <a:t> </a:t>
            </a:r>
            <a:r>
              <a:rPr lang="en-US" err="1"/>
              <a:t>posta</a:t>
            </a:r>
            <a:r>
              <a:rPr lang="en-US"/>
              <a:t> ci </a:t>
            </a:r>
            <a:r>
              <a:rPr lang="en-US" err="1"/>
              <a:t>indurrà</a:t>
            </a:r>
            <a:r>
              <a:rPr lang="en-US"/>
              <a:t> a </a:t>
            </a:r>
            <a:r>
              <a:rPr lang="en-US" err="1"/>
              <a:t>rendere</a:t>
            </a:r>
            <a:r>
              <a:rPr lang="en-US"/>
              <a:t> </a:t>
            </a:r>
            <a:r>
              <a:rPr lang="en-US" err="1"/>
              <a:t>più</a:t>
            </a:r>
            <a:r>
              <a:rPr lang="en-US"/>
              <a:t> </a:t>
            </a:r>
            <a:r>
              <a:rPr lang="en-US" err="1"/>
              <a:t>accessibile</a:t>
            </a:r>
            <a:r>
              <a:rPr lang="en-US"/>
              <a:t> un </a:t>
            </a:r>
            <a:r>
              <a:rPr lang="en-US" err="1"/>
              <a:t>contenuto</a:t>
            </a:r>
            <a:r>
              <a:rPr lang="en-US"/>
              <a:t> </a:t>
            </a:r>
            <a:r>
              <a:rPr lang="en-US" err="1"/>
              <a:t>rispetto</a:t>
            </a:r>
            <a:r>
              <a:rPr lang="en-US"/>
              <a:t> </a:t>
            </a:r>
            <a:r>
              <a:rPr lang="en-US" err="1"/>
              <a:t>all’altro</a:t>
            </a:r>
            <a:r>
              <a:rPr lang="en-US"/>
              <a:t> (reality constrains) </a:t>
            </a:r>
          </a:p>
        </p:txBody>
      </p:sp>
    </p:spTree>
    <p:extLst>
      <p:ext uri="{BB962C8B-B14F-4D97-AF65-F5344CB8AC3E}">
        <p14:creationId xmlns:p14="http://schemas.microsoft.com/office/powerpoint/2010/main" val="90147499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Cerchiamo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Snyder &amp; Swann, 1978</a:t>
            </a:r>
          </a:p>
          <a:p>
            <a:endParaRPr lang="en-US"/>
          </a:p>
          <a:p>
            <a:r>
              <a:rPr lang="en-US"/>
              <a:t>‘studio </a:t>
            </a:r>
            <a:r>
              <a:rPr lang="en-US" err="1"/>
              <a:t>su</a:t>
            </a:r>
            <a:r>
              <a:rPr lang="en-US"/>
              <a:t> come le </a:t>
            </a:r>
            <a:r>
              <a:rPr lang="en-US" err="1"/>
              <a:t>persone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comprendono</a:t>
            </a:r>
            <a:r>
              <a:rPr lang="en-US"/>
              <a:t> a </a:t>
            </a:r>
            <a:r>
              <a:rPr lang="en-US" err="1"/>
              <a:t>vicenda</a:t>
            </a:r>
            <a:r>
              <a:rPr lang="en-US"/>
              <a:t>’</a:t>
            </a:r>
          </a:p>
          <a:p>
            <a:endParaRPr lang="en-US"/>
          </a:p>
          <a:p>
            <a:r>
              <a:rPr lang="en-US" err="1"/>
              <a:t>Cerca</a:t>
            </a:r>
            <a:r>
              <a:rPr lang="en-US"/>
              <a:t> di </a:t>
            </a:r>
            <a:r>
              <a:rPr lang="en-US" err="1"/>
              <a:t>capire</a:t>
            </a:r>
            <a:r>
              <a:rPr lang="en-US"/>
              <a:t> se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tuo</a:t>
            </a:r>
            <a:r>
              <a:rPr lang="en-US"/>
              <a:t> </a:t>
            </a:r>
            <a:r>
              <a:rPr lang="en-US" err="1"/>
              <a:t>interlocutore</a:t>
            </a:r>
            <a:r>
              <a:rPr lang="en-US"/>
              <a:t> </a:t>
            </a:r>
            <a:r>
              <a:rPr lang="en-US" err="1"/>
              <a:t>è</a:t>
            </a:r>
            <a:r>
              <a:rPr lang="en-US"/>
              <a:t> </a:t>
            </a:r>
            <a:r>
              <a:rPr lang="en-US" err="1"/>
              <a:t>estroverso</a:t>
            </a:r>
            <a:endParaRPr lang="en-US"/>
          </a:p>
          <a:p>
            <a:r>
              <a:rPr lang="en-US"/>
              <a:t>Vs.</a:t>
            </a:r>
          </a:p>
          <a:p>
            <a:r>
              <a:rPr lang="en-US" err="1"/>
              <a:t>Cerca</a:t>
            </a:r>
            <a:r>
              <a:rPr lang="en-US"/>
              <a:t> di </a:t>
            </a:r>
            <a:r>
              <a:rPr lang="en-US" err="1"/>
              <a:t>capire</a:t>
            </a:r>
            <a:r>
              <a:rPr lang="en-US"/>
              <a:t> se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tuo</a:t>
            </a:r>
            <a:r>
              <a:rPr lang="en-US"/>
              <a:t> </a:t>
            </a:r>
            <a:r>
              <a:rPr lang="en-US" err="1"/>
              <a:t>interlocutore</a:t>
            </a:r>
            <a:r>
              <a:rPr lang="en-US"/>
              <a:t> </a:t>
            </a:r>
            <a:r>
              <a:rPr lang="en-US" err="1"/>
              <a:t>è</a:t>
            </a:r>
            <a:r>
              <a:rPr lang="en-US"/>
              <a:t> </a:t>
            </a:r>
            <a:r>
              <a:rPr lang="en-US" err="1"/>
              <a:t>introverso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2100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Cerchiamo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Snyder &amp; Swann, 1978</a:t>
            </a:r>
          </a:p>
          <a:p>
            <a:endParaRPr lang="en-US"/>
          </a:p>
          <a:p>
            <a:r>
              <a:rPr lang="en-US" err="1"/>
              <a:t>Lista</a:t>
            </a:r>
            <a:r>
              <a:rPr lang="en-US"/>
              <a:t> di 26 </a:t>
            </a:r>
            <a:r>
              <a:rPr lang="en-US" err="1"/>
              <a:t>domande</a:t>
            </a:r>
            <a:endParaRPr lang="en-US"/>
          </a:p>
          <a:p>
            <a:endParaRPr lang="en-US"/>
          </a:p>
          <a:p>
            <a:r>
              <a:rPr lang="en-US" err="1"/>
              <a:t>Scegline</a:t>
            </a:r>
            <a:r>
              <a:rPr lang="en-US"/>
              <a:t> 12 per </a:t>
            </a:r>
            <a:r>
              <a:rPr lang="en-US" err="1"/>
              <a:t>giungere</a:t>
            </a:r>
            <a:r>
              <a:rPr lang="en-US"/>
              <a:t> </a:t>
            </a:r>
            <a:r>
              <a:rPr lang="en-US" err="1"/>
              <a:t>alla</a:t>
            </a:r>
            <a:r>
              <a:rPr lang="en-US"/>
              <a:t> </a:t>
            </a:r>
            <a:r>
              <a:rPr lang="en-US" err="1"/>
              <a:t>conclusione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9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/>
              <a:t>Misurazione 1: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  <a:p>
            <a:endParaRPr lang="it-IT"/>
          </a:p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397" y="2205178"/>
            <a:ext cx="4386350" cy="305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8574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Cerchiamo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Snyder &amp; Swann, 1978</a:t>
            </a:r>
          </a:p>
          <a:p>
            <a:endParaRPr lang="en-US"/>
          </a:p>
          <a:p>
            <a:pPr algn="ctr"/>
            <a:r>
              <a:rPr lang="en-US" err="1"/>
              <a:t>Lista</a:t>
            </a:r>
            <a:r>
              <a:rPr lang="en-US"/>
              <a:t> di 26 </a:t>
            </a:r>
            <a:r>
              <a:rPr lang="en-US" err="1"/>
              <a:t>domande</a:t>
            </a:r>
            <a:endParaRPr lang="en-US"/>
          </a:p>
          <a:p>
            <a:endParaRPr lang="en-US"/>
          </a:p>
          <a:p>
            <a:r>
              <a:rPr lang="en-US"/>
              <a:t>13 </a:t>
            </a:r>
            <a:r>
              <a:rPr lang="en-US" err="1"/>
              <a:t>riguardavano</a:t>
            </a:r>
            <a:r>
              <a:rPr lang="en-US"/>
              <a:t> </a:t>
            </a:r>
            <a:r>
              <a:rPr lang="en-US" err="1"/>
              <a:t>domande</a:t>
            </a:r>
            <a:r>
              <a:rPr lang="en-US"/>
              <a:t> legate </a:t>
            </a:r>
            <a:r>
              <a:rPr lang="en-US" err="1"/>
              <a:t>all’estroversione</a:t>
            </a:r>
            <a:r>
              <a:rPr lang="en-US"/>
              <a:t>: </a:t>
            </a:r>
            <a:r>
              <a:rPr lang="en-US" err="1"/>
              <a:t>ti</a:t>
            </a:r>
            <a:r>
              <a:rPr lang="en-US"/>
              <a:t> </a:t>
            </a:r>
            <a:r>
              <a:rPr lang="en-US" err="1"/>
              <a:t>piace</a:t>
            </a:r>
            <a:r>
              <a:rPr lang="en-US"/>
              <a:t> </a:t>
            </a:r>
            <a:r>
              <a:rPr lang="en-US" err="1"/>
              <a:t>conversare</a:t>
            </a:r>
            <a:r>
              <a:rPr lang="en-US"/>
              <a:t> con </a:t>
            </a:r>
            <a:r>
              <a:rPr lang="en-US" err="1"/>
              <a:t>persone</a:t>
            </a:r>
            <a:r>
              <a:rPr lang="en-US"/>
              <a:t> </a:t>
            </a:r>
            <a:r>
              <a:rPr lang="en-US" err="1"/>
              <a:t>nuove</a:t>
            </a:r>
            <a:r>
              <a:rPr lang="en-US"/>
              <a:t>?</a:t>
            </a:r>
          </a:p>
          <a:p>
            <a:endParaRPr lang="en-US"/>
          </a:p>
          <a:p>
            <a:r>
              <a:rPr lang="en-US"/>
              <a:t>13 </a:t>
            </a:r>
            <a:r>
              <a:rPr lang="en-US" err="1"/>
              <a:t>riguardavano</a:t>
            </a:r>
            <a:r>
              <a:rPr lang="en-US"/>
              <a:t> </a:t>
            </a:r>
            <a:r>
              <a:rPr lang="en-US" err="1"/>
              <a:t>domande</a:t>
            </a:r>
            <a:r>
              <a:rPr lang="en-US"/>
              <a:t> legate </a:t>
            </a:r>
            <a:r>
              <a:rPr lang="en-US" err="1"/>
              <a:t>all’introversione</a:t>
            </a:r>
            <a:r>
              <a:rPr lang="en-US"/>
              <a:t> </a:t>
            </a:r>
            <a:r>
              <a:rPr lang="en-US" err="1"/>
              <a:t>quando</a:t>
            </a:r>
            <a:r>
              <a:rPr lang="en-US"/>
              <a:t> in </a:t>
            </a:r>
            <a:r>
              <a:rPr lang="en-US" err="1"/>
              <a:t>presenza</a:t>
            </a:r>
            <a:r>
              <a:rPr lang="en-US"/>
              <a:t> di </a:t>
            </a:r>
            <a:r>
              <a:rPr lang="en-US" err="1"/>
              <a:t>altri</a:t>
            </a:r>
            <a:r>
              <a:rPr lang="en-US"/>
              <a:t> </a:t>
            </a:r>
            <a:r>
              <a:rPr lang="en-US" err="1"/>
              <a:t>ti</a:t>
            </a:r>
            <a:r>
              <a:rPr lang="en-US"/>
              <a:t> </a:t>
            </a:r>
            <a:r>
              <a:rPr lang="en-US" err="1"/>
              <a:t>senti</a:t>
            </a:r>
            <a:r>
              <a:rPr lang="en-US"/>
              <a:t> a </a:t>
            </a:r>
            <a:r>
              <a:rPr lang="en-US" err="1"/>
              <a:t>disagio</a:t>
            </a:r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119589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Cerchiamo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Snyder &amp; Swann, 1978</a:t>
            </a:r>
          </a:p>
          <a:p>
            <a:endParaRPr lang="en-US"/>
          </a:p>
          <a:p>
            <a:pPr algn="ctr"/>
            <a:r>
              <a:rPr lang="en-US" err="1"/>
              <a:t>Lista</a:t>
            </a:r>
            <a:r>
              <a:rPr lang="en-US"/>
              <a:t> di 26 </a:t>
            </a:r>
            <a:r>
              <a:rPr lang="en-US" err="1"/>
              <a:t>domande</a:t>
            </a:r>
            <a:endParaRPr lang="en-US"/>
          </a:p>
          <a:p>
            <a:endParaRPr lang="en-US"/>
          </a:p>
          <a:p>
            <a:r>
              <a:rPr lang="en-US"/>
              <a:t>Le </a:t>
            </a:r>
            <a:r>
              <a:rPr lang="en-US" err="1"/>
              <a:t>domande</a:t>
            </a:r>
            <a:r>
              <a:rPr lang="en-US"/>
              <a:t> </a:t>
            </a:r>
            <a:r>
              <a:rPr lang="en-US" err="1"/>
              <a:t>veniva</a:t>
            </a:r>
            <a:r>
              <a:rPr lang="en-US"/>
              <a:t> </a:t>
            </a:r>
            <a:r>
              <a:rPr lang="en-US" err="1"/>
              <a:t>selezionate</a:t>
            </a:r>
            <a:r>
              <a:rPr lang="en-US"/>
              <a:t> in </a:t>
            </a:r>
            <a:r>
              <a:rPr lang="en-US" err="1"/>
              <a:t>maniera</a:t>
            </a:r>
            <a:r>
              <a:rPr lang="en-US"/>
              <a:t> </a:t>
            </a:r>
            <a:r>
              <a:rPr lang="en-US" err="1"/>
              <a:t>coerente</a:t>
            </a:r>
            <a:r>
              <a:rPr lang="en-US"/>
              <a:t> con </a:t>
            </a:r>
            <a:r>
              <a:rPr lang="en-US" err="1"/>
              <a:t>l’ipotesi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2191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Cerchiamo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Snyder &amp; Swann, 1978</a:t>
            </a:r>
          </a:p>
          <a:p>
            <a:endParaRPr lang="en-US">
              <a:solidFill>
                <a:srgbClr val="BFBFBF"/>
              </a:solidFill>
            </a:endParaRPr>
          </a:p>
          <a:p>
            <a:pPr algn="ctr"/>
            <a:r>
              <a:rPr lang="en-US" err="1">
                <a:solidFill>
                  <a:srgbClr val="BFBFBF"/>
                </a:solidFill>
              </a:rPr>
              <a:t>Lista</a:t>
            </a:r>
            <a:r>
              <a:rPr lang="en-US">
                <a:solidFill>
                  <a:srgbClr val="BFBFBF"/>
                </a:solidFill>
              </a:rPr>
              <a:t> di 26 </a:t>
            </a:r>
            <a:r>
              <a:rPr lang="en-US" err="1">
                <a:solidFill>
                  <a:srgbClr val="BFBFBF"/>
                </a:solidFill>
              </a:rPr>
              <a:t>domande</a:t>
            </a:r>
            <a:endParaRPr lang="en-US">
              <a:solidFill>
                <a:srgbClr val="BFBFBF"/>
              </a:solidFill>
            </a:endParaRPr>
          </a:p>
          <a:p>
            <a:endParaRPr lang="en-US">
              <a:solidFill>
                <a:srgbClr val="BFBFBF"/>
              </a:solidFill>
            </a:endParaRPr>
          </a:p>
          <a:p>
            <a:r>
              <a:rPr lang="en-US">
                <a:solidFill>
                  <a:srgbClr val="BFBFBF"/>
                </a:solidFill>
              </a:rPr>
              <a:t>Le </a:t>
            </a:r>
            <a:r>
              <a:rPr lang="en-US" err="1">
                <a:solidFill>
                  <a:srgbClr val="BFBFBF"/>
                </a:solidFill>
              </a:rPr>
              <a:t>domande</a:t>
            </a:r>
            <a:r>
              <a:rPr lang="en-US">
                <a:solidFill>
                  <a:srgbClr val="BFBFBF"/>
                </a:solidFill>
              </a:rPr>
              <a:t> </a:t>
            </a:r>
            <a:r>
              <a:rPr lang="en-US" err="1">
                <a:solidFill>
                  <a:srgbClr val="BFBFBF"/>
                </a:solidFill>
              </a:rPr>
              <a:t>veniva</a:t>
            </a:r>
            <a:r>
              <a:rPr lang="en-US">
                <a:solidFill>
                  <a:srgbClr val="BFBFBF"/>
                </a:solidFill>
              </a:rPr>
              <a:t> </a:t>
            </a:r>
            <a:r>
              <a:rPr lang="en-US" err="1">
                <a:solidFill>
                  <a:srgbClr val="BFBFBF"/>
                </a:solidFill>
              </a:rPr>
              <a:t>selezionate</a:t>
            </a:r>
            <a:r>
              <a:rPr lang="en-US">
                <a:solidFill>
                  <a:srgbClr val="BFBFBF"/>
                </a:solidFill>
              </a:rPr>
              <a:t> in </a:t>
            </a:r>
            <a:r>
              <a:rPr lang="en-US" err="1">
                <a:solidFill>
                  <a:srgbClr val="BFBFBF"/>
                </a:solidFill>
              </a:rPr>
              <a:t>maniera</a:t>
            </a:r>
            <a:r>
              <a:rPr lang="en-US">
                <a:solidFill>
                  <a:srgbClr val="BFBFBF"/>
                </a:solidFill>
              </a:rPr>
              <a:t> </a:t>
            </a:r>
            <a:r>
              <a:rPr lang="en-US" err="1">
                <a:solidFill>
                  <a:srgbClr val="BFBFBF"/>
                </a:solidFill>
              </a:rPr>
              <a:t>coerente</a:t>
            </a:r>
            <a:r>
              <a:rPr lang="en-US">
                <a:solidFill>
                  <a:srgbClr val="BFBFBF"/>
                </a:solidFill>
              </a:rPr>
              <a:t> con </a:t>
            </a:r>
            <a:r>
              <a:rPr lang="en-US" err="1">
                <a:solidFill>
                  <a:srgbClr val="BFBFBF"/>
                </a:solidFill>
              </a:rPr>
              <a:t>l’ipotesi</a:t>
            </a:r>
            <a:endParaRPr lang="en-US">
              <a:solidFill>
                <a:srgbClr val="BFBFBF"/>
              </a:solidFill>
            </a:endParaRPr>
          </a:p>
          <a:p>
            <a:endParaRPr lang="en-US"/>
          </a:p>
          <a:p>
            <a:r>
              <a:rPr lang="en-US"/>
              <a:t>Se </a:t>
            </a:r>
            <a:r>
              <a:rPr lang="en-US" err="1"/>
              <a:t>voglio</a:t>
            </a:r>
            <a:r>
              <a:rPr lang="en-US"/>
              <a:t> </a:t>
            </a:r>
            <a:r>
              <a:rPr lang="en-US" err="1"/>
              <a:t>sapere</a:t>
            </a:r>
            <a:r>
              <a:rPr lang="en-US"/>
              <a:t> se </a:t>
            </a:r>
            <a:r>
              <a:rPr lang="en-US" err="1"/>
              <a:t>è</a:t>
            </a:r>
            <a:r>
              <a:rPr lang="en-US"/>
              <a:t> </a:t>
            </a:r>
            <a:r>
              <a:rPr lang="en-US" err="1"/>
              <a:t>estroverso</a:t>
            </a:r>
            <a:r>
              <a:rPr lang="en-US"/>
              <a:t>, </a:t>
            </a:r>
            <a:r>
              <a:rPr lang="en-US" err="1"/>
              <a:t>faccio</a:t>
            </a:r>
            <a:r>
              <a:rPr lang="en-US"/>
              <a:t> </a:t>
            </a:r>
            <a:r>
              <a:rPr lang="en-US" err="1"/>
              <a:t>domande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confermano</a:t>
            </a:r>
            <a:r>
              <a:rPr lang="en-US"/>
              <a:t> </a:t>
            </a:r>
            <a:r>
              <a:rPr lang="en-US" err="1"/>
              <a:t>l’ipotesi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7180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Cerchiamo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 err="1"/>
              <a:t>Mentre</a:t>
            </a:r>
            <a:r>
              <a:rPr lang="en-US"/>
              <a:t> la </a:t>
            </a:r>
            <a:r>
              <a:rPr lang="en-US" err="1"/>
              <a:t>ricerca</a:t>
            </a:r>
            <a:r>
              <a:rPr lang="en-US"/>
              <a:t> </a:t>
            </a:r>
            <a:r>
              <a:rPr lang="en-US" err="1"/>
              <a:t>sceintifica</a:t>
            </a:r>
            <a:r>
              <a:rPr lang="en-US"/>
              <a:t> </a:t>
            </a:r>
            <a:r>
              <a:rPr lang="en-US" err="1"/>
              <a:t>procede</a:t>
            </a:r>
            <a:r>
              <a:rPr lang="en-US"/>
              <a:t> per </a:t>
            </a:r>
            <a:r>
              <a:rPr lang="en-US" err="1"/>
              <a:t>disconferma</a:t>
            </a:r>
            <a:r>
              <a:rPr lang="en-US"/>
              <a:t> di </a:t>
            </a:r>
            <a:r>
              <a:rPr lang="en-US" err="1"/>
              <a:t>ipotesi</a:t>
            </a:r>
            <a:endParaRPr lang="en-US"/>
          </a:p>
          <a:p>
            <a:endParaRPr lang="en-US"/>
          </a:p>
          <a:p>
            <a:r>
              <a:rPr lang="en-US" err="1"/>
              <a:t>L’essere</a:t>
            </a:r>
            <a:r>
              <a:rPr lang="en-US"/>
              <a:t> </a:t>
            </a:r>
            <a:r>
              <a:rPr lang="en-US" err="1"/>
              <a:t>umano</a:t>
            </a:r>
            <a:r>
              <a:rPr lang="en-US"/>
              <a:t> </a:t>
            </a:r>
            <a:r>
              <a:rPr lang="en-US" err="1"/>
              <a:t>procede</a:t>
            </a:r>
            <a:r>
              <a:rPr lang="en-US"/>
              <a:t> per </a:t>
            </a:r>
            <a:r>
              <a:rPr lang="en-US" err="1"/>
              <a:t>conferma</a:t>
            </a:r>
            <a:r>
              <a:rPr lang="en-US"/>
              <a:t> di </a:t>
            </a:r>
            <a:r>
              <a:rPr lang="en-US" err="1"/>
              <a:t>ipotesi</a:t>
            </a:r>
            <a:endParaRPr lang="en-US"/>
          </a:p>
          <a:p>
            <a:endParaRPr lang="en-US"/>
          </a:p>
          <a:p>
            <a:r>
              <a:rPr lang="en-US" err="1"/>
              <a:t>Raccoglie</a:t>
            </a:r>
            <a:r>
              <a:rPr lang="en-US"/>
              <a:t> </a:t>
            </a:r>
            <a:r>
              <a:rPr lang="en-US" err="1"/>
              <a:t>quindi</a:t>
            </a:r>
            <a:r>
              <a:rPr lang="en-US"/>
              <a:t> un </a:t>
            </a:r>
            <a:r>
              <a:rPr lang="en-US" err="1"/>
              <a:t>elevato</a:t>
            </a:r>
            <a:r>
              <a:rPr lang="en-US"/>
              <a:t> </a:t>
            </a:r>
            <a:r>
              <a:rPr lang="en-US" err="1"/>
              <a:t>numero</a:t>
            </a:r>
            <a:r>
              <a:rPr lang="en-US"/>
              <a:t> di </a:t>
            </a:r>
            <a:r>
              <a:rPr lang="en-US" err="1"/>
              <a:t>falsi</a:t>
            </a:r>
            <a:r>
              <a:rPr lang="en-US"/>
              <a:t> </a:t>
            </a:r>
            <a:r>
              <a:rPr lang="en-US" err="1"/>
              <a:t>positivi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90076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Cerchiamo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inidizi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 </a:t>
            </a:r>
            <a:r>
              <a:rPr lang="en-US" err="1"/>
              <a:t>nostre</a:t>
            </a:r>
            <a:r>
              <a:rPr lang="en-US"/>
              <a:t> </a:t>
            </a:r>
            <a:r>
              <a:rPr lang="en-US" err="1"/>
              <a:t>aspettative</a:t>
            </a:r>
            <a:r>
              <a:rPr lang="en-US"/>
              <a:t> </a:t>
            </a:r>
            <a:r>
              <a:rPr lang="en-US" err="1"/>
              <a:t>sugli</a:t>
            </a:r>
            <a:r>
              <a:rPr lang="en-US"/>
              <a:t> </a:t>
            </a:r>
            <a:r>
              <a:rPr lang="en-US" err="1"/>
              <a:t>altri</a:t>
            </a:r>
            <a:r>
              <a:rPr lang="en-US"/>
              <a:t> ci </a:t>
            </a:r>
            <a:r>
              <a:rPr lang="en-US" err="1"/>
              <a:t>spingono</a:t>
            </a:r>
            <a:r>
              <a:rPr lang="en-US"/>
              <a:t> </a:t>
            </a:r>
            <a:r>
              <a:rPr lang="en-US" err="1"/>
              <a:t>oltre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porre</a:t>
            </a:r>
            <a:r>
              <a:rPr lang="en-US"/>
              <a:t> le </a:t>
            </a:r>
            <a:r>
              <a:rPr lang="en-US" err="1"/>
              <a:t>domande</a:t>
            </a:r>
            <a:r>
              <a:rPr lang="en-US"/>
              <a:t> a </a:t>
            </a:r>
            <a:r>
              <a:rPr lang="en-US" err="1"/>
              <a:t>conferma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</a:t>
            </a:r>
            <a:r>
              <a:rPr lang="en-US" err="1"/>
              <a:t>ipotesi</a:t>
            </a:r>
            <a:r>
              <a:rPr lang="en-US"/>
              <a:t>…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25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Cerchiamo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inidizi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BFBFBF"/>
                </a:solidFill>
              </a:rPr>
              <a:t>Le </a:t>
            </a:r>
            <a:r>
              <a:rPr lang="en-US" err="1">
                <a:solidFill>
                  <a:srgbClr val="BFBFBF"/>
                </a:solidFill>
              </a:rPr>
              <a:t>nostre</a:t>
            </a:r>
            <a:r>
              <a:rPr lang="en-US">
                <a:solidFill>
                  <a:srgbClr val="BFBFBF"/>
                </a:solidFill>
              </a:rPr>
              <a:t> </a:t>
            </a:r>
            <a:r>
              <a:rPr lang="en-US" err="1">
                <a:solidFill>
                  <a:srgbClr val="BFBFBF"/>
                </a:solidFill>
              </a:rPr>
              <a:t>aspettative</a:t>
            </a:r>
            <a:r>
              <a:rPr lang="en-US">
                <a:solidFill>
                  <a:srgbClr val="BFBFBF"/>
                </a:solidFill>
              </a:rPr>
              <a:t> </a:t>
            </a:r>
            <a:r>
              <a:rPr lang="en-US" err="1">
                <a:solidFill>
                  <a:srgbClr val="BFBFBF"/>
                </a:solidFill>
              </a:rPr>
              <a:t>sugli</a:t>
            </a:r>
            <a:r>
              <a:rPr lang="en-US">
                <a:solidFill>
                  <a:srgbClr val="BFBFBF"/>
                </a:solidFill>
              </a:rPr>
              <a:t> </a:t>
            </a:r>
            <a:r>
              <a:rPr lang="en-US" err="1">
                <a:solidFill>
                  <a:srgbClr val="BFBFBF"/>
                </a:solidFill>
              </a:rPr>
              <a:t>altri</a:t>
            </a:r>
            <a:r>
              <a:rPr lang="en-US">
                <a:solidFill>
                  <a:srgbClr val="BFBFBF"/>
                </a:solidFill>
              </a:rPr>
              <a:t> ci </a:t>
            </a:r>
            <a:r>
              <a:rPr lang="en-US" err="1">
                <a:solidFill>
                  <a:srgbClr val="BFBFBF"/>
                </a:solidFill>
              </a:rPr>
              <a:t>spingono</a:t>
            </a:r>
            <a:r>
              <a:rPr lang="en-US">
                <a:solidFill>
                  <a:srgbClr val="BFBFBF"/>
                </a:solidFill>
              </a:rPr>
              <a:t> </a:t>
            </a:r>
            <a:r>
              <a:rPr lang="en-US" err="1">
                <a:solidFill>
                  <a:srgbClr val="BFBFBF"/>
                </a:solidFill>
              </a:rPr>
              <a:t>oltre</a:t>
            </a:r>
            <a:r>
              <a:rPr lang="en-US">
                <a:solidFill>
                  <a:srgbClr val="BFBFBF"/>
                </a:solidFill>
              </a:rPr>
              <a:t> </a:t>
            </a:r>
            <a:r>
              <a:rPr lang="en-US" err="1">
                <a:solidFill>
                  <a:srgbClr val="BFBFBF"/>
                </a:solidFill>
              </a:rPr>
              <a:t>il</a:t>
            </a:r>
            <a:r>
              <a:rPr lang="en-US">
                <a:solidFill>
                  <a:srgbClr val="BFBFBF"/>
                </a:solidFill>
              </a:rPr>
              <a:t> </a:t>
            </a:r>
            <a:r>
              <a:rPr lang="en-US" err="1">
                <a:solidFill>
                  <a:srgbClr val="BFBFBF"/>
                </a:solidFill>
              </a:rPr>
              <a:t>porre</a:t>
            </a:r>
            <a:r>
              <a:rPr lang="en-US">
                <a:solidFill>
                  <a:srgbClr val="BFBFBF"/>
                </a:solidFill>
              </a:rPr>
              <a:t> le </a:t>
            </a:r>
            <a:r>
              <a:rPr lang="en-US" err="1">
                <a:solidFill>
                  <a:srgbClr val="BFBFBF"/>
                </a:solidFill>
              </a:rPr>
              <a:t>domande</a:t>
            </a:r>
            <a:r>
              <a:rPr lang="en-US">
                <a:solidFill>
                  <a:srgbClr val="BFBFBF"/>
                </a:solidFill>
              </a:rPr>
              <a:t> a </a:t>
            </a:r>
            <a:r>
              <a:rPr lang="en-US" err="1">
                <a:solidFill>
                  <a:srgbClr val="BFBFBF"/>
                </a:solidFill>
              </a:rPr>
              <a:t>conferma</a:t>
            </a:r>
            <a:r>
              <a:rPr lang="en-US">
                <a:solidFill>
                  <a:srgbClr val="BFBFBF"/>
                </a:solidFill>
              </a:rPr>
              <a:t> </a:t>
            </a:r>
            <a:r>
              <a:rPr lang="en-US" err="1">
                <a:solidFill>
                  <a:srgbClr val="BFBFBF"/>
                </a:solidFill>
              </a:rPr>
              <a:t>delle</a:t>
            </a:r>
            <a:r>
              <a:rPr lang="en-US">
                <a:solidFill>
                  <a:srgbClr val="BFBFBF"/>
                </a:solidFill>
              </a:rPr>
              <a:t> </a:t>
            </a:r>
            <a:r>
              <a:rPr lang="en-US" err="1">
                <a:solidFill>
                  <a:srgbClr val="BFBFBF"/>
                </a:solidFill>
              </a:rPr>
              <a:t>ipotesi</a:t>
            </a:r>
            <a:r>
              <a:rPr lang="en-US">
                <a:solidFill>
                  <a:srgbClr val="BFBFBF"/>
                </a:solidFill>
              </a:rPr>
              <a:t>…</a:t>
            </a:r>
          </a:p>
          <a:p>
            <a:endParaRPr lang="en-US"/>
          </a:p>
          <a:p>
            <a:r>
              <a:rPr lang="en-US" err="1"/>
              <a:t>Immaginate</a:t>
            </a:r>
            <a:r>
              <a:rPr lang="en-US"/>
              <a:t> di </a:t>
            </a:r>
            <a:r>
              <a:rPr lang="en-US" err="1"/>
              <a:t>incontrare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persona </a:t>
            </a:r>
            <a:r>
              <a:rPr lang="en-US" err="1"/>
              <a:t>proveninete</a:t>
            </a:r>
            <a:r>
              <a:rPr lang="en-US"/>
              <a:t> da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zona</a:t>
            </a:r>
            <a:r>
              <a:rPr lang="en-US"/>
              <a:t> del </a:t>
            </a:r>
            <a:r>
              <a:rPr lang="en-US" err="1"/>
              <a:t>mondo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non </a:t>
            </a:r>
            <a:r>
              <a:rPr lang="en-US" err="1"/>
              <a:t>conoscete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7388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Cerchiamo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inidizi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 </a:t>
            </a:r>
            <a:r>
              <a:rPr lang="en-US" err="1"/>
              <a:t>nostre</a:t>
            </a:r>
            <a:r>
              <a:rPr lang="en-US"/>
              <a:t> </a:t>
            </a:r>
            <a:r>
              <a:rPr lang="en-US" err="1"/>
              <a:t>aspettative</a:t>
            </a:r>
            <a:r>
              <a:rPr lang="en-US"/>
              <a:t> </a:t>
            </a:r>
            <a:r>
              <a:rPr lang="en-US" err="1"/>
              <a:t>sugli</a:t>
            </a:r>
            <a:r>
              <a:rPr lang="en-US"/>
              <a:t> </a:t>
            </a:r>
            <a:r>
              <a:rPr lang="en-US" err="1"/>
              <a:t>altri</a:t>
            </a:r>
            <a:r>
              <a:rPr lang="en-US"/>
              <a:t> ci </a:t>
            </a:r>
            <a:r>
              <a:rPr lang="en-US" err="1"/>
              <a:t>spingono</a:t>
            </a:r>
            <a:r>
              <a:rPr lang="en-US"/>
              <a:t> </a:t>
            </a:r>
            <a:r>
              <a:rPr lang="en-US" err="1"/>
              <a:t>oltre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porre</a:t>
            </a:r>
            <a:r>
              <a:rPr lang="en-US"/>
              <a:t> le </a:t>
            </a:r>
            <a:r>
              <a:rPr lang="en-US" err="1"/>
              <a:t>domande</a:t>
            </a:r>
            <a:r>
              <a:rPr lang="en-US"/>
              <a:t> a </a:t>
            </a:r>
            <a:r>
              <a:rPr lang="en-US" err="1"/>
              <a:t>conferma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</a:t>
            </a:r>
            <a:r>
              <a:rPr lang="en-US" err="1"/>
              <a:t>ipotesi</a:t>
            </a:r>
            <a:r>
              <a:rPr lang="en-US"/>
              <a:t>…</a:t>
            </a:r>
          </a:p>
          <a:p>
            <a:endParaRPr lang="en-US"/>
          </a:p>
          <a:p>
            <a:r>
              <a:rPr lang="en-US" err="1"/>
              <a:t>Immaginate</a:t>
            </a:r>
            <a:r>
              <a:rPr lang="en-US"/>
              <a:t> di </a:t>
            </a:r>
            <a:r>
              <a:rPr lang="en-US" err="1"/>
              <a:t>incontrare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persona </a:t>
            </a:r>
            <a:r>
              <a:rPr lang="en-US" err="1"/>
              <a:t>proveninete</a:t>
            </a:r>
            <a:r>
              <a:rPr lang="en-US"/>
              <a:t> da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zona</a:t>
            </a:r>
            <a:r>
              <a:rPr lang="en-US"/>
              <a:t> del </a:t>
            </a:r>
            <a:r>
              <a:rPr lang="en-US" err="1"/>
              <a:t>mondo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non </a:t>
            </a:r>
            <a:r>
              <a:rPr lang="en-US" err="1"/>
              <a:t>conoscete</a:t>
            </a:r>
            <a:endParaRPr lang="en-US"/>
          </a:p>
          <a:p>
            <a:endParaRPr lang="en-US"/>
          </a:p>
          <a:p>
            <a:r>
              <a:rPr lang="en-US" err="1"/>
              <a:t>Immginate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vi </a:t>
            </a:r>
            <a:r>
              <a:rPr lang="en-US" err="1"/>
              <a:t>dicono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le </a:t>
            </a:r>
            <a:r>
              <a:rPr lang="en-US" err="1"/>
              <a:t>persone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venongo</a:t>
            </a:r>
            <a:r>
              <a:rPr lang="en-US"/>
              <a:t> da </a:t>
            </a:r>
            <a:r>
              <a:rPr lang="en-US" err="1"/>
              <a:t>quella</a:t>
            </a:r>
            <a:r>
              <a:rPr lang="en-US"/>
              <a:t> </a:t>
            </a:r>
            <a:r>
              <a:rPr lang="en-US" err="1"/>
              <a:t>zona</a:t>
            </a:r>
            <a:r>
              <a:rPr lang="en-US"/>
              <a:t> </a:t>
            </a:r>
            <a:r>
              <a:rPr lang="en-US" err="1"/>
              <a:t>hanno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culto</a:t>
            </a:r>
            <a:r>
              <a:rPr lang="en-US"/>
              <a:t> </a:t>
            </a:r>
            <a:r>
              <a:rPr lang="en-US" err="1"/>
              <a:t>della</a:t>
            </a:r>
            <a:r>
              <a:rPr lang="en-US"/>
              <a:t> </a:t>
            </a:r>
            <a:r>
              <a:rPr lang="en-US" err="1"/>
              <a:t>gentilezza</a:t>
            </a:r>
            <a:r>
              <a:rPr lang="en-US"/>
              <a:t> e </a:t>
            </a:r>
            <a:r>
              <a:rPr lang="en-US" err="1"/>
              <a:t>dell’ospitalità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738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Cerchiamo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inidizi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 </a:t>
            </a:r>
            <a:r>
              <a:rPr lang="en-US" err="1"/>
              <a:t>maniera</a:t>
            </a:r>
            <a:r>
              <a:rPr lang="en-US"/>
              <a:t> di </a:t>
            </a:r>
            <a:r>
              <a:rPr lang="en-US" err="1"/>
              <a:t>relazionarci</a:t>
            </a:r>
            <a:r>
              <a:rPr lang="en-US"/>
              <a:t> con </a:t>
            </a:r>
            <a:r>
              <a:rPr lang="en-US" err="1"/>
              <a:t>queste</a:t>
            </a:r>
            <a:r>
              <a:rPr lang="en-US"/>
              <a:t> </a:t>
            </a:r>
            <a:r>
              <a:rPr lang="en-US" err="1"/>
              <a:t>persone</a:t>
            </a:r>
            <a:r>
              <a:rPr lang="en-US"/>
              <a:t> </a:t>
            </a:r>
            <a:r>
              <a:rPr lang="en-US" err="1"/>
              <a:t>sarà</a:t>
            </a:r>
            <a:r>
              <a:rPr lang="en-US"/>
              <a:t> </a:t>
            </a:r>
            <a:r>
              <a:rPr lang="en-US" err="1"/>
              <a:t>guidata</a:t>
            </a:r>
            <a:r>
              <a:rPr lang="en-US"/>
              <a:t> </a:t>
            </a:r>
            <a:r>
              <a:rPr lang="en-US" err="1"/>
              <a:t>dall’ipotesi</a:t>
            </a:r>
            <a:r>
              <a:rPr lang="en-US"/>
              <a:t> ‘</a:t>
            </a:r>
            <a:r>
              <a:rPr lang="en-US" b="1" err="1"/>
              <a:t>gentili</a:t>
            </a:r>
            <a:r>
              <a:rPr lang="en-US"/>
              <a:t>’</a:t>
            </a:r>
          </a:p>
          <a:p>
            <a:endParaRPr lang="en-US"/>
          </a:p>
          <a:p>
            <a:r>
              <a:rPr lang="en-US" err="1"/>
              <a:t>Ci</a:t>
            </a:r>
            <a:r>
              <a:rPr lang="en-US"/>
              <a:t> </a:t>
            </a:r>
            <a:r>
              <a:rPr lang="en-US" err="1"/>
              <a:t>comporteremo</a:t>
            </a:r>
            <a:r>
              <a:rPr lang="en-US"/>
              <a:t> in </a:t>
            </a:r>
            <a:r>
              <a:rPr lang="en-US" err="1"/>
              <a:t>maniera</a:t>
            </a:r>
            <a:r>
              <a:rPr lang="en-US"/>
              <a:t> </a:t>
            </a:r>
            <a:r>
              <a:rPr lang="en-US" b="1" err="1"/>
              <a:t>genitle</a:t>
            </a:r>
            <a:endParaRPr lang="en-US" b="1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8918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Cerchiamo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inidizi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 </a:t>
            </a:r>
            <a:r>
              <a:rPr lang="en-US" err="1"/>
              <a:t>maniera</a:t>
            </a:r>
            <a:r>
              <a:rPr lang="en-US"/>
              <a:t> di </a:t>
            </a:r>
            <a:r>
              <a:rPr lang="en-US" err="1"/>
              <a:t>relazionarci</a:t>
            </a:r>
            <a:r>
              <a:rPr lang="en-US"/>
              <a:t> con </a:t>
            </a:r>
            <a:r>
              <a:rPr lang="en-US" err="1"/>
              <a:t>queste</a:t>
            </a:r>
            <a:r>
              <a:rPr lang="en-US"/>
              <a:t> </a:t>
            </a:r>
            <a:r>
              <a:rPr lang="en-US" err="1"/>
              <a:t>persone</a:t>
            </a:r>
            <a:r>
              <a:rPr lang="en-US"/>
              <a:t> </a:t>
            </a:r>
            <a:r>
              <a:rPr lang="en-US" err="1"/>
              <a:t>sarà</a:t>
            </a:r>
            <a:r>
              <a:rPr lang="en-US"/>
              <a:t> </a:t>
            </a:r>
            <a:r>
              <a:rPr lang="en-US" err="1"/>
              <a:t>guidata</a:t>
            </a:r>
            <a:r>
              <a:rPr lang="en-US"/>
              <a:t> </a:t>
            </a:r>
            <a:r>
              <a:rPr lang="en-US" err="1"/>
              <a:t>dall’ipotesi</a:t>
            </a:r>
            <a:r>
              <a:rPr lang="en-US"/>
              <a:t> ‘</a:t>
            </a:r>
            <a:r>
              <a:rPr lang="en-US" err="1"/>
              <a:t>gentili</a:t>
            </a:r>
            <a:r>
              <a:rPr lang="en-US"/>
              <a:t>’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31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Cerchiamo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inidizi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 </a:t>
            </a:r>
            <a:r>
              <a:rPr lang="en-US" err="1"/>
              <a:t>maniera</a:t>
            </a:r>
            <a:r>
              <a:rPr lang="en-US"/>
              <a:t> di </a:t>
            </a:r>
            <a:r>
              <a:rPr lang="en-US" err="1"/>
              <a:t>relazionarci</a:t>
            </a:r>
            <a:r>
              <a:rPr lang="en-US"/>
              <a:t> con </a:t>
            </a:r>
            <a:r>
              <a:rPr lang="en-US" err="1"/>
              <a:t>queste</a:t>
            </a:r>
            <a:r>
              <a:rPr lang="en-US"/>
              <a:t> </a:t>
            </a:r>
            <a:r>
              <a:rPr lang="en-US" err="1"/>
              <a:t>persone</a:t>
            </a:r>
            <a:r>
              <a:rPr lang="en-US"/>
              <a:t> </a:t>
            </a:r>
            <a:r>
              <a:rPr lang="en-US" err="1"/>
              <a:t>sarà</a:t>
            </a:r>
            <a:r>
              <a:rPr lang="en-US"/>
              <a:t> </a:t>
            </a:r>
            <a:r>
              <a:rPr lang="en-US" err="1"/>
              <a:t>guidata</a:t>
            </a:r>
            <a:r>
              <a:rPr lang="en-US"/>
              <a:t> </a:t>
            </a:r>
            <a:r>
              <a:rPr lang="en-US" err="1"/>
              <a:t>dall’ipotesi</a:t>
            </a:r>
            <a:r>
              <a:rPr lang="en-US"/>
              <a:t> ‘</a:t>
            </a:r>
            <a:r>
              <a:rPr lang="en-US" b="1" err="1"/>
              <a:t>gentili</a:t>
            </a:r>
            <a:r>
              <a:rPr lang="en-US"/>
              <a:t>’</a:t>
            </a:r>
          </a:p>
          <a:p>
            <a:endParaRPr lang="en-US"/>
          </a:p>
          <a:p>
            <a:r>
              <a:rPr lang="en-US" err="1"/>
              <a:t>Ci</a:t>
            </a:r>
            <a:r>
              <a:rPr lang="en-US"/>
              <a:t> </a:t>
            </a:r>
            <a:r>
              <a:rPr lang="en-US" err="1"/>
              <a:t>comporteremo</a:t>
            </a:r>
            <a:r>
              <a:rPr lang="en-US"/>
              <a:t> in </a:t>
            </a:r>
            <a:r>
              <a:rPr lang="en-US" err="1"/>
              <a:t>maniera</a:t>
            </a:r>
            <a:r>
              <a:rPr lang="en-US"/>
              <a:t> </a:t>
            </a:r>
            <a:r>
              <a:rPr lang="en-US" b="1" err="1"/>
              <a:t>genitle</a:t>
            </a:r>
            <a:endParaRPr lang="en-US" b="1"/>
          </a:p>
          <a:p>
            <a:endParaRPr lang="en-US"/>
          </a:p>
          <a:p>
            <a:r>
              <a:rPr lang="en-US"/>
              <a:t>E </a:t>
            </a:r>
            <a:r>
              <a:rPr lang="en-US" err="1"/>
              <a:t>solleciteremo</a:t>
            </a:r>
            <a:r>
              <a:rPr lang="en-US"/>
              <a:t> in </a:t>
            </a:r>
            <a:r>
              <a:rPr lang="en-US" err="1"/>
              <a:t>loro</a:t>
            </a:r>
            <a:r>
              <a:rPr lang="en-US"/>
              <a:t> </a:t>
            </a:r>
            <a:r>
              <a:rPr lang="en-US" err="1"/>
              <a:t>risposte</a:t>
            </a:r>
            <a:r>
              <a:rPr lang="en-US"/>
              <a:t> </a:t>
            </a:r>
            <a:r>
              <a:rPr lang="en-US" b="1" err="1"/>
              <a:t>gentili</a:t>
            </a:r>
            <a:endParaRPr lang="en-US" b="1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8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Subito dopo la misurazione 1 prima della misurazione 2 i partecipanti partecipavano ad uno </a:t>
            </a:r>
            <a:r>
              <a:rPr lang="it-IT" err="1"/>
              <a:t>speed</a:t>
            </a:r>
            <a:r>
              <a:rPr lang="it-IT"/>
              <a:t> date</a:t>
            </a:r>
          </a:p>
          <a:p>
            <a:endParaRPr lang="it-IT"/>
          </a:p>
          <a:p>
            <a:r>
              <a:rPr lang="it-IT"/>
              <a:t>11/12 speed date</a:t>
            </a:r>
          </a:p>
        </p:txBody>
      </p:sp>
    </p:spTree>
    <p:extLst>
      <p:ext uri="{BB962C8B-B14F-4D97-AF65-F5344CB8AC3E}">
        <p14:creationId xmlns:p14="http://schemas.microsoft.com/office/powerpoint/2010/main" val="83869916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Cerchiamo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inidizi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Non solo le </a:t>
            </a:r>
            <a:r>
              <a:rPr lang="en-US" err="1"/>
              <a:t>nostre</a:t>
            </a:r>
            <a:r>
              <a:rPr lang="en-US"/>
              <a:t> </a:t>
            </a:r>
            <a:r>
              <a:rPr lang="en-US" err="1"/>
              <a:t>ipotesi</a:t>
            </a:r>
            <a:r>
              <a:rPr lang="en-US"/>
              <a:t> ci </a:t>
            </a:r>
            <a:r>
              <a:rPr lang="en-US" err="1"/>
              <a:t>faranno</a:t>
            </a:r>
            <a:r>
              <a:rPr lang="en-US"/>
              <a:t> </a:t>
            </a:r>
            <a:r>
              <a:rPr lang="en-US" err="1"/>
              <a:t>comportare</a:t>
            </a:r>
            <a:r>
              <a:rPr lang="en-US"/>
              <a:t> in </a:t>
            </a:r>
            <a:r>
              <a:rPr lang="en-US" err="1"/>
              <a:t>maniera</a:t>
            </a:r>
            <a:r>
              <a:rPr lang="en-US"/>
              <a:t> </a:t>
            </a:r>
            <a:r>
              <a:rPr lang="en-US" err="1"/>
              <a:t>coerente</a:t>
            </a:r>
            <a:r>
              <a:rPr lang="en-US"/>
              <a:t> con </a:t>
            </a:r>
            <a:r>
              <a:rPr lang="en-US" err="1"/>
              <a:t>quello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ci </a:t>
            </a:r>
            <a:r>
              <a:rPr lang="en-US" err="1"/>
              <a:t>aspettiamo</a:t>
            </a:r>
            <a:r>
              <a:rPr lang="en-US"/>
              <a:t> </a:t>
            </a:r>
            <a:r>
              <a:rPr lang="en-US" err="1"/>
              <a:t>dagli</a:t>
            </a:r>
            <a:r>
              <a:rPr lang="en-US"/>
              <a:t> </a:t>
            </a:r>
            <a:r>
              <a:rPr lang="en-US" err="1"/>
              <a:t>altri</a:t>
            </a:r>
            <a:endParaRPr lang="en-US"/>
          </a:p>
          <a:p>
            <a:endParaRPr lang="en-US"/>
          </a:p>
          <a:p>
            <a:endParaRPr lang="it-IT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543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Cerchiamo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inidizi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Non solo le </a:t>
            </a:r>
            <a:r>
              <a:rPr lang="en-US" err="1"/>
              <a:t>nostre</a:t>
            </a:r>
            <a:r>
              <a:rPr lang="en-US"/>
              <a:t> </a:t>
            </a:r>
            <a:r>
              <a:rPr lang="en-US" err="1"/>
              <a:t>ipotesi</a:t>
            </a:r>
            <a:r>
              <a:rPr lang="en-US"/>
              <a:t> ci </a:t>
            </a:r>
            <a:r>
              <a:rPr lang="en-US" err="1"/>
              <a:t>faranno</a:t>
            </a:r>
            <a:r>
              <a:rPr lang="en-US"/>
              <a:t> </a:t>
            </a:r>
            <a:r>
              <a:rPr lang="en-US" err="1"/>
              <a:t>comportare</a:t>
            </a:r>
            <a:r>
              <a:rPr lang="en-US"/>
              <a:t> in </a:t>
            </a:r>
            <a:r>
              <a:rPr lang="en-US" err="1"/>
              <a:t>maniera</a:t>
            </a:r>
            <a:r>
              <a:rPr lang="en-US"/>
              <a:t> </a:t>
            </a:r>
            <a:r>
              <a:rPr lang="en-US" err="1"/>
              <a:t>coerente</a:t>
            </a:r>
            <a:r>
              <a:rPr lang="en-US"/>
              <a:t> con </a:t>
            </a:r>
            <a:r>
              <a:rPr lang="en-US" err="1"/>
              <a:t>quello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ci </a:t>
            </a:r>
            <a:r>
              <a:rPr lang="en-US" err="1"/>
              <a:t>aspettiamo</a:t>
            </a:r>
            <a:r>
              <a:rPr lang="en-US"/>
              <a:t> </a:t>
            </a:r>
            <a:r>
              <a:rPr lang="en-US" err="1"/>
              <a:t>dagli</a:t>
            </a:r>
            <a:r>
              <a:rPr lang="en-US"/>
              <a:t> </a:t>
            </a:r>
            <a:r>
              <a:rPr lang="en-US" err="1"/>
              <a:t>altri</a:t>
            </a:r>
            <a:endParaRPr lang="en-US"/>
          </a:p>
          <a:p>
            <a:endParaRPr lang="en-US"/>
          </a:p>
          <a:p>
            <a:r>
              <a:rPr lang="it-IT"/>
              <a:t>Ma addirittura creano quello che ci aspettiamo….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Profezie che si </a:t>
            </a:r>
            <a:r>
              <a:rPr lang="it-IT" err="1"/>
              <a:t>autoavverano</a:t>
            </a:r>
            <a:endParaRPr lang="it-IT"/>
          </a:p>
          <a:p>
            <a:endParaRPr lang="it-IT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3563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Creiamo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Rosenthal &amp; Jacobson (1978)</a:t>
            </a:r>
          </a:p>
          <a:p>
            <a:endParaRPr lang="en-US"/>
          </a:p>
          <a:p>
            <a:r>
              <a:rPr lang="en-US" err="1"/>
              <a:t>Scuola</a:t>
            </a:r>
            <a:endParaRPr lang="en-US"/>
          </a:p>
          <a:p>
            <a:endParaRPr lang="en-US"/>
          </a:p>
          <a:p>
            <a:r>
              <a:rPr lang="en-US" err="1"/>
              <a:t>Distribuzione</a:t>
            </a:r>
            <a:r>
              <a:rPr lang="en-US"/>
              <a:t> </a:t>
            </a:r>
            <a:r>
              <a:rPr lang="en-US" err="1"/>
              <a:t>dei</a:t>
            </a:r>
            <a:r>
              <a:rPr lang="en-US"/>
              <a:t> test di </a:t>
            </a:r>
            <a:r>
              <a:rPr lang="en-US" err="1"/>
              <a:t>intelligenza</a:t>
            </a:r>
            <a:r>
              <a:rPr lang="en-US"/>
              <a:t> </a:t>
            </a:r>
            <a:r>
              <a:rPr lang="en-US" err="1"/>
              <a:t>agli</a:t>
            </a:r>
            <a:r>
              <a:rPr lang="en-US"/>
              <a:t> </a:t>
            </a:r>
            <a:r>
              <a:rPr lang="en-US" err="1"/>
              <a:t>alunni</a:t>
            </a:r>
            <a:endParaRPr lang="en-US"/>
          </a:p>
          <a:p>
            <a:endParaRPr lang="en-US"/>
          </a:p>
          <a:p>
            <a:r>
              <a:rPr lang="en-US"/>
              <a:t>Scoring: </a:t>
            </a:r>
            <a:r>
              <a:rPr lang="en-US" err="1"/>
              <a:t>estremamente</a:t>
            </a:r>
            <a:r>
              <a:rPr lang="en-US"/>
              <a:t> </a:t>
            </a:r>
            <a:r>
              <a:rPr lang="en-US" err="1"/>
              <a:t>intelligente</a:t>
            </a:r>
            <a:r>
              <a:rPr lang="en-US"/>
              <a:t> – </a:t>
            </a:r>
            <a:r>
              <a:rPr lang="en-US" err="1"/>
              <a:t>scarsamente</a:t>
            </a:r>
            <a:r>
              <a:rPr lang="en-US"/>
              <a:t> </a:t>
            </a:r>
            <a:r>
              <a:rPr lang="en-US" err="1"/>
              <a:t>intelligente</a:t>
            </a:r>
            <a:endParaRPr lang="en-US"/>
          </a:p>
          <a:p>
            <a:endParaRPr lang="en-US"/>
          </a:p>
          <a:p>
            <a:r>
              <a:rPr lang="en-US" err="1"/>
              <a:t>Comunicazione</a:t>
            </a:r>
            <a:r>
              <a:rPr lang="en-US"/>
              <a:t> </a:t>
            </a:r>
            <a:r>
              <a:rPr lang="en-US" err="1"/>
              <a:t>alle</a:t>
            </a:r>
            <a:r>
              <a:rPr lang="en-US"/>
              <a:t> </a:t>
            </a:r>
            <a:r>
              <a:rPr lang="en-US" err="1"/>
              <a:t>insegnanti</a:t>
            </a:r>
            <a:r>
              <a:rPr lang="en-US"/>
              <a:t> </a:t>
            </a:r>
            <a:r>
              <a:rPr lang="en-US" err="1"/>
              <a:t>dello</a:t>
            </a:r>
            <a:r>
              <a:rPr lang="en-US"/>
              <a:t> score</a:t>
            </a:r>
          </a:p>
        </p:txBody>
      </p:sp>
    </p:spTree>
    <p:extLst>
      <p:ext uri="{BB962C8B-B14F-4D97-AF65-F5344CB8AC3E}">
        <p14:creationId xmlns:p14="http://schemas.microsoft.com/office/powerpoint/2010/main" val="362123088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Creiamo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Rosenthal &amp; Jacobson (1978)</a:t>
            </a:r>
          </a:p>
          <a:p>
            <a:endParaRPr lang="en-US"/>
          </a:p>
          <a:p>
            <a:r>
              <a:rPr lang="en-US"/>
              <a:t>Lo scoring in </a:t>
            </a:r>
            <a:r>
              <a:rPr lang="en-US" err="1"/>
              <a:t>realtà</a:t>
            </a:r>
            <a:r>
              <a:rPr lang="en-US"/>
              <a:t> non era </a:t>
            </a:r>
            <a:r>
              <a:rPr lang="en-US" err="1"/>
              <a:t>mai</a:t>
            </a:r>
            <a:r>
              <a:rPr lang="en-US"/>
              <a:t> </a:t>
            </a:r>
            <a:r>
              <a:rPr lang="en-US" err="1"/>
              <a:t>stato</a:t>
            </a:r>
            <a:r>
              <a:rPr lang="en-US"/>
              <a:t> </a:t>
            </a:r>
            <a:r>
              <a:rPr lang="en-US" err="1"/>
              <a:t>eseguito</a:t>
            </a:r>
            <a:endParaRPr lang="en-US"/>
          </a:p>
          <a:p>
            <a:endParaRPr lang="en-US"/>
          </a:p>
          <a:p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sperimentatori</a:t>
            </a:r>
            <a:r>
              <a:rPr lang="en-US"/>
              <a:t> </a:t>
            </a:r>
            <a:r>
              <a:rPr lang="en-US" err="1"/>
              <a:t>avevano</a:t>
            </a:r>
            <a:r>
              <a:rPr lang="en-US"/>
              <a:t> </a:t>
            </a:r>
            <a:r>
              <a:rPr lang="en-US" err="1"/>
              <a:t>attribuito</a:t>
            </a:r>
            <a:r>
              <a:rPr lang="en-US"/>
              <a:t> a </a:t>
            </a:r>
            <a:r>
              <a:rPr lang="en-US" err="1"/>
              <a:t>caso</a:t>
            </a:r>
            <a:r>
              <a:rPr lang="en-US"/>
              <a:t> I </a:t>
            </a:r>
            <a:r>
              <a:rPr lang="en-US" err="1"/>
              <a:t>punteggi</a:t>
            </a:r>
            <a:r>
              <a:rPr lang="en-US"/>
              <a:t> di </a:t>
            </a:r>
            <a:r>
              <a:rPr lang="en-US" err="1"/>
              <a:t>intelligenza</a:t>
            </a:r>
            <a:r>
              <a:rPr lang="en-US"/>
              <a:t> </a:t>
            </a:r>
            <a:r>
              <a:rPr lang="en-US" err="1"/>
              <a:t>agli</a:t>
            </a:r>
            <a:r>
              <a:rPr lang="en-US"/>
              <a:t> </a:t>
            </a:r>
            <a:r>
              <a:rPr lang="en-US" err="1"/>
              <a:t>alunni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876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Creiamo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Rosenthal &amp; Jacobson (1978)</a:t>
            </a:r>
          </a:p>
          <a:p>
            <a:endParaRPr lang="en-US"/>
          </a:p>
          <a:p>
            <a:endParaRPr lang="en-US"/>
          </a:p>
          <a:p>
            <a:r>
              <a:rPr lang="en-US" err="1"/>
              <a:t>Alla</a:t>
            </a:r>
            <a:r>
              <a:rPr lang="en-US"/>
              <a:t> fine </a:t>
            </a:r>
            <a:r>
              <a:rPr lang="en-US" err="1"/>
              <a:t>dell’anno</a:t>
            </a:r>
            <a:r>
              <a:rPr lang="en-US"/>
              <a:t>,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studenti</a:t>
            </a:r>
            <a:r>
              <a:rPr lang="en-US"/>
              <a:t> </a:t>
            </a:r>
            <a:r>
              <a:rPr lang="en-US" err="1"/>
              <a:t>definiti</a:t>
            </a:r>
            <a:r>
              <a:rPr lang="en-US"/>
              <a:t> (a </a:t>
            </a:r>
            <a:r>
              <a:rPr lang="en-US" err="1"/>
              <a:t>caso</a:t>
            </a:r>
            <a:r>
              <a:rPr lang="en-US"/>
              <a:t>) ‘</a:t>
            </a:r>
            <a:r>
              <a:rPr lang="en-US" err="1"/>
              <a:t>intelligenti</a:t>
            </a:r>
            <a:r>
              <a:rPr lang="en-US"/>
              <a:t>’ </a:t>
            </a:r>
            <a:r>
              <a:rPr lang="en-US" err="1"/>
              <a:t>avevano</a:t>
            </a:r>
            <a:r>
              <a:rPr lang="en-US"/>
              <a:t> </a:t>
            </a:r>
            <a:r>
              <a:rPr lang="en-US" err="1"/>
              <a:t>ricevuto</a:t>
            </a:r>
            <a:r>
              <a:rPr lang="en-US"/>
              <a:t> </a:t>
            </a:r>
            <a:r>
              <a:rPr lang="en-US" err="1"/>
              <a:t>voti</a:t>
            </a:r>
            <a:r>
              <a:rPr lang="en-US"/>
              <a:t> </a:t>
            </a:r>
            <a:r>
              <a:rPr lang="en-US" err="1"/>
              <a:t>più</a:t>
            </a:r>
            <a:r>
              <a:rPr lang="en-US"/>
              <a:t> </a:t>
            </a:r>
            <a:r>
              <a:rPr lang="en-US" err="1"/>
              <a:t>alti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5385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Creiamo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Rosenthal &amp; Jacobson (1978)</a:t>
            </a:r>
          </a:p>
          <a:p>
            <a:endParaRPr lang="en-US"/>
          </a:p>
          <a:p>
            <a:endParaRPr lang="en-US"/>
          </a:p>
          <a:p>
            <a:r>
              <a:rPr lang="en-US" err="1"/>
              <a:t>Monitorano</a:t>
            </a:r>
            <a:r>
              <a:rPr lang="en-US"/>
              <a:t> e </a:t>
            </a:r>
            <a:r>
              <a:rPr lang="en-US" err="1"/>
              <a:t>filmano</a:t>
            </a:r>
            <a:r>
              <a:rPr lang="en-US"/>
              <a:t> le </a:t>
            </a:r>
            <a:r>
              <a:rPr lang="en-US" err="1"/>
              <a:t>interazioni</a:t>
            </a:r>
            <a:r>
              <a:rPr lang="en-US"/>
              <a:t> </a:t>
            </a:r>
            <a:r>
              <a:rPr lang="en-US" err="1"/>
              <a:t>insegnanti-alunni</a:t>
            </a:r>
            <a:endParaRPr lang="en-US"/>
          </a:p>
          <a:p>
            <a:endParaRPr lang="en-US"/>
          </a:p>
          <a:p>
            <a:pPr lvl="1"/>
            <a:r>
              <a:rPr lang="en-US"/>
              <a:t>Maggiore </a:t>
            </a:r>
            <a:r>
              <a:rPr lang="en-US" err="1"/>
              <a:t>attenzione</a:t>
            </a:r>
            <a:endParaRPr lang="en-US"/>
          </a:p>
          <a:p>
            <a:pPr lvl="1"/>
            <a:r>
              <a:rPr lang="en-US" err="1"/>
              <a:t>Incoraggiano</a:t>
            </a:r>
            <a:r>
              <a:rPr lang="en-US"/>
              <a:t> </a:t>
            </a:r>
            <a:r>
              <a:rPr lang="en-US" err="1"/>
              <a:t>creando</a:t>
            </a:r>
            <a:r>
              <a:rPr lang="en-US"/>
              <a:t> </a:t>
            </a:r>
            <a:r>
              <a:rPr lang="en-US" err="1"/>
              <a:t>contesti</a:t>
            </a:r>
            <a:r>
              <a:rPr lang="en-US"/>
              <a:t> a </a:t>
            </a:r>
            <a:r>
              <a:rPr lang="en-US" err="1"/>
              <a:t>loro</a:t>
            </a:r>
            <a:r>
              <a:rPr lang="en-US"/>
              <a:t> </a:t>
            </a:r>
            <a:r>
              <a:rPr lang="en-US" err="1"/>
              <a:t>favorevoli</a:t>
            </a:r>
            <a:endParaRPr lang="en-US"/>
          </a:p>
          <a:p>
            <a:pPr lvl="1"/>
            <a:r>
              <a:rPr lang="en-US" err="1"/>
              <a:t>Assegnano</a:t>
            </a:r>
            <a:r>
              <a:rPr lang="en-US"/>
              <a:t> </a:t>
            </a:r>
            <a:r>
              <a:rPr lang="en-US" err="1"/>
              <a:t>ruoli</a:t>
            </a:r>
            <a:r>
              <a:rPr lang="en-US"/>
              <a:t> </a:t>
            </a:r>
            <a:r>
              <a:rPr lang="en-US" err="1"/>
              <a:t>più</a:t>
            </a:r>
            <a:r>
              <a:rPr lang="en-US"/>
              <a:t> </a:t>
            </a:r>
            <a:r>
              <a:rPr lang="en-US" err="1"/>
              <a:t>stimolanti</a:t>
            </a:r>
            <a:r>
              <a:rPr lang="en-US"/>
              <a:t> e </a:t>
            </a:r>
            <a:r>
              <a:rPr lang="en-US" err="1"/>
              <a:t>forniscono</a:t>
            </a:r>
            <a:r>
              <a:rPr lang="en-US"/>
              <a:t> feedback </a:t>
            </a:r>
            <a:r>
              <a:rPr lang="en-US" err="1"/>
              <a:t>positivi</a:t>
            </a: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3935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Creiamo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Profezie che si auto-avverano</a:t>
            </a:r>
          </a:p>
          <a:p>
            <a:endParaRPr lang="it-IT"/>
          </a:p>
          <a:p>
            <a:r>
              <a:rPr lang="it-IT"/>
              <a:t>Il processo mediante cui le aspettative che una persona nutre nei confronti di un’altra diventano realtà in quanto sollecitano comportamenti in grado di confermarle</a:t>
            </a:r>
          </a:p>
          <a:p>
            <a:endParaRPr lang="it-IT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0743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Creiamo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Profezie che si auto-avverano</a:t>
            </a:r>
          </a:p>
          <a:p>
            <a:endParaRPr lang="it-IT"/>
          </a:p>
          <a:p>
            <a:r>
              <a:rPr lang="it-IT"/>
              <a:t>Si riduce la possibilità che le profezie si auto-avverino se…</a:t>
            </a:r>
          </a:p>
          <a:p>
            <a:endParaRPr lang="it-IT"/>
          </a:p>
          <a:p>
            <a:r>
              <a:rPr lang="it-IT"/>
              <a:t>Siamo consapevoli del processo. Se sappiamo che l’altro ha delle aspettative inadeguate, è possibile disattenderle</a:t>
            </a:r>
          </a:p>
          <a:p>
            <a:r>
              <a:rPr lang="it-IT"/>
              <a:t>Se vogliamo trasmettere delle impressioni accurate</a:t>
            </a:r>
          </a:p>
          <a:p>
            <a:endParaRPr lang="it-IT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8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/>
              <a:t>Misurazione 2: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  <a:p>
            <a:endParaRPr lang="it-IT"/>
          </a:p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299" y="2324563"/>
            <a:ext cx="5126375" cy="28411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39410" y="5896884"/>
            <a:ext cx="8672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Personal Relationships</a:t>
            </a:r>
            <a:r>
              <a:rPr lang="en-US"/>
              <a:t>, </a:t>
            </a:r>
            <a:r>
              <a:rPr lang="en-US" b="1"/>
              <a:t>20 </a:t>
            </a:r>
            <a:r>
              <a:rPr lang="en-US"/>
              <a:t>(2013), 199–215. Printed in the United States of America. Copyright © 2012 IARR; DOI: 10.1111/j.1475-6811.2012.01405.x 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739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/>
              <a:t>Misurazione 2: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  <a:p>
            <a:endParaRPr lang="it-IT"/>
          </a:p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2616200"/>
            <a:ext cx="4464206" cy="29154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39410" y="5896884"/>
            <a:ext cx="8672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Personal Relationships</a:t>
            </a:r>
            <a:r>
              <a:rPr lang="en-US"/>
              <a:t>, </a:t>
            </a:r>
            <a:r>
              <a:rPr lang="en-US" b="1"/>
              <a:t>20 </a:t>
            </a:r>
            <a:r>
              <a:rPr lang="en-US"/>
              <a:t>(2013), 199–215. Printed in the United States of America. Copyright © 2012 IARR; DOI: 10.1111/j.1475-6811.2012.01405.x 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544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5981"/>
          </a:xfrm>
        </p:spPr>
        <p:txBody>
          <a:bodyPr/>
          <a:lstStyle/>
          <a:p>
            <a:r>
              <a:rPr lang="it-IT"/>
              <a:t>indizi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6804" b="6804"/>
          <a:stretch>
            <a:fillRect/>
          </a:stretch>
        </p:blipFill>
        <p:spPr>
          <a:xfrm>
            <a:off x="457200" y="1065981"/>
            <a:ext cx="8229600" cy="4525963"/>
          </a:xfrm>
        </p:spPr>
      </p:pic>
      <p:sp>
        <p:nvSpPr>
          <p:cNvPr id="6" name="CasellaDiTesto 5"/>
          <p:cNvSpPr txBox="1"/>
          <p:nvPr/>
        </p:nvSpPr>
        <p:spPr>
          <a:xfrm>
            <a:off x="239411" y="5896884"/>
            <a:ext cx="5896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Personal Relationships</a:t>
            </a:r>
            <a:r>
              <a:rPr lang="en-US"/>
              <a:t>, </a:t>
            </a:r>
            <a:r>
              <a:rPr lang="en-US" b="1"/>
              <a:t>20 </a:t>
            </a:r>
            <a:r>
              <a:rPr lang="en-US"/>
              <a:t>(2013), 199–215. Printed in the United States of America. Copyright © 2012 IARR; DOI: 10.1111/j.1475-6811.2012.01405.x 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219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La somiglianza percepita su 7 tratti (self-</a:t>
            </a:r>
            <a:r>
              <a:rPr lang="it-IT" err="1"/>
              <a:t>other</a:t>
            </a:r>
            <a:r>
              <a:rPr lang="it-IT"/>
              <a:t>) predice positivamente i punteggi  di </a:t>
            </a:r>
            <a:r>
              <a:rPr lang="it-IT" err="1"/>
              <a:t>romantic</a:t>
            </a:r>
            <a:r>
              <a:rPr lang="it-IT"/>
              <a:t> </a:t>
            </a:r>
            <a:r>
              <a:rPr lang="it-IT" err="1"/>
              <a:t>liking</a:t>
            </a:r>
            <a:endParaRPr lang="it-IT"/>
          </a:p>
          <a:p>
            <a:endParaRPr lang="it-IT"/>
          </a:p>
          <a:p>
            <a:r>
              <a:rPr lang="it-IT" err="1"/>
              <a:t>Similairty</a:t>
            </a:r>
            <a:r>
              <a:rPr lang="it-IT"/>
              <a:t> </a:t>
            </a:r>
            <a:r>
              <a:rPr lang="it-IT" err="1"/>
              <a:t>attraction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467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/>
              <a:t>Similarità nel comportamento</a:t>
            </a:r>
          </a:p>
          <a:p>
            <a:endParaRPr lang="it-IT"/>
          </a:p>
          <a:p>
            <a:r>
              <a:rPr lang="it-IT">
                <a:solidFill>
                  <a:schemeClr val="bg1">
                    <a:lumMod val="75000"/>
                  </a:schemeClr>
                </a:solidFill>
              </a:rPr>
              <a:t>Effetto camaleonte</a:t>
            </a:r>
          </a:p>
          <a:p>
            <a:r>
              <a:rPr lang="it-IT">
                <a:solidFill>
                  <a:schemeClr val="bg1">
                    <a:lumMod val="75000"/>
                  </a:schemeClr>
                </a:solidFill>
              </a:rPr>
              <a:t>Tendiamo ad imitare in maniera spontanea i comportamenti non verbali dei nostri interlocutori</a:t>
            </a:r>
          </a:p>
          <a:p>
            <a:endParaRPr lang="it-IT"/>
          </a:p>
          <a:p>
            <a:r>
              <a:rPr lang="it-IT"/>
              <a:t>Creiamo elementi di similarità</a:t>
            </a:r>
          </a:p>
          <a:p>
            <a:endParaRPr lang="it-IT"/>
          </a:p>
          <a:p>
            <a:r>
              <a:rPr lang="it-IT"/>
              <a:t>L’effetto è tanto più forte quanto maggiore è la motivazione ad instaurare una relazione positiva con l’interlocutore</a:t>
            </a:r>
          </a:p>
        </p:txBody>
      </p:sp>
    </p:spTree>
    <p:extLst>
      <p:ext uri="{BB962C8B-B14F-4D97-AF65-F5344CB8AC3E}">
        <p14:creationId xmlns:p14="http://schemas.microsoft.com/office/powerpoint/2010/main" val="999032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/>
              <a:t>Similarità nel comportamento</a:t>
            </a:r>
          </a:p>
          <a:p>
            <a:endParaRPr lang="it-IT"/>
          </a:p>
          <a:p>
            <a:r>
              <a:rPr lang="it-IT"/>
              <a:t>Effetto camaleonte</a:t>
            </a:r>
          </a:p>
          <a:p>
            <a:r>
              <a:rPr lang="it-IT"/>
              <a:t>Tendiamo ad imitare in maniera spontanea i comportamenti non verbali dei nostri interlocutori</a:t>
            </a:r>
          </a:p>
        </p:txBody>
      </p:sp>
    </p:spTree>
    <p:extLst>
      <p:ext uri="{BB962C8B-B14F-4D97-AF65-F5344CB8AC3E}">
        <p14:creationId xmlns:p14="http://schemas.microsoft.com/office/powerpoint/2010/main" val="424452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297"/>
            <a:ext cx="8229600" cy="4525963"/>
          </a:xfrm>
        </p:spPr>
        <p:txBody>
          <a:bodyPr/>
          <a:lstStyle/>
          <a:p>
            <a:r>
              <a:rPr lang="it-IT" b="1"/>
              <a:t>Similarità nel comportamento</a:t>
            </a:r>
          </a:p>
          <a:p>
            <a:r>
              <a:rPr lang="it-IT"/>
              <a:t>Van </a:t>
            </a:r>
            <a:r>
              <a:rPr lang="it-IT" err="1"/>
              <a:t>Baaren</a:t>
            </a:r>
            <a:r>
              <a:rPr lang="it-IT"/>
              <a:t> et al. 2003</a:t>
            </a:r>
          </a:p>
          <a:p>
            <a:r>
              <a:rPr lang="it-IT"/>
              <a:t>Camerieri addestrati ad imitare vs. non imitare i comportamenti dei clienti</a:t>
            </a:r>
          </a:p>
          <a:p>
            <a:r>
              <a:rPr lang="it-IT" err="1"/>
              <a:t>Vd</a:t>
            </a:r>
            <a:r>
              <a:rPr lang="it-IT"/>
              <a:t>. Mance</a:t>
            </a:r>
          </a:p>
          <a:p>
            <a:r>
              <a:rPr lang="it-IT"/>
              <a:t>Maggiore somiglianza col cliente più alta la mancia</a:t>
            </a:r>
          </a:p>
        </p:txBody>
      </p:sp>
    </p:spTree>
    <p:extLst>
      <p:ext uri="{BB962C8B-B14F-4D97-AF65-F5344CB8AC3E}">
        <p14:creationId xmlns:p14="http://schemas.microsoft.com/office/powerpoint/2010/main" val="323335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EAAFD7-C2CF-7983-4CB9-B8BB2966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definizione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753956-840E-1ABB-73CB-6B24EF7DA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6338"/>
          </a:xfrm>
        </p:spPr>
        <p:txBody>
          <a:bodyPr>
            <a:normAutofit/>
          </a:bodyPr>
          <a:lstStyle/>
          <a:p>
            <a:endParaRPr lang="it-IT" b="0" i="0" u="none" strike="noStrike">
              <a:solidFill>
                <a:srgbClr val="1C1D1E"/>
              </a:solidFill>
              <a:effectLst/>
              <a:latin typeface="Open Sans" panose="020F0502020204030204" pitchFamily="34" charset="0"/>
            </a:endParaRPr>
          </a:p>
          <a:p>
            <a:endParaRPr lang="it-IT">
              <a:solidFill>
                <a:srgbClr val="1C1D1E"/>
              </a:solidFill>
              <a:latin typeface="Open Sans" panose="020F0502020204030204" pitchFamily="34" charset="0"/>
            </a:endParaRPr>
          </a:p>
          <a:p>
            <a:r>
              <a:rPr lang="it-IT" b="0" i="0" u="none" strike="noStrike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‘Impression </a:t>
            </a:r>
            <a:r>
              <a:rPr lang="it-IT" b="0" i="0" u="none" strike="noStrike" err="1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formation</a:t>
            </a:r>
            <a:r>
              <a:rPr lang="it-IT" b="0" i="0" u="none" strike="noStrike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it-IT" b="0" i="0" u="none" strike="noStrike" err="1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is</a:t>
            </a:r>
            <a:r>
              <a:rPr lang="it-IT" b="0" i="0" u="none" strike="noStrike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 the </a:t>
            </a:r>
            <a:r>
              <a:rPr lang="it-IT" b="1" i="0" u="none" strike="noStrike" err="1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process</a:t>
            </a:r>
            <a:r>
              <a:rPr lang="it-IT" b="0" i="0" u="none" strike="noStrike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 by </a:t>
            </a:r>
            <a:r>
              <a:rPr lang="it-IT" b="0" i="0" u="none" strike="noStrike" err="1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which</a:t>
            </a:r>
            <a:r>
              <a:rPr lang="it-IT" b="0" i="0" u="none" strike="noStrike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it-IT" b="0" i="0" u="none" strike="noStrike" err="1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individuals</a:t>
            </a:r>
            <a:r>
              <a:rPr lang="it-IT" b="0" i="0" u="none" strike="noStrike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it-IT" b="1" i="0" u="none" strike="noStrike" err="1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perceive</a:t>
            </a:r>
            <a:r>
              <a:rPr lang="it-IT" b="0" i="0" u="none" strike="noStrike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, </a:t>
            </a:r>
            <a:r>
              <a:rPr lang="it-IT" b="1" i="0" u="none" strike="noStrike" err="1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organize</a:t>
            </a:r>
            <a:r>
              <a:rPr lang="it-IT" b="0" i="0" u="none" strike="noStrike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, and </a:t>
            </a:r>
            <a:r>
              <a:rPr lang="it-IT" b="0" i="0" u="none" strike="noStrike" err="1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ultimately</a:t>
            </a:r>
            <a:r>
              <a:rPr lang="it-IT" b="0" i="0" u="none" strike="noStrike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it-IT" b="1" i="0" u="none" strike="noStrike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integrate</a:t>
            </a:r>
            <a:r>
              <a:rPr lang="it-IT" b="0" i="0" u="none" strike="noStrike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 information to </a:t>
            </a:r>
            <a:r>
              <a:rPr lang="it-IT" b="1" i="0" u="none" strike="noStrike" err="1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form</a:t>
            </a:r>
            <a:r>
              <a:rPr lang="it-IT" b="1" i="0" u="none" strike="noStrike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it-IT" b="1" i="0" u="none" strike="noStrike" err="1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unified</a:t>
            </a:r>
            <a:r>
              <a:rPr lang="it-IT" b="1" i="0" u="none" strike="noStrike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 and </a:t>
            </a:r>
            <a:r>
              <a:rPr lang="it-IT" b="1" i="0" u="none" strike="noStrike" err="1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coherent</a:t>
            </a:r>
            <a:r>
              <a:rPr lang="it-IT" b="1" i="0" u="none" strike="noStrike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it-IT" b="1" i="0" u="none" strike="noStrike" err="1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situated</a:t>
            </a:r>
            <a:r>
              <a:rPr lang="it-IT" b="1" i="0" u="none" strike="noStrike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it-IT" b="1" i="0" u="none" strike="noStrike" err="1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impressions</a:t>
            </a:r>
            <a:r>
              <a:rPr lang="it-IT" b="1" i="0" u="none" strike="noStrike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it-IT" b="0" i="0" u="none" strike="noStrike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of </a:t>
            </a:r>
            <a:r>
              <a:rPr lang="it-IT" b="0" i="0" u="none" strike="noStrike" err="1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others</a:t>
            </a:r>
            <a:r>
              <a:rPr lang="it-IT">
                <a:solidFill>
                  <a:srgbClr val="1C1D1E"/>
                </a:solidFill>
                <a:latin typeface="Open Sans" panose="020F0502020204030204" pitchFamily="34" charset="0"/>
              </a:rPr>
              <a:t>’</a:t>
            </a:r>
            <a:endParaRPr lang="it-IT" b="0" i="0" u="none" strike="noStrike">
              <a:solidFill>
                <a:srgbClr val="1C1D1E"/>
              </a:solidFill>
              <a:effectLst/>
              <a:latin typeface="Open Sans" panose="020F0502020204030204" pitchFamily="34" charset="0"/>
            </a:endParaRPr>
          </a:p>
          <a:p>
            <a:pPr lvl="8"/>
            <a:endParaRPr lang="it-IT">
              <a:solidFill>
                <a:srgbClr val="1C1D1E"/>
              </a:solidFill>
              <a:latin typeface="Open Sans" panose="020F0502020204030204" pitchFamily="34" charset="0"/>
            </a:endParaRPr>
          </a:p>
          <a:p>
            <a:pPr lvl="8"/>
            <a:endParaRPr lang="it-IT">
              <a:solidFill>
                <a:srgbClr val="1C1D1E"/>
              </a:solidFill>
              <a:latin typeface="Open Sans" panose="020F0502020204030204" pitchFamily="34" charset="0"/>
            </a:endParaRPr>
          </a:p>
          <a:p>
            <a:pPr lvl="8"/>
            <a:r>
              <a:rPr lang="it-IT">
                <a:solidFill>
                  <a:srgbClr val="1C1D1E"/>
                </a:solidFill>
                <a:latin typeface="Open Sans" panose="020F0502020204030204" pitchFamily="34" charset="0"/>
              </a:rPr>
              <a:t>D. Moore 2015 EJSP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87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748300" y="1950518"/>
            <a:ext cx="267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err="1"/>
              <a:t>Chartrand</a:t>
            </a:r>
            <a:r>
              <a:rPr lang="it-IT"/>
              <a:t> &amp; </a:t>
            </a:r>
            <a:r>
              <a:rPr lang="it-IT" err="1"/>
              <a:t>Bargh</a:t>
            </a:r>
            <a:r>
              <a:rPr lang="it-IT"/>
              <a:t> 1999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rcRect t="-11197" b="-11197"/>
          <a:stretch>
            <a:fillRect/>
          </a:stretch>
        </p:blipFill>
        <p:spPr>
          <a:xfrm>
            <a:off x="457200" y="231985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657506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-30482" b="-30482"/>
          <a:stretch>
            <a:fillRect/>
          </a:stretch>
        </p:blipFill>
        <p:spPr>
          <a:xfrm>
            <a:off x="457200" y="2299245"/>
            <a:ext cx="8229600" cy="4525963"/>
          </a:xfrm>
        </p:spPr>
      </p:pic>
      <p:sp>
        <p:nvSpPr>
          <p:cNvPr id="5" name="CasellaDiTesto 4"/>
          <p:cNvSpPr txBox="1"/>
          <p:nvPr/>
        </p:nvSpPr>
        <p:spPr>
          <a:xfrm>
            <a:off x="748300" y="1950518"/>
            <a:ext cx="267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err="1"/>
              <a:t>Chartrand</a:t>
            </a:r>
            <a:r>
              <a:rPr lang="it-IT"/>
              <a:t> &amp; </a:t>
            </a:r>
            <a:r>
              <a:rPr lang="it-IT" err="1"/>
              <a:t>Bargh</a:t>
            </a:r>
            <a:r>
              <a:rPr lang="it-IT"/>
              <a:t> 1999</a:t>
            </a:r>
          </a:p>
        </p:txBody>
      </p:sp>
    </p:spTree>
    <p:extLst>
      <p:ext uri="{BB962C8B-B14F-4D97-AF65-F5344CB8AC3E}">
        <p14:creationId xmlns:p14="http://schemas.microsoft.com/office/powerpoint/2010/main" val="2304465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748300" y="1950518"/>
            <a:ext cx="267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err="1"/>
              <a:t>Chartrand</a:t>
            </a:r>
            <a:r>
              <a:rPr lang="it-IT"/>
              <a:t> &amp; </a:t>
            </a:r>
            <a:r>
              <a:rPr lang="it-IT" err="1"/>
              <a:t>Bargh</a:t>
            </a:r>
            <a:r>
              <a:rPr lang="it-IT"/>
              <a:t> 1999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-22582" b="-22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7498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748300" y="1950518"/>
            <a:ext cx="267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err="1"/>
              <a:t>Chartrand</a:t>
            </a:r>
            <a:r>
              <a:rPr lang="it-IT"/>
              <a:t> &amp; </a:t>
            </a:r>
            <a:r>
              <a:rPr lang="it-IT" err="1"/>
              <a:t>Bargh</a:t>
            </a:r>
            <a:r>
              <a:rPr lang="it-IT"/>
              <a:t> 1999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rcRect t="-36261" b="-36261"/>
          <a:stretch>
            <a:fillRect/>
          </a:stretch>
        </p:blipFill>
        <p:spPr/>
      </p:pic>
      <p:pic>
        <p:nvPicPr>
          <p:cNvPr id="4" name="Segnaposto contenuto 5" descr="Immagine che contiene testo, schermata, Carattere, bianco e nero&#10;&#10;Descrizione generata automaticamente">
            <a:extLst>
              <a:ext uri="{FF2B5EF4-FFF2-40B4-BE49-F238E27FC236}">
                <a16:creationId xmlns:a16="http://schemas.microsoft.com/office/drawing/2014/main" id="{B1B02B10-7788-146D-07B3-7ADD59EA4A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36261" b="-36261"/>
          <a:stretch>
            <a:fillRect/>
          </a:stretch>
        </p:blipFill>
        <p:spPr>
          <a:xfrm>
            <a:off x="609600" y="17526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96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98624"/>
            <a:ext cx="8229600" cy="4525963"/>
          </a:xfrm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  <a:p>
            <a:r>
              <a:rPr lang="it-IT">
                <a:solidFill>
                  <a:schemeClr val="tx1"/>
                </a:solidFill>
              </a:rPr>
              <a:t>In presenza di poche informazioni sugli altri, oltre ad utilizzare la somiglianza per formarci un’impressione, spesso la familiarità con l’altro esercita un ruolo importante sui nostri giudizi</a:t>
            </a:r>
          </a:p>
        </p:txBody>
      </p:sp>
    </p:spTree>
    <p:extLst>
      <p:ext uri="{BB962C8B-B14F-4D97-AF65-F5344CB8AC3E}">
        <p14:creationId xmlns:p14="http://schemas.microsoft.com/office/powerpoint/2010/main" val="124648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Mere exposure effect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798" b="9798"/>
          <a:stretch>
            <a:fillRect/>
          </a:stretch>
        </p:blipFill>
        <p:spPr>
          <a:xfrm>
            <a:off x="728804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706458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Mere exposure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5271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7290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Familiarità: stimoli più familiari vengono considerati più piacevoli</a:t>
            </a:r>
          </a:p>
          <a:p>
            <a:endParaRPr lang="it-IT"/>
          </a:p>
          <a:p>
            <a:r>
              <a:rPr lang="it-IT"/>
              <a:t>Fenomeno della mera esposizione (</a:t>
            </a:r>
            <a:r>
              <a:rPr lang="it-IT" err="1"/>
              <a:t>Zajon</a:t>
            </a:r>
            <a:r>
              <a:rPr lang="it-IT"/>
              <a:t> 1968)</a:t>
            </a:r>
          </a:p>
          <a:p>
            <a:endParaRPr lang="it-IT"/>
          </a:p>
          <a:p>
            <a:r>
              <a:rPr lang="it-IT"/>
              <a:t>Tre tipologie di stimoli: </a:t>
            </a:r>
          </a:p>
          <a:p>
            <a:pPr lvl="1"/>
            <a:r>
              <a:rPr lang="it-IT" err="1"/>
              <a:t>Turkish</a:t>
            </a:r>
            <a:r>
              <a:rPr lang="it-IT"/>
              <a:t> nonsense </a:t>
            </a:r>
            <a:r>
              <a:rPr lang="it-IT" err="1"/>
              <a:t>words</a:t>
            </a:r>
            <a:endParaRPr lang="it-IT"/>
          </a:p>
          <a:p>
            <a:pPr lvl="1"/>
            <a:r>
              <a:rPr lang="it-IT" err="1"/>
              <a:t>Chinese-like</a:t>
            </a:r>
            <a:r>
              <a:rPr lang="it-IT"/>
              <a:t> </a:t>
            </a:r>
            <a:r>
              <a:rPr lang="it-IT" err="1"/>
              <a:t>charcters</a:t>
            </a:r>
            <a:endParaRPr lang="it-IT"/>
          </a:p>
          <a:p>
            <a:pPr lvl="1"/>
            <a:r>
              <a:rPr lang="it-IT" err="1"/>
              <a:t>Photograps</a:t>
            </a:r>
            <a:endParaRPr lang="it-IT"/>
          </a:p>
          <a:p>
            <a:pPr lvl="1"/>
            <a:endParaRPr lang="it-IT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83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/>
              <a:t>Fenomeno della mera esposizione (</a:t>
            </a:r>
            <a:r>
              <a:rPr lang="it-IT" err="1"/>
              <a:t>Zajon</a:t>
            </a:r>
            <a:r>
              <a:rPr lang="it-IT"/>
              <a:t> 1968)</a:t>
            </a:r>
          </a:p>
          <a:p>
            <a:endParaRPr lang="it-IT"/>
          </a:p>
          <a:p>
            <a:r>
              <a:rPr lang="it-IT"/>
              <a:t>12 stimoli per tipo</a:t>
            </a:r>
          </a:p>
          <a:p>
            <a:endParaRPr lang="it-IT"/>
          </a:p>
          <a:p>
            <a:r>
              <a:rPr lang="it-IT" err="1"/>
              <a:t>Judging</a:t>
            </a:r>
            <a:r>
              <a:rPr lang="it-IT"/>
              <a:t> </a:t>
            </a:r>
            <a:r>
              <a:rPr lang="it-IT" err="1"/>
              <a:t>phase</a:t>
            </a:r>
            <a:r>
              <a:rPr lang="it-IT"/>
              <a:t> (piacevolezza, scale 1-7)</a:t>
            </a:r>
          </a:p>
          <a:p>
            <a:endParaRPr lang="it-IT"/>
          </a:p>
          <a:p>
            <a:r>
              <a:rPr lang="it-IT"/>
              <a:t>Frequenza di esposizione (</a:t>
            </a:r>
            <a:r>
              <a:rPr lang="it-IT" err="1"/>
              <a:t>exposure</a:t>
            </a:r>
            <a:r>
              <a:rPr lang="it-IT"/>
              <a:t> </a:t>
            </a:r>
            <a:r>
              <a:rPr lang="it-IT" err="1"/>
              <a:t>phase</a:t>
            </a:r>
            <a:r>
              <a:rPr lang="it-IT"/>
              <a:t>)</a:t>
            </a:r>
          </a:p>
          <a:p>
            <a:r>
              <a:rPr lang="it-IT"/>
              <a:t>1,2,5,10,25</a:t>
            </a:r>
          </a:p>
          <a:p>
            <a:r>
              <a:rPr lang="it-IT"/>
              <a:t>Rivalutare gli stimoli</a:t>
            </a:r>
          </a:p>
          <a:p>
            <a:endParaRPr lang="it-IT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1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7980497-3066-359E-AA0A-108AED50F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164" y="1600200"/>
            <a:ext cx="4557712" cy="47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Somiglianza:</a:t>
            </a:r>
          </a:p>
          <a:p>
            <a:endParaRPr lang="it-IT"/>
          </a:p>
          <a:p>
            <a:r>
              <a:rPr lang="it-IT"/>
              <a:t>Stimoli/esemplari più simili a noi vengono giudicati più piacevoli</a:t>
            </a:r>
          </a:p>
          <a:p>
            <a:endParaRPr lang="it-IT"/>
          </a:p>
          <a:p>
            <a:r>
              <a:rPr lang="it-IT"/>
              <a:t>Somiglianza percepita e Somiglianza effettiva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95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prima impressione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Tendenza inerziale della prima impressione</a:t>
            </a:r>
          </a:p>
          <a:p>
            <a:endParaRPr lang="it-IT"/>
          </a:p>
          <a:p>
            <a:r>
              <a:rPr lang="it-IT"/>
              <a:t>Tendiamo a non modificare l’idea che ‘spontaneamente’ ci siamo formati sugli altri ma anche su noi stessi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844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prima impressione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err="1"/>
              <a:t>Ross</a:t>
            </a:r>
            <a:r>
              <a:rPr lang="it-IT"/>
              <a:t>, </a:t>
            </a:r>
            <a:r>
              <a:rPr lang="it-IT" err="1"/>
              <a:t>Lepper</a:t>
            </a:r>
            <a:r>
              <a:rPr lang="it-IT"/>
              <a:t> &amp; </a:t>
            </a:r>
            <a:r>
              <a:rPr lang="it-IT" err="1"/>
              <a:t>Hubbard</a:t>
            </a:r>
            <a:r>
              <a:rPr lang="it-IT"/>
              <a:t> (1975)</a:t>
            </a:r>
          </a:p>
          <a:p>
            <a:endParaRPr lang="it-IT"/>
          </a:p>
          <a:p>
            <a:r>
              <a:rPr lang="it-IT"/>
              <a:t>PP: prestazione su differenti prove</a:t>
            </a:r>
          </a:p>
          <a:p>
            <a:endParaRPr lang="it-IT"/>
          </a:p>
          <a:p>
            <a:r>
              <a:rPr lang="it-IT" err="1"/>
              <a:t>Feeback</a:t>
            </a:r>
            <a:r>
              <a:rPr lang="it-IT"/>
              <a:t> sulla </a:t>
            </a:r>
            <a:r>
              <a:rPr lang="it-IT" err="1"/>
              <a:t>perfomance</a:t>
            </a:r>
            <a:r>
              <a:rPr lang="it-IT"/>
              <a:t>: positivo vs. negativo </a:t>
            </a:r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895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prima impressione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err="1"/>
              <a:t>Ross</a:t>
            </a:r>
            <a:r>
              <a:rPr lang="it-IT"/>
              <a:t>, </a:t>
            </a:r>
            <a:r>
              <a:rPr lang="it-IT" err="1"/>
              <a:t>Lepper</a:t>
            </a:r>
            <a:r>
              <a:rPr lang="it-IT"/>
              <a:t> &amp; </a:t>
            </a:r>
            <a:r>
              <a:rPr lang="it-IT" err="1"/>
              <a:t>Hubbard</a:t>
            </a:r>
            <a:r>
              <a:rPr lang="it-IT"/>
              <a:t> (1975)</a:t>
            </a:r>
          </a:p>
          <a:p>
            <a:endParaRPr lang="it-IT"/>
          </a:p>
          <a:p>
            <a:r>
              <a:rPr lang="it-IT"/>
              <a:t>PP: prestazione su differenti prove</a:t>
            </a:r>
          </a:p>
          <a:p>
            <a:endParaRPr lang="it-IT"/>
          </a:p>
          <a:p>
            <a:r>
              <a:rPr lang="it-IT" err="1"/>
              <a:t>Feeback</a:t>
            </a:r>
            <a:r>
              <a:rPr lang="it-IT"/>
              <a:t> sulla </a:t>
            </a:r>
            <a:r>
              <a:rPr lang="it-IT" err="1"/>
              <a:t>perfomance</a:t>
            </a:r>
            <a:r>
              <a:rPr lang="it-IT"/>
              <a:t>: positivo vs. negativo </a:t>
            </a:r>
          </a:p>
          <a:p>
            <a:endParaRPr lang="it-IT"/>
          </a:p>
          <a:p>
            <a:r>
              <a:rPr lang="it-IT"/>
              <a:t>Feedback erano dati casualmente ai </a:t>
            </a:r>
            <a:r>
              <a:rPr lang="it-IT" err="1"/>
              <a:t>pp</a:t>
            </a:r>
            <a:endParaRPr lang="it-IT"/>
          </a:p>
          <a:p>
            <a:r>
              <a:rPr lang="it-IT"/>
              <a:t>Metà riceveva un feedback + </a:t>
            </a:r>
          </a:p>
          <a:p>
            <a:r>
              <a:rPr lang="it-IT"/>
              <a:t>Metà un feedback -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73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prima impressione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err="1"/>
              <a:t>Ross</a:t>
            </a:r>
            <a:r>
              <a:rPr lang="it-IT"/>
              <a:t>, </a:t>
            </a:r>
            <a:r>
              <a:rPr lang="it-IT" err="1"/>
              <a:t>Lepper</a:t>
            </a:r>
            <a:r>
              <a:rPr lang="it-IT"/>
              <a:t> &amp; </a:t>
            </a:r>
            <a:r>
              <a:rPr lang="it-IT" err="1"/>
              <a:t>Hubbard</a:t>
            </a:r>
            <a:r>
              <a:rPr lang="it-IT"/>
              <a:t> (1975)</a:t>
            </a:r>
          </a:p>
          <a:p>
            <a:endParaRPr lang="it-IT"/>
          </a:p>
          <a:p>
            <a:r>
              <a:rPr lang="it-IT"/>
              <a:t>Viene chiesto ai </a:t>
            </a:r>
            <a:r>
              <a:rPr lang="it-IT" err="1"/>
              <a:t>pp</a:t>
            </a:r>
            <a:r>
              <a:rPr lang="it-IT"/>
              <a:t> di formarsi un’impressione sulla loro performance</a:t>
            </a:r>
          </a:p>
        </p:txBody>
      </p:sp>
    </p:spTree>
    <p:extLst>
      <p:ext uri="{BB962C8B-B14F-4D97-AF65-F5344CB8AC3E}">
        <p14:creationId xmlns:p14="http://schemas.microsoft.com/office/powerpoint/2010/main" val="609582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prima impressione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err="1"/>
              <a:t>Ross</a:t>
            </a:r>
            <a:r>
              <a:rPr lang="it-IT"/>
              <a:t>, </a:t>
            </a:r>
            <a:r>
              <a:rPr lang="it-IT" err="1"/>
              <a:t>Lepper</a:t>
            </a:r>
            <a:r>
              <a:rPr lang="it-IT"/>
              <a:t> &amp; </a:t>
            </a:r>
            <a:r>
              <a:rPr lang="it-IT" err="1"/>
              <a:t>Hubbard</a:t>
            </a:r>
            <a:r>
              <a:rPr lang="it-IT"/>
              <a:t> (1975)</a:t>
            </a:r>
          </a:p>
          <a:p>
            <a:endParaRPr lang="it-IT"/>
          </a:p>
          <a:p>
            <a:r>
              <a:rPr lang="it-IT"/>
              <a:t>Viene detto loro che il feedback non era attendibile</a:t>
            </a:r>
          </a:p>
          <a:p>
            <a:endParaRPr lang="it-IT"/>
          </a:p>
          <a:p>
            <a:r>
              <a:rPr lang="it-IT"/>
              <a:t>Era casuale, ossia distribuito non in funzione della loro reale performance</a:t>
            </a:r>
          </a:p>
          <a:p>
            <a:endParaRPr lang="it-IT"/>
          </a:p>
          <a:p>
            <a:r>
              <a:rPr lang="it-IT"/>
              <a:t>(ergo: l’impressione che il </a:t>
            </a:r>
            <a:r>
              <a:rPr lang="it-IT" err="1"/>
              <a:t>pp</a:t>
            </a:r>
            <a:r>
              <a:rPr lang="it-IT"/>
              <a:t>  ha costruito su sé stesso è errata</a:t>
            </a:r>
            <a:r>
              <a:rPr lang="mr-IN"/>
              <a:t>…</a:t>
            </a:r>
            <a:r>
              <a:rPr lang="it-IT"/>
              <a:t>)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40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prima impressione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err="1"/>
              <a:t>Ross</a:t>
            </a:r>
            <a:r>
              <a:rPr lang="it-IT"/>
              <a:t>, </a:t>
            </a:r>
            <a:r>
              <a:rPr lang="it-IT" err="1"/>
              <a:t>Lepper</a:t>
            </a:r>
            <a:r>
              <a:rPr lang="it-IT"/>
              <a:t> &amp; </a:t>
            </a:r>
            <a:r>
              <a:rPr lang="it-IT" err="1"/>
              <a:t>Hubbard</a:t>
            </a:r>
            <a:r>
              <a:rPr lang="it-IT"/>
              <a:t> (1975)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Viene chiesto loro di stimare il numero di prove a cui avevano risposto correttamente </a:t>
            </a:r>
          </a:p>
          <a:p>
            <a:endParaRPr lang="it-IT"/>
          </a:p>
          <a:p>
            <a:r>
              <a:rPr lang="it-IT"/>
              <a:t>Quale è la logica?</a:t>
            </a:r>
          </a:p>
        </p:txBody>
      </p:sp>
    </p:spTree>
    <p:extLst>
      <p:ext uri="{BB962C8B-B14F-4D97-AF65-F5344CB8AC3E}">
        <p14:creationId xmlns:p14="http://schemas.microsoft.com/office/powerpoint/2010/main" val="717850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risultati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092600"/>
              </p:ext>
            </p:extLst>
          </p:nvPr>
        </p:nvGraphicFramePr>
        <p:xfrm>
          <a:off x="820149" y="1561274"/>
          <a:ext cx="71655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621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prima impressione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Tendiamo a non abbandonare la prima impressione</a:t>
            </a:r>
          </a:p>
          <a:p>
            <a:endParaRPr lang="it-IT"/>
          </a:p>
          <a:p>
            <a:r>
              <a:rPr lang="it-IT"/>
              <a:t>Anche quando sappiamo che è basata su informazioni non ‘corrette’</a:t>
            </a:r>
          </a:p>
          <a:p>
            <a:endParaRPr lang="it-IT"/>
          </a:p>
          <a:p>
            <a:r>
              <a:rPr lang="it-IT"/>
              <a:t>Anche quando riguarda noi stessi </a:t>
            </a:r>
          </a:p>
        </p:txBody>
      </p:sp>
    </p:spTree>
    <p:extLst>
      <p:ext uri="{BB962C8B-B14F-4D97-AF65-F5344CB8AC3E}">
        <p14:creationId xmlns:p14="http://schemas.microsoft.com/office/powerpoint/2010/main" val="3814479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prima impressione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-62443" b="-624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2976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1884"/>
          </a:xfrm>
        </p:spPr>
        <p:txBody>
          <a:bodyPr/>
          <a:lstStyle/>
          <a:p>
            <a:r>
              <a:rPr lang="it-IT"/>
              <a:t>La prima impressione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>
          <a:xfrm>
            <a:off x="-145721" y="1061884"/>
            <a:ext cx="9289721" cy="5642559"/>
          </a:xfrm>
        </p:spPr>
      </p:pic>
    </p:spTree>
    <p:extLst>
      <p:ext uri="{BB962C8B-B14F-4D97-AF65-F5344CB8AC3E}">
        <p14:creationId xmlns:p14="http://schemas.microsoft.com/office/powerpoint/2010/main" val="361781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err="1"/>
              <a:t>Newcomb</a:t>
            </a:r>
            <a:r>
              <a:rPr lang="it-IT"/>
              <a:t> 1961</a:t>
            </a:r>
          </a:p>
          <a:p>
            <a:r>
              <a:rPr lang="it-IT"/>
              <a:t>Case dello studente</a:t>
            </a:r>
          </a:p>
          <a:p>
            <a:endParaRPr lang="it-IT"/>
          </a:p>
          <a:p>
            <a:r>
              <a:rPr lang="it-IT"/>
              <a:t>Giudizi di piacevolezza nei primi giorni</a:t>
            </a:r>
          </a:p>
          <a:p>
            <a:endParaRPr lang="it-IT"/>
          </a:p>
          <a:p>
            <a:pPr lvl="1"/>
            <a:r>
              <a:rPr lang="it-IT"/>
              <a:t>Alta variabilità</a:t>
            </a:r>
          </a:p>
          <a:p>
            <a:r>
              <a:rPr lang="it-IT"/>
              <a:t>Dopo alcuni mesi, giudizi polarizzati</a:t>
            </a:r>
          </a:p>
          <a:p>
            <a:endParaRPr lang="it-IT"/>
          </a:p>
          <a:p>
            <a:pPr lvl="1"/>
            <a:r>
              <a:rPr lang="it-IT"/>
              <a:t>Più caratteristiche socio demografiche in comune, maggiore piacevolezza</a:t>
            </a:r>
          </a:p>
          <a:p>
            <a:pPr lvl="1"/>
            <a:r>
              <a:rPr lang="it-IT"/>
              <a:t>Maggiore condivisione di giudizi sugli altri, maggiore piacevolezza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657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1884"/>
          </a:xfrm>
        </p:spPr>
        <p:txBody>
          <a:bodyPr/>
          <a:lstStyle/>
          <a:p>
            <a:r>
              <a:rPr lang="it-IT"/>
              <a:t>La prima impressione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 l="-12504" r="-12504"/>
          <a:stretch>
            <a:fillRect/>
          </a:stretch>
        </p:blipFill>
        <p:spPr>
          <a:xfrm>
            <a:off x="38100" y="357034"/>
            <a:ext cx="9144000" cy="5434347"/>
          </a:xfrm>
        </p:spPr>
      </p:pic>
    </p:spTree>
    <p:extLst>
      <p:ext uri="{BB962C8B-B14F-4D97-AF65-F5344CB8AC3E}">
        <p14:creationId xmlns:p14="http://schemas.microsoft.com/office/powerpoint/2010/main" val="2078003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prima impressione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Informazioni ‘colpevole’</a:t>
            </a:r>
          </a:p>
          <a:p>
            <a:endParaRPr lang="it-IT"/>
          </a:p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36" y="2227874"/>
            <a:ext cx="8041464" cy="144242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06" y="3997680"/>
            <a:ext cx="7158890" cy="18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73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1884"/>
          </a:xfrm>
        </p:spPr>
        <p:txBody>
          <a:bodyPr/>
          <a:lstStyle/>
          <a:p>
            <a:r>
              <a:rPr lang="it-IT"/>
              <a:t>La prima impressione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28454"/>
            <a:ext cx="8229600" cy="4897709"/>
          </a:xfrm>
        </p:spPr>
        <p:txBody>
          <a:bodyPr/>
          <a:lstStyle/>
          <a:p>
            <a:r>
              <a:rPr lang="it-IT"/>
              <a:t>Informazioni ‘non colpevole’</a:t>
            </a:r>
          </a:p>
          <a:p>
            <a:endParaRPr lang="it-IT"/>
          </a:p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799" y="2272600"/>
            <a:ext cx="6883313" cy="104999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8" y="3956037"/>
            <a:ext cx="6621173" cy="183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557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1884"/>
          </a:xfrm>
        </p:spPr>
        <p:txBody>
          <a:bodyPr/>
          <a:lstStyle/>
          <a:p>
            <a:r>
              <a:rPr lang="it-IT"/>
              <a:t>La prima impressione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28454"/>
            <a:ext cx="8229600" cy="4897709"/>
          </a:xfrm>
        </p:spPr>
        <p:txBody>
          <a:bodyPr/>
          <a:lstStyle/>
          <a:p>
            <a:endParaRPr lang="it-IT"/>
          </a:p>
          <a:p>
            <a:r>
              <a:rPr lang="it-IT"/>
              <a:t>18 informazioni in totale</a:t>
            </a:r>
          </a:p>
          <a:p>
            <a:endParaRPr lang="it-IT"/>
          </a:p>
          <a:p>
            <a:r>
              <a:rPr lang="it-IT"/>
              <a:t>9 ‘colpevole’</a:t>
            </a:r>
          </a:p>
          <a:p>
            <a:endParaRPr lang="it-IT"/>
          </a:p>
          <a:p>
            <a:r>
              <a:rPr lang="it-IT"/>
              <a:t>9 ‘non colpevole’</a:t>
            </a:r>
          </a:p>
        </p:txBody>
      </p:sp>
    </p:spTree>
    <p:extLst>
      <p:ext uri="{BB962C8B-B14F-4D97-AF65-F5344CB8AC3E}">
        <p14:creationId xmlns:p14="http://schemas.microsoft.com/office/powerpoint/2010/main" val="678298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1884"/>
          </a:xfrm>
        </p:spPr>
        <p:txBody>
          <a:bodyPr/>
          <a:lstStyle/>
          <a:p>
            <a:r>
              <a:rPr lang="it-IT"/>
              <a:t>La prima impressione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28454"/>
            <a:ext cx="8229600" cy="4897709"/>
          </a:xfrm>
        </p:spPr>
        <p:txBody>
          <a:bodyPr/>
          <a:lstStyle/>
          <a:p>
            <a:r>
              <a:rPr lang="it-IT"/>
              <a:t>Ordine di presentazione delle informazioni</a:t>
            </a:r>
          </a:p>
          <a:p>
            <a:endParaRPr lang="it-IT"/>
          </a:p>
          <a:p>
            <a:r>
              <a:rPr lang="it-IT"/>
              <a:t>1) non-colpevole </a:t>
            </a:r>
            <a:r>
              <a:rPr lang="mr-IN"/>
              <a:t>–</a:t>
            </a:r>
            <a:r>
              <a:rPr lang="it-IT"/>
              <a:t> colpevole</a:t>
            </a:r>
          </a:p>
          <a:p>
            <a:endParaRPr lang="it-IT"/>
          </a:p>
          <a:p>
            <a:r>
              <a:rPr lang="it-IT"/>
              <a:t>2) colpevole </a:t>
            </a:r>
            <a:r>
              <a:rPr lang="mr-IN"/>
              <a:t>–</a:t>
            </a:r>
            <a:r>
              <a:rPr lang="it-IT"/>
              <a:t> non colpevole</a:t>
            </a:r>
          </a:p>
          <a:p>
            <a:endParaRPr lang="it-IT"/>
          </a:p>
          <a:p>
            <a:r>
              <a:rPr lang="it-IT"/>
              <a:t>3) random </a:t>
            </a:r>
            <a:r>
              <a:rPr lang="it-IT" err="1"/>
              <a:t>order</a:t>
            </a:r>
            <a:endParaRPr lang="it-IT"/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806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1884"/>
          </a:xfrm>
        </p:spPr>
        <p:txBody>
          <a:bodyPr/>
          <a:lstStyle/>
          <a:p>
            <a:r>
              <a:rPr lang="it-IT"/>
              <a:t>La prima impressione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28454"/>
            <a:ext cx="8229600" cy="4897709"/>
          </a:xfrm>
        </p:spPr>
        <p:txBody>
          <a:bodyPr/>
          <a:lstStyle/>
          <a:p>
            <a:r>
              <a:rPr lang="it-IT"/>
              <a:t>I partecipanti dovevano indicare la probabilità che Smith abbia ucciso </a:t>
            </a:r>
            <a:r>
              <a:rPr lang="it-IT" err="1"/>
              <a:t>Dixon</a:t>
            </a:r>
            <a:endParaRPr lang="it-IT"/>
          </a:p>
          <a:p>
            <a:endParaRPr lang="it-IT"/>
          </a:p>
          <a:p>
            <a:r>
              <a:rPr lang="it-IT"/>
              <a:t>Scala da 0 (certamente innocente) a 100  (certamente colpevole)</a:t>
            </a:r>
          </a:p>
        </p:txBody>
      </p:sp>
    </p:spTree>
    <p:extLst>
      <p:ext uri="{BB962C8B-B14F-4D97-AF65-F5344CB8AC3E}">
        <p14:creationId xmlns:p14="http://schemas.microsoft.com/office/powerpoint/2010/main" val="23093119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1884"/>
          </a:xfrm>
        </p:spPr>
        <p:txBody>
          <a:bodyPr/>
          <a:lstStyle/>
          <a:p>
            <a:r>
              <a:rPr lang="it-IT"/>
              <a:t>La prima impressione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820704"/>
              </p:ext>
            </p:extLst>
          </p:nvPr>
        </p:nvGraphicFramePr>
        <p:xfrm>
          <a:off x="457200" y="1228725"/>
          <a:ext cx="8229600" cy="489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77618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1884"/>
          </a:xfrm>
        </p:spPr>
        <p:txBody>
          <a:bodyPr/>
          <a:lstStyle/>
          <a:p>
            <a:r>
              <a:rPr lang="it-IT"/>
              <a:t>La prima impressione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28454"/>
            <a:ext cx="8229600" cy="4897709"/>
          </a:xfrm>
        </p:spPr>
        <p:txBody>
          <a:bodyPr/>
          <a:lstStyle/>
          <a:p>
            <a:r>
              <a:rPr lang="it-IT"/>
              <a:t>Condizione non-</a:t>
            </a:r>
            <a:r>
              <a:rPr lang="it-IT" err="1"/>
              <a:t>accountable</a:t>
            </a:r>
            <a:endParaRPr lang="it-IT"/>
          </a:p>
          <a:p>
            <a:endParaRPr lang="it-IT"/>
          </a:p>
          <a:p>
            <a:r>
              <a:rPr lang="it-IT"/>
              <a:t>Condizione </a:t>
            </a:r>
            <a:r>
              <a:rPr lang="it-IT" err="1"/>
              <a:t>accountable</a:t>
            </a:r>
            <a:r>
              <a:rPr lang="it-IT"/>
              <a:t>: </a:t>
            </a:r>
          </a:p>
          <a:p>
            <a:endParaRPr lang="it-IT"/>
          </a:p>
          <a:p>
            <a:r>
              <a:rPr lang="it-IT"/>
              <a:t>i partecipanti dovevano giustificare il loro giudizio comunicandolo a terzi</a:t>
            </a:r>
          </a:p>
          <a:p>
            <a:endParaRPr lang="it-IT"/>
          </a:p>
          <a:p>
            <a:r>
              <a:rPr lang="it-IT"/>
              <a:t>Maggiore motivazione all’</a:t>
            </a:r>
            <a:r>
              <a:rPr lang="it-IT" err="1"/>
              <a:t>acuratezza</a:t>
            </a:r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9725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1884"/>
          </a:xfrm>
        </p:spPr>
        <p:txBody>
          <a:bodyPr/>
          <a:lstStyle/>
          <a:p>
            <a:r>
              <a:rPr lang="it-IT"/>
              <a:t>La prima impressione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832813"/>
              </p:ext>
            </p:extLst>
          </p:nvPr>
        </p:nvGraphicFramePr>
        <p:xfrm>
          <a:off x="457200" y="1228725"/>
          <a:ext cx="8229600" cy="489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5896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prima impressione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  <a:p>
            <a:r>
              <a:rPr lang="it-IT"/>
              <a:t>Se dobbiamo giustificare le nostre impressioni (alta motivazione) allora siamo meno sensibili all’effetto della ‘prima impressione’</a:t>
            </a:r>
          </a:p>
        </p:txBody>
      </p:sp>
    </p:spTree>
    <p:extLst>
      <p:ext uri="{BB962C8B-B14F-4D97-AF65-F5344CB8AC3E}">
        <p14:creationId xmlns:p14="http://schemas.microsoft.com/office/powerpoint/2010/main" val="215188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314"/>
            <a:ext cx="8229600" cy="4856641"/>
          </a:xfrm>
        </p:spPr>
        <p:txBody>
          <a:bodyPr/>
          <a:lstStyle/>
          <a:p>
            <a:r>
              <a:rPr lang="en-US" err="1"/>
              <a:t>Numero</a:t>
            </a:r>
            <a:r>
              <a:rPr lang="en-US"/>
              <a:t> di </a:t>
            </a:r>
            <a:r>
              <a:rPr lang="en-US" err="1"/>
              <a:t>giudizi</a:t>
            </a:r>
            <a:r>
              <a:rPr lang="en-US"/>
              <a:t> </a:t>
            </a:r>
            <a:r>
              <a:rPr lang="en-US" err="1"/>
              <a:t>condivisi</a:t>
            </a:r>
            <a:r>
              <a:rPr lang="en-US"/>
              <a:t> (</a:t>
            </a:r>
            <a:r>
              <a:rPr lang="en-US" err="1"/>
              <a:t>percepita</a:t>
            </a:r>
            <a:r>
              <a:rPr lang="en-US"/>
              <a:t>) e </a:t>
            </a:r>
            <a:r>
              <a:rPr lang="en-US" err="1"/>
              <a:t>Piacevolezza</a:t>
            </a:r>
            <a:r>
              <a:rPr lang="en-US"/>
              <a:t> (Byrne &amp; Nelson, 1965)</a:t>
            </a:r>
          </a:p>
          <a:p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93229834"/>
              </p:ext>
            </p:extLst>
          </p:nvPr>
        </p:nvGraphicFramePr>
        <p:xfrm>
          <a:off x="1377951" y="253285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03242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  <a:p>
            <a:r>
              <a:rPr lang="it-IT"/>
              <a:t>Quando ci formiamo un’impressione rispetto agli altri, tale impressione può essere anche influenzata da fattori contestuali, ossia da fattori che sono presenti nella situazione in cui ci troviamo</a:t>
            </a:r>
          </a:p>
        </p:txBody>
      </p:sp>
    </p:spTree>
    <p:extLst>
      <p:ext uri="{BB962C8B-B14F-4D97-AF65-F5344CB8AC3E}">
        <p14:creationId xmlns:p14="http://schemas.microsoft.com/office/powerpoint/2010/main" val="36462467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107F3C-93EC-9490-1937-4236552C1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4CD59F-47E6-D148-2CF7-BF67F9F2E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HALO EFFCT</a:t>
            </a:r>
          </a:p>
          <a:p>
            <a:endParaRPr lang="it-IT"/>
          </a:p>
          <a:p>
            <a:r>
              <a:rPr lang="it-IT"/>
              <a:t>‘the </a:t>
            </a:r>
            <a:r>
              <a:rPr lang="it-IT" err="1"/>
              <a:t>halo</a:t>
            </a:r>
            <a:r>
              <a:rPr lang="it-IT"/>
              <a:t> </a:t>
            </a:r>
            <a:r>
              <a:rPr lang="it-IT" err="1"/>
              <a:t>effect</a:t>
            </a:r>
            <a:r>
              <a:rPr lang="it-IT"/>
              <a:t> </a:t>
            </a:r>
            <a:r>
              <a:rPr lang="it-IT" err="1"/>
              <a:t>is</a:t>
            </a:r>
            <a:r>
              <a:rPr lang="it-IT"/>
              <a:t> </a:t>
            </a:r>
            <a:r>
              <a:rPr lang="it-IT" err="1"/>
              <a:t>generally</a:t>
            </a:r>
            <a:r>
              <a:rPr lang="it-IT"/>
              <a:t> </a:t>
            </a:r>
            <a:r>
              <a:rPr lang="it-IT" err="1"/>
              <a:t>defined</a:t>
            </a:r>
            <a:r>
              <a:rPr lang="it-IT"/>
              <a:t> </a:t>
            </a:r>
            <a:r>
              <a:rPr lang="it-IT" err="1"/>
              <a:t>as</a:t>
            </a:r>
            <a:r>
              <a:rPr lang="it-IT"/>
              <a:t> the </a:t>
            </a:r>
            <a:r>
              <a:rPr lang="it-IT" err="1"/>
              <a:t>influence</a:t>
            </a:r>
            <a:r>
              <a:rPr lang="it-IT"/>
              <a:t> of a </a:t>
            </a:r>
            <a:r>
              <a:rPr lang="it-IT" b="1"/>
              <a:t>global </a:t>
            </a:r>
            <a:r>
              <a:rPr lang="it-IT" b="1" err="1"/>
              <a:t>evaluation</a:t>
            </a:r>
            <a:r>
              <a:rPr lang="it-IT" b="1"/>
              <a:t> </a:t>
            </a:r>
            <a:r>
              <a:rPr lang="it-IT"/>
              <a:t>on </a:t>
            </a:r>
            <a:r>
              <a:rPr lang="it-IT" err="1"/>
              <a:t>evaluations</a:t>
            </a:r>
            <a:r>
              <a:rPr lang="it-IT"/>
              <a:t> of </a:t>
            </a:r>
            <a:r>
              <a:rPr lang="it-IT" b="1" err="1"/>
              <a:t>individual</a:t>
            </a:r>
            <a:r>
              <a:rPr lang="it-IT" b="1"/>
              <a:t> </a:t>
            </a:r>
            <a:r>
              <a:rPr lang="it-IT" b="1" err="1"/>
              <a:t>attributes</a:t>
            </a:r>
            <a:r>
              <a:rPr lang="it-IT"/>
              <a:t> of a </a:t>
            </a:r>
            <a:r>
              <a:rPr lang="it-IT" err="1"/>
              <a:t>person</a:t>
            </a:r>
            <a:r>
              <a:rPr lang="it-IT"/>
              <a:t>,</a:t>
            </a:r>
          </a:p>
          <a:p>
            <a:endParaRPr lang="it-IT"/>
          </a:p>
          <a:p>
            <a:pPr lvl="4"/>
            <a:r>
              <a:rPr lang="it-IT" err="1"/>
              <a:t>Nisbett</a:t>
            </a:r>
            <a:r>
              <a:rPr lang="it-IT"/>
              <a:t> &amp; Wilson, 1997</a:t>
            </a:r>
          </a:p>
        </p:txBody>
      </p:sp>
    </p:spTree>
    <p:extLst>
      <p:ext uri="{BB962C8B-B14F-4D97-AF65-F5344CB8AC3E}">
        <p14:creationId xmlns:p14="http://schemas.microsoft.com/office/powerpoint/2010/main" val="40286084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AE61A6-3B1E-AAEE-B20B-A836CBA48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4BF2B8-96FE-52D0-10FE-5BBCA96EA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58213" cy="4525963"/>
          </a:xfrm>
        </p:spPr>
        <p:txBody>
          <a:bodyPr/>
          <a:lstStyle/>
          <a:p>
            <a:endParaRPr lang="it-IT"/>
          </a:p>
          <a:p>
            <a:endParaRPr lang="it-IT"/>
          </a:p>
          <a:p>
            <a:pPr marL="0" indent="0">
              <a:buNone/>
            </a:pPr>
            <a:r>
              <a:rPr lang="it-IT"/>
              <a:t>1) Freddo, calcolatore (valutazione globale)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2) Caloroso, socievole (valutazione globale)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			(Asch 1946, Anderson 1974)</a:t>
            </a:r>
          </a:p>
        </p:txBody>
      </p:sp>
    </p:spTree>
    <p:extLst>
      <p:ext uri="{BB962C8B-B14F-4D97-AF65-F5344CB8AC3E}">
        <p14:creationId xmlns:p14="http://schemas.microsoft.com/office/powerpoint/2010/main" val="21604404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AE61A6-3B1E-AAEE-B20B-A836CBA48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4BF2B8-96FE-52D0-10FE-5BBCA96EA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3" y="1600200"/>
            <a:ext cx="8915399" cy="4525963"/>
          </a:xfrm>
        </p:spPr>
        <p:txBody>
          <a:bodyPr/>
          <a:lstStyle/>
          <a:p>
            <a:endParaRPr lang="it-IT"/>
          </a:p>
          <a:p>
            <a:endParaRPr lang="it-IT"/>
          </a:p>
          <a:p>
            <a:pPr marL="0" indent="0">
              <a:buNone/>
            </a:pPr>
            <a:r>
              <a:rPr lang="it-IT"/>
              <a:t>1) Freddo, </a:t>
            </a:r>
            <a:r>
              <a:rPr lang="it-IT" b="1"/>
              <a:t>intelligente, </a:t>
            </a:r>
            <a:r>
              <a:rPr lang="it-IT"/>
              <a:t>calcolatore (attributo individuale)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2) Caloroso, </a:t>
            </a:r>
            <a:r>
              <a:rPr lang="it-IT" b="1"/>
              <a:t>intelligente, </a:t>
            </a:r>
            <a:r>
              <a:rPr lang="it-IT"/>
              <a:t>socievole </a:t>
            </a:r>
            <a:r>
              <a:rPr lang="it-IT" b="1"/>
              <a:t> </a:t>
            </a:r>
            <a:r>
              <a:rPr lang="it-IT"/>
              <a:t>(attributo individuale)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			(Asch 1946, Anderson 1974)</a:t>
            </a:r>
          </a:p>
        </p:txBody>
      </p:sp>
    </p:spTree>
    <p:extLst>
      <p:ext uri="{BB962C8B-B14F-4D97-AF65-F5344CB8AC3E}">
        <p14:creationId xmlns:p14="http://schemas.microsoft.com/office/powerpoint/2010/main" val="4981678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AE61A6-3B1E-AAEE-B20B-A836CBA48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4BF2B8-96FE-52D0-10FE-5BBCA96EA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58213" cy="4525963"/>
          </a:xfrm>
        </p:spPr>
        <p:txBody>
          <a:bodyPr/>
          <a:lstStyle/>
          <a:p>
            <a:endParaRPr lang="it-IT"/>
          </a:p>
          <a:p>
            <a:endParaRPr lang="it-IT"/>
          </a:p>
          <a:p>
            <a:pPr marL="0" indent="0">
              <a:buNone/>
            </a:pPr>
            <a:r>
              <a:rPr lang="it-IT"/>
              <a:t>1) Freddo… e </a:t>
            </a:r>
            <a:r>
              <a:rPr lang="it-IT" b="1"/>
              <a:t>intelligente </a:t>
            </a:r>
            <a:r>
              <a:rPr lang="it-IT"/>
              <a:t>(attributo individuale)</a:t>
            </a:r>
          </a:p>
          <a:p>
            <a:pPr marL="0" indent="0">
              <a:buNone/>
            </a:pPr>
            <a:endParaRPr lang="it-IT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>
                <a:solidFill>
                  <a:srgbClr val="FF0000"/>
                </a:solidFill>
              </a:rPr>
              <a:t>Valutazione globale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2) Caloroso… e </a:t>
            </a:r>
            <a:r>
              <a:rPr lang="it-IT" b="1"/>
              <a:t>intelligente </a:t>
            </a:r>
            <a:r>
              <a:rPr lang="it-IT"/>
              <a:t>(attributo individuale)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			(Asch 1946, Anderson 1974)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6BFB4480-A40A-4CD9-BD9E-B4ADDCE2B723}"/>
              </a:ext>
            </a:extLst>
          </p:cNvPr>
          <p:cNvCxnSpPr/>
          <p:nvPr/>
        </p:nvCxnSpPr>
        <p:spPr>
          <a:xfrm flipV="1">
            <a:off x="3686175" y="3043238"/>
            <a:ext cx="1628775" cy="585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61B20DB4-EE25-D67A-A973-EE02EECEEBE8}"/>
              </a:ext>
            </a:extLst>
          </p:cNvPr>
          <p:cNvCxnSpPr>
            <a:cxnSpLocks/>
          </p:cNvCxnSpPr>
          <p:nvPr/>
        </p:nvCxnSpPr>
        <p:spPr>
          <a:xfrm>
            <a:off x="3686174" y="3629025"/>
            <a:ext cx="1619250" cy="5619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7344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AE61A6-3B1E-AAEE-B20B-A836CBA48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4BF2B8-96FE-52D0-10FE-5BBCA96EA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58213" cy="4525963"/>
          </a:xfrm>
        </p:spPr>
        <p:txBody>
          <a:bodyPr/>
          <a:lstStyle/>
          <a:p>
            <a:endParaRPr lang="it-IT"/>
          </a:p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40ECA3-B395-3B62-9E23-3FEB0E390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138" y="1683798"/>
            <a:ext cx="4279900" cy="349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402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45D0DD-50AB-751D-5498-688C5032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SUM 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2BF232-220E-A612-6BEA-9EB12038C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Abbiamo visto che le nostre impressioni pesano maggiormente alcuni elementi rispetto ad altri</a:t>
            </a:r>
          </a:p>
        </p:txBody>
      </p:sp>
    </p:spTree>
    <p:extLst>
      <p:ext uri="{BB962C8B-B14F-4D97-AF65-F5344CB8AC3E}">
        <p14:creationId xmlns:p14="http://schemas.microsoft.com/office/powerpoint/2010/main" val="16654938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45D0DD-50AB-751D-5498-688C5032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SUM 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2BF232-220E-A612-6BEA-9EB12038C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solidFill>
                  <a:schemeClr val="bg1">
                    <a:lumMod val="75000"/>
                  </a:schemeClr>
                </a:solidFill>
              </a:rPr>
              <a:t>Abbiamo visto che le nostre impressioni pesano maggiormente alcuni elementi rispetto ad altri</a:t>
            </a:r>
          </a:p>
          <a:p>
            <a:r>
              <a:rPr lang="it-IT"/>
              <a:t>Cogliamo aspetti di somiglianza</a:t>
            </a:r>
          </a:p>
          <a:p>
            <a:r>
              <a:rPr lang="it-IT"/>
              <a:t>Siamo influenzati dalla somiglianza</a:t>
            </a:r>
          </a:p>
          <a:p>
            <a:pPr lvl="1"/>
            <a:r>
              <a:rPr lang="it-IT"/>
              <a:t>Ci piace che ci somiglia</a:t>
            </a:r>
          </a:p>
        </p:txBody>
      </p:sp>
    </p:spTree>
    <p:extLst>
      <p:ext uri="{BB962C8B-B14F-4D97-AF65-F5344CB8AC3E}">
        <p14:creationId xmlns:p14="http://schemas.microsoft.com/office/powerpoint/2010/main" val="2832571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45D0DD-50AB-751D-5498-688C5032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SUM 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2BF232-220E-A612-6BEA-9EB12038C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solidFill>
                  <a:schemeClr val="bg1">
                    <a:lumMod val="75000"/>
                  </a:schemeClr>
                </a:solidFill>
              </a:rPr>
              <a:t>Abbiamo visto che le nostre impressioni pesano maggiormente alcuni elementi rispetto ad altri</a:t>
            </a:r>
          </a:p>
          <a:p>
            <a:r>
              <a:rPr lang="it-IT">
                <a:solidFill>
                  <a:schemeClr val="bg1">
                    <a:lumMod val="75000"/>
                  </a:schemeClr>
                </a:solidFill>
              </a:rPr>
              <a:t>Cogliamo aspetti di somiglianza</a:t>
            </a:r>
          </a:p>
          <a:p>
            <a:r>
              <a:rPr lang="it-IT">
                <a:solidFill>
                  <a:schemeClr val="bg1">
                    <a:lumMod val="75000"/>
                  </a:schemeClr>
                </a:solidFill>
              </a:rPr>
              <a:t>Siamo influenzati dalla somiglianza</a:t>
            </a:r>
          </a:p>
          <a:p>
            <a:r>
              <a:rPr lang="it-IT"/>
              <a:t>Siamo sensibili alla familiarità</a:t>
            </a:r>
          </a:p>
          <a:p>
            <a:pPr lvl="1"/>
            <a:r>
              <a:rPr lang="it-IT"/>
              <a:t>Ci piace di più chi è ‘di famiglia’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9842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45D0DD-50AB-751D-5498-688C5032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SUM 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2BF232-220E-A612-6BEA-9EB12038C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solidFill>
                  <a:schemeClr val="bg1">
                    <a:lumMod val="75000"/>
                  </a:schemeClr>
                </a:solidFill>
              </a:rPr>
              <a:t>Abbiamo visto che le nostre impressioni pesano maggiormente alcuni elementi rispetto ad altri</a:t>
            </a:r>
          </a:p>
          <a:p>
            <a:r>
              <a:rPr lang="it-IT">
                <a:solidFill>
                  <a:schemeClr val="bg1">
                    <a:lumMod val="75000"/>
                  </a:schemeClr>
                </a:solidFill>
              </a:rPr>
              <a:t>Cogliamo aspetti di somiglianza</a:t>
            </a:r>
          </a:p>
          <a:p>
            <a:r>
              <a:rPr lang="it-IT">
                <a:solidFill>
                  <a:schemeClr val="bg1">
                    <a:lumMod val="75000"/>
                  </a:schemeClr>
                </a:solidFill>
              </a:rPr>
              <a:t>Siamo influenzati dalla somiglianza</a:t>
            </a:r>
          </a:p>
          <a:p>
            <a:r>
              <a:rPr lang="it-IT">
                <a:solidFill>
                  <a:schemeClr val="bg1">
                    <a:lumMod val="75000"/>
                  </a:schemeClr>
                </a:solidFill>
              </a:rPr>
              <a:t>Siamo sensibili alla familiarità</a:t>
            </a:r>
          </a:p>
          <a:p>
            <a:r>
              <a:rPr lang="it-IT"/>
              <a:t>Siamo influenzati dall’ordine in cui riceviamo le informazioni</a:t>
            </a:r>
          </a:p>
          <a:p>
            <a:pPr lvl="1"/>
            <a:r>
              <a:rPr lang="it-IT"/>
              <a:t>Pesiamo molto di più le prime informazioni</a:t>
            </a:r>
          </a:p>
        </p:txBody>
      </p:sp>
    </p:spTree>
    <p:extLst>
      <p:ext uri="{BB962C8B-B14F-4D97-AF65-F5344CB8AC3E}">
        <p14:creationId xmlns:p14="http://schemas.microsoft.com/office/powerpoint/2010/main" val="197538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714B7B2-170A-E578-8F75-488D99018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164" y="1600200"/>
            <a:ext cx="6243636" cy="495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303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45D0DD-50AB-751D-5498-688C5032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SUM 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2BF232-220E-A612-6BEA-9EB12038C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solidFill>
                  <a:schemeClr val="bg1">
                    <a:lumMod val="75000"/>
                  </a:schemeClr>
                </a:solidFill>
              </a:rPr>
              <a:t>Abbiamo visto che le nostre impressioni pesano maggiormente alcuni elementi rispetto ad altri</a:t>
            </a:r>
          </a:p>
          <a:p>
            <a:r>
              <a:rPr lang="it-IT">
                <a:solidFill>
                  <a:schemeClr val="bg1">
                    <a:lumMod val="75000"/>
                  </a:schemeClr>
                </a:solidFill>
              </a:rPr>
              <a:t>Cogliamo aspetti di somiglianza</a:t>
            </a:r>
          </a:p>
          <a:p>
            <a:r>
              <a:rPr lang="it-IT">
                <a:solidFill>
                  <a:schemeClr val="bg1">
                    <a:lumMod val="75000"/>
                  </a:schemeClr>
                </a:solidFill>
              </a:rPr>
              <a:t>Siamo influenzati dalla somiglianza</a:t>
            </a:r>
          </a:p>
          <a:p>
            <a:r>
              <a:rPr lang="it-IT">
                <a:solidFill>
                  <a:schemeClr val="bg1">
                    <a:lumMod val="75000"/>
                  </a:schemeClr>
                </a:solidFill>
              </a:rPr>
              <a:t>Siamo sensibili alla familiarità</a:t>
            </a:r>
          </a:p>
          <a:p>
            <a:r>
              <a:rPr lang="it-IT">
                <a:solidFill>
                  <a:schemeClr val="bg1">
                    <a:lumMod val="75000"/>
                  </a:schemeClr>
                </a:solidFill>
              </a:rPr>
              <a:t>Siamo influenzati dall’ordine in cui riceviamo le informazioni</a:t>
            </a:r>
          </a:p>
          <a:p>
            <a:r>
              <a:rPr lang="it-IT">
                <a:solidFill>
                  <a:schemeClr val="bg1">
                    <a:lumMod val="75000"/>
                  </a:schemeClr>
                </a:solidFill>
              </a:rPr>
              <a:t>Le nostre prime impressioni permango</a:t>
            </a:r>
          </a:p>
          <a:p>
            <a:r>
              <a:rPr lang="it-IT"/>
              <a:t>Le impressioni basate su un elemento influenzano l’interpretazione di altri elementi</a:t>
            </a:r>
          </a:p>
          <a:p>
            <a:pPr lvl="1"/>
            <a:r>
              <a:rPr lang="it-IT"/>
              <a:t>Significato contestuale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5876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45D0DD-50AB-751D-5498-688C5032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SUM 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2BF232-220E-A612-6BEA-9EB12038C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solidFill>
                  <a:schemeClr val="bg1">
                    <a:lumMod val="75000"/>
                  </a:schemeClr>
                </a:solidFill>
              </a:rPr>
              <a:t>Abbiamo visto che le nostre impressioni pesano maggiormente </a:t>
            </a:r>
            <a:r>
              <a:rPr lang="it-IT" b="1">
                <a:solidFill>
                  <a:schemeClr val="tx1"/>
                </a:solidFill>
              </a:rPr>
              <a:t>alcuni elementi </a:t>
            </a:r>
            <a:r>
              <a:rPr lang="it-IT">
                <a:solidFill>
                  <a:schemeClr val="bg1">
                    <a:lumMod val="75000"/>
                  </a:schemeClr>
                </a:solidFill>
              </a:rPr>
              <a:t>rispetto ad altri</a:t>
            </a:r>
          </a:p>
          <a:p>
            <a:r>
              <a:rPr lang="it-IT">
                <a:solidFill>
                  <a:schemeClr val="tx1"/>
                </a:solidFill>
              </a:rPr>
              <a:t>Cogliamo aspetti di somiglianza</a:t>
            </a:r>
          </a:p>
          <a:p>
            <a:r>
              <a:rPr lang="it-IT">
                <a:solidFill>
                  <a:schemeClr val="tx1"/>
                </a:solidFill>
              </a:rPr>
              <a:t>Siamo influenzati dalla somiglianza</a:t>
            </a:r>
          </a:p>
          <a:p>
            <a:r>
              <a:rPr lang="it-IT">
                <a:solidFill>
                  <a:schemeClr val="tx1"/>
                </a:solidFill>
              </a:rPr>
              <a:t>Siamo sensibili alla familiarità</a:t>
            </a:r>
          </a:p>
          <a:p>
            <a:r>
              <a:rPr lang="it-IT">
                <a:solidFill>
                  <a:schemeClr val="tx1"/>
                </a:solidFill>
              </a:rPr>
              <a:t>Siamo influenzati dall’ordine in cui riceviamo le informazioni</a:t>
            </a:r>
          </a:p>
          <a:p>
            <a:r>
              <a:rPr lang="it-IT">
                <a:solidFill>
                  <a:schemeClr val="tx1"/>
                </a:solidFill>
              </a:rPr>
              <a:t>Le nostre prime impressioni permango</a:t>
            </a:r>
          </a:p>
          <a:p>
            <a:r>
              <a:rPr lang="it-IT">
                <a:solidFill>
                  <a:schemeClr val="tx1"/>
                </a:solidFill>
              </a:rPr>
              <a:t>Le impressioni basate su un elemento influenzano l’interpretazione di altri elementi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6373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  <a:p>
            <a:r>
              <a:rPr lang="it-IT"/>
              <a:t>Salienza: proprietà contestuale, non dello stimolo di per sé</a:t>
            </a:r>
          </a:p>
          <a:p>
            <a:endParaRPr lang="it-IT"/>
          </a:p>
          <a:p>
            <a:r>
              <a:rPr lang="it-IT"/>
              <a:t>Per esempio: un cerchio blu tra tanti cerchi rossi</a:t>
            </a:r>
          </a:p>
          <a:p>
            <a:r>
              <a:rPr lang="it-IT"/>
              <a:t>Lo stimolo cerchio blu è più saliente</a:t>
            </a:r>
          </a:p>
        </p:txBody>
      </p:sp>
    </p:spTree>
    <p:extLst>
      <p:ext uri="{BB962C8B-B14F-4D97-AF65-F5344CB8AC3E}">
        <p14:creationId xmlns:p14="http://schemas.microsoft.com/office/powerpoint/2010/main" val="1057208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endParaRPr lang="en-US"/>
          </a:p>
          <a:p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stimoli</a:t>
            </a:r>
            <a:r>
              <a:rPr lang="en-US"/>
              <a:t> </a:t>
            </a:r>
            <a:r>
              <a:rPr lang="en-US" err="1"/>
              <a:t>salienti</a:t>
            </a:r>
            <a:r>
              <a:rPr lang="en-US"/>
              <a:t> </a:t>
            </a:r>
            <a:r>
              <a:rPr lang="en-US" err="1"/>
              <a:t>possono</a:t>
            </a:r>
            <a:r>
              <a:rPr lang="en-US"/>
              <a:t> </a:t>
            </a:r>
            <a:r>
              <a:rPr lang="en-US" err="1"/>
              <a:t>richiamare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</a:t>
            </a:r>
            <a:r>
              <a:rPr lang="en-US" err="1"/>
              <a:t>rappresentazioni</a:t>
            </a:r>
            <a:r>
              <a:rPr lang="en-US"/>
              <a:t> cognitive, </a:t>
            </a:r>
            <a:r>
              <a:rPr lang="en-US" err="1"/>
              <a:t>ossia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</a:t>
            </a:r>
            <a:r>
              <a:rPr lang="en-US" err="1"/>
              <a:t>conoscenze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abbiamo</a:t>
            </a:r>
            <a:r>
              <a:rPr lang="en-US"/>
              <a:t> in </a:t>
            </a:r>
            <a:r>
              <a:rPr lang="en-US" err="1"/>
              <a:t>memoria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825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endParaRPr lang="en-US"/>
          </a:p>
          <a:p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Gli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stimoli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salienti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possono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richiamare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delle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rappresentazioni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cognitive, </a:t>
            </a:r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ossia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delle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conoscenze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che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abbiamo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memoria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  <a:p>
            <a:endParaRPr lang="en-US"/>
          </a:p>
          <a:p>
            <a:r>
              <a:rPr lang="en-US"/>
              <a:t>Tale </a:t>
            </a:r>
            <a:r>
              <a:rPr lang="en-US" err="1"/>
              <a:t>richiamo</a:t>
            </a:r>
            <a:r>
              <a:rPr lang="en-US"/>
              <a:t> </a:t>
            </a:r>
            <a:r>
              <a:rPr lang="en-US" err="1"/>
              <a:t>spontaneo</a:t>
            </a:r>
            <a:r>
              <a:rPr lang="en-US"/>
              <a:t> </a:t>
            </a:r>
            <a:r>
              <a:rPr lang="en-US" err="1"/>
              <a:t>è</a:t>
            </a:r>
            <a:r>
              <a:rPr lang="en-US"/>
              <a:t> </a:t>
            </a:r>
            <a:r>
              <a:rPr lang="en-US" err="1"/>
              <a:t>dovuto</a:t>
            </a:r>
            <a:r>
              <a:rPr lang="en-US"/>
              <a:t> al </a:t>
            </a:r>
            <a:r>
              <a:rPr lang="en-US" err="1"/>
              <a:t>fatto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tendiamo</a:t>
            </a:r>
            <a:r>
              <a:rPr lang="en-US"/>
              <a:t> a </a:t>
            </a:r>
            <a:r>
              <a:rPr lang="en-US" err="1"/>
              <a:t>legare</a:t>
            </a:r>
            <a:r>
              <a:rPr lang="en-US"/>
              <a:t> </a:t>
            </a:r>
            <a:r>
              <a:rPr lang="en-US" err="1"/>
              <a:t>assieme</a:t>
            </a:r>
            <a:r>
              <a:rPr lang="en-US"/>
              <a:t> le </a:t>
            </a:r>
            <a:r>
              <a:rPr lang="en-US" err="1"/>
              <a:t>informazioni</a:t>
            </a:r>
            <a:r>
              <a:rPr lang="en-US"/>
              <a:t> (</a:t>
            </a:r>
            <a:r>
              <a:rPr lang="en-US" err="1"/>
              <a:t>stimoli</a:t>
            </a:r>
            <a:r>
              <a:rPr lang="en-US"/>
              <a:t>) </a:t>
            </a:r>
            <a:r>
              <a:rPr lang="en-US" err="1"/>
              <a:t>attraverso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</a:t>
            </a:r>
            <a:r>
              <a:rPr lang="en-US" err="1"/>
              <a:t>associazioni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310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err="1"/>
              <a:t>L’accessibilità</a:t>
            </a:r>
            <a:r>
              <a:rPr lang="en-US" b="1"/>
              <a:t> </a:t>
            </a:r>
            <a:r>
              <a:rPr lang="en-US" b="1" err="1"/>
              <a:t>dovuta</a:t>
            </a:r>
            <a:r>
              <a:rPr lang="en-US" b="1"/>
              <a:t> ad </a:t>
            </a:r>
            <a:r>
              <a:rPr lang="en-US" b="1" err="1"/>
              <a:t>attivazione</a:t>
            </a:r>
            <a:r>
              <a:rPr lang="en-US" b="1"/>
              <a:t> </a:t>
            </a:r>
            <a:r>
              <a:rPr lang="en-US" b="1" err="1"/>
              <a:t>recente</a:t>
            </a:r>
            <a:endParaRPr lang="en-US" b="1"/>
          </a:p>
          <a:p>
            <a:endParaRPr lang="en-US"/>
          </a:p>
          <a:p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rappresentazione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è</a:t>
            </a:r>
            <a:r>
              <a:rPr lang="en-US"/>
              <a:t> </a:t>
            </a:r>
            <a:r>
              <a:rPr lang="en-US" err="1"/>
              <a:t>stata</a:t>
            </a:r>
            <a:r>
              <a:rPr lang="en-US"/>
              <a:t> da </a:t>
            </a:r>
            <a:r>
              <a:rPr lang="en-US" err="1"/>
              <a:t>poco</a:t>
            </a:r>
            <a:r>
              <a:rPr lang="en-US"/>
              <a:t> </a:t>
            </a:r>
            <a:r>
              <a:rPr lang="en-US" err="1"/>
              <a:t>attivata</a:t>
            </a:r>
            <a:r>
              <a:rPr lang="en-US"/>
              <a:t> </a:t>
            </a:r>
            <a:r>
              <a:rPr lang="en-US" err="1"/>
              <a:t>resta</a:t>
            </a:r>
            <a:r>
              <a:rPr lang="en-US"/>
              <a:t>  </a:t>
            </a:r>
            <a:r>
              <a:rPr lang="en-US" err="1"/>
              <a:t>accessibile</a:t>
            </a:r>
            <a:r>
              <a:rPr lang="en-US"/>
              <a:t> per </a:t>
            </a:r>
            <a:r>
              <a:rPr lang="en-US" err="1"/>
              <a:t>qualche</a:t>
            </a:r>
            <a:r>
              <a:rPr lang="en-US"/>
              <a:t> tempo</a:t>
            </a:r>
          </a:p>
          <a:p>
            <a:endParaRPr lang="en-US"/>
          </a:p>
          <a:p>
            <a:r>
              <a:rPr lang="en-US" err="1"/>
              <a:t>Sperimentalmente</a:t>
            </a:r>
            <a:r>
              <a:rPr lang="en-US"/>
              <a:t>: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può</a:t>
            </a:r>
            <a:r>
              <a:rPr lang="en-US"/>
              <a:t> </a:t>
            </a:r>
            <a:r>
              <a:rPr lang="en-US" err="1"/>
              <a:t>attivare</a:t>
            </a:r>
            <a:r>
              <a:rPr lang="en-US"/>
              <a:t> una </a:t>
            </a:r>
            <a:r>
              <a:rPr lang="en-US" err="1"/>
              <a:t>rappresentazione</a:t>
            </a:r>
            <a:r>
              <a:rPr lang="en-US"/>
              <a:t> </a:t>
            </a:r>
            <a:r>
              <a:rPr lang="en-US" err="1"/>
              <a:t>cognitiva</a:t>
            </a:r>
            <a:r>
              <a:rPr lang="en-US"/>
              <a:t> per </a:t>
            </a:r>
            <a:r>
              <a:rPr lang="en-US" err="1"/>
              <a:t>aumentarne</a:t>
            </a:r>
            <a:r>
              <a:rPr lang="en-US"/>
              <a:t> </a:t>
            </a:r>
            <a:r>
              <a:rPr lang="en-US" err="1"/>
              <a:t>l’accessibilità</a:t>
            </a:r>
            <a:r>
              <a:rPr lang="en-US"/>
              <a:t> e </a:t>
            </a:r>
            <a:r>
              <a:rPr lang="en-US" err="1"/>
              <a:t>dunque</a:t>
            </a:r>
            <a:r>
              <a:rPr lang="en-US"/>
              <a:t> la </a:t>
            </a:r>
            <a:r>
              <a:rPr lang="en-US" err="1"/>
              <a:t>possibilità</a:t>
            </a:r>
            <a:r>
              <a:rPr lang="en-US"/>
              <a:t> di </a:t>
            </a:r>
            <a:r>
              <a:rPr lang="en-US" err="1"/>
              <a:t>essere</a:t>
            </a:r>
            <a:r>
              <a:rPr lang="en-US"/>
              <a:t> </a:t>
            </a:r>
            <a:r>
              <a:rPr lang="en-US" err="1"/>
              <a:t>usata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795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Higgins, </a:t>
            </a:r>
            <a:r>
              <a:rPr lang="en-US" err="1"/>
              <a:t>Rholes</a:t>
            </a:r>
            <a:r>
              <a:rPr lang="en-US"/>
              <a:t> &amp; Jones, 1977</a:t>
            </a:r>
          </a:p>
          <a:p>
            <a:endParaRPr lang="en-US"/>
          </a:p>
          <a:p>
            <a:r>
              <a:rPr lang="en-US" err="1"/>
              <a:t>Leggere</a:t>
            </a:r>
            <a:r>
              <a:rPr lang="en-US"/>
              <a:t> e </a:t>
            </a:r>
            <a:r>
              <a:rPr lang="en-US" err="1"/>
              <a:t>memorizzare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lista</a:t>
            </a:r>
            <a:r>
              <a:rPr lang="en-US"/>
              <a:t> di parole</a:t>
            </a:r>
          </a:p>
          <a:p>
            <a:endParaRPr lang="en-US"/>
          </a:p>
          <a:p>
            <a:r>
              <a:rPr lang="en-US"/>
              <a:t>In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lista</a:t>
            </a:r>
            <a:r>
              <a:rPr lang="en-US"/>
              <a:t> I </a:t>
            </a:r>
            <a:r>
              <a:rPr lang="en-US" err="1"/>
              <a:t>concetti</a:t>
            </a:r>
            <a:r>
              <a:rPr lang="en-US"/>
              <a:t> </a:t>
            </a:r>
            <a:r>
              <a:rPr lang="en-US" err="1"/>
              <a:t>erano</a:t>
            </a:r>
            <a:r>
              <a:rPr lang="en-US"/>
              <a:t> </a:t>
            </a:r>
            <a:r>
              <a:rPr lang="en-US" err="1"/>
              <a:t>legati</a:t>
            </a:r>
            <a:r>
              <a:rPr lang="en-US"/>
              <a:t> a </a:t>
            </a:r>
            <a:r>
              <a:rPr lang="en-US" b="1" err="1"/>
              <a:t>avventuroso</a:t>
            </a:r>
            <a:r>
              <a:rPr lang="en-US"/>
              <a:t> (audace…</a:t>
            </a:r>
            <a:r>
              <a:rPr lang="en-US" err="1"/>
              <a:t>ecc</a:t>
            </a:r>
            <a:r>
              <a:rPr lang="en-US"/>
              <a:t>..)</a:t>
            </a:r>
          </a:p>
          <a:p>
            <a:endParaRPr lang="en-US"/>
          </a:p>
          <a:p>
            <a:r>
              <a:rPr lang="en-US"/>
              <a:t>In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lista</a:t>
            </a:r>
            <a:r>
              <a:rPr lang="en-US"/>
              <a:t> I </a:t>
            </a:r>
            <a:r>
              <a:rPr lang="en-US" err="1"/>
              <a:t>concetti</a:t>
            </a:r>
            <a:r>
              <a:rPr lang="en-US"/>
              <a:t> </a:t>
            </a:r>
            <a:r>
              <a:rPr lang="en-US" err="1"/>
              <a:t>erano</a:t>
            </a:r>
            <a:r>
              <a:rPr lang="en-US"/>
              <a:t> </a:t>
            </a:r>
            <a:r>
              <a:rPr lang="en-US" err="1"/>
              <a:t>legati</a:t>
            </a:r>
            <a:r>
              <a:rPr lang="en-US"/>
              <a:t> a </a:t>
            </a:r>
            <a:r>
              <a:rPr lang="en-US" b="1" err="1"/>
              <a:t>avventato</a:t>
            </a:r>
            <a:endParaRPr lang="en-US" b="1"/>
          </a:p>
          <a:p>
            <a:r>
              <a:rPr lang="en-US"/>
              <a:t>(</a:t>
            </a:r>
            <a:r>
              <a:rPr lang="en-US" err="1"/>
              <a:t>imprudente</a:t>
            </a:r>
            <a:r>
              <a:rPr lang="en-US"/>
              <a:t> …</a:t>
            </a:r>
            <a:r>
              <a:rPr lang="en-US" err="1"/>
              <a:t>ecc</a:t>
            </a:r>
            <a:r>
              <a:rPr lang="en-US"/>
              <a:t>..)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30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Higgins, </a:t>
            </a:r>
            <a:r>
              <a:rPr lang="en-US" err="1"/>
              <a:t>Rholes</a:t>
            </a:r>
            <a:r>
              <a:rPr lang="en-US"/>
              <a:t> &amp; Jones, 1977</a:t>
            </a:r>
          </a:p>
          <a:p>
            <a:endParaRPr lang="en-US"/>
          </a:p>
          <a:p>
            <a:r>
              <a:rPr lang="en-US" err="1"/>
              <a:t>Tutti</a:t>
            </a:r>
            <a:r>
              <a:rPr lang="en-US"/>
              <a:t> </a:t>
            </a:r>
            <a:r>
              <a:rPr lang="en-US" err="1"/>
              <a:t>leggevano</a:t>
            </a:r>
            <a:r>
              <a:rPr lang="en-US"/>
              <a:t> la </a:t>
            </a:r>
            <a:r>
              <a:rPr lang="en-US" err="1"/>
              <a:t>descrizione</a:t>
            </a:r>
            <a:r>
              <a:rPr lang="en-US"/>
              <a:t> di Donald</a:t>
            </a:r>
          </a:p>
          <a:p>
            <a:endParaRPr lang="en-US"/>
          </a:p>
          <a:p>
            <a:r>
              <a:rPr lang="en-US"/>
              <a:t>“</a:t>
            </a:r>
            <a:r>
              <a:rPr lang="en-US" err="1"/>
              <a:t>Scalato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Triglav</a:t>
            </a:r>
            <a:r>
              <a:rPr lang="en-US"/>
              <a:t>, </a:t>
            </a:r>
            <a:r>
              <a:rPr lang="en-US" err="1"/>
              <a:t>disceso</a:t>
            </a:r>
            <a:r>
              <a:rPr lang="en-US"/>
              <a:t> </a:t>
            </a:r>
            <a:r>
              <a:rPr lang="en-US" err="1"/>
              <a:t>rapide</a:t>
            </a:r>
            <a:r>
              <a:rPr lang="en-US"/>
              <a:t> </a:t>
            </a:r>
            <a:r>
              <a:rPr lang="en-US" err="1"/>
              <a:t>tumultuose</a:t>
            </a:r>
            <a:r>
              <a:rPr lang="en-US"/>
              <a:t> in Kayak, </a:t>
            </a:r>
            <a:r>
              <a:rPr lang="en-US" err="1"/>
              <a:t>pilotato</a:t>
            </a:r>
            <a:r>
              <a:rPr lang="en-US"/>
              <a:t> un auto da </a:t>
            </a:r>
            <a:r>
              <a:rPr lang="en-US" err="1"/>
              <a:t>corsa</a:t>
            </a:r>
            <a:r>
              <a:rPr lang="en-US"/>
              <a:t>”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29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Higgins, </a:t>
            </a:r>
            <a:r>
              <a:rPr lang="en-US" err="1"/>
              <a:t>Rholes</a:t>
            </a:r>
            <a:r>
              <a:rPr lang="en-US"/>
              <a:t> &amp; Jones, 1977</a:t>
            </a:r>
          </a:p>
          <a:p>
            <a:endParaRPr lang="en-US"/>
          </a:p>
          <a:p>
            <a:r>
              <a:rPr lang="en-US" err="1"/>
              <a:t>Giudicare</a:t>
            </a:r>
            <a:r>
              <a:rPr lang="en-US"/>
              <a:t> </a:t>
            </a:r>
            <a:r>
              <a:rPr lang="en-US" err="1"/>
              <a:t>Donlad</a:t>
            </a:r>
            <a:endParaRPr lang="en-US"/>
          </a:p>
          <a:p>
            <a:endParaRPr lang="en-US"/>
          </a:p>
          <a:p>
            <a:r>
              <a:rPr lang="en-US" err="1"/>
              <a:t>Coraggioso</a:t>
            </a:r>
            <a:r>
              <a:rPr lang="en-US"/>
              <a:t> (</a:t>
            </a:r>
            <a:r>
              <a:rPr lang="en-US" err="1"/>
              <a:t>scala</a:t>
            </a:r>
            <a:r>
              <a:rPr lang="en-US"/>
              <a:t> 1-7)</a:t>
            </a:r>
          </a:p>
          <a:p>
            <a:r>
              <a:rPr lang="en-US" err="1"/>
              <a:t>Temerario</a:t>
            </a:r>
            <a:r>
              <a:rPr lang="en-US"/>
              <a:t> (</a:t>
            </a:r>
            <a:r>
              <a:rPr lang="en-US" err="1"/>
              <a:t>scala</a:t>
            </a:r>
            <a:r>
              <a:rPr lang="en-US"/>
              <a:t> 1-7)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031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65606968"/>
              </p:ext>
            </p:extLst>
          </p:nvPr>
        </p:nvGraphicFramePr>
        <p:xfrm>
          <a:off x="1757272" y="206216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148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  <a:endParaRPr lang="en-US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A5EDE2D-38A9-A91F-DD7A-A2BC677E8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211" y="1600200"/>
            <a:ext cx="538157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016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inidizi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b="1" err="1"/>
              <a:t>Accessibilità</a:t>
            </a:r>
            <a:r>
              <a:rPr lang="en-US" b="1"/>
              <a:t> </a:t>
            </a:r>
            <a:r>
              <a:rPr lang="en-US" b="1" err="1"/>
              <a:t>cronica</a:t>
            </a:r>
            <a:endParaRPr lang="en-US" b="1"/>
          </a:p>
          <a:p>
            <a:endParaRPr lang="en-US"/>
          </a:p>
          <a:p>
            <a:r>
              <a:rPr lang="en-US" err="1"/>
              <a:t>L’uso</a:t>
            </a:r>
            <a:r>
              <a:rPr lang="en-US"/>
              <a:t> </a:t>
            </a:r>
            <a:r>
              <a:rPr lang="en-US" err="1"/>
              <a:t>frequente</a:t>
            </a:r>
            <a:r>
              <a:rPr lang="en-US"/>
              <a:t> di </a:t>
            </a:r>
            <a:r>
              <a:rPr lang="en-US" err="1"/>
              <a:t>rappresentazioni</a:t>
            </a:r>
            <a:r>
              <a:rPr lang="en-US"/>
              <a:t> cognitive ne </a:t>
            </a:r>
            <a:r>
              <a:rPr lang="en-US" err="1"/>
              <a:t>aumenta</a:t>
            </a:r>
            <a:r>
              <a:rPr lang="en-US"/>
              <a:t> </a:t>
            </a:r>
            <a:r>
              <a:rPr lang="en-US" err="1"/>
              <a:t>l’accessibilità</a:t>
            </a:r>
            <a:endParaRPr lang="en-US"/>
          </a:p>
          <a:p>
            <a:endParaRPr lang="en-US"/>
          </a:p>
          <a:p>
            <a:r>
              <a:rPr lang="en-US" err="1"/>
              <a:t>Cronicamente</a:t>
            </a:r>
            <a:r>
              <a:rPr lang="en-US"/>
              <a:t> </a:t>
            </a:r>
            <a:r>
              <a:rPr lang="en-US" err="1"/>
              <a:t>accessibile</a:t>
            </a: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773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Pochi indizi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Non sempre disponiamo di molti indizi</a:t>
            </a:r>
          </a:p>
          <a:p>
            <a:endParaRPr lang="it-IT"/>
          </a:p>
          <a:p>
            <a:r>
              <a:rPr lang="it-IT"/>
              <a:t>Non sempre sono tutti disponibili</a:t>
            </a:r>
          </a:p>
          <a:p>
            <a:endParaRPr lang="it-IT"/>
          </a:p>
          <a:p>
            <a:r>
              <a:rPr lang="it-IT"/>
              <a:t>Arriviamo comunque a delle conclusioni, ossia a formarci un’impressione di qualcuno</a:t>
            </a:r>
          </a:p>
          <a:p>
            <a:endParaRPr lang="it-IT"/>
          </a:p>
          <a:p>
            <a:r>
              <a:rPr lang="it-IT"/>
              <a:t>Euristiche</a:t>
            </a:r>
            <a:r>
              <a:rPr lang="mr-IN"/>
              <a:t>…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3381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Pochi indizi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/>
              <a:t>Euristiche</a:t>
            </a:r>
            <a:r>
              <a:rPr lang="mr-IN"/>
              <a:t>…</a:t>
            </a:r>
            <a:endParaRPr lang="it-IT"/>
          </a:p>
          <a:p>
            <a:endParaRPr lang="it-IT"/>
          </a:p>
          <a:p>
            <a:r>
              <a:rPr lang="it-IT"/>
              <a:t>Scorciatoie di pensiero attraverso le quali si giunge a conclusioni ‘accettabili’ (non accurate) sulla base di informazioni limitate</a:t>
            </a:r>
          </a:p>
        </p:txBody>
      </p:sp>
    </p:spTree>
    <p:extLst>
      <p:ext uri="{BB962C8B-B14F-4D97-AF65-F5344CB8AC3E}">
        <p14:creationId xmlns:p14="http://schemas.microsoft.com/office/powerpoint/2010/main" val="718085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esempio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00200"/>
            <a:ext cx="8505913" cy="4525963"/>
          </a:xfrm>
        </p:spPr>
        <p:txBody>
          <a:bodyPr/>
          <a:lstStyle/>
          <a:p>
            <a:endParaRPr lang="it-IT"/>
          </a:p>
          <a:p>
            <a:endParaRPr lang="it-IT"/>
          </a:p>
          <a:p>
            <a:r>
              <a:rPr lang="it-IT"/>
              <a:t>Linda ha 25 anni, ha una laurea in filosofia. Sin da studente ha mostrato una forte sensibilità verso i temi della giustizia sociale e ha partecipato a manifestazioni contro il nucleare</a:t>
            </a:r>
          </a:p>
        </p:txBody>
      </p:sp>
    </p:spTree>
    <p:extLst>
      <p:ext uri="{BB962C8B-B14F-4D97-AF65-F5344CB8AC3E}">
        <p14:creationId xmlns:p14="http://schemas.microsoft.com/office/powerpoint/2010/main" val="25158323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Pensando all’idea che ti sei fatto di Linda</a:t>
            </a:r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8441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Pensando all’idea che ti sei fatto di Linda</a:t>
            </a:r>
          </a:p>
          <a:p>
            <a:endParaRPr lang="it-IT"/>
          </a:p>
          <a:p>
            <a:r>
              <a:rPr lang="it-IT"/>
              <a:t>È più probabile che</a:t>
            </a:r>
            <a:r>
              <a:rPr lang="mr-IN"/>
              <a:t>…</a:t>
            </a:r>
            <a:endParaRPr lang="it-IT"/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3941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solidFill>
                  <a:srgbClr val="BFBFBF"/>
                </a:solidFill>
              </a:rPr>
              <a:t>Pensando all’idea che ti sei fatto di Linda</a:t>
            </a:r>
          </a:p>
          <a:p>
            <a:endParaRPr lang="it-IT">
              <a:solidFill>
                <a:srgbClr val="BFBFBF"/>
              </a:solidFill>
            </a:endParaRPr>
          </a:p>
          <a:p>
            <a:r>
              <a:rPr lang="it-IT">
                <a:solidFill>
                  <a:srgbClr val="BFBFBF"/>
                </a:solidFill>
              </a:rPr>
              <a:t>È più probabile che</a:t>
            </a:r>
            <a:r>
              <a:rPr lang="mr-IN">
                <a:solidFill>
                  <a:srgbClr val="BFBFBF"/>
                </a:solidFill>
              </a:rPr>
              <a:t>…</a:t>
            </a:r>
            <a:endParaRPr lang="it-IT">
              <a:solidFill>
                <a:srgbClr val="BFBFBF"/>
              </a:solidFill>
            </a:endParaRPr>
          </a:p>
          <a:p>
            <a:endParaRPr lang="it-IT"/>
          </a:p>
          <a:p>
            <a:r>
              <a:rPr lang="it-IT"/>
              <a:t>A) Linda lavori in banca</a:t>
            </a:r>
          </a:p>
          <a:p>
            <a:endParaRPr lang="it-IT"/>
          </a:p>
          <a:p>
            <a:r>
              <a:rPr lang="it-IT"/>
              <a:t>B) Linda lavori in banca e sia attiva nel movimento dei diritti civili</a:t>
            </a:r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3941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Conjunction</a:t>
            </a:r>
            <a:r>
              <a:rPr lang="it-IT"/>
              <a:t> </a:t>
            </a:r>
            <a:r>
              <a:rPr lang="it-IT" err="1"/>
              <a:t>fallacy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err="1"/>
              <a:t>Tversky</a:t>
            </a:r>
            <a:r>
              <a:rPr lang="it-IT" b="1"/>
              <a:t> &amp; </a:t>
            </a:r>
            <a:r>
              <a:rPr lang="it-IT" b="1" err="1"/>
              <a:t>Kanheman</a:t>
            </a:r>
            <a:r>
              <a:rPr lang="it-IT" b="1"/>
              <a:t> (1982)</a:t>
            </a:r>
          </a:p>
          <a:p>
            <a:endParaRPr lang="it-IT"/>
          </a:p>
          <a:p>
            <a:r>
              <a:rPr lang="it-IT" b="1"/>
              <a:t>10% dei </a:t>
            </a:r>
            <a:r>
              <a:rPr lang="it-IT" b="1" err="1"/>
              <a:t>pp</a:t>
            </a:r>
            <a:r>
              <a:rPr lang="it-IT" b="1"/>
              <a:t> indica A</a:t>
            </a:r>
            <a:r>
              <a:rPr lang="it-IT"/>
              <a:t>) Linda lavora in banca</a:t>
            </a:r>
          </a:p>
          <a:p>
            <a:pPr marL="0" indent="0">
              <a:buNone/>
            </a:pPr>
            <a:endParaRPr lang="it-IT"/>
          </a:p>
          <a:p>
            <a:r>
              <a:rPr lang="it-IT" b="1"/>
              <a:t>90% dei </a:t>
            </a:r>
            <a:r>
              <a:rPr lang="it-IT" b="1" err="1"/>
              <a:t>pp</a:t>
            </a:r>
            <a:r>
              <a:rPr lang="it-IT" b="1"/>
              <a:t> indica B</a:t>
            </a:r>
            <a:r>
              <a:rPr lang="it-IT"/>
              <a:t>) Linda lavora in banca ed è attiva nel movimento dei diritti civili</a:t>
            </a:r>
          </a:p>
          <a:p>
            <a:endParaRPr lang="it-IT"/>
          </a:p>
          <a:p>
            <a:r>
              <a:rPr lang="it-IT"/>
              <a:t>AA 2021-2022 76 (1 non valutabile) #</a:t>
            </a:r>
            <a:r>
              <a:rPr lang="it-IT" b="1"/>
              <a:t>1a  &lt; #74b</a:t>
            </a:r>
          </a:p>
          <a:p>
            <a:r>
              <a:rPr lang="it-IT"/>
              <a:t>AA 2022-2023  119  #</a:t>
            </a:r>
            <a:r>
              <a:rPr lang="it-IT" b="1"/>
              <a:t>2a &lt; #117b</a:t>
            </a:r>
          </a:p>
          <a:p>
            <a:r>
              <a:rPr lang="it-IT" b="1"/>
              <a:t>AA 2023-2024 142 #3° &lt; #139 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9367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41E3B8-7F12-E4AA-4AEC-3BD07E19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F5EB1C-E97B-C520-E1B7-FA82C0263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/>
              <a:t>A = forma: cerchio o ovale</a:t>
            </a:r>
            <a:endParaRPr lang="en-US"/>
          </a:p>
          <a:p>
            <a:pPr marL="0" indent="0">
              <a:buNone/>
            </a:pPr>
            <a:r>
              <a:rPr lang="it-IT"/>
              <a:t>B = colore: rosso o blu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La probabilità che estraggo (A+B)</a:t>
            </a:r>
          </a:p>
          <a:p>
            <a:pPr marL="457200" lvl="1" indent="0">
              <a:buNone/>
            </a:pPr>
            <a:r>
              <a:rPr lang="it-IT"/>
              <a:t>per esempio cerchio </a:t>
            </a:r>
            <a:r>
              <a:rPr lang="it-IT" b="1"/>
              <a:t>e </a:t>
            </a:r>
            <a:r>
              <a:rPr lang="it-IT"/>
              <a:t>rosso</a:t>
            </a:r>
          </a:p>
          <a:p>
            <a:pPr marL="0" indent="0">
              <a:buNone/>
            </a:pPr>
            <a:r>
              <a:rPr lang="it-IT"/>
              <a:t>Non può essere più alta della probabilità che sia A e che sia  B presi singolarmente</a:t>
            </a:r>
          </a:p>
          <a:p>
            <a:pPr marL="457200" lvl="1" indent="0">
              <a:buNone/>
            </a:pPr>
            <a:r>
              <a:rPr lang="it-IT"/>
              <a:t>Ossia che estraggo un cerchio</a:t>
            </a:r>
          </a:p>
          <a:p>
            <a:pPr marL="457200" lvl="1" indent="0">
              <a:buNone/>
            </a:pPr>
            <a:r>
              <a:rPr lang="it-IT">
                <a:solidFill>
                  <a:schemeClr val="bg2"/>
                </a:solidFill>
              </a:rPr>
              <a:t>Ossia che estraggo un rosso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9605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Conjunction</a:t>
            </a:r>
            <a:r>
              <a:rPr lang="it-IT"/>
              <a:t> </a:t>
            </a:r>
            <a:r>
              <a:rPr lang="it-IT" err="1"/>
              <a:t>fallacy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err="1"/>
              <a:t>Tversky</a:t>
            </a:r>
            <a:r>
              <a:rPr lang="it-IT" b="1"/>
              <a:t> &amp; </a:t>
            </a:r>
            <a:r>
              <a:rPr lang="it-IT" b="1" err="1"/>
              <a:t>Kanheman</a:t>
            </a:r>
            <a:r>
              <a:rPr lang="it-IT" b="1"/>
              <a:t> (1982)</a:t>
            </a:r>
          </a:p>
          <a:p>
            <a:endParaRPr lang="it-IT"/>
          </a:p>
          <a:p>
            <a:r>
              <a:rPr lang="it-IT"/>
              <a:t>Violazione del calcolo probabilistico: </a:t>
            </a:r>
          </a:p>
          <a:p>
            <a:endParaRPr lang="it-IT"/>
          </a:p>
          <a:p>
            <a:r>
              <a:rPr lang="it-IT"/>
              <a:t>La congiunzione o co-occorrenza di due eventi non può  essere più probabile di ciascuno dei due eventi presi singolarmente</a:t>
            </a:r>
          </a:p>
          <a:p>
            <a:endParaRPr lang="it-IT"/>
          </a:p>
          <a:p>
            <a:r>
              <a:rPr lang="it-IT"/>
              <a:t>(A+B) &lt; A v B</a:t>
            </a:r>
          </a:p>
        </p:txBody>
      </p:sp>
    </p:spTree>
    <p:extLst>
      <p:ext uri="{BB962C8B-B14F-4D97-AF65-F5344CB8AC3E}">
        <p14:creationId xmlns:p14="http://schemas.microsoft.com/office/powerpoint/2010/main" val="369403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CB392ED-2C8C-D5F7-4F59-5AC141225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636" y="1600200"/>
            <a:ext cx="726872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473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Euristica della rappresentatività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/>
              <a:t>In situazioni di poche informazioni o di incertezza basiamo le nostre impressioni sulla </a:t>
            </a:r>
            <a:r>
              <a:rPr lang="it-IT" b="1"/>
              <a:t>somiglianza con il caso ‘tipico’</a:t>
            </a:r>
          </a:p>
          <a:p>
            <a:endParaRPr lang="it-IT"/>
          </a:p>
          <a:p>
            <a:r>
              <a:rPr lang="it-IT"/>
              <a:t>E non teniamo in considerazione le probabilità di base/non le correggiamo per le probabilità di base.</a:t>
            </a:r>
          </a:p>
        </p:txBody>
      </p:sp>
    </p:spTree>
    <p:extLst>
      <p:ext uri="{BB962C8B-B14F-4D97-AF65-F5344CB8AC3E}">
        <p14:creationId xmlns:p14="http://schemas.microsoft.com/office/powerpoint/2010/main" val="4067182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0522E-A38D-A188-AF16-89F22A58D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Domanda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01885-A91A-4A64-A4D8-B11712E06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In termini di processi (ossia di percorsi di elaborazione delle informazioni) quali sono gli elementi in comune tra l’esperimento di Linda e quello di Donald?</a:t>
            </a:r>
          </a:p>
        </p:txBody>
      </p:sp>
    </p:spTree>
    <p:extLst>
      <p:ext uri="{BB962C8B-B14F-4D97-AF65-F5344CB8AC3E}">
        <p14:creationId xmlns:p14="http://schemas.microsoft.com/office/powerpoint/2010/main" val="28231699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0522E-A38D-A188-AF16-89F22A58D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Domanda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01885-A91A-4A64-A4D8-B11712E06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In entrambi gli studi una rappresentazione cognitiva </a:t>
            </a:r>
            <a:r>
              <a:rPr lang="it-IT">
                <a:solidFill>
                  <a:schemeClr val="tx1"/>
                </a:solidFill>
              </a:rPr>
              <a:t>accessibile</a:t>
            </a:r>
            <a:r>
              <a:rPr lang="it-IT"/>
              <a:t> ha guidato il giudizio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5431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0522E-A38D-A188-AF16-89F22A58D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Domanda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01885-A91A-4A64-A4D8-B11712E06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In entrambi gli studi una rappresentazione cognitiva </a:t>
            </a:r>
            <a:r>
              <a:rPr lang="it-IT">
                <a:solidFill>
                  <a:schemeClr val="tx1"/>
                </a:solidFill>
              </a:rPr>
              <a:t>accessibile</a:t>
            </a:r>
            <a:r>
              <a:rPr lang="it-IT"/>
              <a:t> ha guidato il giudizio</a:t>
            </a:r>
          </a:p>
          <a:p>
            <a:r>
              <a:rPr lang="it-IT"/>
              <a:t>In ‘Donald’ la rappresentazione cognitiva era stata resa accessibile dal contesto</a:t>
            </a:r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9627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0522E-A38D-A188-AF16-89F22A58D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Domanda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01885-A91A-4A64-A4D8-B11712E06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In entrambi gli studi una rappresentazione cognitiva </a:t>
            </a:r>
            <a:r>
              <a:rPr lang="it-IT">
                <a:solidFill>
                  <a:schemeClr val="tx1"/>
                </a:solidFill>
              </a:rPr>
              <a:t>accessibile</a:t>
            </a:r>
            <a:r>
              <a:rPr lang="it-IT"/>
              <a:t> ha guidato il giudizio</a:t>
            </a:r>
          </a:p>
          <a:p>
            <a:r>
              <a:rPr lang="it-IT"/>
              <a:t>In ‘Donald’ la rappresentazione cognitiva era stata resa accessibile dal contesto</a:t>
            </a:r>
          </a:p>
          <a:p>
            <a:r>
              <a:rPr lang="it-IT"/>
              <a:t>In ‘Linda’ la rappresentazione cognitiva era condivisa tra i partecipanti</a:t>
            </a:r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8564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0522E-A38D-A188-AF16-89F22A58D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Domanda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01885-A91A-4A64-A4D8-B11712E06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solidFill>
                  <a:schemeClr val="bg2"/>
                </a:solidFill>
              </a:rPr>
              <a:t>In entrambi gli studi una rappresentazione cognitiva accessibile ha guidato il giudizio</a:t>
            </a:r>
          </a:p>
          <a:p>
            <a:r>
              <a:rPr lang="it-IT">
                <a:solidFill>
                  <a:schemeClr val="bg2"/>
                </a:solidFill>
              </a:rPr>
              <a:t>In ‘Donald’ la rappresentazione cognitiva era stata resa accessibile dal contesto</a:t>
            </a:r>
          </a:p>
          <a:p>
            <a:r>
              <a:rPr lang="it-IT"/>
              <a:t>In ‘Linda’ la rappresentazione cognitiva era condivisa tra i partecipanti</a:t>
            </a:r>
          </a:p>
          <a:p>
            <a:r>
              <a:rPr lang="it-IT"/>
              <a:t>In questo caso, la rappresentazione cognitiva riguarda il ‘prototipo’</a:t>
            </a:r>
          </a:p>
          <a:p>
            <a:pPr lvl="1"/>
            <a:r>
              <a:rPr lang="it-IT"/>
              <a:t>Elemento, non necessariamente esistente, che meglio rappresenta la categoria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5163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0522E-A38D-A188-AF16-89F22A58D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Domanda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01885-A91A-4A64-A4D8-B11712E06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>
                <a:solidFill>
                  <a:schemeClr val="bg2"/>
                </a:solidFill>
              </a:rPr>
              <a:t>In entrambi gli studi una rappresentazione cognitiva accessibile ha guidato il giudizio</a:t>
            </a:r>
          </a:p>
          <a:p>
            <a:r>
              <a:rPr lang="it-IT">
                <a:solidFill>
                  <a:schemeClr val="bg2"/>
                </a:solidFill>
              </a:rPr>
              <a:t>In ‘Donald’ la rappresentazione cognitiva era stata resa accessibile dal contesto</a:t>
            </a:r>
          </a:p>
          <a:p>
            <a:r>
              <a:rPr lang="it-IT"/>
              <a:t>In ‘Linda’ la rappresentazione cognitiva era condivisa tra i partecipanti</a:t>
            </a:r>
          </a:p>
          <a:p>
            <a:r>
              <a:rPr lang="it-IT"/>
              <a:t>In questo caso, la rappresentazione cognitiva riguarda il ‘prototipo’</a:t>
            </a:r>
          </a:p>
          <a:p>
            <a:pPr lvl="1">
              <a:buFont typeface="Courier New" pitchFamily="34" charset="0"/>
              <a:buChar char="o"/>
            </a:pPr>
            <a:r>
              <a:rPr lang="it-IT"/>
              <a:t>Elemento, non necessariamente esistente, che meglio rappresenta la categoria</a:t>
            </a:r>
            <a:endParaRPr lang="en-US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0620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9CC41C-64E9-EF57-C561-44935BD9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0B529F-AA42-807C-23B8-D496A62E3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8007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Euristica dell’ancoraggio e dell’aggiustamento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 err="1"/>
              <a:t>Tversky</a:t>
            </a:r>
            <a:r>
              <a:rPr lang="it-IT"/>
              <a:t> &amp; </a:t>
            </a:r>
            <a:r>
              <a:rPr lang="it-IT" err="1"/>
              <a:t>Kahneman</a:t>
            </a:r>
            <a:r>
              <a:rPr lang="it-IT"/>
              <a:t> (1973)</a:t>
            </a:r>
          </a:p>
          <a:p>
            <a:r>
              <a:rPr lang="it-IT"/>
              <a:t>A un gruppo di persone viene chiesto di indicare se la percentuale di paesi Africani che siede all’ONU è</a:t>
            </a:r>
          </a:p>
          <a:p>
            <a:endParaRPr lang="it-IT"/>
          </a:p>
          <a:p>
            <a:r>
              <a:rPr lang="it-IT"/>
              <a:t>Maggiore o inferiore al 65%</a:t>
            </a:r>
          </a:p>
          <a:p>
            <a:r>
              <a:rPr lang="it-IT"/>
              <a:t>Maggiore o inferiore al 10%</a:t>
            </a:r>
          </a:p>
          <a:p>
            <a:endParaRPr lang="it-IT"/>
          </a:p>
          <a:p>
            <a:r>
              <a:rPr lang="it-IT"/>
              <a:t>I </a:t>
            </a:r>
            <a:r>
              <a:rPr lang="it-IT" err="1"/>
              <a:t>pp</a:t>
            </a:r>
            <a:r>
              <a:rPr lang="it-IT"/>
              <a:t> forniscono la loro risposta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26152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Euristica dell’ancoraggio e dell’aggiustamento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 err="1"/>
              <a:t>Tversky</a:t>
            </a:r>
            <a:r>
              <a:rPr lang="it-IT"/>
              <a:t> &amp; </a:t>
            </a:r>
            <a:r>
              <a:rPr lang="it-IT" err="1"/>
              <a:t>Kahneman</a:t>
            </a:r>
            <a:r>
              <a:rPr lang="it-IT"/>
              <a:t> (1973)</a:t>
            </a:r>
          </a:p>
          <a:p>
            <a:endParaRPr lang="it-IT"/>
          </a:p>
          <a:p>
            <a:r>
              <a:rPr lang="it-IT"/>
              <a:t>A tutti i </a:t>
            </a:r>
            <a:r>
              <a:rPr lang="it-IT" err="1"/>
              <a:t>pp</a:t>
            </a:r>
            <a:r>
              <a:rPr lang="it-IT"/>
              <a:t> viene chiesto di indicare l’esatta percentuale di paesi Africani che siede all’ONU </a:t>
            </a:r>
          </a:p>
          <a:p>
            <a:endParaRPr lang="it-IT"/>
          </a:p>
          <a:p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44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indizi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In assenza di informazioni o quando le informazioni a nostra disposizione sono poche</a:t>
            </a:r>
          </a:p>
          <a:p>
            <a:endParaRPr lang="it-IT"/>
          </a:p>
          <a:p>
            <a:r>
              <a:rPr lang="it-IT"/>
              <a:t>Utilizziamo il livello di somiglianza come principale indizio su cui basare la nostra impressione</a:t>
            </a:r>
          </a:p>
          <a:p>
            <a:endParaRPr lang="it-IT"/>
          </a:p>
          <a:p>
            <a:r>
              <a:rPr lang="it-IT"/>
              <a:t>‘se è simile, ci piace di più’ (</a:t>
            </a:r>
            <a:r>
              <a:rPr lang="it-IT" err="1"/>
              <a:t>similairty-attraction</a:t>
            </a:r>
            <a:r>
              <a:rPr lang="it-IT"/>
              <a:t> </a:t>
            </a:r>
            <a:r>
              <a:rPr lang="it-IT" err="1"/>
              <a:t>effect</a:t>
            </a:r>
            <a:r>
              <a:rPr lang="it-IT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34022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Euristica dell’ancoraggio e dell’aggiustamento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 err="1"/>
              <a:t>Tversky</a:t>
            </a:r>
            <a:r>
              <a:rPr lang="it-IT"/>
              <a:t> &amp; </a:t>
            </a:r>
            <a:r>
              <a:rPr lang="it-IT" err="1"/>
              <a:t>Kahneman</a:t>
            </a:r>
            <a:r>
              <a:rPr lang="it-IT"/>
              <a:t> (1973)</a:t>
            </a:r>
          </a:p>
          <a:p>
            <a:pPr marL="0" indent="0">
              <a:buNone/>
            </a:pPr>
            <a:endParaRPr lang="it-IT"/>
          </a:p>
          <a:p>
            <a:r>
              <a:rPr lang="it-IT"/>
              <a:t>Condizione = maggiore o inferiore al 65%; Stima = 45%</a:t>
            </a:r>
          </a:p>
          <a:p>
            <a:r>
              <a:rPr lang="it-IT"/>
              <a:t>Condizione = maggiore o inferiore al 10%; Stima = 25%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33148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Euristica dell’ancoraggio e dell’aggiustamento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 err="1"/>
              <a:t>Tversky</a:t>
            </a:r>
            <a:r>
              <a:rPr lang="it-IT"/>
              <a:t> &amp; </a:t>
            </a:r>
            <a:r>
              <a:rPr lang="it-IT" err="1"/>
              <a:t>Kahneman</a:t>
            </a:r>
            <a:r>
              <a:rPr lang="it-IT"/>
              <a:t> (1973)</a:t>
            </a:r>
          </a:p>
          <a:p>
            <a:pPr marL="0" indent="0">
              <a:buNone/>
            </a:pPr>
            <a:endParaRPr lang="it-IT"/>
          </a:p>
          <a:p>
            <a:r>
              <a:rPr lang="it-IT"/>
              <a:t>Scarsa capacità di liberarsi delle </a:t>
            </a:r>
            <a:r>
              <a:rPr lang="it-IT" err="1"/>
              <a:t>àncore</a:t>
            </a:r>
            <a:r>
              <a:rPr lang="it-IT"/>
              <a:t> di giudizio che vengono loro offerte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7120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Euristica dell’ancoraggio e dell’aggiustamento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 err="1"/>
              <a:t>Tversky</a:t>
            </a:r>
            <a:r>
              <a:rPr lang="it-IT"/>
              <a:t> &amp; </a:t>
            </a:r>
            <a:r>
              <a:rPr lang="it-IT" err="1"/>
              <a:t>Kahneman</a:t>
            </a:r>
            <a:r>
              <a:rPr lang="it-IT"/>
              <a:t> (1973)</a:t>
            </a:r>
          </a:p>
          <a:p>
            <a:pPr marL="0" indent="0">
              <a:buNone/>
            </a:pPr>
            <a:endParaRPr lang="it-IT"/>
          </a:p>
          <a:p>
            <a:r>
              <a:rPr lang="it-IT">
                <a:solidFill>
                  <a:srgbClr val="BFBFBF"/>
                </a:solidFill>
              </a:rPr>
              <a:t>Scarsa capacità di liberarsi delle </a:t>
            </a:r>
            <a:r>
              <a:rPr lang="it-IT" err="1">
                <a:solidFill>
                  <a:srgbClr val="BFBFBF"/>
                </a:solidFill>
              </a:rPr>
              <a:t>àncore</a:t>
            </a:r>
            <a:r>
              <a:rPr lang="it-IT">
                <a:solidFill>
                  <a:srgbClr val="BFBFBF"/>
                </a:solidFill>
              </a:rPr>
              <a:t> di giudizio che vengono loro offerte</a:t>
            </a:r>
          </a:p>
          <a:p>
            <a:endParaRPr lang="it-IT"/>
          </a:p>
          <a:p>
            <a:r>
              <a:rPr lang="it-IT"/>
              <a:t>Se è saliente un punto di riferimento, facciamo fatica ad allontanarci e aggiustiamo le stime successive a questo punto di riferimento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5241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Euristica dell’ancoraggio e dell’aggiustamento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/>
              <a:t>Impressione legata alla colpevolezza (</a:t>
            </a:r>
            <a:r>
              <a:rPr lang="it-IT" err="1"/>
              <a:t>Greenberg</a:t>
            </a:r>
            <a:r>
              <a:rPr lang="it-IT"/>
              <a:t> et al. 1986)</a:t>
            </a:r>
          </a:p>
          <a:p>
            <a:endParaRPr lang="it-IT"/>
          </a:p>
          <a:p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8055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Euristica dell’ancoraggio e dell’aggiustamento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>
                <a:solidFill>
                  <a:srgbClr val="BFBFBF"/>
                </a:solidFill>
              </a:rPr>
              <a:t>Impressione legata alla colpevolezza (</a:t>
            </a:r>
            <a:r>
              <a:rPr lang="it-IT" err="1">
                <a:solidFill>
                  <a:srgbClr val="BFBFBF"/>
                </a:solidFill>
              </a:rPr>
              <a:t>Greenberg</a:t>
            </a:r>
            <a:r>
              <a:rPr lang="it-IT">
                <a:solidFill>
                  <a:srgbClr val="BFBFBF"/>
                </a:solidFill>
              </a:rPr>
              <a:t> et al. 1986)</a:t>
            </a:r>
          </a:p>
          <a:p>
            <a:endParaRPr lang="it-IT"/>
          </a:p>
          <a:p>
            <a:r>
              <a:rPr lang="it-IT"/>
              <a:t>I verdetti che vengono emessi dalle giurie possono essere influenzati dal fatto che i giurati si siano soffermati subito prima a pensare al massimo o al minimo (ancora) della pena previsto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8131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Falso consenso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/>
              <a:t>In situazioni in cui non conosciamo molto gli altri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22033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Falso consenso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/>
              <a:t>In situazioni in cui non conosciamo molto gli altri</a:t>
            </a:r>
          </a:p>
          <a:p>
            <a:endParaRPr lang="it-IT"/>
          </a:p>
          <a:p>
            <a:r>
              <a:rPr lang="it-IT"/>
              <a:t>Non abbiamo a disposizione informazioni su gli altri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691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Falso consenso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/>
              <a:t>In situazioni in cui non conosciamo molto gli altri</a:t>
            </a:r>
          </a:p>
          <a:p>
            <a:endParaRPr lang="it-IT"/>
          </a:p>
          <a:p>
            <a:r>
              <a:rPr lang="it-IT"/>
              <a:t>Non abbiamo a disposizione informazioni su gli altri</a:t>
            </a:r>
          </a:p>
          <a:p>
            <a:endParaRPr lang="it-IT"/>
          </a:p>
          <a:p>
            <a:r>
              <a:rPr lang="it-IT"/>
              <a:t>Utilizziamo il sé come ancora per il giudizio sugli altri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691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Falso consenso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err="1"/>
              <a:t>Ross</a:t>
            </a:r>
            <a:r>
              <a:rPr lang="it-IT"/>
              <a:t>, </a:t>
            </a:r>
            <a:r>
              <a:rPr lang="it-IT" err="1"/>
              <a:t>greene</a:t>
            </a:r>
            <a:r>
              <a:rPr lang="it-IT"/>
              <a:t> &amp; House 1977</a:t>
            </a:r>
          </a:p>
          <a:p>
            <a:endParaRPr lang="it-IT"/>
          </a:p>
          <a:p>
            <a:r>
              <a:rPr lang="it-IT"/>
              <a:t>Chiesero all’interno della popolazione studentesca chi avrebbe voluto indossare un cartellone pubblicitario/locale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59380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Falso consenso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err="1"/>
              <a:t>Ross</a:t>
            </a:r>
            <a:r>
              <a:rPr lang="it-IT"/>
              <a:t>, </a:t>
            </a:r>
            <a:r>
              <a:rPr lang="it-IT" err="1"/>
              <a:t>greene</a:t>
            </a:r>
            <a:r>
              <a:rPr lang="it-IT"/>
              <a:t> &amp; House 1977</a:t>
            </a:r>
          </a:p>
          <a:p>
            <a:endParaRPr lang="it-IT"/>
          </a:p>
          <a:p>
            <a:r>
              <a:rPr lang="it-IT"/>
              <a:t>Chiesero all’interno della popolazione studentesca chi avrebbe voluto indossare un cartellone pubblicitario/locale</a:t>
            </a:r>
          </a:p>
          <a:p>
            <a:endParaRPr lang="it-IT"/>
          </a:p>
          <a:p>
            <a:r>
              <a:rPr lang="it-IT"/>
              <a:t>Circa il 60% degli intervistati dichiarano di accettare di pubblicizzare un locale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211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BB3B9706602CF49BE77175072C318B5" ma:contentTypeVersion="11" ma:contentTypeDescription="Creare un nuovo documento." ma:contentTypeScope="" ma:versionID="ae9081f911f41d781347c630c9a05c63">
  <xsd:schema xmlns:xsd="http://www.w3.org/2001/XMLSchema" xmlns:xs="http://www.w3.org/2001/XMLSchema" xmlns:p="http://schemas.microsoft.com/office/2006/metadata/properties" xmlns:ns2="edbc49e4-9f9d-4e33-9f71-e2a2db5ca30d" xmlns:ns3="9fe60e19-5b99-4dd3-b711-d6bbc95ae50e" targetNamespace="http://schemas.microsoft.com/office/2006/metadata/properties" ma:root="true" ma:fieldsID="fba4b2ca8cd49c7168153a4891047076" ns2:_="" ns3:_="">
    <xsd:import namespace="edbc49e4-9f9d-4e33-9f71-e2a2db5ca30d"/>
    <xsd:import namespace="9fe60e19-5b99-4dd3-b711-d6bbc95ae5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c49e4-9f9d-4e33-9f71-e2a2db5ca3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Tag immagine" ma:readOnly="false" ma:fieldId="{5cf76f15-5ced-4ddc-b409-7134ff3c332f}" ma:taxonomyMulti="true" ma:sspId="0364805e-22fd-4701-b436-1ee1bdeaa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60e19-5b99-4dd3-b711-d6bbc95ae50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daa9b54-fb0d-437b-b60f-c7e663bf0008}" ma:internalName="TaxCatchAll" ma:showField="CatchAllData" ma:web="9fe60e19-5b99-4dd3-b711-d6bbc95ae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bc49e4-9f9d-4e33-9f71-e2a2db5ca30d">
      <Terms xmlns="http://schemas.microsoft.com/office/infopath/2007/PartnerControls"/>
    </lcf76f155ced4ddcb4097134ff3c332f>
    <TaxCatchAll xmlns="9fe60e19-5b99-4dd3-b711-d6bbc95ae50e" xsi:nil="true"/>
  </documentManagement>
</p:properties>
</file>

<file path=customXml/itemProps1.xml><?xml version="1.0" encoding="utf-8"?>
<ds:datastoreItem xmlns:ds="http://schemas.openxmlformats.org/officeDocument/2006/customXml" ds:itemID="{5B71348A-A3F9-4E87-92BC-16E68144DA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47FFB4-C3FF-4E15-A52F-0AE36CF1CB07}">
  <ds:schemaRefs>
    <ds:schemaRef ds:uri="9fe60e19-5b99-4dd3-b711-d6bbc95ae50e"/>
    <ds:schemaRef ds:uri="edbc49e4-9f9d-4e33-9f71-e2a2db5ca3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FFF941E-7CAB-4124-9179-0FC71DEC08D9}">
  <ds:schemaRefs>
    <ds:schemaRef ds:uri="9fe60e19-5b99-4dd3-b711-d6bbc95ae50e"/>
    <ds:schemaRef ds:uri="edbc49e4-9f9d-4e33-9f71-e2a2db5ca30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Application>Microsoft Office PowerPoint</Application>
  <PresentationFormat>Presentazione su schermo (4:3)</PresentationFormat>
  <Slides>127</Slides>
  <Notes>2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127</vt:i4>
      </vt:variant>
    </vt:vector>
  </HeadingPairs>
  <TitlesOfParts>
    <vt:vector size="128" baseType="lpstr">
      <vt:lpstr>Executive</vt:lpstr>
      <vt:lpstr>Impressioni </vt:lpstr>
      <vt:lpstr>definizione</vt:lpstr>
      <vt:lpstr>indizi</vt:lpstr>
      <vt:lpstr>indizi</vt:lpstr>
      <vt:lpstr>indizi</vt:lpstr>
      <vt:lpstr>indizi</vt:lpstr>
      <vt:lpstr>indizi</vt:lpstr>
      <vt:lpstr>indizi</vt:lpstr>
      <vt:lpstr>indizi</vt:lpstr>
      <vt:lpstr>indizi</vt:lpstr>
      <vt:lpstr>indizi</vt:lpstr>
      <vt:lpstr>indizi</vt:lpstr>
      <vt:lpstr>indizi</vt:lpstr>
      <vt:lpstr>indizi</vt:lpstr>
      <vt:lpstr>indizi</vt:lpstr>
      <vt:lpstr>indizi</vt:lpstr>
      <vt:lpstr>indizi</vt:lpstr>
      <vt:lpstr>indizi</vt:lpstr>
      <vt:lpstr>indizi</vt:lpstr>
      <vt:lpstr>indizi</vt:lpstr>
      <vt:lpstr>indizi</vt:lpstr>
      <vt:lpstr>indizi</vt:lpstr>
      <vt:lpstr>indizi</vt:lpstr>
      <vt:lpstr>indizi</vt:lpstr>
      <vt:lpstr>Mere exposure effect</vt:lpstr>
      <vt:lpstr>Mere exposure</vt:lpstr>
      <vt:lpstr>indizi</vt:lpstr>
      <vt:lpstr>indizi</vt:lpstr>
      <vt:lpstr>indizi</vt:lpstr>
      <vt:lpstr>La prima impressione</vt:lpstr>
      <vt:lpstr>La prima impressione</vt:lpstr>
      <vt:lpstr>La prima impressione</vt:lpstr>
      <vt:lpstr>La prima impressione</vt:lpstr>
      <vt:lpstr>La prima impressione</vt:lpstr>
      <vt:lpstr>La prima impressione</vt:lpstr>
      <vt:lpstr>risultati</vt:lpstr>
      <vt:lpstr>La prima impressione</vt:lpstr>
      <vt:lpstr>La prima impressione</vt:lpstr>
      <vt:lpstr>La prima impressione</vt:lpstr>
      <vt:lpstr>La prima impressione</vt:lpstr>
      <vt:lpstr>La prima impressione</vt:lpstr>
      <vt:lpstr>La prima impressione</vt:lpstr>
      <vt:lpstr>La prima impressione</vt:lpstr>
      <vt:lpstr>La prima impressione</vt:lpstr>
      <vt:lpstr>La prima impressione</vt:lpstr>
      <vt:lpstr>La prima impressione</vt:lpstr>
      <vt:lpstr>La prima impressione</vt:lpstr>
      <vt:lpstr>La prima impressione</vt:lpstr>
      <vt:lpstr>La prima impressione</vt:lpstr>
      <vt:lpstr>Indizi</vt:lpstr>
      <vt:lpstr>indizi</vt:lpstr>
      <vt:lpstr>indizi</vt:lpstr>
      <vt:lpstr>indizi</vt:lpstr>
      <vt:lpstr>indizi</vt:lpstr>
      <vt:lpstr>indizi</vt:lpstr>
      <vt:lpstr>SUM UP</vt:lpstr>
      <vt:lpstr>SUM UP</vt:lpstr>
      <vt:lpstr>SUM UP</vt:lpstr>
      <vt:lpstr>SUM UP</vt:lpstr>
      <vt:lpstr>SUM UP</vt:lpstr>
      <vt:lpstr>SUM UP</vt:lpstr>
      <vt:lpstr>Indizi</vt:lpstr>
      <vt:lpstr>indizi</vt:lpstr>
      <vt:lpstr>indizi</vt:lpstr>
      <vt:lpstr>indizi</vt:lpstr>
      <vt:lpstr>indizi</vt:lpstr>
      <vt:lpstr>indizi</vt:lpstr>
      <vt:lpstr>indizi</vt:lpstr>
      <vt:lpstr>indizi</vt:lpstr>
      <vt:lpstr>inidizi</vt:lpstr>
      <vt:lpstr>Pochi indizi</vt:lpstr>
      <vt:lpstr>Pochi indizi</vt:lpstr>
      <vt:lpstr>esempio</vt:lpstr>
      <vt:lpstr>Presentazione standard di PowerPoint</vt:lpstr>
      <vt:lpstr>Presentazione standard di PowerPoint</vt:lpstr>
      <vt:lpstr>Presentazione standard di PowerPoint</vt:lpstr>
      <vt:lpstr>Conjunction fallacy</vt:lpstr>
      <vt:lpstr>Presentazione standard di PowerPoint</vt:lpstr>
      <vt:lpstr>Conjunction fallacy</vt:lpstr>
      <vt:lpstr>Euristica della rappresentatività</vt:lpstr>
      <vt:lpstr>Domanda</vt:lpstr>
      <vt:lpstr>Domanda</vt:lpstr>
      <vt:lpstr>Domanda</vt:lpstr>
      <vt:lpstr>Domanda</vt:lpstr>
      <vt:lpstr>Domanda</vt:lpstr>
      <vt:lpstr>Domanda</vt:lpstr>
      <vt:lpstr>Presentazione standard di PowerPoint</vt:lpstr>
      <vt:lpstr>Euristica dell’ancoraggio e dell’aggiustamento</vt:lpstr>
      <vt:lpstr>Euristica dell’ancoraggio e dell’aggiustamento</vt:lpstr>
      <vt:lpstr>Euristica dell’ancoraggio e dell’aggiustamento</vt:lpstr>
      <vt:lpstr>Euristica dell’ancoraggio e dell’aggiustamento</vt:lpstr>
      <vt:lpstr>Euristica dell’ancoraggio e dell’aggiustamento</vt:lpstr>
      <vt:lpstr>Euristica dell’ancoraggio e dell’aggiustamento</vt:lpstr>
      <vt:lpstr>Euristica dell’ancoraggio e dell’aggiustamento</vt:lpstr>
      <vt:lpstr>Falso consenso</vt:lpstr>
      <vt:lpstr>Falso consenso</vt:lpstr>
      <vt:lpstr>Falso consenso</vt:lpstr>
      <vt:lpstr>Falso consenso</vt:lpstr>
      <vt:lpstr>Falso consenso</vt:lpstr>
      <vt:lpstr>Falso consenso</vt:lpstr>
      <vt:lpstr>Falso consenso</vt:lpstr>
      <vt:lpstr>Falso consenso</vt:lpstr>
      <vt:lpstr>Presentazione standard di PowerPoint</vt:lpstr>
      <vt:lpstr>Presentazione standard di PowerPoint</vt:lpstr>
      <vt:lpstr>Cerchiamo gli indizi</vt:lpstr>
      <vt:lpstr>Cerchiamo gli indizi</vt:lpstr>
      <vt:lpstr>Cerchiamo gli indizi</vt:lpstr>
      <vt:lpstr>Cerchiamo gli indizi</vt:lpstr>
      <vt:lpstr>Cerchiamo gli indizi</vt:lpstr>
      <vt:lpstr>Cerchiamo gli indizi</vt:lpstr>
      <vt:lpstr>Cerchiamo gli indizi</vt:lpstr>
      <vt:lpstr>Cerchiamo gli indizi</vt:lpstr>
      <vt:lpstr>Cerchiamo gli indizi</vt:lpstr>
      <vt:lpstr>Cerchiamo gli inidizi</vt:lpstr>
      <vt:lpstr>Cerchiamo gli inidizi</vt:lpstr>
      <vt:lpstr>Cerchiamo gli inidizi</vt:lpstr>
      <vt:lpstr>Cerchiamo gli inidizi</vt:lpstr>
      <vt:lpstr>Cerchiamo gli inidizi</vt:lpstr>
      <vt:lpstr>Cerchiamo gli inidizi</vt:lpstr>
      <vt:lpstr>Cerchiamo gli inidizi</vt:lpstr>
      <vt:lpstr>Cerchiamo gli inidizi</vt:lpstr>
      <vt:lpstr>Creiamo gli indizi</vt:lpstr>
      <vt:lpstr>Creiamo gli indizi</vt:lpstr>
      <vt:lpstr>Creiamo gli indizi</vt:lpstr>
      <vt:lpstr>Creiamo gli indizi</vt:lpstr>
      <vt:lpstr>Creiamo gli indizi</vt:lpstr>
      <vt:lpstr>Creiamo gli indizi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Impressioni </dc:title>
  <dc:creator>Andrea Carnaghi</dc:creator>
  <cp:revision>8</cp:revision>
  <cp:lastPrinted>2021-11-03T15:12:03Z</cp:lastPrinted>
  <dcterms:created xsi:type="dcterms:W3CDTF">2013-10-28T21:38:49Z</dcterms:created>
  <dcterms:modified xsi:type="dcterms:W3CDTF">2023-11-13T18:02:34Z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0x0101009BB3B9706602CF49BE77175072C318B5</vt:lpwstr>
  </property>
  <property fmtid="{D5CDD505-2E9C-101B-9397-08002B2CF9AE}" pid="3" name="MediaServiceImageTags">
    <vt:lpwstr/>
  </property>
</Properties>
</file>