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8"/>
  </p:notesMasterIdLst>
  <p:sldIdLst>
    <p:sldId id="256" r:id="rId2"/>
    <p:sldId id="257" r:id="rId3"/>
    <p:sldId id="258" r:id="rId4"/>
    <p:sldId id="259" r:id="rId5"/>
    <p:sldId id="380" r:id="rId6"/>
    <p:sldId id="260" r:id="rId7"/>
    <p:sldId id="261" r:id="rId8"/>
    <p:sldId id="385" r:id="rId9"/>
    <p:sldId id="292" r:id="rId10"/>
    <p:sldId id="262" r:id="rId11"/>
    <p:sldId id="263" r:id="rId12"/>
    <p:sldId id="264" r:id="rId13"/>
    <p:sldId id="266" r:id="rId14"/>
    <p:sldId id="267" r:id="rId15"/>
    <p:sldId id="268" r:id="rId16"/>
    <p:sldId id="271" r:id="rId17"/>
    <p:sldId id="269" r:id="rId18"/>
    <p:sldId id="270" r:id="rId19"/>
    <p:sldId id="272" r:id="rId20"/>
    <p:sldId id="273" r:id="rId21"/>
    <p:sldId id="381" r:id="rId22"/>
    <p:sldId id="274" r:id="rId23"/>
    <p:sldId id="275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276" r:id="rId46"/>
    <p:sldId id="382" r:id="rId47"/>
    <p:sldId id="278" r:id="rId48"/>
    <p:sldId id="279" r:id="rId49"/>
    <p:sldId id="280" r:id="rId50"/>
    <p:sldId id="282" r:id="rId51"/>
    <p:sldId id="383" r:id="rId52"/>
    <p:sldId id="284" r:id="rId53"/>
    <p:sldId id="283" r:id="rId54"/>
    <p:sldId id="285" r:id="rId55"/>
    <p:sldId id="286" r:id="rId56"/>
    <p:sldId id="287" r:id="rId57"/>
    <p:sldId id="288" r:id="rId58"/>
    <p:sldId id="289" r:id="rId59"/>
    <p:sldId id="290" r:id="rId60"/>
    <p:sldId id="291" r:id="rId61"/>
    <p:sldId id="293" r:id="rId62"/>
    <p:sldId id="294" r:id="rId63"/>
    <p:sldId id="386" r:id="rId64"/>
    <p:sldId id="296" r:id="rId65"/>
    <p:sldId id="295" r:id="rId66"/>
    <p:sldId id="297" r:id="rId67"/>
    <p:sldId id="298" r:id="rId68"/>
    <p:sldId id="299" r:id="rId69"/>
    <p:sldId id="300" r:id="rId70"/>
    <p:sldId id="301" r:id="rId71"/>
    <p:sldId id="302" r:id="rId72"/>
    <p:sldId id="303" r:id="rId73"/>
    <p:sldId id="304" r:id="rId74"/>
    <p:sldId id="305" r:id="rId75"/>
    <p:sldId id="306" r:id="rId76"/>
    <p:sldId id="307" r:id="rId77"/>
    <p:sldId id="308" r:id="rId78"/>
    <p:sldId id="309" r:id="rId79"/>
    <p:sldId id="310" r:id="rId80"/>
    <p:sldId id="311" r:id="rId81"/>
    <p:sldId id="312" r:id="rId82"/>
    <p:sldId id="313" r:id="rId83"/>
    <p:sldId id="315" r:id="rId84"/>
    <p:sldId id="348" r:id="rId85"/>
    <p:sldId id="314" r:id="rId86"/>
    <p:sldId id="316" r:id="rId87"/>
    <p:sldId id="338" r:id="rId88"/>
    <p:sldId id="339" r:id="rId89"/>
    <p:sldId id="340" r:id="rId90"/>
    <p:sldId id="341" r:id="rId91"/>
    <p:sldId id="384" r:id="rId92"/>
    <p:sldId id="342" r:id="rId93"/>
    <p:sldId id="345" r:id="rId94"/>
    <p:sldId id="346" r:id="rId95"/>
    <p:sldId id="347" r:id="rId96"/>
    <p:sldId id="387" r:id="rId97"/>
    <p:sldId id="349" r:id="rId98"/>
    <p:sldId id="350" r:id="rId99"/>
    <p:sldId id="351" r:id="rId100"/>
    <p:sldId id="352" r:id="rId101"/>
    <p:sldId id="353" r:id="rId102"/>
    <p:sldId id="354" r:id="rId103"/>
    <p:sldId id="355" r:id="rId104"/>
    <p:sldId id="356" r:id="rId105"/>
    <p:sldId id="357" r:id="rId106"/>
    <p:sldId id="358" r:id="rId107"/>
    <p:sldId id="359" r:id="rId108"/>
    <p:sldId id="360" r:id="rId109"/>
    <p:sldId id="361" r:id="rId110"/>
    <p:sldId id="362" r:id="rId111"/>
    <p:sldId id="363" r:id="rId112"/>
    <p:sldId id="364" r:id="rId113"/>
    <p:sldId id="365" r:id="rId114"/>
    <p:sldId id="366" r:id="rId115"/>
    <p:sldId id="367" r:id="rId116"/>
    <p:sldId id="368" r:id="rId1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customXml" Target="../customXml/item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notesMaster" Target="notesMasters/notesMaster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customXml" Target="../customXml/item2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brano pro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Scelta</c:v>
                </c:pt>
                <c:pt idx="1">
                  <c:v>Costrizione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0-0CC5-1D45-9ADA-00052BCE756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brano contro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Scelta</c:v>
                </c:pt>
                <c:pt idx="1">
                  <c:v>Costrizione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1-0CC5-1D45-9ADA-00052BCE7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2553176"/>
        <c:axId val="2142549944"/>
      </c:barChart>
      <c:catAx>
        <c:axId val="2142553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42549944"/>
        <c:crosses val="autoZero"/>
        <c:auto val="1"/>
        <c:lblAlgn val="ctr"/>
        <c:lblOffset val="100"/>
        <c:noMultiLvlLbl val="0"/>
      </c:catAx>
      <c:valAx>
        <c:axId val="214254994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2553176"/>
        <c:crosses val="autoZero"/>
        <c:crossBetween val="between"/>
        <c:majorUnit val="5"/>
        <c:minorUnit val="1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brano pro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Scelta</c:v>
                </c:pt>
                <c:pt idx="1">
                  <c:v>Costrizione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F4-7744-A430-6C53326FBDF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brano contro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Scelta</c:v>
                </c:pt>
                <c:pt idx="1">
                  <c:v>Costrizione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15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F4-7744-A430-6C53326FBD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144952"/>
        <c:axId val="2141142920"/>
      </c:barChart>
      <c:catAx>
        <c:axId val="2141144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41142920"/>
        <c:crosses val="autoZero"/>
        <c:auto val="1"/>
        <c:lblAlgn val="ctr"/>
        <c:lblOffset val="100"/>
        <c:noMultiLvlLbl val="0"/>
      </c:catAx>
      <c:valAx>
        <c:axId val="2141142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11449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argomenti delicati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impressione</c:v>
                </c:pt>
                <c:pt idx="1">
                  <c:v>memorizzazione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0-BEF6-9444-8CEB-DBF1AAF2D352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argomenti futili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impressione</c:v>
                </c:pt>
                <c:pt idx="1">
                  <c:v>memorizzazione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1-BEF6-9444-8CEB-DBF1AAF2D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4295016"/>
        <c:axId val="2089049976"/>
      </c:barChart>
      <c:catAx>
        <c:axId val="-2114295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89049976"/>
        <c:crosses val="autoZero"/>
        <c:auto val="1"/>
        <c:lblAlgn val="ctr"/>
        <c:lblOffset val="100"/>
        <c:noMultiLvlLbl val="0"/>
      </c:catAx>
      <c:valAx>
        <c:axId val="2089049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142950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argomenti delicati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impressione</c:v>
                </c:pt>
                <c:pt idx="1">
                  <c:v>memorizzazione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7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7-AB4A-83DB-C46B3B12A744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argomenti futili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impressione</c:v>
                </c:pt>
                <c:pt idx="1">
                  <c:v>memorizzazione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10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F7-AB4A-83DB-C46B3B12A7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8110888"/>
        <c:axId val="2138108536"/>
      </c:barChart>
      <c:catAx>
        <c:axId val="2138110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38108536"/>
        <c:crosses val="autoZero"/>
        <c:auto val="1"/>
        <c:lblAlgn val="ctr"/>
        <c:lblOffset val="100"/>
        <c:noMultiLvlLbl val="0"/>
      </c:catAx>
      <c:valAx>
        <c:axId val="2138108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81108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8C70C-09ED-7D49-82A5-14A9326D80EF}" type="datetimeFigureOut">
              <a:rPr lang="it-IT" smtClean="0"/>
              <a:t>31/10/23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676CA-EFA6-994E-BE7A-89753852BA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5502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676CA-EFA6-994E-BE7A-89753852BA18}" type="slidenum">
              <a:rPr lang="it-IT" smtClean="0"/>
              <a:t>84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73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676CA-EFA6-994E-BE7A-89753852BA18}" type="slidenum">
              <a:rPr lang="it-IT" smtClean="0"/>
              <a:t>85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73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6055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I </a:t>
            </a:r>
            <a:r>
              <a:rPr lang="it-IT" dirty="0" err="1"/>
              <a:t>pp</a:t>
            </a:r>
            <a:r>
              <a:rPr lang="it-IT" dirty="0"/>
              <a:t> ‘antropomorfizzavano’ gli elementi geometrici </a:t>
            </a:r>
            <a:r>
              <a:rPr lang="mr-IN" dirty="0"/>
              <a:t>–</a:t>
            </a:r>
            <a:r>
              <a:rPr lang="it-IT" dirty="0"/>
              <a:t> attribuendo intenzioni e cause al movimento degli oggetti</a:t>
            </a:r>
          </a:p>
        </p:txBody>
      </p:sp>
    </p:spTree>
    <p:extLst>
      <p:ext uri="{BB962C8B-B14F-4D97-AF65-F5344CB8AC3E}">
        <p14:creationId xmlns:p14="http://schemas.microsoft.com/office/powerpoint/2010/main" val="380594954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  <a:cs typeface="+mn-cs"/>
              </a:rPr>
              <a:t>Nisbet et al. (1973) chiese ai partecipanti di leggere una lista di tratti di personalità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</a:rPr>
              <a:t> rispetto a questa lista, i partecipanti dovevano descrivere Sé vs. Amico (ordine controbilanciato)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dirty="0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177136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  <a:cs typeface="+mn-cs"/>
              </a:rPr>
              <a:t>Nisbet et al. (1973) chiese ai partecipanti di leggere una lista di tratti di personalità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</a:rPr>
              <a:t> rispetto a questa lista, i partecipanti dovevano descrivere Sé vs. Amico (ordine controbilanciato)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</a:rPr>
              <a:t> dicendo se il tratto era un buon descrittore: sì vs. no vs. dipende dalla situazione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>
              <a:latin typeface="Tahoma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fr-FR" dirty="0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424828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>
                <a:latin typeface="Tahoma" charset="0"/>
                <a:cs typeface="+mn-cs"/>
              </a:rPr>
              <a:t>I partecipanti scelsero molto di più l’opzione ‘dipende dalla situazione’ quando dovevano giudicare il Sé rispetto a quando dovevano giudicar l’Amico</a:t>
            </a:r>
          </a:p>
          <a:p>
            <a:pPr eaLnBrk="1" hangingPunct="1">
              <a:defRPr/>
            </a:pPr>
            <a:endParaRPr lang="it-IT">
              <a:latin typeface="Tahoma" charset="0"/>
              <a:cs typeface="+mn-cs"/>
            </a:endParaRPr>
          </a:p>
          <a:p>
            <a:pPr eaLnBrk="1" hangingPunct="1">
              <a:defRPr/>
            </a:pPr>
            <a:r>
              <a:rPr lang="it-IT">
                <a:latin typeface="Tahoma" charset="0"/>
                <a:cs typeface="+mn-cs"/>
              </a:rPr>
              <a:t>Bias attore-osservatore</a:t>
            </a:r>
            <a:endParaRPr lang="fr-FR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65113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>
                <a:latin typeface="Tahoma" charset="0"/>
                <a:cs typeface="+mn-cs"/>
              </a:rPr>
              <a:t>Perché (processi)?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>
                <a:latin typeface="Tahoma" charset="0"/>
              </a:rPr>
              <a:t>L’osservatore indirizza l’attenzione sull’attore, sul suo comportamento </a:t>
            </a:r>
            <a:r>
              <a:rPr lang="it-IT" sz="2400" dirty="0">
                <a:latin typeface="Tahoma" charset="0"/>
                <a:sym typeface="Wingdings" charset="0"/>
              </a:rPr>
              <a:t> ciò che è più saliente è l’attore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>
                <a:latin typeface="Tahoma" charset="0"/>
                <a:sym typeface="Wingdings" charset="0"/>
              </a:rPr>
              <a:t>L’attore indirizza l’attenzione verso la situazione i feedback che riceve dall’esterno  ciò che è più saliente è la situazione</a:t>
            </a:r>
          </a:p>
        </p:txBody>
      </p:sp>
    </p:spTree>
    <p:extLst>
      <p:ext uri="{BB962C8B-B14F-4D97-AF65-F5344CB8AC3E}">
        <p14:creationId xmlns:p14="http://schemas.microsoft.com/office/powerpoint/2010/main" val="230472451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>
                <a:latin typeface="Tahoma" charset="0"/>
              </a:rPr>
              <a:t>Due sorgenti di informazioni distinte (osservatore vs attore) </a:t>
            </a:r>
          </a:p>
          <a:p>
            <a:pPr>
              <a:defRPr/>
            </a:pPr>
            <a:endParaRPr lang="it-IT" dirty="0">
              <a:latin typeface="Tahoma" charset="0"/>
            </a:endParaRPr>
          </a:p>
          <a:p>
            <a:pPr>
              <a:defRPr/>
            </a:pPr>
            <a:r>
              <a:rPr lang="it-IT" dirty="0">
                <a:latin typeface="Tahoma" charset="0"/>
              </a:rPr>
              <a:t>portano all’acquisizione di informazioni divergenti (individuo vs situazione)</a:t>
            </a:r>
          </a:p>
          <a:p>
            <a:pPr>
              <a:defRPr/>
            </a:pPr>
            <a:endParaRPr lang="it-IT" dirty="0">
              <a:latin typeface="Tahoma" charset="0"/>
            </a:endParaRPr>
          </a:p>
          <a:p>
            <a:pPr>
              <a:defRPr/>
            </a:pPr>
            <a:r>
              <a:rPr lang="it-IT" dirty="0">
                <a:latin typeface="Tahoma" charset="0"/>
              </a:rPr>
              <a:t> e ad un giudizio congruente con tali informazioni (interna vs esterna)</a:t>
            </a:r>
            <a:endParaRPr lang="fr-FR" dirty="0">
              <a:latin typeface="Tahoma" charset="0"/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10926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>
                <a:latin typeface="Tahoma" charset="0"/>
              </a:rPr>
              <a:t>Se è il focus/la sorgente di informazione ad essere responsabile di questo </a:t>
            </a:r>
            <a:r>
              <a:rPr lang="it-IT" dirty="0" err="1">
                <a:latin typeface="Tahoma" charset="0"/>
              </a:rPr>
              <a:t>bias</a:t>
            </a:r>
            <a:endParaRPr lang="it-IT" dirty="0">
              <a:latin typeface="Tahoma" charset="0"/>
            </a:endParaRPr>
          </a:p>
          <a:p>
            <a:pPr>
              <a:defRPr/>
            </a:pPr>
            <a:endParaRPr lang="it-IT" dirty="0">
              <a:latin typeface="Tahoma" charset="0"/>
            </a:endParaRPr>
          </a:p>
          <a:p>
            <a:pPr>
              <a:defRPr/>
            </a:pPr>
            <a:r>
              <a:rPr lang="it-IT" dirty="0">
                <a:latin typeface="Tahoma" charset="0"/>
              </a:rPr>
              <a:t>Allora se variassimo il focus/la sorgente di informazione dovremmo trovare attribuzioni differenti</a:t>
            </a:r>
            <a:endParaRPr lang="fr-FR" dirty="0">
              <a:latin typeface="Tahoma" charset="0"/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8777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Taylor &amp; Fiske (1975): A e B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conversazione</a:t>
            </a:r>
          </a:p>
        </p:txBody>
      </p:sp>
      <p:sp>
        <p:nvSpPr>
          <p:cNvPr id="4" name="Rettangolo 3"/>
          <p:cNvSpPr/>
          <p:nvPr/>
        </p:nvSpPr>
        <p:spPr>
          <a:xfrm>
            <a:off x="4401696" y="3452117"/>
            <a:ext cx="1011034" cy="5424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AttoreA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401696" y="4911390"/>
            <a:ext cx="1011034" cy="5424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Attore</a:t>
            </a:r>
          </a:p>
          <a:p>
            <a:pPr algn="ctr"/>
            <a:r>
              <a:rPr lang="it-IT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91297425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Taylor &amp; Fiske (1975): </a:t>
            </a:r>
            <a:r>
              <a:rPr lang="en-US" dirty="0" err="1"/>
              <a:t>condizione</a:t>
            </a:r>
            <a:r>
              <a:rPr lang="en-US" dirty="0"/>
              <a:t> </a:t>
            </a:r>
            <a:r>
              <a:rPr lang="en-US" dirty="0" err="1"/>
              <a:t>controllo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4401696" y="3452117"/>
            <a:ext cx="1011034" cy="5424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AttoreA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401696" y="4911390"/>
            <a:ext cx="1011034" cy="5424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Attore</a:t>
            </a:r>
          </a:p>
          <a:p>
            <a:pPr algn="ctr"/>
            <a:r>
              <a:rPr lang="it-IT" dirty="0"/>
              <a:t>B</a:t>
            </a:r>
          </a:p>
        </p:txBody>
      </p:sp>
      <p:sp>
        <p:nvSpPr>
          <p:cNvPr id="6" name="Diamante 5"/>
          <p:cNvSpPr/>
          <p:nvPr/>
        </p:nvSpPr>
        <p:spPr>
          <a:xfrm>
            <a:off x="3144069" y="3994591"/>
            <a:ext cx="1035693" cy="801385"/>
          </a:xfrm>
          <a:prstGeom prst="diamon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O1</a:t>
            </a:r>
          </a:p>
        </p:txBody>
      </p:sp>
      <p:sp>
        <p:nvSpPr>
          <p:cNvPr id="7" name="Diamante 6"/>
          <p:cNvSpPr/>
          <p:nvPr/>
        </p:nvSpPr>
        <p:spPr>
          <a:xfrm>
            <a:off x="5412730" y="3994591"/>
            <a:ext cx="1035693" cy="801385"/>
          </a:xfrm>
          <a:prstGeom prst="diamon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O2</a:t>
            </a:r>
          </a:p>
        </p:txBody>
      </p:sp>
    </p:spTree>
    <p:extLst>
      <p:ext uri="{BB962C8B-B14F-4D97-AF65-F5344CB8AC3E}">
        <p14:creationId xmlns:p14="http://schemas.microsoft.com/office/powerpoint/2010/main" val="288114655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Taylor &amp; Fiske (1975): </a:t>
            </a:r>
            <a:r>
              <a:rPr lang="en-US" dirty="0" err="1"/>
              <a:t>condizione</a:t>
            </a:r>
            <a:r>
              <a:rPr lang="en-US" dirty="0"/>
              <a:t> focus A (non </a:t>
            </a:r>
            <a:r>
              <a:rPr lang="en-US" dirty="0" err="1"/>
              <a:t>su</a:t>
            </a:r>
            <a:r>
              <a:rPr lang="en-US" dirty="0"/>
              <a:t> B)</a:t>
            </a:r>
          </a:p>
        </p:txBody>
      </p:sp>
      <p:sp>
        <p:nvSpPr>
          <p:cNvPr id="4" name="Rettangolo 3"/>
          <p:cNvSpPr/>
          <p:nvPr/>
        </p:nvSpPr>
        <p:spPr>
          <a:xfrm>
            <a:off x="4401696" y="3452117"/>
            <a:ext cx="1011034" cy="5424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AttoreA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401696" y="4911390"/>
            <a:ext cx="1011034" cy="5424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Attore</a:t>
            </a:r>
          </a:p>
          <a:p>
            <a:pPr algn="ctr"/>
            <a:r>
              <a:rPr lang="it-IT" dirty="0"/>
              <a:t>B</a:t>
            </a:r>
          </a:p>
        </p:txBody>
      </p:sp>
      <p:sp>
        <p:nvSpPr>
          <p:cNvPr id="8" name="Triangolo isoscele 7"/>
          <p:cNvSpPr/>
          <p:nvPr/>
        </p:nvSpPr>
        <p:spPr>
          <a:xfrm rot="2008835">
            <a:off x="3372119" y="4146471"/>
            <a:ext cx="889402" cy="744112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O1</a:t>
            </a:r>
          </a:p>
        </p:txBody>
      </p:sp>
      <p:sp>
        <p:nvSpPr>
          <p:cNvPr id="11" name="Triangolo isoscele 10"/>
          <p:cNvSpPr/>
          <p:nvPr/>
        </p:nvSpPr>
        <p:spPr>
          <a:xfrm rot="19273745">
            <a:off x="5669883" y="4082227"/>
            <a:ext cx="889402" cy="744112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O2</a:t>
            </a:r>
          </a:p>
        </p:txBody>
      </p:sp>
    </p:spTree>
    <p:extLst>
      <p:ext uri="{BB962C8B-B14F-4D97-AF65-F5344CB8AC3E}">
        <p14:creationId xmlns:p14="http://schemas.microsoft.com/office/powerpoint/2010/main" val="268628909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Taylor &amp; Fiske (1975): </a:t>
            </a:r>
            <a:r>
              <a:rPr lang="en-US" dirty="0" err="1"/>
              <a:t>condizione</a:t>
            </a:r>
            <a:r>
              <a:rPr lang="en-US" dirty="0"/>
              <a:t> focus B (non </a:t>
            </a:r>
            <a:r>
              <a:rPr lang="en-US" dirty="0" err="1"/>
              <a:t>su</a:t>
            </a:r>
            <a:r>
              <a:rPr lang="en-US" dirty="0"/>
              <a:t> A)</a:t>
            </a:r>
          </a:p>
        </p:txBody>
      </p:sp>
      <p:sp>
        <p:nvSpPr>
          <p:cNvPr id="4" name="Rettangolo 3"/>
          <p:cNvSpPr/>
          <p:nvPr/>
        </p:nvSpPr>
        <p:spPr>
          <a:xfrm>
            <a:off x="4401696" y="3452117"/>
            <a:ext cx="1011034" cy="5424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AttoreA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401696" y="4911390"/>
            <a:ext cx="1011034" cy="5424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Attore</a:t>
            </a:r>
          </a:p>
          <a:p>
            <a:pPr algn="ctr"/>
            <a:r>
              <a:rPr lang="it-IT" dirty="0"/>
              <a:t>B</a:t>
            </a:r>
          </a:p>
        </p:txBody>
      </p:sp>
      <p:sp>
        <p:nvSpPr>
          <p:cNvPr id="8" name="Triangolo isoscele 7"/>
          <p:cNvSpPr/>
          <p:nvPr/>
        </p:nvSpPr>
        <p:spPr>
          <a:xfrm rot="8390156">
            <a:off x="3372119" y="4146471"/>
            <a:ext cx="889402" cy="744112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O1</a:t>
            </a:r>
          </a:p>
        </p:txBody>
      </p:sp>
      <p:sp>
        <p:nvSpPr>
          <p:cNvPr id="11" name="Triangolo isoscele 10"/>
          <p:cNvSpPr/>
          <p:nvPr/>
        </p:nvSpPr>
        <p:spPr>
          <a:xfrm rot="13240580">
            <a:off x="5669881" y="4082230"/>
            <a:ext cx="889402" cy="744112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O2</a:t>
            </a:r>
          </a:p>
        </p:txBody>
      </p:sp>
    </p:spTree>
    <p:extLst>
      <p:ext uri="{BB962C8B-B14F-4D97-AF65-F5344CB8AC3E}">
        <p14:creationId xmlns:p14="http://schemas.microsoft.com/office/powerpoint/2010/main" val="2843511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Heider</a:t>
            </a:r>
            <a:r>
              <a:rPr lang="it-IT" dirty="0"/>
              <a:t> distinse due tipologie di cause:</a:t>
            </a:r>
          </a:p>
          <a:p>
            <a:endParaRPr lang="it-IT" dirty="0"/>
          </a:p>
          <a:p>
            <a:r>
              <a:rPr lang="it-IT" b="1" dirty="0"/>
              <a:t>Attribuzione interna/disposizionale </a:t>
            </a:r>
            <a:r>
              <a:rPr lang="it-IT" dirty="0"/>
              <a:t>= causa nell’individuo, come la personalità, la motivazione, le capacità</a:t>
            </a:r>
          </a:p>
        </p:txBody>
      </p:sp>
    </p:spTree>
    <p:extLst>
      <p:ext uri="{BB962C8B-B14F-4D97-AF65-F5344CB8AC3E}">
        <p14:creationId xmlns:p14="http://schemas.microsoft.com/office/powerpoint/2010/main" val="228747419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Taylor &amp; Fiske (1975)</a:t>
            </a:r>
          </a:p>
          <a:p>
            <a:r>
              <a:rPr lang="en-US" dirty="0"/>
              <a:t>I </a:t>
            </a:r>
            <a:r>
              <a:rPr lang="en-US" dirty="0" err="1"/>
              <a:t>pp</a:t>
            </a:r>
            <a:r>
              <a:rPr lang="en-US" dirty="0"/>
              <a:t> </a:t>
            </a:r>
            <a:r>
              <a:rPr lang="en-US" dirty="0" err="1"/>
              <a:t>indicavano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l’Attore</a:t>
            </a:r>
            <a:r>
              <a:rPr lang="en-US" dirty="0"/>
              <a:t> A (o B) </a:t>
            </a:r>
            <a:r>
              <a:rPr lang="en-US" dirty="0" err="1"/>
              <a:t>aveva</a:t>
            </a:r>
            <a:r>
              <a:rPr lang="en-US" dirty="0"/>
              <a:t> </a:t>
            </a:r>
            <a:r>
              <a:rPr lang="en-US" dirty="0" err="1"/>
              <a:t>guidato</a:t>
            </a:r>
            <a:r>
              <a:rPr lang="en-US" dirty="0"/>
              <a:t> </a:t>
            </a:r>
            <a:r>
              <a:rPr lang="en-US" dirty="0" err="1"/>
              <a:t>maggiormente</a:t>
            </a:r>
            <a:r>
              <a:rPr lang="en-US" dirty="0"/>
              <a:t> la conversazione se </a:t>
            </a:r>
            <a:r>
              <a:rPr lang="en-US" dirty="0" err="1"/>
              <a:t>il</a:t>
            </a:r>
            <a:r>
              <a:rPr lang="en-US" dirty="0"/>
              <a:t> focus era </a:t>
            </a:r>
            <a:r>
              <a:rPr lang="en-US" dirty="0" err="1"/>
              <a:t>su</a:t>
            </a:r>
            <a:r>
              <a:rPr lang="en-US" dirty="0"/>
              <a:t> A (o B)</a:t>
            </a:r>
          </a:p>
          <a:p>
            <a:r>
              <a:rPr lang="en-US" dirty="0" err="1"/>
              <a:t>Rispetto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condizione</a:t>
            </a:r>
            <a:r>
              <a:rPr lang="en-US" dirty="0"/>
              <a:t> di </a:t>
            </a:r>
            <a:r>
              <a:rPr lang="en-US" dirty="0" err="1"/>
              <a:t>controllo</a:t>
            </a:r>
            <a:r>
              <a:rPr lang="en-US" dirty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039981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Implicazioni</a:t>
            </a:r>
            <a:r>
              <a:rPr lang="en-US" dirty="0"/>
              <a:t> </a:t>
            </a:r>
            <a:r>
              <a:rPr lang="en-US" dirty="0" err="1"/>
              <a:t>sociali</a:t>
            </a:r>
            <a:r>
              <a:rPr lang="en-US" dirty="0"/>
              <a:t>: </a:t>
            </a:r>
            <a:r>
              <a:rPr lang="en-US" dirty="0" err="1"/>
              <a:t>Rholes</a:t>
            </a:r>
            <a:r>
              <a:rPr lang="en-US" dirty="0"/>
              <a:t> &amp; Pryor (1982)</a:t>
            </a:r>
          </a:p>
          <a:p>
            <a:endParaRPr lang="en-US" dirty="0"/>
          </a:p>
          <a:p>
            <a:r>
              <a:rPr lang="en-US" dirty="0"/>
              <a:t>Ai </a:t>
            </a:r>
            <a:r>
              <a:rPr lang="en-US" dirty="0" err="1"/>
              <a:t>giurati</a:t>
            </a:r>
            <a:r>
              <a:rPr lang="en-US" dirty="0"/>
              <a:t> di </a:t>
            </a:r>
            <a:r>
              <a:rPr lang="en-US" dirty="0" err="1"/>
              <a:t>processi</a:t>
            </a:r>
            <a:r>
              <a:rPr lang="en-US" dirty="0"/>
              <a:t> </a:t>
            </a:r>
            <a:r>
              <a:rPr lang="en-US" dirty="0" err="1"/>
              <a:t>simulati</a:t>
            </a:r>
            <a:r>
              <a:rPr lang="en-US" dirty="0"/>
              <a:t> </a:t>
            </a:r>
            <a:r>
              <a:rPr lang="en-US" dirty="0" err="1"/>
              <a:t>venne</a:t>
            </a:r>
            <a:r>
              <a:rPr lang="en-US" dirty="0"/>
              <a:t> </a:t>
            </a:r>
            <a:r>
              <a:rPr lang="en-US" dirty="0" err="1"/>
              <a:t>mostrato</a:t>
            </a:r>
            <a:r>
              <a:rPr lang="en-US" dirty="0"/>
              <a:t> un video</a:t>
            </a:r>
          </a:p>
          <a:p>
            <a:endParaRPr lang="en-US" dirty="0"/>
          </a:p>
          <a:p>
            <a:r>
              <a:rPr lang="en-US" dirty="0"/>
              <a:t>Il video </a:t>
            </a:r>
            <a:r>
              <a:rPr lang="en-US" dirty="0" err="1"/>
              <a:t>riportava</a:t>
            </a:r>
            <a:r>
              <a:rPr lang="en-US" dirty="0"/>
              <a:t> la </a:t>
            </a:r>
            <a:r>
              <a:rPr lang="en-US" dirty="0" err="1"/>
              <a:t>confessione</a:t>
            </a:r>
            <a:r>
              <a:rPr lang="en-US" dirty="0"/>
              <a:t> di un </a:t>
            </a:r>
            <a:r>
              <a:rPr lang="en-US" dirty="0" err="1"/>
              <a:t>sospettato</a:t>
            </a:r>
            <a:r>
              <a:rPr lang="en-US" dirty="0"/>
              <a:t> in un </a:t>
            </a:r>
            <a:r>
              <a:rPr lang="en-US" dirty="0" err="1"/>
              <a:t>interrogatorio</a:t>
            </a:r>
            <a:r>
              <a:rPr lang="en-US" dirty="0"/>
              <a:t> di </a:t>
            </a:r>
            <a:r>
              <a:rPr lang="en-US" dirty="0" err="1"/>
              <a:t>polizia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59128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Implicazioni</a:t>
            </a:r>
            <a:r>
              <a:rPr lang="en-US" dirty="0"/>
              <a:t> </a:t>
            </a:r>
            <a:r>
              <a:rPr lang="en-US" dirty="0" err="1"/>
              <a:t>sociali</a:t>
            </a:r>
            <a:r>
              <a:rPr lang="en-US" dirty="0"/>
              <a:t>: </a:t>
            </a:r>
            <a:r>
              <a:rPr lang="en-US" dirty="0" err="1"/>
              <a:t>Rholes</a:t>
            </a:r>
            <a:r>
              <a:rPr lang="en-US" dirty="0"/>
              <a:t> &amp; Pryor (1982)</a:t>
            </a:r>
          </a:p>
          <a:p>
            <a:endParaRPr lang="en-US" dirty="0"/>
          </a:p>
          <a:p>
            <a:r>
              <a:rPr lang="it-IT" dirty="0"/>
              <a:t>Nel videotape si poteva vedere</a:t>
            </a:r>
          </a:p>
          <a:p>
            <a:r>
              <a:rPr lang="it-IT" dirty="0"/>
              <a:t>O il sospettato ma non i poliziotti</a:t>
            </a:r>
          </a:p>
          <a:p>
            <a:r>
              <a:rPr lang="it-IT" dirty="0"/>
              <a:t>O i poliziotti ma non il sospettato</a:t>
            </a:r>
          </a:p>
        </p:txBody>
      </p:sp>
    </p:spTree>
    <p:extLst>
      <p:ext uri="{BB962C8B-B14F-4D97-AF65-F5344CB8AC3E}">
        <p14:creationId xmlns:p14="http://schemas.microsoft.com/office/powerpoint/2010/main" val="190901019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Implicazioni</a:t>
            </a:r>
            <a:r>
              <a:rPr lang="en-US" dirty="0"/>
              <a:t> </a:t>
            </a:r>
            <a:r>
              <a:rPr lang="en-US" dirty="0" err="1"/>
              <a:t>sociali</a:t>
            </a:r>
            <a:r>
              <a:rPr lang="en-US" dirty="0"/>
              <a:t>: </a:t>
            </a:r>
            <a:r>
              <a:rPr lang="en-US" dirty="0" err="1"/>
              <a:t>Rholes</a:t>
            </a:r>
            <a:r>
              <a:rPr lang="en-US" dirty="0"/>
              <a:t> &amp; Pryor (1982)</a:t>
            </a:r>
          </a:p>
          <a:p>
            <a:endParaRPr lang="en-US" dirty="0"/>
          </a:p>
          <a:p>
            <a:r>
              <a:rPr lang="it-IT" dirty="0"/>
              <a:t>I </a:t>
            </a:r>
            <a:r>
              <a:rPr lang="it-IT" dirty="0" err="1"/>
              <a:t>pp</a:t>
            </a:r>
            <a:r>
              <a:rPr lang="it-IT" dirty="0"/>
              <a:t> dovevano indicare se la confessione fosse stata spontanea vs. costretta</a:t>
            </a:r>
          </a:p>
        </p:txBody>
      </p:sp>
    </p:spTree>
    <p:extLst>
      <p:ext uri="{BB962C8B-B14F-4D97-AF65-F5344CB8AC3E}">
        <p14:creationId xmlns:p14="http://schemas.microsoft.com/office/powerpoint/2010/main" val="290930024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Implicazioni</a:t>
            </a:r>
            <a:r>
              <a:rPr lang="en-US" dirty="0"/>
              <a:t> </a:t>
            </a:r>
            <a:r>
              <a:rPr lang="en-US" dirty="0" err="1"/>
              <a:t>sociali</a:t>
            </a:r>
            <a:r>
              <a:rPr lang="en-US" dirty="0"/>
              <a:t>: </a:t>
            </a:r>
            <a:r>
              <a:rPr lang="en-US" dirty="0" err="1"/>
              <a:t>Rholes</a:t>
            </a:r>
            <a:r>
              <a:rPr lang="en-US" dirty="0"/>
              <a:t> &amp; Pryor (1982)</a:t>
            </a:r>
          </a:p>
          <a:p>
            <a:endParaRPr lang="en-US" dirty="0"/>
          </a:p>
          <a:p>
            <a:r>
              <a:rPr lang="it-IT" dirty="0"/>
              <a:t>I </a:t>
            </a:r>
            <a:r>
              <a:rPr lang="it-IT" dirty="0" err="1"/>
              <a:t>pp</a:t>
            </a:r>
            <a:r>
              <a:rPr lang="it-IT" dirty="0"/>
              <a:t> giudicavano la confessione come più spontanea (meno costretta) quando il focus era sul sospettato rispetto a quando il focus era sul poliziotto.</a:t>
            </a:r>
          </a:p>
        </p:txBody>
      </p:sp>
    </p:spTree>
    <p:extLst>
      <p:ext uri="{BB962C8B-B14F-4D97-AF65-F5344CB8AC3E}">
        <p14:creationId xmlns:p14="http://schemas.microsoft.com/office/powerpoint/2010/main" val="207014839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elementi che sono più accessibili in memoria ricevono un maggior peso nella costruzione dei processi causali</a:t>
            </a:r>
          </a:p>
          <a:p>
            <a:r>
              <a:rPr lang="it-IT" dirty="0"/>
              <a:t>Per cui se è più accessibile l’attore, la causa sarà più disposizionale</a:t>
            </a:r>
          </a:p>
          <a:p>
            <a:r>
              <a:rPr lang="it-IT" dirty="0"/>
              <a:t>Modificando il focus, modifichiamo l’accessibilità della causa e, di conseguenza, il processo di attribuzione causale</a:t>
            </a:r>
          </a:p>
        </p:txBody>
      </p:sp>
    </p:spTree>
    <p:extLst>
      <p:ext uri="{BB962C8B-B14F-4D97-AF65-F5344CB8AC3E}">
        <p14:creationId xmlns:p14="http://schemas.microsoft.com/office/powerpoint/2010/main" val="232089582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Non solo gli aspetti cognitivi (focus/salienza) modellano le attribuzioni causali quando il sé e gli altri sono implicati</a:t>
            </a:r>
          </a:p>
          <a:p>
            <a:endParaRPr lang="it-IT" dirty="0"/>
          </a:p>
          <a:p>
            <a:r>
              <a:rPr lang="it-IT" dirty="0"/>
              <a:t>Anche fattori motivazionali possono creare delle asimmetrie tra cause interne/esterne all’interno delle relazioni </a:t>
            </a:r>
            <a:r>
              <a:rPr lang="it-IT" b="1" dirty="0"/>
              <a:t>inter-personali</a:t>
            </a:r>
          </a:p>
        </p:txBody>
      </p:sp>
    </p:spTree>
    <p:extLst>
      <p:ext uri="{BB962C8B-B14F-4D97-AF65-F5344CB8AC3E}">
        <p14:creationId xmlns:p14="http://schemas.microsoft.com/office/powerpoint/2010/main" val="1424106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Heider</a:t>
            </a:r>
            <a:r>
              <a:rPr lang="it-IT" dirty="0"/>
              <a:t> distinse due tipologie di cause:</a:t>
            </a:r>
          </a:p>
          <a:p>
            <a:endParaRPr lang="it-IT" dirty="0"/>
          </a:p>
          <a:p>
            <a:r>
              <a:rPr lang="it-IT" b="1" dirty="0"/>
              <a:t>Attribuzione esterna/situazionale </a:t>
            </a:r>
            <a:r>
              <a:rPr lang="it-IT" dirty="0"/>
              <a:t>= causa nel contesto, la pressione sociale, le aspettative degli altri</a:t>
            </a:r>
          </a:p>
        </p:txBody>
      </p:sp>
    </p:spTree>
    <p:extLst>
      <p:ext uri="{BB962C8B-B14F-4D97-AF65-F5344CB8AC3E}">
        <p14:creationId xmlns:p14="http://schemas.microsoft.com/office/powerpoint/2010/main" val="3526767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Come procediamo nell’attribuzione causale? </a:t>
            </a:r>
          </a:p>
          <a:p>
            <a:endParaRPr lang="it-IT" dirty="0"/>
          </a:p>
          <a:p>
            <a:r>
              <a:rPr lang="it-IT" dirty="0"/>
              <a:t>Come facciamo a stabilire se un comportamento osservato sia causato dalla disposizione interna o da fattori situazionali?</a:t>
            </a:r>
          </a:p>
        </p:txBody>
      </p:sp>
    </p:spTree>
    <p:extLst>
      <p:ext uri="{BB962C8B-B14F-4D97-AF65-F5344CB8AC3E}">
        <p14:creationId xmlns:p14="http://schemas.microsoft.com/office/powerpoint/2010/main" val="3805949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Kelley</a:t>
            </a:r>
            <a:r>
              <a:rPr lang="it-IT" dirty="0"/>
              <a:t> (1978): modella della </a:t>
            </a:r>
            <a:r>
              <a:rPr lang="it-IT" dirty="0" err="1"/>
              <a:t>covariazione</a:t>
            </a:r>
            <a:endParaRPr lang="it-IT" dirty="0"/>
          </a:p>
          <a:p>
            <a:r>
              <a:rPr lang="it-IT" dirty="0"/>
              <a:t>Le persone usano (o dovrebbero usare) tre informazioni: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La coerenza</a:t>
            </a:r>
          </a:p>
          <a:p>
            <a:pPr lvl="1"/>
            <a:r>
              <a:rPr lang="it-IT" dirty="0"/>
              <a:t>Il valore distintivo</a:t>
            </a:r>
          </a:p>
          <a:p>
            <a:pPr lvl="1"/>
            <a:r>
              <a:rPr lang="it-IT" dirty="0"/>
              <a:t>Il consenso</a:t>
            </a:r>
          </a:p>
        </p:txBody>
      </p:sp>
    </p:spTree>
    <p:extLst>
      <p:ext uri="{BB962C8B-B14F-4D97-AF65-F5344CB8AC3E}">
        <p14:creationId xmlns:p14="http://schemas.microsoft.com/office/powerpoint/2010/main" val="2491941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Immaginiamo che vogliamo capire se X è gentile perché gli piaccio (causa interna) o perché la sua gentilezza ci permette di lavorare meglio ad un esercizio che ci è stato assegnato (causa esterna)</a:t>
            </a:r>
          </a:p>
        </p:txBody>
      </p:sp>
    </p:spTree>
    <p:extLst>
      <p:ext uri="{BB962C8B-B14F-4D97-AF65-F5344CB8AC3E}">
        <p14:creationId xmlns:p14="http://schemas.microsoft.com/office/powerpoint/2010/main" val="2380516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Se X si comporta in un determinato modo (gentile) solo qualche volta nel lavoro di gruppo, allora la </a:t>
            </a:r>
            <a:r>
              <a:rPr lang="it-IT" b="1" dirty="0"/>
              <a:t>coerenza</a:t>
            </a:r>
            <a:r>
              <a:rPr lang="it-IT" dirty="0"/>
              <a:t> è bassa</a:t>
            </a:r>
          </a:p>
          <a:p>
            <a:r>
              <a:rPr lang="it-IT" dirty="0"/>
              <a:t>Se invece X si comporta in un determinato modo (gentile) sempre nel lavoro di gruppo, allora la </a:t>
            </a:r>
            <a:r>
              <a:rPr lang="it-IT" b="1" dirty="0"/>
              <a:t>coerenza</a:t>
            </a:r>
            <a:r>
              <a:rPr lang="it-IT" dirty="0"/>
              <a:t> è alta</a:t>
            </a:r>
          </a:p>
          <a:p>
            <a:r>
              <a:rPr lang="it-IT" dirty="0"/>
              <a:t>Non sappiamo però ancora se è disposizionale o situazionale. Ipotizziamo che la coerenza sia alta</a:t>
            </a:r>
            <a:r>
              <a:rPr lang="mr-IN" dirty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5421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Se X si comporta in un determinato modo (gentile) solo nel lavoro di gruppo, allora la </a:t>
            </a:r>
            <a:r>
              <a:rPr lang="it-IT" b="1" dirty="0" err="1"/>
              <a:t>distintività</a:t>
            </a:r>
            <a:r>
              <a:rPr lang="it-IT" dirty="0"/>
              <a:t> è alta</a:t>
            </a:r>
          </a:p>
          <a:p>
            <a:r>
              <a:rPr lang="it-IT" dirty="0"/>
              <a:t>Se X si comporta in un determinato modo (gentile) anche fuori dal lavoro di gruppo, allora la </a:t>
            </a:r>
            <a:r>
              <a:rPr lang="it-IT" b="1" dirty="0" err="1"/>
              <a:t>distintività</a:t>
            </a:r>
            <a:r>
              <a:rPr lang="it-IT" dirty="0"/>
              <a:t> è bassa</a:t>
            </a:r>
          </a:p>
        </p:txBody>
      </p:sp>
    </p:spTree>
    <p:extLst>
      <p:ext uri="{BB962C8B-B14F-4D97-AF65-F5344CB8AC3E}">
        <p14:creationId xmlns:p14="http://schemas.microsoft.com/office/powerpoint/2010/main" val="3411747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Se ad essere gentili sono tutte le altre persone presenti nel gruppo di lavoro -alto </a:t>
            </a:r>
            <a:r>
              <a:rPr lang="it-IT" b="1" dirty="0"/>
              <a:t>consenso</a:t>
            </a:r>
          </a:p>
          <a:p>
            <a:r>
              <a:rPr lang="it-IT" dirty="0"/>
              <a:t>Se ad essere gentili è solo X ma non gli altri presenti nel gruppo di lavoro -basso </a:t>
            </a:r>
            <a:r>
              <a:rPr lang="it-IT" b="1" dirty="0"/>
              <a:t>consenso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1684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Alta coerenza</a:t>
            </a:r>
          </a:p>
          <a:p>
            <a:r>
              <a:rPr lang="it-IT" dirty="0"/>
              <a:t>Alta </a:t>
            </a:r>
            <a:r>
              <a:rPr lang="it-IT" dirty="0" err="1"/>
              <a:t>distintività</a:t>
            </a:r>
            <a:r>
              <a:rPr lang="it-IT" dirty="0"/>
              <a:t> &amp; alto consenso = attribuzione esterna</a:t>
            </a:r>
          </a:p>
          <a:p>
            <a:r>
              <a:rPr lang="it-IT" dirty="0"/>
              <a:t>Bassa </a:t>
            </a:r>
            <a:r>
              <a:rPr lang="it-IT" dirty="0" err="1"/>
              <a:t>distintività</a:t>
            </a:r>
            <a:r>
              <a:rPr lang="it-IT" dirty="0"/>
              <a:t> &amp; basso consenso = attribuzione interna</a:t>
            </a:r>
          </a:p>
        </p:txBody>
      </p:sp>
    </p:spTree>
    <p:extLst>
      <p:ext uri="{BB962C8B-B14F-4D97-AF65-F5344CB8AC3E}">
        <p14:creationId xmlns:p14="http://schemas.microsoft.com/office/powerpoint/2010/main" val="2284126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Ognuno di noi è impegnato nel costruire una rappresentazione del proprio ambiente sociale tale da renderlo prevedibile e controllabile</a:t>
            </a:r>
          </a:p>
        </p:txBody>
      </p:sp>
    </p:spTree>
    <p:extLst>
      <p:ext uri="{BB962C8B-B14F-4D97-AF65-F5344CB8AC3E}">
        <p14:creationId xmlns:p14="http://schemas.microsoft.com/office/powerpoint/2010/main" val="268980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Questo modello ci dice come le persone dovrebbero usare le informazioni per giungere a un’attribuzione </a:t>
            </a:r>
            <a:r>
              <a:rPr lang="mr-IN" dirty="0"/>
              <a:t>–</a:t>
            </a:r>
            <a:r>
              <a:rPr lang="it-IT" dirty="0"/>
              <a:t> ma non necessariamente le persone seguono questa logica</a:t>
            </a:r>
          </a:p>
        </p:txBody>
      </p:sp>
    </p:spTree>
    <p:extLst>
      <p:ext uri="{BB962C8B-B14F-4D97-AF65-F5344CB8AC3E}">
        <p14:creationId xmlns:p14="http://schemas.microsoft.com/office/powerpoint/2010/main" val="2087159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Questo modello implica che le persone tengano a mente la variazione di tre parametri (</a:t>
            </a:r>
            <a:r>
              <a:rPr lang="it-IT" dirty="0" err="1"/>
              <a:t>covariazione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0339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Non sempre le persone sono in grado di effettuare questa operazione (non siamo sempre motivati, non abbiamo sempre le risorse per farlo)</a:t>
            </a:r>
          </a:p>
        </p:txBody>
      </p:sp>
    </p:spTree>
    <p:extLst>
      <p:ext uri="{BB962C8B-B14F-4D97-AF65-F5344CB8AC3E}">
        <p14:creationId xmlns:p14="http://schemas.microsoft.com/office/powerpoint/2010/main" val="3768341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Non sempre abbiamo informazioni su tutti e tre i parametri (per esempio, singola osservazione)</a:t>
            </a:r>
          </a:p>
          <a:p>
            <a:endParaRPr lang="it-IT" dirty="0"/>
          </a:p>
          <a:p>
            <a:r>
              <a:rPr lang="it-IT" dirty="0"/>
              <a:t>Spesso non usiamo le informazioni sul consenso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9768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I modelli precedenti hanno indicato quali informazioni devono essere considerate nel processo </a:t>
            </a:r>
            <a:r>
              <a:rPr lang="it-IT" dirty="0" err="1">
                <a:latin typeface="Tahoma" charset="0"/>
                <a:cs typeface="+mn-cs"/>
              </a:rPr>
              <a:t>attribuzionale</a:t>
            </a:r>
            <a:r>
              <a:rPr lang="it-IT" dirty="0">
                <a:latin typeface="Tahoma" charset="0"/>
                <a:cs typeface="+mn-cs"/>
              </a:rPr>
              <a:t> e come devono essere utilizzate</a:t>
            </a:r>
          </a:p>
          <a:p>
            <a:pPr eaLnBrk="1" hangingPunct="1">
              <a:defRPr/>
            </a:pPr>
            <a:endParaRPr lang="it-IT" dirty="0">
              <a:latin typeface="Tahoma" charset="0"/>
              <a:cs typeface="+mn-cs"/>
            </a:endParaRPr>
          </a:p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Modelli normativi: psicologico =? logico</a:t>
            </a:r>
          </a:p>
        </p:txBody>
      </p:sp>
    </p:spTree>
    <p:extLst>
      <p:ext uri="{BB962C8B-B14F-4D97-AF65-F5344CB8AC3E}">
        <p14:creationId xmlns:p14="http://schemas.microsoft.com/office/powerpoint/2010/main" val="775310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Il modello di </a:t>
            </a:r>
            <a:r>
              <a:rPr lang="it-IT" dirty="0" err="1">
                <a:latin typeface="Tahoma" charset="0"/>
                <a:cs typeface="+mn-cs"/>
              </a:rPr>
              <a:t>Weiner</a:t>
            </a:r>
            <a:r>
              <a:rPr lang="it-IT" dirty="0">
                <a:latin typeface="Tahoma" charset="0"/>
                <a:cs typeface="+mn-cs"/>
              </a:rPr>
              <a:t> (1986)</a:t>
            </a:r>
          </a:p>
          <a:p>
            <a:pPr eaLnBrk="1" hangingPunct="1">
              <a:defRPr/>
            </a:pPr>
            <a:endParaRPr lang="it-IT" dirty="0">
              <a:latin typeface="Tahoma" charset="0"/>
              <a:cs typeface="+mn-cs"/>
            </a:endParaRPr>
          </a:p>
          <a:p>
            <a:pPr eaLnBrk="1" hangingPunct="1">
              <a:defRPr/>
            </a:pPr>
            <a:endParaRPr lang="it-IT" dirty="0">
              <a:latin typeface="Tahoma" charset="0"/>
              <a:cs typeface="+mn-cs"/>
            </a:endParaRPr>
          </a:p>
          <a:p>
            <a:pPr lvl="1" eaLnBrk="1" hangingPunct="1">
              <a:defRPr/>
            </a:pPr>
            <a:r>
              <a:rPr lang="it-IT" dirty="0">
                <a:latin typeface="Tahoma" charset="0"/>
              </a:rPr>
              <a:t>Le conseguenze a cui porta un certo stile </a:t>
            </a:r>
            <a:r>
              <a:rPr lang="it-IT" dirty="0" err="1">
                <a:latin typeface="Tahoma" charset="0"/>
              </a:rPr>
              <a:t>attribuzionale</a:t>
            </a:r>
            <a:endParaRPr lang="it-IT" dirty="0">
              <a:latin typeface="Tahoma" charset="0"/>
            </a:endParaRPr>
          </a:p>
          <a:p>
            <a:pPr lvl="1" eaLnBrk="1" hangingPunct="1">
              <a:defRPr/>
            </a:pPr>
            <a:r>
              <a:rPr lang="it-IT" dirty="0">
                <a:latin typeface="Tahoma" charset="0"/>
              </a:rPr>
              <a:t>Analisi di come un individuo gestisce il successo o il fallimento</a:t>
            </a:r>
          </a:p>
          <a:p>
            <a:pPr lvl="1" eaLnBrk="1" hangingPunct="1">
              <a:defRPr/>
            </a:pPr>
            <a:endParaRPr lang="fr-FR" dirty="0">
              <a:latin typeface="Tahoma" charset="0"/>
            </a:endParaRP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6412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it-IT" dirty="0">
                <a:latin typeface="Tahoma" charset="0"/>
              </a:rPr>
              <a:t>Tre dimensioni d’analisi</a:t>
            </a:r>
          </a:p>
          <a:p>
            <a:pPr lvl="1" eaLnBrk="1" hangingPunct="1">
              <a:defRPr/>
            </a:pPr>
            <a:endParaRPr lang="it-IT" dirty="0">
              <a:latin typeface="Tahoma" charset="0"/>
            </a:endParaRPr>
          </a:p>
          <a:p>
            <a:pPr lvl="2" eaLnBrk="1" hangingPunct="1">
              <a:defRPr/>
            </a:pPr>
            <a:r>
              <a:rPr lang="it-IT" dirty="0">
                <a:latin typeface="Tahoma" charset="0"/>
              </a:rPr>
              <a:t>Locus dell’attribuzione (interno vs. esterno)</a:t>
            </a:r>
          </a:p>
          <a:p>
            <a:pPr lvl="3" eaLnBrk="1" hangingPunct="1">
              <a:defRPr/>
            </a:pPr>
            <a:r>
              <a:rPr lang="it-IT" dirty="0">
                <a:latin typeface="Tahoma" charset="0"/>
              </a:rPr>
              <a:t>È colpa mia?</a:t>
            </a:r>
          </a:p>
          <a:p>
            <a:pPr lvl="2" eaLnBrk="1" hangingPunct="1">
              <a:defRPr/>
            </a:pPr>
            <a:r>
              <a:rPr lang="it-IT" dirty="0">
                <a:latin typeface="Tahoma" charset="0"/>
              </a:rPr>
              <a:t>Stabilità dei fattori coinvolti (stabili vs. transitori)</a:t>
            </a:r>
          </a:p>
          <a:p>
            <a:pPr lvl="3" eaLnBrk="1" hangingPunct="1">
              <a:defRPr/>
            </a:pPr>
            <a:r>
              <a:rPr lang="it-IT" dirty="0">
                <a:latin typeface="Tahoma" charset="0"/>
              </a:rPr>
              <a:t>E’ sempre così?</a:t>
            </a:r>
          </a:p>
          <a:p>
            <a:pPr lvl="2" eaLnBrk="1" hangingPunct="1">
              <a:defRPr/>
            </a:pPr>
            <a:r>
              <a:rPr lang="it-IT" dirty="0">
                <a:latin typeface="Tahoma" charset="0"/>
              </a:rPr>
              <a:t>Controllabilità dei fattori da parte della persona coinvolta (controllabile vs. incontrollabile)</a:t>
            </a:r>
          </a:p>
          <a:p>
            <a:pPr lvl="3" eaLnBrk="1" hangingPunct="1">
              <a:defRPr/>
            </a:pPr>
            <a:r>
              <a:rPr lang="it-IT" dirty="0">
                <a:latin typeface="Tahoma" charset="0"/>
              </a:rPr>
              <a:t>Non ci posso fare nulla!</a:t>
            </a:r>
            <a:endParaRPr lang="fr-FR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759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E.g. Ho vinto il concorso per una borsa Erasmus</a:t>
            </a:r>
          </a:p>
          <a:p>
            <a:pPr lvl="1" eaLnBrk="1" hangingPunct="1">
              <a:defRPr/>
            </a:pPr>
            <a:r>
              <a:rPr lang="it-IT" dirty="0">
                <a:latin typeface="Tahoma" charset="0"/>
              </a:rPr>
              <a:t>Locus: interno (molti esami con trenta e lode in pochissimo tempo)</a:t>
            </a:r>
          </a:p>
          <a:p>
            <a:pPr lvl="1" eaLnBrk="1" hangingPunct="1">
              <a:defRPr/>
            </a:pPr>
            <a:r>
              <a:rPr lang="it-IT" dirty="0">
                <a:latin typeface="Tahoma" charset="0"/>
              </a:rPr>
              <a:t>Controllabilità: elevata (dipende da me se sono assiduo nello studio)</a:t>
            </a:r>
          </a:p>
          <a:p>
            <a:pPr lvl="1" eaLnBrk="1" hangingPunct="1">
              <a:defRPr/>
            </a:pPr>
            <a:r>
              <a:rPr lang="it-IT" dirty="0">
                <a:latin typeface="Tahoma" charset="0"/>
              </a:rPr>
              <a:t>Stabilità: stabile (ogni volta che mi impegno, passo gli esami)</a:t>
            </a:r>
          </a:p>
          <a:p>
            <a:pPr lvl="1" eaLnBrk="1" hangingPunct="1">
              <a:defRPr/>
            </a:pPr>
            <a:endParaRPr lang="it-IT" dirty="0">
              <a:latin typeface="Tahoma" charset="0"/>
            </a:endParaRPr>
          </a:p>
          <a:p>
            <a:pPr lvl="1" eaLnBrk="1" hangingPunct="1">
              <a:defRPr/>
            </a:pPr>
            <a:endParaRPr lang="fr-FR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2336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>
                <a:latin typeface="Tahoma" charset="0"/>
                <a:cs typeface="+mn-cs"/>
              </a:rPr>
              <a:t>Applicazione del modello di </a:t>
            </a:r>
            <a:r>
              <a:rPr lang="it-IT" sz="2800" dirty="0" err="1">
                <a:latin typeface="Tahoma" charset="0"/>
                <a:cs typeface="+mn-cs"/>
              </a:rPr>
              <a:t>Weiner</a:t>
            </a:r>
            <a:r>
              <a:rPr lang="it-IT" sz="2800" dirty="0">
                <a:latin typeface="Tahoma" charset="0"/>
                <a:cs typeface="+mn-cs"/>
              </a:rPr>
              <a:t> a persone con bassa autostima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>
              <a:latin typeface="Tahoma" charset="0"/>
              <a:cs typeface="+mn-cs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>
                <a:latin typeface="Tahoma" charset="0"/>
              </a:rPr>
              <a:t>Autostima: la valutazione che ciascuno di noi associa al proprio sé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it-IT" sz="2400" dirty="0">
              <a:latin typeface="Tahoma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>
                <a:latin typeface="Tahoma" charset="0"/>
              </a:rPr>
              <a:t>Bassa autostima = immagine di sé abbastanza negativa</a:t>
            </a:r>
          </a:p>
        </p:txBody>
      </p:sp>
    </p:spTree>
    <p:extLst>
      <p:ext uri="{BB962C8B-B14F-4D97-AF65-F5344CB8AC3E}">
        <p14:creationId xmlns:p14="http://schemas.microsoft.com/office/powerpoint/2010/main" val="7073616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cs typeface="+mj-cs"/>
              </a:rPr>
              <a:t>Successi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ed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insuccessi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it-IT" sz="2800" dirty="0">
              <a:latin typeface="Tahoma" charset="0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800" dirty="0">
              <a:latin typeface="Tahoma" charset="0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>
                <a:latin typeface="Tahoma" charset="0"/>
                <a:cs typeface="+mn-cs"/>
              </a:rPr>
              <a:t>Sistematica spiegazione dei propri successi: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>
                <a:latin typeface="Tahoma" charset="0"/>
              </a:rPr>
              <a:t>cause esterne, transitorie e non controllabili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it-IT" sz="2400" dirty="0">
              <a:latin typeface="Tahoma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>
                <a:latin typeface="Tahoma" charset="0"/>
                <a:cs typeface="+mn-cs"/>
              </a:rPr>
              <a:t>Sistematica spiegazione dei propri insuccessi: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>
                <a:latin typeface="Tahoma" charset="0"/>
              </a:rPr>
              <a:t>cause interne, stabili e controllabili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>
              <a:latin typeface="Tahoma" charset="0"/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43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Il modo più semplice ed efficace è quello di </a:t>
            </a:r>
            <a:r>
              <a:rPr lang="it-IT" b="1" dirty="0"/>
              <a:t>capire cosa provoca che cosa</a:t>
            </a:r>
          </a:p>
          <a:p>
            <a:r>
              <a:rPr lang="it-IT" dirty="0"/>
              <a:t>In altre parole, cerchiamo e attribuiamo cause al comportamento  e a gli eventi</a:t>
            </a:r>
          </a:p>
        </p:txBody>
      </p:sp>
    </p:spTree>
    <p:extLst>
      <p:ext uri="{BB962C8B-B14F-4D97-AF65-F5344CB8AC3E}">
        <p14:creationId xmlns:p14="http://schemas.microsoft.com/office/powerpoint/2010/main" val="6642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>
                <a:latin typeface="Tahoma" charset="0"/>
                <a:cs typeface="+mn-cs"/>
              </a:rPr>
              <a:t>Il sistema </a:t>
            </a:r>
            <a:r>
              <a:rPr lang="it-IT" dirty="0" err="1">
                <a:latin typeface="Tahoma" charset="0"/>
                <a:cs typeface="+mn-cs"/>
              </a:rPr>
              <a:t>attribuzionale</a:t>
            </a:r>
            <a:r>
              <a:rPr lang="it-IT" dirty="0">
                <a:latin typeface="Tahoma" charset="0"/>
                <a:cs typeface="+mn-cs"/>
              </a:rPr>
              <a:t> </a:t>
            </a:r>
          </a:p>
          <a:p>
            <a:pPr>
              <a:defRPr/>
            </a:pPr>
            <a:endParaRPr lang="it-IT" dirty="0">
              <a:latin typeface="Tahoma" charset="0"/>
              <a:cs typeface="+mn-cs"/>
            </a:endParaRPr>
          </a:p>
          <a:p>
            <a:pPr lvl="1">
              <a:defRPr/>
            </a:pPr>
            <a:r>
              <a:rPr lang="it-IT" dirty="0">
                <a:latin typeface="Tahoma" charset="0"/>
              </a:rPr>
              <a:t>alimenta l’immagine di sé negativa</a:t>
            </a:r>
          </a:p>
          <a:p>
            <a:pPr lvl="1">
              <a:defRPr/>
            </a:pPr>
            <a:r>
              <a:rPr lang="it-IT" dirty="0">
                <a:latin typeface="Tahoma" charset="0"/>
              </a:rPr>
              <a:t>e giustifica l’immagine che abbiamo di noi</a:t>
            </a:r>
          </a:p>
          <a:p>
            <a:pPr lvl="1">
              <a:defRPr/>
            </a:pPr>
            <a:r>
              <a:rPr lang="it-IT" dirty="0">
                <a:latin typeface="Tahoma" charset="0"/>
              </a:rPr>
              <a:t>(è disfunzionale)</a:t>
            </a:r>
            <a:endParaRPr lang="fr-FR" dirty="0">
              <a:latin typeface="Tahoma" charset="0"/>
            </a:endParaRP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4304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err="1">
                <a:latin typeface="Tahoma" charset="0"/>
                <a:cs typeface="+mn-cs"/>
              </a:rPr>
              <a:t>Brockner</a:t>
            </a:r>
            <a:r>
              <a:rPr lang="it-IT" dirty="0">
                <a:latin typeface="Tahoma" charset="0"/>
                <a:cs typeface="+mn-cs"/>
              </a:rPr>
              <a:t> &amp; </a:t>
            </a:r>
            <a:r>
              <a:rPr lang="it-IT" dirty="0" err="1">
                <a:latin typeface="Tahoma" charset="0"/>
                <a:cs typeface="+mn-cs"/>
              </a:rPr>
              <a:t>Guare</a:t>
            </a:r>
            <a:r>
              <a:rPr lang="it-IT" dirty="0">
                <a:latin typeface="Tahoma" charset="0"/>
                <a:cs typeface="+mn-cs"/>
              </a:rPr>
              <a:t> (1983)</a:t>
            </a:r>
          </a:p>
          <a:p>
            <a:pPr lvl="1" eaLnBrk="1" hangingPunct="1">
              <a:defRPr/>
            </a:pPr>
            <a:r>
              <a:rPr lang="it-IT" dirty="0">
                <a:latin typeface="Tahoma" charset="0"/>
              </a:rPr>
              <a:t>Somministrazione di una scala di autostima</a:t>
            </a:r>
          </a:p>
          <a:p>
            <a:pPr lvl="1" eaLnBrk="1" hangingPunct="1">
              <a:defRPr/>
            </a:pPr>
            <a:endParaRPr lang="it-IT" dirty="0">
              <a:latin typeface="Tahoma" charset="0"/>
            </a:endParaRPr>
          </a:p>
          <a:p>
            <a:pPr lvl="2" eaLnBrk="1" hangingPunct="1">
              <a:defRPr/>
            </a:pPr>
            <a:r>
              <a:rPr lang="it-IT" dirty="0">
                <a:latin typeface="Tahoma" charset="0"/>
              </a:rPr>
              <a:t>Rosenberg self-</a:t>
            </a:r>
            <a:r>
              <a:rPr lang="it-IT" dirty="0" err="1">
                <a:latin typeface="Tahoma" charset="0"/>
              </a:rPr>
              <a:t>esteem</a:t>
            </a:r>
            <a:r>
              <a:rPr lang="it-IT" dirty="0">
                <a:latin typeface="Tahoma" charset="0"/>
              </a:rPr>
              <a:t> Scale</a:t>
            </a:r>
          </a:p>
          <a:p>
            <a:pPr eaLnBrk="1" hangingPunct="1">
              <a:defRPr/>
            </a:pPr>
            <a:endParaRPr lang="fr-FR" dirty="0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86814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j-cs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6037" r="-16037"/>
          <a:stretch/>
        </p:blipFill>
        <p:spPr>
          <a:xfrm>
            <a:off x="685800" y="1322388"/>
            <a:ext cx="7772400" cy="5535612"/>
          </a:xfrm>
        </p:spPr>
      </p:pic>
    </p:spTree>
    <p:extLst>
      <p:ext uri="{BB962C8B-B14F-4D97-AF65-F5344CB8AC3E}">
        <p14:creationId xmlns:p14="http://schemas.microsoft.com/office/powerpoint/2010/main" val="27782846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Divisione del campione in individui ad Alta vs Bassa AS</a:t>
            </a:r>
          </a:p>
        </p:txBody>
      </p:sp>
    </p:spTree>
    <p:extLst>
      <p:ext uri="{BB962C8B-B14F-4D97-AF65-F5344CB8AC3E}">
        <p14:creationId xmlns:p14="http://schemas.microsoft.com/office/powerpoint/2010/main" val="6540398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Somministrazione a tutti i partecipanti di un compito logico</a:t>
            </a:r>
          </a:p>
          <a:p>
            <a:pPr eaLnBrk="1" hangingPunct="1">
              <a:defRPr/>
            </a:pPr>
            <a:endParaRPr lang="it-IT" dirty="0">
              <a:latin typeface="Tahoma" charset="0"/>
              <a:cs typeface="+mn-cs"/>
            </a:endParaRPr>
          </a:p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Il compito non prevedeva soluzioni</a:t>
            </a:r>
          </a:p>
          <a:p>
            <a:pPr eaLnBrk="1" hangingPunct="1">
              <a:defRPr/>
            </a:pPr>
            <a:endParaRPr lang="it-IT" dirty="0">
              <a:latin typeface="Tahoma" charset="0"/>
              <a:cs typeface="+mn-cs"/>
            </a:endParaRPr>
          </a:p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I partecipanti non sapevano che non prevedesse soluzioni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48736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  <a:cs typeface="+mn-cs"/>
              </a:rPr>
              <a:t>Manipolazione del feedback sulla prova (non risolvibile)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>
              <a:latin typeface="Tahoma" charset="0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  <a:cs typeface="+mn-cs"/>
              </a:rPr>
              <a:t>Ossia viene detto qualcosa ai partecipanti sulla loro incapacità a risolvere il compito logico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fr-FR" dirty="0">
              <a:latin typeface="Tahoma" charset="0"/>
              <a:cs typeface="+mn-cs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487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  <a:cs typeface="+mn-cs"/>
              </a:rPr>
              <a:t>G1: attribuzione interna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  <a:sym typeface="Wingdings" charset="0"/>
              </a:rPr>
              <a:t>il compito era estremamente facile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  <a:sym typeface="Wingdings" charset="0"/>
              </a:rPr>
              <a:t>quindi il fallimento era dovuto alle tue scarse capacità</a:t>
            </a: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2410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  <a:cs typeface="+mn-cs"/>
              </a:rPr>
              <a:t>G2: attribuzione esterna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>
              <a:latin typeface="Tahoma" charset="0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  <a:cs typeface="+mn-cs"/>
              </a:rPr>
              <a:t> </a:t>
            </a:r>
            <a:r>
              <a:rPr lang="it-IT" dirty="0">
                <a:latin typeface="Tahoma" charset="0"/>
                <a:sym typeface="Wingdings" charset="0"/>
              </a:rPr>
              <a:t> il compito era estremamente difficile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  <a:sym typeface="Wingdings" charset="0"/>
              </a:rPr>
              <a:t>quindi il fallimento era dovuto alla qualità del compito, non    alle tue capacità</a:t>
            </a: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3228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>
                <a:latin typeface="Tahoma" charset="0"/>
                <a:cs typeface="+mn-cs"/>
                <a:sym typeface="Wingdings" charset="0"/>
              </a:rPr>
              <a:t>G3: nessun feedback (controllo)</a:t>
            </a: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6950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In seguito tutti i partecipanti dovevano svolgere una seconda prova</a:t>
            </a:r>
          </a:p>
          <a:p>
            <a:pPr eaLnBrk="1" hangingPunct="1">
              <a:defRPr/>
            </a:pPr>
            <a:endParaRPr lang="it-IT" dirty="0">
              <a:latin typeface="Tahoma" charset="0"/>
              <a:cs typeface="+mn-cs"/>
            </a:endParaRPr>
          </a:p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Questa prova prevedeva soluzioni </a:t>
            </a:r>
          </a:p>
          <a:p>
            <a:pPr eaLnBrk="1" hangingPunct="1">
              <a:defRPr/>
            </a:pPr>
            <a:endParaRPr lang="it-IT" dirty="0">
              <a:latin typeface="Tahoma" charset="0"/>
              <a:cs typeface="+mn-cs"/>
            </a:endParaRPr>
          </a:p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molto più facile della precedente</a:t>
            </a:r>
          </a:p>
          <a:p>
            <a:pPr eaLnBrk="1" hangingPunct="1">
              <a:defRPr/>
            </a:pPr>
            <a:endParaRPr lang="it-IT" dirty="0">
              <a:latin typeface="Tahoma" charset="0"/>
              <a:cs typeface="+mn-cs"/>
            </a:endParaRPr>
          </a:p>
          <a:p>
            <a:pPr eaLnBrk="1" hangingPunct="1">
              <a:defRPr/>
            </a:pPr>
            <a:endParaRPr lang="it-IT" dirty="0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7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Secondo </a:t>
            </a:r>
            <a:r>
              <a:rPr lang="it-IT" dirty="0" err="1"/>
              <a:t>Heider</a:t>
            </a:r>
            <a:r>
              <a:rPr lang="it-IT" dirty="0"/>
              <a:t> (1958) l’essere umano, come gli scienziati, sviluppa delle teorie sul comportamento altrui e sul proprio comportamento</a:t>
            </a:r>
          </a:p>
        </p:txBody>
      </p:sp>
    </p:spTree>
    <p:extLst>
      <p:ext uri="{BB962C8B-B14F-4D97-AF65-F5344CB8AC3E}">
        <p14:creationId xmlns:p14="http://schemas.microsoft.com/office/powerpoint/2010/main" val="28204312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La </a:t>
            </a:r>
            <a:r>
              <a:rPr lang="en-US" dirty="0" err="1">
                <a:cs typeface="+mn-cs"/>
              </a:rPr>
              <a:t>prestazione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effettiva</a:t>
            </a:r>
            <a:r>
              <a:rPr lang="en-US" dirty="0">
                <a:cs typeface="+mn-cs"/>
              </a:rPr>
              <a:t> a </a:t>
            </a:r>
            <a:r>
              <a:rPr lang="en-US" dirty="0" err="1">
                <a:cs typeface="+mn-cs"/>
              </a:rPr>
              <a:t>questo</a:t>
            </a:r>
            <a:r>
              <a:rPr lang="en-US" dirty="0">
                <a:cs typeface="+mn-cs"/>
              </a:rPr>
              <a:t> secondo </a:t>
            </a:r>
            <a:r>
              <a:rPr lang="en-US" dirty="0" err="1">
                <a:cs typeface="+mn-cs"/>
              </a:rPr>
              <a:t>compito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veniva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registrata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dagli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sperimentatori</a:t>
            </a:r>
            <a:r>
              <a:rPr lang="en-US" dirty="0">
                <a:cs typeface="+mn-cs"/>
              </a:rPr>
              <a:t>.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 err="1">
                <a:cs typeface="+mn-cs"/>
              </a:rPr>
              <a:t>Disegno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Sperimentale</a:t>
            </a:r>
            <a:r>
              <a:rPr lang="en-US" dirty="0">
                <a:cs typeface="+mn-cs"/>
              </a:rPr>
              <a:t>? </a:t>
            </a:r>
            <a:r>
              <a:rPr lang="en-US" dirty="0" err="1">
                <a:cs typeface="+mn-cs"/>
              </a:rPr>
              <a:t>Ipotesi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94884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>
                <a:latin typeface="Tahoma" charset="0"/>
                <a:cs typeface="+mn-cs"/>
              </a:rPr>
              <a:t>I partecipanti ad AAU non presentano variazioni nella performance in funzione del tipo di feed-back</a:t>
            </a:r>
          </a:p>
          <a:p>
            <a:pPr eaLnBrk="1" hangingPunct="1">
              <a:defRPr/>
            </a:pPr>
            <a:endParaRPr lang="it-IT">
              <a:latin typeface="Tahoma" charset="0"/>
              <a:cs typeface="+mn-cs"/>
            </a:endParaRPr>
          </a:p>
          <a:p>
            <a:pPr eaLnBrk="1" hangingPunct="1">
              <a:defRPr/>
            </a:pPr>
            <a:r>
              <a:rPr lang="it-IT">
                <a:latin typeface="Tahoma" charset="0"/>
                <a:cs typeface="+mn-cs"/>
              </a:rPr>
              <a:t>I partecipanti a BAU presentano variazioni nella performance in funzione del tipo di feed-back</a:t>
            </a:r>
            <a:endParaRPr lang="fr-FR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62210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it-IT" dirty="0">
              <a:latin typeface="Tahoma" charset="0"/>
              <a:cs typeface="+mj-cs"/>
            </a:endParaRPr>
          </a:p>
        </p:txBody>
      </p:sp>
      <p:graphicFrame>
        <p:nvGraphicFramePr>
          <p:cNvPr id="5120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894621"/>
              </p:ext>
            </p:extLst>
          </p:nvPr>
        </p:nvGraphicFramePr>
        <p:xfrm>
          <a:off x="1498225" y="2038256"/>
          <a:ext cx="6083300" cy="405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ico" r:id="rId2" imgW="6096000" imgH="4064000" progId="MSGraph.Chart.8">
                  <p:embed followColorScheme="full"/>
                </p:oleObj>
              </mc:Choice>
              <mc:Fallback>
                <p:oleObj name="Grafico" r:id="rId2" imgW="6096000" imgH="40640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225" y="2038256"/>
                        <a:ext cx="6083300" cy="405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310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>
                <a:latin typeface="Tahoma" charset="0"/>
                <a:cs typeface="+mn-cs"/>
              </a:rPr>
              <a:t>Non sono solo le nostre capacità in assoluto a determinare le nostre prestazioni</a:t>
            </a:r>
          </a:p>
          <a:p>
            <a:pPr eaLnBrk="1" hangingPunct="1">
              <a:defRPr/>
            </a:pPr>
            <a:r>
              <a:rPr lang="it-IT">
                <a:latin typeface="Tahoma" charset="0"/>
                <a:cs typeface="+mn-cs"/>
              </a:rPr>
              <a:t>Ma il modo che ci percepiamo in relazione alle nostre capacità</a:t>
            </a:r>
          </a:p>
          <a:p>
            <a:pPr eaLnBrk="1" hangingPunct="1">
              <a:defRPr/>
            </a:pPr>
            <a:r>
              <a:rPr lang="it-IT">
                <a:latin typeface="Tahoma" charset="0"/>
                <a:cs typeface="+mn-cs"/>
              </a:rPr>
              <a:t>Le modalità con cui interpretiamo i nostri successi insuccessi attuali alla luce della nostra storia passata</a:t>
            </a:r>
          </a:p>
          <a:p>
            <a:pPr eaLnBrk="1" hangingPunct="1">
              <a:defRPr/>
            </a:pPr>
            <a:endParaRPr lang="fr-FR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0456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Non </a:t>
            </a:r>
            <a:r>
              <a:rPr lang="en-US" dirty="0" err="1"/>
              <a:t>facciamo</a:t>
            </a:r>
            <a:r>
              <a:rPr lang="en-US" dirty="0"/>
              <a:t> </a:t>
            </a:r>
            <a:r>
              <a:rPr lang="en-US" dirty="0" err="1"/>
              <a:t>ricorso</a:t>
            </a:r>
            <a:r>
              <a:rPr lang="en-US" dirty="0"/>
              <a:t> </a:t>
            </a:r>
            <a:r>
              <a:rPr lang="en-US" dirty="0" err="1"/>
              <a:t>equamente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attribuzioni</a:t>
            </a:r>
            <a:r>
              <a:rPr lang="en-US" dirty="0"/>
              <a:t> interne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esterne</a:t>
            </a:r>
            <a:endParaRPr lang="en-US" dirty="0"/>
          </a:p>
          <a:p>
            <a:pPr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it-IT" dirty="0">
                <a:latin typeface="Tahoma" charset="0"/>
              </a:rPr>
              <a:t>Esistenza di una asimmetria tra il ricorso a spiegazioni di tipo disposizionale e situazionale</a:t>
            </a:r>
          </a:p>
        </p:txBody>
      </p:sp>
    </p:spTree>
    <p:extLst>
      <p:ext uri="{BB962C8B-B14F-4D97-AF65-F5344CB8AC3E}">
        <p14:creationId xmlns:p14="http://schemas.microsoft.com/office/powerpoint/2010/main" val="32695914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Inferenze corrispondenti:</a:t>
            </a:r>
          </a:p>
          <a:p>
            <a:r>
              <a:rPr lang="it-IT" dirty="0"/>
              <a:t>Abbiamo la tendenza ad inferire una disposizione a partire da un comportamento</a:t>
            </a:r>
          </a:p>
        </p:txBody>
      </p:sp>
    </p:spTree>
    <p:extLst>
      <p:ext uri="{BB962C8B-B14F-4D97-AF65-F5344CB8AC3E}">
        <p14:creationId xmlns:p14="http://schemas.microsoft.com/office/powerpoint/2010/main" val="41745956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Inferenze corrispondenti:</a:t>
            </a:r>
          </a:p>
          <a:p>
            <a:r>
              <a:rPr lang="it-IT" dirty="0"/>
              <a:t>Ossia vedendo un comportamento (fare un’offerta a un istituto di beneficienza) associamo spontaneamente un tratto (essere caritatevole)</a:t>
            </a:r>
          </a:p>
        </p:txBody>
      </p:sp>
    </p:spTree>
    <p:extLst>
      <p:ext uri="{BB962C8B-B14F-4D97-AF65-F5344CB8AC3E}">
        <p14:creationId xmlns:p14="http://schemas.microsoft.com/office/powerpoint/2010/main" val="9998202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Inferenze corrispondenti:</a:t>
            </a:r>
          </a:p>
          <a:p>
            <a:r>
              <a:rPr lang="it-IT" dirty="0"/>
              <a:t>Questa tendenza è tanto più forte quanto più siamo in grado di stabilire se il comportamento</a:t>
            </a:r>
          </a:p>
          <a:p>
            <a:r>
              <a:rPr lang="it-IT" dirty="0"/>
              <a:t>È una scelta libera</a:t>
            </a:r>
          </a:p>
          <a:p>
            <a:r>
              <a:rPr lang="it-IT" dirty="0"/>
              <a:t>È una scelta basata sulle norme (desiderabilità sociale)</a:t>
            </a:r>
          </a:p>
        </p:txBody>
      </p:sp>
    </p:spTree>
    <p:extLst>
      <p:ext uri="{BB962C8B-B14F-4D97-AF65-F5344CB8AC3E}">
        <p14:creationId xmlns:p14="http://schemas.microsoft.com/office/powerpoint/2010/main" val="1223359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La tendenza alle Inferenze corrispondenti ci porta a compiere un errore sistematico (</a:t>
            </a:r>
            <a:r>
              <a:rPr lang="it-IT" dirty="0" err="1"/>
              <a:t>bias</a:t>
            </a:r>
            <a:r>
              <a:rPr lang="it-IT" dirty="0"/>
              <a:t>)</a:t>
            </a:r>
          </a:p>
          <a:p>
            <a:endParaRPr lang="it-IT" dirty="0"/>
          </a:p>
          <a:p>
            <a:r>
              <a:rPr lang="it-IT" dirty="0"/>
              <a:t>Errore fondamentale di attribuzione// </a:t>
            </a:r>
            <a:r>
              <a:rPr lang="it-IT" dirty="0" err="1"/>
              <a:t>bias</a:t>
            </a:r>
            <a:r>
              <a:rPr lang="it-IT" dirty="0"/>
              <a:t> di corrispondenza</a:t>
            </a:r>
          </a:p>
        </p:txBody>
      </p:sp>
    </p:spTree>
    <p:extLst>
      <p:ext uri="{BB962C8B-B14F-4D97-AF65-F5344CB8AC3E}">
        <p14:creationId xmlns:p14="http://schemas.microsoft.com/office/powerpoint/2010/main" val="13806816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Jones &amp; Harris (1967)</a:t>
            </a:r>
          </a:p>
          <a:p>
            <a:endParaRPr lang="it-IT" dirty="0"/>
          </a:p>
          <a:p>
            <a:r>
              <a:rPr lang="it-IT" dirty="0"/>
              <a:t>I </a:t>
            </a:r>
            <a:r>
              <a:rPr lang="it-IT" dirty="0" err="1"/>
              <a:t>pp</a:t>
            </a:r>
            <a:r>
              <a:rPr lang="it-IT" dirty="0"/>
              <a:t> (US) dovevano leggere un brano relativo alla politica di Fidel Castro che era stato scritto da una persona (autore)</a:t>
            </a:r>
          </a:p>
        </p:txBody>
      </p:sp>
    </p:spTree>
    <p:extLst>
      <p:ext uri="{BB962C8B-B14F-4D97-AF65-F5344CB8AC3E}">
        <p14:creationId xmlns:p14="http://schemas.microsoft.com/office/powerpoint/2010/main" val="147605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Queste teorie sono dette ingenue perché </a:t>
            </a:r>
          </a:p>
          <a:p>
            <a:endParaRPr lang="it-IT" dirty="0"/>
          </a:p>
          <a:p>
            <a:pPr lvl="1"/>
            <a:r>
              <a:rPr lang="it-IT" dirty="0"/>
              <a:t>non vengono sviluppate attraverso un sistema sperimentale</a:t>
            </a:r>
          </a:p>
          <a:p>
            <a:pPr lvl="1"/>
            <a:r>
              <a:rPr lang="it-IT" dirty="0"/>
              <a:t>non sappiamo fornire una ‘ragione’ alla base delle nostre teorie</a:t>
            </a:r>
          </a:p>
        </p:txBody>
      </p:sp>
    </p:spTree>
    <p:extLst>
      <p:ext uri="{BB962C8B-B14F-4D97-AF65-F5344CB8AC3E}">
        <p14:creationId xmlns:p14="http://schemas.microsoft.com/office/powerpoint/2010/main" val="7656190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Jones &amp; Harris (1967)</a:t>
            </a:r>
          </a:p>
          <a:p>
            <a:endParaRPr lang="it-IT" dirty="0"/>
          </a:p>
          <a:p>
            <a:r>
              <a:rPr lang="it-IT" dirty="0"/>
              <a:t>Il brano era  a favore di Castro vs. contro Castro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18100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Jones &amp; Harris (1967)</a:t>
            </a:r>
          </a:p>
          <a:p>
            <a:r>
              <a:rPr lang="it-IT" dirty="0"/>
              <a:t>L’autore aveva scelto liberamento la posizione espressa nel brano (scelta libera)</a:t>
            </a:r>
          </a:p>
          <a:p>
            <a:pPr lvl="1"/>
            <a:r>
              <a:rPr lang="it-IT" dirty="0"/>
              <a:t>oppure</a:t>
            </a:r>
          </a:p>
          <a:p>
            <a:r>
              <a:rPr lang="it-IT" dirty="0"/>
              <a:t>All’autore era stato chiesto dallo sperimentatore di scrivere la posizione espressa nel brano (costrizione)</a:t>
            </a:r>
          </a:p>
        </p:txBody>
      </p:sp>
    </p:spTree>
    <p:extLst>
      <p:ext uri="{BB962C8B-B14F-4D97-AF65-F5344CB8AC3E}">
        <p14:creationId xmlns:p14="http://schemas.microsoft.com/office/powerpoint/2010/main" val="28743364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Jones &amp; Harris (1967)</a:t>
            </a:r>
          </a:p>
          <a:p>
            <a:r>
              <a:rPr lang="it-IT" dirty="0"/>
              <a:t>Indipendentemente dalla condizione sperimentale, i partecipanti dovevano indicare quanto l’autore avessero un atteggiamento anti-castro (0) </a:t>
            </a:r>
            <a:r>
              <a:rPr lang="mr-IN" dirty="0"/>
              <a:t>–</a:t>
            </a:r>
            <a:r>
              <a:rPr lang="it-IT" dirty="0"/>
              <a:t> pro-castro (100%)</a:t>
            </a:r>
          </a:p>
          <a:p>
            <a:endParaRPr lang="it-IT" dirty="0"/>
          </a:p>
          <a:p>
            <a:r>
              <a:rPr lang="it-IT" dirty="0"/>
              <a:t>Analisi sperimentale</a:t>
            </a:r>
          </a:p>
        </p:txBody>
      </p:sp>
    </p:spTree>
    <p:extLst>
      <p:ext uri="{BB962C8B-B14F-4D97-AF65-F5344CB8AC3E}">
        <p14:creationId xmlns:p14="http://schemas.microsoft.com/office/powerpoint/2010/main" val="31418969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Jones &amp; Harris (1967)</a:t>
            </a:r>
          </a:p>
          <a:p>
            <a:r>
              <a:rPr lang="it-IT" dirty="0"/>
              <a:t>Scelta libera </a:t>
            </a:r>
            <a:r>
              <a:rPr lang="mr-IN" dirty="0"/>
              <a:t>–</a:t>
            </a:r>
            <a:r>
              <a:rPr lang="it-IT" dirty="0"/>
              <a:t> il contenuto del testo dovrebbe condurci a una attribuzione disposizionale </a:t>
            </a:r>
          </a:p>
          <a:p>
            <a:r>
              <a:rPr lang="it-IT" dirty="0"/>
              <a:t>Ossia, se il brano era pro-castro, dovrei inferire l’atteggiamento corrispondente nell’autore</a:t>
            </a:r>
          </a:p>
          <a:p>
            <a:r>
              <a:rPr lang="it-IT" dirty="0"/>
              <a:t>se il brano era anti-castro, dovrei inferire l’atteggiamento corrispondente nell’autore</a:t>
            </a:r>
          </a:p>
          <a:p>
            <a:r>
              <a:rPr lang="it-IT" b="1" dirty="0"/>
              <a:t>Attribuzione disposizionale (inferenza corrispondente)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43244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Jones &amp; Harris (1967)</a:t>
            </a:r>
          </a:p>
          <a:p>
            <a:r>
              <a:rPr lang="it-IT" dirty="0"/>
              <a:t>Costrizione </a:t>
            </a:r>
            <a:r>
              <a:rPr lang="mr-IN" dirty="0"/>
              <a:t>–</a:t>
            </a:r>
            <a:r>
              <a:rPr lang="it-IT" dirty="0"/>
              <a:t> dovremmo correggere l’inferenza corrispondente per l’informazione contestuale</a:t>
            </a:r>
          </a:p>
          <a:p>
            <a:endParaRPr lang="it-IT" dirty="0"/>
          </a:p>
          <a:p>
            <a:r>
              <a:rPr lang="it-IT" dirty="0"/>
              <a:t>Ossia, il brano non rispecchia la posizione dell’autore</a:t>
            </a:r>
          </a:p>
          <a:p>
            <a:r>
              <a:rPr lang="it-IT" dirty="0"/>
              <a:t>Non dovrei fare attribuzione disposizionale</a:t>
            </a:r>
          </a:p>
          <a:p>
            <a:r>
              <a:rPr lang="it-IT" dirty="0"/>
              <a:t>Risultati?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11470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272982"/>
              </p:ext>
            </p:extLst>
          </p:nvPr>
        </p:nvGraphicFramePr>
        <p:xfrm>
          <a:off x="1114425" y="2595563"/>
          <a:ext cx="7610475" cy="367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11769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67128"/>
              </p:ext>
            </p:extLst>
          </p:nvPr>
        </p:nvGraphicFramePr>
        <p:xfrm>
          <a:off x="1114425" y="2595563"/>
          <a:ext cx="7610475" cy="367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623304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Jones &amp; Harris (1967)</a:t>
            </a:r>
          </a:p>
          <a:p>
            <a:r>
              <a:rPr lang="it-IT" b="1" dirty="0"/>
              <a:t>Errore fondamentale di attribuzione</a:t>
            </a:r>
            <a:r>
              <a:rPr lang="it-IT" dirty="0"/>
              <a:t>:</a:t>
            </a:r>
          </a:p>
          <a:p>
            <a:r>
              <a:rPr lang="it-IT" dirty="0"/>
              <a:t>Consiste nella tendenza ad attribuire il comportamento a stabili disposizioni di fondo persino di fronte a forti prove della presenza di cause esterne</a:t>
            </a:r>
          </a:p>
        </p:txBody>
      </p:sp>
    </p:spTree>
    <p:extLst>
      <p:ext uri="{BB962C8B-B14F-4D97-AF65-F5344CB8AC3E}">
        <p14:creationId xmlns:p14="http://schemas.microsoft.com/office/powerpoint/2010/main" val="26465803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Jones &amp; Harris (1967)</a:t>
            </a:r>
          </a:p>
          <a:p>
            <a:r>
              <a:rPr lang="it-IT" b="1" dirty="0"/>
              <a:t>Errore fondamentale di attribuzione</a:t>
            </a:r>
            <a:r>
              <a:rPr lang="it-IT" dirty="0"/>
              <a:t>:</a:t>
            </a:r>
          </a:p>
          <a:p>
            <a:r>
              <a:rPr lang="it-IT" dirty="0"/>
              <a:t>Sopravalutiamo le cause interne nel giudicare il comportamento degli altri </a:t>
            </a:r>
          </a:p>
          <a:p>
            <a:r>
              <a:rPr lang="it-IT" dirty="0"/>
              <a:t>Sottovalutiamo/non correggiamo pienamente questa inferenza anche in presenza di cause esterne</a:t>
            </a:r>
          </a:p>
        </p:txBody>
      </p:sp>
    </p:spTree>
    <p:extLst>
      <p:ext uri="{BB962C8B-B14F-4D97-AF65-F5344CB8AC3E}">
        <p14:creationId xmlns:p14="http://schemas.microsoft.com/office/powerpoint/2010/main" val="33017841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Jones &amp; Harris (1967)</a:t>
            </a:r>
          </a:p>
          <a:p>
            <a:r>
              <a:rPr lang="it-IT" b="1" dirty="0"/>
              <a:t>Errore fondamentale di attribuzione si manifesta</a:t>
            </a:r>
            <a:r>
              <a:rPr lang="it-IT" dirty="0"/>
              <a:t>:</a:t>
            </a:r>
          </a:p>
          <a:p>
            <a:r>
              <a:rPr lang="it-IT" dirty="0"/>
              <a:t>Perché ci focalizziamo sulla persona e non sul contesto (attenzione)</a:t>
            </a:r>
          </a:p>
          <a:p>
            <a:r>
              <a:rPr lang="it-IT" dirty="0"/>
              <a:t>L’altra persona è più saliente (rispetto al contesto)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7016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Secondo </a:t>
            </a:r>
            <a:r>
              <a:rPr lang="it-IT" dirty="0" err="1"/>
              <a:t>Heider</a:t>
            </a:r>
            <a:r>
              <a:rPr lang="it-IT" dirty="0"/>
              <a:t> (1958) l’essere umano ha una tendenza spontanea a ‘spiegare’ tramite l’identificazione delle cause</a:t>
            </a:r>
          </a:p>
        </p:txBody>
      </p:sp>
    </p:spTree>
    <p:extLst>
      <p:ext uri="{BB962C8B-B14F-4D97-AF65-F5344CB8AC3E}">
        <p14:creationId xmlns:p14="http://schemas.microsoft.com/office/powerpoint/2010/main" val="27294467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Jones &amp; Harris (1967)</a:t>
            </a:r>
          </a:p>
          <a:p>
            <a:r>
              <a:rPr lang="it-IT" b="1" dirty="0"/>
              <a:t>Errore fondamentale di attribuzione</a:t>
            </a:r>
            <a:r>
              <a:rPr lang="it-IT" dirty="0"/>
              <a:t>:</a:t>
            </a:r>
          </a:p>
          <a:p>
            <a:r>
              <a:rPr lang="it-IT" dirty="0"/>
              <a:t>Ci sono culture individualiste </a:t>
            </a:r>
            <a:r>
              <a:rPr lang="mr-IN" dirty="0"/>
              <a:t>–</a:t>
            </a:r>
            <a:r>
              <a:rPr lang="it-IT" dirty="0"/>
              <a:t> collettiviste</a:t>
            </a:r>
          </a:p>
          <a:p>
            <a:r>
              <a:rPr lang="it-IT" dirty="0"/>
              <a:t>Le culture collettiviste hanno una più marcata propensione ad adeguare il proprio comportamento a norme situazionali/contesto sociale</a:t>
            </a:r>
          </a:p>
          <a:p>
            <a:r>
              <a:rPr lang="it-IT" dirty="0"/>
              <a:t>Più focus sulla situazione  - </a:t>
            </a:r>
            <a:r>
              <a:rPr lang="it-IT" dirty="0" err="1"/>
              <a:t>err</a:t>
            </a:r>
            <a:r>
              <a:rPr lang="it-IT" dirty="0"/>
              <a:t>. </a:t>
            </a:r>
            <a:r>
              <a:rPr lang="it-IT" dirty="0" err="1"/>
              <a:t>fond</a:t>
            </a:r>
            <a:r>
              <a:rPr lang="it-IT" dirty="0"/>
              <a:t>. meno marcato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001512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Morris</a:t>
            </a:r>
            <a:r>
              <a:rPr lang="it-IT" dirty="0"/>
              <a:t> &amp; </a:t>
            </a:r>
            <a:r>
              <a:rPr lang="it-IT" dirty="0" err="1"/>
              <a:t>Peng</a:t>
            </a:r>
            <a:r>
              <a:rPr lang="it-IT" dirty="0"/>
              <a:t> (1984): </a:t>
            </a:r>
          </a:p>
          <a:p>
            <a:r>
              <a:rPr lang="it-IT" dirty="0"/>
              <a:t>presentarono a </a:t>
            </a:r>
            <a:r>
              <a:rPr lang="it-IT" dirty="0" err="1"/>
              <a:t>pp</a:t>
            </a:r>
            <a:r>
              <a:rPr lang="it-IT" dirty="0"/>
              <a:t> US e Cinesi un caso di omicidio</a:t>
            </a:r>
          </a:p>
          <a:p>
            <a:r>
              <a:rPr lang="it-IT" dirty="0"/>
              <a:t>chiesero loro di fornire una spiegazione/movente dell’evento</a:t>
            </a:r>
          </a:p>
          <a:p>
            <a:r>
              <a:rPr lang="it-IT" dirty="0"/>
              <a:t>US: cause interne (“era un pazzo!”)</a:t>
            </a:r>
          </a:p>
          <a:p>
            <a:r>
              <a:rPr lang="it-IT" dirty="0"/>
              <a:t>Cinesi: cause situate nella relazione sociale che legavano assassino-vittima-contesto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83787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Chiu</a:t>
            </a:r>
            <a:r>
              <a:rPr lang="it-IT" dirty="0"/>
              <a:t> et al (2000)</a:t>
            </a:r>
          </a:p>
          <a:p>
            <a:r>
              <a:rPr lang="it-IT" dirty="0"/>
              <a:t>presentarono a </a:t>
            </a:r>
            <a:r>
              <a:rPr lang="it-IT" dirty="0" err="1"/>
              <a:t>pp</a:t>
            </a:r>
            <a:r>
              <a:rPr lang="it-IT" dirty="0"/>
              <a:t> US e Cinesi un caso di un preparato galenico ‘sbagliato’ venduto e somministrato a un cliente</a:t>
            </a:r>
          </a:p>
          <a:p>
            <a:r>
              <a:rPr lang="it-IT" dirty="0"/>
              <a:t>US: colpa a chi aveva preparato il farmaco</a:t>
            </a:r>
          </a:p>
          <a:p>
            <a:r>
              <a:rPr lang="it-IT" dirty="0"/>
              <a:t>Cinesi: colpa alla farmacia presso cui il farmacista lavorava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645044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www.youtube.com</a:t>
            </a:r>
            <a:r>
              <a:rPr lang="it-IT" dirty="0"/>
              <a:t>/</a:t>
            </a:r>
            <a:r>
              <a:rPr lang="it-IT" dirty="0" err="1"/>
              <a:t>watch?v</a:t>
            </a:r>
            <a:r>
              <a:rPr lang="it-IT" dirty="0"/>
              <a:t>=Z9OF3wHDw0M</a:t>
            </a:r>
          </a:p>
        </p:txBody>
      </p:sp>
    </p:spTree>
    <p:extLst>
      <p:ext uri="{BB962C8B-B14F-4D97-AF65-F5344CB8AC3E}">
        <p14:creationId xmlns:p14="http://schemas.microsoft.com/office/powerpoint/2010/main" val="8776306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RIVEDIAMO LA DEFINIZIONE</a:t>
            </a:r>
          </a:p>
          <a:p>
            <a:r>
              <a:rPr lang="it-IT" b="1" dirty="0"/>
              <a:t>Errore fondamentale di attribuzione</a:t>
            </a:r>
            <a:r>
              <a:rPr lang="it-IT" dirty="0"/>
              <a:t>:</a:t>
            </a:r>
          </a:p>
          <a:p>
            <a:r>
              <a:rPr lang="it-IT" dirty="0"/>
              <a:t>Sopravalutiamo le cause interne nel giudicare il comportamento degli altri </a:t>
            </a:r>
          </a:p>
          <a:p>
            <a:r>
              <a:rPr lang="it-IT" dirty="0"/>
              <a:t>Sottovalutiamo/non correggiamo pienamente questa inferenza anche in presenza di cause esterne</a:t>
            </a:r>
          </a:p>
        </p:txBody>
      </p:sp>
    </p:spTree>
    <p:extLst>
      <p:ext uri="{BB962C8B-B14F-4D97-AF65-F5344CB8AC3E}">
        <p14:creationId xmlns:p14="http://schemas.microsoft.com/office/powerpoint/2010/main" val="42152762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E’ possibile ‘correggere’ la nostra attribuzione inziale, solitamente di tipo disposizionale, con le informazioni contestuali?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12159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E’ possibile ‘correggere’ la nostra attribuzione inziale, solitamente di tipo disposizionale, con le informazioni contestuali?</a:t>
            </a:r>
          </a:p>
          <a:p>
            <a:endParaRPr lang="it-IT" dirty="0"/>
          </a:p>
          <a:p>
            <a:r>
              <a:rPr lang="it-IT" dirty="0"/>
              <a:t>Risposta: Dipende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52987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E’ possibile rivedere inferenze corrispondenti iniziali e diventare meno fiduciosi del fatto che le caratteristiche disposizionali dell’attore siano la causa del suo comportamento</a:t>
            </a:r>
          </a:p>
          <a:p>
            <a:endParaRPr lang="it-IT" dirty="0"/>
          </a:p>
          <a:p>
            <a:r>
              <a:rPr lang="it-IT" dirty="0"/>
              <a:t>Processo di </a:t>
            </a:r>
            <a:r>
              <a:rPr lang="it-IT" dirty="0" err="1"/>
              <a:t>discounting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807107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Processo di </a:t>
            </a:r>
            <a:r>
              <a:rPr lang="it-IT" dirty="0" err="1"/>
              <a:t>discounting</a:t>
            </a:r>
            <a:r>
              <a:rPr lang="it-IT" dirty="0"/>
              <a:t>:  ridurre la propria convinzione circa la causa (che più spontaneamente ci è venuta in mente) data l’esistenza di un’altra causa possibile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35517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Esempio:</a:t>
            </a:r>
          </a:p>
          <a:p>
            <a:r>
              <a:rPr lang="it-IT" dirty="0"/>
              <a:t>Vedo degli studenti mangiarsi le unghie e sudare, che sono in attesa fuori da un’aula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9028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pic>
        <p:nvPicPr>
          <p:cNvPr id="4" name="Segnaposto contenuto 3" descr="images-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944" r="-3794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3486760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Esempio:</a:t>
            </a:r>
          </a:p>
          <a:p>
            <a:r>
              <a:rPr lang="it-IT" dirty="0"/>
              <a:t>Vedo degli studenti mangiarsi le unghie e sudare, che sono in attesa fuori da un’aula</a:t>
            </a:r>
          </a:p>
          <a:p>
            <a:r>
              <a:rPr lang="it-IT" dirty="0"/>
              <a:t>Il comportamento si </a:t>
            </a:r>
            <a:r>
              <a:rPr lang="it-IT" b="1" dirty="0"/>
              <a:t>associa</a:t>
            </a:r>
            <a:r>
              <a:rPr lang="it-IT" dirty="0"/>
              <a:t> a un tratto: ansia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858136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Esempio:</a:t>
            </a:r>
          </a:p>
          <a:p>
            <a:r>
              <a:rPr lang="it-IT" dirty="0"/>
              <a:t>Vedo degli studenti mangiarsi le unghie e sudare, che sono in attesa fuori da un’aula</a:t>
            </a:r>
          </a:p>
          <a:p>
            <a:r>
              <a:rPr lang="it-IT" dirty="0"/>
              <a:t>Il comportamento si </a:t>
            </a:r>
            <a:r>
              <a:rPr lang="it-IT" b="1" dirty="0"/>
              <a:t>associa</a:t>
            </a:r>
            <a:r>
              <a:rPr lang="it-IT" dirty="0"/>
              <a:t> a un tratto: ansia</a:t>
            </a:r>
          </a:p>
          <a:p>
            <a:r>
              <a:rPr lang="it-IT" b="1" dirty="0"/>
              <a:t>Inferenza corrispondente</a:t>
            </a:r>
            <a:r>
              <a:rPr lang="it-IT" dirty="0"/>
              <a:t>: sono studenti ansiosi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928506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Esempio:</a:t>
            </a:r>
          </a:p>
          <a:p>
            <a:r>
              <a:rPr lang="it-IT" dirty="0"/>
              <a:t>Vedo degli studenti mangiarsi le unghie e sudare, che sono in attesa fuori da un’aula</a:t>
            </a:r>
          </a:p>
          <a:p>
            <a:r>
              <a:rPr lang="it-IT" dirty="0"/>
              <a:t>Il comportamento si </a:t>
            </a:r>
            <a:r>
              <a:rPr lang="it-IT" b="1" dirty="0"/>
              <a:t>associa</a:t>
            </a:r>
            <a:r>
              <a:rPr lang="it-IT" dirty="0"/>
              <a:t> a un tratto: ansia</a:t>
            </a:r>
          </a:p>
          <a:p>
            <a:r>
              <a:rPr lang="it-IT" b="1" dirty="0"/>
              <a:t>Inferenza corrispondente</a:t>
            </a:r>
            <a:r>
              <a:rPr lang="it-IT" dirty="0"/>
              <a:t>: sono studenti ansiosi</a:t>
            </a:r>
          </a:p>
          <a:p>
            <a:r>
              <a:rPr lang="it-IT" dirty="0"/>
              <a:t>Scopro che stanno aspettando di entrare a fare un esame molto difficile (fattore situazionale)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940007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Esempio:</a:t>
            </a:r>
          </a:p>
          <a:p>
            <a:r>
              <a:rPr lang="it-IT" dirty="0"/>
              <a:t>Vedo degli studenti mangiarsi le unghie e sudare, che sono in attesa fuori da un’aula</a:t>
            </a:r>
          </a:p>
          <a:p>
            <a:r>
              <a:rPr lang="it-IT" dirty="0"/>
              <a:t>Il comportamento si </a:t>
            </a:r>
            <a:r>
              <a:rPr lang="it-IT" b="1" dirty="0"/>
              <a:t>associa</a:t>
            </a:r>
            <a:r>
              <a:rPr lang="it-IT" dirty="0"/>
              <a:t> a un tratto: ansia</a:t>
            </a:r>
          </a:p>
          <a:p>
            <a:r>
              <a:rPr lang="it-IT" b="1" dirty="0"/>
              <a:t>Inferenza corrispondente</a:t>
            </a:r>
            <a:r>
              <a:rPr lang="it-IT" dirty="0"/>
              <a:t>: sono studenti ansiosi</a:t>
            </a:r>
          </a:p>
          <a:p>
            <a:r>
              <a:rPr lang="it-IT" dirty="0"/>
              <a:t>Scopro che stanno aspettando di entrare a fare un esame molto difficile (fattore situazionale)</a:t>
            </a:r>
          </a:p>
          <a:p>
            <a:r>
              <a:rPr lang="it-IT" b="1" dirty="0" err="1"/>
              <a:t>Discounting</a:t>
            </a:r>
            <a:r>
              <a:rPr lang="it-IT" dirty="0"/>
              <a:t>: non sono necessariamente ansiosi di natura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00076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Associazione comportamento-tratto</a:t>
            </a:r>
          </a:p>
          <a:p>
            <a:r>
              <a:rPr lang="it-IT" dirty="0"/>
              <a:t>Inferenza corrispondente</a:t>
            </a:r>
          </a:p>
          <a:p>
            <a:r>
              <a:rPr lang="it-IT" dirty="0" err="1"/>
              <a:t>Discounting</a:t>
            </a:r>
            <a:r>
              <a:rPr lang="it-IT" dirty="0"/>
              <a:t>: non sono necessariamente ansiosi di natura </a:t>
            </a:r>
          </a:p>
          <a:p>
            <a:endParaRPr lang="it-IT" dirty="0"/>
          </a:p>
          <a:p>
            <a:r>
              <a:rPr lang="it-IT" dirty="0"/>
              <a:t>Perché non facciamo sempre ‘</a:t>
            </a:r>
            <a:r>
              <a:rPr lang="it-IT" dirty="0" err="1"/>
              <a:t>discounting</a:t>
            </a:r>
            <a:r>
              <a:rPr lang="it-IT" dirty="0"/>
              <a:t>’?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948825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Perché i primi due processi:</a:t>
            </a:r>
          </a:p>
          <a:p>
            <a:pPr lvl="1"/>
            <a:r>
              <a:rPr lang="it-IT" dirty="0"/>
              <a:t>Associazione comportamento-tratto</a:t>
            </a:r>
          </a:p>
          <a:p>
            <a:pPr lvl="1"/>
            <a:r>
              <a:rPr lang="it-IT" dirty="0"/>
              <a:t>Inferenza corrispondente</a:t>
            </a:r>
          </a:p>
          <a:p>
            <a:r>
              <a:rPr lang="it-IT" dirty="0"/>
              <a:t>sono relativamente ‘facili’</a:t>
            </a:r>
          </a:p>
          <a:p>
            <a:r>
              <a:rPr lang="it-IT" dirty="0"/>
              <a:t>avvengono in maniera spontanea</a:t>
            </a:r>
          </a:p>
          <a:p>
            <a:r>
              <a:rPr lang="it-IT" dirty="0"/>
              <a:t>non richiedono un ragionamento approfondito</a:t>
            </a:r>
          </a:p>
          <a:p>
            <a:r>
              <a:rPr lang="it-IT" dirty="0"/>
              <a:t>non ‘consumano’ risorse cognitive *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801068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Processo di </a:t>
            </a:r>
            <a:r>
              <a:rPr lang="it-IT" dirty="0" err="1"/>
              <a:t>discounting</a:t>
            </a:r>
            <a:r>
              <a:rPr lang="it-IT" dirty="0"/>
              <a:t>:</a:t>
            </a:r>
          </a:p>
          <a:p>
            <a:r>
              <a:rPr lang="it-IT" dirty="0"/>
              <a:t>Richiede tempo (quindi non è immediato)</a:t>
            </a:r>
          </a:p>
          <a:p>
            <a:r>
              <a:rPr lang="it-IT" dirty="0"/>
              <a:t>Richiede uno sforzo cognitivo</a:t>
            </a:r>
          </a:p>
          <a:p>
            <a:r>
              <a:rPr lang="it-IT" dirty="0"/>
              <a:t>Richiede risorse cognitive</a:t>
            </a:r>
          </a:p>
          <a:p>
            <a:r>
              <a:rPr lang="mr-IN" dirty="0"/>
              <a:t>…</a:t>
            </a:r>
            <a:r>
              <a:rPr lang="it-IT" dirty="0"/>
              <a:t>quindi non lo facciamo sempre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830287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Gilbert e collaboratori (1988)</a:t>
            </a:r>
          </a:p>
          <a:p>
            <a:r>
              <a:rPr lang="it-IT" dirty="0"/>
              <a:t>I </a:t>
            </a:r>
            <a:r>
              <a:rPr lang="it-IT" dirty="0" err="1"/>
              <a:t>pp</a:t>
            </a:r>
            <a:r>
              <a:rPr lang="it-IT" dirty="0"/>
              <a:t> dovevano osservare un video di una donna</a:t>
            </a:r>
          </a:p>
          <a:p>
            <a:r>
              <a:rPr lang="it-IT" dirty="0"/>
              <a:t>Senza sonoro</a:t>
            </a:r>
          </a:p>
          <a:p>
            <a:r>
              <a:rPr lang="it-IT" dirty="0"/>
              <a:t>Chiaramente nervosa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342852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Gilbert e collaboratori (1988)</a:t>
            </a:r>
          </a:p>
          <a:p>
            <a:endParaRPr lang="it-IT" dirty="0"/>
          </a:p>
          <a:p>
            <a:r>
              <a:rPr lang="it-IT" dirty="0"/>
              <a:t>Gli argomenti di cui la donna stava parlando apparivano come sottotitoli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306980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Gilbert e collaboratori (1988)</a:t>
            </a:r>
          </a:p>
          <a:p>
            <a:endParaRPr lang="it-IT" dirty="0"/>
          </a:p>
          <a:p>
            <a:r>
              <a:rPr lang="it-IT" dirty="0"/>
              <a:t>Un gruppo di studenti apprendeva che gli argomenti di cui stava parlando la donna erano argomenti che tipicamente possono provocare un senso di ‘</a:t>
            </a:r>
            <a:r>
              <a:rPr lang="it-IT" dirty="0" err="1"/>
              <a:t>discomfort</a:t>
            </a:r>
            <a:r>
              <a:rPr lang="it-IT" dirty="0"/>
              <a:t>’</a:t>
            </a:r>
          </a:p>
          <a:p>
            <a:r>
              <a:rPr lang="it-IT" dirty="0"/>
              <a:t>I mie momenti di forte imbarazzo (sociale)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795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www.youtube.com</a:t>
            </a:r>
            <a:r>
              <a:rPr lang="it-IT" dirty="0"/>
              <a:t>/</a:t>
            </a:r>
            <a:r>
              <a:rPr lang="it-IT" dirty="0" err="1"/>
              <a:t>watch?v</a:t>
            </a:r>
            <a:r>
              <a:rPr lang="it-IT" dirty="0"/>
              <a:t>=VTNmLt7QX8E</a:t>
            </a:r>
          </a:p>
        </p:txBody>
      </p:sp>
    </p:spTree>
    <p:extLst>
      <p:ext uri="{BB962C8B-B14F-4D97-AF65-F5344CB8AC3E}">
        <p14:creationId xmlns:p14="http://schemas.microsoft.com/office/powerpoint/2010/main" val="309313116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Gilbert e collaboratori (1988)</a:t>
            </a:r>
          </a:p>
          <a:p>
            <a:endParaRPr lang="it-IT" dirty="0"/>
          </a:p>
          <a:p>
            <a:r>
              <a:rPr lang="it-IT" dirty="0"/>
              <a:t>Un altro gruppo di studenti apprendeva invece che la donna stava parlando di argomenti futili , come ad esempio ‘la mia vacanza preferita’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410093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Gilbert e collaboratori (1988)</a:t>
            </a:r>
          </a:p>
          <a:p>
            <a:r>
              <a:rPr lang="it-IT" dirty="0"/>
              <a:t>Inoltre e in maniera indipendente dal tipo di sottotitolo</a:t>
            </a:r>
          </a:p>
          <a:p>
            <a:r>
              <a:rPr lang="it-IT" dirty="0"/>
              <a:t>Metà dei partecipanti dovevano formarsi un’impressione leggendo gli argomenti di cui la donna parlava (focus sul perché fosse così agitata)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72107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Gilbert e collaboratori (1988)</a:t>
            </a:r>
          </a:p>
          <a:p>
            <a:r>
              <a:rPr lang="it-IT" dirty="0"/>
              <a:t>Inoltre e in maniera indipendente dal tipo di sottotitolo</a:t>
            </a:r>
          </a:p>
          <a:p>
            <a:r>
              <a:rPr lang="it-IT" dirty="0"/>
              <a:t>Metà dei partecipanti dovevano memorizzare gli argomenti</a:t>
            </a:r>
          </a:p>
          <a:p>
            <a:endParaRPr lang="it-IT" dirty="0"/>
          </a:p>
          <a:p>
            <a:pPr lvl="1"/>
            <a:r>
              <a:rPr lang="it-IT" dirty="0"/>
              <a:t>Questa attività avrebbe impegnato molto i partecipanti che non avrebbero più avuto a disposizione ‘le risorse cognitive’ necessarie per fare </a:t>
            </a:r>
            <a:r>
              <a:rPr lang="it-IT" dirty="0" err="1"/>
              <a:t>discounting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795422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Gilbert e collaboratori (1988)</a:t>
            </a:r>
          </a:p>
          <a:p>
            <a:endParaRPr lang="it-IT" dirty="0"/>
          </a:p>
          <a:p>
            <a:r>
              <a:rPr lang="it-IT" dirty="0"/>
              <a:t>Tutti i </a:t>
            </a:r>
            <a:r>
              <a:rPr lang="it-IT" dirty="0" err="1"/>
              <a:t>pp</a:t>
            </a:r>
            <a:r>
              <a:rPr lang="it-IT" dirty="0"/>
              <a:t> dovevano indicare quanto la donna era una donna ansiosa </a:t>
            </a:r>
            <a:r>
              <a:rPr lang="it-IT" b="1" dirty="0"/>
              <a:t>in generale, nella vita</a:t>
            </a:r>
            <a:r>
              <a:rPr lang="it-IT" dirty="0"/>
              <a:t>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945401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011483"/>
              </p:ext>
            </p:extLst>
          </p:nvPr>
        </p:nvGraphicFramePr>
        <p:xfrm>
          <a:off x="1114425" y="2595563"/>
          <a:ext cx="7610475" cy="367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008220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297305"/>
              </p:ext>
            </p:extLst>
          </p:nvPr>
        </p:nvGraphicFramePr>
        <p:xfrm>
          <a:off x="1114425" y="2595563"/>
          <a:ext cx="7610475" cy="367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329772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Se non abbiamo le risorse cognitive adeguate</a:t>
            </a:r>
          </a:p>
          <a:p>
            <a:r>
              <a:rPr lang="it-IT" dirty="0"/>
              <a:t>Perché siamo impegnati in altro</a:t>
            </a:r>
          </a:p>
          <a:p>
            <a:r>
              <a:rPr lang="it-IT" dirty="0"/>
              <a:t>Vale il principio dell’inerzia cognitiva</a:t>
            </a:r>
          </a:p>
          <a:p>
            <a:r>
              <a:rPr lang="it-IT" dirty="0"/>
              <a:t>Mantengo l’inferenza corrispondente</a:t>
            </a:r>
          </a:p>
          <a:p>
            <a:r>
              <a:rPr lang="it-IT" dirty="0"/>
              <a:t>Solo se ho risorse cognitive adeguate, riesco a fare </a:t>
            </a:r>
            <a:r>
              <a:rPr lang="it-IT" dirty="0" err="1"/>
              <a:t>discounting</a:t>
            </a:r>
            <a:endParaRPr lang="it-IT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96586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dirty="0" err="1"/>
              <a:t>discounting</a:t>
            </a:r>
            <a:r>
              <a:rPr lang="it-IT" dirty="0"/>
              <a:t> richiede anche del tempo</a:t>
            </a:r>
          </a:p>
          <a:p>
            <a:endParaRPr lang="it-IT" dirty="0"/>
          </a:p>
          <a:p>
            <a:r>
              <a:rPr lang="it-IT" dirty="0"/>
              <a:t>È più probabile che riesca a correggere i primi due processi (associazione e inferenza corrispondente) se ho sufficientemente tempo per ragionare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219671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it-IT" dirty="0" err="1">
                <a:latin typeface="Tahoma" charset="0"/>
              </a:rPr>
              <a:t>Burger</a:t>
            </a:r>
            <a:r>
              <a:rPr lang="it-IT" dirty="0">
                <a:latin typeface="Tahoma" charset="0"/>
              </a:rPr>
              <a:t> (1991) replica lo studio di Jones &amp; Harris (1967) </a:t>
            </a:r>
            <a:r>
              <a:rPr lang="it-IT" dirty="0">
                <a:latin typeface="Tahoma" charset="0"/>
                <a:sym typeface="Wingdings" charset="0"/>
              </a:rPr>
              <a:t>con un diverso materiale</a:t>
            </a:r>
          </a:p>
          <a:p>
            <a:pPr>
              <a:lnSpc>
                <a:spcPct val="90000"/>
              </a:lnSpc>
              <a:defRPr/>
            </a:pPr>
            <a:endParaRPr lang="it-IT" dirty="0">
              <a:latin typeface="Tahoma" charset="0"/>
              <a:sym typeface="Wingdings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dirty="0">
                <a:latin typeface="Tahoma" charset="0"/>
                <a:sym typeface="Wingdings" charset="0"/>
              </a:rPr>
              <a:t>Aumenta la </a:t>
            </a:r>
            <a:r>
              <a:rPr lang="it-IT" dirty="0" err="1">
                <a:latin typeface="Tahoma" charset="0"/>
                <a:sym typeface="Wingdings" charset="0"/>
              </a:rPr>
              <a:t>validtà</a:t>
            </a:r>
            <a:r>
              <a:rPr lang="it-IT" dirty="0">
                <a:latin typeface="Tahoma" charset="0"/>
                <a:sym typeface="Wingdings" charset="0"/>
              </a:rPr>
              <a:t> esterna</a:t>
            </a:r>
          </a:p>
          <a:p>
            <a:pPr>
              <a:lnSpc>
                <a:spcPct val="90000"/>
              </a:lnSpc>
              <a:defRPr/>
            </a:pPr>
            <a:endParaRPr lang="it-IT" dirty="0">
              <a:latin typeface="Tahoma" charset="0"/>
              <a:sym typeface="Wingdings" charset="0"/>
            </a:endParaRPr>
          </a:p>
          <a:p>
            <a:pPr>
              <a:lnSpc>
                <a:spcPct val="90000"/>
              </a:lnSpc>
              <a:defRPr/>
            </a:pPr>
            <a:endParaRPr lang="it-IT" dirty="0">
              <a:latin typeface="Tahoma" charset="0"/>
            </a:endParaRP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28236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Burger</a:t>
            </a:r>
            <a:r>
              <a:rPr lang="it-IT" dirty="0"/>
              <a:t> (1991)</a:t>
            </a:r>
          </a:p>
          <a:p>
            <a:endParaRPr lang="it-IT" dirty="0"/>
          </a:p>
          <a:p>
            <a:r>
              <a:rPr lang="it-IT" dirty="0"/>
              <a:t>I </a:t>
            </a:r>
            <a:r>
              <a:rPr lang="it-IT" dirty="0" err="1"/>
              <a:t>pp</a:t>
            </a:r>
            <a:r>
              <a:rPr lang="it-IT" dirty="0"/>
              <a:t> (US) dovevano leggere un brano sul controllo delle armi</a:t>
            </a:r>
          </a:p>
        </p:txBody>
      </p:sp>
    </p:spTree>
    <p:extLst>
      <p:ext uri="{BB962C8B-B14F-4D97-AF65-F5344CB8AC3E}">
        <p14:creationId xmlns:p14="http://schemas.microsoft.com/office/powerpoint/2010/main" val="771863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www.youtube.com</a:t>
            </a:r>
            <a:r>
              <a:rPr lang="it-IT" dirty="0"/>
              <a:t>/</a:t>
            </a:r>
            <a:r>
              <a:rPr lang="it-IT" dirty="0" err="1"/>
              <a:t>watch?v</a:t>
            </a:r>
            <a:r>
              <a:rPr lang="it-IT" dirty="0"/>
              <a:t>=ZAnt9II-5Co</a:t>
            </a:r>
          </a:p>
        </p:txBody>
      </p:sp>
    </p:spTree>
    <p:extLst>
      <p:ext uri="{BB962C8B-B14F-4D97-AF65-F5344CB8AC3E}">
        <p14:creationId xmlns:p14="http://schemas.microsoft.com/office/powerpoint/2010/main" val="120644547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Burger</a:t>
            </a:r>
            <a:r>
              <a:rPr lang="it-IT" dirty="0"/>
              <a:t> (1991)</a:t>
            </a:r>
          </a:p>
          <a:p>
            <a:r>
              <a:rPr lang="it-IT" dirty="0"/>
              <a:t>Il brano era  a favore vs. contro il controllo della vendita delle armi </a:t>
            </a:r>
          </a:p>
        </p:txBody>
      </p:sp>
    </p:spTree>
    <p:extLst>
      <p:ext uri="{BB962C8B-B14F-4D97-AF65-F5344CB8AC3E}">
        <p14:creationId xmlns:p14="http://schemas.microsoft.com/office/powerpoint/2010/main" val="44840071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Burger</a:t>
            </a:r>
            <a:r>
              <a:rPr lang="it-IT" dirty="0"/>
              <a:t> (1991)</a:t>
            </a:r>
          </a:p>
          <a:p>
            <a:r>
              <a:rPr lang="it-IT" dirty="0"/>
              <a:t>L’autore aveva scelto liberamento la posizione espressa nel brano (scelta libera)</a:t>
            </a:r>
          </a:p>
          <a:p>
            <a:pPr lvl="1"/>
            <a:r>
              <a:rPr lang="it-IT" dirty="0"/>
              <a:t>oppure</a:t>
            </a:r>
          </a:p>
          <a:p>
            <a:r>
              <a:rPr lang="it-IT" dirty="0"/>
              <a:t>All’autore era stato chiesto dallo sperimentatore di scrivere la posizione espressa nel brano (costrizione)</a:t>
            </a:r>
          </a:p>
        </p:txBody>
      </p:sp>
    </p:spTree>
    <p:extLst>
      <p:ext uri="{BB962C8B-B14F-4D97-AF65-F5344CB8AC3E}">
        <p14:creationId xmlns:p14="http://schemas.microsoft.com/office/powerpoint/2010/main" val="99226244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Burger</a:t>
            </a:r>
            <a:r>
              <a:rPr lang="it-IT" dirty="0"/>
              <a:t> (1991)</a:t>
            </a:r>
          </a:p>
          <a:p>
            <a:r>
              <a:rPr lang="it-IT" dirty="0"/>
              <a:t>Indipendentemente dalla condizione sperimentale, i partecipanti dovevano indicare quanto l’autore fosse a favore del controllo delle armi o contro il controllo delle armi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550661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Burger</a:t>
            </a:r>
            <a:r>
              <a:rPr lang="it-IT" dirty="0"/>
              <a:t> (1991)</a:t>
            </a:r>
          </a:p>
          <a:p>
            <a:r>
              <a:rPr lang="it-IT" dirty="0"/>
              <a:t>Inoltre, un gruppo di </a:t>
            </a:r>
            <a:r>
              <a:rPr lang="it-IT" dirty="0" err="1"/>
              <a:t>pp</a:t>
            </a:r>
            <a:r>
              <a:rPr lang="it-IT" dirty="0"/>
              <a:t> rispondeva subito dopo aver letto il brano (immediate)</a:t>
            </a:r>
          </a:p>
          <a:p>
            <a:endParaRPr lang="it-IT" dirty="0"/>
          </a:p>
          <a:p>
            <a:r>
              <a:rPr lang="it-IT" dirty="0"/>
              <a:t>Un altro gruppo di </a:t>
            </a:r>
            <a:r>
              <a:rPr lang="it-IT" dirty="0" err="1"/>
              <a:t>pp</a:t>
            </a:r>
            <a:r>
              <a:rPr lang="it-IT" dirty="0"/>
              <a:t> rispondeva dopo un lungo lasso di tempo (</a:t>
            </a:r>
            <a:r>
              <a:rPr lang="it-IT" dirty="0" err="1"/>
              <a:t>delayed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165079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39150" r="-39150"/>
          <a:stretch>
            <a:fillRect/>
          </a:stretch>
        </p:blipFill>
        <p:spPr>
          <a:xfrm>
            <a:off x="-2933338" y="211713"/>
            <a:ext cx="13547786" cy="7047553"/>
          </a:xfrm>
        </p:spPr>
      </p:pic>
    </p:spTree>
    <p:extLst>
      <p:ext uri="{BB962C8B-B14F-4D97-AF65-F5344CB8AC3E}">
        <p14:creationId xmlns:p14="http://schemas.microsoft.com/office/powerpoint/2010/main" val="325882012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Se abbiamo tempo</a:t>
            </a:r>
          </a:p>
          <a:p>
            <a:endParaRPr lang="it-IT" dirty="0"/>
          </a:p>
          <a:p>
            <a:r>
              <a:rPr lang="it-IT" dirty="0"/>
              <a:t>Posso ragionare più approfonditamente sulle informazioni</a:t>
            </a:r>
          </a:p>
          <a:p>
            <a:r>
              <a:rPr lang="it-IT" dirty="0"/>
              <a:t>E attuare il </a:t>
            </a:r>
            <a:r>
              <a:rPr lang="it-IT" dirty="0" err="1"/>
              <a:t>discounting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882676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Attribuzione causale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ATTIBUZIONE PER NOI E PER GLI ALTRI: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https://</a:t>
            </a:r>
            <a:r>
              <a:rPr lang="it-IT" dirty="0" err="1"/>
              <a:t>www.youtube.com</a:t>
            </a:r>
            <a:r>
              <a:rPr lang="it-IT" dirty="0"/>
              <a:t>/</a:t>
            </a:r>
            <a:r>
              <a:rPr lang="it-IT" dirty="0" err="1"/>
              <a:t>watch?v</a:t>
            </a:r>
            <a:r>
              <a:rPr lang="it-IT" dirty="0"/>
              <a:t>=vk5Jg-mAeVY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1600" y="2921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095172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Differenza tra attore-osservatore nei processi di attribuzione</a:t>
            </a:r>
          </a:p>
          <a:p>
            <a:pPr lvl="1" eaLnBrk="1" hangingPunct="1">
              <a:defRPr/>
            </a:pPr>
            <a:endParaRPr lang="it-IT" dirty="0">
              <a:latin typeface="Tahoma" charset="0"/>
            </a:endParaRPr>
          </a:p>
          <a:p>
            <a:pPr>
              <a:defRPr/>
            </a:pPr>
            <a:r>
              <a:rPr lang="it-IT" dirty="0">
                <a:latin typeface="Tahoma" charset="0"/>
              </a:rPr>
              <a:t>Tendenza sistematica a</a:t>
            </a:r>
          </a:p>
          <a:p>
            <a:pPr lvl="1">
              <a:defRPr/>
            </a:pPr>
            <a:r>
              <a:rPr lang="it-IT" dirty="0">
                <a:latin typeface="Tahoma" charset="0"/>
              </a:rPr>
              <a:t>Sovrastimare le cause disposizionali nel comportamento degli altri (a scapito di quelle situazionali) &amp;</a:t>
            </a:r>
          </a:p>
          <a:p>
            <a:pPr lvl="1">
              <a:defRPr/>
            </a:pPr>
            <a:r>
              <a:rPr lang="it-IT" dirty="0">
                <a:latin typeface="Tahoma" charset="0"/>
              </a:rPr>
              <a:t>Preferenza per le cause situazionali nella spiegazione del nostro comportamento (a scapito delle cause disposizionali) </a:t>
            </a:r>
            <a:endParaRPr lang="fr-FR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64605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Differenza tra attore-osservatore nei processi di attribuzione</a:t>
            </a:r>
          </a:p>
          <a:p>
            <a:pPr eaLnBrk="1" hangingPunct="1">
              <a:defRPr/>
            </a:pPr>
            <a:r>
              <a:rPr lang="it-IT" dirty="0" err="1">
                <a:latin typeface="Tahoma" charset="0"/>
              </a:rPr>
              <a:t>Bias</a:t>
            </a:r>
            <a:r>
              <a:rPr lang="it-IT" dirty="0">
                <a:latin typeface="Tahoma" charset="0"/>
              </a:rPr>
              <a:t>: attore/osservatore nei processi di attribuzione causale</a:t>
            </a:r>
            <a:endParaRPr lang="it-IT" dirty="0">
              <a:latin typeface="Tahoma" charset="0"/>
              <a:cs typeface="+mn-cs"/>
            </a:endParaRPr>
          </a:p>
          <a:p>
            <a:pPr eaLnBrk="1" hangingPunct="1">
              <a:defRPr/>
            </a:pPr>
            <a:endParaRPr lang="it-IT" dirty="0">
              <a:latin typeface="Tahoma" charset="0"/>
              <a:cs typeface="+mn-cs"/>
            </a:endParaRPr>
          </a:p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Attore: situazionale</a:t>
            </a:r>
          </a:p>
          <a:p>
            <a:pPr eaLnBrk="1" hangingPunct="1">
              <a:defRPr/>
            </a:pPr>
            <a:r>
              <a:rPr lang="it-IT" dirty="0">
                <a:latin typeface="Tahoma" charset="0"/>
                <a:cs typeface="+mn-cs"/>
              </a:rPr>
              <a:t>Osservatore: disposizionale</a:t>
            </a:r>
          </a:p>
        </p:txBody>
      </p:sp>
    </p:spTree>
    <p:extLst>
      <p:ext uri="{BB962C8B-B14F-4D97-AF65-F5344CB8AC3E}">
        <p14:creationId xmlns:p14="http://schemas.microsoft.com/office/powerpoint/2010/main" val="148558882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Attribuzione causale</a:t>
            </a:r>
            <a:endParaRPr lang="fr-FR" dirty="0">
              <a:latin typeface="Tahoma" charset="0"/>
              <a:cs typeface="+mj-cs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latin typeface="Tahoma" charset="0"/>
                <a:cs typeface="+mn-cs"/>
              </a:rPr>
              <a:t>Nisbet et al. (1973) chiese ai partecipanti di leggere una lista di tratti di personalità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dirty="0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3965281"/>
      </p:ext>
    </p:extLst>
  </p:cSld>
  <p:clrMapOvr>
    <a:masterClrMapping/>
  </p:clrMapOvr>
</p:sld>
</file>

<file path=ppt/theme/theme1.xml><?xml version="1.0" encoding="utf-8"?>
<a:theme xmlns:a="http://schemas.openxmlformats.org/drawingml/2006/main" name="Percezione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B3B9706602CF49BE77175072C318B5" ma:contentTypeVersion="11" ma:contentTypeDescription="Create a new document." ma:contentTypeScope="" ma:versionID="eee2c2bcaf5bc721141520e6454b862e">
  <xsd:schema xmlns:xsd="http://www.w3.org/2001/XMLSchema" xmlns:xs="http://www.w3.org/2001/XMLSchema" xmlns:p="http://schemas.microsoft.com/office/2006/metadata/properties" xmlns:ns2="edbc49e4-9f9d-4e33-9f71-e2a2db5ca30d" xmlns:ns3="9fe60e19-5b99-4dd3-b711-d6bbc95ae50e" targetNamespace="http://schemas.microsoft.com/office/2006/metadata/properties" ma:root="true" ma:fieldsID="8fd284ffff79cc658706dcc4fcefeef9" ns2:_="" ns3:_="">
    <xsd:import namespace="edbc49e4-9f9d-4e33-9f71-e2a2db5ca30d"/>
    <xsd:import namespace="9fe60e19-5b99-4dd3-b711-d6bbc95ae5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bc49e4-9f9d-4e33-9f71-e2a2db5ca3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364805e-22fd-4701-b436-1ee1bdeaa5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60e19-5b99-4dd3-b711-d6bbc95ae50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2daa9b54-fb0d-437b-b60f-c7e663bf0008}" ma:internalName="TaxCatchAll" ma:showField="CatchAllData" ma:web="9fe60e19-5b99-4dd3-b711-d6bbc95ae5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4F6F78-049D-4D02-A560-066AD750C51A}"/>
</file>

<file path=customXml/itemProps2.xml><?xml version="1.0" encoding="utf-8"?>
<ds:datastoreItem xmlns:ds="http://schemas.openxmlformats.org/officeDocument/2006/customXml" ds:itemID="{8CAD109D-7B99-49DB-A283-640345CD4B04}"/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2792</TotalTime>
  <Words>3251</Words>
  <Application>Microsoft Macintosh PowerPoint</Application>
  <PresentationFormat>Presentazione su schermo (4:3)</PresentationFormat>
  <Paragraphs>514</Paragraphs>
  <Slides>116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116</vt:i4>
      </vt:variant>
    </vt:vector>
  </HeadingPairs>
  <TitlesOfParts>
    <vt:vector size="122" baseType="lpstr">
      <vt:lpstr>Calibri</vt:lpstr>
      <vt:lpstr>Century Gothic</vt:lpstr>
      <vt:lpstr>Tahoma</vt:lpstr>
      <vt:lpstr>Wingdings 2</vt:lpstr>
      <vt:lpstr>Percezione</vt:lpstr>
      <vt:lpstr>Grafico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Successi ed insuccessi</vt:lpstr>
      <vt:lpstr>Attribuzione causale</vt:lpstr>
      <vt:lpstr>Attribuzione causale</vt:lpstr>
      <vt:lpstr>Presentazione standard di PowerPoint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Presentazione standard di PowerPoint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  <vt:lpstr>Attribuzione causale</vt:lpstr>
    </vt:vector>
  </TitlesOfParts>
  <Company>Università di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Attribuzione causale</dc:title>
  <dc:creator>Andrea Carnaghi</dc:creator>
  <cp:lastModifiedBy>CARNAGHI ANDREA</cp:lastModifiedBy>
  <cp:revision>45</cp:revision>
  <dcterms:created xsi:type="dcterms:W3CDTF">2017-10-16T14:17:15Z</dcterms:created>
  <dcterms:modified xsi:type="dcterms:W3CDTF">2023-10-31T09:28:00Z</dcterms:modified>
</cp:coreProperties>
</file>