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 id="258" r:id="rId3"/>
    <p:sldId id="344" r:id="rId4"/>
    <p:sldId id="361" r:id="rId5"/>
    <p:sldId id="261" r:id="rId6"/>
    <p:sldId id="362" r:id="rId7"/>
    <p:sldId id="363" r:id="rId8"/>
    <p:sldId id="262" r:id="rId9"/>
    <p:sldId id="348" r:id="rId10"/>
    <p:sldId id="274" r:id="rId11"/>
    <p:sldId id="364" r:id="rId12"/>
    <p:sldId id="367" r:id="rId13"/>
    <p:sldId id="265" r:id="rId14"/>
    <p:sldId id="350" r:id="rId15"/>
    <p:sldId id="267" r:id="rId16"/>
    <p:sldId id="349" r:id="rId17"/>
    <p:sldId id="368" r:id="rId18"/>
    <p:sldId id="370" r:id="rId19"/>
    <p:sldId id="371" r:id="rId20"/>
    <p:sldId id="372" r:id="rId21"/>
    <p:sldId id="373" r:id="rId22"/>
    <p:sldId id="374" r:id="rId23"/>
    <p:sldId id="375" r:id="rId24"/>
    <p:sldId id="376" r:id="rId25"/>
    <p:sldId id="377" r:id="rId26"/>
    <p:sldId id="378" r:id="rId27"/>
    <p:sldId id="379" r:id="rId28"/>
    <p:sldId id="380" r:id="rId29"/>
    <p:sldId id="381" r:id="rId30"/>
    <p:sldId id="382" r:id="rId31"/>
    <p:sldId id="383" r:id="rId32"/>
    <p:sldId id="384" r:id="rId3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83" autoAdjust="0"/>
    <p:restoredTop sz="94660"/>
  </p:normalViewPr>
  <p:slideViewPr>
    <p:cSldViewPr snapToGrid="0">
      <p:cViewPr>
        <p:scale>
          <a:sx n="80" d="100"/>
          <a:sy n="80" d="100"/>
        </p:scale>
        <p:origin x="1542"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lvl1pPr algn="l">
              <a:defRPr/>
            </a:lvl1pPr>
          </a:lstStyle>
          <a:p>
            <a:fld id="{8C1E1FAD-7351-4908-963A-08EA8E4AB7A0}" type="datetimeFigureOut">
              <a:rPr lang="en-US" smtClean="0"/>
              <a:pPr/>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F2D47E-0AF1-4C27-801F-64E3E5BF7F72}" type="slidenum">
              <a:rPr lang="en-US" smtClean="0"/>
              <a:t>‹N›</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526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C1E1FAD-7351-4908-963A-08EA8E4AB7A0}" type="datetimeFigureOut">
              <a:rPr lang="en-US" smtClean="0"/>
              <a:pPr/>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F2D47E-0AF1-4C27-801F-64E3E5BF7F72}" type="slidenum">
              <a:rPr lang="en-US" smtClean="0"/>
              <a:t>‹N›</a:t>
            </a:fld>
            <a:endParaRPr lang="en-US" dirty="0"/>
          </a:p>
        </p:txBody>
      </p:sp>
    </p:spTree>
    <p:extLst>
      <p:ext uri="{BB962C8B-B14F-4D97-AF65-F5344CB8AC3E}">
        <p14:creationId xmlns:p14="http://schemas.microsoft.com/office/powerpoint/2010/main" val="1740759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C1E1FAD-7351-4908-963A-08EA8E4AB7A0}" type="datetimeFigureOut">
              <a:rPr lang="en-US" smtClean="0"/>
              <a:pPr/>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F2D47E-0AF1-4C27-801F-64E3E5BF7F72}" type="slidenum">
              <a:rPr lang="en-US" smtClean="0"/>
              <a:t>‹N›</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699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C1E1FAD-7351-4908-963A-08EA8E4AB7A0}" type="datetimeFigureOut">
              <a:rPr lang="en-US" smtClean="0"/>
              <a:pPr/>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F2D47E-0AF1-4C27-801F-64E3E5BF7F72}" type="slidenum">
              <a:rPr lang="en-US" smtClean="0"/>
              <a:t>‹N›</a:t>
            </a:fld>
            <a:endParaRPr lang="en-US" dirty="0"/>
          </a:p>
        </p:txBody>
      </p:sp>
    </p:spTree>
    <p:extLst>
      <p:ext uri="{BB962C8B-B14F-4D97-AF65-F5344CB8AC3E}">
        <p14:creationId xmlns:p14="http://schemas.microsoft.com/office/powerpoint/2010/main" val="150743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8C1E1FAD-7351-4908-963A-08EA8E4AB7A0}" type="datetimeFigureOut">
              <a:rPr lang="en-US" smtClean="0"/>
              <a:pPr/>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F2D47E-0AF1-4C27-801F-64E3E5BF7F72}" type="slidenum">
              <a:rPr lang="en-US" smtClean="0"/>
              <a:t>‹N›</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124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C1E1FAD-7351-4908-963A-08EA8E4AB7A0}" type="datetimeFigureOut">
              <a:rPr lang="en-US" smtClean="0"/>
              <a:pPr/>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F2D47E-0AF1-4C27-801F-64E3E5BF7F72}" type="slidenum">
              <a:rPr lang="en-US" smtClean="0"/>
              <a:t>‹N›</a:t>
            </a:fld>
            <a:endParaRPr lang="en-US" dirty="0"/>
          </a:p>
        </p:txBody>
      </p:sp>
    </p:spTree>
    <p:extLst>
      <p:ext uri="{BB962C8B-B14F-4D97-AF65-F5344CB8AC3E}">
        <p14:creationId xmlns:p14="http://schemas.microsoft.com/office/powerpoint/2010/main" val="77433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24128" y="2967788"/>
            <a:ext cx="4754880" cy="334157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it-IT"/>
              <a:t>Fare clic per modificare gli stili del testo dello schema</a:t>
            </a:r>
          </a:p>
        </p:txBody>
      </p:sp>
      <p:sp>
        <p:nvSpPr>
          <p:cNvPr id="6" name="Content Placeholder 5"/>
          <p:cNvSpPr>
            <a:spLocks noGrp="1"/>
          </p:cNvSpPr>
          <p:nvPr>
            <p:ph sz="quarter" idx="4"/>
          </p:nvPr>
        </p:nvSpPr>
        <p:spPr>
          <a:xfrm>
            <a:off x="5990888" y="2967788"/>
            <a:ext cx="4754880" cy="334157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C1E1FAD-7351-4908-963A-08EA8E4AB7A0}" type="datetimeFigureOut">
              <a:rPr lang="en-US" smtClean="0"/>
              <a:pPr/>
              <a:t>11/15/2023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CF2D47E-0AF1-4C27-801F-64E3E5BF7F72}" type="slidenum">
              <a:rPr lang="en-US" smtClean="0"/>
              <a:t>‹N›</a:t>
            </a:fld>
            <a:endParaRPr lang="en-US" dirty="0"/>
          </a:p>
        </p:txBody>
      </p:sp>
    </p:spTree>
    <p:extLst>
      <p:ext uri="{BB962C8B-B14F-4D97-AF65-F5344CB8AC3E}">
        <p14:creationId xmlns:p14="http://schemas.microsoft.com/office/powerpoint/2010/main" val="1800262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8C1E1FAD-7351-4908-963A-08EA8E4AB7A0}" type="datetimeFigureOut">
              <a:rPr lang="en-US" smtClean="0"/>
              <a:pPr/>
              <a:t>11/15/2023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F2D47E-0AF1-4C27-801F-64E3E5BF7F72}" type="slidenum">
              <a:rPr lang="en-US" smtClean="0"/>
              <a:t>‹N›</a:t>
            </a:fld>
            <a:endParaRPr lang="en-US" dirty="0"/>
          </a:p>
        </p:txBody>
      </p:sp>
    </p:spTree>
    <p:extLst>
      <p:ext uri="{BB962C8B-B14F-4D97-AF65-F5344CB8AC3E}">
        <p14:creationId xmlns:p14="http://schemas.microsoft.com/office/powerpoint/2010/main" val="1868507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E1FAD-7351-4908-963A-08EA8E4AB7A0}" type="datetimeFigureOut">
              <a:rPr lang="en-US" smtClean="0"/>
              <a:pPr/>
              <a:t>11/15/2023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CF2D47E-0AF1-4C27-801F-64E3E5BF7F72}" type="slidenum">
              <a:rPr lang="en-US" smtClean="0"/>
              <a:t>‹N›</a:t>
            </a:fld>
            <a:endParaRPr lang="en-US" dirty="0"/>
          </a:p>
        </p:txBody>
      </p:sp>
    </p:spTree>
    <p:extLst>
      <p:ext uri="{BB962C8B-B14F-4D97-AF65-F5344CB8AC3E}">
        <p14:creationId xmlns:p14="http://schemas.microsoft.com/office/powerpoint/2010/main" val="3808132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C1E1FAD-7351-4908-963A-08EA8E4AB7A0}" type="datetimeFigureOut">
              <a:rPr lang="en-US" smtClean="0"/>
              <a:pPr/>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F2D47E-0AF1-4C27-801F-64E3E5BF7F72}" type="slidenum">
              <a:rPr lang="en-US" smtClean="0"/>
              <a:t>‹N›</a:t>
            </a:fld>
            <a:endParaRPr lang="en-US" dirty="0"/>
          </a:p>
        </p:txBody>
      </p:sp>
    </p:spTree>
    <p:extLst>
      <p:ext uri="{BB962C8B-B14F-4D97-AF65-F5344CB8AC3E}">
        <p14:creationId xmlns:p14="http://schemas.microsoft.com/office/powerpoint/2010/main" val="4127327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C1E1FAD-7351-4908-963A-08EA8E4AB7A0}" type="datetimeFigureOut">
              <a:rPr lang="en-US" smtClean="0"/>
              <a:pPr/>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F2D47E-0AF1-4C27-801F-64E3E5BF7F72}" type="slidenum">
              <a:rPr lang="en-US" smtClean="0"/>
              <a:t>‹N›</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595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C1E1FAD-7351-4908-963A-08EA8E4AB7A0}" type="datetimeFigureOut">
              <a:rPr lang="en-US" smtClean="0"/>
              <a:pPr/>
              <a:t>11/15/2023</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CF2D47E-0AF1-4C27-801F-64E3E5BF7F72}" type="slidenum">
              <a:rPr lang="en-US" smtClean="0"/>
              <a:t>‹N›</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340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thiagoanunes.wordpress.com/2017/12/05/lugares-da-africa-que-eu-quero-conhecer/" TargetMode="External"/><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cruisetraveloutlet.com/special-event/gay-men-luxury-travel/" TargetMode="External"/><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KdgP7YWI6e0" TargetMode="External"/><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commons.wikimedia.org/wiki/File:Kogelberg_Biosphere_Reserve_-_city_of_Cape_Town.JPG"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disneyphotoblography.com/2017/05/the-cape-cod-town-hall.html"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flickr.com/photos/south-african-tourism/20317463318/" TargetMode="External"/><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ommons.wikimedia.org/wiki/File:African_Bush_Elephants.jpg" TargetMode="External"/><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commons.wikimedia.org/wiki/File:Upland_South_Africa_Savanna.jpg" TargetMode="External"/><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pexels.com/fr-fr/photo/aube-aventure-baie-big-sur-2635593/"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pexels.com/video/drone-footage-of-a-beach-in-cape-town-7109030/" TargetMode="External"/><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flickr.com/photos/slack12/360026291/in/photostream/" TargetMode="External"/><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south-african-tourism/20324288260/" TargetMode="External"/><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flickr.com/photos/robwallace/414330567" TargetMode="External"/><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Dutch%E2%80%93Portuguese_War" TargetMode="External"/><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wallpaperflare.com/black-and-white-penguins-on-beach-south-africa-cape-town-wallpaper-zyvxk" TargetMode="External"/><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marateaclub.com/i-bambini-criminali-nel-carnevale-di-maratea-del-1849/" TargetMode="External"/><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7AE5D2-8A84-3BCC-373C-3838FB3BF6A9}"/>
              </a:ext>
            </a:extLst>
          </p:cNvPr>
          <p:cNvSpPr>
            <a:spLocks noGrp="1"/>
          </p:cNvSpPr>
          <p:nvPr>
            <p:ph type="ctrTitle"/>
          </p:nvPr>
        </p:nvSpPr>
        <p:spPr/>
        <p:txBody>
          <a:bodyPr/>
          <a:lstStyle/>
          <a:p>
            <a:endParaRPr lang="it-IT"/>
          </a:p>
        </p:txBody>
      </p:sp>
      <p:sp>
        <p:nvSpPr>
          <p:cNvPr id="3" name="Sottotitolo 2">
            <a:extLst>
              <a:ext uri="{FF2B5EF4-FFF2-40B4-BE49-F238E27FC236}">
                <a16:creationId xmlns:a16="http://schemas.microsoft.com/office/drawing/2014/main" id="{F8EDCADF-58F1-CFA2-6E34-C29AD3729613}"/>
              </a:ext>
            </a:extLst>
          </p:cNvPr>
          <p:cNvSpPr>
            <a:spLocks noGrp="1"/>
          </p:cNvSpPr>
          <p:nvPr>
            <p:ph type="subTitle" idx="1"/>
          </p:nvPr>
        </p:nvSpPr>
        <p:spPr/>
        <p:txBody>
          <a:bodyPr/>
          <a:lstStyle/>
          <a:p>
            <a:endParaRPr lang="it-IT"/>
          </a:p>
        </p:txBody>
      </p:sp>
      <p:pic>
        <p:nvPicPr>
          <p:cNvPr id="4" name="Immagine 3" descr="Immagine che contiene aria aperta, cielo, vestiti, testo&#10;&#10;Descrizione generata automaticamente">
            <a:extLst>
              <a:ext uri="{FF2B5EF4-FFF2-40B4-BE49-F238E27FC236}">
                <a16:creationId xmlns:a16="http://schemas.microsoft.com/office/drawing/2014/main" id="{5AAAA77B-CF32-F8E5-3AB0-AC82FE12BB52}"/>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8456" b="6418"/>
          <a:stretch/>
        </p:blipFill>
        <p:spPr>
          <a:xfrm rot="21600000">
            <a:off x="20" y="-5732"/>
            <a:ext cx="12191980" cy="6869465"/>
          </a:xfrm>
          <a:prstGeom prst="rect">
            <a:avLst/>
          </a:prstGeom>
        </p:spPr>
      </p:pic>
    </p:spTree>
    <p:extLst>
      <p:ext uri="{BB962C8B-B14F-4D97-AF65-F5344CB8AC3E}">
        <p14:creationId xmlns:p14="http://schemas.microsoft.com/office/powerpoint/2010/main" val="2846786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1A9B9E1-AE3D-4F69-9670-71C92ED1B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384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234ED8A-BEE3-4F34-B45B-731E1E292E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Rettangolo 1"/>
          <p:cNvSpPr/>
          <p:nvPr/>
        </p:nvSpPr>
        <p:spPr>
          <a:xfrm>
            <a:off x="1024129" y="2622430"/>
            <a:ext cx="3791711" cy="3595490"/>
          </a:xfrm>
          <a:prstGeom prst="rect">
            <a:avLst/>
          </a:prstGeom>
        </p:spPr>
        <p:txBody>
          <a:bodyPr vert="horz" lIns="45720" tIns="45720" rIns="45720" bIns="45720" rtlCol="0">
            <a:normAutofit/>
          </a:bodyPr>
          <a:lstStyle/>
          <a:p>
            <a:pPr>
              <a:lnSpc>
                <a:spcPct val="90000"/>
              </a:lnSpc>
              <a:spcAft>
                <a:spcPts val="600"/>
              </a:spcAft>
              <a:buClr>
                <a:schemeClr val="accent1"/>
              </a:buClr>
            </a:pPr>
            <a:endParaRPr lang="en-US" sz="1400" dirty="0">
              <a:solidFill>
                <a:srgbClr val="FFFFFF"/>
              </a:solidFill>
            </a:endParaRPr>
          </a:p>
          <a:p>
            <a:pPr>
              <a:lnSpc>
                <a:spcPct val="90000"/>
              </a:lnSpc>
              <a:spcAft>
                <a:spcPts val="600"/>
              </a:spcAft>
              <a:buClr>
                <a:schemeClr val="accent1"/>
              </a:buClr>
            </a:pPr>
            <a:r>
              <a:rPr lang="en-US" sz="1400" dirty="0">
                <a:solidFill>
                  <a:srgbClr val="FFFFFF"/>
                </a:solidFill>
              </a:rPr>
              <a:t>De </a:t>
            </a:r>
            <a:r>
              <a:rPr lang="en-US" sz="1400" dirty="0" err="1">
                <a:solidFill>
                  <a:srgbClr val="FFFFFF"/>
                </a:solidFill>
              </a:rPr>
              <a:t>positie</a:t>
            </a:r>
            <a:r>
              <a:rPr lang="en-US" sz="1400" dirty="0">
                <a:solidFill>
                  <a:srgbClr val="FFFFFF"/>
                </a:solidFill>
              </a:rPr>
              <a:t> van het Afrikaans in </a:t>
            </a:r>
            <a:r>
              <a:rPr lang="en-US" sz="1400" dirty="0" err="1">
                <a:solidFill>
                  <a:srgbClr val="FFFFFF"/>
                </a:solidFill>
              </a:rPr>
              <a:t>sinds</a:t>
            </a:r>
            <a:r>
              <a:rPr lang="en-US" sz="1400" dirty="0">
                <a:solidFill>
                  <a:srgbClr val="FFFFFF"/>
                </a:solidFill>
              </a:rPr>
              <a:t> </a:t>
            </a:r>
            <a:r>
              <a:rPr lang="en-US" sz="1400" b="1" dirty="0">
                <a:solidFill>
                  <a:srgbClr val="FFFFFF"/>
                </a:solidFill>
              </a:rPr>
              <a:t>1994</a:t>
            </a:r>
            <a:r>
              <a:rPr lang="en-US" sz="1400" dirty="0">
                <a:solidFill>
                  <a:srgbClr val="FFFFFF"/>
                </a:solidFill>
              </a:rPr>
              <a:t> erg </a:t>
            </a:r>
            <a:r>
              <a:rPr lang="en-US" sz="1400" dirty="0" err="1">
                <a:solidFill>
                  <a:srgbClr val="FFFFFF"/>
                </a:solidFill>
              </a:rPr>
              <a:t>veranderd</a:t>
            </a:r>
            <a:r>
              <a:rPr lang="en-US" sz="1400" dirty="0">
                <a:solidFill>
                  <a:srgbClr val="FFFFFF"/>
                </a:solidFill>
              </a:rPr>
              <a:t> </a:t>
            </a:r>
            <a:r>
              <a:rPr lang="en-US" sz="1400" dirty="0" err="1">
                <a:solidFill>
                  <a:srgbClr val="FFFFFF"/>
                </a:solidFill>
              </a:rPr>
              <a:t>omdat</a:t>
            </a:r>
            <a:r>
              <a:rPr lang="en-US" sz="1400" dirty="0">
                <a:solidFill>
                  <a:srgbClr val="FFFFFF"/>
                </a:solidFill>
              </a:rPr>
              <a:t> die taal </a:t>
            </a:r>
            <a:r>
              <a:rPr lang="en-US" sz="1400" dirty="0" err="1">
                <a:solidFill>
                  <a:srgbClr val="FFFFFF"/>
                </a:solidFill>
              </a:rPr>
              <a:t>toen</a:t>
            </a:r>
            <a:r>
              <a:rPr lang="en-US" sz="1400" dirty="0">
                <a:solidFill>
                  <a:srgbClr val="FFFFFF"/>
                </a:solidFill>
              </a:rPr>
              <a:t> </a:t>
            </a:r>
            <a:r>
              <a:rPr lang="en-US" sz="1400" b="1" dirty="0" err="1">
                <a:solidFill>
                  <a:srgbClr val="FFFFFF"/>
                </a:solidFill>
              </a:rPr>
              <a:t>één</a:t>
            </a:r>
            <a:r>
              <a:rPr lang="en-US" sz="1400" b="1" dirty="0">
                <a:solidFill>
                  <a:srgbClr val="FFFFFF"/>
                </a:solidFill>
              </a:rPr>
              <a:t> van de 11 </a:t>
            </a:r>
            <a:r>
              <a:rPr lang="en-US" sz="1400" b="1" dirty="0" err="1">
                <a:solidFill>
                  <a:srgbClr val="FFFFFF"/>
                </a:solidFill>
              </a:rPr>
              <a:t>officiële</a:t>
            </a:r>
            <a:r>
              <a:rPr lang="en-US" sz="1400" b="1" dirty="0">
                <a:solidFill>
                  <a:srgbClr val="FFFFFF"/>
                </a:solidFill>
              </a:rPr>
              <a:t> </a:t>
            </a:r>
            <a:r>
              <a:rPr lang="en-US" sz="1400" b="1" dirty="0" err="1">
                <a:solidFill>
                  <a:srgbClr val="FFFFFF"/>
                </a:solidFill>
              </a:rPr>
              <a:t>talen</a:t>
            </a:r>
            <a:r>
              <a:rPr lang="en-US" sz="1400" dirty="0">
                <a:solidFill>
                  <a:srgbClr val="FFFFFF"/>
                </a:solidFill>
              </a:rPr>
              <a:t> is </a:t>
            </a:r>
            <a:r>
              <a:rPr lang="en-US" sz="1400" dirty="0" err="1">
                <a:solidFill>
                  <a:srgbClr val="FFFFFF"/>
                </a:solidFill>
              </a:rPr>
              <a:t>geworden</a:t>
            </a:r>
            <a:r>
              <a:rPr lang="en-US" sz="1400" dirty="0">
                <a:solidFill>
                  <a:srgbClr val="FFFFFF"/>
                </a:solidFill>
              </a:rPr>
              <a:t> </a:t>
            </a:r>
            <a:r>
              <a:rPr lang="en-US" sz="1400" dirty="0" err="1">
                <a:solidFill>
                  <a:srgbClr val="FFFFFF"/>
                </a:solidFill>
              </a:rPr>
              <a:t>en</a:t>
            </a:r>
            <a:r>
              <a:rPr lang="en-US" sz="1400" dirty="0">
                <a:solidFill>
                  <a:srgbClr val="FFFFFF"/>
                </a:solidFill>
              </a:rPr>
              <a:t> </a:t>
            </a:r>
            <a:r>
              <a:rPr lang="en-US" sz="1400" dirty="0" err="1">
                <a:solidFill>
                  <a:srgbClr val="FFFFFF"/>
                </a:solidFill>
              </a:rPr>
              <a:t>niet</a:t>
            </a:r>
            <a:r>
              <a:rPr lang="en-US" sz="1400" dirty="0">
                <a:solidFill>
                  <a:srgbClr val="FFFFFF"/>
                </a:solidFill>
              </a:rPr>
              <a:t> </a:t>
            </a:r>
            <a:r>
              <a:rPr lang="en-US" sz="1400" dirty="0" err="1">
                <a:solidFill>
                  <a:srgbClr val="FFFFFF"/>
                </a:solidFill>
              </a:rPr>
              <a:t>meer</a:t>
            </a:r>
            <a:r>
              <a:rPr lang="en-US" sz="1400" dirty="0">
                <a:solidFill>
                  <a:srgbClr val="FFFFFF"/>
                </a:solidFill>
              </a:rPr>
              <a:t> </a:t>
            </a:r>
            <a:r>
              <a:rPr lang="en-US" sz="1400" dirty="0" err="1">
                <a:solidFill>
                  <a:srgbClr val="FFFFFF"/>
                </a:solidFill>
              </a:rPr>
              <a:t>samen</a:t>
            </a:r>
            <a:r>
              <a:rPr lang="en-US" sz="1400" dirty="0">
                <a:solidFill>
                  <a:srgbClr val="FFFFFF"/>
                </a:solidFill>
              </a:rPr>
              <a:t> met het Engels </a:t>
            </a:r>
            <a:r>
              <a:rPr lang="en-US" sz="1400" dirty="0" err="1">
                <a:solidFill>
                  <a:srgbClr val="FFFFFF"/>
                </a:solidFill>
              </a:rPr>
              <a:t>bevoorrecht</a:t>
            </a:r>
            <a:r>
              <a:rPr lang="en-US" sz="1400" dirty="0">
                <a:solidFill>
                  <a:srgbClr val="FFFFFF"/>
                </a:solidFill>
              </a:rPr>
              <a:t> </a:t>
            </a:r>
            <a:r>
              <a:rPr lang="en-US" sz="1400" dirty="0" err="1">
                <a:solidFill>
                  <a:srgbClr val="FFFFFF"/>
                </a:solidFill>
              </a:rPr>
              <a:t>wordt</a:t>
            </a:r>
            <a:r>
              <a:rPr lang="en-US" sz="1400" dirty="0">
                <a:solidFill>
                  <a:srgbClr val="FFFFFF"/>
                </a:solidFill>
              </a:rPr>
              <a:t> </a:t>
            </a:r>
            <a:r>
              <a:rPr lang="en-US" sz="1400" dirty="0" err="1">
                <a:solidFill>
                  <a:srgbClr val="FFFFFF"/>
                </a:solidFill>
              </a:rPr>
              <a:t>boven</a:t>
            </a:r>
            <a:r>
              <a:rPr lang="en-US" sz="1400" dirty="0">
                <a:solidFill>
                  <a:srgbClr val="FFFFFF"/>
                </a:solidFill>
              </a:rPr>
              <a:t> de </a:t>
            </a:r>
            <a:r>
              <a:rPr lang="en-US" sz="1400" dirty="0" err="1">
                <a:solidFill>
                  <a:srgbClr val="FFFFFF"/>
                </a:solidFill>
              </a:rPr>
              <a:t>andere</a:t>
            </a:r>
            <a:r>
              <a:rPr lang="en-US" sz="1400" dirty="0">
                <a:solidFill>
                  <a:srgbClr val="FFFFFF"/>
                </a:solidFill>
              </a:rPr>
              <a:t> Afrika-</a:t>
            </a:r>
            <a:r>
              <a:rPr lang="en-US" sz="1400" dirty="0" err="1">
                <a:solidFill>
                  <a:srgbClr val="FFFFFF"/>
                </a:solidFill>
              </a:rPr>
              <a:t>talen</a:t>
            </a:r>
            <a:r>
              <a:rPr lang="en-US" sz="1400" dirty="0">
                <a:solidFill>
                  <a:srgbClr val="FFFFFF"/>
                </a:solidFill>
              </a:rPr>
              <a:t>. Het Afrikaans is </a:t>
            </a:r>
            <a:r>
              <a:rPr lang="en-US" sz="1400" dirty="0" err="1">
                <a:solidFill>
                  <a:srgbClr val="FFFFFF"/>
                </a:solidFill>
              </a:rPr>
              <a:t>thans</a:t>
            </a:r>
            <a:r>
              <a:rPr lang="en-US" sz="1400" dirty="0">
                <a:solidFill>
                  <a:srgbClr val="FFFFFF"/>
                </a:solidFill>
              </a:rPr>
              <a:t> de</a:t>
            </a:r>
            <a:r>
              <a:rPr lang="en-US" sz="1400" b="1" dirty="0">
                <a:solidFill>
                  <a:srgbClr val="FFFFFF"/>
                </a:solidFill>
              </a:rPr>
              <a:t> </a:t>
            </a:r>
            <a:r>
              <a:rPr lang="en-US" sz="1400" dirty="0" err="1">
                <a:solidFill>
                  <a:srgbClr val="FFFFFF"/>
                </a:solidFill>
              </a:rPr>
              <a:t>moedertaal</a:t>
            </a:r>
            <a:r>
              <a:rPr lang="en-US" sz="1400" b="1" dirty="0">
                <a:solidFill>
                  <a:srgbClr val="FFFFFF"/>
                </a:solidFill>
              </a:rPr>
              <a:t> </a:t>
            </a:r>
            <a:r>
              <a:rPr lang="en-US" sz="1400" dirty="0">
                <a:solidFill>
                  <a:srgbClr val="FFFFFF"/>
                </a:solidFill>
              </a:rPr>
              <a:t>van </a:t>
            </a:r>
            <a:r>
              <a:rPr lang="en-US" sz="1400" dirty="0" err="1">
                <a:solidFill>
                  <a:srgbClr val="FFFFFF"/>
                </a:solidFill>
              </a:rPr>
              <a:t>ruim</a:t>
            </a:r>
            <a:r>
              <a:rPr lang="en-US" sz="1400" dirty="0">
                <a:solidFill>
                  <a:srgbClr val="FFFFFF"/>
                </a:solidFill>
              </a:rPr>
              <a:t> 6 </a:t>
            </a:r>
            <a:r>
              <a:rPr lang="en-US" sz="1400" dirty="0" err="1">
                <a:solidFill>
                  <a:srgbClr val="FFFFFF"/>
                </a:solidFill>
              </a:rPr>
              <a:t>miljoen</a:t>
            </a:r>
            <a:r>
              <a:rPr lang="en-US" sz="1400" dirty="0">
                <a:solidFill>
                  <a:srgbClr val="FFFFFF"/>
                </a:solidFill>
              </a:rPr>
              <a:t> </a:t>
            </a:r>
            <a:r>
              <a:rPr lang="en-US" sz="1400" dirty="0" err="1">
                <a:solidFill>
                  <a:srgbClr val="FFFFFF"/>
                </a:solidFill>
              </a:rPr>
              <a:t>mensen</a:t>
            </a:r>
            <a:r>
              <a:rPr lang="en-US" sz="1400" u="sng" dirty="0">
                <a:solidFill>
                  <a:srgbClr val="FFFFFF"/>
                </a:solidFill>
              </a:rPr>
              <a:t>,</a:t>
            </a:r>
            <a:r>
              <a:rPr lang="en-US" sz="1400" dirty="0">
                <a:solidFill>
                  <a:srgbClr val="FFFFFF"/>
                </a:solidFill>
              </a:rPr>
              <a:t> van </a:t>
            </a:r>
            <a:r>
              <a:rPr lang="en-US" sz="1400" dirty="0" err="1">
                <a:solidFill>
                  <a:srgbClr val="FFFFFF"/>
                </a:solidFill>
              </a:rPr>
              <a:t>wie</a:t>
            </a:r>
            <a:r>
              <a:rPr lang="en-US" sz="1400" dirty="0">
                <a:solidFill>
                  <a:srgbClr val="FFFFFF"/>
                </a:solidFill>
              </a:rPr>
              <a:t> 3,5 </a:t>
            </a:r>
            <a:r>
              <a:rPr lang="en-US" sz="1400" dirty="0" err="1">
                <a:solidFill>
                  <a:srgbClr val="FFFFFF"/>
                </a:solidFill>
              </a:rPr>
              <a:t>miljoen</a:t>
            </a:r>
            <a:r>
              <a:rPr lang="en-US" sz="1400" dirty="0">
                <a:solidFill>
                  <a:srgbClr val="FFFFFF"/>
                </a:solidFill>
              </a:rPr>
              <a:t> </a:t>
            </a:r>
            <a:r>
              <a:rPr lang="en-US" sz="1400" dirty="0" err="1">
                <a:solidFill>
                  <a:srgbClr val="FFFFFF"/>
                </a:solidFill>
              </a:rPr>
              <a:t>blanken</a:t>
            </a:r>
            <a:r>
              <a:rPr lang="en-US" sz="1400" dirty="0">
                <a:solidFill>
                  <a:srgbClr val="FFFFFF"/>
                </a:solidFill>
              </a:rPr>
              <a:t> (</a:t>
            </a:r>
            <a:r>
              <a:rPr lang="en-US" sz="1400" dirty="0" err="1">
                <a:solidFill>
                  <a:srgbClr val="FFFFFF"/>
                </a:solidFill>
              </a:rPr>
              <a:t>dwz</a:t>
            </a:r>
            <a:r>
              <a:rPr lang="en-US" sz="1400" dirty="0">
                <a:solidFill>
                  <a:srgbClr val="FFFFFF"/>
                </a:solidFill>
              </a:rPr>
              <a:t> 16% van de </a:t>
            </a:r>
            <a:r>
              <a:rPr lang="en-US" sz="1400" dirty="0" err="1">
                <a:solidFill>
                  <a:srgbClr val="FFFFFF"/>
                </a:solidFill>
              </a:rPr>
              <a:t>bevolking</a:t>
            </a:r>
            <a:r>
              <a:rPr lang="en-US" sz="1400" dirty="0">
                <a:solidFill>
                  <a:srgbClr val="FFFFFF"/>
                </a:solidFill>
              </a:rPr>
              <a:t>).</a:t>
            </a:r>
          </a:p>
          <a:p>
            <a:pPr>
              <a:lnSpc>
                <a:spcPct val="90000"/>
              </a:lnSpc>
              <a:spcAft>
                <a:spcPts val="600"/>
              </a:spcAft>
              <a:buClr>
                <a:schemeClr val="accent1"/>
              </a:buClr>
            </a:pPr>
            <a:r>
              <a:rPr lang="en-US" sz="1400" dirty="0">
                <a:solidFill>
                  <a:srgbClr val="FFFFFF"/>
                </a:solidFill>
              </a:rPr>
              <a:t>Het is de </a:t>
            </a:r>
            <a:r>
              <a:rPr lang="en-US" sz="1400" dirty="0" err="1">
                <a:solidFill>
                  <a:srgbClr val="FFFFFF"/>
                </a:solidFill>
              </a:rPr>
              <a:t>derde</a:t>
            </a:r>
            <a:r>
              <a:rPr lang="en-US" sz="1400" dirty="0">
                <a:solidFill>
                  <a:srgbClr val="FFFFFF"/>
                </a:solidFill>
              </a:rPr>
              <a:t> taal in het land, </a:t>
            </a:r>
            <a:r>
              <a:rPr lang="en-US" sz="1400" dirty="0" err="1">
                <a:solidFill>
                  <a:srgbClr val="FFFFFF"/>
                </a:solidFill>
              </a:rPr>
              <a:t>na</a:t>
            </a:r>
            <a:r>
              <a:rPr lang="en-US" sz="1400" dirty="0">
                <a:solidFill>
                  <a:srgbClr val="FFFFFF"/>
                </a:solidFill>
              </a:rPr>
              <a:t> </a:t>
            </a:r>
            <a:r>
              <a:rPr lang="en-US" sz="1400" dirty="0" err="1">
                <a:solidFill>
                  <a:srgbClr val="FFFFFF"/>
                </a:solidFill>
              </a:rPr>
              <a:t>Zoeloe</a:t>
            </a:r>
            <a:r>
              <a:rPr lang="en-US" sz="1400" dirty="0">
                <a:solidFill>
                  <a:srgbClr val="FFFFFF"/>
                </a:solidFill>
              </a:rPr>
              <a:t> (22%) </a:t>
            </a:r>
            <a:r>
              <a:rPr lang="en-US" sz="1400" dirty="0" err="1">
                <a:solidFill>
                  <a:srgbClr val="FFFFFF"/>
                </a:solidFill>
              </a:rPr>
              <a:t>en</a:t>
            </a:r>
            <a:r>
              <a:rPr lang="en-US" sz="1400" dirty="0">
                <a:solidFill>
                  <a:srgbClr val="FFFFFF"/>
                </a:solidFill>
              </a:rPr>
              <a:t> Xhosa (18%) (</a:t>
            </a:r>
            <a:r>
              <a:rPr lang="en-US" sz="1400" dirty="0" err="1">
                <a:solidFill>
                  <a:srgbClr val="FFFFFF"/>
                </a:solidFill>
              </a:rPr>
              <a:t>Bantoetalen</a:t>
            </a:r>
            <a:r>
              <a:rPr lang="en-US" sz="1400" dirty="0">
                <a:solidFill>
                  <a:srgbClr val="FFFFFF"/>
                </a:solidFill>
              </a:rPr>
              <a:t>). Het Engels </a:t>
            </a:r>
            <a:r>
              <a:rPr lang="en-US" sz="1400" dirty="0" err="1">
                <a:solidFill>
                  <a:srgbClr val="FFFFFF"/>
                </a:solidFill>
              </a:rPr>
              <a:t>komt</a:t>
            </a:r>
            <a:r>
              <a:rPr lang="en-US" sz="1400" dirty="0">
                <a:solidFill>
                  <a:srgbClr val="FFFFFF"/>
                </a:solidFill>
              </a:rPr>
              <a:t> pas op de </a:t>
            </a:r>
            <a:r>
              <a:rPr lang="en-US" sz="1400" dirty="0" err="1">
                <a:solidFill>
                  <a:srgbClr val="FFFFFF"/>
                </a:solidFill>
              </a:rPr>
              <a:t>zesde</a:t>
            </a:r>
            <a:r>
              <a:rPr lang="en-US" sz="1400" dirty="0">
                <a:solidFill>
                  <a:srgbClr val="FFFFFF"/>
                </a:solidFill>
              </a:rPr>
              <a:t> </a:t>
            </a:r>
            <a:r>
              <a:rPr lang="en-US" sz="1400" dirty="0" err="1">
                <a:solidFill>
                  <a:srgbClr val="FFFFFF"/>
                </a:solidFill>
              </a:rPr>
              <a:t>plaats</a:t>
            </a:r>
            <a:r>
              <a:rPr lang="en-US" sz="1400" dirty="0">
                <a:solidFill>
                  <a:srgbClr val="FFFFFF"/>
                </a:solidFill>
              </a:rPr>
              <a:t> (9%). De </a:t>
            </a:r>
            <a:r>
              <a:rPr lang="en-US" sz="1400" dirty="0" err="1">
                <a:solidFill>
                  <a:srgbClr val="FFFFFF"/>
                </a:solidFill>
              </a:rPr>
              <a:t>overige</a:t>
            </a:r>
            <a:r>
              <a:rPr lang="en-US" sz="1400" dirty="0">
                <a:solidFill>
                  <a:srgbClr val="FFFFFF"/>
                </a:solidFill>
              </a:rPr>
              <a:t> </a:t>
            </a:r>
            <a:r>
              <a:rPr lang="en-US" sz="1400" dirty="0" err="1">
                <a:solidFill>
                  <a:srgbClr val="FFFFFF"/>
                </a:solidFill>
              </a:rPr>
              <a:t>plaatsen</a:t>
            </a:r>
            <a:r>
              <a:rPr lang="en-US" sz="1400" dirty="0">
                <a:solidFill>
                  <a:srgbClr val="FFFFFF"/>
                </a:solidFill>
              </a:rPr>
              <a:t> </a:t>
            </a:r>
            <a:r>
              <a:rPr lang="en-US" sz="1400" dirty="0" err="1">
                <a:solidFill>
                  <a:srgbClr val="FFFFFF"/>
                </a:solidFill>
              </a:rPr>
              <a:t>worden</a:t>
            </a:r>
            <a:r>
              <a:rPr lang="en-US" sz="1400" dirty="0">
                <a:solidFill>
                  <a:srgbClr val="FFFFFF"/>
                </a:solidFill>
              </a:rPr>
              <a:t> </a:t>
            </a:r>
            <a:r>
              <a:rPr lang="en-US" sz="1400" dirty="0" err="1">
                <a:solidFill>
                  <a:srgbClr val="FFFFFF"/>
                </a:solidFill>
              </a:rPr>
              <a:t>ingenomen</a:t>
            </a:r>
            <a:r>
              <a:rPr lang="en-US" sz="1400" dirty="0">
                <a:solidFill>
                  <a:srgbClr val="FFFFFF"/>
                </a:solidFill>
              </a:rPr>
              <a:t> door </a:t>
            </a:r>
            <a:r>
              <a:rPr lang="en-US" sz="1400" dirty="0" err="1">
                <a:solidFill>
                  <a:srgbClr val="FFFFFF"/>
                </a:solidFill>
              </a:rPr>
              <a:t>andere</a:t>
            </a:r>
            <a:r>
              <a:rPr lang="en-US" sz="1400" dirty="0">
                <a:solidFill>
                  <a:srgbClr val="FFFFFF"/>
                </a:solidFill>
              </a:rPr>
              <a:t> </a:t>
            </a:r>
            <a:r>
              <a:rPr lang="en-US" sz="1400" dirty="0" err="1">
                <a:solidFill>
                  <a:srgbClr val="FFFFFF"/>
                </a:solidFill>
              </a:rPr>
              <a:t>Bantoetalen</a:t>
            </a:r>
            <a:r>
              <a:rPr lang="en-US" sz="1400" dirty="0">
                <a:solidFill>
                  <a:srgbClr val="FFFFFF"/>
                </a:solidFill>
              </a:rPr>
              <a:t>. </a:t>
            </a:r>
          </a:p>
          <a:p>
            <a:pPr>
              <a:lnSpc>
                <a:spcPct val="90000"/>
              </a:lnSpc>
              <a:spcAft>
                <a:spcPts val="600"/>
              </a:spcAft>
              <a:buClr>
                <a:schemeClr val="accent1"/>
              </a:buClr>
            </a:pPr>
            <a:r>
              <a:rPr lang="en-US" sz="1400" dirty="0">
                <a:solidFill>
                  <a:srgbClr val="FFFFFF"/>
                </a:solidFill>
              </a:rPr>
              <a:t>Er is </a:t>
            </a:r>
            <a:r>
              <a:rPr lang="en-US" sz="1400" dirty="0" err="1">
                <a:solidFill>
                  <a:srgbClr val="FFFFFF"/>
                </a:solidFill>
              </a:rPr>
              <a:t>wel</a:t>
            </a:r>
            <a:r>
              <a:rPr lang="en-US" sz="1400" dirty="0">
                <a:solidFill>
                  <a:srgbClr val="FFFFFF"/>
                </a:solidFill>
              </a:rPr>
              <a:t> </a:t>
            </a:r>
            <a:r>
              <a:rPr lang="en-US" sz="1400" dirty="0" err="1">
                <a:solidFill>
                  <a:srgbClr val="FFFFFF"/>
                </a:solidFill>
              </a:rPr>
              <a:t>een</a:t>
            </a:r>
            <a:r>
              <a:rPr lang="en-US" sz="1400" dirty="0">
                <a:solidFill>
                  <a:srgbClr val="FFFFFF"/>
                </a:solidFill>
              </a:rPr>
              <a:t> </a:t>
            </a:r>
            <a:r>
              <a:rPr lang="en-US" sz="1400" dirty="0" err="1">
                <a:solidFill>
                  <a:srgbClr val="FFFFFF"/>
                </a:solidFill>
              </a:rPr>
              <a:t>groeiende</a:t>
            </a:r>
            <a:r>
              <a:rPr lang="en-US" sz="1400" dirty="0">
                <a:solidFill>
                  <a:srgbClr val="FFFFFF"/>
                </a:solidFill>
              </a:rPr>
              <a:t> </a:t>
            </a:r>
            <a:r>
              <a:rPr lang="en-US" sz="1400" dirty="0" err="1">
                <a:solidFill>
                  <a:srgbClr val="FFFFFF"/>
                </a:solidFill>
              </a:rPr>
              <a:t>tendens</a:t>
            </a:r>
            <a:r>
              <a:rPr lang="en-US" sz="1400" dirty="0">
                <a:solidFill>
                  <a:srgbClr val="FFFFFF"/>
                </a:solidFill>
              </a:rPr>
              <a:t> het Engels lingua franca </a:t>
            </a:r>
            <a:r>
              <a:rPr lang="en-US" sz="1400" dirty="0" err="1">
                <a:solidFill>
                  <a:srgbClr val="FFFFFF"/>
                </a:solidFill>
              </a:rPr>
              <a:t>te</a:t>
            </a:r>
            <a:r>
              <a:rPr lang="en-US" sz="1400" dirty="0">
                <a:solidFill>
                  <a:srgbClr val="FFFFFF"/>
                </a:solidFill>
              </a:rPr>
              <a:t> laten </a:t>
            </a:r>
            <a:r>
              <a:rPr lang="en-US" sz="1400" dirty="0" err="1">
                <a:solidFill>
                  <a:srgbClr val="FFFFFF"/>
                </a:solidFill>
              </a:rPr>
              <a:t>worden</a:t>
            </a:r>
            <a:r>
              <a:rPr lang="en-US" sz="1400" dirty="0">
                <a:solidFill>
                  <a:srgbClr val="FFFFFF"/>
                </a:solidFill>
              </a:rPr>
              <a:t> in bestuur </a:t>
            </a:r>
            <a:r>
              <a:rPr lang="en-US" sz="1400" dirty="0" err="1">
                <a:solidFill>
                  <a:srgbClr val="FFFFFF"/>
                </a:solidFill>
              </a:rPr>
              <a:t>en</a:t>
            </a:r>
            <a:r>
              <a:rPr lang="en-US" sz="1400" dirty="0">
                <a:solidFill>
                  <a:srgbClr val="FFFFFF"/>
                </a:solidFill>
              </a:rPr>
              <a:t> </a:t>
            </a:r>
            <a:r>
              <a:rPr lang="en-US" sz="1400" dirty="0" err="1">
                <a:solidFill>
                  <a:srgbClr val="FFFFFF"/>
                </a:solidFill>
              </a:rPr>
              <a:t>bedrijfsleven</a:t>
            </a:r>
            <a:r>
              <a:rPr lang="en-US" sz="1400" dirty="0">
                <a:solidFill>
                  <a:srgbClr val="FFFFFF"/>
                </a:solidFill>
              </a:rPr>
              <a:t>. </a:t>
            </a:r>
          </a:p>
          <a:p>
            <a:pPr>
              <a:lnSpc>
                <a:spcPct val="90000"/>
              </a:lnSpc>
              <a:spcAft>
                <a:spcPts val="600"/>
              </a:spcAft>
              <a:buClr>
                <a:schemeClr val="accent1"/>
              </a:buClr>
            </a:pPr>
            <a:r>
              <a:rPr lang="en-US" sz="1400" dirty="0">
                <a:solidFill>
                  <a:srgbClr val="FFFFFF"/>
                </a:solidFill>
              </a:rPr>
              <a:t> </a:t>
            </a:r>
          </a:p>
        </p:txBody>
      </p:sp>
      <p:pic>
        <p:nvPicPr>
          <p:cNvPr id="9" name="Immagine 8" descr="Immagine che contiene montagna, paesaggio, aria aperta, cielo&#10;&#10;Descrizione generata automaticamente">
            <a:extLst>
              <a:ext uri="{FF2B5EF4-FFF2-40B4-BE49-F238E27FC236}">
                <a16:creationId xmlns:a16="http://schemas.microsoft.com/office/drawing/2014/main" id="{D1DB1BE6-5DFD-A0C4-64BE-E4FCB234ED0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63744" y="912168"/>
            <a:ext cx="6485382" cy="5486400"/>
          </a:xfrm>
          <a:prstGeom prst="rect">
            <a:avLst/>
          </a:prstGeom>
        </p:spPr>
      </p:pic>
      <p:sp>
        <p:nvSpPr>
          <p:cNvPr id="13" name="CasellaDiTesto 12">
            <a:extLst>
              <a:ext uri="{FF2B5EF4-FFF2-40B4-BE49-F238E27FC236}">
                <a16:creationId xmlns:a16="http://schemas.microsoft.com/office/drawing/2014/main" id="{72E660E2-A9A3-E1B9-EC7E-E08A296CB4D6}"/>
              </a:ext>
            </a:extLst>
          </p:cNvPr>
          <p:cNvSpPr txBox="1"/>
          <p:nvPr/>
        </p:nvSpPr>
        <p:spPr>
          <a:xfrm>
            <a:off x="762000" y="1000665"/>
            <a:ext cx="4284452" cy="646331"/>
          </a:xfrm>
          <a:prstGeom prst="rect">
            <a:avLst/>
          </a:prstGeom>
          <a:noFill/>
        </p:spPr>
        <p:txBody>
          <a:bodyPr wrap="square" rtlCol="0">
            <a:spAutoFit/>
          </a:bodyPr>
          <a:lstStyle/>
          <a:p>
            <a:r>
              <a:rPr lang="en-US" sz="1800" b="1" cap="small" dirty="0" err="1">
                <a:solidFill>
                  <a:srgbClr val="FFFFFF"/>
                </a:solidFill>
              </a:rPr>
              <a:t>Huidige</a:t>
            </a:r>
            <a:r>
              <a:rPr lang="en-US" sz="1800" b="1" cap="small" dirty="0">
                <a:solidFill>
                  <a:srgbClr val="FFFFFF"/>
                </a:solidFill>
              </a:rPr>
              <a:t> </a:t>
            </a:r>
            <a:r>
              <a:rPr lang="en-US" sz="1800" b="1" cap="small" dirty="0" err="1">
                <a:solidFill>
                  <a:srgbClr val="FFFFFF"/>
                </a:solidFill>
              </a:rPr>
              <a:t>positie</a:t>
            </a:r>
            <a:r>
              <a:rPr lang="en-US" sz="1800" b="1" cap="small" dirty="0">
                <a:solidFill>
                  <a:srgbClr val="FFFFFF"/>
                </a:solidFill>
              </a:rPr>
              <a:t> van de taal in Zuid-Afrika</a:t>
            </a:r>
          </a:p>
          <a:p>
            <a:endParaRPr lang="it-IT" dirty="0"/>
          </a:p>
        </p:txBody>
      </p:sp>
    </p:spTree>
    <p:extLst>
      <p:ext uri="{BB962C8B-B14F-4D97-AF65-F5344CB8AC3E}">
        <p14:creationId xmlns:p14="http://schemas.microsoft.com/office/powerpoint/2010/main" val="3179410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E KLIKTAAL">
            <a:extLst>
              <a:ext uri="{FF2B5EF4-FFF2-40B4-BE49-F238E27FC236}">
                <a16:creationId xmlns:a16="http://schemas.microsoft.com/office/drawing/2014/main" id="{3420342B-7B47-E611-A5C7-E53EF2EA1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563" y="181754"/>
            <a:ext cx="6322671" cy="6322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412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9">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E5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tangolo 1"/>
          <p:cNvSpPr/>
          <p:nvPr/>
        </p:nvSpPr>
        <p:spPr>
          <a:xfrm>
            <a:off x="8029319" y="917725"/>
            <a:ext cx="3424739" cy="4852362"/>
          </a:xfrm>
          <a:prstGeom prst="rect">
            <a:avLst/>
          </a:prstGeom>
        </p:spPr>
        <p:txBody>
          <a:bodyPr vert="horz" lIns="45720" tIns="45720" rIns="45720" bIns="45720" rtlCol="0" anchor="ctr">
            <a:normAutofit/>
          </a:bodyPr>
          <a:lstStyle/>
          <a:p>
            <a:pPr>
              <a:lnSpc>
                <a:spcPct val="90000"/>
              </a:lnSpc>
              <a:spcAft>
                <a:spcPts val="600"/>
              </a:spcAft>
              <a:buClr>
                <a:schemeClr val="accent1"/>
              </a:buClr>
            </a:pPr>
            <a:endParaRPr lang="en-US">
              <a:solidFill>
                <a:srgbClr val="FFFFFF"/>
              </a:solidFill>
            </a:endParaRPr>
          </a:p>
          <a:p>
            <a:pPr>
              <a:lnSpc>
                <a:spcPct val="90000"/>
              </a:lnSpc>
              <a:spcAft>
                <a:spcPts val="600"/>
              </a:spcAft>
              <a:buClr>
                <a:schemeClr val="accent1"/>
              </a:buClr>
            </a:pPr>
            <a:endParaRPr lang="en-US">
              <a:solidFill>
                <a:srgbClr val="FFFFFF"/>
              </a:solidFill>
            </a:endParaRPr>
          </a:p>
          <a:p>
            <a:pPr>
              <a:lnSpc>
                <a:spcPct val="90000"/>
              </a:lnSpc>
              <a:spcAft>
                <a:spcPts val="600"/>
              </a:spcAft>
              <a:buClr>
                <a:schemeClr val="accent1"/>
              </a:buClr>
            </a:pPr>
            <a:r>
              <a:rPr lang="en-US" b="1">
                <a:solidFill>
                  <a:srgbClr val="FFFFFF"/>
                </a:solidFill>
              </a:rPr>
              <a:t>Oorspronkelijke namen van de taal</a:t>
            </a:r>
            <a:endParaRPr lang="en-US">
              <a:solidFill>
                <a:srgbClr val="FFFFFF"/>
              </a:solidFill>
            </a:endParaRPr>
          </a:p>
          <a:p>
            <a:pPr>
              <a:lnSpc>
                <a:spcPct val="90000"/>
              </a:lnSpc>
              <a:spcAft>
                <a:spcPts val="600"/>
              </a:spcAft>
              <a:buClr>
                <a:schemeClr val="accent1"/>
              </a:buClr>
            </a:pPr>
            <a:r>
              <a:rPr lang="en-US">
                <a:solidFill>
                  <a:srgbClr val="FFFFFF"/>
                </a:solidFill>
              </a:rPr>
              <a:t>‘Kaaps-Nederlands’ of ‘Kaaps-Hollands’. </a:t>
            </a:r>
          </a:p>
          <a:p>
            <a:pPr>
              <a:lnSpc>
                <a:spcPct val="90000"/>
              </a:lnSpc>
              <a:spcAft>
                <a:spcPts val="600"/>
              </a:spcAft>
              <a:buClr>
                <a:schemeClr val="accent1"/>
              </a:buClr>
            </a:pPr>
            <a:r>
              <a:rPr lang="en-US">
                <a:solidFill>
                  <a:srgbClr val="FFFFFF"/>
                </a:solidFill>
              </a:rPr>
              <a:t>De term ‘Afrikaans’ wordt pas na 1875 gebruikt.</a:t>
            </a:r>
          </a:p>
          <a:p>
            <a:pPr>
              <a:lnSpc>
                <a:spcPct val="90000"/>
              </a:lnSpc>
              <a:spcAft>
                <a:spcPts val="600"/>
              </a:spcAft>
              <a:buClr>
                <a:schemeClr val="accent1"/>
              </a:buClr>
            </a:pPr>
            <a:endParaRPr lang="en-US">
              <a:solidFill>
                <a:srgbClr val="FFFFFF"/>
              </a:solidFill>
            </a:endParaRPr>
          </a:p>
          <a:p>
            <a:pPr>
              <a:lnSpc>
                <a:spcPct val="90000"/>
              </a:lnSpc>
              <a:spcAft>
                <a:spcPts val="600"/>
              </a:spcAft>
              <a:buClr>
                <a:schemeClr val="accent1"/>
              </a:buClr>
            </a:pPr>
            <a:r>
              <a:rPr lang="en-US">
                <a:solidFill>
                  <a:srgbClr val="FFFFFF"/>
                </a:solidFill>
              </a:rPr>
              <a:t>Maar nu even een goede vraag (al zeg ik het zelf): </a:t>
            </a:r>
          </a:p>
          <a:p>
            <a:pPr>
              <a:lnSpc>
                <a:spcPct val="90000"/>
              </a:lnSpc>
              <a:spcAft>
                <a:spcPts val="600"/>
              </a:spcAft>
              <a:buClr>
                <a:schemeClr val="accent1"/>
              </a:buClr>
            </a:pPr>
            <a:r>
              <a:rPr lang="en-US" i="1">
                <a:solidFill>
                  <a:srgbClr val="FFFFFF"/>
                </a:solidFill>
              </a:rPr>
              <a:t>Wat heeft het Afrikaans tegen zich? Noem twee factoren, drie mag ook.</a:t>
            </a:r>
            <a:endParaRPr lang="en-US">
              <a:solidFill>
                <a:srgbClr val="FFFFFF"/>
              </a:solidFill>
            </a:endParaRPr>
          </a:p>
        </p:txBody>
      </p:sp>
      <p:pic>
        <p:nvPicPr>
          <p:cNvPr id="7" name="Immagine 6" descr="Immagine che contiene aria aperta, paesaggio, nuvola, tramonto&#10;&#10;Descrizione generata automaticamente">
            <a:extLst>
              <a:ext uri="{FF2B5EF4-FFF2-40B4-BE49-F238E27FC236}">
                <a16:creationId xmlns:a16="http://schemas.microsoft.com/office/drawing/2014/main" id="{D2DC19CF-E4B9-30AB-A39E-59FCAA8409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33" y="321732"/>
            <a:ext cx="7241020" cy="6214534"/>
          </a:xfrm>
          <a:prstGeom prst="rect">
            <a:avLst/>
          </a:prstGeom>
        </p:spPr>
      </p:pic>
    </p:spTree>
    <p:extLst>
      <p:ext uri="{BB962C8B-B14F-4D97-AF65-F5344CB8AC3E}">
        <p14:creationId xmlns:p14="http://schemas.microsoft.com/office/powerpoint/2010/main" val="2534486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C4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aria aperta, nuvola, cielo, paesaggio&#10;&#10;Descrizione generata automaticamente">
            <a:extLst>
              <a:ext uri="{FF2B5EF4-FFF2-40B4-BE49-F238E27FC236}">
                <a16:creationId xmlns:a16="http://schemas.microsoft.com/office/drawing/2014/main" id="{D0BE2CEF-E0C2-60DC-FE91-E6501305DDD1}"/>
              </a:ext>
            </a:extLst>
          </p:cNvPr>
          <p:cNvPicPr>
            <a:picLocks noChangeAspect="1"/>
          </p:cNvPicPr>
          <p:nvPr/>
        </p:nvPicPr>
        <p:blipFill rotWithShape="1">
          <a:blip r:embed="rId2">
            <a:extLst>
              <a:ext uri="{28A0092B-C50C-407E-A947-70E740481C1C}">
                <a14:useLocalDpi xmlns:a14="http://schemas.microsoft.com/office/drawing/2010/main" val="0"/>
              </a:ext>
            </a:extLst>
          </a:blip>
          <a:srcRect t="11767" r="1" b="1055"/>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tangolo 1"/>
          <p:cNvSpPr/>
          <p:nvPr/>
        </p:nvSpPr>
        <p:spPr>
          <a:xfrm>
            <a:off x="8029319" y="917725"/>
            <a:ext cx="3424739" cy="4852362"/>
          </a:xfrm>
          <a:prstGeom prst="rect">
            <a:avLst/>
          </a:prstGeom>
        </p:spPr>
        <p:txBody>
          <a:bodyPr vert="horz" lIns="45720" tIns="45720" rIns="45720" bIns="45720" rtlCol="0" anchor="ctr">
            <a:normAutofit/>
          </a:bodyPr>
          <a:lstStyle/>
          <a:p>
            <a:pPr>
              <a:lnSpc>
                <a:spcPct val="90000"/>
              </a:lnSpc>
              <a:spcAft>
                <a:spcPts val="600"/>
              </a:spcAft>
              <a:buClr>
                <a:schemeClr val="accent1"/>
              </a:buClr>
            </a:pPr>
            <a:endParaRPr lang="en-US" sz="1400" dirty="0">
              <a:solidFill>
                <a:srgbClr val="FFFFFF"/>
              </a:solidFill>
            </a:endParaRPr>
          </a:p>
          <a:p>
            <a:pPr>
              <a:lnSpc>
                <a:spcPct val="90000"/>
              </a:lnSpc>
              <a:spcAft>
                <a:spcPts val="600"/>
              </a:spcAft>
              <a:buClr>
                <a:schemeClr val="accent1"/>
              </a:buClr>
            </a:pPr>
            <a:r>
              <a:rPr lang="en-US" sz="1400" dirty="0">
                <a:solidFill>
                  <a:srgbClr val="FFFFFF"/>
                </a:solidFill>
              </a:rPr>
              <a:t>Door </a:t>
            </a:r>
            <a:r>
              <a:rPr lang="en-US" sz="1400" dirty="0" err="1">
                <a:solidFill>
                  <a:srgbClr val="FFFFFF"/>
                </a:solidFill>
              </a:rPr>
              <a:t>een</a:t>
            </a:r>
            <a:r>
              <a:rPr lang="en-US" sz="1400" dirty="0">
                <a:solidFill>
                  <a:srgbClr val="FFFFFF"/>
                </a:solidFill>
              </a:rPr>
              <a:t> </a:t>
            </a:r>
            <a:r>
              <a:rPr lang="en-US" sz="1400" dirty="0" err="1">
                <a:solidFill>
                  <a:srgbClr val="FFFFFF"/>
                </a:solidFill>
              </a:rPr>
              <a:t>ingewikkelde</a:t>
            </a:r>
            <a:r>
              <a:rPr lang="en-US" sz="1400" dirty="0">
                <a:solidFill>
                  <a:srgbClr val="FFFFFF"/>
                </a:solidFill>
              </a:rPr>
              <a:t> </a:t>
            </a:r>
            <a:r>
              <a:rPr lang="en-US" sz="1400" dirty="0" err="1">
                <a:solidFill>
                  <a:srgbClr val="FFFFFF"/>
                </a:solidFill>
              </a:rPr>
              <a:t>interactie</a:t>
            </a:r>
            <a:r>
              <a:rPr lang="en-US" sz="1400" dirty="0">
                <a:solidFill>
                  <a:srgbClr val="FFFFFF"/>
                </a:solidFill>
              </a:rPr>
              <a:t> van Hollands, </a:t>
            </a:r>
            <a:r>
              <a:rPr lang="en-US" sz="1400" dirty="0" err="1">
                <a:solidFill>
                  <a:srgbClr val="FFFFFF"/>
                </a:solidFill>
              </a:rPr>
              <a:t>Standaardnederlands</a:t>
            </a:r>
            <a:r>
              <a:rPr lang="en-US" sz="1400" dirty="0">
                <a:solidFill>
                  <a:srgbClr val="FFFFFF"/>
                </a:solidFill>
              </a:rPr>
              <a:t>, Hottentots </a:t>
            </a:r>
            <a:r>
              <a:rPr lang="en-US" sz="1400" dirty="0" err="1">
                <a:solidFill>
                  <a:srgbClr val="FFFFFF"/>
                </a:solidFill>
              </a:rPr>
              <a:t>en</a:t>
            </a:r>
            <a:r>
              <a:rPr lang="en-US" sz="1400" dirty="0">
                <a:solidFill>
                  <a:srgbClr val="FFFFFF"/>
                </a:solidFill>
              </a:rPr>
              <a:t> </a:t>
            </a:r>
            <a:r>
              <a:rPr lang="en-US" sz="1400" dirty="0" err="1">
                <a:solidFill>
                  <a:srgbClr val="FFFFFF"/>
                </a:solidFill>
              </a:rPr>
              <a:t>slaventalen</a:t>
            </a:r>
            <a:r>
              <a:rPr lang="en-US" sz="1400" dirty="0">
                <a:solidFill>
                  <a:srgbClr val="FFFFFF"/>
                </a:solidFill>
              </a:rPr>
              <a:t> </a:t>
            </a:r>
            <a:r>
              <a:rPr lang="en-US" sz="1400" dirty="0" err="1">
                <a:solidFill>
                  <a:srgbClr val="FFFFFF"/>
                </a:solidFill>
              </a:rPr>
              <a:t>als</a:t>
            </a:r>
            <a:r>
              <a:rPr lang="en-US" sz="1400" dirty="0">
                <a:solidFill>
                  <a:srgbClr val="FFFFFF"/>
                </a:solidFill>
              </a:rPr>
              <a:t> </a:t>
            </a:r>
            <a:r>
              <a:rPr lang="en-US" sz="1400" dirty="0" err="1">
                <a:solidFill>
                  <a:srgbClr val="FFFFFF"/>
                </a:solidFill>
              </a:rPr>
              <a:t>Maleis</a:t>
            </a:r>
            <a:r>
              <a:rPr lang="en-US" sz="1400" dirty="0">
                <a:solidFill>
                  <a:srgbClr val="FFFFFF"/>
                </a:solidFill>
              </a:rPr>
              <a:t> </a:t>
            </a:r>
            <a:r>
              <a:rPr lang="en-US" sz="1400" dirty="0" err="1">
                <a:solidFill>
                  <a:srgbClr val="FFFFFF"/>
                </a:solidFill>
              </a:rPr>
              <a:t>en</a:t>
            </a:r>
            <a:r>
              <a:rPr lang="en-US" sz="1400" dirty="0">
                <a:solidFill>
                  <a:srgbClr val="FFFFFF"/>
                </a:solidFill>
              </a:rPr>
              <a:t> </a:t>
            </a:r>
            <a:r>
              <a:rPr lang="en-US" sz="1400" dirty="0" err="1">
                <a:solidFill>
                  <a:srgbClr val="FFFFFF"/>
                </a:solidFill>
              </a:rPr>
              <a:t>Portugees</a:t>
            </a:r>
            <a:r>
              <a:rPr lang="en-US" sz="1400" dirty="0">
                <a:solidFill>
                  <a:srgbClr val="FFFFFF"/>
                </a:solidFill>
              </a:rPr>
              <a:t> </a:t>
            </a:r>
            <a:r>
              <a:rPr lang="en-US" sz="1400" dirty="0" err="1">
                <a:solidFill>
                  <a:srgbClr val="FFFFFF"/>
                </a:solidFill>
              </a:rPr>
              <a:t>ontstond</a:t>
            </a:r>
            <a:r>
              <a:rPr lang="en-US" sz="1400" dirty="0">
                <a:solidFill>
                  <a:srgbClr val="FFFFFF"/>
                </a:solidFill>
              </a:rPr>
              <a:t> het Afrikaans, </a:t>
            </a:r>
            <a:r>
              <a:rPr lang="en-US" sz="1400" dirty="0" err="1">
                <a:solidFill>
                  <a:srgbClr val="FFFFFF"/>
                </a:solidFill>
              </a:rPr>
              <a:t>dat</a:t>
            </a:r>
            <a:r>
              <a:rPr lang="en-US" sz="1400" dirty="0">
                <a:solidFill>
                  <a:srgbClr val="FFFFFF"/>
                </a:solidFill>
              </a:rPr>
              <a:t> </a:t>
            </a:r>
            <a:r>
              <a:rPr lang="en-US" sz="1400" dirty="0" err="1">
                <a:solidFill>
                  <a:srgbClr val="FFFFFF"/>
                </a:solidFill>
              </a:rPr>
              <a:t>gestandaardiseerd</a:t>
            </a:r>
            <a:r>
              <a:rPr lang="en-US" sz="1400" dirty="0">
                <a:solidFill>
                  <a:srgbClr val="FFFFFF"/>
                </a:solidFill>
              </a:rPr>
              <a:t> </a:t>
            </a:r>
            <a:r>
              <a:rPr lang="en-US" sz="1400" dirty="0" err="1">
                <a:solidFill>
                  <a:srgbClr val="FFFFFF"/>
                </a:solidFill>
              </a:rPr>
              <a:t>werd</a:t>
            </a:r>
            <a:r>
              <a:rPr lang="en-US" sz="1400" dirty="0">
                <a:solidFill>
                  <a:srgbClr val="FFFFFF"/>
                </a:solidFill>
              </a:rPr>
              <a:t> </a:t>
            </a:r>
            <a:r>
              <a:rPr lang="en-US" sz="1400" dirty="0" err="1">
                <a:solidFill>
                  <a:srgbClr val="FFFFFF"/>
                </a:solidFill>
              </a:rPr>
              <a:t>en</a:t>
            </a:r>
            <a:r>
              <a:rPr lang="en-US" sz="1400" dirty="0">
                <a:solidFill>
                  <a:srgbClr val="FFFFFF"/>
                </a:solidFill>
              </a:rPr>
              <a:t> het </a:t>
            </a:r>
            <a:r>
              <a:rPr lang="en-US" sz="1400" dirty="0" err="1">
                <a:solidFill>
                  <a:srgbClr val="FFFFFF"/>
                </a:solidFill>
              </a:rPr>
              <a:t>Standaardnederlands</a:t>
            </a:r>
            <a:r>
              <a:rPr lang="en-US" sz="1400" dirty="0">
                <a:solidFill>
                  <a:srgbClr val="FFFFFF"/>
                </a:solidFill>
              </a:rPr>
              <a:t> </a:t>
            </a:r>
            <a:r>
              <a:rPr lang="en-US" sz="1400" dirty="0" err="1">
                <a:solidFill>
                  <a:srgbClr val="FFFFFF"/>
                </a:solidFill>
              </a:rPr>
              <a:t>verdrong</a:t>
            </a:r>
            <a:r>
              <a:rPr lang="en-US" sz="1400" dirty="0">
                <a:solidFill>
                  <a:srgbClr val="FFFFFF"/>
                </a:solidFill>
              </a:rPr>
              <a:t>.</a:t>
            </a:r>
            <a:endParaRPr lang="en-US" sz="1400" b="1" dirty="0">
              <a:solidFill>
                <a:srgbClr val="FFFFFF"/>
              </a:solidFill>
            </a:endParaRPr>
          </a:p>
          <a:p>
            <a:pPr>
              <a:lnSpc>
                <a:spcPct val="90000"/>
              </a:lnSpc>
              <a:spcAft>
                <a:spcPts val="600"/>
              </a:spcAft>
              <a:buClr>
                <a:schemeClr val="accent1"/>
              </a:buClr>
            </a:pPr>
            <a:r>
              <a:rPr lang="en-US" sz="1400" dirty="0">
                <a:solidFill>
                  <a:srgbClr val="FFFFFF"/>
                </a:solidFill>
              </a:rPr>
              <a:t>De </a:t>
            </a:r>
            <a:r>
              <a:rPr lang="en-US" sz="1400" dirty="0" err="1">
                <a:solidFill>
                  <a:srgbClr val="FFFFFF"/>
                </a:solidFill>
              </a:rPr>
              <a:t>meeste</a:t>
            </a:r>
            <a:r>
              <a:rPr lang="en-US" sz="1400" dirty="0">
                <a:solidFill>
                  <a:srgbClr val="FFFFFF"/>
                </a:solidFill>
              </a:rPr>
              <a:t> </a:t>
            </a:r>
            <a:r>
              <a:rPr lang="en-US" sz="1400" dirty="0" err="1">
                <a:solidFill>
                  <a:srgbClr val="FFFFFF"/>
                </a:solidFill>
              </a:rPr>
              <a:t>slaven</a:t>
            </a:r>
            <a:r>
              <a:rPr lang="en-US" sz="1400" dirty="0">
                <a:solidFill>
                  <a:srgbClr val="FFFFFF"/>
                </a:solidFill>
              </a:rPr>
              <a:t> </a:t>
            </a:r>
            <a:r>
              <a:rPr lang="en-US" sz="1400" dirty="0" err="1">
                <a:solidFill>
                  <a:srgbClr val="FFFFFF"/>
                </a:solidFill>
              </a:rPr>
              <a:t>rond</a:t>
            </a:r>
            <a:r>
              <a:rPr lang="en-US" sz="1400" dirty="0">
                <a:solidFill>
                  <a:srgbClr val="FFFFFF"/>
                </a:solidFill>
              </a:rPr>
              <a:t> de </a:t>
            </a:r>
            <a:r>
              <a:rPr lang="en-US" sz="1400" dirty="0" err="1">
                <a:solidFill>
                  <a:srgbClr val="FFFFFF"/>
                </a:solidFill>
              </a:rPr>
              <a:t>Kaap</a:t>
            </a:r>
            <a:r>
              <a:rPr lang="en-US" sz="1400" dirty="0">
                <a:solidFill>
                  <a:srgbClr val="FFFFFF"/>
                </a:solidFill>
              </a:rPr>
              <a:t> </a:t>
            </a:r>
            <a:r>
              <a:rPr lang="en-US" sz="1400" dirty="0" err="1">
                <a:solidFill>
                  <a:srgbClr val="FFFFFF"/>
                </a:solidFill>
              </a:rPr>
              <a:t>spraken</a:t>
            </a:r>
            <a:r>
              <a:rPr lang="en-US" sz="1400" dirty="0">
                <a:solidFill>
                  <a:srgbClr val="FFFFFF"/>
                </a:solidFill>
              </a:rPr>
              <a:t> </a:t>
            </a:r>
            <a:r>
              <a:rPr lang="en-US" sz="1400" dirty="0" err="1">
                <a:solidFill>
                  <a:srgbClr val="FFFFFF"/>
                </a:solidFill>
              </a:rPr>
              <a:t>Maleis</a:t>
            </a:r>
            <a:r>
              <a:rPr lang="en-US" sz="1400" dirty="0">
                <a:solidFill>
                  <a:srgbClr val="FFFFFF"/>
                </a:solidFill>
              </a:rPr>
              <a:t> of </a:t>
            </a:r>
            <a:r>
              <a:rPr lang="en-US" sz="1400" dirty="0" err="1">
                <a:solidFill>
                  <a:srgbClr val="FFFFFF"/>
                </a:solidFill>
              </a:rPr>
              <a:t>een</a:t>
            </a:r>
            <a:r>
              <a:rPr lang="en-US" sz="1400" dirty="0">
                <a:solidFill>
                  <a:srgbClr val="FFFFFF"/>
                </a:solidFill>
              </a:rPr>
              <a:t> </a:t>
            </a:r>
            <a:r>
              <a:rPr lang="en-US" sz="1400" dirty="0" err="1">
                <a:solidFill>
                  <a:srgbClr val="FFFFFF"/>
                </a:solidFill>
              </a:rPr>
              <a:t>vorm</a:t>
            </a:r>
            <a:r>
              <a:rPr lang="en-US" sz="1400" dirty="0">
                <a:solidFill>
                  <a:srgbClr val="FFFFFF"/>
                </a:solidFill>
              </a:rPr>
              <a:t> van </a:t>
            </a:r>
            <a:r>
              <a:rPr lang="en-US" sz="1400" dirty="0" err="1">
                <a:solidFill>
                  <a:srgbClr val="FFFFFF"/>
                </a:solidFill>
              </a:rPr>
              <a:t>gecreoliseerd</a:t>
            </a:r>
            <a:r>
              <a:rPr lang="en-US" sz="1400" dirty="0">
                <a:solidFill>
                  <a:srgbClr val="FFFFFF"/>
                </a:solidFill>
              </a:rPr>
              <a:t> </a:t>
            </a:r>
            <a:r>
              <a:rPr lang="en-US" sz="1400" dirty="0" err="1">
                <a:solidFill>
                  <a:srgbClr val="FFFFFF"/>
                </a:solidFill>
              </a:rPr>
              <a:t>Portugees</a:t>
            </a:r>
            <a:r>
              <a:rPr lang="en-US" sz="1400" dirty="0">
                <a:solidFill>
                  <a:srgbClr val="FFFFFF"/>
                </a:solidFill>
              </a:rPr>
              <a:t>, maar al in 1685 </a:t>
            </a:r>
            <a:r>
              <a:rPr lang="en-US" sz="1400" dirty="0" err="1">
                <a:solidFill>
                  <a:srgbClr val="FFFFFF"/>
                </a:solidFill>
              </a:rPr>
              <a:t>wordt</a:t>
            </a:r>
            <a:r>
              <a:rPr lang="en-US" sz="1400" dirty="0">
                <a:solidFill>
                  <a:srgbClr val="FFFFFF"/>
                </a:solidFill>
              </a:rPr>
              <a:t> het Hollands de </a:t>
            </a:r>
            <a:r>
              <a:rPr lang="en-US" sz="1400" dirty="0" err="1">
                <a:solidFill>
                  <a:srgbClr val="FFFFFF"/>
                </a:solidFill>
              </a:rPr>
              <a:t>dagelijkse</a:t>
            </a:r>
            <a:r>
              <a:rPr lang="en-US" sz="1400" dirty="0">
                <a:solidFill>
                  <a:srgbClr val="FFFFFF"/>
                </a:solidFill>
              </a:rPr>
              <a:t> </a:t>
            </a:r>
            <a:r>
              <a:rPr lang="en-US" sz="1400" dirty="0" err="1">
                <a:solidFill>
                  <a:srgbClr val="FFFFFF"/>
                </a:solidFill>
              </a:rPr>
              <a:t>omgangstaal</a:t>
            </a:r>
            <a:r>
              <a:rPr lang="en-US" sz="1400" dirty="0">
                <a:solidFill>
                  <a:srgbClr val="FFFFFF"/>
                </a:solidFill>
              </a:rPr>
              <a:t>.</a:t>
            </a:r>
          </a:p>
          <a:p>
            <a:pPr>
              <a:lnSpc>
                <a:spcPct val="90000"/>
              </a:lnSpc>
              <a:spcAft>
                <a:spcPts val="600"/>
              </a:spcAft>
              <a:buClr>
                <a:schemeClr val="accent1"/>
              </a:buClr>
            </a:pPr>
            <a:endParaRPr lang="en-US" sz="1400" dirty="0">
              <a:solidFill>
                <a:srgbClr val="FFFFFF"/>
              </a:solidFill>
            </a:endParaRPr>
          </a:p>
          <a:p>
            <a:pPr>
              <a:lnSpc>
                <a:spcPct val="90000"/>
              </a:lnSpc>
              <a:spcAft>
                <a:spcPts val="600"/>
              </a:spcAft>
              <a:buClr>
                <a:schemeClr val="accent1"/>
              </a:buClr>
            </a:pPr>
            <a:r>
              <a:rPr lang="en-US" sz="1400" b="1" dirty="0">
                <a:solidFill>
                  <a:srgbClr val="FFFFFF"/>
                </a:solidFill>
              </a:rPr>
              <a:t>Khoisan</a:t>
            </a:r>
            <a:r>
              <a:rPr lang="en-US" sz="1400" dirty="0">
                <a:solidFill>
                  <a:srgbClr val="FFFFFF"/>
                </a:solidFill>
              </a:rPr>
              <a:t> of </a:t>
            </a:r>
            <a:r>
              <a:rPr lang="en-US" sz="1400" b="1" dirty="0" err="1">
                <a:solidFill>
                  <a:srgbClr val="FFFFFF"/>
                </a:solidFill>
              </a:rPr>
              <a:t>Khoisanvolken</a:t>
            </a:r>
            <a:r>
              <a:rPr lang="en-US" sz="1400" dirty="0">
                <a:solidFill>
                  <a:srgbClr val="FFFFFF"/>
                </a:solidFill>
              </a:rPr>
              <a:t> is de </a:t>
            </a:r>
            <a:r>
              <a:rPr lang="en-US" sz="1400" dirty="0" err="1">
                <a:solidFill>
                  <a:srgbClr val="FFFFFF"/>
                </a:solidFill>
              </a:rPr>
              <a:t>verzamelnaam</a:t>
            </a:r>
            <a:r>
              <a:rPr lang="en-US" sz="1400" dirty="0">
                <a:solidFill>
                  <a:srgbClr val="FFFFFF"/>
                </a:solidFill>
              </a:rPr>
              <a:t> </a:t>
            </a:r>
            <a:r>
              <a:rPr lang="en-US" sz="1400" dirty="0" err="1">
                <a:solidFill>
                  <a:srgbClr val="FFFFFF"/>
                </a:solidFill>
              </a:rPr>
              <a:t>voor</a:t>
            </a:r>
            <a:r>
              <a:rPr lang="en-US" sz="1400" dirty="0">
                <a:solidFill>
                  <a:srgbClr val="FFFFFF"/>
                </a:solidFill>
              </a:rPr>
              <a:t> Khoikhoi- </a:t>
            </a:r>
            <a:r>
              <a:rPr lang="en-US" sz="1400" dirty="0" err="1">
                <a:solidFill>
                  <a:srgbClr val="FFFFFF"/>
                </a:solidFill>
              </a:rPr>
              <a:t>en</a:t>
            </a:r>
            <a:r>
              <a:rPr lang="en-US" sz="1400" dirty="0">
                <a:solidFill>
                  <a:srgbClr val="FFFFFF"/>
                </a:solidFill>
              </a:rPr>
              <a:t> San-</a:t>
            </a:r>
            <a:r>
              <a:rPr lang="en-US" sz="1400" dirty="0" err="1">
                <a:solidFill>
                  <a:srgbClr val="FFFFFF"/>
                </a:solidFill>
              </a:rPr>
              <a:t>bevolkingsgroepen</a:t>
            </a:r>
            <a:r>
              <a:rPr lang="en-US" sz="1400" dirty="0">
                <a:solidFill>
                  <a:srgbClr val="FFFFFF"/>
                </a:solidFill>
              </a:rPr>
              <a:t> van </a:t>
            </a:r>
            <a:r>
              <a:rPr lang="en-US" sz="1400" dirty="0" err="1">
                <a:solidFill>
                  <a:srgbClr val="FFFFFF"/>
                </a:solidFill>
              </a:rPr>
              <a:t>zuidelijk</a:t>
            </a:r>
            <a:r>
              <a:rPr lang="en-US" sz="1400" dirty="0">
                <a:solidFill>
                  <a:srgbClr val="FFFFFF"/>
                </a:solidFill>
              </a:rPr>
              <a:t> Afrika.  De Khoikhoi </a:t>
            </a:r>
            <a:r>
              <a:rPr lang="en-US" sz="1400" dirty="0" err="1">
                <a:solidFill>
                  <a:srgbClr val="FFFFFF"/>
                </a:solidFill>
              </a:rPr>
              <a:t>en</a:t>
            </a:r>
            <a:r>
              <a:rPr lang="en-US" sz="1400" dirty="0">
                <a:solidFill>
                  <a:srgbClr val="FFFFFF"/>
                </a:solidFill>
              </a:rPr>
              <a:t> de San </a:t>
            </a:r>
            <a:r>
              <a:rPr lang="en-US" sz="1400" dirty="0" err="1">
                <a:solidFill>
                  <a:srgbClr val="FFFFFF"/>
                </a:solidFill>
              </a:rPr>
              <a:t>spreken</a:t>
            </a:r>
            <a:r>
              <a:rPr lang="en-US" sz="1400" dirty="0">
                <a:solidFill>
                  <a:srgbClr val="FFFFFF"/>
                </a:solidFill>
              </a:rPr>
              <a:t> </a:t>
            </a:r>
            <a:r>
              <a:rPr lang="en-US" sz="1400" dirty="0" err="1">
                <a:solidFill>
                  <a:srgbClr val="FFFFFF"/>
                </a:solidFill>
              </a:rPr>
              <a:t>aan</a:t>
            </a:r>
            <a:r>
              <a:rPr lang="en-US" sz="1400" dirty="0">
                <a:solidFill>
                  <a:srgbClr val="FFFFFF"/>
                </a:solidFill>
              </a:rPr>
              <a:t> </a:t>
            </a:r>
            <a:r>
              <a:rPr lang="en-US" sz="1400" dirty="0" err="1">
                <a:solidFill>
                  <a:srgbClr val="FFFFFF"/>
                </a:solidFill>
              </a:rPr>
              <a:t>elkaar</a:t>
            </a:r>
            <a:r>
              <a:rPr lang="en-US" sz="1400" dirty="0">
                <a:solidFill>
                  <a:srgbClr val="FFFFFF"/>
                </a:solidFill>
              </a:rPr>
              <a:t> </a:t>
            </a:r>
            <a:r>
              <a:rPr lang="en-US" sz="1400" dirty="0" err="1">
                <a:solidFill>
                  <a:srgbClr val="FFFFFF"/>
                </a:solidFill>
              </a:rPr>
              <a:t>verwante</a:t>
            </a:r>
            <a:r>
              <a:rPr lang="en-US" sz="1400" dirty="0">
                <a:solidFill>
                  <a:srgbClr val="FFFFFF"/>
                </a:solidFill>
              </a:rPr>
              <a:t> </a:t>
            </a:r>
            <a:r>
              <a:rPr lang="en-US" sz="1400" dirty="0" err="1">
                <a:solidFill>
                  <a:srgbClr val="FFFFFF"/>
                </a:solidFill>
              </a:rPr>
              <a:t>talen</a:t>
            </a:r>
            <a:r>
              <a:rPr lang="en-US" sz="1400" dirty="0">
                <a:solidFill>
                  <a:srgbClr val="FFFFFF"/>
                </a:solidFill>
              </a:rPr>
              <a:t> die </a:t>
            </a:r>
            <a:r>
              <a:rPr lang="en-US" sz="1400" dirty="0" err="1">
                <a:solidFill>
                  <a:srgbClr val="FFFFFF"/>
                </a:solidFill>
              </a:rPr>
              <a:t>zich</a:t>
            </a:r>
            <a:r>
              <a:rPr lang="en-US" sz="1400" dirty="0">
                <a:solidFill>
                  <a:srgbClr val="FFFFFF"/>
                </a:solidFill>
              </a:rPr>
              <a:t> </a:t>
            </a:r>
            <a:r>
              <a:rPr lang="en-US" sz="1400" dirty="0" err="1">
                <a:solidFill>
                  <a:srgbClr val="FFFFFF"/>
                </a:solidFill>
              </a:rPr>
              <a:t>kenmerken</a:t>
            </a:r>
            <a:r>
              <a:rPr lang="en-US" sz="1400" dirty="0">
                <a:solidFill>
                  <a:srgbClr val="FFFFFF"/>
                </a:solidFill>
              </a:rPr>
              <a:t> door clicks.</a:t>
            </a:r>
          </a:p>
          <a:p>
            <a:pPr>
              <a:lnSpc>
                <a:spcPct val="90000"/>
              </a:lnSpc>
              <a:spcAft>
                <a:spcPts val="600"/>
              </a:spcAft>
              <a:buClr>
                <a:schemeClr val="accent1"/>
              </a:buClr>
            </a:pPr>
            <a:r>
              <a:rPr lang="en-US" sz="1400" i="1" dirty="0">
                <a:solidFill>
                  <a:srgbClr val="FFFFFF"/>
                </a:solidFill>
              </a:rPr>
              <a:t>Khoikhoi: </a:t>
            </a:r>
            <a:r>
              <a:rPr lang="en-US" sz="1400" i="1" dirty="0" err="1">
                <a:solidFill>
                  <a:srgbClr val="FFFFFF"/>
                </a:solidFill>
              </a:rPr>
              <a:t>vroeger</a:t>
            </a:r>
            <a:r>
              <a:rPr lang="en-US" sz="1400" i="1" dirty="0">
                <a:solidFill>
                  <a:srgbClr val="FFFFFF"/>
                </a:solidFill>
              </a:rPr>
              <a:t> </a:t>
            </a:r>
            <a:r>
              <a:rPr lang="en-US" sz="1400" i="1" dirty="0" err="1">
                <a:solidFill>
                  <a:srgbClr val="FFFFFF"/>
                </a:solidFill>
              </a:rPr>
              <a:t>Hottentotten</a:t>
            </a:r>
            <a:r>
              <a:rPr lang="en-US" sz="1400" i="1" dirty="0">
                <a:solidFill>
                  <a:srgbClr val="FFFFFF"/>
                </a:solidFill>
              </a:rPr>
              <a:t>. </a:t>
            </a:r>
          </a:p>
          <a:p>
            <a:pPr>
              <a:lnSpc>
                <a:spcPct val="90000"/>
              </a:lnSpc>
              <a:spcAft>
                <a:spcPts val="600"/>
              </a:spcAft>
              <a:buClr>
                <a:schemeClr val="accent1"/>
              </a:buClr>
            </a:pPr>
            <a:r>
              <a:rPr lang="en-US" sz="1400" i="1" dirty="0">
                <a:solidFill>
                  <a:srgbClr val="FFFFFF"/>
                </a:solidFill>
              </a:rPr>
              <a:t>San: </a:t>
            </a:r>
            <a:r>
              <a:rPr lang="en-US" sz="1400" i="1" dirty="0" err="1">
                <a:solidFill>
                  <a:srgbClr val="FFFFFF"/>
                </a:solidFill>
              </a:rPr>
              <a:t>Bosjesmannen</a:t>
            </a:r>
            <a:endParaRPr lang="en-US" sz="1400" i="1" dirty="0">
              <a:solidFill>
                <a:srgbClr val="FFFFFF"/>
              </a:solidFill>
            </a:endParaRPr>
          </a:p>
          <a:p>
            <a:pPr>
              <a:lnSpc>
                <a:spcPct val="90000"/>
              </a:lnSpc>
              <a:spcAft>
                <a:spcPts val="600"/>
              </a:spcAft>
              <a:buClr>
                <a:schemeClr val="accent1"/>
              </a:buClr>
            </a:pPr>
            <a:endParaRPr lang="en-US" sz="1400" dirty="0">
              <a:solidFill>
                <a:srgbClr val="FFFFFF"/>
              </a:solidFill>
            </a:endParaRPr>
          </a:p>
          <a:p>
            <a:pPr>
              <a:lnSpc>
                <a:spcPct val="90000"/>
              </a:lnSpc>
              <a:spcAft>
                <a:spcPts val="600"/>
              </a:spcAft>
              <a:buClr>
                <a:schemeClr val="accent1"/>
              </a:buClr>
            </a:pPr>
            <a:endParaRPr lang="en-US" sz="1400" dirty="0">
              <a:solidFill>
                <a:srgbClr val="FFFFFF"/>
              </a:solidFill>
            </a:endParaRPr>
          </a:p>
        </p:txBody>
      </p:sp>
      <p:sp>
        <p:nvSpPr>
          <p:cNvPr id="5" name="CasellaDiTesto 4">
            <a:extLst>
              <a:ext uri="{FF2B5EF4-FFF2-40B4-BE49-F238E27FC236}">
                <a16:creationId xmlns:a16="http://schemas.microsoft.com/office/drawing/2014/main" id="{E257868A-C961-DBF3-3DC2-E576F69D74C6}"/>
              </a:ext>
            </a:extLst>
          </p:cNvPr>
          <p:cNvSpPr txBox="1"/>
          <p:nvPr/>
        </p:nvSpPr>
        <p:spPr>
          <a:xfrm>
            <a:off x="591892" y="5200679"/>
            <a:ext cx="6063916" cy="830997"/>
          </a:xfrm>
          <a:prstGeom prst="rect">
            <a:avLst/>
          </a:prstGeom>
          <a:noFill/>
        </p:spPr>
        <p:txBody>
          <a:bodyPr wrap="square" rtlCol="0">
            <a:spAutoFit/>
          </a:bodyPr>
          <a:lstStyle/>
          <a:p>
            <a:r>
              <a:rPr lang="en-US" sz="2400" b="1" dirty="0" err="1">
                <a:solidFill>
                  <a:srgbClr val="FFFFFF"/>
                </a:solidFill>
              </a:rPr>
              <a:t>Ontstaansgeschiedenis</a:t>
            </a:r>
            <a:r>
              <a:rPr lang="en-US" sz="2400" b="1" dirty="0">
                <a:solidFill>
                  <a:srgbClr val="FFFFFF"/>
                </a:solidFill>
              </a:rPr>
              <a:t> van het Afrikaans</a:t>
            </a:r>
            <a:endParaRPr lang="en-US" sz="2400" dirty="0">
              <a:solidFill>
                <a:srgbClr val="FFFFFF"/>
              </a:solidFill>
            </a:endParaRPr>
          </a:p>
          <a:p>
            <a:endParaRPr lang="it-IT" sz="2400" dirty="0"/>
          </a:p>
        </p:txBody>
      </p:sp>
    </p:spTree>
    <p:extLst>
      <p:ext uri="{BB962C8B-B14F-4D97-AF65-F5344CB8AC3E}">
        <p14:creationId xmlns:p14="http://schemas.microsoft.com/office/powerpoint/2010/main" val="637906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31" name="Straight Connector 1030">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33" name="Rectangle 1032">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11453BF-1F1A-3340-A08E-CD04A44B6BB1}"/>
              </a:ext>
            </a:extLst>
          </p:cNvPr>
          <p:cNvSpPr>
            <a:spLocks noGrp="1"/>
          </p:cNvSpPr>
          <p:nvPr>
            <p:ph type="title"/>
          </p:nvPr>
        </p:nvSpPr>
        <p:spPr>
          <a:xfrm>
            <a:off x="573024" y="4608575"/>
            <a:ext cx="5242560" cy="1765715"/>
          </a:xfrm>
        </p:spPr>
        <p:txBody>
          <a:bodyPr vert="horz" lIns="91440" tIns="45720" rIns="91440" bIns="45720" rtlCol="0" anchor="ctr">
            <a:normAutofit/>
          </a:bodyPr>
          <a:lstStyle/>
          <a:p>
            <a:pPr algn="r"/>
            <a:r>
              <a:rPr lang="en-US" sz="4400">
                <a:solidFill>
                  <a:srgbClr val="FFFFFF"/>
                </a:solidFill>
              </a:rPr>
              <a:t>(cool Afrikaans poem)</a:t>
            </a:r>
            <a:br>
              <a:rPr lang="en-US" sz="4400">
                <a:solidFill>
                  <a:srgbClr val="FFFFFF"/>
                </a:solidFill>
              </a:rPr>
            </a:br>
            <a:r>
              <a:rPr lang="en-US" sz="4400" b="1">
                <a:solidFill>
                  <a:srgbClr val="FFFFFF"/>
                </a:solidFill>
              </a:rPr>
              <a:t>Breyten Breytenbach</a:t>
            </a:r>
            <a:br>
              <a:rPr lang="en-US" sz="4400">
                <a:solidFill>
                  <a:srgbClr val="FFFFFF"/>
                </a:solidFill>
              </a:rPr>
            </a:br>
            <a:endParaRPr lang="en-US" sz="4400">
              <a:solidFill>
                <a:srgbClr val="FFFFFF"/>
              </a:solidFill>
            </a:endParaRPr>
          </a:p>
        </p:txBody>
      </p:sp>
      <p:pic>
        <p:nvPicPr>
          <p:cNvPr id="1026" name="Picture 2" descr="écrivain et poète français Breyten Breytenbach à Paris en 1983, France.">
            <a:extLst>
              <a:ext uri="{FF2B5EF4-FFF2-40B4-BE49-F238E27FC236}">
                <a16:creationId xmlns:a16="http://schemas.microsoft.com/office/drawing/2014/main" id="{81B10E7B-790B-F445-9384-AE3EAAD10C41}"/>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3735" r="2" b="2"/>
          <a:stretch/>
        </p:blipFill>
        <p:spPr bwMode="auto">
          <a:xfrm>
            <a:off x="327547" y="321733"/>
            <a:ext cx="5688020" cy="3899748"/>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5A3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egnaposto testo 3">
            <a:extLst>
              <a:ext uri="{FF2B5EF4-FFF2-40B4-BE49-F238E27FC236}">
                <a16:creationId xmlns:a16="http://schemas.microsoft.com/office/drawing/2014/main" id="{DF353348-DD9F-584B-9E9E-AD7596244B52}"/>
              </a:ext>
            </a:extLst>
          </p:cNvPr>
          <p:cNvSpPr>
            <a:spLocks noGrp="1"/>
          </p:cNvSpPr>
          <p:nvPr>
            <p:ph type="body" sz="half" idx="2"/>
          </p:nvPr>
        </p:nvSpPr>
        <p:spPr>
          <a:xfrm>
            <a:off x="6661065" y="974875"/>
            <a:ext cx="4724573" cy="4852362"/>
          </a:xfrm>
        </p:spPr>
        <p:txBody>
          <a:bodyPr vert="horz" lIns="45720" tIns="45720" rIns="45720" bIns="45720" rtlCol="0" anchor="ctr">
            <a:normAutofit/>
          </a:bodyPr>
          <a:lstStyle/>
          <a:p>
            <a:pPr>
              <a:lnSpc>
                <a:spcPct val="90000"/>
              </a:lnSpc>
            </a:pPr>
            <a:r>
              <a:rPr lang="en-US" sz="2000" dirty="0">
                <a:solidFill>
                  <a:srgbClr val="FFFFFF"/>
                </a:solidFill>
              </a:rPr>
              <a:t>Mag die </a:t>
            </a:r>
            <a:r>
              <a:rPr lang="en-US" sz="2000" dirty="0" err="1">
                <a:solidFill>
                  <a:srgbClr val="FFFFFF"/>
                </a:solidFill>
              </a:rPr>
              <a:t>bome</a:t>
            </a:r>
            <a:r>
              <a:rPr lang="en-US" sz="2000" dirty="0">
                <a:solidFill>
                  <a:srgbClr val="FFFFFF"/>
                </a:solidFill>
              </a:rPr>
              <a:t> </a:t>
            </a:r>
            <a:r>
              <a:rPr lang="en-US" sz="2000" dirty="0" err="1">
                <a:solidFill>
                  <a:srgbClr val="FFFFFF"/>
                </a:solidFill>
              </a:rPr>
              <a:t>groen</a:t>
            </a:r>
            <a:r>
              <a:rPr lang="en-US" sz="2000" dirty="0">
                <a:solidFill>
                  <a:srgbClr val="FFFFFF"/>
                </a:solidFill>
              </a:rPr>
              <a:t> </a:t>
            </a:r>
            <a:r>
              <a:rPr lang="en-US" sz="2000" dirty="0" err="1">
                <a:solidFill>
                  <a:srgbClr val="FFFFFF"/>
                </a:solidFill>
              </a:rPr>
              <a:t>bly</a:t>
            </a:r>
            <a:endParaRPr lang="en-US" sz="2000" dirty="0">
              <a:solidFill>
                <a:srgbClr val="FFFFFF"/>
              </a:solidFill>
            </a:endParaRPr>
          </a:p>
          <a:p>
            <a:pPr>
              <a:lnSpc>
                <a:spcPct val="90000"/>
              </a:lnSpc>
            </a:pPr>
            <a:r>
              <a:rPr lang="en-US" sz="2000" dirty="0" err="1">
                <a:solidFill>
                  <a:srgbClr val="FFFFFF"/>
                </a:solidFill>
              </a:rPr>
              <a:t>en</a:t>
            </a:r>
            <a:r>
              <a:rPr lang="en-US" sz="2000" dirty="0">
                <a:solidFill>
                  <a:srgbClr val="FFFFFF"/>
                </a:solidFill>
              </a:rPr>
              <a:t> die </a:t>
            </a:r>
            <a:r>
              <a:rPr lang="en-US" sz="2000" dirty="0" err="1">
                <a:solidFill>
                  <a:srgbClr val="FFFFFF"/>
                </a:solidFill>
              </a:rPr>
              <a:t>sterre</a:t>
            </a:r>
            <a:r>
              <a:rPr lang="en-US" sz="2000" dirty="0">
                <a:solidFill>
                  <a:srgbClr val="FFFFFF"/>
                </a:solidFill>
              </a:rPr>
              <a:t> wit,</a:t>
            </a:r>
          </a:p>
          <a:p>
            <a:pPr>
              <a:lnSpc>
                <a:spcPct val="90000"/>
              </a:lnSpc>
            </a:pPr>
            <a:r>
              <a:rPr lang="en-US" sz="2000" dirty="0" err="1">
                <a:solidFill>
                  <a:srgbClr val="FFFFFF"/>
                </a:solidFill>
              </a:rPr>
              <a:t>en</a:t>
            </a:r>
            <a:r>
              <a:rPr lang="en-US" sz="2000" dirty="0">
                <a:solidFill>
                  <a:srgbClr val="FFFFFF"/>
                </a:solidFill>
              </a:rPr>
              <a:t> mag </a:t>
            </a:r>
            <a:r>
              <a:rPr lang="en-US" sz="2000" dirty="0" err="1">
                <a:solidFill>
                  <a:srgbClr val="FFFFFF"/>
                </a:solidFill>
              </a:rPr>
              <a:t>daar</a:t>
            </a:r>
            <a:r>
              <a:rPr lang="en-US" sz="2000" dirty="0">
                <a:solidFill>
                  <a:srgbClr val="FFFFFF"/>
                </a:solidFill>
              </a:rPr>
              <a:t> </a:t>
            </a:r>
            <a:r>
              <a:rPr lang="en-US" sz="2000" dirty="0" err="1">
                <a:solidFill>
                  <a:srgbClr val="FFFFFF"/>
                </a:solidFill>
              </a:rPr>
              <a:t>altyd</a:t>
            </a:r>
            <a:r>
              <a:rPr lang="en-US" sz="2000" dirty="0">
                <a:solidFill>
                  <a:srgbClr val="FFFFFF"/>
                </a:solidFill>
              </a:rPr>
              <a:t> </a:t>
            </a:r>
            <a:r>
              <a:rPr lang="en-US" sz="2000" dirty="0" err="1">
                <a:solidFill>
                  <a:srgbClr val="FFFFFF"/>
                </a:solidFill>
              </a:rPr>
              <a:t>mense</a:t>
            </a:r>
            <a:r>
              <a:rPr lang="en-US" sz="2000" dirty="0">
                <a:solidFill>
                  <a:srgbClr val="FFFFFF"/>
                </a:solidFill>
              </a:rPr>
              <a:t> wees</a:t>
            </a:r>
          </a:p>
          <a:p>
            <a:pPr>
              <a:lnSpc>
                <a:spcPct val="90000"/>
              </a:lnSpc>
            </a:pPr>
            <a:r>
              <a:rPr lang="en-US" sz="2000" dirty="0">
                <a:solidFill>
                  <a:srgbClr val="FFFFFF"/>
                </a:solidFill>
              </a:rPr>
              <a:t>wat </a:t>
            </a:r>
            <a:r>
              <a:rPr lang="en-US" sz="2000" dirty="0" err="1">
                <a:solidFill>
                  <a:srgbClr val="FFFFFF"/>
                </a:solidFill>
              </a:rPr>
              <a:t>mekaar</a:t>
            </a:r>
            <a:r>
              <a:rPr lang="en-US" sz="2000" dirty="0">
                <a:solidFill>
                  <a:srgbClr val="FFFFFF"/>
                </a:solidFill>
              </a:rPr>
              <a:t> sonder </a:t>
            </a:r>
            <a:r>
              <a:rPr lang="en-US" sz="2000" dirty="0" err="1">
                <a:solidFill>
                  <a:srgbClr val="FFFFFF"/>
                </a:solidFill>
              </a:rPr>
              <a:t>skaamte</a:t>
            </a:r>
            <a:endParaRPr lang="en-US" sz="2000" dirty="0">
              <a:solidFill>
                <a:srgbClr val="FFFFFF"/>
              </a:solidFill>
            </a:endParaRPr>
          </a:p>
          <a:p>
            <a:pPr>
              <a:lnSpc>
                <a:spcPct val="90000"/>
              </a:lnSpc>
            </a:pPr>
            <a:r>
              <a:rPr lang="en-US" sz="2000" dirty="0">
                <a:solidFill>
                  <a:srgbClr val="FFFFFF"/>
                </a:solidFill>
              </a:rPr>
              <a:t>in die </a:t>
            </a:r>
            <a:r>
              <a:rPr lang="en-US" sz="2000" dirty="0" err="1">
                <a:solidFill>
                  <a:srgbClr val="FFFFFF"/>
                </a:solidFill>
              </a:rPr>
              <a:t>oë</a:t>
            </a:r>
            <a:r>
              <a:rPr lang="en-US" sz="2000" dirty="0">
                <a:solidFill>
                  <a:srgbClr val="FFFFFF"/>
                </a:solidFill>
              </a:rPr>
              <a:t> </a:t>
            </a:r>
            <a:r>
              <a:rPr lang="en-US" sz="2000" dirty="0" err="1">
                <a:solidFill>
                  <a:srgbClr val="FFFFFF"/>
                </a:solidFill>
              </a:rPr>
              <a:t>kan</a:t>
            </a:r>
            <a:r>
              <a:rPr lang="en-US" sz="2000" dirty="0">
                <a:solidFill>
                  <a:srgbClr val="FFFFFF"/>
                </a:solidFill>
              </a:rPr>
              <a:t> </a:t>
            </a:r>
            <a:r>
              <a:rPr lang="en-US" sz="2000" dirty="0" err="1">
                <a:solidFill>
                  <a:srgbClr val="FFFFFF"/>
                </a:solidFill>
              </a:rPr>
              <a:t>kyk</a:t>
            </a:r>
            <a:r>
              <a:rPr lang="en-US" sz="2000" dirty="0">
                <a:solidFill>
                  <a:srgbClr val="FFFFFF"/>
                </a:solidFill>
              </a:rPr>
              <a:t> –</a:t>
            </a:r>
          </a:p>
          <a:p>
            <a:pPr>
              <a:lnSpc>
                <a:spcPct val="90000"/>
              </a:lnSpc>
            </a:pPr>
            <a:endParaRPr lang="en-US" sz="2000" dirty="0">
              <a:solidFill>
                <a:srgbClr val="FFFFFF"/>
              </a:solidFill>
            </a:endParaRPr>
          </a:p>
          <a:p>
            <a:pPr>
              <a:lnSpc>
                <a:spcPct val="90000"/>
              </a:lnSpc>
            </a:pPr>
            <a:r>
              <a:rPr lang="en-US" sz="2000" dirty="0">
                <a:solidFill>
                  <a:srgbClr val="FFFFFF"/>
                </a:solidFill>
              </a:rPr>
              <a:t>want die </a:t>
            </a:r>
            <a:r>
              <a:rPr lang="en-US" sz="2000" dirty="0" err="1">
                <a:solidFill>
                  <a:srgbClr val="FFFFFF"/>
                </a:solidFill>
              </a:rPr>
              <a:t>lewe</a:t>
            </a:r>
            <a:r>
              <a:rPr lang="en-US" sz="2000" dirty="0">
                <a:solidFill>
                  <a:srgbClr val="FFFFFF"/>
                </a:solidFill>
              </a:rPr>
              <a:t> is ‘n </a:t>
            </a:r>
            <a:r>
              <a:rPr lang="en-US" sz="2000" dirty="0" err="1">
                <a:solidFill>
                  <a:srgbClr val="FFFFFF"/>
                </a:solidFill>
              </a:rPr>
              <a:t>asem</a:t>
            </a:r>
            <a:r>
              <a:rPr lang="en-US" sz="2000" dirty="0">
                <a:solidFill>
                  <a:srgbClr val="FFFFFF"/>
                </a:solidFill>
              </a:rPr>
              <a:t> lank</a:t>
            </a:r>
          </a:p>
          <a:p>
            <a:pPr>
              <a:lnSpc>
                <a:spcPct val="90000"/>
              </a:lnSpc>
            </a:pPr>
            <a:r>
              <a:rPr lang="en-US" sz="2000" dirty="0" err="1">
                <a:solidFill>
                  <a:srgbClr val="FFFFFF"/>
                </a:solidFill>
              </a:rPr>
              <a:t>en</a:t>
            </a:r>
            <a:r>
              <a:rPr lang="en-US" sz="2000" dirty="0">
                <a:solidFill>
                  <a:srgbClr val="FFFFFF"/>
                </a:solidFill>
              </a:rPr>
              <a:t> die </a:t>
            </a:r>
            <a:r>
              <a:rPr lang="en-US" sz="2000" dirty="0" err="1">
                <a:solidFill>
                  <a:srgbClr val="FFFFFF"/>
                </a:solidFill>
              </a:rPr>
              <a:t>sterre</a:t>
            </a:r>
            <a:r>
              <a:rPr lang="en-US" sz="2000" dirty="0">
                <a:solidFill>
                  <a:srgbClr val="FFFFFF"/>
                </a:solidFill>
              </a:rPr>
              <a:t> op die </a:t>
            </a:r>
            <a:r>
              <a:rPr lang="en-US" sz="2000" dirty="0" err="1">
                <a:solidFill>
                  <a:srgbClr val="FFFFFF"/>
                </a:solidFill>
              </a:rPr>
              <a:t>Anderplek</a:t>
            </a:r>
            <a:r>
              <a:rPr lang="en-US" sz="2000" dirty="0">
                <a:solidFill>
                  <a:srgbClr val="FFFFFF"/>
                </a:solidFill>
              </a:rPr>
              <a:t> </a:t>
            </a:r>
            <a:r>
              <a:rPr lang="en-US" sz="2000" dirty="0" err="1">
                <a:solidFill>
                  <a:srgbClr val="FFFFFF"/>
                </a:solidFill>
              </a:rPr>
              <a:t>donker</a:t>
            </a:r>
            <a:endParaRPr lang="en-US" sz="2000" dirty="0">
              <a:solidFill>
                <a:srgbClr val="FFFFFF"/>
              </a:solidFill>
            </a:endParaRPr>
          </a:p>
          <a:p>
            <a:pPr>
              <a:lnSpc>
                <a:spcPct val="90000"/>
              </a:lnSpc>
            </a:pPr>
            <a:endParaRPr lang="en-US" dirty="0">
              <a:solidFill>
                <a:srgbClr val="FFFFFF"/>
              </a:solidFill>
            </a:endParaRPr>
          </a:p>
        </p:txBody>
      </p:sp>
      <p:pic>
        <p:nvPicPr>
          <p:cNvPr id="3" name="PTT-20231115-WA0011">
            <a:hlinkClick r:id="" action="ppaction://media"/>
            <a:extLst>
              <a:ext uri="{FF2B5EF4-FFF2-40B4-BE49-F238E27FC236}">
                <a16:creationId xmlns:a16="http://schemas.microsoft.com/office/drawing/2014/main" id="{95409094-5618-5379-CD52-060D08CC1C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3453" y="5399148"/>
            <a:ext cx="609600" cy="609600"/>
          </a:xfrm>
          <a:prstGeom prst="rect">
            <a:avLst/>
          </a:prstGeom>
        </p:spPr>
      </p:pic>
    </p:spTree>
    <p:extLst>
      <p:ext uri="{BB962C8B-B14F-4D97-AF65-F5344CB8AC3E}">
        <p14:creationId xmlns:p14="http://schemas.microsoft.com/office/powerpoint/2010/main" val="292853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4A83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tangolo 1"/>
          <p:cNvSpPr/>
          <p:nvPr/>
        </p:nvSpPr>
        <p:spPr>
          <a:xfrm>
            <a:off x="6661065" y="974875"/>
            <a:ext cx="4724573" cy="4852362"/>
          </a:xfrm>
          <a:prstGeom prst="rect">
            <a:avLst/>
          </a:prstGeom>
        </p:spPr>
        <p:txBody>
          <a:bodyPr vert="horz" lIns="45720" tIns="45720" rIns="45720" bIns="45720" rtlCol="0" anchor="ctr">
            <a:normAutofit/>
          </a:bodyPr>
          <a:lstStyle/>
          <a:p>
            <a:pPr>
              <a:lnSpc>
                <a:spcPct val="90000"/>
              </a:lnSpc>
              <a:spcAft>
                <a:spcPts val="600"/>
              </a:spcAft>
              <a:buClr>
                <a:schemeClr val="accent1"/>
              </a:buClr>
            </a:pPr>
            <a:r>
              <a:rPr lang="en-US" b="1" dirty="0" err="1">
                <a:solidFill>
                  <a:srgbClr val="FFFFFF"/>
                </a:solidFill>
              </a:rPr>
              <a:t>Breyten</a:t>
            </a:r>
            <a:r>
              <a:rPr lang="en-US" b="1" dirty="0">
                <a:solidFill>
                  <a:srgbClr val="FFFFFF"/>
                </a:solidFill>
              </a:rPr>
              <a:t> Breytenbach, </a:t>
            </a:r>
            <a:r>
              <a:rPr lang="en-US" b="1" dirty="0" err="1">
                <a:solidFill>
                  <a:srgbClr val="FFFFFF"/>
                </a:solidFill>
              </a:rPr>
              <a:t>openingsrede</a:t>
            </a:r>
            <a:r>
              <a:rPr lang="en-US" b="1" dirty="0">
                <a:solidFill>
                  <a:srgbClr val="FFFFFF"/>
                </a:solidFill>
              </a:rPr>
              <a:t> </a:t>
            </a:r>
            <a:r>
              <a:rPr lang="en-US" b="1" dirty="0" err="1">
                <a:solidFill>
                  <a:srgbClr val="FFFFFF"/>
                </a:solidFill>
              </a:rPr>
              <a:t>Schrijverscongres</a:t>
            </a:r>
            <a:r>
              <a:rPr lang="en-US" b="1" dirty="0">
                <a:solidFill>
                  <a:srgbClr val="FFFFFF"/>
                </a:solidFill>
              </a:rPr>
              <a:t> (1973)</a:t>
            </a:r>
          </a:p>
          <a:p>
            <a:pPr>
              <a:lnSpc>
                <a:spcPct val="90000"/>
              </a:lnSpc>
              <a:spcAft>
                <a:spcPts val="600"/>
              </a:spcAft>
              <a:buClr>
                <a:schemeClr val="accent1"/>
              </a:buClr>
            </a:pPr>
            <a:endParaRPr lang="en-US" dirty="0">
              <a:solidFill>
                <a:srgbClr val="FFFFFF"/>
              </a:solidFill>
            </a:endParaRPr>
          </a:p>
          <a:p>
            <a:pPr>
              <a:lnSpc>
                <a:spcPct val="90000"/>
              </a:lnSpc>
              <a:spcAft>
                <a:spcPts val="600"/>
              </a:spcAft>
              <a:buClr>
                <a:schemeClr val="accent1"/>
              </a:buClr>
            </a:pPr>
            <a:r>
              <a:rPr lang="en-US" dirty="0">
                <a:solidFill>
                  <a:srgbClr val="FFFFFF"/>
                </a:solidFill>
              </a:rPr>
              <a:t>Die </a:t>
            </a:r>
            <a:r>
              <a:rPr lang="en-US" dirty="0" err="1">
                <a:solidFill>
                  <a:srgbClr val="FFFFFF"/>
                </a:solidFill>
              </a:rPr>
              <a:t>lieflike</a:t>
            </a:r>
            <a:r>
              <a:rPr lang="en-US" dirty="0">
                <a:solidFill>
                  <a:srgbClr val="FFFFFF"/>
                </a:solidFill>
              </a:rPr>
              <a:t> </a:t>
            </a:r>
            <a:r>
              <a:rPr lang="en-US" dirty="0" err="1">
                <a:solidFill>
                  <a:srgbClr val="FFFFFF"/>
                </a:solidFill>
              </a:rPr>
              <a:t>gladde</a:t>
            </a:r>
            <a:r>
              <a:rPr lang="en-US" dirty="0">
                <a:solidFill>
                  <a:srgbClr val="FFFFFF"/>
                </a:solidFill>
              </a:rPr>
              <a:t> </a:t>
            </a:r>
            <a:r>
              <a:rPr lang="en-US" b="1" dirty="0" err="1">
                <a:solidFill>
                  <a:srgbClr val="FFFFFF"/>
                </a:solidFill>
              </a:rPr>
              <a:t>bastertong</a:t>
            </a:r>
            <a:r>
              <a:rPr lang="en-US" dirty="0">
                <a:solidFill>
                  <a:srgbClr val="FFFFFF"/>
                </a:solidFill>
              </a:rPr>
              <a:t>....</a:t>
            </a:r>
            <a:r>
              <a:rPr lang="en-US" dirty="0" err="1">
                <a:solidFill>
                  <a:srgbClr val="FFFFFF"/>
                </a:solidFill>
              </a:rPr>
              <a:t>gebore</a:t>
            </a:r>
            <a:r>
              <a:rPr lang="en-US" dirty="0">
                <a:solidFill>
                  <a:srgbClr val="FFFFFF"/>
                </a:solidFill>
              </a:rPr>
              <a:t> </a:t>
            </a:r>
            <a:r>
              <a:rPr lang="en-US" dirty="0" err="1">
                <a:solidFill>
                  <a:srgbClr val="FFFFFF"/>
                </a:solidFill>
              </a:rPr>
              <a:t>uit</a:t>
            </a:r>
            <a:r>
              <a:rPr lang="en-US" dirty="0">
                <a:solidFill>
                  <a:srgbClr val="FFFFFF"/>
                </a:solidFill>
              </a:rPr>
              <a:t> die </a:t>
            </a:r>
            <a:r>
              <a:rPr lang="en-US" dirty="0" err="1">
                <a:solidFill>
                  <a:srgbClr val="FFFFFF"/>
                </a:solidFill>
              </a:rPr>
              <a:t>botsing</a:t>
            </a:r>
            <a:r>
              <a:rPr lang="en-US" dirty="0">
                <a:solidFill>
                  <a:srgbClr val="FFFFFF"/>
                </a:solidFill>
              </a:rPr>
              <a:t> </a:t>
            </a:r>
            <a:r>
              <a:rPr lang="en-US" dirty="0" err="1">
                <a:solidFill>
                  <a:srgbClr val="FFFFFF"/>
                </a:solidFill>
              </a:rPr>
              <a:t>en</a:t>
            </a:r>
            <a:r>
              <a:rPr lang="en-US" dirty="0">
                <a:solidFill>
                  <a:srgbClr val="FFFFFF"/>
                </a:solidFill>
              </a:rPr>
              <a:t> die paring van </a:t>
            </a:r>
            <a:r>
              <a:rPr lang="en-US" dirty="0" err="1">
                <a:solidFill>
                  <a:srgbClr val="FFFFFF"/>
                </a:solidFill>
              </a:rPr>
              <a:t>kulture</a:t>
            </a:r>
            <a:r>
              <a:rPr lang="en-US" dirty="0">
                <a:solidFill>
                  <a:srgbClr val="FFFFFF"/>
                </a:solidFill>
              </a:rPr>
              <a:t> – </a:t>
            </a:r>
            <a:r>
              <a:rPr lang="en-US" dirty="0" err="1">
                <a:solidFill>
                  <a:srgbClr val="FFFFFF"/>
                </a:solidFill>
              </a:rPr>
              <a:t>uit</a:t>
            </a:r>
            <a:r>
              <a:rPr lang="en-US" dirty="0">
                <a:solidFill>
                  <a:srgbClr val="FFFFFF"/>
                </a:solidFill>
              </a:rPr>
              <a:t> </a:t>
            </a:r>
            <a:r>
              <a:rPr lang="en-US" dirty="0" err="1">
                <a:solidFill>
                  <a:srgbClr val="FFFFFF"/>
                </a:solidFill>
              </a:rPr>
              <a:t>oorheersing</a:t>
            </a:r>
            <a:r>
              <a:rPr lang="en-US" dirty="0">
                <a:solidFill>
                  <a:srgbClr val="FFFFFF"/>
                </a:solidFill>
              </a:rPr>
              <a:t> </a:t>
            </a:r>
            <a:r>
              <a:rPr lang="en-US" dirty="0" err="1">
                <a:solidFill>
                  <a:srgbClr val="FFFFFF"/>
                </a:solidFill>
              </a:rPr>
              <a:t>en</a:t>
            </a:r>
            <a:r>
              <a:rPr lang="en-US" dirty="0">
                <a:solidFill>
                  <a:srgbClr val="FFFFFF"/>
                </a:solidFill>
              </a:rPr>
              <a:t> </a:t>
            </a:r>
            <a:r>
              <a:rPr lang="en-US" dirty="0" err="1">
                <a:solidFill>
                  <a:srgbClr val="FFFFFF"/>
                </a:solidFill>
              </a:rPr>
              <a:t>vernedering</a:t>
            </a:r>
            <a:r>
              <a:rPr lang="en-US" dirty="0">
                <a:solidFill>
                  <a:srgbClr val="FFFFFF"/>
                </a:solidFill>
              </a:rPr>
              <a:t>, van </a:t>
            </a:r>
            <a:r>
              <a:rPr lang="en-US" dirty="0" err="1">
                <a:solidFill>
                  <a:srgbClr val="FFFFFF"/>
                </a:solidFill>
              </a:rPr>
              <a:t>onkunde</a:t>
            </a:r>
            <a:r>
              <a:rPr lang="en-US" dirty="0">
                <a:solidFill>
                  <a:srgbClr val="FFFFFF"/>
                </a:solidFill>
              </a:rPr>
              <a:t> </a:t>
            </a:r>
            <a:r>
              <a:rPr lang="en-US" dirty="0" err="1">
                <a:solidFill>
                  <a:srgbClr val="FFFFFF"/>
                </a:solidFill>
              </a:rPr>
              <a:t>en</a:t>
            </a:r>
            <a:r>
              <a:rPr lang="en-US" dirty="0">
                <a:solidFill>
                  <a:srgbClr val="FFFFFF"/>
                </a:solidFill>
              </a:rPr>
              <a:t> van </a:t>
            </a:r>
            <a:r>
              <a:rPr lang="en-US" dirty="0" err="1">
                <a:solidFill>
                  <a:srgbClr val="FFFFFF"/>
                </a:solidFill>
              </a:rPr>
              <a:t>poësie</a:t>
            </a:r>
            <a:r>
              <a:rPr lang="en-US" dirty="0">
                <a:solidFill>
                  <a:srgbClr val="FFFFFF"/>
                </a:solidFill>
              </a:rPr>
              <a:t>, </a:t>
            </a:r>
            <a:r>
              <a:rPr lang="en-US" dirty="0" err="1">
                <a:solidFill>
                  <a:srgbClr val="FFFFFF"/>
                </a:solidFill>
              </a:rPr>
              <a:t>uit</a:t>
            </a:r>
            <a:r>
              <a:rPr lang="en-US" dirty="0">
                <a:solidFill>
                  <a:srgbClr val="FFFFFF"/>
                </a:solidFill>
              </a:rPr>
              <a:t> die </a:t>
            </a:r>
            <a:r>
              <a:rPr lang="en-US" dirty="0" err="1">
                <a:solidFill>
                  <a:srgbClr val="FFFFFF"/>
                </a:solidFill>
              </a:rPr>
              <a:t>bybel</a:t>
            </a:r>
            <a:r>
              <a:rPr lang="en-US" dirty="0">
                <a:solidFill>
                  <a:srgbClr val="FFFFFF"/>
                </a:solidFill>
              </a:rPr>
              <a:t> </a:t>
            </a:r>
            <a:r>
              <a:rPr lang="en-US" dirty="0" err="1">
                <a:solidFill>
                  <a:srgbClr val="FFFFFF"/>
                </a:solidFill>
              </a:rPr>
              <a:t>en</a:t>
            </a:r>
            <a:r>
              <a:rPr lang="en-US" dirty="0">
                <a:solidFill>
                  <a:srgbClr val="FFFFFF"/>
                </a:solidFill>
              </a:rPr>
              <a:t> die </a:t>
            </a:r>
            <a:r>
              <a:rPr lang="en-US" dirty="0" err="1">
                <a:solidFill>
                  <a:srgbClr val="FFFFFF"/>
                </a:solidFill>
              </a:rPr>
              <a:t>moskee</a:t>
            </a:r>
            <a:r>
              <a:rPr lang="en-US" dirty="0">
                <a:solidFill>
                  <a:srgbClr val="FFFFFF"/>
                </a:solidFill>
              </a:rPr>
              <a:t> </a:t>
            </a:r>
            <a:r>
              <a:rPr lang="en-US" dirty="0" err="1">
                <a:solidFill>
                  <a:srgbClr val="FFFFFF"/>
                </a:solidFill>
              </a:rPr>
              <a:t>en</a:t>
            </a:r>
            <a:r>
              <a:rPr lang="en-US" dirty="0">
                <a:solidFill>
                  <a:srgbClr val="FFFFFF"/>
                </a:solidFill>
              </a:rPr>
              <a:t> die </a:t>
            </a:r>
            <a:r>
              <a:rPr lang="en-US" dirty="0" err="1">
                <a:solidFill>
                  <a:srgbClr val="FFFFFF"/>
                </a:solidFill>
              </a:rPr>
              <a:t>kroeg</a:t>
            </a:r>
            <a:r>
              <a:rPr lang="en-US" dirty="0">
                <a:solidFill>
                  <a:srgbClr val="FFFFFF"/>
                </a:solidFill>
              </a:rPr>
              <a:t> </a:t>
            </a:r>
            <a:r>
              <a:rPr lang="en-US" dirty="0" err="1">
                <a:solidFill>
                  <a:srgbClr val="FFFFFF"/>
                </a:solidFill>
              </a:rPr>
              <a:t>en</a:t>
            </a:r>
            <a:r>
              <a:rPr lang="en-US" dirty="0">
                <a:solidFill>
                  <a:srgbClr val="FFFFFF"/>
                </a:solidFill>
              </a:rPr>
              <a:t> die </a:t>
            </a:r>
            <a:r>
              <a:rPr lang="en-US" dirty="0" err="1">
                <a:solidFill>
                  <a:srgbClr val="FFFFFF"/>
                </a:solidFill>
              </a:rPr>
              <a:t>krot</a:t>
            </a:r>
            <a:r>
              <a:rPr lang="en-US" dirty="0">
                <a:solidFill>
                  <a:srgbClr val="FFFFFF"/>
                </a:solidFill>
              </a:rPr>
              <a:t> </a:t>
            </a:r>
            <a:r>
              <a:rPr lang="en-US" dirty="0" err="1">
                <a:solidFill>
                  <a:srgbClr val="FFFFFF"/>
                </a:solidFill>
              </a:rPr>
              <a:t>en</a:t>
            </a:r>
            <a:r>
              <a:rPr lang="en-US" dirty="0">
                <a:solidFill>
                  <a:srgbClr val="FFFFFF"/>
                </a:solidFill>
              </a:rPr>
              <a:t> die veld, </a:t>
            </a:r>
            <a:r>
              <a:rPr lang="en-US" dirty="0" err="1">
                <a:solidFill>
                  <a:srgbClr val="FFFFFF"/>
                </a:solidFill>
              </a:rPr>
              <a:t>uit</a:t>
            </a:r>
            <a:r>
              <a:rPr lang="en-US" dirty="0">
                <a:solidFill>
                  <a:srgbClr val="FFFFFF"/>
                </a:solidFill>
              </a:rPr>
              <a:t> </a:t>
            </a:r>
            <a:r>
              <a:rPr lang="en-US" dirty="0" err="1">
                <a:solidFill>
                  <a:srgbClr val="FFFFFF"/>
                </a:solidFill>
              </a:rPr>
              <a:t>sterwe</a:t>
            </a:r>
            <a:r>
              <a:rPr lang="en-US" dirty="0">
                <a:solidFill>
                  <a:srgbClr val="FFFFFF"/>
                </a:solidFill>
              </a:rPr>
              <a:t> </a:t>
            </a:r>
            <a:r>
              <a:rPr lang="en-US" dirty="0" err="1">
                <a:solidFill>
                  <a:srgbClr val="FFFFFF"/>
                </a:solidFill>
              </a:rPr>
              <a:t>en</a:t>
            </a:r>
            <a:r>
              <a:rPr lang="en-US" dirty="0">
                <a:solidFill>
                  <a:srgbClr val="FFFFFF"/>
                </a:solidFill>
              </a:rPr>
              <a:t> </a:t>
            </a:r>
            <a:r>
              <a:rPr lang="en-US" dirty="0" err="1">
                <a:solidFill>
                  <a:srgbClr val="FFFFFF"/>
                </a:solidFill>
              </a:rPr>
              <a:t>aanpassing</a:t>
            </a:r>
            <a:r>
              <a:rPr lang="en-US" dirty="0">
                <a:solidFill>
                  <a:srgbClr val="FFFFFF"/>
                </a:solidFill>
              </a:rPr>
              <a:t>, </a:t>
            </a:r>
            <a:r>
              <a:rPr lang="en-US" dirty="0" err="1">
                <a:solidFill>
                  <a:srgbClr val="FFFFFF"/>
                </a:solidFill>
              </a:rPr>
              <a:t>en</a:t>
            </a:r>
            <a:r>
              <a:rPr lang="en-US" dirty="0">
                <a:solidFill>
                  <a:srgbClr val="FFFFFF"/>
                </a:solidFill>
              </a:rPr>
              <a:t> al hoe </a:t>
            </a:r>
            <a:r>
              <a:rPr lang="en-US" dirty="0" err="1">
                <a:solidFill>
                  <a:srgbClr val="FFFFFF"/>
                </a:solidFill>
              </a:rPr>
              <a:t>meer</a:t>
            </a:r>
            <a:r>
              <a:rPr lang="en-US" dirty="0">
                <a:solidFill>
                  <a:srgbClr val="FFFFFF"/>
                </a:solidFill>
              </a:rPr>
              <a:t> </a:t>
            </a:r>
            <a:r>
              <a:rPr lang="en-US" dirty="0" err="1">
                <a:solidFill>
                  <a:srgbClr val="FFFFFF"/>
                </a:solidFill>
              </a:rPr>
              <a:t>groei</a:t>
            </a:r>
            <a:r>
              <a:rPr lang="en-US" dirty="0">
                <a:solidFill>
                  <a:srgbClr val="FFFFFF"/>
                </a:solidFill>
              </a:rPr>
              <a:t> </a:t>
            </a:r>
            <a:r>
              <a:rPr lang="en-US" dirty="0" err="1">
                <a:solidFill>
                  <a:srgbClr val="FFFFFF"/>
                </a:solidFill>
              </a:rPr>
              <a:t>dit</a:t>
            </a:r>
            <a:r>
              <a:rPr lang="en-US" dirty="0">
                <a:solidFill>
                  <a:srgbClr val="FFFFFF"/>
                </a:solidFill>
              </a:rPr>
              <a:t> </a:t>
            </a:r>
            <a:r>
              <a:rPr lang="en-US" dirty="0" err="1">
                <a:solidFill>
                  <a:srgbClr val="FFFFFF"/>
                </a:solidFill>
              </a:rPr>
              <a:t>uit</a:t>
            </a:r>
            <a:r>
              <a:rPr lang="en-US" dirty="0">
                <a:solidFill>
                  <a:srgbClr val="FFFFFF"/>
                </a:solidFill>
              </a:rPr>
              <a:t> </a:t>
            </a:r>
            <a:r>
              <a:rPr lang="en-US" dirty="0" err="1">
                <a:solidFill>
                  <a:srgbClr val="FFFFFF"/>
                </a:solidFill>
              </a:rPr>
              <a:t>eie</a:t>
            </a:r>
            <a:r>
              <a:rPr lang="en-US" dirty="0">
                <a:solidFill>
                  <a:srgbClr val="FFFFFF"/>
                </a:solidFill>
              </a:rPr>
              <a:t> </a:t>
            </a:r>
            <a:r>
              <a:rPr lang="en-US" dirty="0" err="1">
                <a:solidFill>
                  <a:srgbClr val="FFFFFF"/>
                </a:solidFill>
              </a:rPr>
              <a:t>bodem</a:t>
            </a:r>
            <a:r>
              <a:rPr lang="en-US" dirty="0">
                <a:solidFill>
                  <a:srgbClr val="FFFFFF"/>
                </a:solidFill>
              </a:rPr>
              <a:t> – </a:t>
            </a:r>
            <a:r>
              <a:rPr lang="en-US" dirty="0" err="1">
                <a:solidFill>
                  <a:srgbClr val="FFFFFF"/>
                </a:solidFill>
              </a:rPr>
              <a:t>hierdie</a:t>
            </a:r>
            <a:r>
              <a:rPr lang="en-US" dirty="0">
                <a:solidFill>
                  <a:srgbClr val="FFFFFF"/>
                </a:solidFill>
              </a:rPr>
              <a:t> taal wat tot die </a:t>
            </a:r>
            <a:r>
              <a:rPr lang="en-US" dirty="0" err="1">
                <a:solidFill>
                  <a:srgbClr val="FFFFFF"/>
                </a:solidFill>
              </a:rPr>
              <a:t>dag</a:t>
            </a:r>
            <a:r>
              <a:rPr lang="en-US" dirty="0">
                <a:solidFill>
                  <a:srgbClr val="FFFFFF"/>
                </a:solidFill>
              </a:rPr>
              <a:t> van </a:t>
            </a:r>
            <a:r>
              <a:rPr lang="en-US" dirty="0" err="1">
                <a:solidFill>
                  <a:srgbClr val="FFFFFF"/>
                </a:solidFill>
              </a:rPr>
              <a:t>vandaag</a:t>
            </a:r>
            <a:r>
              <a:rPr lang="en-US" dirty="0">
                <a:solidFill>
                  <a:srgbClr val="FFFFFF"/>
                </a:solidFill>
              </a:rPr>
              <a:t> </a:t>
            </a:r>
            <a:r>
              <a:rPr lang="en-US" dirty="0" err="1">
                <a:solidFill>
                  <a:srgbClr val="FFFFFF"/>
                </a:solidFill>
              </a:rPr>
              <a:t>nog</a:t>
            </a:r>
            <a:r>
              <a:rPr lang="en-US" dirty="0">
                <a:solidFill>
                  <a:srgbClr val="FFFFFF"/>
                </a:solidFill>
              </a:rPr>
              <a:t> steeds </a:t>
            </a:r>
            <a:r>
              <a:rPr lang="en-US" dirty="0" err="1">
                <a:solidFill>
                  <a:srgbClr val="FFFFFF"/>
                </a:solidFill>
              </a:rPr>
              <a:t>besig</a:t>
            </a:r>
            <a:r>
              <a:rPr lang="en-US" dirty="0">
                <a:solidFill>
                  <a:srgbClr val="FFFFFF"/>
                </a:solidFill>
              </a:rPr>
              <a:t> is om </a:t>
            </a:r>
            <a:r>
              <a:rPr lang="en-US" dirty="0" err="1">
                <a:solidFill>
                  <a:srgbClr val="FFFFFF"/>
                </a:solidFill>
              </a:rPr>
              <a:t>haarself</a:t>
            </a:r>
            <a:r>
              <a:rPr lang="en-US" dirty="0">
                <a:solidFill>
                  <a:srgbClr val="FFFFFF"/>
                </a:solidFill>
              </a:rPr>
              <a:t> </a:t>
            </a:r>
            <a:r>
              <a:rPr lang="en-US" dirty="0" err="1">
                <a:solidFill>
                  <a:srgbClr val="FFFFFF"/>
                </a:solidFill>
              </a:rPr>
              <a:t>te</a:t>
            </a:r>
            <a:r>
              <a:rPr lang="en-US" dirty="0">
                <a:solidFill>
                  <a:srgbClr val="FFFFFF"/>
                </a:solidFill>
              </a:rPr>
              <a:t> </a:t>
            </a:r>
            <a:r>
              <a:rPr lang="en-US" dirty="0" err="1">
                <a:solidFill>
                  <a:srgbClr val="FFFFFF"/>
                </a:solidFill>
              </a:rPr>
              <a:t>verbeel</a:t>
            </a:r>
            <a:r>
              <a:rPr lang="en-US" dirty="0">
                <a:solidFill>
                  <a:srgbClr val="FFFFFF"/>
                </a:solidFill>
              </a:rPr>
              <a:t> </a:t>
            </a:r>
            <a:r>
              <a:rPr lang="en-US" dirty="0" err="1">
                <a:solidFill>
                  <a:srgbClr val="FFFFFF"/>
                </a:solidFill>
              </a:rPr>
              <a:t>en</a:t>
            </a:r>
            <a:r>
              <a:rPr lang="en-US" dirty="0">
                <a:solidFill>
                  <a:srgbClr val="FFFFFF"/>
                </a:solidFill>
              </a:rPr>
              <a:t> </a:t>
            </a:r>
            <a:r>
              <a:rPr lang="en-US" dirty="0" err="1">
                <a:solidFill>
                  <a:srgbClr val="FFFFFF"/>
                </a:solidFill>
              </a:rPr>
              <a:t>te</a:t>
            </a:r>
            <a:r>
              <a:rPr lang="en-US" dirty="0">
                <a:solidFill>
                  <a:srgbClr val="FFFFFF"/>
                </a:solidFill>
              </a:rPr>
              <a:t> </a:t>
            </a:r>
            <a:r>
              <a:rPr lang="en-US" dirty="0" err="1">
                <a:solidFill>
                  <a:srgbClr val="FFFFFF"/>
                </a:solidFill>
              </a:rPr>
              <a:t>boetseer</a:t>
            </a:r>
            <a:r>
              <a:rPr lang="en-US" dirty="0">
                <a:solidFill>
                  <a:srgbClr val="FFFFFF"/>
                </a:solidFill>
              </a:rPr>
              <a:t>.</a:t>
            </a:r>
          </a:p>
          <a:p>
            <a:pPr>
              <a:lnSpc>
                <a:spcPct val="90000"/>
              </a:lnSpc>
              <a:spcAft>
                <a:spcPts val="600"/>
              </a:spcAft>
              <a:buClr>
                <a:schemeClr val="accent1"/>
              </a:buClr>
            </a:pPr>
            <a:endParaRPr lang="en-US" dirty="0">
              <a:solidFill>
                <a:srgbClr val="FFFFFF"/>
              </a:solidFill>
            </a:endParaRPr>
          </a:p>
          <a:p>
            <a:pPr>
              <a:lnSpc>
                <a:spcPct val="90000"/>
              </a:lnSpc>
              <a:spcAft>
                <a:spcPts val="600"/>
              </a:spcAft>
              <a:buClr>
                <a:schemeClr val="accent1"/>
              </a:buClr>
            </a:pPr>
            <a:r>
              <a:rPr lang="nl-NL" dirty="0">
                <a:solidFill>
                  <a:srgbClr val="FFFFFF"/>
                </a:solidFill>
              </a:rPr>
              <a:t>Wat is het compromitterende woord in deze sublieme omschrijving van het Afrikaans?</a:t>
            </a:r>
          </a:p>
          <a:p>
            <a:pPr>
              <a:lnSpc>
                <a:spcPct val="90000"/>
              </a:lnSpc>
              <a:spcAft>
                <a:spcPts val="600"/>
              </a:spcAft>
              <a:buClr>
                <a:schemeClr val="accent1"/>
              </a:buClr>
            </a:pPr>
            <a:endParaRPr lang="en-US" dirty="0">
              <a:solidFill>
                <a:srgbClr val="FFFFFF"/>
              </a:solidFill>
            </a:endParaRPr>
          </a:p>
          <a:p>
            <a:pPr>
              <a:lnSpc>
                <a:spcPct val="90000"/>
              </a:lnSpc>
              <a:spcAft>
                <a:spcPts val="600"/>
              </a:spcAft>
              <a:buClr>
                <a:schemeClr val="accent1"/>
              </a:buClr>
            </a:pPr>
            <a:endParaRPr lang="en-US" dirty="0">
              <a:solidFill>
                <a:srgbClr val="FFFFFF"/>
              </a:solidFill>
            </a:endParaRPr>
          </a:p>
        </p:txBody>
      </p:sp>
      <p:pic>
        <p:nvPicPr>
          <p:cNvPr id="12" name="Immagine 11" descr="Immagine che contiene natura, aria aperta, cielo, nuvola&#10;&#10;Descrizione generata automaticamente">
            <a:extLst>
              <a:ext uri="{FF2B5EF4-FFF2-40B4-BE49-F238E27FC236}">
                <a16:creationId xmlns:a16="http://schemas.microsoft.com/office/drawing/2014/main" id="{D71BC9A0-9DA5-531F-57CA-CA3C873D4B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80" y="321732"/>
            <a:ext cx="5848887" cy="6214534"/>
          </a:xfrm>
          <a:prstGeom prst="rect">
            <a:avLst/>
          </a:prstGeom>
        </p:spPr>
      </p:pic>
    </p:spTree>
    <p:extLst>
      <p:ext uri="{BB962C8B-B14F-4D97-AF65-F5344CB8AC3E}">
        <p14:creationId xmlns:p14="http://schemas.microsoft.com/office/powerpoint/2010/main" val="2340588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0">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asellaDiTesto 2"/>
          <p:cNvSpPr txBox="1"/>
          <p:nvPr/>
        </p:nvSpPr>
        <p:spPr>
          <a:xfrm>
            <a:off x="1024128" y="2286000"/>
            <a:ext cx="3133580" cy="3931920"/>
          </a:xfrm>
          <a:prstGeom prst="rect">
            <a:avLst/>
          </a:prstGeom>
        </p:spPr>
        <p:txBody>
          <a:bodyPr vert="horz" lIns="45720" tIns="45720" rIns="45720" bIns="45720" rtlCol="0">
            <a:normAutofit/>
          </a:bodyPr>
          <a:lstStyle/>
          <a:p>
            <a:pPr>
              <a:lnSpc>
                <a:spcPct val="90000"/>
              </a:lnSpc>
              <a:spcAft>
                <a:spcPts val="600"/>
              </a:spcAft>
              <a:buClr>
                <a:schemeClr val="accent1"/>
              </a:buClr>
            </a:pPr>
            <a:r>
              <a:rPr lang="en-US" sz="1600"/>
              <a:t>In 1973 the South African Breyten Breytenbach stunned the Afrikaner establishment by calling the Afrikaner a bastard nation with a bastard language. … The English translation is a bit weak as </a:t>
            </a:r>
            <a:r>
              <a:rPr lang="en-US" sz="1600" i="1"/>
              <a:t>bastard</a:t>
            </a:r>
            <a:r>
              <a:rPr lang="en-US" sz="1600"/>
              <a:t> does not have the strong connotations of hybridity and racial mixing as </a:t>
            </a:r>
            <a:r>
              <a:rPr lang="en-US" sz="1600" i="1"/>
              <a:t>baster</a:t>
            </a:r>
            <a:r>
              <a:rPr lang="en-US" sz="1600"/>
              <a:t> has in Afrikaans, but its connotations of inferiority and contempt  are quite accurate. This was the first time he spoke in public in South Africa after a long period of voluntary exile. </a:t>
            </a:r>
          </a:p>
          <a:p>
            <a:pPr>
              <a:lnSpc>
                <a:spcPct val="90000"/>
              </a:lnSpc>
              <a:spcAft>
                <a:spcPts val="600"/>
              </a:spcAft>
              <a:buClr>
                <a:schemeClr val="accent1"/>
              </a:buClr>
            </a:pPr>
            <a:endParaRPr lang="en-US" sz="1600"/>
          </a:p>
          <a:p>
            <a:pPr>
              <a:lnSpc>
                <a:spcPct val="90000"/>
              </a:lnSpc>
              <a:spcAft>
                <a:spcPts val="600"/>
              </a:spcAft>
              <a:buClr>
                <a:schemeClr val="accent1"/>
              </a:buClr>
            </a:pPr>
            <a:r>
              <a:rPr lang="en-US" sz="1600" i="1"/>
              <a:t>(Hein Viljoen, 2009)</a:t>
            </a:r>
          </a:p>
          <a:p>
            <a:pPr>
              <a:lnSpc>
                <a:spcPct val="90000"/>
              </a:lnSpc>
              <a:spcAft>
                <a:spcPts val="600"/>
              </a:spcAft>
              <a:buClr>
                <a:schemeClr val="accent1"/>
              </a:buClr>
            </a:pPr>
            <a:endParaRPr lang="en-US" sz="1600"/>
          </a:p>
          <a:p>
            <a:pPr>
              <a:lnSpc>
                <a:spcPct val="90000"/>
              </a:lnSpc>
              <a:spcAft>
                <a:spcPts val="600"/>
              </a:spcAft>
              <a:buClr>
                <a:schemeClr val="accent1"/>
              </a:buClr>
            </a:pPr>
            <a:endParaRPr lang="en-US" sz="1600"/>
          </a:p>
        </p:txBody>
      </p:sp>
      <p:pic>
        <p:nvPicPr>
          <p:cNvPr id="5" name="Immagine 4" descr="Immagine che contiene mammifero, aria aperta, erba, fauna&#10;&#10;Descrizione generata automaticamente">
            <a:extLst>
              <a:ext uri="{FF2B5EF4-FFF2-40B4-BE49-F238E27FC236}">
                <a16:creationId xmlns:a16="http://schemas.microsoft.com/office/drawing/2014/main" id="{0D0D7CEC-7780-6A67-754D-8B9D6CBD027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42342" y="837909"/>
            <a:ext cx="6909577" cy="5182182"/>
          </a:xfrm>
          <a:prstGeom prst="rect">
            <a:avLst/>
          </a:prstGeom>
        </p:spPr>
      </p:pic>
      <p:sp>
        <p:nvSpPr>
          <p:cNvPr id="2" name="CasellaDiTesto 1"/>
          <p:cNvSpPr txBox="1"/>
          <p:nvPr/>
        </p:nvSpPr>
        <p:spPr>
          <a:xfrm>
            <a:off x="7943273" y="2874818"/>
            <a:ext cx="184666"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556598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34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aria aperta, vestiti, persona, cielo&#10;&#10;Descrizione generata automaticamente">
            <a:extLst>
              <a:ext uri="{FF2B5EF4-FFF2-40B4-BE49-F238E27FC236}">
                <a16:creationId xmlns:a16="http://schemas.microsoft.com/office/drawing/2014/main" id="{3E76295E-5C64-6677-A257-774D838181E2}"/>
              </a:ext>
            </a:extLst>
          </p:cNvPr>
          <p:cNvPicPr>
            <a:picLocks noChangeAspect="1"/>
          </p:cNvPicPr>
          <p:nvPr/>
        </p:nvPicPr>
        <p:blipFill rotWithShape="1">
          <a:blip r:embed="rId2">
            <a:extLst>
              <a:ext uri="{28A0092B-C50C-407E-A947-70E740481C1C}">
                <a14:useLocalDpi xmlns:a14="http://schemas.microsoft.com/office/drawing/2010/main" val="0"/>
              </a:ext>
            </a:extLst>
          </a:blip>
          <a:srcRect t="22410" r="1" b="1"/>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tangolo 1"/>
          <p:cNvSpPr/>
          <p:nvPr/>
        </p:nvSpPr>
        <p:spPr>
          <a:xfrm>
            <a:off x="8029319" y="917725"/>
            <a:ext cx="3424739" cy="4852362"/>
          </a:xfrm>
          <a:prstGeom prst="rect">
            <a:avLst/>
          </a:prstGeom>
        </p:spPr>
        <p:txBody>
          <a:bodyPr vert="horz" lIns="45720" tIns="45720" rIns="45720" bIns="45720" rtlCol="0" anchor="ctr">
            <a:normAutofit/>
          </a:bodyPr>
          <a:lstStyle/>
          <a:p>
            <a:pPr>
              <a:lnSpc>
                <a:spcPct val="90000"/>
              </a:lnSpc>
              <a:spcAft>
                <a:spcPts val="600"/>
              </a:spcAft>
              <a:buClr>
                <a:schemeClr val="accent1"/>
              </a:buClr>
            </a:pPr>
            <a:endParaRPr lang="en-US" sz="1500" dirty="0">
              <a:solidFill>
                <a:srgbClr val="FFFFFF"/>
              </a:solidFill>
            </a:endParaRPr>
          </a:p>
          <a:p>
            <a:pPr>
              <a:lnSpc>
                <a:spcPct val="90000"/>
              </a:lnSpc>
              <a:spcAft>
                <a:spcPts val="600"/>
              </a:spcAft>
              <a:buClr>
                <a:schemeClr val="accent1"/>
              </a:buClr>
            </a:pPr>
            <a:r>
              <a:rPr lang="en-US" sz="1500" dirty="0">
                <a:solidFill>
                  <a:srgbClr val="FFFFFF"/>
                </a:solidFill>
                <a:hlinkClick r:id="rId3"/>
              </a:rPr>
              <a:t>https://www.youtube.com/watch?v=KdgP7YWI6e0</a:t>
            </a:r>
            <a:endParaRPr lang="en-US" sz="1500" dirty="0">
              <a:solidFill>
                <a:srgbClr val="FFFFFF"/>
              </a:solidFill>
            </a:endParaRPr>
          </a:p>
          <a:p>
            <a:pPr>
              <a:lnSpc>
                <a:spcPct val="90000"/>
              </a:lnSpc>
              <a:spcAft>
                <a:spcPts val="600"/>
              </a:spcAft>
              <a:buClr>
                <a:schemeClr val="accent1"/>
              </a:buClr>
            </a:pPr>
            <a:endParaRPr lang="en-US" sz="1500" dirty="0">
              <a:solidFill>
                <a:srgbClr val="FFFFFF"/>
              </a:solidFill>
            </a:endParaRPr>
          </a:p>
          <a:p>
            <a:pPr>
              <a:lnSpc>
                <a:spcPct val="90000"/>
              </a:lnSpc>
              <a:spcAft>
                <a:spcPts val="600"/>
              </a:spcAft>
              <a:buClr>
                <a:schemeClr val="accent1"/>
              </a:buClr>
            </a:pPr>
            <a:endParaRPr lang="en-US" sz="1500" dirty="0">
              <a:solidFill>
                <a:srgbClr val="FFFFFF"/>
              </a:solidFill>
            </a:endParaRPr>
          </a:p>
          <a:p>
            <a:pPr>
              <a:lnSpc>
                <a:spcPct val="90000"/>
              </a:lnSpc>
              <a:spcAft>
                <a:spcPts val="600"/>
              </a:spcAft>
              <a:buClr>
                <a:schemeClr val="accent1"/>
              </a:buClr>
            </a:pPr>
            <a:r>
              <a:rPr lang="en-US" sz="1500" dirty="0">
                <a:solidFill>
                  <a:srgbClr val="FFFFFF"/>
                </a:solidFill>
              </a:rPr>
              <a:t>'n Song </a:t>
            </a:r>
            <a:r>
              <a:rPr lang="en-US" sz="1500" dirty="0" err="1">
                <a:solidFill>
                  <a:srgbClr val="FFFFFF"/>
                </a:solidFill>
              </a:rPr>
              <a:t>opgedra</a:t>
            </a:r>
            <a:r>
              <a:rPr lang="en-US" sz="1500" dirty="0">
                <a:solidFill>
                  <a:srgbClr val="FFFFFF"/>
                </a:solidFill>
              </a:rPr>
              <a:t> </a:t>
            </a:r>
            <a:r>
              <a:rPr lang="en-US" sz="1500" dirty="0" err="1">
                <a:solidFill>
                  <a:srgbClr val="FFFFFF"/>
                </a:solidFill>
              </a:rPr>
              <a:t>aan</a:t>
            </a:r>
            <a:r>
              <a:rPr lang="en-US" sz="1500" dirty="0">
                <a:solidFill>
                  <a:srgbClr val="FFFFFF"/>
                </a:solidFill>
              </a:rPr>
              <a:t> </a:t>
            </a:r>
            <a:r>
              <a:rPr lang="en-US" sz="1500" dirty="0" err="1">
                <a:solidFill>
                  <a:srgbClr val="FFFFFF"/>
                </a:solidFill>
              </a:rPr>
              <a:t>Breyten</a:t>
            </a:r>
            <a:r>
              <a:rPr lang="en-US" sz="1500" dirty="0">
                <a:solidFill>
                  <a:srgbClr val="FFFFFF"/>
                </a:solidFill>
              </a:rPr>
              <a:t> Breytenbach. </a:t>
            </a:r>
            <a:r>
              <a:rPr lang="en-US" sz="1500" dirty="0" err="1">
                <a:solidFill>
                  <a:srgbClr val="FFFFFF"/>
                </a:solidFill>
              </a:rPr>
              <a:t>Breyten</a:t>
            </a:r>
            <a:r>
              <a:rPr lang="en-US" sz="1500" dirty="0">
                <a:solidFill>
                  <a:srgbClr val="FFFFFF"/>
                </a:solidFill>
              </a:rPr>
              <a:t> het in </a:t>
            </a:r>
            <a:r>
              <a:rPr lang="en-US" sz="1500" dirty="0" err="1">
                <a:solidFill>
                  <a:srgbClr val="FFFFFF"/>
                </a:solidFill>
              </a:rPr>
              <a:t>sy</a:t>
            </a:r>
            <a:r>
              <a:rPr lang="en-US" sz="1500" dirty="0">
                <a:solidFill>
                  <a:srgbClr val="FFFFFF"/>
                </a:solidFill>
              </a:rPr>
              <a:t> </a:t>
            </a:r>
            <a:r>
              <a:rPr lang="en-US" sz="1500" dirty="0" err="1">
                <a:solidFill>
                  <a:srgbClr val="FFFFFF"/>
                </a:solidFill>
              </a:rPr>
              <a:t>kinderjare</a:t>
            </a:r>
            <a:r>
              <a:rPr lang="en-US" sz="1500" dirty="0">
                <a:solidFill>
                  <a:srgbClr val="FFFFFF"/>
                </a:solidFill>
              </a:rPr>
              <a:t> </a:t>
            </a:r>
            <a:r>
              <a:rPr lang="en-US" sz="1500" dirty="0" err="1">
                <a:solidFill>
                  <a:srgbClr val="FFFFFF"/>
                </a:solidFill>
              </a:rPr>
              <a:t>groot</a:t>
            </a:r>
            <a:r>
              <a:rPr lang="en-US" sz="1500" dirty="0">
                <a:solidFill>
                  <a:srgbClr val="FFFFFF"/>
                </a:solidFill>
              </a:rPr>
              <a:t> </a:t>
            </a:r>
            <a:r>
              <a:rPr lang="en-US" sz="1500" dirty="0" err="1">
                <a:solidFill>
                  <a:srgbClr val="FFFFFF"/>
                </a:solidFill>
              </a:rPr>
              <a:t>geword</a:t>
            </a:r>
            <a:r>
              <a:rPr lang="en-US" sz="1500" dirty="0">
                <a:solidFill>
                  <a:srgbClr val="FFFFFF"/>
                </a:solidFill>
              </a:rPr>
              <a:t> in Wellington, in Burger </a:t>
            </a:r>
            <a:r>
              <a:rPr lang="en-US" sz="1500" dirty="0" err="1">
                <a:solidFill>
                  <a:srgbClr val="FFFFFF"/>
                </a:solidFill>
              </a:rPr>
              <a:t>Straat</a:t>
            </a:r>
            <a:r>
              <a:rPr lang="en-US" sz="1500" dirty="0">
                <a:solidFill>
                  <a:srgbClr val="FFFFFF"/>
                </a:solidFill>
              </a:rPr>
              <a:t>, </a:t>
            </a:r>
            <a:r>
              <a:rPr lang="en-US" sz="1500" dirty="0" err="1">
                <a:solidFill>
                  <a:srgbClr val="FFFFFF"/>
                </a:solidFill>
              </a:rPr>
              <a:t>voor</a:t>
            </a:r>
            <a:r>
              <a:rPr lang="en-US" sz="1500" dirty="0">
                <a:solidFill>
                  <a:srgbClr val="FFFFFF"/>
                </a:solidFill>
              </a:rPr>
              <a:t> </a:t>
            </a:r>
            <a:r>
              <a:rPr lang="en-US" sz="1500" dirty="0" err="1">
                <a:solidFill>
                  <a:srgbClr val="FFFFFF"/>
                </a:solidFill>
              </a:rPr>
              <a:t>hy</a:t>
            </a:r>
            <a:r>
              <a:rPr lang="en-US" sz="1500" dirty="0">
                <a:solidFill>
                  <a:srgbClr val="FFFFFF"/>
                </a:solidFill>
              </a:rPr>
              <a:t> in </a:t>
            </a:r>
            <a:r>
              <a:rPr lang="en-US" sz="1500" dirty="0" err="1">
                <a:solidFill>
                  <a:srgbClr val="FFFFFF"/>
                </a:solidFill>
              </a:rPr>
              <a:t>sy</a:t>
            </a:r>
            <a:r>
              <a:rPr lang="en-US" sz="1500" dirty="0">
                <a:solidFill>
                  <a:srgbClr val="FFFFFF"/>
                </a:solidFill>
              </a:rPr>
              <a:t> </a:t>
            </a:r>
            <a:r>
              <a:rPr lang="en-US" sz="1500" dirty="0" err="1">
                <a:solidFill>
                  <a:srgbClr val="FFFFFF"/>
                </a:solidFill>
              </a:rPr>
              <a:t>latere</a:t>
            </a:r>
            <a:r>
              <a:rPr lang="en-US" sz="1500" dirty="0">
                <a:solidFill>
                  <a:srgbClr val="FFFFFF"/>
                </a:solidFill>
              </a:rPr>
              <a:t> </a:t>
            </a:r>
            <a:r>
              <a:rPr lang="en-US" sz="1500" dirty="0" err="1">
                <a:solidFill>
                  <a:srgbClr val="FFFFFF"/>
                </a:solidFill>
              </a:rPr>
              <a:t>jare</a:t>
            </a:r>
            <a:r>
              <a:rPr lang="en-US" sz="1500" dirty="0">
                <a:solidFill>
                  <a:srgbClr val="FFFFFF"/>
                </a:solidFill>
              </a:rPr>
              <a:t> </a:t>
            </a:r>
            <a:r>
              <a:rPr lang="en-US" sz="1500" dirty="0" err="1">
                <a:solidFill>
                  <a:srgbClr val="FFFFFF"/>
                </a:solidFill>
              </a:rPr>
              <a:t>tronkstraf</a:t>
            </a:r>
            <a:r>
              <a:rPr lang="en-US" sz="1500" dirty="0">
                <a:solidFill>
                  <a:srgbClr val="FFFFFF"/>
                </a:solidFill>
              </a:rPr>
              <a:t> </a:t>
            </a:r>
            <a:r>
              <a:rPr lang="en-US" sz="1500" dirty="0" err="1">
                <a:solidFill>
                  <a:srgbClr val="FFFFFF"/>
                </a:solidFill>
              </a:rPr>
              <a:t>opgelê</a:t>
            </a:r>
            <a:r>
              <a:rPr lang="en-US" sz="1500" dirty="0">
                <a:solidFill>
                  <a:srgbClr val="FFFFFF"/>
                </a:solidFill>
              </a:rPr>
              <a:t> is </a:t>
            </a:r>
            <a:r>
              <a:rPr lang="en-US" sz="1500" dirty="0" err="1">
                <a:solidFill>
                  <a:srgbClr val="FFFFFF"/>
                </a:solidFill>
              </a:rPr>
              <a:t>omdat</a:t>
            </a:r>
            <a:r>
              <a:rPr lang="en-US" sz="1500" dirty="0">
                <a:solidFill>
                  <a:srgbClr val="FFFFFF"/>
                </a:solidFill>
              </a:rPr>
              <a:t> </a:t>
            </a:r>
            <a:r>
              <a:rPr lang="en-US" sz="1500" dirty="0" err="1">
                <a:solidFill>
                  <a:srgbClr val="FFFFFF"/>
                </a:solidFill>
              </a:rPr>
              <a:t>hy</a:t>
            </a:r>
            <a:r>
              <a:rPr lang="en-US" sz="1500" dirty="0">
                <a:solidFill>
                  <a:srgbClr val="FFFFFF"/>
                </a:solidFill>
              </a:rPr>
              <a:t> </a:t>
            </a:r>
            <a:r>
              <a:rPr lang="en-US" sz="1500" dirty="0" err="1">
                <a:solidFill>
                  <a:srgbClr val="FFFFFF"/>
                </a:solidFill>
              </a:rPr>
              <a:t>geskryf</a:t>
            </a:r>
            <a:r>
              <a:rPr lang="en-US" sz="1500" dirty="0">
                <a:solidFill>
                  <a:srgbClr val="FFFFFF"/>
                </a:solidFill>
              </a:rPr>
              <a:t> het </a:t>
            </a:r>
            <a:r>
              <a:rPr lang="en-US" sz="1500" dirty="0" err="1">
                <a:solidFill>
                  <a:srgbClr val="FFFFFF"/>
                </a:solidFill>
              </a:rPr>
              <a:t>oor</a:t>
            </a:r>
            <a:r>
              <a:rPr lang="en-US" sz="1500" dirty="0">
                <a:solidFill>
                  <a:srgbClr val="FFFFFF"/>
                </a:solidFill>
              </a:rPr>
              <a:t> apartheid </a:t>
            </a:r>
            <a:r>
              <a:rPr lang="en-US" sz="1500" dirty="0" err="1">
                <a:solidFill>
                  <a:srgbClr val="FFFFFF"/>
                </a:solidFill>
              </a:rPr>
              <a:t>en</a:t>
            </a:r>
            <a:r>
              <a:rPr lang="en-US" sz="1500" dirty="0">
                <a:solidFill>
                  <a:srgbClr val="FFFFFF"/>
                </a:solidFill>
              </a:rPr>
              <a:t> apartheid </a:t>
            </a:r>
            <a:r>
              <a:rPr lang="en-US" sz="1500" dirty="0" err="1">
                <a:solidFill>
                  <a:srgbClr val="FFFFFF"/>
                </a:solidFill>
              </a:rPr>
              <a:t>veroordeel</a:t>
            </a:r>
            <a:r>
              <a:rPr lang="en-US" sz="1500" dirty="0">
                <a:solidFill>
                  <a:srgbClr val="FFFFFF"/>
                </a:solidFill>
              </a:rPr>
              <a:t> het. </a:t>
            </a:r>
            <a:r>
              <a:rPr lang="en-US" sz="1500" dirty="0" err="1">
                <a:solidFill>
                  <a:srgbClr val="FFFFFF"/>
                </a:solidFill>
              </a:rPr>
              <a:t>Vandag</a:t>
            </a:r>
            <a:r>
              <a:rPr lang="en-US" sz="1500" dirty="0">
                <a:solidFill>
                  <a:srgbClr val="FFFFFF"/>
                </a:solidFill>
              </a:rPr>
              <a:t> is </a:t>
            </a:r>
            <a:r>
              <a:rPr lang="en-US" sz="1500" dirty="0" err="1">
                <a:solidFill>
                  <a:srgbClr val="FFFFFF"/>
                </a:solidFill>
              </a:rPr>
              <a:t>Breyten</a:t>
            </a:r>
            <a:r>
              <a:rPr lang="en-US" sz="1500" dirty="0">
                <a:solidFill>
                  <a:srgbClr val="FFFFFF"/>
                </a:solidFill>
              </a:rPr>
              <a:t> Breytenbach </a:t>
            </a:r>
            <a:r>
              <a:rPr lang="en-US" sz="1500" dirty="0" err="1">
                <a:solidFill>
                  <a:srgbClr val="FFFFFF"/>
                </a:solidFill>
              </a:rPr>
              <a:t>internasionaal</a:t>
            </a:r>
            <a:r>
              <a:rPr lang="en-US" sz="1500" dirty="0">
                <a:solidFill>
                  <a:srgbClr val="FFFFFF"/>
                </a:solidFill>
              </a:rPr>
              <a:t> </a:t>
            </a:r>
            <a:r>
              <a:rPr lang="en-US" sz="1500" dirty="0" err="1">
                <a:solidFill>
                  <a:srgbClr val="FFFFFF"/>
                </a:solidFill>
              </a:rPr>
              <a:t>bekend</a:t>
            </a:r>
            <a:r>
              <a:rPr lang="en-US" sz="1500" dirty="0">
                <a:solidFill>
                  <a:srgbClr val="FFFFFF"/>
                </a:solidFill>
              </a:rPr>
              <a:t>. Wat 'n </a:t>
            </a:r>
            <a:r>
              <a:rPr lang="en-US" sz="1500" dirty="0" err="1">
                <a:solidFill>
                  <a:srgbClr val="FFFFFF"/>
                </a:solidFill>
              </a:rPr>
              <a:t>voorreg</a:t>
            </a:r>
            <a:r>
              <a:rPr lang="en-US" sz="1500" dirty="0">
                <a:solidFill>
                  <a:srgbClr val="FFFFFF"/>
                </a:solidFill>
              </a:rPr>
              <a:t> om </a:t>
            </a:r>
            <a:r>
              <a:rPr lang="en-US" sz="1500" dirty="0" err="1">
                <a:solidFill>
                  <a:srgbClr val="FFFFFF"/>
                </a:solidFill>
              </a:rPr>
              <a:t>hom</a:t>
            </a:r>
            <a:r>
              <a:rPr lang="en-US" sz="1500" dirty="0">
                <a:solidFill>
                  <a:srgbClr val="FFFFFF"/>
                </a:solidFill>
              </a:rPr>
              <a:t> </a:t>
            </a:r>
            <a:r>
              <a:rPr lang="en-US" sz="1500" dirty="0" err="1">
                <a:solidFill>
                  <a:srgbClr val="FFFFFF"/>
                </a:solidFill>
              </a:rPr>
              <a:t>te</a:t>
            </a:r>
            <a:r>
              <a:rPr lang="en-US" sz="1500" dirty="0">
                <a:solidFill>
                  <a:srgbClr val="FFFFFF"/>
                </a:solidFill>
              </a:rPr>
              <a:t> </a:t>
            </a:r>
            <a:r>
              <a:rPr lang="en-US" sz="1500" dirty="0" err="1">
                <a:solidFill>
                  <a:srgbClr val="FFFFFF"/>
                </a:solidFill>
              </a:rPr>
              <a:t>kon</a:t>
            </a:r>
            <a:r>
              <a:rPr lang="en-US" sz="1500" dirty="0">
                <a:solidFill>
                  <a:srgbClr val="FFFFFF"/>
                </a:solidFill>
              </a:rPr>
              <a:t> </a:t>
            </a:r>
            <a:r>
              <a:rPr lang="en-US" sz="1500" dirty="0" err="1">
                <a:solidFill>
                  <a:srgbClr val="FFFFFF"/>
                </a:solidFill>
              </a:rPr>
              <a:t>ontmoet</a:t>
            </a:r>
            <a:r>
              <a:rPr lang="en-US" sz="1500" dirty="0">
                <a:solidFill>
                  <a:srgbClr val="FFFFFF"/>
                </a:solidFill>
              </a:rPr>
              <a:t> </a:t>
            </a:r>
            <a:r>
              <a:rPr lang="en-US" sz="1500" dirty="0" err="1">
                <a:solidFill>
                  <a:srgbClr val="FFFFFF"/>
                </a:solidFill>
              </a:rPr>
              <a:t>en</a:t>
            </a:r>
            <a:r>
              <a:rPr lang="en-US" sz="1500" dirty="0">
                <a:solidFill>
                  <a:srgbClr val="FFFFFF"/>
                </a:solidFill>
              </a:rPr>
              <a:t> </a:t>
            </a:r>
            <a:r>
              <a:rPr lang="en-US" sz="1500" dirty="0" err="1">
                <a:solidFill>
                  <a:srgbClr val="FFFFFF"/>
                </a:solidFill>
              </a:rPr>
              <a:t>hom</a:t>
            </a:r>
            <a:r>
              <a:rPr lang="en-US" sz="1500" dirty="0">
                <a:solidFill>
                  <a:srgbClr val="FFFFFF"/>
                </a:solidFill>
              </a:rPr>
              <a:t> </a:t>
            </a:r>
            <a:r>
              <a:rPr lang="en-US" sz="1500" dirty="0" err="1">
                <a:solidFill>
                  <a:srgbClr val="FFFFFF"/>
                </a:solidFill>
              </a:rPr>
              <a:t>voor</a:t>
            </a:r>
            <a:r>
              <a:rPr lang="en-US" sz="1500" dirty="0">
                <a:solidFill>
                  <a:srgbClr val="FFFFFF"/>
                </a:solidFill>
              </a:rPr>
              <a:t> die </a:t>
            </a:r>
            <a:r>
              <a:rPr lang="en-US" sz="1500" dirty="0" err="1">
                <a:solidFill>
                  <a:srgbClr val="FFFFFF"/>
                </a:solidFill>
              </a:rPr>
              <a:t>kamera</a:t>
            </a:r>
            <a:r>
              <a:rPr lang="en-US" sz="1500" dirty="0">
                <a:solidFill>
                  <a:srgbClr val="FFFFFF"/>
                </a:solidFill>
              </a:rPr>
              <a:t> </a:t>
            </a:r>
            <a:r>
              <a:rPr lang="en-US" sz="1500" dirty="0" err="1">
                <a:solidFill>
                  <a:srgbClr val="FFFFFF"/>
                </a:solidFill>
              </a:rPr>
              <a:t>te</a:t>
            </a:r>
            <a:r>
              <a:rPr lang="en-US" sz="1500" dirty="0">
                <a:solidFill>
                  <a:srgbClr val="FFFFFF"/>
                </a:solidFill>
              </a:rPr>
              <a:t> </a:t>
            </a:r>
            <a:r>
              <a:rPr lang="en-US" sz="1500" dirty="0" err="1">
                <a:solidFill>
                  <a:srgbClr val="FFFFFF"/>
                </a:solidFill>
              </a:rPr>
              <a:t>kon</a:t>
            </a:r>
            <a:r>
              <a:rPr lang="en-US" sz="1500" dirty="0">
                <a:solidFill>
                  <a:srgbClr val="FFFFFF"/>
                </a:solidFill>
              </a:rPr>
              <a:t> </a:t>
            </a:r>
            <a:r>
              <a:rPr lang="en-US" sz="1500" dirty="0" err="1">
                <a:solidFill>
                  <a:srgbClr val="FFFFFF"/>
                </a:solidFill>
              </a:rPr>
              <a:t>hê</a:t>
            </a:r>
            <a:r>
              <a:rPr lang="en-US" sz="1500" dirty="0">
                <a:solidFill>
                  <a:srgbClr val="FFFFFF"/>
                </a:solidFill>
              </a:rPr>
              <a:t>.</a:t>
            </a:r>
          </a:p>
          <a:p>
            <a:pPr>
              <a:lnSpc>
                <a:spcPct val="90000"/>
              </a:lnSpc>
              <a:spcAft>
                <a:spcPts val="600"/>
              </a:spcAft>
              <a:buClr>
                <a:schemeClr val="accent1"/>
              </a:buClr>
            </a:pPr>
            <a:r>
              <a:rPr lang="en-US" sz="1500" dirty="0">
                <a:solidFill>
                  <a:srgbClr val="FFFFFF"/>
                </a:solidFill>
              </a:rPr>
              <a:t> </a:t>
            </a:r>
          </a:p>
          <a:p>
            <a:pPr>
              <a:lnSpc>
                <a:spcPct val="90000"/>
              </a:lnSpc>
              <a:spcAft>
                <a:spcPts val="600"/>
              </a:spcAft>
              <a:buClr>
                <a:schemeClr val="accent1"/>
              </a:buClr>
            </a:pPr>
            <a:r>
              <a:rPr lang="en-US" sz="1500" dirty="0" err="1">
                <a:solidFill>
                  <a:srgbClr val="FFFFFF"/>
                </a:solidFill>
              </a:rPr>
              <a:t>Lirieke</a:t>
            </a:r>
            <a:r>
              <a:rPr lang="en-US" sz="1500" dirty="0">
                <a:solidFill>
                  <a:srgbClr val="FFFFFF"/>
                </a:solidFill>
              </a:rPr>
              <a:t>: </a:t>
            </a:r>
            <a:r>
              <a:rPr lang="en-US" sz="1500" dirty="0" err="1">
                <a:solidFill>
                  <a:srgbClr val="FFFFFF"/>
                </a:solidFill>
              </a:rPr>
              <a:t>Mallies</a:t>
            </a:r>
            <a:r>
              <a:rPr lang="en-US" sz="1500" dirty="0">
                <a:solidFill>
                  <a:srgbClr val="FFFFFF"/>
                </a:solidFill>
              </a:rPr>
              <a:t> le Roux. </a:t>
            </a:r>
            <a:r>
              <a:rPr lang="en-US" sz="1500" dirty="0" err="1">
                <a:solidFill>
                  <a:srgbClr val="FFFFFF"/>
                </a:solidFill>
              </a:rPr>
              <a:t>Musiekvideo</a:t>
            </a:r>
            <a:r>
              <a:rPr lang="en-US" sz="1500" dirty="0">
                <a:solidFill>
                  <a:srgbClr val="FFFFFF"/>
                </a:solidFill>
              </a:rPr>
              <a:t>: Stefan Botha </a:t>
            </a:r>
            <a:r>
              <a:rPr lang="en-US" sz="1500" dirty="0" err="1">
                <a:solidFill>
                  <a:srgbClr val="FFFFFF"/>
                </a:solidFill>
              </a:rPr>
              <a:t>Produksies</a:t>
            </a:r>
            <a:r>
              <a:rPr lang="en-US" sz="1500" dirty="0">
                <a:solidFill>
                  <a:srgbClr val="FFFFFF"/>
                </a:solidFill>
              </a:rPr>
              <a:t>. www.stefanbotha.co.za</a:t>
            </a:r>
          </a:p>
          <a:p>
            <a:pPr>
              <a:lnSpc>
                <a:spcPct val="90000"/>
              </a:lnSpc>
              <a:spcAft>
                <a:spcPts val="600"/>
              </a:spcAft>
              <a:buClr>
                <a:schemeClr val="accent1"/>
              </a:buClr>
            </a:pPr>
            <a:endParaRPr lang="en-US" sz="1500" dirty="0">
              <a:solidFill>
                <a:srgbClr val="FFFFFF"/>
              </a:solidFill>
            </a:endParaRPr>
          </a:p>
          <a:p>
            <a:pPr>
              <a:lnSpc>
                <a:spcPct val="90000"/>
              </a:lnSpc>
              <a:spcAft>
                <a:spcPts val="600"/>
              </a:spcAft>
              <a:buClr>
                <a:schemeClr val="accent1"/>
              </a:buClr>
            </a:pPr>
            <a:endParaRPr lang="en-US" sz="1500" dirty="0">
              <a:solidFill>
                <a:srgbClr val="FFFFFF"/>
              </a:solidFill>
            </a:endParaRPr>
          </a:p>
        </p:txBody>
      </p:sp>
      <p:sp>
        <p:nvSpPr>
          <p:cNvPr id="5" name="CasellaDiTesto 4">
            <a:extLst>
              <a:ext uri="{FF2B5EF4-FFF2-40B4-BE49-F238E27FC236}">
                <a16:creationId xmlns:a16="http://schemas.microsoft.com/office/drawing/2014/main" id="{718BBCF2-5C4E-907A-1A50-8C112FC0868F}"/>
              </a:ext>
            </a:extLst>
          </p:cNvPr>
          <p:cNvSpPr txBox="1"/>
          <p:nvPr/>
        </p:nvSpPr>
        <p:spPr>
          <a:xfrm>
            <a:off x="737942" y="5089358"/>
            <a:ext cx="6380503" cy="800219"/>
          </a:xfrm>
          <a:prstGeom prst="rect">
            <a:avLst/>
          </a:prstGeom>
          <a:noFill/>
        </p:spPr>
        <p:txBody>
          <a:bodyPr wrap="square" rtlCol="0">
            <a:spAutoFit/>
          </a:bodyPr>
          <a:lstStyle/>
          <a:p>
            <a:r>
              <a:rPr lang="en-US" sz="2800" dirty="0" err="1">
                <a:solidFill>
                  <a:srgbClr val="FFFFFF"/>
                </a:solidFill>
              </a:rPr>
              <a:t>Mallies</a:t>
            </a:r>
            <a:r>
              <a:rPr lang="en-US" sz="2800" dirty="0">
                <a:solidFill>
                  <a:srgbClr val="FFFFFF"/>
                </a:solidFill>
              </a:rPr>
              <a:t> </a:t>
            </a:r>
            <a:r>
              <a:rPr lang="en-US" sz="2800" dirty="0" err="1">
                <a:solidFill>
                  <a:srgbClr val="FFFFFF"/>
                </a:solidFill>
              </a:rPr>
              <a:t>en</a:t>
            </a:r>
            <a:r>
              <a:rPr lang="en-US" sz="2800" dirty="0">
                <a:solidFill>
                  <a:srgbClr val="FFFFFF"/>
                </a:solidFill>
              </a:rPr>
              <a:t> die </a:t>
            </a:r>
            <a:r>
              <a:rPr lang="en-US" sz="2800" dirty="0" err="1">
                <a:solidFill>
                  <a:srgbClr val="FFFFFF"/>
                </a:solidFill>
              </a:rPr>
              <a:t>Sakemanne</a:t>
            </a:r>
            <a:r>
              <a:rPr lang="en-US" sz="2800" dirty="0">
                <a:solidFill>
                  <a:srgbClr val="FFFFFF"/>
                </a:solidFill>
              </a:rPr>
              <a:t>: </a:t>
            </a:r>
            <a:r>
              <a:rPr lang="en-US" sz="2800" i="1" dirty="0">
                <a:solidFill>
                  <a:srgbClr val="FFFFFF"/>
                </a:solidFill>
              </a:rPr>
              <a:t>Burger </a:t>
            </a:r>
            <a:r>
              <a:rPr lang="en-US" sz="2800" i="1" dirty="0" err="1">
                <a:solidFill>
                  <a:srgbClr val="FFFFFF"/>
                </a:solidFill>
              </a:rPr>
              <a:t>Straat</a:t>
            </a:r>
            <a:r>
              <a:rPr lang="en-US" sz="1800" i="1" dirty="0">
                <a:solidFill>
                  <a:srgbClr val="FFFFFF"/>
                </a:solidFill>
              </a:rPr>
              <a:t> </a:t>
            </a:r>
          </a:p>
          <a:p>
            <a:endParaRPr lang="it-IT" dirty="0"/>
          </a:p>
        </p:txBody>
      </p:sp>
    </p:spTree>
    <p:extLst>
      <p:ext uri="{BB962C8B-B14F-4D97-AF65-F5344CB8AC3E}">
        <p14:creationId xmlns:p14="http://schemas.microsoft.com/office/powerpoint/2010/main" val="3586459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3"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35" name="Straight Connector 1034">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ttangolo 1"/>
          <p:cNvSpPr/>
          <p:nvPr/>
        </p:nvSpPr>
        <p:spPr>
          <a:xfrm>
            <a:off x="457200" y="4960137"/>
            <a:ext cx="7772400" cy="1463040"/>
          </a:xfrm>
          <a:prstGeom prst="rect">
            <a:avLst/>
          </a:prstGeom>
        </p:spPr>
        <p:txBody>
          <a:bodyPr vert="horz" lIns="91440" tIns="45720" rIns="91440" bIns="45720" rtlCol="0" anchor="ctr">
            <a:normAutofit/>
          </a:bodyPr>
          <a:lstStyle/>
          <a:p>
            <a:pPr algn="r">
              <a:lnSpc>
                <a:spcPct val="80000"/>
              </a:lnSpc>
              <a:spcBef>
                <a:spcPct val="0"/>
              </a:spcBef>
              <a:spcAft>
                <a:spcPts val="600"/>
              </a:spcAft>
            </a:pPr>
            <a:r>
              <a:rPr lang="en-US" sz="4400" kern="1200" cap="all" spc="200" baseline="0" dirty="0">
                <a:solidFill>
                  <a:schemeClr val="tx1">
                    <a:lumMod val="95000"/>
                    <a:lumOff val="5000"/>
                  </a:schemeClr>
                </a:solidFill>
                <a:latin typeface="+mj-lt"/>
                <a:ea typeface="+mj-ea"/>
                <a:cs typeface="+mj-cs"/>
              </a:rPr>
              <a:t>Dis net die oortjies van die seekoei</a:t>
            </a:r>
          </a:p>
        </p:txBody>
      </p:sp>
      <p:pic>
        <p:nvPicPr>
          <p:cNvPr id="1026" name="Picture 2" descr="http://www.kaapstadmagazine.nl/media_lib/r2/0a11f5580f9a80e315f7c24241814e07.img.jpg?rand=608"/>
          <p:cNvPicPr>
            <a:picLocks noChangeAspect="1" noChangeArrowheads="1"/>
          </p:cNvPicPr>
          <p:nvPr/>
        </p:nvPicPr>
        <p:blipFill rotWithShape="1">
          <a:blip r:embed="rId2">
            <a:extLst>
              <a:ext uri="{28A0092B-C50C-407E-A947-70E740481C1C}">
                <a14:useLocalDpi xmlns:a14="http://schemas.microsoft.com/office/drawing/2010/main" val="0"/>
              </a:ext>
            </a:extLst>
          </a:blip>
          <a:srcRect t="5473" b="29310"/>
          <a:stretch/>
        </p:blipFill>
        <p:spPr bwMode="auto">
          <a:xfrm>
            <a:off x="20" y="10"/>
            <a:ext cx="12191980" cy="4571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819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604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48A237C-3AC9-CEA6-7A6A-C726360CB1A8}"/>
              </a:ext>
            </a:extLst>
          </p:cNvPr>
          <p:cNvSpPr>
            <a:spLocks noGrp="1"/>
          </p:cNvSpPr>
          <p:nvPr>
            <p:ph type="title"/>
          </p:nvPr>
        </p:nvSpPr>
        <p:spPr>
          <a:xfrm>
            <a:off x="1024128" y="585216"/>
            <a:ext cx="6007027" cy="1499616"/>
          </a:xfrm>
        </p:spPr>
        <p:txBody>
          <a:bodyPr>
            <a:normAutofit/>
          </a:bodyPr>
          <a:lstStyle/>
          <a:p>
            <a:r>
              <a:rPr lang="it-IT">
                <a:solidFill>
                  <a:srgbClr val="FFFFFF"/>
                </a:solidFill>
              </a:rPr>
              <a:t>EN NU DE TAAL! </a:t>
            </a:r>
          </a:p>
        </p:txBody>
      </p:sp>
      <p:cxnSp>
        <p:nvCxnSpPr>
          <p:cNvPr id="13" name="Straight Connector 12">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9BFC856D-A023-096C-E727-04C6DFDB2158}"/>
              </a:ext>
            </a:extLst>
          </p:cNvPr>
          <p:cNvSpPr>
            <a:spLocks noGrp="1"/>
          </p:cNvSpPr>
          <p:nvPr>
            <p:ph idx="1"/>
          </p:nvPr>
        </p:nvSpPr>
        <p:spPr>
          <a:xfrm>
            <a:off x="1024128" y="2286000"/>
            <a:ext cx="6007027" cy="4023360"/>
          </a:xfrm>
        </p:spPr>
        <p:txBody>
          <a:bodyPr>
            <a:normAutofit/>
          </a:bodyPr>
          <a:lstStyle/>
          <a:p>
            <a:r>
              <a:rPr lang="en-US" sz="2000" b="1">
                <a:solidFill>
                  <a:srgbClr val="FFFFFF"/>
                </a:solidFill>
              </a:rPr>
              <a:t>Hamvraag: HOE ZIT DEZE CONTACTTAAL IN ELKAAR?</a:t>
            </a:r>
          </a:p>
          <a:p>
            <a:endParaRPr lang="en-US" sz="2000" b="1">
              <a:solidFill>
                <a:srgbClr val="FFFFFF"/>
              </a:solidFill>
            </a:endParaRPr>
          </a:p>
          <a:p>
            <a:r>
              <a:rPr lang="en-US" sz="2000" b="1">
                <a:solidFill>
                  <a:srgbClr val="FFFFFF"/>
                </a:solidFill>
              </a:rPr>
              <a:t>Een paar lexicale en morfologische voorproefjes – Hollandse oorsprong:</a:t>
            </a:r>
          </a:p>
          <a:p>
            <a:endParaRPr lang="it-IT" sz="2000">
              <a:solidFill>
                <a:srgbClr val="FFFFFF"/>
              </a:solidFill>
            </a:endParaRPr>
          </a:p>
          <a:p>
            <a:pPr marL="342900" indent="-342900">
              <a:buFont typeface="Arial" panose="020B0604020202020204" pitchFamily="34" charset="0"/>
              <a:buChar char="•"/>
            </a:pPr>
            <a:r>
              <a:rPr lang="en-US" sz="2000">
                <a:solidFill>
                  <a:srgbClr val="FFFFFF"/>
                </a:solidFill>
              </a:rPr>
              <a:t>skaap, son</a:t>
            </a:r>
            <a:endParaRPr lang="it-IT" sz="2000">
              <a:solidFill>
                <a:srgbClr val="FFFFFF"/>
              </a:solidFill>
            </a:endParaRPr>
          </a:p>
          <a:p>
            <a:pPr marL="342900" indent="-342900">
              <a:buFont typeface="Arial" panose="020B0604020202020204" pitchFamily="34" charset="0"/>
              <a:buChar char="•"/>
            </a:pPr>
            <a:r>
              <a:rPr lang="en-US" sz="2000">
                <a:solidFill>
                  <a:srgbClr val="FFFFFF"/>
                </a:solidFill>
              </a:rPr>
              <a:t>oor, môre, </a:t>
            </a:r>
          </a:p>
          <a:p>
            <a:pPr marL="342900" indent="-342900">
              <a:buFont typeface="Arial" panose="020B0604020202020204" pitchFamily="34" charset="0"/>
              <a:buChar char="•"/>
            </a:pPr>
            <a:r>
              <a:rPr lang="en-US" sz="2000">
                <a:solidFill>
                  <a:srgbClr val="FFFFFF"/>
                </a:solidFill>
              </a:rPr>
              <a:t>'n hoë gebou, 'n trae werker</a:t>
            </a:r>
            <a:endParaRPr lang="it-IT" sz="2000">
              <a:solidFill>
                <a:srgbClr val="FFFFFF"/>
              </a:solidFill>
            </a:endParaRPr>
          </a:p>
          <a:p>
            <a:pPr marL="342900" indent="-342900">
              <a:buFont typeface="Arial" panose="020B0604020202020204" pitchFamily="34" charset="0"/>
              <a:buChar char="•"/>
            </a:pPr>
            <a:r>
              <a:rPr lang="en-US" sz="2000">
                <a:solidFill>
                  <a:srgbClr val="FFFFFF"/>
                </a:solidFill>
              </a:rPr>
              <a:t>nag, sag, kus</a:t>
            </a:r>
            <a:endParaRPr lang="it-IT" sz="2000">
              <a:solidFill>
                <a:srgbClr val="FFFFFF"/>
              </a:solidFill>
            </a:endParaRPr>
          </a:p>
          <a:p>
            <a:endParaRPr lang="it-IT" sz="2000">
              <a:solidFill>
                <a:srgbClr val="FFFFFF"/>
              </a:solidFill>
            </a:endParaRPr>
          </a:p>
        </p:txBody>
      </p:sp>
      <p:pic>
        <p:nvPicPr>
          <p:cNvPr id="5" name="Immagine 4" descr="Immagine che contiene aria aperta, erba, cielo, nuvola&#10;&#10;Descrizione generata automaticamente">
            <a:extLst>
              <a:ext uri="{FF2B5EF4-FFF2-40B4-BE49-F238E27FC236}">
                <a16:creationId xmlns:a16="http://schemas.microsoft.com/office/drawing/2014/main" id="{10618CD3-D6B0-913F-FE33-BF562D36A9B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57" r="29747" b="-2"/>
          <a:stretch/>
        </p:blipFill>
        <p:spPr>
          <a:xfrm>
            <a:off x="7552266" y="10"/>
            <a:ext cx="4639734" cy="6857990"/>
          </a:xfrm>
          <a:prstGeom prst="rect">
            <a:avLst/>
          </a:prstGeom>
        </p:spPr>
      </p:pic>
    </p:spTree>
    <p:extLst>
      <p:ext uri="{BB962C8B-B14F-4D97-AF65-F5344CB8AC3E}">
        <p14:creationId xmlns:p14="http://schemas.microsoft.com/office/powerpoint/2010/main" val="1899401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Immagine 16" descr="Immagine che contiene aria aperta, natura, nuvola, cielo&#10;&#10;Descrizione generata automaticamente">
            <a:extLst>
              <a:ext uri="{FF2B5EF4-FFF2-40B4-BE49-F238E27FC236}">
                <a16:creationId xmlns:a16="http://schemas.microsoft.com/office/drawing/2014/main" id="{7DA0088D-7625-0638-5E22-7DCC6BCE3FC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6856" r="10930" b="2"/>
          <a:stretch/>
        </p:blipFill>
        <p:spPr>
          <a:xfrm>
            <a:off x="356814" y="379444"/>
            <a:ext cx="7115470" cy="6490996"/>
          </a:xfrm>
          <a:custGeom>
            <a:avLst/>
            <a:gdLst/>
            <a:ahLst/>
            <a:cxnLst/>
            <a:rect l="l" t="t" r="r" b="b"/>
            <a:pathLst>
              <a:path w="6647705" h="6461436">
                <a:moveTo>
                  <a:pt x="6004504" y="217"/>
                </a:moveTo>
                <a:cubicBezTo>
                  <a:pt x="6024678" y="-1575"/>
                  <a:pt x="6042004" y="7929"/>
                  <a:pt x="6043316" y="21512"/>
                </a:cubicBezTo>
                <a:lnTo>
                  <a:pt x="6200652" y="1719217"/>
                </a:lnTo>
                <a:lnTo>
                  <a:pt x="6206825" y="1785827"/>
                </a:lnTo>
                <a:lnTo>
                  <a:pt x="6221227" y="1822016"/>
                </a:lnTo>
                <a:cubicBezTo>
                  <a:pt x="6213856" y="1837795"/>
                  <a:pt x="6231996" y="1847154"/>
                  <a:pt x="6237305" y="1858891"/>
                </a:cubicBezTo>
                <a:lnTo>
                  <a:pt x="6245339" y="2011010"/>
                </a:lnTo>
                <a:lnTo>
                  <a:pt x="6243065" y="2066060"/>
                </a:lnTo>
                <a:lnTo>
                  <a:pt x="6238739" y="2104210"/>
                </a:lnTo>
                <a:lnTo>
                  <a:pt x="6237021" y="2111648"/>
                </a:lnTo>
                <a:lnTo>
                  <a:pt x="6259718" y="2356556"/>
                </a:lnTo>
                <a:lnTo>
                  <a:pt x="6264060" y="2374375"/>
                </a:lnTo>
                <a:lnTo>
                  <a:pt x="6267041" y="2435573"/>
                </a:lnTo>
                <a:lnTo>
                  <a:pt x="6271496" y="2444087"/>
                </a:lnTo>
                <a:lnTo>
                  <a:pt x="6647705" y="6461436"/>
                </a:lnTo>
                <a:lnTo>
                  <a:pt x="545408" y="6461436"/>
                </a:lnTo>
                <a:lnTo>
                  <a:pt x="544170" y="6448085"/>
                </a:lnTo>
                <a:lnTo>
                  <a:pt x="533573" y="6434067"/>
                </a:lnTo>
                <a:lnTo>
                  <a:pt x="522439" y="6388375"/>
                </a:lnTo>
                <a:lnTo>
                  <a:pt x="518228" y="6357352"/>
                </a:lnTo>
                <a:lnTo>
                  <a:pt x="518072" y="6352810"/>
                </a:lnTo>
                <a:lnTo>
                  <a:pt x="523971" y="6314577"/>
                </a:lnTo>
                <a:cubicBezTo>
                  <a:pt x="522183" y="6313865"/>
                  <a:pt x="520483" y="6312841"/>
                  <a:pt x="518934" y="6311532"/>
                </a:cubicBezTo>
                <a:lnTo>
                  <a:pt x="513042" y="6300271"/>
                </a:lnTo>
                <a:lnTo>
                  <a:pt x="517740" y="6289716"/>
                </a:lnTo>
                <a:lnTo>
                  <a:pt x="523418" y="6241814"/>
                </a:lnTo>
                <a:lnTo>
                  <a:pt x="523922" y="6229603"/>
                </a:lnTo>
                <a:lnTo>
                  <a:pt x="67" y="577048"/>
                </a:lnTo>
                <a:cubicBezTo>
                  <a:pt x="-1138" y="563427"/>
                  <a:pt x="14205" y="550882"/>
                  <a:pt x="34408" y="548975"/>
                </a:cubicBezTo>
                <a:cubicBezTo>
                  <a:pt x="2024440" y="366055"/>
                  <a:pt x="4014473" y="183136"/>
                  <a:pt x="6004504" y="217"/>
                </a:cubicBezTo>
                <a:close/>
              </a:path>
            </a:pathLst>
          </a:custGeom>
        </p:spPr>
      </p:pic>
      <p:sp>
        <p:nvSpPr>
          <p:cNvPr id="2" name="Titolo 1">
            <a:extLst>
              <a:ext uri="{FF2B5EF4-FFF2-40B4-BE49-F238E27FC236}">
                <a16:creationId xmlns:a16="http://schemas.microsoft.com/office/drawing/2014/main" id="{CE1375A0-53EA-6EA1-C3E9-7CABF51DDB36}"/>
              </a:ext>
            </a:extLst>
          </p:cNvPr>
          <p:cNvSpPr>
            <a:spLocks noGrp="1"/>
          </p:cNvSpPr>
          <p:nvPr>
            <p:ph type="title"/>
          </p:nvPr>
        </p:nvSpPr>
        <p:spPr>
          <a:xfrm>
            <a:off x="7149737" y="516836"/>
            <a:ext cx="5542642" cy="1725632"/>
          </a:xfrm>
        </p:spPr>
        <p:txBody>
          <a:bodyPr anchor="ctr">
            <a:normAutofit/>
          </a:bodyPr>
          <a:lstStyle/>
          <a:p>
            <a:r>
              <a:rPr lang="it-IT" dirty="0"/>
              <a:t>Wat </a:t>
            </a:r>
            <a:r>
              <a:rPr lang="it-IT" dirty="0" err="1"/>
              <a:t>weten</a:t>
            </a:r>
            <a:r>
              <a:rPr lang="it-IT" dirty="0"/>
              <a:t> </a:t>
            </a:r>
            <a:r>
              <a:rPr lang="it-IT" dirty="0" err="1"/>
              <a:t>wij</a:t>
            </a:r>
            <a:r>
              <a:rPr lang="it-IT" dirty="0"/>
              <a:t> over </a:t>
            </a:r>
            <a:r>
              <a:rPr lang="it-IT" dirty="0" err="1"/>
              <a:t>Zuid</a:t>
            </a:r>
            <a:r>
              <a:rPr lang="it-IT" dirty="0"/>
              <a:t>-Afrika? </a:t>
            </a:r>
          </a:p>
        </p:txBody>
      </p:sp>
      <p:sp>
        <p:nvSpPr>
          <p:cNvPr id="15" name="Content Placeholder 14">
            <a:extLst>
              <a:ext uri="{FF2B5EF4-FFF2-40B4-BE49-F238E27FC236}">
                <a16:creationId xmlns:a16="http://schemas.microsoft.com/office/drawing/2014/main" id="{A17FEA71-C2D2-D75B-68B6-C071827BEC32}"/>
              </a:ext>
            </a:extLst>
          </p:cNvPr>
          <p:cNvSpPr>
            <a:spLocks noGrp="1"/>
          </p:cNvSpPr>
          <p:nvPr>
            <p:ph idx="1"/>
          </p:nvPr>
        </p:nvSpPr>
        <p:spPr>
          <a:xfrm>
            <a:off x="7931021" y="2810013"/>
            <a:ext cx="3460880" cy="3531151"/>
          </a:xfrm>
        </p:spPr>
        <p:txBody>
          <a:bodyPr anchor="ctr">
            <a:normAutofit/>
          </a:bodyPr>
          <a:lstStyle/>
          <a:p>
            <a:r>
              <a:rPr lang="en-US" dirty="0" err="1"/>
              <a:t>Geschiedenis</a:t>
            </a:r>
            <a:endParaRPr lang="en-US" dirty="0"/>
          </a:p>
          <a:p>
            <a:r>
              <a:rPr lang="en-US" dirty="0"/>
              <a:t>Afrikaans </a:t>
            </a:r>
          </a:p>
          <a:p>
            <a:r>
              <a:rPr lang="en-US" dirty="0" err="1"/>
              <a:t>Vertaling</a:t>
            </a:r>
            <a:r>
              <a:rPr lang="en-US" dirty="0"/>
              <a:t> </a:t>
            </a:r>
            <a:r>
              <a:rPr lang="en-US" dirty="0" err="1"/>
              <a:t>vanuit</a:t>
            </a:r>
            <a:r>
              <a:rPr lang="en-US" dirty="0"/>
              <a:t> het Afrikaans </a:t>
            </a:r>
          </a:p>
        </p:txBody>
      </p:sp>
    </p:spTree>
    <p:extLst>
      <p:ext uri="{BB962C8B-B14F-4D97-AF65-F5344CB8AC3E}">
        <p14:creationId xmlns:p14="http://schemas.microsoft.com/office/powerpoint/2010/main" val="41442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56CB7A9-23EE-F304-30A2-7F4668B65516}"/>
              </a:ext>
            </a:extLst>
          </p:cNvPr>
          <p:cNvSpPr>
            <a:spLocks noGrp="1"/>
          </p:cNvSpPr>
          <p:nvPr>
            <p:ph type="title"/>
          </p:nvPr>
        </p:nvSpPr>
        <p:spPr>
          <a:xfrm>
            <a:off x="573024" y="4608575"/>
            <a:ext cx="5242560" cy="1765715"/>
          </a:xfrm>
        </p:spPr>
        <p:txBody>
          <a:bodyPr>
            <a:normAutofit/>
          </a:bodyPr>
          <a:lstStyle/>
          <a:p>
            <a:pPr algn="r"/>
            <a:r>
              <a:rPr lang="it-IT" sz="4400">
                <a:solidFill>
                  <a:srgbClr val="FFFFFF"/>
                </a:solidFill>
              </a:rPr>
              <a:t>TWEE UITGANGSPUNTEN</a:t>
            </a:r>
          </a:p>
        </p:txBody>
      </p:sp>
      <p:pic>
        <p:nvPicPr>
          <p:cNvPr id="4" name="Picture 2" descr="Vlag van Zuid-Afrika - Wikipedia">
            <a:extLst>
              <a:ext uri="{FF2B5EF4-FFF2-40B4-BE49-F238E27FC236}">
                <a16:creationId xmlns:a16="http://schemas.microsoft.com/office/drawing/2014/main" id="{FFE959FA-3C85-2834-E38B-B38EE55313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50"/>
          <a:stretch/>
        </p:blipFill>
        <p:spPr bwMode="auto">
          <a:xfrm>
            <a:off x="327547" y="321733"/>
            <a:ext cx="5688020" cy="389974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962C4EFF-3178-C401-803A-F8543FCDC06B}"/>
              </a:ext>
            </a:extLst>
          </p:cNvPr>
          <p:cNvSpPr>
            <a:spLocks noGrp="1"/>
          </p:cNvSpPr>
          <p:nvPr>
            <p:ph idx="1"/>
          </p:nvPr>
        </p:nvSpPr>
        <p:spPr>
          <a:xfrm>
            <a:off x="6661065" y="974875"/>
            <a:ext cx="4724573" cy="4852362"/>
          </a:xfrm>
        </p:spPr>
        <p:txBody>
          <a:bodyPr anchor="ctr">
            <a:norm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charset="2"/>
              <a:buChar char="ü"/>
              <a:tabLst/>
              <a:defRPr/>
            </a:pPr>
            <a:r>
              <a:rPr kumimoji="0" lang="en-US" sz="2400" b="1" i="0" u="none" strike="noStrike" kern="1200" cap="none" spc="0" normalizeH="0" baseline="0" noProof="0" dirty="0" err="1">
                <a:ln>
                  <a:noFill/>
                </a:ln>
                <a:solidFill>
                  <a:srgbClr val="000000"/>
                </a:solidFill>
                <a:effectLst/>
                <a:uLnTx/>
                <a:uFillTx/>
                <a:latin typeface="Trebuchet MS" panose="020B0603020202020204"/>
                <a:ea typeface="+mn-ea"/>
                <a:cs typeface="+mn-cs"/>
              </a:rPr>
              <a:t>sterke</a:t>
            </a:r>
            <a:r>
              <a:rPr kumimoji="0" lang="en-US" sz="2400" b="1" i="0" u="none" strike="noStrike" kern="1200" cap="none" spc="0" normalizeH="0" baseline="0" noProof="0" dirty="0">
                <a:ln>
                  <a:noFill/>
                </a:ln>
                <a:solidFill>
                  <a:srgbClr val="00000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0000"/>
                </a:solidFill>
                <a:effectLst/>
                <a:uLnTx/>
                <a:uFillTx/>
                <a:latin typeface="Trebuchet MS" panose="020B0603020202020204"/>
                <a:ea typeface="+mn-ea"/>
                <a:cs typeface="+mn-cs"/>
              </a:rPr>
              <a:t>vereenvoudiging</a:t>
            </a:r>
            <a:endParaRPr kumimoji="0" lang="en-US" sz="2400" b="1" i="0" u="none" strike="noStrike" kern="1200" cap="none" spc="0" normalizeH="0" baseline="0" noProof="0" dirty="0">
              <a:ln>
                <a:noFill/>
              </a:ln>
              <a:solidFill>
                <a:srgbClr val="000000"/>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charset="2"/>
              <a:buChar char="ü"/>
              <a:tabLst/>
              <a:defRPr/>
            </a:pPr>
            <a:r>
              <a:rPr kumimoji="0" lang="en-US" sz="2400" b="1" i="0" u="none" strike="noStrike" kern="1200" cap="none" spc="0" normalizeH="0" baseline="0" noProof="0" dirty="0">
                <a:ln>
                  <a:noFill/>
                </a:ln>
                <a:solidFill>
                  <a:srgbClr val="000000"/>
                </a:solidFill>
                <a:effectLst/>
                <a:uLnTx/>
                <a:uFillTx/>
                <a:latin typeface="Trebuchet MS" panose="020B0603020202020204"/>
                <a:ea typeface="+mn-ea"/>
                <a:cs typeface="+mn-cs"/>
              </a:rPr>
              <a:t>Nederlandse basis (het Afrikaans </a:t>
            </a:r>
            <a:r>
              <a:rPr kumimoji="0" lang="en-US" sz="2400" b="1" i="0" u="none" strike="noStrike" kern="1200" cap="none" spc="0" normalizeH="0" baseline="0" noProof="0" dirty="0" err="1">
                <a:ln>
                  <a:noFill/>
                </a:ln>
                <a:solidFill>
                  <a:srgbClr val="000000"/>
                </a:solidFill>
                <a:effectLst/>
                <a:uLnTx/>
                <a:uFillTx/>
                <a:latin typeface="Trebuchet MS" panose="020B0603020202020204"/>
                <a:ea typeface="+mn-ea"/>
                <a:cs typeface="+mn-cs"/>
              </a:rPr>
              <a:t>stamt</a:t>
            </a:r>
            <a:r>
              <a:rPr kumimoji="0" lang="en-US" sz="2400" b="1" i="0" u="none" strike="noStrike" kern="1200" cap="none" spc="0" normalizeH="0" baseline="0" noProof="0" dirty="0">
                <a:ln>
                  <a:noFill/>
                </a:ln>
                <a:solidFill>
                  <a:srgbClr val="000000"/>
                </a:solidFill>
                <a:effectLst/>
                <a:uLnTx/>
                <a:uFillTx/>
                <a:latin typeface="Trebuchet MS" panose="020B0603020202020204"/>
                <a:ea typeface="+mn-ea"/>
                <a:cs typeface="+mn-cs"/>
              </a:rPr>
              <a:t> in </a:t>
            </a:r>
            <a:r>
              <a:rPr kumimoji="0" lang="en-US" sz="2400" b="1" i="0" u="none" strike="noStrike" kern="1200" cap="none" spc="0" normalizeH="0" baseline="0" noProof="0" dirty="0" err="1">
                <a:ln>
                  <a:noFill/>
                </a:ln>
                <a:solidFill>
                  <a:srgbClr val="000000"/>
                </a:solidFill>
                <a:effectLst/>
                <a:uLnTx/>
                <a:uFillTx/>
                <a:latin typeface="Trebuchet MS" panose="020B0603020202020204"/>
                <a:ea typeface="+mn-ea"/>
                <a:cs typeface="+mn-cs"/>
              </a:rPr>
              <a:t>directe</a:t>
            </a:r>
            <a:r>
              <a:rPr kumimoji="0" lang="en-US" sz="2400" b="1" i="0" u="none" strike="noStrike" kern="1200" cap="none" spc="0" normalizeH="0" baseline="0" noProof="0" dirty="0">
                <a:ln>
                  <a:noFill/>
                </a:ln>
                <a:solidFill>
                  <a:srgbClr val="00000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0000"/>
                </a:solidFill>
                <a:effectLst/>
                <a:uLnTx/>
                <a:uFillTx/>
                <a:latin typeface="Trebuchet MS" panose="020B0603020202020204"/>
                <a:ea typeface="+mn-ea"/>
                <a:cs typeface="+mn-cs"/>
              </a:rPr>
              <a:t>lijn</a:t>
            </a:r>
            <a:r>
              <a:rPr kumimoji="0" lang="en-US" sz="2400" b="1" i="0" u="none" strike="noStrike" kern="1200" cap="none" spc="0" normalizeH="0" baseline="0" noProof="0" dirty="0">
                <a:ln>
                  <a:noFill/>
                </a:ln>
                <a:solidFill>
                  <a:srgbClr val="00000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0000"/>
                </a:solidFill>
                <a:effectLst/>
                <a:uLnTx/>
                <a:uFillTx/>
                <a:latin typeface="Trebuchet MS" panose="020B0603020202020204"/>
                <a:ea typeface="+mn-ea"/>
                <a:cs typeface="+mn-cs"/>
              </a:rPr>
              <a:t>af</a:t>
            </a:r>
            <a:r>
              <a:rPr kumimoji="0" lang="en-US" sz="2400" b="1" i="0" u="none" strike="noStrike" kern="1200" cap="none" spc="0" normalizeH="0" baseline="0" noProof="0" dirty="0">
                <a:ln>
                  <a:noFill/>
                </a:ln>
                <a:solidFill>
                  <a:srgbClr val="000000"/>
                </a:solidFill>
                <a:effectLst/>
                <a:uLnTx/>
                <a:uFillTx/>
                <a:latin typeface="Trebuchet MS" panose="020B0603020202020204"/>
                <a:ea typeface="+mn-ea"/>
                <a:cs typeface="+mn-cs"/>
              </a:rPr>
              <a:t> van het </a:t>
            </a:r>
            <a:r>
              <a:rPr kumimoji="0" lang="en-US" sz="2400" b="1" i="0" u="none" strike="noStrike" kern="1200" cap="none" spc="0" normalizeH="0" baseline="0" noProof="0" dirty="0" err="1">
                <a:ln>
                  <a:noFill/>
                </a:ln>
                <a:solidFill>
                  <a:srgbClr val="000000"/>
                </a:solidFill>
                <a:effectLst/>
                <a:uLnTx/>
                <a:uFillTx/>
                <a:latin typeface="Trebuchet MS" panose="020B0603020202020204"/>
                <a:ea typeface="+mn-ea"/>
                <a:cs typeface="+mn-cs"/>
              </a:rPr>
              <a:t>Nederlands</a:t>
            </a:r>
            <a:r>
              <a:rPr kumimoji="0" lang="en-US" sz="2400" b="1" i="0" u="none" strike="noStrike" kern="1200" cap="none" spc="0" normalizeH="0" baseline="0" noProof="0" dirty="0">
                <a:ln>
                  <a:noFill/>
                </a:ln>
                <a:solidFill>
                  <a:srgbClr val="000000"/>
                </a:solidFill>
                <a:effectLst/>
                <a:uLnTx/>
                <a:uFillTx/>
                <a:latin typeface="Trebuchet MS" panose="020B0603020202020204"/>
                <a:ea typeface="+mn-ea"/>
                <a:cs typeface="+mn-cs"/>
              </a:rPr>
              <a:t>) + </a:t>
            </a:r>
            <a:r>
              <a:rPr kumimoji="0" lang="en-US" sz="2400" b="1" i="0" u="none" strike="noStrike" kern="1200" cap="none" spc="0" normalizeH="0" baseline="0" noProof="0" dirty="0" err="1">
                <a:ln>
                  <a:noFill/>
                </a:ln>
                <a:solidFill>
                  <a:srgbClr val="000000"/>
                </a:solidFill>
                <a:effectLst/>
                <a:uLnTx/>
                <a:uFillTx/>
                <a:latin typeface="Trebuchet MS" panose="020B0603020202020204"/>
                <a:ea typeface="+mn-ea"/>
                <a:cs typeface="+mn-cs"/>
              </a:rPr>
              <a:t>exotische</a:t>
            </a:r>
            <a:r>
              <a:rPr kumimoji="0" lang="en-US" sz="2400" b="1" i="0" u="none" strike="noStrike" kern="1200" cap="none" spc="0" normalizeH="0" baseline="0" noProof="0" dirty="0">
                <a:ln>
                  <a:noFill/>
                </a:ln>
                <a:solidFill>
                  <a:srgbClr val="000000"/>
                </a:solidFill>
                <a:effectLst/>
                <a:uLnTx/>
                <a:uFillTx/>
                <a:latin typeface="Trebuchet MS" panose="020B0603020202020204"/>
                <a:ea typeface="+mn-ea"/>
                <a:cs typeface="+mn-cs"/>
              </a:rPr>
              <a:t> </a:t>
            </a:r>
            <a:r>
              <a:rPr kumimoji="0" lang="en-US" sz="2400" b="1" i="0" u="none" strike="noStrike" kern="1200" cap="none" spc="0" normalizeH="0" baseline="0" noProof="0" dirty="0" err="1">
                <a:ln>
                  <a:noFill/>
                </a:ln>
                <a:solidFill>
                  <a:srgbClr val="000000"/>
                </a:solidFill>
                <a:effectLst/>
                <a:uLnTx/>
                <a:uFillTx/>
                <a:latin typeface="Trebuchet MS" panose="020B0603020202020204"/>
                <a:ea typeface="+mn-ea"/>
                <a:cs typeface="+mn-cs"/>
              </a:rPr>
              <a:t>talen</a:t>
            </a:r>
            <a:r>
              <a:rPr kumimoji="0" lang="en-US" sz="2400" b="1" i="0" u="none" strike="noStrike" kern="1200" cap="none" spc="0" normalizeH="0" baseline="0" noProof="0" dirty="0">
                <a:ln>
                  <a:noFill/>
                </a:ln>
                <a:solidFill>
                  <a:srgbClr val="000000"/>
                </a:solidFill>
                <a:effectLst/>
                <a:uLnTx/>
                <a:uFillTx/>
                <a:latin typeface="Trebuchet MS" panose="020B0603020202020204"/>
                <a:ea typeface="+mn-ea"/>
                <a:cs typeface="+mn-cs"/>
              </a:rPr>
              <a:t> &gt; semi-</a:t>
            </a:r>
            <a:r>
              <a:rPr kumimoji="0" lang="en-US" sz="2400" b="1" i="0" u="none" strike="noStrike" kern="1200" cap="none" spc="0" normalizeH="0" baseline="0" noProof="0" dirty="0" err="1">
                <a:ln>
                  <a:noFill/>
                </a:ln>
                <a:solidFill>
                  <a:srgbClr val="000000"/>
                </a:solidFill>
                <a:effectLst/>
                <a:uLnTx/>
                <a:uFillTx/>
                <a:latin typeface="Trebuchet MS" panose="020B0603020202020204"/>
                <a:ea typeface="+mn-ea"/>
                <a:cs typeface="+mn-cs"/>
              </a:rPr>
              <a:t>creools</a:t>
            </a:r>
            <a:r>
              <a:rPr kumimoji="0" lang="en-US" sz="2400" b="1" i="0" u="none" strike="noStrike" kern="1200" cap="none" spc="0" normalizeH="0" baseline="0" noProof="0" dirty="0">
                <a:ln>
                  <a:noFill/>
                </a:ln>
                <a:solidFill>
                  <a:srgbClr val="000000"/>
                </a:solidFill>
                <a:effectLst/>
                <a:uLnTx/>
                <a:uFillTx/>
                <a:latin typeface="Trebuchet MS" panose="020B0603020202020204"/>
                <a:ea typeface="+mn-ea"/>
                <a:cs typeface="+mn-cs"/>
              </a:rPr>
              <a:t> taal) </a:t>
            </a:r>
            <a:r>
              <a:rPr kumimoji="0" lang="en-US" sz="2400" b="1" i="0" u="none" strike="noStrike" kern="1200" cap="none" spc="0" normalizeH="0" baseline="0" noProof="0" dirty="0">
                <a:ln>
                  <a:noFill/>
                </a:ln>
                <a:effectLst/>
                <a:uLnTx/>
                <a:uFillTx/>
                <a:latin typeface="Trebuchet MS" panose="020B0603020202020204"/>
                <a:ea typeface="+mn-ea"/>
                <a:cs typeface="+mn-cs"/>
              </a:rPr>
              <a:t>(</a:t>
            </a:r>
            <a:r>
              <a:rPr kumimoji="0" lang="it-IT" sz="24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Pidgin –&gt; </a:t>
            </a:r>
            <a:r>
              <a:rPr kumimoji="0" lang="it-IT" sz="2400" b="1"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creooltaal</a:t>
            </a:r>
            <a:r>
              <a:rPr kumimoji="0" lang="it-IT" sz="24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–&gt; </a:t>
            </a:r>
            <a:r>
              <a:rPr kumimoji="0" lang="it-IT" sz="2400" b="1"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standaardtaal</a:t>
            </a:r>
            <a:r>
              <a:rPr kumimoji="0" lang="it-IT" sz="24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a:t>
            </a:r>
          </a:p>
          <a:p>
            <a:endParaRPr lang="it-IT" dirty="0">
              <a:solidFill>
                <a:srgbClr val="FFFFFF"/>
              </a:solidFill>
            </a:endParaRPr>
          </a:p>
        </p:txBody>
      </p:sp>
    </p:spTree>
    <p:extLst>
      <p:ext uri="{BB962C8B-B14F-4D97-AF65-F5344CB8AC3E}">
        <p14:creationId xmlns:p14="http://schemas.microsoft.com/office/powerpoint/2010/main" val="869487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96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D729151-806B-58CD-2964-F9CD699509F6}"/>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rPr>
              <a:t>Fonologisch en morfologisch</a:t>
            </a:r>
            <a:endParaRPr lang="it-IT">
              <a:solidFill>
                <a:srgbClr val="FFFFFF"/>
              </a:solidFill>
            </a:endParaRPr>
          </a:p>
        </p:txBody>
      </p:sp>
      <p:pic>
        <p:nvPicPr>
          <p:cNvPr id="5" name="Immagine 4" descr="Immagine che contiene aria aperta, cielo, acqua, nuvola&#10;&#10;Descrizione generata automaticamente">
            <a:extLst>
              <a:ext uri="{FF2B5EF4-FFF2-40B4-BE49-F238E27FC236}">
                <a16:creationId xmlns:a16="http://schemas.microsoft.com/office/drawing/2014/main" id="{328B1019-5B5B-7F1A-CE87-12568D562FD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6894"/>
          <a:stretch/>
        </p:blipFill>
        <p:spPr>
          <a:xfrm>
            <a:off x="327547" y="321733"/>
            <a:ext cx="7058306" cy="4107392"/>
          </a:xfrm>
          <a:prstGeom prst="rect">
            <a:avLst/>
          </a:prstGeom>
        </p:spPr>
      </p:pic>
      <p:sp>
        <p:nvSpPr>
          <p:cNvPr id="16"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447BFBD1-E389-9B2D-4C12-D9766C422A6E}"/>
              </a:ext>
            </a:extLst>
          </p:cNvPr>
          <p:cNvSpPr>
            <a:spLocks noGrp="1"/>
          </p:cNvSpPr>
          <p:nvPr>
            <p:ph idx="1"/>
          </p:nvPr>
        </p:nvSpPr>
        <p:spPr>
          <a:xfrm>
            <a:off x="8029319" y="917725"/>
            <a:ext cx="3424739" cy="4852362"/>
          </a:xfrm>
        </p:spPr>
        <p:txBody>
          <a:bodyPr anchor="ctr">
            <a:normAutofit/>
          </a:bodyPr>
          <a:lstStyle/>
          <a:p>
            <a:r>
              <a:rPr lang="en-US" sz="1700" i="1" dirty="0">
                <a:solidFill>
                  <a:srgbClr val="FFFFFF"/>
                </a:solidFill>
              </a:rPr>
              <a:t>1. </a:t>
            </a:r>
            <a:r>
              <a:rPr lang="en-US" sz="1700" i="1" dirty="0" err="1">
                <a:solidFill>
                  <a:srgbClr val="FFFFFF"/>
                </a:solidFill>
              </a:rPr>
              <a:t>skaap</a:t>
            </a:r>
            <a:r>
              <a:rPr lang="en-US" sz="1700" i="1" dirty="0">
                <a:solidFill>
                  <a:srgbClr val="FFFFFF"/>
                </a:solidFill>
              </a:rPr>
              <a:t>, son</a:t>
            </a:r>
            <a:endParaRPr lang="en-US" sz="1700" dirty="0">
              <a:solidFill>
                <a:srgbClr val="FFFFFF"/>
              </a:solidFill>
            </a:endParaRPr>
          </a:p>
          <a:p>
            <a:r>
              <a:rPr lang="en-US" sz="1700" dirty="0">
                <a:solidFill>
                  <a:srgbClr val="FFFFFF"/>
                </a:solidFill>
              </a:rPr>
              <a:t>2. Door </a:t>
            </a:r>
            <a:r>
              <a:rPr lang="en-US" sz="1700" dirty="0" err="1">
                <a:solidFill>
                  <a:srgbClr val="FFFFFF"/>
                </a:solidFill>
              </a:rPr>
              <a:t>wegvallen</a:t>
            </a:r>
            <a:r>
              <a:rPr lang="en-US" sz="1700" dirty="0">
                <a:solidFill>
                  <a:srgbClr val="FFFFFF"/>
                </a:solidFill>
              </a:rPr>
              <a:t> </a:t>
            </a:r>
            <a:r>
              <a:rPr lang="en-US" sz="1700" dirty="0" err="1">
                <a:solidFill>
                  <a:srgbClr val="FFFFFF"/>
                </a:solidFill>
              </a:rPr>
              <a:t>intervocalische</a:t>
            </a:r>
            <a:r>
              <a:rPr lang="en-US" sz="1700" dirty="0">
                <a:solidFill>
                  <a:srgbClr val="FFFFFF"/>
                </a:solidFill>
              </a:rPr>
              <a:t> </a:t>
            </a:r>
            <a:r>
              <a:rPr lang="en-US" sz="1700" b="1" dirty="0">
                <a:solidFill>
                  <a:srgbClr val="FFFFFF"/>
                </a:solidFill>
              </a:rPr>
              <a:t>v, d, g</a:t>
            </a:r>
            <a:r>
              <a:rPr lang="en-US" sz="1700" b="1" i="1" dirty="0">
                <a:solidFill>
                  <a:srgbClr val="FFFFFF"/>
                </a:solidFill>
              </a:rPr>
              <a:t> </a:t>
            </a:r>
            <a:r>
              <a:rPr lang="en-US" sz="1700" dirty="0" err="1">
                <a:solidFill>
                  <a:srgbClr val="FFFFFF"/>
                </a:solidFill>
              </a:rPr>
              <a:t>g</a:t>
            </a:r>
            <a:r>
              <a:rPr lang="it-IT" sz="1700" dirty="0" err="1">
                <a:solidFill>
                  <a:srgbClr val="FFFFFF"/>
                </a:solidFill>
              </a:rPr>
              <a:t>roter</a:t>
            </a:r>
            <a:r>
              <a:rPr lang="it-IT" sz="1700" dirty="0">
                <a:solidFill>
                  <a:srgbClr val="FFFFFF"/>
                </a:solidFill>
              </a:rPr>
              <a:t> </a:t>
            </a:r>
            <a:r>
              <a:rPr lang="it-IT" sz="1700" dirty="0" err="1">
                <a:solidFill>
                  <a:srgbClr val="FFFFFF"/>
                </a:solidFill>
              </a:rPr>
              <a:t>gebruik</a:t>
            </a:r>
            <a:r>
              <a:rPr lang="it-IT" sz="1700" dirty="0">
                <a:solidFill>
                  <a:srgbClr val="FFFFFF"/>
                </a:solidFill>
              </a:rPr>
              <a:t> van </a:t>
            </a:r>
            <a:r>
              <a:rPr lang="it-IT" sz="1700" dirty="0" err="1">
                <a:solidFill>
                  <a:srgbClr val="FFFFFF"/>
                </a:solidFill>
              </a:rPr>
              <a:t>leestekens</a:t>
            </a:r>
            <a:r>
              <a:rPr lang="it-IT" sz="1700" dirty="0">
                <a:solidFill>
                  <a:srgbClr val="FFFFFF"/>
                </a:solidFill>
              </a:rPr>
              <a:t>:  </a:t>
            </a:r>
            <a:r>
              <a:rPr lang="en-US" sz="1700" i="1" dirty="0" err="1">
                <a:solidFill>
                  <a:srgbClr val="FFFFFF"/>
                </a:solidFill>
              </a:rPr>
              <a:t>môre</a:t>
            </a:r>
            <a:r>
              <a:rPr lang="en-US" sz="1700" i="1" dirty="0">
                <a:solidFill>
                  <a:srgbClr val="FFFFFF"/>
                </a:solidFill>
              </a:rPr>
              <a:t>, </a:t>
            </a:r>
            <a:r>
              <a:rPr lang="en-US" sz="1700" i="1" dirty="0" err="1">
                <a:solidFill>
                  <a:srgbClr val="FFFFFF"/>
                </a:solidFill>
              </a:rPr>
              <a:t>breë</a:t>
            </a:r>
            <a:r>
              <a:rPr lang="en-US" sz="1700" i="1" dirty="0">
                <a:solidFill>
                  <a:srgbClr val="FFFFFF"/>
                </a:solidFill>
              </a:rPr>
              <a:t>, 'n </a:t>
            </a:r>
            <a:r>
              <a:rPr lang="en-US" sz="1700" i="1" dirty="0" err="1">
                <a:solidFill>
                  <a:srgbClr val="FFFFFF"/>
                </a:solidFill>
              </a:rPr>
              <a:t>droë</a:t>
            </a:r>
            <a:r>
              <a:rPr lang="en-US" sz="1700" i="1" dirty="0">
                <a:solidFill>
                  <a:srgbClr val="FFFFFF"/>
                </a:solidFill>
              </a:rPr>
              <a:t> </a:t>
            </a:r>
            <a:r>
              <a:rPr lang="en-US" sz="1700" i="1" dirty="0" err="1">
                <a:solidFill>
                  <a:srgbClr val="FFFFFF"/>
                </a:solidFill>
              </a:rPr>
              <a:t>rivier</a:t>
            </a:r>
            <a:endParaRPr lang="en-US" sz="1700" dirty="0">
              <a:solidFill>
                <a:srgbClr val="FFFFFF"/>
              </a:solidFill>
            </a:endParaRPr>
          </a:p>
          <a:p>
            <a:r>
              <a:rPr lang="en-US" sz="1700" dirty="0">
                <a:solidFill>
                  <a:srgbClr val="FFFFFF"/>
                </a:solidFill>
              </a:rPr>
              <a:t>3. </a:t>
            </a:r>
            <a:r>
              <a:rPr lang="en-US" sz="1700" dirty="0" err="1">
                <a:solidFill>
                  <a:srgbClr val="FFFFFF"/>
                </a:solidFill>
              </a:rPr>
              <a:t>Wegvallen</a:t>
            </a:r>
            <a:r>
              <a:rPr lang="en-US" sz="1700" dirty="0">
                <a:solidFill>
                  <a:srgbClr val="FFFFFF"/>
                </a:solidFill>
              </a:rPr>
              <a:t> van </a:t>
            </a:r>
            <a:r>
              <a:rPr lang="en-US" sz="1700" dirty="0" err="1">
                <a:solidFill>
                  <a:srgbClr val="FFFFFF"/>
                </a:solidFill>
              </a:rPr>
              <a:t>eindconsonanten</a:t>
            </a:r>
            <a:r>
              <a:rPr lang="en-US" sz="1700" dirty="0">
                <a:solidFill>
                  <a:srgbClr val="FFFFFF"/>
                </a:solidFill>
              </a:rPr>
              <a:t> </a:t>
            </a:r>
            <a:r>
              <a:rPr lang="en-US" sz="1700" dirty="0" err="1">
                <a:solidFill>
                  <a:srgbClr val="FFFFFF"/>
                </a:solidFill>
              </a:rPr>
              <a:t>en</a:t>
            </a:r>
            <a:r>
              <a:rPr lang="en-US" sz="1700" dirty="0">
                <a:solidFill>
                  <a:srgbClr val="FFFFFF"/>
                </a:solidFill>
              </a:rPr>
              <a:t> </a:t>
            </a:r>
            <a:r>
              <a:rPr lang="en-US" sz="1700" dirty="0" err="1">
                <a:solidFill>
                  <a:srgbClr val="FFFFFF"/>
                </a:solidFill>
              </a:rPr>
              <a:t>lettergrepen</a:t>
            </a:r>
            <a:r>
              <a:rPr lang="en-US" sz="1700" dirty="0">
                <a:solidFill>
                  <a:srgbClr val="FFFFFF"/>
                </a:solidFill>
              </a:rPr>
              <a:t>:</a:t>
            </a:r>
          </a:p>
          <a:p>
            <a:r>
              <a:rPr lang="en-US" sz="1700" i="1" dirty="0">
                <a:solidFill>
                  <a:srgbClr val="FFFFFF"/>
                </a:solidFill>
              </a:rPr>
              <a:t>sag, </a:t>
            </a:r>
            <a:r>
              <a:rPr lang="en-US" sz="1700" i="1" dirty="0" err="1">
                <a:solidFill>
                  <a:srgbClr val="FFFFFF"/>
                </a:solidFill>
              </a:rPr>
              <a:t>nie</a:t>
            </a:r>
            <a:endParaRPr lang="en-US" sz="1700" i="1" dirty="0">
              <a:solidFill>
                <a:srgbClr val="FFFFFF"/>
              </a:solidFill>
            </a:endParaRPr>
          </a:p>
          <a:p>
            <a:r>
              <a:rPr lang="en-US" sz="1700" i="1" dirty="0" err="1">
                <a:solidFill>
                  <a:srgbClr val="FFFFFF"/>
                </a:solidFill>
              </a:rPr>
              <a:t>aand</a:t>
            </a:r>
            <a:endParaRPr lang="en-US" sz="1700" i="1" dirty="0">
              <a:solidFill>
                <a:srgbClr val="FFFFFF"/>
              </a:solidFill>
            </a:endParaRPr>
          </a:p>
          <a:p>
            <a:r>
              <a:rPr lang="en-US" sz="1700" i="1" dirty="0" err="1">
                <a:solidFill>
                  <a:srgbClr val="FFFFFF"/>
                </a:solidFill>
              </a:rPr>
              <a:t>hier</a:t>
            </a:r>
            <a:r>
              <a:rPr lang="en-US" sz="1700" i="1" dirty="0">
                <a:solidFill>
                  <a:srgbClr val="FFFFFF"/>
                </a:solidFill>
              </a:rPr>
              <a:t> </a:t>
            </a:r>
            <a:r>
              <a:rPr lang="en-US" sz="1700" i="1" dirty="0" err="1">
                <a:solidFill>
                  <a:srgbClr val="FFFFFF"/>
                </a:solidFill>
              </a:rPr>
              <a:t>bo</a:t>
            </a:r>
            <a:endParaRPr lang="en-US" sz="1700" i="1" dirty="0">
              <a:solidFill>
                <a:srgbClr val="FFFFFF"/>
              </a:solidFill>
            </a:endParaRPr>
          </a:p>
          <a:p>
            <a:r>
              <a:rPr lang="en-US" sz="1700" i="1" dirty="0" err="1">
                <a:solidFill>
                  <a:srgbClr val="FFFFFF"/>
                </a:solidFill>
              </a:rPr>
              <a:t>bly</a:t>
            </a:r>
            <a:endParaRPr lang="it-IT" sz="1700" dirty="0">
              <a:solidFill>
                <a:srgbClr val="FFFFFF"/>
              </a:solidFill>
            </a:endParaRPr>
          </a:p>
          <a:p>
            <a:r>
              <a:rPr lang="en-US" sz="1700" dirty="0">
                <a:solidFill>
                  <a:srgbClr val="FFFFFF"/>
                </a:solidFill>
              </a:rPr>
              <a:t>4. Er </a:t>
            </a:r>
            <a:r>
              <a:rPr lang="en-US" sz="1700" dirty="0" err="1">
                <a:solidFill>
                  <a:srgbClr val="FFFFFF"/>
                </a:solidFill>
              </a:rPr>
              <a:t>onstaan</a:t>
            </a:r>
            <a:r>
              <a:rPr lang="en-US" sz="1700" dirty="0">
                <a:solidFill>
                  <a:srgbClr val="FFFFFF"/>
                </a:solidFill>
              </a:rPr>
              <a:t> </a:t>
            </a:r>
            <a:r>
              <a:rPr lang="en-US" sz="1700" dirty="0" err="1">
                <a:solidFill>
                  <a:srgbClr val="FFFFFF"/>
                </a:solidFill>
              </a:rPr>
              <a:t>veel</a:t>
            </a:r>
            <a:r>
              <a:rPr lang="en-US" sz="1700" dirty="0">
                <a:solidFill>
                  <a:srgbClr val="FFFFFF"/>
                </a:solidFill>
              </a:rPr>
              <a:t> </a:t>
            </a:r>
            <a:r>
              <a:rPr lang="en-US" sz="1700" dirty="0" err="1">
                <a:solidFill>
                  <a:srgbClr val="FFFFFF"/>
                </a:solidFill>
              </a:rPr>
              <a:t>gevallen</a:t>
            </a:r>
            <a:r>
              <a:rPr lang="en-US" sz="1700" dirty="0">
                <a:solidFill>
                  <a:srgbClr val="FFFFFF"/>
                </a:solidFill>
              </a:rPr>
              <a:t> van </a:t>
            </a:r>
            <a:r>
              <a:rPr lang="en-US" sz="1700" dirty="0" err="1">
                <a:solidFill>
                  <a:srgbClr val="FFFFFF"/>
                </a:solidFill>
              </a:rPr>
              <a:t>homonymie</a:t>
            </a:r>
            <a:r>
              <a:rPr lang="en-US" sz="1700" dirty="0">
                <a:solidFill>
                  <a:srgbClr val="FFFFFF"/>
                </a:solidFill>
              </a:rPr>
              <a:t>:</a:t>
            </a:r>
          </a:p>
          <a:p>
            <a:r>
              <a:rPr lang="en-US" sz="1700" i="1" dirty="0" err="1">
                <a:solidFill>
                  <a:srgbClr val="FFFFFF"/>
                </a:solidFill>
              </a:rPr>
              <a:t>kus</a:t>
            </a:r>
            <a:r>
              <a:rPr lang="en-US" sz="1700" i="1" dirty="0">
                <a:solidFill>
                  <a:srgbClr val="FFFFFF"/>
                </a:solidFill>
              </a:rPr>
              <a:t>, </a:t>
            </a:r>
            <a:r>
              <a:rPr lang="en-US" sz="1700" i="1" dirty="0" err="1">
                <a:solidFill>
                  <a:srgbClr val="FFFFFF"/>
                </a:solidFill>
              </a:rPr>
              <a:t>saal</a:t>
            </a:r>
            <a:r>
              <a:rPr lang="en-US" sz="1700" i="1" dirty="0">
                <a:solidFill>
                  <a:srgbClr val="FFFFFF"/>
                </a:solidFill>
              </a:rPr>
              <a:t> </a:t>
            </a:r>
          </a:p>
          <a:p>
            <a:endParaRPr lang="it-IT" sz="1700" dirty="0">
              <a:solidFill>
                <a:srgbClr val="FFFFFF"/>
              </a:solidFill>
            </a:endParaRPr>
          </a:p>
        </p:txBody>
      </p:sp>
    </p:spTree>
    <p:extLst>
      <p:ext uri="{BB962C8B-B14F-4D97-AF65-F5344CB8AC3E}">
        <p14:creationId xmlns:p14="http://schemas.microsoft.com/office/powerpoint/2010/main" val="1999476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426DBB-DB01-31DA-3B6C-E022454CE830}"/>
              </a:ext>
            </a:extLst>
          </p:cNvPr>
          <p:cNvSpPr>
            <a:spLocks noGrp="1"/>
          </p:cNvSpPr>
          <p:nvPr>
            <p:ph type="title"/>
          </p:nvPr>
        </p:nvSpPr>
        <p:spPr>
          <a:xfrm>
            <a:off x="1024128" y="585216"/>
            <a:ext cx="6066818" cy="1499616"/>
          </a:xfrm>
        </p:spPr>
        <p:txBody>
          <a:bodyPr>
            <a:normAutofit/>
          </a:bodyPr>
          <a:lstStyle/>
          <a:p>
            <a:r>
              <a:rPr lang="it-IT" dirty="0"/>
              <a:t>MORFOLOGIE </a:t>
            </a:r>
          </a:p>
        </p:txBody>
      </p:sp>
      <p:sp>
        <p:nvSpPr>
          <p:cNvPr id="3" name="Segnaposto contenuto 2">
            <a:extLst>
              <a:ext uri="{FF2B5EF4-FFF2-40B4-BE49-F238E27FC236}">
                <a16:creationId xmlns:a16="http://schemas.microsoft.com/office/drawing/2014/main" id="{164D2665-7D91-520F-38D7-718346FD0D80}"/>
              </a:ext>
            </a:extLst>
          </p:cNvPr>
          <p:cNvSpPr>
            <a:spLocks noGrp="1"/>
          </p:cNvSpPr>
          <p:nvPr>
            <p:ph idx="1"/>
          </p:nvPr>
        </p:nvSpPr>
        <p:spPr>
          <a:xfrm>
            <a:off x="1024128" y="2286000"/>
            <a:ext cx="6066818" cy="4023360"/>
          </a:xfrm>
        </p:spPr>
        <p:txBody>
          <a:bodyPr>
            <a:normAutofit/>
          </a:bodyPr>
          <a:lstStyle/>
          <a:p>
            <a:r>
              <a:rPr lang="en-US" b="1" dirty="0" err="1"/>
              <a:t>Lidwoorden</a:t>
            </a:r>
            <a:r>
              <a:rPr lang="en-US" b="1" dirty="0"/>
              <a:t> </a:t>
            </a:r>
            <a:endParaRPr lang="it-IT" dirty="0"/>
          </a:p>
          <a:p>
            <a:r>
              <a:rPr lang="en-US" dirty="0"/>
              <a:t>die, ‘n</a:t>
            </a:r>
          </a:p>
          <a:p>
            <a:endParaRPr lang="en-US" b="1" dirty="0"/>
          </a:p>
          <a:p>
            <a:r>
              <a:rPr lang="en-US" b="1" dirty="0" err="1"/>
              <a:t>Aanwijzende</a:t>
            </a:r>
            <a:r>
              <a:rPr lang="en-US" b="1" dirty="0"/>
              <a:t> </a:t>
            </a:r>
            <a:r>
              <a:rPr lang="en-US" b="1" dirty="0" err="1"/>
              <a:t>voornaamwoorden</a:t>
            </a:r>
            <a:endParaRPr lang="it-IT" dirty="0"/>
          </a:p>
          <a:p>
            <a:r>
              <a:rPr lang="en-US" i="1" dirty="0"/>
              <a:t>Wat </a:t>
            </a:r>
            <a:r>
              <a:rPr lang="en-US" i="1" dirty="0" err="1"/>
              <a:t>denken</a:t>
            </a:r>
            <a:r>
              <a:rPr lang="en-US" i="1" dirty="0"/>
              <a:t> </a:t>
            </a:r>
            <a:r>
              <a:rPr lang="en-US" i="1" dirty="0" err="1"/>
              <a:t>jullie</a:t>
            </a:r>
            <a:r>
              <a:rPr lang="en-US" i="1" dirty="0"/>
              <a:t>??</a:t>
            </a:r>
          </a:p>
          <a:p>
            <a:endParaRPr lang="en-US" dirty="0"/>
          </a:p>
          <a:p>
            <a:r>
              <a:rPr lang="en-US" b="1" dirty="0" err="1"/>
              <a:t>Meervoud</a:t>
            </a:r>
            <a:endParaRPr lang="it-IT" dirty="0"/>
          </a:p>
          <a:p>
            <a:r>
              <a:rPr lang="en-US" dirty="0" err="1"/>
              <a:t>Liggaamsoefeninge</a:t>
            </a:r>
            <a:r>
              <a:rPr lang="en-US" dirty="0"/>
              <a:t>, </a:t>
            </a:r>
            <a:r>
              <a:rPr lang="en-US" dirty="0" err="1"/>
              <a:t>oupas</a:t>
            </a:r>
            <a:r>
              <a:rPr lang="en-US" dirty="0"/>
              <a:t>, </a:t>
            </a:r>
            <a:r>
              <a:rPr lang="en-US" dirty="0" err="1"/>
              <a:t>rekenings</a:t>
            </a:r>
            <a:endParaRPr lang="it-IT" dirty="0"/>
          </a:p>
          <a:p>
            <a:endParaRPr lang="it-IT" dirty="0"/>
          </a:p>
        </p:txBody>
      </p:sp>
      <p:pic>
        <p:nvPicPr>
          <p:cNvPr id="5" name="Picture 4" descr="Lege tekstballonnen">
            <a:extLst>
              <a:ext uri="{FF2B5EF4-FFF2-40B4-BE49-F238E27FC236}">
                <a16:creationId xmlns:a16="http://schemas.microsoft.com/office/drawing/2014/main" id="{B7E4E3C2-28B1-5477-34B2-36A06AE9D73B}"/>
              </a:ext>
            </a:extLst>
          </p:cNvPr>
          <p:cNvPicPr>
            <a:picLocks noChangeAspect="1"/>
          </p:cNvPicPr>
          <p:nvPr/>
        </p:nvPicPr>
        <p:blipFill rotWithShape="1">
          <a:blip r:embed="rId2"/>
          <a:srcRect l="31668" r="23173" b="-1"/>
          <a:stretch/>
        </p:blipFill>
        <p:spPr>
          <a:xfrm>
            <a:off x="7552266" y="10"/>
            <a:ext cx="4639733" cy="6857990"/>
          </a:xfrm>
          <a:prstGeom prst="rect">
            <a:avLst/>
          </a:prstGeom>
        </p:spPr>
      </p:pic>
    </p:spTree>
    <p:extLst>
      <p:ext uri="{BB962C8B-B14F-4D97-AF65-F5344CB8AC3E}">
        <p14:creationId xmlns:p14="http://schemas.microsoft.com/office/powerpoint/2010/main" val="2855654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563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D321C6A-7807-80D2-E4C8-788AC1E9DAC9}"/>
              </a:ext>
            </a:extLst>
          </p:cNvPr>
          <p:cNvSpPr>
            <a:spLocks noGrp="1"/>
          </p:cNvSpPr>
          <p:nvPr>
            <p:ph type="title"/>
          </p:nvPr>
        </p:nvSpPr>
        <p:spPr>
          <a:xfrm>
            <a:off x="1024128" y="585216"/>
            <a:ext cx="6007027" cy="1499616"/>
          </a:xfrm>
        </p:spPr>
        <p:txBody>
          <a:bodyPr>
            <a:normAutofit/>
          </a:bodyPr>
          <a:lstStyle/>
          <a:p>
            <a:r>
              <a:rPr lang="it-IT">
                <a:solidFill>
                  <a:srgbClr val="FFFFFF"/>
                </a:solidFill>
              </a:rPr>
              <a:t>ADJECTIEF </a:t>
            </a:r>
          </a:p>
        </p:txBody>
      </p:sp>
      <p:cxnSp>
        <p:nvCxnSpPr>
          <p:cNvPr id="11" name="Straight Connector 10">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92537136-86D6-5E8C-5CED-66655B7C6E6E}"/>
              </a:ext>
            </a:extLst>
          </p:cNvPr>
          <p:cNvSpPr>
            <a:spLocks noGrp="1"/>
          </p:cNvSpPr>
          <p:nvPr>
            <p:ph idx="1"/>
          </p:nvPr>
        </p:nvSpPr>
        <p:spPr>
          <a:xfrm>
            <a:off x="1024128" y="2286000"/>
            <a:ext cx="6007027" cy="4023360"/>
          </a:xfrm>
        </p:spPr>
        <p:txBody>
          <a:bodyPr>
            <a:normAutofit/>
          </a:bodyPr>
          <a:lstStyle/>
          <a:p>
            <a:r>
              <a:rPr lang="en-US" sz="2400" dirty="0" err="1">
                <a:solidFill>
                  <a:srgbClr val="FFFFFF"/>
                </a:solidFill>
              </a:rPr>
              <a:t>maklik</a:t>
            </a:r>
            <a:r>
              <a:rPr lang="en-US" sz="2400" dirty="0">
                <a:solidFill>
                  <a:srgbClr val="FFFFFF"/>
                </a:solidFill>
              </a:rPr>
              <a:t>, </a:t>
            </a:r>
            <a:r>
              <a:rPr lang="en-US" sz="2400" dirty="0" err="1">
                <a:solidFill>
                  <a:srgbClr val="FFFFFF"/>
                </a:solidFill>
              </a:rPr>
              <a:t>moontlik</a:t>
            </a:r>
            <a:r>
              <a:rPr lang="en-US" sz="2400" dirty="0">
                <a:solidFill>
                  <a:srgbClr val="FFFFFF"/>
                </a:solidFill>
              </a:rPr>
              <a:t>, </a:t>
            </a:r>
            <a:r>
              <a:rPr lang="en-US" sz="2400" dirty="0" err="1">
                <a:solidFill>
                  <a:srgbClr val="FFFFFF"/>
                </a:solidFill>
              </a:rPr>
              <a:t>toeganklik</a:t>
            </a:r>
            <a:endParaRPr lang="en-US" sz="2400" dirty="0">
              <a:solidFill>
                <a:srgbClr val="FFFFFF"/>
              </a:solidFill>
            </a:endParaRPr>
          </a:p>
          <a:p>
            <a:r>
              <a:rPr lang="en-US" sz="2400" dirty="0" err="1">
                <a:solidFill>
                  <a:srgbClr val="FFFFFF"/>
                </a:solidFill>
              </a:rPr>
              <a:t>belangrik</a:t>
            </a:r>
            <a:endParaRPr lang="en-US" sz="2400" dirty="0">
              <a:solidFill>
                <a:srgbClr val="FFFFFF"/>
              </a:solidFill>
            </a:endParaRPr>
          </a:p>
          <a:p>
            <a:endParaRPr lang="it-IT" sz="2400" dirty="0">
              <a:solidFill>
                <a:srgbClr val="FFFFFF"/>
              </a:solidFill>
            </a:endParaRPr>
          </a:p>
          <a:p>
            <a:r>
              <a:rPr lang="en-US" sz="2400" dirty="0">
                <a:solidFill>
                  <a:srgbClr val="FFFFFF"/>
                </a:solidFill>
              </a:rPr>
              <a:t>’n seer </a:t>
            </a:r>
            <a:r>
              <a:rPr lang="en-US" sz="2400" dirty="0" err="1">
                <a:solidFill>
                  <a:srgbClr val="FFFFFF"/>
                </a:solidFill>
              </a:rPr>
              <a:t>knie</a:t>
            </a:r>
            <a:endParaRPr lang="en-US" sz="2400" b="1" dirty="0">
              <a:solidFill>
                <a:srgbClr val="FFFFFF"/>
              </a:solidFill>
            </a:endParaRPr>
          </a:p>
          <a:p>
            <a:r>
              <a:rPr lang="en-US" sz="2400" dirty="0">
                <a:solidFill>
                  <a:srgbClr val="FFFFFF"/>
                </a:solidFill>
              </a:rPr>
              <a:t>'n </a:t>
            </a:r>
            <a:r>
              <a:rPr lang="en-US" sz="2400" dirty="0" err="1">
                <a:solidFill>
                  <a:srgbClr val="FFFFFF"/>
                </a:solidFill>
              </a:rPr>
              <a:t>hoë</a:t>
            </a:r>
            <a:r>
              <a:rPr lang="en-US" sz="2400" dirty="0">
                <a:solidFill>
                  <a:srgbClr val="FFFFFF"/>
                </a:solidFill>
              </a:rPr>
              <a:t> </a:t>
            </a:r>
            <a:r>
              <a:rPr lang="en-US" sz="2400" dirty="0" err="1">
                <a:solidFill>
                  <a:srgbClr val="FFFFFF"/>
                </a:solidFill>
              </a:rPr>
              <a:t>gebou</a:t>
            </a:r>
            <a:endParaRPr lang="en-US" sz="2400" dirty="0">
              <a:solidFill>
                <a:srgbClr val="FFFFFF"/>
              </a:solidFill>
            </a:endParaRPr>
          </a:p>
          <a:p>
            <a:endParaRPr lang="it-IT" dirty="0">
              <a:solidFill>
                <a:srgbClr val="FFFFFF"/>
              </a:solidFill>
            </a:endParaRPr>
          </a:p>
        </p:txBody>
      </p:sp>
      <p:pic>
        <p:nvPicPr>
          <p:cNvPr id="5" name="Picture 4" descr="Een spoor dat door de woestijn loopt">
            <a:extLst>
              <a:ext uri="{FF2B5EF4-FFF2-40B4-BE49-F238E27FC236}">
                <a16:creationId xmlns:a16="http://schemas.microsoft.com/office/drawing/2014/main" id="{D39CE70C-0F71-5155-B75F-A88D6749125E}"/>
              </a:ext>
            </a:extLst>
          </p:cNvPr>
          <p:cNvPicPr>
            <a:picLocks noChangeAspect="1"/>
          </p:cNvPicPr>
          <p:nvPr/>
        </p:nvPicPr>
        <p:blipFill rotWithShape="1">
          <a:blip r:embed="rId2"/>
          <a:srcRect l="1205" r="14227"/>
          <a:stretch/>
        </p:blipFill>
        <p:spPr>
          <a:xfrm>
            <a:off x="7552266" y="10"/>
            <a:ext cx="4639734" cy="6857990"/>
          </a:xfrm>
          <a:prstGeom prst="rect">
            <a:avLst/>
          </a:prstGeom>
        </p:spPr>
      </p:pic>
    </p:spTree>
    <p:extLst>
      <p:ext uri="{BB962C8B-B14F-4D97-AF65-F5344CB8AC3E}">
        <p14:creationId xmlns:p14="http://schemas.microsoft.com/office/powerpoint/2010/main" val="1193254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117758-3A82-9CC8-C321-9309BC456187}"/>
              </a:ext>
            </a:extLst>
          </p:cNvPr>
          <p:cNvSpPr>
            <a:spLocks noGrp="1"/>
          </p:cNvSpPr>
          <p:nvPr>
            <p:ph type="title"/>
          </p:nvPr>
        </p:nvSpPr>
        <p:spPr>
          <a:xfrm>
            <a:off x="1024128" y="585216"/>
            <a:ext cx="6066818" cy="1499616"/>
          </a:xfrm>
        </p:spPr>
        <p:txBody>
          <a:bodyPr>
            <a:normAutofit/>
          </a:bodyPr>
          <a:lstStyle/>
          <a:p>
            <a:r>
              <a:rPr lang="en-US" b="1" err="1"/>
              <a:t>Verkleinvormen</a:t>
            </a:r>
            <a:endParaRPr lang="it-IT" dirty="0"/>
          </a:p>
        </p:txBody>
      </p:sp>
      <p:sp>
        <p:nvSpPr>
          <p:cNvPr id="3" name="Segnaposto contenuto 2">
            <a:extLst>
              <a:ext uri="{FF2B5EF4-FFF2-40B4-BE49-F238E27FC236}">
                <a16:creationId xmlns:a16="http://schemas.microsoft.com/office/drawing/2014/main" id="{4D7EBE0F-16E3-D2BB-DB73-5471D3A461C6}"/>
              </a:ext>
            </a:extLst>
          </p:cNvPr>
          <p:cNvSpPr>
            <a:spLocks noGrp="1"/>
          </p:cNvSpPr>
          <p:nvPr>
            <p:ph idx="1"/>
          </p:nvPr>
        </p:nvSpPr>
        <p:spPr>
          <a:xfrm>
            <a:off x="601579" y="2334125"/>
            <a:ext cx="6669841" cy="4035392"/>
          </a:xfrm>
        </p:spPr>
        <p:txBody>
          <a:bodyPr>
            <a:normAutofit lnSpcReduction="10000"/>
          </a:bodyPr>
          <a:lstStyle/>
          <a:p>
            <a:r>
              <a:rPr lang="en-US" sz="1800" dirty="0"/>
              <a:t>“The way Afrikaans speakers use their diminutive ending lends Afrikaans a charm that bears comparison with the way it is used in Yiddish” (Donaldson 1993: 87).</a:t>
            </a:r>
          </a:p>
          <a:p>
            <a:endParaRPr lang="en-US" sz="1800" dirty="0"/>
          </a:p>
          <a:p>
            <a:r>
              <a:rPr lang="en-US" sz="1800" dirty="0"/>
              <a:t>‘n </a:t>
            </a:r>
            <a:r>
              <a:rPr lang="en-US" sz="1800" dirty="0" err="1"/>
              <a:t>mandjie</a:t>
            </a:r>
            <a:r>
              <a:rPr lang="en-US" sz="1800" dirty="0"/>
              <a:t> </a:t>
            </a:r>
            <a:r>
              <a:rPr lang="en-US" sz="1800" dirty="0" err="1"/>
              <a:t>appels</a:t>
            </a:r>
            <a:endParaRPr lang="en-US" sz="1800" dirty="0"/>
          </a:p>
          <a:p>
            <a:r>
              <a:rPr lang="en-US" sz="1800" dirty="0" err="1"/>
              <a:t>nooi</a:t>
            </a:r>
            <a:r>
              <a:rPr lang="en-US" sz="1800" dirty="0"/>
              <a:t> - </a:t>
            </a:r>
            <a:r>
              <a:rPr lang="en-US" sz="1800" dirty="0" err="1"/>
              <a:t>nooientjie</a:t>
            </a:r>
            <a:endParaRPr lang="en-US" sz="1800" dirty="0"/>
          </a:p>
          <a:p>
            <a:r>
              <a:rPr lang="en-US" sz="1800" dirty="0" err="1"/>
              <a:t>kusdorpie</a:t>
            </a:r>
            <a:endParaRPr lang="it-IT" sz="1800" dirty="0"/>
          </a:p>
          <a:p>
            <a:r>
              <a:rPr lang="en-US" sz="1800" dirty="0"/>
              <a:t>’n klomp - om ’n </a:t>
            </a:r>
            <a:r>
              <a:rPr lang="en-US" sz="1800" dirty="0" err="1"/>
              <a:t>klompie</a:t>
            </a:r>
            <a:r>
              <a:rPr lang="en-US" sz="1800" dirty="0"/>
              <a:t> </a:t>
            </a:r>
            <a:r>
              <a:rPr lang="en-US" sz="1800" dirty="0" err="1"/>
              <a:t>te</a:t>
            </a:r>
            <a:r>
              <a:rPr lang="en-US" sz="1800" dirty="0"/>
              <a:t> </a:t>
            </a:r>
            <a:r>
              <a:rPr lang="en-US" sz="1800" dirty="0" err="1"/>
              <a:t>noem</a:t>
            </a:r>
            <a:endParaRPr lang="en-US" sz="1800" dirty="0"/>
          </a:p>
          <a:p>
            <a:r>
              <a:rPr lang="it-IT" sz="1800" dirty="0"/>
              <a:t>(</a:t>
            </a:r>
            <a:r>
              <a:rPr lang="it-IT" sz="1800" dirty="0" err="1"/>
              <a:t>hy</a:t>
            </a:r>
            <a:r>
              <a:rPr lang="it-IT" sz="1800" dirty="0"/>
              <a:t> </a:t>
            </a:r>
            <a:r>
              <a:rPr lang="it-IT" sz="1800" dirty="0" err="1"/>
              <a:t>het</a:t>
            </a:r>
            <a:r>
              <a:rPr lang="it-IT" sz="1800" dirty="0"/>
              <a:t> ‘n </a:t>
            </a:r>
            <a:r>
              <a:rPr lang="it-IT" sz="1800" dirty="0" err="1"/>
              <a:t>klomp</a:t>
            </a:r>
            <a:r>
              <a:rPr lang="it-IT" sz="1800" dirty="0"/>
              <a:t> </a:t>
            </a:r>
            <a:r>
              <a:rPr lang="it-IT" sz="1800" dirty="0" err="1"/>
              <a:t>geld</a:t>
            </a:r>
            <a:r>
              <a:rPr lang="it-IT" sz="1800" dirty="0"/>
              <a:t> </a:t>
            </a:r>
            <a:r>
              <a:rPr lang="it-IT" sz="1800" dirty="0" err="1"/>
              <a:t>geskenk</a:t>
            </a:r>
            <a:r>
              <a:rPr lang="it-IT" sz="1800" dirty="0"/>
              <a:t>)</a:t>
            </a:r>
          </a:p>
          <a:p>
            <a:endParaRPr lang="it-IT" sz="1800" dirty="0"/>
          </a:p>
          <a:p>
            <a:r>
              <a:rPr lang="en-US" sz="1800" dirty="0" err="1"/>
              <a:t>meisietjie</a:t>
            </a:r>
            <a:r>
              <a:rPr lang="en-US" sz="1800" dirty="0"/>
              <a:t>, </a:t>
            </a:r>
            <a:r>
              <a:rPr lang="en-US" sz="1800" dirty="0" err="1"/>
              <a:t>ertjietjie</a:t>
            </a:r>
            <a:r>
              <a:rPr lang="en-US" sz="1800" dirty="0"/>
              <a:t>, ’n </a:t>
            </a:r>
            <a:r>
              <a:rPr lang="en-US" sz="1800" dirty="0" err="1"/>
              <a:t>klein</a:t>
            </a:r>
            <a:r>
              <a:rPr lang="en-US" sz="1800" dirty="0"/>
              <a:t> </a:t>
            </a:r>
            <a:r>
              <a:rPr lang="en-US" sz="1800" dirty="0" err="1"/>
              <a:t>mandjietjie</a:t>
            </a:r>
            <a:r>
              <a:rPr lang="it-IT" sz="1800" dirty="0"/>
              <a:t> </a:t>
            </a:r>
          </a:p>
          <a:p>
            <a:endParaRPr lang="it-IT" sz="1800" dirty="0"/>
          </a:p>
        </p:txBody>
      </p:sp>
      <p:pic>
        <p:nvPicPr>
          <p:cNvPr id="5" name="Picture 4" descr="Twisting road thorugh hills and a valley at sunset">
            <a:extLst>
              <a:ext uri="{FF2B5EF4-FFF2-40B4-BE49-F238E27FC236}">
                <a16:creationId xmlns:a16="http://schemas.microsoft.com/office/drawing/2014/main" id="{D3ADFC11-D44F-5DBC-A73E-E6032E3957AD}"/>
              </a:ext>
            </a:extLst>
          </p:cNvPr>
          <p:cNvPicPr>
            <a:picLocks noChangeAspect="1"/>
          </p:cNvPicPr>
          <p:nvPr/>
        </p:nvPicPr>
        <p:blipFill rotWithShape="1">
          <a:blip r:embed="rId2"/>
          <a:srcRect l="26328" r="46949"/>
          <a:stretch/>
        </p:blipFill>
        <p:spPr>
          <a:xfrm>
            <a:off x="7552266" y="10"/>
            <a:ext cx="4639733" cy="6857990"/>
          </a:xfrm>
          <a:prstGeom prst="rect">
            <a:avLst/>
          </a:prstGeom>
        </p:spPr>
      </p:pic>
    </p:spTree>
    <p:extLst>
      <p:ext uri="{BB962C8B-B14F-4D97-AF65-F5344CB8AC3E}">
        <p14:creationId xmlns:p14="http://schemas.microsoft.com/office/powerpoint/2010/main" val="3937720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41A287-E578-A97B-35D5-412A55357879}"/>
              </a:ext>
            </a:extLst>
          </p:cNvPr>
          <p:cNvSpPr>
            <a:spLocks noGrp="1"/>
          </p:cNvSpPr>
          <p:nvPr>
            <p:ph type="title"/>
          </p:nvPr>
        </p:nvSpPr>
        <p:spPr/>
        <p:txBody>
          <a:bodyPr/>
          <a:lstStyle/>
          <a:p>
            <a:r>
              <a:rPr lang="en-US" sz="5400" b="1" dirty="0" err="1"/>
              <a:t>Persoonlijke</a:t>
            </a:r>
            <a:r>
              <a:rPr lang="en-US" sz="5400" b="1" dirty="0"/>
              <a:t> </a:t>
            </a:r>
            <a:r>
              <a:rPr lang="en-US" sz="5400" b="1" dirty="0" err="1"/>
              <a:t>voornaamwoorden</a:t>
            </a:r>
            <a:endParaRPr lang="it-IT" dirty="0"/>
          </a:p>
        </p:txBody>
      </p:sp>
      <p:sp>
        <p:nvSpPr>
          <p:cNvPr id="3" name="Segnaposto contenuto 2">
            <a:extLst>
              <a:ext uri="{FF2B5EF4-FFF2-40B4-BE49-F238E27FC236}">
                <a16:creationId xmlns:a16="http://schemas.microsoft.com/office/drawing/2014/main" id="{6FF084F1-EA6C-BD16-E4D8-A8DFD2B2622E}"/>
              </a:ext>
            </a:extLst>
          </p:cNvPr>
          <p:cNvSpPr>
            <a:spLocks noGrp="1"/>
          </p:cNvSpPr>
          <p:nvPr>
            <p:ph idx="1"/>
          </p:nvPr>
        </p:nvSpPr>
        <p:spPr/>
        <p:txBody>
          <a:bodyPr/>
          <a:lstStyle/>
          <a:p>
            <a:r>
              <a:rPr lang="it-IT" sz="2000" dirty="0"/>
              <a:t>e</a:t>
            </a:r>
            <a:r>
              <a:rPr lang="en-GB" sz="2000" dirty="0"/>
              <a:t>k</a:t>
            </a:r>
            <a:r>
              <a:rPr lang="en-GB" sz="2000" i="1" dirty="0"/>
              <a:t>			</a:t>
            </a:r>
            <a:r>
              <a:rPr lang="en-GB" sz="2000" dirty="0"/>
              <a:t>my </a:t>
            </a:r>
            <a:endParaRPr lang="it-IT" sz="2000" dirty="0"/>
          </a:p>
          <a:p>
            <a:r>
              <a:rPr lang="it-IT" sz="2000" dirty="0"/>
              <a:t>j</a:t>
            </a:r>
            <a:r>
              <a:rPr lang="en-GB" sz="2000" dirty="0"/>
              <a:t>y			</a:t>
            </a:r>
            <a:r>
              <a:rPr lang="en-GB" sz="2000" dirty="0" err="1"/>
              <a:t>jou</a:t>
            </a:r>
            <a:r>
              <a:rPr lang="en-GB" sz="2000" dirty="0"/>
              <a:t> </a:t>
            </a:r>
            <a:endParaRPr lang="it-IT" sz="2000" dirty="0"/>
          </a:p>
          <a:p>
            <a:r>
              <a:rPr lang="it-IT" sz="2000" dirty="0"/>
              <a:t>h</a:t>
            </a:r>
            <a:r>
              <a:rPr lang="en-GB" sz="2000" dirty="0"/>
              <a:t>y			</a:t>
            </a:r>
            <a:r>
              <a:rPr lang="en-GB" sz="2000" dirty="0" err="1"/>
              <a:t>hom</a:t>
            </a:r>
            <a:r>
              <a:rPr lang="en-GB" sz="2000" dirty="0"/>
              <a:t> </a:t>
            </a:r>
            <a:endParaRPr lang="it-IT" sz="2000" dirty="0"/>
          </a:p>
          <a:p>
            <a:r>
              <a:rPr lang="it-IT" sz="2000" dirty="0"/>
              <a:t>s</a:t>
            </a:r>
            <a:r>
              <a:rPr lang="en-GB" sz="2000" dirty="0"/>
              <a:t>y			</a:t>
            </a:r>
            <a:r>
              <a:rPr lang="en-GB" sz="2000" dirty="0" err="1"/>
              <a:t>haar</a:t>
            </a:r>
            <a:endParaRPr lang="en-GB" sz="2000" dirty="0"/>
          </a:p>
          <a:p>
            <a:r>
              <a:rPr lang="en-GB" sz="2000" dirty="0" err="1"/>
              <a:t>dit</a:t>
            </a:r>
            <a:r>
              <a:rPr lang="en-GB" sz="2000" dirty="0"/>
              <a:t>			</a:t>
            </a:r>
            <a:r>
              <a:rPr lang="en-GB" sz="2000" dirty="0" err="1"/>
              <a:t>dit</a:t>
            </a:r>
            <a:endParaRPr lang="it-IT" sz="2000" dirty="0"/>
          </a:p>
          <a:p>
            <a:r>
              <a:rPr lang="it-IT" sz="2000" dirty="0"/>
              <a:t>o</a:t>
            </a:r>
            <a:r>
              <a:rPr lang="en-GB" sz="2000" dirty="0"/>
              <a:t>ns			</a:t>
            </a:r>
            <a:r>
              <a:rPr lang="en-GB" sz="2000" dirty="0" err="1"/>
              <a:t>ons</a:t>
            </a:r>
            <a:r>
              <a:rPr lang="en-GB" sz="2000" dirty="0"/>
              <a:t> </a:t>
            </a:r>
            <a:endParaRPr lang="it-IT" sz="2000" dirty="0"/>
          </a:p>
          <a:p>
            <a:r>
              <a:rPr lang="en-GB" sz="2000" dirty="0" err="1"/>
              <a:t>julle</a:t>
            </a:r>
            <a:r>
              <a:rPr lang="en-GB" sz="2000" dirty="0"/>
              <a:t> 		             </a:t>
            </a:r>
            <a:r>
              <a:rPr lang="en-GB" sz="2000" dirty="0" err="1"/>
              <a:t>julle</a:t>
            </a:r>
            <a:endParaRPr lang="it-IT" sz="2000" dirty="0"/>
          </a:p>
          <a:p>
            <a:r>
              <a:rPr lang="en-US" sz="2000" dirty="0" err="1"/>
              <a:t>hulle</a:t>
            </a:r>
            <a:r>
              <a:rPr lang="en-US" sz="2000" dirty="0"/>
              <a:t> 		             </a:t>
            </a:r>
            <a:r>
              <a:rPr lang="en-US" sz="2000" dirty="0" err="1"/>
              <a:t>hulle</a:t>
            </a:r>
            <a:endParaRPr lang="en-US" sz="2000" dirty="0"/>
          </a:p>
          <a:p>
            <a:endParaRPr lang="it-IT" dirty="0"/>
          </a:p>
        </p:txBody>
      </p:sp>
    </p:spTree>
    <p:extLst>
      <p:ext uri="{BB962C8B-B14F-4D97-AF65-F5344CB8AC3E}">
        <p14:creationId xmlns:p14="http://schemas.microsoft.com/office/powerpoint/2010/main" val="2935825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F233EF-0110-E845-7C5D-0A9B56D79AFD}"/>
              </a:ext>
            </a:extLst>
          </p:cNvPr>
          <p:cNvSpPr>
            <a:spLocks noGrp="1"/>
          </p:cNvSpPr>
          <p:nvPr>
            <p:ph type="title"/>
          </p:nvPr>
        </p:nvSpPr>
        <p:spPr>
          <a:xfrm>
            <a:off x="1024128" y="585216"/>
            <a:ext cx="6066818" cy="1499616"/>
          </a:xfrm>
        </p:spPr>
        <p:txBody>
          <a:bodyPr>
            <a:normAutofit/>
          </a:bodyPr>
          <a:lstStyle/>
          <a:p>
            <a:r>
              <a:rPr lang="en-US" b="1" err="1"/>
              <a:t>werkwoordstijden</a:t>
            </a:r>
            <a:endParaRPr lang="it-IT" dirty="0"/>
          </a:p>
        </p:txBody>
      </p:sp>
      <p:sp>
        <p:nvSpPr>
          <p:cNvPr id="3" name="Segnaposto contenuto 2">
            <a:extLst>
              <a:ext uri="{FF2B5EF4-FFF2-40B4-BE49-F238E27FC236}">
                <a16:creationId xmlns:a16="http://schemas.microsoft.com/office/drawing/2014/main" id="{90D0D9A7-2773-1D7F-6F39-C965DB1C7A19}"/>
              </a:ext>
            </a:extLst>
          </p:cNvPr>
          <p:cNvSpPr>
            <a:spLocks noGrp="1"/>
          </p:cNvSpPr>
          <p:nvPr>
            <p:ph idx="1"/>
          </p:nvPr>
        </p:nvSpPr>
        <p:spPr>
          <a:xfrm>
            <a:off x="1024128" y="2286000"/>
            <a:ext cx="6066818" cy="4023360"/>
          </a:xfrm>
        </p:spPr>
        <p:txBody>
          <a:bodyPr>
            <a:normAutofit/>
          </a:bodyPr>
          <a:lstStyle/>
          <a:p>
            <a:r>
              <a:rPr lang="en-US" i="1" dirty="0"/>
              <a:t>Ek </a:t>
            </a:r>
            <a:r>
              <a:rPr lang="en-US" i="1" dirty="0" err="1"/>
              <a:t>werk</a:t>
            </a:r>
            <a:endParaRPr lang="it-IT" dirty="0"/>
          </a:p>
          <a:p>
            <a:r>
              <a:rPr lang="en-US" i="1" dirty="0"/>
              <a:t>Ek </a:t>
            </a:r>
            <a:r>
              <a:rPr lang="en-US" i="1" dirty="0" err="1"/>
              <a:t>sal</a:t>
            </a:r>
            <a:r>
              <a:rPr lang="en-US" i="1" dirty="0"/>
              <a:t> </a:t>
            </a:r>
            <a:r>
              <a:rPr lang="en-US" i="1" dirty="0" err="1"/>
              <a:t>werk</a:t>
            </a:r>
            <a:endParaRPr lang="it-IT" dirty="0"/>
          </a:p>
          <a:p>
            <a:r>
              <a:rPr lang="en-US" i="1" dirty="0"/>
              <a:t>Ek het </a:t>
            </a:r>
            <a:r>
              <a:rPr lang="en-US" i="1" dirty="0" err="1"/>
              <a:t>gewerk</a:t>
            </a:r>
            <a:endParaRPr lang="en-US" i="1" dirty="0"/>
          </a:p>
          <a:p>
            <a:endParaRPr lang="en-US" i="1" dirty="0"/>
          </a:p>
          <a:p>
            <a:r>
              <a:rPr lang="en-US" b="1" dirty="0" err="1"/>
              <a:t>Geen</a:t>
            </a:r>
            <a:r>
              <a:rPr lang="en-US" b="1" dirty="0"/>
              <a:t> </a:t>
            </a:r>
            <a:r>
              <a:rPr lang="en-US" b="1" dirty="0" err="1"/>
              <a:t>sterke</a:t>
            </a:r>
            <a:r>
              <a:rPr lang="en-US" b="1" dirty="0"/>
              <a:t> </a:t>
            </a:r>
            <a:r>
              <a:rPr lang="en-US" b="1" dirty="0" err="1"/>
              <a:t>werkwoorden</a:t>
            </a:r>
            <a:r>
              <a:rPr lang="en-US" b="1" dirty="0"/>
              <a:t>!</a:t>
            </a:r>
            <a:endParaRPr lang="it-IT" dirty="0"/>
          </a:p>
          <a:p>
            <a:r>
              <a:rPr lang="en-US" dirty="0"/>
              <a:t>“Afrikaans has entirely lost the characteristic Germanic distinction between strong and weak verbs” (Grey &amp; Kaufman 1988: 254): </a:t>
            </a:r>
          </a:p>
          <a:p>
            <a:r>
              <a:rPr lang="en-US" i="1" dirty="0" err="1"/>
              <a:t>ons</a:t>
            </a:r>
            <a:r>
              <a:rPr lang="en-US" i="1" dirty="0"/>
              <a:t> het </a:t>
            </a:r>
            <a:r>
              <a:rPr lang="en-US" i="1" dirty="0" err="1"/>
              <a:t>gedink</a:t>
            </a:r>
            <a:r>
              <a:rPr lang="en-US" i="1" dirty="0"/>
              <a:t>. ek het </a:t>
            </a:r>
            <a:r>
              <a:rPr lang="en-US" i="1" dirty="0" err="1"/>
              <a:t>geval</a:t>
            </a:r>
            <a:r>
              <a:rPr lang="en-US" i="1" dirty="0"/>
              <a:t>, </a:t>
            </a:r>
            <a:r>
              <a:rPr lang="en-US" i="1" dirty="0" err="1"/>
              <a:t>hulle</a:t>
            </a:r>
            <a:r>
              <a:rPr lang="en-US" i="1" dirty="0"/>
              <a:t> het </a:t>
            </a:r>
            <a:r>
              <a:rPr lang="en-US" i="1" dirty="0" err="1"/>
              <a:t>gedoen</a:t>
            </a:r>
            <a:endParaRPr lang="en-US" i="1" dirty="0"/>
          </a:p>
          <a:p>
            <a:endParaRPr lang="it-IT" dirty="0"/>
          </a:p>
        </p:txBody>
      </p:sp>
      <p:pic>
        <p:nvPicPr>
          <p:cNvPr id="5" name="Immagine 4" descr="Immagine che contiene aria aperta, vigneto, erba, pianta&#10;&#10;Descrizione generata automaticamente">
            <a:extLst>
              <a:ext uri="{FF2B5EF4-FFF2-40B4-BE49-F238E27FC236}">
                <a16:creationId xmlns:a16="http://schemas.microsoft.com/office/drawing/2014/main" id="{9B8C5036-8177-379C-D93E-FB651822E98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839" r="39001" b="-1"/>
          <a:stretch/>
        </p:blipFill>
        <p:spPr>
          <a:xfrm>
            <a:off x="7552266" y="10"/>
            <a:ext cx="4639733" cy="6857990"/>
          </a:xfrm>
          <a:prstGeom prst="rect">
            <a:avLst/>
          </a:prstGeom>
        </p:spPr>
      </p:pic>
    </p:spTree>
    <p:extLst>
      <p:ext uri="{BB962C8B-B14F-4D97-AF65-F5344CB8AC3E}">
        <p14:creationId xmlns:p14="http://schemas.microsoft.com/office/powerpoint/2010/main" val="2203149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FFE0270-61B3-818F-7D55-233CE22D6169}"/>
              </a:ext>
            </a:extLst>
          </p:cNvPr>
          <p:cNvSpPr>
            <a:spLocks noGrp="1"/>
          </p:cNvSpPr>
          <p:nvPr>
            <p:ph type="title"/>
          </p:nvPr>
        </p:nvSpPr>
        <p:spPr>
          <a:xfrm>
            <a:off x="573024" y="4608575"/>
            <a:ext cx="5242560" cy="1765715"/>
          </a:xfrm>
        </p:spPr>
        <p:txBody>
          <a:bodyPr>
            <a:normAutofit/>
          </a:bodyPr>
          <a:lstStyle/>
          <a:p>
            <a:pPr algn="r"/>
            <a:r>
              <a:rPr lang="en-US" sz="4400" b="1" dirty="0" err="1">
                <a:solidFill>
                  <a:srgbClr val="FFFFFF"/>
                </a:solidFill>
              </a:rPr>
              <a:t>Exotische</a:t>
            </a:r>
            <a:r>
              <a:rPr lang="en-US" sz="4400" b="1" dirty="0">
                <a:solidFill>
                  <a:srgbClr val="FFFFFF"/>
                </a:solidFill>
              </a:rPr>
              <a:t> </a:t>
            </a:r>
            <a:r>
              <a:rPr lang="en-US" sz="4400" b="1" dirty="0" err="1">
                <a:solidFill>
                  <a:srgbClr val="FFFFFF"/>
                </a:solidFill>
              </a:rPr>
              <a:t>grammaticale</a:t>
            </a:r>
            <a:r>
              <a:rPr lang="en-US" sz="4400" b="1" dirty="0">
                <a:solidFill>
                  <a:srgbClr val="FFFFFF"/>
                </a:solidFill>
              </a:rPr>
              <a:t> </a:t>
            </a:r>
            <a:r>
              <a:rPr lang="en-US" sz="4400" b="1" dirty="0" err="1">
                <a:solidFill>
                  <a:srgbClr val="FFFFFF"/>
                </a:solidFill>
              </a:rPr>
              <a:t>constructies</a:t>
            </a:r>
            <a:endParaRPr lang="it-IT" sz="4400" dirty="0">
              <a:solidFill>
                <a:srgbClr val="FFFFFF"/>
              </a:solidFill>
            </a:endParaRPr>
          </a:p>
        </p:txBody>
      </p:sp>
      <p:pic>
        <p:nvPicPr>
          <p:cNvPr id="8" name="Immagine 7" descr="Immagine che contiene mammifero, aria aperta, erba, elefante&#10;&#10;Descrizione generata automaticamente">
            <a:extLst>
              <a:ext uri="{FF2B5EF4-FFF2-40B4-BE49-F238E27FC236}">
                <a16:creationId xmlns:a16="http://schemas.microsoft.com/office/drawing/2014/main" id="{E77A10D9-D10B-7A84-587B-729C29C3648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8585"/>
          <a:stretch/>
        </p:blipFill>
        <p:spPr>
          <a:xfrm>
            <a:off x="327547" y="321733"/>
            <a:ext cx="5688020" cy="3899748"/>
          </a:xfrm>
          <a:prstGeom prst="rect">
            <a:avLst/>
          </a:prstGeom>
        </p:spPr>
      </p:pic>
      <p:sp>
        <p:nvSpPr>
          <p:cNvPr id="27" name="Rectangle 26">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373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0B844343-4F21-5D7A-4719-2C31EDA7295C}"/>
              </a:ext>
            </a:extLst>
          </p:cNvPr>
          <p:cNvSpPr>
            <a:spLocks noGrp="1"/>
          </p:cNvSpPr>
          <p:nvPr>
            <p:ph idx="1"/>
          </p:nvPr>
        </p:nvSpPr>
        <p:spPr>
          <a:xfrm>
            <a:off x="6661065" y="974875"/>
            <a:ext cx="4724573" cy="4852362"/>
          </a:xfrm>
        </p:spPr>
        <p:txBody>
          <a:bodyPr anchor="ctr">
            <a:normAutofit/>
          </a:bodyPr>
          <a:lstStyle/>
          <a:p>
            <a:r>
              <a:rPr lang="en-US" b="1">
                <a:solidFill>
                  <a:srgbClr val="FFFFFF"/>
                </a:solidFill>
              </a:rPr>
              <a:t>1. Dubbele ontkenning</a:t>
            </a:r>
            <a:endParaRPr lang="it-IT">
              <a:solidFill>
                <a:srgbClr val="FFFFFF"/>
              </a:solidFill>
            </a:endParaRPr>
          </a:p>
          <a:p>
            <a:r>
              <a:rPr lang="en-US">
                <a:solidFill>
                  <a:srgbClr val="FFFFFF"/>
                </a:solidFill>
              </a:rPr>
              <a:t>Ek gaan nie dit doen nie</a:t>
            </a:r>
          </a:p>
          <a:p>
            <a:r>
              <a:rPr lang="en-US">
                <a:solidFill>
                  <a:srgbClr val="FFFFFF"/>
                </a:solidFill>
              </a:rPr>
              <a:t>Moenie bang wees nie.</a:t>
            </a:r>
            <a:endParaRPr lang="it-IT">
              <a:solidFill>
                <a:srgbClr val="FFFFFF"/>
              </a:solidFill>
            </a:endParaRPr>
          </a:p>
          <a:p>
            <a:endParaRPr lang="it-IT">
              <a:solidFill>
                <a:srgbClr val="FFFFFF"/>
              </a:solidFill>
            </a:endParaRPr>
          </a:p>
          <a:p>
            <a:r>
              <a:rPr lang="en-US" b="1">
                <a:solidFill>
                  <a:srgbClr val="FFFFFF"/>
                </a:solidFill>
              </a:rPr>
              <a:t>2. Reduplicaties</a:t>
            </a:r>
            <a:endParaRPr lang="it-IT">
              <a:solidFill>
                <a:srgbClr val="FFFFFF"/>
              </a:solidFill>
            </a:endParaRPr>
          </a:p>
          <a:p>
            <a:r>
              <a:rPr lang="en-US">
                <a:solidFill>
                  <a:srgbClr val="FFFFFF"/>
                </a:solidFill>
              </a:rPr>
              <a:t>ons is nou-nou bij u</a:t>
            </a:r>
          </a:p>
          <a:p>
            <a:r>
              <a:rPr lang="en-US">
                <a:solidFill>
                  <a:srgbClr val="FFFFFF"/>
                </a:solidFill>
              </a:rPr>
              <a:t>h</a:t>
            </a:r>
            <a:r>
              <a:rPr lang="it-IT">
                <a:solidFill>
                  <a:srgbClr val="FFFFFF"/>
                </a:solidFill>
              </a:rPr>
              <a:t>ulle ry stuk-stuk baie vinnig</a:t>
            </a:r>
          </a:p>
          <a:p>
            <a:r>
              <a:rPr lang="it-IT">
                <a:solidFill>
                  <a:srgbClr val="FFFFFF"/>
                </a:solidFill>
              </a:rPr>
              <a:t>k</a:t>
            </a:r>
            <a:r>
              <a:rPr lang="en-US">
                <a:solidFill>
                  <a:srgbClr val="FFFFFF"/>
                </a:solidFill>
              </a:rPr>
              <a:t>ruip-kruip beweeg hy nader</a:t>
            </a:r>
            <a:endParaRPr lang="it-IT">
              <a:solidFill>
                <a:srgbClr val="FFFFFF"/>
              </a:solidFill>
            </a:endParaRPr>
          </a:p>
          <a:p>
            <a:endParaRPr lang="it-IT">
              <a:solidFill>
                <a:srgbClr val="FFFFFF"/>
              </a:solidFill>
            </a:endParaRPr>
          </a:p>
        </p:txBody>
      </p:sp>
    </p:spTree>
    <p:extLst>
      <p:ext uri="{BB962C8B-B14F-4D97-AF65-F5344CB8AC3E}">
        <p14:creationId xmlns:p14="http://schemas.microsoft.com/office/powerpoint/2010/main" val="810808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04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BBF8158-F8B1-3A25-D912-891FFBDD14B3}"/>
              </a:ext>
            </a:extLst>
          </p:cNvPr>
          <p:cNvSpPr>
            <a:spLocks noGrp="1"/>
          </p:cNvSpPr>
          <p:nvPr>
            <p:ph type="title"/>
          </p:nvPr>
        </p:nvSpPr>
        <p:spPr>
          <a:xfrm>
            <a:off x="524256" y="4767072"/>
            <a:ext cx="6594189" cy="1625210"/>
          </a:xfrm>
        </p:spPr>
        <p:txBody>
          <a:bodyPr>
            <a:normAutofit/>
          </a:bodyPr>
          <a:lstStyle/>
          <a:p>
            <a:pPr algn="r"/>
            <a:r>
              <a:rPr lang="it-IT">
                <a:solidFill>
                  <a:srgbClr val="FFFFFF"/>
                </a:solidFill>
              </a:rPr>
              <a:t>Exotische grammaticale constructies</a:t>
            </a:r>
          </a:p>
        </p:txBody>
      </p:sp>
      <p:pic>
        <p:nvPicPr>
          <p:cNvPr id="5" name="Immagine 4" descr="Immagine che contiene aria aperta, natura, cielo, erba&#10;&#10;Descrizione generata automaticamente">
            <a:extLst>
              <a:ext uri="{FF2B5EF4-FFF2-40B4-BE49-F238E27FC236}">
                <a16:creationId xmlns:a16="http://schemas.microsoft.com/office/drawing/2014/main" id="{B85AFF5A-B468-35D0-4F87-84730C3A944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6344" b="-1"/>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AF267FC2-1A7D-FD88-04AF-4ABF6EF303E7}"/>
              </a:ext>
            </a:extLst>
          </p:cNvPr>
          <p:cNvSpPr>
            <a:spLocks noGrp="1"/>
          </p:cNvSpPr>
          <p:nvPr>
            <p:ph idx="1"/>
          </p:nvPr>
        </p:nvSpPr>
        <p:spPr>
          <a:xfrm>
            <a:off x="8029319" y="917725"/>
            <a:ext cx="3424739" cy="4852362"/>
          </a:xfrm>
        </p:spPr>
        <p:txBody>
          <a:bodyPr anchor="ctr">
            <a:normAutofit lnSpcReduction="10000"/>
          </a:bodyPr>
          <a:lstStyle/>
          <a:p>
            <a:r>
              <a:rPr lang="en-US" sz="1800" b="1" dirty="0">
                <a:solidFill>
                  <a:srgbClr val="FFFFFF"/>
                </a:solidFill>
              </a:rPr>
              <a:t>3. </a:t>
            </a:r>
            <a:r>
              <a:rPr lang="en-US" sz="1800" b="1" dirty="0" err="1">
                <a:solidFill>
                  <a:srgbClr val="FFFFFF"/>
                </a:solidFill>
              </a:rPr>
              <a:t>Possessief</a:t>
            </a:r>
            <a:r>
              <a:rPr lang="en-US" sz="1800" b="1" dirty="0">
                <a:solidFill>
                  <a:srgbClr val="FFFFFF"/>
                </a:solidFill>
              </a:rPr>
              <a:t> (</a:t>
            </a:r>
            <a:r>
              <a:rPr lang="en-US" sz="1800" b="1" dirty="0" err="1">
                <a:solidFill>
                  <a:srgbClr val="FFFFFF"/>
                </a:solidFill>
              </a:rPr>
              <a:t>perifrastisch</a:t>
            </a:r>
            <a:r>
              <a:rPr lang="en-US" sz="1800" b="1" dirty="0">
                <a:solidFill>
                  <a:srgbClr val="FFFFFF"/>
                </a:solidFill>
              </a:rPr>
              <a:t>)</a:t>
            </a:r>
          </a:p>
          <a:p>
            <a:r>
              <a:rPr lang="en-US" sz="1800" dirty="0">
                <a:solidFill>
                  <a:srgbClr val="FFFFFF"/>
                </a:solidFill>
              </a:rPr>
              <a:t>die man </a:t>
            </a:r>
            <a:r>
              <a:rPr lang="en-US" sz="1800" b="1" dirty="0">
                <a:solidFill>
                  <a:srgbClr val="FFFFFF"/>
                </a:solidFill>
              </a:rPr>
              <a:t>se</a:t>
            </a:r>
            <a:r>
              <a:rPr lang="en-US" sz="1800" dirty="0">
                <a:solidFill>
                  <a:srgbClr val="FFFFFF"/>
                </a:solidFill>
              </a:rPr>
              <a:t> </a:t>
            </a:r>
            <a:r>
              <a:rPr lang="en-US" sz="1800" dirty="0" err="1">
                <a:solidFill>
                  <a:srgbClr val="FFFFFF"/>
                </a:solidFill>
              </a:rPr>
              <a:t>hond</a:t>
            </a:r>
            <a:endParaRPr lang="it-IT" sz="1800" dirty="0">
              <a:solidFill>
                <a:srgbClr val="FFFFFF"/>
              </a:solidFill>
            </a:endParaRPr>
          </a:p>
          <a:p>
            <a:r>
              <a:rPr lang="en-US" sz="1800" dirty="0">
                <a:solidFill>
                  <a:srgbClr val="FFFFFF"/>
                </a:solidFill>
              </a:rPr>
              <a:t>die </a:t>
            </a:r>
            <a:r>
              <a:rPr lang="en-US" sz="1800" dirty="0" err="1">
                <a:solidFill>
                  <a:srgbClr val="FFFFFF"/>
                </a:solidFill>
              </a:rPr>
              <a:t>meeste</a:t>
            </a:r>
            <a:r>
              <a:rPr lang="en-US" sz="1800" dirty="0">
                <a:solidFill>
                  <a:srgbClr val="FFFFFF"/>
                </a:solidFill>
              </a:rPr>
              <a:t> </a:t>
            </a:r>
            <a:r>
              <a:rPr lang="en-US" sz="1800" dirty="0" err="1">
                <a:solidFill>
                  <a:srgbClr val="FFFFFF"/>
                </a:solidFill>
              </a:rPr>
              <a:t>diere</a:t>
            </a:r>
            <a:r>
              <a:rPr lang="en-US" sz="1800" dirty="0">
                <a:solidFill>
                  <a:srgbClr val="FFFFFF"/>
                </a:solidFill>
              </a:rPr>
              <a:t> </a:t>
            </a:r>
            <a:r>
              <a:rPr lang="en-US" sz="1800" b="1" dirty="0">
                <a:solidFill>
                  <a:srgbClr val="FFFFFF"/>
                </a:solidFill>
              </a:rPr>
              <a:t>se</a:t>
            </a:r>
            <a:r>
              <a:rPr lang="en-US" sz="1800" dirty="0">
                <a:solidFill>
                  <a:srgbClr val="FFFFFF"/>
                </a:solidFill>
              </a:rPr>
              <a:t> </a:t>
            </a:r>
            <a:r>
              <a:rPr lang="en-US" sz="1800" dirty="0" err="1">
                <a:solidFill>
                  <a:srgbClr val="FFFFFF"/>
                </a:solidFill>
              </a:rPr>
              <a:t>kleintjes</a:t>
            </a:r>
            <a:endParaRPr lang="it-IT" sz="1800" dirty="0">
              <a:solidFill>
                <a:srgbClr val="FFFFFF"/>
              </a:solidFill>
            </a:endParaRPr>
          </a:p>
          <a:p>
            <a:r>
              <a:rPr lang="it-IT" sz="1800" dirty="0">
                <a:solidFill>
                  <a:srgbClr val="FFFFFF"/>
                </a:solidFill>
              </a:rPr>
              <a:t>d</a:t>
            </a:r>
            <a:r>
              <a:rPr lang="en-US" sz="1800" dirty="0" err="1">
                <a:solidFill>
                  <a:srgbClr val="FFFFFF"/>
                </a:solidFill>
              </a:rPr>
              <a:t>ie</a:t>
            </a:r>
            <a:r>
              <a:rPr lang="en-US" sz="1800" dirty="0">
                <a:solidFill>
                  <a:srgbClr val="FFFFFF"/>
                </a:solidFill>
              </a:rPr>
              <a:t> </a:t>
            </a:r>
            <a:r>
              <a:rPr lang="en-US" sz="1800" dirty="0" err="1">
                <a:solidFill>
                  <a:srgbClr val="FFFFFF"/>
                </a:solidFill>
              </a:rPr>
              <a:t>vrouens</a:t>
            </a:r>
            <a:r>
              <a:rPr lang="en-US" sz="1800" dirty="0">
                <a:solidFill>
                  <a:srgbClr val="FFFFFF"/>
                </a:solidFill>
              </a:rPr>
              <a:t> </a:t>
            </a:r>
            <a:r>
              <a:rPr lang="en-US" sz="1800" b="1" dirty="0">
                <a:solidFill>
                  <a:srgbClr val="FFFFFF"/>
                </a:solidFill>
              </a:rPr>
              <a:t>se</a:t>
            </a:r>
            <a:r>
              <a:rPr lang="en-US" sz="1800" dirty="0">
                <a:solidFill>
                  <a:srgbClr val="FFFFFF"/>
                </a:solidFill>
              </a:rPr>
              <a:t> </a:t>
            </a:r>
            <a:r>
              <a:rPr lang="en-US" sz="1800" dirty="0" err="1">
                <a:solidFill>
                  <a:srgbClr val="FFFFFF"/>
                </a:solidFill>
              </a:rPr>
              <a:t>reaksie</a:t>
            </a:r>
            <a:endParaRPr lang="en-US" sz="1800" dirty="0">
              <a:solidFill>
                <a:srgbClr val="FFFFFF"/>
              </a:solidFill>
            </a:endParaRPr>
          </a:p>
          <a:p>
            <a:endParaRPr lang="en-US" sz="1800" dirty="0">
              <a:solidFill>
                <a:srgbClr val="FFFFFF"/>
              </a:solidFill>
            </a:endParaRPr>
          </a:p>
          <a:p>
            <a:endParaRPr lang="it-IT" sz="1800" dirty="0">
              <a:solidFill>
                <a:srgbClr val="FFFFFF"/>
              </a:solidFill>
            </a:endParaRPr>
          </a:p>
          <a:p>
            <a:r>
              <a:rPr lang="nl-NL" sz="1800" b="1" i="1" dirty="0">
                <a:solidFill>
                  <a:srgbClr val="FFFFFF"/>
                </a:solidFill>
              </a:rPr>
              <a:t>4. </a:t>
            </a:r>
            <a:r>
              <a:rPr lang="nl-NL" sz="1800" b="1" i="1" dirty="0" err="1">
                <a:solidFill>
                  <a:srgbClr val="FFFFFF"/>
                </a:solidFill>
              </a:rPr>
              <a:t>vir</a:t>
            </a:r>
            <a:r>
              <a:rPr lang="nl-NL" sz="1800" b="1" dirty="0">
                <a:solidFill>
                  <a:srgbClr val="FFFFFF"/>
                </a:solidFill>
              </a:rPr>
              <a:t>-constructie (objectverbinding)</a:t>
            </a:r>
            <a:endParaRPr lang="it-IT" sz="1800" b="1" dirty="0">
              <a:solidFill>
                <a:srgbClr val="FFFFFF"/>
              </a:solidFill>
            </a:endParaRPr>
          </a:p>
          <a:p>
            <a:r>
              <a:rPr lang="nl-NL" sz="1800" dirty="0" err="1">
                <a:solidFill>
                  <a:srgbClr val="FFFFFF"/>
                </a:solidFill>
              </a:rPr>
              <a:t>Gee</a:t>
            </a:r>
            <a:r>
              <a:rPr lang="nl-NL" sz="1800" dirty="0">
                <a:solidFill>
                  <a:srgbClr val="FFFFFF"/>
                </a:solidFill>
              </a:rPr>
              <a:t> </a:t>
            </a:r>
            <a:r>
              <a:rPr lang="nl-NL" sz="1800" dirty="0" err="1">
                <a:solidFill>
                  <a:srgbClr val="FFFFFF"/>
                </a:solidFill>
              </a:rPr>
              <a:t>vir</a:t>
            </a:r>
            <a:r>
              <a:rPr lang="nl-NL" sz="1800" dirty="0">
                <a:solidFill>
                  <a:srgbClr val="FFFFFF"/>
                </a:solidFill>
              </a:rPr>
              <a:t> </a:t>
            </a:r>
            <a:r>
              <a:rPr lang="nl-NL" sz="1800" dirty="0" err="1">
                <a:solidFill>
                  <a:srgbClr val="FFFFFF"/>
                </a:solidFill>
              </a:rPr>
              <a:t>my</a:t>
            </a:r>
            <a:r>
              <a:rPr lang="nl-NL" sz="1800" dirty="0">
                <a:solidFill>
                  <a:srgbClr val="FFFFFF"/>
                </a:solidFill>
              </a:rPr>
              <a:t> ’n stukkie van die koek</a:t>
            </a:r>
            <a:endParaRPr lang="it-IT" sz="1800" b="1" dirty="0">
              <a:solidFill>
                <a:srgbClr val="FFFFFF"/>
              </a:solidFill>
            </a:endParaRPr>
          </a:p>
          <a:p>
            <a:r>
              <a:rPr lang="en-US" sz="1800" dirty="0" err="1">
                <a:solidFill>
                  <a:srgbClr val="FFFFFF"/>
                </a:solidFill>
              </a:rPr>
              <a:t>Ik</a:t>
            </a:r>
            <a:r>
              <a:rPr lang="en-US" sz="1800" dirty="0">
                <a:solidFill>
                  <a:srgbClr val="FFFFFF"/>
                </a:solidFill>
              </a:rPr>
              <a:t> </a:t>
            </a:r>
            <a:r>
              <a:rPr lang="en-US" sz="1800" dirty="0" err="1">
                <a:solidFill>
                  <a:srgbClr val="FFFFFF"/>
                </a:solidFill>
              </a:rPr>
              <a:t>sien</a:t>
            </a:r>
            <a:r>
              <a:rPr lang="en-US" sz="1800" dirty="0">
                <a:solidFill>
                  <a:srgbClr val="FFFFFF"/>
                </a:solidFill>
              </a:rPr>
              <a:t> die man = ek </a:t>
            </a:r>
            <a:r>
              <a:rPr lang="en-US" sz="1800" dirty="0" err="1">
                <a:solidFill>
                  <a:srgbClr val="FFFFFF"/>
                </a:solidFill>
              </a:rPr>
              <a:t>sien</a:t>
            </a:r>
            <a:r>
              <a:rPr lang="en-US" sz="1800" dirty="0">
                <a:solidFill>
                  <a:srgbClr val="FFFFFF"/>
                </a:solidFill>
              </a:rPr>
              <a:t> </a:t>
            </a:r>
            <a:r>
              <a:rPr lang="en-US" sz="1800" dirty="0" err="1">
                <a:solidFill>
                  <a:srgbClr val="FFFFFF"/>
                </a:solidFill>
              </a:rPr>
              <a:t>vir</a:t>
            </a:r>
            <a:r>
              <a:rPr lang="en-US" sz="1800" dirty="0">
                <a:solidFill>
                  <a:srgbClr val="FFFFFF"/>
                </a:solidFill>
              </a:rPr>
              <a:t> die man</a:t>
            </a:r>
          </a:p>
          <a:p>
            <a:endParaRPr lang="en-US" sz="1800" b="1" dirty="0">
              <a:solidFill>
                <a:srgbClr val="FFFFFF"/>
              </a:solidFill>
            </a:endParaRPr>
          </a:p>
          <a:p>
            <a:r>
              <a:rPr lang="en-US" sz="1800" b="1" dirty="0">
                <a:solidFill>
                  <a:srgbClr val="FFFFFF"/>
                </a:solidFill>
              </a:rPr>
              <a:t>(+ </a:t>
            </a:r>
            <a:r>
              <a:rPr lang="en-US" sz="1800" b="1" dirty="0" err="1">
                <a:solidFill>
                  <a:srgbClr val="FFFFFF"/>
                </a:solidFill>
              </a:rPr>
              <a:t>deels</a:t>
            </a:r>
            <a:r>
              <a:rPr lang="en-US" sz="1800" b="1" dirty="0">
                <a:solidFill>
                  <a:srgbClr val="FFFFFF"/>
                </a:solidFill>
              </a:rPr>
              <a:t> </a:t>
            </a:r>
            <a:r>
              <a:rPr lang="en-US" sz="1800" b="1" dirty="0" err="1">
                <a:solidFill>
                  <a:srgbClr val="FFFFFF"/>
                </a:solidFill>
              </a:rPr>
              <a:t>ook</a:t>
            </a:r>
            <a:r>
              <a:rPr lang="en-US" sz="1800" b="1" dirty="0">
                <a:solidFill>
                  <a:srgbClr val="FFFFFF"/>
                </a:solidFill>
              </a:rPr>
              <a:t> de </a:t>
            </a:r>
            <a:r>
              <a:rPr lang="en-US" sz="1800" b="1" dirty="0" err="1">
                <a:solidFill>
                  <a:srgbClr val="FFFFFF"/>
                </a:solidFill>
              </a:rPr>
              <a:t>verkleinvormen</a:t>
            </a:r>
            <a:r>
              <a:rPr lang="en-US" sz="1800" b="1" dirty="0">
                <a:solidFill>
                  <a:srgbClr val="FFFFFF"/>
                </a:solidFill>
              </a:rPr>
              <a:t>)</a:t>
            </a:r>
            <a:endParaRPr lang="it-IT" sz="1800" b="1" dirty="0">
              <a:solidFill>
                <a:srgbClr val="FFFFFF"/>
              </a:solidFill>
            </a:endParaRPr>
          </a:p>
          <a:p>
            <a:endParaRPr lang="it-IT" sz="1800" dirty="0">
              <a:solidFill>
                <a:srgbClr val="FFFFFF"/>
              </a:solidFill>
            </a:endParaRPr>
          </a:p>
        </p:txBody>
      </p:sp>
    </p:spTree>
    <p:extLst>
      <p:ext uri="{BB962C8B-B14F-4D97-AF65-F5344CB8AC3E}">
        <p14:creationId xmlns:p14="http://schemas.microsoft.com/office/powerpoint/2010/main" val="728102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966A75-13DD-51F8-A153-3211964479F3}"/>
              </a:ext>
            </a:extLst>
          </p:cNvPr>
          <p:cNvSpPr>
            <a:spLocks noGrp="1"/>
          </p:cNvSpPr>
          <p:nvPr>
            <p:ph type="title"/>
          </p:nvPr>
        </p:nvSpPr>
        <p:spPr>
          <a:xfrm>
            <a:off x="1024128" y="585216"/>
            <a:ext cx="3133581" cy="1499616"/>
          </a:xfrm>
        </p:spPr>
        <p:txBody>
          <a:bodyPr>
            <a:normAutofit/>
          </a:bodyPr>
          <a:lstStyle/>
          <a:p>
            <a:r>
              <a:rPr lang="en-US" sz="3700" b="1"/>
              <a:t>Woordenschat</a:t>
            </a:r>
            <a:endParaRPr lang="it-IT" sz="3700"/>
          </a:p>
        </p:txBody>
      </p:sp>
      <p:sp>
        <p:nvSpPr>
          <p:cNvPr id="3" name="Segnaposto contenuto 2">
            <a:extLst>
              <a:ext uri="{FF2B5EF4-FFF2-40B4-BE49-F238E27FC236}">
                <a16:creationId xmlns:a16="http://schemas.microsoft.com/office/drawing/2014/main" id="{5689C5DB-4CD4-91E7-815D-60330CC9EDF3}"/>
              </a:ext>
            </a:extLst>
          </p:cNvPr>
          <p:cNvSpPr>
            <a:spLocks noGrp="1"/>
          </p:cNvSpPr>
          <p:nvPr>
            <p:ph idx="1"/>
          </p:nvPr>
        </p:nvSpPr>
        <p:spPr>
          <a:xfrm>
            <a:off x="1024128" y="2286000"/>
            <a:ext cx="3133580" cy="3931920"/>
          </a:xfrm>
        </p:spPr>
        <p:txBody>
          <a:bodyPr>
            <a:normAutofit/>
          </a:bodyPr>
          <a:lstStyle/>
          <a:p>
            <a:r>
              <a:rPr lang="en-US" sz="2000" dirty="0" err="1"/>
              <a:t>Belangrijkste</a:t>
            </a:r>
            <a:r>
              <a:rPr lang="en-US" sz="2000" dirty="0"/>
              <a:t> </a:t>
            </a:r>
            <a:r>
              <a:rPr lang="en-US" sz="2000" dirty="0" err="1"/>
              <a:t>woord</a:t>
            </a:r>
            <a:r>
              <a:rPr lang="en-US" sz="2000" dirty="0"/>
              <a:t> van </a:t>
            </a:r>
            <a:r>
              <a:rPr lang="en-US" sz="2000" dirty="0" err="1"/>
              <a:t>vreemde</a:t>
            </a:r>
            <a:r>
              <a:rPr lang="en-US" sz="2000" dirty="0"/>
              <a:t> </a:t>
            </a:r>
            <a:r>
              <a:rPr lang="en-US" sz="2000" dirty="0" err="1"/>
              <a:t>herkomst</a:t>
            </a:r>
            <a:r>
              <a:rPr lang="en-US" sz="2000" dirty="0"/>
              <a:t> = </a:t>
            </a:r>
            <a:r>
              <a:rPr lang="en-US" sz="2000" b="1" i="1" dirty="0"/>
              <a:t>Baie (</a:t>
            </a:r>
            <a:r>
              <a:rPr lang="en-US" sz="2000" b="1" i="1" dirty="0" err="1"/>
              <a:t>baje</a:t>
            </a:r>
            <a:r>
              <a:rPr lang="en-US" sz="2000" b="1" i="1" dirty="0"/>
              <a:t> </a:t>
            </a:r>
            <a:r>
              <a:rPr lang="en-US" sz="2000" b="1" i="1" dirty="0" err="1"/>
              <a:t>lelik</a:t>
            </a:r>
            <a:r>
              <a:rPr lang="en-US" sz="2000" b="1" i="1" dirty="0"/>
              <a:t>, </a:t>
            </a:r>
            <a:r>
              <a:rPr lang="en-US" sz="2000" b="1" i="1" dirty="0" err="1"/>
              <a:t>baie</a:t>
            </a:r>
            <a:r>
              <a:rPr lang="en-US" sz="2000" b="1" i="1" dirty="0"/>
              <a:t> </a:t>
            </a:r>
            <a:r>
              <a:rPr lang="en-US" sz="2000" b="1" i="1" dirty="0" err="1"/>
              <a:t>tydskrifte</a:t>
            </a:r>
            <a:r>
              <a:rPr lang="en-US" sz="2000" b="1" i="1" dirty="0"/>
              <a:t>)</a:t>
            </a:r>
            <a:endParaRPr lang="it-IT" sz="2000" b="1" dirty="0"/>
          </a:p>
          <a:p>
            <a:r>
              <a:rPr lang="en-US" sz="2000" dirty="0">
                <a:cs typeface="Calibri" panose="020F0502020204030204" pitchFamily="34" charset="0"/>
              </a:rPr>
              <a:t>Van het Afrikaans </a:t>
            </a:r>
            <a:r>
              <a:rPr lang="en-US" sz="2000" dirty="0" err="1">
                <a:cs typeface="Calibri" panose="020F0502020204030204" pitchFamily="34" charset="0"/>
              </a:rPr>
              <a:t>leende</a:t>
            </a:r>
            <a:r>
              <a:rPr lang="en-US" sz="2000" dirty="0">
                <a:cs typeface="Calibri" panose="020F0502020204030204" pitchFamily="34" charset="0"/>
              </a:rPr>
              <a:t> het Engels </a:t>
            </a:r>
            <a:r>
              <a:rPr lang="en-US" sz="2000" i="1" dirty="0">
                <a:cs typeface="Calibri" panose="020F0502020204030204" pitchFamily="34" charset="0"/>
              </a:rPr>
              <a:t>aardvark, </a:t>
            </a:r>
            <a:r>
              <a:rPr lang="en-US" sz="2000" i="1" dirty="0" err="1">
                <a:cs typeface="Calibri" panose="020F0502020204030204" pitchFamily="34" charset="0"/>
              </a:rPr>
              <a:t>boer</a:t>
            </a:r>
            <a:r>
              <a:rPr lang="en-US" sz="2000" i="1" dirty="0">
                <a:cs typeface="Calibri" panose="020F0502020204030204" pitchFamily="34" charset="0"/>
              </a:rPr>
              <a:t>, kraal, springbok, trek, wildebeest, apartheid</a:t>
            </a:r>
            <a:endParaRPr lang="it-IT" sz="2000" dirty="0">
              <a:cs typeface="Calibri" panose="020F0502020204030204" pitchFamily="34" charset="0"/>
            </a:endParaRPr>
          </a:p>
          <a:p>
            <a:r>
              <a:rPr lang="en-US" sz="2000" i="1" dirty="0">
                <a:cs typeface="Calibri" panose="020F0502020204030204" pitchFamily="34" charset="0"/>
              </a:rPr>
              <a:t>kraal</a:t>
            </a:r>
            <a:r>
              <a:rPr lang="en-US" sz="2000" dirty="0">
                <a:cs typeface="Calibri" panose="020F0502020204030204" pitchFamily="34" charset="0"/>
              </a:rPr>
              <a:t> &lt; Port. </a:t>
            </a:r>
            <a:r>
              <a:rPr lang="en-US" sz="2000" i="1" dirty="0" err="1">
                <a:cs typeface="Calibri" panose="020F0502020204030204" pitchFamily="34" charset="0"/>
              </a:rPr>
              <a:t>curral</a:t>
            </a:r>
            <a:r>
              <a:rPr lang="en-US" sz="2000" dirty="0">
                <a:cs typeface="Calibri" panose="020F0502020204030204" pitchFamily="34" charset="0"/>
              </a:rPr>
              <a:t> (</a:t>
            </a:r>
            <a:r>
              <a:rPr lang="en-US" sz="2000" dirty="0" err="1">
                <a:cs typeface="Calibri" panose="020F0502020204030204" pitchFamily="34" charset="0"/>
              </a:rPr>
              <a:t>correr</a:t>
            </a:r>
            <a:r>
              <a:rPr lang="en-US" sz="2000" dirty="0">
                <a:cs typeface="Calibri" panose="020F0502020204030204" pitchFamily="34" charset="0"/>
              </a:rPr>
              <a:t>) = </a:t>
            </a:r>
            <a:r>
              <a:rPr lang="en-US" sz="2000" dirty="0" err="1">
                <a:cs typeface="Calibri" panose="020F0502020204030204" pitchFamily="34" charset="0"/>
              </a:rPr>
              <a:t>omsloten</a:t>
            </a:r>
            <a:r>
              <a:rPr lang="en-US" sz="2000" dirty="0">
                <a:cs typeface="Calibri" panose="020F0502020204030204" pitchFamily="34" charset="0"/>
              </a:rPr>
              <a:t>, </a:t>
            </a:r>
            <a:r>
              <a:rPr lang="en-US" sz="2000" dirty="0" err="1">
                <a:cs typeface="Calibri" panose="020F0502020204030204" pitchFamily="34" charset="0"/>
              </a:rPr>
              <a:t>afgeperkte</a:t>
            </a:r>
            <a:r>
              <a:rPr lang="en-US" sz="2000" dirty="0">
                <a:cs typeface="Calibri" panose="020F0502020204030204" pitchFamily="34" charset="0"/>
              </a:rPr>
              <a:t> </a:t>
            </a:r>
            <a:r>
              <a:rPr lang="en-US" sz="2000" dirty="0" err="1">
                <a:cs typeface="Calibri" panose="020F0502020204030204" pitchFamily="34" charset="0"/>
              </a:rPr>
              <a:t>ruimte</a:t>
            </a:r>
            <a:r>
              <a:rPr lang="en-US" sz="2000" dirty="0">
                <a:cs typeface="Calibri" panose="020F0502020204030204" pitchFamily="34" charset="0"/>
              </a:rPr>
              <a:t> </a:t>
            </a:r>
            <a:r>
              <a:rPr lang="en-US" sz="2000" dirty="0" err="1">
                <a:cs typeface="Calibri" panose="020F0502020204030204" pitchFamily="34" charset="0"/>
              </a:rPr>
              <a:t>voor</a:t>
            </a:r>
            <a:r>
              <a:rPr lang="en-US" sz="2000" dirty="0">
                <a:cs typeface="Calibri" panose="020F0502020204030204" pitchFamily="34" charset="0"/>
              </a:rPr>
              <a:t> vee / </a:t>
            </a:r>
            <a:r>
              <a:rPr lang="en-US" sz="2000" dirty="0" err="1">
                <a:cs typeface="Calibri" panose="020F0502020204030204" pitchFamily="34" charset="0"/>
              </a:rPr>
              <a:t>dorp</a:t>
            </a:r>
            <a:r>
              <a:rPr lang="en-US" sz="2000" dirty="0">
                <a:cs typeface="Calibri" panose="020F0502020204030204" pitchFamily="34" charset="0"/>
              </a:rPr>
              <a:t> van de </a:t>
            </a:r>
            <a:r>
              <a:rPr lang="en-US" sz="2000" dirty="0" err="1">
                <a:cs typeface="Calibri" panose="020F0502020204030204" pitchFamily="34" charset="0"/>
              </a:rPr>
              <a:t>Kaffers</a:t>
            </a:r>
            <a:r>
              <a:rPr lang="en-US" sz="2000" dirty="0">
                <a:cs typeface="Calibri" panose="020F0502020204030204" pitchFamily="34" charset="0"/>
              </a:rPr>
              <a:t> </a:t>
            </a:r>
            <a:r>
              <a:rPr lang="en-US" sz="2000" dirty="0" err="1">
                <a:cs typeface="Calibri" panose="020F0502020204030204" pitchFamily="34" charset="0"/>
              </a:rPr>
              <a:t>en</a:t>
            </a:r>
            <a:r>
              <a:rPr lang="en-US" sz="2000" dirty="0">
                <a:cs typeface="Calibri" panose="020F0502020204030204" pitchFamily="34" charset="0"/>
              </a:rPr>
              <a:t> van </a:t>
            </a:r>
            <a:r>
              <a:rPr lang="en-US" sz="2000" dirty="0" err="1">
                <a:cs typeface="Calibri" panose="020F0502020204030204" pitchFamily="34" charset="0"/>
              </a:rPr>
              <a:t>andere</a:t>
            </a:r>
            <a:r>
              <a:rPr lang="en-US" sz="2000" dirty="0">
                <a:cs typeface="Calibri" panose="020F0502020204030204" pitchFamily="34" charset="0"/>
              </a:rPr>
              <a:t> </a:t>
            </a:r>
            <a:r>
              <a:rPr lang="en-US" sz="2000" dirty="0" err="1">
                <a:cs typeface="Calibri" panose="020F0502020204030204" pitchFamily="34" charset="0"/>
              </a:rPr>
              <a:t>Afrikaanse</a:t>
            </a:r>
            <a:r>
              <a:rPr lang="en-US" sz="2000" dirty="0">
                <a:cs typeface="Calibri" panose="020F0502020204030204" pitchFamily="34" charset="0"/>
              </a:rPr>
              <a:t> </a:t>
            </a:r>
            <a:r>
              <a:rPr lang="en-US" sz="2000" dirty="0" err="1">
                <a:cs typeface="Calibri" panose="020F0502020204030204" pitchFamily="34" charset="0"/>
              </a:rPr>
              <a:t>stammen</a:t>
            </a:r>
            <a:r>
              <a:rPr lang="en-US" sz="2000" dirty="0">
                <a:cs typeface="Calibri" panose="020F0502020204030204" pitchFamily="34" charset="0"/>
              </a:rPr>
              <a:t>.</a:t>
            </a:r>
          </a:p>
          <a:p>
            <a:endParaRPr lang="it-IT" sz="2000" dirty="0"/>
          </a:p>
        </p:txBody>
      </p:sp>
      <p:pic>
        <p:nvPicPr>
          <p:cNvPr id="5" name="Immagine 4" descr="Immagine che contiene aria aperta, cielo, acqua, paesaggio&#10;&#10;Descrizione generata automaticamente">
            <a:extLst>
              <a:ext uri="{FF2B5EF4-FFF2-40B4-BE49-F238E27FC236}">
                <a16:creationId xmlns:a16="http://schemas.microsoft.com/office/drawing/2014/main" id="{F379C1FF-678D-3343-5664-ACE016E4E9B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42342" y="1623873"/>
            <a:ext cx="6909577" cy="3610253"/>
          </a:xfrm>
          <a:prstGeom prst="rect">
            <a:avLst/>
          </a:prstGeom>
        </p:spPr>
      </p:pic>
    </p:spTree>
    <p:extLst>
      <p:ext uri="{BB962C8B-B14F-4D97-AF65-F5344CB8AC3E}">
        <p14:creationId xmlns:p14="http://schemas.microsoft.com/office/powerpoint/2010/main" val="3082402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Immagine 3" descr="Immagine che contiene natura, aria aperta, spiaggia, montagna&#10;&#10;Descrizione generata automaticamente">
            <a:extLst>
              <a:ext uri="{FF2B5EF4-FFF2-40B4-BE49-F238E27FC236}">
                <a16:creationId xmlns:a16="http://schemas.microsoft.com/office/drawing/2014/main" id="{0EBC8A17-58A5-42EA-BF13-B1A49BAA8F1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928" r="9091" b="3164"/>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57D175FC-84CC-4D12-A5E2-FA27D934E9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5"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 name="Straight Connector 12">
            <a:extLst>
              <a:ext uri="{FF2B5EF4-FFF2-40B4-BE49-F238E27FC236}">
                <a16:creationId xmlns:a16="http://schemas.microsoft.com/office/drawing/2014/main" id="{8AC38328-2D50-4DDB-BD20-28DE12E49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CasellaDiTesto 1">
            <a:extLst>
              <a:ext uri="{FF2B5EF4-FFF2-40B4-BE49-F238E27FC236}">
                <a16:creationId xmlns:a16="http://schemas.microsoft.com/office/drawing/2014/main" id="{16FF597D-3EBE-4949-A25B-C74FA2BAF961}"/>
              </a:ext>
            </a:extLst>
          </p:cNvPr>
          <p:cNvSpPr txBox="1"/>
          <p:nvPr/>
        </p:nvSpPr>
        <p:spPr>
          <a:xfrm>
            <a:off x="1024128" y="826324"/>
            <a:ext cx="6066816" cy="5483036"/>
          </a:xfrm>
          <a:prstGeom prst="rect">
            <a:avLst/>
          </a:prstGeom>
        </p:spPr>
        <p:txBody>
          <a:bodyPr vert="horz" lIns="45720" tIns="45720" rIns="45720" bIns="45720" rtlCol="0">
            <a:normAutofit/>
          </a:bodyPr>
          <a:lstStyle/>
          <a:p>
            <a:pPr>
              <a:lnSpc>
                <a:spcPct val="90000"/>
              </a:lnSpc>
              <a:spcAft>
                <a:spcPts val="600"/>
              </a:spcAft>
              <a:buClr>
                <a:schemeClr val="accent1"/>
              </a:buClr>
            </a:pPr>
            <a:r>
              <a:rPr lang="en-US" b="1" i="1" dirty="0">
                <a:solidFill>
                  <a:srgbClr val="000000"/>
                </a:solidFill>
              </a:rPr>
              <a:t>De </a:t>
            </a:r>
            <a:r>
              <a:rPr lang="en-US" b="1" i="1" dirty="0" err="1">
                <a:solidFill>
                  <a:srgbClr val="000000"/>
                </a:solidFill>
              </a:rPr>
              <a:t>avonturen</a:t>
            </a:r>
            <a:r>
              <a:rPr lang="en-US" b="1" i="1" dirty="0">
                <a:solidFill>
                  <a:srgbClr val="000000"/>
                </a:solidFill>
              </a:rPr>
              <a:t> van het Afrikaans</a:t>
            </a:r>
          </a:p>
          <a:p>
            <a:pPr>
              <a:lnSpc>
                <a:spcPct val="90000"/>
              </a:lnSpc>
              <a:spcAft>
                <a:spcPts val="600"/>
              </a:spcAft>
              <a:buClr>
                <a:schemeClr val="accent1"/>
              </a:buClr>
            </a:pPr>
            <a:endParaRPr lang="en-US" i="1" dirty="0">
              <a:solidFill>
                <a:srgbClr val="000000"/>
              </a:solidFill>
            </a:endParaRPr>
          </a:p>
          <a:p>
            <a:pPr>
              <a:lnSpc>
                <a:spcPct val="90000"/>
              </a:lnSpc>
              <a:spcAft>
                <a:spcPts val="600"/>
              </a:spcAft>
              <a:buClr>
                <a:schemeClr val="accent1"/>
              </a:buClr>
            </a:pPr>
            <a:r>
              <a:rPr lang="en-US" dirty="0">
                <a:solidFill>
                  <a:srgbClr val="000000"/>
                </a:solidFill>
              </a:rPr>
              <a:t>Met </a:t>
            </a:r>
            <a:r>
              <a:rPr lang="en-US" dirty="0" err="1">
                <a:solidFill>
                  <a:srgbClr val="000000"/>
                </a:solidFill>
              </a:rPr>
              <a:t>elke</a:t>
            </a:r>
            <a:r>
              <a:rPr lang="en-US" dirty="0">
                <a:solidFill>
                  <a:srgbClr val="000000"/>
                </a:solidFill>
              </a:rPr>
              <a:t> taal </a:t>
            </a:r>
            <a:r>
              <a:rPr lang="en-US" dirty="0" err="1">
                <a:solidFill>
                  <a:srgbClr val="000000"/>
                </a:solidFill>
              </a:rPr>
              <a:t>gaat</a:t>
            </a:r>
            <a:r>
              <a:rPr lang="en-US" dirty="0">
                <a:solidFill>
                  <a:srgbClr val="000000"/>
                </a:solidFill>
              </a:rPr>
              <a:t> </a:t>
            </a:r>
            <a:r>
              <a:rPr lang="en-US" dirty="0" err="1">
                <a:solidFill>
                  <a:srgbClr val="000000"/>
                </a:solidFill>
              </a:rPr>
              <a:t>een</a:t>
            </a:r>
            <a:r>
              <a:rPr lang="en-US" dirty="0">
                <a:solidFill>
                  <a:srgbClr val="000000"/>
                </a:solidFill>
              </a:rPr>
              <a:t> </a:t>
            </a:r>
            <a:r>
              <a:rPr lang="en-US" dirty="0" err="1">
                <a:solidFill>
                  <a:srgbClr val="000000"/>
                </a:solidFill>
              </a:rPr>
              <a:t>wereld</a:t>
            </a:r>
            <a:r>
              <a:rPr lang="en-US" dirty="0">
                <a:solidFill>
                  <a:srgbClr val="000000"/>
                </a:solidFill>
              </a:rPr>
              <a:t> open, met het Afrikaans </a:t>
            </a:r>
            <a:r>
              <a:rPr lang="en-US" dirty="0" err="1">
                <a:solidFill>
                  <a:srgbClr val="000000"/>
                </a:solidFill>
              </a:rPr>
              <a:t>gaat</a:t>
            </a:r>
            <a:r>
              <a:rPr lang="en-US" dirty="0">
                <a:solidFill>
                  <a:srgbClr val="000000"/>
                </a:solidFill>
              </a:rPr>
              <a:t> </a:t>
            </a:r>
            <a:r>
              <a:rPr lang="en-US" dirty="0" err="1">
                <a:solidFill>
                  <a:srgbClr val="000000"/>
                </a:solidFill>
              </a:rPr>
              <a:t>een</a:t>
            </a:r>
            <a:r>
              <a:rPr lang="en-US" dirty="0">
                <a:solidFill>
                  <a:srgbClr val="000000"/>
                </a:solidFill>
              </a:rPr>
              <a:t> continent open (Patrick Roca)</a:t>
            </a:r>
          </a:p>
          <a:p>
            <a:pPr>
              <a:lnSpc>
                <a:spcPct val="90000"/>
              </a:lnSpc>
              <a:spcAft>
                <a:spcPts val="600"/>
              </a:spcAft>
              <a:buClr>
                <a:schemeClr val="accent1"/>
              </a:buClr>
            </a:pPr>
            <a:r>
              <a:rPr lang="en-US" b="1" dirty="0">
                <a:solidFill>
                  <a:srgbClr val="000000"/>
                </a:solidFill>
              </a:rPr>
              <a:t> </a:t>
            </a:r>
            <a:endParaRPr lang="en-US" dirty="0">
              <a:solidFill>
                <a:srgbClr val="000000"/>
              </a:solidFill>
            </a:endParaRPr>
          </a:p>
          <a:p>
            <a:pPr>
              <a:lnSpc>
                <a:spcPct val="90000"/>
              </a:lnSpc>
              <a:spcAft>
                <a:spcPts val="600"/>
              </a:spcAft>
              <a:buClr>
                <a:schemeClr val="accent1"/>
              </a:buClr>
            </a:pPr>
            <a:r>
              <a:rPr lang="en-US" dirty="0">
                <a:solidFill>
                  <a:srgbClr val="000000"/>
                </a:solidFill>
              </a:rPr>
              <a:t>Het Afrikaans is de </a:t>
            </a:r>
            <a:r>
              <a:rPr lang="en-US" dirty="0" err="1">
                <a:solidFill>
                  <a:srgbClr val="000000"/>
                </a:solidFill>
              </a:rPr>
              <a:t>enige</a:t>
            </a:r>
            <a:r>
              <a:rPr lang="en-US" dirty="0">
                <a:solidFill>
                  <a:srgbClr val="000000"/>
                </a:solidFill>
              </a:rPr>
              <a:t> </a:t>
            </a:r>
            <a:r>
              <a:rPr lang="en-US" dirty="0" err="1">
                <a:solidFill>
                  <a:srgbClr val="000000"/>
                </a:solidFill>
              </a:rPr>
              <a:t>Germaanse</a:t>
            </a:r>
            <a:r>
              <a:rPr lang="en-US" dirty="0">
                <a:solidFill>
                  <a:srgbClr val="000000"/>
                </a:solidFill>
              </a:rPr>
              <a:t> taal die </a:t>
            </a:r>
            <a:r>
              <a:rPr lang="en-US" b="1" dirty="0" err="1">
                <a:solidFill>
                  <a:srgbClr val="000000"/>
                </a:solidFill>
              </a:rPr>
              <a:t>niet</a:t>
            </a:r>
            <a:r>
              <a:rPr lang="en-US" dirty="0">
                <a:solidFill>
                  <a:srgbClr val="000000"/>
                </a:solidFill>
              </a:rPr>
              <a:t> in Europa is </a:t>
            </a:r>
            <a:r>
              <a:rPr lang="en-US" dirty="0" err="1">
                <a:solidFill>
                  <a:srgbClr val="000000"/>
                </a:solidFill>
              </a:rPr>
              <a:t>ontstaan</a:t>
            </a:r>
            <a:r>
              <a:rPr lang="en-US" dirty="0">
                <a:solidFill>
                  <a:srgbClr val="000000"/>
                </a:solidFill>
              </a:rPr>
              <a:t>. Het is </a:t>
            </a:r>
            <a:r>
              <a:rPr lang="en-US" dirty="0" err="1">
                <a:solidFill>
                  <a:srgbClr val="000000"/>
                </a:solidFill>
              </a:rPr>
              <a:t>een</a:t>
            </a:r>
            <a:r>
              <a:rPr lang="en-US" dirty="0">
                <a:solidFill>
                  <a:srgbClr val="000000"/>
                </a:solidFill>
              </a:rPr>
              <a:t> </a:t>
            </a:r>
            <a:r>
              <a:rPr lang="en-US" dirty="0" err="1">
                <a:solidFill>
                  <a:srgbClr val="000000"/>
                </a:solidFill>
              </a:rPr>
              <a:t>dochtertaal</a:t>
            </a:r>
            <a:r>
              <a:rPr lang="en-US" dirty="0">
                <a:solidFill>
                  <a:srgbClr val="000000"/>
                </a:solidFill>
              </a:rPr>
              <a:t> van het </a:t>
            </a:r>
            <a:r>
              <a:rPr lang="en-US" dirty="0" err="1">
                <a:solidFill>
                  <a:srgbClr val="000000"/>
                </a:solidFill>
              </a:rPr>
              <a:t>Nederlands</a:t>
            </a:r>
            <a:r>
              <a:rPr lang="en-US" dirty="0">
                <a:solidFill>
                  <a:srgbClr val="000000"/>
                </a:solidFill>
              </a:rPr>
              <a:t> met </a:t>
            </a:r>
            <a:r>
              <a:rPr lang="en-US" dirty="0" err="1">
                <a:solidFill>
                  <a:srgbClr val="000000"/>
                </a:solidFill>
              </a:rPr>
              <a:t>sterke</a:t>
            </a:r>
            <a:r>
              <a:rPr lang="en-US" dirty="0">
                <a:solidFill>
                  <a:srgbClr val="000000"/>
                </a:solidFill>
              </a:rPr>
              <a:t> </a:t>
            </a:r>
            <a:r>
              <a:rPr lang="en-US" dirty="0" err="1">
                <a:solidFill>
                  <a:srgbClr val="000000"/>
                </a:solidFill>
              </a:rPr>
              <a:t>creolisatie-effecten</a:t>
            </a:r>
            <a:r>
              <a:rPr lang="en-US" dirty="0">
                <a:solidFill>
                  <a:srgbClr val="000000"/>
                </a:solidFill>
              </a:rPr>
              <a:t> (Geert </a:t>
            </a:r>
            <a:r>
              <a:rPr lang="en-US" dirty="0" err="1">
                <a:solidFill>
                  <a:srgbClr val="000000"/>
                </a:solidFill>
              </a:rPr>
              <a:t>Booij</a:t>
            </a:r>
            <a:r>
              <a:rPr lang="en-US" dirty="0">
                <a:solidFill>
                  <a:srgbClr val="000000"/>
                </a:solidFill>
              </a:rPr>
              <a:t>)</a:t>
            </a:r>
          </a:p>
          <a:p>
            <a:pPr>
              <a:lnSpc>
                <a:spcPct val="90000"/>
              </a:lnSpc>
              <a:spcAft>
                <a:spcPts val="600"/>
              </a:spcAft>
              <a:buClr>
                <a:schemeClr val="accent1"/>
              </a:buClr>
            </a:pPr>
            <a:endParaRPr lang="en-US" dirty="0">
              <a:solidFill>
                <a:srgbClr val="000000"/>
              </a:solidFill>
            </a:endParaRPr>
          </a:p>
          <a:p>
            <a:pPr>
              <a:lnSpc>
                <a:spcPct val="90000"/>
              </a:lnSpc>
              <a:spcAft>
                <a:spcPts val="600"/>
              </a:spcAft>
              <a:buClr>
                <a:schemeClr val="accent1"/>
              </a:buClr>
            </a:pPr>
            <a:r>
              <a:rPr lang="en-US" b="1" dirty="0" err="1">
                <a:solidFill>
                  <a:srgbClr val="000000"/>
                </a:solidFill>
              </a:rPr>
              <a:t>Creolisatie</a:t>
            </a:r>
            <a:r>
              <a:rPr lang="en-US" dirty="0">
                <a:solidFill>
                  <a:srgbClr val="000000"/>
                </a:solidFill>
              </a:rPr>
              <a:t> = </a:t>
            </a:r>
            <a:r>
              <a:rPr lang="en-US" dirty="0" err="1">
                <a:solidFill>
                  <a:srgbClr val="000000"/>
                </a:solidFill>
              </a:rPr>
              <a:t>mixen</a:t>
            </a:r>
            <a:r>
              <a:rPr lang="en-US" dirty="0">
                <a:solidFill>
                  <a:srgbClr val="000000"/>
                </a:solidFill>
              </a:rPr>
              <a:t> van </a:t>
            </a:r>
            <a:r>
              <a:rPr lang="en-US" dirty="0" err="1">
                <a:solidFill>
                  <a:srgbClr val="000000"/>
                </a:solidFill>
              </a:rPr>
              <a:t>talen</a:t>
            </a:r>
            <a:r>
              <a:rPr lang="en-US" dirty="0">
                <a:solidFill>
                  <a:srgbClr val="000000"/>
                </a:solidFill>
              </a:rPr>
              <a:t> </a:t>
            </a:r>
            <a:r>
              <a:rPr lang="en-US" dirty="0" err="1">
                <a:solidFill>
                  <a:srgbClr val="000000"/>
                </a:solidFill>
              </a:rPr>
              <a:t>en</a:t>
            </a:r>
            <a:r>
              <a:rPr lang="en-US" dirty="0">
                <a:solidFill>
                  <a:srgbClr val="000000"/>
                </a:solidFill>
              </a:rPr>
              <a:t> </a:t>
            </a:r>
            <a:r>
              <a:rPr lang="en-US" dirty="0" err="1">
                <a:solidFill>
                  <a:srgbClr val="000000"/>
                </a:solidFill>
              </a:rPr>
              <a:t>culturen</a:t>
            </a:r>
            <a:r>
              <a:rPr lang="en-US" dirty="0">
                <a:solidFill>
                  <a:srgbClr val="000000"/>
                </a:solidFill>
              </a:rPr>
              <a:t> &gt; </a:t>
            </a:r>
            <a:r>
              <a:rPr lang="en-US" dirty="0" err="1">
                <a:solidFill>
                  <a:srgbClr val="000000"/>
                </a:solidFill>
              </a:rPr>
              <a:t>nieuwe</a:t>
            </a:r>
            <a:r>
              <a:rPr lang="en-US" dirty="0">
                <a:solidFill>
                  <a:srgbClr val="000000"/>
                </a:solidFill>
              </a:rPr>
              <a:t> </a:t>
            </a:r>
            <a:r>
              <a:rPr lang="en-US" dirty="0" err="1">
                <a:solidFill>
                  <a:srgbClr val="000000"/>
                </a:solidFill>
              </a:rPr>
              <a:t>vormen</a:t>
            </a:r>
            <a:r>
              <a:rPr lang="en-US" dirty="0">
                <a:solidFill>
                  <a:srgbClr val="000000"/>
                </a:solidFill>
              </a:rPr>
              <a:t> van </a:t>
            </a:r>
            <a:r>
              <a:rPr lang="en-US" dirty="0" err="1">
                <a:solidFill>
                  <a:srgbClr val="000000"/>
                </a:solidFill>
              </a:rPr>
              <a:t>taaluitingen</a:t>
            </a:r>
            <a:r>
              <a:rPr lang="en-US" dirty="0">
                <a:solidFill>
                  <a:srgbClr val="000000"/>
                </a:solidFill>
              </a:rPr>
              <a:t> </a:t>
            </a:r>
            <a:r>
              <a:rPr lang="en-US" dirty="0" err="1">
                <a:solidFill>
                  <a:srgbClr val="000000"/>
                </a:solidFill>
              </a:rPr>
              <a:t>en</a:t>
            </a:r>
            <a:r>
              <a:rPr lang="en-US" dirty="0">
                <a:solidFill>
                  <a:srgbClr val="000000"/>
                </a:solidFill>
              </a:rPr>
              <a:t> </a:t>
            </a:r>
            <a:r>
              <a:rPr lang="en-US" dirty="0" err="1">
                <a:solidFill>
                  <a:srgbClr val="000000"/>
                </a:solidFill>
              </a:rPr>
              <a:t>denkpatronen</a:t>
            </a:r>
            <a:r>
              <a:rPr lang="en-US" dirty="0">
                <a:solidFill>
                  <a:srgbClr val="000000"/>
                </a:solidFill>
              </a:rPr>
              <a:t> &gt; </a:t>
            </a:r>
            <a:r>
              <a:rPr lang="en-US" dirty="0" err="1">
                <a:solidFill>
                  <a:srgbClr val="000000"/>
                </a:solidFill>
              </a:rPr>
              <a:t>aangepast</a:t>
            </a:r>
            <a:r>
              <a:rPr lang="en-US" dirty="0">
                <a:solidFill>
                  <a:srgbClr val="000000"/>
                </a:solidFill>
              </a:rPr>
              <a:t> </a:t>
            </a:r>
            <a:r>
              <a:rPr lang="en-US" dirty="0" err="1">
                <a:solidFill>
                  <a:srgbClr val="000000"/>
                </a:solidFill>
              </a:rPr>
              <a:t>aan</a:t>
            </a:r>
            <a:r>
              <a:rPr lang="en-US" dirty="0">
                <a:solidFill>
                  <a:srgbClr val="000000"/>
                </a:solidFill>
              </a:rPr>
              <a:t> de </a:t>
            </a:r>
            <a:r>
              <a:rPr lang="en-US" dirty="0" err="1">
                <a:solidFill>
                  <a:srgbClr val="000000"/>
                </a:solidFill>
              </a:rPr>
              <a:t>plaatselijke</a:t>
            </a:r>
            <a:r>
              <a:rPr lang="en-US" dirty="0">
                <a:solidFill>
                  <a:srgbClr val="000000"/>
                </a:solidFill>
              </a:rPr>
              <a:t> </a:t>
            </a:r>
            <a:r>
              <a:rPr lang="en-US" dirty="0" err="1">
                <a:solidFill>
                  <a:srgbClr val="000000"/>
                </a:solidFill>
              </a:rPr>
              <a:t>situatie</a:t>
            </a:r>
            <a:endParaRPr lang="en-US" dirty="0">
              <a:solidFill>
                <a:srgbClr val="000000"/>
              </a:solidFill>
            </a:endParaRPr>
          </a:p>
        </p:txBody>
      </p:sp>
    </p:spTree>
    <p:extLst>
      <p:ext uri="{BB962C8B-B14F-4D97-AF65-F5344CB8AC3E}">
        <p14:creationId xmlns:p14="http://schemas.microsoft.com/office/powerpoint/2010/main" val="3543051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86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B1D8A50-EF26-9818-9E3A-6CF0E05ACEF5}"/>
              </a:ext>
            </a:extLst>
          </p:cNvPr>
          <p:cNvSpPr>
            <a:spLocks noGrp="1"/>
          </p:cNvSpPr>
          <p:nvPr>
            <p:ph type="title"/>
          </p:nvPr>
        </p:nvSpPr>
        <p:spPr>
          <a:xfrm>
            <a:off x="524256" y="4767072"/>
            <a:ext cx="6594189" cy="1625210"/>
          </a:xfrm>
        </p:spPr>
        <p:txBody>
          <a:bodyPr>
            <a:normAutofit/>
          </a:bodyPr>
          <a:lstStyle/>
          <a:p>
            <a:pPr algn="r"/>
            <a:r>
              <a:rPr lang="nl-NL" b="1">
                <a:solidFill>
                  <a:srgbClr val="FFFFFF"/>
                </a:solidFill>
                <a:latin typeface="+mn-lt"/>
                <a:cs typeface="Calibri" panose="020F0502020204030204" pitchFamily="34" charset="0"/>
              </a:rPr>
              <a:t>VALSE VRIENDEN</a:t>
            </a:r>
            <a:endParaRPr lang="it-IT">
              <a:solidFill>
                <a:srgbClr val="FFFFFF"/>
              </a:solidFill>
              <a:latin typeface="+mn-lt"/>
            </a:endParaRPr>
          </a:p>
        </p:txBody>
      </p:sp>
      <p:pic>
        <p:nvPicPr>
          <p:cNvPr id="5" name="Immagine 4" descr="Immagine che contiene aria aperta, albero, pianta, cielo&#10;&#10;Descrizione generata automaticamente">
            <a:extLst>
              <a:ext uri="{FF2B5EF4-FFF2-40B4-BE49-F238E27FC236}">
                <a16:creationId xmlns:a16="http://schemas.microsoft.com/office/drawing/2014/main" id="{51186DD6-4D55-365C-1447-60C1C4E9691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337"/>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D360026A-D3B6-565B-918C-775E8228C62B}"/>
              </a:ext>
            </a:extLst>
          </p:cNvPr>
          <p:cNvSpPr>
            <a:spLocks noGrp="1"/>
          </p:cNvSpPr>
          <p:nvPr>
            <p:ph idx="1"/>
          </p:nvPr>
        </p:nvSpPr>
        <p:spPr>
          <a:xfrm>
            <a:off x="8029319" y="917725"/>
            <a:ext cx="3424739" cy="4852362"/>
          </a:xfrm>
        </p:spPr>
        <p:txBody>
          <a:bodyPr anchor="ctr">
            <a:normAutofit/>
          </a:bodyPr>
          <a:lstStyle/>
          <a:p>
            <a:r>
              <a:rPr lang="nl-NL">
                <a:solidFill>
                  <a:srgbClr val="FFFFFF"/>
                </a:solidFill>
                <a:cs typeface="Calibri" panose="020F0502020204030204" pitchFamily="34" charset="0"/>
              </a:rPr>
              <a:t>bees(t)				rund &gt; beesvlees</a:t>
            </a:r>
            <a:endParaRPr lang="it-IT">
              <a:solidFill>
                <a:srgbClr val="FFFFFF"/>
              </a:solidFill>
              <a:cs typeface="Calibri" panose="020F0502020204030204" pitchFamily="34" charset="0"/>
            </a:endParaRPr>
          </a:p>
          <a:p>
            <a:r>
              <a:rPr lang="nl-NL">
                <a:solidFill>
                  <a:srgbClr val="FFFFFF"/>
                </a:solidFill>
                <a:cs typeface="Calibri" panose="020F0502020204030204" pitchFamily="34" charset="0"/>
              </a:rPr>
              <a:t>aardig				raar</a:t>
            </a:r>
            <a:endParaRPr lang="it-IT">
              <a:solidFill>
                <a:srgbClr val="FFFFFF"/>
              </a:solidFill>
              <a:cs typeface="Calibri" panose="020F0502020204030204" pitchFamily="34" charset="0"/>
            </a:endParaRPr>
          </a:p>
          <a:p>
            <a:r>
              <a:rPr lang="nl-NL">
                <a:solidFill>
                  <a:srgbClr val="FFFFFF"/>
                </a:solidFill>
                <a:cs typeface="Calibri" panose="020F0502020204030204" pitchFamily="34" charset="0"/>
              </a:rPr>
              <a:t>braaf				dapper</a:t>
            </a:r>
            <a:endParaRPr lang="it-IT">
              <a:solidFill>
                <a:srgbClr val="FFFFFF"/>
              </a:solidFill>
              <a:cs typeface="Calibri" panose="020F0502020204030204" pitchFamily="34" charset="0"/>
            </a:endParaRPr>
          </a:p>
          <a:p>
            <a:r>
              <a:rPr lang="nl-NL">
                <a:solidFill>
                  <a:srgbClr val="FFFFFF"/>
                </a:solidFill>
                <a:cs typeface="Calibri" panose="020F0502020204030204" pitchFamily="34" charset="0"/>
              </a:rPr>
              <a:t>stoep				veranda</a:t>
            </a:r>
            <a:endParaRPr lang="it-IT">
              <a:solidFill>
                <a:srgbClr val="FFFFFF"/>
              </a:solidFill>
              <a:cs typeface="Calibri" panose="020F0502020204030204" pitchFamily="34" charset="0"/>
            </a:endParaRPr>
          </a:p>
          <a:p>
            <a:r>
              <a:rPr lang="nl-NL">
                <a:solidFill>
                  <a:srgbClr val="FFFFFF"/>
                </a:solidFill>
                <a:cs typeface="Calibri" panose="020F0502020204030204" pitchFamily="34" charset="0"/>
              </a:rPr>
              <a:t>vinnig				snel</a:t>
            </a:r>
          </a:p>
          <a:p>
            <a:r>
              <a:rPr lang="en-US">
                <a:solidFill>
                  <a:srgbClr val="FFFFFF"/>
                </a:solidFill>
                <a:cs typeface="Calibri" panose="020F0502020204030204" pitchFamily="34" charset="0"/>
              </a:rPr>
              <a:t>Ons gaan bij ons familie op die plaas kuier (boereplaas)</a:t>
            </a:r>
            <a:endParaRPr lang="it-IT">
              <a:solidFill>
                <a:srgbClr val="FFFFFF"/>
              </a:solidFill>
              <a:cs typeface="Calibri" panose="020F0502020204030204" pitchFamily="34" charset="0"/>
            </a:endParaRPr>
          </a:p>
          <a:p>
            <a:endParaRPr lang="it-IT">
              <a:solidFill>
                <a:srgbClr val="FFFFFF"/>
              </a:solidFill>
            </a:endParaRPr>
          </a:p>
        </p:txBody>
      </p:sp>
    </p:spTree>
    <p:extLst>
      <p:ext uri="{BB962C8B-B14F-4D97-AF65-F5344CB8AC3E}">
        <p14:creationId xmlns:p14="http://schemas.microsoft.com/office/powerpoint/2010/main" val="1168455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57" name="Straight Connector 2056">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B73C636F-80E8-F04B-82DE-1E4B4F6BEEDE}"/>
              </a:ext>
            </a:extLst>
          </p:cNvPr>
          <p:cNvSpPr>
            <a:spLocks noGrp="1"/>
          </p:cNvSpPr>
          <p:nvPr>
            <p:ph type="title"/>
          </p:nvPr>
        </p:nvSpPr>
        <p:spPr>
          <a:xfrm>
            <a:off x="1024128" y="585216"/>
            <a:ext cx="3133581" cy="1499616"/>
          </a:xfrm>
        </p:spPr>
        <p:txBody>
          <a:bodyPr vert="horz" lIns="91440" tIns="45720" rIns="91440" bIns="45720" rtlCol="0" anchor="ctr">
            <a:normAutofit/>
          </a:bodyPr>
          <a:lstStyle/>
          <a:p>
            <a:r>
              <a:rPr lang="en-US" sz="3700" b="1"/>
              <a:t>Nog wat clusteringen</a:t>
            </a:r>
            <a:br>
              <a:rPr lang="en-US" sz="3700" b="1"/>
            </a:br>
            <a:endParaRPr lang="en-US" sz="3700"/>
          </a:p>
        </p:txBody>
      </p:sp>
      <p:sp>
        <p:nvSpPr>
          <p:cNvPr id="4" name="Segnaposto contenuto 3">
            <a:extLst>
              <a:ext uri="{FF2B5EF4-FFF2-40B4-BE49-F238E27FC236}">
                <a16:creationId xmlns:a16="http://schemas.microsoft.com/office/drawing/2014/main" id="{677A8524-F940-C341-A326-80CFCF3EF845}"/>
              </a:ext>
            </a:extLst>
          </p:cNvPr>
          <p:cNvSpPr>
            <a:spLocks noGrp="1"/>
          </p:cNvSpPr>
          <p:nvPr>
            <p:ph sz="half" idx="2"/>
          </p:nvPr>
        </p:nvSpPr>
        <p:spPr>
          <a:xfrm>
            <a:off x="1024128" y="2286000"/>
            <a:ext cx="3133580" cy="3931920"/>
          </a:xfrm>
        </p:spPr>
        <p:txBody>
          <a:bodyPr vert="horz" lIns="45720" tIns="45720" rIns="45720" bIns="45720" rtlCol="0">
            <a:normAutofit lnSpcReduction="10000"/>
          </a:bodyPr>
          <a:lstStyle/>
          <a:p>
            <a:pPr marL="0" indent="0">
              <a:buNone/>
            </a:pPr>
            <a:r>
              <a:rPr lang="en-US" sz="2400" dirty="0" err="1"/>
              <a:t>houtstoele</a:t>
            </a:r>
            <a:endParaRPr lang="en-US" sz="2400" dirty="0"/>
          </a:p>
          <a:p>
            <a:pPr marL="0" indent="0">
              <a:buNone/>
            </a:pPr>
            <a:r>
              <a:rPr lang="en-US" sz="2400" dirty="0" err="1"/>
              <a:t>snydokter</a:t>
            </a:r>
            <a:endParaRPr lang="en-US" sz="2400" dirty="0"/>
          </a:p>
          <a:p>
            <a:pPr marL="0" indent="0">
              <a:buNone/>
            </a:pPr>
            <a:r>
              <a:rPr lang="en-US" sz="2400" dirty="0" err="1"/>
              <a:t>vuurhoutjie</a:t>
            </a:r>
            <a:endParaRPr lang="en-US" sz="2400" dirty="0"/>
          </a:p>
          <a:p>
            <a:pPr marL="0" indent="0">
              <a:buNone/>
            </a:pPr>
            <a:r>
              <a:rPr lang="en-US" sz="2400" dirty="0" err="1"/>
              <a:t>kombuistaal</a:t>
            </a:r>
            <a:endParaRPr lang="en-US" sz="2400" dirty="0"/>
          </a:p>
          <a:p>
            <a:pPr marL="0" indent="0">
              <a:buNone/>
            </a:pPr>
            <a:endParaRPr lang="en-US" sz="2400" dirty="0"/>
          </a:p>
          <a:p>
            <a:pPr marL="0" indent="0">
              <a:buNone/>
            </a:pPr>
            <a:r>
              <a:rPr lang="en-US" sz="2400" dirty="0" err="1"/>
              <a:t>moltrein</a:t>
            </a:r>
            <a:endParaRPr lang="en-US" sz="2400" dirty="0"/>
          </a:p>
          <a:p>
            <a:pPr marL="0" indent="0">
              <a:buNone/>
            </a:pPr>
            <a:r>
              <a:rPr lang="en-US" sz="2400" dirty="0" err="1"/>
              <a:t>hysbak</a:t>
            </a:r>
            <a:endParaRPr lang="en-US" sz="2400" dirty="0"/>
          </a:p>
          <a:p>
            <a:pPr marL="0" indent="0">
              <a:buNone/>
            </a:pPr>
            <a:r>
              <a:rPr lang="en-US" sz="2400" dirty="0" err="1"/>
              <a:t>verkleurmannietjie</a:t>
            </a:r>
            <a:endParaRPr lang="en-US" sz="2400" dirty="0"/>
          </a:p>
          <a:p>
            <a:endParaRPr lang="en-US" sz="1600" dirty="0"/>
          </a:p>
        </p:txBody>
      </p:sp>
      <p:pic>
        <p:nvPicPr>
          <p:cNvPr id="2052" name="Picture 4" descr="Geschiedenis van het Nederlands - ppt download">
            <a:extLst>
              <a:ext uri="{FF2B5EF4-FFF2-40B4-BE49-F238E27FC236}">
                <a16:creationId xmlns:a16="http://schemas.microsoft.com/office/drawing/2014/main" id="{8C59597D-D749-A94E-91FC-52A1F63CC047}"/>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tretch>
            <a:fillRect/>
          </a:stretch>
        </p:blipFill>
        <p:spPr bwMode="auto">
          <a:xfrm>
            <a:off x="4642342" y="841243"/>
            <a:ext cx="6909577" cy="5175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145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06F11A-2A76-1BD4-AD4A-02019565F0D8}"/>
              </a:ext>
            </a:extLst>
          </p:cNvPr>
          <p:cNvSpPr>
            <a:spLocks noGrp="1"/>
          </p:cNvSpPr>
          <p:nvPr>
            <p:ph type="title"/>
          </p:nvPr>
        </p:nvSpPr>
        <p:spPr/>
        <p:txBody>
          <a:bodyPr/>
          <a:lstStyle/>
          <a:p>
            <a:r>
              <a:rPr lang="it-IT" dirty="0" err="1"/>
              <a:t>Korte</a:t>
            </a:r>
            <a:r>
              <a:rPr lang="it-IT" dirty="0"/>
              <a:t> </a:t>
            </a:r>
            <a:r>
              <a:rPr lang="it-IT" dirty="0" err="1"/>
              <a:t>zinnen</a:t>
            </a:r>
            <a:r>
              <a:rPr lang="it-IT" dirty="0"/>
              <a:t> </a:t>
            </a:r>
          </a:p>
        </p:txBody>
      </p:sp>
      <p:graphicFrame>
        <p:nvGraphicFramePr>
          <p:cNvPr id="4" name="Segnaposto contenuto 3">
            <a:extLst>
              <a:ext uri="{FF2B5EF4-FFF2-40B4-BE49-F238E27FC236}">
                <a16:creationId xmlns:a16="http://schemas.microsoft.com/office/drawing/2014/main" id="{DF29C4E3-0AF1-10C9-F7BE-8291563E7974}"/>
              </a:ext>
            </a:extLst>
          </p:cNvPr>
          <p:cNvGraphicFramePr>
            <a:graphicFrameLocks noGrp="1"/>
          </p:cNvGraphicFramePr>
          <p:nvPr>
            <p:ph idx="1"/>
            <p:extLst>
              <p:ext uri="{D42A27DB-BD31-4B8C-83A1-F6EECF244321}">
                <p14:modId xmlns:p14="http://schemas.microsoft.com/office/powerpoint/2010/main" val="3113984802"/>
              </p:ext>
            </p:extLst>
          </p:nvPr>
        </p:nvGraphicFramePr>
        <p:xfrm>
          <a:off x="1024128" y="2634916"/>
          <a:ext cx="4067551" cy="2942604"/>
        </p:xfrm>
        <a:graphic>
          <a:graphicData uri="http://schemas.openxmlformats.org/drawingml/2006/table">
            <a:tbl>
              <a:tblPr/>
              <a:tblGrid>
                <a:gridCol w="4067551">
                  <a:extLst>
                    <a:ext uri="{9D8B030D-6E8A-4147-A177-3AD203B41FA5}">
                      <a16:colId xmlns:a16="http://schemas.microsoft.com/office/drawing/2014/main" val="3787135637"/>
                    </a:ext>
                  </a:extLst>
                </a:gridCol>
              </a:tblGrid>
              <a:tr h="420372">
                <a:tc>
                  <a:txBody>
                    <a:bodyPr/>
                    <a:lstStyle/>
                    <a:p>
                      <a:pPr algn="ctr" fontAlgn="t"/>
                      <a:r>
                        <a:rPr lang="it-IT" dirty="0">
                          <a:effectLst/>
                        </a:rPr>
                        <a:t>Hallo/</a:t>
                      </a:r>
                      <a:r>
                        <a:rPr lang="it-IT" dirty="0" err="1">
                          <a:effectLst/>
                        </a:rPr>
                        <a:t>Haai</a:t>
                      </a:r>
                      <a:endParaRPr lang="it-IT" dirty="0">
                        <a:effectLst/>
                      </a:endParaRPr>
                    </a:p>
                  </a:txBody>
                  <a:tcPr>
                    <a:lnL>
                      <a:noFill/>
                    </a:lnL>
                    <a:lnR>
                      <a:noFill/>
                    </a:lnR>
                    <a:lnT>
                      <a:noFill/>
                    </a:lnT>
                    <a:lnB>
                      <a:noFill/>
                    </a:lnB>
                  </a:tcPr>
                </a:tc>
                <a:extLst>
                  <a:ext uri="{0D108BD9-81ED-4DB2-BD59-A6C34878D82A}">
                    <a16:rowId xmlns:a16="http://schemas.microsoft.com/office/drawing/2014/main" val="2949997492"/>
                  </a:ext>
                </a:extLst>
              </a:tr>
              <a:tr h="420372">
                <a:tc>
                  <a:txBody>
                    <a:bodyPr/>
                    <a:lstStyle/>
                    <a:p>
                      <a:pPr algn="ctr" fontAlgn="t"/>
                      <a:r>
                        <a:rPr lang="it-IT">
                          <a:effectLst/>
                        </a:rPr>
                        <a:t>Goeie môre</a:t>
                      </a:r>
                    </a:p>
                  </a:txBody>
                  <a:tcPr>
                    <a:lnL>
                      <a:noFill/>
                    </a:lnL>
                    <a:lnR>
                      <a:noFill/>
                    </a:lnR>
                    <a:lnT>
                      <a:noFill/>
                    </a:lnT>
                    <a:lnB>
                      <a:noFill/>
                    </a:lnB>
                    <a:solidFill>
                      <a:srgbClr val="F0F0F0"/>
                    </a:solidFill>
                  </a:tcPr>
                </a:tc>
                <a:extLst>
                  <a:ext uri="{0D108BD9-81ED-4DB2-BD59-A6C34878D82A}">
                    <a16:rowId xmlns:a16="http://schemas.microsoft.com/office/drawing/2014/main" val="395897865"/>
                  </a:ext>
                </a:extLst>
              </a:tr>
              <a:tr h="420372">
                <a:tc>
                  <a:txBody>
                    <a:bodyPr/>
                    <a:lstStyle/>
                    <a:p>
                      <a:pPr algn="ctr" fontAlgn="t"/>
                      <a:r>
                        <a:rPr lang="it-IT" dirty="0" err="1">
                          <a:effectLst/>
                        </a:rPr>
                        <a:t>Goeie</a:t>
                      </a:r>
                      <a:r>
                        <a:rPr lang="it-IT" dirty="0">
                          <a:effectLst/>
                        </a:rPr>
                        <a:t> </a:t>
                      </a:r>
                      <a:r>
                        <a:rPr lang="it-IT" dirty="0" err="1">
                          <a:effectLst/>
                        </a:rPr>
                        <a:t>middag</a:t>
                      </a:r>
                      <a:endParaRPr lang="it-IT" dirty="0">
                        <a:effectLst/>
                      </a:endParaRPr>
                    </a:p>
                  </a:txBody>
                  <a:tcPr>
                    <a:lnL>
                      <a:noFill/>
                    </a:lnL>
                    <a:lnR>
                      <a:noFill/>
                    </a:lnR>
                    <a:lnT>
                      <a:noFill/>
                    </a:lnT>
                    <a:lnB>
                      <a:noFill/>
                    </a:lnB>
                  </a:tcPr>
                </a:tc>
                <a:extLst>
                  <a:ext uri="{0D108BD9-81ED-4DB2-BD59-A6C34878D82A}">
                    <a16:rowId xmlns:a16="http://schemas.microsoft.com/office/drawing/2014/main" val="2074873999"/>
                  </a:ext>
                </a:extLst>
              </a:tr>
              <a:tr h="420372">
                <a:tc>
                  <a:txBody>
                    <a:bodyPr/>
                    <a:lstStyle/>
                    <a:p>
                      <a:pPr algn="ctr" fontAlgn="t"/>
                      <a:r>
                        <a:rPr lang="it-IT" dirty="0" err="1">
                          <a:effectLst/>
                        </a:rPr>
                        <a:t>Goeie</a:t>
                      </a:r>
                      <a:r>
                        <a:rPr lang="it-IT" dirty="0">
                          <a:effectLst/>
                        </a:rPr>
                        <a:t> da</a:t>
                      </a:r>
                    </a:p>
                  </a:txBody>
                  <a:tcPr>
                    <a:lnL>
                      <a:noFill/>
                    </a:lnL>
                    <a:lnR>
                      <a:noFill/>
                    </a:lnR>
                    <a:lnT>
                      <a:noFill/>
                    </a:lnT>
                    <a:lnB>
                      <a:noFill/>
                    </a:lnB>
                    <a:solidFill>
                      <a:srgbClr val="F0F0F0"/>
                    </a:solidFill>
                  </a:tcPr>
                </a:tc>
                <a:extLst>
                  <a:ext uri="{0D108BD9-81ED-4DB2-BD59-A6C34878D82A}">
                    <a16:rowId xmlns:a16="http://schemas.microsoft.com/office/drawing/2014/main" val="3211502771"/>
                  </a:ext>
                </a:extLst>
              </a:tr>
              <a:tr h="420372">
                <a:tc>
                  <a:txBody>
                    <a:bodyPr/>
                    <a:lstStyle/>
                    <a:p>
                      <a:pPr algn="ctr" fontAlgn="t"/>
                      <a:r>
                        <a:rPr lang="it-IT" dirty="0" err="1">
                          <a:effectLst/>
                        </a:rPr>
                        <a:t>Goeie</a:t>
                      </a:r>
                      <a:r>
                        <a:rPr lang="it-IT" dirty="0">
                          <a:effectLst/>
                        </a:rPr>
                        <a:t> </a:t>
                      </a:r>
                      <a:r>
                        <a:rPr lang="it-IT" dirty="0" err="1">
                          <a:effectLst/>
                        </a:rPr>
                        <a:t>naand</a:t>
                      </a:r>
                      <a:endParaRPr lang="it-IT" dirty="0">
                        <a:effectLst/>
                      </a:endParaRPr>
                    </a:p>
                  </a:txBody>
                  <a:tcPr>
                    <a:lnL>
                      <a:noFill/>
                    </a:lnL>
                    <a:lnR>
                      <a:noFill/>
                    </a:lnR>
                    <a:lnT>
                      <a:noFill/>
                    </a:lnT>
                    <a:lnB>
                      <a:noFill/>
                    </a:lnB>
                  </a:tcPr>
                </a:tc>
                <a:extLst>
                  <a:ext uri="{0D108BD9-81ED-4DB2-BD59-A6C34878D82A}">
                    <a16:rowId xmlns:a16="http://schemas.microsoft.com/office/drawing/2014/main" val="1780416087"/>
                  </a:ext>
                </a:extLst>
              </a:tr>
              <a:tr h="420372">
                <a:tc>
                  <a:txBody>
                    <a:bodyPr/>
                    <a:lstStyle/>
                    <a:p>
                      <a:pPr algn="ctr" fontAlgn="t"/>
                      <a:r>
                        <a:rPr lang="it-IT" dirty="0" err="1">
                          <a:effectLst/>
                        </a:rPr>
                        <a:t>Goeie</a:t>
                      </a:r>
                      <a:r>
                        <a:rPr lang="it-IT" dirty="0">
                          <a:effectLst/>
                        </a:rPr>
                        <a:t> </a:t>
                      </a:r>
                      <a:r>
                        <a:rPr lang="it-IT" dirty="0" err="1">
                          <a:effectLst/>
                        </a:rPr>
                        <a:t>nag</a:t>
                      </a:r>
                      <a:endParaRPr lang="it-IT" dirty="0">
                        <a:effectLst/>
                      </a:endParaRPr>
                    </a:p>
                  </a:txBody>
                  <a:tcPr>
                    <a:lnL>
                      <a:noFill/>
                    </a:lnL>
                    <a:lnR>
                      <a:noFill/>
                    </a:lnR>
                    <a:lnT>
                      <a:noFill/>
                    </a:lnT>
                    <a:lnB>
                      <a:noFill/>
                    </a:lnB>
                    <a:solidFill>
                      <a:srgbClr val="F0F0F0"/>
                    </a:solidFill>
                  </a:tcPr>
                </a:tc>
                <a:extLst>
                  <a:ext uri="{0D108BD9-81ED-4DB2-BD59-A6C34878D82A}">
                    <a16:rowId xmlns:a16="http://schemas.microsoft.com/office/drawing/2014/main" val="811389772"/>
                  </a:ext>
                </a:extLst>
              </a:tr>
              <a:tr h="420372">
                <a:tc>
                  <a:txBody>
                    <a:bodyPr/>
                    <a:lstStyle/>
                    <a:p>
                      <a:pPr algn="ctr" fontAlgn="t"/>
                      <a:r>
                        <a:rPr lang="it-IT" dirty="0" err="1">
                          <a:effectLst/>
                        </a:rPr>
                        <a:t>Totsiens</a:t>
                      </a:r>
                      <a:endParaRPr lang="it-IT" dirty="0">
                        <a:effectLst/>
                      </a:endParaRPr>
                    </a:p>
                  </a:txBody>
                  <a:tcPr>
                    <a:lnL>
                      <a:noFill/>
                    </a:lnL>
                    <a:lnR>
                      <a:noFill/>
                    </a:lnR>
                    <a:lnT>
                      <a:noFill/>
                    </a:lnT>
                    <a:lnB>
                      <a:noFill/>
                    </a:lnB>
                  </a:tcPr>
                </a:tc>
                <a:extLst>
                  <a:ext uri="{0D108BD9-81ED-4DB2-BD59-A6C34878D82A}">
                    <a16:rowId xmlns:a16="http://schemas.microsoft.com/office/drawing/2014/main" val="3821161004"/>
                  </a:ext>
                </a:extLst>
              </a:tr>
            </a:tbl>
          </a:graphicData>
        </a:graphic>
      </p:graphicFrame>
      <p:graphicFrame>
        <p:nvGraphicFramePr>
          <p:cNvPr id="5" name="Tabella 4">
            <a:extLst>
              <a:ext uri="{FF2B5EF4-FFF2-40B4-BE49-F238E27FC236}">
                <a16:creationId xmlns:a16="http://schemas.microsoft.com/office/drawing/2014/main" id="{BF6AFB14-F89D-6FDC-FE90-D7D4DC57DC3A}"/>
              </a:ext>
            </a:extLst>
          </p:cNvPr>
          <p:cNvGraphicFramePr>
            <a:graphicFrameLocks noGrp="1"/>
          </p:cNvGraphicFramePr>
          <p:nvPr>
            <p:extLst>
              <p:ext uri="{D42A27DB-BD31-4B8C-83A1-F6EECF244321}">
                <p14:modId xmlns:p14="http://schemas.microsoft.com/office/powerpoint/2010/main" val="3159652468"/>
              </p:ext>
            </p:extLst>
          </p:nvPr>
        </p:nvGraphicFramePr>
        <p:xfrm>
          <a:off x="6324601" y="88550"/>
          <a:ext cx="5071872" cy="6360376"/>
        </p:xfrm>
        <a:graphic>
          <a:graphicData uri="http://schemas.openxmlformats.org/drawingml/2006/table">
            <a:tbl>
              <a:tblPr/>
              <a:tblGrid>
                <a:gridCol w="5071872">
                  <a:extLst>
                    <a:ext uri="{9D8B030D-6E8A-4147-A177-3AD203B41FA5}">
                      <a16:colId xmlns:a16="http://schemas.microsoft.com/office/drawing/2014/main" val="1761708444"/>
                    </a:ext>
                  </a:extLst>
                </a:gridCol>
              </a:tblGrid>
              <a:tr h="289108">
                <a:tc>
                  <a:txBody>
                    <a:bodyPr/>
                    <a:lstStyle/>
                    <a:p>
                      <a:pPr algn="ctr" fontAlgn="t"/>
                      <a:r>
                        <a:rPr lang="it-IT" sz="1600" b="1" dirty="0">
                          <a:effectLst/>
                        </a:rPr>
                        <a:t>Afrikaans</a:t>
                      </a:r>
                      <a:endParaRPr lang="it-IT" sz="1600" dirty="0">
                        <a:effectLst/>
                      </a:endParaRPr>
                    </a:p>
                  </a:txBody>
                  <a:tcPr marL="39056" marR="39056" marT="19528" marB="19528">
                    <a:lnL>
                      <a:noFill/>
                    </a:lnL>
                    <a:lnR>
                      <a:noFill/>
                    </a:lnR>
                    <a:lnT>
                      <a:noFill/>
                    </a:lnT>
                    <a:lnB>
                      <a:noFill/>
                    </a:lnB>
                    <a:solidFill>
                      <a:srgbClr val="F0F0F0"/>
                    </a:solidFill>
                  </a:tcPr>
                </a:tc>
                <a:extLst>
                  <a:ext uri="{0D108BD9-81ED-4DB2-BD59-A6C34878D82A}">
                    <a16:rowId xmlns:a16="http://schemas.microsoft.com/office/drawing/2014/main" val="3653293875"/>
                  </a:ext>
                </a:extLst>
              </a:tr>
              <a:tr h="289108">
                <a:tc>
                  <a:txBody>
                    <a:bodyPr/>
                    <a:lstStyle/>
                    <a:p>
                      <a:pPr algn="ctr" fontAlgn="t"/>
                      <a:r>
                        <a:rPr lang="nl-NL" sz="1600">
                          <a:effectLst/>
                        </a:rPr>
                        <a:t>Hoe gaan dit met jou?</a:t>
                      </a:r>
                    </a:p>
                  </a:txBody>
                  <a:tcPr marL="39056" marR="39056" marT="19528" marB="19528">
                    <a:lnL>
                      <a:noFill/>
                    </a:lnL>
                    <a:lnR>
                      <a:noFill/>
                    </a:lnR>
                    <a:lnT>
                      <a:noFill/>
                    </a:lnT>
                    <a:lnB>
                      <a:noFill/>
                    </a:lnB>
                  </a:tcPr>
                </a:tc>
                <a:extLst>
                  <a:ext uri="{0D108BD9-81ED-4DB2-BD59-A6C34878D82A}">
                    <a16:rowId xmlns:a16="http://schemas.microsoft.com/office/drawing/2014/main" val="681943767"/>
                  </a:ext>
                </a:extLst>
              </a:tr>
              <a:tr h="289108">
                <a:tc>
                  <a:txBody>
                    <a:bodyPr/>
                    <a:lstStyle/>
                    <a:p>
                      <a:pPr algn="ctr" fontAlgn="t"/>
                      <a:r>
                        <a:rPr lang="it-IT" sz="1600">
                          <a:effectLst/>
                        </a:rPr>
                        <a:t>Wat is jou naam?</a:t>
                      </a:r>
                    </a:p>
                  </a:txBody>
                  <a:tcPr marL="39056" marR="39056" marT="19528" marB="19528">
                    <a:lnL>
                      <a:noFill/>
                    </a:lnL>
                    <a:lnR>
                      <a:noFill/>
                    </a:lnR>
                    <a:lnT>
                      <a:noFill/>
                    </a:lnT>
                    <a:lnB>
                      <a:noFill/>
                    </a:lnB>
                    <a:solidFill>
                      <a:srgbClr val="F0F0F0"/>
                    </a:solidFill>
                  </a:tcPr>
                </a:tc>
                <a:extLst>
                  <a:ext uri="{0D108BD9-81ED-4DB2-BD59-A6C34878D82A}">
                    <a16:rowId xmlns:a16="http://schemas.microsoft.com/office/drawing/2014/main" val="1355289867"/>
                  </a:ext>
                </a:extLst>
              </a:tr>
              <a:tr h="289108">
                <a:tc>
                  <a:txBody>
                    <a:bodyPr/>
                    <a:lstStyle/>
                    <a:p>
                      <a:pPr algn="ctr" fontAlgn="t"/>
                      <a:r>
                        <a:rPr lang="it-IT" sz="1600">
                          <a:effectLst/>
                        </a:rPr>
                        <a:t>My naam is ..</a:t>
                      </a:r>
                    </a:p>
                  </a:txBody>
                  <a:tcPr marL="39056" marR="39056" marT="19528" marB="19528">
                    <a:lnL>
                      <a:noFill/>
                    </a:lnL>
                    <a:lnR>
                      <a:noFill/>
                    </a:lnR>
                    <a:lnT>
                      <a:noFill/>
                    </a:lnT>
                    <a:lnB>
                      <a:noFill/>
                    </a:lnB>
                  </a:tcPr>
                </a:tc>
                <a:extLst>
                  <a:ext uri="{0D108BD9-81ED-4DB2-BD59-A6C34878D82A}">
                    <a16:rowId xmlns:a16="http://schemas.microsoft.com/office/drawing/2014/main" val="2208149150"/>
                  </a:ext>
                </a:extLst>
              </a:tr>
              <a:tr h="289108">
                <a:tc>
                  <a:txBody>
                    <a:bodyPr/>
                    <a:lstStyle/>
                    <a:p>
                      <a:pPr algn="ctr" fontAlgn="t"/>
                      <a:r>
                        <a:rPr lang="it-IT" sz="1600">
                          <a:effectLst/>
                        </a:rPr>
                        <a:t>Waar kom jy vandaan?</a:t>
                      </a:r>
                    </a:p>
                  </a:txBody>
                  <a:tcPr marL="39056" marR="39056" marT="19528" marB="19528">
                    <a:lnL>
                      <a:noFill/>
                    </a:lnL>
                    <a:lnR>
                      <a:noFill/>
                    </a:lnR>
                    <a:lnT>
                      <a:noFill/>
                    </a:lnT>
                    <a:lnB>
                      <a:noFill/>
                    </a:lnB>
                    <a:solidFill>
                      <a:srgbClr val="F0F0F0"/>
                    </a:solidFill>
                  </a:tcPr>
                </a:tc>
                <a:extLst>
                  <a:ext uri="{0D108BD9-81ED-4DB2-BD59-A6C34878D82A}">
                    <a16:rowId xmlns:a16="http://schemas.microsoft.com/office/drawing/2014/main" val="110992096"/>
                  </a:ext>
                </a:extLst>
              </a:tr>
              <a:tr h="289108">
                <a:tc>
                  <a:txBody>
                    <a:bodyPr/>
                    <a:lstStyle/>
                    <a:p>
                      <a:pPr algn="ctr" fontAlgn="t"/>
                      <a:r>
                        <a:rPr lang="it-IT" sz="1600">
                          <a:effectLst/>
                        </a:rPr>
                        <a:t>Ek kom van …</a:t>
                      </a:r>
                    </a:p>
                  </a:txBody>
                  <a:tcPr marL="39056" marR="39056" marT="19528" marB="19528">
                    <a:lnL>
                      <a:noFill/>
                    </a:lnL>
                    <a:lnR>
                      <a:noFill/>
                    </a:lnR>
                    <a:lnT>
                      <a:noFill/>
                    </a:lnT>
                    <a:lnB>
                      <a:noFill/>
                    </a:lnB>
                  </a:tcPr>
                </a:tc>
                <a:extLst>
                  <a:ext uri="{0D108BD9-81ED-4DB2-BD59-A6C34878D82A}">
                    <a16:rowId xmlns:a16="http://schemas.microsoft.com/office/drawing/2014/main" val="2702264089"/>
                  </a:ext>
                </a:extLst>
              </a:tr>
              <a:tr h="289108">
                <a:tc>
                  <a:txBody>
                    <a:bodyPr/>
                    <a:lstStyle/>
                    <a:p>
                      <a:pPr algn="ctr" fontAlgn="t"/>
                      <a:r>
                        <a:rPr lang="it-IT" sz="1600">
                          <a:effectLst/>
                        </a:rPr>
                        <a:t>Waar woon jy?</a:t>
                      </a:r>
                    </a:p>
                  </a:txBody>
                  <a:tcPr marL="39056" marR="39056" marT="19528" marB="19528">
                    <a:lnL>
                      <a:noFill/>
                    </a:lnL>
                    <a:lnR>
                      <a:noFill/>
                    </a:lnR>
                    <a:lnT>
                      <a:noFill/>
                    </a:lnT>
                    <a:lnB>
                      <a:noFill/>
                    </a:lnB>
                    <a:solidFill>
                      <a:srgbClr val="F0F0F0"/>
                    </a:solidFill>
                  </a:tcPr>
                </a:tc>
                <a:extLst>
                  <a:ext uri="{0D108BD9-81ED-4DB2-BD59-A6C34878D82A}">
                    <a16:rowId xmlns:a16="http://schemas.microsoft.com/office/drawing/2014/main" val="1212138617"/>
                  </a:ext>
                </a:extLst>
              </a:tr>
              <a:tr h="289108">
                <a:tc>
                  <a:txBody>
                    <a:bodyPr/>
                    <a:lstStyle/>
                    <a:p>
                      <a:pPr algn="ctr" fontAlgn="t"/>
                      <a:r>
                        <a:rPr lang="it-IT" sz="1600">
                          <a:effectLst/>
                        </a:rPr>
                        <a:t>Ek woon in</a:t>
                      </a:r>
                    </a:p>
                  </a:txBody>
                  <a:tcPr marL="39056" marR="39056" marT="19528" marB="19528">
                    <a:lnL>
                      <a:noFill/>
                    </a:lnL>
                    <a:lnR>
                      <a:noFill/>
                    </a:lnR>
                    <a:lnT>
                      <a:noFill/>
                    </a:lnT>
                    <a:lnB>
                      <a:noFill/>
                    </a:lnB>
                  </a:tcPr>
                </a:tc>
                <a:extLst>
                  <a:ext uri="{0D108BD9-81ED-4DB2-BD59-A6C34878D82A}">
                    <a16:rowId xmlns:a16="http://schemas.microsoft.com/office/drawing/2014/main" val="3534251466"/>
                  </a:ext>
                </a:extLst>
              </a:tr>
              <a:tr h="289108">
                <a:tc>
                  <a:txBody>
                    <a:bodyPr/>
                    <a:lstStyle/>
                    <a:p>
                      <a:pPr algn="ctr" fontAlgn="t"/>
                      <a:r>
                        <a:rPr lang="it-IT" sz="1600">
                          <a:effectLst/>
                        </a:rPr>
                        <a:t>Hoe oud is jy?</a:t>
                      </a:r>
                    </a:p>
                  </a:txBody>
                  <a:tcPr marL="39056" marR="39056" marT="19528" marB="19528">
                    <a:lnL>
                      <a:noFill/>
                    </a:lnL>
                    <a:lnR>
                      <a:noFill/>
                    </a:lnR>
                    <a:lnT>
                      <a:noFill/>
                    </a:lnT>
                    <a:lnB>
                      <a:noFill/>
                    </a:lnB>
                    <a:solidFill>
                      <a:srgbClr val="F0F0F0"/>
                    </a:solidFill>
                  </a:tcPr>
                </a:tc>
                <a:extLst>
                  <a:ext uri="{0D108BD9-81ED-4DB2-BD59-A6C34878D82A}">
                    <a16:rowId xmlns:a16="http://schemas.microsoft.com/office/drawing/2014/main" val="160527534"/>
                  </a:ext>
                </a:extLst>
              </a:tr>
              <a:tr h="289108">
                <a:tc>
                  <a:txBody>
                    <a:bodyPr/>
                    <a:lstStyle/>
                    <a:p>
                      <a:pPr algn="ctr" fontAlgn="t"/>
                      <a:r>
                        <a:rPr lang="nl-NL" sz="1600">
                          <a:effectLst/>
                        </a:rPr>
                        <a:t>Bly om jou te ontmoet!</a:t>
                      </a:r>
                    </a:p>
                  </a:txBody>
                  <a:tcPr marL="39056" marR="39056" marT="19528" marB="19528">
                    <a:lnL>
                      <a:noFill/>
                    </a:lnL>
                    <a:lnR>
                      <a:noFill/>
                    </a:lnR>
                    <a:lnT>
                      <a:noFill/>
                    </a:lnT>
                    <a:lnB>
                      <a:noFill/>
                    </a:lnB>
                  </a:tcPr>
                </a:tc>
                <a:extLst>
                  <a:ext uri="{0D108BD9-81ED-4DB2-BD59-A6C34878D82A}">
                    <a16:rowId xmlns:a16="http://schemas.microsoft.com/office/drawing/2014/main" val="1868185755"/>
                  </a:ext>
                </a:extLst>
              </a:tr>
              <a:tr h="289108">
                <a:tc>
                  <a:txBody>
                    <a:bodyPr/>
                    <a:lstStyle/>
                    <a:p>
                      <a:pPr algn="ctr" fontAlgn="t"/>
                      <a:r>
                        <a:rPr lang="it-IT" sz="1600">
                          <a:effectLst/>
                        </a:rPr>
                        <a:t>Hoe was jou aand?</a:t>
                      </a:r>
                    </a:p>
                  </a:txBody>
                  <a:tcPr marL="39056" marR="39056" marT="19528" marB="19528">
                    <a:lnL>
                      <a:noFill/>
                    </a:lnL>
                    <a:lnR>
                      <a:noFill/>
                    </a:lnR>
                    <a:lnT>
                      <a:noFill/>
                    </a:lnT>
                    <a:lnB>
                      <a:noFill/>
                    </a:lnB>
                    <a:solidFill>
                      <a:srgbClr val="F0F0F0"/>
                    </a:solidFill>
                  </a:tcPr>
                </a:tc>
                <a:extLst>
                  <a:ext uri="{0D108BD9-81ED-4DB2-BD59-A6C34878D82A}">
                    <a16:rowId xmlns:a16="http://schemas.microsoft.com/office/drawing/2014/main" val="2667657199"/>
                  </a:ext>
                </a:extLst>
              </a:tr>
              <a:tr h="289108">
                <a:tc>
                  <a:txBody>
                    <a:bodyPr/>
                    <a:lstStyle/>
                    <a:p>
                      <a:pPr algn="ctr" fontAlgn="t"/>
                      <a:r>
                        <a:rPr lang="it-IT" sz="1600">
                          <a:effectLst/>
                        </a:rPr>
                        <a:t>Praat jy Afrikaans?</a:t>
                      </a:r>
                    </a:p>
                  </a:txBody>
                  <a:tcPr marL="39056" marR="39056" marT="19528" marB="19528">
                    <a:lnL>
                      <a:noFill/>
                    </a:lnL>
                    <a:lnR>
                      <a:noFill/>
                    </a:lnR>
                    <a:lnT>
                      <a:noFill/>
                    </a:lnT>
                    <a:lnB>
                      <a:noFill/>
                    </a:lnB>
                  </a:tcPr>
                </a:tc>
                <a:extLst>
                  <a:ext uri="{0D108BD9-81ED-4DB2-BD59-A6C34878D82A}">
                    <a16:rowId xmlns:a16="http://schemas.microsoft.com/office/drawing/2014/main" val="3488879184"/>
                  </a:ext>
                </a:extLst>
              </a:tr>
              <a:tr h="289108">
                <a:tc>
                  <a:txBody>
                    <a:bodyPr/>
                    <a:lstStyle/>
                    <a:p>
                      <a:pPr algn="ctr" fontAlgn="t"/>
                      <a:r>
                        <a:rPr lang="it-IT" sz="1600">
                          <a:effectLst/>
                        </a:rPr>
                        <a:t>Wat is jou beroep?</a:t>
                      </a:r>
                    </a:p>
                  </a:txBody>
                  <a:tcPr marL="39056" marR="39056" marT="19528" marB="19528">
                    <a:lnL>
                      <a:noFill/>
                    </a:lnL>
                    <a:lnR>
                      <a:noFill/>
                    </a:lnR>
                    <a:lnT>
                      <a:noFill/>
                    </a:lnT>
                    <a:lnB>
                      <a:noFill/>
                    </a:lnB>
                    <a:solidFill>
                      <a:srgbClr val="F0F0F0"/>
                    </a:solidFill>
                  </a:tcPr>
                </a:tc>
                <a:extLst>
                  <a:ext uri="{0D108BD9-81ED-4DB2-BD59-A6C34878D82A}">
                    <a16:rowId xmlns:a16="http://schemas.microsoft.com/office/drawing/2014/main" val="3330073642"/>
                  </a:ext>
                </a:extLst>
              </a:tr>
              <a:tr h="289108">
                <a:tc>
                  <a:txBody>
                    <a:bodyPr/>
                    <a:lstStyle/>
                    <a:p>
                      <a:pPr algn="ctr" fontAlgn="t"/>
                      <a:r>
                        <a:rPr lang="it-IT" sz="1600">
                          <a:effectLst/>
                        </a:rPr>
                        <a:t>Ek verstaan nie</a:t>
                      </a:r>
                    </a:p>
                  </a:txBody>
                  <a:tcPr marL="39056" marR="39056" marT="19528" marB="19528">
                    <a:lnL>
                      <a:noFill/>
                    </a:lnL>
                    <a:lnR>
                      <a:noFill/>
                    </a:lnR>
                    <a:lnT>
                      <a:noFill/>
                    </a:lnT>
                    <a:lnB>
                      <a:noFill/>
                    </a:lnB>
                  </a:tcPr>
                </a:tc>
                <a:extLst>
                  <a:ext uri="{0D108BD9-81ED-4DB2-BD59-A6C34878D82A}">
                    <a16:rowId xmlns:a16="http://schemas.microsoft.com/office/drawing/2014/main" val="1586784893"/>
                  </a:ext>
                </a:extLst>
              </a:tr>
              <a:tr h="289108">
                <a:tc>
                  <a:txBody>
                    <a:bodyPr/>
                    <a:lstStyle/>
                    <a:p>
                      <a:pPr algn="ctr" fontAlgn="t"/>
                      <a:r>
                        <a:rPr lang="it-IT" sz="1600">
                          <a:effectLst/>
                        </a:rPr>
                        <a:t>Verskoon my</a:t>
                      </a:r>
                    </a:p>
                  </a:txBody>
                  <a:tcPr marL="39056" marR="39056" marT="19528" marB="19528">
                    <a:lnL>
                      <a:noFill/>
                    </a:lnL>
                    <a:lnR>
                      <a:noFill/>
                    </a:lnR>
                    <a:lnT>
                      <a:noFill/>
                    </a:lnT>
                    <a:lnB>
                      <a:noFill/>
                    </a:lnB>
                    <a:solidFill>
                      <a:srgbClr val="F0F0F0"/>
                    </a:solidFill>
                  </a:tcPr>
                </a:tc>
                <a:extLst>
                  <a:ext uri="{0D108BD9-81ED-4DB2-BD59-A6C34878D82A}">
                    <a16:rowId xmlns:a16="http://schemas.microsoft.com/office/drawing/2014/main" val="2899274977"/>
                  </a:ext>
                </a:extLst>
              </a:tr>
              <a:tr h="289108">
                <a:tc>
                  <a:txBody>
                    <a:bodyPr/>
                    <a:lstStyle/>
                    <a:p>
                      <a:pPr algn="ctr" fontAlgn="t"/>
                      <a:r>
                        <a:rPr lang="it-IT" sz="1600">
                          <a:effectLst/>
                        </a:rPr>
                        <a:t>Sien jou later</a:t>
                      </a:r>
                    </a:p>
                  </a:txBody>
                  <a:tcPr marL="39056" marR="39056" marT="19528" marB="19528">
                    <a:lnL>
                      <a:noFill/>
                    </a:lnL>
                    <a:lnR>
                      <a:noFill/>
                    </a:lnR>
                    <a:lnT>
                      <a:noFill/>
                    </a:lnT>
                    <a:lnB>
                      <a:noFill/>
                    </a:lnB>
                  </a:tcPr>
                </a:tc>
                <a:extLst>
                  <a:ext uri="{0D108BD9-81ED-4DB2-BD59-A6C34878D82A}">
                    <a16:rowId xmlns:a16="http://schemas.microsoft.com/office/drawing/2014/main" val="2654314460"/>
                  </a:ext>
                </a:extLst>
              </a:tr>
              <a:tr h="289108">
                <a:tc>
                  <a:txBody>
                    <a:bodyPr/>
                    <a:lstStyle/>
                    <a:p>
                      <a:pPr algn="ctr" fontAlgn="t"/>
                      <a:r>
                        <a:rPr lang="it-IT" sz="1600">
                          <a:effectLst/>
                        </a:rPr>
                        <a:t>Ja</a:t>
                      </a:r>
                    </a:p>
                  </a:txBody>
                  <a:tcPr marL="39056" marR="39056" marT="19528" marB="19528">
                    <a:lnL>
                      <a:noFill/>
                    </a:lnL>
                    <a:lnR>
                      <a:noFill/>
                    </a:lnR>
                    <a:lnT>
                      <a:noFill/>
                    </a:lnT>
                    <a:lnB>
                      <a:noFill/>
                    </a:lnB>
                    <a:solidFill>
                      <a:srgbClr val="F0F0F0"/>
                    </a:solidFill>
                  </a:tcPr>
                </a:tc>
                <a:extLst>
                  <a:ext uri="{0D108BD9-81ED-4DB2-BD59-A6C34878D82A}">
                    <a16:rowId xmlns:a16="http://schemas.microsoft.com/office/drawing/2014/main" val="1530880633"/>
                  </a:ext>
                </a:extLst>
              </a:tr>
              <a:tr h="289108">
                <a:tc>
                  <a:txBody>
                    <a:bodyPr/>
                    <a:lstStyle/>
                    <a:p>
                      <a:pPr algn="ctr" fontAlgn="t"/>
                      <a:r>
                        <a:rPr lang="it-IT" sz="1600">
                          <a:effectLst/>
                        </a:rPr>
                        <a:t>Nee</a:t>
                      </a:r>
                    </a:p>
                  </a:txBody>
                  <a:tcPr marL="39056" marR="39056" marT="19528" marB="19528">
                    <a:lnL>
                      <a:noFill/>
                    </a:lnL>
                    <a:lnR>
                      <a:noFill/>
                    </a:lnR>
                    <a:lnT>
                      <a:noFill/>
                    </a:lnT>
                    <a:lnB>
                      <a:noFill/>
                    </a:lnB>
                  </a:tcPr>
                </a:tc>
                <a:extLst>
                  <a:ext uri="{0D108BD9-81ED-4DB2-BD59-A6C34878D82A}">
                    <a16:rowId xmlns:a16="http://schemas.microsoft.com/office/drawing/2014/main" val="2503093216"/>
                  </a:ext>
                </a:extLst>
              </a:tr>
              <a:tr h="289108">
                <a:tc>
                  <a:txBody>
                    <a:bodyPr/>
                    <a:lstStyle/>
                    <a:p>
                      <a:pPr algn="ctr" fontAlgn="t"/>
                      <a:r>
                        <a:rPr lang="it-IT" sz="1600">
                          <a:effectLst/>
                        </a:rPr>
                        <a:t>Asseblief</a:t>
                      </a:r>
                    </a:p>
                  </a:txBody>
                  <a:tcPr marL="39056" marR="39056" marT="19528" marB="19528">
                    <a:lnL>
                      <a:noFill/>
                    </a:lnL>
                    <a:lnR>
                      <a:noFill/>
                    </a:lnR>
                    <a:lnT>
                      <a:noFill/>
                    </a:lnT>
                    <a:lnB>
                      <a:noFill/>
                    </a:lnB>
                    <a:solidFill>
                      <a:srgbClr val="F0F0F0"/>
                    </a:solidFill>
                  </a:tcPr>
                </a:tc>
                <a:extLst>
                  <a:ext uri="{0D108BD9-81ED-4DB2-BD59-A6C34878D82A}">
                    <a16:rowId xmlns:a16="http://schemas.microsoft.com/office/drawing/2014/main" val="3572376833"/>
                  </a:ext>
                </a:extLst>
              </a:tr>
              <a:tr h="289108">
                <a:tc>
                  <a:txBody>
                    <a:bodyPr/>
                    <a:lstStyle/>
                    <a:p>
                      <a:pPr algn="ctr" fontAlgn="t"/>
                      <a:r>
                        <a:rPr lang="it-IT" sz="1600">
                          <a:effectLst/>
                        </a:rPr>
                        <a:t>Dankie</a:t>
                      </a:r>
                    </a:p>
                  </a:txBody>
                  <a:tcPr marL="39056" marR="39056" marT="19528" marB="19528">
                    <a:lnL>
                      <a:noFill/>
                    </a:lnL>
                    <a:lnR>
                      <a:noFill/>
                    </a:lnR>
                    <a:lnT>
                      <a:noFill/>
                    </a:lnT>
                    <a:lnB>
                      <a:noFill/>
                    </a:lnB>
                  </a:tcPr>
                </a:tc>
                <a:extLst>
                  <a:ext uri="{0D108BD9-81ED-4DB2-BD59-A6C34878D82A}">
                    <a16:rowId xmlns:a16="http://schemas.microsoft.com/office/drawing/2014/main" val="1983247513"/>
                  </a:ext>
                </a:extLst>
              </a:tr>
              <a:tr h="289108">
                <a:tc>
                  <a:txBody>
                    <a:bodyPr/>
                    <a:lstStyle/>
                    <a:p>
                      <a:pPr algn="ctr" fontAlgn="t"/>
                      <a:r>
                        <a:rPr lang="it-IT" sz="1600">
                          <a:effectLst/>
                        </a:rPr>
                        <a:t>Gelukwensing!</a:t>
                      </a:r>
                    </a:p>
                  </a:txBody>
                  <a:tcPr marL="39056" marR="39056" marT="19528" marB="19528">
                    <a:lnL>
                      <a:noFill/>
                    </a:lnL>
                    <a:lnR>
                      <a:noFill/>
                    </a:lnR>
                    <a:lnT>
                      <a:noFill/>
                    </a:lnT>
                    <a:lnB>
                      <a:noFill/>
                    </a:lnB>
                    <a:solidFill>
                      <a:srgbClr val="F0F0F0"/>
                    </a:solidFill>
                  </a:tcPr>
                </a:tc>
                <a:extLst>
                  <a:ext uri="{0D108BD9-81ED-4DB2-BD59-A6C34878D82A}">
                    <a16:rowId xmlns:a16="http://schemas.microsoft.com/office/drawing/2014/main" val="260008216"/>
                  </a:ext>
                </a:extLst>
              </a:tr>
              <a:tr h="289108">
                <a:tc>
                  <a:txBody>
                    <a:bodyPr/>
                    <a:lstStyle/>
                    <a:p>
                      <a:pPr algn="ctr" fontAlgn="t"/>
                      <a:r>
                        <a:rPr lang="it-IT" sz="1600" dirty="0" err="1">
                          <a:effectLst/>
                        </a:rPr>
                        <a:t>Dis</a:t>
                      </a:r>
                      <a:r>
                        <a:rPr lang="it-IT" sz="1600" dirty="0">
                          <a:effectLst/>
                        </a:rPr>
                        <a:t> ‘n </a:t>
                      </a:r>
                      <a:r>
                        <a:rPr lang="it-IT" sz="1600" dirty="0" err="1">
                          <a:effectLst/>
                        </a:rPr>
                        <a:t>plesier</a:t>
                      </a:r>
                      <a:endParaRPr lang="it-IT" sz="1600" dirty="0">
                        <a:effectLst/>
                      </a:endParaRPr>
                    </a:p>
                  </a:txBody>
                  <a:tcPr marL="39056" marR="39056" marT="19528" marB="19528">
                    <a:lnL>
                      <a:noFill/>
                    </a:lnL>
                    <a:lnR>
                      <a:noFill/>
                    </a:lnR>
                    <a:lnT>
                      <a:noFill/>
                    </a:lnT>
                    <a:lnB>
                      <a:noFill/>
                    </a:lnB>
                  </a:tcPr>
                </a:tc>
                <a:extLst>
                  <a:ext uri="{0D108BD9-81ED-4DB2-BD59-A6C34878D82A}">
                    <a16:rowId xmlns:a16="http://schemas.microsoft.com/office/drawing/2014/main" val="1532429046"/>
                  </a:ext>
                </a:extLst>
              </a:tr>
            </a:tbl>
          </a:graphicData>
        </a:graphic>
      </p:graphicFrame>
    </p:spTree>
    <p:extLst>
      <p:ext uri="{BB962C8B-B14F-4D97-AF65-F5344CB8AC3E}">
        <p14:creationId xmlns:p14="http://schemas.microsoft.com/office/powerpoint/2010/main" val="1646348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18">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Rectangle 20">
            <a:extLst>
              <a:ext uri="{FF2B5EF4-FFF2-40B4-BE49-F238E27FC236}">
                <a16:creationId xmlns:a16="http://schemas.microsoft.com/office/drawing/2014/main" id="{C1A9B9E1-AE3D-4F69-9670-71C92ED1B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445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2">
            <a:extLst>
              <a:ext uri="{FF2B5EF4-FFF2-40B4-BE49-F238E27FC236}">
                <a16:creationId xmlns:a16="http://schemas.microsoft.com/office/drawing/2014/main" id="{3234ED8A-BEE3-4F34-B45B-731E1E292E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CasellaDiTesto 1"/>
          <p:cNvSpPr txBox="1"/>
          <p:nvPr/>
        </p:nvSpPr>
        <p:spPr>
          <a:xfrm>
            <a:off x="1116493" y="919018"/>
            <a:ext cx="3791711" cy="3931920"/>
          </a:xfrm>
          <a:prstGeom prst="rect">
            <a:avLst/>
          </a:prstGeom>
        </p:spPr>
        <p:txBody>
          <a:bodyPr vert="horz" lIns="45720" tIns="45720" rIns="45720" bIns="45720" rtlCol="0">
            <a:normAutofit/>
          </a:bodyPr>
          <a:lstStyle/>
          <a:p>
            <a:pPr>
              <a:lnSpc>
                <a:spcPct val="90000"/>
              </a:lnSpc>
              <a:spcAft>
                <a:spcPts val="600"/>
              </a:spcAft>
              <a:buClr>
                <a:schemeClr val="accent1"/>
              </a:buClr>
            </a:pPr>
            <a:r>
              <a:rPr lang="en-US" sz="1500" b="1" dirty="0">
                <a:solidFill>
                  <a:srgbClr val="FFFFFF"/>
                </a:solidFill>
              </a:rPr>
              <a:t>Creolization</a:t>
            </a:r>
          </a:p>
          <a:p>
            <a:pPr>
              <a:lnSpc>
                <a:spcPct val="90000"/>
              </a:lnSpc>
              <a:spcAft>
                <a:spcPts val="600"/>
              </a:spcAft>
              <a:buClr>
                <a:schemeClr val="accent1"/>
              </a:buClr>
            </a:pPr>
            <a:r>
              <a:rPr lang="en-US" sz="1500" dirty="0">
                <a:solidFill>
                  <a:srgbClr val="FFFFFF"/>
                </a:solidFill>
              </a:rPr>
              <a:t>= het </a:t>
            </a:r>
            <a:r>
              <a:rPr lang="en-US" sz="1500" dirty="0" err="1">
                <a:solidFill>
                  <a:srgbClr val="FFFFFF"/>
                </a:solidFill>
              </a:rPr>
              <a:t>resultaat</a:t>
            </a:r>
            <a:r>
              <a:rPr lang="en-US" sz="1500" dirty="0">
                <a:solidFill>
                  <a:srgbClr val="FFFFFF"/>
                </a:solidFill>
              </a:rPr>
              <a:t> van </a:t>
            </a:r>
            <a:r>
              <a:rPr lang="en-US" sz="1500" dirty="0" err="1">
                <a:solidFill>
                  <a:srgbClr val="FFFFFF"/>
                </a:solidFill>
              </a:rPr>
              <a:t>drie</a:t>
            </a:r>
            <a:r>
              <a:rPr lang="en-US" sz="1500" dirty="0">
                <a:solidFill>
                  <a:srgbClr val="FFFFFF"/>
                </a:solidFill>
              </a:rPr>
              <a:t> </a:t>
            </a:r>
            <a:r>
              <a:rPr lang="en-US" sz="1500" dirty="0" err="1">
                <a:solidFill>
                  <a:srgbClr val="FFFFFF"/>
                </a:solidFill>
              </a:rPr>
              <a:t>processen</a:t>
            </a:r>
            <a:r>
              <a:rPr lang="en-US" sz="1500" dirty="0">
                <a:solidFill>
                  <a:srgbClr val="FFFFFF"/>
                </a:solidFill>
              </a:rPr>
              <a:t>: </a:t>
            </a:r>
          </a:p>
          <a:p>
            <a:pPr>
              <a:lnSpc>
                <a:spcPct val="90000"/>
              </a:lnSpc>
              <a:spcAft>
                <a:spcPts val="600"/>
              </a:spcAft>
              <a:buClr>
                <a:schemeClr val="accent1"/>
              </a:buClr>
            </a:pPr>
            <a:endParaRPr lang="en-US" sz="1500" dirty="0">
              <a:solidFill>
                <a:srgbClr val="FFFFFF"/>
              </a:solidFill>
            </a:endParaRPr>
          </a:p>
          <a:p>
            <a:pPr marL="457200" indent="-457200">
              <a:lnSpc>
                <a:spcPct val="90000"/>
              </a:lnSpc>
              <a:spcAft>
                <a:spcPts val="600"/>
              </a:spcAft>
              <a:buClr>
                <a:schemeClr val="accent1"/>
              </a:buClr>
              <a:buAutoNum type="arabicPeriod"/>
            </a:pPr>
            <a:r>
              <a:rPr lang="en-US" sz="1500" dirty="0">
                <a:solidFill>
                  <a:srgbClr val="FFFFFF"/>
                </a:solidFill>
              </a:rPr>
              <a:t>Mixing of cultures and traditions leading to new forms of thinking and expression.</a:t>
            </a:r>
          </a:p>
          <a:p>
            <a:pPr marL="457200" indent="-457200">
              <a:lnSpc>
                <a:spcPct val="90000"/>
              </a:lnSpc>
              <a:spcAft>
                <a:spcPts val="600"/>
              </a:spcAft>
              <a:buClr>
                <a:schemeClr val="accent1"/>
              </a:buClr>
              <a:buAutoNum type="arabicPeriod"/>
            </a:pPr>
            <a:endParaRPr lang="en-US" sz="1500" dirty="0">
              <a:solidFill>
                <a:srgbClr val="FFFFFF"/>
              </a:solidFill>
            </a:endParaRPr>
          </a:p>
          <a:p>
            <a:pPr>
              <a:lnSpc>
                <a:spcPct val="90000"/>
              </a:lnSpc>
              <a:spcAft>
                <a:spcPts val="600"/>
              </a:spcAft>
              <a:buClr>
                <a:schemeClr val="accent1"/>
              </a:buClr>
            </a:pPr>
            <a:r>
              <a:rPr lang="en-US" sz="1500" dirty="0">
                <a:solidFill>
                  <a:srgbClr val="FFFFFF"/>
                </a:solidFill>
              </a:rPr>
              <a:t>2. Localization or adapting to the local. </a:t>
            </a:r>
          </a:p>
          <a:p>
            <a:pPr>
              <a:lnSpc>
                <a:spcPct val="90000"/>
              </a:lnSpc>
              <a:spcAft>
                <a:spcPts val="600"/>
              </a:spcAft>
              <a:buClr>
                <a:schemeClr val="accent1"/>
              </a:buClr>
            </a:pPr>
            <a:r>
              <a:rPr lang="en-US" sz="1500" dirty="0">
                <a:solidFill>
                  <a:srgbClr val="FFFFFF"/>
                </a:solidFill>
              </a:rPr>
              <a:t>&lt; </a:t>
            </a:r>
            <a:r>
              <a:rPr lang="en-US" sz="1500" i="1" dirty="0">
                <a:solidFill>
                  <a:srgbClr val="FFFFFF"/>
                </a:solidFill>
              </a:rPr>
              <a:t>criollo</a:t>
            </a:r>
            <a:r>
              <a:rPr lang="en-US" sz="1500" dirty="0">
                <a:solidFill>
                  <a:srgbClr val="FFFFFF"/>
                </a:solidFill>
              </a:rPr>
              <a:t> (SA Spanish) = local, of this place, born and raised here</a:t>
            </a:r>
          </a:p>
          <a:p>
            <a:pPr>
              <a:lnSpc>
                <a:spcPct val="90000"/>
              </a:lnSpc>
              <a:spcAft>
                <a:spcPts val="600"/>
              </a:spcAft>
              <a:buClr>
                <a:schemeClr val="accent1"/>
              </a:buClr>
            </a:pPr>
            <a:endParaRPr lang="en-US" sz="1500" dirty="0">
              <a:solidFill>
                <a:srgbClr val="FFFFFF"/>
              </a:solidFill>
            </a:endParaRPr>
          </a:p>
          <a:p>
            <a:pPr>
              <a:lnSpc>
                <a:spcPct val="90000"/>
              </a:lnSpc>
              <a:spcAft>
                <a:spcPts val="600"/>
              </a:spcAft>
              <a:buClr>
                <a:schemeClr val="accent1"/>
              </a:buClr>
            </a:pPr>
            <a:r>
              <a:rPr lang="en-US" sz="1500" dirty="0">
                <a:solidFill>
                  <a:srgbClr val="FFFFFF"/>
                </a:solidFill>
              </a:rPr>
              <a:t>3. Extending and adapting an instrumental or communicative tradition (like a pidgin language) for mother-tongue use</a:t>
            </a:r>
          </a:p>
          <a:p>
            <a:pPr>
              <a:lnSpc>
                <a:spcPct val="90000"/>
              </a:lnSpc>
              <a:spcAft>
                <a:spcPts val="600"/>
              </a:spcAft>
              <a:buClr>
                <a:schemeClr val="accent1"/>
              </a:buClr>
            </a:pPr>
            <a:r>
              <a:rPr lang="en-US" sz="1500" dirty="0">
                <a:solidFill>
                  <a:srgbClr val="FFFFFF"/>
                </a:solidFill>
              </a:rPr>
              <a:t>(</a:t>
            </a:r>
            <a:r>
              <a:rPr lang="en-US" sz="1500" i="1" dirty="0">
                <a:solidFill>
                  <a:srgbClr val="FFFFFF"/>
                </a:solidFill>
              </a:rPr>
              <a:t>Hein</a:t>
            </a:r>
            <a:r>
              <a:rPr lang="en-US" sz="1500" dirty="0">
                <a:solidFill>
                  <a:srgbClr val="FFFFFF"/>
                </a:solidFill>
              </a:rPr>
              <a:t> </a:t>
            </a:r>
            <a:r>
              <a:rPr lang="en-US" sz="1500" i="1" dirty="0">
                <a:solidFill>
                  <a:srgbClr val="FFFFFF"/>
                </a:solidFill>
              </a:rPr>
              <a:t>Viljoen, 2009</a:t>
            </a:r>
            <a:r>
              <a:rPr lang="en-US" sz="1500" dirty="0">
                <a:solidFill>
                  <a:srgbClr val="FFFFFF"/>
                </a:solidFill>
              </a:rPr>
              <a:t>)</a:t>
            </a:r>
          </a:p>
        </p:txBody>
      </p:sp>
      <p:pic>
        <p:nvPicPr>
          <p:cNvPr id="4" name="Immagine 3" descr="Immagine che contiene aria aperta, cielo, natura, acqua&#10;&#10;Descrizione generata automaticamente">
            <a:extLst>
              <a:ext uri="{FF2B5EF4-FFF2-40B4-BE49-F238E27FC236}">
                <a16:creationId xmlns:a16="http://schemas.microsoft.com/office/drawing/2014/main" id="{DFFB4D07-1985-6C87-F356-017BEF9875D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669" r="19284" b="-2"/>
          <a:stretch/>
        </p:blipFill>
        <p:spPr>
          <a:xfrm>
            <a:off x="6096000" y="640080"/>
            <a:ext cx="5455921" cy="5577840"/>
          </a:xfrm>
          <a:prstGeom prst="rect">
            <a:avLst/>
          </a:prstGeom>
        </p:spPr>
      </p:pic>
    </p:spTree>
    <p:extLst>
      <p:ext uri="{BB962C8B-B14F-4D97-AF65-F5344CB8AC3E}">
        <p14:creationId xmlns:p14="http://schemas.microsoft.com/office/powerpoint/2010/main" val="543122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1A9B9E1-AE3D-4F69-9670-71C92ED1B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38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234ED8A-BEE3-4F34-B45B-731E1E292E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Rettangolo 1"/>
          <p:cNvSpPr/>
          <p:nvPr/>
        </p:nvSpPr>
        <p:spPr>
          <a:xfrm>
            <a:off x="1024129" y="2286000"/>
            <a:ext cx="3791711" cy="3931920"/>
          </a:xfrm>
          <a:prstGeom prst="rect">
            <a:avLst/>
          </a:prstGeom>
        </p:spPr>
        <p:txBody>
          <a:bodyPr vert="horz" lIns="45720" tIns="45720" rIns="45720" bIns="45720" rtlCol="0">
            <a:normAutofit/>
          </a:bodyPr>
          <a:lstStyle/>
          <a:p>
            <a:pPr>
              <a:lnSpc>
                <a:spcPct val="90000"/>
              </a:lnSpc>
              <a:spcAft>
                <a:spcPts val="600"/>
              </a:spcAft>
              <a:buClr>
                <a:schemeClr val="accent1"/>
              </a:buClr>
            </a:pPr>
            <a:endParaRPr lang="en-US" sz="1700" dirty="0">
              <a:solidFill>
                <a:srgbClr val="FFFFFF"/>
              </a:solidFill>
            </a:endParaRPr>
          </a:p>
          <a:p>
            <a:pPr>
              <a:lnSpc>
                <a:spcPct val="90000"/>
              </a:lnSpc>
              <a:spcAft>
                <a:spcPts val="600"/>
              </a:spcAft>
              <a:buClr>
                <a:schemeClr val="accent1"/>
              </a:buClr>
            </a:pPr>
            <a:r>
              <a:rPr lang="en-US" sz="1700" dirty="0" err="1">
                <a:solidFill>
                  <a:srgbClr val="FFFFFF"/>
                </a:solidFill>
              </a:rPr>
              <a:t>Sinds</a:t>
            </a:r>
            <a:r>
              <a:rPr lang="en-US" sz="1700" dirty="0">
                <a:solidFill>
                  <a:srgbClr val="FFFFFF"/>
                </a:solidFill>
              </a:rPr>
              <a:t> 1652 </a:t>
            </a:r>
            <a:r>
              <a:rPr lang="en-US" sz="1700" dirty="0" err="1">
                <a:solidFill>
                  <a:srgbClr val="FFFFFF"/>
                </a:solidFill>
              </a:rPr>
              <a:t>bezat</a:t>
            </a:r>
            <a:r>
              <a:rPr lang="en-US" sz="1700" dirty="0">
                <a:solidFill>
                  <a:srgbClr val="FFFFFF"/>
                </a:solidFill>
              </a:rPr>
              <a:t> de VOC </a:t>
            </a:r>
            <a:r>
              <a:rPr lang="en-US" sz="1700" dirty="0" err="1">
                <a:solidFill>
                  <a:srgbClr val="FFFFFF"/>
                </a:solidFill>
              </a:rPr>
              <a:t>een</a:t>
            </a:r>
            <a:r>
              <a:rPr lang="en-US" sz="1700" dirty="0">
                <a:solidFill>
                  <a:srgbClr val="FFFFFF"/>
                </a:solidFill>
              </a:rPr>
              <a:t> </a:t>
            </a:r>
            <a:r>
              <a:rPr lang="en-US" sz="1700" b="1" dirty="0" err="1">
                <a:solidFill>
                  <a:srgbClr val="FFFFFF"/>
                </a:solidFill>
              </a:rPr>
              <a:t>verversingspost</a:t>
            </a:r>
            <a:r>
              <a:rPr lang="en-US" sz="1700" dirty="0">
                <a:solidFill>
                  <a:srgbClr val="FFFFFF"/>
                </a:solidFill>
              </a:rPr>
              <a:t> </a:t>
            </a:r>
            <a:r>
              <a:rPr lang="en-US" sz="1700" dirty="0" err="1">
                <a:solidFill>
                  <a:srgbClr val="FFFFFF"/>
                </a:solidFill>
              </a:rPr>
              <a:t>voor</a:t>
            </a:r>
            <a:r>
              <a:rPr lang="en-US" sz="1700" dirty="0">
                <a:solidFill>
                  <a:srgbClr val="FFFFFF"/>
                </a:solidFill>
              </a:rPr>
              <a:t> </a:t>
            </a:r>
            <a:r>
              <a:rPr lang="en-US" sz="1700" dirty="0" err="1">
                <a:solidFill>
                  <a:srgbClr val="FFFFFF"/>
                </a:solidFill>
              </a:rPr>
              <a:t>haar</a:t>
            </a:r>
            <a:r>
              <a:rPr lang="en-US" sz="1700" dirty="0">
                <a:solidFill>
                  <a:srgbClr val="FFFFFF"/>
                </a:solidFill>
              </a:rPr>
              <a:t> schepen - </a:t>
            </a:r>
            <a:r>
              <a:rPr lang="en-US" sz="1700" dirty="0" err="1">
                <a:solidFill>
                  <a:srgbClr val="FFFFFF"/>
                </a:solidFill>
              </a:rPr>
              <a:t>voor</a:t>
            </a:r>
            <a:r>
              <a:rPr lang="en-US" sz="1700" dirty="0">
                <a:solidFill>
                  <a:srgbClr val="FFFFFF"/>
                </a:solidFill>
              </a:rPr>
              <a:t> de </a:t>
            </a:r>
            <a:r>
              <a:rPr lang="en-US" sz="1700" dirty="0" err="1">
                <a:solidFill>
                  <a:srgbClr val="FFFFFF"/>
                </a:solidFill>
              </a:rPr>
              <a:t>vaart</a:t>
            </a:r>
            <a:r>
              <a:rPr lang="en-US" sz="1700" dirty="0">
                <a:solidFill>
                  <a:srgbClr val="FFFFFF"/>
                </a:solidFill>
              </a:rPr>
              <a:t> </a:t>
            </a:r>
            <a:r>
              <a:rPr lang="en-US" sz="1700" dirty="0" err="1">
                <a:solidFill>
                  <a:srgbClr val="FFFFFF"/>
                </a:solidFill>
              </a:rPr>
              <a:t>naar</a:t>
            </a:r>
            <a:r>
              <a:rPr lang="en-US" sz="1700" dirty="0">
                <a:solidFill>
                  <a:srgbClr val="FFFFFF"/>
                </a:solidFill>
              </a:rPr>
              <a:t> </a:t>
            </a:r>
            <a:r>
              <a:rPr lang="en-US" sz="1700" dirty="0" err="1">
                <a:solidFill>
                  <a:srgbClr val="FFFFFF"/>
                </a:solidFill>
              </a:rPr>
              <a:t>Azië</a:t>
            </a:r>
            <a:r>
              <a:rPr lang="en-US" sz="1700" dirty="0">
                <a:solidFill>
                  <a:srgbClr val="FFFFFF"/>
                </a:solidFill>
              </a:rPr>
              <a:t> </a:t>
            </a:r>
            <a:r>
              <a:rPr lang="en-US" sz="1700" dirty="0" err="1">
                <a:solidFill>
                  <a:srgbClr val="FFFFFF"/>
                </a:solidFill>
              </a:rPr>
              <a:t>en</a:t>
            </a:r>
            <a:r>
              <a:rPr lang="en-US" sz="1700" dirty="0">
                <a:solidFill>
                  <a:srgbClr val="FFFFFF"/>
                </a:solidFill>
              </a:rPr>
              <a:t> Europa - </a:t>
            </a:r>
            <a:r>
              <a:rPr lang="en-US" sz="1700" dirty="0" err="1">
                <a:solidFill>
                  <a:srgbClr val="FFFFFF"/>
                </a:solidFill>
              </a:rPr>
              <a:t>aan</a:t>
            </a:r>
            <a:r>
              <a:rPr lang="en-US" sz="1700" dirty="0">
                <a:solidFill>
                  <a:srgbClr val="FFFFFF"/>
                </a:solidFill>
              </a:rPr>
              <a:t> </a:t>
            </a:r>
            <a:r>
              <a:rPr lang="en-US" sz="1700" dirty="0" err="1">
                <a:solidFill>
                  <a:srgbClr val="FFFFFF"/>
                </a:solidFill>
              </a:rPr>
              <a:t>Kaap</a:t>
            </a:r>
            <a:r>
              <a:rPr lang="en-US" sz="1700" dirty="0">
                <a:solidFill>
                  <a:srgbClr val="FFFFFF"/>
                </a:solidFill>
              </a:rPr>
              <a:t> de Goede Hoop. In 1652 </a:t>
            </a:r>
            <a:r>
              <a:rPr lang="en-US" sz="1700" dirty="0" err="1">
                <a:solidFill>
                  <a:srgbClr val="FFFFFF"/>
                </a:solidFill>
              </a:rPr>
              <a:t>landde</a:t>
            </a:r>
            <a:r>
              <a:rPr lang="en-US" sz="1700" dirty="0">
                <a:solidFill>
                  <a:srgbClr val="FFFFFF"/>
                </a:solidFill>
              </a:rPr>
              <a:t> Jan van </a:t>
            </a:r>
            <a:r>
              <a:rPr lang="en-US" sz="1700" dirty="0" err="1">
                <a:solidFill>
                  <a:srgbClr val="FFFFFF"/>
                </a:solidFill>
              </a:rPr>
              <a:t>Riebeeck</a:t>
            </a:r>
            <a:r>
              <a:rPr lang="en-US" sz="1700" dirty="0">
                <a:solidFill>
                  <a:srgbClr val="FFFFFF"/>
                </a:solidFill>
              </a:rPr>
              <a:t> met </a:t>
            </a:r>
            <a:r>
              <a:rPr lang="en-US" sz="1700" dirty="0" err="1">
                <a:solidFill>
                  <a:srgbClr val="FFFFFF"/>
                </a:solidFill>
              </a:rPr>
              <a:t>drie</a:t>
            </a:r>
            <a:r>
              <a:rPr lang="en-US" sz="1700" dirty="0">
                <a:solidFill>
                  <a:srgbClr val="FFFFFF"/>
                </a:solidFill>
              </a:rPr>
              <a:t> schepen van de VOC </a:t>
            </a:r>
            <a:r>
              <a:rPr lang="en-US" sz="1700" dirty="0" err="1">
                <a:solidFill>
                  <a:srgbClr val="FFFFFF"/>
                </a:solidFill>
              </a:rPr>
              <a:t>bij</a:t>
            </a:r>
            <a:r>
              <a:rPr lang="en-US" sz="1700" dirty="0">
                <a:solidFill>
                  <a:srgbClr val="FFFFFF"/>
                </a:solidFill>
              </a:rPr>
              <a:t> de </a:t>
            </a:r>
            <a:r>
              <a:rPr lang="en-US" sz="1700" dirty="0" err="1">
                <a:solidFill>
                  <a:srgbClr val="FFFFFF"/>
                </a:solidFill>
              </a:rPr>
              <a:t>Tafelberg</a:t>
            </a:r>
            <a:r>
              <a:rPr lang="en-US" sz="1700" dirty="0">
                <a:solidFill>
                  <a:srgbClr val="FFFFFF"/>
                </a:solidFill>
              </a:rPr>
              <a:t> </a:t>
            </a:r>
            <a:r>
              <a:rPr lang="en-US" sz="1700" dirty="0" err="1">
                <a:solidFill>
                  <a:srgbClr val="FFFFFF"/>
                </a:solidFill>
              </a:rPr>
              <a:t>bij</a:t>
            </a:r>
            <a:r>
              <a:rPr lang="en-US" sz="1700" dirty="0">
                <a:solidFill>
                  <a:srgbClr val="FFFFFF"/>
                </a:solidFill>
              </a:rPr>
              <a:t> </a:t>
            </a:r>
            <a:r>
              <a:rPr lang="en-US" sz="1700" dirty="0" err="1">
                <a:solidFill>
                  <a:srgbClr val="FFFFFF"/>
                </a:solidFill>
              </a:rPr>
              <a:t>Kaap</a:t>
            </a:r>
            <a:r>
              <a:rPr lang="en-US" sz="1700" dirty="0">
                <a:solidFill>
                  <a:srgbClr val="FFFFFF"/>
                </a:solidFill>
              </a:rPr>
              <a:t> de Goede Hoop. In de loop van de 17e </a:t>
            </a:r>
            <a:r>
              <a:rPr lang="en-US" sz="1700" dirty="0" err="1">
                <a:solidFill>
                  <a:srgbClr val="FFFFFF"/>
                </a:solidFill>
              </a:rPr>
              <a:t>eeuw</a:t>
            </a:r>
            <a:r>
              <a:rPr lang="en-US" sz="1700" dirty="0">
                <a:solidFill>
                  <a:srgbClr val="FFFFFF"/>
                </a:solidFill>
              </a:rPr>
              <a:t> was </a:t>
            </a:r>
            <a:r>
              <a:rPr lang="en-US" sz="1700" dirty="0" err="1">
                <a:solidFill>
                  <a:srgbClr val="FFFFFF"/>
                </a:solidFill>
              </a:rPr>
              <a:t>deze</a:t>
            </a:r>
            <a:r>
              <a:rPr lang="en-US" sz="1700" dirty="0">
                <a:solidFill>
                  <a:srgbClr val="FFFFFF"/>
                </a:solidFill>
              </a:rPr>
              <a:t> post </a:t>
            </a:r>
            <a:r>
              <a:rPr lang="en-US" sz="1700" dirty="0" err="1">
                <a:solidFill>
                  <a:srgbClr val="FFFFFF"/>
                </a:solidFill>
              </a:rPr>
              <a:t>uitgegroeid</a:t>
            </a:r>
            <a:r>
              <a:rPr lang="en-US" sz="1700" dirty="0">
                <a:solidFill>
                  <a:srgbClr val="FFFFFF"/>
                </a:solidFill>
              </a:rPr>
              <a:t> tot </a:t>
            </a:r>
            <a:r>
              <a:rPr lang="en-US" sz="1700" dirty="0" err="1">
                <a:solidFill>
                  <a:srgbClr val="FFFFFF"/>
                </a:solidFill>
              </a:rPr>
              <a:t>een</a:t>
            </a:r>
            <a:r>
              <a:rPr lang="en-US" sz="1700" dirty="0">
                <a:solidFill>
                  <a:srgbClr val="FFFFFF"/>
                </a:solidFill>
              </a:rPr>
              <a:t> </a:t>
            </a:r>
            <a:r>
              <a:rPr lang="en-US" sz="1700" dirty="0" err="1">
                <a:solidFill>
                  <a:srgbClr val="FFFFFF"/>
                </a:solidFill>
              </a:rPr>
              <a:t>kleine</a:t>
            </a:r>
            <a:r>
              <a:rPr lang="en-US" sz="1700" dirty="0">
                <a:solidFill>
                  <a:srgbClr val="FFFFFF"/>
                </a:solidFill>
              </a:rPr>
              <a:t> </a:t>
            </a:r>
            <a:r>
              <a:rPr lang="en-US" sz="1700" b="1" dirty="0" err="1">
                <a:solidFill>
                  <a:srgbClr val="FFFFFF"/>
                </a:solidFill>
              </a:rPr>
              <a:t>vestigingskolonie</a:t>
            </a:r>
            <a:r>
              <a:rPr lang="en-US" sz="1700" dirty="0">
                <a:solidFill>
                  <a:srgbClr val="FFFFFF"/>
                </a:solidFill>
              </a:rPr>
              <a:t>. </a:t>
            </a:r>
          </a:p>
          <a:p>
            <a:pPr>
              <a:lnSpc>
                <a:spcPct val="90000"/>
              </a:lnSpc>
              <a:spcAft>
                <a:spcPts val="600"/>
              </a:spcAft>
              <a:buClr>
                <a:schemeClr val="accent1"/>
              </a:buClr>
            </a:pPr>
            <a:r>
              <a:rPr lang="en-US" sz="1700" dirty="0">
                <a:solidFill>
                  <a:srgbClr val="FFFFFF"/>
                </a:solidFill>
              </a:rPr>
              <a:t>De </a:t>
            </a:r>
            <a:r>
              <a:rPr lang="en-US" sz="1700" dirty="0" err="1">
                <a:solidFill>
                  <a:srgbClr val="FFFFFF"/>
                </a:solidFill>
              </a:rPr>
              <a:t>metgezellen</a:t>
            </a:r>
            <a:r>
              <a:rPr lang="en-US" sz="1700" dirty="0">
                <a:solidFill>
                  <a:srgbClr val="FFFFFF"/>
                </a:solidFill>
              </a:rPr>
              <a:t> van Jan van </a:t>
            </a:r>
            <a:r>
              <a:rPr lang="en-US" sz="1700" dirty="0" err="1">
                <a:solidFill>
                  <a:srgbClr val="FFFFFF"/>
                </a:solidFill>
              </a:rPr>
              <a:t>Riebeeck</a:t>
            </a:r>
            <a:r>
              <a:rPr lang="en-US" sz="1700" dirty="0">
                <a:solidFill>
                  <a:srgbClr val="FFFFFF"/>
                </a:solidFill>
              </a:rPr>
              <a:t> </a:t>
            </a:r>
            <a:r>
              <a:rPr lang="en-US" sz="1700" dirty="0" err="1">
                <a:solidFill>
                  <a:srgbClr val="FFFFFF"/>
                </a:solidFill>
              </a:rPr>
              <a:t>waren</a:t>
            </a:r>
            <a:r>
              <a:rPr lang="en-US" sz="1700" dirty="0">
                <a:solidFill>
                  <a:srgbClr val="FFFFFF"/>
                </a:solidFill>
              </a:rPr>
              <a:t> </a:t>
            </a:r>
            <a:r>
              <a:rPr lang="en-US" sz="1700" dirty="0" err="1">
                <a:solidFill>
                  <a:srgbClr val="FFFFFF"/>
                </a:solidFill>
              </a:rPr>
              <a:t>voornamelijk</a:t>
            </a:r>
            <a:r>
              <a:rPr lang="en-US" sz="1700" dirty="0">
                <a:solidFill>
                  <a:srgbClr val="FFFFFF"/>
                </a:solidFill>
              </a:rPr>
              <a:t> </a:t>
            </a:r>
            <a:r>
              <a:rPr lang="en-US" sz="1700" dirty="0" err="1">
                <a:solidFill>
                  <a:srgbClr val="FFFFFF"/>
                </a:solidFill>
              </a:rPr>
              <a:t>zeelieden</a:t>
            </a:r>
            <a:r>
              <a:rPr lang="en-US" sz="1700" dirty="0">
                <a:solidFill>
                  <a:srgbClr val="FFFFFF"/>
                </a:solidFill>
              </a:rPr>
              <a:t> </a:t>
            </a:r>
            <a:r>
              <a:rPr lang="en-US" sz="1700" dirty="0" err="1">
                <a:solidFill>
                  <a:srgbClr val="FFFFFF"/>
                </a:solidFill>
              </a:rPr>
              <a:t>en</a:t>
            </a:r>
            <a:r>
              <a:rPr lang="en-US" sz="1700" dirty="0">
                <a:solidFill>
                  <a:srgbClr val="FFFFFF"/>
                </a:solidFill>
              </a:rPr>
              <a:t> </a:t>
            </a:r>
            <a:r>
              <a:rPr lang="en-US" sz="1700" dirty="0" err="1">
                <a:solidFill>
                  <a:srgbClr val="FFFFFF"/>
                </a:solidFill>
              </a:rPr>
              <a:t>boeren</a:t>
            </a:r>
            <a:r>
              <a:rPr lang="en-US" sz="1700" dirty="0">
                <a:solidFill>
                  <a:srgbClr val="FFFFFF"/>
                </a:solidFill>
              </a:rPr>
              <a:t> </a:t>
            </a:r>
            <a:r>
              <a:rPr lang="en-US" sz="1700" dirty="0" err="1">
                <a:solidFill>
                  <a:srgbClr val="FFFFFF"/>
                </a:solidFill>
              </a:rPr>
              <a:t>uit</a:t>
            </a:r>
            <a:r>
              <a:rPr lang="en-US" sz="1700" dirty="0">
                <a:solidFill>
                  <a:srgbClr val="FFFFFF"/>
                </a:solidFill>
              </a:rPr>
              <a:t> Holland </a:t>
            </a:r>
            <a:r>
              <a:rPr lang="en-US" sz="1700" dirty="0" err="1">
                <a:solidFill>
                  <a:srgbClr val="FFFFFF"/>
                </a:solidFill>
              </a:rPr>
              <a:t>en</a:t>
            </a:r>
            <a:r>
              <a:rPr lang="en-US" sz="1700" dirty="0">
                <a:solidFill>
                  <a:srgbClr val="FFFFFF"/>
                </a:solidFill>
              </a:rPr>
              <a:t> Zeeland. Hun </a:t>
            </a:r>
            <a:r>
              <a:rPr lang="en-US" sz="1700" dirty="0" err="1">
                <a:solidFill>
                  <a:srgbClr val="FFFFFF"/>
                </a:solidFill>
              </a:rPr>
              <a:t>dialecten</a:t>
            </a:r>
            <a:r>
              <a:rPr lang="en-US" sz="1700" dirty="0">
                <a:solidFill>
                  <a:srgbClr val="FFFFFF"/>
                </a:solidFill>
              </a:rPr>
              <a:t> </a:t>
            </a:r>
            <a:r>
              <a:rPr lang="en-US" sz="1700" dirty="0" err="1">
                <a:solidFill>
                  <a:srgbClr val="FFFFFF"/>
                </a:solidFill>
              </a:rPr>
              <a:t>vormden</a:t>
            </a:r>
            <a:r>
              <a:rPr lang="en-US" sz="1700" dirty="0">
                <a:solidFill>
                  <a:srgbClr val="FFFFFF"/>
                </a:solidFill>
              </a:rPr>
              <a:t> de basis van het Afrikaans.</a:t>
            </a:r>
          </a:p>
        </p:txBody>
      </p:sp>
      <p:pic>
        <p:nvPicPr>
          <p:cNvPr id="4" name="Immagine 3" descr="Immagine che contiene dipinto, natante, trasporto, disegno&#10;&#10;Descrizione generata automaticamente">
            <a:extLst>
              <a:ext uri="{FF2B5EF4-FFF2-40B4-BE49-F238E27FC236}">
                <a16:creationId xmlns:a16="http://schemas.microsoft.com/office/drawing/2014/main" id="{CDB7D0E5-4717-5B7E-2594-80728105010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0528" b="2"/>
          <a:stretch/>
        </p:blipFill>
        <p:spPr>
          <a:xfrm>
            <a:off x="6096000" y="640080"/>
            <a:ext cx="5455921" cy="5577840"/>
          </a:xfrm>
          <a:prstGeom prst="rect">
            <a:avLst/>
          </a:prstGeom>
        </p:spPr>
      </p:pic>
      <p:sp>
        <p:nvSpPr>
          <p:cNvPr id="6" name="CasellaDiTesto 5">
            <a:extLst>
              <a:ext uri="{FF2B5EF4-FFF2-40B4-BE49-F238E27FC236}">
                <a16:creationId xmlns:a16="http://schemas.microsoft.com/office/drawing/2014/main" id="{7AD1B279-B0DF-C307-E37B-F843615024FC}"/>
              </a:ext>
            </a:extLst>
          </p:cNvPr>
          <p:cNvSpPr txBox="1"/>
          <p:nvPr/>
        </p:nvSpPr>
        <p:spPr>
          <a:xfrm>
            <a:off x="1136073" y="826324"/>
            <a:ext cx="3522190" cy="954107"/>
          </a:xfrm>
          <a:prstGeom prst="rect">
            <a:avLst/>
          </a:prstGeom>
          <a:noFill/>
        </p:spPr>
        <p:txBody>
          <a:bodyPr wrap="square" rtlCol="0">
            <a:spAutoFit/>
          </a:bodyPr>
          <a:lstStyle/>
          <a:p>
            <a:r>
              <a:rPr lang="it-IT" sz="2800" dirty="0" err="1">
                <a:solidFill>
                  <a:schemeClr val="bg1"/>
                </a:solidFill>
              </a:rPr>
              <a:t>Geschiedenis</a:t>
            </a:r>
            <a:r>
              <a:rPr lang="it-IT" sz="2800" dirty="0">
                <a:solidFill>
                  <a:schemeClr val="bg1"/>
                </a:solidFill>
              </a:rPr>
              <a:t> van </a:t>
            </a:r>
            <a:r>
              <a:rPr lang="it-IT" sz="2800" dirty="0" err="1">
                <a:solidFill>
                  <a:schemeClr val="bg1"/>
                </a:solidFill>
              </a:rPr>
              <a:t>Zuid</a:t>
            </a:r>
            <a:r>
              <a:rPr lang="it-IT" sz="2800" dirty="0">
                <a:solidFill>
                  <a:schemeClr val="bg1"/>
                </a:solidFill>
              </a:rPr>
              <a:t>-Afrika </a:t>
            </a:r>
          </a:p>
        </p:txBody>
      </p:sp>
    </p:spTree>
    <p:extLst>
      <p:ext uri="{BB962C8B-B14F-4D97-AF65-F5344CB8AC3E}">
        <p14:creationId xmlns:p14="http://schemas.microsoft.com/office/powerpoint/2010/main" val="137601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3" name="Rectangle 1032">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ercentage of Afrikaans Speakers South Africa by ...">
            <a:extLst>
              <a:ext uri="{FF2B5EF4-FFF2-40B4-BE49-F238E27FC236}">
                <a16:creationId xmlns:a16="http://schemas.microsoft.com/office/drawing/2014/main" id="{09A77E42-A4AC-D79D-2B93-D23E24E9130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14586" y="804333"/>
            <a:ext cx="6362825" cy="524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82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9">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745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trasporto, natante, dipinto, nave&#10;&#10;Descrizione generata automaticamente">
            <a:extLst>
              <a:ext uri="{FF2B5EF4-FFF2-40B4-BE49-F238E27FC236}">
                <a16:creationId xmlns:a16="http://schemas.microsoft.com/office/drawing/2014/main" id="{DDB1C23F-3CE8-642B-BDC5-046F2F9EFBB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491" r="2595" b="1"/>
          <a:stretch/>
        </p:blipFill>
        <p:spPr>
          <a:xfrm>
            <a:off x="327547" y="321733"/>
            <a:ext cx="7058306" cy="4107392"/>
          </a:xfrm>
          <a:prstGeom prst="rect">
            <a:avLst/>
          </a:prstGeom>
        </p:spPr>
      </p:pic>
      <p:sp>
        <p:nvSpPr>
          <p:cNvPr id="18"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tangolo 1"/>
          <p:cNvSpPr/>
          <p:nvPr/>
        </p:nvSpPr>
        <p:spPr>
          <a:xfrm>
            <a:off x="8029319" y="917725"/>
            <a:ext cx="3424739" cy="4852362"/>
          </a:xfrm>
          <a:prstGeom prst="rect">
            <a:avLst/>
          </a:prstGeom>
        </p:spPr>
        <p:txBody>
          <a:bodyPr vert="horz" lIns="45720" tIns="45720" rIns="45720" bIns="45720" rtlCol="0" anchor="ctr">
            <a:normAutofit/>
          </a:bodyPr>
          <a:lstStyle/>
          <a:p>
            <a:pPr>
              <a:lnSpc>
                <a:spcPct val="90000"/>
              </a:lnSpc>
              <a:spcAft>
                <a:spcPts val="600"/>
              </a:spcAft>
              <a:buClr>
                <a:schemeClr val="accent1"/>
              </a:buClr>
            </a:pPr>
            <a:r>
              <a:rPr lang="en-US" dirty="0">
                <a:solidFill>
                  <a:srgbClr val="FFFFFF"/>
                </a:solidFill>
              </a:rPr>
              <a:t> </a:t>
            </a:r>
          </a:p>
          <a:p>
            <a:pPr>
              <a:lnSpc>
                <a:spcPct val="90000"/>
              </a:lnSpc>
              <a:spcAft>
                <a:spcPts val="600"/>
              </a:spcAft>
              <a:buClr>
                <a:schemeClr val="accent1"/>
              </a:buClr>
            </a:pPr>
            <a:endParaRPr lang="en-US" dirty="0">
              <a:solidFill>
                <a:srgbClr val="FFFFFF"/>
              </a:solidFill>
            </a:endParaRPr>
          </a:p>
          <a:p>
            <a:pPr>
              <a:lnSpc>
                <a:spcPct val="90000"/>
              </a:lnSpc>
              <a:spcAft>
                <a:spcPts val="600"/>
              </a:spcAft>
              <a:buClr>
                <a:schemeClr val="accent1"/>
              </a:buClr>
            </a:pPr>
            <a:r>
              <a:rPr lang="en-US" dirty="0">
                <a:solidFill>
                  <a:srgbClr val="FFFFFF"/>
                </a:solidFill>
              </a:rPr>
              <a:t>In Afrika </a:t>
            </a:r>
            <a:r>
              <a:rPr lang="en-US" dirty="0" err="1">
                <a:solidFill>
                  <a:srgbClr val="FFFFFF"/>
                </a:solidFill>
              </a:rPr>
              <a:t>begon</a:t>
            </a:r>
            <a:r>
              <a:rPr lang="en-US" dirty="0">
                <a:solidFill>
                  <a:srgbClr val="FFFFFF"/>
                </a:solidFill>
              </a:rPr>
              <a:t> de </a:t>
            </a:r>
            <a:r>
              <a:rPr lang="en-US" dirty="0" err="1">
                <a:solidFill>
                  <a:srgbClr val="FFFFFF"/>
                </a:solidFill>
              </a:rPr>
              <a:t>expansie</a:t>
            </a:r>
            <a:r>
              <a:rPr lang="en-US" dirty="0">
                <a:solidFill>
                  <a:srgbClr val="FFFFFF"/>
                </a:solidFill>
              </a:rPr>
              <a:t> van het </a:t>
            </a:r>
            <a:r>
              <a:rPr lang="en-US" dirty="0" err="1">
                <a:solidFill>
                  <a:srgbClr val="FFFFFF"/>
                </a:solidFill>
              </a:rPr>
              <a:t>Nederlands</a:t>
            </a:r>
            <a:r>
              <a:rPr lang="en-US" dirty="0">
                <a:solidFill>
                  <a:srgbClr val="FFFFFF"/>
                </a:solidFill>
              </a:rPr>
              <a:t> in de Golf van Guinee, maar </a:t>
            </a:r>
            <a:r>
              <a:rPr lang="en-US" dirty="0" err="1">
                <a:solidFill>
                  <a:srgbClr val="FFFFFF"/>
                </a:solidFill>
              </a:rPr>
              <a:t>alleen</a:t>
            </a:r>
            <a:r>
              <a:rPr lang="en-US" dirty="0">
                <a:solidFill>
                  <a:srgbClr val="FFFFFF"/>
                </a:solidFill>
              </a:rPr>
              <a:t> in Zuid-Afrika </a:t>
            </a:r>
            <a:r>
              <a:rPr lang="en-US" dirty="0" err="1">
                <a:solidFill>
                  <a:srgbClr val="FFFFFF"/>
                </a:solidFill>
              </a:rPr>
              <a:t>kreeg</a:t>
            </a:r>
            <a:r>
              <a:rPr lang="en-US" dirty="0">
                <a:solidFill>
                  <a:srgbClr val="FFFFFF"/>
                </a:solidFill>
              </a:rPr>
              <a:t> </a:t>
            </a:r>
            <a:r>
              <a:rPr lang="en-US" dirty="0" err="1">
                <a:solidFill>
                  <a:srgbClr val="FFFFFF"/>
                </a:solidFill>
              </a:rPr>
              <a:t>deze</a:t>
            </a:r>
            <a:r>
              <a:rPr lang="en-US" dirty="0">
                <a:solidFill>
                  <a:srgbClr val="FFFFFF"/>
                </a:solidFill>
              </a:rPr>
              <a:t> taal </a:t>
            </a:r>
            <a:r>
              <a:rPr lang="en-US" dirty="0" err="1">
                <a:solidFill>
                  <a:srgbClr val="FFFFFF"/>
                </a:solidFill>
              </a:rPr>
              <a:t>echt</a:t>
            </a:r>
            <a:r>
              <a:rPr lang="en-US" dirty="0">
                <a:solidFill>
                  <a:srgbClr val="FFFFFF"/>
                </a:solidFill>
              </a:rPr>
              <a:t> </a:t>
            </a:r>
            <a:r>
              <a:rPr lang="en-US" dirty="0" err="1">
                <a:solidFill>
                  <a:srgbClr val="FFFFFF"/>
                </a:solidFill>
              </a:rPr>
              <a:t>wortels</a:t>
            </a:r>
            <a:r>
              <a:rPr lang="en-US" dirty="0">
                <a:solidFill>
                  <a:srgbClr val="FFFFFF"/>
                </a:solidFill>
              </a:rPr>
              <a:t>. Het </a:t>
            </a:r>
            <a:r>
              <a:rPr lang="en-US" dirty="0" err="1">
                <a:solidFill>
                  <a:srgbClr val="FFFFFF"/>
                </a:solidFill>
              </a:rPr>
              <a:t>Nederlands</a:t>
            </a:r>
            <a:r>
              <a:rPr lang="en-US" dirty="0">
                <a:solidFill>
                  <a:srgbClr val="FFFFFF"/>
                </a:solidFill>
              </a:rPr>
              <a:t> </a:t>
            </a:r>
            <a:r>
              <a:rPr lang="en-US" dirty="0" err="1">
                <a:solidFill>
                  <a:srgbClr val="FFFFFF"/>
                </a:solidFill>
              </a:rPr>
              <a:t>ontwikkelde</a:t>
            </a:r>
            <a:r>
              <a:rPr lang="en-US" dirty="0">
                <a:solidFill>
                  <a:srgbClr val="FFFFFF"/>
                </a:solidFill>
              </a:rPr>
              <a:t> </a:t>
            </a:r>
            <a:r>
              <a:rPr lang="en-US" dirty="0" err="1">
                <a:solidFill>
                  <a:srgbClr val="FFFFFF"/>
                </a:solidFill>
              </a:rPr>
              <a:t>zich</a:t>
            </a:r>
            <a:r>
              <a:rPr lang="en-US" dirty="0">
                <a:solidFill>
                  <a:srgbClr val="FFFFFF"/>
                </a:solidFill>
              </a:rPr>
              <a:t> tot </a:t>
            </a:r>
            <a:r>
              <a:rPr lang="en-US" dirty="0" err="1">
                <a:solidFill>
                  <a:srgbClr val="FFFFFF"/>
                </a:solidFill>
              </a:rPr>
              <a:t>een</a:t>
            </a:r>
            <a:r>
              <a:rPr lang="en-US" b="1" dirty="0">
                <a:solidFill>
                  <a:srgbClr val="FFFFFF"/>
                </a:solidFill>
              </a:rPr>
              <a:t> eigen </a:t>
            </a:r>
            <a:r>
              <a:rPr lang="en-US" b="1" dirty="0" err="1">
                <a:solidFill>
                  <a:srgbClr val="FFFFFF"/>
                </a:solidFill>
              </a:rPr>
              <a:t>Afrikaanse</a:t>
            </a:r>
            <a:r>
              <a:rPr lang="en-US" b="1" dirty="0">
                <a:solidFill>
                  <a:srgbClr val="FFFFFF"/>
                </a:solidFill>
              </a:rPr>
              <a:t> </a:t>
            </a:r>
            <a:r>
              <a:rPr lang="en-US" b="1" dirty="0" err="1">
                <a:solidFill>
                  <a:srgbClr val="FFFFFF"/>
                </a:solidFill>
              </a:rPr>
              <a:t>variëteit</a:t>
            </a:r>
            <a:r>
              <a:rPr lang="en-US" dirty="0">
                <a:solidFill>
                  <a:srgbClr val="FFFFFF"/>
                </a:solidFill>
              </a:rPr>
              <a:t>, die de naam Afrikaans </a:t>
            </a:r>
            <a:r>
              <a:rPr lang="en-US" dirty="0" err="1">
                <a:solidFill>
                  <a:srgbClr val="FFFFFF"/>
                </a:solidFill>
              </a:rPr>
              <a:t>kreeg</a:t>
            </a:r>
            <a:r>
              <a:rPr lang="en-US" dirty="0">
                <a:solidFill>
                  <a:srgbClr val="FFFFFF"/>
                </a:solidFill>
              </a:rPr>
              <a:t>. Dat Afrikaans </a:t>
            </a:r>
            <a:r>
              <a:rPr lang="en-US" dirty="0" err="1">
                <a:solidFill>
                  <a:srgbClr val="FFFFFF"/>
                </a:solidFill>
              </a:rPr>
              <a:t>werd</a:t>
            </a:r>
            <a:r>
              <a:rPr lang="en-US" dirty="0">
                <a:solidFill>
                  <a:srgbClr val="FFFFFF"/>
                </a:solidFill>
              </a:rPr>
              <a:t> </a:t>
            </a:r>
            <a:r>
              <a:rPr lang="en-US" dirty="0" err="1">
                <a:solidFill>
                  <a:srgbClr val="FFFFFF"/>
                </a:solidFill>
              </a:rPr>
              <a:t>als</a:t>
            </a:r>
            <a:r>
              <a:rPr lang="en-US" dirty="0">
                <a:solidFill>
                  <a:srgbClr val="FFFFFF"/>
                </a:solidFill>
              </a:rPr>
              <a:t> </a:t>
            </a:r>
            <a:r>
              <a:rPr lang="en-US" dirty="0" err="1">
                <a:solidFill>
                  <a:srgbClr val="FFFFFF"/>
                </a:solidFill>
              </a:rPr>
              <a:t>zodanig</a:t>
            </a:r>
            <a:r>
              <a:rPr lang="en-US" dirty="0">
                <a:solidFill>
                  <a:srgbClr val="FFFFFF"/>
                </a:solidFill>
              </a:rPr>
              <a:t> </a:t>
            </a:r>
            <a:r>
              <a:rPr lang="en-US" dirty="0" err="1">
                <a:solidFill>
                  <a:srgbClr val="FFFFFF"/>
                </a:solidFill>
              </a:rPr>
              <a:t>gestandaardiseerd</a:t>
            </a:r>
            <a:r>
              <a:rPr lang="en-US" dirty="0">
                <a:solidFill>
                  <a:srgbClr val="FFFFFF"/>
                </a:solidFill>
              </a:rPr>
              <a:t> </a:t>
            </a:r>
            <a:r>
              <a:rPr lang="en-US" dirty="0" err="1">
                <a:solidFill>
                  <a:srgbClr val="FFFFFF"/>
                </a:solidFill>
              </a:rPr>
              <a:t>en</a:t>
            </a:r>
            <a:r>
              <a:rPr lang="en-US" dirty="0">
                <a:solidFill>
                  <a:srgbClr val="FFFFFF"/>
                </a:solidFill>
              </a:rPr>
              <a:t> </a:t>
            </a:r>
            <a:r>
              <a:rPr lang="en-US" dirty="0" err="1">
                <a:solidFill>
                  <a:srgbClr val="FFFFFF"/>
                </a:solidFill>
              </a:rPr>
              <a:t>leidt</a:t>
            </a:r>
            <a:r>
              <a:rPr lang="en-US" dirty="0">
                <a:solidFill>
                  <a:srgbClr val="FFFFFF"/>
                </a:solidFill>
              </a:rPr>
              <a:t> nu </a:t>
            </a:r>
            <a:r>
              <a:rPr lang="en-US" dirty="0" err="1">
                <a:solidFill>
                  <a:srgbClr val="FFFFFF"/>
                </a:solidFill>
              </a:rPr>
              <a:t>een</a:t>
            </a:r>
            <a:r>
              <a:rPr lang="en-US" dirty="0">
                <a:solidFill>
                  <a:srgbClr val="FFFFFF"/>
                </a:solidFill>
              </a:rPr>
              <a:t> eigen </a:t>
            </a:r>
            <a:r>
              <a:rPr lang="en-US" dirty="0" err="1">
                <a:solidFill>
                  <a:srgbClr val="FFFFFF"/>
                </a:solidFill>
              </a:rPr>
              <a:t>leven</a:t>
            </a:r>
            <a:r>
              <a:rPr lang="en-US" dirty="0">
                <a:solidFill>
                  <a:srgbClr val="FFFFFF"/>
                </a:solidFill>
              </a:rPr>
              <a:t> </a:t>
            </a:r>
            <a:r>
              <a:rPr lang="en-US" dirty="0" err="1">
                <a:solidFill>
                  <a:srgbClr val="FFFFFF"/>
                </a:solidFill>
              </a:rPr>
              <a:t>als</a:t>
            </a:r>
            <a:r>
              <a:rPr lang="en-US" dirty="0">
                <a:solidFill>
                  <a:srgbClr val="FFFFFF"/>
                </a:solidFill>
              </a:rPr>
              <a:t> </a:t>
            </a:r>
            <a:r>
              <a:rPr lang="en-US" dirty="0" err="1">
                <a:solidFill>
                  <a:srgbClr val="FFFFFF"/>
                </a:solidFill>
              </a:rPr>
              <a:t>vreemde</a:t>
            </a:r>
            <a:r>
              <a:rPr lang="en-US" dirty="0">
                <a:solidFill>
                  <a:srgbClr val="FFFFFF"/>
                </a:solidFill>
              </a:rPr>
              <a:t> taal </a:t>
            </a:r>
            <a:r>
              <a:rPr lang="en-US" dirty="0" err="1">
                <a:solidFill>
                  <a:srgbClr val="FFFFFF"/>
                </a:solidFill>
              </a:rPr>
              <a:t>tegenover</a:t>
            </a:r>
            <a:r>
              <a:rPr lang="en-US" dirty="0">
                <a:solidFill>
                  <a:srgbClr val="FFFFFF"/>
                </a:solidFill>
              </a:rPr>
              <a:t> het </a:t>
            </a:r>
            <a:r>
              <a:rPr lang="en-US" dirty="0" err="1">
                <a:solidFill>
                  <a:srgbClr val="FFFFFF"/>
                </a:solidFill>
              </a:rPr>
              <a:t>Nederlands</a:t>
            </a:r>
            <a:r>
              <a:rPr lang="en-US" dirty="0">
                <a:solidFill>
                  <a:srgbClr val="FFFFFF"/>
                </a:solidFill>
              </a:rPr>
              <a:t>. </a:t>
            </a:r>
          </a:p>
          <a:p>
            <a:pPr>
              <a:lnSpc>
                <a:spcPct val="90000"/>
              </a:lnSpc>
              <a:spcAft>
                <a:spcPts val="600"/>
              </a:spcAft>
              <a:buClr>
                <a:schemeClr val="accent1"/>
              </a:buClr>
            </a:pPr>
            <a:endParaRPr lang="en-US" dirty="0">
              <a:solidFill>
                <a:srgbClr val="FFFFFF"/>
              </a:solidFill>
            </a:endParaRPr>
          </a:p>
        </p:txBody>
      </p:sp>
      <p:sp>
        <p:nvSpPr>
          <p:cNvPr id="6" name="CasellaDiTesto 5">
            <a:extLst>
              <a:ext uri="{FF2B5EF4-FFF2-40B4-BE49-F238E27FC236}">
                <a16:creationId xmlns:a16="http://schemas.microsoft.com/office/drawing/2014/main" id="{4B0E0B45-1273-F5D4-AF38-7791D099934A}"/>
              </a:ext>
            </a:extLst>
          </p:cNvPr>
          <p:cNvSpPr txBox="1"/>
          <p:nvPr/>
        </p:nvSpPr>
        <p:spPr>
          <a:xfrm>
            <a:off x="762000" y="5115464"/>
            <a:ext cx="5681932" cy="861774"/>
          </a:xfrm>
          <a:prstGeom prst="rect">
            <a:avLst/>
          </a:prstGeom>
          <a:noFill/>
        </p:spPr>
        <p:txBody>
          <a:bodyPr wrap="square" rtlCol="0">
            <a:spAutoFit/>
          </a:bodyPr>
          <a:lstStyle/>
          <a:p>
            <a:r>
              <a:rPr lang="en-US" sz="3200" b="1" dirty="0">
                <a:solidFill>
                  <a:srgbClr val="FFFFFF"/>
                </a:solidFill>
              </a:rPr>
              <a:t>Het </a:t>
            </a:r>
            <a:r>
              <a:rPr lang="en-US" sz="3200" b="1" dirty="0" err="1">
                <a:solidFill>
                  <a:srgbClr val="FFFFFF"/>
                </a:solidFill>
              </a:rPr>
              <a:t>Nederlands</a:t>
            </a:r>
            <a:r>
              <a:rPr lang="en-US" sz="3200" b="1" dirty="0">
                <a:solidFill>
                  <a:srgbClr val="FFFFFF"/>
                </a:solidFill>
              </a:rPr>
              <a:t> in Afrika</a:t>
            </a:r>
            <a:r>
              <a:rPr lang="en-US" sz="3200" dirty="0">
                <a:solidFill>
                  <a:srgbClr val="FFFFFF"/>
                </a:solidFill>
              </a:rPr>
              <a:t> </a:t>
            </a:r>
          </a:p>
          <a:p>
            <a:endParaRPr lang="it-IT" dirty="0"/>
          </a:p>
        </p:txBody>
      </p:sp>
    </p:spTree>
    <p:extLst>
      <p:ext uri="{BB962C8B-B14F-4D97-AF65-F5344CB8AC3E}">
        <p14:creationId xmlns:p14="http://schemas.microsoft.com/office/powerpoint/2010/main" val="4208493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6F08354A-CCBF-D38E-AB47-C606D363BEAC}"/>
              </a:ext>
            </a:extLst>
          </p:cNvPr>
          <p:cNvSpPr txBox="1"/>
          <p:nvPr/>
        </p:nvSpPr>
        <p:spPr>
          <a:xfrm>
            <a:off x="1024128" y="585216"/>
            <a:ext cx="6007027" cy="1499616"/>
          </a:xfrm>
          <a:prstGeom prst="rect">
            <a:avLst/>
          </a:prstGeom>
        </p:spPr>
        <p:txBody>
          <a:bodyPr vert="horz" lIns="91440" tIns="45720" rIns="91440" bIns="45720" rtlCol="0" anchor="ctr">
            <a:normAutofit/>
          </a:bodyPr>
          <a:lstStyle/>
          <a:p>
            <a:pPr>
              <a:lnSpc>
                <a:spcPct val="80000"/>
              </a:lnSpc>
              <a:spcBef>
                <a:spcPct val="0"/>
              </a:spcBef>
              <a:spcAft>
                <a:spcPts val="600"/>
              </a:spcAft>
            </a:pPr>
            <a:r>
              <a:rPr lang="en-US" sz="5000" b="1" cap="all" spc="100">
                <a:solidFill>
                  <a:srgbClr val="FFFFFF"/>
                </a:solidFill>
                <a:latin typeface="+mj-lt"/>
                <a:ea typeface="+mj-ea"/>
                <a:cs typeface="+mj-cs"/>
              </a:rPr>
              <a:t>Erkenning van het Afrikaans </a:t>
            </a:r>
          </a:p>
          <a:p>
            <a:pPr>
              <a:lnSpc>
                <a:spcPct val="80000"/>
              </a:lnSpc>
              <a:spcBef>
                <a:spcPct val="0"/>
              </a:spcBef>
              <a:spcAft>
                <a:spcPts val="600"/>
              </a:spcAft>
            </a:pPr>
            <a:endParaRPr lang="en-US" sz="5000" cap="all" spc="100">
              <a:solidFill>
                <a:srgbClr val="FFFFFF"/>
              </a:solidFill>
              <a:latin typeface="+mj-lt"/>
              <a:ea typeface="+mj-ea"/>
              <a:cs typeface="+mj-cs"/>
            </a:endParaRPr>
          </a:p>
        </p:txBody>
      </p:sp>
      <p:cxnSp>
        <p:nvCxnSpPr>
          <p:cNvPr id="35" name="Straight Connector 34">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Rettangolo 1"/>
          <p:cNvSpPr/>
          <p:nvPr/>
        </p:nvSpPr>
        <p:spPr>
          <a:xfrm>
            <a:off x="1024128" y="2286000"/>
            <a:ext cx="6007027" cy="4023360"/>
          </a:xfrm>
          <a:prstGeom prst="rect">
            <a:avLst/>
          </a:prstGeom>
        </p:spPr>
        <p:txBody>
          <a:bodyPr vert="horz" lIns="45720" tIns="45720" rIns="45720" bIns="45720" rtlCol="0">
            <a:normAutofit/>
          </a:bodyPr>
          <a:lstStyle/>
          <a:p>
            <a:pPr>
              <a:lnSpc>
                <a:spcPct val="90000"/>
              </a:lnSpc>
              <a:spcAft>
                <a:spcPts val="600"/>
              </a:spcAft>
              <a:buClr>
                <a:schemeClr val="accent1"/>
              </a:buClr>
            </a:pPr>
            <a:r>
              <a:rPr lang="en-US">
                <a:solidFill>
                  <a:srgbClr val="FFFFFF"/>
                </a:solidFill>
              </a:rPr>
              <a:t>Vanaf 1625 tot 1925 gold het Nederlands in Zuid-Afrika als kerktaal, vergadertaal en schrijftaal.</a:t>
            </a:r>
          </a:p>
          <a:p>
            <a:pPr>
              <a:lnSpc>
                <a:spcPct val="90000"/>
              </a:lnSpc>
              <a:spcAft>
                <a:spcPts val="600"/>
              </a:spcAft>
              <a:buClr>
                <a:schemeClr val="accent1"/>
              </a:buClr>
            </a:pPr>
            <a:r>
              <a:rPr lang="en-US">
                <a:solidFill>
                  <a:srgbClr val="FFFFFF"/>
                </a:solidFill>
              </a:rPr>
              <a:t>Tot aan de 19e eeuw schreven de boeren een niet correct Nederlands. Ze hadden geen contact met het Nederlands gesproken in Europa. Het enige contact was met de Statenbijbel. Om de pressie van het Engels te weerstaan, ontstond een beweging om de taal van de boeren als geschreven taal te erkennen. Het </a:t>
            </a:r>
            <a:r>
              <a:rPr lang="en-US" i="1">
                <a:solidFill>
                  <a:srgbClr val="FFFFFF"/>
                </a:solidFill>
              </a:rPr>
              <a:t>Genootskap van Regte Afrikaners</a:t>
            </a:r>
            <a:r>
              <a:rPr lang="en-US">
                <a:solidFill>
                  <a:srgbClr val="FFFFFF"/>
                </a:solidFill>
              </a:rPr>
              <a:t> werd 1875 opgericht. In 1899 brak een oorlog tussen de Engelsen en de Boeren uit (1899-1902). De voormalige boerenrepublieken en koloniën van de Engelsen vormden vervolgens de republiek van Zuid-Afrika. </a:t>
            </a:r>
          </a:p>
          <a:p>
            <a:pPr>
              <a:lnSpc>
                <a:spcPct val="90000"/>
              </a:lnSpc>
              <a:spcAft>
                <a:spcPts val="600"/>
              </a:spcAft>
              <a:buClr>
                <a:schemeClr val="accent1"/>
              </a:buClr>
            </a:pPr>
            <a:r>
              <a:rPr lang="en-US">
                <a:solidFill>
                  <a:srgbClr val="FFFFFF"/>
                </a:solidFill>
              </a:rPr>
              <a:t>In 1925 werd het Afrikaans erkend als officiële taal naast het Engels:</a:t>
            </a:r>
            <a:r>
              <a:rPr lang="en-US" u="sng">
                <a:solidFill>
                  <a:srgbClr val="FFFFFF"/>
                </a:solidFill>
              </a:rPr>
              <a:t> </a:t>
            </a:r>
            <a:r>
              <a:rPr lang="en-US">
                <a:solidFill>
                  <a:srgbClr val="FFFFFF"/>
                </a:solidFill>
              </a:rPr>
              <a:t>het Nederlands is dan geen officiële taal meer in Zuid-Afrika.</a:t>
            </a:r>
          </a:p>
        </p:txBody>
      </p:sp>
      <p:pic>
        <p:nvPicPr>
          <p:cNvPr id="8" name="Immagine 7" descr="Immagine che contiene uccello acquatico, uccello, pinguino, aria aperta&#10;&#10;Descrizione generata automaticamente">
            <a:extLst>
              <a:ext uri="{FF2B5EF4-FFF2-40B4-BE49-F238E27FC236}">
                <a16:creationId xmlns:a16="http://schemas.microsoft.com/office/drawing/2014/main" id="{DAB2A5D6-0F05-3C0D-C0FE-6ED2E66E46E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013" r="25247"/>
          <a:stretch/>
        </p:blipFill>
        <p:spPr>
          <a:xfrm>
            <a:off x="7552266" y="10"/>
            <a:ext cx="4639734" cy="6857990"/>
          </a:xfrm>
          <a:prstGeom prst="rect">
            <a:avLst/>
          </a:prstGeom>
        </p:spPr>
      </p:pic>
    </p:spTree>
    <p:extLst>
      <p:ext uri="{BB962C8B-B14F-4D97-AF65-F5344CB8AC3E}">
        <p14:creationId xmlns:p14="http://schemas.microsoft.com/office/powerpoint/2010/main" val="1787307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Immagine 3" descr="Immagine che contiene schizzo, disegno, dipinto, aria aperta&#10;&#10;Descrizione generata automaticamente">
            <a:extLst>
              <a:ext uri="{FF2B5EF4-FFF2-40B4-BE49-F238E27FC236}">
                <a16:creationId xmlns:a16="http://schemas.microsoft.com/office/drawing/2014/main" id="{61CCD40D-7989-B958-B14C-8433C5D0907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9091" r="11920" b="1"/>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57D175FC-84CC-4D12-A5E2-FA27D934E9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5"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 name="Straight Connector 13">
            <a:extLst>
              <a:ext uri="{FF2B5EF4-FFF2-40B4-BE49-F238E27FC236}">
                <a16:creationId xmlns:a16="http://schemas.microsoft.com/office/drawing/2014/main" id="{8AC38328-2D50-4DDB-BD20-28DE12E49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ttangolo 1"/>
          <p:cNvSpPr/>
          <p:nvPr/>
        </p:nvSpPr>
        <p:spPr>
          <a:xfrm>
            <a:off x="1024128" y="2286000"/>
            <a:ext cx="6066816" cy="4023360"/>
          </a:xfrm>
          <a:prstGeom prst="rect">
            <a:avLst/>
          </a:prstGeom>
        </p:spPr>
        <p:txBody>
          <a:bodyPr vert="horz" lIns="45720" tIns="45720" rIns="45720" bIns="45720" rtlCol="0">
            <a:normAutofit/>
          </a:bodyPr>
          <a:lstStyle/>
          <a:p>
            <a:pPr>
              <a:lnSpc>
                <a:spcPct val="90000"/>
              </a:lnSpc>
              <a:spcAft>
                <a:spcPts val="600"/>
              </a:spcAft>
              <a:buClr>
                <a:schemeClr val="accent1"/>
              </a:buClr>
            </a:pPr>
            <a:r>
              <a:rPr lang="en-US" b="1" dirty="0" err="1">
                <a:solidFill>
                  <a:srgbClr val="000000"/>
                </a:solidFill>
              </a:rPr>
              <a:t>Een</a:t>
            </a:r>
            <a:r>
              <a:rPr lang="en-US" b="1" dirty="0">
                <a:solidFill>
                  <a:srgbClr val="000000"/>
                </a:solidFill>
              </a:rPr>
              <a:t> </a:t>
            </a:r>
            <a:r>
              <a:rPr lang="en-US" b="1" dirty="0" err="1">
                <a:solidFill>
                  <a:srgbClr val="000000"/>
                </a:solidFill>
              </a:rPr>
              <a:t>paar</a:t>
            </a:r>
            <a:r>
              <a:rPr lang="en-US" b="1" dirty="0">
                <a:solidFill>
                  <a:srgbClr val="000000"/>
                </a:solidFill>
              </a:rPr>
              <a:t> termen:</a:t>
            </a:r>
          </a:p>
          <a:p>
            <a:pPr>
              <a:lnSpc>
                <a:spcPct val="90000"/>
              </a:lnSpc>
              <a:spcAft>
                <a:spcPts val="600"/>
              </a:spcAft>
              <a:buClr>
                <a:schemeClr val="accent1"/>
              </a:buClr>
            </a:pPr>
            <a:r>
              <a:rPr lang="en-US" b="1" dirty="0">
                <a:solidFill>
                  <a:srgbClr val="000000"/>
                </a:solidFill>
              </a:rPr>
              <a:t>Afrikaners </a:t>
            </a:r>
            <a:r>
              <a:rPr lang="en-US" dirty="0" err="1">
                <a:solidFill>
                  <a:srgbClr val="000000"/>
                </a:solidFill>
              </a:rPr>
              <a:t>zijn</a:t>
            </a:r>
            <a:r>
              <a:rPr lang="en-US" dirty="0">
                <a:solidFill>
                  <a:srgbClr val="000000"/>
                </a:solidFill>
              </a:rPr>
              <a:t> de </a:t>
            </a:r>
            <a:r>
              <a:rPr lang="en-US" dirty="0" err="1">
                <a:solidFill>
                  <a:srgbClr val="000000"/>
                </a:solidFill>
              </a:rPr>
              <a:t>witte</a:t>
            </a:r>
            <a:r>
              <a:rPr lang="en-US" dirty="0">
                <a:solidFill>
                  <a:srgbClr val="000000"/>
                </a:solidFill>
              </a:rPr>
              <a:t> </a:t>
            </a:r>
            <a:r>
              <a:rPr lang="en-US" dirty="0" err="1">
                <a:solidFill>
                  <a:srgbClr val="000000"/>
                </a:solidFill>
              </a:rPr>
              <a:t>afstammelingen</a:t>
            </a:r>
            <a:r>
              <a:rPr lang="en-US" dirty="0">
                <a:solidFill>
                  <a:srgbClr val="000000"/>
                </a:solidFill>
              </a:rPr>
              <a:t> van Nederlandse, </a:t>
            </a:r>
            <a:r>
              <a:rPr lang="en-US" dirty="0" err="1">
                <a:solidFill>
                  <a:srgbClr val="000000"/>
                </a:solidFill>
              </a:rPr>
              <a:t>Duitse</a:t>
            </a:r>
            <a:r>
              <a:rPr lang="en-US" dirty="0">
                <a:solidFill>
                  <a:srgbClr val="000000"/>
                </a:solidFill>
              </a:rPr>
              <a:t> </a:t>
            </a:r>
            <a:r>
              <a:rPr lang="en-US" dirty="0" err="1">
                <a:solidFill>
                  <a:srgbClr val="000000"/>
                </a:solidFill>
              </a:rPr>
              <a:t>en</a:t>
            </a:r>
            <a:r>
              <a:rPr lang="en-US" dirty="0">
                <a:solidFill>
                  <a:srgbClr val="000000"/>
                </a:solidFill>
              </a:rPr>
              <a:t> </a:t>
            </a:r>
            <a:r>
              <a:rPr lang="en-US" dirty="0" err="1">
                <a:solidFill>
                  <a:srgbClr val="000000"/>
                </a:solidFill>
              </a:rPr>
              <a:t>Franse</a:t>
            </a:r>
            <a:r>
              <a:rPr lang="en-US" dirty="0">
                <a:solidFill>
                  <a:srgbClr val="000000"/>
                </a:solidFill>
              </a:rPr>
              <a:t> </a:t>
            </a:r>
            <a:r>
              <a:rPr lang="en-US" dirty="0" err="1">
                <a:solidFill>
                  <a:srgbClr val="000000"/>
                </a:solidFill>
              </a:rPr>
              <a:t>protestanten</a:t>
            </a:r>
            <a:r>
              <a:rPr lang="en-US" dirty="0">
                <a:solidFill>
                  <a:srgbClr val="000000"/>
                </a:solidFill>
              </a:rPr>
              <a:t> die de VOC </a:t>
            </a:r>
            <a:r>
              <a:rPr lang="en-US" dirty="0" err="1">
                <a:solidFill>
                  <a:srgbClr val="000000"/>
                </a:solidFill>
              </a:rPr>
              <a:t>vanaf</a:t>
            </a:r>
            <a:r>
              <a:rPr lang="en-US" dirty="0">
                <a:solidFill>
                  <a:srgbClr val="000000"/>
                </a:solidFill>
              </a:rPr>
              <a:t> 1652 </a:t>
            </a:r>
            <a:r>
              <a:rPr lang="en-US" dirty="0" err="1">
                <a:solidFill>
                  <a:srgbClr val="000000"/>
                </a:solidFill>
              </a:rPr>
              <a:t>naar</a:t>
            </a:r>
            <a:r>
              <a:rPr lang="en-US" dirty="0">
                <a:solidFill>
                  <a:srgbClr val="000000"/>
                </a:solidFill>
              </a:rPr>
              <a:t> Zuid-Afrika </a:t>
            </a:r>
            <a:r>
              <a:rPr lang="en-US" dirty="0" err="1">
                <a:solidFill>
                  <a:srgbClr val="000000"/>
                </a:solidFill>
              </a:rPr>
              <a:t>bracht</a:t>
            </a:r>
            <a:r>
              <a:rPr lang="en-US" dirty="0">
                <a:solidFill>
                  <a:srgbClr val="000000"/>
                </a:solidFill>
              </a:rPr>
              <a:t> </a:t>
            </a:r>
            <a:r>
              <a:rPr lang="en-US" dirty="0" err="1">
                <a:solidFill>
                  <a:srgbClr val="000000"/>
                </a:solidFill>
              </a:rPr>
              <a:t>toen</a:t>
            </a:r>
            <a:r>
              <a:rPr lang="en-US" dirty="0">
                <a:solidFill>
                  <a:srgbClr val="000000"/>
                </a:solidFill>
              </a:rPr>
              <a:t> </a:t>
            </a:r>
            <a:r>
              <a:rPr lang="en-US" dirty="0" err="1">
                <a:solidFill>
                  <a:srgbClr val="000000"/>
                </a:solidFill>
              </a:rPr>
              <a:t>zij</a:t>
            </a:r>
            <a:r>
              <a:rPr lang="en-US" dirty="0">
                <a:solidFill>
                  <a:srgbClr val="000000"/>
                </a:solidFill>
              </a:rPr>
              <a:t> het </a:t>
            </a:r>
            <a:r>
              <a:rPr lang="en-US" dirty="0" err="1">
                <a:solidFill>
                  <a:srgbClr val="000000"/>
                </a:solidFill>
              </a:rPr>
              <a:t>gebied</a:t>
            </a:r>
            <a:r>
              <a:rPr lang="en-US" dirty="0">
                <a:solidFill>
                  <a:srgbClr val="000000"/>
                </a:solidFill>
              </a:rPr>
              <a:t> </a:t>
            </a:r>
            <a:r>
              <a:rPr lang="en-US" dirty="0" err="1">
                <a:solidFill>
                  <a:srgbClr val="000000"/>
                </a:solidFill>
              </a:rPr>
              <a:t>rond</a:t>
            </a:r>
            <a:r>
              <a:rPr lang="en-US" dirty="0">
                <a:solidFill>
                  <a:srgbClr val="000000"/>
                </a:solidFill>
              </a:rPr>
              <a:t> </a:t>
            </a:r>
            <a:r>
              <a:rPr lang="en-US" dirty="0" err="1">
                <a:solidFill>
                  <a:srgbClr val="000000"/>
                </a:solidFill>
              </a:rPr>
              <a:t>Kaap</a:t>
            </a:r>
            <a:r>
              <a:rPr lang="en-US" dirty="0">
                <a:solidFill>
                  <a:srgbClr val="000000"/>
                </a:solidFill>
              </a:rPr>
              <a:t> de Goede Hoop </a:t>
            </a:r>
            <a:r>
              <a:rPr lang="en-US" dirty="0" err="1">
                <a:solidFill>
                  <a:srgbClr val="000000"/>
                </a:solidFill>
              </a:rPr>
              <a:t>koloniseerde</a:t>
            </a:r>
            <a:r>
              <a:rPr lang="en-US" dirty="0">
                <a:solidFill>
                  <a:srgbClr val="000000"/>
                </a:solidFill>
              </a:rPr>
              <a:t>. De Afrikaners </a:t>
            </a:r>
            <a:r>
              <a:rPr lang="en-US" dirty="0" err="1">
                <a:solidFill>
                  <a:srgbClr val="000000"/>
                </a:solidFill>
              </a:rPr>
              <a:t>voerden</a:t>
            </a:r>
            <a:r>
              <a:rPr lang="en-US" dirty="0">
                <a:solidFill>
                  <a:srgbClr val="000000"/>
                </a:solidFill>
              </a:rPr>
              <a:t> in 1948 de apartheid in.</a:t>
            </a:r>
          </a:p>
          <a:p>
            <a:pPr>
              <a:lnSpc>
                <a:spcPct val="90000"/>
              </a:lnSpc>
              <a:spcAft>
                <a:spcPts val="600"/>
              </a:spcAft>
              <a:buClr>
                <a:schemeClr val="accent1"/>
              </a:buClr>
            </a:pPr>
            <a:endParaRPr lang="en-US" dirty="0">
              <a:solidFill>
                <a:srgbClr val="000000"/>
              </a:solidFill>
            </a:endParaRPr>
          </a:p>
          <a:p>
            <a:pPr>
              <a:lnSpc>
                <a:spcPct val="90000"/>
              </a:lnSpc>
              <a:spcAft>
                <a:spcPts val="600"/>
              </a:spcAft>
              <a:buClr>
                <a:schemeClr val="accent1"/>
              </a:buClr>
            </a:pPr>
            <a:r>
              <a:rPr lang="en-US" dirty="0">
                <a:solidFill>
                  <a:srgbClr val="000000"/>
                </a:solidFill>
              </a:rPr>
              <a:t>De term </a:t>
            </a:r>
            <a:r>
              <a:rPr lang="en-US" b="1" dirty="0" err="1">
                <a:solidFill>
                  <a:srgbClr val="000000"/>
                </a:solidFill>
              </a:rPr>
              <a:t>Boeren</a:t>
            </a:r>
            <a:r>
              <a:rPr lang="en-US" dirty="0">
                <a:solidFill>
                  <a:srgbClr val="000000"/>
                </a:solidFill>
              </a:rPr>
              <a:t> </a:t>
            </a:r>
            <a:r>
              <a:rPr lang="en-US" dirty="0" err="1">
                <a:solidFill>
                  <a:srgbClr val="000000"/>
                </a:solidFill>
              </a:rPr>
              <a:t>heeft</a:t>
            </a:r>
            <a:r>
              <a:rPr lang="en-US" dirty="0">
                <a:solidFill>
                  <a:srgbClr val="000000"/>
                </a:solidFill>
              </a:rPr>
              <a:t> </a:t>
            </a:r>
            <a:r>
              <a:rPr lang="en-US" dirty="0" err="1">
                <a:solidFill>
                  <a:srgbClr val="000000"/>
                </a:solidFill>
              </a:rPr>
              <a:t>betrekking</a:t>
            </a:r>
            <a:r>
              <a:rPr lang="en-US" dirty="0">
                <a:solidFill>
                  <a:srgbClr val="000000"/>
                </a:solidFill>
              </a:rPr>
              <a:t> op </a:t>
            </a:r>
            <a:r>
              <a:rPr lang="en-US" dirty="0" err="1">
                <a:solidFill>
                  <a:srgbClr val="000000"/>
                </a:solidFill>
              </a:rPr>
              <a:t>een</a:t>
            </a:r>
            <a:r>
              <a:rPr lang="en-US" dirty="0">
                <a:solidFill>
                  <a:srgbClr val="000000"/>
                </a:solidFill>
              </a:rPr>
              <a:t> </a:t>
            </a:r>
            <a:r>
              <a:rPr lang="en-US" dirty="0" err="1">
                <a:solidFill>
                  <a:srgbClr val="000000"/>
                </a:solidFill>
              </a:rPr>
              <a:t>deel</a:t>
            </a:r>
            <a:r>
              <a:rPr lang="en-US" dirty="0">
                <a:solidFill>
                  <a:srgbClr val="000000"/>
                </a:solidFill>
              </a:rPr>
              <a:t> van de Afrikaners. Het was de term die de </a:t>
            </a:r>
            <a:r>
              <a:rPr lang="en-US" dirty="0" err="1">
                <a:solidFill>
                  <a:srgbClr val="000000"/>
                </a:solidFill>
              </a:rPr>
              <a:t>Britse</a:t>
            </a:r>
            <a:r>
              <a:rPr lang="en-US" dirty="0">
                <a:solidFill>
                  <a:srgbClr val="000000"/>
                </a:solidFill>
              </a:rPr>
              <a:t> </a:t>
            </a:r>
            <a:r>
              <a:rPr lang="en-US" dirty="0" err="1">
                <a:solidFill>
                  <a:srgbClr val="000000"/>
                </a:solidFill>
              </a:rPr>
              <a:t>kolonisten</a:t>
            </a:r>
            <a:r>
              <a:rPr lang="en-US" dirty="0">
                <a:solidFill>
                  <a:srgbClr val="000000"/>
                </a:solidFill>
              </a:rPr>
              <a:t> in de 19de </a:t>
            </a:r>
            <a:r>
              <a:rPr lang="en-US" dirty="0" err="1">
                <a:solidFill>
                  <a:srgbClr val="000000"/>
                </a:solidFill>
              </a:rPr>
              <a:t>en</a:t>
            </a:r>
            <a:r>
              <a:rPr lang="en-US" dirty="0">
                <a:solidFill>
                  <a:srgbClr val="000000"/>
                </a:solidFill>
              </a:rPr>
              <a:t> 20ste </a:t>
            </a:r>
            <a:r>
              <a:rPr lang="en-US" dirty="0" err="1">
                <a:solidFill>
                  <a:srgbClr val="000000"/>
                </a:solidFill>
              </a:rPr>
              <a:t>eeuw</a:t>
            </a:r>
            <a:r>
              <a:rPr lang="en-US" dirty="0">
                <a:solidFill>
                  <a:srgbClr val="000000"/>
                </a:solidFill>
              </a:rPr>
              <a:t> </a:t>
            </a:r>
            <a:r>
              <a:rPr lang="en-US" dirty="0" err="1">
                <a:solidFill>
                  <a:srgbClr val="000000"/>
                </a:solidFill>
              </a:rPr>
              <a:t>gebruikten</a:t>
            </a:r>
            <a:r>
              <a:rPr lang="en-US" dirty="0">
                <a:solidFill>
                  <a:srgbClr val="000000"/>
                </a:solidFill>
              </a:rPr>
              <a:t> </a:t>
            </a:r>
            <a:r>
              <a:rPr lang="en-US" dirty="0" err="1">
                <a:solidFill>
                  <a:srgbClr val="000000"/>
                </a:solidFill>
              </a:rPr>
              <a:t>voor</a:t>
            </a:r>
            <a:r>
              <a:rPr lang="en-US" dirty="0">
                <a:solidFill>
                  <a:srgbClr val="000000"/>
                </a:solidFill>
              </a:rPr>
              <a:t> de reeds in de </a:t>
            </a:r>
            <a:r>
              <a:rPr lang="en-US" dirty="0" err="1">
                <a:solidFill>
                  <a:srgbClr val="000000"/>
                </a:solidFill>
              </a:rPr>
              <a:t>kolonie</a:t>
            </a:r>
            <a:r>
              <a:rPr lang="en-US" dirty="0">
                <a:solidFill>
                  <a:srgbClr val="000000"/>
                </a:solidFill>
              </a:rPr>
              <a:t> </a:t>
            </a:r>
            <a:r>
              <a:rPr lang="en-US" dirty="0" err="1">
                <a:solidFill>
                  <a:srgbClr val="000000"/>
                </a:solidFill>
              </a:rPr>
              <a:t>gevestigde</a:t>
            </a:r>
            <a:r>
              <a:rPr lang="en-US" dirty="0">
                <a:solidFill>
                  <a:srgbClr val="000000"/>
                </a:solidFill>
              </a:rPr>
              <a:t> </a:t>
            </a:r>
            <a:r>
              <a:rPr lang="en-US" dirty="0" err="1">
                <a:solidFill>
                  <a:srgbClr val="000000"/>
                </a:solidFill>
              </a:rPr>
              <a:t>blanken</a:t>
            </a:r>
            <a:r>
              <a:rPr lang="en-US" dirty="0">
                <a:solidFill>
                  <a:srgbClr val="000000"/>
                </a:solidFill>
              </a:rPr>
              <a:t> </a:t>
            </a:r>
          </a:p>
          <a:p>
            <a:pPr>
              <a:lnSpc>
                <a:spcPct val="90000"/>
              </a:lnSpc>
              <a:spcAft>
                <a:spcPts val="600"/>
              </a:spcAft>
              <a:buClr>
                <a:schemeClr val="accent1"/>
              </a:buClr>
            </a:pPr>
            <a:endParaRPr lang="en-US" dirty="0">
              <a:solidFill>
                <a:srgbClr val="000000"/>
              </a:solidFill>
            </a:endParaRPr>
          </a:p>
        </p:txBody>
      </p:sp>
    </p:spTree>
    <p:extLst>
      <p:ext uri="{BB962C8B-B14F-4D97-AF65-F5344CB8AC3E}">
        <p14:creationId xmlns:p14="http://schemas.microsoft.com/office/powerpoint/2010/main" val="24393383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e">
  <a:themeElements>
    <a:clrScheme name="Integrale">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e">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e">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otalTime>240</TotalTime>
  <Words>1776</Words>
  <Application>Microsoft Office PowerPoint</Application>
  <PresentationFormat>Widescreen</PresentationFormat>
  <Paragraphs>220</Paragraphs>
  <Slides>32</Slides>
  <Notes>0</Notes>
  <HiddenSlides>0</HiddenSlides>
  <MMClips>1</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32</vt:i4>
      </vt:variant>
    </vt:vector>
  </HeadingPairs>
  <TitlesOfParts>
    <vt:vector size="40" baseType="lpstr">
      <vt:lpstr>Arial</vt:lpstr>
      <vt:lpstr>Calibri</vt:lpstr>
      <vt:lpstr>Trebuchet MS</vt:lpstr>
      <vt:lpstr>Tw Cen MT</vt:lpstr>
      <vt:lpstr>Tw Cen MT Condensed</vt:lpstr>
      <vt:lpstr>Wingdings</vt:lpstr>
      <vt:lpstr>Wingdings 3</vt:lpstr>
      <vt:lpstr>Integrale</vt:lpstr>
      <vt:lpstr>Presentazione standard di PowerPoint</vt:lpstr>
      <vt:lpstr>Wat weten wij over Zuid-Afrika?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(cool Afrikaans poem) Breyten Breytenbach </vt:lpstr>
      <vt:lpstr>Presentazione standard di PowerPoint</vt:lpstr>
      <vt:lpstr>Presentazione standard di PowerPoint</vt:lpstr>
      <vt:lpstr>Presentazione standard di PowerPoint</vt:lpstr>
      <vt:lpstr>Presentazione standard di PowerPoint</vt:lpstr>
      <vt:lpstr>EN NU DE TAAL! </vt:lpstr>
      <vt:lpstr>TWEE UITGANGSPUNTEN</vt:lpstr>
      <vt:lpstr>Fonologisch en morfologisch</vt:lpstr>
      <vt:lpstr>MORFOLOGIE </vt:lpstr>
      <vt:lpstr>ADJECTIEF </vt:lpstr>
      <vt:lpstr>Verkleinvormen</vt:lpstr>
      <vt:lpstr>Persoonlijke voornaamwoorden</vt:lpstr>
      <vt:lpstr>werkwoordstijden</vt:lpstr>
      <vt:lpstr>Exotische grammaticale constructies</vt:lpstr>
      <vt:lpstr>Exotische grammaticale constructies</vt:lpstr>
      <vt:lpstr>Woordenschat</vt:lpstr>
      <vt:lpstr>VALSE VRIENDEN</vt:lpstr>
      <vt:lpstr>Nog wat clusteringen </vt:lpstr>
      <vt:lpstr>Korte zinnen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Paola Gentile</dc:creator>
  <cp:lastModifiedBy>Paola Gentile</cp:lastModifiedBy>
  <cp:revision>30</cp:revision>
  <dcterms:created xsi:type="dcterms:W3CDTF">2023-11-15T11:32:48Z</dcterms:created>
  <dcterms:modified xsi:type="dcterms:W3CDTF">2023-11-15T15:33:04Z</dcterms:modified>
</cp:coreProperties>
</file>