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252" r:id="rId1"/>
  </p:sldMasterIdLst>
  <p:notesMasterIdLst>
    <p:notesMasterId r:id="rId25"/>
  </p:notesMasterIdLst>
  <p:sldIdLst>
    <p:sldId id="317" r:id="rId2"/>
    <p:sldId id="319" r:id="rId3"/>
    <p:sldId id="318" r:id="rId4"/>
    <p:sldId id="333" r:id="rId5"/>
    <p:sldId id="324" r:id="rId6"/>
    <p:sldId id="365" r:id="rId7"/>
    <p:sldId id="366" r:id="rId8"/>
    <p:sldId id="327" r:id="rId9"/>
    <p:sldId id="326" r:id="rId10"/>
    <p:sldId id="349" r:id="rId11"/>
    <p:sldId id="380" r:id="rId12"/>
    <p:sldId id="321" r:id="rId13"/>
    <p:sldId id="279" r:id="rId14"/>
    <p:sldId id="320" r:id="rId15"/>
    <p:sldId id="325" r:id="rId16"/>
    <p:sldId id="375" r:id="rId17"/>
    <p:sldId id="374" r:id="rId18"/>
    <p:sldId id="372" r:id="rId19"/>
    <p:sldId id="371" r:id="rId20"/>
    <p:sldId id="376" r:id="rId21"/>
    <p:sldId id="370" r:id="rId22"/>
    <p:sldId id="369" r:id="rId23"/>
    <p:sldId id="337" r:id="rId2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6969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558"/>
  </p:normalViewPr>
  <p:slideViewPr>
    <p:cSldViewPr>
      <p:cViewPr varScale="1">
        <p:scale>
          <a:sx n="121" d="100"/>
          <a:sy n="121" d="100"/>
        </p:scale>
        <p:origin x="1904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>
              <a:cs typeface="Eurostile" charset="0"/>
            </a:endParaRPr>
          </a:p>
        </p:txBody>
      </p:sp>
      <p:sp>
        <p:nvSpPr>
          <p:cNvPr id="1331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0625" y="877888"/>
            <a:ext cx="446881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35513" cy="3506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073245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143125" y="693738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it-IT" sz="1800">
              <a:cs typeface="Eurostile" charset="0"/>
            </a:endParaRPr>
          </a:p>
        </p:txBody>
      </p:sp>
      <p:sp>
        <p:nvSpPr>
          <p:cNvPr id="1741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459" y="959313"/>
            <a:ext cx="5760741" cy="257189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5459" y="3531205"/>
            <a:ext cx="5760741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5459" y="329308"/>
            <a:ext cx="3392144" cy="309201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6200" y="131730"/>
            <a:ext cx="802005" cy="503578"/>
          </a:xfrm>
        </p:spPr>
        <p:txBody>
          <a:bodyPr/>
          <a:lstStyle/>
          <a:p>
            <a:pPr>
              <a:defRPr/>
            </a:pPr>
            <a:fld id="{6E996707-7448-D849-961B-DEA7BF63C15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97515"/>
      </p:ext>
    </p:extLst>
  </p:cSld>
  <p:clrMapOvr>
    <a:masterClrMapping/>
  </p:clrMapOvr>
  <p:transition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9B528A-1C01-BC48-B166-E900B3BF294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2721035"/>
      </p:ext>
    </p:extLst>
  </p:cSld>
  <p:clrMapOvr>
    <a:masterClrMapping/>
  </p:clrMapOvr>
  <p:transition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6447" y="796298"/>
            <a:ext cx="1103027" cy="466256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1910" y="796298"/>
            <a:ext cx="5301095" cy="466256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59215" b="36435"/>
          <a:stretch/>
        </p:blipFill>
        <p:spPr>
          <a:xfrm rot="5400000">
            <a:off x="5605390" y="3050294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095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72A3D6-0AD5-AE42-8A90-E8726E01A75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895069"/>
      </p:ext>
    </p:extLst>
  </p:cSld>
  <p:clrMapOvr>
    <a:masterClrMapping/>
  </p:clrMapOvr>
  <p:transition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59" y="1756130"/>
            <a:ext cx="5764142" cy="2050066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5460" y="3806196"/>
            <a:ext cx="576414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56ED06-3402-5A40-8717-31A809032F5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456267"/>
      </p:ext>
    </p:extLst>
  </p:cSld>
  <p:clrMapOvr>
    <a:masterClrMapping/>
  </p:clrMapOvr>
  <p:transition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59" y="959314"/>
            <a:ext cx="6564015" cy="104411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5459" y="2172548"/>
            <a:ext cx="3125871" cy="3278948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3822" y="2172548"/>
            <a:ext cx="3125652" cy="3278947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66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652" y="959903"/>
            <a:ext cx="6571344" cy="10446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8131" y="2169094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8131" y="2973815"/>
            <a:ext cx="3125766" cy="249166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3822" y="2172548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63822" y="2971035"/>
            <a:ext cx="3125652" cy="2484985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1B29E-2EA3-CA43-A915-855499626C6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656028"/>
      </p:ext>
    </p:extLst>
  </p:cSld>
  <p:clrMapOvr>
    <a:masterClrMapping/>
  </p:clrMapOvr>
  <p:transition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D1EE3D-6460-2947-B563-1A0B58FB512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715964"/>
      </p:ext>
    </p:extLst>
  </p:cSld>
  <p:clrMapOvr>
    <a:masterClrMapping/>
  </p:clrMapOvr>
  <p:transition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33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041" y="959313"/>
            <a:ext cx="2425950" cy="224205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877" y="960890"/>
            <a:ext cx="3828178" cy="4496910"/>
          </a:xfrm>
        </p:spPr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041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3F4FEB-F566-AC4C-9CA3-63B7C920FE7A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42454" b="36435"/>
          <a:stretch/>
        </p:blipFill>
        <p:spPr>
          <a:xfrm>
            <a:off x="1125460" y="643464"/>
            <a:ext cx="6574536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713752"/>
      </p:ext>
    </p:extLst>
  </p:cSld>
  <p:clrMapOvr>
    <a:masterClrMapping/>
  </p:clrMapOvr>
  <p:transition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96501" y="482171"/>
            <a:ext cx="3511387" cy="5149101"/>
            <a:chOff x="4996501" y="482171"/>
            <a:chExt cx="3511387" cy="5149101"/>
          </a:xfrm>
        </p:grpSpPr>
        <p:sp>
          <p:nvSpPr>
            <p:cNvPr id="14" name="Rectangle 13"/>
            <p:cNvSpPr/>
            <p:nvPr/>
          </p:nvSpPr>
          <p:spPr>
            <a:xfrm>
              <a:off x="4996501" y="482171"/>
              <a:ext cx="3511387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312152" y="812506"/>
              <a:ext cx="2883013" cy="447936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077" y="1129512"/>
            <a:ext cx="3386166" cy="1918487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1420" y="3057166"/>
            <a:ext cx="3390817" cy="209256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4592" y="5469857"/>
            <a:ext cx="3393977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459" y="318641"/>
            <a:ext cx="2601032" cy="320931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26491" y="131730"/>
            <a:ext cx="795746" cy="503578"/>
          </a:xfrm>
        </p:spPr>
        <p:txBody>
          <a:bodyPr/>
          <a:lstStyle/>
          <a:p>
            <a:pPr>
              <a:defRPr/>
            </a:pPr>
            <a:fld id="{6544E908-08ED-204D-BE82-3AD80D5AE81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r="70363" b="36435"/>
          <a:stretch/>
        </p:blipFill>
        <p:spPr>
          <a:xfrm>
            <a:off x="1125460" y="643464"/>
            <a:ext cx="339242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3219367"/>
      </p:ext>
    </p:extLst>
  </p:cSld>
  <p:clrMapOvr>
    <a:masterClrMapping/>
  </p:clrMapOvr>
  <p:transition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854"/>
            <a:ext cx="9144000" cy="7429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/>
          <p:cNvCxnSpPr/>
          <p:nvPr/>
        </p:nvCxnSpPr>
        <p:spPr>
          <a:xfrm>
            <a:off x="0" y="6121005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28684" y="956172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8684" y="2167385"/>
            <a:ext cx="6571343" cy="3288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21309" y="330371"/>
            <a:ext cx="2368292" cy="3049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8684" y="329308"/>
            <a:ext cx="3388498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3728" y="131730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6A3F5A47-944D-CC4A-8438-B02393E284D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778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</p:sldLayoutIdLst>
  <p:transition>
    <p:wheel spokes="2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E1F8kgFG0W8" TargetMode="Externa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4" name="Rectangle 14343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0" name="Picture 14339" descr="Un gruppo di figure stilizzate di legno colorate">
            <a:extLst>
              <a:ext uri="{FF2B5EF4-FFF2-40B4-BE49-F238E27FC236}">
                <a16:creationId xmlns:a16="http://schemas.microsoft.com/office/drawing/2014/main" id="{24C75151-BB3F-1CEE-4646-4D12B9ACF2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14346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348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350" name="Rectangle 14349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lIns="0" tIns="0" rIns="0" bIns="0" anchor="ctr">
            <a:norm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7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COSTRUZIONI DEL SÉ E DELL'ALTRO</a:t>
            </a:r>
          </a:p>
        </p:txBody>
      </p:sp>
      <p:pic>
        <p:nvPicPr>
          <p:cNvPr id="14352" name="Picture 14351">
            <a:extLst>
              <a:ext uri="{FF2B5EF4-FFF2-40B4-BE49-F238E27FC236}">
                <a16:creationId xmlns:a16="http://schemas.microsoft.com/office/drawing/2014/main" id="{B7438D12-0AE8-484F-B876-9E855987D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t="474" r="66353" b="36564"/>
          <a:stretch/>
        </p:blipFill>
        <p:spPr>
          <a:xfrm rot="16200000">
            <a:off x="1570477" y="3485007"/>
            <a:ext cx="3849624" cy="116586"/>
          </a:xfrm>
          <a:prstGeom prst="rect">
            <a:avLst/>
          </a:prstGeom>
          <a:noFill/>
          <a:ln>
            <a:noFill/>
          </a:ln>
        </p:spPr>
      </p:pic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lIns="0" tIns="0" rIns="0" bIns="0" anchor="ctr">
            <a:normAutofit/>
          </a:bodyPr>
          <a:lstStyle/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Nascita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–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ciclo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della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vita /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morte</a:t>
            </a:r>
            <a:endParaRPr lang="en-GB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Appartenenza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condivisione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di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modelli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culturali</a:t>
            </a:r>
            <a:endParaRPr lang="en-GB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Concetto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di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individuo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/ persona</a:t>
            </a:r>
          </a:p>
          <a:p>
            <a:pPr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Identità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/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</a:t>
            </a:r>
            <a:endParaRPr lang="en-GB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Cfr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.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Bioetica</a:t>
            </a:r>
            <a:endParaRPr lang="en-GB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4354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24582">
            <a:extLst>
              <a:ext uri="{FF2B5EF4-FFF2-40B4-BE49-F238E27FC236}">
                <a16:creationId xmlns:a16="http://schemas.microsoft.com/office/drawing/2014/main" id="{6C4AC067-D504-471C-8EA7-D3CB990B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9144000" cy="742950"/>
          </a:xfrm>
          <a:prstGeom prst="rect">
            <a:avLst/>
          </a:prstGeom>
        </p:spPr>
      </p:pic>
      <p:sp>
        <p:nvSpPr>
          <p:cNvPr id="24585" name="Rectangle 24584">
            <a:extLst>
              <a:ext uri="{FF2B5EF4-FFF2-40B4-BE49-F238E27FC236}">
                <a16:creationId xmlns:a16="http://schemas.microsoft.com/office/drawing/2014/main" id="{C5725D68-8A0E-415C-AF7F-3771B66B9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24587" name="Straight Connector 24586">
            <a:extLst>
              <a:ext uri="{FF2B5EF4-FFF2-40B4-BE49-F238E27FC236}">
                <a16:creationId xmlns:a16="http://schemas.microsoft.com/office/drawing/2014/main" id="{6BE714B4-F36E-4926-93B3-190E5EC13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9" name="Picture 24588">
            <a:extLst>
              <a:ext uri="{FF2B5EF4-FFF2-40B4-BE49-F238E27FC236}">
                <a16:creationId xmlns:a16="http://schemas.microsoft.com/office/drawing/2014/main" id="{6C6CF9F7-5642-4F7B-8A15-C78EA0AB9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8" name="Segnaposto contenuto 3" descr="burqabikini.png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9143751" cy="6857990"/>
          </a:xfrm>
          <a:prstGeom prst="rect">
            <a:avLst/>
          </a:prstGeom>
        </p:spPr>
      </p:pic>
      <p:sp>
        <p:nvSpPr>
          <p:cNvPr id="24591" name="Rectangle 24590">
            <a:extLst>
              <a:ext uri="{FF2B5EF4-FFF2-40B4-BE49-F238E27FC236}">
                <a16:creationId xmlns:a16="http://schemas.microsoft.com/office/drawing/2014/main" id="{5CE1FC6C-751F-472D-8863-A8B1B8716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839" y="4754483"/>
            <a:ext cx="4207985" cy="160133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7" name="Titolo 1"/>
          <p:cNvSpPr>
            <a:spLocks noGrp="1"/>
          </p:cNvSpPr>
          <p:nvPr>
            <p:ph type="title"/>
          </p:nvPr>
        </p:nvSpPr>
        <p:spPr>
          <a:xfrm>
            <a:off x="605634" y="5239131"/>
            <a:ext cx="3959617" cy="9600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3000">
                <a:solidFill>
                  <a:srgbClr val="FFFFFE"/>
                </a:solidFill>
              </a:rPr>
              <a:t>Il corpo delle donne</a:t>
            </a:r>
          </a:p>
        </p:txBody>
      </p:sp>
      <p:pic>
        <p:nvPicPr>
          <p:cNvPr id="24593" name="Picture 24592">
            <a:extLst>
              <a:ext uri="{FF2B5EF4-FFF2-40B4-BE49-F238E27FC236}">
                <a16:creationId xmlns:a16="http://schemas.microsoft.com/office/drawing/2014/main" id="{44CD46F4-E248-476E-A118-0888CF77E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t="474" r="53440" b="36564"/>
          <a:stretch/>
        </p:blipFill>
        <p:spPr>
          <a:xfrm>
            <a:off x="580231" y="4920257"/>
            <a:ext cx="3991356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heel spokes="2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936B27-55B0-A34F-A8E5-964FCFBA2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649594-20A2-4841-BC4B-2E7FEEA3D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467CCFD-5C71-0346-9BB5-4C154A7DD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92696"/>
            <a:ext cx="7996135" cy="454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80089"/>
      </p:ext>
    </p:extLst>
  </p:cSld>
  <p:clrMapOvr>
    <a:masterClrMapping/>
  </p:clrMapOvr>
  <p:transition>
    <p:wheel spokes="2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CA2550-42A4-924A-B988-EC021B6B5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D46656-0A6B-9A45-9C43-55674D5814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ransition>
    <p:wheel spokes="2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Incorporazione - antropopoiesi</a:t>
            </a:r>
          </a:p>
        </p:txBody>
      </p:sp>
      <p:pic>
        <p:nvPicPr>
          <p:cNvPr id="26627" name="Segnaposto contenuto 5" descr="body-piercing-exampl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902" y="1621212"/>
            <a:ext cx="3277928" cy="4381499"/>
          </a:xfrm>
        </p:spPr>
      </p:pic>
      <p:pic>
        <p:nvPicPr>
          <p:cNvPr id="26626" name="Picture 3" descr="captureEti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51000"/>
            <a:ext cx="32893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/>
          <p:cNvSpPr>
            <a:spLocks noGrp="1"/>
          </p:cNvSpPr>
          <p:nvPr>
            <p:ph type="title"/>
          </p:nvPr>
        </p:nvSpPr>
        <p:spPr>
          <a:xfrm>
            <a:off x="2204913" y="916781"/>
            <a:ext cx="4410199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Corpo come messa in scena del Sè</a:t>
            </a:r>
            <a:endParaRPr lang="it-IT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0" name="Segnaposto contenuto 3" descr="tatuaggi_angelina_jolie_schiena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369" r="-65369"/>
          <a:stretch>
            <a:fillRect/>
          </a:stretch>
        </p:blipFill>
        <p:spPr>
          <a:xfrm>
            <a:off x="-2412776" y="2109787"/>
            <a:ext cx="8610600" cy="4748213"/>
          </a:xfrm>
        </p:spPr>
      </p:pic>
      <p:pic>
        <p:nvPicPr>
          <p:cNvPr id="27651" name="Immagine 5" descr="O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2492896"/>
            <a:ext cx="5159607" cy="357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2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emozioni</a:t>
            </a:r>
          </a:p>
        </p:txBody>
      </p:sp>
      <p:pic>
        <p:nvPicPr>
          <p:cNvPr id="30722" name="Segnaposto contenuto 3" descr="leggere-le-emozioni-è-un-fatto-di-cultura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41" r="-7541"/>
          <a:stretch>
            <a:fillRect/>
          </a:stretch>
        </p:blipFill>
        <p:spPr>
          <a:xfrm>
            <a:off x="0" y="1676400"/>
            <a:ext cx="5602288" cy="3375025"/>
          </a:xfrm>
        </p:spPr>
      </p:pic>
      <p:pic>
        <p:nvPicPr>
          <p:cNvPr id="30723" name="Immagine 4" descr="facs-ekm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6426" y="1772816"/>
            <a:ext cx="3249862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4"/>
          <p:cNvSpPr txBox="1">
            <a:spLocks noChangeArrowheads="1"/>
          </p:cNvSpPr>
          <p:nvPr/>
        </p:nvSpPr>
        <p:spPr bwMode="auto">
          <a:xfrm>
            <a:off x="1115899" y="5448596"/>
            <a:ext cx="426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dirty="0"/>
              <a:t>Cognizioni di un Io corporeo,</a:t>
            </a:r>
          </a:p>
          <a:p>
            <a:pPr eaLnBrk="1" hangingPunct="1"/>
            <a:r>
              <a:rPr lang="it-IT" sz="1800" dirty="0"/>
              <a:t>Pensieri incorporati</a:t>
            </a:r>
          </a:p>
        </p:txBody>
      </p:sp>
    </p:spTree>
  </p:cSld>
  <p:clrMapOvr>
    <a:masterClrMapping/>
  </p:clrMapOvr>
  <p:transition>
    <p:wheel spokes="2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olo 1"/>
          <p:cNvSpPr>
            <a:spLocks noGrp="1"/>
          </p:cNvSpPr>
          <p:nvPr>
            <p:ph type="title"/>
          </p:nvPr>
        </p:nvSpPr>
        <p:spPr>
          <a:xfrm>
            <a:off x="1042498" y="188640"/>
            <a:ext cx="6571343" cy="1049235"/>
          </a:xfrm>
        </p:spPr>
        <p:txBody>
          <a:bodyPr/>
          <a:lstStyle/>
          <a:p>
            <a:pPr eaLnBrk="1" hangingPunct="1"/>
            <a:r>
              <a:rPr lang="it-IT" dirty="0">
                <a:latin typeface="Rockwell" charset="0"/>
              </a:rPr>
              <a:t>Come stai? </a:t>
            </a:r>
          </a:p>
        </p:txBody>
      </p:sp>
      <p:pic>
        <p:nvPicPr>
          <p:cNvPr id="77826" name="Segnaposto contenuto 5" descr="Pain-Face-Scale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831" b="-13831"/>
          <a:stretch>
            <a:fillRect/>
          </a:stretch>
        </p:blipFill>
        <p:spPr>
          <a:xfrm>
            <a:off x="1547664" y="713257"/>
            <a:ext cx="5561012" cy="3049587"/>
          </a:xfrm>
        </p:spPr>
      </p:pic>
      <p:pic>
        <p:nvPicPr>
          <p:cNvPr id="77827" name="Immagine 6" descr="inde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3429000"/>
            <a:ext cx="5561012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116494"/>
      </p:ext>
    </p:extLst>
  </p:cSld>
  <p:clrMapOvr>
    <a:masterClrMapping/>
  </p:clrMapOvr>
  <p:transition>
    <p:wheel spokes="2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Tw Cen MT" charset="0"/>
              </a:rPr>
              <a:t>Salute/malattia</a:t>
            </a:r>
          </a:p>
        </p:txBody>
      </p:sp>
      <p:sp>
        <p:nvSpPr>
          <p:cNvPr id="31748" name="Segnaposto testo 4"/>
          <p:cNvSpPr>
            <a:spLocks noGrp="1"/>
          </p:cNvSpPr>
          <p:nvPr>
            <p:ph type="body" idx="1"/>
          </p:nvPr>
        </p:nvSpPr>
        <p:spPr>
          <a:xfrm>
            <a:off x="496888" y="2070100"/>
            <a:ext cx="3657600" cy="32385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>
                <a:latin typeface="Tw Cen MT" charset="0"/>
                <a:ea typeface="+mn-ea"/>
                <a:cs typeface="+mn-cs"/>
              </a:rPr>
              <a:t>ILLNESS</a:t>
            </a:r>
          </a:p>
        </p:txBody>
      </p:sp>
      <p:sp>
        <p:nvSpPr>
          <p:cNvPr id="56322" name="Segnaposto contenuto 5"/>
          <p:cNvSpPr>
            <a:spLocks noGrp="1"/>
          </p:cNvSpPr>
          <p:nvPr>
            <p:ph sz="half" idx="2"/>
          </p:nvPr>
        </p:nvSpPr>
        <p:spPr>
          <a:xfrm>
            <a:off x="496888" y="2447925"/>
            <a:ext cx="3657600" cy="367823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it-IT" dirty="0">
                <a:latin typeface="Tw Cen MT" charset="0"/>
              </a:rPr>
              <a:t>Ciò che il paziente sente quando va dal dottore</a:t>
            </a:r>
          </a:p>
          <a:p>
            <a:pPr eaLnBrk="1" hangingPunct="1">
              <a:defRPr/>
            </a:pPr>
            <a:r>
              <a:rPr lang="it-IT" dirty="0">
                <a:latin typeface="Tw Cen MT" charset="0"/>
              </a:rPr>
              <a:t>Emozioni, pensieri e comportamenti correlati all’essere ammalato</a:t>
            </a:r>
          </a:p>
          <a:p>
            <a:pPr eaLnBrk="1" hangingPunct="1">
              <a:defRPr/>
            </a:pPr>
            <a:endParaRPr lang="it-IT" dirty="0">
              <a:latin typeface="Tw Cen MT" charset="0"/>
            </a:endParaRPr>
          </a:p>
          <a:p>
            <a:pPr eaLnBrk="1" hangingPunct="1">
              <a:defRPr/>
            </a:pPr>
            <a:endParaRPr lang="it-IT" dirty="0">
              <a:latin typeface="Tw Cen MT" charset="0"/>
            </a:endParaRPr>
          </a:p>
          <a:p>
            <a:pPr eaLnBrk="1" hangingPunct="1">
              <a:defRPr/>
            </a:pPr>
            <a:endParaRPr lang="it-IT" dirty="0">
              <a:latin typeface="Tw Cen MT" charset="0"/>
            </a:endParaRPr>
          </a:p>
          <a:p>
            <a:pPr eaLnBrk="1" hangingPunct="1">
              <a:defRPr/>
            </a:pPr>
            <a:r>
              <a:rPr lang="it-IT" dirty="0">
                <a:latin typeface="Tw Cen MT" charset="0"/>
              </a:rPr>
              <a:t>SICKNESS: ruolo sociale dell’ammalato</a:t>
            </a: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3"/>
          </p:nvPr>
        </p:nvSpPr>
        <p:spPr>
          <a:xfrm>
            <a:off x="4400550" y="2070100"/>
            <a:ext cx="3657600" cy="323850"/>
          </a:xfrm>
        </p:spPr>
        <p:txBody>
          <a:bodyPr rtlCol="0">
            <a:normAutofit fontScale="77500" lnSpcReduction="20000"/>
          </a:bodyPr>
          <a:lstStyle/>
          <a:p>
            <a:pPr>
              <a:defRPr/>
            </a:pPr>
            <a:r>
              <a:rPr lang="it-IT" dirty="0">
                <a:latin typeface="Tw Cen MT" charset="0"/>
              </a:rPr>
              <a:t>DISEASE</a:t>
            </a:r>
          </a:p>
        </p:txBody>
      </p:sp>
      <p:sp>
        <p:nvSpPr>
          <p:cNvPr id="75779" name="Segnaposto contenuto 7"/>
          <p:cNvSpPr>
            <a:spLocks noGrp="1"/>
          </p:cNvSpPr>
          <p:nvPr>
            <p:ph sz="quarter" idx="4"/>
          </p:nvPr>
        </p:nvSpPr>
        <p:spPr>
          <a:xfrm>
            <a:off x="4572000" y="2420888"/>
            <a:ext cx="3657600" cy="367823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it-IT" dirty="0">
                <a:latin typeface="Tw Cen MT" charset="0"/>
              </a:rPr>
              <a:t>Ciò che ha quando torna torna a casa dall’ambulatorio</a:t>
            </a:r>
          </a:p>
          <a:p>
            <a:pPr eaLnBrk="1" hangingPunct="1"/>
            <a:r>
              <a:rPr lang="it-IT" dirty="0">
                <a:latin typeface="Tw Cen MT" charset="0"/>
              </a:rPr>
              <a:t>Malattia medica, nosografia ufficiale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860032" y="566124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DIALOGO TRANSCULTURALE 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818944343"/>
      </p:ext>
    </p:extLst>
  </p:cSld>
  <p:clrMapOvr>
    <a:masterClrMapping/>
  </p:clrMapOvr>
  <p:transition>
    <p:wheel spokes="2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735" name="Rectangle 73734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731" name="Picture 73730" descr="Radiografia di un cervello umano in una clinica neurologica">
            <a:extLst>
              <a:ext uri="{FF2B5EF4-FFF2-40B4-BE49-F238E27FC236}">
                <a16:creationId xmlns:a16="http://schemas.microsoft.com/office/drawing/2014/main" id="{9894AD5A-50C1-6519-427F-DA289E9A4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73737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3739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741" name="Rectangle 73740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3729" name="Titolo 1"/>
          <p:cNvSpPr>
            <a:spLocks noGrp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>
                <a:latin typeface="Rockwell" charset="0"/>
              </a:rPr>
              <a:t>Prospettiva biomedica</a:t>
            </a:r>
          </a:p>
        </p:txBody>
      </p:sp>
      <p:cxnSp>
        <p:nvCxnSpPr>
          <p:cNvPr id="73743" name="Straight Connector 73742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rtlCol="0" anchor="ctr">
            <a:normAutofit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600">
                <a:ea typeface="+mn-ea"/>
                <a:cs typeface="+mn-cs"/>
              </a:rPr>
              <a:t>Le malattie sono ENTITA’ BIOLOGICHE O FISIO-PSICOLOGICHE causate da lesioni traumatiche o da disfunzioni organiche. 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>
                <a:ea typeface="+mn-ea"/>
                <a:cs typeface="+mn-cs"/>
              </a:rPr>
              <a:t>Queste ultime producono ‘segni’ o anomalie fisiologiche che possono essere MISURATE tramite procedure cliniche di laboratorio; 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>
                <a:ea typeface="+mn-ea"/>
                <a:cs typeface="+mn-cs"/>
              </a:rPr>
              <a:t>Producono inoltre ‘sintomi’ cioè espressioni dell’esperienza di sofferenza, linguisticamente comunicate dai ‘pazienti’. 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>
                <a:ea typeface="+mn-ea"/>
                <a:cs typeface="+mn-cs"/>
              </a:rPr>
              <a:t>Byron </a:t>
            </a:r>
            <a:r>
              <a:rPr lang="it-IT" sz="1600" err="1">
                <a:ea typeface="+mn-ea"/>
                <a:cs typeface="+mn-cs"/>
              </a:rPr>
              <a:t>Good</a:t>
            </a:r>
            <a:r>
              <a:rPr lang="it-IT" sz="1600">
                <a:ea typeface="+mn-ea"/>
                <a:cs typeface="+mn-cs"/>
              </a:rPr>
              <a:t>, </a:t>
            </a:r>
            <a:r>
              <a:rPr lang="it-IT" sz="1600" i="1">
                <a:ea typeface="+mn-ea"/>
                <a:cs typeface="+mn-cs"/>
              </a:rPr>
              <a:t>Medicine, </a:t>
            </a:r>
            <a:r>
              <a:rPr lang="it-IT" sz="1600" i="1" err="1">
                <a:ea typeface="+mn-ea"/>
                <a:cs typeface="+mn-cs"/>
              </a:rPr>
              <a:t>Rationality</a:t>
            </a:r>
            <a:r>
              <a:rPr lang="it-IT" sz="1600" i="1">
                <a:ea typeface="+mn-ea"/>
                <a:cs typeface="+mn-cs"/>
              </a:rPr>
              <a:t> and Experience: An </a:t>
            </a:r>
            <a:r>
              <a:rPr lang="it-IT" sz="1600" i="1" err="1">
                <a:ea typeface="+mn-ea"/>
                <a:cs typeface="+mn-cs"/>
              </a:rPr>
              <a:t>Anthropological</a:t>
            </a:r>
            <a:r>
              <a:rPr lang="it-IT" sz="1600" i="1">
                <a:ea typeface="+mn-ea"/>
                <a:cs typeface="+mn-cs"/>
              </a:rPr>
              <a:t> </a:t>
            </a:r>
            <a:r>
              <a:rPr lang="it-IT" sz="1600" i="1" err="1">
                <a:ea typeface="+mn-ea"/>
                <a:cs typeface="+mn-cs"/>
              </a:rPr>
              <a:t>Perspective</a:t>
            </a:r>
            <a:r>
              <a:rPr lang="it-IT" sz="1600">
                <a:ea typeface="+mn-ea"/>
                <a:cs typeface="+mn-cs"/>
              </a:rPr>
              <a:t>, (</a:t>
            </a:r>
            <a:r>
              <a:rPr lang="it-IT" sz="1600" i="1">
                <a:ea typeface="+mn-ea"/>
                <a:cs typeface="+mn-cs"/>
              </a:rPr>
              <a:t>Narrare la malattia)</a:t>
            </a:r>
            <a:r>
              <a:rPr lang="it-IT" sz="1600">
                <a:ea typeface="+mn-ea"/>
                <a:cs typeface="+mn-cs"/>
              </a:rPr>
              <a:t> 1994</a:t>
            </a:r>
          </a:p>
        </p:txBody>
      </p:sp>
      <p:sp>
        <p:nvSpPr>
          <p:cNvPr id="73745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35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2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723" name="Rectangle 72710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724" name="Picture 72706" descr="Primo piano di blister di pillole non aperti">
            <a:extLst>
              <a:ext uri="{FF2B5EF4-FFF2-40B4-BE49-F238E27FC236}">
                <a16:creationId xmlns:a16="http://schemas.microsoft.com/office/drawing/2014/main" id="{0CE549DD-148D-0925-053A-587F3B445E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72725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2726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727" name="Rectangle 72716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2705" name="Titolo 1"/>
          <p:cNvSpPr>
            <a:spLocks noGrp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>
                <a:latin typeface="Rockwell" charset="0"/>
              </a:rPr>
              <a:t>Definizione OMS</a:t>
            </a:r>
          </a:p>
        </p:txBody>
      </p:sp>
      <p:cxnSp>
        <p:nvCxnSpPr>
          <p:cNvPr id="72728" name="Straight Connector 72718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rtlCol="0" anchor="ctr">
            <a:normAutofit/>
          </a:bodyPr>
          <a:lstStyle/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700">
                <a:ea typeface="+mn-ea"/>
                <a:cs typeface="+mn-cs"/>
              </a:rPr>
              <a:t>Il dolore è un’esperienza sensoriale ed emotiva spiacevole, associata ad un danno tissutale, potenziale o reale, o descritta in relazione a tale danno.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700">
                <a:ea typeface="+mn-ea"/>
                <a:cs typeface="+mn-cs"/>
              </a:rPr>
              <a:t>Dolore OGGETTIVATO 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700">
                <a:ea typeface="+mn-ea"/>
                <a:cs typeface="+mn-cs"/>
              </a:rPr>
              <a:t>Modalità di espressione al bisogno di assistenza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700">
                <a:ea typeface="+mn-ea"/>
                <a:cs typeface="+mn-cs"/>
              </a:rPr>
              <a:t>Dolore = sintomo 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700">
                <a:ea typeface="+mn-ea"/>
                <a:cs typeface="+mn-cs"/>
              </a:rPr>
              <a:t>Componente accessoria da eliminare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700">
                <a:ea typeface="+mn-ea"/>
                <a:cs typeface="+mn-cs"/>
              </a:rPr>
              <a:t>Analgesici e farmaci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sz="1700">
                <a:ea typeface="+mn-ea"/>
                <a:cs typeface="+mn-cs"/>
              </a:rPr>
              <a:t>Rischio del riduzionismo tecnicistico /performance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endParaRPr lang="it-IT" sz="1700">
              <a:ea typeface="+mn-ea"/>
              <a:cs typeface="+mn-cs"/>
            </a:endParaRP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Font typeface="Wingdings" pitchFamily="2" charset="2"/>
              <a:buChar char="n"/>
              <a:defRPr/>
            </a:pPr>
            <a:endParaRPr lang="it-IT" sz="1700">
              <a:ea typeface="+mn-ea"/>
              <a:cs typeface="+mn-cs"/>
            </a:endParaRPr>
          </a:p>
        </p:txBody>
      </p:sp>
      <p:sp>
        <p:nvSpPr>
          <p:cNvPr id="7272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53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2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404" name="Rectangle 16391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405" name="Picture 16387" descr="Un gruppo di figure stilizzate di legno colorate">
            <a:extLst>
              <a:ext uri="{FF2B5EF4-FFF2-40B4-BE49-F238E27FC236}">
                <a16:creationId xmlns:a16="http://schemas.microsoft.com/office/drawing/2014/main" id="{A4D157A5-F47E-CF1B-E4AF-13B25F2ADE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16406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6407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408" name="Rectangle 16397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lIns="90000" tIns="46800" rIns="90000" bIns="46800" anchor="ctr">
            <a:normAutofit/>
          </a:bodyPr>
          <a:lstStyle/>
          <a:p>
            <a:pPr eaLnBrk="1" hangingPunct="1">
              <a:buClr>
                <a:srgbClr val="FFCC66"/>
              </a:buClr>
              <a:buFont typeface="Comic Sans M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Alterità-identità</a:t>
            </a:r>
            <a:endParaRPr lang="en-GB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cxnSp>
        <p:nvCxnSpPr>
          <p:cNvPr id="16409" name="Straight Connector 16399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lIns="90000" tIns="46800" rIns="90000" bIns="46800" anchor="ctr">
            <a:normAutofit/>
          </a:bodyPr>
          <a:lstStyle/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Char char="•"/>
              <a:tabLst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È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il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senso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dell</a:t>
            </a:r>
            <a:r>
              <a:rPr lang="it-IT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’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rendere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possibile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il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formarsi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del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senso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di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identità</a:t>
            </a:r>
            <a:endParaRPr lang="en-GB" altLang="ja-JP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Char char="•"/>
              <a:tabLst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</a:t>
            </a:r>
            <a:r>
              <a:rPr lang="ja-JP" alt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’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viene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sperimentata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a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diversi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livelli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è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relativa</a:t>
            </a:r>
            <a:endParaRPr lang="en-GB" altLang="ja-JP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charset="0"/>
              <a:buChar char="•"/>
              <a:tabLst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il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passaggio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cruciale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è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quando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si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passa</a:t>
            </a:r>
            <a:r>
              <a:rPr 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dall</a:t>
            </a:r>
            <a:r>
              <a:rPr lang="ja-JP" altLang="en-GB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’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alterità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altLang="ja-JP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alla</a:t>
            </a:r>
            <a:r>
              <a:rPr lang="en-GB" altLang="ja-JP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DIFFERENZA </a:t>
            </a:r>
            <a:endParaRPr lang="en-GB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6410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Rockwell" charset="0"/>
            </a:endParaRPr>
          </a:p>
        </p:txBody>
      </p:sp>
      <p:pic>
        <p:nvPicPr>
          <p:cNvPr id="78850" name="Segnaposto contenuto 3" descr="1364207928482_dolore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46" t="-43764" b="-37994"/>
          <a:stretch>
            <a:fillRect/>
          </a:stretch>
        </p:blipFill>
        <p:spPr>
          <a:xfrm>
            <a:off x="339725" y="-344488"/>
            <a:ext cx="7556500" cy="3606801"/>
          </a:xfrm>
        </p:spPr>
      </p:pic>
      <p:pic>
        <p:nvPicPr>
          <p:cNvPr id="78851" name="Immagine 4" descr="1364207880717_dolo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788" y="3136900"/>
            <a:ext cx="7088187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785792"/>
      </p:ext>
    </p:extLst>
  </p:cSld>
  <p:clrMapOvr>
    <a:masterClrMapping/>
  </p:clrMapOvr>
  <p:transition>
    <p:wheel spokes="2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it-IT">
                <a:latin typeface="Rockwell" charset="0"/>
              </a:rPr>
              <a:t>Annullamento del dualismo tra fisiologia e coscienza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30716" y="2005407"/>
            <a:ext cx="7556500" cy="4144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Il dolore investe il rapporto con il mondo, non è solo lesione, ma è sofferenza, percepita da una griglia interpretativa propria di ciascun individuo.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Dolore = sensazione + emozione + percezione del mondo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Non esiste dolore ‘oggettivo’ 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Dolore ha riflessi nel rapporto della persona con il mondo e con gli altri.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n"/>
              <a:defRPr/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352396"/>
      </p:ext>
    </p:extLst>
  </p:cSld>
  <p:clrMapOvr>
    <a:masterClrMapping/>
  </p:clrMapOvr>
  <p:transition>
    <p:wheel spokes="2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652" name="Rectangle 69639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653" name="Picture 69635" descr="Primo piano di rete metallica">
            <a:extLst>
              <a:ext uri="{FF2B5EF4-FFF2-40B4-BE49-F238E27FC236}">
                <a16:creationId xmlns:a16="http://schemas.microsoft.com/office/drawing/2014/main" id="{61FD02B5-A4EA-FFD8-6B31-21D1C05D28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69654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9655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656" name="Rectangle 69645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9633" name="Titolo 1"/>
          <p:cNvSpPr>
            <a:spLocks noGrp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>
                <a:latin typeface="Rockwell" charset="0"/>
              </a:rPr>
              <a:t>Dolore = segnale di pericolo, minaccia</a:t>
            </a:r>
          </a:p>
        </p:txBody>
      </p:sp>
      <p:pic>
        <p:nvPicPr>
          <p:cNvPr id="69657" name="Picture 69647">
            <a:extLst>
              <a:ext uri="{FF2B5EF4-FFF2-40B4-BE49-F238E27FC236}">
                <a16:creationId xmlns:a16="http://schemas.microsoft.com/office/drawing/2014/main" id="{B7438D12-0AE8-484F-B876-9E855987D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t="474" r="66353" b="36564"/>
          <a:stretch/>
        </p:blipFill>
        <p:spPr>
          <a:xfrm rot="16200000">
            <a:off x="1570477" y="3485007"/>
            <a:ext cx="3849624" cy="116586"/>
          </a:xfrm>
          <a:prstGeom prst="rect">
            <a:avLst/>
          </a:prstGeom>
          <a:noFill/>
          <a:ln>
            <a:noFill/>
          </a:ln>
        </p:spPr>
      </p:pic>
      <p:sp>
        <p:nvSpPr>
          <p:cNvPr id="69634" name="Segnaposto contenuto 2"/>
          <p:cNvSpPr>
            <a:spLocks noGrp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anchor="ctr"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it-IT" sz="1900">
                <a:latin typeface="Rockwell" charset="0"/>
              </a:rPr>
              <a:t>Il dolore è lo scotto che paghiamo alla dimensione corporea dell’esistenza </a:t>
            </a:r>
          </a:p>
          <a:p>
            <a:pPr eaLnBrk="1" hangingPunct="1">
              <a:lnSpc>
                <a:spcPct val="110000"/>
              </a:lnSpc>
            </a:pPr>
            <a:r>
              <a:rPr lang="it-IT" sz="1900">
                <a:latin typeface="Rockwell" charset="0"/>
              </a:rPr>
              <a:t>Stentiamo però a rappresentarcelo come ‘nostro’, ambivalente rapporto</a:t>
            </a:r>
          </a:p>
          <a:p>
            <a:pPr eaLnBrk="1" hangingPunct="1">
              <a:lnSpc>
                <a:spcPct val="110000"/>
              </a:lnSpc>
            </a:pPr>
            <a:r>
              <a:rPr lang="it-IT" sz="1900">
                <a:latin typeface="Rockwell" charset="0"/>
              </a:rPr>
              <a:t>Paradosso: procura la sensazione di essere vivi, stabilisce un netto limite tra sé e il mondo. </a:t>
            </a:r>
          </a:p>
          <a:p>
            <a:pPr eaLnBrk="1" hangingPunct="1">
              <a:lnSpc>
                <a:spcPct val="110000"/>
              </a:lnSpc>
            </a:pPr>
            <a:r>
              <a:rPr lang="it-IT" sz="1900">
                <a:latin typeface="Rockwell" charset="0"/>
              </a:rPr>
              <a:t>L’individuo è ovunque il dolore ‘lo afferri’.</a:t>
            </a:r>
          </a:p>
          <a:p>
            <a:pPr eaLnBrk="1" hangingPunct="1">
              <a:lnSpc>
                <a:spcPct val="110000"/>
              </a:lnSpc>
            </a:pPr>
            <a:r>
              <a:rPr lang="it-IT" sz="1900">
                <a:latin typeface="Rockwell" charset="0"/>
              </a:rPr>
              <a:t>Società occidentale con dualismo corpo/spirito – dolore/sofferenza</a:t>
            </a:r>
          </a:p>
          <a:p>
            <a:pPr eaLnBrk="1" hangingPunct="1">
              <a:lnSpc>
                <a:spcPct val="110000"/>
              </a:lnSpc>
            </a:pPr>
            <a:endParaRPr lang="it-IT" sz="1900">
              <a:latin typeface="Rockwell" charset="0"/>
            </a:endParaRPr>
          </a:p>
        </p:txBody>
      </p:sp>
      <p:sp>
        <p:nvSpPr>
          <p:cNvPr id="69658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82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2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4" name="Rectangle 29703">
            <a:extLst>
              <a:ext uri="{FF2B5EF4-FFF2-40B4-BE49-F238E27FC236}">
                <a16:creationId xmlns:a16="http://schemas.microsoft.com/office/drawing/2014/main" id="{4B92518F-3454-456E-82E9-0FDE0CEC7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700" name="Picture 29699">
            <a:extLst>
              <a:ext uri="{FF2B5EF4-FFF2-40B4-BE49-F238E27FC236}">
                <a16:creationId xmlns:a16="http://schemas.microsoft.com/office/drawing/2014/main" id="{237892DF-F859-16CB-973C-54E171F6B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29706" name="Rectangle 29705">
            <a:extLst>
              <a:ext uri="{FF2B5EF4-FFF2-40B4-BE49-F238E27FC236}">
                <a16:creationId xmlns:a16="http://schemas.microsoft.com/office/drawing/2014/main" id="{944D1CC5-3F9D-4974-B770-5EDCFF589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7" name="Titolo 1"/>
          <p:cNvSpPr>
            <a:spLocks noGrp="1"/>
          </p:cNvSpPr>
          <p:nvPr>
            <p:ph type="title"/>
          </p:nvPr>
        </p:nvSpPr>
        <p:spPr>
          <a:xfrm>
            <a:off x="847702" y="953324"/>
            <a:ext cx="7202456" cy="1049235"/>
          </a:xfrm>
        </p:spPr>
        <p:txBody>
          <a:bodyPr>
            <a:normAutofit/>
          </a:bodyPr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Una sola morte?</a:t>
            </a:r>
          </a:p>
        </p:txBody>
      </p:sp>
      <p:pic>
        <p:nvPicPr>
          <p:cNvPr id="29708" name="Picture 29707">
            <a:extLst>
              <a:ext uri="{FF2B5EF4-FFF2-40B4-BE49-F238E27FC236}">
                <a16:creationId xmlns:a16="http://schemas.microsoft.com/office/drawing/2014/main" id="{985A9973-AB88-4BDA-8B44-A6F2304E5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9698" name="Segnaposto contenuto 2"/>
          <p:cNvSpPr>
            <a:spLocks noGrp="1"/>
          </p:cNvSpPr>
          <p:nvPr>
            <p:ph idx="1"/>
          </p:nvPr>
        </p:nvSpPr>
        <p:spPr>
          <a:xfrm>
            <a:off x="847702" y="2171769"/>
            <a:ext cx="7202456" cy="3294576"/>
          </a:xfrm>
        </p:spPr>
        <p:txBody>
          <a:bodyPr>
            <a:normAutofit/>
          </a:bodyPr>
          <a:lstStyle/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“Ci sono poche culture al di là della nostra nelle quali si crede che un individuo sia totalmente vivente o totalmente morto” (M. Bloch 1993)</a:t>
            </a:r>
          </a:p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Morte e cadavere sono ritualizzati , fase liminale di passaggio (Van Gennep)</a:t>
            </a:r>
          </a:p>
          <a:p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Concezione di ‘persona’ sociale/individuo unico</a:t>
            </a:r>
          </a:p>
          <a:p>
            <a:pPr>
              <a:buFont typeface="Wingdings" charset="0"/>
              <a:buNone/>
            </a:pPr>
            <a:r>
              <a:rPr lang="it-IT">
                <a:latin typeface="Tw Cen MT" charset="0"/>
                <a:ea typeface="ＭＳ Ｐゴシック" charset="0"/>
                <a:cs typeface="ＭＳ Ｐゴシック" charset="0"/>
              </a:rPr>
              <a:t>	Es. da individuo ad antenato / graduale isolamento</a:t>
            </a:r>
          </a:p>
          <a:p>
            <a:pPr>
              <a:buFont typeface="Wingdings" charset="0"/>
              <a:buNone/>
            </a:pPr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  <a:p>
            <a:endParaRPr lang="it-IT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710" name="Picture 29709">
            <a:extLst>
              <a:ext uri="{FF2B5EF4-FFF2-40B4-BE49-F238E27FC236}">
                <a16:creationId xmlns:a16="http://schemas.microsoft.com/office/drawing/2014/main" id="{72B88314-D4AA-4944-A4AE-9E9F34A15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9144000" cy="742950"/>
          </a:xfrm>
          <a:prstGeom prst="rect">
            <a:avLst/>
          </a:prstGeom>
        </p:spPr>
      </p:pic>
      <p:cxnSp>
        <p:nvCxnSpPr>
          <p:cNvPr id="29712" name="Straight Connector 29711">
            <a:extLst>
              <a:ext uri="{FF2B5EF4-FFF2-40B4-BE49-F238E27FC236}">
                <a16:creationId xmlns:a16="http://schemas.microsoft.com/office/drawing/2014/main" id="{34B1208A-2172-4708-A3B7-24501DED6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2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40" name="Rectangle 18439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6" name="Picture 18435" descr="Figure scolpite colorate di esseri umani">
            <a:extLst>
              <a:ext uri="{FF2B5EF4-FFF2-40B4-BE49-F238E27FC236}">
                <a16:creationId xmlns:a16="http://schemas.microsoft.com/office/drawing/2014/main" id="{FD80DCA0-086E-8C4A-5F9F-CB9018CA37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18442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8444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446" name="Rectangle 18445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lIns="0" tIns="0" rIns="0" bIns="0" anchor="ctr">
            <a:normAutofit/>
          </a:bodyPr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000" err="1">
                <a:latin typeface="Tw Cen MT" charset="0"/>
                <a:ea typeface="ＭＳ Ｐゴシック" charset="0"/>
                <a:cs typeface="ＭＳ Ｐゴシック" charset="0"/>
              </a:rPr>
              <a:t>Corpo</a:t>
            </a:r>
            <a:r>
              <a:rPr lang="en-GB" sz="3000">
                <a:latin typeface="Tw Cen MT" charset="0"/>
                <a:ea typeface="ＭＳ Ｐゴシック" charset="0"/>
                <a:cs typeface="ＭＳ Ｐゴシック" charset="0"/>
              </a:rPr>
              <a:t> – </a:t>
            </a:r>
            <a:r>
              <a:rPr lang="en-GB" sz="3000" err="1">
                <a:latin typeface="Tw Cen MT" charset="0"/>
                <a:ea typeface="ＭＳ Ｐゴシック" charset="0"/>
                <a:cs typeface="ＭＳ Ｐゴシック" charset="0"/>
              </a:rPr>
              <a:t>incorporazione</a:t>
            </a:r>
            <a:r>
              <a:rPr lang="en-GB" sz="3000">
                <a:latin typeface="Tw Cen MT" charset="0"/>
                <a:ea typeface="ＭＳ Ｐゴシック" charset="0"/>
                <a:cs typeface="ＭＳ Ｐゴシック" charset="0"/>
              </a:rPr>
              <a:t>  </a:t>
            </a:r>
          </a:p>
        </p:txBody>
      </p:sp>
      <p:pic>
        <p:nvPicPr>
          <p:cNvPr id="18448" name="Picture 18447">
            <a:extLst>
              <a:ext uri="{FF2B5EF4-FFF2-40B4-BE49-F238E27FC236}">
                <a16:creationId xmlns:a16="http://schemas.microsoft.com/office/drawing/2014/main" id="{B7438D12-0AE8-484F-B876-9E855987D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t="474" r="66353" b="36564"/>
          <a:stretch/>
        </p:blipFill>
        <p:spPr>
          <a:xfrm rot="16200000">
            <a:off x="1570477" y="3485007"/>
            <a:ext cx="3849624" cy="116586"/>
          </a:xfrm>
          <a:prstGeom prst="rect">
            <a:avLst/>
          </a:prstGeom>
          <a:noFill/>
          <a:ln>
            <a:noFill/>
          </a:ln>
        </p:spPr>
      </p:pic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lIns="0" tIns="0" rIns="0" bIns="0" anchor="ctr">
            <a:normAutofit/>
          </a:bodyPr>
          <a:lstStyle/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Femminile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e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maschile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come base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classificatoria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identico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/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differente</a:t>
            </a:r>
            <a:endParaRPr lang="en-GB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Differenze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sessuali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anatomiche</a:t>
            </a:r>
            <a:endParaRPr lang="en-GB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Differenze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di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genere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culturali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  <a:hlinkClick r:id="rId5"/>
              </a:rPr>
              <a:t>Judith Butler</a:t>
            </a:r>
            <a:endParaRPr lang="en-GB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Implicazioni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sociali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-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educazione</a:t>
            </a:r>
            <a:endParaRPr lang="en-GB">
              <a:latin typeface="Tw Cen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Emozioni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Corpo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culturalmente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</a:t>
            </a:r>
            <a:r>
              <a:rPr lang="en-GB" err="1">
                <a:latin typeface="Tw Cen MT" charset="0"/>
                <a:ea typeface="ＭＳ Ｐゴシック" charset="0"/>
                <a:cs typeface="ＭＳ Ｐゴシック" charset="0"/>
              </a:rPr>
              <a:t>disciplinato</a:t>
            </a:r>
            <a:r>
              <a:rPr lang="en-GB">
                <a:latin typeface="Tw Cen MT" charset="0"/>
                <a:ea typeface="ＭＳ Ｐゴシック" charset="0"/>
                <a:cs typeface="ＭＳ Ｐゴシック" charset="0"/>
              </a:rPr>
              <a:t> (Foucault)</a:t>
            </a:r>
          </a:p>
          <a:p>
            <a:pPr eaLnBrk="1" hangingPunct="1">
              <a:buFont typeface="Wingdings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50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20487">
            <a:extLst>
              <a:ext uri="{FF2B5EF4-FFF2-40B4-BE49-F238E27FC236}">
                <a16:creationId xmlns:a16="http://schemas.microsoft.com/office/drawing/2014/main" id="{E8690AC4-C9C4-4944-A98C-B1D32992D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9144000" cy="742950"/>
          </a:xfrm>
          <a:prstGeom prst="rect">
            <a:avLst/>
          </a:prstGeom>
        </p:spPr>
      </p:pic>
      <p:sp>
        <p:nvSpPr>
          <p:cNvPr id="20490" name="Rectangle 20489">
            <a:extLst>
              <a:ext uri="{FF2B5EF4-FFF2-40B4-BE49-F238E27FC236}">
                <a16:creationId xmlns:a16="http://schemas.microsoft.com/office/drawing/2014/main" id="{86F828BE-4D4E-43F9-AC35-0209B5190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20492" name="Straight Connector 20491">
            <a:extLst>
              <a:ext uri="{FF2B5EF4-FFF2-40B4-BE49-F238E27FC236}">
                <a16:creationId xmlns:a16="http://schemas.microsoft.com/office/drawing/2014/main" id="{10BAB604-20D4-431F-ADD8-754BB7992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4" name="Picture 20493">
            <a:extLst>
              <a:ext uri="{FF2B5EF4-FFF2-40B4-BE49-F238E27FC236}">
                <a16:creationId xmlns:a16="http://schemas.microsoft.com/office/drawing/2014/main" id="{C821979E-9A93-4880-80B5-D60B75C19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20496" name="Rectangle 20495">
            <a:extLst>
              <a:ext uri="{FF2B5EF4-FFF2-40B4-BE49-F238E27FC236}">
                <a16:creationId xmlns:a16="http://schemas.microsoft.com/office/drawing/2014/main" id="{48C7778B-9F04-4C52-A3F8-56BB10F6B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98" name="Rectangle 20497">
            <a:extLst>
              <a:ext uri="{FF2B5EF4-FFF2-40B4-BE49-F238E27FC236}">
                <a16:creationId xmlns:a16="http://schemas.microsoft.com/office/drawing/2014/main" id="{2B8F348C-DFEE-4B85-B4A1-479416975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1" name="Titolo 1"/>
          <p:cNvSpPr>
            <a:spLocks noGrp="1"/>
          </p:cNvSpPr>
          <p:nvPr>
            <p:ph type="title"/>
          </p:nvPr>
        </p:nvSpPr>
        <p:spPr>
          <a:xfrm>
            <a:off x="1332547" y="4459039"/>
            <a:ext cx="5873994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2900"/>
              <a:t>Opposizioni binarie, categorie</a:t>
            </a:r>
          </a:p>
        </p:txBody>
      </p:sp>
      <p:grpSp>
        <p:nvGrpSpPr>
          <p:cNvPr id="20500" name="Group 20499">
            <a:extLst>
              <a:ext uri="{FF2B5EF4-FFF2-40B4-BE49-F238E27FC236}">
                <a16:creationId xmlns:a16="http://schemas.microsoft.com/office/drawing/2014/main" id="{F4021137-6B9A-4D07-84BD-2F9F0DF9F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3679" y="323838"/>
            <a:ext cx="6496126" cy="3652791"/>
            <a:chOff x="1764906" y="323838"/>
            <a:chExt cx="8661501" cy="3652791"/>
          </a:xfrm>
        </p:grpSpPr>
        <p:sp>
          <p:nvSpPr>
            <p:cNvPr id="20501" name="Rectangle 20500">
              <a:extLst>
                <a:ext uri="{FF2B5EF4-FFF2-40B4-BE49-F238E27FC236}">
                  <a16:creationId xmlns:a16="http://schemas.microsoft.com/office/drawing/2014/main" id="{4782B5CB-D941-444E-BC79-54D18CD72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64906" y="323838"/>
              <a:ext cx="8661501" cy="365279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02" name="Rectangle 20501">
              <a:extLst>
                <a:ext uri="{FF2B5EF4-FFF2-40B4-BE49-F238E27FC236}">
                  <a16:creationId xmlns:a16="http://schemas.microsoft.com/office/drawing/2014/main" id="{17F28BD1-C6DD-4D9B-8EE8-083828AA6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78417" y="647445"/>
              <a:ext cx="8032660" cy="3002215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504" name="Rectangle 20503">
            <a:extLst>
              <a:ext uri="{FF2B5EF4-FFF2-40B4-BE49-F238E27FC236}">
                <a16:creationId xmlns:a16="http://schemas.microsoft.com/office/drawing/2014/main" id="{AAFEE3E9-1174-4DFA-9E28-0EAFA2911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3241" y="822145"/>
            <a:ext cx="5777159" cy="2662923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Segnaposto contenuto 5" descr="Fiocchi nascita rosa e azzurro-ridotto---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975" r="-66975"/>
          <a:stretch>
            <a:fillRect/>
          </a:stretch>
        </p:blipFill>
        <p:spPr>
          <a:xfrm>
            <a:off x="1806352" y="1403789"/>
            <a:ext cx="2699945" cy="1489122"/>
          </a:xfrm>
          <a:prstGeom prst="rect">
            <a:avLst/>
          </a:prstGeom>
        </p:spPr>
      </p:pic>
      <p:pic>
        <p:nvPicPr>
          <p:cNvPr id="20483" name="Immagine 6" descr="AnneGeddes_baby_pape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29090" y="1135871"/>
            <a:ext cx="2699945" cy="20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20505">
            <a:extLst>
              <a:ext uri="{FF2B5EF4-FFF2-40B4-BE49-F238E27FC236}">
                <a16:creationId xmlns:a16="http://schemas.microsoft.com/office/drawing/2014/main" id="{1318CA29-1DF5-4F3B-9524-7A1FF4E80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9144000" cy="742950"/>
          </a:xfrm>
          <a:prstGeom prst="rect">
            <a:avLst/>
          </a:prstGeom>
        </p:spPr>
      </p:pic>
      <p:cxnSp>
        <p:nvCxnSpPr>
          <p:cNvPr id="20508" name="Straight Connector 20507">
            <a:extLst>
              <a:ext uri="{FF2B5EF4-FFF2-40B4-BE49-F238E27FC236}">
                <a16:creationId xmlns:a16="http://schemas.microsoft.com/office/drawing/2014/main" id="{0A3D80FC-435B-409C-A794-014E1022C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2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7" name="Picture 21511">
            <a:extLst>
              <a:ext uri="{FF2B5EF4-FFF2-40B4-BE49-F238E27FC236}">
                <a16:creationId xmlns:a16="http://schemas.microsoft.com/office/drawing/2014/main" id="{CB1DE69F-569C-4A49-8E50-4093C135A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9144000" cy="742950"/>
          </a:xfrm>
          <a:prstGeom prst="rect">
            <a:avLst/>
          </a:prstGeom>
        </p:spPr>
      </p:pic>
      <p:sp>
        <p:nvSpPr>
          <p:cNvPr id="21529" name="Rectangle 21513">
            <a:extLst>
              <a:ext uri="{FF2B5EF4-FFF2-40B4-BE49-F238E27FC236}">
                <a16:creationId xmlns:a16="http://schemas.microsoft.com/office/drawing/2014/main" id="{50B488F5-9CE4-4346-B22F-600286ED4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cxnSp>
        <p:nvCxnSpPr>
          <p:cNvPr id="21531" name="Straight Connector 21515">
            <a:extLst>
              <a:ext uri="{FF2B5EF4-FFF2-40B4-BE49-F238E27FC236}">
                <a16:creationId xmlns:a16="http://schemas.microsoft.com/office/drawing/2014/main" id="{5F76596F-57DF-4A0C-96D9-046DC3B3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33" name="Picture 21517">
            <a:extLst>
              <a:ext uri="{FF2B5EF4-FFF2-40B4-BE49-F238E27FC236}">
                <a16:creationId xmlns:a16="http://schemas.microsoft.com/office/drawing/2014/main" id="{16176A8D-754E-4699-9AAC-A833466A20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 r="15828" b="36435"/>
          <a:stretch/>
        </p:blipFill>
        <p:spPr>
          <a:xfrm>
            <a:off x="844095" y="643464"/>
            <a:ext cx="7207758" cy="155448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21535" name="Rectangle 21519">
            <a:extLst>
              <a:ext uri="{FF2B5EF4-FFF2-40B4-BE49-F238E27FC236}">
                <a16:creationId xmlns:a16="http://schemas.microsoft.com/office/drawing/2014/main" id="{00859BFC-CBBF-4A4F-A2F9-14B4EEA1C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36" name="Rectangle 21521">
            <a:extLst>
              <a:ext uri="{FF2B5EF4-FFF2-40B4-BE49-F238E27FC236}">
                <a16:creationId xmlns:a16="http://schemas.microsoft.com/office/drawing/2014/main" id="{06B78DA6-B234-48EB-950B-A48090906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9144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5" name="Titolo 1"/>
          <p:cNvSpPr>
            <a:spLocks noGrp="1"/>
          </p:cNvSpPr>
          <p:nvPr>
            <p:ph type="title"/>
          </p:nvPr>
        </p:nvSpPr>
        <p:spPr>
          <a:xfrm>
            <a:off x="6505107" y="988098"/>
            <a:ext cx="2144126" cy="2404800"/>
          </a:xfrm>
        </p:spPr>
        <p:txBody>
          <a:bodyPr vert="horz" lIns="91440" tIns="45720" rIns="91440" bIns="0" rtlCol="0" anchor="b">
            <a:normAutofit/>
          </a:bodyPr>
          <a:lstStyle/>
          <a:p>
            <a:pPr defTabSz="914400"/>
            <a:r>
              <a:rPr lang="en-US" sz="1900"/>
              <a:t>Habitus: costruire uomini&amp;donne</a:t>
            </a:r>
          </a:p>
        </p:txBody>
      </p:sp>
      <p:grpSp>
        <p:nvGrpSpPr>
          <p:cNvPr id="21524" name="Group 21523">
            <a:extLst>
              <a:ext uri="{FF2B5EF4-FFF2-40B4-BE49-F238E27FC236}">
                <a16:creationId xmlns:a16="http://schemas.microsoft.com/office/drawing/2014/main" id="{A4CF3562-A1AF-4446-AE50-D15E4C72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4177" y="482171"/>
            <a:ext cx="5670087" cy="5149101"/>
            <a:chOff x="632237" y="482171"/>
            <a:chExt cx="7560115" cy="5149101"/>
          </a:xfrm>
        </p:grpSpPr>
        <p:sp>
          <p:nvSpPr>
            <p:cNvPr id="21525" name="Rectangle 21524">
              <a:extLst>
                <a:ext uri="{FF2B5EF4-FFF2-40B4-BE49-F238E27FC236}">
                  <a16:creationId xmlns:a16="http://schemas.microsoft.com/office/drawing/2014/main" id="{944EEB06-F5BF-4E66-941C-9CDD4B93B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7560115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26" name="Rectangle 21525">
              <a:extLst>
                <a:ext uri="{FF2B5EF4-FFF2-40B4-BE49-F238E27FC236}">
                  <a16:creationId xmlns:a16="http://schemas.microsoft.com/office/drawing/2014/main" id="{0AF96BFF-C7EE-4448-9E17-BC1C00F43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528" name="Picture 21527">
            <a:extLst>
              <a:ext uri="{FF2B5EF4-FFF2-40B4-BE49-F238E27FC236}">
                <a16:creationId xmlns:a16="http://schemas.microsoft.com/office/drawing/2014/main" id="{CF4844E2-B281-476F-B694-257B7889C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" t="474" r="75094" b="36564"/>
          <a:stretch/>
        </p:blipFill>
        <p:spPr>
          <a:xfrm>
            <a:off x="6502022" y="643464"/>
            <a:ext cx="2139696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21530" name="Rectangle 21529">
            <a:extLst>
              <a:ext uri="{FF2B5EF4-FFF2-40B4-BE49-F238E27FC236}">
                <a16:creationId xmlns:a16="http://schemas.microsoft.com/office/drawing/2014/main" id="{4CDE3AE1-0882-4EB5-A145-A16C7057F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1540" y="977099"/>
            <a:ext cx="4949787" cy="4136205"/>
          </a:xfrm>
          <a:prstGeom prst="rect">
            <a:avLst/>
          </a:prstGeom>
          <a:solidFill>
            <a:srgbClr val="FFFFFE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Segnaposto contenuto 3" descr="gender-identity.gif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66" y="1116345"/>
            <a:ext cx="4498489" cy="3866172"/>
          </a:xfrm>
          <a:prstGeom prst="rect">
            <a:avLst/>
          </a:prstGeom>
        </p:spPr>
      </p:pic>
      <p:pic>
        <p:nvPicPr>
          <p:cNvPr id="21532" name="Picture 21531">
            <a:extLst>
              <a:ext uri="{FF2B5EF4-FFF2-40B4-BE49-F238E27FC236}">
                <a16:creationId xmlns:a16="http://schemas.microsoft.com/office/drawing/2014/main" id="{627DDDD2-A00E-491F-BFD3-56E7261A7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>
          <a:xfrm>
            <a:off x="0" y="6119336"/>
            <a:ext cx="9144000" cy="742950"/>
          </a:xfrm>
          <a:prstGeom prst="rect">
            <a:avLst/>
          </a:prstGeom>
        </p:spPr>
      </p:pic>
      <p:cxnSp>
        <p:nvCxnSpPr>
          <p:cNvPr id="21534" name="Straight Connector 21533">
            <a:extLst>
              <a:ext uri="{FF2B5EF4-FFF2-40B4-BE49-F238E27FC236}">
                <a16:creationId xmlns:a16="http://schemas.microsoft.com/office/drawing/2014/main" id="{BE0CFF93-B6EB-4924-81B1-735AA31F2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7" name="CasellaDiTesto 1"/>
          <p:cNvSpPr txBox="1">
            <a:spLocks noChangeArrowheads="1"/>
          </p:cNvSpPr>
          <p:nvPr/>
        </p:nvSpPr>
        <p:spPr bwMode="auto">
          <a:xfrm>
            <a:off x="611188" y="5876925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endParaRPr lang="it-IT" sz="1800"/>
          </a:p>
        </p:txBody>
      </p:sp>
    </p:spTree>
  </p:cSld>
  <p:clrMapOvr>
    <a:masterClrMapping/>
  </p:clrMapOvr>
  <p:transition>
    <p:wheel spokes="2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l pianeta Terra visto dallo spazio">
            <a:extLst>
              <a:ext uri="{FF2B5EF4-FFF2-40B4-BE49-F238E27FC236}">
                <a16:creationId xmlns:a16="http://schemas.microsoft.com/office/drawing/2014/main" id="{DAE1CAB2-BBB6-3BDF-7430-841F2915F1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" y="10"/>
            <a:ext cx="9143772" cy="6857990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4225" y="443732"/>
            <a:ext cx="608265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2477" y="540921"/>
            <a:ext cx="37304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9144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7703" y="1193800"/>
            <a:ext cx="2394787" cy="4699000"/>
          </a:xfrm>
        </p:spPr>
        <p:txBody>
          <a:bodyPr anchor="ctr">
            <a:norm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Habitus, 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Bourdieu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32477" y="1193800"/>
            <a:ext cx="4563818" cy="4699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“Complesso di atteggiamenti PSICOFISICI mediante cui gli esseri umani </a:t>
            </a:r>
            <a:r>
              <a:rPr lang="it-IT" i="1">
                <a:latin typeface="Arial" panose="020B0604020202020204" pitchFamily="34" charset="0"/>
                <a:cs typeface="Arial" panose="020B0604020202020204" pitchFamily="34" charset="0"/>
              </a:rPr>
              <a:t>stanno nel mondo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</a:p>
          <a:p>
            <a:pPr marL="0" indent="0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Il soggetto ha una comprensione immediata del mondo familiare perché le strutture cognitive messe in opera da lui sono il prodotto dell’</a:t>
            </a:r>
            <a:r>
              <a:rPr lang="it-IT" i="1">
                <a:latin typeface="Arial" panose="020B0604020202020204" pitchFamily="34" charset="0"/>
                <a:cs typeface="Arial" panose="020B0604020202020204" pitchFamily="34" charset="0"/>
              </a:rPr>
              <a:t>incorporazione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delle strutture del mondo in cui agisce. </a:t>
            </a:r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421" y="6007878"/>
            <a:ext cx="2625537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56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2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it-IT">
                <a:latin typeface="Tw Cen MT" charset="0"/>
              </a:rPr>
              <a:t>Habitus: cultura come tessuto connettivo tra corpo/mente/società</a:t>
            </a:r>
            <a:br>
              <a:rPr lang="it-IT">
                <a:latin typeface="Tw Cen MT" charset="0"/>
              </a:rPr>
            </a:br>
            <a:endParaRPr lang="it-IT" dirty="0">
              <a:latin typeface="Tw Cen MT" charset="0"/>
            </a:endParaRPr>
          </a:p>
        </p:txBody>
      </p:sp>
      <p:pic>
        <p:nvPicPr>
          <p:cNvPr id="4" name="Segnaposto contenuto 3" descr="Immagine che contiene testo, schermata, diagramma, cerchio&#10;&#10;Descrizione generata automaticamente">
            <a:extLst>
              <a:ext uri="{FF2B5EF4-FFF2-40B4-BE49-F238E27FC236}">
                <a16:creationId xmlns:a16="http://schemas.microsoft.com/office/drawing/2014/main" id="{6D147218-1040-8048-AD4B-E9067AF58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2166938"/>
            <a:ext cx="5698553" cy="46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35062"/>
      </p:ext>
    </p:extLst>
  </p:cSld>
  <p:clrMapOvr>
    <a:masterClrMapping/>
  </p:clrMapOvr>
  <p:transition>
    <p:wheel spokes="2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D:\Piero\foto robi\m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712913"/>
            <a:ext cx="76962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olo 2"/>
          <p:cNvSpPr>
            <a:spLocks noGrp="1"/>
          </p:cNvSpPr>
          <p:nvPr>
            <p:ph type="title"/>
          </p:nvPr>
        </p:nvSpPr>
        <p:spPr>
          <a:xfrm>
            <a:off x="1331640" y="658724"/>
            <a:ext cx="6571343" cy="1049235"/>
          </a:xfrm>
        </p:spPr>
        <p:txBody>
          <a:bodyPr/>
          <a:lstStyle/>
          <a:p>
            <a:b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it-IT" dirty="0">
                <a:latin typeface="Tw Cen MT" charset="0"/>
                <a:ea typeface="ＭＳ Ｐゴシック" charset="0"/>
                <a:cs typeface="ＭＳ Ｐゴシック" charset="0"/>
              </a:rPr>
              <a:t>M. Mead, Balinese </a:t>
            </a:r>
            <a:r>
              <a:rPr lang="it-IT" dirty="0" err="1">
                <a:latin typeface="Tw Cen MT" charset="0"/>
                <a:ea typeface="ＭＳ Ｐゴシック" charset="0"/>
                <a:cs typeface="ＭＳ Ｐゴシック" charset="0"/>
              </a:rPr>
              <a:t>Character</a:t>
            </a:r>
            <a:endParaRPr lang="it-IT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heel spokes="2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D:\Piero\foto robi\mea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1354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3" descr="D:\Piero\foto robi\mead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40401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304800" y="63246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800">
                <a:solidFill>
                  <a:schemeClr val="bg1"/>
                </a:solidFill>
                <a:latin typeface="Courier New" charset="0"/>
              </a:rPr>
              <a:t>Bateson and Mead, </a:t>
            </a:r>
            <a:r>
              <a:rPr lang="it-IT" sz="1800" i="1">
                <a:solidFill>
                  <a:schemeClr val="bg1"/>
                </a:solidFill>
                <a:latin typeface="Courier New" charset="0"/>
              </a:rPr>
              <a:t>Balinese Character</a:t>
            </a:r>
            <a:r>
              <a:rPr lang="it-IT" sz="1800">
                <a:solidFill>
                  <a:schemeClr val="bg1"/>
                </a:solidFill>
                <a:latin typeface="Courier New" charset="0"/>
              </a:rPr>
              <a:t>, 1942</a:t>
            </a:r>
            <a:endParaRPr lang="it-IT" sz="1800">
              <a:latin typeface="Courier New" charset="0"/>
            </a:endParaRPr>
          </a:p>
        </p:txBody>
      </p:sp>
    </p:spTree>
  </p:cSld>
  <p:clrMapOvr>
    <a:masterClrMapping/>
  </p:clrMapOvr>
  <p:transition>
    <p:wheel spokes="2"/>
  </p:transition>
</p:sld>
</file>

<file path=ppt/theme/theme1.xml><?xml version="1.0" encoding="utf-8"?>
<a:theme xmlns:a="http://schemas.openxmlformats.org/drawingml/2006/main" name="Raccolta">
  <a:themeElements>
    <a:clrScheme name="Raccolta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04B663"/>
      </a:accent4>
      <a:accent5>
        <a:srgbClr val="DF8822"/>
      </a:accent5>
      <a:accent6>
        <a:srgbClr val="BC410A"/>
      </a:accent6>
      <a:hlink>
        <a:srgbClr val="5977C4"/>
      </a:hlink>
      <a:folHlink>
        <a:srgbClr val="01A9BF"/>
      </a:folHlink>
    </a:clrScheme>
    <a:fontScheme name="Raccolta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accolt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{A10DA0DD-0435-1B41-95FE-2497F25A55D0}tf10001119</Template>
  <TotalTime>4038</TotalTime>
  <Words>585</Words>
  <Application>Microsoft Macintosh PowerPoint</Application>
  <PresentationFormat>Presentazione su schermo (4:3)</PresentationFormat>
  <Paragraphs>73</Paragraphs>
  <Slides>23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3" baseType="lpstr">
      <vt:lpstr>Arial</vt:lpstr>
      <vt:lpstr>Century Gothic</vt:lpstr>
      <vt:lpstr>Comic Sans MS</vt:lpstr>
      <vt:lpstr>Courier New</vt:lpstr>
      <vt:lpstr>Rockwell</vt:lpstr>
      <vt:lpstr>Times New Roman</vt:lpstr>
      <vt:lpstr>Tw Cen MT</vt:lpstr>
      <vt:lpstr>Verdana</vt:lpstr>
      <vt:lpstr>Wingdings</vt:lpstr>
      <vt:lpstr>Raccolta</vt:lpstr>
      <vt:lpstr>COSTRUZIONI DEL SÉ E DELL'ALTRO</vt:lpstr>
      <vt:lpstr>Alterità-identità</vt:lpstr>
      <vt:lpstr>Corpo – incorporazione  </vt:lpstr>
      <vt:lpstr>Opposizioni binarie, categorie</vt:lpstr>
      <vt:lpstr>Habitus: costruire uomini&amp;donne</vt:lpstr>
      <vt:lpstr>Habitus,  P. Bourdieu </vt:lpstr>
      <vt:lpstr>Habitus: cultura come tessuto connettivo tra corpo/mente/società </vt:lpstr>
      <vt:lpstr> M. Mead, Balinese Character</vt:lpstr>
      <vt:lpstr>Presentazione standard di PowerPoint</vt:lpstr>
      <vt:lpstr>Il corpo delle donne</vt:lpstr>
      <vt:lpstr>Presentazione standard di PowerPoint</vt:lpstr>
      <vt:lpstr>Presentazione standard di PowerPoint</vt:lpstr>
      <vt:lpstr>Incorporazione - antropopoiesi</vt:lpstr>
      <vt:lpstr>Corpo come messa in scena del Sè</vt:lpstr>
      <vt:lpstr>emozioni</vt:lpstr>
      <vt:lpstr>Come stai? </vt:lpstr>
      <vt:lpstr>Salute/malattia</vt:lpstr>
      <vt:lpstr>Prospettiva biomedica</vt:lpstr>
      <vt:lpstr>Definizione OMS</vt:lpstr>
      <vt:lpstr>Presentazione standard di PowerPoint</vt:lpstr>
      <vt:lpstr>Annullamento del dualismo tra fisiologia e coscienza</vt:lpstr>
      <vt:lpstr>Dolore = segnale di pericolo, minaccia</vt:lpstr>
      <vt:lpstr>Una sola morte?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</dc:title>
  <cp:lastModifiedBy>ALTIN ROBERTA</cp:lastModifiedBy>
  <cp:revision>110</cp:revision>
  <dcterms:created xsi:type="dcterms:W3CDTF">2014-10-27T15:26:09Z</dcterms:created>
  <dcterms:modified xsi:type="dcterms:W3CDTF">2023-11-17T15:51:47Z</dcterms:modified>
</cp:coreProperties>
</file>