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02" r:id="rId1"/>
  </p:sldMasterIdLst>
  <p:notesMasterIdLst>
    <p:notesMasterId r:id="rId26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4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4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4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4" y="4801577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6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3" y="2857537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5B58-A58E-1F44-B71C-43E5ECDAD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8FE5-EB44-324E-B6F3-BFEC5C01F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2017060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4" y="444730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2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4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0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4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  <p:sldLayoutId id="2147485914" r:id="rId12"/>
    <p:sldLayoutId id="2147485915" r:id="rId13"/>
    <p:sldLayoutId id="2147485916" r:id="rId14"/>
    <p:sldLayoutId id="2147485917" r:id="rId15"/>
    <p:sldLayoutId id="2147485918" r:id="rId16"/>
    <p:sldLayoutId id="2147485919" r:id="rId17"/>
    <p:sldLayoutId id="214748592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6967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163" y="268018"/>
            <a:ext cx="8574087" cy="967840"/>
          </a:xfrm>
        </p:spPr>
        <p:txBody>
          <a:bodyPr>
            <a:noAutofit/>
          </a:bodyPr>
          <a:lstStyle/>
          <a:p>
            <a:br>
              <a:rPr lang="it-IT" dirty="0">
                <a:latin typeface="Eurostile"/>
              </a:rPr>
            </a:br>
            <a:r>
              <a:rPr lang="it-IT" dirty="0">
                <a:latin typeface="Eurostile"/>
              </a:rPr>
              <a:t>Parentela e vita familiare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61473" y="2133602"/>
            <a:ext cx="8949781" cy="3992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In che modo le culture COSTRUISCONO la parentela?	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sono organizzati i gruppi domestici (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household</a:t>
            </a:r>
            <a:r>
              <a:rPr lang="it-IT" dirty="0">
                <a:solidFill>
                  <a:schemeClr val="tx1"/>
                </a:solidFill>
                <a:latin typeface="Eurostile"/>
              </a:rPr>
              <a:t>) e la vita familiare? </a:t>
            </a: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  <a:latin typeface="Eurostile"/>
              </a:rPr>
              <a:t>Come stanno cambiando i sistemi di parentela? </a:t>
            </a:r>
            <a:endParaRPr lang="it-IT" sz="2400" dirty="0">
              <a:solidFill>
                <a:schemeClr val="tx1"/>
              </a:solidFill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79388"/>
          <a:ext cx="68580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38198544" imgH="45055857" progId="MSDraw">
                  <p:embed/>
                </p:oleObj>
              </mc:Choice>
              <mc:Fallback>
                <p:oleObj name="Microsoft Draw" r:id="rId3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9388"/>
                        <a:ext cx="68580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685800"/>
            <a:ext cx="2362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 err="1">
                <a:latin typeface="+mj-lt"/>
              </a:rPr>
              <a:t>lignaggio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4941888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>
                <a:latin typeface="+mj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43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/>
        </p:nvGraphicFramePr>
        <p:xfrm>
          <a:off x="107950" y="1268413"/>
          <a:ext cx="90868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7378700" imgH="4241800" progId="MSDraw">
                  <p:embed/>
                </p:oleObj>
              </mc:Choice>
              <mc:Fallback>
                <p:oleObj name="Microsoft Draw" r:id="rId3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90868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807325" cy="3341684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Endo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Eso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gamia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Monogamia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poliginia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poliandria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Residenza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Patri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virilocale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Matri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uxorilocale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Ambilocale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solidFill>
                  <a:srgbClr val="FF0000"/>
                </a:solidFill>
                <a:latin typeface="Constantia" charset="0"/>
                <a:ea typeface="ＭＳ Ｐゴシック" charset="0"/>
              </a:rPr>
              <a:t>Neolocale</a:t>
            </a:r>
            <a:endParaRPr lang="en-GB" dirty="0">
              <a:solidFill>
                <a:srgbClr val="FF0000"/>
              </a:solidFill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Avuncolocale</a:t>
            </a:r>
            <a:endParaRPr lang="en-GB" dirty="0">
              <a:latin typeface="Constantia" charset="0"/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17550"/>
            <a:ext cx="7807325" cy="712788"/>
          </a:xfrm>
        </p:spPr>
        <p:txBody>
          <a:bodyPr lIns="0" tIns="0" rIns="0" bIns="0">
            <a:spAutoFit/>
          </a:bodyPr>
          <a:lstStyle/>
          <a:p>
            <a:pPr marL="331788" indent="-331788" eaLnBrk="1" fontAlgn="auto" hangingPunct="1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Font typeface="StarSymbo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Matrimonio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 e </a:t>
            </a: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alleanze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8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762000" y="609600"/>
            <a:ext cx="7696200" cy="4572000"/>
          </a:xfrm>
        </p:spPr>
      </p:pic>
      <p:pic>
        <p:nvPicPr>
          <p:cNvPr id="34819" name="Immagine 3" descr="ato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3220256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Tre assunti di L.H.Morgan:</a:t>
            </a:r>
          </a:p>
          <a:p>
            <a:pPr marL="609600" indent="-609600" eaLnBrk="1" hangingPunct="1"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800" b="1">
                <a:latin typeface="Constantia" charset="0"/>
                <a:ea typeface="ＭＳ Ｐゴシック" charset="0"/>
                <a:cs typeface="ＭＳ Ｐゴシック" charset="0"/>
              </a:rPr>
              <a:t>sistemi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Teminologie</a:t>
            </a: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 di parentela</a:t>
            </a:r>
          </a:p>
        </p:txBody>
      </p:sp>
    </p:spTree>
    <p:extLst>
      <p:ext uri="{BB962C8B-B14F-4D97-AF65-F5344CB8AC3E}">
        <p14:creationId xmlns:p14="http://schemas.microsoft.com/office/powerpoint/2010/main" val="184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Principi di </a:t>
            </a: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Kroeber</a:t>
            </a:r>
            <a:endParaRPr lang="it-IT" sz="360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bg1"/>
                </a:solidFill>
                <a:ea typeface="+mj-ea"/>
                <a:cs typeface="+mj-cs"/>
              </a:rPr>
              <a:t>Sistemi di parentela</a:t>
            </a:r>
          </a:p>
        </p:txBody>
      </p:sp>
    </p:spTree>
    <p:extLst>
      <p:ext uri="{BB962C8B-B14F-4D97-AF65-F5344CB8AC3E}">
        <p14:creationId xmlns:p14="http://schemas.microsoft.com/office/powerpoint/2010/main" val="44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658"/>
            <a:ext cx="8229600" cy="710067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Modelli</a:t>
            </a:r>
            <a:r>
              <a:rPr lang="en-GB" sz="4000" dirty="0">
                <a:solidFill>
                  <a:schemeClr val="bg1"/>
                </a:solidFill>
                <a:ea typeface="+mj-ea"/>
                <a:cs typeface="+mj-cs"/>
              </a:rPr>
              <a:t> di </a:t>
            </a: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residenza</a:t>
            </a:r>
            <a:endParaRPr lang="en-GB" sz="4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Avunco-locale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Patrilo-cale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Tipo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discendenza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78377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domestici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ESTESO (PATRI / MATRI-LINEARE)</a:t>
            </a:r>
          </a:p>
          <a:p>
            <a:r>
              <a:rPr lang="it-IT" dirty="0"/>
              <a:t>NUCLEARE</a:t>
            </a:r>
          </a:p>
          <a:p>
            <a:r>
              <a:rPr lang="it-IT" dirty="0"/>
              <a:t>COMPLESSI</a:t>
            </a:r>
          </a:p>
          <a:p>
            <a:r>
              <a:rPr lang="it-IT" dirty="0"/>
              <a:t>MONO-PARENTALI</a:t>
            </a:r>
          </a:p>
          <a:p>
            <a:r>
              <a:rPr lang="it-IT" dirty="0"/>
              <a:t>MONO-NUCLEARE</a:t>
            </a:r>
          </a:p>
        </p:txBody>
      </p:sp>
    </p:spTree>
    <p:extLst>
      <p:ext uri="{BB962C8B-B14F-4D97-AF65-F5344CB8AC3E}">
        <p14:creationId xmlns:p14="http://schemas.microsoft.com/office/powerpoint/2010/main" val="3991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468313" y="249042"/>
            <a:ext cx="8208962" cy="6151343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2100"/>
                <a:t>che ‘lega’</a:t>
              </a:r>
            </a:p>
            <a:p>
              <a:pPr algn="ctr"/>
              <a:r>
                <a:rPr lang="it-IT" sz="2100"/>
                <a:t>Individui</a:t>
              </a:r>
            </a:p>
            <a:p>
              <a:pPr algn="ctr"/>
              <a:endParaRPr lang="it-IT" sz="210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/>
                <a:t>Rapporto </a:t>
              </a:r>
            </a:p>
            <a:p>
              <a:pPr algn="ctr"/>
              <a:r>
                <a:rPr lang="it-IT" sz="2100"/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/>
                <a:t>Biologicamente</a:t>
              </a:r>
            </a:p>
            <a:p>
              <a:pPr algn="ctr"/>
              <a:r>
                <a:rPr lang="it-IT" sz="2100"/>
                <a:t>Socialmente </a:t>
              </a:r>
            </a:p>
            <a:p>
              <a:pPr algn="ctr"/>
              <a:r>
                <a:rPr lang="it-IT" sz="2100"/>
                <a:t>Culturalmente</a:t>
              </a:r>
            </a:p>
            <a:p>
              <a:pPr algn="ctr"/>
              <a:endParaRPr lang="it-IT" sz="210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77069" y="5105365"/>
            <a:ext cx="341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CONSANGUINEITA’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AFFINITA’ (MATRIMONIO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6300"/>
            <a:ext cx="779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me sono fatte le famiglie italiane - Pagina 3 di 4">
            <a:extLst>
              <a:ext uri="{FF2B5EF4-FFF2-40B4-BE49-F238E27FC236}">
                <a16:creationId xmlns:a16="http://schemas.microsoft.com/office/drawing/2014/main" id="{811B62B0-73DC-FB4A-16A7-E257B459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EE60B6-B524-C44E-B739-744757C4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6E7380-664D-0144-B823-7FC73F172672}"/>
              </a:ext>
            </a:extLst>
          </p:cNvPr>
          <p:cNvSpPr txBox="1"/>
          <p:nvPr/>
        </p:nvSpPr>
        <p:spPr>
          <a:xfrm>
            <a:off x="706582" y="5680364"/>
            <a:ext cx="53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InfoGrafica</a:t>
            </a:r>
            <a:r>
              <a:rPr lang="it-IT">
                <a:hlinkClick r:id="rId3"/>
              </a:rPr>
              <a:t>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3" y="12684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0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3" y="14843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3" y="16287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0" y="19161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0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3" y="350043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0" y="35004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5" y="37893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5" y="393382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5" y="11969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3" y="11969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5" y="14843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5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7732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3" y="31416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5" y="35004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88" y="35004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49418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3" y="53006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5" y="530066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0" y="228600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>
                <a:solidFill>
                  <a:srgbClr val="C59F97"/>
                </a:solidFill>
              </a:rPr>
              <a:t>CONSANGUINEI 	</a:t>
            </a:r>
            <a:r>
              <a:rPr lang="it-IT" sz="2800"/>
              <a:t>ALLEATI</a:t>
            </a:r>
            <a:endParaRPr lang="it-IT" sz="28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5" y="3716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58054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8" y="537368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88" y="530066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19-11-04 Pearson_Powerpoint_Edizione_Italiana_Capitolo 6_Antropologia culturale ppt - Microsoft PowerPoint Onl[...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084"/>
            <a:ext cx="9144000" cy="4408047"/>
          </a:xfrm>
          <a:prstGeom prst="rect">
            <a:avLst/>
          </a:prstGeom>
        </p:spPr>
      </p:pic>
      <p:pic>
        <p:nvPicPr>
          <p:cNvPr id="6" name="Immagine 5" descr="Screenshot_2019-11-04 Pearson_Powerpoint_Edizione_Italiana_Capitolo 6_Antropologia culturale ppt - Microsoft PowerPoint Onl[...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06"/>
            <a:ext cx="9144000" cy="4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69215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8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0" y="10525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0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5" y="1052513"/>
            <a:ext cx="5048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0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88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0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3" y="23495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3" y="2276475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5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38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3" y="3716338"/>
            <a:ext cx="719137" cy="647700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0" y="3141663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8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88" y="37893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0" y="37893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0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8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3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8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5" y="38608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38" y="49418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8" y="5445125"/>
            <a:ext cx="431800" cy="43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3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88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0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88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0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6334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0" y="188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0" y="228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5" y="260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284663" y="69215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1050" y="227647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3635375" y="55165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31321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39243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916238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1295400" y="-26988"/>
            <a:ext cx="6400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827088" y="5516563"/>
            <a:ext cx="647700" cy="577850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827088" y="5661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1527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3132138" y="51577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41402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1295400" y="-26988"/>
            <a:ext cx="6248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843213" y="558958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843213" y="573405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4284663" y="8366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3779838" y="55165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01186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27738" y="361675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724525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6434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19400" y="685800"/>
            <a:ext cx="457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3924300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3924300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4038600" y="5410200"/>
            <a:ext cx="1219200" cy="863600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4267200" y="5562600"/>
            <a:ext cx="76200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8388350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18501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Discendenza</a:t>
            </a:r>
            <a:r>
              <a:rPr lang="en-GB" dirty="0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Matrilineare</a:t>
            </a:r>
            <a:r>
              <a:rPr lang="en-GB" dirty="0">
                <a:latin typeface="+mj-lt"/>
                <a:ea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</a:rPr>
              <a:t>uterina</a:t>
            </a:r>
            <a:r>
              <a:rPr lang="en-GB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Patrilineare</a:t>
            </a:r>
            <a:r>
              <a:rPr lang="en-GB" dirty="0">
                <a:latin typeface="+mj-lt"/>
                <a:ea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</a:rPr>
              <a:t>agnatica</a:t>
            </a:r>
            <a:r>
              <a:rPr lang="en-GB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Cognatica</a:t>
            </a:r>
            <a:endParaRPr lang="en-GB" dirty="0">
              <a:latin typeface="+mj-lt"/>
              <a:ea typeface="ＭＳ Ｐゴシック" charset="0"/>
            </a:endParaRP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Doppia</a:t>
            </a:r>
            <a:r>
              <a:rPr lang="en-GB" dirty="0">
                <a:latin typeface="+mj-lt"/>
                <a:ea typeface="ＭＳ Ｐゴシック" charset="0"/>
              </a:rPr>
              <a:t>, </a:t>
            </a:r>
            <a:r>
              <a:rPr lang="en-GB" dirty="0" err="1">
                <a:latin typeface="+mj-lt"/>
                <a:ea typeface="ＭＳ Ｐゴシック" charset="0"/>
              </a:rPr>
              <a:t>bilaterale</a:t>
            </a:r>
            <a:endParaRPr lang="en-GB" dirty="0">
              <a:latin typeface="+mj-lt"/>
              <a:ea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StarSymbol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Gruppo</a:t>
            </a:r>
            <a:r>
              <a:rPr lang="en-GB" dirty="0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corporato</a:t>
            </a:r>
            <a:endParaRPr lang="en-GB" dirty="0">
              <a:solidFill>
                <a:srgbClr val="FF99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lignaggi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  <a:cs typeface="ＭＳ Ｐゴシック" charset="0"/>
              </a:rPr>
              <a:t>matri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-  </a:t>
            </a:r>
            <a:r>
              <a:rPr lang="en-GB" dirty="0" err="1">
                <a:latin typeface="+mj-lt"/>
                <a:ea typeface="ＭＳ Ｐゴシック" charset="0"/>
                <a:cs typeface="ＭＳ Ｐゴシック" charset="0"/>
              </a:rPr>
              <a:t>patri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-) e clan</a:t>
            </a: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Parentado</a:t>
            </a:r>
            <a:endParaRPr lang="en-GB" dirty="0">
              <a:solidFill>
                <a:srgbClr val="FF99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762000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ea typeface="+mj-ea"/>
                <a:cs typeface="+mj-cs"/>
              </a:rPr>
              <a:t>sistemi</a:t>
            </a:r>
            <a:r>
              <a:rPr lang="en-GB" dirty="0">
                <a:ea typeface="+mj-ea"/>
                <a:cs typeface="+mj-cs"/>
              </a:rPr>
              <a:t> di </a:t>
            </a:r>
            <a:r>
              <a:rPr lang="en-GB" dirty="0" err="1">
                <a:ea typeface="+mj-ea"/>
                <a:cs typeface="+mj-cs"/>
              </a:rPr>
              <a:t>parentela</a:t>
            </a:r>
            <a:endParaRPr lang="en-GB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6642</TotalTime>
  <Words>284</Words>
  <Application>Microsoft Macintosh PowerPoint</Application>
  <PresentationFormat>Presentazione su schermo (4:3)</PresentationFormat>
  <Paragraphs>109</Paragraphs>
  <Slides>24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Calibri</vt:lpstr>
      <vt:lpstr>Comic Sans MS</vt:lpstr>
      <vt:lpstr>Constantia</vt:lpstr>
      <vt:lpstr>Corbel</vt:lpstr>
      <vt:lpstr>Eurostile</vt:lpstr>
      <vt:lpstr>StarSymbol</vt:lpstr>
      <vt:lpstr>Verdana</vt:lpstr>
      <vt:lpstr>Wingdings</vt:lpstr>
      <vt:lpstr>Multicolore</vt:lpstr>
      <vt:lpstr>Microsoft Draw</vt:lpstr>
      <vt:lpstr> Parentela e vita familiare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Matrimonio e alleanze</vt:lpstr>
      <vt:lpstr>Presentazione standard di PowerPoint</vt:lpstr>
      <vt:lpstr>Teminologie di parentela</vt:lpstr>
      <vt:lpstr>Principi di Kroeber</vt:lpstr>
      <vt:lpstr>Sistemi di parentela</vt:lpstr>
      <vt:lpstr>Presentazione standard di PowerPoint</vt:lpstr>
      <vt:lpstr>Modelli di residenza</vt:lpstr>
      <vt:lpstr>Gruppi domestici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188</cp:revision>
  <dcterms:created xsi:type="dcterms:W3CDTF">2014-10-06T14:26:40Z</dcterms:created>
  <dcterms:modified xsi:type="dcterms:W3CDTF">2023-11-17T15:51:34Z</dcterms:modified>
</cp:coreProperties>
</file>